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  <p:sldMasterId id="2147483686" r:id="rId3"/>
  </p:sldMasterIdLst>
  <p:notesMasterIdLst>
    <p:notesMasterId r:id="rId32"/>
  </p:notesMasterIdLst>
  <p:sldIdLst>
    <p:sldId id="260" r:id="rId4"/>
    <p:sldId id="425" r:id="rId5"/>
    <p:sldId id="337" r:id="rId6"/>
    <p:sldId id="335" r:id="rId7"/>
    <p:sldId id="358" r:id="rId8"/>
    <p:sldId id="339" r:id="rId9"/>
    <p:sldId id="341" r:id="rId10"/>
    <p:sldId id="264" r:id="rId11"/>
    <p:sldId id="336" r:id="rId12"/>
    <p:sldId id="2142532661" r:id="rId13"/>
    <p:sldId id="276" r:id="rId14"/>
    <p:sldId id="2142532660" r:id="rId15"/>
    <p:sldId id="2142532624" r:id="rId16"/>
    <p:sldId id="2142532611" r:id="rId17"/>
    <p:sldId id="691" r:id="rId18"/>
    <p:sldId id="257" r:id="rId19"/>
    <p:sldId id="2142532626" r:id="rId20"/>
    <p:sldId id="2142532628" r:id="rId21"/>
    <p:sldId id="440" r:id="rId22"/>
    <p:sldId id="441" r:id="rId23"/>
    <p:sldId id="2142532663" r:id="rId24"/>
    <p:sldId id="2142532662" r:id="rId25"/>
    <p:sldId id="266" r:id="rId26"/>
    <p:sldId id="272" r:id="rId27"/>
    <p:sldId id="496" r:id="rId28"/>
    <p:sldId id="497" r:id="rId29"/>
    <p:sldId id="444" r:id="rId30"/>
    <p:sldId id="305" r:id="rId3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6327"/>
  </p:normalViewPr>
  <p:slideViewPr>
    <p:cSldViewPr snapToGrid="0">
      <p:cViewPr varScale="1">
        <p:scale>
          <a:sx n="162" d="100"/>
          <a:sy n="162" d="100"/>
        </p:scale>
        <p:origin x="20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Relationship Id="rId4" Type="http://schemas.openxmlformats.org/officeDocument/2006/relationships/image" Target="../media/image4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Relationship Id="rId4" Type="http://schemas.openxmlformats.org/officeDocument/2006/relationships/image" Target="../media/image4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0E0CC7-9FE4-C047-A6F0-773E83CBCBEE}" type="doc">
      <dgm:prSet loTypeId="urn:microsoft.com/office/officeart/2005/8/layout/hProcess10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9D7FB56-547A-7F4D-A9DA-883C98449A36}">
      <dgm:prSet phldrT="[Text]"/>
      <dgm:spPr/>
      <dgm:t>
        <a:bodyPr/>
        <a:lstStyle/>
        <a:p>
          <a:r>
            <a:rPr lang="en-GB" dirty="0"/>
            <a:t>2014</a:t>
          </a:r>
        </a:p>
      </dgm:t>
    </dgm:pt>
    <dgm:pt modelId="{ED235882-4D89-014F-8572-92595A6D4FA6}" type="parTrans" cxnId="{365FEC8B-8871-8046-8059-1B31CED19561}">
      <dgm:prSet/>
      <dgm:spPr/>
      <dgm:t>
        <a:bodyPr/>
        <a:lstStyle/>
        <a:p>
          <a:endParaRPr lang="en-GB"/>
        </a:p>
      </dgm:t>
    </dgm:pt>
    <dgm:pt modelId="{0AFE2FFF-6908-7E48-8485-610841DE7BBA}" type="sibTrans" cxnId="{365FEC8B-8871-8046-8059-1B31CED19561}">
      <dgm:prSet/>
      <dgm:spPr/>
      <dgm:t>
        <a:bodyPr/>
        <a:lstStyle/>
        <a:p>
          <a:endParaRPr lang="en-GB"/>
        </a:p>
      </dgm:t>
    </dgm:pt>
    <dgm:pt modelId="{B97D6B93-E586-D24E-A4B9-AE9F5F947808}">
      <dgm:prSet phldrT="[Text]"/>
      <dgm:spPr/>
      <dgm:t>
        <a:bodyPr/>
        <a:lstStyle/>
        <a:p>
          <a:r>
            <a:rPr lang="en-GB" dirty="0"/>
            <a:t>2019</a:t>
          </a:r>
        </a:p>
      </dgm:t>
    </dgm:pt>
    <dgm:pt modelId="{4B036CB5-44C6-8040-AB8D-98F4D2CFF4E7}" type="parTrans" cxnId="{98866AA5-EE82-934A-B6FE-815C948B2760}">
      <dgm:prSet/>
      <dgm:spPr/>
      <dgm:t>
        <a:bodyPr/>
        <a:lstStyle/>
        <a:p>
          <a:endParaRPr lang="en-GB"/>
        </a:p>
      </dgm:t>
    </dgm:pt>
    <dgm:pt modelId="{065BEA54-4D2B-9D47-B8EF-818F845009CF}" type="sibTrans" cxnId="{98866AA5-EE82-934A-B6FE-815C948B2760}">
      <dgm:prSet/>
      <dgm:spPr/>
      <dgm:t>
        <a:bodyPr/>
        <a:lstStyle/>
        <a:p>
          <a:endParaRPr lang="en-GB"/>
        </a:p>
      </dgm:t>
    </dgm:pt>
    <dgm:pt modelId="{F29F9E8D-1596-444D-90D1-09F78ECCDEBB}">
      <dgm:prSet phldrT="[Text]"/>
      <dgm:spPr/>
      <dgm:t>
        <a:bodyPr/>
        <a:lstStyle/>
        <a:p>
          <a:r>
            <a:rPr lang="en-GB" dirty="0"/>
            <a:t>2020</a:t>
          </a:r>
        </a:p>
      </dgm:t>
    </dgm:pt>
    <dgm:pt modelId="{B009F4F7-3DFE-3F41-8F06-066E0EFBCC79}" type="parTrans" cxnId="{D3EEF134-CD97-5442-8BD2-A05A106AAF80}">
      <dgm:prSet/>
      <dgm:spPr/>
      <dgm:t>
        <a:bodyPr/>
        <a:lstStyle/>
        <a:p>
          <a:endParaRPr lang="en-GB"/>
        </a:p>
      </dgm:t>
    </dgm:pt>
    <dgm:pt modelId="{A1BDFDF6-CD20-BB46-8EA9-23AB963B50A7}" type="sibTrans" cxnId="{D3EEF134-CD97-5442-8BD2-A05A106AAF80}">
      <dgm:prSet/>
      <dgm:spPr/>
      <dgm:t>
        <a:bodyPr/>
        <a:lstStyle/>
        <a:p>
          <a:endParaRPr lang="en-GB"/>
        </a:p>
      </dgm:t>
    </dgm:pt>
    <dgm:pt modelId="{D551C6BE-8B5F-FC4A-9670-34FF050D1378}">
      <dgm:prSet phldrT="[Text]"/>
      <dgm:spPr/>
      <dgm:t>
        <a:bodyPr/>
        <a:lstStyle/>
        <a:p>
          <a:r>
            <a:rPr lang="en-GB" dirty="0"/>
            <a:t>2018</a:t>
          </a:r>
        </a:p>
      </dgm:t>
    </dgm:pt>
    <dgm:pt modelId="{55BE606B-2DD1-FE49-A052-BCFAA7E5A1FB}" type="parTrans" cxnId="{9DEC29C5-4CCA-3B4C-8BB9-6B69D9F95333}">
      <dgm:prSet/>
      <dgm:spPr/>
      <dgm:t>
        <a:bodyPr/>
        <a:lstStyle/>
        <a:p>
          <a:endParaRPr lang="en-GB"/>
        </a:p>
      </dgm:t>
    </dgm:pt>
    <dgm:pt modelId="{A7F0BC71-40F7-C143-8837-405E50282CE4}" type="sibTrans" cxnId="{9DEC29C5-4CCA-3B4C-8BB9-6B69D9F95333}">
      <dgm:prSet/>
      <dgm:spPr/>
      <dgm:t>
        <a:bodyPr/>
        <a:lstStyle/>
        <a:p>
          <a:endParaRPr lang="en-GB"/>
        </a:p>
      </dgm:t>
    </dgm:pt>
    <dgm:pt modelId="{8FA824E8-2849-D245-8F05-278D27A2B13A}" type="pres">
      <dgm:prSet presAssocID="{AA0E0CC7-9FE4-C047-A6F0-773E83CBCBEE}" presName="Name0" presStyleCnt="0">
        <dgm:presLayoutVars>
          <dgm:dir/>
          <dgm:resizeHandles val="exact"/>
        </dgm:presLayoutVars>
      </dgm:prSet>
      <dgm:spPr/>
    </dgm:pt>
    <dgm:pt modelId="{84002EDC-27CD-374D-9C2F-4260D342854C}" type="pres">
      <dgm:prSet presAssocID="{09D7FB56-547A-7F4D-A9DA-883C98449A36}" presName="composite" presStyleCnt="0"/>
      <dgm:spPr/>
    </dgm:pt>
    <dgm:pt modelId="{563E21BA-CD44-544F-9BA3-6677D67AF69A}" type="pres">
      <dgm:prSet presAssocID="{09D7FB56-547A-7F4D-A9DA-883C98449A36}" presName="imagSh" presStyleLbl="bgImgPlace1" presStyleIdx="0" presStyleCnt="4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B21AC298-93E1-5943-8115-14796B548D81}" type="pres">
      <dgm:prSet presAssocID="{09D7FB56-547A-7F4D-A9DA-883C98449A36}" presName="txNode" presStyleLbl="node1" presStyleIdx="0" presStyleCnt="4" custScaleY="43254">
        <dgm:presLayoutVars>
          <dgm:bulletEnabled val="1"/>
        </dgm:presLayoutVars>
      </dgm:prSet>
      <dgm:spPr/>
    </dgm:pt>
    <dgm:pt modelId="{5390AD41-2A63-0841-95C6-A49FB314FD75}" type="pres">
      <dgm:prSet presAssocID="{0AFE2FFF-6908-7E48-8485-610841DE7BBA}" presName="sibTrans" presStyleLbl="sibTrans2D1" presStyleIdx="0" presStyleCnt="3"/>
      <dgm:spPr/>
    </dgm:pt>
    <dgm:pt modelId="{4315EEC1-C8B6-5444-AA83-4A47F547D365}" type="pres">
      <dgm:prSet presAssocID="{0AFE2FFF-6908-7E48-8485-610841DE7BBA}" presName="connTx" presStyleLbl="sibTrans2D1" presStyleIdx="0" presStyleCnt="3"/>
      <dgm:spPr/>
    </dgm:pt>
    <dgm:pt modelId="{6EAA2414-2AE6-7D4F-94CD-A9EED0E4F954}" type="pres">
      <dgm:prSet presAssocID="{D551C6BE-8B5F-FC4A-9670-34FF050D1378}" presName="composite" presStyleCnt="0"/>
      <dgm:spPr/>
    </dgm:pt>
    <dgm:pt modelId="{F7ABBC13-062F-5440-B24B-8BD173C506B2}" type="pres">
      <dgm:prSet presAssocID="{D551C6BE-8B5F-FC4A-9670-34FF050D1378}" presName="imagSh" presStyleLbl="bgImgPlace1" presStyleIdx="1" presStyleCnt="4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4363758-71EC-3240-AA62-E4D33CF19F04}" type="pres">
      <dgm:prSet presAssocID="{D551C6BE-8B5F-FC4A-9670-34FF050D1378}" presName="txNode" presStyleLbl="node1" presStyleIdx="1" presStyleCnt="4" custScaleY="43254">
        <dgm:presLayoutVars>
          <dgm:bulletEnabled val="1"/>
        </dgm:presLayoutVars>
      </dgm:prSet>
      <dgm:spPr/>
    </dgm:pt>
    <dgm:pt modelId="{73A76552-7608-1C4D-A883-867FF48CD6C6}" type="pres">
      <dgm:prSet presAssocID="{A7F0BC71-40F7-C143-8837-405E50282CE4}" presName="sibTrans" presStyleLbl="sibTrans2D1" presStyleIdx="1" presStyleCnt="3"/>
      <dgm:spPr/>
    </dgm:pt>
    <dgm:pt modelId="{279483AE-51D8-824A-97B5-41D7232F6B71}" type="pres">
      <dgm:prSet presAssocID="{A7F0BC71-40F7-C143-8837-405E50282CE4}" presName="connTx" presStyleLbl="sibTrans2D1" presStyleIdx="1" presStyleCnt="3"/>
      <dgm:spPr/>
    </dgm:pt>
    <dgm:pt modelId="{21E2B380-68FB-F842-803B-EEB78518844B}" type="pres">
      <dgm:prSet presAssocID="{B97D6B93-E586-D24E-A4B9-AE9F5F947808}" presName="composite" presStyleCnt="0"/>
      <dgm:spPr/>
    </dgm:pt>
    <dgm:pt modelId="{80D94DA8-2F19-CD46-B2A0-40934A974979}" type="pres">
      <dgm:prSet presAssocID="{B97D6B93-E586-D24E-A4B9-AE9F5F947808}" presName="imagSh" presStyleLbl="bgImgPlace1" presStyleIdx="2" presStyleCnt="4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BCA9C5E6-1529-1C45-8161-2262ECA53D49}" type="pres">
      <dgm:prSet presAssocID="{B97D6B93-E586-D24E-A4B9-AE9F5F947808}" presName="txNode" presStyleLbl="node1" presStyleIdx="2" presStyleCnt="4" custScaleY="43254">
        <dgm:presLayoutVars>
          <dgm:bulletEnabled val="1"/>
        </dgm:presLayoutVars>
      </dgm:prSet>
      <dgm:spPr/>
    </dgm:pt>
    <dgm:pt modelId="{ECA7E012-E23D-1544-B083-0CA589FC2222}" type="pres">
      <dgm:prSet presAssocID="{065BEA54-4D2B-9D47-B8EF-818F845009CF}" presName="sibTrans" presStyleLbl="sibTrans2D1" presStyleIdx="2" presStyleCnt="3"/>
      <dgm:spPr/>
    </dgm:pt>
    <dgm:pt modelId="{FE4950CB-DA55-1F41-8A55-802B8D5C877A}" type="pres">
      <dgm:prSet presAssocID="{065BEA54-4D2B-9D47-B8EF-818F845009CF}" presName="connTx" presStyleLbl="sibTrans2D1" presStyleIdx="2" presStyleCnt="3"/>
      <dgm:spPr/>
    </dgm:pt>
    <dgm:pt modelId="{1910BD51-4F85-EE44-BEE5-DC8A78680CA5}" type="pres">
      <dgm:prSet presAssocID="{F29F9E8D-1596-444D-90D1-09F78ECCDEBB}" presName="composite" presStyleCnt="0"/>
      <dgm:spPr/>
    </dgm:pt>
    <dgm:pt modelId="{E63709CE-5A3D-0544-BCE4-1F72481F4261}" type="pres">
      <dgm:prSet presAssocID="{F29F9E8D-1596-444D-90D1-09F78ECCDEBB}" presName="imagSh" presStyleLbl="bgImgPlace1" presStyleIdx="3" presStyleCnt="4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77FD1E0E-720A-7C4A-A3D0-39F0E452B910}" type="pres">
      <dgm:prSet presAssocID="{F29F9E8D-1596-444D-90D1-09F78ECCDEBB}" presName="txNode" presStyleLbl="node1" presStyleIdx="3" presStyleCnt="4" custScaleY="43254">
        <dgm:presLayoutVars>
          <dgm:bulletEnabled val="1"/>
        </dgm:presLayoutVars>
      </dgm:prSet>
      <dgm:spPr/>
    </dgm:pt>
  </dgm:ptLst>
  <dgm:cxnLst>
    <dgm:cxn modelId="{BE8B0B02-7E45-7D44-8973-9C0E51689C43}" type="presOf" srcId="{D551C6BE-8B5F-FC4A-9670-34FF050D1378}" destId="{D4363758-71EC-3240-AA62-E4D33CF19F04}" srcOrd="0" destOrd="0" presId="urn:microsoft.com/office/officeart/2005/8/layout/hProcess10"/>
    <dgm:cxn modelId="{2BADF00D-99B9-E846-AAEE-4E3D3F07FDD1}" type="presOf" srcId="{0AFE2FFF-6908-7E48-8485-610841DE7BBA}" destId="{5390AD41-2A63-0841-95C6-A49FB314FD75}" srcOrd="0" destOrd="0" presId="urn:microsoft.com/office/officeart/2005/8/layout/hProcess10"/>
    <dgm:cxn modelId="{2E20C31A-303F-9345-A7DF-763445B460A4}" type="presOf" srcId="{065BEA54-4D2B-9D47-B8EF-818F845009CF}" destId="{FE4950CB-DA55-1F41-8A55-802B8D5C877A}" srcOrd="1" destOrd="0" presId="urn:microsoft.com/office/officeart/2005/8/layout/hProcess10"/>
    <dgm:cxn modelId="{C3CF8227-BC22-8440-BFC9-568FEDCC7167}" type="presOf" srcId="{B97D6B93-E586-D24E-A4B9-AE9F5F947808}" destId="{BCA9C5E6-1529-1C45-8161-2262ECA53D49}" srcOrd="0" destOrd="0" presId="urn:microsoft.com/office/officeart/2005/8/layout/hProcess10"/>
    <dgm:cxn modelId="{D3EEF134-CD97-5442-8BD2-A05A106AAF80}" srcId="{AA0E0CC7-9FE4-C047-A6F0-773E83CBCBEE}" destId="{F29F9E8D-1596-444D-90D1-09F78ECCDEBB}" srcOrd="3" destOrd="0" parTransId="{B009F4F7-3DFE-3F41-8F06-066E0EFBCC79}" sibTransId="{A1BDFDF6-CD20-BB46-8EA9-23AB963B50A7}"/>
    <dgm:cxn modelId="{45B5864F-6697-5042-83E8-F5CC73236CD7}" type="presOf" srcId="{0AFE2FFF-6908-7E48-8485-610841DE7BBA}" destId="{4315EEC1-C8B6-5444-AA83-4A47F547D365}" srcOrd="1" destOrd="0" presId="urn:microsoft.com/office/officeart/2005/8/layout/hProcess10"/>
    <dgm:cxn modelId="{E3483751-339C-8D40-AA9A-246B4A783985}" type="presOf" srcId="{09D7FB56-547A-7F4D-A9DA-883C98449A36}" destId="{B21AC298-93E1-5943-8115-14796B548D81}" srcOrd="0" destOrd="0" presId="urn:microsoft.com/office/officeart/2005/8/layout/hProcess10"/>
    <dgm:cxn modelId="{EB733165-2033-C04D-8B4C-C2E63844FBB4}" type="presOf" srcId="{A7F0BC71-40F7-C143-8837-405E50282CE4}" destId="{73A76552-7608-1C4D-A883-867FF48CD6C6}" srcOrd="0" destOrd="0" presId="urn:microsoft.com/office/officeart/2005/8/layout/hProcess10"/>
    <dgm:cxn modelId="{C9D96467-F580-5D42-A86B-052BA0035AC3}" type="presOf" srcId="{AA0E0CC7-9FE4-C047-A6F0-773E83CBCBEE}" destId="{8FA824E8-2849-D245-8F05-278D27A2B13A}" srcOrd="0" destOrd="0" presId="urn:microsoft.com/office/officeart/2005/8/layout/hProcess10"/>
    <dgm:cxn modelId="{365FEC8B-8871-8046-8059-1B31CED19561}" srcId="{AA0E0CC7-9FE4-C047-A6F0-773E83CBCBEE}" destId="{09D7FB56-547A-7F4D-A9DA-883C98449A36}" srcOrd="0" destOrd="0" parTransId="{ED235882-4D89-014F-8572-92595A6D4FA6}" sibTransId="{0AFE2FFF-6908-7E48-8485-610841DE7BBA}"/>
    <dgm:cxn modelId="{5E060E8D-8C7B-E643-80F0-D61321022C8E}" type="presOf" srcId="{F29F9E8D-1596-444D-90D1-09F78ECCDEBB}" destId="{77FD1E0E-720A-7C4A-A3D0-39F0E452B910}" srcOrd="0" destOrd="0" presId="urn:microsoft.com/office/officeart/2005/8/layout/hProcess10"/>
    <dgm:cxn modelId="{98866AA5-EE82-934A-B6FE-815C948B2760}" srcId="{AA0E0CC7-9FE4-C047-A6F0-773E83CBCBEE}" destId="{B97D6B93-E586-D24E-A4B9-AE9F5F947808}" srcOrd="2" destOrd="0" parTransId="{4B036CB5-44C6-8040-AB8D-98F4D2CFF4E7}" sibTransId="{065BEA54-4D2B-9D47-B8EF-818F845009CF}"/>
    <dgm:cxn modelId="{9DEC29C5-4CCA-3B4C-8BB9-6B69D9F95333}" srcId="{AA0E0CC7-9FE4-C047-A6F0-773E83CBCBEE}" destId="{D551C6BE-8B5F-FC4A-9670-34FF050D1378}" srcOrd="1" destOrd="0" parTransId="{55BE606B-2DD1-FE49-A052-BCFAA7E5A1FB}" sibTransId="{A7F0BC71-40F7-C143-8837-405E50282CE4}"/>
    <dgm:cxn modelId="{9C1C69EB-E9ED-FD4A-A085-063667306AD2}" type="presOf" srcId="{065BEA54-4D2B-9D47-B8EF-818F845009CF}" destId="{ECA7E012-E23D-1544-B083-0CA589FC2222}" srcOrd="0" destOrd="0" presId="urn:microsoft.com/office/officeart/2005/8/layout/hProcess10"/>
    <dgm:cxn modelId="{D80A7FEF-3F7C-0847-AC7A-E37AC6005387}" type="presOf" srcId="{A7F0BC71-40F7-C143-8837-405E50282CE4}" destId="{279483AE-51D8-824A-97B5-41D7232F6B71}" srcOrd="1" destOrd="0" presId="urn:microsoft.com/office/officeart/2005/8/layout/hProcess10"/>
    <dgm:cxn modelId="{28903A52-95F2-DD43-B8A1-37F0AD8AA782}" type="presParOf" srcId="{8FA824E8-2849-D245-8F05-278D27A2B13A}" destId="{84002EDC-27CD-374D-9C2F-4260D342854C}" srcOrd="0" destOrd="0" presId="urn:microsoft.com/office/officeart/2005/8/layout/hProcess10"/>
    <dgm:cxn modelId="{7294D9EB-B3F3-8A49-A8DA-62CD3821EEFA}" type="presParOf" srcId="{84002EDC-27CD-374D-9C2F-4260D342854C}" destId="{563E21BA-CD44-544F-9BA3-6677D67AF69A}" srcOrd="0" destOrd="0" presId="urn:microsoft.com/office/officeart/2005/8/layout/hProcess10"/>
    <dgm:cxn modelId="{BD9C68FC-D918-9040-965B-58850594EEA3}" type="presParOf" srcId="{84002EDC-27CD-374D-9C2F-4260D342854C}" destId="{B21AC298-93E1-5943-8115-14796B548D81}" srcOrd="1" destOrd="0" presId="urn:microsoft.com/office/officeart/2005/8/layout/hProcess10"/>
    <dgm:cxn modelId="{FCE37B9A-827A-5846-984E-63A4D4F22D5B}" type="presParOf" srcId="{8FA824E8-2849-D245-8F05-278D27A2B13A}" destId="{5390AD41-2A63-0841-95C6-A49FB314FD75}" srcOrd="1" destOrd="0" presId="urn:microsoft.com/office/officeart/2005/8/layout/hProcess10"/>
    <dgm:cxn modelId="{547B1FAE-5700-764E-9E77-4C10E1AEE811}" type="presParOf" srcId="{5390AD41-2A63-0841-95C6-A49FB314FD75}" destId="{4315EEC1-C8B6-5444-AA83-4A47F547D365}" srcOrd="0" destOrd="0" presId="urn:microsoft.com/office/officeart/2005/8/layout/hProcess10"/>
    <dgm:cxn modelId="{480B0E4A-D882-404B-8852-959E2D458E75}" type="presParOf" srcId="{8FA824E8-2849-D245-8F05-278D27A2B13A}" destId="{6EAA2414-2AE6-7D4F-94CD-A9EED0E4F954}" srcOrd="2" destOrd="0" presId="urn:microsoft.com/office/officeart/2005/8/layout/hProcess10"/>
    <dgm:cxn modelId="{002B94EA-1DE2-0440-AA3F-9D52B5E07ECD}" type="presParOf" srcId="{6EAA2414-2AE6-7D4F-94CD-A9EED0E4F954}" destId="{F7ABBC13-062F-5440-B24B-8BD173C506B2}" srcOrd="0" destOrd="0" presId="urn:microsoft.com/office/officeart/2005/8/layout/hProcess10"/>
    <dgm:cxn modelId="{D9E8B52C-E78D-F041-A868-60BD822824EA}" type="presParOf" srcId="{6EAA2414-2AE6-7D4F-94CD-A9EED0E4F954}" destId="{D4363758-71EC-3240-AA62-E4D33CF19F04}" srcOrd="1" destOrd="0" presId="urn:microsoft.com/office/officeart/2005/8/layout/hProcess10"/>
    <dgm:cxn modelId="{CD197F77-87F3-8448-8C02-78D77C8923DB}" type="presParOf" srcId="{8FA824E8-2849-D245-8F05-278D27A2B13A}" destId="{73A76552-7608-1C4D-A883-867FF48CD6C6}" srcOrd="3" destOrd="0" presId="urn:microsoft.com/office/officeart/2005/8/layout/hProcess10"/>
    <dgm:cxn modelId="{4480EA99-368A-7245-B06A-44A44621C332}" type="presParOf" srcId="{73A76552-7608-1C4D-A883-867FF48CD6C6}" destId="{279483AE-51D8-824A-97B5-41D7232F6B71}" srcOrd="0" destOrd="0" presId="urn:microsoft.com/office/officeart/2005/8/layout/hProcess10"/>
    <dgm:cxn modelId="{E99EED74-3564-D84C-82AD-C48FC0898A91}" type="presParOf" srcId="{8FA824E8-2849-D245-8F05-278D27A2B13A}" destId="{21E2B380-68FB-F842-803B-EEB78518844B}" srcOrd="4" destOrd="0" presId="urn:microsoft.com/office/officeart/2005/8/layout/hProcess10"/>
    <dgm:cxn modelId="{C1C5BAFD-DC26-524C-8EFD-970207EF7B54}" type="presParOf" srcId="{21E2B380-68FB-F842-803B-EEB78518844B}" destId="{80D94DA8-2F19-CD46-B2A0-40934A974979}" srcOrd="0" destOrd="0" presId="urn:microsoft.com/office/officeart/2005/8/layout/hProcess10"/>
    <dgm:cxn modelId="{2A1E9876-C63A-F94E-A972-476B95C6C05D}" type="presParOf" srcId="{21E2B380-68FB-F842-803B-EEB78518844B}" destId="{BCA9C5E6-1529-1C45-8161-2262ECA53D49}" srcOrd="1" destOrd="0" presId="urn:microsoft.com/office/officeart/2005/8/layout/hProcess10"/>
    <dgm:cxn modelId="{36F7D0B8-C65B-F94B-94F4-1082B3622DE3}" type="presParOf" srcId="{8FA824E8-2849-D245-8F05-278D27A2B13A}" destId="{ECA7E012-E23D-1544-B083-0CA589FC2222}" srcOrd="5" destOrd="0" presId="urn:microsoft.com/office/officeart/2005/8/layout/hProcess10"/>
    <dgm:cxn modelId="{65C8895B-8116-6743-8EFA-8DB102FA667A}" type="presParOf" srcId="{ECA7E012-E23D-1544-B083-0CA589FC2222}" destId="{FE4950CB-DA55-1F41-8A55-802B8D5C877A}" srcOrd="0" destOrd="0" presId="urn:microsoft.com/office/officeart/2005/8/layout/hProcess10"/>
    <dgm:cxn modelId="{F3110E5F-7725-1446-BD9D-1529BB2C82E1}" type="presParOf" srcId="{8FA824E8-2849-D245-8F05-278D27A2B13A}" destId="{1910BD51-4F85-EE44-BEE5-DC8A78680CA5}" srcOrd="6" destOrd="0" presId="urn:microsoft.com/office/officeart/2005/8/layout/hProcess10"/>
    <dgm:cxn modelId="{75E5F791-E23E-9B49-AA62-F27DB04F5A91}" type="presParOf" srcId="{1910BD51-4F85-EE44-BEE5-DC8A78680CA5}" destId="{E63709CE-5A3D-0544-BCE4-1F72481F4261}" srcOrd="0" destOrd="0" presId="urn:microsoft.com/office/officeart/2005/8/layout/hProcess10"/>
    <dgm:cxn modelId="{8DB04F52-2DB4-D348-B5ED-487C5EAAEDBD}" type="presParOf" srcId="{1910BD51-4F85-EE44-BEE5-DC8A78680CA5}" destId="{77FD1E0E-720A-7C4A-A3D0-39F0E452B910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E21BA-CD44-544F-9BA3-6677D67AF69A}">
      <dsp:nvSpPr>
        <dsp:cNvPr id="0" name=""/>
        <dsp:cNvSpPr/>
      </dsp:nvSpPr>
      <dsp:spPr>
        <a:xfrm>
          <a:off x="1086" y="864105"/>
          <a:ext cx="1415145" cy="141514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1AC298-93E1-5943-8115-14796B548D81}">
      <dsp:nvSpPr>
        <dsp:cNvPr id="0" name=""/>
        <dsp:cNvSpPr/>
      </dsp:nvSpPr>
      <dsp:spPr>
        <a:xfrm>
          <a:off x="231459" y="2114712"/>
          <a:ext cx="1415145" cy="612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2014</a:t>
          </a:r>
        </a:p>
      </dsp:txBody>
      <dsp:txXfrm>
        <a:off x="249387" y="2132640"/>
        <a:ext cx="1379289" cy="576251"/>
      </dsp:txXfrm>
    </dsp:sp>
    <dsp:sp modelId="{5390AD41-2A63-0841-95C6-A49FB314FD75}">
      <dsp:nvSpPr>
        <dsp:cNvPr id="0" name=""/>
        <dsp:cNvSpPr/>
      </dsp:nvSpPr>
      <dsp:spPr>
        <a:xfrm>
          <a:off x="1688820" y="1401658"/>
          <a:ext cx="272588" cy="3400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1688820" y="1469666"/>
        <a:ext cx="190812" cy="204023"/>
      </dsp:txXfrm>
    </dsp:sp>
    <dsp:sp modelId="{F7ABBC13-062F-5440-B24B-8BD173C506B2}">
      <dsp:nvSpPr>
        <dsp:cNvPr id="0" name=""/>
        <dsp:cNvSpPr/>
      </dsp:nvSpPr>
      <dsp:spPr>
        <a:xfrm>
          <a:off x="2195056" y="864105"/>
          <a:ext cx="1415145" cy="141514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363758-71EC-3240-AA62-E4D33CF19F04}">
      <dsp:nvSpPr>
        <dsp:cNvPr id="0" name=""/>
        <dsp:cNvSpPr/>
      </dsp:nvSpPr>
      <dsp:spPr>
        <a:xfrm>
          <a:off x="2425428" y="2114712"/>
          <a:ext cx="1415145" cy="612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2018</a:t>
          </a:r>
        </a:p>
      </dsp:txBody>
      <dsp:txXfrm>
        <a:off x="2443356" y="2132640"/>
        <a:ext cx="1379289" cy="576251"/>
      </dsp:txXfrm>
    </dsp:sp>
    <dsp:sp modelId="{73A76552-7608-1C4D-A883-867FF48CD6C6}">
      <dsp:nvSpPr>
        <dsp:cNvPr id="0" name=""/>
        <dsp:cNvSpPr/>
      </dsp:nvSpPr>
      <dsp:spPr>
        <a:xfrm>
          <a:off x="3882790" y="1401658"/>
          <a:ext cx="272588" cy="3400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3882790" y="1469666"/>
        <a:ext cx="190812" cy="204023"/>
      </dsp:txXfrm>
    </dsp:sp>
    <dsp:sp modelId="{80D94DA8-2F19-CD46-B2A0-40934A974979}">
      <dsp:nvSpPr>
        <dsp:cNvPr id="0" name=""/>
        <dsp:cNvSpPr/>
      </dsp:nvSpPr>
      <dsp:spPr>
        <a:xfrm>
          <a:off x="4389025" y="864105"/>
          <a:ext cx="1415145" cy="141514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A9C5E6-1529-1C45-8161-2262ECA53D49}">
      <dsp:nvSpPr>
        <dsp:cNvPr id="0" name=""/>
        <dsp:cNvSpPr/>
      </dsp:nvSpPr>
      <dsp:spPr>
        <a:xfrm>
          <a:off x="4619398" y="2114712"/>
          <a:ext cx="1415145" cy="612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2019</a:t>
          </a:r>
        </a:p>
      </dsp:txBody>
      <dsp:txXfrm>
        <a:off x="4637326" y="2132640"/>
        <a:ext cx="1379289" cy="576251"/>
      </dsp:txXfrm>
    </dsp:sp>
    <dsp:sp modelId="{ECA7E012-E23D-1544-B083-0CA589FC2222}">
      <dsp:nvSpPr>
        <dsp:cNvPr id="0" name=""/>
        <dsp:cNvSpPr/>
      </dsp:nvSpPr>
      <dsp:spPr>
        <a:xfrm>
          <a:off x="6076759" y="1401658"/>
          <a:ext cx="272588" cy="34003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>
        <a:off x="6076759" y="1469666"/>
        <a:ext cx="190812" cy="204023"/>
      </dsp:txXfrm>
    </dsp:sp>
    <dsp:sp modelId="{E63709CE-5A3D-0544-BCE4-1F72481F4261}">
      <dsp:nvSpPr>
        <dsp:cNvPr id="0" name=""/>
        <dsp:cNvSpPr/>
      </dsp:nvSpPr>
      <dsp:spPr>
        <a:xfrm>
          <a:off x="6582994" y="864105"/>
          <a:ext cx="1415145" cy="141514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FD1E0E-720A-7C4A-A3D0-39F0E452B910}">
      <dsp:nvSpPr>
        <dsp:cNvPr id="0" name=""/>
        <dsp:cNvSpPr/>
      </dsp:nvSpPr>
      <dsp:spPr>
        <a:xfrm>
          <a:off x="6813367" y="2114712"/>
          <a:ext cx="1415145" cy="6121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2020</a:t>
          </a:r>
        </a:p>
      </dsp:txBody>
      <dsp:txXfrm>
        <a:off x="6831295" y="2132640"/>
        <a:ext cx="1379289" cy="5762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FDB6E-2C04-844F-89B9-5E15227D3090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260FD-FDAD-0749-B6AC-AA1A1369313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136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FCF28-A6EC-904F-9D6A-309DCA07A601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37903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FCF28-A6EC-904F-9D6A-309DCA07A601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36615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FCF28-A6EC-904F-9D6A-309DCA07A601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0029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94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945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ACCD6-36D3-DB4E-BE87-AAC9F6A2F90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3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153022" y="1875230"/>
            <a:ext cx="3600596" cy="2250297"/>
          </a:xfrm>
          <a:noFill/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CH" dirty="0"/>
              <a:t>Cliquez et modifiez le titre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153022" y="1282500"/>
            <a:ext cx="3600596" cy="59273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fr-CH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9144000" cy="45275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245131" y="324232"/>
            <a:ext cx="3606769" cy="4165218"/>
          </a:xfrm>
          <a:prstGeom prst="rect">
            <a:avLst/>
          </a:prstGeom>
        </p:spPr>
        <p:txBody>
          <a:bodyPr vert="eaVert"/>
          <a:lstStyle>
            <a:lvl1pPr marL="0" indent="0">
              <a:buNone/>
              <a:defRPr baseline="0"/>
            </a:lvl1pPr>
            <a:lvl2pPr marL="45720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75106" y="324000"/>
            <a:ext cx="6012000" cy="423052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sx="101000" sy="101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890801" y="1229810"/>
            <a:ext cx="5559033" cy="1618622"/>
          </a:xfrm>
        </p:spPr>
        <p:txBody>
          <a:bodyPr lIns="0" anchor="t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890800" y="486000"/>
            <a:ext cx="5564134" cy="743810"/>
          </a:xfrm>
          <a:prstGeom prst="rect">
            <a:avLst/>
          </a:prstGeom>
        </p:spPr>
        <p:txBody>
          <a:bodyPr lIns="0" tIns="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fr-FR" dirty="0"/>
          </a:p>
        </p:txBody>
      </p:sp>
      <p:sp>
        <p:nvSpPr>
          <p:cNvPr id="10" name="Espace réservé du texte vertical 2"/>
          <p:cNvSpPr>
            <a:spLocks noGrp="1"/>
          </p:cNvSpPr>
          <p:nvPr>
            <p:ph type="body" orient="vert" idx="14"/>
          </p:nvPr>
        </p:nvSpPr>
        <p:spPr>
          <a:xfrm>
            <a:off x="1" y="0"/>
            <a:ext cx="8985250" cy="5143500"/>
          </a:xfrm>
          <a:prstGeom prst="rect">
            <a:avLst/>
          </a:prstGeom>
        </p:spPr>
        <p:txBody>
          <a:bodyPr vert="horz" lIns="0" tIns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800"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14" name="Image 13" descr="Vaud_blan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39840" y="4021667"/>
            <a:ext cx="167640" cy="53285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CERN-MEDICIS day - 15 October 2014 - S.Marzari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1" y="711995"/>
            <a:ext cx="8226425" cy="3993356"/>
          </a:xfrm>
          <a:prstGeom prst="rect">
            <a:avLst/>
          </a:prstGeo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8865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689D3-EA0D-FDEB-66E7-C161F99C3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73984D-1102-12D5-7822-2928EFDF3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C2F1EF-2C37-F35C-4B47-89D320BD6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03CF9-BEE3-83C1-E7E1-58A224E62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6544B-F0CD-3B4B-6F4C-8540364D3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00133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B22C8-9AFE-F610-78E8-822D4584D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A9BBD-4FB8-63C0-1D2B-E7FFB3F11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EB376-A430-B715-4D28-5B7A7CA05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E25A4-A6AB-244F-47DC-214B5C1C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C6764-F4B9-BE5B-CBB6-224AD3688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62939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8552D-5E9D-9B15-F994-DEA87AA6C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4CABF-7035-B97F-C372-B593DA422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D67A6-0505-3525-63FB-C2DF64CD8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F49D3-285D-F551-6A9D-9C6276DB7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52D50-9454-A074-2021-D154CAC44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679509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93777-4F28-1D6E-6477-B8AA90A82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287C2-7060-401A-D4A0-EAE954E4AA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017A99-C892-890A-E662-B19191DD2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FBFD13-1D56-E5DA-1602-BB7DE8A4D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D6D7CA-E7FA-CB40-410A-3B4F406C5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23B07-3D9B-C32D-5143-605A75983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701338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43F64-DA25-CCD7-DED8-0135EF01E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9A9B9-2BBE-3922-061C-18275B5C4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E3C767-290B-FE96-9F49-DF03504E6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CABD8B-8975-0045-044C-B9E98A91A3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84716F-0473-1518-A8F0-A98453A682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ACF90D-9BBA-0813-DBA0-2D81ECC2E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BBA6A1-65C0-0340-E273-F2E30999F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8DAEE3-4777-9CA1-1084-4B2C7B3D1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5011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02854-6143-3E62-FFE3-557326BFD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CF8506-46C7-FA98-F2D6-CE4D01C23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872AF-9413-7769-148F-D6DF716A8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43974B-2DCC-045F-0075-D5A3501F2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704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37340"/>
            <a:ext cx="8229600" cy="35904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0214BC-195D-42C4-3AD2-A0B38A4F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10271-99BB-C10D-4EA0-546A6C0EF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06D68-814B-137E-EDF1-B7E0FA294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75007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1EABC-A382-97C3-51BF-583A8AE2A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21CF6-3510-ED22-FF8A-CC9F99EC2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953ED-9451-C39D-1887-714EC76F9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013D96-BEB7-0D54-BC12-6C1BADE64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D29DB-5448-E98D-D829-07570B6CB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3BAEFF-702C-FCB1-BB53-A9FC8B4C2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714238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61F1C-B691-89DB-29C1-A285DCEC1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88AA8F-76B8-9857-DA4A-38F22EF57E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9B7E68-B320-5999-AE57-F8F2276203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0F3047-319B-9963-6521-A983CE526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7291D3-B5A4-DBAD-91B9-106081919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A9A26-F7A7-429C-19EE-02DDCB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488076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20ED3-5B84-FAD3-2065-2768169ED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BF505-F34E-3C13-3E0B-ADEB72ED7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AE224-62DF-0254-7322-D6881D4C9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45B1F-C168-0DE9-3ED8-95ADB4C23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906B9-0FFE-ED75-E702-954F68FA9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3433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30AC37-685E-F02C-A6CC-B81CA1DA66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3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CA73AC-0EDB-A3DA-99B3-CB1FD10347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3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986A8-146D-EAEB-DFC4-8E8066F6A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CDAFC-3F9A-06FF-71E4-8C8398666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FD556C-7DE9-8C9F-588B-A77BE5B7F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517464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BE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B6CE8-AA7E-4216-AAE0-22DBABD0E6A0}" type="datetime1">
              <a:rPr lang="nl-BE" smtClean="0"/>
              <a:t>11/12/2024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BE" noProof="0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8228210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132" y="1597820"/>
            <a:ext cx="8562643" cy="1102519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1258" y="2914650"/>
            <a:ext cx="8584792" cy="131445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nl-BE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7834079" y="18744"/>
            <a:ext cx="1235055" cy="194141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11/12/2024</a:t>
            </a:fld>
            <a:endParaRPr lang="nl-BE" dirty="0"/>
          </a:p>
        </p:txBody>
      </p:sp>
      <p:sp>
        <p:nvSpPr>
          <p:cNvPr id="9" name="Rectangle 16"/>
          <p:cNvSpPr txBox="1">
            <a:spLocks noChangeArrowheads="1"/>
          </p:cNvSpPr>
          <p:nvPr userDrawn="1"/>
        </p:nvSpPr>
        <p:spPr>
          <a:xfrm>
            <a:off x="3803648" y="4842231"/>
            <a:ext cx="1543792" cy="24386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C795D34B-0000-4401-9708-96760D6E4A55}" type="slidenum">
              <a:rPr lang="en-GB" sz="1050" smtClean="0"/>
              <a:pPr>
                <a:defRPr/>
              </a:pPr>
              <a:t>‹#›</a:t>
            </a:fld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70829606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43" y="350876"/>
            <a:ext cx="8579821" cy="3756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815" y="861238"/>
            <a:ext cx="8573386" cy="3819095"/>
          </a:xfrm>
        </p:spPr>
        <p:txBody>
          <a:bodyPr/>
          <a:lstStyle>
            <a:lvl1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>
              <a:defRPr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>
              <a:defRPr sz="1200"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>
              <a:defRPr sz="1050"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7834079" y="18744"/>
            <a:ext cx="1235055" cy="194141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11/12/2024</a:t>
            </a:fld>
            <a:endParaRPr lang="nl-BE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00105" y="4841887"/>
            <a:ext cx="1543792" cy="24386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 flipH="1">
            <a:off x="391886" y="791125"/>
            <a:ext cx="839585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7DC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3496696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834079" y="18744"/>
            <a:ext cx="1235055" cy="194141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11/12/2024</a:t>
            </a:fld>
            <a:endParaRPr lang="nl-BE" dirty="0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00105" y="4841887"/>
            <a:ext cx="1543792" cy="24386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588318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18D15C0-63D9-B5BB-3152-CFB35247FAD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B4E25-4D06-B94F-91C7-5C3C67BE7DDA}" type="datetime1">
              <a:rPr lang="pt-PT" altLang="pt-PT"/>
              <a:pPr>
                <a:defRPr/>
              </a:pPr>
              <a:t>11/12/24</a:t>
            </a:fld>
            <a:endParaRPr lang="en-US" altLang="pt-PT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7799CC0-599C-882B-978F-10B2B19CEE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pt-PT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0291AA0-9266-84B0-D7D8-90828F85A5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F229E7-4A73-DA49-9E5C-892300329AE7}" type="slidenum">
              <a:rPr lang="en-US" altLang="pt-PT"/>
              <a:pPr/>
              <a:t>‹#›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332375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5416" y="701676"/>
            <a:ext cx="7772400" cy="1330324"/>
          </a:xfrm>
        </p:spPr>
        <p:txBody>
          <a:bodyPr anchor="t"/>
          <a:lstStyle>
            <a:lvl1pPr algn="l">
              <a:defRPr sz="4000" b="0" cap="none">
                <a:latin typeface="Arial"/>
                <a:cs typeface="Arial"/>
              </a:defRPr>
            </a:lvl1pPr>
          </a:lstStyle>
          <a:p>
            <a:r>
              <a:rPr lang="en-GB"/>
              <a:t>Click to edit Master title style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5416" y="2180035"/>
            <a:ext cx="7772400" cy="112514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9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350"/>
          </a:p>
        </p:txBody>
      </p:sp>
      <p:sp>
        <p:nvSpPr>
          <p:cNvPr id="10" name="Rechthoek 9"/>
          <p:cNvSpPr/>
          <p:nvPr userDrawn="1"/>
        </p:nvSpPr>
        <p:spPr>
          <a:xfrm>
            <a:off x="0" y="486000"/>
            <a:ext cx="9144900" cy="4657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350"/>
          </a:p>
        </p:txBody>
      </p:sp>
      <p:sp>
        <p:nvSpPr>
          <p:cNvPr id="8" name="Rechthoek 7"/>
          <p:cNvSpPr/>
          <p:nvPr userDrawn="1"/>
        </p:nvSpPr>
        <p:spPr>
          <a:xfrm>
            <a:off x="0" y="485999"/>
            <a:ext cx="9144900" cy="3342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35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70000" y="270001"/>
            <a:ext cx="1514700" cy="76280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999" y="810000"/>
            <a:ext cx="4572393" cy="3018599"/>
          </a:xfrm>
        </p:spPr>
        <p:txBody>
          <a:bodyPr anchor="ctr" anchorCtr="0">
            <a:normAutofit/>
          </a:bodyPr>
          <a:lstStyle>
            <a:lvl1pPr algn="l">
              <a:defRPr sz="3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31999" y="4044601"/>
            <a:ext cx="4572393" cy="547641"/>
          </a:xfrm>
        </p:spPr>
        <p:txBody>
          <a:bodyPr lIns="0" tIns="0" rIns="0" bIns="0"/>
          <a:lstStyle>
            <a:lvl1pPr marL="0" indent="0" algn="l">
              <a:buNone/>
              <a:defRPr sz="1800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36394" y="1240631"/>
            <a:ext cx="3276505" cy="33516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5590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DFEA8-B1E8-422C-A6E7-A40B9B12E6E1}" type="datetime1">
              <a:rPr lang="nl-BE" smtClean="0"/>
              <a:t>11/12/2024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err="1"/>
              <a:t>Interdisciplinary</a:t>
            </a:r>
            <a:r>
              <a:rPr lang="nl-NL" dirty="0"/>
              <a:t> Research Group</a:t>
            </a:r>
          </a:p>
          <a:p>
            <a:r>
              <a:rPr lang="nl-NL" dirty="0"/>
              <a:t>Instituut voor Kern- en Stralingsfysica</a:t>
            </a:r>
          </a:p>
          <a:p>
            <a:r>
              <a:rPr lang="nl-NL" dirty="0" err="1"/>
              <a:t>Department</a:t>
            </a:r>
            <a:r>
              <a:rPr lang="nl-NL" dirty="0"/>
              <a:t> of </a:t>
            </a:r>
            <a:r>
              <a:rPr lang="nl-NL" dirty="0" err="1"/>
              <a:t>Physics</a:t>
            </a:r>
            <a:r>
              <a:rPr lang="nl-NL" dirty="0"/>
              <a:t> &amp; </a:t>
            </a:r>
            <a:r>
              <a:rPr lang="nl-NL" dirty="0" err="1"/>
              <a:t>Astronomy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432000" y="1242000"/>
            <a:ext cx="4050000" cy="33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BE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4662900" y="1242000"/>
            <a:ext cx="4050000" cy="3348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nl-B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nl-BE" noProof="0" dirty="0"/>
          </a:p>
        </p:txBody>
      </p:sp>
    </p:spTree>
    <p:extLst>
      <p:ext uri="{BB962C8B-B14F-4D97-AF65-F5344CB8AC3E}">
        <p14:creationId xmlns:p14="http://schemas.microsoft.com/office/powerpoint/2010/main" val="1999741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244553"/>
            <a:ext cx="4040188" cy="4798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Helvetica Neue"/>
                <a:cs typeface="Helvetica Neu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724375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251212"/>
            <a:ext cx="4041775" cy="4798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600" b="1">
                <a:latin typeface="Helvetica Neue"/>
                <a:cs typeface="Helvetica Neue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731034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375031"/>
            <a:ext cx="3008313" cy="7012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375032"/>
            <a:ext cx="5111750" cy="421959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fr-CH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468D-7C66-9845-B98D-88AB726CA181}" type="datetimeFigureOut">
              <a:rPr lang="fr-FR" smtClean="0"/>
              <a:pPr/>
              <a:t>11/12/2024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8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8009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pour modifier le style du titre</a:t>
            </a:r>
            <a:endParaRPr lang="fr-CH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3400" y="4909229"/>
            <a:ext cx="2050516" cy="2142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CH" dirty="0"/>
              <a:t>Nom/date/lieu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71826" y="4909229"/>
            <a:ext cx="2895600" cy="2142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00826" y="4909229"/>
            <a:ext cx="500066" cy="2142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38066B1-5D95-A84B-B76E-9182D90F246B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9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A15D6C-B27A-CC7F-9727-F0614D897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30ED11-5750-F897-AF2A-6B2BA22D9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E7B4B-FC0C-DA9C-85DF-7562D95ACC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2527A-20D5-2D4A-870A-9D99F0E881F4}" type="datetimeFigureOut">
              <a:rPr lang="en-CH" smtClean="0"/>
              <a:t>12/11/24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5DE75-C71C-7502-6637-513A0FCF0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60BE9-4470-734C-5273-3473397488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41C07-EA37-E743-9B5E-262D037CEB8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014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O:\DOKUMENT\Diensten\COM\MPR\mpr\Corporate_design\SCKCEN\60jaar SCK•CEN\huisstijl\elements\balk60yonder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27319"/>
            <a:ext cx="91440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8406" y="406005"/>
            <a:ext cx="8580957" cy="535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7152" tIns="37152" rIns="37152" bIns="3715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6446" y="1082882"/>
            <a:ext cx="8562753" cy="358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3219" tIns="41610" rIns="83219" bIns="416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0"/>
            <a:endParaRPr lang="en-US" dirty="0"/>
          </a:p>
        </p:txBody>
      </p:sp>
      <p:pic>
        <p:nvPicPr>
          <p:cNvPr id="6" name="Picture 2" descr="O:\DOKUMENT\Diensten\COM\MPR\mpr\Corporate_design\SCKCEN\60jaar SCK•CEN\huisstijl\elements\balk_60y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9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7834079" y="18744"/>
            <a:ext cx="1235055" cy="194141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1B492441-0EAF-483D-8500-C54EB8F6570A}" type="datetime1">
              <a:rPr lang="nl-BE" smtClean="0"/>
              <a:pPr>
                <a:defRPr/>
              </a:pPr>
              <a:t>11/12/2024</a:t>
            </a:fld>
            <a:endParaRPr lang="nl-BE" dirty="0"/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00105" y="4841887"/>
            <a:ext cx="1543792" cy="243861"/>
          </a:xfrm>
          <a:prstGeom prst="rect">
            <a:avLst/>
          </a:prstGeom>
        </p:spPr>
        <p:txBody>
          <a:bodyPr anchor="ctr"/>
          <a:lstStyle>
            <a:lvl1pPr algn="ctr">
              <a:defRPr sz="750">
                <a:solidFill>
                  <a:schemeClr val="bg2">
                    <a:lumMod val="50000"/>
                  </a:schemeClr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>
              <a:defRPr/>
            </a:pPr>
            <a:fld id="{C795D34B-0000-4401-9708-96760D6E4A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2" name="Picture 3" descr="O:\DOKUMENT\Diensten\COM\MPR\mpr\Corporate_design\SCKCEN\60jaar SCK•CEN\huisstijl\elements\balk60yonder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67551" y="4827892"/>
            <a:ext cx="1703672" cy="17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7668345" y="4913330"/>
            <a:ext cx="1475656" cy="118653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nl-BE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spcBef>
                <a:spcPct val="0"/>
              </a:spcBef>
              <a:buNone/>
            </a:pPr>
            <a:r>
              <a:rPr lang="en-GB" sz="450" b="0" dirty="0"/>
              <a:t>© SCK</a:t>
            </a:r>
            <a:r>
              <a:rPr lang="en-GB" sz="450" b="0" dirty="0">
                <a:sym typeface="Wingdings" pitchFamily="2" charset="2"/>
              </a:rPr>
              <a:t></a:t>
            </a:r>
            <a:r>
              <a:rPr lang="en-GB" sz="450" b="0" dirty="0"/>
              <a:t>CEN</a:t>
            </a:r>
            <a:r>
              <a:rPr lang="en-GB" sz="450" b="0" baseline="0" dirty="0"/>
              <a:t>, </a:t>
            </a:r>
            <a:r>
              <a:rPr lang="en-GB" sz="450" b="0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198860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ransition/>
  <p:hf sldNum="0" hdr="0" dt="0"/>
  <p:txStyles>
    <p:titleStyle>
      <a:lvl1pPr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 b="0">
          <a:solidFill>
            <a:srgbClr val="007DC3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>
          <a:solidFill>
            <a:schemeClr val="accent1"/>
          </a:solidFill>
          <a:latin typeface="Arial" charset="0"/>
        </a:defRPr>
      </a:lvl2pPr>
      <a:lvl3pPr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>
          <a:solidFill>
            <a:schemeClr val="accent1"/>
          </a:solidFill>
          <a:latin typeface="Arial" charset="0"/>
        </a:defRPr>
      </a:lvl3pPr>
      <a:lvl4pPr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>
          <a:solidFill>
            <a:schemeClr val="accent1"/>
          </a:solidFill>
          <a:latin typeface="Arial" charset="0"/>
        </a:defRPr>
      </a:lvl4pPr>
      <a:lvl5pPr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>
          <a:solidFill>
            <a:schemeClr val="accent1"/>
          </a:solidFill>
          <a:latin typeface="Arial" charset="0"/>
        </a:defRPr>
      </a:lvl5pPr>
      <a:lvl6pPr marL="342900"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>
          <a:solidFill>
            <a:schemeClr val="accent1"/>
          </a:solidFill>
          <a:latin typeface="Arial" charset="0"/>
        </a:defRPr>
      </a:lvl6pPr>
      <a:lvl7pPr marL="685800"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>
          <a:solidFill>
            <a:schemeClr val="accent1"/>
          </a:solidFill>
          <a:latin typeface="Arial" charset="0"/>
        </a:defRPr>
      </a:lvl7pPr>
      <a:lvl8pPr marL="1028700"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>
          <a:solidFill>
            <a:schemeClr val="accent1"/>
          </a:solidFill>
          <a:latin typeface="Arial" charset="0"/>
        </a:defRPr>
      </a:lvl8pPr>
      <a:lvl9pPr marL="1371600" algn="r" defTabSz="514350" rtl="0" eaLnBrk="1" fontAlgn="base" hangingPunct="1">
        <a:lnSpc>
          <a:spcPct val="80000"/>
        </a:lnSpc>
        <a:spcBef>
          <a:spcPct val="0"/>
        </a:spcBef>
        <a:spcAft>
          <a:spcPct val="0"/>
        </a:spcAft>
        <a:tabLst>
          <a:tab pos="4630341" algn="l"/>
        </a:tabLst>
        <a:defRPr sz="1950">
          <a:solidFill>
            <a:schemeClr val="accent1"/>
          </a:solidFill>
          <a:latin typeface="Arial" charset="0"/>
        </a:defRPr>
      </a:lvl9pPr>
    </p:titleStyle>
    <p:bodyStyle>
      <a:lvl1pPr marL="232172" indent="-232172" algn="l" defTabSz="514350" rtl="0" eaLnBrk="1" fontAlgn="base" hangingPunct="1">
        <a:spcBef>
          <a:spcPct val="20000"/>
        </a:spcBef>
        <a:spcAft>
          <a:spcPct val="0"/>
        </a:spcAft>
        <a:buClr>
          <a:srgbClr val="007DC3"/>
        </a:buClr>
        <a:buSzPct val="100000"/>
        <a:buFont typeface="Wingdings" pitchFamily="2" charset="2"/>
        <a:buChar char="l"/>
        <a:defRPr sz="165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500063" indent="-183356" algn="l" defTabSz="514350" rtl="0" eaLnBrk="1" fontAlgn="base" hangingPunct="1">
        <a:spcBef>
          <a:spcPct val="20000"/>
        </a:spcBef>
        <a:spcAft>
          <a:spcPct val="0"/>
        </a:spcAft>
        <a:buClr>
          <a:srgbClr val="11AAFF"/>
        </a:buClr>
        <a:buSzPct val="100000"/>
        <a:buFont typeface="Wingdings" pitchFamily="2" charset="2"/>
        <a:buChar char="l"/>
        <a:defRPr sz="15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771525" indent="-154781" algn="l" defTabSz="514350" rtl="0" eaLnBrk="1" fontAlgn="base" hangingPunct="1">
        <a:spcBef>
          <a:spcPct val="20000"/>
        </a:spcBef>
        <a:spcAft>
          <a:spcPct val="0"/>
        </a:spcAft>
        <a:buClr>
          <a:srgbClr val="8FD7FF"/>
        </a:buClr>
        <a:buSzPct val="100000"/>
        <a:buFont typeface="Wingdings" pitchFamily="2" charset="2"/>
        <a:buChar char="l"/>
        <a:defRPr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079897" indent="-153591" algn="l" defTabSz="514350" rtl="0" eaLnBrk="1" fontAlgn="base" hangingPunct="1">
        <a:spcBef>
          <a:spcPct val="20000"/>
        </a:spcBef>
        <a:spcAft>
          <a:spcPct val="0"/>
        </a:spcAft>
        <a:buChar char="–"/>
        <a:defRPr sz="1425">
          <a:solidFill>
            <a:schemeClr val="tx1"/>
          </a:solidFill>
          <a:latin typeface="Times New Roman" pitchFamily="18" charset="0"/>
        </a:defRPr>
      </a:lvl4pPr>
      <a:lvl5pPr marL="1389460" indent="-154781" algn="l" defTabSz="514350" rtl="0" eaLnBrk="1" fontAlgn="base" hangingPunct="1">
        <a:spcBef>
          <a:spcPct val="20000"/>
        </a:spcBef>
        <a:spcAft>
          <a:spcPct val="0"/>
        </a:spcAft>
        <a:buChar char="»"/>
        <a:defRPr sz="1425">
          <a:solidFill>
            <a:schemeClr val="tx1"/>
          </a:solidFill>
          <a:latin typeface="Times New Roman" pitchFamily="18" charset="0"/>
        </a:defRPr>
      </a:lvl5pPr>
      <a:lvl6pPr marL="1732360" indent="-154781" algn="l" defTabSz="514350" rtl="0" eaLnBrk="1" fontAlgn="base" hangingPunct="1">
        <a:spcBef>
          <a:spcPct val="20000"/>
        </a:spcBef>
        <a:spcAft>
          <a:spcPct val="0"/>
        </a:spcAft>
        <a:buChar char="»"/>
        <a:defRPr sz="1425">
          <a:solidFill>
            <a:schemeClr val="tx1"/>
          </a:solidFill>
          <a:latin typeface="Times New Roman" pitchFamily="18" charset="0"/>
        </a:defRPr>
      </a:lvl6pPr>
      <a:lvl7pPr marL="2075260" indent="-154781" algn="l" defTabSz="514350" rtl="0" eaLnBrk="1" fontAlgn="base" hangingPunct="1">
        <a:spcBef>
          <a:spcPct val="20000"/>
        </a:spcBef>
        <a:spcAft>
          <a:spcPct val="0"/>
        </a:spcAft>
        <a:buChar char="»"/>
        <a:defRPr sz="1425">
          <a:solidFill>
            <a:schemeClr val="tx1"/>
          </a:solidFill>
          <a:latin typeface="Times New Roman" pitchFamily="18" charset="0"/>
        </a:defRPr>
      </a:lvl7pPr>
      <a:lvl8pPr marL="2418160" indent="-154781" algn="l" defTabSz="514350" rtl="0" eaLnBrk="1" fontAlgn="base" hangingPunct="1">
        <a:spcBef>
          <a:spcPct val="20000"/>
        </a:spcBef>
        <a:spcAft>
          <a:spcPct val="0"/>
        </a:spcAft>
        <a:buChar char="»"/>
        <a:defRPr sz="1425">
          <a:solidFill>
            <a:schemeClr val="tx1"/>
          </a:solidFill>
          <a:latin typeface="Times New Roman" pitchFamily="18" charset="0"/>
        </a:defRPr>
      </a:lvl8pPr>
      <a:lvl9pPr marL="2761060" indent="-154781" algn="l" defTabSz="514350" rtl="0" eaLnBrk="1" fontAlgn="base" hangingPunct="1">
        <a:spcBef>
          <a:spcPct val="20000"/>
        </a:spcBef>
        <a:spcAft>
          <a:spcPct val="0"/>
        </a:spcAft>
        <a:buChar char="»"/>
        <a:defRPr sz="1425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882074/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indico.cern.ch/event/342013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slide" Target="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64.gif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9.gif"/><Relationship Id="rId5" Type="http://schemas.openxmlformats.org/officeDocument/2006/relationships/image" Target="../media/image68.gif"/><Relationship Id="rId4" Type="http://schemas.openxmlformats.org/officeDocument/2006/relationships/image" Target="../media/image6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3.jpg"/><Relationship Id="rId5" Type="http://schemas.openxmlformats.org/officeDocument/2006/relationships/image" Target="../media/image72.emf"/><Relationship Id="rId4" Type="http://schemas.openxmlformats.org/officeDocument/2006/relationships/image" Target="../media/image71.tiff"/><Relationship Id="rId9" Type="http://schemas.openxmlformats.org/officeDocument/2006/relationships/image" Target="../media/image7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cis.cern/prismap-european-medical-isotope-programme" TargetMode="External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4.jpeg"/><Relationship Id="rId5" Type="http://schemas.openxmlformats.org/officeDocument/2006/relationships/image" Target="../media/image83.png"/><Relationship Id="rId4" Type="http://schemas.openxmlformats.org/officeDocument/2006/relationships/image" Target="../media/image8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hyperlink" Target="http://www.google.ch/url?sa=i&amp;rct=j&amp;q=&amp;source=images&amp;cd=&amp;cad=rja&amp;docid=2HZZsZBHXhlOmM&amp;tbnid=hAWv26rtHjeeBM:&amp;ved=0CAUQjRw&amp;url=http://www.baleenfrancais.ch/activites-culturelles/ca-nous-interesse-les-expatries-sont-precieux-pour-leconomie-suisse/&amp;ei=zG68UYjRDYbXOZuSgLgG&amp;bvm=bv.47883778,d.ZWU&amp;psig=AFQjCNHscgslwDJBpp8Qiqp3wvNoLxRtmg&amp;ust=1371390026980786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wmf"/><Relationship Id="rId18" Type="http://schemas.openxmlformats.org/officeDocument/2006/relationships/image" Target="../media/image38.png"/><Relationship Id="rId3" Type="http://schemas.openxmlformats.org/officeDocument/2006/relationships/image" Target="../media/image25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32.png"/><Relationship Id="rId17" Type="http://schemas.openxmlformats.org/officeDocument/2006/relationships/image" Target="../media/image37.jpeg"/><Relationship Id="rId2" Type="http://schemas.openxmlformats.org/officeDocument/2006/relationships/image" Target="../media/image24.jpeg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11" Type="http://schemas.openxmlformats.org/officeDocument/2006/relationships/image" Target="../media/image31.wmf"/><Relationship Id="rId5" Type="http://schemas.openxmlformats.org/officeDocument/2006/relationships/oleObject" Target="../embeddings/oleObject1.bin"/><Relationship Id="rId15" Type="http://schemas.openxmlformats.org/officeDocument/2006/relationships/image" Target="../media/image35.png"/><Relationship Id="rId10" Type="http://schemas.openxmlformats.org/officeDocument/2006/relationships/image" Target="../media/image30.wmf"/><Relationship Id="rId19" Type="http://schemas.openxmlformats.org/officeDocument/2006/relationships/image" Target="../media/image39.gif"/><Relationship Id="rId4" Type="http://schemas.openxmlformats.org/officeDocument/2006/relationships/image" Target="../media/image26.jpeg"/><Relationship Id="rId9" Type="http://schemas.openxmlformats.org/officeDocument/2006/relationships/image" Target="../media/image29.jpeg"/><Relationship Id="rId1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75556" y="2625756"/>
            <a:ext cx="7506835" cy="1296144"/>
          </a:xfrm>
        </p:spPr>
        <p:txBody>
          <a:bodyPr>
            <a:normAutofit fontScale="90000"/>
          </a:bodyPr>
          <a:lstStyle/>
          <a:p>
            <a:r>
              <a:rPr lang="en-US" sz="2325" dirty="0">
                <a:latin typeface="Source Sans Pro" charset="0"/>
                <a:ea typeface="Source Sans Pro" charset="0"/>
                <a:cs typeface="Source Sans Pro" charset="0"/>
              </a:rPr>
              <a:t>CERN-MEDICIS ANNIVERSARY – DECEMBER 11, 2024</a:t>
            </a:r>
            <a:br>
              <a:rPr lang="en-US" sz="2325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dirty="0">
                <a:latin typeface="Source Sans Pro" charset="0"/>
                <a:ea typeface="Source Sans Pro" charset="0"/>
                <a:cs typeface="Source Sans Pro" charset="0"/>
              </a:rPr>
              <a:t>Relevance of  MEDICIS for nuclear medicine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75556" y="3735058"/>
            <a:ext cx="7772400" cy="944907"/>
          </a:xfrm>
        </p:spPr>
        <p:txBody>
          <a:bodyPr/>
          <a:lstStyle/>
          <a:p>
            <a:br>
              <a:rPr lang="en-US" sz="1800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1800" dirty="0">
                <a:latin typeface="Source Sans Pro" charset="0"/>
                <a:ea typeface="Source Sans Pro" charset="0"/>
                <a:cs typeface="Source Sans Pro" charset="0"/>
              </a:rPr>
              <a:t>Prof. John Prior, PhD MD</a:t>
            </a:r>
          </a:p>
          <a:p>
            <a:r>
              <a:rPr lang="en-US" sz="1800" dirty="0">
                <a:latin typeface="Source Sans Pro" charset="0"/>
                <a:ea typeface="Source Sans Pro" charset="0"/>
                <a:cs typeface="Source Sans Pro" charset="0"/>
              </a:rPr>
              <a:t>Nuclear Medicine and Molecular Imaging, Lausanne University Hospital</a:t>
            </a:r>
          </a:p>
          <a:p>
            <a:endParaRPr lang="en-US" sz="18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62869" cy="25177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510" y="0"/>
            <a:ext cx="9162510" cy="25177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4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C9398-3D15-D857-CBD9-F2845090E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MEDICIS Journey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A2E3DCE-B112-28AC-2420-3F1E0757EF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9566615"/>
              </p:ext>
            </p:extLst>
          </p:nvPr>
        </p:nvGraphicFramePr>
        <p:xfrm>
          <a:off x="457200" y="1036638"/>
          <a:ext cx="8229600" cy="3590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EC7C989-3A6F-FF93-C06B-AFF906511918}"/>
              </a:ext>
            </a:extLst>
          </p:cNvPr>
          <p:cNvSpPr txBox="1"/>
          <p:nvPr/>
        </p:nvSpPr>
        <p:spPr>
          <a:xfrm>
            <a:off x="216817" y="3983751"/>
            <a:ext cx="2188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hlinkClick r:id="rId7"/>
              </a:rPr>
              <a:t>https://indico.cern.ch/event/342013/</a:t>
            </a:r>
            <a:r>
              <a:rPr lang="en-GB" sz="1000" dirty="0"/>
              <a:t> </a:t>
            </a:r>
            <a:endParaRPr lang="en-CH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3A54B8-92B5-AFF8-9CE0-8FBED85E3A38}"/>
              </a:ext>
            </a:extLst>
          </p:cNvPr>
          <p:cNvSpPr txBox="1"/>
          <p:nvPr/>
        </p:nvSpPr>
        <p:spPr>
          <a:xfrm>
            <a:off x="457200" y="1442300"/>
            <a:ext cx="131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Medicis Day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0743AA-10F9-2345-B01B-DD336FF2D4DA}"/>
              </a:ext>
            </a:extLst>
          </p:cNvPr>
          <p:cNvSpPr txBox="1"/>
          <p:nvPr/>
        </p:nvSpPr>
        <p:spPr>
          <a:xfrm>
            <a:off x="2620652" y="970558"/>
            <a:ext cx="15459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2nd Collaboration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768F45-9A01-D873-9131-095E828D455F}"/>
              </a:ext>
            </a:extLst>
          </p:cNvPr>
          <p:cNvSpPr txBox="1"/>
          <p:nvPr/>
        </p:nvSpPr>
        <p:spPr>
          <a:xfrm>
            <a:off x="4784105" y="970558"/>
            <a:ext cx="1545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4th Collaboration Board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9E2DF3-DEC1-D271-AB9B-0A126BE80B01}"/>
              </a:ext>
            </a:extLst>
          </p:cNvPr>
          <p:cNvSpPr txBox="1"/>
          <p:nvPr/>
        </p:nvSpPr>
        <p:spPr>
          <a:xfrm>
            <a:off x="7140806" y="1008842"/>
            <a:ext cx="1545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5th Collaboration Board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7BF8BA2-0644-E0C2-F724-C1AEA63DE06F}"/>
              </a:ext>
            </a:extLst>
          </p:cNvPr>
          <p:cNvSpPr txBox="1"/>
          <p:nvPr/>
        </p:nvSpPr>
        <p:spPr>
          <a:xfrm>
            <a:off x="6738765" y="3983751"/>
            <a:ext cx="21884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hlinkClick r:id="rId8"/>
              </a:rPr>
              <a:t>https://indico.cern.ch/event/882074/</a:t>
            </a:r>
            <a:r>
              <a:rPr lang="en-GB" sz="1000" dirty="0"/>
              <a:t> </a:t>
            </a:r>
            <a:endParaRPr lang="en-CH" sz="1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26B0A6E-EF34-0DC4-D93A-123308C77547}"/>
              </a:ext>
            </a:extLst>
          </p:cNvPr>
          <p:cNvGrpSpPr/>
          <p:nvPr/>
        </p:nvGrpSpPr>
        <p:grpSpPr>
          <a:xfrm>
            <a:off x="2405236" y="4172942"/>
            <a:ext cx="1415145" cy="612107"/>
            <a:chOff x="6813367" y="2114712"/>
            <a:chExt cx="1415145" cy="612107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10A3D4E-139F-A4D6-6AA4-C2F8AAF87AAD}"/>
                </a:ext>
              </a:extLst>
            </p:cNvPr>
            <p:cNvSpPr/>
            <p:nvPr/>
          </p:nvSpPr>
          <p:spPr>
            <a:xfrm>
              <a:off x="6813367" y="2114712"/>
              <a:ext cx="1415145" cy="61210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/>
            </a:p>
          </p:txBody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91B67637-D1C1-5C61-DFF6-4EEACE7DB9C2}"/>
                </a:ext>
              </a:extLst>
            </p:cNvPr>
            <p:cNvSpPr txBox="1"/>
            <p:nvPr/>
          </p:nvSpPr>
          <p:spPr>
            <a:xfrm>
              <a:off x="6831295" y="2132640"/>
              <a:ext cx="1379289" cy="5762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marL="0" lvl="0" indent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600" kern="1200" dirty="0"/>
                <a:t>2024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F517ECF-895E-2609-AE20-4019FE923B02}"/>
              </a:ext>
            </a:extLst>
          </p:cNvPr>
          <p:cNvSpPr txBox="1"/>
          <p:nvPr/>
        </p:nvSpPr>
        <p:spPr>
          <a:xfrm>
            <a:off x="3112808" y="429432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dirty="0"/>
              <a:t>6</a:t>
            </a:r>
            <a:r>
              <a:rPr lang="en-CH"/>
              <a:t>th Collaboration Board</a:t>
            </a:r>
            <a:r>
              <a:rPr lang="fr-CH" dirty="0"/>
              <a:t> (</a:t>
            </a:r>
            <a:r>
              <a:rPr lang="fr-CH" dirty="0">
                <a:solidFill>
                  <a:srgbClr val="FF0000"/>
                </a:solidFill>
              </a:rPr>
              <a:t>TODAY!</a:t>
            </a:r>
            <a:r>
              <a:rPr lang="fr-CH" dirty="0"/>
              <a:t>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38115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CD091-084D-F1E7-9BA1-15ACC1FF1A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Potentials of Theranostics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BE9A-BFEB-5E43-39F4-DF65C60C8C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4171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4B876D6-80F0-8495-1E4F-094CCB3F8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Predicted Nuclear Medicine Market 2013–26</a:t>
            </a:r>
            <a:endParaRPr lang="en-CH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8F4740-879B-3138-0BDF-BB78028C29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2873" y="1036638"/>
            <a:ext cx="7538254" cy="35734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E4A5EC-3A60-2D8B-42E2-0A3AE5E4DEFE}"/>
              </a:ext>
            </a:extLst>
          </p:cNvPr>
          <p:cNvSpPr txBox="1"/>
          <p:nvPr/>
        </p:nvSpPr>
        <p:spPr>
          <a:xfrm>
            <a:off x="457200" y="4809521"/>
            <a:ext cx="3919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>
                <a:solidFill>
                  <a:schemeClr val="bg1">
                    <a:lumMod val="50000"/>
                  </a:schemeClr>
                </a:solidFill>
              </a:rPr>
              <a:t>Bodei</a:t>
            </a: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 et al. Nat Rev Clin Oncol 19, 534–550 (2022). </a:t>
            </a:r>
            <a:endParaRPr lang="en-CH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646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530C1A4-F185-7EFB-10D3-E2990317C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PSMA Theranostics Clinical Trials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9FEFE8-FEA3-FFF2-C1D2-91299D9231BB}"/>
              </a:ext>
            </a:extLst>
          </p:cNvPr>
          <p:cNvSpPr txBox="1"/>
          <p:nvPr/>
        </p:nvSpPr>
        <p:spPr>
          <a:xfrm>
            <a:off x="457200" y="4817691"/>
            <a:ext cx="2829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>
                <a:solidFill>
                  <a:schemeClr val="bg1">
                    <a:lumMod val="50000"/>
                  </a:schemeClr>
                </a:solidFill>
              </a:rPr>
              <a:t>Zhang,et</a:t>
            </a:r>
            <a:r>
              <a:rPr lang="en-GB" sz="1400" i="1" dirty="0">
                <a:solidFill>
                  <a:schemeClr val="bg1">
                    <a:lumMod val="50000"/>
                  </a:schemeClr>
                </a:solidFill>
              </a:rPr>
              <a:t> al. Cancers 2021, 13, 4023.</a:t>
            </a:r>
            <a:endParaRPr lang="en-CH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Content Placeholder 9" descr="A picture containing timeline&#10;&#10;Description automatically generated">
            <a:extLst>
              <a:ext uri="{FF2B5EF4-FFF2-40B4-BE49-F238E27FC236}">
                <a16:creationId xmlns:a16="http://schemas.microsoft.com/office/drawing/2014/main" id="{5315A2F4-0D7E-F0D4-B168-33D36DFB26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826935"/>
            <a:ext cx="7369075" cy="39240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6B8559-C4C6-8DF3-DD61-9FB3A0B611DB}"/>
              </a:ext>
            </a:extLst>
          </p:cNvPr>
          <p:cNvSpPr txBox="1"/>
          <p:nvPr/>
        </p:nvSpPr>
        <p:spPr>
          <a:xfrm>
            <a:off x="6642713" y="1037340"/>
            <a:ext cx="23671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Poor prognosis of metastatic prostate cancer</a:t>
            </a:r>
          </a:p>
          <a:p>
            <a:endParaRPr lang="en-CH" dirty="0"/>
          </a:p>
          <a:p>
            <a:r>
              <a:rPr lang="en-CH" dirty="0"/>
              <a:t>17 theranostics clinical trials (as of 2021)</a:t>
            </a:r>
          </a:p>
        </p:txBody>
      </p:sp>
    </p:spTree>
    <p:extLst>
      <p:ext uri="{BB962C8B-B14F-4D97-AF65-F5344CB8AC3E}">
        <p14:creationId xmlns:p14="http://schemas.microsoft.com/office/powerpoint/2010/main" val="3037869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315AD21-7BDA-59EA-A273-FFD75F2164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3230" y="1317172"/>
            <a:ext cx="5717539" cy="329292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C9A63D-0AB0-A21D-6296-603997BDB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Theranostics (Lu-177-based)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859BE8-F000-7EB9-174F-1611B951BE68}"/>
              </a:ext>
            </a:extLst>
          </p:cNvPr>
          <p:cNvSpPr txBox="1"/>
          <p:nvPr/>
        </p:nvSpPr>
        <p:spPr>
          <a:xfrm>
            <a:off x="565819" y="4778744"/>
            <a:ext cx="655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82-y-old man with </a:t>
            </a:r>
            <a:r>
              <a:rPr lang="en-US" dirty="0" err="1"/>
              <a:t>hormonoresistant</a:t>
            </a:r>
            <a:r>
              <a:rPr lang="en-US" dirty="0"/>
              <a:t> prostate cancer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FE66BD-02BB-7199-813B-2D138DB13BDF}"/>
              </a:ext>
            </a:extLst>
          </p:cNvPr>
          <p:cNvSpPr txBox="1"/>
          <p:nvPr/>
        </p:nvSpPr>
        <p:spPr>
          <a:xfrm>
            <a:off x="457200" y="3747215"/>
            <a:ext cx="1114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Therapy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C7DB22-928D-9177-AC90-A87063658686}"/>
              </a:ext>
            </a:extLst>
          </p:cNvPr>
          <p:cNvSpPr txBox="1"/>
          <p:nvPr/>
        </p:nvSpPr>
        <p:spPr>
          <a:xfrm>
            <a:off x="7492114" y="3747215"/>
            <a:ext cx="1481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PSA 212 µg/L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20FAE1-EDFE-8CCA-7AD7-6320E802B70B}"/>
              </a:ext>
            </a:extLst>
          </p:cNvPr>
          <p:cNvSpPr txBox="1"/>
          <p:nvPr/>
        </p:nvSpPr>
        <p:spPr>
          <a:xfrm>
            <a:off x="7635583" y="1945435"/>
            <a:ext cx="119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PSA 6 µg/L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0B399E-1D68-D42A-2D0E-05B8FA21ADB8}"/>
              </a:ext>
            </a:extLst>
          </p:cNvPr>
          <p:cNvSpPr txBox="1"/>
          <p:nvPr/>
        </p:nvSpPr>
        <p:spPr>
          <a:xfrm>
            <a:off x="457200" y="1918605"/>
            <a:ext cx="1114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Therapy 2</a:t>
            </a:r>
          </a:p>
        </p:txBody>
      </p:sp>
    </p:spTree>
    <p:extLst>
      <p:ext uri="{BB962C8B-B14F-4D97-AF65-F5344CB8AC3E}">
        <p14:creationId xmlns:p14="http://schemas.microsoft.com/office/powerpoint/2010/main" val="28952819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6B43-8519-45C4-BFB4-9F7DC824EF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999" y="810000"/>
            <a:ext cx="8224476" cy="3018599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/>
              <a:t>Mass separation of </a:t>
            </a:r>
            <a:r>
              <a:rPr lang="en-US" sz="2400" b="1" baseline="30000" dirty="0"/>
              <a:t>225</a:t>
            </a:r>
            <a:r>
              <a:rPr lang="en-US" sz="2400" b="1" dirty="0"/>
              <a:t>Ac from </a:t>
            </a:r>
            <a:r>
              <a:rPr lang="en-US" sz="2400" b="1" baseline="30000" dirty="0"/>
              <a:t>227</a:t>
            </a:r>
            <a:r>
              <a:rPr lang="en-US" sz="2400" b="1" dirty="0"/>
              <a:t>Ac and from irradiated Th targets to support Targeted Alpha Therapy</a:t>
            </a:r>
            <a:endParaRPr lang="nl-BE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672A8-0152-4718-BA29-F792477300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999" y="4044600"/>
            <a:ext cx="4572393" cy="888961"/>
          </a:xfrm>
        </p:spPr>
        <p:txBody>
          <a:bodyPr>
            <a:normAutofit lnSpcReduction="10000"/>
          </a:bodyPr>
          <a:lstStyle/>
          <a:p>
            <a:r>
              <a:rPr lang="nl-BE" dirty="0" err="1"/>
              <a:t>Proposal</a:t>
            </a:r>
            <a:r>
              <a:rPr lang="nl-BE" dirty="0"/>
              <a:t> MED024</a:t>
            </a:r>
          </a:p>
          <a:p>
            <a:r>
              <a:rPr lang="nl-BE" dirty="0"/>
              <a:t>CERN MEDICIS </a:t>
            </a:r>
            <a:r>
              <a:rPr lang="nl-BE" dirty="0" err="1"/>
              <a:t>Collaboration</a:t>
            </a:r>
            <a:r>
              <a:rPr lang="nl-BE" dirty="0"/>
              <a:t> Board IV</a:t>
            </a:r>
          </a:p>
          <a:p>
            <a:r>
              <a:rPr lang="nl-BE" dirty="0"/>
              <a:t>18 September 2019</a:t>
            </a:r>
          </a:p>
        </p:txBody>
      </p:sp>
    </p:spTree>
    <p:extLst>
      <p:ext uri="{BB962C8B-B14F-4D97-AF65-F5344CB8AC3E}">
        <p14:creationId xmlns:p14="http://schemas.microsoft.com/office/powerpoint/2010/main" val="2360187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25Ac-chain">
            <a:extLst>
              <a:ext uri="{FF2B5EF4-FFF2-40B4-BE49-F238E27FC236}">
                <a16:creationId xmlns:a16="http://schemas.microsoft.com/office/drawing/2014/main" id="{1B16C8B2-7BFA-4453-86FB-621FD9B81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3084" y="94917"/>
            <a:ext cx="3570644" cy="247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17E5F3-3383-4D78-97AE-8978AD608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nl-NL" sz="1350" dirty="0" err="1">
                <a:solidFill>
                  <a:srgbClr val="000000"/>
                </a:solidFill>
                <a:latin typeface="Segoe UI"/>
              </a:rPr>
              <a:t>Interdisciplinary</a:t>
            </a:r>
            <a:r>
              <a:rPr lang="nl-NL" sz="1350" dirty="0">
                <a:solidFill>
                  <a:srgbClr val="000000"/>
                </a:solidFill>
                <a:latin typeface="Segoe UI"/>
              </a:rPr>
              <a:t> Research Group</a:t>
            </a:r>
          </a:p>
          <a:p>
            <a:pPr defTabSz="685800"/>
            <a:r>
              <a:rPr lang="nl-NL" sz="1350" dirty="0">
                <a:solidFill>
                  <a:srgbClr val="000000"/>
                </a:solidFill>
                <a:latin typeface="Segoe UI"/>
              </a:rPr>
              <a:t>Instituut voor Kern- en Stralingsfysica</a:t>
            </a:r>
          </a:p>
          <a:p>
            <a:pPr defTabSz="685800"/>
            <a:r>
              <a:rPr lang="nl-NL" sz="1350" dirty="0" err="1">
                <a:solidFill>
                  <a:srgbClr val="000000"/>
                </a:solidFill>
                <a:latin typeface="Segoe UI"/>
              </a:rPr>
              <a:t>Department</a:t>
            </a:r>
            <a:r>
              <a:rPr lang="nl-NL" sz="1350" dirty="0">
                <a:solidFill>
                  <a:srgbClr val="000000"/>
                </a:solidFill>
                <a:latin typeface="Segoe UI"/>
              </a:rPr>
              <a:t> of Physics &amp; </a:t>
            </a:r>
            <a:r>
              <a:rPr lang="nl-NL" sz="1350" dirty="0" err="1">
                <a:solidFill>
                  <a:srgbClr val="000000"/>
                </a:solidFill>
                <a:latin typeface="Segoe UI"/>
              </a:rPr>
              <a:t>Astronomy</a:t>
            </a:r>
            <a:endParaRPr lang="nl-NL" sz="1350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8B419-F666-4380-9500-BEDDDF381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0A297500-7527-634B-90F4-69D0994C32B4}" type="slidenum">
              <a:rPr lang="nl-NL">
                <a:solidFill>
                  <a:srgbClr val="FFFFFF">
                    <a:lumMod val="50000"/>
                  </a:srgbClr>
                </a:solidFill>
              </a:rPr>
              <a:pPr defTabSz="685800"/>
              <a:t>16</a:t>
            </a:fld>
            <a:endParaRPr lang="nl-NL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D8D6206-66F6-4E25-8C33-62E248658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Direct use as an α emitter</a:t>
            </a:r>
          </a:p>
          <a:p>
            <a:pPr lvl="1"/>
            <a:r>
              <a:rPr lang="en-US" dirty="0"/>
              <a:t>4 </a:t>
            </a:r>
            <a:r>
              <a:rPr lang="el-GR" dirty="0"/>
              <a:t>α</a:t>
            </a:r>
            <a:r>
              <a:rPr lang="en-US" dirty="0"/>
              <a:t> particles in close succession</a:t>
            </a:r>
          </a:p>
          <a:p>
            <a:pPr lvl="1"/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 ~ 10 days</a:t>
            </a:r>
          </a:p>
          <a:p>
            <a:endParaRPr lang="en-US" dirty="0"/>
          </a:p>
          <a:p>
            <a:r>
              <a:rPr lang="en-US" dirty="0"/>
              <a:t>As a generator for </a:t>
            </a:r>
            <a:r>
              <a:rPr lang="en-US" baseline="30000" dirty="0"/>
              <a:t>213</a:t>
            </a:r>
            <a:r>
              <a:rPr lang="en-US" dirty="0"/>
              <a:t>Bi</a:t>
            </a:r>
          </a:p>
          <a:p>
            <a:pPr lvl="1"/>
            <a:r>
              <a:rPr lang="en-US" dirty="0"/>
              <a:t>100% α emission</a:t>
            </a:r>
          </a:p>
          <a:p>
            <a:pPr lvl="1"/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n-US" dirty="0"/>
              <a:t> ~ 45 min</a:t>
            </a:r>
          </a:p>
          <a:p>
            <a:endParaRPr lang="en-US" dirty="0"/>
          </a:p>
          <a:p>
            <a:r>
              <a:rPr lang="en-US" dirty="0"/>
              <a:t>Can be combined with </a:t>
            </a:r>
            <a:r>
              <a:rPr lang="en-US" baseline="30000" dirty="0"/>
              <a:t>68</a:t>
            </a:r>
            <a:r>
              <a:rPr lang="en-US" dirty="0"/>
              <a:t>Ga for </a:t>
            </a:r>
            <a:r>
              <a:rPr lang="en-US" dirty="0" err="1"/>
              <a:t>theranostics</a:t>
            </a:r>
            <a:r>
              <a:rPr lang="en-US" dirty="0"/>
              <a:t> applications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8C75913-BEFB-47A0-B35F-5F8354DA606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C7B85BC-ECEA-4F6F-B0F3-37EFBCB0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225</a:t>
            </a:r>
            <a:r>
              <a:rPr lang="en-US" dirty="0"/>
              <a:t>Ac for medical application</a:t>
            </a:r>
            <a:endParaRPr lang="en-BE" dirty="0"/>
          </a:p>
        </p:txBody>
      </p:sp>
      <p:pic>
        <p:nvPicPr>
          <p:cNvPr id="13" name="pasted-image.png">
            <a:extLst>
              <a:ext uri="{FF2B5EF4-FFF2-40B4-BE49-F238E27FC236}">
                <a16:creationId xmlns:a16="http://schemas.microsoft.com/office/drawing/2014/main" id="{A92A74D3-385D-4714-8A20-8D0CC230C1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9434" y="2632110"/>
            <a:ext cx="3816933" cy="1848921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267">
            <a:extLst>
              <a:ext uri="{FF2B5EF4-FFF2-40B4-BE49-F238E27FC236}">
                <a16:creationId xmlns:a16="http://schemas.microsoft.com/office/drawing/2014/main" id="{27DCF314-9AAD-4A9D-B6C2-EDA67034632A}"/>
              </a:ext>
            </a:extLst>
          </p:cNvPr>
          <p:cNvSpPr txBox="1"/>
          <p:nvPr/>
        </p:nvSpPr>
        <p:spPr>
          <a:xfrm>
            <a:off x="749321" y="4708848"/>
            <a:ext cx="3740124" cy="2308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4289" rIns="34289">
            <a:spAutoFit/>
          </a:bodyPr>
          <a:lstStyle/>
          <a:p>
            <a:pPr defTabSz="685800">
              <a:defRPr sz="1000" i="1">
                <a:solidFill>
                  <a:srgbClr val="69C9FF">
                    <a:lumOff val="-8039"/>
                  </a:srgbClr>
                </a:solidFill>
              </a:defRPr>
            </a:pPr>
            <a:r>
              <a:rPr sz="900" i="1" dirty="0">
                <a:solidFill>
                  <a:srgbClr val="ABE1FF">
                    <a:lumMod val="95000"/>
                  </a:srgbClr>
                </a:solidFill>
                <a:latin typeface="Segoe UI"/>
              </a:rPr>
              <a:t>C. </a:t>
            </a:r>
            <a:r>
              <a:rPr sz="900" i="1" dirty="0" err="1">
                <a:solidFill>
                  <a:srgbClr val="ABE1FF">
                    <a:lumMod val="95000"/>
                  </a:srgbClr>
                </a:solidFill>
                <a:latin typeface="Segoe UI"/>
              </a:rPr>
              <a:t>Kratochwil</a:t>
            </a:r>
            <a:r>
              <a:rPr sz="900" i="1" dirty="0">
                <a:solidFill>
                  <a:srgbClr val="ABE1FF">
                    <a:lumMod val="95000"/>
                  </a:srgbClr>
                </a:solidFill>
                <a:latin typeface="Segoe UI"/>
              </a:rPr>
              <a:t> et al, The Journal of Nuclear Medicine </a:t>
            </a:r>
            <a:r>
              <a:rPr sz="900" b="1" i="1" dirty="0">
                <a:solidFill>
                  <a:srgbClr val="ABE1FF">
                    <a:lumMod val="95000"/>
                  </a:srgbClr>
                </a:solidFill>
                <a:latin typeface="Segoe UI"/>
              </a:rPr>
              <a:t>57</a:t>
            </a:r>
            <a:r>
              <a:rPr sz="900" i="1" dirty="0">
                <a:solidFill>
                  <a:srgbClr val="ABE1FF">
                    <a:lumMod val="95000"/>
                  </a:srgbClr>
                </a:solidFill>
                <a:latin typeface="Segoe UI"/>
              </a:rPr>
              <a:t> (2016) 1941-1944</a:t>
            </a:r>
          </a:p>
        </p:txBody>
      </p:sp>
    </p:spTree>
    <p:extLst>
      <p:ext uri="{BB962C8B-B14F-4D97-AF65-F5344CB8AC3E}">
        <p14:creationId xmlns:p14="http://schemas.microsoft.com/office/powerpoint/2010/main" val="75389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-0.26446 0.17987 " pathEditMode="fixed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29" y="898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425BA2B-F668-52E2-A31E-15E65E79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aseline="30000" dirty="0"/>
              <a:t>225</a:t>
            </a:r>
            <a:r>
              <a:rPr lang="en-CH" dirty="0"/>
              <a:t>Ac-PSMA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7102F54-AEFC-4507-8006-ADD62E1ED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906" y="1116939"/>
            <a:ext cx="7661082" cy="3689453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94C7C0-6963-8741-EA3D-9FFDB14D2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761" y="85212"/>
            <a:ext cx="1759227" cy="10317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BEF441-7934-02E8-9E64-D7DBC4F4F2B9}"/>
              </a:ext>
            </a:extLst>
          </p:cNvPr>
          <p:cNvSpPr txBox="1"/>
          <p:nvPr/>
        </p:nvSpPr>
        <p:spPr>
          <a:xfrm>
            <a:off x="457200" y="4835723"/>
            <a:ext cx="2135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bg1">
                    <a:lumMod val="50000"/>
                  </a:schemeClr>
                </a:solidFill>
              </a:rPr>
              <a:t>Kratochwil et al, JNM 2016</a:t>
            </a:r>
          </a:p>
        </p:txBody>
      </p:sp>
    </p:spTree>
    <p:extLst>
      <p:ext uri="{BB962C8B-B14F-4D97-AF65-F5344CB8AC3E}">
        <p14:creationId xmlns:p14="http://schemas.microsoft.com/office/powerpoint/2010/main" val="1896754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425BA2B-F668-52E2-A31E-15E65E79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aseline="30000" dirty="0"/>
              <a:t>212</a:t>
            </a:r>
            <a:r>
              <a:rPr lang="en-CH" dirty="0"/>
              <a:t>Pb-DOTAMTATE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BEF441-7934-02E8-9E64-D7DBC4F4F2B9}"/>
              </a:ext>
            </a:extLst>
          </p:cNvPr>
          <p:cNvSpPr txBox="1"/>
          <p:nvPr/>
        </p:nvSpPr>
        <p:spPr>
          <a:xfrm>
            <a:off x="457200" y="4835723"/>
            <a:ext cx="2160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bg1">
                    <a:lumMod val="50000"/>
                  </a:schemeClr>
                </a:solidFill>
              </a:rPr>
              <a:t>Delpassand et al JNM 2022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FC991FA-B238-29AF-E09D-6BCCABA4AB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966" y="1036638"/>
            <a:ext cx="6386067" cy="357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040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BDBA85A-0224-6BF2-607B-ED1CA7012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390" y="482600"/>
            <a:ext cx="7395221" cy="4178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1F6BA1-BB02-C435-AA27-40ED375FC4FB}"/>
              </a:ext>
            </a:extLst>
          </p:cNvPr>
          <p:cNvSpPr txBox="1"/>
          <p:nvPr/>
        </p:nvSpPr>
        <p:spPr>
          <a:xfrm>
            <a:off x="1046748" y="198521"/>
            <a:ext cx="27796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Cocolios et van de Voorde et Oms</a:t>
            </a:r>
          </a:p>
        </p:txBody>
      </p:sp>
    </p:spTree>
    <p:extLst>
      <p:ext uri="{BB962C8B-B14F-4D97-AF65-F5344CB8AC3E}">
        <p14:creationId xmlns:p14="http://schemas.microsoft.com/office/powerpoint/2010/main" val="1902711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735547"/>
            <a:ext cx="718279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fr-CH" sz="2700" dirty="0">
                <a:solidFill>
                  <a:prstClr val="black"/>
                </a:solidFill>
                <a:latin typeface="Calibri" panose="020F0502020204030204"/>
              </a:rPr>
              <a:t>MARIE SKŁODOWSKA-CURIE ACTIONS</a:t>
            </a:r>
          </a:p>
          <a:p>
            <a:pPr algn="ctr" defTabSz="685800"/>
            <a:r>
              <a:rPr lang="fr-CH" sz="2700" dirty="0" err="1">
                <a:solidFill>
                  <a:prstClr val="black"/>
                </a:solidFill>
                <a:latin typeface="Calibri" panose="020F0502020204030204"/>
              </a:rPr>
              <a:t>Innovative</a:t>
            </a:r>
            <a:r>
              <a:rPr lang="fr-CH" sz="2700" dirty="0">
                <a:solidFill>
                  <a:prstClr val="black"/>
                </a:solidFill>
                <a:latin typeface="Calibri" panose="020F0502020204030204"/>
              </a:rPr>
              <a:t> Training Networks : H2020</a:t>
            </a:r>
          </a:p>
          <a:p>
            <a:pPr algn="ctr" defTabSz="685800"/>
            <a:endParaRPr lang="fr-CH" sz="2700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685800"/>
            <a:r>
              <a:rPr lang="fr-CH" sz="2700" dirty="0">
                <a:solidFill>
                  <a:prstClr val="black"/>
                </a:solidFill>
                <a:latin typeface="Calibri" panose="020F0502020204030204"/>
              </a:rPr>
              <a:t>“MEDICIS-</a:t>
            </a:r>
            <a:r>
              <a:rPr lang="fr-CH" sz="2700" dirty="0" err="1">
                <a:solidFill>
                  <a:prstClr val="black"/>
                </a:solidFill>
                <a:latin typeface="Calibri" panose="020F0502020204030204"/>
              </a:rPr>
              <a:t>produced</a:t>
            </a:r>
            <a:r>
              <a:rPr lang="fr-CH" sz="27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700" dirty="0" err="1">
                <a:solidFill>
                  <a:prstClr val="black"/>
                </a:solidFill>
                <a:latin typeface="Calibri" panose="020F0502020204030204"/>
              </a:rPr>
              <a:t>radioisotope</a:t>
            </a:r>
            <a:r>
              <a:rPr lang="fr-CH" sz="27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fr-CH" sz="2700" dirty="0" err="1">
                <a:solidFill>
                  <a:prstClr val="black"/>
                </a:solidFill>
                <a:latin typeface="Calibri" panose="020F0502020204030204"/>
              </a:rPr>
              <a:t>beams</a:t>
            </a:r>
            <a:r>
              <a:rPr lang="fr-CH" sz="2700" dirty="0">
                <a:solidFill>
                  <a:prstClr val="black"/>
                </a:solidFill>
                <a:latin typeface="Calibri" panose="020F0502020204030204"/>
              </a:rPr>
              <a:t> for </a:t>
            </a:r>
            <a:r>
              <a:rPr lang="fr-CH" sz="2700" dirty="0" err="1">
                <a:solidFill>
                  <a:prstClr val="black"/>
                </a:solidFill>
                <a:latin typeface="Calibri" panose="020F0502020204030204"/>
              </a:rPr>
              <a:t>medicine</a:t>
            </a:r>
            <a:r>
              <a:rPr lang="fr-CH" sz="2700" dirty="0">
                <a:solidFill>
                  <a:prstClr val="black"/>
                </a:solidFill>
                <a:latin typeface="Calibri" panose="020F0502020204030204"/>
              </a:rPr>
              <a:t>”</a:t>
            </a:r>
          </a:p>
          <a:p>
            <a:pPr algn="ctr" defTabSz="685800"/>
            <a:endParaRPr lang="fr-CH" sz="2700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685800"/>
            <a:endParaRPr lang="fr-CH" sz="27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921" y="3281586"/>
            <a:ext cx="3743308" cy="1612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6902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F423DF-941C-8F2E-E58F-E6E30CA278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37" y="86803"/>
            <a:ext cx="8953990" cy="496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6878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8BE6C-9830-E853-F371-D7EA9469E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aseline="30000" dirty="0"/>
              <a:t>153</a:t>
            </a:r>
            <a:r>
              <a:rPr lang="en-GB" dirty="0"/>
              <a:t>SM-FAPI-46 RADIOLIGAND THERAPY WITH HIGH-MOLAR ACTIVITY </a:t>
            </a:r>
            <a:r>
              <a:rPr lang="en-GB" baseline="30000" dirty="0"/>
              <a:t>153</a:t>
            </a:r>
            <a:r>
              <a:rPr lang="en-GB" dirty="0"/>
              <a:t>SM</a:t>
            </a:r>
            <a:endParaRPr lang="en-CH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786C46-44FC-C577-9B07-92A9A3BE16F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57200" y="1092188"/>
            <a:ext cx="5118754" cy="39053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271597-C435-984F-216E-181E84E93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954" y="1120469"/>
            <a:ext cx="3240758" cy="13210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885215-A107-7BCE-0F05-17EA8B5A76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89" b="2041"/>
          <a:stretch/>
        </p:blipFill>
        <p:spPr>
          <a:xfrm>
            <a:off x="5575954" y="2479248"/>
            <a:ext cx="3228124" cy="20267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0B0A97-5458-4642-E14A-8B5245338137}"/>
              </a:ext>
            </a:extLst>
          </p:cNvPr>
          <p:cNvSpPr txBox="1"/>
          <p:nvPr/>
        </p:nvSpPr>
        <p:spPr>
          <a:xfrm>
            <a:off x="325225" y="4841197"/>
            <a:ext cx="6726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solidFill>
                  <a:srgbClr val="111111"/>
                </a:solidFill>
                <a:effectLst/>
                <a:latin typeface="AdvTT3713a231"/>
              </a:rPr>
              <a:t>progression of lung metastatic, fibrous spindle cell soft tissue sarcoma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589343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8BE6C-9830-E853-F371-D7EA9469E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aseline="30000" dirty="0"/>
              <a:t>153</a:t>
            </a:r>
            <a:r>
              <a:rPr lang="en-GB" dirty="0"/>
              <a:t>SM-FAPI-46 RADIOLIGAND THERAPY WITH HIGH-MOLAR ACTIVITY </a:t>
            </a:r>
            <a:r>
              <a:rPr lang="en-GB" baseline="30000" dirty="0"/>
              <a:t>153</a:t>
            </a:r>
            <a:r>
              <a:rPr lang="en-GB" dirty="0"/>
              <a:t>SM</a:t>
            </a:r>
            <a:endParaRPr lang="en-CH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DC2B09D-DA4C-D5C4-AC87-4D47992F24F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37928" y="1368822"/>
            <a:ext cx="2175933" cy="326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F5E3E9-D2F5-D98D-F81C-CC7047B85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65146" y="1369218"/>
            <a:ext cx="5350204" cy="32635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POTENTIAL STUDY</a:t>
            </a:r>
          </a:p>
          <a:p>
            <a:r>
              <a:rPr lang="en-GB" dirty="0"/>
              <a:t>Investigate the potential of (HMA) </a:t>
            </a:r>
            <a:r>
              <a:rPr lang="en-GB" baseline="30000" dirty="0"/>
              <a:t>153</a:t>
            </a:r>
            <a:r>
              <a:rPr lang="en-GB" dirty="0"/>
              <a:t>Sm-FAPI-46 radioligand therapy in cancer treatment</a:t>
            </a:r>
          </a:p>
          <a:p>
            <a:r>
              <a:rPr lang="en-GB" dirty="0"/>
              <a:t>Up to 5 patients pre-selected per </a:t>
            </a:r>
            <a:r>
              <a:rPr lang="en-GB" baseline="30000" dirty="0"/>
              <a:t>68</a:t>
            </a:r>
            <a:r>
              <a:rPr lang="en-GB" dirty="0"/>
              <a:t>Ga-FAPI-PET scans to have metastatic FAP-positive </a:t>
            </a:r>
            <a:r>
              <a:rPr lang="en-GB" dirty="0" err="1"/>
              <a:t>tumor</a:t>
            </a:r>
            <a:r>
              <a:rPr lang="en-GB" dirty="0"/>
              <a:t> diseases (e.g., metastatic breast cancer, metastatic sarcoma)</a:t>
            </a:r>
          </a:p>
          <a:p>
            <a:pPr lvl="1"/>
            <a:r>
              <a:rPr lang="en-GB" dirty="0"/>
              <a:t>With already exhausted all approved treatment lines </a:t>
            </a:r>
          </a:p>
          <a:p>
            <a:pPr lvl="1"/>
            <a:r>
              <a:rPr lang="en-GB" dirty="0"/>
              <a:t>Will be offered to receive experimental therapy according to German Law (“</a:t>
            </a:r>
            <a:r>
              <a:rPr lang="en-GB" dirty="0" err="1"/>
              <a:t>Heilversuch</a:t>
            </a:r>
            <a:r>
              <a:rPr lang="en-GB" dirty="0"/>
              <a:t>” = compassionate care)</a:t>
            </a:r>
          </a:p>
        </p:txBody>
      </p:sp>
    </p:spTree>
    <p:extLst>
      <p:ext uri="{BB962C8B-B14F-4D97-AF65-F5344CB8AC3E}">
        <p14:creationId xmlns:p14="http://schemas.microsoft.com/office/powerpoint/2010/main" val="2221904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139344"/>
            <a:ext cx="5340858" cy="976217"/>
          </a:xfrm>
        </p:spPr>
        <p:txBody>
          <a:bodyPr>
            <a:normAutofit fontScale="85000" lnSpcReduction="20000"/>
          </a:bodyPr>
          <a:lstStyle/>
          <a:p>
            <a:r>
              <a:rPr lang="en-US" baseline="30000" dirty="0"/>
              <a:t>128</a:t>
            </a:r>
            <a:r>
              <a:rPr lang="en-US" dirty="0"/>
              <a:t>Ba/</a:t>
            </a:r>
            <a:r>
              <a:rPr lang="en-US" baseline="30000" dirty="0"/>
              <a:t>128</a:t>
            </a:r>
            <a:r>
              <a:rPr lang="en-US" dirty="0"/>
              <a:t>Cs enters the bone matrix as a surrogate of Ca</a:t>
            </a:r>
            <a:r>
              <a:rPr lang="en-US" baseline="30000" dirty="0"/>
              <a:t>2+</a:t>
            </a:r>
            <a:r>
              <a:rPr lang="en-US" dirty="0"/>
              <a:t> like </a:t>
            </a:r>
            <a:r>
              <a:rPr lang="en-US" baseline="30000" dirty="0"/>
              <a:t>223</a:t>
            </a:r>
            <a:r>
              <a:rPr lang="en-US" dirty="0"/>
              <a:t>Ra and </a:t>
            </a:r>
            <a:r>
              <a:rPr lang="en-US" baseline="30000" dirty="0"/>
              <a:t>89</a:t>
            </a:r>
            <a:r>
              <a:rPr lang="en-US" dirty="0"/>
              <a:t>Sr </a:t>
            </a:r>
          </a:p>
          <a:p>
            <a:r>
              <a:rPr lang="en-US" dirty="0"/>
              <a:t>It is metabolized, concentrated secreted through the matrix vesicles by the osteoblast</a:t>
            </a:r>
          </a:p>
        </p:txBody>
      </p:sp>
      <p:pic>
        <p:nvPicPr>
          <p:cNvPr id="5" name="Picture 6" descr="FIG. 1. 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6002" y="2178082"/>
            <a:ext cx="2916555" cy="271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-48006" y="4958835"/>
            <a:ext cx="4572000" cy="20774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50" dirty="0" err="1">
                <a:solidFill>
                  <a:srgbClr val="292B2C"/>
                </a:solidFill>
              </a:rPr>
              <a:t>Kyungsup</a:t>
            </a:r>
            <a:r>
              <a:rPr lang="en-US" sz="750" dirty="0">
                <a:solidFill>
                  <a:srgbClr val="292B2C"/>
                </a:solidFill>
              </a:rPr>
              <a:t> Shin, Timothy </a:t>
            </a:r>
            <a:r>
              <a:rPr lang="en-US" sz="750" dirty="0" err="1">
                <a:solidFill>
                  <a:srgbClr val="292B2C"/>
                </a:solidFill>
              </a:rPr>
              <a:t>Acri</a:t>
            </a:r>
            <a:r>
              <a:rPr lang="en-US" sz="750" dirty="0">
                <a:solidFill>
                  <a:srgbClr val="292B2C"/>
                </a:solidFill>
              </a:rPr>
              <a:t>, Sean Geary, and </a:t>
            </a:r>
            <a:r>
              <a:rPr lang="en-US" sz="750" dirty="0" err="1">
                <a:solidFill>
                  <a:srgbClr val="292B2C"/>
                </a:solidFill>
              </a:rPr>
              <a:t>Aliasger</a:t>
            </a:r>
            <a:r>
              <a:rPr lang="en-US" sz="750" dirty="0">
                <a:solidFill>
                  <a:srgbClr val="292B2C"/>
                </a:solidFill>
              </a:rPr>
              <a:t> K. </a:t>
            </a:r>
            <a:r>
              <a:rPr lang="en-US" sz="750" dirty="0" err="1">
                <a:solidFill>
                  <a:srgbClr val="292B2C"/>
                </a:solidFill>
              </a:rPr>
              <a:t>Salem.Tissue</a:t>
            </a:r>
            <a:r>
              <a:rPr lang="en-US" sz="750" dirty="0">
                <a:solidFill>
                  <a:srgbClr val="292B2C"/>
                </a:solidFill>
              </a:rPr>
              <a:t> Engineering Part </a:t>
            </a:r>
            <a:r>
              <a:rPr lang="en-US" sz="750" dirty="0" err="1">
                <a:solidFill>
                  <a:srgbClr val="292B2C"/>
                </a:solidFill>
              </a:rPr>
              <a:t>A.Oct</a:t>
            </a:r>
            <a:r>
              <a:rPr lang="en-US" sz="750" dirty="0">
                <a:solidFill>
                  <a:srgbClr val="292B2C"/>
                </a:solidFill>
              </a:rPr>
              <a:t> 2017.1169-1180</a:t>
            </a:r>
            <a:endParaRPr lang="en-US" sz="75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0458" y="559313"/>
            <a:ext cx="2631870" cy="2015215"/>
          </a:xfrm>
          <a:prstGeom prst="rect">
            <a:avLst/>
          </a:prstGeom>
        </p:spPr>
      </p:pic>
      <p:pic>
        <p:nvPicPr>
          <p:cNvPr id="1026" name="Picture 2" descr="Figure 3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8786" y="2627997"/>
            <a:ext cx="1936433" cy="16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087618" y="4346918"/>
            <a:ext cx="267987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900" b="1" dirty="0">
                <a:latin typeface="Arial" panose="020B0604020202020204" pitchFamily="34" charset="0"/>
              </a:rPr>
              <a:t>Figure 3.</a:t>
            </a:r>
            <a:r>
              <a:rPr lang="en-US" sz="900" dirty="0">
                <a:latin typeface="Arial" panose="020B0604020202020204" pitchFamily="34" charset="0"/>
              </a:rPr>
              <a:t>NaF PET–CT in a patient with pelvic osteosarcoma showing decrease in </a:t>
            </a:r>
            <a:r>
              <a:rPr lang="en-US" sz="900" dirty="0" err="1">
                <a:latin typeface="Arial" panose="020B0604020202020204" pitchFamily="34" charset="0"/>
              </a:rPr>
              <a:t>NaF</a:t>
            </a:r>
            <a:r>
              <a:rPr lang="en-US" sz="900" dirty="0">
                <a:latin typeface="Arial" panose="020B0604020202020204" pitchFamily="34" charset="0"/>
              </a:rPr>
              <a:t> with subsequent doses of </a:t>
            </a:r>
            <a:r>
              <a:rPr lang="en-US" sz="900" baseline="30000" dirty="0">
                <a:latin typeface="inherit"/>
              </a:rPr>
              <a:t>223</a:t>
            </a:r>
            <a:r>
              <a:rPr lang="en-US" sz="900" dirty="0">
                <a:latin typeface="Arial" panose="020B0604020202020204" pitchFamily="34" charset="0"/>
              </a:rPr>
              <a:t>RaCl</a:t>
            </a:r>
            <a:r>
              <a:rPr lang="en-US" sz="900" baseline="-25000" dirty="0">
                <a:latin typeface="inherit"/>
              </a:rPr>
              <a:t>2</a:t>
            </a:r>
            <a:r>
              <a:rPr lang="en-US" sz="900" dirty="0"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94467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139343"/>
            <a:ext cx="4444093" cy="3497972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  <a:p>
            <a:r>
              <a:rPr lang="en-US" dirty="0"/>
              <a:t>The PSMA-I&amp;T </a:t>
            </a:r>
            <a:r>
              <a:rPr lang="en-US" dirty="0" err="1"/>
              <a:t>theranostic</a:t>
            </a:r>
            <a:r>
              <a:rPr lang="en-US" dirty="0"/>
              <a:t> tracer is currently used to diagnose (</a:t>
            </a:r>
            <a:r>
              <a:rPr lang="en-US" baseline="30000" dirty="0"/>
              <a:t>68</a:t>
            </a:r>
            <a:r>
              <a:rPr lang="en-US" dirty="0"/>
              <a:t>Ga-PSMA-I&amp;T) and treat (</a:t>
            </a:r>
            <a:r>
              <a:rPr lang="en-US" baseline="30000" dirty="0"/>
              <a:t>177</a:t>
            </a:r>
            <a:r>
              <a:rPr lang="en-US" dirty="0"/>
              <a:t>Lu-PSMA-I&amp;T) patients with prostate cancer</a:t>
            </a:r>
          </a:p>
          <a:p>
            <a:r>
              <a:rPr lang="en-US" dirty="0"/>
              <a:t>As Lutetium, Cerium belongs to the lanthanides, and chelation by DOTAGA-PSMA-I&amp;T can be achieved following already established protocols</a:t>
            </a:r>
          </a:p>
          <a:p>
            <a:r>
              <a:rPr lang="en-US" dirty="0"/>
              <a:t>The </a:t>
            </a:r>
            <a:r>
              <a:rPr lang="en-US" baseline="30000" dirty="0"/>
              <a:t>134</a:t>
            </a:r>
            <a:r>
              <a:rPr lang="en-US" dirty="0"/>
              <a:t>Ce/</a:t>
            </a:r>
            <a:r>
              <a:rPr lang="en-US" baseline="30000" dirty="0"/>
              <a:t>134</a:t>
            </a:r>
            <a:r>
              <a:rPr lang="en-US" dirty="0"/>
              <a:t>La in vivo generator will be used to be conjugated to DOTAGA-PSMA-I&amp;T (PSMA-I&amp;T) to target cancer cells expressing PSMA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943" y="350129"/>
            <a:ext cx="4212772" cy="1645614"/>
          </a:xfrm>
          <a:prstGeom prst="rect">
            <a:avLst/>
          </a:prstGeom>
        </p:spPr>
      </p:pic>
      <p:pic>
        <p:nvPicPr>
          <p:cNvPr id="2050" name="Picture 2" descr="https://jnm.snmjournals.org/content/jnumed/56/8/1169/F2.large.jpg?width=800&amp;height=600&amp;carousel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262" y="2070806"/>
            <a:ext cx="1216521" cy="168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jnm.snmjournals.org/content/jnumed/56/8/1169/F3.large.jpg?width=800&amp;height=600&amp;carousel=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915" y="2207547"/>
            <a:ext cx="1984406" cy="93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IGURE 4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4328" y="3313225"/>
            <a:ext cx="2012684" cy="90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FIGURE 5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262" y="3956212"/>
            <a:ext cx="1631652" cy="1067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7111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55" y="953575"/>
            <a:ext cx="2804996" cy="145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41067" y="-172394"/>
            <a:ext cx="8285560" cy="706884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/>
          <a:stretch>
            <a:fillRect/>
          </a:stretch>
        </p:blipFill>
        <p:spPr>
          <a:xfrm>
            <a:off x="93980" y="2627738"/>
            <a:ext cx="1396227" cy="118345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" y="3851194"/>
            <a:ext cx="4767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charset="0"/>
                <a:ea typeface="Calibri" charset="0"/>
              </a:rPr>
              <a:t>Helene </a:t>
            </a:r>
            <a:r>
              <a:rPr lang="en-US" sz="1200" dirty="0" err="1">
                <a:latin typeface="Times New Roman" charset="0"/>
                <a:ea typeface="Calibri" charset="0"/>
              </a:rPr>
              <a:t>Langevin</a:t>
            </a:r>
            <a:r>
              <a:rPr lang="en-US" sz="1200" dirty="0">
                <a:latin typeface="Times New Roman" charset="0"/>
                <a:ea typeface="Calibri" charset="0"/>
              </a:rPr>
              <a:t>-Joliot at MEDICIS,</a:t>
            </a:r>
          </a:p>
          <a:p>
            <a:r>
              <a:rPr lang="en-US" sz="1200" dirty="0">
                <a:latin typeface="Times New Roman" charset="0"/>
                <a:ea typeface="Calibri" charset="0"/>
              </a:rPr>
              <a:t>professor in nuclear physics,</a:t>
            </a:r>
          </a:p>
          <a:p>
            <a:r>
              <a:rPr lang="en-US" sz="1200" dirty="0">
                <a:latin typeface="Times New Roman" charset="0"/>
                <a:ea typeface="Calibri" charset="0"/>
              </a:rPr>
              <a:t>grand-daughter of Marie Curie (2017)</a:t>
            </a:r>
            <a:endParaRPr lang="en-US" sz="1200" dirty="0"/>
          </a:p>
        </p:txBody>
      </p:sp>
      <p:sp>
        <p:nvSpPr>
          <p:cNvPr id="14" name="Rectangle 13"/>
          <p:cNvSpPr/>
          <p:nvPr/>
        </p:nvSpPr>
        <p:spPr>
          <a:xfrm>
            <a:off x="2068360" y="3811762"/>
            <a:ext cx="3606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Times New Roman" charset="0"/>
                <a:ea typeface="Calibri" charset="0"/>
              </a:rPr>
              <a:t>Accelerator Labs Worldwide</a:t>
            </a:r>
          </a:p>
          <a:p>
            <a:pPr algn="ctr"/>
            <a:r>
              <a:rPr lang="en-US" sz="1200" dirty="0">
                <a:latin typeface="Times New Roman" charset="0"/>
                <a:ea typeface="Calibri" charset="0"/>
              </a:rPr>
              <a:t>(</a:t>
            </a:r>
            <a:r>
              <a:rPr lang="en-US" sz="1200" dirty="0" err="1">
                <a:latin typeface="Times New Roman" charset="0"/>
                <a:ea typeface="Calibri" charset="0"/>
              </a:rPr>
              <a:t>eg</a:t>
            </a:r>
            <a:r>
              <a:rPr lang="en-US" sz="1200" dirty="0">
                <a:latin typeface="Times New Roman" charset="0"/>
                <a:ea typeface="Calibri" charset="0"/>
              </a:rPr>
              <a:t> PSI, TRIUMF 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4054" y="63309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charset="0"/>
                <a:ea typeface="Calibri" charset="0"/>
              </a:rPr>
              <a:t>Physics </a:t>
            </a:r>
            <a:r>
              <a:rPr lang="en-US" sz="1200">
                <a:latin typeface="Times New Roman" charset="0"/>
                <a:ea typeface="Calibri" charset="0"/>
              </a:rPr>
              <a:t>&amp; Chemistry Nobel Prizes</a:t>
            </a:r>
            <a:endParaRPr lang="en-US" sz="1200" dirty="0"/>
          </a:p>
        </p:txBody>
      </p:sp>
      <p:pic>
        <p:nvPicPr>
          <p:cNvPr id="16" name="Picture 15"/>
          <p:cNvPicPr/>
          <p:nvPr/>
        </p:nvPicPr>
        <p:blipFill>
          <a:blip r:embed="rId5"/>
          <a:stretch>
            <a:fillRect/>
          </a:stretch>
        </p:blipFill>
        <p:spPr>
          <a:xfrm>
            <a:off x="5323608" y="534491"/>
            <a:ext cx="3303018" cy="169590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628829" y="2133515"/>
            <a:ext cx="26990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>
                <a:latin typeface="Times New Roman" charset="0"/>
                <a:ea typeface="Calibri" charset="0"/>
              </a:rPr>
              <a:t>Economics, </a:t>
            </a:r>
            <a:r>
              <a:rPr lang="en-US" sz="1200" dirty="0">
                <a:latin typeface="Times New Roman" charset="0"/>
                <a:ea typeface="Calibri" charset="0"/>
              </a:rPr>
              <a:t>Innovators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915899" y="4128594"/>
            <a:ext cx="41184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Finally Monsieur et Madame tout le monde</a:t>
            </a:r>
          </a:p>
          <a:p>
            <a:pPr algn="ctr"/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CERN open days 2019 – MEDICIS press release 2017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579" y="2536905"/>
            <a:ext cx="2723207" cy="15318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/>
          <a:srcRect r="53095"/>
          <a:stretch/>
        </p:blipFill>
        <p:spPr>
          <a:xfrm>
            <a:off x="1658027" y="2562803"/>
            <a:ext cx="860862" cy="1271838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>
          <a:xfrm>
            <a:off x="6352650" y="2062340"/>
            <a:ext cx="20914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587480" y="1687458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Time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435552" y="753296"/>
            <a:ext cx="9907" cy="12759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02586" y="40370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€, $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6313" y="2654935"/>
            <a:ext cx="1075407" cy="12518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2926" y="128589"/>
            <a:ext cx="7498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New treatments in nuclear medicine : a large and “recent” interest in Europe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70CD65C-835E-9546-8A51-1B698B53E522}"/>
              </a:ext>
            </a:extLst>
          </p:cNvPr>
          <p:cNvPicPr/>
          <p:nvPr/>
        </p:nvPicPr>
        <p:blipFill>
          <a:blip r:embed="rId9"/>
          <a:stretch>
            <a:fillRect/>
          </a:stretch>
        </p:blipFill>
        <p:spPr>
          <a:xfrm>
            <a:off x="2935080" y="587384"/>
            <a:ext cx="2204587" cy="24986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31367" y="3180086"/>
            <a:ext cx="22204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European Commission</a:t>
            </a:r>
          </a:p>
          <a:p>
            <a:pPr algn="ctr"/>
            <a:r>
              <a:rPr lang="en-US" sz="1400" b="1" dirty="0"/>
              <a:t>ENER/17/NUCL/SI2.755660</a:t>
            </a:r>
            <a:br>
              <a:rPr lang="en-US" sz="1400" b="1" dirty="0"/>
            </a:br>
            <a:r>
              <a:rPr lang="en-US" sz="1400" b="1" dirty="0"/>
              <a:t>(2018)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80192-5F15-A141-A471-D5300AE7F46B}"/>
              </a:ext>
            </a:extLst>
          </p:cNvPr>
          <p:cNvSpPr txBox="1"/>
          <p:nvPr/>
        </p:nvSpPr>
        <p:spPr>
          <a:xfrm>
            <a:off x="5740075" y="537002"/>
            <a:ext cx="2634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highlight>
                  <a:srgbClr val="C0C0C0"/>
                </a:highlight>
              </a:rPr>
              <a:t>AAA bought by Novartis for</a:t>
            </a:r>
          </a:p>
          <a:p>
            <a:r>
              <a:rPr lang="en-CH" sz="1400" dirty="0">
                <a:highlight>
                  <a:srgbClr val="C0C0C0"/>
                </a:highlight>
              </a:rPr>
              <a:t>3.8 Bi$ in 2017 (</a:t>
            </a:r>
            <a:r>
              <a:rPr lang="en-CH" sz="1400" baseline="30000" dirty="0">
                <a:highlight>
                  <a:srgbClr val="C0C0C0"/>
                </a:highlight>
              </a:rPr>
              <a:t>177</a:t>
            </a:r>
            <a:r>
              <a:rPr lang="en-CH" sz="1400" dirty="0">
                <a:highlight>
                  <a:srgbClr val="C0C0C0"/>
                </a:highlight>
              </a:rPr>
              <a:t>Lu-based drug)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5969C8-B0D5-12B1-3C75-1DA567AEE3A5}"/>
              </a:ext>
            </a:extLst>
          </p:cNvPr>
          <p:cNvSpPr txBox="1"/>
          <p:nvPr/>
        </p:nvSpPr>
        <p:spPr>
          <a:xfrm>
            <a:off x="37620" y="-32764"/>
            <a:ext cx="9399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50" dirty="0"/>
              <a:t>Stora et al.</a:t>
            </a:r>
          </a:p>
        </p:txBody>
      </p:sp>
    </p:spTree>
    <p:extLst>
      <p:ext uri="{BB962C8B-B14F-4D97-AF65-F5344CB8AC3E}">
        <p14:creationId xmlns:p14="http://schemas.microsoft.com/office/powerpoint/2010/main" val="65860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34"/>
    </mc:Choice>
    <mc:Fallback xmlns="">
      <p:transition spd="slow" advTm="83934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205363" y="23429"/>
            <a:ext cx="670151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b="1" dirty="0">
                <a:solidFill>
                  <a:srgbClr val="0070C0"/>
                </a:solidFill>
              </a:rPr>
              <a:t>Towards an integration at the </a:t>
            </a:r>
            <a:r>
              <a:rPr lang="en-US" sz="2000" b="1">
                <a:solidFill>
                  <a:srgbClr val="0070C0"/>
                </a:solidFill>
              </a:rPr>
              <a:t>European level: </a:t>
            </a:r>
          </a:p>
          <a:p>
            <a:pPr algn="l"/>
            <a:r>
              <a:rPr lang="en-US" sz="2000" b="1" dirty="0">
                <a:solidFill>
                  <a:srgbClr val="0070C0"/>
                </a:solidFill>
              </a:rPr>
              <a:t>Some Historical background</a:t>
            </a:r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63" y="1369456"/>
            <a:ext cx="2699795" cy="202484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02009" y="730165"/>
            <a:ext cx="1606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/>
              <a:t>NuPECC</a:t>
            </a:r>
            <a:r>
              <a:rPr lang="en-US" sz="1200" dirty="0"/>
              <a:t> </a:t>
            </a:r>
            <a:r>
              <a:rPr lang="en-US" sz="1200" dirty="0" err="1"/>
              <a:t>miniworkshop</a:t>
            </a:r>
            <a:endParaRPr lang="en-US" sz="1200" dirty="0"/>
          </a:p>
          <a:p>
            <a:pPr algn="ctr"/>
            <a:r>
              <a:rPr lang="en-US" sz="1200" dirty="0"/>
              <a:t>at CERN in 2017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468" y="1561162"/>
            <a:ext cx="2997843" cy="168628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492188" y="776876"/>
            <a:ext cx="36518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PRISM(AS-M)AP</a:t>
            </a:r>
          </a:p>
          <a:p>
            <a:pPr algn="ctr"/>
            <a:r>
              <a:rPr lang="en-US" sz="1200" dirty="0"/>
              <a:t> joint ECFA-</a:t>
            </a:r>
            <a:r>
              <a:rPr lang="en-US" sz="1200" dirty="0" err="1"/>
              <a:t>NuPECC</a:t>
            </a:r>
            <a:r>
              <a:rPr lang="en-US" sz="1200" dirty="0"/>
              <a:t>-</a:t>
            </a:r>
            <a:r>
              <a:rPr lang="en-US" sz="1200" dirty="0" err="1"/>
              <a:t>ApPEC</a:t>
            </a:r>
            <a:r>
              <a:rPr lang="en-US" sz="1200" dirty="0"/>
              <a:t> meeting,</a:t>
            </a:r>
          </a:p>
          <a:p>
            <a:pPr algn="ctr"/>
            <a:r>
              <a:rPr lang="en-US" sz="1200" dirty="0"/>
              <a:t>France 2019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398"/>
          <a:stretch/>
        </p:blipFill>
        <p:spPr>
          <a:xfrm>
            <a:off x="3460787" y="776876"/>
            <a:ext cx="1475773" cy="5493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348" y="1719947"/>
            <a:ext cx="2671929" cy="131084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6606" y="3075726"/>
            <a:ext cx="2481413" cy="22770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42384" y="950396"/>
            <a:ext cx="859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2015-2019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FE2B25-9957-7444-BF68-B2DEBAD86FE0}"/>
              </a:ext>
            </a:extLst>
          </p:cNvPr>
          <p:cNvSpPr txBox="1"/>
          <p:nvPr/>
        </p:nvSpPr>
        <p:spPr>
          <a:xfrm>
            <a:off x="178742" y="3490747"/>
            <a:ext cx="7387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Idea of INFRA 1st mentioned at the EURISOL-DF Town meeting in INFN-Pisa – Apr 2018</a:t>
            </a:r>
          </a:p>
          <a:p>
            <a:r>
              <a:rPr lang="en-CH" sz="1600" dirty="0"/>
              <a:t>2 “dedicated meetings”, many many phone calls, Emails, meetings, even some lunches</a:t>
            </a:r>
          </a:p>
        </p:txBody>
      </p:sp>
    </p:spTree>
    <p:extLst>
      <p:ext uri="{BB962C8B-B14F-4D97-AF65-F5344CB8AC3E}">
        <p14:creationId xmlns:p14="http://schemas.microsoft.com/office/powerpoint/2010/main" val="18475732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08261B7-33E0-6A46-A59F-299FF1B0D980}"/>
              </a:ext>
            </a:extLst>
          </p:cNvPr>
          <p:cNvSpPr/>
          <p:nvPr/>
        </p:nvSpPr>
        <p:spPr>
          <a:xfrm>
            <a:off x="5076006" y="3613852"/>
            <a:ext cx="40679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Clr>
                <a:schemeClr val="tx1">
                  <a:lumMod val="50000"/>
                  <a:lumOff val="50000"/>
                </a:schemeClr>
              </a:buClr>
              <a:buSzPct val="80000"/>
            </a:pPr>
            <a:r>
              <a:rPr lang="en-US" sz="1600" dirty="0">
                <a:hlinkClick r:id="rId3"/>
              </a:rPr>
              <a:t>https://medicis.cern/prismap-european-medical-isotope-programme</a:t>
            </a:r>
            <a:endParaRPr lang="en-US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765CCC-8B89-AC42-9BEC-09C65E15D5A2}"/>
              </a:ext>
            </a:extLst>
          </p:cNvPr>
          <p:cNvSpPr/>
          <p:nvPr/>
        </p:nvSpPr>
        <p:spPr>
          <a:xfrm>
            <a:off x="-17850" y="3343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44589" indent="-444589">
              <a:buClr>
                <a:schemeClr val="tx1">
                  <a:lumMod val="50000"/>
                  <a:lumOff val="50000"/>
                </a:schemeClr>
              </a:buClr>
              <a:buSzPct val="80000"/>
              <a:buFont typeface=".Lucida Grande UI Regular"/>
              <a:buChar char="►"/>
            </a:pPr>
            <a:r>
              <a:rPr lang="en-US" dirty="0"/>
              <a:t>Open key national and regional research infrastructures to all European researchers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572D27-71DB-AE4A-831B-415C792DD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2" y="866346"/>
            <a:ext cx="3859175" cy="2436268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3CD844D4-D2AE-F14F-9DC7-D2F506DE30A8}"/>
              </a:ext>
            </a:extLst>
          </p:cNvPr>
          <p:cNvSpPr txBox="1">
            <a:spLocks/>
          </p:cNvSpPr>
          <p:nvPr/>
        </p:nvSpPr>
        <p:spPr>
          <a:xfrm>
            <a:off x="-1372" y="-58329"/>
            <a:ext cx="8862011" cy="8140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0054A4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Myriad Pro Light" panose="020B0503030403020204" pitchFamily="34" charset="0"/>
              </a:rPr>
              <a:t>PRISMAP – The European medical isotope </a:t>
            </a:r>
            <a:r>
              <a:rPr lang="en-US" sz="2800" dirty="0" err="1">
                <a:latin typeface="Myriad Pro Light" panose="020B0503030403020204" pitchFamily="34" charset="0"/>
              </a:rPr>
              <a:t>programme</a:t>
            </a:r>
            <a:r>
              <a:rPr lang="en-US" sz="2800" dirty="0">
                <a:latin typeface="Myriad Pro Light" panose="020B0503030403020204" pitchFamily="34" charset="0"/>
              </a:rPr>
              <a:t>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98CC21-CE38-E24C-B682-0EE78827F6A0}"/>
              </a:ext>
            </a:extLst>
          </p:cNvPr>
          <p:cNvSpPr/>
          <p:nvPr/>
        </p:nvSpPr>
        <p:spPr>
          <a:xfrm>
            <a:off x="4318893" y="793691"/>
            <a:ext cx="35140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Submitted to the INFRA-2-2020 Call</a:t>
            </a:r>
          </a:p>
          <a:p>
            <a:r>
              <a:rPr lang="en-US" dirty="0"/>
              <a:t>In full of the COVID outbreak … </a:t>
            </a:r>
            <a:endParaRPr lang="en-CH" dirty="0"/>
          </a:p>
        </p:txBody>
      </p:sp>
      <p:pic>
        <p:nvPicPr>
          <p:cNvPr id="15" name="Picture 6">
            <a:extLst>
              <a:ext uri="{FF2B5EF4-FFF2-40B4-BE49-F238E27FC236}">
                <a16:creationId xmlns:a16="http://schemas.microsoft.com/office/drawing/2014/main" id="{57B07C0E-57C5-6544-A0EA-07CF5398BD4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4526" y="746662"/>
            <a:ext cx="1007697" cy="3320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A5ABB5-A197-344D-A5EE-C039F024C58F}"/>
              </a:ext>
            </a:extLst>
          </p:cNvPr>
          <p:cNvSpPr txBox="1"/>
          <p:nvPr/>
        </p:nvSpPr>
        <p:spPr>
          <a:xfrm>
            <a:off x="100606" y="4203497"/>
            <a:ext cx="7495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“W</a:t>
            </a:r>
            <a:r>
              <a:rPr lang="en-CH" sz="1200" dirty="0"/>
              <a:t>riting team” : K. Leufgen (Sciprom), T. Cocolios, F. Haddad, U. Koester, M. Lassman, J. Prior, CERN Colleagues, T.S, …</a:t>
            </a:r>
          </a:p>
        </p:txBody>
      </p:sp>
      <p:pic>
        <p:nvPicPr>
          <p:cNvPr id="4" name="Picture 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5068E63D-9015-A94E-93E1-62599780C48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5279" y="1375389"/>
            <a:ext cx="2763631" cy="20947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0B9261-09EC-F240-B2B2-387CEA5FC7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1039" y="2591861"/>
            <a:ext cx="3352800" cy="98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23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6" descr="A group of people standing in front of a white building&#10;&#10;Description automatically generated">
            <a:extLst>
              <a:ext uri="{FF2B5EF4-FFF2-40B4-BE49-F238E27FC236}">
                <a16:creationId xmlns:a16="http://schemas.microsoft.com/office/drawing/2014/main" id="{1D641FC0-AB44-220E-E9F3-945829D3F9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917" y="151743"/>
            <a:ext cx="8405447" cy="4398353"/>
          </a:xfrm>
          <a:prstGeom prst="rect">
            <a:avLst/>
          </a:prstGeom>
        </p:spPr>
      </p:pic>
      <p:pic>
        <p:nvPicPr>
          <p:cNvPr id="14" name="Content Placeholder 6" descr="A group of people standing in front of a white building&#10;&#10;Description automatically generated">
            <a:extLst>
              <a:ext uri="{FF2B5EF4-FFF2-40B4-BE49-F238E27FC236}">
                <a16:creationId xmlns:a16="http://schemas.microsoft.com/office/drawing/2014/main" id="{CFE0C82E-79F6-4BEA-0DFA-85DE10ACCB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8596" y="4231120"/>
            <a:ext cx="1605516" cy="276446"/>
          </a:xfrm>
          <a:prstGeom prst="rect">
            <a:avLst/>
          </a:prstGeom>
        </p:spPr>
      </p:pic>
      <p:pic>
        <p:nvPicPr>
          <p:cNvPr id="15" name="Content Placeholder 6" descr="A group of people standing in front of a white building&#10;&#10;Description automatically generated">
            <a:extLst>
              <a:ext uri="{FF2B5EF4-FFF2-40B4-BE49-F238E27FC236}">
                <a16:creationId xmlns:a16="http://schemas.microsoft.com/office/drawing/2014/main" id="{BD8D9ED6-F51C-E8A1-B6CF-76473B016E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8722" y="4231120"/>
            <a:ext cx="1605516" cy="276446"/>
          </a:xfrm>
          <a:prstGeom prst="rect">
            <a:avLst/>
          </a:prstGeom>
        </p:spPr>
      </p:pic>
      <p:pic>
        <p:nvPicPr>
          <p:cNvPr id="16" name="Content Placeholder 6" descr="A group of people standing in front of a white building&#10;&#10;Description automatically generated">
            <a:extLst>
              <a:ext uri="{FF2B5EF4-FFF2-40B4-BE49-F238E27FC236}">
                <a16:creationId xmlns:a16="http://schemas.microsoft.com/office/drawing/2014/main" id="{16F3BA9B-93D4-1C5D-D7AC-803CC9411E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6241" y="4252385"/>
            <a:ext cx="1605516" cy="276446"/>
          </a:xfrm>
          <a:prstGeom prst="rect">
            <a:avLst/>
          </a:prstGeom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ADB29334-F73D-E9BF-5A12-8A935184B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99" t="23543" r="10825" b="15657"/>
          <a:stretch/>
        </p:blipFill>
        <p:spPr bwMode="auto">
          <a:xfrm>
            <a:off x="5164036" y="2713029"/>
            <a:ext cx="3094056" cy="1677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38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1251" y="536556"/>
            <a:ext cx="6688121" cy="415069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www.baleenfrancais.ch/wp-content/uploads/2011/04/france-suisse-8230b.gif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2718"/>
          <a:stretch/>
        </p:blipFill>
        <p:spPr bwMode="auto">
          <a:xfrm rot="1736191">
            <a:off x="5055796" y="903451"/>
            <a:ext cx="631578" cy="1079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eform 1"/>
          <p:cNvSpPr/>
          <p:nvPr/>
        </p:nvSpPr>
        <p:spPr>
          <a:xfrm>
            <a:off x="1947403" y="1146674"/>
            <a:ext cx="4635500" cy="3016250"/>
          </a:xfrm>
          <a:custGeom>
            <a:avLst/>
            <a:gdLst>
              <a:gd name="connsiteX0" fmla="*/ 6180666 w 6180666"/>
              <a:gd name="connsiteY0" fmla="*/ 2734733 h 4021666"/>
              <a:gd name="connsiteX1" fmla="*/ 5342466 w 6180666"/>
              <a:gd name="connsiteY1" fmla="*/ 2379133 h 4021666"/>
              <a:gd name="connsiteX2" fmla="*/ 5528733 w 6180666"/>
              <a:gd name="connsiteY2" fmla="*/ 1913466 h 4021666"/>
              <a:gd name="connsiteX3" fmla="*/ 5274733 w 6180666"/>
              <a:gd name="connsiteY3" fmla="*/ 1778000 h 4021666"/>
              <a:gd name="connsiteX4" fmla="*/ 5359400 w 6180666"/>
              <a:gd name="connsiteY4" fmla="*/ 1371600 h 4021666"/>
              <a:gd name="connsiteX5" fmla="*/ 5308600 w 6180666"/>
              <a:gd name="connsiteY5" fmla="*/ 1286933 h 4021666"/>
              <a:gd name="connsiteX6" fmla="*/ 4749800 w 6180666"/>
              <a:gd name="connsiteY6" fmla="*/ 1024466 h 4021666"/>
              <a:gd name="connsiteX7" fmla="*/ 4368800 w 6180666"/>
              <a:gd name="connsiteY7" fmla="*/ 1811866 h 4021666"/>
              <a:gd name="connsiteX8" fmla="*/ 3598333 w 6180666"/>
              <a:gd name="connsiteY8" fmla="*/ 1481666 h 4021666"/>
              <a:gd name="connsiteX9" fmla="*/ 3826933 w 6180666"/>
              <a:gd name="connsiteY9" fmla="*/ 1032933 h 4021666"/>
              <a:gd name="connsiteX10" fmla="*/ 3708400 w 6180666"/>
              <a:gd name="connsiteY10" fmla="*/ 948266 h 4021666"/>
              <a:gd name="connsiteX11" fmla="*/ 3750733 w 6180666"/>
              <a:gd name="connsiteY11" fmla="*/ 880533 h 4021666"/>
              <a:gd name="connsiteX12" fmla="*/ 3589866 w 6180666"/>
              <a:gd name="connsiteY12" fmla="*/ 778933 h 4021666"/>
              <a:gd name="connsiteX13" fmla="*/ 3826933 w 6180666"/>
              <a:gd name="connsiteY13" fmla="*/ 550333 h 4021666"/>
              <a:gd name="connsiteX14" fmla="*/ 3513666 w 6180666"/>
              <a:gd name="connsiteY14" fmla="*/ 287866 h 4021666"/>
              <a:gd name="connsiteX15" fmla="*/ 3276600 w 6180666"/>
              <a:gd name="connsiteY15" fmla="*/ 508000 h 4021666"/>
              <a:gd name="connsiteX16" fmla="*/ 3166533 w 6180666"/>
              <a:gd name="connsiteY16" fmla="*/ 474133 h 4021666"/>
              <a:gd name="connsiteX17" fmla="*/ 2954866 w 6180666"/>
              <a:gd name="connsiteY17" fmla="*/ 745066 h 4021666"/>
              <a:gd name="connsiteX18" fmla="*/ 3378200 w 6180666"/>
              <a:gd name="connsiteY18" fmla="*/ 948266 h 4021666"/>
              <a:gd name="connsiteX19" fmla="*/ 3141133 w 6180666"/>
              <a:gd name="connsiteY19" fmla="*/ 1303866 h 4021666"/>
              <a:gd name="connsiteX20" fmla="*/ 347133 w 6180666"/>
              <a:gd name="connsiteY20" fmla="*/ 25400 h 4021666"/>
              <a:gd name="connsiteX21" fmla="*/ 152400 w 6180666"/>
              <a:gd name="connsiteY21" fmla="*/ 0 h 4021666"/>
              <a:gd name="connsiteX22" fmla="*/ 0 w 6180666"/>
              <a:gd name="connsiteY22" fmla="*/ 76200 h 4021666"/>
              <a:gd name="connsiteX23" fmla="*/ 152400 w 6180666"/>
              <a:gd name="connsiteY23" fmla="*/ 406400 h 4021666"/>
              <a:gd name="connsiteX24" fmla="*/ 1236133 w 6180666"/>
              <a:gd name="connsiteY24" fmla="*/ 1524000 h 4021666"/>
              <a:gd name="connsiteX25" fmla="*/ 1896533 w 6180666"/>
              <a:gd name="connsiteY25" fmla="*/ 2209800 h 4021666"/>
              <a:gd name="connsiteX26" fmla="*/ 2396066 w 6180666"/>
              <a:gd name="connsiteY26" fmla="*/ 2573866 h 4021666"/>
              <a:gd name="connsiteX27" fmla="*/ 2311400 w 6180666"/>
              <a:gd name="connsiteY27" fmla="*/ 2700866 h 4021666"/>
              <a:gd name="connsiteX28" fmla="*/ 3937000 w 6180666"/>
              <a:gd name="connsiteY28" fmla="*/ 3869266 h 4021666"/>
              <a:gd name="connsiteX29" fmla="*/ 4555066 w 6180666"/>
              <a:gd name="connsiteY29" fmla="*/ 3801533 h 4021666"/>
              <a:gd name="connsiteX30" fmla="*/ 4580466 w 6180666"/>
              <a:gd name="connsiteY30" fmla="*/ 3725333 h 4021666"/>
              <a:gd name="connsiteX31" fmla="*/ 5198533 w 6180666"/>
              <a:gd name="connsiteY31" fmla="*/ 4021666 h 4021666"/>
              <a:gd name="connsiteX32" fmla="*/ 5410200 w 6180666"/>
              <a:gd name="connsiteY32" fmla="*/ 3683000 h 4021666"/>
              <a:gd name="connsiteX33" fmla="*/ 5350933 w 6180666"/>
              <a:gd name="connsiteY33" fmla="*/ 3615266 h 4021666"/>
              <a:gd name="connsiteX34" fmla="*/ 5867400 w 6180666"/>
              <a:gd name="connsiteY34" fmla="*/ 2810933 h 4021666"/>
              <a:gd name="connsiteX35" fmla="*/ 6096000 w 6180666"/>
              <a:gd name="connsiteY35" fmla="*/ 2929466 h 4021666"/>
              <a:gd name="connsiteX36" fmla="*/ 6180666 w 6180666"/>
              <a:gd name="connsiteY36" fmla="*/ 2734733 h 4021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180666" h="4021666">
                <a:moveTo>
                  <a:pt x="6180666" y="2734733"/>
                </a:moveTo>
                <a:lnTo>
                  <a:pt x="5342466" y="2379133"/>
                </a:lnTo>
                <a:lnTo>
                  <a:pt x="5528733" y="1913466"/>
                </a:lnTo>
                <a:lnTo>
                  <a:pt x="5274733" y="1778000"/>
                </a:lnTo>
                <a:lnTo>
                  <a:pt x="5359400" y="1371600"/>
                </a:lnTo>
                <a:lnTo>
                  <a:pt x="5308600" y="1286933"/>
                </a:lnTo>
                <a:lnTo>
                  <a:pt x="4749800" y="1024466"/>
                </a:lnTo>
                <a:lnTo>
                  <a:pt x="4368800" y="1811866"/>
                </a:lnTo>
                <a:lnTo>
                  <a:pt x="3598333" y="1481666"/>
                </a:lnTo>
                <a:lnTo>
                  <a:pt x="3826933" y="1032933"/>
                </a:lnTo>
                <a:lnTo>
                  <a:pt x="3708400" y="948266"/>
                </a:lnTo>
                <a:lnTo>
                  <a:pt x="3750733" y="880533"/>
                </a:lnTo>
                <a:lnTo>
                  <a:pt x="3589866" y="778933"/>
                </a:lnTo>
                <a:lnTo>
                  <a:pt x="3826933" y="550333"/>
                </a:lnTo>
                <a:lnTo>
                  <a:pt x="3513666" y="287866"/>
                </a:lnTo>
                <a:lnTo>
                  <a:pt x="3276600" y="508000"/>
                </a:lnTo>
                <a:lnTo>
                  <a:pt x="3166533" y="474133"/>
                </a:lnTo>
                <a:lnTo>
                  <a:pt x="2954866" y="745066"/>
                </a:lnTo>
                <a:lnTo>
                  <a:pt x="3378200" y="948266"/>
                </a:lnTo>
                <a:lnTo>
                  <a:pt x="3141133" y="1303866"/>
                </a:lnTo>
                <a:lnTo>
                  <a:pt x="347133" y="25400"/>
                </a:lnTo>
                <a:lnTo>
                  <a:pt x="152400" y="0"/>
                </a:lnTo>
                <a:lnTo>
                  <a:pt x="0" y="76200"/>
                </a:lnTo>
                <a:lnTo>
                  <a:pt x="152400" y="406400"/>
                </a:lnTo>
                <a:lnTo>
                  <a:pt x="1236133" y="1524000"/>
                </a:lnTo>
                <a:lnTo>
                  <a:pt x="1896533" y="2209800"/>
                </a:lnTo>
                <a:lnTo>
                  <a:pt x="2396066" y="2573866"/>
                </a:lnTo>
                <a:lnTo>
                  <a:pt x="2311400" y="2700866"/>
                </a:lnTo>
                <a:lnTo>
                  <a:pt x="3937000" y="3869266"/>
                </a:lnTo>
                <a:lnTo>
                  <a:pt x="4555066" y="3801533"/>
                </a:lnTo>
                <a:lnTo>
                  <a:pt x="4580466" y="3725333"/>
                </a:lnTo>
                <a:lnTo>
                  <a:pt x="5198533" y="4021666"/>
                </a:lnTo>
                <a:lnTo>
                  <a:pt x="5410200" y="3683000"/>
                </a:lnTo>
                <a:lnTo>
                  <a:pt x="5350933" y="3615266"/>
                </a:lnTo>
                <a:lnTo>
                  <a:pt x="5867400" y="2810933"/>
                </a:lnTo>
                <a:lnTo>
                  <a:pt x="6096000" y="2929466"/>
                </a:lnTo>
                <a:lnTo>
                  <a:pt x="6180666" y="2734733"/>
                </a:lnTo>
                <a:close/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Oval 2"/>
          <p:cNvSpPr/>
          <p:nvPr/>
        </p:nvSpPr>
        <p:spPr>
          <a:xfrm>
            <a:off x="4491157" y="2659994"/>
            <a:ext cx="114300" cy="114300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04820" y="-325"/>
            <a:ext cx="8061512" cy="53688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MEDICIS : linked </a:t>
            </a:r>
            <a:r>
              <a:rPr lang="en-US"/>
              <a:t>to ISOLDE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9187910">
            <a:off x="4614415" y="2753527"/>
            <a:ext cx="363474" cy="909423"/>
          </a:xfrm>
          <a:prstGeom prst="downArrow">
            <a:avLst>
              <a:gd name="adj1" fmla="val 50000"/>
              <a:gd name="adj2" fmla="val 11136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CERN-MEDICIS day - 15 October 2014 - </a:t>
            </a:r>
            <a:r>
              <a:rPr lang="en-US" dirty="0" err="1"/>
              <a:t>S.Marzari</a:t>
            </a:r>
            <a:endParaRPr lang="en-US" dirty="0"/>
          </a:p>
        </p:txBody>
      </p:sp>
      <p:pic>
        <p:nvPicPr>
          <p:cNvPr id="11" name="Picture 2" descr="image00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1631" y="3632726"/>
            <a:ext cx="1098573" cy="334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197928" y="2437142"/>
            <a:ext cx="5838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b="1" dirty="0">
                <a:solidFill>
                  <a:srgbClr val="FFFF00"/>
                </a:solidFill>
              </a:rPr>
              <a:t>ISOLDE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60358" y="4108109"/>
            <a:ext cx="14200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b="1" dirty="0">
                <a:solidFill>
                  <a:srgbClr val="FFFF00"/>
                </a:solidFill>
              </a:rPr>
              <a:t>CERN site Meyrin</a:t>
            </a:r>
            <a:endParaRPr lang="en-GB" sz="15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5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CERN-MEDICIS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First worldwide facility </a:t>
            </a:r>
            <a:r>
              <a:rPr lang="en-US" dirty="0"/>
              <a:t>dedicated to mass-separated radioisotope beams for </a:t>
            </a:r>
            <a:r>
              <a:rPr lang="en-US" b="1" dirty="0"/>
              <a:t>medical applications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944" y="2481633"/>
            <a:ext cx="3118240" cy="2428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09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05979"/>
            <a:ext cx="6172200" cy="1681909"/>
          </a:xfrm>
        </p:spPr>
        <p:txBody>
          <a:bodyPr>
            <a:normAutofit fontScale="90000"/>
          </a:bodyPr>
          <a:lstStyle/>
          <a:p>
            <a:r>
              <a:rPr lang="en-US" dirty="0"/>
              <a:t>CERN-MEDICIS</a:t>
            </a:r>
            <a:br>
              <a:rPr lang="en-US" dirty="0"/>
            </a:br>
            <a:r>
              <a:rPr lang="en-GB" dirty="0"/>
              <a:t>World-unique facility for novel radioisotopes: CERN-MEDICIS</a:t>
            </a:r>
            <a:endParaRPr lang="en-US" dirty="0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7642" y="2136433"/>
            <a:ext cx="2484835" cy="52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1556" y="3967968"/>
            <a:ext cx="1965039" cy="44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522" y="2298357"/>
            <a:ext cx="2207880" cy="95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4519" y="3834531"/>
            <a:ext cx="1703761" cy="58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601" y="3107413"/>
            <a:ext cx="1245699" cy="4807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8694" y="3107923"/>
            <a:ext cx="1255168" cy="48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50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19516" y="10755"/>
            <a:ext cx="6696468" cy="536880"/>
          </a:xfrm>
        </p:spPr>
        <p:txBody>
          <a:bodyPr>
            <a:normAutofit/>
          </a:bodyPr>
          <a:lstStyle/>
          <a:p>
            <a:r>
              <a:rPr lang="en-US" sz="2100" i="1" dirty="0"/>
              <a:t>Ground breaking ceremony 4.9.2013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205346" y="4108346"/>
          <a:ext cx="6750311" cy="56230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1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192866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</a:tblGrid>
              <a:tr h="284176"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900" dirty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en-GB" sz="9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 gridSpan="4">
                  <a:txBody>
                    <a:bodyPr/>
                    <a:lstStyle/>
                    <a:p>
                      <a:r>
                        <a:rPr lang="fr-CH" sz="1200" b="1" dirty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200" b="1" dirty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r>
                        <a:rPr lang="fr-CH" sz="1200" b="1" dirty="0">
                          <a:solidFill>
                            <a:schemeClr val="bg1"/>
                          </a:solidFill>
                        </a:rPr>
                        <a:t>2015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r>
                        <a:rPr lang="fr-CH" sz="1200" b="1" dirty="0">
                          <a:solidFill>
                            <a:schemeClr val="bg1"/>
                          </a:solidFill>
                        </a:rPr>
                        <a:t>2016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 marL="0" marR="0" marT="0" marB="0"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CERN-MEDICIS day - 15 October 2014 - S.Marzari</a:t>
            </a:r>
            <a:endParaRPr lang="en-US" dirty="0"/>
          </a:p>
        </p:txBody>
      </p:sp>
      <p:pic>
        <p:nvPicPr>
          <p:cNvPr id="15" name="Picture 2" descr="image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0570" y="4805328"/>
            <a:ext cx="775063" cy="23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2405" y="780961"/>
            <a:ext cx="4920164" cy="306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939636" y="441562"/>
            <a:ext cx="5070933" cy="3666783"/>
            <a:chOff x="406891" y="313253"/>
            <a:chExt cx="8332851" cy="602547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891" y="863413"/>
              <a:ext cx="8322474" cy="5475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891" y="313253"/>
              <a:ext cx="8332851" cy="5577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6211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Terbium: Swiss Army Knife of Nuclear Medicine</a:t>
            </a:r>
          </a:p>
        </p:txBody>
      </p:sp>
      <p:pic>
        <p:nvPicPr>
          <p:cNvPr id="6" name="Picture 3" descr="PICT303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5785" y="1586224"/>
            <a:ext cx="604838" cy="115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uppieren 15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99332" y="2015791"/>
            <a:ext cx="2351665" cy="1628513"/>
          </a:xfrm>
          <a:prstGeom prst="rect">
            <a:avLst/>
          </a:prstGeom>
          <a:noFill/>
        </p:spPr>
      </p:pic>
      <p:pic>
        <p:nvPicPr>
          <p:cNvPr id="8" name="Picture 4" descr="PICT303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664" y="1586223"/>
            <a:ext cx="603647" cy="114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6030517" y="1585034"/>
          <a:ext cx="1188244" cy="11882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5" imgW="2367360" imgH="2367360" progId="">
                  <p:embed/>
                </p:oleObj>
              </mc:Choice>
              <mc:Fallback>
                <p:oleObj name="CorelDRAW" r:id="rId5" imgW="2367360" imgH="2367360" progId="">
                  <p:embed/>
                  <p:pic>
                    <p:nvPicPr>
                      <p:cNvPr id="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0517" y="1585034"/>
                        <a:ext cx="1188244" cy="11882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885951" y="3472173"/>
          <a:ext cx="1173956" cy="116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7" imgW="2382480" imgH="2367360" progId="">
                  <p:embed/>
                </p:oleObj>
              </mc:Choice>
              <mc:Fallback>
                <p:oleObj name="CorelDRAW" r:id="rId7" imgW="2382480" imgH="2367360" progId="">
                  <p:embed/>
                  <p:pic>
                    <p:nvPicPr>
                      <p:cNvPr id="1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5951" y="3472173"/>
                        <a:ext cx="1173956" cy="116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55" descr="terbina_48hpi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4804" y="3435264"/>
            <a:ext cx="11334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61"/>
          <p:cNvSpPr txBox="1">
            <a:spLocks noChangeArrowheads="1"/>
          </p:cNvSpPr>
          <p:nvPr/>
        </p:nvSpPr>
        <p:spPr bwMode="auto">
          <a:xfrm>
            <a:off x="1818085" y="1315951"/>
            <a:ext cx="127150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350" b="1" baseline="30000"/>
              <a:t>149</a:t>
            </a:r>
            <a:r>
              <a:rPr lang="de-CH" sz="1350" b="1"/>
              <a:t>Tb-therapy</a:t>
            </a:r>
            <a:endParaRPr lang="en-US" sz="1350" b="1"/>
          </a:p>
        </p:txBody>
      </p:sp>
      <p:sp>
        <p:nvSpPr>
          <p:cNvPr id="13" name="Text Box 65"/>
          <p:cNvSpPr txBox="1">
            <a:spLocks noChangeArrowheads="1"/>
          </p:cNvSpPr>
          <p:nvPr/>
        </p:nvSpPr>
        <p:spPr bwMode="auto">
          <a:xfrm>
            <a:off x="6074570" y="1315951"/>
            <a:ext cx="9829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350" b="1" baseline="30000"/>
              <a:t>152</a:t>
            </a:r>
            <a:r>
              <a:rPr lang="de-CH" sz="1350" b="1"/>
              <a:t>Tb-PET</a:t>
            </a:r>
            <a:endParaRPr lang="en-US" sz="1350" b="1"/>
          </a:p>
        </p:txBody>
      </p:sp>
      <p:sp>
        <p:nvSpPr>
          <p:cNvPr id="14" name="Text Box 70"/>
          <p:cNvSpPr txBox="1">
            <a:spLocks noChangeArrowheads="1"/>
          </p:cNvSpPr>
          <p:nvPr/>
        </p:nvSpPr>
        <p:spPr bwMode="auto">
          <a:xfrm>
            <a:off x="6030516" y="3092364"/>
            <a:ext cx="1223412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350" b="1" baseline="30000"/>
              <a:t>155</a:t>
            </a:r>
            <a:r>
              <a:rPr lang="de-CH" sz="1350" b="1"/>
              <a:t>Tb-SPECT</a:t>
            </a:r>
            <a:endParaRPr lang="en-US" sz="1350" b="1"/>
          </a:p>
        </p:txBody>
      </p:sp>
      <p:sp>
        <p:nvSpPr>
          <p:cNvPr id="15" name="Text Box 71"/>
          <p:cNvSpPr txBox="1">
            <a:spLocks noChangeArrowheads="1"/>
          </p:cNvSpPr>
          <p:nvPr/>
        </p:nvSpPr>
        <p:spPr bwMode="auto">
          <a:xfrm>
            <a:off x="1847851" y="3000686"/>
            <a:ext cx="1271502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350" b="1" baseline="30000"/>
              <a:t>161</a:t>
            </a:r>
            <a:r>
              <a:rPr lang="de-CH" sz="1350" b="1"/>
              <a:t>Tb-therapy</a:t>
            </a:r>
          </a:p>
          <a:p>
            <a:pPr eaLnBrk="1" hangingPunct="1"/>
            <a:r>
              <a:rPr lang="de-CH" sz="1350" b="1"/>
              <a:t>&amp; SPECT</a:t>
            </a:r>
            <a:endParaRPr lang="en-US" sz="1350" b="1"/>
          </a:p>
        </p:txBody>
      </p:sp>
      <p:pic>
        <p:nvPicPr>
          <p:cNvPr id="18" name="Picture 52"/>
          <p:cNvPicPr>
            <a:picLocks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632069" y="2290962"/>
            <a:ext cx="443991" cy="43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9" name="Picture 84"/>
          <p:cNvPicPr>
            <a:picLocks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96296" y="4180148"/>
            <a:ext cx="442905" cy="43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57"/>
          <p:cNvPicPr>
            <a:picLocks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762424" y="2312396"/>
            <a:ext cx="440816" cy="438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1" name="Picture 58"/>
          <p:cNvPicPr>
            <a:picLocks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736653" y="4134773"/>
            <a:ext cx="442906" cy="436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" name="Picture 1603" descr="psi_logo_narrow_blau_transp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326" y="4131518"/>
            <a:ext cx="631834" cy="219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4" descr="isolode_loge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6833" y="4157917"/>
            <a:ext cx="789968" cy="22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6" descr="ILL_logo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250" y="4079121"/>
            <a:ext cx="505746" cy="45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0" descr="cern_logo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9332" y="4079121"/>
            <a:ext cx="347614" cy="34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847851" y="4638986"/>
            <a:ext cx="12731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900" i="1" dirty="0">
                <a:solidFill>
                  <a:srgbClr val="7F7F7F"/>
                </a:solidFill>
              </a:rPr>
              <a:t>Müller et al., JNM 2012</a:t>
            </a:r>
            <a:endParaRPr lang="en-GB" sz="900" i="1" dirty="0">
              <a:solidFill>
                <a:srgbClr val="7F7F7F"/>
              </a:solidFill>
            </a:endParaRPr>
          </a:p>
        </p:txBody>
      </p:sp>
      <p:grpSp>
        <p:nvGrpSpPr>
          <p:cNvPr id="27" name="Groupe 26"/>
          <p:cNvGrpSpPr/>
          <p:nvPr/>
        </p:nvGrpSpPr>
        <p:grpSpPr>
          <a:xfrm>
            <a:off x="6882353" y="4795043"/>
            <a:ext cx="745344" cy="189843"/>
            <a:chOff x="3995936" y="6453336"/>
            <a:chExt cx="993792" cy="253124"/>
          </a:xfrm>
        </p:grpSpPr>
        <p:pic>
          <p:nvPicPr>
            <p:cNvPr id="28" name="Image 27" descr="logo_unil.png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5936" y="6453336"/>
              <a:ext cx="906644" cy="253124"/>
            </a:xfrm>
            <a:prstGeom prst="rect">
              <a:avLst/>
            </a:prstGeom>
          </p:spPr>
        </p:pic>
        <p:pic>
          <p:nvPicPr>
            <p:cNvPr id="29" name="Image 28" descr="chuv_1572.gif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4008" y="6487840"/>
              <a:ext cx="345720" cy="1901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196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5050" y="644597"/>
            <a:ext cx="5111750" cy="368046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1" y="644598"/>
            <a:ext cx="3008313" cy="39500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defTabSz="914400">
              <a:spcBef>
                <a:spcPct val="20000"/>
              </a:spcBef>
            </a:pPr>
            <a:r>
              <a:rPr lang="en-GB" sz="1300" kern="12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In 2015 CERN-MEDICIS became the first </a:t>
            </a:r>
            <a:r>
              <a:rPr lang="en-GB" sz="1300" b="1" kern="12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worldwide facility dedicated to mass-separated radioisotope beams for medical applications</a:t>
            </a:r>
            <a:r>
              <a:rPr lang="en-GB" sz="1300" kern="1200" dirty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  <a:p>
            <a:pPr defTabSz="914400">
              <a:spcBef>
                <a:spcPct val="20000"/>
              </a:spcBef>
            </a:pPr>
            <a:r>
              <a:rPr lang="en-GB" sz="1300" kern="1200" dirty="0">
                <a:latin typeface="Arial" pitchFamily="34" charset="0"/>
                <a:ea typeface="+mn-ea"/>
                <a:cs typeface="Arial" pitchFamily="34" charset="0"/>
              </a:rPr>
              <a:t>Its network, consisting of university hospitals, hadron therapy </a:t>
            </a:r>
            <a:r>
              <a:rPr lang="en-GB" sz="1300" kern="1200" dirty="0" err="1">
                <a:latin typeface="Arial" pitchFamily="34" charset="0"/>
                <a:ea typeface="+mn-ea"/>
                <a:cs typeface="Arial" pitchFamily="34" charset="0"/>
              </a:rPr>
              <a:t>centers</a:t>
            </a:r>
            <a:r>
              <a:rPr lang="en-GB" sz="1300" kern="1200" dirty="0">
                <a:latin typeface="Arial" pitchFamily="34" charset="0"/>
                <a:ea typeface="+mn-ea"/>
                <a:cs typeface="Arial" pitchFamily="34" charset="0"/>
              </a:rPr>
              <a:t> and isotope distribution entrepreneurial companies across France, Italy and Switzerland, is leading the field of oncological research, imaging and personalized treatments.</a:t>
            </a:r>
          </a:p>
          <a:p>
            <a:pPr defTabSz="914400">
              <a:spcBef>
                <a:spcPct val="20000"/>
              </a:spcBef>
            </a:pPr>
            <a:r>
              <a:rPr lang="en-GB" sz="1300" kern="1200" dirty="0">
                <a:latin typeface="Arial" pitchFamily="34" charset="0"/>
                <a:ea typeface="+mn-ea"/>
                <a:cs typeface="Arial" pitchFamily="34" charset="0"/>
              </a:rPr>
              <a:t>It will act as the seed for the extended MEDICIS-PROMED network and train a new generation of entrepreneurial scientists to develop systems for new personalized treatments throughout Europe.</a:t>
            </a:r>
          </a:p>
          <a:p>
            <a:pPr defTabSz="914400">
              <a:spcBef>
                <a:spcPct val="20000"/>
              </a:spcBef>
            </a:pPr>
            <a:r>
              <a:rPr lang="en-GB" sz="1300" dirty="0">
                <a:latin typeface="Arial" pitchFamily="34" charset="0"/>
                <a:cs typeface="Arial" pitchFamily="34" charset="0"/>
              </a:rPr>
              <a:t>(T. </a:t>
            </a:r>
            <a:r>
              <a:rPr lang="en-GB" sz="1300" dirty="0" err="1">
                <a:latin typeface="Arial" pitchFamily="34" charset="0"/>
                <a:cs typeface="Arial" pitchFamily="34" charset="0"/>
              </a:rPr>
              <a:t>Stora</a:t>
            </a:r>
            <a:r>
              <a:rPr lang="en-GB" sz="1300" dirty="0">
                <a:latin typeface="Arial" pitchFamily="34" charset="0"/>
                <a:cs typeface="Arial" pitchFamily="34" charset="0"/>
              </a:rPr>
              <a:t>, 2014)</a:t>
            </a:r>
            <a:endParaRPr lang="en-GB" sz="1300" kern="1200" dirty="0"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030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700" dirty="0"/>
              <a:t>H2020: Marie Curie ITN – € 3.9 </a:t>
            </a:r>
            <a:r>
              <a:rPr lang="en-GB" sz="2700" dirty="0" err="1"/>
              <a:t>mio</a:t>
            </a:r>
            <a:r>
              <a:rPr lang="en-GB" sz="2700" dirty="0"/>
              <a:t>.</a:t>
            </a:r>
            <a:br>
              <a:rPr lang="en-GB" sz="2700" dirty="0"/>
            </a:br>
            <a:r>
              <a:rPr lang="en-GB" sz="2700" dirty="0"/>
              <a:t>For training 15 PhD within CERN–MEDICIS</a:t>
            </a:r>
          </a:p>
        </p:txBody>
      </p:sp>
      <p:pic>
        <p:nvPicPr>
          <p:cNvPr id="4" name="Picture 3" descr="Screen Shot 2014-09-09 at 09.45.38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900" y="1303790"/>
            <a:ext cx="3830853" cy="2563898"/>
          </a:xfrm>
          <a:prstGeom prst="rect">
            <a:avLst/>
          </a:prstGeom>
        </p:spPr>
      </p:pic>
      <p:pic>
        <p:nvPicPr>
          <p:cNvPr id="6" name="Picture 5" descr="Screen Shot 2014-09-09 at 09.46.08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9965" y="1395939"/>
            <a:ext cx="2280606" cy="16745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950" y="3191413"/>
            <a:ext cx="1962150" cy="676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53588" y="4244658"/>
            <a:ext cx="17823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CERN-CHUV-HUG-EPFL</a:t>
            </a:r>
          </a:p>
        </p:txBody>
      </p:sp>
    </p:spTree>
    <p:extLst>
      <p:ext uri="{BB962C8B-B14F-4D97-AF65-F5344CB8AC3E}">
        <p14:creationId xmlns:p14="http://schemas.microsoft.com/office/powerpoint/2010/main" val="165772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eme_31_HD_CHUV_UNIL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_SCK">
  <a:themeElements>
    <a:clrScheme name="SCKCEN">
      <a:dk1>
        <a:srgbClr val="000000"/>
      </a:dk1>
      <a:lt1>
        <a:srgbClr val="ABE1FF"/>
      </a:lt1>
      <a:dk2>
        <a:srgbClr val="0DA9FF"/>
      </a:dk2>
      <a:lt2>
        <a:srgbClr val="FFFFFF"/>
      </a:lt2>
      <a:accent1>
        <a:srgbClr val="00517E"/>
      </a:accent1>
      <a:accent2>
        <a:srgbClr val="007DC3"/>
      </a:accent2>
      <a:accent3>
        <a:srgbClr val="0DA9FF"/>
      </a:accent3>
      <a:accent4>
        <a:srgbClr val="69C9FF"/>
      </a:accent4>
      <a:accent5>
        <a:srgbClr val="ABE1FF"/>
      </a:accent5>
      <a:accent6>
        <a:srgbClr val="D9F1FF"/>
      </a:accent6>
      <a:hlink>
        <a:srgbClr val="007DC3"/>
      </a:hlink>
      <a:folHlink>
        <a:srgbClr val="000000"/>
      </a:folHlink>
    </a:clrScheme>
    <a:fontScheme name="SCK•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_SC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_SC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_SC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KCEN ppt template 20180129.potx" id="{2C9AB229-2C21-4BE7-8473-F041D61EF2E4}" vid="{F60CE9FA-A255-400D-89DC-1590CEF942C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theme_31_HD_CHUV_UNIL</Template>
  <TotalTime>436</TotalTime>
  <Words>1003</Words>
  <Application>Microsoft Macintosh PowerPoint</Application>
  <PresentationFormat>On-screen Show (16:9)</PresentationFormat>
  <Paragraphs>176</Paragraphs>
  <Slides>28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4" baseType="lpstr">
      <vt:lpstr>.Lucida Grande UI Regular</vt:lpstr>
      <vt:lpstr>AdvTT3713a231</vt:lpstr>
      <vt:lpstr>Arial</vt:lpstr>
      <vt:lpstr>Calibri</vt:lpstr>
      <vt:lpstr>Calibri Light</vt:lpstr>
      <vt:lpstr>Helvetica Neue</vt:lpstr>
      <vt:lpstr>inherit</vt:lpstr>
      <vt:lpstr>Myriad Pro Light</vt:lpstr>
      <vt:lpstr>Segoe UI</vt:lpstr>
      <vt:lpstr>Source Sans Pro</vt:lpstr>
      <vt:lpstr>Times New Roman</vt:lpstr>
      <vt:lpstr>Wingdings</vt:lpstr>
      <vt:lpstr>theme_31_HD_CHUV_UNIL</vt:lpstr>
      <vt:lpstr>Office Theme</vt:lpstr>
      <vt:lpstr>_SCK</vt:lpstr>
      <vt:lpstr>CorelDRAW</vt:lpstr>
      <vt:lpstr>CERN-MEDICIS ANNIVERSARY – DECEMBER 11, 2024 Relevance of  MEDICIS for nuclear medicine</vt:lpstr>
      <vt:lpstr>PowerPoint Presentation</vt:lpstr>
      <vt:lpstr>MEDICIS : linked to ISOLDE</vt:lpstr>
      <vt:lpstr>CERN-MEDICIS</vt:lpstr>
      <vt:lpstr>CERN-MEDICIS World-unique facility for novel radioisotopes: CERN-MEDICIS</vt:lpstr>
      <vt:lpstr>Ground breaking ceremony 4.9.2013</vt:lpstr>
      <vt:lpstr>Terbium: Swiss Army Knife of Nuclear Medicine</vt:lpstr>
      <vt:lpstr>PowerPoint Presentation</vt:lpstr>
      <vt:lpstr>H2020: Marie Curie ITN – € 3.9 mio. For training 15 PhD within CERN–MEDICIS</vt:lpstr>
      <vt:lpstr>MEDICIS Journey</vt:lpstr>
      <vt:lpstr>Potentials of Theranostics</vt:lpstr>
      <vt:lpstr>Predicted Nuclear Medicine Market 2013–26</vt:lpstr>
      <vt:lpstr>PSMA Theranostics Clinical Trials</vt:lpstr>
      <vt:lpstr>Theranostics (Lu-177-based)</vt:lpstr>
      <vt:lpstr>Mass separation of 225Ac from 227Ac and from irradiated Th targets to support Targeted Alpha Therapy</vt:lpstr>
      <vt:lpstr>225Ac for medical application</vt:lpstr>
      <vt:lpstr>225Ac-PSMA</vt:lpstr>
      <vt:lpstr>212Pb-DOTAMTATE</vt:lpstr>
      <vt:lpstr>PowerPoint Presentation</vt:lpstr>
      <vt:lpstr>PowerPoint Presentation</vt:lpstr>
      <vt:lpstr>153SM-FAPI-46 RADIOLIGAND THERAPY WITH HIGH-MOLAR ACTIVITY 153SM</vt:lpstr>
      <vt:lpstr>153SM-FAPI-46 RADIOLIGAND THERAPY WITH HIGH-MOLAR ACTIVITY 153SM</vt:lpstr>
      <vt:lpstr>Rational:</vt:lpstr>
      <vt:lpstr>Rational: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Relevance of  MEDICIS for nuclear medicine </dc:title>
  <dc:creator>Prior John</dc:creator>
  <cp:lastModifiedBy>Prior John</cp:lastModifiedBy>
  <cp:revision>7</cp:revision>
  <dcterms:created xsi:type="dcterms:W3CDTF">2023-10-19T06:54:54Z</dcterms:created>
  <dcterms:modified xsi:type="dcterms:W3CDTF">2024-12-11T13:59:02Z</dcterms:modified>
</cp:coreProperties>
</file>