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7"/>
  </p:notesMasterIdLst>
  <p:sldIdLst>
    <p:sldId id="257" r:id="rId3"/>
    <p:sldId id="395" r:id="rId4"/>
    <p:sldId id="357" r:id="rId5"/>
    <p:sldId id="356" r:id="rId6"/>
    <p:sldId id="361" r:id="rId7"/>
    <p:sldId id="365" r:id="rId8"/>
    <p:sldId id="368" r:id="rId9"/>
    <p:sldId id="369" r:id="rId10"/>
    <p:sldId id="266" r:id="rId11"/>
    <p:sldId id="397" r:id="rId12"/>
    <p:sldId id="373" r:id="rId13"/>
    <p:sldId id="366" r:id="rId14"/>
    <p:sldId id="380" r:id="rId15"/>
    <p:sldId id="389" r:id="rId16"/>
    <p:sldId id="390" r:id="rId17"/>
    <p:sldId id="275" r:id="rId18"/>
    <p:sldId id="379" r:id="rId19"/>
    <p:sldId id="268" r:id="rId20"/>
    <p:sldId id="279" r:id="rId21"/>
    <p:sldId id="267" r:id="rId22"/>
    <p:sldId id="270" r:id="rId23"/>
    <p:sldId id="290" r:id="rId24"/>
    <p:sldId id="401" r:id="rId25"/>
    <p:sldId id="276" r:id="rId26"/>
    <p:sldId id="502" r:id="rId27"/>
    <p:sldId id="500" r:id="rId28"/>
    <p:sldId id="498" r:id="rId29"/>
    <p:sldId id="399" r:id="rId30"/>
    <p:sldId id="402" r:id="rId31"/>
    <p:sldId id="403" r:id="rId32"/>
    <p:sldId id="501" r:id="rId33"/>
    <p:sldId id="400" r:id="rId34"/>
    <p:sldId id="503" r:id="rId35"/>
    <p:sldId id="304" r:id="rId36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1" autoAdjust="0"/>
    <p:restoredTop sz="89102" autoAdjust="0"/>
  </p:normalViewPr>
  <p:slideViewPr>
    <p:cSldViewPr>
      <p:cViewPr varScale="1">
        <p:scale>
          <a:sx n="92" d="100"/>
          <a:sy n="92" d="100"/>
        </p:scale>
        <p:origin x="102" y="21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7111B-B9B9-4388-8E35-875915813803}" type="datetimeFigureOut">
              <a:rPr lang="de-DE" smtClean="0"/>
              <a:t>11.12.2024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73D78-DA51-4257-868F-17E9D3774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36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Previously known</a:t>
            </a:r>
            <a:r>
              <a:rPr lang="en-US" baseline="0" dirty="0"/>
              <a:t> as nuclear medicine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73D78-DA51-4257-868F-17E9D377480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5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69007D-820C-EA49-93D7-1DBE847FF873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111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69007D-820C-EA49-93D7-1DBE847FF87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05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73D78-DA51-4257-868F-17E9D3774801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281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73D78-DA51-4257-868F-17E9D3774801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46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73D78-DA51-4257-868F-17E9D3774801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214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A10A2-5F57-F647-8985-56C6A54B0DC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53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75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54545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7086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483518"/>
            <a:ext cx="8280920" cy="1101725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1779662"/>
            <a:ext cx="8208912" cy="23762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54545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8535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02778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4271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3200" b="0" cap="all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rgbClr val="54545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9312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02778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02778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1050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4A6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59598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4A6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59598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0488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2581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18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02314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545455"/>
                </a:solidFill>
              </a:defRPr>
            </a:lvl1pPr>
            <a:lvl2pPr>
              <a:defRPr sz="2400">
                <a:solidFill>
                  <a:srgbClr val="545455"/>
                </a:solidFill>
              </a:defRPr>
            </a:lvl2pPr>
            <a:lvl3pPr>
              <a:defRPr sz="2400">
                <a:solidFill>
                  <a:srgbClr val="545455"/>
                </a:solidFill>
              </a:defRPr>
            </a:lvl3pPr>
            <a:lvl4pPr>
              <a:defRPr sz="2400">
                <a:solidFill>
                  <a:srgbClr val="545455"/>
                </a:solidFill>
              </a:defRPr>
            </a:lvl4pPr>
            <a:lvl5pPr>
              <a:defRPr sz="2400">
                <a:solidFill>
                  <a:srgbClr val="545455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1516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54545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7710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89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fsa04\add03\UKOM-Jobserver\Jobserver\UKOM\171106UKOM_Logo_Akronym_UKHD_MFHD_Relaunch\171025Akronym_UKHD_positiv_negativ_CMYK_RGB_sw\171025Akronym_UKHD_positiv_rgb\171025Akronym_UKHD_positiv_rgb.png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7200" y="4298400"/>
            <a:ext cx="50907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4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-19781" y="1602000"/>
            <a:ext cx="9144000" cy="3541500"/>
          </a:xfrm>
          <a:prstGeom prst="rect">
            <a:avLst/>
          </a:prstGeom>
          <a:solidFill>
            <a:srgbClr val="004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6" descr="\\fsa04\add03\UKOM-Jobserver\Jobserver\UKOM\171106UKOM_Logo_Akronym_UKHD_MFHD_Relaunch\171025Akronym_UKHD_positiv_negativ_CMYK_RGB_sw\171025Akronym_UKHD_negativ\171025Akronym_UKHD_negativ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7200" y="4297500"/>
            <a:ext cx="5091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251520" y="252000"/>
            <a:ext cx="1656000" cy="1656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51519" y="4083918"/>
            <a:ext cx="835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Dr. Clemens </a:t>
            </a:r>
            <a:r>
              <a:rPr lang="de-DE" dirty="0" err="1">
                <a:solidFill>
                  <a:schemeClr val="bg1"/>
                </a:solidFill>
              </a:rPr>
              <a:t>Kratochwil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23528" y="4659982"/>
            <a:ext cx="756084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+mj-lt"/>
              </a:rPr>
              <a:t>clemens.kratochwil@med.uni-heidelberg.de</a:t>
            </a:r>
          </a:p>
          <a:p>
            <a:r>
              <a:rPr lang="de-DE" sz="1200" dirty="0">
                <a:solidFill>
                  <a:schemeClr val="bg1"/>
                </a:solidFill>
                <a:latin typeface="+mj-lt"/>
              </a:rPr>
              <a:t>University Hospital Heidelberg, Department of </a:t>
            </a:r>
            <a:r>
              <a:rPr lang="de-DE" sz="1200" dirty="0" err="1">
                <a:solidFill>
                  <a:schemeClr val="bg1"/>
                </a:solidFill>
                <a:latin typeface="+mj-lt"/>
              </a:rPr>
              <a:t>Nuclear</a:t>
            </a:r>
            <a:r>
              <a:rPr lang="de-DE" sz="1200" dirty="0">
                <a:solidFill>
                  <a:schemeClr val="bg1"/>
                </a:solidFill>
                <a:latin typeface="+mj-lt"/>
              </a:rPr>
              <a:t> Medicine, Im Neuenheimer Feld 400, 69120 Heidelberg, Germany</a:t>
            </a:r>
          </a:p>
        </p:txBody>
      </p:sp>
      <p:pic>
        <p:nvPicPr>
          <p:cNvPr id="13" name="Picture 2" descr="\\fsa04\add03\UKOM-Jobserver\Jobserver\UKOM\171106UKOM_Logo_Akronym_UKHD_MFHD_Relaunch\171029Logo_UKHD_engl\171030Logo_UKHD_engl_positiv_negativ_CMYK_RGB_sw\171030Logo_UKHD_engl_positiv_RGB\171030Logo_UKHD_engl_positiv_RG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00" y="277200"/>
            <a:ext cx="1609200" cy="160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9240" y="339502"/>
            <a:ext cx="2387060" cy="92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-19781" y="1635646"/>
            <a:ext cx="89060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DE" sz="2400" b="1" dirty="0">
              <a:solidFill>
                <a:schemeClr val="bg1"/>
              </a:solidFill>
            </a:endParaRPr>
          </a:p>
          <a:p>
            <a:pPr algn="ctr"/>
            <a:r>
              <a:rPr lang="de-DE" sz="2400" b="1" dirty="0">
                <a:solidFill>
                  <a:schemeClr val="bg1"/>
                </a:solidFill>
              </a:rPr>
              <a:t>„high-</a:t>
            </a:r>
            <a:r>
              <a:rPr lang="de-DE" sz="2400" b="1" dirty="0" err="1">
                <a:solidFill>
                  <a:schemeClr val="bg1"/>
                </a:solidFill>
              </a:rPr>
              <a:t>specific</a:t>
            </a:r>
            <a:r>
              <a:rPr lang="de-DE" sz="2400" b="1" dirty="0">
                <a:solidFill>
                  <a:schemeClr val="bg1"/>
                </a:solidFill>
              </a:rPr>
              <a:t>-</a:t>
            </a:r>
            <a:r>
              <a:rPr lang="de-DE" sz="2400" b="1" dirty="0" err="1">
                <a:solidFill>
                  <a:schemeClr val="bg1"/>
                </a:solidFill>
              </a:rPr>
              <a:t>activity</a:t>
            </a:r>
            <a:r>
              <a:rPr lang="de-DE" sz="2400" b="1" dirty="0">
                <a:solidFill>
                  <a:schemeClr val="bg1"/>
                </a:solidFill>
              </a:rPr>
              <a:t>“</a:t>
            </a:r>
          </a:p>
          <a:p>
            <a:pPr algn="ctr"/>
            <a:r>
              <a:rPr lang="de-DE" sz="2400" b="1" dirty="0">
                <a:solidFill>
                  <a:schemeClr val="bg1"/>
                </a:solidFill>
              </a:rPr>
              <a:t> 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600" b="1" baseline="30000" dirty="0">
                <a:solidFill>
                  <a:schemeClr val="bg1"/>
                </a:solidFill>
              </a:rPr>
              <a:t>153</a:t>
            </a:r>
            <a:r>
              <a:rPr lang="en-US" sz="3600" b="1" dirty="0">
                <a:solidFill>
                  <a:schemeClr val="bg1"/>
                </a:solidFill>
              </a:rPr>
              <a:t>Sm-FAPI-46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6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53"/>
    </mc:Choice>
    <mc:Fallback xmlns="">
      <p:transition spd="slow" advTm="1005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. 2">
            <a:extLst>
              <a:ext uri="{FF2B5EF4-FFF2-40B4-BE49-F238E27FC236}">
                <a16:creationId xmlns:a16="http://schemas.microsoft.com/office/drawing/2014/main" id="{1CDB95AF-CBDF-4D53-B424-85C2D24FC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914" y="646205"/>
            <a:ext cx="5891403" cy="375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C634F51-6587-4250-88D1-B90C5BE54076}"/>
              </a:ext>
            </a:extLst>
          </p:cNvPr>
          <p:cNvSpPr txBox="1"/>
          <p:nvPr/>
        </p:nvSpPr>
        <p:spPr>
          <a:xfrm>
            <a:off x="252000" y="144000"/>
            <a:ext cx="512012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 err="1">
                <a:solidFill>
                  <a:srgbClr val="002060"/>
                </a:solidFill>
              </a:rPr>
              <a:t>Radiopharmacology</a:t>
            </a:r>
            <a:r>
              <a:rPr lang="en-US" altLang="de-DE" sz="2000" b="1" dirty="0">
                <a:solidFill>
                  <a:srgbClr val="002060"/>
                </a:solidFill>
              </a:rPr>
              <a:t>: Understanding the basics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5F481C2-6B72-4BEF-BF73-2C1D7B6E72AF}"/>
              </a:ext>
            </a:extLst>
          </p:cNvPr>
          <p:cNvSpPr txBox="1"/>
          <p:nvPr/>
        </p:nvSpPr>
        <p:spPr>
          <a:xfrm>
            <a:off x="7020272" y="4866501"/>
            <a:ext cx="162108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dirty="0">
                <a:latin typeface="+mn-lt"/>
              </a:rPr>
              <a:t>Kratochwil, EJNM 2018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F38CE9B-7286-49EC-9032-68C351C8FFFA}"/>
              </a:ext>
            </a:extLst>
          </p:cNvPr>
          <p:cNvSpPr txBox="1"/>
          <p:nvPr/>
        </p:nvSpPr>
        <p:spPr>
          <a:xfrm>
            <a:off x="1226914" y="4501157"/>
            <a:ext cx="5996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a) </a:t>
            </a:r>
            <a:r>
              <a:rPr lang="de-DE" baseline="30000" dirty="0"/>
              <a:t>213</a:t>
            </a:r>
            <a:r>
              <a:rPr lang="de-DE" dirty="0"/>
              <a:t>Bi-PSMA617 (HL 47 min) vs. b) </a:t>
            </a:r>
            <a:r>
              <a:rPr lang="de-DE" baseline="30000" dirty="0"/>
              <a:t>225</a:t>
            </a:r>
            <a:r>
              <a:rPr lang="de-DE" dirty="0"/>
              <a:t>Ac-PSMA617 (HL 9.9 d) </a:t>
            </a:r>
          </a:p>
          <a:p>
            <a:r>
              <a:rPr lang="de-DE" sz="1400" dirty="0"/>
              <a:t>(</a:t>
            </a:r>
            <a:r>
              <a:rPr lang="de-DE" sz="1400" dirty="0" err="1"/>
              <a:t>quantitatively</a:t>
            </a:r>
            <a:r>
              <a:rPr lang="de-DE" sz="1400" dirty="0"/>
              <a:t> </a:t>
            </a:r>
            <a:r>
              <a:rPr lang="de-DE" sz="1400" dirty="0" err="1"/>
              <a:t>correct</a:t>
            </a:r>
            <a:r>
              <a:rPr lang="de-DE" sz="1400" dirty="0"/>
              <a:t> </a:t>
            </a:r>
            <a:r>
              <a:rPr lang="de-DE" sz="1400" dirty="0" err="1"/>
              <a:t>reconstructed</a:t>
            </a:r>
            <a:r>
              <a:rPr lang="de-DE" sz="1400" dirty="0"/>
              <a:t> </a:t>
            </a:r>
            <a:r>
              <a:rPr lang="de-DE" sz="1400" dirty="0" err="1"/>
              <a:t>images</a:t>
            </a:r>
            <a:r>
              <a:rPr lang="de-DE" sz="1400" dirty="0"/>
              <a:t> </a:t>
            </a:r>
            <a:r>
              <a:rPr lang="de-DE" sz="1400" dirty="0" err="1"/>
              <a:t>normalized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2h p.i.)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2421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9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99" t="3036" r="40324" b="43827"/>
          <a:stretch/>
        </p:blipFill>
        <p:spPr bwMode="auto">
          <a:xfrm flipH="1">
            <a:off x="1694288" y="2771679"/>
            <a:ext cx="901042" cy="193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296" t="1" r="41943" b="41766"/>
          <a:stretch/>
        </p:blipFill>
        <p:spPr bwMode="auto">
          <a:xfrm flipH="1">
            <a:off x="2913438" y="2617184"/>
            <a:ext cx="778343" cy="215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32" t="1" r="40607" b="43338"/>
          <a:stretch/>
        </p:blipFill>
        <p:spPr bwMode="auto">
          <a:xfrm flipH="1">
            <a:off x="3874926" y="2558223"/>
            <a:ext cx="874825" cy="213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24" r="41559" b="41882"/>
          <a:stretch/>
        </p:blipFill>
        <p:spPr bwMode="auto">
          <a:xfrm flipH="1">
            <a:off x="4883626" y="2520825"/>
            <a:ext cx="880065" cy="223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107504" y="1282571"/>
            <a:ext cx="11521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800" dirty="0">
                <a:latin typeface="+mj-lt"/>
              </a:rPr>
              <a:t>hu591</a:t>
            </a: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algn="l"/>
            <a:endParaRPr lang="de-DE" dirty="0">
              <a:latin typeface="+mj-lt"/>
            </a:endParaRPr>
          </a:p>
          <a:p>
            <a:pPr algn="l"/>
            <a:r>
              <a:rPr lang="de-DE" sz="1800" dirty="0">
                <a:latin typeface="+mj-lt"/>
              </a:rPr>
              <a:t>PSMA-617  </a:t>
            </a:r>
            <a:endParaRPr lang="en-US" sz="1800" dirty="0">
              <a:latin typeface="+mj-lt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29756" y="2452122"/>
            <a:ext cx="648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Day 1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899156" y="2447907"/>
            <a:ext cx="648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Day 2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968556" y="2443927"/>
            <a:ext cx="648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Day 4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922972" y="2443927"/>
            <a:ext cx="648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Day 8</a:t>
            </a:r>
          </a:p>
        </p:txBody>
      </p:sp>
      <p:sp>
        <p:nvSpPr>
          <p:cNvPr id="38" name="Textfeld 3"/>
          <p:cNvSpPr txBox="1">
            <a:spLocks noChangeArrowheads="1"/>
          </p:cNvSpPr>
          <p:nvPr/>
        </p:nvSpPr>
        <p:spPr bwMode="auto">
          <a:xfrm flipH="1">
            <a:off x="1638840" y="4753476"/>
            <a:ext cx="4840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  1-4h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      24h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      48h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96h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</a:t>
            </a: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6969" y="555525"/>
            <a:ext cx="4353089" cy="191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566783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Radio-Ligand-Therapy ≠ Radio-Immuno-Therapy 2.0</a:t>
            </a:r>
          </a:p>
        </p:txBody>
      </p:sp>
      <p:grpSp>
        <p:nvGrpSpPr>
          <p:cNvPr id="22" name="Gruppieren 21"/>
          <p:cNvGrpSpPr/>
          <p:nvPr/>
        </p:nvGrpSpPr>
        <p:grpSpPr>
          <a:xfrm>
            <a:off x="6187242" y="573346"/>
            <a:ext cx="2639161" cy="3824296"/>
            <a:chOff x="6187242" y="573346"/>
            <a:chExt cx="2639161" cy="3824296"/>
          </a:xfrm>
        </p:grpSpPr>
        <p:sp>
          <p:nvSpPr>
            <p:cNvPr id="23" name="Text Box 3"/>
            <p:cNvSpPr txBox="1">
              <a:spLocks noChangeArrowheads="1"/>
            </p:cNvSpPr>
            <p:nvPr/>
          </p:nvSpPr>
          <p:spPr bwMode="auto">
            <a:xfrm>
              <a:off x="6685368" y="573346"/>
              <a:ext cx="214103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de-DE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Pandit-</a:t>
              </a:r>
              <a:r>
                <a:rPr lang="de-DE" altLang="en-US" sz="12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Taskar</a:t>
              </a:r>
              <a:r>
                <a:rPr lang="de-DE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et al. JNM, 2016</a:t>
              </a:r>
            </a:p>
          </p:txBody>
        </p:sp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146"/>
            <a:stretch>
              <a:fillRect/>
            </a:stretch>
          </p:blipFill>
          <p:spPr bwMode="auto">
            <a:xfrm>
              <a:off x="6187242" y="794132"/>
              <a:ext cx="2611461" cy="3603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hteck 26"/>
            <p:cNvSpPr/>
            <p:nvPr/>
          </p:nvSpPr>
          <p:spPr>
            <a:xfrm>
              <a:off x="7452320" y="2771679"/>
              <a:ext cx="370597" cy="977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10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59901" y="2737076"/>
              <a:ext cx="724467" cy="102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feld 28"/>
            <p:cNvSpPr txBox="1"/>
            <p:nvPr/>
          </p:nvSpPr>
          <p:spPr>
            <a:xfrm>
              <a:off x="7770693" y="2925955"/>
              <a:ext cx="5180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973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9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99" t="3036" r="40324" b="43827"/>
          <a:stretch/>
        </p:blipFill>
        <p:spPr bwMode="auto">
          <a:xfrm flipH="1">
            <a:off x="1694288" y="2771679"/>
            <a:ext cx="901042" cy="193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296" t="1" r="41943" b="41766"/>
          <a:stretch/>
        </p:blipFill>
        <p:spPr bwMode="auto">
          <a:xfrm flipH="1">
            <a:off x="2913438" y="2617184"/>
            <a:ext cx="778343" cy="215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32" t="1" r="40607" b="43338"/>
          <a:stretch/>
        </p:blipFill>
        <p:spPr bwMode="auto">
          <a:xfrm flipH="1">
            <a:off x="3874926" y="2558223"/>
            <a:ext cx="874825" cy="213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24" r="41559" b="41882"/>
          <a:stretch/>
        </p:blipFill>
        <p:spPr bwMode="auto">
          <a:xfrm flipH="1">
            <a:off x="4883626" y="2520825"/>
            <a:ext cx="880065" cy="223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feld 3"/>
          <p:cNvSpPr txBox="1">
            <a:spLocks noChangeArrowheads="1"/>
          </p:cNvSpPr>
          <p:nvPr/>
        </p:nvSpPr>
        <p:spPr bwMode="auto">
          <a:xfrm flipH="1">
            <a:off x="1638840" y="4753476"/>
            <a:ext cx="4840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  1-4h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      24h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      48h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   96h </a:t>
            </a:r>
            <a:r>
              <a:rPr lang="de-DE" altLang="de-DE" sz="1600" dirty="0" err="1">
                <a:solidFill>
                  <a:srgbClr val="000000"/>
                </a:solidFill>
                <a:latin typeface="+mn-lt"/>
              </a:rPr>
              <a:t>p.i</a:t>
            </a:r>
            <a:r>
              <a:rPr lang="de-DE" altLang="de-DE" sz="1600" dirty="0">
                <a:solidFill>
                  <a:srgbClr val="000000"/>
                </a:solidFill>
                <a:latin typeface="+mn-lt"/>
              </a:rPr>
              <a:t>.  </a:t>
            </a:r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414" y="641723"/>
            <a:ext cx="4275788" cy="19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107504" y="1282571"/>
            <a:ext cx="11521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800" dirty="0">
                <a:latin typeface="+mj-lt"/>
              </a:rPr>
              <a:t>IAB2M</a:t>
            </a: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marL="342900" indent="-342900" algn="l">
              <a:buFontTx/>
              <a:buChar char="-"/>
            </a:pPr>
            <a:endParaRPr lang="de-DE" sz="1800" dirty="0">
              <a:latin typeface="+mj-lt"/>
            </a:endParaRPr>
          </a:p>
          <a:p>
            <a:pPr algn="l"/>
            <a:endParaRPr lang="de-DE" dirty="0">
              <a:latin typeface="+mj-lt"/>
            </a:endParaRPr>
          </a:p>
          <a:p>
            <a:pPr algn="l"/>
            <a:r>
              <a:rPr lang="de-DE" sz="1800" dirty="0">
                <a:latin typeface="+mj-lt"/>
              </a:rPr>
              <a:t>PSMA-617  </a:t>
            </a:r>
            <a:endParaRPr lang="en-US" sz="1800" dirty="0">
              <a:latin typeface="+mj-lt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619672" y="2593041"/>
            <a:ext cx="865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1-4h </a:t>
            </a:r>
            <a:r>
              <a:rPr lang="de-DE" sz="1600" dirty="0" err="1"/>
              <a:t>p.i</a:t>
            </a:r>
            <a:r>
              <a:rPr lang="de-DE" sz="1600" dirty="0"/>
              <a:t>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762310" y="2587401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24h </a:t>
            </a:r>
            <a:r>
              <a:rPr lang="de-DE" sz="1600" dirty="0" err="1"/>
              <a:t>p.i</a:t>
            </a:r>
            <a:r>
              <a:rPr lang="de-DE" sz="1600" dirty="0"/>
              <a:t>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713691" y="2587401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48-72h </a:t>
            </a:r>
            <a:r>
              <a:rPr lang="de-DE" sz="1600" dirty="0" err="1"/>
              <a:t>p.i</a:t>
            </a:r>
            <a:r>
              <a:rPr lang="de-DE" sz="1600" dirty="0"/>
              <a:t>.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860032" y="2593236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96-120h </a:t>
            </a:r>
            <a:r>
              <a:rPr lang="de-DE" sz="1600" dirty="0" err="1"/>
              <a:t>p.i</a:t>
            </a:r>
            <a:r>
              <a:rPr lang="de-DE" sz="1600" dirty="0"/>
              <a:t>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566783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Radio-Ligand-Therapy ≠ Radio-Immuno-Therapy 2.0</a:t>
            </a:r>
          </a:p>
        </p:txBody>
      </p:sp>
      <p:grpSp>
        <p:nvGrpSpPr>
          <p:cNvPr id="31" name="Gruppieren 30"/>
          <p:cNvGrpSpPr/>
          <p:nvPr/>
        </p:nvGrpSpPr>
        <p:grpSpPr>
          <a:xfrm>
            <a:off x="6187242" y="573346"/>
            <a:ext cx="2639161" cy="3824296"/>
            <a:chOff x="6187242" y="573346"/>
            <a:chExt cx="2639161" cy="3824296"/>
          </a:xfrm>
        </p:grpSpPr>
        <p:sp>
          <p:nvSpPr>
            <p:cNvPr id="32" name="Text Box 3"/>
            <p:cNvSpPr txBox="1">
              <a:spLocks noChangeArrowheads="1"/>
            </p:cNvSpPr>
            <p:nvPr/>
          </p:nvSpPr>
          <p:spPr bwMode="auto">
            <a:xfrm>
              <a:off x="6685368" y="573346"/>
              <a:ext cx="214103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3366"/>
                  </a:solidFill>
                  <a:latin typeface="Arial" charset="0"/>
                  <a:ea typeface="ヒラギノ角ゴ Pro W3" pitchFamily="28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de-DE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Pandit-</a:t>
              </a:r>
              <a:r>
                <a:rPr lang="de-DE" altLang="en-US" sz="12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Taskar</a:t>
              </a:r>
              <a:r>
                <a:rPr lang="de-DE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et al. JNM, 2016</a:t>
              </a:r>
            </a:p>
          </p:txBody>
        </p:sp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146"/>
            <a:stretch>
              <a:fillRect/>
            </a:stretch>
          </p:blipFill>
          <p:spPr bwMode="auto">
            <a:xfrm>
              <a:off x="6187242" y="794132"/>
              <a:ext cx="2611461" cy="3603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Rechteck 38"/>
            <p:cNvSpPr/>
            <p:nvPr/>
          </p:nvSpPr>
          <p:spPr>
            <a:xfrm>
              <a:off x="7452320" y="2771679"/>
              <a:ext cx="370597" cy="977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" name="Picture 10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59901" y="2737076"/>
              <a:ext cx="724467" cy="102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feld 40"/>
            <p:cNvSpPr txBox="1"/>
            <p:nvPr/>
          </p:nvSpPr>
          <p:spPr>
            <a:xfrm>
              <a:off x="7770693" y="2925955"/>
              <a:ext cx="5180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6770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499992" y="555526"/>
            <a:ext cx="4032448" cy="4349090"/>
            <a:chOff x="1288051" y="0"/>
            <a:chExt cx="6131651" cy="676282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0"/>
              <a:ext cx="6061983" cy="2379469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2366677"/>
              <a:ext cx="6131651" cy="2251807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0340" y="4618484"/>
              <a:ext cx="5557157" cy="2144338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 rot="16200000">
            <a:off x="7284435" y="2087935"/>
            <a:ext cx="277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>
                <a:solidFill>
                  <a:schemeClr val="accent1"/>
                </a:solidFill>
              </a:rPr>
              <a:t>68</a:t>
            </a:r>
            <a:r>
              <a:rPr lang="de-DE" dirty="0">
                <a:solidFill>
                  <a:schemeClr val="accent1"/>
                </a:solidFill>
              </a:rPr>
              <a:t>Ga-FAPI-04 PET/CT 1 h </a:t>
            </a:r>
            <a:r>
              <a:rPr lang="de-DE" dirty="0" err="1">
                <a:solidFill>
                  <a:schemeClr val="accent1"/>
                </a:solidFill>
              </a:rPr>
              <a:t>p.i</a:t>
            </a:r>
            <a:r>
              <a:rPr lang="de-DE" dirty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57384" y="1757151"/>
            <a:ext cx="4473974" cy="32579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Multi tumor targeting molecule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Tumor specific, high uptake (SUV &gt;10)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Large extra-cellular domain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Ligand-induced internalization</a:t>
            </a:r>
            <a:endParaRPr lang="en-US" sz="1600" b="1" dirty="0">
              <a:solidFill>
                <a:schemeClr val="bg1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 charset="0"/>
              <a:ea typeface="+mj-ea"/>
              <a:cs typeface="+mj-cs"/>
            </a:endParaRP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Post-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Proline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-Cleaving-Protease Inhibitor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Rapid kinetics of low-molecular-weight ligand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Universal DOTA-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Chelator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45902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How to construct a magic bullet – FAPI-46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796136" y="4853900"/>
            <a:ext cx="2547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Image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year</a:t>
            </a:r>
            <a:r>
              <a:rPr lang="de-DE" sz="1200" dirty="0"/>
              <a:t> SNMMI / JNM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42652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499992" y="555526"/>
            <a:ext cx="4032448" cy="4349090"/>
            <a:chOff x="1288051" y="0"/>
            <a:chExt cx="6131651" cy="676282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0"/>
              <a:ext cx="6061983" cy="2379469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2366677"/>
              <a:ext cx="6131651" cy="2251807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0340" y="4618484"/>
              <a:ext cx="5557157" cy="2144338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 rot="16200000">
            <a:off x="7284435" y="2087935"/>
            <a:ext cx="277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>
                <a:solidFill>
                  <a:schemeClr val="accent1"/>
                </a:solidFill>
              </a:rPr>
              <a:t>68</a:t>
            </a:r>
            <a:r>
              <a:rPr lang="de-DE" dirty="0">
                <a:solidFill>
                  <a:schemeClr val="accent1"/>
                </a:solidFill>
              </a:rPr>
              <a:t>Ga-FAPI-04 PET/CT 1 h </a:t>
            </a:r>
            <a:r>
              <a:rPr lang="de-DE" dirty="0" err="1">
                <a:solidFill>
                  <a:schemeClr val="accent1"/>
                </a:solidFill>
              </a:rPr>
              <a:t>p.i</a:t>
            </a:r>
            <a:r>
              <a:rPr lang="de-DE" dirty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57384" y="1757151"/>
            <a:ext cx="4473974" cy="32579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Multi tumor targeting molecule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Tumor specific, high uptake (SUV &gt;10)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Large extra-cellular domain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Ligand-induced internalization</a:t>
            </a:r>
            <a:endParaRPr lang="en-US" sz="1600" b="1" dirty="0">
              <a:solidFill>
                <a:srgbClr val="0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 charset="0"/>
              <a:ea typeface="+mj-ea"/>
              <a:cs typeface="+mj-cs"/>
            </a:endParaRP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Post-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Proline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-Cleaving-Protease Inhibitor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Rapid kinetics of low-molecular-weight ligand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Universal DOTA-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Chelator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457" y="699542"/>
            <a:ext cx="1104787" cy="84497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45902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How to construct a magic bullet – FAPI-46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796136" y="4853900"/>
            <a:ext cx="2547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Image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year</a:t>
            </a:r>
            <a:r>
              <a:rPr lang="de-DE" sz="1200" dirty="0"/>
              <a:t> SNMMI / JNM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270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499992" y="555526"/>
            <a:ext cx="4032448" cy="4349090"/>
            <a:chOff x="1288051" y="0"/>
            <a:chExt cx="6131651" cy="676282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0"/>
              <a:ext cx="6061983" cy="2379469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2366677"/>
              <a:ext cx="6131651" cy="2251807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0340" y="4618484"/>
              <a:ext cx="5557157" cy="2144338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 rot="16200000">
            <a:off x="7284435" y="2087935"/>
            <a:ext cx="277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>
                <a:solidFill>
                  <a:schemeClr val="accent1"/>
                </a:solidFill>
              </a:rPr>
              <a:t>68</a:t>
            </a:r>
            <a:r>
              <a:rPr lang="de-DE" dirty="0">
                <a:solidFill>
                  <a:schemeClr val="accent1"/>
                </a:solidFill>
              </a:rPr>
              <a:t>Ga-FAPI-04 PET/CT 1 h </a:t>
            </a:r>
            <a:r>
              <a:rPr lang="de-DE" dirty="0" err="1">
                <a:solidFill>
                  <a:schemeClr val="accent1"/>
                </a:solidFill>
              </a:rPr>
              <a:t>p.i</a:t>
            </a:r>
            <a:r>
              <a:rPr lang="de-DE" dirty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57384" y="1757151"/>
            <a:ext cx="4473974" cy="32579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Multi tumor targeting molecule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Tumor specific, high uptake (SUV &gt;10)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Large extra-cellular domain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Ligand-induced internalization</a:t>
            </a:r>
            <a:endParaRPr lang="en-US" sz="1600" b="1" dirty="0">
              <a:solidFill>
                <a:srgbClr val="0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 charset="0"/>
              <a:ea typeface="+mj-ea"/>
              <a:cs typeface="+mj-cs"/>
            </a:endParaRP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Post-</a:t>
            </a:r>
            <a:r>
              <a:rPr lang="en-US" sz="1600" b="1" dirty="0" err="1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Proline</a:t>
            </a: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-Cleaving-Protease Inhibitor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Rapid kinetics of low-molecular-weight ligand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Universal DOTA-</a:t>
            </a:r>
            <a:r>
              <a:rPr lang="en-US" sz="1600" b="1" dirty="0" err="1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Chelator</a:t>
            </a:r>
            <a:r>
              <a:rPr lang="en-US" sz="16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</a:t>
            </a:r>
            <a:endParaRPr lang="en-US" sz="16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457" y="699542"/>
            <a:ext cx="1104787" cy="84497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809" y="698247"/>
            <a:ext cx="2387994" cy="105890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45902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How to construct a magic bullet – FAPI-46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796136" y="4853900"/>
            <a:ext cx="2547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Image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year</a:t>
            </a:r>
            <a:r>
              <a:rPr lang="de-DE" sz="1200" dirty="0"/>
              <a:t> SNMMI / JNM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810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61" y="1274301"/>
            <a:ext cx="5402850" cy="296241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760" b="32279"/>
          <a:stretch/>
        </p:blipFill>
        <p:spPr>
          <a:xfrm>
            <a:off x="6038663" y="1141906"/>
            <a:ext cx="2679191" cy="322721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343E8DF-9BE1-41B7-90D6-2E9F3E61D987}"/>
              </a:ext>
            </a:extLst>
          </p:cNvPr>
          <p:cNvSpPr txBox="1"/>
          <p:nvPr/>
        </p:nvSpPr>
        <p:spPr>
          <a:xfrm>
            <a:off x="252000" y="144000"/>
            <a:ext cx="32204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PK</a:t>
            </a:r>
          </a:p>
        </p:txBody>
      </p:sp>
    </p:spTree>
    <p:extLst>
      <p:ext uri="{BB962C8B-B14F-4D97-AF65-F5344CB8AC3E}">
        <p14:creationId xmlns:p14="http://schemas.microsoft.com/office/powerpoint/2010/main" val="2604294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3338913" y="769841"/>
            <a:ext cx="4905495" cy="3691000"/>
            <a:chOff x="97149" y="874624"/>
            <a:chExt cx="8109911" cy="618577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1CDA8AB8-ED13-43AA-AD59-0C6C9E7D0330}"/>
                </a:ext>
              </a:extLst>
            </p:cNvPr>
            <p:cNvSpPr/>
            <p:nvPr/>
          </p:nvSpPr>
          <p:spPr bwMode="auto">
            <a:xfrm>
              <a:off x="147638" y="6325386"/>
              <a:ext cx="1454919" cy="42420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1279586" y="1447843"/>
              <a:ext cx="100977" cy="41461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97149" y="1470212"/>
              <a:ext cx="100977" cy="41461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3693520" y="1399249"/>
              <a:ext cx="100977" cy="41461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4894723" y="1470212"/>
              <a:ext cx="100977" cy="41461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2481835" y="1350657"/>
              <a:ext cx="100977" cy="41461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265357" y="5276353"/>
              <a:ext cx="4441114" cy="20925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Times" pitchFamily="-110" charset="0"/>
              </a:endParaRPr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514" y="874624"/>
              <a:ext cx="7640546" cy="2897367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1513" y="3697048"/>
              <a:ext cx="3128721" cy="872863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514" y="3688953"/>
              <a:ext cx="3664716" cy="1007939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514" y="4639629"/>
              <a:ext cx="7640546" cy="2420765"/>
            </a:xfrm>
            <a:prstGeom prst="rect">
              <a:avLst/>
            </a:prstGeom>
          </p:spPr>
        </p:pic>
      </p:grpSp>
      <p:sp>
        <p:nvSpPr>
          <p:cNvPr id="22" name="Inhaltsplatzhalter 2"/>
          <p:cNvSpPr>
            <a:spLocks noGrp="1"/>
          </p:cNvSpPr>
          <p:nvPr>
            <p:ph idx="1"/>
          </p:nvPr>
        </p:nvSpPr>
        <p:spPr>
          <a:xfrm>
            <a:off x="270000" y="1134001"/>
            <a:ext cx="3962704" cy="350210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1700" b="1" dirty="0"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Very short tumor retention time</a:t>
            </a:r>
            <a:b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</a:br>
            <a: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(FAPI-02: ~ 2h, </a:t>
            </a:r>
            <a:b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</a:br>
            <a: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FAPI-04: ~8h, </a:t>
            </a:r>
            <a:b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</a:br>
            <a:r>
              <a:rPr lang="en-US" sz="1700" b="1" dirty="0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FAPI-46: ~16h)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500" b="1" dirty="0"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+mj-ea"/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500" b="1" dirty="0">
              <a:solidFill>
                <a:srgbClr val="004E67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+mj-ea"/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500" b="1" dirty="0">
              <a:solidFill>
                <a:srgbClr val="004E67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+mj-ea"/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5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500" b="1" dirty="0">
              <a:solidFill>
                <a:srgbClr val="004E67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+mj-ea"/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5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     </a:t>
            </a:r>
            <a:endParaRPr lang="en-US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FC9A3C3-929F-4C88-848E-65AFE9B7FCA7}"/>
              </a:ext>
            </a:extLst>
          </p:cNvPr>
          <p:cNvSpPr txBox="1"/>
          <p:nvPr/>
        </p:nvSpPr>
        <p:spPr>
          <a:xfrm>
            <a:off x="252000" y="144000"/>
            <a:ext cx="32204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PK</a:t>
            </a:r>
          </a:p>
        </p:txBody>
      </p:sp>
    </p:spTree>
    <p:extLst>
      <p:ext uri="{BB962C8B-B14F-4D97-AF65-F5344CB8AC3E}">
        <p14:creationId xmlns:p14="http://schemas.microsoft.com/office/powerpoint/2010/main" val="714458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 txBox="1">
            <a:spLocks/>
          </p:cNvSpPr>
          <p:nvPr/>
        </p:nvSpPr>
        <p:spPr>
          <a:xfrm>
            <a:off x="118038" y="1158385"/>
            <a:ext cx="7715322" cy="3502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5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   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42" y="1112156"/>
            <a:ext cx="4977218" cy="249885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2060" y="1112156"/>
            <a:ext cx="4014199" cy="356217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8EA50C6-D834-4F1D-AA4E-EA0BA5C00BCF}"/>
              </a:ext>
            </a:extLst>
          </p:cNvPr>
          <p:cNvSpPr txBox="1"/>
          <p:nvPr/>
        </p:nvSpPr>
        <p:spPr>
          <a:xfrm>
            <a:off x="252000" y="144000"/>
            <a:ext cx="32204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PK</a:t>
            </a:r>
          </a:p>
        </p:txBody>
      </p:sp>
    </p:spTree>
    <p:extLst>
      <p:ext uri="{BB962C8B-B14F-4D97-AF65-F5344CB8AC3E}">
        <p14:creationId xmlns:p14="http://schemas.microsoft.com/office/powerpoint/2010/main" val="1875620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 txBox="1">
            <a:spLocks/>
          </p:cNvSpPr>
          <p:nvPr/>
        </p:nvSpPr>
        <p:spPr>
          <a:xfrm>
            <a:off x="118038" y="1158385"/>
            <a:ext cx="7715322" cy="3502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5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   </a:t>
            </a:r>
            <a:endParaRPr lang="de-DE" sz="2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640" y="1239524"/>
            <a:ext cx="4429213" cy="346032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19" y="994428"/>
            <a:ext cx="4101440" cy="353903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257CBDF-4B37-436D-988C-D218C81A9622}"/>
              </a:ext>
            </a:extLst>
          </p:cNvPr>
          <p:cNvSpPr txBox="1"/>
          <p:nvPr/>
        </p:nvSpPr>
        <p:spPr>
          <a:xfrm>
            <a:off x="252000" y="144000"/>
            <a:ext cx="32204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PK</a:t>
            </a:r>
          </a:p>
        </p:txBody>
      </p:sp>
    </p:spTree>
    <p:extLst>
      <p:ext uri="{BB962C8B-B14F-4D97-AF65-F5344CB8AC3E}">
        <p14:creationId xmlns:p14="http://schemas.microsoft.com/office/powerpoint/2010/main" val="315711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108959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Program</a:t>
            </a:r>
            <a:endParaRPr lang="de-DE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E2B9D7-BC6E-4B60-A216-6C0E6ADCEF85}"/>
              </a:ext>
            </a:extLst>
          </p:cNvPr>
          <p:cNvSpPr txBox="1"/>
          <p:nvPr/>
        </p:nvSpPr>
        <p:spPr>
          <a:xfrm>
            <a:off x="743238" y="987574"/>
            <a:ext cx="771719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Background on “</a:t>
            </a:r>
            <a:r>
              <a:rPr lang="en-US" dirty="0" err="1"/>
              <a:t>thera</a:t>
            </a:r>
            <a:r>
              <a:rPr lang="en-US" dirty="0"/>
              <a:t>(g)</a:t>
            </a:r>
            <a:r>
              <a:rPr lang="en-US" dirty="0" err="1"/>
              <a:t>nostics</a:t>
            </a:r>
            <a:r>
              <a:rPr lang="en-US" dirty="0"/>
              <a:t>” and “targeted radio-ligand therapy”</a:t>
            </a:r>
            <a:br>
              <a:rPr lang="en-US" dirty="0"/>
            </a:br>
            <a:r>
              <a:rPr lang="en-US" sz="9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D</a:t>
            </a:r>
            <a:r>
              <a:rPr lang="en-US" dirty="0" err="1"/>
              <a:t>osimetry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Pharmacokinetics of shuttle-molecule and physical characteristics of radio-label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Where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stand? Own </a:t>
            </a:r>
            <a:r>
              <a:rPr lang="en-US" dirty="0"/>
              <a:t>work with radio-labeled FAPI-46</a:t>
            </a:r>
            <a:br>
              <a:rPr lang="en-US" dirty="0"/>
            </a:br>
            <a:r>
              <a:rPr lang="en-US" sz="9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prstClr val="black"/>
                </a:solidFill>
              </a:rPr>
              <a:t>W</a:t>
            </a:r>
            <a:r>
              <a:rPr lang="en-US" dirty="0" err="1">
                <a:solidFill>
                  <a:prstClr val="black"/>
                </a:solidFill>
              </a:rPr>
              <a:t>hy</a:t>
            </a:r>
            <a:r>
              <a:rPr lang="en-US" dirty="0">
                <a:solidFill>
                  <a:prstClr val="black"/>
                </a:solidFill>
              </a:rPr>
              <a:t> high-specific activity </a:t>
            </a:r>
            <a:r>
              <a:rPr lang="en-US" sz="2000" b="1" baseline="30000" dirty="0">
                <a:solidFill>
                  <a:prstClr val="black"/>
                </a:solidFill>
              </a:rPr>
              <a:t>153</a:t>
            </a:r>
            <a:r>
              <a:rPr lang="en-US" sz="2000" b="1" dirty="0">
                <a:solidFill>
                  <a:prstClr val="black"/>
                </a:solidFill>
              </a:rPr>
              <a:t>Sm</a:t>
            </a:r>
            <a:r>
              <a:rPr lang="en-US" dirty="0">
                <a:solidFill>
                  <a:prstClr val="black"/>
                </a:solidFill>
              </a:rPr>
              <a:t>-FAPI-46?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C</a:t>
            </a:r>
            <a:r>
              <a:rPr lang="en-US" dirty="0" err="1"/>
              <a:t>hallenges</a:t>
            </a:r>
            <a:r>
              <a:rPr lang="en-US" dirty="0"/>
              <a:t> of Sm-153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66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964332"/>
              </p:ext>
            </p:extLst>
          </p:nvPr>
        </p:nvGraphicFramePr>
        <p:xfrm>
          <a:off x="2211705" y="2083934"/>
          <a:ext cx="4225290" cy="14707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2667">
                  <a:extLst>
                    <a:ext uri="{9D8B030D-6E8A-4147-A177-3AD203B41FA5}">
                      <a16:colId xmlns:a16="http://schemas.microsoft.com/office/drawing/2014/main" val="3626614420"/>
                    </a:ext>
                  </a:extLst>
                </a:gridCol>
                <a:gridCol w="892667">
                  <a:extLst>
                    <a:ext uri="{9D8B030D-6E8A-4147-A177-3AD203B41FA5}">
                      <a16:colId xmlns:a16="http://schemas.microsoft.com/office/drawing/2014/main" val="1600392108"/>
                    </a:ext>
                  </a:extLst>
                </a:gridCol>
                <a:gridCol w="1219978">
                  <a:extLst>
                    <a:ext uri="{9D8B030D-6E8A-4147-A177-3AD203B41FA5}">
                      <a16:colId xmlns:a16="http://schemas.microsoft.com/office/drawing/2014/main" val="4218257240"/>
                    </a:ext>
                  </a:extLst>
                </a:gridCol>
                <a:gridCol w="1219978">
                  <a:extLst>
                    <a:ext uri="{9D8B030D-6E8A-4147-A177-3AD203B41FA5}">
                      <a16:colId xmlns:a16="http://schemas.microsoft.com/office/drawing/2014/main" val="2305275423"/>
                    </a:ext>
                  </a:extLst>
                </a:gridCol>
              </a:tblGrid>
              <a:tr h="318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Nuclide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HL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phys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HL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eff</a:t>
                      </a:r>
                      <a:r>
                        <a:rPr lang="en-US" sz="1400" u="none" strike="noStrike" dirty="0">
                          <a:effectLst/>
                        </a:rPr>
                        <a:t> (Tu)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HL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eff</a:t>
                      </a:r>
                      <a:r>
                        <a:rPr lang="en-US" sz="1400" u="none" strike="noStrike" dirty="0">
                          <a:effectLst/>
                        </a:rPr>
                        <a:t> (KM, Ni)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16955482"/>
                  </a:ext>
                </a:extLst>
              </a:tr>
              <a:tr h="288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Re-188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16 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8,0 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1,8 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869954323"/>
                  </a:ext>
                </a:extLst>
              </a:tr>
              <a:tr h="288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Sm-153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46 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12,4 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1,9 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148885064"/>
                  </a:ext>
                </a:extLst>
              </a:tr>
              <a:tr h="288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Y-90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64 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12,8 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1,9 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528370625"/>
                  </a:ext>
                </a:extLst>
              </a:tr>
              <a:tr h="288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Lu-177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161 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14,5 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2,0 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806661077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57200" y="1003715"/>
            <a:ext cx="7810500" cy="37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350" dirty="0"/>
              <a:t>FAPI-46 </a:t>
            </a:r>
            <a:r>
              <a:rPr lang="de-DE" sz="1350" dirty="0" err="1"/>
              <a:t>HL</a:t>
            </a:r>
            <a:r>
              <a:rPr lang="de-DE" sz="1350" baseline="-25000" dirty="0" err="1"/>
              <a:t>biol</a:t>
            </a:r>
            <a:r>
              <a:rPr lang="de-DE" sz="1350" dirty="0"/>
              <a:t>(Tu):		     16 h		FAPI-46 </a:t>
            </a:r>
            <a:r>
              <a:rPr lang="de-DE" sz="1350" dirty="0" err="1"/>
              <a:t>HL</a:t>
            </a:r>
            <a:r>
              <a:rPr lang="de-DE" sz="1350" baseline="-25000" dirty="0" err="1"/>
              <a:t>biol</a:t>
            </a:r>
            <a:r>
              <a:rPr lang="de-DE" sz="1350" dirty="0"/>
              <a:t>(</a:t>
            </a:r>
            <a:r>
              <a:rPr lang="de-DE" sz="1350" dirty="0" err="1"/>
              <a:t>KM,Nieren</a:t>
            </a:r>
            <a:r>
              <a:rPr lang="de-DE" sz="1350" dirty="0"/>
              <a:t>):    	2 h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1F4149E-AEF9-475C-A3F5-71F9DD161837}"/>
              </a:ext>
            </a:extLst>
          </p:cNvPr>
          <p:cNvSpPr txBox="1"/>
          <p:nvPr/>
        </p:nvSpPr>
        <p:spPr>
          <a:xfrm>
            <a:off x="252000" y="144000"/>
            <a:ext cx="32204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PK</a:t>
            </a:r>
          </a:p>
        </p:txBody>
      </p:sp>
    </p:spTree>
    <p:extLst>
      <p:ext uri="{BB962C8B-B14F-4D97-AF65-F5344CB8AC3E}">
        <p14:creationId xmlns:p14="http://schemas.microsoft.com/office/powerpoint/2010/main" val="1945695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1144904"/>
            <a:ext cx="3906315" cy="146396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971772" y="3311482"/>
            <a:ext cx="26002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0.03 </a:t>
            </a:r>
            <a:r>
              <a:rPr lang="en-US" sz="1350" dirty="0" err="1"/>
              <a:t>Gy</a:t>
            </a:r>
            <a:r>
              <a:rPr lang="en-US" sz="1350" dirty="0"/>
              <a:t>/</a:t>
            </a:r>
            <a:r>
              <a:rPr lang="en-US" sz="1350" dirty="0" err="1"/>
              <a:t>GBq</a:t>
            </a:r>
            <a:r>
              <a:rPr lang="en-US" sz="1350" dirty="0"/>
              <a:t>  red-marrow</a:t>
            </a:r>
          </a:p>
          <a:p>
            <a:r>
              <a:rPr lang="en-US" sz="1350" dirty="0"/>
              <a:t>0.89 </a:t>
            </a:r>
            <a:r>
              <a:rPr lang="en-US" sz="1350" dirty="0" err="1"/>
              <a:t>Gy</a:t>
            </a:r>
            <a:r>
              <a:rPr lang="en-US" sz="1350" dirty="0"/>
              <a:t>/</a:t>
            </a:r>
            <a:r>
              <a:rPr lang="en-US" sz="1350" dirty="0" err="1"/>
              <a:t>GBq</a:t>
            </a:r>
            <a:r>
              <a:rPr lang="en-US" sz="1350" dirty="0"/>
              <a:t> kidneys</a:t>
            </a:r>
          </a:p>
          <a:p>
            <a:r>
              <a:rPr lang="de-DE" sz="1350" dirty="0"/>
              <a:t>	</a:t>
            </a:r>
            <a:endParaRPr lang="en-US" sz="135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807" y="3008671"/>
            <a:ext cx="1111126" cy="1623318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F6350E8-48C4-44D4-BB94-AFA89611AEFC}"/>
              </a:ext>
            </a:extLst>
          </p:cNvPr>
          <p:cNvGrpSpPr/>
          <p:nvPr/>
        </p:nvGrpSpPr>
        <p:grpSpPr>
          <a:xfrm>
            <a:off x="5382545" y="1089661"/>
            <a:ext cx="2988153" cy="3210281"/>
            <a:chOff x="1060406" y="1452880"/>
            <a:chExt cx="3984204" cy="4280376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3CE7AA5C-BE7C-4BEF-8130-B6DB273E27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60406" y="1452880"/>
              <a:ext cx="3984204" cy="2769105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2DD1755-9044-4831-BDD5-2619971EEC26}"/>
                </a:ext>
              </a:extLst>
            </p:cNvPr>
            <p:cNvSpPr txBox="1"/>
            <p:nvPr/>
          </p:nvSpPr>
          <p:spPr>
            <a:xfrm>
              <a:off x="1273997" y="4502149"/>
              <a:ext cx="3246957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0.04 </a:t>
              </a:r>
              <a:r>
                <a:rPr lang="en-US" sz="1350" dirty="0" err="1"/>
                <a:t>Gy</a:t>
              </a:r>
              <a:r>
                <a:rPr lang="en-US" sz="1350" dirty="0"/>
                <a:t>/</a:t>
              </a:r>
              <a:r>
                <a:rPr lang="en-US" sz="1350" dirty="0" err="1"/>
                <a:t>GBq</a:t>
              </a:r>
              <a:r>
                <a:rPr lang="en-US" sz="1350" dirty="0"/>
                <a:t> red-marrow</a:t>
              </a:r>
            </a:p>
            <a:p>
              <a:r>
                <a:rPr lang="en-US" sz="1350" dirty="0"/>
                <a:t>0.52 </a:t>
              </a:r>
              <a:r>
                <a:rPr lang="en-US" sz="1350" dirty="0" err="1"/>
                <a:t>Gy</a:t>
              </a:r>
              <a:r>
                <a:rPr lang="en-US" sz="1350" dirty="0"/>
                <a:t>/</a:t>
              </a:r>
              <a:r>
                <a:rPr lang="en-US" sz="1350" dirty="0" err="1"/>
                <a:t>GBq</a:t>
              </a:r>
              <a:r>
                <a:rPr lang="en-US" sz="1350" dirty="0"/>
                <a:t> kidneys</a:t>
              </a:r>
            </a:p>
            <a:p>
              <a:r>
                <a:rPr lang="de-DE" sz="1350" dirty="0"/>
                <a:t>1.28 Gy/</a:t>
              </a:r>
              <a:r>
                <a:rPr lang="de-DE" sz="1350" dirty="0" err="1"/>
                <a:t>GBq</a:t>
              </a:r>
              <a:r>
                <a:rPr lang="de-DE" sz="1350" dirty="0"/>
                <a:t> </a:t>
              </a:r>
              <a:r>
                <a:rPr lang="de-DE" sz="1350" dirty="0" err="1"/>
                <a:t>tumor</a:t>
              </a:r>
              <a:r>
                <a:rPr lang="de-DE" sz="1350" dirty="0"/>
                <a:t>/</a:t>
              </a:r>
              <a:r>
                <a:rPr lang="de-DE" sz="1350" dirty="0" err="1"/>
                <a:t>metastasen</a:t>
              </a:r>
              <a:br>
                <a:rPr lang="de-DE" sz="1350" dirty="0"/>
              </a:br>
              <a:r>
                <a:rPr lang="de-DE" sz="1350" dirty="0"/>
                <a:t>	</a:t>
              </a:r>
              <a:endParaRPr lang="en-US" sz="1350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A5392746-CE0D-48EC-9D33-D8AFFD153A12}"/>
              </a:ext>
            </a:extLst>
          </p:cNvPr>
          <p:cNvSpPr txBox="1"/>
          <p:nvPr/>
        </p:nvSpPr>
        <p:spPr>
          <a:xfrm>
            <a:off x="252000" y="144000"/>
            <a:ext cx="34099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Dosimetry of </a:t>
            </a:r>
            <a:r>
              <a:rPr lang="en-US" altLang="de-DE" sz="2000" b="1" baseline="30000" dirty="0">
                <a:solidFill>
                  <a:srgbClr val="002060"/>
                </a:solidFill>
              </a:rPr>
              <a:t>90</a:t>
            </a:r>
            <a:r>
              <a:rPr lang="en-US" altLang="de-DE" sz="2000" b="1" dirty="0">
                <a:solidFill>
                  <a:srgbClr val="002060"/>
                </a:solidFill>
              </a:rPr>
              <a:t>Y/</a:t>
            </a:r>
            <a:r>
              <a:rPr lang="en-US" altLang="de-DE" sz="2000" b="1" baseline="30000" dirty="0">
                <a:solidFill>
                  <a:srgbClr val="002060"/>
                </a:solidFill>
              </a:rPr>
              <a:t>177</a:t>
            </a:r>
            <a:r>
              <a:rPr lang="en-US" altLang="de-DE" sz="2000" b="1" dirty="0">
                <a:solidFill>
                  <a:srgbClr val="002060"/>
                </a:solidFill>
              </a:rPr>
              <a:t>Lu-FAPI-46</a:t>
            </a:r>
          </a:p>
        </p:txBody>
      </p:sp>
    </p:spTree>
    <p:extLst>
      <p:ext uri="{BB962C8B-B14F-4D97-AF65-F5344CB8AC3E}">
        <p14:creationId xmlns:p14="http://schemas.microsoft.com/office/powerpoint/2010/main" val="765247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CA9C24A-02D1-4A2C-B1A7-5B83459530E9}"/>
              </a:ext>
            </a:extLst>
          </p:cNvPr>
          <p:cNvGrpSpPr/>
          <p:nvPr/>
        </p:nvGrpSpPr>
        <p:grpSpPr>
          <a:xfrm>
            <a:off x="1396609" y="1291590"/>
            <a:ext cx="6401584" cy="3108333"/>
            <a:chOff x="2124000" y="647465"/>
            <a:chExt cx="8535445" cy="4144443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F0DB1606-ABB9-4C72-892B-D19B2F413C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740" t="7740" r="28537" b="10812"/>
            <a:stretch/>
          </p:blipFill>
          <p:spPr>
            <a:xfrm>
              <a:off x="6129868" y="666748"/>
              <a:ext cx="2045634" cy="3428784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37D7B363-F3F5-42BE-9383-B1C8CF336CF5}"/>
                </a:ext>
              </a:extLst>
            </p:cNvPr>
            <p:cNvSpPr txBox="1"/>
            <p:nvPr/>
          </p:nvSpPr>
          <p:spPr>
            <a:xfrm>
              <a:off x="6249349" y="4114800"/>
              <a:ext cx="168020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350" dirty="0"/>
                <a:t>Week-6 PET/CT</a:t>
              </a:r>
            </a:p>
            <a:p>
              <a:pPr algn="ctr"/>
              <a:r>
                <a:rPr lang="de-DE" sz="1350" baseline="30000" dirty="0"/>
                <a:t>68</a:t>
              </a:r>
              <a:r>
                <a:rPr lang="de-DE" sz="1350" dirty="0"/>
                <a:t>Ga-FAPI-04</a:t>
              </a: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1DEEEF9-BF14-4024-A4B9-67F3A20F06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329" t="7137" r="28829" b="7349"/>
            <a:stretch/>
          </p:blipFill>
          <p:spPr>
            <a:xfrm>
              <a:off x="2238252" y="666750"/>
              <a:ext cx="2012235" cy="342878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410C70B-33B5-44A7-843F-E731680D3D33}"/>
                </a:ext>
              </a:extLst>
            </p:cNvPr>
            <p:cNvSpPr txBox="1"/>
            <p:nvPr/>
          </p:nvSpPr>
          <p:spPr>
            <a:xfrm>
              <a:off x="2266565" y="4114800"/>
              <a:ext cx="1746376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350" dirty="0"/>
                <a:t>Baseline PET/CT</a:t>
              </a:r>
            </a:p>
            <a:p>
              <a:pPr algn="ctr"/>
              <a:r>
                <a:rPr lang="de-DE" sz="1350" baseline="30000" dirty="0"/>
                <a:t>68</a:t>
              </a:r>
              <a:r>
                <a:rPr lang="de-DE" sz="1350" dirty="0"/>
                <a:t>Ga-FAPI-04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63827FD-471E-477A-9298-891FD979BF9D}"/>
                </a:ext>
              </a:extLst>
            </p:cNvPr>
            <p:cNvSpPr txBox="1"/>
            <p:nvPr/>
          </p:nvSpPr>
          <p:spPr>
            <a:xfrm>
              <a:off x="4525083" y="4114800"/>
              <a:ext cx="129334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350" dirty="0"/>
                <a:t>7,4 </a:t>
              </a:r>
              <a:r>
                <a:rPr lang="de-DE" sz="1350" dirty="0" err="1"/>
                <a:t>GBq</a:t>
              </a:r>
              <a:endParaRPr lang="de-DE" sz="1350" dirty="0"/>
            </a:p>
            <a:p>
              <a:pPr algn="ctr"/>
              <a:r>
                <a:rPr lang="de-DE" sz="1350" baseline="30000" dirty="0"/>
                <a:t>90</a:t>
              </a:r>
              <a:r>
                <a:rPr lang="de-DE" sz="1350" dirty="0"/>
                <a:t>Y-FAPI-46</a:t>
              </a: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6CAE9D9A-03FC-43F1-BAA7-52364B0D64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75502" y="2335747"/>
              <a:ext cx="2483943" cy="1759784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6B84891B-4737-497A-964A-690130CEAA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75502" y="666748"/>
              <a:ext cx="2479317" cy="1679497"/>
            </a:xfrm>
            <a:prstGeom prst="rect">
              <a:avLst/>
            </a:prstGeom>
          </p:spPr>
        </p:pic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96BCE819-9C2E-4F78-937F-5A8CE03231E8}"/>
                </a:ext>
              </a:extLst>
            </p:cNvPr>
            <p:cNvCxnSpPr>
              <a:cxnSpLocks/>
            </p:cNvCxnSpPr>
            <p:nvPr/>
          </p:nvCxnSpPr>
          <p:spPr>
            <a:xfrm>
              <a:off x="6346864" y="3091069"/>
              <a:ext cx="15206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E8C407CB-9AB7-440B-9664-6445D20D07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1254" y="3091069"/>
              <a:ext cx="1623204" cy="3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AFCCD11-4D19-4B57-B64D-0A2341DA1EF2}"/>
                </a:ext>
              </a:extLst>
            </p:cNvPr>
            <p:cNvSpPr txBox="1"/>
            <p:nvPr/>
          </p:nvSpPr>
          <p:spPr>
            <a:xfrm>
              <a:off x="8170876" y="2064995"/>
              <a:ext cx="102848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>
                  <a:solidFill>
                    <a:schemeClr val="bg1"/>
                  </a:solidFill>
                </a:rPr>
                <a:t>baseline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08F51A75-866F-4CEA-882D-DB515CDAB01D}"/>
                </a:ext>
              </a:extLst>
            </p:cNvPr>
            <p:cNvSpPr txBox="1"/>
            <p:nvPr/>
          </p:nvSpPr>
          <p:spPr>
            <a:xfrm>
              <a:off x="8155538" y="3678735"/>
              <a:ext cx="90888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>
                  <a:solidFill>
                    <a:schemeClr val="bg1"/>
                  </a:solidFill>
                </a:rPr>
                <a:t>post</a:t>
              </a:r>
              <a:r>
                <a:rPr lang="de-DE" sz="1350" dirty="0">
                  <a:solidFill>
                    <a:schemeClr val="bg1"/>
                  </a:solidFill>
                </a:rPr>
                <a:t> </a:t>
              </a:r>
              <a:r>
                <a:rPr lang="de-DE" sz="1350" dirty="0" err="1">
                  <a:solidFill>
                    <a:schemeClr val="bg1"/>
                  </a:solidFill>
                </a:rPr>
                <a:t>Tx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47472B5A-6F2A-48B6-BFDE-F3D81A36F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81877" y="666747"/>
              <a:ext cx="1771865" cy="3428771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4A014948-E2DD-4EA1-90B1-4100239CFB90}"/>
                </a:ext>
              </a:extLst>
            </p:cNvPr>
            <p:cNvSpPr txBox="1"/>
            <p:nvPr/>
          </p:nvSpPr>
          <p:spPr>
            <a:xfrm>
              <a:off x="2124000" y="648000"/>
              <a:ext cx="37873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A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B8A3CAF-2567-4946-A727-CEE630D0AC24}"/>
                </a:ext>
              </a:extLst>
            </p:cNvPr>
            <p:cNvSpPr txBox="1"/>
            <p:nvPr/>
          </p:nvSpPr>
          <p:spPr>
            <a:xfrm>
              <a:off x="4250487" y="647465"/>
              <a:ext cx="37232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B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8CE4599-C89D-4F64-B0CA-03FCF68B840C}"/>
                </a:ext>
              </a:extLst>
            </p:cNvPr>
            <p:cNvSpPr txBox="1"/>
            <p:nvPr/>
          </p:nvSpPr>
          <p:spPr>
            <a:xfrm>
              <a:off x="6082501" y="647465"/>
              <a:ext cx="37018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C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A2361A15-CB47-4804-B43D-69392BDA4C3D}"/>
                </a:ext>
              </a:extLst>
            </p:cNvPr>
            <p:cNvSpPr txBox="1"/>
            <p:nvPr/>
          </p:nvSpPr>
          <p:spPr>
            <a:xfrm>
              <a:off x="8208000" y="648000"/>
              <a:ext cx="38728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10217C15-C4B7-47B8-857E-0D1D275F673F}"/>
                </a:ext>
              </a:extLst>
            </p:cNvPr>
            <p:cNvSpPr txBox="1"/>
            <p:nvPr/>
          </p:nvSpPr>
          <p:spPr>
            <a:xfrm>
              <a:off x="8208000" y="2365726"/>
              <a:ext cx="35950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>
                  <a:solidFill>
                    <a:schemeClr val="bg1"/>
                  </a:solidFill>
                </a:rPr>
                <a:t>E</a:t>
              </a:r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04B609D4-8B1B-4080-94FF-E1D9E5C4DFBA}"/>
              </a:ext>
            </a:extLst>
          </p:cNvPr>
          <p:cNvSpPr txBox="1"/>
          <p:nvPr/>
        </p:nvSpPr>
        <p:spPr>
          <a:xfrm>
            <a:off x="252000" y="144000"/>
            <a:ext cx="390376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90</a:t>
            </a:r>
            <a:r>
              <a:rPr lang="en-US" altLang="de-DE" sz="2000" b="1" dirty="0">
                <a:solidFill>
                  <a:srgbClr val="002060"/>
                </a:solidFill>
              </a:rPr>
              <a:t>Y-FAPI-46 – Case from Heidelberg</a:t>
            </a:r>
          </a:p>
        </p:txBody>
      </p:sp>
    </p:spTree>
    <p:extLst>
      <p:ext uri="{BB962C8B-B14F-4D97-AF65-F5344CB8AC3E}">
        <p14:creationId xmlns:p14="http://schemas.microsoft.com/office/powerpoint/2010/main" val="1146202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9E3B8EA-EBF1-45C7-9A13-2CCAA045C0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699542"/>
            <a:ext cx="4104456" cy="410445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973AF7C-8EDD-44FD-B381-56CAF430A99D}"/>
              </a:ext>
            </a:extLst>
          </p:cNvPr>
          <p:cNvSpPr txBox="1"/>
          <p:nvPr/>
        </p:nvSpPr>
        <p:spPr>
          <a:xfrm>
            <a:off x="5277514" y="726782"/>
            <a:ext cx="3398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In </a:t>
            </a:r>
            <a:r>
              <a:rPr lang="de-DE" b="1" dirty="0" err="1"/>
              <a:t>addition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its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favorable half-</a:t>
            </a:r>
            <a:r>
              <a:rPr lang="de-DE" b="1" dirty="0" err="1"/>
              <a:t>life</a:t>
            </a:r>
            <a:r>
              <a:rPr lang="de-DE" b="1" dirty="0"/>
              <a:t> (dose-rate </a:t>
            </a:r>
            <a:r>
              <a:rPr lang="de-DE" b="1" dirty="0" err="1"/>
              <a:t>benefit</a:t>
            </a:r>
            <a:r>
              <a:rPr lang="de-DE" b="1" dirty="0"/>
              <a:t> </a:t>
            </a:r>
            <a:r>
              <a:rPr lang="de-DE" b="1" dirty="0" err="1"/>
              <a:t>over</a:t>
            </a:r>
            <a:r>
              <a:rPr lang="de-DE" b="1" dirty="0"/>
              <a:t> Lu-177), Sm-153 </a:t>
            </a:r>
            <a:r>
              <a:rPr lang="de-DE" b="1" dirty="0" err="1"/>
              <a:t>benefits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higher</a:t>
            </a:r>
            <a:r>
              <a:rPr lang="de-DE" b="1" dirty="0"/>
              <a:t> </a:t>
            </a:r>
            <a:r>
              <a:rPr lang="de-DE" b="1" dirty="0" err="1"/>
              <a:t>co</a:t>
            </a:r>
            <a:r>
              <a:rPr lang="de-DE" b="1" dirty="0"/>
              <a:t>-emission of IC- and Auger </a:t>
            </a:r>
            <a:r>
              <a:rPr lang="de-DE" b="1" dirty="0" err="1"/>
              <a:t>electrons</a:t>
            </a:r>
            <a:r>
              <a:rPr lang="de-DE" b="1" dirty="0"/>
              <a:t>.  </a:t>
            </a:r>
            <a:endParaRPr lang="en-US" b="1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C22DB55-4DF0-4B9F-9A59-D2938255FD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357" y="2751770"/>
            <a:ext cx="2090664" cy="183644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E4E15EE-2571-4E32-AE24-0E898682E437}"/>
              </a:ext>
            </a:extLst>
          </p:cNvPr>
          <p:cNvSpPr txBox="1"/>
          <p:nvPr/>
        </p:nvSpPr>
        <p:spPr>
          <a:xfrm>
            <a:off x="681530" y="4866501"/>
            <a:ext cx="3783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Vermeulen K, Van de Voorde M, et al </a:t>
            </a:r>
            <a:r>
              <a:rPr lang="de-DE" sz="1200" dirty="0" err="1"/>
              <a:t>Pharmaceutics</a:t>
            </a:r>
            <a:r>
              <a:rPr lang="de-DE" sz="1200" dirty="0"/>
              <a:t> 2022</a:t>
            </a:r>
            <a:endParaRPr lang="en-US" sz="12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F6C7214-7FD2-4B33-BA8E-2EB5ED28B2D5}"/>
              </a:ext>
            </a:extLst>
          </p:cNvPr>
          <p:cNvSpPr txBox="1"/>
          <p:nvPr/>
        </p:nvSpPr>
        <p:spPr>
          <a:xfrm>
            <a:off x="252000" y="144000"/>
            <a:ext cx="44775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Theoretical advantage of </a:t>
            </a: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</a:t>
            </a:r>
          </a:p>
        </p:txBody>
      </p:sp>
    </p:spTree>
    <p:extLst>
      <p:ext uri="{BB962C8B-B14F-4D97-AF65-F5344CB8AC3E}">
        <p14:creationId xmlns:p14="http://schemas.microsoft.com/office/powerpoint/2010/main" val="37015831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3084" y="144000"/>
            <a:ext cx="4941404" cy="488295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958" y="1302897"/>
            <a:ext cx="3756856" cy="305525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6C7F285-E846-4150-BE47-031C4DB38DFA}"/>
              </a:ext>
            </a:extLst>
          </p:cNvPr>
          <p:cNvSpPr txBox="1"/>
          <p:nvPr/>
        </p:nvSpPr>
        <p:spPr>
          <a:xfrm>
            <a:off x="252000" y="144000"/>
            <a:ext cx="431675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Case from Heidelberg</a:t>
            </a:r>
          </a:p>
        </p:txBody>
      </p:sp>
    </p:spTree>
    <p:extLst>
      <p:ext uri="{BB962C8B-B14F-4D97-AF65-F5344CB8AC3E}">
        <p14:creationId xmlns:p14="http://schemas.microsoft.com/office/powerpoint/2010/main" val="3187446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3084" y="144000"/>
            <a:ext cx="4941404" cy="488295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EABA0643-AEEC-44D4-B518-2FE49BD675F2}"/>
              </a:ext>
            </a:extLst>
          </p:cNvPr>
          <p:cNvSpPr/>
          <p:nvPr/>
        </p:nvSpPr>
        <p:spPr>
          <a:xfrm>
            <a:off x="2013570" y="785351"/>
            <a:ext cx="4941404" cy="4018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958" y="1302897"/>
            <a:ext cx="3756856" cy="305525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6C7F285-E846-4150-BE47-031C4DB38DFA}"/>
              </a:ext>
            </a:extLst>
          </p:cNvPr>
          <p:cNvSpPr txBox="1"/>
          <p:nvPr/>
        </p:nvSpPr>
        <p:spPr>
          <a:xfrm>
            <a:off x="252000" y="144000"/>
            <a:ext cx="431675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Case from Heidelberg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9C2B77D-9BC4-4311-8080-DDB804ED7286}"/>
              </a:ext>
            </a:extLst>
          </p:cNvPr>
          <p:cNvGrpSpPr/>
          <p:nvPr/>
        </p:nvGrpSpPr>
        <p:grpSpPr>
          <a:xfrm>
            <a:off x="2189027" y="993908"/>
            <a:ext cx="4626553" cy="3673229"/>
            <a:chOff x="3012970" y="1421854"/>
            <a:chExt cx="3348289" cy="2658358"/>
          </a:xfrm>
          <a:solidFill>
            <a:schemeClr val="bg1"/>
          </a:solidFill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6136BFB-8AE7-4DC3-B610-8EF0A0AB2C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12970" y="1421854"/>
              <a:ext cx="1693745" cy="2658358"/>
            </a:xfrm>
            <a:prstGeom prst="rect">
              <a:avLst/>
            </a:prstGeom>
            <a:grpFill/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16390BA5-3540-4B2F-8AE2-9CEEC2CADC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4690" y="1421854"/>
              <a:ext cx="1536569" cy="2658358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591658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6"/>
          <p:cNvSpPr>
            <a:spLocks noChangeArrowheads="1"/>
          </p:cNvSpPr>
          <p:nvPr/>
        </p:nvSpPr>
        <p:spPr bwMode="auto">
          <a:xfrm>
            <a:off x="1920478" y="748904"/>
            <a:ext cx="5472803" cy="35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28" tIns="34265" rIns="68528" bIns="34265">
            <a:spAutoFit/>
          </a:bodyPr>
          <a:lstStyle>
            <a:lvl1pPr defTabSz="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76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76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767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767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335756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875" b="1" dirty="0">
                <a:cs typeface="Lucida Sans Unicode" pitchFamily="34" charset="0"/>
              </a:rPr>
              <a:t>TUMOR SECIFIC UPTAKE: TARGET NUMBERS</a:t>
            </a:r>
          </a:p>
        </p:txBody>
      </p:sp>
      <p:sp>
        <p:nvSpPr>
          <p:cNvPr id="123" name="Text Box 65"/>
          <p:cNvSpPr txBox="1">
            <a:spLocks noChangeArrowheads="1"/>
          </p:cNvSpPr>
          <p:nvPr/>
        </p:nvSpPr>
        <p:spPr bwMode="auto">
          <a:xfrm>
            <a:off x="4612866" y="1462087"/>
            <a:ext cx="3019041" cy="179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171" tIns="31085" rIns="62171" bIns="31085">
            <a:spAutoFit/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3pPr>
            <a:lvl4pPr marL="862013" indent="-214313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4pPr>
            <a:lvl5pPr indent="-217488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5pPr>
            <a:lvl6pPr marL="15367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6pPr>
            <a:lvl7pPr marL="19939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7pPr>
            <a:lvl8pPr marL="24511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8pPr>
            <a:lvl9pPr marL="29083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de-DE" sz="1350" b="1" kern="0" dirty="0">
                <a:solidFill>
                  <a:schemeClr val="tx1"/>
                </a:solidFill>
              </a:rPr>
              <a:t>TRACER NUMBER</a:t>
            </a:r>
          </a:p>
          <a:p>
            <a:pPr algn="r" defTabSz="305518">
              <a:spcBef>
                <a:spcPts val="900"/>
              </a:spcBef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86 mg Doxorubicin ≙ 10</a:t>
            </a:r>
            <a:r>
              <a:rPr lang="de-DE" sz="1350" kern="0" baseline="30000" dirty="0">
                <a:solidFill>
                  <a:schemeClr val="tx1"/>
                </a:solidFill>
              </a:rPr>
              <a:t>20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3.5 mg Vinchristin ≙ 10</a:t>
            </a:r>
            <a:r>
              <a:rPr lang="de-DE" sz="1350" kern="0" baseline="30000" dirty="0">
                <a:solidFill>
                  <a:schemeClr val="tx1"/>
                </a:solidFill>
              </a:rPr>
              <a:t>18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270 mg Kadcyla ≙ 3 x 10</a:t>
            </a:r>
            <a:r>
              <a:rPr lang="de-DE" sz="1350" kern="0" baseline="30000" dirty="0">
                <a:solidFill>
                  <a:schemeClr val="tx1"/>
                </a:solidFill>
              </a:rPr>
              <a:t>17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6 GBq </a:t>
            </a:r>
            <a:r>
              <a:rPr lang="de-DE" sz="1350" kern="0" baseline="30000" dirty="0">
                <a:solidFill>
                  <a:schemeClr val="tx1"/>
                </a:solidFill>
              </a:rPr>
              <a:t>177</a:t>
            </a:r>
            <a:r>
              <a:rPr lang="de-DE" sz="1350" kern="0" dirty="0">
                <a:solidFill>
                  <a:schemeClr val="tx1"/>
                </a:solidFill>
              </a:rPr>
              <a:t>Lu ≙ 5 ×10</a:t>
            </a:r>
            <a:r>
              <a:rPr lang="de-DE" sz="1350" kern="0" baseline="30000" dirty="0">
                <a:solidFill>
                  <a:schemeClr val="tx1"/>
                </a:solidFill>
              </a:rPr>
              <a:t>15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atoms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20 MBq </a:t>
            </a:r>
            <a:r>
              <a:rPr lang="de-DE" sz="1350" kern="0" baseline="30000" dirty="0">
                <a:solidFill>
                  <a:schemeClr val="tx1"/>
                </a:solidFill>
              </a:rPr>
              <a:t>225</a:t>
            </a:r>
            <a:r>
              <a:rPr lang="de-DE" sz="1350" kern="0" dirty="0">
                <a:solidFill>
                  <a:schemeClr val="tx1"/>
                </a:solidFill>
              </a:rPr>
              <a:t>Ac ≙ </a:t>
            </a:r>
            <a:r>
              <a:rPr lang="de-DE" sz="1350" b="1" kern="0" dirty="0">
                <a:solidFill>
                  <a:schemeClr val="tx1"/>
                </a:solidFill>
              </a:rPr>
              <a:t>10</a:t>
            </a:r>
            <a:r>
              <a:rPr lang="de-DE" sz="1350" b="1" kern="0" baseline="30000" dirty="0">
                <a:solidFill>
                  <a:schemeClr val="tx1"/>
                </a:solidFill>
              </a:rPr>
              <a:t>14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atoms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</p:txBody>
      </p:sp>
      <p:sp>
        <p:nvSpPr>
          <p:cNvPr id="124" name="Text Box 66"/>
          <p:cNvSpPr txBox="1">
            <a:spLocks noChangeArrowheads="1"/>
          </p:cNvSpPr>
          <p:nvPr/>
        </p:nvSpPr>
        <p:spPr bwMode="auto">
          <a:xfrm>
            <a:off x="1551385" y="1479947"/>
            <a:ext cx="2071602" cy="178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171" tIns="31085" rIns="62171" bIns="31085">
            <a:spAutoFit/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3pPr>
            <a:lvl4pPr marL="862013" indent="-214313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4pPr>
            <a:lvl5pPr indent="-217488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5pPr>
            <a:lvl6pPr marL="15367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6pPr>
            <a:lvl7pPr marL="19939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7pPr>
            <a:lvl8pPr marL="24511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8pPr>
            <a:lvl9pPr marL="29083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de-DE" sz="1350" b="1" kern="0" dirty="0">
                <a:solidFill>
                  <a:schemeClr val="tx1"/>
                </a:solidFill>
              </a:rPr>
              <a:t>RECEPTOR  NUMBER</a:t>
            </a:r>
          </a:p>
          <a:p>
            <a:pPr defTabSz="305518">
              <a:spcBef>
                <a:spcPts val="900"/>
              </a:spcBef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t</a:t>
            </a:r>
            <a:r>
              <a:rPr lang="de-DE" sz="1350" kern="0" dirty="0" err="1">
                <a:solidFill>
                  <a:schemeClr val="tx1"/>
                </a:solidFill>
              </a:rPr>
              <a:t>ypical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example</a:t>
            </a:r>
            <a:r>
              <a:rPr lang="de-DE" sz="1350" kern="0" dirty="0">
                <a:solidFill>
                  <a:schemeClr val="tx1"/>
                </a:solidFill>
              </a:rPr>
              <a:t>:</a:t>
            </a: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10 g </a:t>
            </a:r>
            <a:r>
              <a:rPr lang="de-DE" sz="1350" kern="0" dirty="0" err="1">
                <a:solidFill>
                  <a:schemeClr val="tx1"/>
                </a:solidFill>
              </a:rPr>
              <a:t>tumor</a:t>
            </a:r>
            <a:r>
              <a:rPr lang="de-DE" sz="1350" kern="0" dirty="0">
                <a:solidFill>
                  <a:schemeClr val="tx1"/>
                </a:solidFill>
              </a:rPr>
              <a:t> ≙ 10</a:t>
            </a:r>
            <a:r>
              <a:rPr lang="de-DE" sz="1350" kern="0" baseline="30000" dirty="0">
                <a:solidFill>
                  <a:schemeClr val="tx1"/>
                </a:solidFill>
              </a:rPr>
              <a:t>10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cells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10</a:t>
            </a:r>
            <a:r>
              <a:rPr lang="de-DE" sz="1350" kern="0" baseline="30000" dirty="0">
                <a:solidFill>
                  <a:schemeClr val="tx1"/>
                </a:solidFill>
              </a:rPr>
              <a:t>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receptors</a:t>
            </a:r>
            <a:r>
              <a:rPr lang="de-DE" sz="1350" kern="0" dirty="0">
                <a:solidFill>
                  <a:schemeClr val="tx1"/>
                </a:solidFill>
              </a:rPr>
              <a:t> per </a:t>
            </a:r>
            <a:r>
              <a:rPr lang="de-DE" sz="1350" kern="0" dirty="0" err="1">
                <a:solidFill>
                  <a:schemeClr val="tx1"/>
                </a:solidFill>
              </a:rPr>
              <a:t>cell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patient</a:t>
            </a:r>
            <a:r>
              <a:rPr lang="de-DE" sz="1350" kern="0" dirty="0">
                <a:solidFill>
                  <a:schemeClr val="tx1"/>
                </a:solidFill>
                <a:sym typeface="Symbol"/>
              </a:rPr>
              <a:t>: </a:t>
            </a:r>
            <a:r>
              <a:rPr lang="de-DE" sz="1350" b="1" kern="0" dirty="0">
                <a:solidFill>
                  <a:schemeClr val="tx1"/>
                </a:solidFill>
              </a:rPr>
              <a:t>10</a:t>
            </a:r>
            <a:r>
              <a:rPr lang="de-DE" sz="1350" b="1" kern="0" baseline="30000" dirty="0">
                <a:solidFill>
                  <a:schemeClr val="tx1"/>
                </a:solidFill>
              </a:rPr>
              <a:t>15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binding</a:t>
            </a:r>
            <a:r>
              <a:rPr lang="de-DE" sz="1350" kern="0" dirty="0">
                <a:solidFill>
                  <a:schemeClr val="tx1"/>
                </a:solidFill>
                <a:sym typeface="Symbol"/>
              </a:rPr>
              <a:t> </a:t>
            </a: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sites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</p:txBody>
      </p:sp>
      <p:grpSp>
        <p:nvGrpSpPr>
          <p:cNvPr id="202758" name="Gruppieren 21"/>
          <p:cNvGrpSpPr>
            <a:grpSpLocks/>
          </p:cNvGrpSpPr>
          <p:nvPr/>
        </p:nvGrpSpPr>
        <p:grpSpPr bwMode="auto">
          <a:xfrm>
            <a:off x="1383507" y="2656286"/>
            <a:ext cx="6394847" cy="1877615"/>
            <a:chOff x="321077" y="3785649"/>
            <a:chExt cx="8526084" cy="2502973"/>
          </a:xfrm>
        </p:grpSpPr>
        <p:sp>
          <p:nvSpPr>
            <p:cNvPr id="115" name="Freeform 2"/>
            <p:cNvSpPr>
              <a:spLocks/>
            </p:cNvSpPr>
            <p:nvPr/>
          </p:nvSpPr>
          <p:spPr bwMode="auto">
            <a:xfrm>
              <a:off x="321077" y="4407821"/>
              <a:ext cx="8526084" cy="1880801"/>
            </a:xfrm>
            <a:custGeom>
              <a:avLst/>
              <a:gdLst>
                <a:gd name="T0" fmla="*/ 0 w 4987"/>
                <a:gd name="T1" fmla="*/ 435 h 435"/>
                <a:gd name="T2" fmla="*/ 4987 w 4987"/>
                <a:gd name="T3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87" h="435">
                  <a:moveTo>
                    <a:pt x="0" y="435"/>
                  </a:moveTo>
                  <a:cubicBezTo>
                    <a:pt x="454" y="0"/>
                    <a:pt x="4531" y="0"/>
                    <a:pt x="4987" y="435"/>
                  </a:cubicBezTo>
                </a:path>
              </a:pathLst>
            </a:custGeom>
            <a:noFill/>
            <a:ln w="254000">
              <a:solidFill>
                <a:schemeClr val="accent1">
                  <a:lumMod val="25000"/>
                  <a:alpha val="52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/>
            <a:p>
              <a:pPr defTabSz="30551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defRPr/>
              </a:pPr>
              <a:endParaRPr lang="de-DE" sz="1350">
                <a:solidFill>
                  <a:srgbClr val="000000"/>
                </a:solidFill>
                <a:latin typeface="Calibri"/>
                <a:cs typeface="Lucida Sans Unicode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401599" y="3603712"/>
              <a:ext cx="425363" cy="255734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rgbClr val="FFFFFF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02763" name="Oval 51"/>
            <p:cNvSpPr>
              <a:spLocks noChangeAspect="1" noChangeArrowheads="1"/>
            </p:cNvSpPr>
            <p:nvPr/>
          </p:nvSpPr>
          <p:spPr bwMode="auto">
            <a:xfrm>
              <a:off x="4224960" y="4408308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4" name="Oval 52"/>
            <p:cNvSpPr>
              <a:spLocks noChangeAspect="1" noChangeArrowheads="1"/>
            </p:cNvSpPr>
            <p:nvPr/>
          </p:nvSpPr>
          <p:spPr bwMode="auto">
            <a:xfrm>
              <a:off x="4487040" y="4408308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5" name="Oval 53"/>
            <p:cNvSpPr>
              <a:spLocks noChangeAspect="1" noChangeArrowheads="1"/>
            </p:cNvSpPr>
            <p:nvPr/>
          </p:nvSpPr>
          <p:spPr bwMode="auto">
            <a:xfrm>
              <a:off x="4059361" y="4546562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6" name="Oval 54"/>
            <p:cNvSpPr>
              <a:spLocks noChangeAspect="1" noChangeArrowheads="1"/>
            </p:cNvSpPr>
            <p:nvPr/>
          </p:nvSpPr>
          <p:spPr bwMode="auto">
            <a:xfrm>
              <a:off x="4684320" y="4539361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141" name="Line 62"/>
            <p:cNvSpPr>
              <a:spLocks noChangeShapeType="1"/>
            </p:cNvSpPr>
            <p:nvPr/>
          </p:nvSpPr>
          <p:spPr bwMode="auto">
            <a:xfrm>
              <a:off x="4572213" y="3785649"/>
              <a:ext cx="17462" cy="2409330"/>
            </a:xfrm>
            <a:prstGeom prst="line">
              <a:avLst/>
            </a:prstGeom>
            <a:noFill/>
            <a:ln w="203200">
              <a:solidFill>
                <a:schemeClr val="accent5">
                  <a:lumMod val="50000"/>
                  <a:alpha val="60001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305518">
                <a:lnSpc>
                  <a:spcPct val="93000"/>
                </a:lnSpc>
                <a:buClr>
                  <a:srgbClr val="000000"/>
                </a:buClr>
                <a:buSzPct val="45000"/>
                <a:defRPr/>
              </a:pPr>
              <a:endParaRPr lang="de-DE" sz="1350" kern="0">
                <a:solidFill>
                  <a:srgbClr val="000000"/>
                </a:solidFill>
                <a:latin typeface="Calibri"/>
                <a:cs typeface="Lucida Sans Unicode"/>
              </a:endParaRPr>
            </a:p>
          </p:txBody>
        </p:sp>
        <p:sp>
          <p:nvSpPr>
            <p:cNvPr id="202768" name="Oval 63"/>
            <p:cNvSpPr>
              <a:spLocks noChangeAspect="1" noChangeArrowheads="1"/>
            </p:cNvSpPr>
            <p:nvPr/>
          </p:nvSpPr>
          <p:spPr bwMode="auto">
            <a:xfrm>
              <a:off x="4224960" y="4670415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9" name="Oval 64"/>
            <p:cNvSpPr>
              <a:spLocks noChangeAspect="1" noChangeArrowheads="1"/>
            </p:cNvSpPr>
            <p:nvPr/>
          </p:nvSpPr>
          <p:spPr bwMode="auto">
            <a:xfrm>
              <a:off x="4487040" y="4670415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</p:grpSp>
      <p:pic>
        <p:nvPicPr>
          <p:cNvPr id="9218" name="Picture 2" descr="Trastuzumab emtansine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051" y="3828454"/>
            <a:ext cx="2143125" cy="115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FB52E0F-A325-4231-ACF8-623E2AC14017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</p:spTree>
    <p:extLst>
      <p:ext uri="{BB962C8B-B14F-4D97-AF65-F5344CB8AC3E}">
        <p14:creationId xmlns:p14="http://schemas.microsoft.com/office/powerpoint/2010/main" val="3577038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1175048" y="2759624"/>
            <a:ext cx="6774165" cy="367683"/>
            <a:chOff x="42731" y="1863318"/>
            <a:chExt cx="9032220" cy="490244"/>
          </a:xfrm>
        </p:grpSpPr>
        <p:cxnSp>
          <p:nvCxnSpPr>
            <p:cNvPr id="4" name="Gerade Verbindung 3"/>
            <p:cNvCxnSpPr/>
            <p:nvPr/>
          </p:nvCxnSpPr>
          <p:spPr>
            <a:xfrm flipV="1">
              <a:off x="42731" y="2092462"/>
              <a:ext cx="8993765" cy="11952"/>
            </a:xfrm>
            <a:prstGeom prst="line">
              <a:avLst/>
            </a:prstGeom>
            <a:noFill/>
            <a:ln w="409575">
              <a:solidFill>
                <a:srgbClr val="FFE9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8" name="Freihandform 217"/>
            <p:cNvSpPr/>
            <p:nvPr/>
          </p:nvSpPr>
          <p:spPr>
            <a:xfrm rot="2969838">
              <a:off x="362724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9" name="Freihandform 218"/>
            <p:cNvSpPr/>
            <p:nvPr/>
          </p:nvSpPr>
          <p:spPr>
            <a:xfrm rot="7961837" flipH="1">
              <a:off x="357950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0" name="Ellipse 219"/>
            <p:cNvSpPr/>
            <p:nvPr/>
          </p:nvSpPr>
          <p:spPr>
            <a:xfrm rot="2969838">
              <a:off x="357480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4" name="Freihandform 233"/>
            <p:cNvSpPr/>
            <p:nvPr/>
          </p:nvSpPr>
          <p:spPr>
            <a:xfrm rot="2969838">
              <a:off x="376836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5" name="Freihandform 234"/>
            <p:cNvSpPr/>
            <p:nvPr/>
          </p:nvSpPr>
          <p:spPr>
            <a:xfrm rot="7961837" flipH="1">
              <a:off x="372062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6" name="Ellipse 235"/>
            <p:cNvSpPr/>
            <p:nvPr/>
          </p:nvSpPr>
          <p:spPr>
            <a:xfrm rot="2969838">
              <a:off x="371592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6" name="Freihandform 245"/>
            <p:cNvSpPr/>
            <p:nvPr/>
          </p:nvSpPr>
          <p:spPr>
            <a:xfrm rot="2969838">
              <a:off x="292164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7" name="Freihandform 246"/>
            <p:cNvSpPr/>
            <p:nvPr/>
          </p:nvSpPr>
          <p:spPr>
            <a:xfrm rot="7961837" flipH="1">
              <a:off x="287390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8" name="Ellipse 247"/>
            <p:cNvSpPr/>
            <p:nvPr/>
          </p:nvSpPr>
          <p:spPr>
            <a:xfrm rot="2969838">
              <a:off x="286920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0" name="Freihandform 249"/>
            <p:cNvSpPr/>
            <p:nvPr/>
          </p:nvSpPr>
          <p:spPr>
            <a:xfrm rot="2969838">
              <a:off x="390948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1" name="Freihandform 250"/>
            <p:cNvSpPr/>
            <p:nvPr/>
          </p:nvSpPr>
          <p:spPr>
            <a:xfrm rot="7961837" flipH="1">
              <a:off x="386174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2" name="Ellipse 251"/>
            <p:cNvSpPr/>
            <p:nvPr/>
          </p:nvSpPr>
          <p:spPr>
            <a:xfrm rot="2969838">
              <a:off x="385704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2" name="Freihandform 261"/>
            <p:cNvSpPr/>
            <p:nvPr/>
          </p:nvSpPr>
          <p:spPr>
            <a:xfrm rot="2969838">
              <a:off x="306276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3" name="Freihandform 262"/>
            <p:cNvSpPr/>
            <p:nvPr/>
          </p:nvSpPr>
          <p:spPr>
            <a:xfrm rot="7961837" flipH="1">
              <a:off x="301502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4" name="Ellipse 263"/>
            <p:cNvSpPr/>
            <p:nvPr/>
          </p:nvSpPr>
          <p:spPr>
            <a:xfrm rot="2969838">
              <a:off x="301032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4" name="Freihandform 333"/>
            <p:cNvSpPr/>
            <p:nvPr/>
          </p:nvSpPr>
          <p:spPr>
            <a:xfrm rot="2969838">
              <a:off x="405060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5" name="Freihandform 334"/>
            <p:cNvSpPr/>
            <p:nvPr/>
          </p:nvSpPr>
          <p:spPr>
            <a:xfrm rot="7961837" flipH="1">
              <a:off x="400287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6" name="Ellipse 335"/>
            <p:cNvSpPr/>
            <p:nvPr/>
          </p:nvSpPr>
          <p:spPr>
            <a:xfrm rot="2969838">
              <a:off x="399816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8" name="Freihandform 337"/>
            <p:cNvSpPr/>
            <p:nvPr/>
          </p:nvSpPr>
          <p:spPr>
            <a:xfrm rot="2969838">
              <a:off x="461509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9" name="Freihandform 338"/>
            <p:cNvSpPr/>
            <p:nvPr/>
          </p:nvSpPr>
          <p:spPr>
            <a:xfrm rot="7961837" flipH="1">
              <a:off x="456735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0" name="Ellipse 339"/>
            <p:cNvSpPr/>
            <p:nvPr/>
          </p:nvSpPr>
          <p:spPr>
            <a:xfrm rot="2969838">
              <a:off x="456265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0" name="Freihandform 349"/>
            <p:cNvSpPr/>
            <p:nvPr/>
          </p:nvSpPr>
          <p:spPr>
            <a:xfrm rot="2969838">
              <a:off x="320388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1" name="Freihandform 350"/>
            <p:cNvSpPr/>
            <p:nvPr/>
          </p:nvSpPr>
          <p:spPr>
            <a:xfrm rot="7961837" flipH="1">
              <a:off x="315614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2" name="Ellipse 351"/>
            <p:cNvSpPr/>
            <p:nvPr/>
          </p:nvSpPr>
          <p:spPr>
            <a:xfrm rot="2969838">
              <a:off x="315144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6" name="Freihandform 365"/>
            <p:cNvSpPr/>
            <p:nvPr/>
          </p:nvSpPr>
          <p:spPr>
            <a:xfrm rot="2969838">
              <a:off x="334500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7" name="Freihandform 366"/>
            <p:cNvSpPr/>
            <p:nvPr/>
          </p:nvSpPr>
          <p:spPr>
            <a:xfrm rot="7961837" flipH="1">
              <a:off x="329726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8" name="Ellipse 367"/>
            <p:cNvSpPr/>
            <p:nvPr/>
          </p:nvSpPr>
          <p:spPr>
            <a:xfrm rot="2969838">
              <a:off x="329256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2" name="Freihandform 381"/>
            <p:cNvSpPr/>
            <p:nvPr/>
          </p:nvSpPr>
          <p:spPr>
            <a:xfrm rot="2969838">
              <a:off x="348612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3" name="Freihandform 382"/>
            <p:cNvSpPr/>
            <p:nvPr/>
          </p:nvSpPr>
          <p:spPr>
            <a:xfrm rot="7961837" flipH="1">
              <a:off x="343838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4" name="Ellipse 383"/>
            <p:cNvSpPr/>
            <p:nvPr/>
          </p:nvSpPr>
          <p:spPr>
            <a:xfrm rot="2969838">
              <a:off x="343368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8" name="Freihandform 437"/>
            <p:cNvSpPr/>
            <p:nvPr/>
          </p:nvSpPr>
          <p:spPr>
            <a:xfrm rot="2969838">
              <a:off x="4390006" y="1978215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9" name="Freihandform 438"/>
            <p:cNvSpPr/>
            <p:nvPr/>
          </p:nvSpPr>
          <p:spPr>
            <a:xfrm rot="7961837" flipH="1">
              <a:off x="414399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0" name="Ellipse 439"/>
            <p:cNvSpPr/>
            <p:nvPr/>
          </p:nvSpPr>
          <p:spPr>
            <a:xfrm rot="2969838">
              <a:off x="413929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4" name="Freihandform 453"/>
            <p:cNvSpPr/>
            <p:nvPr/>
          </p:nvSpPr>
          <p:spPr>
            <a:xfrm rot="2969838">
              <a:off x="433285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5" name="Freihandform 454"/>
            <p:cNvSpPr/>
            <p:nvPr/>
          </p:nvSpPr>
          <p:spPr>
            <a:xfrm rot="7961837" flipH="1">
              <a:off x="428511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6" name="Ellipse 455"/>
            <p:cNvSpPr/>
            <p:nvPr/>
          </p:nvSpPr>
          <p:spPr>
            <a:xfrm rot="2969838">
              <a:off x="428041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8" name="Freihandform 457"/>
            <p:cNvSpPr/>
            <p:nvPr/>
          </p:nvSpPr>
          <p:spPr>
            <a:xfrm rot="2969838">
              <a:off x="475621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9" name="Freihandform 458"/>
            <p:cNvSpPr/>
            <p:nvPr/>
          </p:nvSpPr>
          <p:spPr>
            <a:xfrm rot="7961837" flipH="1">
              <a:off x="470847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0" name="Ellipse 459"/>
            <p:cNvSpPr/>
            <p:nvPr/>
          </p:nvSpPr>
          <p:spPr>
            <a:xfrm rot="2969838">
              <a:off x="470377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0" name="Freihandform 469"/>
            <p:cNvSpPr/>
            <p:nvPr/>
          </p:nvSpPr>
          <p:spPr>
            <a:xfrm rot="2969838">
              <a:off x="447397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1" name="Freihandform 470"/>
            <p:cNvSpPr/>
            <p:nvPr/>
          </p:nvSpPr>
          <p:spPr>
            <a:xfrm rot="7961837" flipH="1">
              <a:off x="442623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2" name="Ellipse 471"/>
            <p:cNvSpPr/>
            <p:nvPr/>
          </p:nvSpPr>
          <p:spPr>
            <a:xfrm rot="2969838">
              <a:off x="442153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4" name="Freihandform 473"/>
            <p:cNvSpPr/>
            <p:nvPr/>
          </p:nvSpPr>
          <p:spPr>
            <a:xfrm rot="2969838">
              <a:off x="489733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5" name="Freihandform 474"/>
            <p:cNvSpPr/>
            <p:nvPr/>
          </p:nvSpPr>
          <p:spPr>
            <a:xfrm rot="7961837" flipH="1">
              <a:off x="484959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6" name="Ellipse 475"/>
            <p:cNvSpPr/>
            <p:nvPr/>
          </p:nvSpPr>
          <p:spPr>
            <a:xfrm rot="2969838">
              <a:off x="484489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8" name="Freihandform 477"/>
            <p:cNvSpPr/>
            <p:nvPr/>
          </p:nvSpPr>
          <p:spPr>
            <a:xfrm rot="2969838">
              <a:off x="503845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9" name="Freihandform 478"/>
            <p:cNvSpPr/>
            <p:nvPr/>
          </p:nvSpPr>
          <p:spPr>
            <a:xfrm rot="7961837" flipH="1">
              <a:off x="499071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0" name="Ellipse 479"/>
            <p:cNvSpPr/>
            <p:nvPr/>
          </p:nvSpPr>
          <p:spPr>
            <a:xfrm rot="2969838">
              <a:off x="498601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2" name="Freihandform 481"/>
            <p:cNvSpPr/>
            <p:nvPr/>
          </p:nvSpPr>
          <p:spPr>
            <a:xfrm rot="2969838">
              <a:off x="9922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3" name="Freihandform 482"/>
            <p:cNvSpPr/>
            <p:nvPr/>
          </p:nvSpPr>
          <p:spPr>
            <a:xfrm rot="7961837" flipH="1">
              <a:off x="5148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4" name="Ellipse 483"/>
            <p:cNvSpPr/>
            <p:nvPr/>
          </p:nvSpPr>
          <p:spPr>
            <a:xfrm rot="2969838">
              <a:off x="4678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6" name="Freihandform 485"/>
            <p:cNvSpPr/>
            <p:nvPr/>
          </p:nvSpPr>
          <p:spPr>
            <a:xfrm rot="2969838">
              <a:off x="24034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7" name="Freihandform 486"/>
            <p:cNvSpPr/>
            <p:nvPr/>
          </p:nvSpPr>
          <p:spPr>
            <a:xfrm rot="7961837" flipH="1">
              <a:off x="19260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8" name="Ellipse 487"/>
            <p:cNvSpPr/>
            <p:nvPr/>
          </p:nvSpPr>
          <p:spPr>
            <a:xfrm rot="2969838">
              <a:off x="18790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0" name="Freihandform 489"/>
            <p:cNvSpPr/>
            <p:nvPr/>
          </p:nvSpPr>
          <p:spPr>
            <a:xfrm rot="2969838">
              <a:off x="52258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1" name="Freihandform 490"/>
            <p:cNvSpPr/>
            <p:nvPr/>
          </p:nvSpPr>
          <p:spPr>
            <a:xfrm rot="7961837" flipH="1">
              <a:off x="47484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2" name="Ellipse 491"/>
            <p:cNvSpPr/>
            <p:nvPr/>
          </p:nvSpPr>
          <p:spPr>
            <a:xfrm rot="2969838">
              <a:off x="47014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4" name="Freihandform 493"/>
            <p:cNvSpPr/>
            <p:nvPr/>
          </p:nvSpPr>
          <p:spPr>
            <a:xfrm rot="2969838">
              <a:off x="94594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5" name="Freihandform 494"/>
            <p:cNvSpPr/>
            <p:nvPr/>
          </p:nvSpPr>
          <p:spPr>
            <a:xfrm rot="7961837" flipH="1">
              <a:off x="89820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6" name="Ellipse 495"/>
            <p:cNvSpPr/>
            <p:nvPr/>
          </p:nvSpPr>
          <p:spPr>
            <a:xfrm rot="2969838">
              <a:off x="89350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8" name="Freihandform 497"/>
            <p:cNvSpPr/>
            <p:nvPr/>
          </p:nvSpPr>
          <p:spPr>
            <a:xfrm rot="2969838">
              <a:off x="151043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9" name="Freihandform 498"/>
            <p:cNvSpPr/>
            <p:nvPr/>
          </p:nvSpPr>
          <p:spPr>
            <a:xfrm rot="7961837" flipH="1">
              <a:off x="146269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0" name="Ellipse 499"/>
            <p:cNvSpPr/>
            <p:nvPr/>
          </p:nvSpPr>
          <p:spPr>
            <a:xfrm rot="2969838">
              <a:off x="145799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2" name="Freihandform 501"/>
            <p:cNvSpPr/>
            <p:nvPr/>
          </p:nvSpPr>
          <p:spPr>
            <a:xfrm rot="2969838">
              <a:off x="38146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3" name="Freihandform 502"/>
            <p:cNvSpPr/>
            <p:nvPr/>
          </p:nvSpPr>
          <p:spPr>
            <a:xfrm rot="7961837" flipH="1">
              <a:off x="33372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4" name="Ellipse 503"/>
            <p:cNvSpPr/>
            <p:nvPr/>
          </p:nvSpPr>
          <p:spPr>
            <a:xfrm rot="2969838">
              <a:off x="32902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6" name="Freihandform 505"/>
            <p:cNvSpPr/>
            <p:nvPr/>
          </p:nvSpPr>
          <p:spPr>
            <a:xfrm rot="2969838">
              <a:off x="66370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7" name="Freihandform 506"/>
            <p:cNvSpPr/>
            <p:nvPr/>
          </p:nvSpPr>
          <p:spPr>
            <a:xfrm rot="7961837" flipH="1">
              <a:off x="61596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8" name="Ellipse 507"/>
            <p:cNvSpPr/>
            <p:nvPr/>
          </p:nvSpPr>
          <p:spPr>
            <a:xfrm rot="2969838">
              <a:off x="61126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0" name="Freihandform 509"/>
            <p:cNvSpPr/>
            <p:nvPr/>
          </p:nvSpPr>
          <p:spPr>
            <a:xfrm rot="2969838">
              <a:off x="108706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1" name="Freihandform 510"/>
            <p:cNvSpPr/>
            <p:nvPr/>
          </p:nvSpPr>
          <p:spPr>
            <a:xfrm rot="7961837" flipH="1">
              <a:off x="103932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2" name="Ellipse 511"/>
            <p:cNvSpPr/>
            <p:nvPr/>
          </p:nvSpPr>
          <p:spPr>
            <a:xfrm rot="2969838">
              <a:off x="103462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4" name="Freihandform 513"/>
            <p:cNvSpPr/>
            <p:nvPr/>
          </p:nvSpPr>
          <p:spPr>
            <a:xfrm rot="2969838">
              <a:off x="165155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5" name="Freihandform 514"/>
            <p:cNvSpPr/>
            <p:nvPr/>
          </p:nvSpPr>
          <p:spPr>
            <a:xfrm rot="7961837" flipH="1">
              <a:off x="160381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6" name="Ellipse 515"/>
            <p:cNvSpPr/>
            <p:nvPr/>
          </p:nvSpPr>
          <p:spPr>
            <a:xfrm rot="2969838">
              <a:off x="159911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2" name="Freihandform 521"/>
            <p:cNvSpPr/>
            <p:nvPr/>
          </p:nvSpPr>
          <p:spPr>
            <a:xfrm rot="2969838">
              <a:off x="80482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3" name="Freihandform 522"/>
            <p:cNvSpPr/>
            <p:nvPr/>
          </p:nvSpPr>
          <p:spPr>
            <a:xfrm rot="7961837" flipH="1">
              <a:off x="75708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4" name="Ellipse 523"/>
            <p:cNvSpPr/>
            <p:nvPr/>
          </p:nvSpPr>
          <p:spPr>
            <a:xfrm rot="2969838">
              <a:off x="75238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6" name="Freihandform 525"/>
            <p:cNvSpPr/>
            <p:nvPr/>
          </p:nvSpPr>
          <p:spPr>
            <a:xfrm rot="2969838">
              <a:off x="122818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7" name="Freihandform 526"/>
            <p:cNvSpPr/>
            <p:nvPr/>
          </p:nvSpPr>
          <p:spPr>
            <a:xfrm rot="7961837" flipH="1">
              <a:off x="118045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8" name="Ellipse 527"/>
            <p:cNvSpPr/>
            <p:nvPr/>
          </p:nvSpPr>
          <p:spPr>
            <a:xfrm rot="2969838">
              <a:off x="117574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2" name="Freihandform 541"/>
            <p:cNvSpPr/>
            <p:nvPr/>
          </p:nvSpPr>
          <p:spPr>
            <a:xfrm rot="2969838">
              <a:off x="136931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3" name="Freihandform 542"/>
            <p:cNvSpPr/>
            <p:nvPr/>
          </p:nvSpPr>
          <p:spPr>
            <a:xfrm rot="7961837" flipH="1">
              <a:off x="132157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4" name="Ellipse 543"/>
            <p:cNvSpPr/>
            <p:nvPr/>
          </p:nvSpPr>
          <p:spPr>
            <a:xfrm rot="2969838">
              <a:off x="131687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4" name="Freihandform 573"/>
            <p:cNvSpPr/>
            <p:nvPr/>
          </p:nvSpPr>
          <p:spPr>
            <a:xfrm rot="2969838">
              <a:off x="179267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5" name="Freihandform 574"/>
            <p:cNvSpPr/>
            <p:nvPr/>
          </p:nvSpPr>
          <p:spPr>
            <a:xfrm rot="7961837" flipH="1">
              <a:off x="174493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6" name="Ellipse 575"/>
            <p:cNvSpPr/>
            <p:nvPr/>
          </p:nvSpPr>
          <p:spPr>
            <a:xfrm rot="2969838">
              <a:off x="174023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8" name="Freihandform 577"/>
            <p:cNvSpPr/>
            <p:nvPr/>
          </p:nvSpPr>
          <p:spPr>
            <a:xfrm rot="2969838">
              <a:off x="221603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9" name="Freihandform 578"/>
            <p:cNvSpPr/>
            <p:nvPr/>
          </p:nvSpPr>
          <p:spPr>
            <a:xfrm rot="7961837" flipH="1">
              <a:off x="216829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0" name="Ellipse 579"/>
            <p:cNvSpPr/>
            <p:nvPr/>
          </p:nvSpPr>
          <p:spPr>
            <a:xfrm rot="2969838">
              <a:off x="216359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0" name="Freihandform 589"/>
            <p:cNvSpPr/>
            <p:nvPr/>
          </p:nvSpPr>
          <p:spPr>
            <a:xfrm rot="2969838">
              <a:off x="193379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1" name="Freihandform 590"/>
            <p:cNvSpPr/>
            <p:nvPr/>
          </p:nvSpPr>
          <p:spPr>
            <a:xfrm rot="7961837" flipH="1">
              <a:off x="188605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2" name="Ellipse 591"/>
            <p:cNvSpPr/>
            <p:nvPr/>
          </p:nvSpPr>
          <p:spPr>
            <a:xfrm rot="2969838">
              <a:off x="188135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4" name="Freihandform 593"/>
            <p:cNvSpPr/>
            <p:nvPr/>
          </p:nvSpPr>
          <p:spPr>
            <a:xfrm rot="2969838">
              <a:off x="235715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5" name="Freihandform 594"/>
            <p:cNvSpPr/>
            <p:nvPr/>
          </p:nvSpPr>
          <p:spPr>
            <a:xfrm rot="7961837" flipH="1">
              <a:off x="230941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6" name="Ellipse 595"/>
            <p:cNvSpPr/>
            <p:nvPr/>
          </p:nvSpPr>
          <p:spPr>
            <a:xfrm rot="2969838">
              <a:off x="230471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8" name="Freihandform 597"/>
            <p:cNvSpPr/>
            <p:nvPr/>
          </p:nvSpPr>
          <p:spPr>
            <a:xfrm rot="2969838">
              <a:off x="263939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9" name="Freihandform 598"/>
            <p:cNvSpPr/>
            <p:nvPr/>
          </p:nvSpPr>
          <p:spPr>
            <a:xfrm rot="7961837" flipH="1">
              <a:off x="259166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0" name="Ellipse 599"/>
            <p:cNvSpPr/>
            <p:nvPr/>
          </p:nvSpPr>
          <p:spPr>
            <a:xfrm rot="2969838">
              <a:off x="258695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6" name="Freihandform 605"/>
            <p:cNvSpPr/>
            <p:nvPr/>
          </p:nvSpPr>
          <p:spPr>
            <a:xfrm rot="2969838">
              <a:off x="207491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7" name="Freihandform 606"/>
            <p:cNvSpPr/>
            <p:nvPr/>
          </p:nvSpPr>
          <p:spPr>
            <a:xfrm rot="7961837" flipH="1">
              <a:off x="202717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8" name="Ellipse 607"/>
            <p:cNvSpPr/>
            <p:nvPr/>
          </p:nvSpPr>
          <p:spPr>
            <a:xfrm rot="2969838">
              <a:off x="202247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0" name="Freihandform 609"/>
            <p:cNvSpPr/>
            <p:nvPr/>
          </p:nvSpPr>
          <p:spPr>
            <a:xfrm rot="2969838">
              <a:off x="249827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1" name="Freihandform 610"/>
            <p:cNvSpPr/>
            <p:nvPr/>
          </p:nvSpPr>
          <p:spPr>
            <a:xfrm rot="7961837" flipH="1">
              <a:off x="245053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2" name="Ellipse 611"/>
            <p:cNvSpPr/>
            <p:nvPr/>
          </p:nvSpPr>
          <p:spPr>
            <a:xfrm rot="2969838">
              <a:off x="244583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4" name="Freihandform 613"/>
            <p:cNvSpPr/>
            <p:nvPr/>
          </p:nvSpPr>
          <p:spPr>
            <a:xfrm rot="2969838">
              <a:off x="278052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5" name="Freihandform 614"/>
            <p:cNvSpPr/>
            <p:nvPr/>
          </p:nvSpPr>
          <p:spPr>
            <a:xfrm rot="7961837" flipH="1">
              <a:off x="273278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6" name="Ellipse 615"/>
            <p:cNvSpPr/>
            <p:nvPr/>
          </p:nvSpPr>
          <p:spPr>
            <a:xfrm rot="2969838">
              <a:off x="272808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5" name="Freihandform 294"/>
            <p:cNvSpPr/>
            <p:nvPr/>
          </p:nvSpPr>
          <p:spPr>
            <a:xfrm rot="2969838">
              <a:off x="701415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6" name="Freihandform 295"/>
            <p:cNvSpPr/>
            <p:nvPr/>
          </p:nvSpPr>
          <p:spPr>
            <a:xfrm rot="7961837" flipH="1">
              <a:off x="696641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7" name="Ellipse 296"/>
            <p:cNvSpPr/>
            <p:nvPr/>
          </p:nvSpPr>
          <p:spPr>
            <a:xfrm rot="2969838">
              <a:off x="696171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9" name="Freihandform 298"/>
            <p:cNvSpPr/>
            <p:nvPr/>
          </p:nvSpPr>
          <p:spPr>
            <a:xfrm rot="2969838">
              <a:off x="715527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0" name="Freihandform 299"/>
            <p:cNvSpPr/>
            <p:nvPr/>
          </p:nvSpPr>
          <p:spPr>
            <a:xfrm rot="7961837" flipH="1">
              <a:off x="710753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1" name="Ellipse 300"/>
            <p:cNvSpPr/>
            <p:nvPr/>
          </p:nvSpPr>
          <p:spPr>
            <a:xfrm rot="2969838">
              <a:off x="710283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3" name="Freihandform 302"/>
            <p:cNvSpPr/>
            <p:nvPr/>
          </p:nvSpPr>
          <p:spPr>
            <a:xfrm rot="2969838">
              <a:off x="630854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4" name="Freihandform 303"/>
            <p:cNvSpPr/>
            <p:nvPr/>
          </p:nvSpPr>
          <p:spPr>
            <a:xfrm rot="7961837" flipH="1">
              <a:off x="626080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5" name="Ellipse 304"/>
            <p:cNvSpPr/>
            <p:nvPr/>
          </p:nvSpPr>
          <p:spPr>
            <a:xfrm rot="2969838">
              <a:off x="625610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7" name="Freihandform 306"/>
            <p:cNvSpPr/>
            <p:nvPr/>
          </p:nvSpPr>
          <p:spPr>
            <a:xfrm rot="2969838">
              <a:off x="729639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8" name="Freihandform 307"/>
            <p:cNvSpPr/>
            <p:nvPr/>
          </p:nvSpPr>
          <p:spPr>
            <a:xfrm rot="7961837" flipH="1">
              <a:off x="724865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9" name="Ellipse 308"/>
            <p:cNvSpPr/>
            <p:nvPr/>
          </p:nvSpPr>
          <p:spPr>
            <a:xfrm rot="2969838">
              <a:off x="724395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1" name="Freihandform 310"/>
            <p:cNvSpPr/>
            <p:nvPr/>
          </p:nvSpPr>
          <p:spPr>
            <a:xfrm rot="2969838">
              <a:off x="644966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2" name="Freihandform 311"/>
            <p:cNvSpPr/>
            <p:nvPr/>
          </p:nvSpPr>
          <p:spPr>
            <a:xfrm rot="7961837" flipH="1">
              <a:off x="640192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3" name="Ellipse 312"/>
            <p:cNvSpPr/>
            <p:nvPr/>
          </p:nvSpPr>
          <p:spPr>
            <a:xfrm rot="2969838">
              <a:off x="639722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5" name="Freihandform 314"/>
            <p:cNvSpPr/>
            <p:nvPr/>
          </p:nvSpPr>
          <p:spPr>
            <a:xfrm rot="2969838">
              <a:off x="743751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6" name="Freihandform 315"/>
            <p:cNvSpPr/>
            <p:nvPr/>
          </p:nvSpPr>
          <p:spPr>
            <a:xfrm rot="7961837" flipH="1">
              <a:off x="738977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7" name="Ellipse 316"/>
            <p:cNvSpPr/>
            <p:nvPr/>
          </p:nvSpPr>
          <p:spPr>
            <a:xfrm rot="2969838">
              <a:off x="738507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9" name="Freihandform 318"/>
            <p:cNvSpPr/>
            <p:nvPr/>
          </p:nvSpPr>
          <p:spPr>
            <a:xfrm rot="2969838">
              <a:off x="800199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0" name="Freihandform 319"/>
            <p:cNvSpPr/>
            <p:nvPr/>
          </p:nvSpPr>
          <p:spPr>
            <a:xfrm rot="7961837" flipH="1">
              <a:off x="795425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1" name="Ellipse 320"/>
            <p:cNvSpPr/>
            <p:nvPr/>
          </p:nvSpPr>
          <p:spPr>
            <a:xfrm rot="2969838">
              <a:off x="794955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3" name="Freihandform 322"/>
            <p:cNvSpPr/>
            <p:nvPr/>
          </p:nvSpPr>
          <p:spPr>
            <a:xfrm rot="2969838">
              <a:off x="659078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4" name="Freihandform 323"/>
            <p:cNvSpPr/>
            <p:nvPr/>
          </p:nvSpPr>
          <p:spPr>
            <a:xfrm rot="7961837" flipH="1">
              <a:off x="654304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5" name="Ellipse 324"/>
            <p:cNvSpPr/>
            <p:nvPr/>
          </p:nvSpPr>
          <p:spPr>
            <a:xfrm rot="2969838">
              <a:off x="653834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7" name="Freihandform 326"/>
            <p:cNvSpPr/>
            <p:nvPr/>
          </p:nvSpPr>
          <p:spPr>
            <a:xfrm rot="2969838">
              <a:off x="673190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8" name="Freihandform 327"/>
            <p:cNvSpPr/>
            <p:nvPr/>
          </p:nvSpPr>
          <p:spPr>
            <a:xfrm rot="7961837" flipH="1">
              <a:off x="668416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9" name="Ellipse 328"/>
            <p:cNvSpPr/>
            <p:nvPr/>
          </p:nvSpPr>
          <p:spPr>
            <a:xfrm rot="2969838">
              <a:off x="667946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1" name="Freihandform 330"/>
            <p:cNvSpPr/>
            <p:nvPr/>
          </p:nvSpPr>
          <p:spPr>
            <a:xfrm rot="2969838">
              <a:off x="687302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2" name="Freihandform 331"/>
            <p:cNvSpPr/>
            <p:nvPr/>
          </p:nvSpPr>
          <p:spPr>
            <a:xfrm rot="7961837" flipH="1">
              <a:off x="682529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1" name="Ellipse 340"/>
            <p:cNvSpPr/>
            <p:nvPr/>
          </p:nvSpPr>
          <p:spPr>
            <a:xfrm rot="2969838">
              <a:off x="682058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3" name="Freihandform 342"/>
            <p:cNvSpPr/>
            <p:nvPr/>
          </p:nvSpPr>
          <p:spPr>
            <a:xfrm rot="2969838">
              <a:off x="757863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4" name="Freihandform 343"/>
            <p:cNvSpPr/>
            <p:nvPr/>
          </p:nvSpPr>
          <p:spPr>
            <a:xfrm rot="7961837" flipH="1">
              <a:off x="753089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5" name="Ellipse 344"/>
            <p:cNvSpPr/>
            <p:nvPr/>
          </p:nvSpPr>
          <p:spPr>
            <a:xfrm rot="2969838">
              <a:off x="752619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7" name="Freihandform 346"/>
            <p:cNvSpPr/>
            <p:nvPr/>
          </p:nvSpPr>
          <p:spPr>
            <a:xfrm rot="2969838">
              <a:off x="771975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8" name="Freihandform 347"/>
            <p:cNvSpPr/>
            <p:nvPr/>
          </p:nvSpPr>
          <p:spPr>
            <a:xfrm rot="7961837" flipH="1">
              <a:off x="767201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3" name="Ellipse 352"/>
            <p:cNvSpPr/>
            <p:nvPr/>
          </p:nvSpPr>
          <p:spPr>
            <a:xfrm rot="2969838">
              <a:off x="766731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5" name="Freihandform 354"/>
            <p:cNvSpPr/>
            <p:nvPr/>
          </p:nvSpPr>
          <p:spPr>
            <a:xfrm rot="2969838">
              <a:off x="814311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6" name="Freihandform 355"/>
            <p:cNvSpPr/>
            <p:nvPr/>
          </p:nvSpPr>
          <p:spPr>
            <a:xfrm rot="7961837" flipH="1">
              <a:off x="809537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7" name="Ellipse 356"/>
            <p:cNvSpPr/>
            <p:nvPr/>
          </p:nvSpPr>
          <p:spPr>
            <a:xfrm rot="2969838">
              <a:off x="809067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9" name="Freihandform 358"/>
            <p:cNvSpPr/>
            <p:nvPr/>
          </p:nvSpPr>
          <p:spPr>
            <a:xfrm rot="2969838">
              <a:off x="786087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0" name="Freihandform 359"/>
            <p:cNvSpPr/>
            <p:nvPr/>
          </p:nvSpPr>
          <p:spPr>
            <a:xfrm rot="7961837" flipH="1">
              <a:off x="781313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1" name="Ellipse 360"/>
            <p:cNvSpPr/>
            <p:nvPr/>
          </p:nvSpPr>
          <p:spPr>
            <a:xfrm rot="2969838">
              <a:off x="780843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3" name="Freihandform 362"/>
            <p:cNvSpPr/>
            <p:nvPr/>
          </p:nvSpPr>
          <p:spPr>
            <a:xfrm rot="2969838">
              <a:off x="828423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4" name="Freihandform 363"/>
            <p:cNvSpPr/>
            <p:nvPr/>
          </p:nvSpPr>
          <p:spPr>
            <a:xfrm rot="7961837" flipH="1">
              <a:off x="823650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9" name="Ellipse 368"/>
            <p:cNvSpPr/>
            <p:nvPr/>
          </p:nvSpPr>
          <p:spPr>
            <a:xfrm rot="2969838">
              <a:off x="823179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1" name="Freihandform 370"/>
            <p:cNvSpPr/>
            <p:nvPr/>
          </p:nvSpPr>
          <p:spPr>
            <a:xfrm rot="2969838">
              <a:off x="842536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2" name="Freihandform 371"/>
            <p:cNvSpPr/>
            <p:nvPr/>
          </p:nvSpPr>
          <p:spPr>
            <a:xfrm rot="7961837" flipH="1">
              <a:off x="837762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3" name="Ellipse 372"/>
            <p:cNvSpPr/>
            <p:nvPr/>
          </p:nvSpPr>
          <p:spPr>
            <a:xfrm rot="2969838">
              <a:off x="837292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5" name="Freihandform 374"/>
            <p:cNvSpPr/>
            <p:nvPr/>
          </p:nvSpPr>
          <p:spPr>
            <a:xfrm rot="2969838">
              <a:off x="517957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6" name="Freihandform 375"/>
            <p:cNvSpPr/>
            <p:nvPr/>
          </p:nvSpPr>
          <p:spPr>
            <a:xfrm rot="7961837" flipH="1">
              <a:off x="513183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7" name="Ellipse 376"/>
            <p:cNvSpPr/>
            <p:nvPr/>
          </p:nvSpPr>
          <p:spPr>
            <a:xfrm rot="2969838">
              <a:off x="512713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9" name="Freihandform 378"/>
            <p:cNvSpPr/>
            <p:nvPr/>
          </p:nvSpPr>
          <p:spPr>
            <a:xfrm rot="2969838">
              <a:off x="560294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0" name="Freihandform 379"/>
            <p:cNvSpPr/>
            <p:nvPr/>
          </p:nvSpPr>
          <p:spPr>
            <a:xfrm rot="7961837" flipH="1">
              <a:off x="555520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5" name="Ellipse 384"/>
            <p:cNvSpPr/>
            <p:nvPr/>
          </p:nvSpPr>
          <p:spPr>
            <a:xfrm rot="2969838">
              <a:off x="555050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7" name="Freihandform 386"/>
            <p:cNvSpPr/>
            <p:nvPr/>
          </p:nvSpPr>
          <p:spPr>
            <a:xfrm rot="2969838">
              <a:off x="532069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8" name="Freihandform 387"/>
            <p:cNvSpPr/>
            <p:nvPr/>
          </p:nvSpPr>
          <p:spPr>
            <a:xfrm rot="7961837" flipH="1">
              <a:off x="527295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9" name="Ellipse 388"/>
            <p:cNvSpPr/>
            <p:nvPr/>
          </p:nvSpPr>
          <p:spPr>
            <a:xfrm rot="2969838">
              <a:off x="526825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1" name="Freihandform 390"/>
            <p:cNvSpPr/>
            <p:nvPr/>
          </p:nvSpPr>
          <p:spPr>
            <a:xfrm rot="2969838">
              <a:off x="574406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2" name="Freihandform 391"/>
            <p:cNvSpPr/>
            <p:nvPr/>
          </p:nvSpPr>
          <p:spPr>
            <a:xfrm rot="7961837" flipH="1">
              <a:off x="569632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3" name="Ellipse 392"/>
            <p:cNvSpPr/>
            <p:nvPr/>
          </p:nvSpPr>
          <p:spPr>
            <a:xfrm rot="2969838">
              <a:off x="569162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5" name="Freihandform 394"/>
            <p:cNvSpPr/>
            <p:nvPr/>
          </p:nvSpPr>
          <p:spPr>
            <a:xfrm rot="2969838">
              <a:off x="602630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6" name="Freihandform 395"/>
            <p:cNvSpPr/>
            <p:nvPr/>
          </p:nvSpPr>
          <p:spPr>
            <a:xfrm rot="7961837" flipH="1">
              <a:off x="597856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7" name="Ellipse 396"/>
            <p:cNvSpPr/>
            <p:nvPr/>
          </p:nvSpPr>
          <p:spPr>
            <a:xfrm rot="2969838">
              <a:off x="597386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9" name="Freihandform 398"/>
            <p:cNvSpPr/>
            <p:nvPr/>
          </p:nvSpPr>
          <p:spPr>
            <a:xfrm rot="2969838">
              <a:off x="546181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0" name="Freihandform 399"/>
            <p:cNvSpPr/>
            <p:nvPr/>
          </p:nvSpPr>
          <p:spPr>
            <a:xfrm rot="7961837" flipH="1">
              <a:off x="541408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1" name="Ellipse 400"/>
            <p:cNvSpPr/>
            <p:nvPr/>
          </p:nvSpPr>
          <p:spPr>
            <a:xfrm rot="2969838">
              <a:off x="540937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3" name="Freihandform 402"/>
            <p:cNvSpPr/>
            <p:nvPr/>
          </p:nvSpPr>
          <p:spPr>
            <a:xfrm rot="2969838">
              <a:off x="588518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4" name="Freihandform 403"/>
            <p:cNvSpPr/>
            <p:nvPr/>
          </p:nvSpPr>
          <p:spPr>
            <a:xfrm rot="7961837" flipH="1">
              <a:off x="583744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5" name="Ellipse 404"/>
            <p:cNvSpPr/>
            <p:nvPr/>
          </p:nvSpPr>
          <p:spPr>
            <a:xfrm rot="2969838">
              <a:off x="583274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7" name="Freihandform 406"/>
            <p:cNvSpPr/>
            <p:nvPr/>
          </p:nvSpPr>
          <p:spPr>
            <a:xfrm rot="2969838">
              <a:off x="616742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8" name="Freihandform 407"/>
            <p:cNvSpPr/>
            <p:nvPr/>
          </p:nvSpPr>
          <p:spPr>
            <a:xfrm rot="7961837" flipH="1">
              <a:off x="611968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9" name="Ellipse 408"/>
            <p:cNvSpPr/>
            <p:nvPr/>
          </p:nvSpPr>
          <p:spPr>
            <a:xfrm rot="2969838">
              <a:off x="611498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1" name="Freihandform 410"/>
            <p:cNvSpPr/>
            <p:nvPr/>
          </p:nvSpPr>
          <p:spPr>
            <a:xfrm rot="2969838">
              <a:off x="856648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2" name="Freihandform 411"/>
            <p:cNvSpPr/>
            <p:nvPr/>
          </p:nvSpPr>
          <p:spPr>
            <a:xfrm rot="7961837" flipH="1">
              <a:off x="851874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3" name="Ellipse 412"/>
            <p:cNvSpPr/>
            <p:nvPr/>
          </p:nvSpPr>
          <p:spPr>
            <a:xfrm rot="2969838">
              <a:off x="851404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5" name="Freihandform 414"/>
            <p:cNvSpPr/>
            <p:nvPr/>
          </p:nvSpPr>
          <p:spPr>
            <a:xfrm rot="2969838">
              <a:off x="870760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6" name="Freihandform 415"/>
            <p:cNvSpPr/>
            <p:nvPr/>
          </p:nvSpPr>
          <p:spPr>
            <a:xfrm rot="7961837" flipH="1">
              <a:off x="865986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7" name="Ellipse 416"/>
            <p:cNvSpPr/>
            <p:nvPr/>
          </p:nvSpPr>
          <p:spPr>
            <a:xfrm rot="2969838">
              <a:off x="865516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9" name="Freihandform 418"/>
            <p:cNvSpPr/>
            <p:nvPr/>
          </p:nvSpPr>
          <p:spPr>
            <a:xfrm rot="2969838">
              <a:off x="884872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0" name="Freihandform 419"/>
            <p:cNvSpPr/>
            <p:nvPr/>
          </p:nvSpPr>
          <p:spPr>
            <a:xfrm rot="7961837" flipH="1">
              <a:off x="880098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1" name="Ellipse 420"/>
            <p:cNvSpPr/>
            <p:nvPr/>
          </p:nvSpPr>
          <p:spPr>
            <a:xfrm rot="2969838">
              <a:off x="879628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3" name="Freihandform 422"/>
            <p:cNvSpPr/>
            <p:nvPr/>
          </p:nvSpPr>
          <p:spPr>
            <a:xfrm rot="2969838">
              <a:off x="898982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4" name="Freihandform 423"/>
            <p:cNvSpPr/>
            <p:nvPr/>
          </p:nvSpPr>
          <p:spPr>
            <a:xfrm rot="7961837" flipH="1">
              <a:off x="894208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5" name="Ellipse 424"/>
            <p:cNvSpPr/>
            <p:nvPr/>
          </p:nvSpPr>
          <p:spPr>
            <a:xfrm rot="2969838">
              <a:off x="893738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9" name="Freihandform 928"/>
            <p:cNvSpPr/>
            <p:nvPr/>
          </p:nvSpPr>
          <p:spPr>
            <a:xfrm rot="13769838">
              <a:off x="541916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0" name="Freihandform 929"/>
            <p:cNvSpPr/>
            <p:nvPr/>
          </p:nvSpPr>
          <p:spPr>
            <a:xfrm rot="18761837" flipH="1">
              <a:off x="546690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1" name="Ellipse 930"/>
            <p:cNvSpPr/>
            <p:nvPr/>
          </p:nvSpPr>
          <p:spPr>
            <a:xfrm rot="13769838">
              <a:off x="541027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6" name="Freihandform 925"/>
            <p:cNvSpPr/>
            <p:nvPr/>
          </p:nvSpPr>
          <p:spPr>
            <a:xfrm rot="13769838">
              <a:off x="527804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7" name="Freihandform 926"/>
            <p:cNvSpPr/>
            <p:nvPr/>
          </p:nvSpPr>
          <p:spPr>
            <a:xfrm rot="18761837" flipH="1">
              <a:off x="532578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8" name="Ellipse 927"/>
            <p:cNvSpPr/>
            <p:nvPr/>
          </p:nvSpPr>
          <p:spPr>
            <a:xfrm rot="13769838">
              <a:off x="526915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3" name="Freihandform 922"/>
            <p:cNvSpPr/>
            <p:nvPr/>
          </p:nvSpPr>
          <p:spPr>
            <a:xfrm rot="13769838">
              <a:off x="612477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4" name="Freihandform 923"/>
            <p:cNvSpPr/>
            <p:nvPr/>
          </p:nvSpPr>
          <p:spPr>
            <a:xfrm rot="18761837" flipH="1">
              <a:off x="617251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5" name="Ellipse 924"/>
            <p:cNvSpPr/>
            <p:nvPr/>
          </p:nvSpPr>
          <p:spPr>
            <a:xfrm rot="13769838">
              <a:off x="611587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0" name="Freihandform 919"/>
            <p:cNvSpPr/>
            <p:nvPr/>
          </p:nvSpPr>
          <p:spPr>
            <a:xfrm rot="13769838">
              <a:off x="513692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1" name="Freihandform 920"/>
            <p:cNvSpPr/>
            <p:nvPr/>
          </p:nvSpPr>
          <p:spPr>
            <a:xfrm rot="18761837" flipH="1">
              <a:off x="518466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2" name="Ellipse 921"/>
            <p:cNvSpPr/>
            <p:nvPr/>
          </p:nvSpPr>
          <p:spPr>
            <a:xfrm rot="13769838">
              <a:off x="512802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7" name="Freihandform 916"/>
            <p:cNvSpPr/>
            <p:nvPr/>
          </p:nvSpPr>
          <p:spPr>
            <a:xfrm rot="13769838">
              <a:off x="598365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8" name="Freihandform 917"/>
            <p:cNvSpPr/>
            <p:nvPr/>
          </p:nvSpPr>
          <p:spPr>
            <a:xfrm rot="18761837" flipH="1">
              <a:off x="603139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9" name="Ellipse 918"/>
            <p:cNvSpPr/>
            <p:nvPr/>
          </p:nvSpPr>
          <p:spPr>
            <a:xfrm rot="13769838">
              <a:off x="597475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4" name="Freihandform 913"/>
            <p:cNvSpPr/>
            <p:nvPr/>
          </p:nvSpPr>
          <p:spPr>
            <a:xfrm rot="13769838">
              <a:off x="499580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5" name="Freihandform 914"/>
            <p:cNvSpPr/>
            <p:nvPr/>
          </p:nvSpPr>
          <p:spPr>
            <a:xfrm rot="18761837" flipH="1">
              <a:off x="504354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6" name="Ellipse 915"/>
            <p:cNvSpPr/>
            <p:nvPr/>
          </p:nvSpPr>
          <p:spPr>
            <a:xfrm rot="13769838">
              <a:off x="498690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1" name="Freihandform 910"/>
            <p:cNvSpPr/>
            <p:nvPr/>
          </p:nvSpPr>
          <p:spPr>
            <a:xfrm rot="13769838">
              <a:off x="443132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2" name="Freihandform 911"/>
            <p:cNvSpPr/>
            <p:nvPr/>
          </p:nvSpPr>
          <p:spPr>
            <a:xfrm rot="18761837" flipH="1">
              <a:off x="447906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3" name="Ellipse 912"/>
            <p:cNvSpPr/>
            <p:nvPr/>
          </p:nvSpPr>
          <p:spPr>
            <a:xfrm rot="13769838">
              <a:off x="442242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8" name="Freihandform 907"/>
            <p:cNvSpPr/>
            <p:nvPr/>
          </p:nvSpPr>
          <p:spPr>
            <a:xfrm rot="13769838">
              <a:off x="584253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9" name="Freihandform 908"/>
            <p:cNvSpPr/>
            <p:nvPr/>
          </p:nvSpPr>
          <p:spPr>
            <a:xfrm rot="18761837" flipH="1">
              <a:off x="589027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0" name="Ellipse 909"/>
            <p:cNvSpPr/>
            <p:nvPr/>
          </p:nvSpPr>
          <p:spPr>
            <a:xfrm rot="13769838">
              <a:off x="583363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5" name="Freihandform 904"/>
            <p:cNvSpPr/>
            <p:nvPr/>
          </p:nvSpPr>
          <p:spPr>
            <a:xfrm rot="13769838">
              <a:off x="570141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6" name="Freihandform 905"/>
            <p:cNvSpPr/>
            <p:nvPr/>
          </p:nvSpPr>
          <p:spPr>
            <a:xfrm rot="18761837" flipH="1">
              <a:off x="574914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7" name="Ellipse 906"/>
            <p:cNvSpPr/>
            <p:nvPr/>
          </p:nvSpPr>
          <p:spPr>
            <a:xfrm rot="13769838">
              <a:off x="569251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2" name="Freihandform 901"/>
            <p:cNvSpPr/>
            <p:nvPr/>
          </p:nvSpPr>
          <p:spPr>
            <a:xfrm rot="13769838">
              <a:off x="556028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3" name="Freihandform 902"/>
            <p:cNvSpPr/>
            <p:nvPr/>
          </p:nvSpPr>
          <p:spPr>
            <a:xfrm rot="18761837" flipH="1">
              <a:off x="560802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4" name="Ellipse 903"/>
            <p:cNvSpPr/>
            <p:nvPr/>
          </p:nvSpPr>
          <p:spPr>
            <a:xfrm rot="13769838">
              <a:off x="555139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9" name="Freihandform 898"/>
            <p:cNvSpPr/>
            <p:nvPr/>
          </p:nvSpPr>
          <p:spPr>
            <a:xfrm rot="13769838">
              <a:off x="485468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0" name="Freihandform 899"/>
            <p:cNvSpPr/>
            <p:nvPr/>
          </p:nvSpPr>
          <p:spPr>
            <a:xfrm rot="18761837" flipH="1">
              <a:off x="490242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1" name="Ellipse 900"/>
            <p:cNvSpPr/>
            <p:nvPr/>
          </p:nvSpPr>
          <p:spPr>
            <a:xfrm rot="13769838">
              <a:off x="484578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6" name="Freihandform 895"/>
            <p:cNvSpPr/>
            <p:nvPr/>
          </p:nvSpPr>
          <p:spPr>
            <a:xfrm rot="13769838">
              <a:off x="471356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7" name="Freihandform 896"/>
            <p:cNvSpPr/>
            <p:nvPr/>
          </p:nvSpPr>
          <p:spPr>
            <a:xfrm rot="18761837" flipH="1">
              <a:off x="476130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8" name="Ellipse 897"/>
            <p:cNvSpPr/>
            <p:nvPr/>
          </p:nvSpPr>
          <p:spPr>
            <a:xfrm rot="13769838">
              <a:off x="470466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3" name="Freihandform 892"/>
            <p:cNvSpPr/>
            <p:nvPr/>
          </p:nvSpPr>
          <p:spPr>
            <a:xfrm rot="13769838">
              <a:off x="429020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4" name="Freihandform 893"/>
            <p:cNvSpPr/>
            <p:nvPr/>
          </p:nvSpPr>
          <p:spPr>
            <a:xfrm rot="18761837" flipH="1">
              <a:off x="433793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5" name="Ellipse 894"/>
            <p:cNvSpPr/>
            <p:nvPr/>
          </p:nvSpPr>
          <p:spPr>
            <a:xfrm rot="13769838">
              <a:off x="428130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0" name="Freihandform 889"/>
            <p:cNvSpPr/>
            <p:nvPr/>
          </p:nvSpPr>
          <p:spPr>
            <a:xfrm rot="13769838">
              <a:off x="457244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1" name="Freihandform 890"/>
            <p:cNvSpPr/>
            <p:nvPr/>
          </p:nvSpPr>
          <p:spPr>
            <a:xfrm rot="18761837" flipH="1">
              <a:off x="462018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2" name="Ellipse 891"/>
            <p:cNvSpPr/>
            <p:nvPr/>
          </p:nvSpPr>
          <p:spPr>
            <a:xfrm rot="13769838">
              <a:off x="456354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7" name="Freihandform 886"/>
            <p:cNvSpPr/>
            <p:nvPr/>
          </p:nvSpPr>
          <p:spPr>
            <a:xfrm rot="13769838">
              <a:off x="414907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8" name="Freihandform 887"/>
            <p:cNvSpPr/>
            <p:nvPr/>
          </p:nvSpPr>
          <p:spPr>
            <a:xfrm rot="18761837" flipH="1">
              <a:off x="419681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9" name="Ellipse 888"/>
            <p:cNvSpPr/>
            <p:nvPr/>
          </p:nvSpPr>
          <p:spPr>
            <a:xfrm rot="13769838">
              <a:off x="414018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4" name="Freihandform 883"/>
            <p:cNvSpPr/>
            <p:nvPr/>
          </p:nvSpPr>
          <p:spPr>
            <a:xfrm rot="13769838">
              <a:off x="400795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5" name="Freihandform 884"/>
            <p:cNvSpPr/>
            <p:nvPr/>
          </p:nvSpPr>
          <p:spPr>
            <a:xfrm rot="18761837" flipH="1">
              <a:off x="405569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6" name="Ellipse 885"/>
            <p:cNvSpPr/>
            <p:nvPr/>
          </p:nvSpPr>
          <p:spPr>
            <a:xfrm rot="13769838">
              <a:off x="399906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1" name="Freihandform 880"/>
            <p:cNvSpPr/>
            <p:nvPr/>
          </p:nvSpPr>
          <p:spPr>
            <a:xfrm rot="13769838">
              <a:off x="894719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2" name="Freihandform 881"/>
            <p:cNvSpPr/>
            <p:nvPr/>
          </p:nvSpPr>
          <p:spPr>
            <a:xfrm rot="18761837" flipH="1">
              <a:off x="899493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3" name="Ellipse 882"/>
            <p:cNvSpPr/>
            <p:nvPr/>
          </p:nvSpPr>
          <p:spPr>
            <a:xfrm rot="13769838">
              <a:off x="893829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8" name="Freihandform 877"/>
            <p:cNvSpPr/>
            <p:nvPr/>
          </p:nvSpPr>
          <p:spPr>
            <a:xfrm rot="13769838">
              <a:off x="880607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9" name="Freihandform 878"/>
            <p:cNvSpPr/>
            <p:nvPr/>
          </p:nvSpPr>
          <p:spPr>
            <a:xfrm rot="18761837" flipH="1">
              <a:off x="885381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0" name="Ellipse 879"/>
            <p:cNvSpPr/>
            <p:nvPr/>
          </p:nvSpPr>
          <p:spPr>
            <a:xfrm rot="13769838">
              <a:off x="879717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5" name="Freihandform 874"/>
            <p:cNvSpPr/>
            <p:nvPr/>
          </p:nvSpPr>
          <p:spPr>
            <a:xfrm rot="13769838">
              <a:off x="852383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6" name="Freihandform 875"/>
            <p:cNvSpPr/>
            <p:nvPr/>
          </p:nvSpPr>
          <p:spPr>
            <a:xfrm rot="18761837" flipH="1">
              <a:off x="857156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7" name="Ellipse 876"/>
            <p:cNvSpPr/>
            <p:nvPr/>
          </p:nvSpPr>
          <p:spPr>
            <a:xfrm rot="13769838">
              <a:off x="851493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2" name="Freihandform 871"/>
            <p:cNvSpPr/>
            <p:nvPr/>
          </p:nvSpPr>
          <p:spPr>
            <a:xfrm rot="13769838">
              <a:off x="810046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3" name="Freihandform 872"/>
            <p:cNvSpPr/>
            <p:nvPr/>
          </p:nvSpPr>
          <p:spPr>
            <a:xfrm rot="18761837" flipH="1">
              <a:off x="814820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4" name="Ellipse 873"/>
            <p:cNvSpPr/>
            <p:nvPr/>
          </p:nvSpPr>
          <p:spPr>
            <a:xfrm rot="13769838">
              <a:off x="809157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9" name="Freihandform 868"/>
            <p:cNvSpPr/>
            <p:nvPr/>
          </p:nvSpPr>
          <p:spPr>
            <a:xfrm rot="13769838">
              <a:off x="753598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0" name="Freihandform 869"/>
            <p:cNvSpPr/>
            <p:nvPr/>
          </p:nvSpPr>
          <p:spPr>
            <a:xfrm rot="18761837" flipH="1">
              <a:off x="758372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1" name="Ellipse 870"/>
            <p:cNvSpPr/>
            <p:nvPr/>
          </p:nvSpPr>
          <p:spPr>
            <a:xfrm rot="13769838">
              <a:off x="752708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6" name="Freihandform 865"/>
            <p:cNvSpPr/>
            <p:nvPr/>
          </p:nvSpPr>
          <p:spPr>
            <a:xfrm rot="13769838">
              <a:off x="866495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7" name="Freihandform 866"/>
            <p:cNvSpPr/>
            <p:nvPr/>
          </p:nvSpPr>
          <p:spPr>
            <a:xfrm rot="18761837" flipH="1">
              <a:off x="871269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8" name="Ellipse 867"/>
            <p:cNvSpPr/>
            <p:nvPr/>
          </p:nvSpPr>
          <p:spPr>
            <a:xfrm rot="13769838">
              <a:off x="865605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3" name="Freihandform 862"/>
            <p:cNvSpPr/>
            <p:nvPr/>
          </p:nvSpPr>
          <p:spPr>
            <a:xfrm rot="13769838">
              <a:off x="838270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4" name="Freihandform 863"/>
            <p:cNvSpPr/>
            <p:nvPr/>
          </p:nvSpPr>
          <p:spPr>
            <a:xfrm rot="18761837" flipH="1">
              <a:off x="843044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5" name="Ellipse 864"/>
            <p:cNvSpPr/>
            <p:nvPr/>
          </p:nvSpPr>
          <p:spPr>
            <a:xfrm rot="13769838">
              <a:off x="837381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0" name="Freihandform 859"/>
            <p:cNvSpPr/>
            <p:nvPr/>
          </p:nvSpPr>
          <p:spPr>
            <a:xfrm rot="13769838">
              <a:off x="795934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1" name="Freihandform 860"/>
            <p:cNvSpPr/>
            <p:nvPr/>
          </p:nvSpPr>
          <p:spPr>
            <a:xfrm rot="18761837" flipH="1">
              <a:off x="800708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2" name="Ellipse 861"/>
            <p:cNvSpPr/>
            <p:nvPr/>
          </p:nvSpPr>
          <p:spPr>
            <a:xfrm rot="13769838">
              <a:off x="795044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7" name="Freihandform 856"/>
            <p:cNvSpPr/>
            <p:nvPr/>
          </p:nvSpPr>
          <p:spPr>
            <a:xfrm rot="13769838">
              <a:off x="739486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8" name="Freihandform 857"/>
            <p:cNvSpPr/>
            <p:nvPr/>
          </p:nvSpPr>
          <p:spPr>
            <a:xfrm rot="18761837" flipH="1">
              <a:off x="744260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9" name="Ellipse 858"/>
            <p:cNvSpPr/>
            <p:nvPr/>
          </p:nvSpPr>
          <p:spPr>
            <a:xfrm rot="13769838">
              <a:off x="738596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4" name="Freihandform 853"/>
            <p:cNvSpPr/>
            <p:nvPr/>
          </p:nvSpPr>
          <p:spPr>
            <a:xfrm rot="13769838">
              <a:off x="824158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5" name="Freihandform 854"/>
            <p:cNvSpPr/>
            <p:nvPr/>
          </p:nvSpPr>
          <p:spPr>
            <a:xfrm rot="18761837" flipH="1">
              <a:off x="828932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6" name="Ellipse 855"/>
            <p:cNvSpPr/>
            <p:nvPr/>
          </p:nvSpPr>
          <p:spPr>
            <a:xfrm rot="13769838">
              <a:off x="823269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1" name="Freihandform 850"/>
            <p:cNvSpPr/>
            <p:nvPr/>
          </p:nvSpPr>
          <p:spPr>
            <a:xfrm rot="13769838">
              <a:off x="781822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2" name="Freihandform 851"/>
            <p:cNvSpPr/>
            <p:nvPr/>
          </p:nvSpPr>
          <p:spPr>
            <a:xfrm rot="18761837" flipH="1">
              <a:off x="786596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3" name="Ellipse 852"/>
            <p:cNvSpPr/>
            <p:nvPr/>
          </p:nvSpPr>
          <p:spPr>
            <a:xfrm rot="13769838">
              <a:off x="780932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8" name="Freihandform 847"/>
            <p:cNvSpPr/>
            <p:nvPr/>
          </p:nvSpPr>
          <p:spPr>
            <a:xfrm rot="13769838">
              <a:off x="767710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9" name="Freihandform 848"/>
            <p:cNvSpPr/>
            <p:nvPr/>
          </p:nvSpPr>
          <p:spPr>
            <a:xfrm rot="18761837" flipH="1">
              <a:off x="772484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0" name="Ellipse 849"/>
            <p:cNvSpPr/>
            <p:nvPr/>
          </p:nvSpPr>
          <p:spPr>
            <a:xfrm rot="13769838">
              <a:off x="766820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5" name="Freihandform 844"/>
            <p:cNvSpPr/>
            <p:nvPr/>
          </p:nvSpPr>
          <p:spPr>
            <a:xfrm rot="13769838">
              <a:off x="725374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6" name="Freihandform 845"/>
            <p:cNvSpPr/>
            <p:nvPr/>
          </p:nvSpPr>
          <p:spPr>
            <a:xfrm rot="18761837" flipH="1">
              <a:off x="730148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7" name="Ellipse 846"/>
            <p:cNvSpPr/>
            <p:nvPr/>
          </p:nvSpPr>
          <p:spPr>
            <a:xfrm rot="13769838">
              <a:off x="724484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2" name="Freihandform 841"/>
            <p:cNvSpPr/>
            <p:nvPr/>
          </p:nvSpPr>
          <p:spPr>
            <a:xfrm rot="13769838">
              <a:off x="683037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3" name="Freihandform 842"/>
            <p:cNvSpPr/>
            <p:nvPr/>
          </p:nvSpPr>
          <p:spPr>
            <a:xfrm rot="18761837" flipH="1">
              <a:off x="687811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4" name="Ellipse 843"/>
            <p:cNvSpPr/>
            <p:nvPr/>
          </p:nvSpPr>
          <p:spPr>
            <a:xfrm rot="13769838">
              <a:off x="682148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9" name="Freihandform 838"/>
            <p:cNvSpPr/>
            <p:nvPr/>
          </p:nvSpPr>
          <p:spPr>
            <a:xfrm rot="13769838">
              <a:off x="711262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0" name="Freihandform 839"/>
            <p:cNvSpPr/>
            <p:nvPr/>
          </p:nvSpPr>
          <p:spPr>
            <a:xfrm rot="18761837" flipH="1">
              <a:off x="716035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1" name="Ellipse 840"/>
            <p:cNvSpPr/>
            <p:nvPr/>
          </p:nvSpPr>
          <p:spPr>
            <a:xfrm rot="13769838">
              <a:off x="710372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6" name="Freihandform 835"/>
            <p:cNvSpPr/>
            <p:nvPr/>
          </p:nvSpPr>
          <p:spPr>
            <a:xfrm rot="13769838">
              <a:off x="668925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7" name="Freihandform 836"/>
            <p:cNvSpPr/>
            <p:nvPr/>
          </p:nvSpPr>
          <p:spPr>
            <a:xfrm rot="18761837" flipH="1">
              <a:off x="673699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8" name="Ellipse 837"/>
            <p:cNvSpPr/>
            <p:nvPr/>
          </p:nvSpPr>
          <p:spPr>
            <a:xfrm rot="13769838">
              <a:off x="668036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3" name="Freihandform 832"/>
            <p:cNvSpPr/>
            <p:nvPr/>
          </p:nvSpPr>
          <p:spPr>
            <a:xfrm rot="13769838">
              <a:off x="640701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4" name="Freihandform 833"/>
            <p:cNvSpPr/>
            <p:nvPr/>
          </p:nvSpPr>
          <p:spPr>
            <a:xfrm rot="18761837" flipH="1">
              <a:off x="645475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5" name="Ellipse 834"/>
            <p:cNvSpPr/>
            <p:nvPr/>
          </p:nvSpPr>
          <p:spPr>
            <a:xfrm rot="13769838">
              <a:off x="639811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0" name="Freihandform 829"/>
            <p:cNvSpPr/>
            <p:nvPr/>
          </p:nvSpPr>
          <p:spPr>
            <a:xfrm rot="13769838">
              <a:off x="697149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1" name="Freihandform 830"/>
            <p:cNvSpPr/>
            <p:nvPr/>
          </p:nvSpPr>
          <p:spPr>
            <a:xfrm rot="18761837" flipH="1">
              <a:off x="701923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2" name="Ellipse 831"/>
            <p:cNvSpPr/>
            <p:nvPr/>
          </p:nvSpPr>
          <p:spPr>
            <a:xfrm rot="13769838">
              <a:off x="696260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7" name="Freihandform 826"/>
            <p:cNvSpPr/>
            <p:nvPr/>
          </p:nvSpPr>
          <p:spPr>
            <a:xfrm rot="13769838">
              <a:off x="654813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8" name="Freihandform 827"/>
            <p:cNvSpPr/>
            <p:nvPr/>
          </p:nvSpPr>
          <p:spPr>
            <a:xfrm rot="18761837" flipH="1">
              <a:off x="659587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9" name="Ellipse 828"/>
            <p:cNvSpPr/>
            <p:nvPr/>
          </p:nvSpPr>
          <p:spPr>
            <a:xfrm rot="13769838">
              <a:off x="653923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4" name="Freihandform 823"/>
            <p:cNvSpPr/>
            <p:nvPr/>
          </p:nvSpPr>
          <p:spPr>
            <a:xfrm rot="13769838">
              <a:off x="626589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5" name="Freihandform 824"/>
            <p:cNvSpPr/>
            <p:nvPr/>
          </p:nvSpPr>
          <p:spPr>
            <a:xfrm rot="18761837" flipH="1">
              <a:off x="631363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6" name="Ellipse 825"/>
            <p:cNvSpPr/>
            <p:nvPr/>
          </p:nvSpPr>
          <p:spPr>
            <a:xfrm rot="13769838">
              <a:off x="625699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1" name="Freihandform 820"/>
            <p:cNvSpPr/>
            <p:nvPr/>
          </p:nvSpPr>
          <p:spPr>
            <a:xfrm rot="13769838">
              <a:off x="203226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2" name="Freihandform 821"/>
            <p:cNvSpPr/>
            <p:nvPr/>
          </p:nvSpPr>
          <p:spPr>
            <a:xfrm rot="18761837" flipH="1">
              <a:off x="208000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3" name="Ellipse 822"/>
            <p:cNvSpPr/>
            <p:nvPr/>
          </p:nvSpPr>
          <p:spPr>
            <a:xfrm rot="13769838">
              <a:off x="202336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8" name="Freihandform 817"/>
            <p:cNvSpPr/>
            <p:nvPr/>
          </p:nvSpPr>
          <p:spPr>
            <a:xfrm rot="13769838">
              <a:off x="189114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9" name="Freihandform 818"/>
            <p:cNvSpPr/>
            <p:nvPr/>
          </p:nvSpPr>
          <p:spPr>
            <a:xfrm rot="18761837" flipH="1">
              <a:off x="193888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0" name="Ellipse 819"/>
            <p:cNvSpPr/>
            <p:nvPr/>
          </p:nvSpPr>
          <p:spPr>
            <a:xfrm rot="13769838">
              <a:off x="188224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5" name="Freihandform 814"/>
            <p:cNvSpPr/>
            <p:nvPr/>
          </p:nvSpPr>
          <p:spPr>
            <a:xfrm rot="13769838">
              <a:off x="273786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6" name="Freihandform 815"/>
            <p:cNvSpPr/>
            <p:nvPr/>
          </p:nvSpPr>
          <p:spPr>
            <a:xfrm rot="18761837" flipH="1">
              <a:off x="278560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7" name="Ellipse 816"/>
            <p:cNvSpPr/>
            <p:nvPr/>
          </p:nvSpPr>
          <p:spPr>
            <a:xfrm rot="13769838">
              <a:off x="272897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2" name="Freihandform 811"/>
            <p:cNvSpPr/>
            <p:nvPr/>
          </p:nvSpPr>
          <p:spPr>
            <a:xfrm rot="13769838">
              <a:off x="175002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3" name="Freihandform 812"/>
            <p:cNvSpPr/>
            <p:nvPr/>
          </p:nvSpPr>
          <p:spPr>
            <a:xfrm rot="18761837" flipH="1">
              <a:off x="179776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 rot="13769838">
              <a:off x="174112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9" name="Freihandform 808"/>
            <p:cNvSpPr/>
            <p:nvPr/>
          </p:nvSpPr>
          <p:spPr>
            <a:xfrm rot="13769838">
              <a:off x="259674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0" name="Freihandform 809"/>
            <p:cNvSpPr/>
            <p:nvPr/>
          </p:nvSpPr>
          <p:spPr>
            <a:xfrm rot="18761837" flipH="1">
              <a:off x="264448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1" name="Ellipse 810"/>
            <p:cNvSpPr/>
            <p:nvPr/>
          </p:nvSpPr>
          <p:spPr>
            <a:xfrm rot="13769838">
              <a:off x="258785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6" name="Freihandform 805"/>
            <p:cNvSpPr/>
            <p:nvPr/>
          </p:nvSpPr>
          <p:spPr>
            <a:xfrm rot="13769838">
              <a:off x="160890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7" name="Freihandform 806"/>
            <p:cNvSpPr/>
            <p:nvPr/>
          </p:nvSpPr>
          <p:spPr>
            <a:xfrm rot="18761837" flipH="1">
              <a:off x="165664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8" name="Ellipse 807"/>
            <p:cNvSpPr/>
            <p:nvPr/>
          </p:nvSpPr>
          <p:spPr>
            <a:xfrm rot="13769838">
              <a:off x="160000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3" name="Freihandform 802"/>
            <p:cNvSpPr/>
            <p:nvPr/>
          </p:nvSpPr>
          <p:spPr>
            <a:xfrm rot="13769838">
              <a:off x="104441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4" name="Freihandform 803"/>
            <p:cNvSpPr/>
            <p:nvPr/>
          </p:nvSpPr>
          <p:spPr>
            <a:xfrm rot="18761837" flipH="1">
              <a:off x="109215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5" name="Ellipse 804"/>
            <p:cNvSpPr/>
            <p:nvPr/>
          </p:nvSpPr>
          <p:spPr>
            <a:xfrm rot="13769838">
              <a:off x="103552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0" name="Freihandform 799"/>
            <p:cNvSpPr/>
            <p:nvPr/>
          </p:nvSpPr>
          <p:spPr>
            <a:xfrm rot="13769838">
              <a:off x="245562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1" name="Freihandform 800"/>
            <p:cNvSpPr/>
            <p:nvPr/>
          </p:nvSpPr>
          <p:spPr>
            <a:xfrm rot="18761837" flipH="1">
              <a:off x="250336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2" name="Ellipse 801"/>
            <p:cNvSpPr/>
            <p:nvPr/>
          </p:nvSpPr>
          <p:spPr>
            <a:xfrm rot="13769838">
              <a:off x="244673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7" name="Freihandform 796"/>
            <p:cNvSpPr/>
            <p:nvPr/>
          </p:nvSpPr>
          <p:spPr>
            <a:xfrm rot="13769838">
              <a:off x="231450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8" name="Freihandform 797"/>
            <p:cNvSpPr/>
            <p:nvPr/>
          </p:nvSpPr>
          <p:spPr>
            <a:xfrm rot="18761837" flipH="1">
              <a:off x="236224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9" name="Ellipse 798"/>
            <p:cNvSpPr/>
            <p:nvPr/>
          </p:nvSpPr>
          <p:spPr>
            <a:xfrm rot="13769838">
              <a:off x="230560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4" name="Freihandform 793"/>
            <p:cNvSpPr/>
            <p:nvPr/>
          </p:nvSpPr>
          <p:spPr>
            <a:xfrm rot="13769838">
              <a:off x="217338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5" name="Freihandform 794"/>
            <p:cNvSpPr/>
            <p:nvPr/>
          </p:nvSpPr>
          <p:spPr>
            <a:xfrm rot="18761837" flipH="1">
              <a:off x="222112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6" name="Ellipse 795"/>
            <p:cNvSpPr/>
            <p:nvPr/>
          </p:nvSpPr>
          <p:spPr>
            <a:xfrm rot="13769838">
              <a:off x="216448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1" name="Freihandform 790"/>
            <p:cNvSpPr/>
            <p:nvPr/>
          </p:nvSpPr>
          <p:spPr>
            <a:xfrm rot="13769838">
              <a:off x="146778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2" name="Freihandform 791"/>
            <p:cNvSpPr/>
            <p:nvPr/>
          </p:nvSpPr>
          <p:spPr>
            <a:xfrm rot="18761837" flipH="1">
              <a:off x="151551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3" name="Ellipse 792"/>
            <p:cNvSpPr/>
            <p:nvPr/>
          </p:nvSpPr>
          <p:spPr>
            <a:xfrm rot="13769838">
              <a:off x="145888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8" name="Freihandform 787"/>
            <p:cNvSpPr/>
            <p:nvPr/>
          </p:nvSpPr>
          <p:spPr>
            <a:xfrm rot="13769838">
              <a:off x="132665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9" name="Freihandform 788"/>
            <p:cNvSpPr/>
            <p:nvPr/>
          </p:nvSpPr>
          <p:spPr>
            <a:xfrm rot="18761837" flipH="1">
              <a:off x="137439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0" name="Ellipse 789"/>
            <p:cNvSpPr/>
            <p:nvPr/>
          </p:nvSpPr>
          <p:spPr>
            <a:xfrm rot="13769838">
              <a:off x="131776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5" name="Freihandform 784"/>
            <p:cNvSpPr/>
            <p:nvPr/>
          </p:nvSpPr>
          <p:spPr>
            <a:xfrm rot="13769838">
              <a:off x="90329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6" name="Freihandform 785"/>
            <p:cNvSpPr/>
            <p:nvPr/>
          </p:nvSpPr>
          <p:spPr>
            <a:xfrm rot="18761837" flipH="1">
              <a:off x="95103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7" name="Ellipse 786"/>
            <p:cNvSpPr/>
            <p:nvPr/>
          </p:nvSpPr>
          <p:spPr>
            <a:xfrm rot="13769838">
              <a:off x="89439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2" name="Freihandform 781"/>
            <p:cNvSpPr/>
            <p:nvPr/>
          </p:nvSpPr>
          <p:spPr>
            <a:xfrm rot="13769838">
              <a:off x="118553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3" name="Freihandform 782"/>
            <p:cNvSpPr/>
            <p:nvPr/>
          </p:nvSpPr>
          <p:spPr>
            <a:xfrm rot="18761837" flipH="1">
              <a:off x="123327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4" name="Ellipse 783"/>
            <p:cNvSpPr/>
            <p:nvPr/>
          </p:nvSpPr>
          <p:spPr>
            <a:xfrm rot="13769838">
              <a:off x="117664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9" name="Freihandform 778"/>
            <p:cNvSpPr/>
            <p:nvPr/>
          </p:nvSpPr>
          <p:spPr>
            <a:xfrm rot="13769838">
              <a:off x="76217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0" name="Freihandform 779"/>
            <p:cNvSpPr/>
            <p:nvPr/>
          </p:nvSpPr>
          <p:spPr>
            <a:xfrm rot="18761837" flipH="1">
              <a:off x="80991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1" name="Ellipse 780"/>
            <p:cNvSpPr/>
            <p:nvPr/>
          </p:nvSpPr>
          <p:spPr>
            <a:xfrm rot="13769838">
              <a:off x="75327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6" name="Freihandform 775"/>
            <p:cNvSpPr/>
            <p:nvPr/>
          </p:nvSpPr>
          <p:spPr>
            <a:xfrm rot="13769838">
              <a:off x="62105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7" name="Freihandform 776"/>
            <p:cNvSpPr/>
            <p:nvPr/>
          </p:nvSpPr>
          <p:spPr>
            <a:xfrm rot="18761837" flipH="1">
              <a:off x="66879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8" name="Ellipse 777"/>
            <p:cNvSpPr/>
            <p:nvPr/>
          </p:nvSpPr>
          <p:spPr>
            <a:xfrm rot="13769838">
              <a:off x="61215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3" name="Freihandform 772"/>
            <p:cNvSpPr/>
            <p:nvPr/>
          </p:nvSpPr>
          <p:spPr>
            <a:xfrm rot="13769838">
              <a:off x="386683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4" name="Freihandform 773"/>
            <p:cNvSpPr/>
            <p:nvPr/>
          </p:nvSpPr>
          <p:spPr>
            <a:xfrm rot="18761837" flipH="1">
              <a:off x="391457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5" name="Ellipse 774"/>
            <p:cNvSpPr/>
            <p:nvPr/>
          </p:nvSpPr>
          <p:spPr>
            <a:xfrm rot="13769838">
              <a:off x="385794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0" name="Freihandform 769"/>
            <p:cNvSpPr/>
            <p:nvPr/>
          </p:nvSpPr>
          <p:spPr>
            <a:xfrm rot="13769838">
              <a:off x="344347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1" name="Freihandform 770"/>
            <p:cNvSpPr/>
            <p:nvPr/>
          </p:nvSpPr>
          <p:spPr>
            <a:xfrm rot="18761837" flipH="1">
              <a:off x="349121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2" name="Ellipse 771"/>
            <p:cNvSpPr/>
            <p:nvPr/>
          </p:nvSpPr>
          <p:spPr>
            <a:xfrm rot="13769838">
              <a:off x="343457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7" name="Freihandform 766"/>
            <p:cNvSpPr/>
            <p:nvPr/>
          </p:nvSpPr>
          <p:spPr>
            <a:xfrm rot="13769838">
              <a:off x="372571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8" name="Freihandform 767"/>
            <p:cNvSpPr/>
            <p:nvPr/>
          </p:nvSpPr>
          <p:spPr>
            <a:xfrm rot="18761837" flipH="1">
              <a:off x="377345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9" name="Ellipse 768"/>
            <p:cNvSpPr/>
            <p:nvPr/>
          </p:nvSpPr>
          <p:spPr>
            <a:xfrm rot="13769838">
              <a:off x="371681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9" name="Freihandform 618"/>
            <p:cNvSpPr/>
            <p:nvPr/>
          </p:nvSpPr>
          <p:spPr>
            <a:xfrm rot="13769838">
              <a:off x="330235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0" name="Freihandform 619"/>
            <p:cNvSpPr/>
            <p:nvPr/>
          </p:nvSpPr>
          <p:spPr>
            <a:xfrm rot="18761837" flipH="1">
              <a:off x="335009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6" name="Ellipse 765"/>
            <p:cNvSpPr/>
            <p:nvPr/>
          </p:nvSpPr>
          <p:spPr>
            <a:xfrm rot="13769838">
              <a:off x="329345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4" name="Freihandform 603"/>
            <p:cNvSpPr/>
            <p:nvPr/>
          </p:nvSpPr>
          <p:spPr>
            <a:xfrm rot="13769838">
              <a:off x="302011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7" name="Freihandform 616"/>
            <p:cNvSpPr/>
            <p:nvPr/>
          </p:nvSpPr>
          <p:spPr>
            <a:xfrm rot="18761837" flipH="1">
              <a:off x="306785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8" name="Ellipse 617"/>
            <p:cNvSpPr/>
            <p:nvPr/>
          </p:nvSpPr>
          <p:spPr>
            <a:xfrm rot="13769838">
              <a:off x="301121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1" name="Freihandform 600"/>
            <p:cNvSpPr/>
            <p:nvPr/>
          </p:nvSpPr>
          <p:spPr>
            <a:xfrm rot="13769838">
              <a:off x="358459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2" name="Freihandform 601"/>
            <p:cNvSpPr/>
            <p:nvPr/>
          </p:nvSpPr>
          <p:spPr>
            <a:xfrm rot="18761837" flipH="1">
              <a:off x="363233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3" name="Ellipse 602"/>
            <p:cNvSpPr/>
            <p:nvPr/>
          </p:nvSpPr>
          <p:spPr>
            <a:xfrm rot="13769838">
              <a:off x="357569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6" name="Freihandform 585"/>
            <p:cNvSpPr/>
            <p:nvPr/>
          </p:nvSpPr>
          <p:spPr>
            <a:xfrm rot="13769838">
              <a:off x="316123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7" name="Freihandform 586"/>
            <p:cNvSpPr/>
            <p:nvPr/>
          </p:nvSpPr>
          <p:spPr>
            <a:xfrm rot="18761837" flipH="1">
              <a:off x="320897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8" name="Ellipse 587"/>
            <p:cNvSpPr/>
            <p:nvPr/>
          </p:nvSpPr>
          <p:spPr>
            <a:xfrm rot="13769838">
              <a:off x="315233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3" name="Freihandform 582"/>
            <p:cNvSpPr/>
            <p:nvPr/>
          </p:nvSpPr>
          <p:spPr>
            <a:xfrm rot="13769838">
              <a:off x="287899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4" name="Freihandform 583"/>
            <p:cNvSpPr/>
            <p:nvPr/>
          </p:nvSpPr>
          <p:spPr>
            <a:xfrm rot="18761837" flipH="1">
              <a:off x="292672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5" name="Ellipse 584"/>
            <p:cNvSpPr/>
            <p:nvPr/>
          </p:nvSpPr>
          <p:spPr>
            <a:xfrm rot="13769838">
              <a:off x="287009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2" name="Freihandform 571"/>
            <p:cNvSpPr/>
            <p:nvPr/>
          </p:nvSpPr>
          <p:spPr>
            <a:xfrm rot="13769838">
              <a:off x="47993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1" name="Freihandform 580"/>
            <p:cNvSpPr/>
            <p:nvPr/>
          </p:nvSpPr>
          <p:spPr>
            <a:xfrm rot="18761837" flipH="1">
              <a:off x="52767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2" name="Ellipse 581"/>
            <p:cNvSpPr/>
            <p:nvPr/>
          </p:nvSpPr>
          <p:spPr>
            <a:xfrm rot="13769838">
              <a:off x="47103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9" name="Freihandform 568"/>
            <p:cNvSpPr/>
            <p:nvPr/>
          </p:nvSpPr>
          <p:spPr>
            <a:xfrm rot="13769838">
              <a:off x="33881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0" name="Freihandform 569"/>
            <p:cNvSpPr/>
            <p:nvPr/>
          </p:nvSpPr>
          <p:spPr>
            <a:xfrm rot="18761837" flipH="1">
              <a:off x="38655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1" name="Ellipse 570"/>
            <p:cNvSpPr/>
            <p:nvPr/>
          </p:nvSpPr>
          <p:spPr>
            <a:xfrm rot="13769838">
              <a:off x="32991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6" name="Freihandform 565"/>
            <p:cNvSpPr/>
            <p:nvPr/>
          </p:nvSpPr>
          <p:spPr>
            <a:xfrm rot="13769838">
              <a:off x="19769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7" name="Freihandform 566"/>
            <p:cNvSpPr/>
            <p:nvPr/>
          </p:nvSpPr>
          <p:spPr>
            <a:xfrm rot="18761837" flipH="1">
              <a:off x="24543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8" name="Ellipse 567"/>
            <p:cNvSpPr/>
            <p:nvPr/>
          </p:nvSpPr>
          <p:spPr>
            <a:xfrm rot="13769838">
              <a:off x="18879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3" name="Freihandform 562"/>
            <p:cNvSpPr/>
            <p:nvPr/>
          </p:nvSpPr>
          <p:spPr>
            <a:xfrm rot="13769838">
              <a:off x="5658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4" name="Freihandform 563"/>
            <p:cNvSpPr/>
            <p:nvPr/>
          </p:nvSpPr>
          <p:spPr>
            <a:xfrm rot="18761837" flipH="1">
              <a:off x="10432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5" name="Ellipse 564"/>
            <p:cNvSpPr/>
            <p:nvPr/>
          </p:nvSpPr>
          <p:spPr>
            <a:xfrm rot="13769838">
              <a:off x="4768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815916" y="2081637"/>
            <a:ext cx="540000" cy="1295458"/>
            <a:chOff x="3491960" y="909635"/>
            <a:chExt cx="720000" cy="1727277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17" name="Gerade Verbindung 16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37" name="Ellipse 636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4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39" name="Gruppieren 638"/>
          <p:cNvGrpSpPr/>
          <p:nvPr/>
        </p:nvGrpSpPr>
        <p:grpSpPr>
          <a:xfrm rot="2004834">
            <a:off x="3265361" y="1546735"/>
            <a:ext cx="325628" cy="459272"/>
            <a:chOff x="3669207" y="909635"/>
            <a:chExt cx="434170" cy="612362"/>
          </a:xfrm>
        </p:grpSpPr>
        <p:cxnSp>
          <p:nvCxnSpPr>
            <p:cNvPr id="641" name="Gerade Verbindung 640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2" name="Ellipse 641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3" name="Ellipse 64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63" name="Gruppieren 462"/>
          <p:cNvGrpSpPr/>
          <p:nvPr/>
        </p:nvGrpSpPr>
        <p:grpSpPr>
          <a:xfrm>
            <a:off x="5964815" y="1486645"/>
            <a:ext cx="325628" cy="459272"/>
            <a:chOff x="3669207" y="909635"/>
            <a:chExt cx="434170" cy="612362"/>
          </a:xfrm>
        </p:grpSpPr>
        <p:cxnSp>
          <p:nvCxnSpPr>
            <p:cNvPr id="464" name="Gerade Verbindung 463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Ellipse 464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6" name="Ellipse 465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67" name="Gruppieren 466"/>
          <p:cNvGrpSpPr/>
          <p:nvPr/>
        </p:nvGrpSpPr>
        <p:grpSpPr>
          <a:xfrm rot="16568228">
            <a:off x="4029606" y="1295691"/>
            <a:ext cx="325628" cy="459272"/>
            <a:chOff x="3669207" y="909635"/>
            <a:chExt cx="434170" cy="612362"/>
          </a:xfrm>
        </p:grpSpPr>
        <p:cxnSp>
          <p:nvCxnSpPr>
            <p:cNvPr id="468" name="Gerade Verbindung 467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Ellipse 46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3" name="Ellipse 47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93" name="Gruppieren 492"/>
          <p:cNvGrpSpPr/>
          <p:nvPr/>
        </p:nvGrpSpPr>
        <p:grpSpPr>
          <a:xfrm rot="2741192">
            <a:off x="3283963" y="1101561"/>
            <a:ext cx="325628" cy="459272"/>
            <a:chOff x="3669207" y="909635"/>
            <a:chExt cx="434170" cy="612362"/>
          </a:xfrm>
        </p:grpSpPr>
        <p:cxnSp>
          <p:nvCxnSpPr>
            <p:cNvPr id="497" name="Gerade Verbindung 496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1" name="Ellipse 50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5" name="Ellipse 504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09" name="Gruppieren 508"/>
          <p:cNvGrpSpPr/>
          <p:nvPr/>
        </p:nvGrpSpPr>
        <p:grpSpPr>
          <a:xfrm>
            <a:off x="1394706" y="2111674"/>
            <a:ext cx="325628" cy="459272"/>
            <a:chOff x="3669207" y="909635"/>
            <a:chExt cx="434170" cy="612362"/>
          </a:xfrm>
        </p:grpSpPr>
        <p:cxnSp>
          <p:nvCxnSpPr>
            <p:cNvPr id="513" name="Gerade Verbindung 512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" name="Ellipse 516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8" name="Ellipse 51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19" name="Gruppieren 518"/>
          <p:cNvGrpSpPr/>
          <p:nvPr/>
        </p:nvGrpSpPr>
        <p:grpSpPr>
          <a:xfrm rot="17304586">
            <a:off x="1709359" y="1489672"/>
            <a:ext cx="325628" cy="459272"/>
            <a:chOff x="3669207" y="909635"/>
            <a:chExt cx="434170" cy="612362"/>
          </a:xfrm>
        </p:grpSpPr>
        <p:cxnSp>
          <p:nvCxnSpPr>
            <p:cNvPr id="520" name="Gerade Verbindung 51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Ellipse 52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5" name="Ellipse 524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29" name="Gruppieren 528"/>
          <p:cNvGrpSpPr/>
          <p:nvPr/>
        </p:nvGrpSpPr>
        <p:grpSpPr>
          <a:xfrm rot="14452676">
            <a:off x="2433820" y="1287295"/>
            <a:ext cx="325628" cy="459272"/>
            <a:chOff x="3669207" y="909635"/>
            <a:chExt cx="434170" cy="612362"/>
          </a:xfrm>
        </p:grpSpPr>
        <p:cxnSp>
          <p:nvCxnSpPr>
            <p:cNvPr id="530" name="Gerade Verbindung 52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1" name="Ellipse 53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2" name="Ellipse 531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40" name="Gruppieren 539"/>
          <p:cNvGrpSpPr/>
          <p:nvPr/>
        </p:nvGrpSpPr>
        <p:grpSpPr>
          <a:xfrm>
            <a:off x="2357754" y="2081466"/>
            <a:ext cx="540000" cy="1295458"/>
            <a:chOff x="3491960" y="909635"/>
            <a:chExt cx="720000" cy="1727277"/>
          </a:xfrm>
        </p:grpSpPr>
        <p:grpSp>
          <p:nvGrpSpPr>
            <p:cNvPr id="541" name="Gruppieren 540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546" name="Gerade Verbindung 545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7" name="Ellipse 546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48" name="Ellipse 547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45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49" name="Gruppieren 548"/>
          <p:cNvGrpSpPr/>
          <p:nvPr/>
        </p:nvGrpSpPr>
        <p:grpSpPr>
          <a:xfrm>
            <a:off x="6624288" y="2082323"/>
            <a:ext cx="540000" cy="1295458"/>
            <a:chOff x="3491960" y="909635"/>
            <a:chExt cx="720000" cy="1727277"/>
          </a:xfrm>
        </p:grpSpPr>
        <p:grpSp>
          <p:nvGrpSpPr>
            <p:cNvPr id="550" name="Gruppieren 549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552" name="Gerade Verbindung 551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3" name="Ellipse 552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4" name="Ellipse 553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51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55" name="Gruppieren 554"/>
          <p:cNvGrpSpPr/>
          <p:nvPr/>
        </p:nvGrpSpPr>
        <p:grpSpPr>
          <a:xfrm rot="19153957">
            <a:off x="4768900" y="1184008"/>
            <a:ext cx="325628" cy="459272"/>
            <a:chOff x="3669207" y="909635"/>
            <a:chExt cx="434170" cy="612362"/>
          </a:xfrm>
        </p:grpSpPr>
        <p:cxnSp>
          <p:nvCxnSpPr>
            <p:cNvPr id="556" name="Gerade Verbindung 555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7" name="Ellipse 556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8" name="Ellipse 55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59" name="Gruppieren 558"/>
          <p:cNvGrpSpPr/>
          <p:nvPr/>
        </p:nvGrpSpPr>
        <p:grpSpPr>
          <a:xfrm rot="16568228">
            <a:off x="4242862" y="901264"/>
            <a:ext cx="325628" cy="459272"/>
            <a:chOff x="3669207" y="909635"/>
            <a:chExt cx="434170" cy="612362"/>
          </a:xfrm>
        </p:grpSpPr>
        <p:cxnSp>
          <p:nvCxnSpPr>
            <p:cNvPr id="560" name="Gerade Verbindung 55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1" name="Ellipse 56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2" name="Ellipse 561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73" name="Gruppieren 572"/>
          <p:cNvGrpSpPr/>
          <p:nvPr/>
        </p:nvGrpSpPr>
        <p:grpSpPr>
          <a:xfrm rot="2741192">
            <a:off x="2767473" y="871169"/>
            <a:ext cx="325628" cy="459272"/>
            <a:chOff x="3669207" y="909635"/>
            <a:chExt cx="434170" cy="612362"/>
          </a:xfrm>
        </p:grpSpPr>
        <p:cxnSp>
          <p:nvCxnSpPr>
            <p:cNvPr id="577" name="Gerade Verbindung 576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9" name="Ellipse 58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3" name="Ellipse 59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97" name="Gruppieren 596"/>
          <p:cNvGrpSpPr/>
          <p:nvPr/>
        </p:nvGrpSpPr>
        <p:grpSpPr>
          <a:xfrm rot="3658545">
            <a:off x="5131433" y="1724628"/>
            <a:ext cx="325628" cy="459272"/>
            <a:chOff x="3669207" y="909635"/>
            <a:chExt cx="434170" cy="612362"/>
          </a:xfrm>
        </p:grpSpPr>
        <p:cxnSp>
          <p:nvCxnSpPr>
            <p:cNvPr id="605" name="Gerade Verbindung 604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9" name="Ellipse 60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3" name="Ellipse 61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21" name="Gruppieren 620"/>
          <p:cNvGrpSpPr/>
          <p:nvPr/>
        </p:nvGrpSpPr>
        <p:grpSpPr>
          <a:xfrm rot="20653663">
            <a:off x="6219792" y="1041382"/>
            <a:ext cx="325628" cy="459272"/>
            <a:chOff x="3669207" y="909635"/>
            <a:chExt cx="434170" cy="612362"/>
          </a:xfrm>
        </p:grpSpPr>
        <p:cxnSp>
          <p:nvCxnSpPr>
            <p:cNvPr id="622" name="Gerade Verbindung 621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3" name="Ellipse 622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4" name="Ellipse 623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25" name="Gruppieren 624"/>
          <p:cNvGrpSpPr/>
          <p:nvPr/>
        </p:nvGrpSpPr>
        <p:grpSpPr>
          <a:xfrm rot="16568228">
            <a:off x="5496170" y="1348033"/>
            <a:ext cx="325628" cy="459272"/>
            <a:chOff x="3669207" y="909635"/>
            <a:chExt cx="434170" cy="612362"/>
          </a:xfrm>
        </p:grpSpPr>
        <p:cxnSp>
          <p:nvCxnSpPr>
            <p:cNvPr id="626" name="Gerade Verbindung 625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" name="Ellipse 626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8" name="Ellipse 62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29" name="Gruppieren 628"/>
          <p:cNvGrpSpPr/>
          <p:nvPr/>
        </p:nvGrpSpPr>
        <p:grpSpPr>
          <a:xfrm rot="2741192">
            <a:off x="5136341" y="1003690"/>
            <a:ext cx="325628" cy="459272"/>
            <a:chOff x="3669207" y="909635"/>
            <a:chExt cx="434170" cy="612362"/>
          </a:xfrm>
        </p:grpSpPr>
        <p:cxnSp>
          <p:nvCxnSpPr>
            <p:cNvPr id="630" name="Gerade Verbindung 62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3" name="Ellipse 63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34" name="Gruppieren 633"/>
          <p:cNvGrpSpPr/>
          <p:nvPr/>
        </p:nvGrpSpPr>
        <p:grpSpPr>
          <a:xfrm rot="736358">
            <a:off x="6445221" y="1644402"/>
            <a:ext cx="325628" cy="459272"/>
            <a:chOff x="3669207" y="909635"/>
            <a:chExt cx="434170" cy="612362"/>
          </a:xfrm>
        </p:grpSpPr>
        <p:cxnSp>
          <p:nvCxnSpPr>
            <p:cNvPr id="635" name="Gerade Verbindung 634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6" name="Ellipse 635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8" name="Ellipse 63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77" name="Ellipse 476">
            <a:extLst>
              <a:ext uri="{FF2B5EF4-FFF2-40B4-BE49-F238E27FC236}">
                <a16:creationId xmlns:a16="http://schemas.microsoft.com/office/drawing/2014/main" id="{95B1BDD8-330F-4C8C-8A5B-CB22133275BD}"/>
              </a:ext>
            </a:extLst>
          </p:cNvPr>
          <p:cNvSpPr>
            <a:spLocks noChangeAspect="1"/>
          </p:cNvSpPr>
          <p:nvPr/>
        </p:nvSpPr>
        <p:spPr>
          <a:xfrm rot="2004834">
            <a:off x="1864812" y="3925841"/>
            <a:ext cx="135000" cy="135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DE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D18D1CB4-6B09-4C95-BA6C-1B15BC331FF9}"/>
              </a:ext>
            </a:extLst>
          </p:cNvPr>
          <p:cNvSpPr>
            <a:spLocks noChangeAspect="1"/>
          </p:cNvSpPr>
          <p:nvPr/>
        </p:nvSpPr>
        <p:spPr>
          <a:xfrm rot="2741192">
            <a:off x="1851815" y="4362603"/>
            <a:ext cx="135000" cy="135000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DE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C9B3E1-2CA8-466F-A8C3-627C23723D6B}"/>
              </a:ext>
            </a:extLst>
          </p:cNvPr>
          <p:cNvSpPr txBox="1"/>
          <p:nvPr/>
        </p:nvSpPr>
        <p:spPr>
          <a:xfrm>
            <a:off x="2109649" y="3899826"/>
            <a:ext cx="253306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Sm-152 (</a:t>
            </a:r>
            <a:r>
              <a:rPr lang="de-DE" sz="1350" dirty="0" err="1"/>
              <a:t>stable</a:t>
            </a:r>
            <a:r>
              <a:rPr lang="de-DE" sz="1350" dirty="0"/>
              <a:t>) 	&gt; 99 % </a:t>
            </a:r>
          </a:p>
          <a:p>
            <a:endParaRPr lang="de-DE" sz="1350" dirty="0"/>
          </a:p>
          <a:p>
            <a:r>
              <a:rPr lang="de-DE" sz="1350" dirty="0"/>
              <a:t>Sm-153 (</a:t>
            </a:r>
            <a:r>
              <a:rPr lang="de-DE" sz="1350" dirty="0" err="1"/>
              <a:t>active</a:t>
            </a:r>
            <a:r>
              <a:rPr lang="de-DE" sz="1350" dirty="0"/>
              <a:t>)	&lt;   1 %</a:t>
            </a:r>
            <a:endParaRPr lang="en-US" sz="1350" dirty="0"/>
          </a:p>
        </p:txBody>
      </p:sp>
      <p:sp>
        <p:nvSpPr>
          <p:cNvPr id="535" name="Textfeld 534">
            <a:extLst>
              <a:ext uri="{FF2B5EF4-FFF2-40B4-BE49-F238E27FC236}">
                <a16:creationId xmlns:a16="http://schemas.microsoft.com/office/drawing/2014/main" id="{9CAB48F4-5D90-4723-8293-FC3F9CF691B8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</p:spTree>
    <p:extLst>
      <p:ext uri="{BB962C8B-B14F-4D97-AF65-F5344CB8AC3E}">
        <p14:creationId xmlns:p14="http://schemas.microsoft.com/office/powerpoint/2010/main" val="20367530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0AF4DA2-EED3-48D5-89A8-4FF74C8584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781845"/>
            <a:ext cx="4570795" cy="21602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6E619E0-EB50-4161-885A-649E2A5697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075806"/>
            <a:ext cx="4378088" cy="136815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BFD9C9D-0C8E-415B-9082-40009091115E}"/>
              </a:ext>
            </a:extLst>
          </p:cNvPr>
          <p:cNvSpPr txBox="1"/>
          <p:nvPr/>
        </p:nvSpPr>
        <p:spPr>
          <a:xfrm>
            <a:off x="524383" y="1044481"/>
            <a:ext cx="38467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Limitations</a:t>
            </a:r>
            <a:r>
              <a:rPr lang="de-DE" b="1" dirty="0">
                <a:solidFill>
                  <a:srgbClr val="FF0000"/>
                </a:solidFill>
              </a:rPr>
              <a:t> of </a:t>
            </a:r>
            <a:r>
              <a:rPr lang="de-DE" b="1" dirty="0" err="1">
                <a:solidFill>
                  <a:srgbClr val="FF0000"/>
                </a:solidFill>
              </a:rPr>
              <a:t>reactor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produced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baseline="30000" dirty="0">
                <a:solidFill>
                  <a:srgbClr val="FF0000"/>
                </a:solidFill>
              </a:rPr>
              <a:t>153</a:t>
            </a:r>
            <a:r>
              <a:rPr lang="de-DE" b="1" dirty="0">
                <a:solidFill>
                  <a:srgbClr val="FF0000"/>
                </a:solidFill>
              </a:rPr>
              <a:t>Sm:</a:t>
            </a:r>
            <a:br>
              <a:rPr lang="de-DE" b="1" dirty="0">
                <a:solidFill>
                  <a:srgbClr val="FF0000"/>
                </a:solidFill>
              </a:rPr>
            </a:br>
            <a:endParaRPr lang="de-D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Eu-152 and Eu-154 </a:t>
            </a:r>
            <a:r>
              <a:rPr lang="de-DE" dirty="0" err="1"/>
              <a:t>impurities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(half-</a:t>
            </a:r>
            <a:r>
              <a:rPr lang="de-DE" dirty="0" err="1"/>
              <a:t>life</a:t>
            </a:r>
            <a:r>
              <a:rPr lang="de-DE" dirty="0"/>
              <a:t> &gt; 8 y) </a:t>
            </a:r>
          </a:p>
          <a:p>
            <a:br>
              <a:rPr lang="de-DE" dirty="0"/>
            </a:b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E518BD6-E15A-4A49-A23D-7C4E205E9398}"/>
              </a:ext>
            </a:extLst>
          </p:cNvPr>
          <p:cNvCxnSpPr>
            <a:cxnSpLocks/>
          </p:cNvCxnSpPr>
          <p:nvPr/>
        </p:nvCxnSpPr>
        <p:spPr>
          <a:xfrm flipH="1">
            <a:off x="5868144" y="2571750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55D7624D-8832-4D92-B6DD-1FE16F6D681C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</p:spTree>
    <p:extLst>
      <p:ext uri="{BB962C8B-B14F-4D97-AF65-F5344CB8AC3E}">
        <p14:creationId xmlns:p14="http://schemas.microsoft.com/office/powerpoint/2010/main" val="1439799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0AF4DA2-EED3-48D5-89A8-4FF74C8584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781845"/>
            <a:ext cx="4570795" cy="21602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6E619E0-EB50-4161-885A-649E2A5697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075806"/>
            <a:ext cx="4378088" cy="1368152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CD52FF0-12B5-4325-B336-8A6E340D9277}"/>
              </a:ext>
            </a:extLst>
          </p:cNvPr>
          <p:cNvGrpSpPr/>
          <p:nvPr/>
        </p:nvGrpSpPr>
        <p:grpSpPr>
          <a:xfrm>
            <a:off x="785908" y="3219822"/>
            <a:ext cx="3456385" cy="1608178"/>
            <a:chOff x="5277659" y="267494"/>
            <a:chExt cx="3456385" cy="1608178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93AAE22-F3B0-4511-9EB1-A4DB35B99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627533"/>
              <a:ext cx="3456385" cy="1248139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B5E3E31-0004-480F-A9E2-2693A6988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267494"/>
              <a:ext cx="3456385" cy="360040"/>
            </a:xfrm>
            <a:prstGeom prst="rect">
              <a:avLst/>
            </a:prstGeom>
          </p:spPr>
        </p:pic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4BFD9C9D-0C8E-415B-9082-40009091115E}"/>
              </a:ext>
            </a:extLst>
          </p:cNvPr>
          <p:cNvSpPr txBox="1"/>
          <p:nvPr/>
        </p:nvSpPr>
        <p:spPr>
          <a:xfrm>
            <a:off x="524383" y="1044481"/>
            <a:ext cx="3846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Limitations</a:t>
            </a:r>
            <a:r>
              <a:rPr lang="de-DE" b="1" dirty="0">
                <a:solidFill>
                  <a:srgbClr val="FF0000"/>
                </a:solidFill>
              </a:rPr>
              <a:t> of </a:t>
            </a:r>
            <a:r>
              <a:rPr lang="de-DE" b="1" dirty="0" err="1">
                <a:solidFill>
                  <a:srgbClr val="FF0000"/>
                </a:solidFill>
              </a:rPr>
              <a:t>reactor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produced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baseline="30000" dirty="0">
                <a:solidFill>
                  <a:srgbClr val="FF0000"/>
                </a:solidFill>
              </a:rPr>
              <a:t>153</a:t>
            </a:r>
            <a:r>
              <a:rPr lang="de-DE" b="1" dirty="0">
                <a:solidFill>
                  <a:srgbClr val="FF0000"/>
                </a:solidFill>
              </a:rPr>
              <a:t>Sm:</a:t>
            </a:r>
            <a:br>
              <a:rPr lang="de-DE" b="1" dirty="0">
                <a:solidFill>
                  <a:srgbClr val="FF0000"/>
                </a:solidFill>
              </a:rPr>
            </a:br>
            <a:endParaRPr lang="de-D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Eu-152 and Eu-154 </a:t>
            </a:r>
            <a:r>
              <a:rPr lang="de-DE" dirty="0" err="1"/>
              <a:t>impurities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(half-</a:t>
            </a:r>
            <a:r>
              <a:rPr lang="de-DE" dirty="0" err="1"/>
              <a:t>life</a:t>
            </a:r>
            <a:r>
              <a:rPr lang="de-DE" dirty="0"/>
              <a:t> &gt; 8 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Sm-152 : Sm-153 </a:t>
            </a:r>
            <a:r>
              <a:rPr lang="de-DE" dirty="0" err="1"/>
              <a:t>is</a:t>
            </a:r>
            <a:r>
              <a:rPr lang="de-DE" dirty="0"/>
              <a:t> 120 : 1</a:t>
            </a:r>
            <a:br>
              <a:rPr lang="de-DE" dirty="0"/>
            </a:b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1AE9147-D63E-42B0-8C34-458B633814DC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</p:spTree>
    <p:extLst>
      <p:ext uri="{BB962C8B-B14F-4D97-AF65-F5344CB8AC3E}">
        <p14:creationId xmlns:p14="http://schemas.microsoft.com/office/powerpoint/2010/main" val="586708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000" y="544109"/>
            <a:ext cx="3527912" cy="41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1587141" y="4743603"/>
            <a:ext cx="129702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dirty="0">
                <a:latin typeface="+mn-lt"/>
              </a:rPr>
              <a:t>D.Y. Lee, AJR 1997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067945" y="1059582"/>
            <a:ext cx="5076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Tracer dose of a therapeutic radionuclide with </a:t>
            </a:r>
            <a:br>
              <a:rPr lang="en-US" sz="1600" dirty="0"/>
            </a:br>
            <a:r>
              <a:rPr lang="en-US" sz="1600" dirty="0"/>
              <a:t>co-emission of gamma photons (e.g. radioiodine-test)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Identical molecule but different isotope (I-123, I-131)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Shuttle-molecule tagged with a </a:t>
            </a:r>
            <a:r>
              <a:rPr lang="en-US" sz="1600" dirty="0" err="1"/>
              <a:t>chelator</a:t>
            </a:r>
            <a:r>
              <a:rPr lang="en-US" sz="1600" dirty="0"/>
              <a:t> that can be</a:t>
            </a:r>
            <a:br>
              <a:rPr lang="en-US" sz="1600" dirty="0"/>
            </a:br>
            <a:r>
              <a:rPr lang="en-US" sz="1600" dirty="0"/>
              <a:t>labeled with various diagnostic and therapeutic radio-metals (e.g. Ga-68, Lu-177, Tb-161, Ac-225)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Surrogate imaging using an (often faster) ligand </a:t>
            </a:r>
            <a:br>
              <a:rPr lang="en-US" sz="1600" dirty="0"/>
            </a:br>
            <a:r>
              <a:rPr lang="en-US" sz="1600" dirty="0"/>
              <a:t>binding to the identical target molecule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816755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Thera(g)</a:t>
            </a:r>
            <a:r>
              <a:rPr lang="en-US" altLang="de-DE" sz="2000" b="1" dirty="0" err="1">
                <a:solidFill>
                  <a:srgbClr val="002060"/>
                </a:solidFill>
              </a:rPr>
              <a:t>nostics</a:t>
            </a:r>
            <a:r>
              <a:rPr lang="en-US" altLang="de-DE" sz="2000" b="1" dirty="0">
                <a:solidFill>
                  <a:srgbClr val="002060"/>
                </a:solidFill>
              </a:rPr>
              <a:t>: similar ligand for targeted therapy and diagnostics imaging</a:t>
            </a:r>
            <a:endParaRPr lang="de-DE" sz="2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7197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B2FA8904-007E-43B8-BF4B-862BAD312455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0AF4DA2-EED3-48D5-89A8-4FF74C8584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781845"/>
            <a:ext cx="4570795" cy="21602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6E619E0-EB50-4161-885A-649E2A5697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075806"/>
            <a:ext cx="4378088" cy="1368152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CD52FF0-12B5-4325-B336-8A6E340D9277}"/>
              </a:ext>
            </a:extLst>
          </p:cNvPr>
          <p:cNvGrpSpPr/>
          <p:nvPr/>
        </p:nvGrpSpPr>
        <p:grpSpPr>
          <a:xfrm>
            <a:off x="785908" y="3219822"/>
            <a:ext cx="3456385" cy="1608178"/>
            <a:chOff x="5277659" y="267494"/>
            <a:chExt cx="3456385" cy="1608178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93AAE22-F3B0-4511-9EB1-A4DB35B99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627533"/>
              <a:ext cx="3456385" cy="1248139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B5E3E31-0004-480F-A9E2-2693A6988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267494"/>
              <a:ext cx="3456385" cy="360040"/>
            </a:xfrm>
            <a:prstGeom prst="rect">
              <a:avLst/>
            </a:prstGeom>
          </p:spPr>
        </p:pic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4BFD9C9D-0C8E-415B-9082-40009091115E}"/>
              </a:ext>
            </a:extLst>
          </p:cNvPr>
          <p:cNvSpPr txBox="1"/>
          <p:nvPr/>
        </p:nvSpPr>
        <p:spPr>
          <a:xfrm>
            <a:off x="524383" y="1044481"/>
            <a:ext cx="3846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Limitations</a:t>
            </a:r>
            <a:r>
              <a:rPr lang="de-DE" b="1" dirty="0">
                <a:solidFill>
                  <a:srgbClr val="FF0000"/>
                </a:solidFill>
              </a:rPr>
              <a:t> of </a:t>
            </a:r>
            <a:r>
              <a:rPr lang="de-DE" b="1" dirty="0" err="1">
                <a:solidFill>
                  <a:srgbClr val="FF0000"/>
                </a:solidFill>
              </a:rPr>
              <a:t>reactor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produced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baseline="30000" dirty="0">
                <a:solidFill>
                  <a:srgbClr val="FF0000"/>
                </a:solidFill>
              </a:rPr>
              <a:t>153</a:t>
            </a:r>
            <a:r>
              <a:rPr lang="de-DE" b="1" dirty="0">
                <a:solidFill>
                  <a:srgbClr val="FF0000"/>
                </a:solidFill>
              </a:rPr>
              <a:t>Sm:</a:t>
            </a:r>
            <a:br>
              <a:rPr lang="de-DE" b="1" dirty="0">
                <a:solidFill>
                  <a:srgbClr val="FF0000"/>
                </a:solidFill>
              </a:rPr>
            </a:br>
            <a:endParaRPr lang="de-D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Eu-152 and Eu-154 </a:t>
            </a:r>
            <a:r>
              <a:rPr lang="de-DE" dirty="0" err="1"/>
              <a:t>impurities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(half-</a:t>
            </a:r>
            <a:r>
              <a:rPr lang="de-DE" dirty="0" err="1"/>
              <a:t>life</a:t>
            </a:r>
            <a:r>
              <a:rPr lang="de-DE" dirty="0"/>
              <a:t> &gt; 8 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Sm-152 : Sm-153 </a:t>
            </a:r>
            <a:r>
              <a:rPr lang="de-DE" dirty="0" err="1"/>
              <a:t>is</a:t>
            </a:r>
            <a:r>
              <a:rPr lang="de-DE" dirty="0"/>
              <a:t> 120 : 1</a:t>
            </a:r>
            <a:br>
              <a:rPr lang="de-DE" dirty="0"/>
            </a:b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86D8532-D438-4EFE-970F-EDBE03FFA9C3}"/>
              </a:ext>
            </a:extLst>
          </p:cNvPr>
          <p:cNvSpPr/>
          <p:nvPr/>
        </p:nvSpPr>
        <p:spPr>
          <a:xfrm>
            <a:off x="395536" y="699542"/>
            <a:ext cx="8675251" cy="432048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2C890D3-5A7F-40A9-9D6F-81D8C962CE9B}"/>
              </a:ext>
            </a:extLst>
          </p:cNvPr>
          <p:cNvSpPr/>
          <p:nvPr/>
        </p:nvSpPr>
        <p:spPr>
          <a:xfrm>
            <a:off x="2286000" y="2110085"/>
            <a:ext cx="4950296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b="1" dirty="0"/>
              <a:t>These </a:t>
            </a:r>
            <a:r>
              <a:rPr lang="de-DE" b="1" dirty="0" err="1"/>
              <a:t>issues</a:t>
            </a:r>
            <a:r>
              <a:rPr lang="de-DE" b="1" dirty="0"/>
              <a:t> </a:t>
            </a:r>
            <a:r>
              <a:rPr lang="de-DE" b="1" dirty="0" err="1"/>
              <a:t>have</a:t>
            </a:r>
            <a:r>
              <a:rPr lang="de-DE" b="1" dirty="0"/>
              <a:t> </a:t>
            </a:r>
            <a:r>
              <a:rPr lang="de-DE" b="1" dirty="0" err="1"/>
              <a:t>already</a:t>
            </a:r>
            <a:r>
              <a:rPr lang="de-DE" b="1" dirty="0"/>
              <a:t> </a:t>
            </a:r>
            <a:r>
              <a:rPr lang="de-DE" b="1" dirty="0" err="1"/>
              <a:t>been</a:t>
            </a:r>
            <a:r>
              <a:rPr lang="de-DE" b="1" dirty="0"/>
              <a:t> </a:t>
            </a:r>
            <a:r>
              <a:rPr lang="de-DE" b="1" dirty="0" err="1"/>
              <a:t>eliminated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mass</a:t>
            </a:r>
            <a:r>
              <a:rPr lang="de-DE" b="1" dirty="0"/>
              <a:t> </a:t>
            </a:r>
            <a:r>
              <a:rPr lang="de-DE" b="1" dirty="0" err="1"/>
              <a:t>separation</a:t>
            </a:r>
            <a:r>
              <a:rPr lang="de-DE" b="1" dirty="0"/>
              <a:t> (CERN-MEDICIS):</a:t>
            </a:r>
          </a:p>
          <a:p>
            <a:endParaRPr lang="de-DE" b="1" dirty="0"/>
          </a:p>
          <a:p>
            <a:r>
              <a:rPr lang="de-DE" b="1" dirty="0"/>
              <a:t>(135 </a:t>
            </a:r>
            <a:r>
              <a:rPr lang="de-DE" b="1" dirty="0" err="1"/>
              <a:t>GBq</a:t>
            </a:r>
            <a:r>
              <a:rPr lang="de-DE" b="1" dirty="0"/>
              <a:t>/ml -&gt; 1.87 </a:t>
            </a:r>
            <a:r>
              <a:rPr lang="de-DE" b="1" dirty="0" err="1"/>
              <a:t>TBq</a:t>
            </a:r>
            <a:r>
              <a:rPr lang="de-DE" b="1" dirty="0"/>
              <a:t>/ml (max. 16.4 </a:t>
            </a:r>
            <a:r>
              <a:rPr lang="de-DE" b="1" dirty="0" err="1"/>
              <a:t>TBq</a:t>
            </a:r>
            <a:r>
              <a:rPr lang="de-DE" b="1" dirty="0"/>
              <a:t>/ml)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88751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1175048" y="2759624"/>
            <a:ext cx="6774165" cy="367683"/>
            <a:chOff x="42731" y="1863318"/>
            <a:chExt cx="9032220" cy="490244"/>
          </a:xfrm>
        </p:grpSpPr>
        <p:cxnSp>
          <p:nvCxnSpPr>
            <p:cNvPr id="4" name="Gerade Verbindung 3"/>
            <p:cNvCxnSpPr/>
            <p:nvPr/>
          </p:nvCxnSpPr>
          <p:spPr>
            <a:xfrm flipV="1">
              <a:off x="42731" y="2092462"/>
              <a:ext cx="8993765" cy="11952"/>
            </a:xfrm>
            <a:prstGeom prst="line">
              <a:avLst/>
            </a:prstGeom>
            <a:noFill/>
            <a:ln w="409575">
              <a:solidFill>
                <a:srgbClr val="FFE9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8" name="Freihandform 217"/>
            <p:cNvSpPr/>
            <p:nvPr/>
          </p:nvSpPr>
          <p:spPr>
            <a:xfrm rot="2969838">
              <a:off x="362724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9" name="Freihandform 218"/>
            <p:cNvSpPr/>
            <p:nvPr/>
          </p:nvSpPr>
          <p:spPr>
            <a:xfrm rot="7961837" flipH="1">
              <a:off x="357950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0" name="Ellipse 219"/>
            <p:cNvSpPr/>
            <p:nvPr/>
          </p:nvSpPr>
          <p:spPr>
            <a:xfrm rot="2969838">
              <a:off x="357480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4" name="Freihandform 233"/>
            <p:cNvSpPr/>
            <p:nvPr/>
          </p:nvSpPr>
          <p:spPr>
            <a:xfrm rot="2969838">
              <a:off x="376836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5" name="Freihandform 234"/>
            <p:cNvSpPr/>
            <p:nvPr/>
          </p:nvSpPr>
          <p:spPr>
            <a:xfrm rot="7961837" flipH="1">
              <a:off x="372062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6" name="Ellipse 235"/>
            <p:cNvSpPr/>
            <p:nvPr/>
          </p:nvSpPr>
          <p:spPr>
            <a:xfrm rot="2969838">
              <a:off x="371592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6" name="Freihandform 245"/>
            <p:cNvSpPr/>
            <p:nvPr/>
          </p:nvSpPr>
          <p:spPr>
            <a:xfrm rot="2969838">
              <a:off x="292164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7" name="Freihandform 246"/>
            <p:cNvSpPr/>
            <p:nvPr/>
          </p:nvSpPr>
          <p:spPr>
            <a:xfrm rot="7961837" flipH="1">
              <a:off x="287390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8" name="Ellipse 247"/>
            <p:cNvSpPr/>
            <p:nvPr/>
          </p:nvSpPr>
          <p:spPr>
            <a:xfrm rot="2969838">
              <a:off x="286920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0" name="Freihandform 249"/>
            <p:cNvSpPr/>
            <p:nvPr/>
          </p:nvSpPr>
          <p:spPr>
            <a:xfrm rot="2969838">
              <a:off x="390948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1" name="Freihandform 250"/>
            <p:cNvSpPr/>
            <p:nvPr/>
          </p:nvSpPr>
          <p:spPr>
            <a:xfrm rot="7961837" flipH="1">
              <a:off x="386174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2" name="Ellipse 251"/>
            <p:cNvSpPr/>
            <p:nvPr/>
          </p:nvSpPr>
          <p:spPr>
            <a:xfrm rot="2969838">
              <a:off x="385704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2" name="Freihandform 261"/>
            <p:cNvSpPr/>
            <p:nvPr/>
          </p:nvSpPr>
          <p:spPr>
            <a:xfrm rot="2969838">
              <a:off x="306276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3" name="Freihandform 262"/>
            <p:cNvSpPr/>
            <p:nvPr/>
          </p:nvSpPr>
          <p:spPr>
            <a:xfrm rot="7961837" flipH="1">
              <a:off x="301502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4" name="Ellipse 263"/>
            <p:cNvSpPr/>
            <p:nvPr/>
          </p:nvSpPr>
          <p:spPr>
            <a:xfrm rot="2969838">
              <a:off x="301032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4" name="Freihandform 333"/>
            <p:cNvSpPr/>
            <p:nvPr/>
          </p:nvSpPr>
          <p:spPr>
            <a:xfrm rot="2969838">
              <a:off x="405060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5" name="Freihandform 334"/>
            <p:cNvSpPr/>
            <p:nvPr/>
          </p:nvSpPr>
          <p:spPr>
            <a:xfrm rot="7961837" flipH="1">
              <a:off x="400287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6" name="Ellipse 335"/>
            <p:cNvSpPr/>
            <p:nvPr/>
          </p:nvSpPr>
          <p:spPr>
            <a:xfrm rot="2969838">
              <a:off x="399816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8" name="Freihandform 337"/>
            <p:cNvSpPr/>
            <p:nvPr/>
          </p:nvSpPr>
          <p:spPr>
            <a:xfrm rot="2969838">
              <a:off x="461509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9" name="Freihandform 338"/>
            <p:cNvSpPr/>
            <p:nvPr/>
          </p:nvSpPr>
          <p:spPr>
            <a:xfrm rot="7961837" flipH="1">
              <a:off x="456735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0" name="Ellipse 339"/>
            <p:cNvSpPr/>
            <p:nvPr/>
          </p:nvSpPr>
          <p:spPr>
            <a:xfrm rot="2969838">
              <a:off x="456265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0" name="Freihandform 349"/>
            <p:cNvSpPr/>
            <p:nvPr/>
          </p:nvSpPr>
          <p:spPr>
            <a:xfrm rot="2969838">
              <a:off x="320388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1" name="Freihandform 350"/>
            <p:cNvSpPr/>
            <p:nvPr/>
          </p:nvSpPr>
          <p:spPr>
            <a:xfrm rot="7961837" flipH="1">
              <a:off x="315614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2" name="Ellipse 351"/>
            <p:cNvSpPr/>
            <p:nvPr/>
          </p:nvSpPr>
          <p:spPr>
            <a:xfrm rot="2969838">
              <a:off x="315144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6" name="Freihandform 365"/>
            <p:cNvSpPr/>
            <p:nvPr/>
          </p:nvSpPr>
          <p:spPr>
            <a:xfrm rot="2969838">
              <a:off x="334500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7" name="Freihandform 366"/>
            <p:cNvSpPr/>
            <p:nvPr/>
          </p:nvSpPr>
          <p:spPr>
            <a:xfrm rot="7961837" flipH="1">
              <a:off x="329726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8" name="Ellipse 367"/>
            <p:cNvSpPr/>
            <p:nvPr/>
          </p:nvSpPr>
          <p:spPr>
            <a:xfrm rot="2969838">
              <a:off x="329256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2" name="Freihandform 381"/>
            <p:cNvSpPr/>
            <p:nvPr/>
          </p:nvSpPr>
          <p:spPr>
            <a:xfrm rot="2969838">
              <a:off x="348612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3" name="Freihandform 382"/>
            <p:cNvSpPr/>
            <p:nvPr/>
          </p:nvSpPr>
          <p:spPr>
            <a:xfrm rot="7961837" flipH="1">
              <a:off x="343838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4" name="Ellipse 383"/>
            <p:cNvSpPr/>
            <p:nvPr/>
          </p:nvSpPr>
          <p:spPr>
            <a:xfrm rot="2969838">
              <a:off x="343368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8" name="Freihandform 437"/>
            <p:cNvSpPr/>
            <p:nvPr/>
          </p:nvSpPr>
          <p:spPr>
            <a:xfrm rot="2969838">
              <a:off x="4390006" y="1978215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9" name="Freihandform 438"/>
            <p:cNvSpPr/>
            <p:nvPr/>
          </p:nvSpPr>
          <p:spPr>
            <a:xfrm rot="7961837" flipH="1">
              <a:off x="414399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0" name="Ellipse 439"/>
            <p:cNvSpPr/>
            <p:nvPr/>
          </p:nvSpPr>
          <p:spPr>
            <a:xfrm rot="2969838">
              <a:off x="413929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4" name="Freihandform 453"/>
            <p:cNvSpPr/>
            <p:nvPr/>
          </p:nvSpPr>
          <p:spPr>
            <a:xfrm rot="2969838">
              <a:off x="433285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5" name="Freihandform 454"/>
            <p:cNvSpPr/>
            <p:nvPr/>
          </p:nvSpPr>
          <p:spPr>
            <a:xfrm rot="7961837" flipH="1">
              <a:off x="428511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6" name="Ellipse 455"/>
            <p:cNvSpPr/>
            <p:nvPr/>
          </p:nvSpPr>
          <p:spPr>
            <a:xfrm rot="2969838">
              <a:off x="428041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8" name="Freihandform 457"/>
            <p:cNvSpPr/>
            <p:nvPr/>
          </p:nvSpPr>
          <p:spPr>
            <a:xfrm rot="2969838">
              <a:off x="475621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9" name="Freihandform 458"/>
            <p:cNvSpPr/>
            <p:nvPr/>
          </p:nvSpPr>
          <p:spPr>
            <a:xfrm rot="7961837" flipH="1">
              <a:off x="470847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0" name="Ellipse 459"/>
            <p:cNvSpPr/>
            <p:nvPr/>
          </p:nvSpPr>
          <p:spPr>
            <a:xfrm rot="2969838">
              <a:off x="470377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0" name="Freihandform 469"/>
            <p:cNvSpPr/>
            <p:nvPr/>
          </p:nvSpPr>
          <p:spPr>
            <a:xfrm rot="2969838">
              <a:off x="447397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1" name="Freihandform 470"/>
            <p:cNvSpPr/>
            <p:nvPr/>
          </p:nvSpPr>
          <p:spPr>
            <a:xfrm rot="7961837" flipH="1">
              <a:off x="442623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2" name="Ellipse 471"/>
            <p:cNvSpPr/>
            <p:nvPr/>
          </p:nvSpPr>
          <p:spPr>
            <a:xfrm rot="2969838">
              <a:off x="442153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4" name="Freihandform 473"/>
            <p:cNvSpPr/>
            <p:nvPr/>
          </p:nvSpPr>
          <p:spPr>
            <a:xfrm rot="2969838">
              <a:off x="489733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5" name="Freihandform 474"/>
            <p:cNvSpPr/>
            <p:nvPr/>
          </p:nvSpPr>
          <p:spPr>
            <a:xfrm rot="7961837" flipH="1">
              <a:off x="484959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6" name="Ellipse 475"/>
            <p:cNvSpPr/>
            <p:nvPr/>
          </p:nvSpPr>
          <p:spPr>
            <a:xfrm rot="2969838">
              <a:off x="484489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8" name="Freihandform 477"/>
            <p:cNvSpPr/>
            <p:nvPr/>
          </p:nvSpPr>
          <p:spPr>
            <a:xfrm rot="2969838">
              <a:off x="503845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9" name="Freihandform 478"/>
            <p:cNvSpPr/>
            <p:nvPr/>
          </p:nvSpPr>
          <p:spPr>
            <a:xfrm rot="7961837" flipH="1">
              <a:off x="499071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0" name="Ellipse 479"/>
            <p:cNvSpPr/>
            <p:nvPr/>
          </p:nvSpPr>
          <p:spPr>
            <a:xfrm rot="2969838">
              <a:off x="498601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2" name="Freihandform 481"/>
            <p:cNvSpPr/>
            <p:nvPr/>
          </p:nvSpPr>
          <p:spPr>
            <a:xfrm rot="2969838">
              <a:off x="9922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3" name="Freihandform 482"/>
            <p:cNvSpPr/>
            <p:nvPr/>
          </p:nvSpPr>
          <p:spPr>
            <a:xfrm rot="7961837" flipH="1">
              <a:off x="5148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4" name="Ellipse 483"/>
            <p:cNvSpPr/>
            <p:nvPr/>
          </p:nvSpPr>
          <p:spPr>
            <a:xfrm rot="2969838">
              <a:off x="4678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6" name="Freihandform 485"/>
            <p:cNvSpPr/>
            <p:nvPr/>
          </p:nvSpPr>
          <p:spPr>
            <a:xfrm rot="2969838">
              <a:off x="24034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7" name="Freihandform 486"/>
            <p:cNvSpPr/>
            <p:nvPr/>
          </p:nvSpPr>
          <p:spPr>
            <a:xfrm rot="7961837" flipH="1">
              <a:off x="19260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8" name="Ellipse 487"/>
            <p:cNvSpPr/>
            <p:nvPr/>
          </p:nvSpPr>
          <p:spPr>
            <a:xfrm rot="2969838">
              <a:off x="18790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0" name="Freihandform 489"/>
            <p:cNvSpPr/>
            <p:nvPr/>
          </p:nvSpPr>
          <p:spPr>
            <a:xfrm rot="2969838">
              <a:off x="52258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1" name="Freihandform 490"/>
            <p:cNvSpPr/>
            <p:nvPr/>
          </p:nvSpPr>
          <p:spPr>
            <a:xfrm rot="7961837" flipH="1">
              <a:off x="47484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2" name="Ellipse 491"/>
            <p:cNvSpPr/>
            <p:nvPr/>
          </p:nvSpPr>
          <p:spPr>
            <a:xfrm rot="2969838">
              <a:off x="47014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4" name="Freihandform 493"/>
            <p:cNvSpPr/>
            <p:nvPr/>
          </p:nvSpPr>
          <p:spPr>
            <a:xfrm rot="2969838">
              <a:off x="94594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5" name="Freihandform 494"/>
            <p:cNvSpPr/>
            <p:nvPr/>
          </p:nvSpPr>
          <p:spPr>
            <a:xfrm rot="7961837" flipH="1">
              <a:off x="89820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6" name="Ellipse 495"/>
            <p:cNvSpPr/>
            <p:nvPr/>
          </p:nvSpPr>
          <p:spPr>
            <a:xfrm rot="2969838">
              <a:off x="89350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8" name="Freihandform 497"/>
            <p:cNvSpPr/>
            <p:nvPr/>
          </p:nvSpPr>
          <p:spPr>
            <a:xfrm rot="2969838">
              <a:off x="151043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9" name="Freihandform 498"/>
            <p:cNvSpPr/>
            <p:nvPr/>
          </p:nvSpPr>
          <p:spPr>
            <a:xfrm rot="7961837" flipH="1">
              <a:off x="146269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0" name="Ellipse 499"/>
            <p:cNvSpPr/>
            <p:nvPr/>
          </p:nvSpPr>
          <p:spPr>
            <a:xfrm rot="2969838">
              <a:off x="145799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2" name="Freihandform 501"/>
            <p:cNvSpPr/>
            <p:nvPr/>
          </p:nvSpPr>
          <p:spPr>
            <a:xfrm rot="2969838">
              <a:off x="38146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3" name="Freihandform 502"/>
            <p:cNvSpPr/>
            <p:nvPr/>
          </p:nvSpPr>
          <p:spPr>
            <a:xfrm rot="7961837" flipH="1">
              <a:off x="33372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4" name="Ellipse 503"/>
            <p:cNvSpPr/>
            <p:nvPr/>
          </p:nvSpPr>
          <p:spPr>
            <a:xfrm rot="2969838">
              <a:off x="32902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6" name="Freihandform 505"/>
            <p:cNvSpPr/>
            <p:nvPr/>
          </p:nvSpPr>
          <p:spPr>
            <a:xfrm rot="2969838">
              <a:off x="66370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7" name="Freihandform 506"/>
            <p:cNvSpPr/>
            <p:nvPr/>
          </p:nvSpPr>
          <p:spPr>
            <a:xfrm rot="7961837" flipH="1">
              <a:off x="61596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8" name="Ellipse 507"/>
            <p:cNvSpPr/>
            <p:nvPr/>
          </p:nvSpPr>
          <p:spPr>
            <a:xfrm rot="2969838">
              <a:off x="61126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0" name="Freihandform 509"/>
            <p:cNvSpPr/>
            <p:nvPr/>
          </p:nvSpPr>
          <p:spPr>
            <a:xfrm rot="2969838">
              <a:off x="108706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1" name="Freihandform 510"/>
            <p:cNvSpPr/>
            <p:nvPr/>
          </p:nvSpPr>
          <p:spPr>
            <a:xfrm rot="7961837" flipH="1">
              <a:off x="103932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2" name="Ellipse 511"/>
            <p:cNvSpPr/>
            <p:nvPr/>
          </p:nvSpPr>
          <p:spPr>
            <a:xfrm rot="2969838">
              <a:off x="103462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4" name="Freihandform 513"/>
            <p:cNvSpPr/>
            <p:nvPr/>
          </p:nvSpPr>
          <p:spPr>
            <a:xfrm rot="2969838">
              <a:off x="165155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5" name="Freihandform 514"/>
            <p:cNvSpPr/>
            <p:nvPr/>
          </p:nvSpPr>
          <p:spPr>
            <a:xfrm rot="7961837" flipH="1">
              <a:off x="160381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6" name="Ellipse 515"/>
            <p:cNvSpPr/>
            <p:nvPr/>
          </p:nvSpPr>
          <p:spPr>
            <a:xfrm rot="2969838">
              <a:off x="159911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2" name="Freihandform 521"/>
            <p:cNvSpPr/>
            <p:nvPr/>
          </p:nvSpPr>
          <p:spPr>
            <a:xfrm rot="2969838">
              <a:off x="80482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3" name="Freihandform 522"/>
            <p:cNvSpPr/>
            <p:nvPr/>
          </p:nvSpPr>
          <p:spPr>
            <a:xfrm rot="7961837" flipH="1">
              <a:off x="75708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4" name="Ellipse 523"/>
            <p:cNvSpPr/>
            <p:nvPr/>
          </p:nvSpPr>
          <p:spPr>
            <a:xfrm rot="2969838">
              <a:off x="75238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6" name="Freihandform 525"/>
            <p:cNvSpPr/>
            <p:nvPr/>
          </p:nvSpPr>
          <p:spPr>
            <a:xfrm rot="2969838">
              <a:off x="122818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7" name="Freihandform 526"/>
            <p:cNvSpPr/>
            <p:nvPr/>
          </p:nvSpPr>
          <p:spPr>
            <a:xfrm rot="7961837" flipH="1">
              <a:off x="118045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8" name="Ellipse 527"/>
            <p:cNvSpPr/>
            <p:nvPr/>
          </p:nvSpPr>
          <p:spPr>
            <a:xfrm rot="2969838">
              <a:off x="117574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2" name="Freihandform 541"/>
            <p:cNvSpPr/>
            <p:nvPr/>
          </p:nvSpPr>
          <p:spPr>
            <a:xfrm rot="2969838">
              <a:off x="136931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3" name="Freihandform 542"/>
            <p:cNvSpPr/>
            <p:nvPr/>
          </p:nvSpPr>
          <p:spPr>
            <a:xfrm rot="7961837" flipH="1">
              <a:off x="132157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4" name="Ellipse 543"/>
            <p:cNvSpPr/>
            <p:nvPr/>
          </p:nvSpPr>
          <p:spPr>
            <a:xfrm rot="2969838">
              <a:off x="131687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4" name="Freihandform 573"/>
            <p:cNvSpPr/>
            <p:nvPr/>
          </p:nvSpPr>
          <p:spPr>
            <a:xfrm rot="2969838">
              <a:off x="179267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5" name="Freihandform 574"/>
            <p:cNvSpPr/>
            <p:nvPr/>
          </p:nvSpPr>
          <p:spPr>
            <a:xfrm rot="7961837" flipH="1">
              <a:off x="174493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6" name="Ellipse 575"/>
            <p:cNvSpPr/>
            <p:nvPr/>
          </p:nvSpPr>
          <p:spPr>
            <a:xfrm rot="2969838">
              <a:off x="174023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8" name="Freihandform 577"/>
            <p:cNvSpPr/>
            <p:nvPr/>
          </p:nvSpPr>
          <p:spPr>
            <a:xfrm rot="2969838">
              <a:off x="221603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9" name="Freihandform 578"/>
            <p:cNvSpPr/>
            <p:nvPr/>
          </p:nvSpPr>
          <p:spPr>
            <a:xfrm rot="7961837" flipH="1">
              <a:off x="216829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0" name="Ellipse 579"/>
            <p:cNvSpPr/>
            <p:nvPr/>
          </p:nvSpPr>
          <p:spPr>
            <a:xfrm rot="2969838">
              <a:off x="216359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0" name="Freihandform 589"/>
            <p:cNvSpPr/>
            <p:nvPr/>
          </p:nvSpPr>
          <p:spPr>
            <a:xfrm rot="2969838">
              <a:off x="193379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1" name="Freihandform 590"/>
            <p:cNvSpPr/>
            <p:nvPr/>
          </p:nvSpPr>
          <p:spPr>
            <a:xfrm rot="7961837" flipH="1">
              <a:off x="188605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2" name="Ellipse 591"/>
            <p:cNvSpPr/>
            <p:nvPr/>
          </p:nvSpPr>
          <p:spPr>
            <a:xfrm rot="2969838">
              <a:off x="188135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4" name="Freihandform 593"/>
            <p:cNvSpPr/>
            <p:nvPr/>
          </p:nvSpPr>
          <p:spPr>
            <a:xfrm rot="2969838">
              <a:off x="235715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5" name="Freihandform 594"/>
            <p:cNvSpPr/>
            <p:nvPr/>
          </p:nvSpPr>
          <p:spPr>
            <a:xfrm rot="7961837" flipH="1">
              <a:off x="230941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6" name="Ellipse 595"/>
            <p:cNvSpPr/>
            <p:nvPr/>
          </p:nvSpPr>
          <p:spPr>
            <a:xfrm rot="2969838">
              <a:off x="230471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8" name="Freihandform 597"/>
            <p:cNvSpPr/>
            <p:nvPr/>
          </p:nvSpPr>
          <p:spPr>
            <a:xfrm rot="2969838">
              <a:off x="263939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9" name="Freihandform 598"/>
            <p:cNvSpPr/>
            <p:nvPr/>
          </p:nvSpPr>
          <p:spPr>
            <a:xfrm rot="7961837" flipH="1">
              <a:off x="259166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0" name="Ellipse 599"/>
            <p:cNvSpPr/>
            <p:nvPr/>
          </p:nvSpPr>
          <p:spPr>
            <a:xfrm rot="2969838">
              <a:off x="258695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6" name="Freihandform 605"/>
            <p:cNvSpPr/>
            <p:nvPr/>
          </p:nvSpPr>
          <p:spPr>
            <a:xfrm rot="2969838">
              <a:off x="207491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7" name="Freihandform 606"/>
            <p:cNvSpPr/>
            <p:nvPr/>
          </p:nvSpPr>
          <p:spPr>
            <a:xfrm rot="7961837" flipH="1">
              <a:off x="202717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8" name="Ellipse 607"/>
            <p:cNvSpPr/>
            <p:nvPr/>
          </p:nvSpPr>
          <p:spPr>
            <a:xfrm rot="2969838">
              <a:off x="202247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0" name="Freihandform 609"/>
            <p:cNvSpPr/>
            <p:nvPr/>
          </p:nvSpPr>
          <p:spPr>
            <a:xfrm rot="2969838">
              <a:off x="249827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1" name="Freihandform 610"/>
            <p:cNvSpPr/>
            <p:nvPr/>
          </p:nvSpPr>
          <p:spPr>
            <a:xfrm rot="7961837" flipH="1">
              <a:off x="245053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2" name="Ellipse 611"/>
            <p:cNvSpPr/>
            <p:nvPr/>
          </p:nvSpPr>
          <p:spPr>
            <a:xfrm rot="2969838">
              <a:off x="244583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4" name="Freihandform 613"/>
            <p:cNvSpPr/>
            <p:nvPr/>
          </p:nvSpPr>
          <p:spPr>
            <a:xfrm rot="2969838">
              <a:off x="278052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5" name="Freihandform 614"/>
            <p:cNvSpPr/>
            <p:nvPr/>
          </p:nvSpPr>
          <p:spPr>
            <a:xfrm rot="7961837" flipH="1">
              <a:off x="273278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6" name="Ellipse 615"/>
            <p:cNvSpPr/>
            <p:nvPr/>
          </p:nvSpPr>
          <p:spPr>
            <a:xfrm rot="2969838">
              <a:off x="272808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5" name="Freihandform 294"/>
            <p:cNvSpPr/>
            <p:nvPr/>
          </p:nvSpPr>
          <p:spPr>
            <a:xfrm rot="2969838">
              <a:off x="701415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6" name="Freihandform 295"/>
            <p:cNvSpPr/>
            <p:nvPr/>
          </p:nvSpPr>
          <p:spPr>
            <a:xfrm rot="7961837" flipH="1">
              <a:off x="696641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7" name="Ellipse 296"/>
            <p:cNvSpPr/>
            <p:nvPr/>
          </p:nvSpPr>
          <p:spPr>
            <a:xfrm rot="2969838">
              <a:off x="696171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9" name="Freihandform 298"/>
            <p:cNvSpPr/>
            <p:nvPr/>
          </p:nvSpPr>
          <p:spPr>
            <a:xfrm rot="2969838">
              <a:off x="715527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0" name="Freihandform 299"/>
            <p:cNvSpPr/>
            <p:nvPr/>
          </p:nvSpPr>
          <p:spPr>
            <a:xfrm rot="7961837" flipH="1">
              <a:off x="710753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1" name="Ellipse 300"/>
            <p:cNvSpPr/>
            <p:nvPr/>
          </p:nvSpPr>
          <p:spPr>
            <a:xfrm rot="2969838">
              <a:off x="710283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3" name="Freihandform 302"/>
            <p:cNvSpPr/>
            <p:nvPr/>
          </p:nvSpPr>
          <p:spPr>
            <a:xfrm rot="2969838">
              <a:off x="630854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4" name="Freihandform 303"/>
            <p:cNvSpPr/>
            <p:nvPr/>
          </p:nvSpPr>
          <p:spPr>
            <a:xfrm rot="7961837" flipH="1">
              <a:off x="626080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5" name="Ellipse 304"/>
            <p:cNvSpPr/>
            <p:nvPr/>
          </p:nvSpPr>
          <p:spPr>
            <a:xfrm rot="2969838">
              <a:off x="625610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7" name="Freihandform 306"/>
            <p:cNvSpPr/>
            <p:nvPr/>
          </p:nvSpPr>
          <p:spPr>
            <a:xfrm rot="2969838">
              <a:off x="729639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8" name="Freihandform 307"/>
            <p:cNvSpPr/>
            <p:nvPr/>
          </p:nvSpPr>
          <p:spPr>
            <a:xfrm rot="7961837" flipH="1">
              <a:off x="724865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9" name="Ellipse 308"/>
            <p:cNvSpPr/>
            <p:nvPr/>
          </p:nvSpPr>
          <p:spPr>
            <a:xfrm rot="2969838">
              <a:off x="724395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1" name="Freihandform 310"/>
            <p:cNvSpPr/>
            <p:nvPr/>
          </p:nvSpPr>
          <p:spPr>
            <a:xfrm rot="2969838">
              <a:off x="644966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2" name="Freihandform 311"/>
            <p:cNvSpPr/>
            <p:nvPr/>
          </p:nvSpPr>
          <p:spPr>
            <a:xfrm rot="7961837" flipH="1">
              <a:off x="640192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3" name="Ellipse 312"/>
            <p:cNvSpPr/>
            <p:nvPr/>
          </p:nvSpPr>
          <p:spPr>
            <a:xfrm rot="2969838">
              <a:off x="639722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5" name="Freihandform 314"/>
            <p:cNvSpPr/>
            <p:nvPr/>
          </p:nvSpPr>
          <p:spPr>
            <a:xfrm rot="2969838">
              <a:off x="743751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6" name="Freihandform 315"/>
            <p:cNvSpPr/>
            <p:nvPr/>
          </p:nvSpPr>
          <p:spPr>
            <a:xfrm rot="7961837" flipH="1">
              <a:off x="738977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7" name="Ellipse 316"/>
            <p:cNvSpPr/>
            <p:nvPr/>
          </p:nvSpPr>
          <p:spPr>
            <a:xfrm rot="2969838">
              <a:off x="738507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9" name="Freihandform 318"/>
            <p:cNvSpPr/>
            <p:nvPr/>
          </p:nvSpPr>
          <p:spPr>
            <a:xfrm rot="2969838">
              <a:off x="800199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0" name="Freihandform 319"/>
            <p:cNvSpPr/>
            <p:nvPr/>
          </p:nvSpPr>
          <p:spPr>
            <a:xfrm rot="7961837" flipH="1">
              <a:off x="795425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1" name="Ellipse 320"/>
            <p:cNvSpPr/>
            <p:nvPr/>
          </p:nvSpPr>
          <p:spPr>
            <a:xfrm rot="2969838">
              <a:off x="794955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3" name="Freihandform 322"/>
            <p:cNvSpPr/>
            <p:nvPr/>
          </p:nvSpPr>
          <p:spPr>
            <a:xfrm rot="2969838">
              <a:off x="659078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4" name="Freihandform 323"/>
            <p:cNvSpPr/>
            <p:nvPr/>
          </p:nvSpPr>
          <p:spPr>
            <a:xfrm rot="7961837" flipH="1">
              <a:off x="654304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5" name="Ellipse 324"/>
            <p:cNvSpPr/>
            <p:nvPr/>
          </p:nvSpPr>
          <p:spPr>
            <a:xfrm rot="2969838">
              <a:off x="653834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7" name="Freihandform 326"/>
            <p:cNvSpPr/>
            <p:nvPr/>
          </p:nvSpPr>
          <p:spPr>
            <a:xfrm rot="2969838">
              <a:off x="673190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8" name="Freihandform 327"/>
            <p:cNvSpPr/>
            <p:nvPr/>
          </p:nvSpPr>
          <p:spPr>
            <a:xfrm rot="7961837" flipH="1">
              <a:off x="668416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9" name="Ellipse 328"/>
            <p:cNvSpPr/>
            <p:nvPr/>
          </p:nvSpPr>
          <p:spPr>
            <a:xfrm rot="2969838">
              <a:off x="667946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1" name="Freihandform 330"/>
            <p:cNvSpPr/>
            <p:nvPr/>
          </p:nvSpPr>
          <p:spPr>
            <a:xfrm rot="2969838">
              <a:off x="687302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2" name="Freihandform 331"/>
            <p:cNvSpPr/>
            <p:nvPr/>
          </p:nvSpPr>
          <p:spPr>
            <a:xfrm rot="7961837" flipH="1">
              <a:off x="682529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1" name="Ellipse 340"/>
            <p:cNvSpPr/>
            <p:nvPr/>
          </p:nvSpPr>
          <p:spPr>
            <a:xfrm rot="2969838">
              <a:off x="682058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3" name="Freihandform 342"/>
            <p:cNvSpPr/>
            <p:nvPr/>
          </p:nvSpPr>
          <p:spPr>
            <a:xfrm rot="2969838">
              <a:off x="757863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4" name="Freihandform 343"/>
            <p:cNvSpPr/>
            <p:nvPr/>
          </p:nvSpPr>
          <p:spPr>
            <a:xfrm rot="7961837" flipH="1">
              <a:off x="753089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5" name="Ellipse 344"/>
            <p:cNvSpPr/>
            <p:nvPr/>
          </p:nvSpPr>
          <p:spPr>
            <a:xfrm rot="2969838">
              <a:off x="752619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7" name="Freihandform 346"/>
            <p:cNvSpPr/>
            <p:nvPr/>
          </p:nvSpPr>
          <p:spPr>
            <a:xfrm rot="2969838">
              <a:off x="7719755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8" name="Freihandform 347"/>
            <p:cNvSpPr/>
            <p:nvPr/>
          </p:nvSpPr>
          <p:spPr>
            <a:xfrm rot="7961837" flipH="1">
              <a:off x="7672016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3" name="Ellipse 352"/>
            <p:cNvSpPr/>
            <p:nvPr/>
          </p:nvSpPr>
          <p:spPr>
            <a:xfrm rot="2969838">
              <a:off x="7667315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5" name="Freihandform 354"/>
            <p:cNvSpPr/>
            <p:nvPr/>
          </p:nvSpPr>
          <p:spPr>
            <a:xfrm rot="2969838">
              <a:off x="814311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6" name="Freihandform 355"/>
            <p:cNvSpPr/>
            <p:nvPr/>
          </p:nvSpPr>
          <p:spPr>
            <a:xfrm rot="7961837" flipH="1">
              <a:off x="809537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7" name="Ellipse 356"/>
            <p:cNvSpPr/>
            <p:nvPr/>
          </p:nvSpPr>
          <p:spPr>
            <a:xfrm rot="2969838">
              <a:off x="809067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9" name="Freihandform 358"/>
            <p:cNvSpPr/>
            <p:nvPr/>
          </p:nvSpPr>
          <p:spPr>
            <a:xfrm rot="2969838">
              <a:off x="7860876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0" name="Freihandform 359"/>
            <p:cNvSpPr/>
            <p:nvPr/>
          </p:nvSpPr>
          <p:spPr>
            <a:xfrm rot="7961837" flipH="1">
              <a:off x="7813137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1" name="Ellipse 360"/>
            <p:cNvSpPr/>
            <p:nvPr/>
          </p:nvSpPr>
          <p:spPr>
            <a:xfrm rot="2969838">
              <a:off x="7808436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3" name="Freihandform 362"/>
            <p:cNvSpPr/>
            <p:nvPr/>
          </p:nvSpPr>
          <p:spPr>
            <a:xfrm rot="2969838">
              <a:off x="828423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4" name="Freihandform 363"/>
            <p:cNvSpPr/>
            <p:nvPr/>
          </p:nvSpPr>
          <p:spPr>
            <a:xfrm rot="7961837" flipH="1">
              <a:off x="823650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9" name="Ellipse 368"/>
            <p:cNvSpPr/>
            <p:nvPr/>
          </p:nvSpPr>
          <p:spPr>
            <a:xfrm rot="2969838">
              <a:off x="823179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1" name="Freihandform 370"/>
            <p:cNvSpPr/>
            <p:nvPr/>
          </p:nvSpPr>
          <p:spPr>
            <a:xfrm rot="2969838">
              <a:off x="842536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2" name="Freihandform 371"/>
            <p:cNvSpPr/>
            <p:nvPr/>
          </p:nvSpPr>
          <p:spPr>
            <a:xfrm rot="7961837" flipH="1">
              <a:off x="837762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3" name="Ellipse 372"/>
            <p:cNvSpPr/>
            <p:nvPr/>
          </p:nvSpPr>
          <p:spPr>
            <a:xfrm rot="2969838">
              <a:off x="837292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5" name="Freihandform 374"/>
            <p:cNvSpPr/>
            <p:nvPr/>
          </p:nvSpPr>
          <p:spPr>
            <a:xfrm rot="2969838">
              <a:off x="5179577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6" name="Freihandform 375"/>
            <p:cNvSpPr/>
            <p:nvPr/>
          </p:nvSpPr>
          <p:spPr>
            <a:xfrm rot="7961837" flipH="1">
              <a:off x="5131838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7" name="Ellipse 376"/>
            <p:cNvSpPr/>
            <p:nvPr/>
          </p:nvSpPr>
          <p:spPr>
            <a:xfrm rot="2969838">
              <a:off x="5127137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9" name="Freihandform 378"/>
            <p:cNvSpPr/>
            <p:nvPr/>
          </p:nvSpPr>
          <p:spPr>
            <a:xfrm rot="2969838">
              <a:off x="5602940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0" name="Freihandform 379"/>
            <p:cNvSpPr/>
            <p:nvPr/>
          </p:nvSpPr>
          <p:spPr>
            <a:xfrm rot="7961837" flipH="1">
              <a:off x="5555201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5" name="Ellipse 384"/>
            <p:cNvSpPr/>
            <p:nvPr/>
          </p:nvSpPr>
          <p:spPr>
            <a:xfrm rot="2969838">
              <a:off x="5550500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7" name="Freihandform 386"/>
            <p:cNvSpPr/>
            <p:nvPr/>
          </p:nvSpPr>
          <p:spPr>
            <a:xfrm rot="2969838">
              <a:off x="532069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8" name="Freihandform 387"/>
            <p:cNvSpPr/>
            <p:nvPr/>
          </p:nvSpPr>
          <p:spPr>
            <a:xfrm rot="7961837" flipH="1">
              <a:off x="527295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9" name="Ellipse 388"/>
            <p:cNvSpPr/>
            <p:nvPr/>
          </p:nvSpPr>
          <p:spPr>
            <a:xfrm rot="2969838">
              <a:off x="526825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1" name="Freihandform 390"/>
            <p:cNvSpPr/>
            <p:nvPr/>
          </p:nvSpPr>
          <p:spPr>
            <a:xfrm rot="2969838">
              <a:off x="574406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2" name="Freihandform 391"/>
            <p:cNvSpPr/>
            <p:nvPr/>
          </p:nvSpPr>
          <p:spPr>
            <a:xfrm rot="7961837" flipH="1">
              <a:off x="569632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3" name="Ellipse 392"/>
            <p:cNvSpPr/>
            <p:nvPr/>
          </p:nvSpPr>
          <p:spPr>
            <a:xfrm rot="2969838">
              <a:off x="569162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5" name="Freihandform 394"/>
            <p:cNvSpPr/>
            <p:nvPr/>
          </p:nvSpPr>
          <p:spPr>
            <a:xfrm rot="2969838">
              <a:off x="602630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6" name="Freihandform 395"/>
            <p:cNvSpPr/>
            <p:nvPr/>
          </p:nvSpPr>
          <p:spPr>
            <a:xfrm rot="7961837" flipH="1">
              <a:off x="597856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7" name="Ellipse 396"/>
            <p:cNvSpPr/>
            <p:nvPr/>
          </p:nvSpPr>
          <p:spPr>
            <a:xfrm rot="2969838">
              <a:off x="597386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9" name="Freihandform 398"/>
            <p:cNvSpPr/>
            <p:nvPr/>
          </p:nvSpPr>
          <p:spPr>
            <a:xfrm rot="2969838">
              <a:off x="5461819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0" name="Freihandform 399"/>
            <p:cNvSpPr/>
            <p:nvPr/>
          </p:nvSpPr>
          <p:spPr>
            <a:xfrm rot="7961837" flipH="1">
              <a:off x="5414080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1" name="Ellipse 400"/>
            <p:cNvSpPr/>
            <p:nvPr/>
          </p:nvSpPr>
          <p:spPr>
            <a:xfrm rot="2969838">
              <a:off x="5409379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3" name="Freihandform 402"/>
            <p:cNvSpPr/>
            <p:nvPr/>
          </p:nvSpPr>
          <p:spPr>
            <a:xfrm rot="2969838">
              <a:off x="588518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4" name="Freihandform 403"/>
            <p:cNvSpPr/>
            <p:nvPr/>
          </p:nvSpPr>
          <p:spPr>
            <a:xfrm rot="7961837" flipH="1">
              <a:off x="583744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5" name="Ellipse 404"/>
            <p:cNvSpPr/>
            <p:nvPr/>
          </p:nvSpPr>
          <p:spPr>
            <a:xfrm rot="2969838">
              <a:off x="583274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7" name="Freihandform 406"/>
            <p:cNvSpPr/>
            <p:nvPr/>
          </p:nvSpPr>
          <p:spPr>
            <a:xfrm rot="2969838">
              <a:off x="6167424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8" name="Freihandform 407"/>
            <p:cNvSpPr/>
            <p:nvPr/>
          </p:nvSpPr>
          <p:spPr>
            <a:xfrm rot="7961837" flipH="1">
              <a:off x="6119685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9" name="Ellipse 408"/>
            <p:cNvSpPr/>
            <p:nvPr/>
          </p:nvSpPr>
          <p:spPr>
            <a:xfrm rot="2969838">
              <a:off x="6114984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1" name="Freihandform 410"/>
            <p:cNvSpPr/>
            <p:nvPr/>
          </p:nvSpPr>
          <p:spPr>
            <a:xfrm rot="2969838">
              <a:off x="8566481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2" name="Freihandform 411"/>
            <p:cNvSpPr/>
            <p:nvPr/>
          </p:nvSpPr>
          <p:spPr>
            <a:xfrm rot="7961837" flipH="1">
              <a:off x="8518742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3" name="Ellipse 412"/>
            <p:cNvSpPr/>
            <p:nvPr/>
          </p:nvSpPr>
          <p:spPr>
            <a:xfrm rot="2969838">
              <a:off x="8514041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5" name="Freihandform 414"/>
            <p:cNvSpPr/>
            <p:nvPr/>
          </p:nvSpPr>
          <p:spPr>
            <a:xfrm rot="2969838">
              <a:off x="8707602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6" name="Freihandform 415"/>
            <p:cNvSpPr/>
            <p:nvPr/>
          </p:nvSpPr>
          <p:spPr>
            <a:xfrm rot="7961837" flipH="1">
              <a:off x="8659863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7" name="Ellipse 416"/>
            <p:cNvSpPr/>
            <p:nvPr/>
          </p:nvSpPr>
          <p:spPr>
            <a:xfrm rot="2969838">
              <a:off x="8655162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9" name="Freihandform 418"/>
            <p:cNvSpPr/>
            <p:nvPr/>
          </p:nvSpPr>
          <p:spPr>
            <a:xfrm rot="2969838">
              <a:off x="8848723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0" name="Freihandform 419"/>
            <p:cNvSpPr/>
            <p:nvPr/>
          </p:nvSpPr>
          <p:spPr>
            <a:xfrm rot="7961837" flipH="1">
              <a:off x="8800984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1" name="Ellipse 420"/>
            <p:cNvSpPr/>
            <p:nvPr/>
          </p:nvSpPr>
          <p:spPr>
            <a:xfrm rot="2969838">
              <a:off x="8796283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3" name="Freihandform 422"/>
            <p:cNvSpPr/>
            <p:nvPr/>
          </p:nvSpPr>
          <p:spPr>
            <a:xfrm rot="2969838">
              <a:off x="8989828" y="201574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4" name="Freihandform 423"/>
            <p:cNvSpPr/>
            <p:nvPr/>
          </p:nvSpPr>
          <p:spPr>
            <a:xfrm rot="7961837" flipH="1">
              <a:off x="8942089" y="2009679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5" name="Ellipse 424"/>
            <p:cNvSpPr/>
            <p:nvPr/>
          </p:nvSpPr>
          <p:spPr>
            <a:xfrm rot="2969838">
              <a:off x="8937388" y="1863318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9" name="Freihandform 928"/>
            <p:cNvSpPr/>
            <p:nvPr/>
          </p:nvSpPr>
          <p:spPr>
            <a:xfrm rot="13769838">
              <a:off x="541916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0" name="Freihandform 929"/>
            <p:cNvSpPr/>
            <p:nvPr/>
          </p:nvSpPr>
          <p:spPr>
            <a:xfrm rot="18761837" flipH="1">
              <a:off x="546690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1" name="Ellipse 930"/>
            <p:cNvSpPr/>
            <p:nvPr/>
          </p:nvSpPr>
          <p:spPr>
            <a:xfrm rot="13769838">
              <a:off x="541027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6" name="Freihandform 925"/>
            <p:cNvSpPr/>
            <p:nvPr/>
          </p:nvSpPr>
          <p:spPr>
            <a:xfrm rot="13769838">
              <a:off x="527804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7" name="Freihandform 926"/>
            <p:cNvSpPr/>
            <p:nvPr/>
          </p:nvSpPr>
          <p:spPr>
            <a:xfrm rot="18761837" flipH="1">
              <a:off x="532578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8" name="Ellipse 927"/>
            <p:cNvSpPr/>
            <p:nvPr/>
          </p:nvSpPr>
          <p:spPr>
            <a:xfrm rot="13769838">
              <a:off x="526915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3" name="Freihandform 922"/>
            <p:cNvSpPr/>
            <p:nvPr/>
          </p:nvSpPr>
          <p:spPr>
            <a:xfrm rot="13769838">
              <a:off x="612477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4" name="Freihandform 923"/>
            <p:cNvSpPr/>
            <p:nvPr/>
          </p:nvSpPr>
          <p:spPr>
            <a:xfrm rot="18761837" flipH="1">
              <a:off x="617251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5" name="Ellipse 924"/>
            <p:cNvSpPr/>
            <p:nvPr/>
          </p:nvSpPr>
          <p:spPr>
            <a:xfrm rot="13769838">
              <a:off x="611587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0" name="Freihandform 919"/>
            <p:cNvSpPr/>
            <p:nvPr/>
          </p:nvSpPr>
          <p:spPr>
            <a:xfrm rot="13769838">
              <a:off x="513692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1" name="Freihandform 920"/>
            <p:cNvSpPr/>
            <p:nvPr/>
          </p:nvSpPr>
          <p:spPr>
            <a:xfrm rot="18761837" flipH="1">
              <a:off x="518466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2" name="Ellipse 921"/>
            <p:cNvSpPr/>
            <p:nvPr/>
          </p:nvSpPr>
          <p:spPr>
            <a:xfrm rot="13769838">
              <a:off x="512802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7" name="Freihandform 916"/>
            <p:cNvSpPr/>
            <p:nvPr/>
          </p:nvSpPr>
          <p:spPr>
            <a:xfrm rot="13769838">
              <a:off x="598365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8" name="Freihandform 917"/>
            <p:cNvSpPr/>
            <p:nvPr/>
          </p:nvSpPr>
          <p:spPr>
            <a:xfrm rot="18761837" flipH="1">
              <a:off x="603139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9" name="Ellipse 918"/>
            <p:cNvSpPr/>
            <p:nvPr/>
          </p:nvSpPr>
          <p:spPr>
            <a:xfrm rot="13769838">
              <a:off x="597475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4" name="Freihandform 913"/>
            <p:cNvSpPr/>
            <p:nvPr/>
          </p:nvSpPr>
          <p:spPr>
            <a:xfrm rot="13769838">
              <a:off x="499580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5" name="Freihandform 914"/>
            <p:cNvSpPr/>
            <p:nvPr/>
          </p:nvSpPr>
          <p:spPr>
            <a:xfrm rot="18761837" flipH="1">
              <a:off x="504354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6" name="Ellipse 915"/>
            <p:cNvSpPr/>
            <p:nvPr/>
          </p:nvSpPr>
          <p:spPr>
            <a:xfrm rot="13769838">
              <a:off x="498690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1" name="Freihandform 910"/>
            <p:cNvSpPr/>
            <p:nvPr/>
          </p:nvSpPr>
          <p:spPr>
            <a:xfrm rot="13769838">
              <a:off x="443132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2" name="Freihandform 911"/>
            <p:cNvSpPr/>
            <p:nvPr/>
          </p:nvSpPr>
          <p:spPr>
            <a:xfrm rot="18761837" flipH="1">
              <a:off x="447906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3" name="Ellipse 912"/>
            <p:cNvSpPr/>
            <p:nvPr/>
          </p:nvSpPr>
          <p:spPr>
            <a:xfrm rot="13769838">
              <a:off x="442242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8" name="Freihandform 907"/>
            <p:cNvSpPr/>
            <p:nvPr/>
          </p:nvSpPr>
          <p:spPr>
            <a:xfrm rot="13769838">
              <a:off x="584253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9" name="Freihandform 908"/>
            <p:cNvSpPr/>
            <p:nvPr/>
          </p:nvSpPr>
          <p:spPr>
            <a:xfrm rot="18761837" flipH="1">
              <a:off x="589027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0" name="Ellipse 909"/>
            <p:cNvSpPr/>
            <p:nvPr/>
          </p:nvSpPr>
          <p:spPr>
            <a:xfrm rot="13769838">
              <a:off x="583363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5" name="Freihandform 904"/>
            <p:cNvSpPr/>
            <p:nvPr/>
          </p:nvSpPr>
          <p:spPr>
            <a:xfrm rot="13769838">
              <a:off x="570141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6" name="Freihandform 905"/>
            <p:cNvSpPr/>
            <p:nvPr/>
          </p:nvSpPr>
          <p:spPr>
            <a:xfrm rot="18761837" flipH="1">
              <a:off x="574914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7" name="Ellipse 906"/>
            <p:cNvSpPr/>
            <p:nvPr/>
          </p:nvSpPr>
          <p:spPr>
            <a:xfrm rot="13769838">
              <a:off x="569251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2" name="Freihandform 901"/>
            <p:cNvSpPr/>
            <p:nvPr/>
          </p:nvSpPr>
          <p:spPr>
            <a:xfrm rot="13769838">
              <a:off x="556028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3" name="Freihandform 902"/>
            <p:cNvSpPr/>
            <p:nvPr/>
          </p:nvSpPr>
          <p:spPr>
            <a:xfrm rot="18761837" flipH="1">
              <a:off x="560802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4" name="Ellipse 903"/>
            <p:cNvSpPr/>
            <p:nvPr/>
          </p:nvSpPr>
          <p:spPr>
            <a:xfrm rot="13769838">
              <a:off x="555139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9" name="Freihandform 898"/>
            <p:cNvSpPr/>
            <p:nvPr/>
          </p:nvSpPr>
          <p:spPr>
            <a:xfrm rot="13769838">
              <a:off x="485468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0" name="Freihandform 899"/>
            <p:cNvSpPr/>
            <p:nvPr/>
          </p:nvSpPr>
          <p:spPr>
            <a:xfrm rot="18761837" flipH="1">
              <a:off x="490242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1" name="Ellipse 900"/>
            <p:cNvSpPr/>
            <p:nvPr/>
          </p:nvSpPr>
          <p:spPr>
            <a:xfrm rot="13769838">
              <a:off x="484578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6" name="Freihandform 895"/>
            <p:cNvSpPr/>
            <p:nvPr/>
          </p:nvSpPr>
          <p:spPr>
            <a:xfrm rot="13769838">
              <a:off x="471356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7" name="Freihandform 896"/>
            <p:cNvSpPr/>
            <p:nvPr/>
          </p:nvSpPr>
          <p:spPr>
            <a:xfrm rot="18761837" flipH="1">
              <a:off x="476130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8" name="Ellipse 897"/>
            <p:cNvSpPr/>
            <p:nvPr/>
          </p:nvSpPr>
          <p:spPr>
            <a:xfrm rot="13769838">
              <a:off x="470466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3" name="Freihandform 892"/>
            <p:cNvSpPr/>
            <p:nvPr/>
          </p:nvSpPr>
          <p:spPr>
            <a:xfrm rot="13769838">
              <a:off x="429020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4" name="Freihandform 893"/>
            <p:cNvSpPr/>
            <p:nvPr/>
          </p:nvSpPr>
          <p:spPr>
            <a:xfrm rot="18761837" flipH="1">
              <a:off x="433793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5" name="Ellipse 894"/>
            <p:cNvSpPr/>
            <p:nvPr/>
          </p:nvSpPr>
          <p:spPr>
            <a:xfrm rot="13769838">
              <a:off x="428130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0" name="Freihandform 889"/>
            <p:cNvSpPr/>
            <p:nvPr/>
          </p:nvSpPr>
          <p:spPr>
            <a:xfrm rot="13769838">
              <a:off x="457244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1" name="Freihandform 890"/>
            <p:cNvSpPr/>
            <p:nvPr/>
          </p:nvSpPr>
          <p:spPr>
            <a:xfrm rot="18761837" flipH="1">
              <a:off x="462018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2" name="Ellipse 891"/>
            <p:cNvSpPr/>
            <p:nvPr/>
          </p:nvSpPr>
          <p:spPr>
            <a:xfrm rot="13769838">
              <a:off x="456354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7" name="Freihandform 886"/>
            <p:cNvSpPr/>
            <p:nvPr/>
          </p:nvSpPr>
          <p:spPr>
            <a:xfrm rot="13769838">
              <a:off x="414907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8" name="Freihandform 887"/>
            <p:cNvSpPr/>
            <p:nvPr/>
          </p:nvSpPr>
          <p:spPr>
            <a:xfrm rot="18761837" flipH="1">
              <a:off x="419681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9" name="Ellipse 888"/>
            <p:cNvSpPr/>
            <p:nvPr/>
          </p:nvSpPr>
          <p:spPr>
            <a:xfrm rot="13769838">
              <a:off x="414018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4" name="Freihandform 883"/>
            <p:cNvSpPr/>
            <p:nvPr/>
          </p:nvSpPr>
          <p:spPr>
            <a:xfrm rot="13769838">
              <a:off x="400795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5" name="Freihandform 884"/>
            <p:cNvSpPr/>
            <p:nvPr/>
          </p:nvSpPr>
          <p:spPr>
            <a:xfrm rot="18761837" flipH="1">
              <a:off x="405569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6" name="Ellipse 885"/>
            <p:cNvSpPr/>
            <p:nvPr/>
          </p:nvSpPr>
          <p:spPr>
            <a:xfrm rot="13769838">
              <a:off x="399906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1" name="Freihandform 880"/>
            <p:cNvSpPr/>
            <p:nvPr/>
          </p:nvSpPr>
          <p:spPr>
            <a:xfrm rot="13769838">
              <a:off x="894719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2" name="Freihandform 881"/>
            <p:cNvSpPr/>
            <p:nvPr/>
          </p:nvSpPr>
          <p:spPr>
            <a:xfrm rot="18761837" flipH="1">
              <a:off x="899493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3" name="Ellipse 882"/>
            <p:cNvSpPr/>
            <p:nvPr/>
          </p:nvSpPr>
          <p:spPr>
            <a:xfrm rot="13769838">
              <a:off x="893829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8" name="Freihandform 877"/>
            <p:cNvSpPr/>
            <p:nvPr/>
          </p:nvSpPr>
          <p:spPr>
            <a:xfrm rot="13769838">
              <a:off x="880607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9" name="Freihandform 878"/>
            <p:cNvSpPr/>
            <p:nvPr/>
          </p:nvSpPr>
          <p:spPr>
            <a:xfrm rot="18761837" flipH="1">
              <a:off x="885381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0" name="Ellipse 879"/>
            <p:cNvSpPr/>
            <p:nvPr/>
          </p:nvSpPr>
          <p:spPr>
            <a:xfrm rot="13769838">
              <a:off x="879717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5" name="Freihandform 874"/>
            <p:cNvSpPr/>
            <p:nvPr/>
          </p:nvSpPr>
          <p:spPr>
            <a:xfrm rot="13769838">
              <a:off x="852383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6" name="Freihandform 875"/>
            <p:cNvSpPr/>
            <p:nvPr/>
          </p:nvSpPr>
          <p:spPr>
            <a:xfrm rot="18761837" flipH="1">
              <a:off x="857156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7" name="Ellipse 876"/>
            <p:cNvSpPr/>
            <p:nvPr/>
          </p:nvSpPr>
          <p:spPr>
            <a:xfrm rot="13769838">
              <a:off x="851493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2" name="Freihandform 871"/>
            <p:cNvSpPr/>
            <p:nvPr/>
          </p:nvSpPr>
          <p:spPr>
            <a:xfrm rot="13769838">
              <a:off x="810046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3" name="Freihandform 872"/>
            <p:cNvSpPr/>
            <p:nvPr/>
          </p:nvSpPr>
          <p:spPr>
            <a:xfrm rot="18761837" flipH="1">
              <a:off x="814820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4" name="Ellipse 873"/>
            <p:cNvSpPr/>
            <p:nvPr/>
          </p:nvSpPr>
          <p:spPr>
            <a:xfrm rot="13769838">
              <a:off x="809157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9" name="Freihandform 868"/>
            <p:cNvSpPr/>
            <p:nvPr/>
          </p:nvSpPr>
          <p:spPr>
            <a:xfrm rot="13769838">
              <a:off x="753598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0" name="Freihandform 869"/>
            <p:cNvSpPr/>
            <p:nvPr/>
          </p:nvSpPr>
          <p:spPr>
            <a:xfrm rot="18761837" flipH="1">
              <a:off x="758372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1" name="Ellipse 870"/>
            <p:cNvSpPr/>
            <p:nvPr/>
          </p:nvSpPr>
          <p:spPr>
            <a:xfrm rot="13769838">
              <a:off x="752708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6" name="Freihandform 865"/>
            <p:cNvSpPr/>
            <p:nvPr/>
          </p:nvSpPr>
          <p:spPr>
            <a:xfrm rot="13769838">
              <a:off x="866495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7" name="Freihandform 866"/>
            <p:cNvSpPr/>
            <p:nvPr/>
          </p:nvSpPr>
          <p:spPr>
            <a:xfrm rot="18761837" flipH="1">
              <a:off x="871269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8" name="Ellipse 867"/>
            <p:cNvSpPr/>
            <p:nvPr/>
          </p:nvSpPr>
          <p:spPr>
            <a:xfrm rot="13769838">
              <a:off x="865605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3" name="Freihandform 862"/>
            <p:cNvSpPr/>
            <p:nvPr/>
          </p:nvSpPr>
          <p:spPr>
            <a:xfrm rot="13769838">
              <a:off x="838270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4" name="Freihandform 863"/>
            <p:cNvSpPr/>
            <p:nvPr/>
          </p:nvSpPr>
          <p:spPr>
            <a:xfrm rot="18761837" flipH="1">
              <a:off x="843044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5" name="Ellipse 864"/>
            <p:cNvSpPr/>
            <p:nvPr/>
          </p:nvSpPr>
          <p:spPr>
            <a:xfrm rot="13769838">
              <a:off x="837381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0" name="Freihandform 859"/>
            <p:cNvSpPr/>
            <p:nvPr/>
          </p:nvSpPr>
          <p:spPr>
            <a:xfrm rot="13769838">
              <a:off x="795934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1" name="Freihandform 860"/>
            <p:cNvSpPr/>
            <p:nvPr/>
          </p:nvSpPr>
          <p:spPr>
            <a:xfrm rot="18761837" flipH="1">
              <a:off x="800708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2" name="Ellipse 861"/>
            <p:cNvSpPr/>
            <p:nvPr/>
          </p:nvSpPr>
          <p:spPr>
            <a:xfrm rot="13769838">
              <a:off x="795044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7" name="Freihandform 856"/>
            <p:cNvSpPr/>
            <p:nvPr/>
          </p:nvSpPr>
          <p:spPr>
            <a:xfrm rot="13769838">
              <a:off x="739486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8" name="Freihandform 857"/>
            <p:cNvSpPr/>
            <p:nvPr/>
          </p:nvSpPr>
          <p:spPr>
            <a:xfrm rot="18761837" flipH="1">
              <a:off x="744260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9" name="Ellipse 858"/>
            <p:cNvSpPr/>
            <p:nvPr/>
          </p:nvSpPr>
          <p:spPr>
            <a:xfrm rot="13769838">
              <a:off x="738596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4" name="Freihandform 853"/>
            <p:cNvSpPr/>
            <p:nvPr/>
          </p:nvSpPr>
          <p:spPr>
            <a:xfrm rot="13769838">
              <a:off x="824158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5" name="Freihandform 854"/>
            <p:cNvSpPr/>
            <p:nvPr/>
          </p:nvSpPr>
          <p:spPr>
            <a:xfrm rot="18761837" flipH="1">
              <a:off x="828932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6" name="Ellipse 855"/>
            <p:cNvSpPr/>
            <p:nvPr/>
          </p:nvSpPr>
          <p:spPr>
            <a:xfrm rot="13769838">
              <a:off x="823269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1" name="Freihandform 850"/>
            <p:cNvSpPr/>
            <p:nvPr/>
          </p:nvSpPr>
          <p:spPr>
            <a:xfrm rot="13769838">
              <a:off x="781822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2" name="Freihandform 851"/>
            <p:cNvSpPr/>
            <p:nvPr/>
          </p:nvSpPr>
          <p:spPr>
            <a:xfrm rot="18761837" flipH="1">
              <a:off x="786596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3" name="Ellipse 852"/>
            <p:cNvSpPr/>
            <p:nvPr/>
          </p:nvSpPr>
          <p:spPr>
            <a:xfrm rot="13769838">
              <a:off x="780932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8" name="Freihandform 847"/>
            <p:cNvSpPr/>
            <p:nvPr/>
          </p:nvSpPr>
          <p:spPr>
            <a:xfrm rot="13769838">
              <a:off x="767710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9" name="Freihandform 848"/>
            <p:cNvSpPr/>
            <p:nvPr/>
          </p:nvSpPr>
          <p:spPr>
            <a:xfrm rot="18761837" flipH="1">
              <a:off x="772484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0" name="Ellipse 849"/>
            <p:cNvSpPr/>
            <p:nvPr/>
          </p:nvSpPr>
          <p:spPr>
            <a:xfrm rot="13769838">
              <a:off x="766820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5" name="Freihandform 844"/>
            <p:cNvSpPr/>
            <p:nvPr/>
          </p:nvSpPr>
          <p:spPr>
            <a:xfrm rot="13769838">
              <a:off x="725374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6" name="Freihandform 845"/>
            <p:cNvSpPr/>
            <p:nvPr/>
          </p:nvSpPr>
          <p:spPr>
            <a:xfrm rot="18761837" flipH="1">
              <a:off x="730148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7" name="Ellipse 846"/>
            <p:cNvSpPr/>
            <p:nvPr/>
          </p:nvSpPr>
          <p:spPr>
            <a:xfrm rot="13769838">
              <a:off x="724484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2" name="Freihandform 841"/>
            <p:cNvSpPr/>
            <p:nvPr/>
          </p:nvSpPr>
          <p:spPr>
            <a:xfrm rot="13769838">
              <a:off x="683037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3" name="Freihandform 842"/>
            <p:cNvSpPr/>
            <p:nvPr/>
          </p:nvSpPr>
          <p:spPr>
            <a:xfrm rot="18761837" flipH="1">
              <a:off x="687811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4" name="Ellipse 843"/>
            <p:cNvSpPr/>
            <p:nvPr/>
          </p:nvSpPr>
          <p:spPr>
            <a:xfrm rot="13769838">
              <a:off x="682148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9" name="Freihandform 838"/>
            <p:cNvSpPr/>
            <p:nvPr/>
          </p:nvSpPr>
          <p:spPr>
            <a:xfrm rot="13769838">
              <a:off x="711262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0" name="Freihandform 839"/>
            <p:cNvSpPr/>
            <p:nvPr/>
          </p:nvSpPr>
          <p:spPr>
            <a:xfrm rot="18761837" flipH="1">
              <a:off x="716035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1" name="Ellipse 840"/>
            <p:cNvSpPr/>
            <p:nvPr/>
          </p:nvSpPr>
          <p:spPr>
            <a:xfrm rot="13769838">
              <a:off x="710372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6" name="Freihandform 835"/>
            <p:cNvSpPr/>
            <p:nvPr/>
          </p:nvSpPr>
          <p:spPr>
            <a:xfrm rot="13769838">
              <a:off x="668925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7" name="Freihandform 836"/>
            <p:cNvSpPr/>
            <p:nvPr/>
          </p:nvSpPr>
          <p:spPr>
            <a:xfrm rot="18761837" flipH="1">
              <a:off x="673699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8" name="Ellipse 837"/>
            <p:cNvSpPr/>
            <p:nvPr/>
          </p:nvSpPr>
          <p:spPr>
            <a:xfrm rot="13769838">
              <a:off x="668036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3" name="Freihandform 832"/>
            <p:cNvSpPr/>
            <p:nvPr/>
          </p:nvSpPr>
          <p:spPr>
            <a:xfrm rot="13769838">
              <a:off x="640701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4" name="Freihandform 833"/>
            <p:cNvSpPr/>
            <p:nvPr/>
          </p:nvSpPr>
          <p:spPr>
            <a:xfrm rot="18761837" flipH="1">
              <a:off x="645475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5" name="Ellipse 834"/>
            <p:cNvSpPr/>
            <p:nvPr/>
          </p:nvSpPr>
          <p:spPr>
            <a:xfrm rot="13769838">
              <a:off x="639811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0" name="Freihandform 829"/>
            <p:cNvSpPr/>
            <p:nvPr/>
          </p:nvSpPr>
          <p:spPr>
            <a:xfrm rot="13769838">
              <a:off x="697149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1" name="Freihandform 830"/>
            <p:cNvSpPr/>
            <p:nvPr/>
          </p:nvSpPr>
          <p:spPr>
            <a:xfrm rot="18761837" flipH="1">
              <a:off x="701923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2" name="Ellipse 831"/>
            <p:cNvSpPr/>
            <p:nvPr/>
          </p:nvSpPr>
          <p:spPr>
            <a:xfrm rot="13769838">
              <a:off x="696260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7" name="Freihandform 826"/>
            <p:cNvSpPr/>
            <p:nvPr/>
          </p:nvSpPr>
          <p:spPr>
            <a:xfrm rot="13769838">
              <a:off x="654813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8" name="Freihandform 827"/>
            <p:cNvSpPr/>
            <p:nvPr/>
          </p:nvSpPr>
          <p:spPr>
            <a:xfrm rot="18761837" flipH="1">
              <a:off x="659587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9" name="Ellipse 828"/>
            <p:cNvSpPr/>
            <p:nvPr/>
          </p:nvSpPr>
          <p:spPr>
            <a:xfrm rot="13769838">
              <a:off x="653923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4" name="Freihandform 823"/>
            <p:cNvSpPr/>
            <p:nvPr/>
          </p:nvSpPr>
          <p:spPr>
            <a:xfrm rot="13769838">
              <a:off x="626589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5" name="Freihandform 824"/>
            <p:cNvSpPr/>
            <p:nvPr/>
          </p:nvSpPr>
          <p:spPr>
            <a:xfrm rot="18761837" flipH="1">
              <a:off x="631363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6" name="Ellipse 825"/>
            <p:cNvSpPr/>
            <p:nvPr/>
          </p:nvSpPr>
          <p:spPr>
            <a:xfrm rot="13769838">
              <a:off x="625699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1" name="Freihandform 820"/>
            <p:cNvSpPr/>
            <p:nvPr/>
          </p:nvSpPr>
          <p:spPr>
            <a:xfrm rot="13769838">
              <a:off x="203226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2" name="Freihandform 821"/>
            <p:cNvSpPr/>
            <p:nvPr/>
          </p:nvSpPr>
          <p:spPr>
            <a:xfrm rot="18761837" flipH="1">
              <a:off x="208000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3" name="Ellipse 822"/>
            <p:cNvSpPr/>
            <p:nvPr/>
          </p:nvSpPr>
          <p:spPr>
            <a:xfrm rot="13769838">
              <a:off x="202336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8" name="Freihandform 817"/>
            <p:cNvSpPr/>
            <p:nvPr/>
          </p:nvSpPr>
          <p:spPr>
            <a:xfrm rot="13769838">
              <a:off x="189114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9" name="Freihandform 818"/>
            <p:cNvSpPr/>
            <p:nvPr/>
          </p:nvSpPr>
          <p:spPr>
            <a:xfrm rot="18761837" flipH="1">
              <a:off x="193888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0" name="Ellipse 819"/>
            <p:cNvSpPr/>
            <p:nvPr/>
          </p:nvSpPr>
          <p:spPr>
            <a:xfrm rot="13769838">
              <a:off x="188224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5" name="Freihandform 814"/>
            <p:cNvSpPr/>
            <p:nvPr/>
          </p:nvSpPr>
          <p:spPr>
            <a:xfrm rot="13769838">
              <a:off x="273786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6" name="Freihandform 815"/>
            <p:cNvSpPr/>
            <p:nvPr/>
          </p:nvSpPr>
          <p:spPr>
            <a:xfrm rot="18761837" flipH="1">
              <a:off x="278560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7" name="Ellipse 816"/>
            <p:cNvSpPr/>
            <p:nvPr/>
          </p:nvSpPr>
          <p:spPr>
            <a:xfrm rot="13769838">
              <a:off x="272897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2" name="Freihandform 811"/>
            <p:cNvSpPr/>
            <p:nvPr/>
          </p:nvSpPr>
          <p:spPr>
            <a:xfrm rot="13769838">
              <a:off x="175002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3" name="Freihandform 812"/>
            <p:cNvSpPr/>
            <p:nvPr/>
          </p:nvSpPr>
          <p:spPr>
            <a:xfrm rot="18761837" flipH="1">
              <a:off x="179776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 rot="13769838">
              <a:off x="174112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9" name="Freihandform 808"/>
            <p:cNvSpPr/>
            <p:nvPr/>
          </p:nvSpPr>
          <p:spPr>
            <a:xfrm rot="13769838">
              <a:off x="259674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0" name="Freihandform 809"/>
            <p:cNvSpPr/>
            <p:nvPr/>
          </p:nvSpPr>
          <p:spPr>
            <a:xfrm rot="18761837" flipH="1">
              <a:off x="264448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1" name="Ellipse 810"/>
            <p:cNvSpPr/>
            <p:nvPr/>
          </p:nvSpPr>
          <p:spPr>
            <a:xfrm rot="13769838">
              <a:off x="258785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6" name="Freihandform 805"/>
            <p:cNvSpPr/>
            <p:nvPr/>
          </p:nvSpPr>
          <p:spPr>
            <a:xfrm rot="13769838">
              <a:off x="160890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7" name="Freihandform 806"/>
            <p:cNvSpPr/>
            <p:nvPr/>
          </p:nvSpPr>
          <p:spPr>
            <a:xfrm rot="18761837" flipH="1">
              <a:off x="165664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8" name="Ellipse 807"/>
            <p:cNvSpPr/>
            <p:nvPr/>
          </p:nvSpPr>
          <p:spPr>
            <a:xfrm rot="13769838">
              <a:off x="160000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3" name="Freihandform 802"/>
            <p:cNvSpPr/>
            <p:nvPr/>
          </p:nvSpPr>
          <p:spPr>
            <a:xfrm rot="13769838">
              <a:off x="104441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4" name="Freihandform 803"/>
            <p:cNvSpPr/>
            <p:nvPr/>
          </p:nvSpPr>
          <p:spPr>
            <a:xfrm rot="18761837" flipH="1">
              <a:off x="109215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5" name="Ellipse 804"/>
            <p:cNvSpPr/>
            <p:nvPr/>
          </p:nvSpPr>
          <p:spPr>
            <a:xfrm rot="13769838">
              <a:off x="103552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0" name="Freihandform 799"/>
            <p:cNvSpPr/>
            <p:nvPr/>
          </p:nvSpPr>
          <p:spPr>
            <a:xfrm rot="13769838">
              <a:off x="245562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1" name="Freihandform 800"/>
            <p:cNvSpPr/>
            <p:nvPr/>
          </p:nvSpPr>
          <p:spPr>
            <a:xfrm rot="18761837" flipH="1">
              <a:off x="250336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2" name="Ellipse 801"/>
            <p:cNvSpPr/>
            <p:nvPr/>
          </p:nvSpPr>
          <p:spPr>
            <a:xfrm rot="13769838">
              <a:off x="244673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7" name="Freihandform 796"/>
            <p:cNvSpPr/>
            <p:nvPr/>
          </p:nvSpPr>
          <p:spPr>
            <a:xfrm rot="13769838">
              <a:off x="231450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8" name="Freihandform 797"/>
            <p:cNvSpPr/>
            <p:nvPr/>
          </p:nvSpPr>
          <p:spPr>
            <a:xfrm rot="18761837" flipH="1">
              <a:off x="236224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9" name="Ellipse 798"/>
            <p:cNvSpPr/>
            <p:nvPr/>
          </p:nvSpPr>
          <p:spPr>
            <a:xfrm rot="13769838">
              <a:off x="230560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4" name="Freihandform 793"/>
            <p:cNvSpPr/>
            <p:nvPr/>
          </p:nvSpPr>
          <p:spPr>
            <a:xfrm rot="13769838">
              <a:off x="217338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5" name="Freihandform 794"/>
            <p:cNvSpPr/>
            <p:nvPr/>
          </p:nvSpPr>
          <p:spPr>
            <a:xfrm rot="18761837" flipH="1">
              <a:off x="222112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6" name="Ellipse 795"/>
            <p:cNvSpPr/>
            <p:nvPr/>
          </p:nvSpPr>
          <p:spPr>
            <a:xfrm rot="13769838">
              <a:off x="216448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1" name="Freihandform 790"/>
            <p:cNvSpPr/>
            <p:nvPr/>
          </p:nvSpPr>
          <p:spPr>
            <a:xfrm rot="13769838">
              <a:off x="146778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2" name="Freihandform 791"/>
            <p:cNvSpPr/>
            <p:nvPr/>
          </p:nvSpPr>
          <p:spPr>
            <a:xfrm rot="18761837" flipH="1">
              <a:off x="151551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3" name="Ellipse 792"/>
            <p:cNvSpPr/>
            <p:nvPr/>
          </p:nvSpPr>
          <p:spPr>
            <a:xfrm rot="13769838">
              <a:off x="145888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8" name="Freihandform 787"/>
            <p:cNvSpPr/>
            <p:nvPr/>
          </p:nvSpPr>
          <p:spPr>
            <a:xfrm rot="13769838">
              <a:off x="1326659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9" name="Freihandform 788"/>
            <p:cNvSpPr/>
            <p:nvPr/>
          </p:nvSpPr>
          <p:spPr>
            <a:xfrm rot="18761837" flipH="1">
              <a:off x="1374398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0" name="Ellipse 789"/>
            <p:cNvSpPr/>
            <p:nvPr/>
          </p:nvSpPr>
          <p:spPr>
            <a:xfrm rot="13769838">
              <a:off x="1317762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5" name="Freihandform 784"/>
            <p:cNvSpPr/>
            <p:nvPr/>
          </p:nvSpPr>
          <p:spPr>
            <a:xfrm rot="13769838">
              <a:off x="90329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6" name="Freihandform 785"/>
            <p:cNvSpPr/>
            <p:nvPr/>
          </p:nvSpPr>
          <p:spPr>
            <a:xfrm rot="18761837" flipH="1">
              <a:off x="95103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7" name="Ellipse 786"/>
            <p:cNvSpPr/>
            <p:nvPr/>
          </p:nvSpPr>
          <p:spPr>
            <a:xfrm rot="13769838">
              <a:off x="89439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2" name="Freihandform 781"/>
            <p:cNvSpPr/>
            <p:nvPr/>
          </p:nvSpPr>
          <p:spPr>
            <a:xfrm rot="13769838">
              <a:off x="1185538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3" name="Freihandform 782"/>
            <p:cNvSpPr/>
            <p:nvPr/>
          </p:nvSpPr>
          <p:spPr>
            <a:xfrm rot="18761837" flipH="1">
              <a:off x="1233277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4" name="Ellipse 783"/>
            <p:cNvSpPr/>
            <p:nvPr/>
          </p:nvSpPr>
          <p:spPr>
            <a:xfrm rot="13769838">
              <a:off x="1176641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9" name="Freihandform 778"/>
            <p:cNvSpPr/>
            <p:nvPr/>
          </p:nvSpPr>
          <p:spPr>
            <a:xfrm rot="13769838">
              <a:off x="76217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0" name="Freihandform 779"/>
            <p:cNvSpPr/>
            <p:nvPr/>
          </p:nvSpPr>
          <p:spPr>
            <a:xfrm rot="18761837" flipH="1">
              <a:off x="80991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1" name="Ellipse 780"/>
            <p:cNvSpPr/>
            <p:nvPr/>
          </p:nvSpPr>
          <p:spPr>
            <a:xfrm rot="13769838">
              <a:off x="75327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6" name="Freihandform 775"/>
            <p:cNvSpPr/>
            <p:nvPr/>
          </p:nvSpPr>
          <p:spPr>
            <a:xfrm rot="13769838">
              <a:off x="62105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7" name="Freihandform 776"/>
            <p:cNvSpPr/>
            <p:nvPr/>
          </p:nvSpPr>
          <p:spPr>
            <a:xfrm rot="18761837" flipH="1">
              <a:off x="66879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8" name="Ellipse 777"/>
            <p:cNvSpPr/>
            <p:nvPr/>
          </p:nvSpPr>
          <p:spPr>
            <a:xfrm rot="13769838">
              <a:off x="61215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3" name="Freihandform 772"/>
            <p:cNvSpPr/>
            <p:nvPr/>
          </p:nvSpPr>
          <p:spPr>
            <a:xfrm rot="13769838">
              <a:off x="3866837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4" name="Freihandform 773"/>
            <p:cNvSpPr/>
            <p:nvPr/>
          </p:nvSpPr>
          <p:spPr>
            <a:xfrm rot="18761837" flipH="1">
              <a:off x="3914576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5" name="Ellipse 774"/>
            <p:cNvSpPr/>
            <p:nvPr/>
          </p:nvSpPr>
          <p:spPr>
            <a:xfrm rot="13769838">
              <a:off x="3857940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0" name="Freihandform 769"/>
            <p:cNvSpPr/>
            <p:nvPr/>
          </p:nvSpPr>
          <p:spPr>
            <a:xfrm rot="13769838">
              <a:off x="3443474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1" name="Freihandform 770"/>
            <p:cNvSpPr/>
            <p:nvPr/>
          </p:nvSpPr>
          <p:spPr>
            <a:xfrm rot="18761837" flipH="1">
              <a:off x="3491213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2" name="Ellipse 771"/>
            <p:cNvSpPr/>
            <p:nvPr/>
          </p:nvSpPr>
          <p:spPr>
            <a:xfrm rot="13769838">
              <a:off x="3434577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7" name="Freihandform 766"/>
            <p:cNvSpPr/>
            <p:nvPr/>
          </p:nvSpPr>
          <p:spPr>
            <a:xfrm rot="13769838">
              <a:off x="372571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8" name="Freihandform 767"/>
            <p:cNvSpPr/>
            <p:nvPr/>
          </p:nvSpPr>
          <p:spPr>
            <a:xfrm rot="18761837" flipH="1">
              <a:off x="377345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9" name="Ellipse 768"/>
            <p:cNvSpPr/>
            <p:nvPr/>
          </p:nvSpPr>
          <p:spPr>
            <a:xfrm rot="13769838">
              <a:off x="371681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9" name="Freihandform 618"/>
            <p:cNvSpPr/>
            <p:nvPr/>
          </p:nvSpPr>
          <p:spPr>
            <a:xfrm rot="13769838">
              <a:off x="330235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0" name="Freihandform 619"/>
            <p:cNvSpPr/>
            <p:nvPr/>
          </p:nvSpPr>
          <p:spPr>
            <a:xfrm rot="18761837" flipH="1">
              <a:off x="335009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6" name="Ellipse 765"/>
            <p:cNvSpPr/>
            <p:nvPr/>
          </p:nvSpPr>
          <p:spPr>
            <a:xfrm rot="13769838">
              <a:off x="329345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4" name="Freihandform 603"/>
            <p:cNvSpPr/>
            <p:nvPr/>
          </p:nvSpPr>
          <p:spPr>
            <a:xfrm rot="13769838">
              <a:off x="302011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7" name="Freihandform 616"/>
            <p:cNvSpPr/>
            <p:nvPr/>
          </p:nvSpPr>
          <p:spPr>
            <a:xfrm rot="18761837" flipH="1">
              <a:off x="306785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8" name="Ellipse 617"/>
            <p:cNvSpPr/>
            <p:nvPr/>
          </p:nvSpPr>
          <p:spPr>
            <a:xfrm rot="13769838">
              <a:off x="301121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1" name="Freihandform 600"/>
            <p:cNvSpPr/>
            <p:nvPr/>
          </p:nvSpPr>
          <p:spPr>
            <a:xfrm rot="13769838">
              <a:off x="3584595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2" name="Freihandform 601"/>
            <p:cNvSpPr/>
            <p:nvPr/>
          </p:nvSpPr>
          <p:spPr>
            <a:xfrm rot="18761837" flipH="1">
              <a:off x="3632334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3" name="Ellipse 602"/>
            <p:cNvSpPr/>
            <p:nvPr/>
          </p:nvSpPr>
          <p:spPr>
            <a:xfrm rot="13769838">
              <a:off x="3575698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6" name="Freihandform 585"/>
            <p:cNvSpPr/>
            <p:nvPr/>
          </p:nvSpPr>
          <p:spPr>
            <a:xfrm rot="13769838">
              <a:off x="316123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7" name="Freihandform 586"/>
            <p:cNvSpPr/>
            <p:nvPr/>
          </p:nvSpPr>
          <p:spPr>
            <a:xfrm rot="18761837" flipH="1">
              <a:off x="320897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8" name="Ellipse 587"/>
            <p:cNvSpPr/>
            <p:nvPr/>
          </p:nvSpPr>
          <p:spPr>
            <a:xfrm rot="13769838">
              <a:off x="315233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3" name="Freihandform 582"/>
            <p:cNvSpPr/>
            <p:nvPr/>
          </p:nvSpPr>
          <p:spPr>
            <a:xfrm rot="13769838">
              <a:off x="2878990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4" name="Freihandform 583"/>
            <p:cNvSpPr/>
            <p:nvPr/>
          </p:nvSpPr>
          <p:spPr>
            <a:xfrm rot="18761837" flipH="1">
              <a:off x="2926729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5" name="Ellipse 584"/>
            <p:cNvSpPr/>
            <p:nvPr/>
          </p:nvSpPr>
          <p:spPr>
            <a:xfrm rot="13769838">
              <a:off x="2870093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2" name="Freihandform 571"/>
            <p:cNvSpPr/>
            <p:nvPr/>
          </p:nvSpPr>
          <p:spPr>
            <a:xfrm rot="13769838">
              <a:off x="479933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1" name="Freihandform 580"/>
            <p:cNvSpPr/>
            <p:nvPr/>
          </p:nvSpPr>
          <p:spPr>
            <a:xfrm rot="18761837" flipH="1">
              <a:off x="527672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2" name="Ellipse 581"/>
            <p:cNvSpPr/>
            <p:nvPr/>
          </p:nvSpPr>
          <p:spPr>
            <a:xfrm rot="13769838">
              <a:off x="471036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9" name="Freihandform 568"/>
            <p:cNvSpPr/>
            <p:nvPr/>
          </p:nvSpPr>
          <p:spPr>
            <a:xfrm rot="13769838">
              <a:off x="338812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0" name="Freihandform 569"/>
            <p:cNvSpPr/>
            <p:nvPr/>
          </p:nvSpPr>
          <p:spPr>
            <a:xfrm rot="18761837" flipH="1">
              <a:off x="386551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1" name="Ellipse 570"/>
            <p:cNvSpPr/>
            <p:nvPr/>
          </p:nvSpPr>
          <p:spPr>
            <a:xfrm rot="13769838">
              <a:off x="329915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6" name="Freihandform 565"/>
            <p:cNvSpPr/>
            <p:nvPr/>
          </p:nvSpPr>
          <p:spPr>
            <a:xfrm rot="13769838">
              <a:off x="197691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7" name="Freihandform 566"/>
            <p:cNvSpPr/>
            <p:nvPr/>
          </p:nvSpPr>
          <p:spPr>
            <a:xfrm rot="18761837" flipH="1">
              <a:off x="245430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8" name="Ellipse 567"/>
            <p:cNvSpPr/>
            <p:nvPr/>
          </p:nvSpPr>
          <p:spPr>
            <a:xfrm rot="13769838">
              <a:off x="188794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3" name="Freihandform 562"/>
            <p:cNvSpPr/>
            <p:nvPr/>
          </p:nvSpPr>
          <p:spPr>
            <a:xfrm rot="13769838">
              <a:off x="56586" y="212770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43164 w 190500"/>
                <a:gd name="connsiteY2" fmla="*/ 154338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0279" y="40317"/>
                    <a:pt x="104140" y="66040"/>
                  </a:cubicBezTo>
                  <a:cubicBezTo>
                    <a:pt x="128001" y="91763"/>
                    <a:pt x="128771" y="133171"/>
                    <a:pt x="143164" y="154338"/>
                  </a:cubicBezTo>
                  <a:cubicBezTo>
                    <a:pt x="157557" y="175505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4" name="Freihandform 563"/>
            <p:cNvSpPr/>
            <p:nvPr/>
          </p:nvSpPr>
          <p:spPr>
            <a:xfrm rot="18761837" flipH="1">
              <a:off x="104325" y="2133777"/>
              <a:ext cx="75318" cy="73424"/>
            </a:xfrm>
            <a:custGeom>
              <a:avLst/>
              <a:gdLst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2080 w 190500"/>
                <a:gd name="connsiteY2" fmla="*/ 170180 h 193040"/>
                <a:gd name="connsiteX3" fmla="*/ 190500 w 190500"/>
                <a:gd name="connsiteY3" fmla="*/ 193040 h 193040"/>
                <a:gd name="connsiteX0" fmla="*/ 0 w 190500"/>
                <a:gd name="connsiteY0" fmla="*/ 0 h 193040"/>
                <a:gd name="connsiteX1" fmla="*/ 104140 w 190500"/>
                <a:gd name="connsiteY1" fmla="*/ 66040 h 193040"/>
                <a:gd name="connsiteX2" fmla="*/ 136725 w 190500"/>
                <a:gd name="connsiteY2" fmla="*/ 134446 h 193040"/>
                <a:gd name="connsiteX3" fmla="*/ 190500 w 190500"/>
                <a:gd name="connsiteY3" fmla="*/ 193040 h 19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3040">
                  <a:moveTo>
                    <a:pt x="0" y="0"/>
                  </a:moveTo>
                  <a:cubicBezTo>
                    <a:pt x="41063" y="18838"/>
                    <a:pt x="81353" y="43632"/>
                    <a:pt x="104140" y="66040"/>
                  </a:cubicBezTo>
                  <a:cubicBezTo>
                    <a:pt x="126928" y="88448"/>
                    <a:pt x="122332" y="113279"/>
                    <a:pt x="136725" y="134446"/>
                  </a:cubicBezTo>
                  <a:cubicBezTo>
                    <a:pt x="151118" y="155613"/>
                    <a:pt x="177377" y="190077"/>
                    <a:pt x="190500" y="193040"/>
                  </a:cubicBezTo>
                </a:path>
              </a:pathLst>
            </a:custGeom>
            <a:noFill/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5" name="Ellipse 564"/>
            <p:cNvSpPr/>
            <p:nvPr/>
          </p:nvSpPr>
          <p:spPr>
            <a:xfrm rot="13769838">
              <a:off x="47689" y="2216907"/>
              <a:ext cx="136655" cy="136655"/>
            </a:xfrm>
            <a:prstGeom prst="ellipse">
              <a:avLst/>
            </a:prstGeom>
            <a:solidFill>
              <a:srgbClr val="A9C3DB"/>
            </a:solidFill>
            <a:ln>
              <a:solidFill>
                <a:srgbClr val="A9C3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815916" y="2081637"/>
            <a:ext cx="540000" cy="1295458"/>
            <a:chOff x="3491960" y="909635"/>
            <a:chExt cx="720000" cy="1727277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17" name="Gerade Verbindung 16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rgbClr val="FF0000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37" name="Ellipse 636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4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39" name="Gruppieren 638"/>
          <p:cNvGrpSpPr/>
          <p:nvPr/>
        </p:nvGrpSpPr>
        <p:grpSpPr>
          <a:xfrm rot="2004834">
            <a:off x="3265361" y="1546735"/>
            <a:ext cx="325628" cy="459272"/>
            <a:chOff x="3669207" y="909635"/>
            <a:chExt cx="434170" cy="612362"/>
          </a:xfrm>
        </p:grpSpPr>
        <p:cxnSp>
          <p:nvCxnSpPr>
            <p:cNvPr id="641" name="Gerade Verbindung 640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2" name="Ellipse 641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3" name="Ellipse 64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63" name="Gruppieren 462"/>
          <p:cNvGrpSpPr/>
          <p:nvPr/>
        </p:nvGrpSpPr>
        <p:grpSpPr>
          <a:xfrm>
            <a:off x="5964815" y="1486645"/>
            <a:ext cx="325628" cy="459272"/>
            <a:chOff x="3669207" y="909635"/>
            <a:chExt cx="434170" cy="612362"/>
          </a:xfrm>
        </p:grpSpPr>
        <p:cxnSp>
          <p:nvCxnSpPr>
            <p:cNvPr id="464" name="Gerade Verbindung 463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Ellipse 464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6" name="Ellipse 465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67" name="Gruppieren 466"/>
          <p:cNvGrpSpPr/>
          <p:nvPr/>
        </p:nvGrpSpPr>
        <p:grpSpPr>
          <a:xfrm rot="16568228">
            <a:off x="4029606" y="1295691"/>
            <a:ext cx="325628" cy="459272"/>
            <a:chOff x="3669207" y="909635"/>
            <a:chExt cx="434170" cy="612362"/>
          </a:xfrm>
        </p:grpSpPr>
        <p:cxnSp>
          <p:nvCxnSpPr>
            <p:cNvPr id="468" name="Gerade Verbindung 467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Ellipse 46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3" name="Ellipse 47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19" name="Gruppieren 518"/>
          <p:cNvGrpSpPr/>
          <p:nvPr/>
        </p:nvGrpSpPr>
        <p:grpSpPr>
          <a:xfrm rot="17304586">
            <a:off x="1709359" y="1489672"/>
            <a:ext cx="325628" cy="459272"/>
            <a:chOff x="3669207" y="909635"/>
            <a:chExt cx="434170" cy="612362"/>
          </a:xfrm>
        </p:grpSpPr>
        <p:cxnSp>
          <p:nvCxnSpPr>
            <p:cNvPr id="520" name="Gerade Verbindung 51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Ellipse 52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5" name="Ellipse 524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29" name="Gruppieren 528"/>
          <p:cNvGrpSpPr/>
          <p:nvPr/>
        </p:nvGrpSpPr>
        <p:grpSpPr>
          <a:xfrm rot="14452676">
            <a:off x="2433820" y="1287295"/>
            <a:ext cx="325628" cy="459272"/>
            <a:chOff x="3669207" y="909635"/>
            <a:chExt cx="434170" cy="612362"/>
          </a:xfrm>
        </p:grpSpPr>
        <p:cxnSp>
          <p:nvCxnSpPr>
            <p:cNvPr id="530" name="Gerade Verbindung 52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1" name="Ellipse 530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2" name="Ellipse 531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40" name="Gruppieren 539"/>
          <p:cNvGrpSpPr/>
          <p:nvPr/>
        </p:nvGrpSpPr>
        <p:grpSpPr>
          <a:xfrm>
            <a:off x="2357754" y="2081466"/>
            <a:ext cx="540000" cy="1295458"/>
            <a:chOff x="3491960" y="909635"/>
            <a:chExt cx="720000" cy="1727277"/>
          </a:xfrm>
        </p:grpSpPr>
        <p:grpSp>
          <p:nvGrpSpPr>
            <p:cNvPr id="541" name="Gruppieren 540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546" name="Gerade Verbindung 545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7" name="Ellipse 546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48" name="Ellipse 547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45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49" name="Gruppieren 548"/>
          <p:cNvGrpSpPr/>
          <p:nvPr/>
        </p:nvGrpSpPr>
        <p:grpSpPr>
          <a:xfrm>
            <a:off x="6624288" y="2082323"/>
            <a:ext cx="540000" cy="1295458"/>
            <a:chOff x="3491960" y="909635"/>
            <a:chExt cx="720000" cy="1727277"/>
          </a:xfrm>
        </p:grpSpPr>
        <p:grpSp>
          <p:nvGrpSpPr>
            <p:cNvPr id="550" name="Gruppieren 549"/>
            <p:cNvGrpSpPr/>
            <p:nvPr/>
          </p:nvGrpSpPr>
          <p:grpSpPr>
            <a:xfrm>
              <a:off x="3669207" y="909635"/>
              <a:ext cx="434170" cy="612362"/>
              <a:chOff x="3669207" y="909635"/>
              <a:chExt cx="434170" cy="612362"/>
            </a:xfrm>
          </p:grpSpPr>
          <p:cxnSp>
            <p:nvCxnSpPr>
              <p:cNvPr id="552" name="Gerade Verbindung 551"/>
              <p:cNvCxnSpPr/>
              <p:nvPr/>
            </p:nvCxnSpPr>
            <p:spPr>
              <a:xfrm flipH="1">
                <a:off x="3859272" y="1034877"/>
                <a:ext cx="136664" cy="306638"/>
              </a:xfrm>
              <a:prstGeom prst="line">
                <a:avLst/>
              </a:prstGeom>
              <a:ln w="28575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3" name="Ellipse 552"/>
              <p:cNvSpPr>
                <a:spLocks noChangeAspect="1"/>
              </p:cNvSpPr>
              <p:nvPr/>
            </p:nvSpPr>
            <p:spPr>
              <a:xfrm>
                <a:off x="3923377" y="909635"/>
                <a:ext cx="180000" cy="1800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4" name="Ellipse 553"/>
              <p:cNvSpPr>
                <a:spLocks noChangeAspect="1"/>
              </p:cNvSpPr>
              <p:nvPr/>
            </p:nvSpPr>
            <p:spPr>
              <a:xfrm>
                <a:off x="3669207" y="1161034"/>
                <a:ext cx="360963" cy="360963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de-DE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51" name="Ellipse 13"/>
            <p:cNvSpPr/>
            <p:nvPr/>
          </p:nvSpPr>
          <p:spPr>
            <a:xfrm>
              <a:off x="3491960" y="1254951"/>
              <a:ext cx="720000" cy="1381961"/>
            </a:xfrm>
            <a:custGeom>
              <a:avLst/>
              <a:gdLst/>
              <a:ahLst/>
              <a:cxnLst/>
              <a:rect l="l" t="t" r="r" b="b"/>
              <a:pathLst>
                <a:path w="720000" h="1381961">
                  <a:moveTo>
                    <a:pt x="620763" y="0"/>
                  </a:moveTo>
                  <a:cubicBezTo>
                    <a:pt x="683460" y="61268"/>
                    <a:pt x="720000" y="147401"/>
                    <a:pt x="720000" y="242069"/>
                  </a:cubicBezTo>
                  <a:cubicBezTo>
                    <a:pt x="720000" y="367830"/>
                    <a:pt x="655515" y="478529"/>
                    <a:pt x="557596" y="542586"/>
                  </a:cubicBezTo>
                  <a:lnTo>
                    <a:pt x="557596" y="1184365"/>
                  </a:lnTo>
                  <a:cubicBezTo>
                    <a:pt x="557596" y="1293494"/>
                    <a:pt x="469129" y="1381961"/>
                    <a:pt x="360000" y="1381961"/>
                  </a:cubicBezTo>
                  <a:cubicBezTo>
                    <a:pt x="250871" y="1381961"/>
                    <a:pt x="162404" y="1293494"/>
                    <a:pt x="162404" y="1184365"/>
                  </a:cubicBezTo>
                  <a:lnTo>
                    <a:pt x="162404" y="542586"/>
                  </a:lnTo>
                  <a:cubicBezTo>
                    <a:pt x="64485" y="478529"/>
                    <a:pt x="0" y="367830"/>
                    <a:pt x="0" y="242069"/>
                  </a:cubicBezTo>
                  <a:cubicBezTo>
                    <a:pt x="0" y="152971"/>
                    <a:pt x="32367" y="71433"/>
                    <a:pt x="88116" y="10601"/>
                  </a:cubicBezTo>
                  <a:cubicBezTo>
                    <a:pt x="109945" y="10359"/>
                    <a:pt x="131013" y="17139"/>
                    <a:pt x="148079" y="30672"/>
                  </a:cubicBezTo>
                  <a:cubicBezTo>
                    <a:pt x="141847" y="50637"/>
                    <a:pt x="138638" y="71885"/>
                    <a:pt x="138638" y="93881"/>
                  </a:cubicBezTo>
                  <a:cubicBezTo>
                    <a:pt x="138638" y="216136"/>
                    <a:pt x="237745" y="315243"/>
                    <a:pt x="360000" y="315243"/>
                  </a:cubicBezTo>
                  <a:cubicBezTo>
                    <a:pt x="441441" y="315243"/>
                    <a:pt x="512610" y="271263"/>
                    <a:pt x="550262" y="205294"/>
                  </a:cubicBezTo>
                  <a:lnTo>
                    <a:pt x="553176" y="205883"/>
                  </a:lnTo>
                  <a:cubicBezTo>
                    <a:pt x="552451" y="205132"/>
                    <a:pt x="551738" y="204373"/>
                    <a:pt x="551320" y="203345"/>
                  </a:cubicBezTo>
                  <a:cubicBezTo>
                    <a:pt x="570743" y="171438"/>
                    <a:pt x="581362" y="133900"/>
                    <a:pt x="581362" y="93881"/>
                  </a:cubicBezTo>
                  <a:cubicBezTo>
                    <a:pt x="581362" y="69732"/>
                    <a:pt x="577495" y="46486"/>
                    <a:pt x="569420" y="25051"/>
                  </a:cubicBezTo>
                  <a:cubicBezTo>
                    <a:pt x="583209" y="10956"/>
                    <a:pt x="601151" y="2307"/>
                    <a:pt x="620763" y="0"/>
                  </a:cubicBezTo>
                  <a:close/>
                </a:path>
              </a:pathLst>
            </a:custGeom>
            <a:solidFill>
              <a:srgbClr val="8BA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55" name="Gruppieren 554"/>
          <p:cNvGrpSpPr/>
          <p:nvPr/>
        </p:nvGrpSpPr>
        <p:grpSpPr>
          <a:xfrm rot="19153957">
            <a:off x="4768900" y="1184008"/>
            <a:ext cx="325628" cy="459272"/>
            <a:chOff x="3669207" y="909635"/>
            <a:chExt cx="434170" cy="612362"/>
          </a:xfrm>
        </p:grpSpPr>
        <p:cxnSp>
          <p:nvCxnSpPr>
            <p:cNvPr id="556" name="Gerade Verbindung 555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7" name="Ellipse 556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8" name="Ellipse 55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73" name="Gruppieren 572"/>
          <p:cNvGrpSpPr/>
          <p:nvPr/>
        </p:nvGrpSpPr>
        <p:grpSpPr>
          <a:xfrm rot="2741192">
            <a:off x="2767473" y="871169"/>
            <a:ext cx="325628" cy="459272"/>
            <a:chOff x="3669207" y="909635"/>
            <a:chExt cx="434170" cy="612362"/>
          </a:xfrm>
        </p:grpSpPr>
        <p:cxnSp>
          <p:nvCxnSpPr>
            <p:cNvPr id="577" name="Gerade Verbindung 576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9" name="Ellipse 58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3" name="Ellipse 59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97" name="Gruppieren 596"/>
          <p:cNvGrpSpPr/>
          <p:nvPr/>
        </p:nvGrpSpPr>
        <p:grpSpPr>
          <a:xfrm rot="3658545">
            <a:off x="5131433" y="1724628"/>
            <a:ext cx="325628" cy="459272"/>
            <a:chOff x="3669207" y="909635"/>
            <a:chExt cx="434170" cy="612362"/>
          </a:xfrm>
        </p:grpSpPr>
        <p:cxnSp>
          <p:nvCxnSpPr>
            <p:cNvPr id="605" name="Gerade Verbindung 604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9" name="Ellipse 608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3" name="Ellipse 61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21" name="Gruppieren 620"/>
          <p:cNvGrpSpPr/>
          <p:nvPr/>
        </p:nvGrpSpPr>
        <p:grpSpPr>
          <a:xfrm rot="20653663">
            <a:off x="6219792" y="1041382"/>
            <a:ext cx="325628" cy="459272"/>
            <a:chOff x="3669207" y="909635"/>
            <a:chExt cx="434170" cy="612362"/>
          </a:xfrm>
        </p:grpSpPr>
        <p:cxnSp>
          <p:nvCxnSpPr>
            <p:cNvPr id="622" name="Gerade Verbindung 621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3" name="Ellipse 622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4" name="Ellipse 623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29" name="Gruppieren 628"/>
          <p:cNvGrpSpPr/>
          <p:nvPr/>
        </p:nvGrpSpPr>
        <p:grpSpPr>
          <a:xfrm rot="2741192">
            <a:off x="5136341" y="1003690"/>
            <a:ext cx="325628" cy="459272"/>
            <a:chOff x="3669207" y="909635"/>
            <a:chExt cx="434170" cy="612362"/>
          </a:xfrm>
        </p:grpSpPr>
        <p:cxnSp>
          <p:nvCxnSpPr>
            <p:cNvPr id="630" name="Gerade Verbindung 629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3" name="Ellipse 632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34" name="Gruppieren 633"/>
          <p:cNvGrpSpPr/>
          <p:nvPr/>
        </p:nvGrpSpPr>
        <p:grpSpPr>
          <a:xfrm rot="736358">
            <a:off x="6445221" y="1644402"/>
            <a:ext cx="325628" cy="459272"/>
            <a:chOff x="3669207" y="909635"/>
            <a:chExt cx="434170" cy="612362"/>
          </a:xfrm>
        </p:grpSpPr>
        <p:cxnSp>
          <p:nvCxnSpPr>
            <p:cNvPr id="635" name="Gerade Verbindung 634"/>
            <p:cNvCxnSpPr/>
            <p:nvPr/>
          </p:nvCxnSpPr>
          <p:spPr>
            <a:xfrm flipH="1">
              <a:off x="3859272" y="1034877"/>
              <a:ext cx="136664" cy="306638"/>
            </a:xfrm>
            <a:prstGeom prst="line">
              <a:avLst/>
            </a:prstGeom>
            <a:ln w="2857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6" name="Ellipse 635"/>
            <p:cNvSpPr>
              <a:spLocks noChangeAspect="1"/>
            </p:cNvSpPr>
            <p:nvPr/>
          </p:nvSpPr>
          <p:spPr>
            <a:xfrm>
              <a:off x="3923377" y="909635"/>
              <a:ext cx="180000" cy="180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8" name="Ellipse 637"/>
            <p:cNvSpPr>
              <a:spLocks noChangeAspect="1"/>
            </p:cNvSpPr>
            <p:nvPr/>
          </p:nvSpPr>
          <p:spPr>
            <a:xfrm>
              <a:off x="3669207" y="1161034"/>
              <a:ext cx="360963" cy="36096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DE" sz="135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77" name="Ellipse 476">
            <a:extLst>
              <a:ext uri="{FF2B5EF4-FFF2-40B4-BE49-F238E27FC236}">
                <a16:creationId xmlns:a16="http://schemas.microsoft.com/office/drawing/2014/main" id="{95B1BDD8-330F-4C8C-8A5B-CB22133275BD}"/>
              </a:ext>
            </a:extLst>
          </p:cNvPr>
          <p:cNvSpPr>
            <a:spLocks noChangeAspect="1"/>
          </p:cNvSpPr>
          <p:nvPr/>
        </p:nvSpPr>
        <p:spPr>
          <a:xfrm rot="2004834">
            <a:off x="1864812" y="3925841"/>
            <a:ext cx="135000" cy="135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DE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D18D1CB4-6B09-4C95-BA6C-1B15BC331FF9}"/>
              </a:ext>
            </a:extLst>
          </p:cNvPr>
          <p:cNvSpPr>
            <a:spLocks noChangeAspect="1"/>
          </p:cNvSpPr>
          <p:nvPr/>
        </p:nvSpPr>
        <p:spPr>
          <a:xfrm rot="2741192">
            <a:off x="1851815" y="4362603"/>
            <a:ext cx="135000" cy="135000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DE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C9B3E1-2CA8-466F-A8C3-627C23723D6B}"/>
              </a:ext>
            </a:extLst>
          </p:cNvPr>
          <p:cNvSpPr txBox="1"/>
          <p:nvPr/>
        </p:nvSpPr>
        <p:spPr>
          <a:xfrm>
            <a:off x="2109649" y="3899826"/>
            <a:ext cx="128349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Eu-153 (</a:t>
            </a:r>
            <a:r>
              <a:rPr lang="de-DE" sz="1350" dirty="0" err="1"/>
              <a:t>stable</a:t>
            </a:r>
            <a:r>
              <a:rPr lang="de-DE" sz="1350" dirty="0"/>
              <a:t>) </a:t>
            </a:r>
          </a:p>
          <a:p>
            <a:endParaRPr lang="de-DE" sz="1350" dirty="0"/>
          </a:p>
          <a:p>
            <a:r>
              <a:rPr lang="de-DE" sz="1350" dirty="0"/>
              <a:t>Sm-153 (</a:t>
            </a:r>
            <a:r>
              <a:rPr lang="de-DE" sz="1350" dirty="0" err="1"/>
              <a:t>active</a:t>
            </a:r>
            <a:r>
              <a:rPr lang="de-DE" sz="1350" dirty="0"/>
              <a:t>)</a:t>
            </a:r>
            <a:endParaRPr lang="en-US" sz="135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2700A21-721C-4538-A1A9-75183A8EF4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623" y="3802414"/>
            <a:ext cx="1897841" cy="910403"/>
          </a:xfrm>
          <a:prstGeom prst="rect">
            <a:avLst/>
          </a:prstGeom>
        </p:spPr>
      </p:pic>
      <p:sp>
        <p:nvSpPr>
          <p:cNvPr id="457" name="Textfeld 456">
            <a:extLst>
              <a:ext uri="{FF2B5EF4-FFF2-40B4-BE49-F238E27FC236}">
                <a16:creationId xmlns:a16="http://schemas.microsoft.com/office/drawing/2014/main" id="{E18E3850-C035-43AE-A03D-48E04B9F6672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7867AC-F9C1-4EFF-82D6-F1A0E9347D96}"/>
              </a:ext>
            </a:extLst>
          </p:cNvPr>
          <p:cNvSpPr txBox="1"/>
          <p:nvPr/>
        </p:nvSpPr>
        <p:spPr>
          <a:xfrm>
            <a:off x="6235538" y="3899826"/>
            <a:ext cx="2080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dependent</a:t>
            </a:r>
          </a:p>
          <a:p>
            <a:r>
              <a:rPr lang="en-US" dirty="0"/>
              <a:t>(logistic challenge)</a:t>
            </a:r>
          </a:p>
        </p:txBody>
      </p:sp>
    </p:spTree>
    <p:extLst>
      <p:ext uri="{BB962C8B-B14F-4D97-AF65-F5344CB8AC3E}">
        <p14:creationId xmlns:p14="http://schemas.microsoft.com/office/powerpoint/2010/main" val="2849809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6D1D3644-B8C0-4DCA-8EE3-719482C7A3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94" y="1269027"/>
            <a:ext cx="3817590" cy="260544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1B83D17-23D4-46C0-BDC5-AA7F7A9A3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269027"/>
            <a:ext cx="3498741" cy="260544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83A1E2C-A448-463D-9683-A8992DA18986}"/>
              </a:ext>
            </a:extLst>
          </p:cNvPr>
          <p:cNvSpPr txBox="1"/>
          <p:nvPr/>
        </p:nvSpPr>
        <p:spPr>
          <a:xfrm>
            <a:off x="252000" y="144000"/>
            <a:ext cx="684520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Current development: Chemical separation of Sm-153 / Eu-153</a:t>
            </a:r>
          </a:p>
        </p:txBody>
      </p:sp>
    </p:spTree>
    <p:extLst>
      <p:ext uri="{BB962C8B-B14F-4D97-AF65-F5344CB8AC3E}">
        <p14:creationId xmlns:p14="http://schemas.microsoft.com/office/powerpoint/2010/main" val="26386904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120212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Summary</a:t>
            </a:r>
            <a:endParaRPr lang="de-DE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E2B9D7-BC6E-4B60-A216-6C0E6ADCEF85}"/>
              </a:ext>
            </a:extLst>
          </p:cNvPr>
          <p:cNvSpPr txBox="1"/>
          <p:nvPr/>
        </p:nvSpPr>
        <p:spPr>
          <a:xfrm>
            <a:off x="261275" y="721406"/>
            <a:ext cx="814924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FAP is a very promising target for radioligand therapy of multiple tumor entities.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Physical half-life of Sm-153 (1.9d = 46h) presents a perfect match for the pharmacokinetics of the FAPI-46 shuttle molecule.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Issues of (c.a.) low specific activity Sm-152 / Sm-153 and long half-life Eu-152 an Eu-154 impurities after reactor production have been solved by MEDICIS.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“In-growth” of Eu-153 by beta-decay of Sm-153 is still an issue that cannot be solved with mass separation. Chemical separation is challenging but improving.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Saturation of tumor binding sites allows for approx. 250 µg of FAPI-46 precursor (estimated from n=1 Heidelberg patient). Yet, 1000 µg precursor was needed for labeling of test-activity HSA Sm-153.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Future factor-4 improvement in labeling-efficacy appears very reasonable.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15732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he-iPlayerHD-Version-7-Release-is-a-Big-Succ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385" y="1326128"/>
            <a:ext cx="4034847" cy="254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24470" y="4004360"/>
            <a:ext cx="2875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Thanks to all my collaborators…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076283" y="4342914"/>
            <a:ext cx="3254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… and for your excellent questions…</a:t>
            </a:r>
          </a:p>
        </p:txBody>
      </p:sp>
      <p:sp>
        <p:nvSpPr>
          <p:cNvPr id="5" name="Rechteck 4"/>
          <p:cNvSpPr/>
          <p:nvPr/>
        </p:nvSpPr>
        <p:spPr>
          <a:xfrm>
            <a:off x="8244408" y="4167910"/>
            <a:ext cx="648072" cy="852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/>
          <p:cNvSpPr txBox="1"/>
          <p:nvPr/>
        </p:nvSpPr>
        <p:spPr>
          <a:xfrm>
            <a:off x="6232778" y="4681468"/>
            <a:ext cx="2659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… and the fruitful discussion!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85F7A95-91E5-4DBE-98CE-64E354B3F254}"/>
              </a:ext>
            </a:extLst>
          </p:cNvPr>
          <p:cNvSpPr txBox="1"/>
          <p:nvPr/>
        </p:nvSpPr>
        <p:spPr>
          <a:xfrm>
            <a:off x="3015484" y="666442"/>
            <a:ext cx="3113032" cy="523220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800" dirty="0"/>
              <a:t>(HSA) </a:t>
            </a:r>
            <a:r>
              <a:rPr lang="de-DE" sz="2800" baseline="30000" dirty="0"/>
              <a:t>153</a:t>
            </a:r>
            <a:r>
              <a:rPr lang="de-DE" sz="2800" dirty="0"/>
              <a:t>Sm-FAPI-46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413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843558"/>
            <a:ext cx="4919512" cy="36004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000" y="544109"/>
            <a:ext cx="3527912" cy="41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1547664" y="4743603"/>
            <a:ext cx="129702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dirty="0">
                <a:latin typeface="+mn-lt"/>
              </a:rPr>
              <a:t>D.Y. Lee, AJR 1997</a:t>
            </a:r>
          </a:p>
        </p:txBody>
      </p:sp>
      <p:sp>
        <p:nvSpPr>
          <p:cNvPr id="8" name="Rechteck 7"/>
          <p:cNvSpPr/>
          <p:nvPr/>
        </p:nvSpPr>
        <p:spPr>
          <a:xfrm>
            <a:off x="4932040" y="4743603"/>
            <a:ext cx="30243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Giesel</a:t>
            </a:r>
            <a:r>
              <a:rPr lang="en-US" sz="1200" dirty="0"/>
              <a:t> FL, Kratochwil C, et al. EJMMI 2016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816755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Thera(g)</a:t>
            </a:r>
            <a:r>
              <a:rPr lang="en-US" altLang="de-DE" sz="2000" b="1" dirty="0" err="1">
                <a:solidFill>
                  <a:srgbClr val="002060"/>
                </a:solidFill>
              </a:rPr>
              <a:t>nostics</a:t>
            </a:r>
            <a:r>
              <a:rPr lang="en-US" altLang="de-DE" sz="2000" b="1" dirty="0">
                <a:solidFill>
                  <a:srgbClr val="002060"/>
                </a:solidFill>
              </a:rPr>
              <a:t>: similar ligand for targeted therapy and diagnostics imaging</a:t>
            </a:r>
            <a:endParaRPr lang="de-DE" sz="2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885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35846"/>
            <a:ext cx="3665853" cy="1440421"/>
          </a:xfrm>
          <a:prstGeom prst="rect">
            <a:avLst/>
          </a:prstGeom>
        </p:spPr>
      </p:pic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86083"/>
              </p:ext>
            </p:extLst>
          </p:nvPr>
        </p:nvGraphicFramePr>
        <p:xfrm>
          <a:off x="395536" y="4083918"/>
          <a:ext cx="4057650" cy="690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81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 dirty="0" err="1">
                          <a:effectLst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</a:rPr>
                        <a:t>.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Reference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Tumor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Osteogenic cells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Red marrow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MBq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MBq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MBq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Pacilio M et al. EJNMMI 1/2016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1,15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0,14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Murray I et al. EJNMMI 6/2017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0,3-2,2 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1,15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 dirty="0">
                          <a:effectLst/>
                        </a:rPr>
                        <a:t>0,14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49203"/>
              </p:ext>
            </p:extLst>
          </p:nvPr>
        </p:nvGraphicFramePr>
        <p:xfrm>
          <a:off x="395536" y="3468899"/>
          <a:ext cx="4057650" cy="552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81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 dirty="0" err="1">
                          <a:effectLst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</a:rPr>
                        <a:t>.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Reference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Tumor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Osteogenic cells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Red marrow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GBq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MBq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Gy / GBq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1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Andreou M et al. JoPhysics 2011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22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</a:rPr>
                        <a:t>6,8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 dirty="0">
                          <a:effectLst/>
                        </a:rPr>
                        <a:t>1,5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594717" y="4843245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177</a:t>
            </a:r>
            <a:r>
              <a:rPr lang="en-US" sz="1200" dirty="0"/>
              <a:t>Lu-PSMA-617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6184" y="4837050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153</a:t>
            </a:r>
            <a:r>
              <a:rPr lang="en-US" sz="1200" dirty="0"/>
              <a:t>Sm-EDTMP, </a:t>
            </a:r>
            <a:r>
              <a:rPr lang="en-US" sz="1200" baseline="30000" dirty="0"/>
              <a:t>223</a:t>
            </a:r>
            <a:r>
              <a:rPr lang="en-US" sz="1200" dirty="0"/>
              <a:t>RaCl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 </a:t>
            </a:r>
          </a:p>
        </p:txBody>
      </p:sp>
      <p:pic>
        <p:nvPicPr>
          <p:cNvPr id="7" name="Picture 2" descr="O:\Austausch\kratochwil\tcpsma_übelhör_Psma\ser1000img000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4717" y="555525"/>
            <a:ext cx="3643136" cy="27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:\Austausch\kratochwil\tcpsma_übelhör_bone_gk\ser1000img000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555525"/>
            <a:ext cx="3324559" cy="27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/>
        </p:nvSpPr>
        <p:spPr>
          <a:xfrm>
            <a:off x="179512" y="3363838"/>
            <a:ext cx="8136904" cy="1756406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878535" y="4013405"/>
            <a:ext cx="3229602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Bone-Seekers:</a:t>
            </a:r>
          </a:p>
          <a:p>
            <a:r>
              <a:rPr lang="en-US" sz="2000" dirty="0"/>
              <a:t>Tumor to Red Marrow   15 : 1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707708" y="4013405"/>
            <a:ext cx="3417154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PSMA-RLT:</a:t>
            </a:r>
          </a:p>
          <a:p>
            <a:r>
              <a:rPr lang="en-US" sz="2000" dirty="0"/>
              <a:t>Tumor to Red Marrow    150 : 1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806342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Thera(g)</a:t>
            </a:r>
            <a:r>
              <a:rPr lang="en-US" altLang="de-DE" sz="2000" b="1" dirty="0" err="1">
                <a:solidFill>
                  <a:srgbClr val="002060"/>
                </a:solidFill>
              </a:rPr>
              <a:t>nostics</a:t>
            </a:r>
            <a:r>
              <a:rPr lang="en-US" altLang="de-DE" sz="2000" b="1" dirty="0">
                <a:solidFill>
                  <a:srgbClr val="002060"/>
                </a:solidFill>
              </a:rPr>
              <a:t>: Diagnostic imaging as surrogate for treatment dosimetry?</a:t>
            </a:r>
            <a:endParaRPr lang="de-DE" sz="2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0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4" descr="E:\AlphaRadiation_Fig3.tif"/>
          <p:cNvSpPr>
            <a:spLocks noChangeAspect="1" noChangeArrowheads="1"/>
          </p:cNvSpPr>
          <p:nvPr/>
        </p:nvSpPr>
        <p:spPr bwMode="auto">
          <a:xfrm>
            <a:off x="3386138" y="1250157"/>
            <a:ext cx="2540794" cy="351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 sz="1800">
              <a:solidFill>
                <a:srgbClr val="000000"/>
              </a:solidFill>
              <a:latin typeface="Times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4506" y="3529743"/>
            <a:ext cx="2683958" cy="100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7" y="3382303"/>
            <a:ext cx="1800201" cy="134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77" b="8692"/>
          <a:stretch/>
        </p:blipFill>
        <p:spPr bwMode="auto">
          <a:xfrm>
            <a:off x="4266571" y="906530"/>
            <a:ext cx="4337877" cy="247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51520" y="915997"/>
            <a:ext cx="3960440" cy="425501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Serial imaging and blood sampling</a:t>
            </a:r>
          </a:p>
          <a:p>
            <a:pPr marL="214313" indent="-2143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Segmentation of organs and tumors. </a:t>
            </a:r>
            <a:br>
              <a:rPr lang="en-US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TAC fitting. Integration of number of decays</a:t>
            </a:r>
            <a:br>
              <a:rPr lang="en-US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in target volume.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Segmentation of target mass per CT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OLINDA calculates organ und tumor (Sphere model) absorbed dose [</a:t>
            </a:r>
            <a:r>
              <a:rPr lang="en-US" sz="1600" dirty="0" err="1">
                <a:solidFill>
                  <a:srgbClr val="000000"/>
                </a:solidFill>
                <a:cs typeface="Arial" pitchFamily="34" charset="0"/>
              </a:rPr>
              <a:t>Gy</a:t>
            </a: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]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de-DE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Dose-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limiting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organs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Red-marrow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 1-3 Gy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Kidneys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 23-30 Gy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Tumor: &gt; 80 Gy 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needed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752738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A magic bullet would have perfect tumor vs. normal-organ dosimetry</a:t>
            </a:r>
          </a:p>
        </p:txBody>
      </p:sp>
    </p:spTree>
    <p:extLst>
      <p:ext uri="{BB962C8B-B14F-4D97-AF65-F5344CB8AC3E}">
        <p14:creationId xmlns:p14="http://schemas.microsoft.com/office/powerpoint/2010/main" val="508614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91645"/>
            <a:ext cx="2750753" cy="165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91645"/>
            <a:ext cx="2750753" cy="165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51724" y="188640"/>
            <a:ext cx="47628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half-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Pharmacokinetics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145088" y="2212280"/>
            <a:ext cx="22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Tumor </a:t>
            </a:r>
            <a:r>
              <a:rPr lang="de-DE" dirty="0" err="1"/>
              <a:t>absorbed</a:t>
            </a:r>
            <a:r>
              <a:rPr lang="de-DE" dirty="0"/>
              <a:t> dose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45088" y="4228104"/>
            <a:ext cx="216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Blood / </a:t>
            </a:r>
            <a:r>
              <a:rPr lang="de-DE" dirty="0" err="1"/>
              <a:t>marrow</a:t>
            </a:r>
            <a:r>
              <a:rPr lang="de-DE" dirty="0"/>
              <a:t> dose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088" y="555526"/>
            <a:ext cx="28003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088" y="2585442"/>
            <a:ext cx="28194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512012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 err="1">
                <a:solidFill>
                  <a:srgbClr val="002060"/>
                </a:solidFill>
              </a:rPr>
              <a:t>Radiopharmacology</a:t>
            </a:r>
            <a:r>
              <a:rPr lang="en-US" altLang="de-DE" sz="2000" b="1" dirty="0">
                <a:solidFill>
                  <a:srgbClr val="002060"/>
                </a:solidFill>
              </a:rPr>
              <a:t>: Understanding the basics</a:t>
            </a:r>
          </a:p>
        </p:txBody>
      </p:sp>
    </p:spTree>
    <p:extLst>
      <p:ext uri="{BB962C8B-B14F-4D97-AF65-F5344CB8AC3E}">
        <p14:creationId xmlns:p14="http://schemas.microsoft.com/office/powerpoint/2010/main" val="3618562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91645"/>
            <a:ext cx="2750753" cy="165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51724" y="188640"/>
            <a:ext cx="48269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half-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Pharmacokinetics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99048"/>
            <a:ext cx="2750753" cy="165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650" y="544874"/>
            <a:ext cx="280987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088" y="2581612"/>
            <a:ext cx="27908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512012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 err="1">
                <a:solidFill>
                  <a:srgbClr val="002060"/>
                </a:solidFill>
              </a:rPr>
              <a:t>Radiopharmacology</a:t>
            </a:r>
            <a:r>
              <a:rPr lang="en-US" altLang="de-DE" sz="2000" b="1" dirty="0">
                <a:solidFill>
                  <a:srgbClr val="002060"/>
                </a:solidFill>
              </a:rPr>
              <a:t>: Understanding the basics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145088" y="2212280"/>
            <a:ext cx="22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Tumor </a:t>
            </a:r>
            <a:r>
              <a:rPr lang="de-DE" dirty="0" err="1"/>
              <a:t>absorbed</a:t>
            </a:r>
            <a:r>
              <a:rPr lang="de-DE" dirty="0"/>
              <a:t> dose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145088" y="4228104"/>
            <a:ext cx="216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Blood / </a:t>
            </a:r>
            <a:r>
              <a:rPr lang="de-DE" dirty="0" err="1"/>
              <a:t>marrow</a:t>
            </a:r>
            <a:r>
              <a:rPr lang="de-DE" dirty="0"/>
              <a:t> dose</a:t>
            </a:r>
          </a:p>
        </p:txBody>
      </p:sp>
    </p:spTree>
    <p:extLst>
      <p:ext uri="{BB962C8B-B14F-4D97-AF65-F5344CB8AC3E}">
        <p14:creationId xmlns:p14="http://schemas.microsoft.com/office/powerpoint/2010/main" val="88731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842" y="2976554"/>
            <a:ext cx="2470619" cy="1485000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00" y="1998000"/>
            <a:ext cx="2751300" cy="1653706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843" y="915566"/>
            <a:ext cx="2470619" cy="1485000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829" y="915566"/>
            <a:ext cx="2470619" cy="1485000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828" y="2976554"/>
            <a:ext cx="2470619" cy="1485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70000" y="3795886"/>
            <a:ext cx="262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Biological half-life (tumor)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312841" y="2400566"/>
            <a:ext cx="222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HWZ</a:t>
            </a:r>
            <a:r>
              <a:rPr lang="en-US" baseline="-25000" dirty="0" err="1"/>
              <a:t>phys</a:t>
            </a:r>
            <a:r>
              <a:rPr lang="en-US" dirty="0"/>
              <a:t> = 40x </a:t>
            </a:r>
            <a:r>
              <a:rPr lang="en-US" dirty="0" err="1"/>
              <a:t>HWZ</a:t>
            </a:r>
            <a:r>
              <a:rPr lang="en-US" baseline="-25000" dirty="0" err="1"/>
              <a:t>biol</a:t>
            </a:r>
            <a:endParaRPr lang="en-US" baseline="-25000" dirty="0"/>
          </a:p>
        </p:txBody>
      </p:sp>
      <p:sp>
        <p:nvSpPr>
          <p:cNvPr id="11" name="Textfeld 10"/>
          <p:cNvSpPr txBox="1"/>
          <p:nvPr/>
        </p:nvSpPr>
        <p:spPr>
          <a:xfrm>
            <a:off x="3312841" y="4461554"/>
            <a:ext cx="210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HWZ</a:t>
            </a:r>
            <a:r>
              <a:rPr lang="en-US" baseline="-25000" dirty="0" err="1"/>
              <a:t>phys</a:t>
            </a:r>
            <a:r>
              <a:rPr lang="en-US" dirty="0"/>
              <a:t> = 4x </a:t>
            </a:r>
            <a:r>
              <a:rPr lang="en-US" dirty="0" err="1"/>
              <a:t>HWZ</a:t>
            </a:r>
            <a:r>
              <a:rPr lang="en-US" baseline="-25000" dirty="0" err="1"/>
              <a:t>biol</a:t>
            </a:r>
            <a:endParaRPr lang="en-US" baseline="-250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FDD0E5B-EB1D-420C-B5B1-485962D17EB0}"/>
              </a:ext>
            </a:extLst>
          </p:cNvPr>
          <p:cNvSpPr txBox="1"/>
          <p:nvPr/>
        </p:nvSpPr>
        <p:spPr>
          <a:xfrm>
            <a:off x="252000" y="144000"/>
            <a:ext cx="512012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 err="1">
                <a:solidFill>
                  <a:srgbClr val="002060"/>
                </a:solidFill>
              </a:rPr>
              <a:t>Radiopharmacology</a:t>
            </a:r>
            <a:r>
              <a:rPr lang="en-US" altLang="de-DE" sz="2000" b="1" dirty="0">
                <a:solidFill>
                  <a:srgbClr val="002060"/>
                </a:solidFill>
              </a:rPr>
              <a:t>: Understanding the basics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82C7F60-899B-4688-9C11-6564BEF74FA1}"/>
              </a:ext>
            </a:extLst>
          </p:cNvPr>
          <p:cNvSpPr txBox="1"/>
          <p:nvPr/>
        </p:nvSpPr>
        <p:spPr>
          <a:xfrm>
            <a:off x="6093828" y="2400566"/>
            <a:ext cx="22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Tumor </a:t>
            </a:r>
            <a:r>
              <a:rPr lang="de-DE" dirty="0" err="1"/>
              <a:t>absorbed</a:t>
            </a:r>
            <a:r>
              <a:rPr lang="de-DE" dirty="0"/>
              <a:t> dose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97E55DE-A1D7-4B08-B2DB-4C208E71943D}"/>
              </a:ext>
            </a:extLst>
          </p:cNvPr>
          <p:cNvSpPr txBox="1"/>
          <p:nvPr/>
        </p:nvSpPr>
        <p:spPr>
          <a:xfrm>
            <a:off x="6075003" y="4461554"/>
            <a:ext cx="22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Tumor </a:t>
            </a:r>
            <a:r>
              <a:rPr lang="de-DE" dirty="0" err="1"/>
              <a:t>absorbed</a:t>
            </a:r>
            <a:r>
              <a:rPr lang="de-DE" dirty="0"/>
              <a:t> dose</a:t>
            </a:r>
          </a:p>
        </p:txBody>
      </p:sp>
    </p:spTree>
    <p:extLst>
      <p:ext uri="{BB962C8B-B14F-4D97-AF65-F5344CB8AC3E}">
        <p14:creationId xmlns:p14="http://schemas.microsoft.com/office/powerpoint/2010/main" val="69531585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lgeseit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1411</Words>
  <Application>Microsoft Office PowerPoint</Application>
  <PresentationFormat>Bildschirmpräsentation (16:9)</PresentationFormat>
  <Paragraphs>293</Paragraphs>
  <Slides>34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34</vt:i4>
      </vt:variant>
    </vt:vector>
  </HeadingPairs>
  <TitlesOfParts>
    <vt:vector size="44" baseType="lpstr">
      <vt:lpstr>Arial</vt:lpstr>
      <vt:lpstr>Calibri</vt:lpstr>
      <vt:lpstr>Helvetica</vt:lpstr>
      <vt:lpstr>Lucida Sans Unicode</vt:lpstr>
      <vt:lpstr>Symbol</vt:lpstr>
      <vt:lpstr>Times</vt:lpstr>
      <vt:lpstr>Times New Roman</vt:lpstr>
      <vt:lpstr>ヒラギノ角ゴ Pro W3</vt:lpstr>
      <vt:lpstr>Titelseite</vt:lpstr>
      <vt:lpstr>Folgeseiten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Heidelberg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Hafner, Andreas</dc:creator>
  <cp:lastModifiedBy>Kratochwil, Clemens</cp:lastModifiedBy>
  <cp:revision>363</cp:revision>
  <dcterms:created xsi:type="dcterms:W3CDTF">2017-11-15T11:19:07Z</dcterms:created>
  <dcterms:modified xsi:type="dcterms:W3CDTF">2024-12-11T15:32:06Z</dcterms:modified>
</cp:coreProperties>
</file>