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56" r:id="rId2"/>
    <p:sldId id="281" r:id="rId3"/>
    <p:sldId id="282" r:id="rId4"/>
    <p:sldId id="285" r:id="rId5"/>
    <p:sldId id="287" r:id="rId6"/>
    <p:sldId id="308" r:id="rId7"/>
    <p:sldId id="309" r:id="rId8"/>
    <p:sldId id="286" r:id="rId9"/>
    <p:sldId id="283" r:id="rId10"/>
    <p:sldId id="312" r:id="rId11"/>
    <p:sldId id="288" r:id="rId12"/>
    <p:sldId id="301" r:id="rId13"/>
    <p:sldId id="314" r:id="rId14"/>
    <p:sldId id="289" r:id="rId15"/>
    <p:sldId id="323" r:id="rId16"/>
    <p:sldId id="324" r:id="rId17"/>
    <p:sldId id="295" r:id="rId18"/>
    <p:sldId id="297" r:id="rId19"/>
    <p:sldId id="318" r:id="rId20"/>
    <p:sldId id="296" r:id="rId21"/>
    <p:sldId id="291" r:id="rId22"/>
    <p:sldId id="294" r:id="rId23"/>
    <p:sldId id="321" r:id="rId24"/>
    <p:sldId id="313" r:id="rId25"/>
    <p:sldId id="322" r:id="rId26"/>
    <p:sldId id="315" r:id="rId27"/>
    <p:sldId id="278" r:id="rId28"/>
    <p:sldId id="311" r:id="rId29"/>
    <p:sldId id="307" r:id="rId30"/>
    <p:sldId id="304" r:id="rId31"/>
    <p:sldId id="303" r:id="rId32"/>
    <p:sldId id="299" r:id="rId33"/>
    <p:sldId id="310" r:id="rId34"/>
    <p:sldId id="317" r:id="rId35"/>
    <p:sldId id="293" r:id="rId36"/>
    <p:sldId id="273" r:id="rId37"/>
    <p:sldId id="319" r:id="rId38"/>
    <p:sldId id="320" r:id="rId39"/>
    <p:sldId id="325"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E6E6"/>
    <a:srgbClr val="000000"/>
    <a:srgbClr val="FF40FF"/>
    <a:srgbClr val="00FB92"/>
    <a:srgbClr val="73FE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9592"/>
    <p:restoredTop sz="96679"/>
  </p:normalViewPr>
  <p:slideViewPr>
    <p:cSldViewPr snapToGrid="0" snapToObjects="1">
      <p:cViewPr varScale="1">
        <p:scale>
          <a:sx n="137" d="100"/>
          <a:sy n="137" d="100"/>
        </p:scale>
        <p:origin x="544" y="20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36BD2A-29EF-334F-A468-57934B0F2875}" type="doc">
      <dgm:prSet loTypeId="urn:microsoft.com/office/officeart/2005/8/layout/chevron1" loCatId="" qsTypeId="urn:microsoft.com/office/officeart/2005/8/quickstyle/3D1" qsCatId="3D" csTypeId="urn:microsoft.com/office/officeart/2005/8/colors/accent2_4" csCatId="accent2" phldr="1"/>
      <dgm:spPr/>
    </dgm:pt>
    <dgm:pt modelId="{34327972-9ACD-F34B-BDB9-3E0D20A13815}">
      <dgm:prSet phldrT="[Text]"/>
      <dgm:spPr/>
      <dgm:t>
        <a:bodyPr/>
        <a:lstStyle/>
        <a:p>
          <a:r>
            <a:rPr lang="en-GB" dirty="0"/>
            <a:t>Mar-Apr</a:t>
          </a:r>
        </a:p>
      </dgm:t>
    </dgm:pt>
    <dgm:pt modelId="{8EA6CAD7-7383-3649-B9DC-42B1203F34B3}" type="parTrans" cxnId="{26495487-84B9-AF4E-879D-DB3381AB9F32}">
      <dgm:prSet/>
      <dgm:spPr/>
      <dgm:t>
        <a:bodyPr/>
        <a:lstStyle/>
        <a:p>
          <a:endParaRPr lang="en-GB"/>
        </a:p>
      </dgm:t>
    </dgm:pt>
    <dgm:pt modelId="{BB5435F5-3A6F-AA44-A3A9-8CE0619413E6}" type="sibTrans" cxnId="{26495487-84B9-AF4E-879D-DB3381AB9F32}">
      <dgm:prSet/>
      <dgm:spPr/>
      <dgm:t>
        <a:bodyPr/>
        <a:lstStyle/>
        <a:p>
          <a:endParaRPr lang="en-GB"/>
        </a:p>
      </dgm:t>
    </dgm:pt>
    <dgm:pt modelId="{5B31E8E1-7A35-404A-90DC-13537651FAEC}">
      <dgm:prSet phldrT="[Text]"/>
      <dgm:spPr/>
      <dgm:t>
        <a:bodyPr/>
        <a:lstStyle/>
        <a:p>
          <a:r>
            <a:rPr lang="en-GB" dirty="0"/>
            <a:t>Jun-Jul</a:t>
          </a:r>
        </a:p>
      </dgm:t>
    </dgm:pt>
    <dgm:pt modelId="{A05AB654-D3F5-D940-B7C0-D74DF4B606F4}" type="parTrans" cxnId="{C0755872-DAE0-BC4A-B06E-3A99EE2BDDC1}">
      <dgm:prSet/>
      <dgm:spPr/>
      <dgm:t>
        <a:bodyPr/>
        <a:lstStyle/>
        <a:p>
          <a:endParaRPr lang="en-GB"/>
        </a:p>
      </dgm:t>
    </dgm:pt>
    <dgm:pt modelId="{5CB6858C-5936-FB4C-AAF4-B7876E7F4A2B}" type="sibTrans" cxnId="{C0755872-DAE0-BC4A-B06E-3A99EE2BDDC1}">
      <dgm:prSet/>
      <dgm:spPr/>
      <dgm:t>
        <a:bodyPr/>
        <a:lstStyle/>
        <a:p>
          <a:endParaRPr lang="en-GB"/>
        </a:p>
      </dgm:t>
    </dgm:pt>
    <dgm:pt modelId="{CE3C8B2C-E670-E349-9C02-98A4018F7599}">
      <dgm:prSet phldrT="[Text]"/>
      <dgm:spPr/>
      <dgm:t>
        <a:bodyPr/>
        <a:lstStyle/>
        <a:p>
          <a:r>
            <a:rPr lang="en-GB" dirty="0"/>
            <a:t>May</a:t>
          </a:r>
        </a:p>
      </dgm:t>
    </dgm:pt>
    <dgm:pt modelId="{89B10360-EA46-7A4F-912C-1A6680DD2295}" type="parTrans" cxnId="{47DB1B85-A65E-564B-AC22-1910D0B080EA}">
      <dgm:prSet/>
      <dgm:spPr/>
      <dgm:t>
        <a:bodyPr/>
        <a:lstStyle/>
        <a:p>
          <a:endParaRPr lang="en-GB"/>
        </a:p>
      </dgm:t>
    </dgm:pt>
    <dgm:pt modelId="{28D05735-1F89-4349-85D9-1FE1D4EDEE85}" type="sibTrans" cxnId="{47DB1B85-A65E-564B-AC22-1910D0B080EA}">
      <dgm:prSet/>
      <dgm:spPr/>
      <dgm:t>
        <a:bodyPr/>
        <a:lstStyle/>
        <a:p>
          <a:endParaRPr lang="en-GB"/>
        </a:p>
      </dgm:t>
    </dgm:pt>
    <dgm:pt modelId="{ADE2D160-F1C7-DA47-BA5F-123891E18CC9}">
      <dgm:prSet phldrT="[Text]"/>
      <dgm:spPr>
        <a:solidFill>
          <a:schemeClr val="accent2">
            <a:lumMod val="60000"/>
            <a:lumOff val="40000"/>
          </a:schemeClr>
        </a:solidFill>
      </dgm:spPr>
      <dgm:t>
        <a:bodyPr/>
        <a:lstStyle/>
        <a:p>
          <a:r>
            <a:rPr lang="en-GB" dirty="0"/>
            <a:t>Aug-Sep</a:t>
          </a:r>
        </a:p>
      </dgm:t>
    </dgm:pt>
    <dgm:pt modelId="{87FC732C-1DAB-3349-8420-C8832F858191}" type="parTrans" cxnId="{75835A02-790B-614D-BD67-82FD7B46B20F}">
      <dgm:prSet/>
      <dgm:spPr/>
      <dgm:t>
        <a:bodyPr/>
        <a:lstStyle/>
        <a:p>
          <a:endParaRPr lang="en-GB"/>
        </a:p>
      </dgm:t>
    </dgm:pt>
    <dgm:pt modelId="{BEEC0BB7-C2B4-1948-B215-C642C94143CA}" type="sibTrans" cxnId="{75835A02-790B-614D-BD67-82FD7B46B20F}">
      <dgm:prSet/>
      <dgm:spPr/>
      <dgm:t>
        <a:bodyPr/>
        <a:lstStyle/>
        <a:p>
          <a:endParaRPr lang="en-GB"/>
        </a:p>
      </dgm:t>
    </dgm:pt>
    <dgm:pt modelId="{119A7DFB-6C60-774E-B037-5C2C84263C9C}">
      <dgm:prSet phldrT="[Text]"/>
      <dgm:spPr/>
      <dgm:t>
        <a:bodyPr/>
        <a:lstStyle/>
        <a:p>
          <a:r>
            <a:rPr lang="en-GB" dirty="0"/>
            <a:t>Oct-Nov</a:t>
          </a:r>
        </a:p>
      </dgm:t>
    </dgm:pt>
    <dgm:pt modelId="{F3C3F982-2EF1-4A4E-B783-04CDFC862975}" type="parTrans" cxnId="{9917C836-7DD0-EB4D-AF20-8850AEC4B174}">
      <dgm:prSet/>
      <dgm:spPr/>
      <dgm:t>
        <a:bodyPr/>
        <a:lstStyle/>
        <a:p>
          <a:endParaRPr lang="en-GB"/>
        </a:p>
      </dgm:t>
    </dgm:pt>
    <dgm:pt modelId="{CD9EE7CE-A394-094E-9182-3B4E28B30F81}" type="sibTrans" cxnId="{9917C836-7DD0-EB4D-AF20-8850AEC4B174}">
      <dgm:prSet/>
      <dgm:spPr/>
      <dgm:t>
        <a:bodyPr/>
        <a:lstStyle/>
        <a:p>
          <a:endParaRPr lang="en-GB"/>
        </a:p>
      </dgm:t>
    </dgm:pt>
    <dgm:pt modelId="{83C5841C-46B3-DE42-B67C-92207651CB8E}" type="pres">
      <dgm:prSet presAssocID="{C336BD2A-29EF-334F-A468-57934B0F2875}" presName="Name0" presStyleCnt="0">
        <dgm:presLayoutVars>
          <dgm:dir/>
          <dgm:animLvl val="lvl"/>
          <dgm:resizeHandles val="exact"/>
        </dgm:presLayoutVars>
      </dgm:prSet>
      <dgm:spPr/>
    </dgm:pt>
    <dgm:pt modelId="{3C882155-E079-8049-AAD4-728BECBF2BAC}" type="pres">
      <dgm:prSet presAssocID="{34327972-9ACD-F34B-BDB9-3E0D20A13815}" presName="parTxOnly" presStyleLbl="node1" presStyleIdx="0" presStyleCnt="5">
        <dgm:presLayoutVars>
          <dgm:chMax val="0"/>
          <dgm:chPref val="0"/>
          <dgm:bulletEnabled val="1"/>
        </dgm:presLayoutVars>
      </dgm:prSet>
      <dgm:spPr/>
    </dgm:pt>
    <dgm:pt modelId="{CDE2906D-0CE5-A44B-8FB6-E6E24A8C56E4}" type="pres">
      <dgm:prSet presAssocID="{BB5435F5-3A6F-AA44-A3A9-8CE0619413E6}" presName="parTxOnlySpace" presStyleCnt="0"/>
      <dgm:spPr/>
    </dgm:pt>
    <dgm:pt modelId="{DB9AEB91-0583-4742-B04A-941B388E72B7}" type="pres">
      <dgm:prSet presAssocID="{CE3C8B2C-E670-E349-9C02-98A4018F7599}" presName="parTxOnly" presStyleLbl="node1" presStyleIdx="1" presStyleCnt="5">
        <dgm:presLayoutVars>
          <dgm:chMax val="0"/>
          <dgm:chPref val="0"/>
          <dgm:bulletEnabled val="1"/>
        </dgm:presLayoutVars>
      </dgm:prSet>
      <dgm:spPr/>
    </dgm:pt>
    <dgm:pt modelId="{073FBFFA-E204-DD48-BF98-37DAB54CA510}" type="pres">
      <dgm:prSet presAssocID="{28D05735-1F89-4349-85D9-1FE1D4EDEE85}" presName="parTxOnlySpace" presStyleCnt="0"/>
      <dgm:spPr/>
    </dgm:pt>
    <dgm:pt modelId="{53141BC0-01CE-C042-B63D-0E63E1D3D258}" type="pres">
      <dgm:prSet presAssocID="{5B31E8E1-7A35-404A-90DC-13537651FAEC}" presName="parTxOnly" presStyleLbl="node1" presStyleIdx="2" presStyleCnt="5">
        <dgm:presLayoutVars>
          <dgm:chMax val="0"/>
          <dgm:chPref val="0"/>
          <dgm:bulletEnabled val="1"/>
        </dgm:presLayoutVars>
      </dgm:prSet>
      <dgm:spPr/>
    </dgm:pt>
    <dgm:pt modelId="{B02CC7AB-4DAC-114A-81C4-D3B93EAE4E2A}" type="pres">
      <dgm:prSet presAssocID="{5CB6858C-5936-FB4C-AAF4-B7876E7F4A2B}" presName="parTxOnlySpace" presStyleCnt="0"/>
      <dgm:spPr/>
    </dgm:pt>
    <dgm:pt modelId="{856950C1-B0D6-5B4A-976A-7DD548D12A1C}" type="pres">
      <dgm:prSet presAssocID="{ADE2D160-F1C7-DA47-BA5F-123891E18CC9}" presName="parTxOnly" presStyleLbl="node1" presStyleIdx="3" presStyleCnt="5">
        <dgm:presLayoutVars>
          <dgm:chMax val="0"/>
          <dgm:chPref val="0"/>
          <dgm:bulletEnabled val="1"/>
        </dgm:presLayoutVars>
      </dgm:prSet>
      <dgm:spPr/>
    </dgm:pt>
    <dgm:pt modelId="{68558347-84B6-E046-B015-88077DB9E306}" type="pres">
      <dgm:prSet presAssocID="{BEEC0BB7-C2B4-1948-B215-C642C94143CA}" presName="parTxOnlySpace" presStyleCnt="0"/>
      <dgm:spPr/>
    </dgm:pt>
    <dgm:pt modelId="{9AEF2979-8050-F94A-B6BD-693170CED67F}" type="pres">
      <dgm:prSet presAssocID="{119A7DFB-6C60-774E-B037-5C2C84263C9C}" presName="parTxOnly" presStyleLbl="node1" presStyleIdx="4" presStyleCnt="5">
        <dgm:presLayoutVars>
          <dgm:chMax val="0"/>
          <dgm:chPref val="0"/>
          <dgm:bulletEnabled val="1"/>
        </dgm:presLayoutVars>
      </dgm:prSet>
      <dgm:spPr/>
    </dgm:pt>
  </dgm:ptLst>
  <dgm:cxnLst>
    <dgm:cxn modelId="{75835A02-790B-614D-BD67-82FD7B46B20F}" srcId="{C336BD2A-29EF-334F-A468-57934B0F2875}" destId="{ADE2D160-F1C7-DA47-BA5F-123891E18CC9}" srcOrd="3" destOrd="0" parTransId="{87FC732C-1DAB-3349-8420-C8832F858191}" sibTransId="{BEEC0BB7-C2B4-1948-B215-C642C94143CA}"/>
    <dgm:cxn modelId="{9917C836-7DD0-EB4D-AF20-8850AEC4B174}" srcId="{C336BD2A-29EF-334F-A468-57934B0F2875}" destId="{119A7DFB-6C60-774E-B037-5C2C84263C9C}" srcOrd="4" destOrd="0" parTransId="{F3C3F982-2EF1-4A4E-B783-04CDFC862975}" sibTransId="{CD9EE7CE-A394-094E-9182-3B4E28B30F81}"/>
    <dgm:cxn modelId="{380CD646-F076-BA46-A112-A08A976AC343}" type="presOf" srcId="{34327972-9ACD-F34B-BDB9-3E0D20A13815}" destId="{3C882155-E079-8049-AAD4-728BECBF2BAC}" srcOrd="0" destOrd="0" presId="urn:microsoft.com/office/officeart/2005/8/layout/chevron1"/>
    <dgm:cxn modelId="{68EC9A4F-350F-9249-B7A0-046901181E7E}" type="presOf" srcId="{5B31E8E1-7A35-404A-90DC-13537651FAEC}" destId="{53141BC0-01CE-C042-B63D-0E63E1D3D258}" srcOrd="0" destOrd="0" presId="urn:microsoft.com/office/officeart/2005/8/layout/chevron1"/>
    <dgm:cxn modelId="{589F2954-91F0-9547-9B69-62DD0FE3460B}" type="presOf" srcId="{C336BD2A-29EF-334F-A468-57934B0F2875}" destId="{83C5841C-46B3-DE42-B67C-92207651CB8E}" srcOrd="0" destOrd="0" presId="urn:microsoft.com/office/officeart/2005/8/layout/chevron1"/>
    <dgm:cxn modelId="{3E71135E-291B-444E-9421-6EEFAF6E14AB}" type="presOf" srcId="{119A7DFB-6C60-774E-B037-5C2C84263C9C}" destId="{9AEF2979-8050-F94A-B6BD-693170CED67F}" srcOrd="0" destOrd="0" presId="urn:microsoft.com/office/officeart/2005/8/layout/chevron1"/>
    <dgm:cxn modelId="{C0755872-DAE0-BC4A-B06E-3A99EE2BDDC1}" srcId="{C336BD2A-29EF-334F-A468-57934B0F2875}" destId="{5B31E8E1-7A35-404A-90DC-13537651FAEC}" srcOrd="2" destOrd="0" parTransId="{A05AB654-D3F5-D940-B7C0-D74DF4B606F4}" sibTransId="{5CB6858C-5936-FB4C-AAF4-B7876E7F4A2B}"/>
    <dgm:cxn modelId="{47DB1B85-A65E-564B-AC22-1910D0B080EA}" srcId="{C336BD2A-29EF-334F-A468-57934B0F2875}" destId="{CE3C8B2C-E670-E349-9C02-98A4018F7599}" srcOrd="1" destOrd="0" parTransId="{89B10360-EA46-7A4F-912C-1A6680DD2295}" sibTransId="{28D05735-1F89-4349-85D9-1FE1D4EDEE85}"/>
    <dgm:cxn modelId="{26495487-84B9-AF4E-879D-DB3381AB9F32}" srcId="{C336BD2A-29EF-334F-A468-57934B0F2875}" destId="{34327972-9ACD-F34B-BDB9-3E0D20A13815}" srcOrd="0" destOrd="0" parTransId="{8EA6CAD7-7383-3649-B9DC-42B1203F34B3}" sibTransId="{BB5435F5-3A6F-AA44-A3A9-8CE0619413E6}"/>
    <dgm:cxn modelId="{3982ABD7-8AAC-B34F-ACBF-5B6C4CC807C6}" type="presOf" srcId="{CE3C8B2C-E670-E349-9C02-98A4018F7599}" destId="{DB9AEB91-0583-4742-B04A-941B388E72B7}" srcOrd="0" destOrd="0" presId="urn:microsoft.com/office/officeart/2005/8/layout/chevron1"/>
    <dgm:cxn modelId="{25CF26E2-F653-0246-8E98-645F35F8D263}" type="presOf" srcId="{ADE2D160-F1C7-DA47-BA5F-123891E18CC9}" destId="{856950C1-B0D6-5B4A-976A-7DD548D12A1C}" srcOrd="0" destOrd="0" presId="urn:microsoft.com/office/officeart/2005/8/layout/chevron1"/>
    <dgm:cxn modelId="{A303E82E-2941-E04A-870B-36D35388B172}" type="presParOf" srcId="{83C5841C-46B3-DE42-B67C-92207651CB8E}" destId="{3C882155-E079-8049-AAD4-728BECBF2BAC}" srcOrd="0" destOrd="0" presId="urn:microsoft.com/office/officeart/2005/8/layout/chevron1"/>
    <dgm:cxn modelId="{852787BC-BE05-1745-BD5D-C61D74EAA863}" type="presParOf" srcId="{83C5841C-46B3-DE42-B67C-92207651CB8E}" destId="{CDE2906D-0CE5-A44B-8FB6-E6E24A8C56E4}" srcOrd="1" destOrd="0" presId="urn:microsoft.com/office/officeart/2005/8/layout/chevron1"/>
    <dgm:cxn modelId="{84279F7A-2673-724B-A4D5-8D2F5D7604B9}" type="presParOf" srcId="{83C5841C-46B3-DE42-B67C-92207651CB8E}" destId="{DB9AEB91-0583-4742-B04A-941B388E72B7}" srcOrd="2" destOrd="0" presId="urn:microsoft.com/office/officeart/2005/8/layout/chevron1"/>
    <dgm:cxn modelId="{54990F9E-621D-7849-89BD-1FE9585954FA}" type="presParOf" srcId="{83C5841C-46B3-DE42-B67C-92207651CB8E}" destId="{073FBFFA-E204-DD48-BF98-37DAB54CA510}" srcOrd="3" destOrd="0" presId="urn:microsoft.com/office/officeart/2005/8/layout/chevron1"/>
    <dgm:cxn modelId="{7B798DBF-82FE-DB4B-9409-39A2ACE71272}" type="presParOf" srcId="{83C5841C-46B3-DE42-B67C-92207651CB8E}" destId="{53141BC0-01CE-C042-B63D-0E63E1D3D258}" srcOrd="4" destOrd="0" presId="urn:microsoft.com/office/officeart/2005/8/layout/chevron1"/>
    <dgm:cxn modelId="{DDA2310F-20BE-8349-9E5F-56F75D9EF681}" type="presParOf" srcId="{83C5841C-46B3-DE42-B67C-92207651CB8E}" destId="{B02CC7AB-4DAC-114A-81C4-D3B93EAE4E2A}" srcOrd="5" destOrd="0" presId="urn:microsoft.com/office/officeart/2005/8/layout/chevron1"/>
    <dgm:cxn modelId="{8A2236FA-8228-384F-9438-CFCEEBDFCBB1}" type="presParOf" srcId="{83C5841C-46B3-DE42-B67C-92207651CB8E}" destId="{856950C1-B0D6-5B4A-976A-7DD548D12A1C}" srcOrd="6" destOrd="0" presId="urn:microsoft.com/office/officeart/2005/8/layout/chevron1"/>
    <dgm:cxn modelId="{9239F2CC-7BBF-B44E-BFB5-31BD708853F7}" type="presParOf" srcId="{83C5841C-46B3-DE42-B67C-92207651CB8E}" destId="{68558347-84B6-E046-B015-88077DB9E306}" srcOrd="7" destOrd="0" presId="urn:microsoft.com/office/officeart/2005/8/layout/chevron1"/>
    <dgm:cxn modelId="{DA5ED0D0-8D23-D642-9F5B-63035D06BCAD}" type="presParOf" srcId="{83C5841C-46B3-DE42-B67C-92207651CB8E}" destId="{9AEF2979-8050-F94A-B6BD-693170CED67F}" srcOrd="8"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44FFE8-9176-1548-B393-A84D93003E32}" type="doc">
      <dgm:prSet loTypeId="urn:microsoft.com/office/officeart/2005/8/layout/chevron1" loCatId="" qsTypeId="urn:microsoft.com/office/officeart/2005/8/quickstyle/3D1" qsCatId="3D" csTypeId="urn:microsoft.com/office/officeart/2005/8/colors/colorful5" csCatId="colorful" phldr="1"/>
      <dgm:spPr/>
    </dgm:pt>
    <dgm:pt modelId="{64EE009C-89BE-D04F-8507-D8F19498AA24}">
      <dgm:prSet phldrT="[Text]"/>
      <dgm:spPr/>
      <dgm:t>
        <a:bodyPr/>
        <a:lstStyle/>
        <a:p>
          <a:r>
            <a:rPr lang="en-GB" dirty="0"/>
            <a:t>LS2</a:t>
          </a:r>
        </a:p>
      </dgm:t>
    </dgm:pt>
    <dgm:pt modelId="{D1236CB5-ACC1-CA49-9F77-A0B0943576C2}" type="parTrans" cxnId="{7F4DEEDE-CFA2-F24D-BCA7-3A43F5A5B88F}">
      <dgm:prSet/>
      <dgm:spPr/>
      <dgm:t>
        <a:bodyPr/>
        <a:lstStyle/>
        <a:p>
          <a:endParaRPr lang="en-GB"/>
        </a:p>
      </dgm:t>
    </dgm:pt>
    <dgm:pt modelId="{9E4F02A3-77DE-2240-9EA6-BD914F121201}" type="sibTrans" cxnId="{7F4DEEDE-CFA2-F24D-BCA7-3A43F5A5B88F}">
      <dgm:prSet/>
      <dgm:spPr/>
      <dgm:t>
        <a:bodyPr/>
        <a:lstStyle/>
        <a:p>
          <a:endParaRPr lang="en-GB"/>
        </a:p>
      </dgm:t>
    </dgm:pt>
    <dgm:pt modelId="{055B953B-03AE-F247-BE04-F883ED0B6955}">
      <dgm:prSet phldrT="[Text]"/>
      <dgm:spPr/>
      <dgm:t>
        <a:bodyPr/>
        <a:lstStyle/>
        <a:p>
          <a:r>
            <a:rPr lang="en-GB" dirty="0"/>
            <a:t>RUN 3</a:t>
          </a:r>
        </a:p>
      </dgm:t>
    </dgm:pt>
    <dgm:pt modelId="{7344EE37-DBC6-3749-BFC3-0FADD186EA82}" type="parTrans" cxnId="{E44EE4CC-4C1C-C14E-A55E-B448FFE70A33}">
      <dgm:prSet/>
      <dgm:spPr/>
      <dgm:t>
        <a:bodyPr/>
        <a:lstStyle/>
        <a:p>
          <a:endParaRPr lang="en-GB"/>
        </a:p>
      </dgm:t>
    </dgm:pt>
    <dgm:pt modelId="{4D3470F4-53BE-C644-A87A-E6C5A54B22BC}" type="sibTrans" cxnId="{E44EE4CC-4C1C-C14E-A55E-B448FFE70A33}">
      <dgm:prSet/>
      <dgm:spPr/>
      <dgm:t>
        <a:bodyPr/>
        <a:lstStyle/>
        <a:p>
          <a:endParaRPr lang="en-GB"/>
        </a:p>
      </dgm:t>
    </dgm:pt>
    <dgm:pt modelId="{2D323F3E-C3F6-C44B-A67B-4E2488FA45D8}">
      <dgm:prSet phldrT="[Text]"/>
      <dgm:spPr/>
      <dgm:t>
        <a:bodyPr/>
        <a:lstStyle/>
        <a:p>
          <a:r>
            <a:rPr lang="en-GB" dirty="0"/>
            <a:t>LS3</a:t>
          </a:r>
        </a:p>
      </dgm:t>
    </dgm:pt>
    <dgm:pt modelId="{6803AC36-4A15-714D-B1C5-A9051D04D174}" type="parTrans" cxnId="{DABA391B-BBAD-F945-8FBE-572A509366D2}">
      <dgm:prSet/>
      <dgm:spPr/>
      <dgm:t>
        <a:bodyPr/>
        <a:lstStyle/>
        <a:p>
          <a:endParaRPr lang="en-GB"/>
        </a:p>
      </dgm:t>
    </dgm:pt>
    <dgm:pt modelId="{CED51306-AB9B-8543-A8A2-EC4982D4E2DE}" type="sibTrans" cxnId="{DABA391B-BBAD-F945-8FBE-572A509366D2}">
      <dgm:prSet/>
      <dgm:spPr/>
      <dgm:t>
        <a:bodyPr/>
        <a:lstStyle/>
        <a:p>
          <a:endParaRPr lang="en-GB"/>
        </a:p>
      </dgm:t>
    </dgm:pt>
    <dgm:pt modelId="{0183BD21-9A81-5844-B94E-593065B76A3C}">
      <dgm:prSet phldrT="[Text]"/>
      <dgm:spPr/>
      <dgm:t>
        <a:bodyPr/>
        <a:lstStyle/>
        <a:p>
          <a:r>
            <a:rPr lang="en-GB" dirty="0"/>
            <a:t>RUN 4</a:t>
          </a:r>
        </a:p>
      </dgm:t>
    </dgm:pt>
    <dgm:pt modelId="{E8380BF6-46C4-9F47-9992-9256EF4D676E}" type="parTrans" cxnId="{7BCDE6C8-9CA8-0147-87EB-AC4B20EEA58D}">
      <dgm:prSet/>
      <dgm:spPr/>
      <dgm:t>
        <a:bodyPr/>
        <a:lstStyle/>
        <a:p>
          <a:endParaRPr lang="en-GB"/>
        </a:p>
      </dgm:t>
    </dgm:pt>
    <dgm:pt modelId="{196E18B4-0728-7845-ABE7-BB56B1C94B7D}" type="sibTrans" cxnId="{7BCDE6C8-9CA8-0147-87EB-AC4B20EEA58D}">
      <dgm:prSet/>
      <dgm:spPr/>
      <dgm:t>
        <a:bodyPr/>
        <a:lstStyle/>
        <a:p>
          <a:endParaRPr lang="en-GB"/>
        </a:p>
      </dgm:t>
    </dgm:pt>
    <dgm:pt modelId="{03AB7EEB-1EE0-F647-9A4D-1E77F207553F}">
      <dgm:prSet/>
      <dgm:spPr/>
      <dgm:t>
        <a:bodyPr/>
        <a:lstStyle/>
        <a:p>
          <a:r>
            <a:rPr lang="en-GB" dirty="0"/>
            <a:t>RUN 2</a:t>
          </a:r>
        </a:p>
      </dgm:t>
    </dgm:pt>
    <dgm:pt modelId="{7B1A6B43-1C50-874E-80E6-0BEB8D478B50}" type="parTrans" cxnId="{D2F87058-D3E6-8647-BB8D-D46E53F1F49D}">
      <dgm:prSet/>
      <dgm:spPr/>
      <dgm:t>
        <a:bodyPr/>
        <a:lstStyle/>
        <a:p>
          <a:endParaRPr lang="en-GB"/>
        </a:p>
      </dgm:t>
    </dgm:pt>
    <dgm:pt modelId="{E01D89B6-F566-F343-85D8-F5B063595FE3}" type="sibTrans" cxnId="{D2F87058-D3E6-8647-BB8D-D46E53F1F49D}">
      <dgm:prSet/>
      <dgm:spPr/>
      <dgm:t>
        <a:bodyPr/>
        <a:lstStyle/>
        <a:p>
          <a:endParaRPr lang="en-GB"/>
        </a:p>
      </dgm:t>
    </dgm:pt>
    <dgm:pt modelId="{57E8E708-9BA6-B747-9BA0-E55ADB706B04}" type="pres">
      <dgm:prSet presAssocID="{C044FFE8-9176-1548-B393-A84D93003E32}" presName="Name0" presStyleCnt="0">
        <dgm:presLayoutVars>
          <dgm:dir/>
          <dgm:animLvl val="lvl"/>
          <dgm:resizeHandles val="exact"/>
        </dgm:presLayoutVars>
      </dgm:prSet>
      <dgm:spPr/>
    </dgm:pt>
    <dgm:pt modelId="{7C6E52EF-FFF1-4A4A-B68E-A4D6D2ABFEBA}" type="pres">
      <dgm:prSet presAssocID="{03AB7EEB-1EE0-F647-9A4D-1E77F207553F}" presName="parTxOnly" presStyleLbl="node1" presStyleIdx="0" presStyleCnt="5">
        <dgm:presLayoutVars>
          <dgm:chMax val="0"/>
          <dgm:chPref val="0"/>
          <dgm:bulletEnabled val="1"/>
        </dgm:presLayoutVars>
      </dgm:prSet>
      <dgm:spPr/>
    </dgm:pt>
    <dgm:pt modelId="{EA1F74D1-E7D2-144B-9CE8-4DC183DCF59E}" type="pres">
      <dgm:prSet presAssocID="{E01D89B6-F566-F343-85D8-F5B063595FE3}" presName="parTxOnlySpace" presStyleCnt="0"/>
      <dgm:spPr/>
    </dgm:pt>
    <dgm:pt modelId="{F6CC343C-7A6A-C844-8321-34AB745959BC}" type="pres">
      <dgm:prSet presAssocID="{64EE009C-89BE-D04F-8507-D8F19498AA24}" presName="parTxOnly" presStyleLbl="node1" presStyleIdx="1" presStyleCnt="5">
        <dgm:presLayoutVars>
          <dgm:chMax val="0"/>
          <dgm:chPref val="0"/>
          <dgm:bulletEnabled val="1"/>
        </dgm:presLayoutVars>
      </dgm:prSet>
      <dgm:spPr/>
    </dgm:pt>
    <dgm:pt modelId="{5CE2E600-FD65-4E45-8C49-E0A6001E97B1}" type="pres">
      <dgm:prSet presAssocID="{9E4F02A3-77DE-2240-9EA6-BD914F121201}" presName="parTxOnlySpace" presStyleCnt="0"/>
      <dgm:spPr/>
    </dgm:pt>
    <dgm:pt modelId="{6609A945-FEFE-7B4D-B561-A63E4A32ADE7}" type="pres">
      <dgm:prSet presAssocID="{055B953B-03AE-F247-BE04-F883ED0B6955}" presName="parTxOnly" presStyleLbl="node1" presStyleIdx="2" presStyleCnt="5">
        <dgm:presLayoutVars>
          <dgm:chMax val="0"/>
          <dgm:chPref val="0"/>
          <dgm:bulletEnabled val="1"/>
        </dgm:presLayoutVars>
      </dgm:prSet>
      <dgm:spPr/>
    </dgm:pt>
    <dgm:pt modelId="{20908B8F-902F-6642-9028-5FD76F6F06A4}" type="pres">
      <dgm:prSet presAssocID="{4D3470F4-53BE-C644-A87A-E6C5A54B22BC}" presName="parTxOnlySpace" presStyleCnt="0"/>
      <dgm:spPr/>
    </dgm:pt>
    <dgm:pt modelId="{E6C3E20B-58DB-F14F-99AC-5C827C2268A6}" type="pres">
      <dgm:prSet presAssocID="{2D323F3E-C3F6-C44B-A67B-4E2488FA45D8}" presName="parTxOnly" presStyleLbl="node1" presStyleIdx="3" presStyleCnt="5">
        <dgm:presLayoutVars>
          <dgm:chMax val="0"/>
          <dgm:chPref val="0"/>
          <dgm:bulletEnabled val="1"/>
        </dgm:presLayoutVars>
      </dgm:prSet>
      <dgm:spPr/>
    </dgm:pt>
    <dgm:pt modelId="{F5CB5EAE-AC55-7740-88EA-0A1601699898}" type="pres">
      <dgm:prSet presAssocID="{CED51306-AB9B-8543-A8A2-EC4982D4E2DE}" presName="parTxOnlySpace" presStyleCnt="0"/>
      <dgm:spPr/>
    </dgm:pt>
    <dgm:pt modelId="{2E93AAE1-347B-E544-91F9-E08E6749F88C}" type="pres">
      <dgm:prSet presAssocID="{0183BD21-9A81-5844-B94E-593065B76A3C}" presName="parTxOnly" presStyleLbl="node1" presStyleIdx="4" presStyleCnt="5">
        <dgm:presLayoutVars>
          <dgm:chMax val="0"/>
          <dgm:chPref val="0"/>
          <dgm:bulletEnabled val="1"/>
        </dgm:presLayoutVars>
      </dgm:prSet>
      <dgm:spPr/>
    </dgm:pt>
  </dgm:ptLst>
  <dgm:cxnLst>
    <dgm:cxn modelId="{DABA391B-BBAD-F945-8FBE-572A509366D2}" srcId="{C044FFE8-9176-1548-B393-A84D93003E32}" destId="{2D323F3E-C3F6-C44B-A67B-4E2488FA45D8}" srcOrd="3" destOrd="0" parTransId="{6803AC36-4A15-714D-B1C5-A9051D04D174}" sibTransId="{CED51306-AB9B-8543-A8A2-EC4982D4E2DE}"/>
    <dgm:cxn modelId="{76A5511C-6CE8-6D4B-BF46-0232094EB6CD}" type="presOf" srcId="{055B953B-03AE-F247-BE04-F883ED0B6955}" destId="{6609A945-FEFE-7B4D-B561-A63E4A32ADE7}" srcOrd="0" destOrd="0" presId="urn:microsoft.com/office/officeart/2005/8/layout/chevron1"/>
    <dgm:cxn modelId="{54E76E25-2DD5-9348-AB07-C242FE345F0A}" type="presOf" srcId="{03AB7EEB-1EE0-F647-9A4D-1E77F207553F}" destId="{7C6E52EF-FFF1-4A4A-B68E-A4D6D2ABFEBA}" srcOrd="0" destOrd="0" presId="urn:microsoft.com/office/officeart/2005/8/layout/chevron1"/>
    <dgm:cxn modelId="{DC36542A-1DE9-0747-AF26-F446F308E496}" type="presOf" srcId="{64EE009C-89BE-D04F-8507-D8F19498AA24}" destId="{F6CC343C-7A6A-C844-8321-34AB745959BC}" srcOrd="0" destOrd="0" presId="urn:microsoft.com/office/officeart/2005/8/layout/chevron1"/>
    <dgm:cxn modelId="{76F86338-DCDB-EB4D-BE46-2450E6044484}" type="presOf" srcId="{0183BD21-9A81-5844-B94E-593065B76A3C}" destId="{2E93AAE1-347B-E544-91F9-E08E6749F88C}" srcOrd="0" destOrd="0" presId="urn:microsoft.com/office/officeart/2005/8/layout/chevron1"/>
    <dgm:cxn modelId="{D2F87058-D3E6-8647-BB8D-D46E53F1F49D}" srcId="{C044FFE8-9176-1548-B393-A84D93003E32}" destId="{03AB7EEB-1EE0-F647-9A4D-1E77F207553F}" srcOrd="0" destOrd="0" parTransId="{7B1A6B43-1C50-874E-80E6-0BEB8D478B50}" sibTransId="{E01D89B6-F566-F343-85D8-F5B063595FE3}"/>
    <dgm:cxn modelId="{F0EBCE58-B729-D241-A38D-1788D13430A9}" type="presOf" srcId="{2D323F3E-C3F6-C44B-A67B-4E2488FA45D8}" destId="{E6C3E20B-58DB-F14F-99AC-5C827C2268A6}" srcOrd="0" destOrd="0" presId="urn:microsoft.com/office/officeart/2005/8/layout/chevron1"/>
    <dgm:cxn modelId="{17723087-0731-E445-B7F3-2E3694D4E15A}" type="presOf" srcId="{C044FFE8-9176-1548-B393-A84D93003E32}" destId="{57E8E708-9BA6-B747-9BA0-E55ADB706B04}" srcOrd="0" destOrd="0" presId="urn:microsoft.com/office/officeart/2005/8/layout/chevron1"/>
    <dgm:cxn modelId="{7BCDE6C8-9CA8-0147-87EB-AC4B20EEA58D}" srcId="{C044FFE8-9176-1548-B393-A84D93003E32}" destId="{0183BD21-9A81-5844-B94E-593065B76A3C}" srcOrd="4" destOrd="0" parTransId="{E8380BF6-46C4-9F47-9992-9256EF4D676E}" sibTransId="{196E18B4-0728-7845-ABE7-BB56B1C94B7D}"/>
    <dgm:cxn modelId="{E44EE4CC-4C1C-C14E-A55E-B448FFE70A33}" srcId="{C044FFE8-9176-1548-B393-A84D93003E32}" destId="{055B953B-03AE-F247-BE04-F883ED0B6955}" srcOrd="2" destOrd="0" parTransId="{7344EE37-DBC6-3749-BFC3-0FADD186EA82}" sibTransId="{4D3470F4-53BE-C644-A87A-E6C5A54B22BC}"/>
    <dgm:cxn modelId="{7F4DEEDE-CFA2-F24D-BCA7-3A43F5A5B88F}" srcId="{C044FFE8-9176-1548-B393-A84D93003E32}" destId="{64EE009C-89BE-D04F-8507-D8F19498AA24}" srcOrd="1" destOrd="0" parTransId="{D1236CB5-ACC1-CA49-9F77-A0B0943576C2}" sibTransId="{9E4F02A3-77DE-2240-9EA6-BD914F121201}"/>
    <dgm:cxn modelId="{BB1CECBA-1A2D-8340-9824-3918673D7A1D}" type="presParOf" srcId="{57E8E708-9BA6-B747-9BA0-E55ADB706B04}" destId="{7C6E52EF-FFF1-4A4A-B68E-A4D6D2ABFEBA}" srcOrd="0" destOrd="0" presId="urn:microsoft.com/office/officeart/2005/8/layout/chevron1"/>
    <dgm:cxn modelId="{1013BD31-DD7A-6142-A8EF-3F81E493706A}" type="presParOf" srcId="{57E8E708-9BA6-B747-9BA0-E55ADB706B04}" destId="{EA1F74D1-E7D2-144B-9CE8-4DC183DCF59E}" srcOrd="1" destOrd="0" presId="urn:microsoft.com/office/officeart/2005/8/layout/chevron1"/>
    <dgm:cxn modelId="{F837F9F5-7B89-7E46-A835-B30120762BF4}" type="presParOf" srcId="{57E8E708-9BA6-B747-9BA0-E55ADB706B04}" destId="{F6CC343C-7A6A-C844-8321-34AB745959BC}" srcOrd="2" destOrd="0" presId="urn:microsoft.com/office/officeart/2005/8/layout/chevron1"/>
    <dgm:cxn modelId="{BA1B07C3-75B6-4D47-9047-ED2CF3FA3DF3}" type="presParOf" srcId="{57E8E708-9BA6-B747-9BA0-E55ADB706B04}" destId="{5CE2E600-FD65-4E45-8C49-E0A6001E97B1}" srcOrd="3" destOrd="0" presId="urn:microsoft.com/office/officeart/2005/8/layout/chevron1"/>
    <dgm:cxn modelId="{587D7CA9-10DE-F14F-BA7B-B52EBA57F614}" type="presParOf" srcId="{57E8E708-9BA6-B747-9BA0-E55ADB706B04}" destId="{6609A945-FEFE-7B4D-B561-A63E4A32ADE7}" srcOrd="4" destOrd="0" presId="urn:microsoft.com/office/officeart/2005/8/layout/chevron1"/>
    <dgm:cxn modelId="{0EF8A774-C6B2-DC43-AD75-5C569748A850}" type="presParOf" srcId="{57E8E708-9BA6-B747-9BA0-E55ADB706B04}" destId="{20908B8F-902F-6642-9028-5FD76F6F06A4}" srcOrd="5" destOrd="0" presId="urn:microsoft.com/office/officeart/2005/8/layout/chevron1"/>
    <dgm:cxn modelId="{8E02A05A-E8AC-9A44-B05C-BE80534E2FBD}" type="presParOf" srcId="{57E8E708-9BA6-B747-9BA0-E55ADB706B04}" destId="{E6C3E20B-58DB-F14F-99AC-5C827C2268A6}" srcOrd="6" destOrd="0" presId="urn:microsoft.com/office/officeart/2005/8/layout/chevron1"/>
    <dgm:cxn modelId="{BB625016-EEF6-E044-BF84-1FE7C91AA60D}" type="presParOf" srcId="{57E8E708-9BA6-B747-9BA0-E55ADB706B04}" destId="{F5CB5EAE-AC55-7740-88EA-0A1601699898}" srcOrd="7" destOrd="0" presId="urn:microsoft.com/office/officeart/2005/8/layout/chevron1"/>
    <dgm:cxn modelId="{FB02F627-EFDE-0444-A432-15497D8C9194}" type="presParOf" srcId="{57E8E708-9BA6-B747-9BA0-E55ADB706B04}" destId="{2E93AAE1-347B-E544-91F9-E08E6749F88C}"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336BD2A-29EF-334F-A468-57934B0F2875}" type="doc">
      <dgm:prSet loTypeId="urn:microsoft.com/office/officeart/2005/8/layout/chevron1" loCatId="" qsTypeId="urn:microsoft.com/office/officeart/2005/8/quickstyle/3D1" qsCatId="3D" csTypeId="urn:microsoft.com/office/officeart/2005/8/colors/colorful5" csCatId="colorful" phldr="1"/>
      <dgm:spPr/>
    </dgm:pt>
    <dgm:pt modelId="{34327972-9ACD-F34B-BDB9-3E0D20A13815}">
      <dgm:prSet phldrT="[Text]"/>
      <dgm:spPr/>
      <dgm:t>
        <a:bodyPr/>
        <a:lstStyle/>
        <a:p>
          <a:r>
            <a:rPr lang="en-GB" dirty="0"/>
            <a:t>Mar-Apr</a:t>
          </a:r>
        </a:p>
      </dgm:t>
    </dgm:pt>
    <dgm:pt modelId="{8EA6CAD7-7383-3649-B9DC-42B1203F34B3}" type="parTrans" cxnId="{26495487-84B9-AF4E-879D-DB3381AB9F32}">
      <dgm:prSet/>
      <dgm:spPr/>
      <dgm:t>
        <a:bodyPr/>
        <a:lstStyle/>
        <a:p>
          <a:endParaRPr lang="en-GB"/>
        </a:p>
      </dgm:t>
    </dgm:pt>
    <dgm:pt modelId="{BB5435F5-3A6F-AA44-A3A9-8CE0619413E6}" type="sibTrans" cxnId="{26495487-84B9-AF4E-879D-DB3381AB9F32}">
      <dgm:prSet/>
      <dgm:spPr/>
      <dgm:t>
        <a:bodyPr/>
        <a:lstStyle/>
        <a:p>
          <a:endParaRPr lang="en-GB"/>
        </a:p>
      </dgm:t>
    </dgm:pt>
    <dgm:pt modelId="{5B31E8E1-7A35-404A-90DC-13537651FAEC}">
      <dgm:prSet phldrT="[Text]"/>
      <dgm:spPr/>
      <dgm:t>
        <a:bodyPr/>
        <a:lstStyle/>
        <a:p>
          <a:r>
            <a:rPr lang="en-GB" dirty="0"/>
            <a:t>Jun-Jul</a:t>
          </a:r>
        </a:p>
      </dgm:t>
    </dgm:pt>
    <dgm:pt modelId="{A05AB654-D3F5-D940-B7C0-D74DF4B606F4}" type="parTrans" cxnId="{C0755872-DAE0-BC4A-B06E-3A99EE2BDDC1}">
      <dgm:prSet/>
      <dgm:spPr/>
      <dgm:t>
        <a:bodyPr/>
        <a:lstStyle/>
        <a:p>
          <a:endParaRPr lang="en-GB"/>
        </a:p>
      </dgm:t>
    </dgm:pt>
    <dgm:pt modelId="{5CB6858C-5936-FB4C-AAF4-B7876E7F4A2B}" type="sibTrans" cxnId="{C0755872-DAE0-BC4A-B06E-3A99EE2BDDC1}">
      <dgm:prSet/>
      <dgm:spPr/>
      <dgm:t>
        <a:bodyPr/>
        <a:lstStyle/>
        <a:p>
          <a:endParaRPr lang="en-GB"/>
        </a:p>
      </dgm:t>
    </dgm:pt>
    <dgm:pt modelId="{CE3C8B2C-E670-E349-9C02-98A4018F7599}">
      <dgm:prSet phldrT="[Text]"/>
      <dgm:spPr/>
      <dgm:t>
        <a:bodyPr/>
        <a:lstStyle/>
        <a:p>
          <a:r>
            <a:rPr lang="en-GB" dirty="0"/>
            <a:t>May</a:t>
          </a:r>
        </a:p>
      </dgm:t>
    </dgm:pt>
    <dgm:pt modelId="{89B10360-EA46-7A4F-912C-1A6680DD2295}" type="parTrans" cxnId="{47DB1B85-A65E-564B-AC22-1910D0B080EA}">
      <dgm:prSet/>
      <dgm:spPr/>
      <dgm:t>
        <a:bodyPr/>
        <a:lstStyle/>
        <a:p>
          <a:endParaRPr lang="en-GB"/>
        </a:p>
      </dgm:t>
    </dgm:pt>
    <dgm:pt modelId="{28D05735-1F89-4349-85D9-1FE1D4EDEE85}" type="sibTrans" cxnId="{47DB1B85-A65E-564B-AC22-1910D0B080EA}">
      <dgm:prSet/>
      <dgm:spPr/>
      <dgm:t>
        <a:bodyPr/>
        <a:lstStyle/>
        <a:p>
          <a:endParaRPr lang="en-GB"/>
        </a:p>
      </dgm:t>
    </dgm:pt>
    <dgm:pt modelId="{ADE2D160-F1C7-DA47-BA5F-123891E18CC9}">
      <dgm:prSet phldrT="[Text]"/>
      <dgm:spPr/>
      <dgm:t>
        <a:bodyPr/>
        <a:lstStyle/>
        <a:p>
          <a:r>
            <a:rPr lang="en-GB" dirty="0"/>
            <a:t>Aug-Sep</a:t>
          </a:r>
        </a:p>
      </dgm:t>
    </dgm:pt>
    <dgm:pt modelId="{87FC732C-1DAB-3349-8420-C8832F858191}" type="parTrans" cxnId="{75835A02-790B-614D-BD67-82FD7B46B20F}">
      <dgm:prSet/>
      <dgm:spPr/>
      <dgm:t>
        <a:bodyPr/>
        <a:lstStyle/>
        <a:p>
          <a:endParaRPr lang="en-GB"/>
        </a:p>
      </dgm:t>
    </dgm:pt>
    <dgm:pt modelId="{BEEC0BB7-C2B4-1948-B215-C642C94143CA}" type="sibTrans" cxnId="{75835A02-790B-614D-BD67-82FD7B46B20F}">
      <dgm:prSet/>
      <dgm:spPr/>
      <dgm:t>
        <a:bodyPr/>
        <a:lstStyle/>
        <a:p>
          <a:endParaRPr lang="en-GB"/>
        </a:p>
      </dgm:t>
    </dgm:pt>
    <dgm:pt modelId="{119A7DFB-6C60-774E-B037-5C2C84263C9C}">
      <dgm:prSet phldrT="[Text]"/>
      <dgm:spPr/>
      <dgm:t>
        <a:bodyPr/>
        <a:lstStyle/>
        <a:p>
          <a:r>
            <a:rPr lang="en-GB" dirty="0"/>
            <a:t>Oct-Nov</a:t>
          </a:r>
        </a:p>
      </dgm:t>
    </dgm:pt>
    <dgm:pt modelId="{F3C3F982-2EF1-4A4E-B783-04CDFC862975}" type="parTrans" cxnId="{9917C836-7DD0-EB4D-AF20-8850AEC4B174}">
      <dgm:prSet/>
      <dgm:spPr/>
      <dgm:t>
        <a:bodyPr/>
        <a:lstStyle/>
        <a:p>
          <a:endParaRPr lang="en-GB"/>
        </a:p>
      </dgm:t>
    </dgm:pt>
    <dgm:pt modelId="{CD9EE7CE-A394-094E-9182-3B4E28B30F81}" type="sibTrans" cxnId="{9917C836-7DD0-EB4D-AF20-8850AEC4B174}">
      <dgm:prSet/>
      <dgm:spPr/>
      <dgm:t>
        <a:bodyPr/>
        <a:lstStyle/>
        <a:p>
          <a:endParaRPr lang="en-GB"/>
        </a:p>
      </dgm:t>
    </dgm:pt>
    <dgm:pt modelId="{83C5841C-46B3-DE42-B67C-92207651CB8E}" type="pres">
      <dgm:prSet presAssocID="{C336BD2A-29EF-334F-A468-57934B0F2875}" presName="Name0" presStyleCnt="0">
        <dgm:presLayoutVars>
          <dgm:dir/>
          <dgm:animLvl val="lvl"/>
          <dgm:resizeHandles val="exact"/>
        </dgm:presLayoutVars>
      </dgm:prSet>
      <dgm:spPr/>
    </dgm:pt>
    <dgm:pt modelId="{3C882155-E079-8049-AAD4-728BECBF2BAC}" type="pres">
      <dgm:prSet presAssocID="{34327972-9ACD-F34B-BDB9-3E0D20A13815}" presName="parTxOnly" presStyleLbl="node1" presStyleIdx="0" presStyleCnt="5">
        <dgm:presLayoutVars>
          <dgm:chMax val="0"/>
          <dgm:chPref val="0"/>
          <dgm:bulletEnabled val="1"/>
        </dgm:presLayoutVars>
      </dgm:prSet>
      <dgm:spPr/>
    </dgm:pt>
    <dgm:pt modelId="{CDE2906D-0CE5-A44B-8FB6-E6E24A8C56E4}" type="pres">
      <dgm:prSet presAssocID="{BB5435F5-3A6F-AA44-A3A9-8CE0619413E6}" presName="parTxOnlySpace" presStyleCnt="0"/>
      <dgm:spPr/>
    </dgm:pt>
    <dgm:pt modelId="{DB9AEB91-0583-4742-B04A-941B388E72B7}" type="pres">
      <dgm:prSet presAssocID="{CE3C8B2C-E670-E349-9C02-98A4018F7599}" presName="parTxOnly" presStyleLbl="node1" presStyleIdx="1" presStyleCnt="5">
        <dgm:presLayoutVars>
          <dgm:chMax val="0"/>
          <dgm:chPref val="0"/>
          <dgm:bulletEnabled val="1"/>
        </dgm:presLayoutVars>
      </dgm:prSet>
      <dgm:spPr/>
    </dgm:pt>
    <dgm:pt modelId="{073FBFFA-E204-DD48-BF98-37DAB54CA510}" type="pres">
      <dgm:prSet presAssocID="{28D05735-1F89-4349-85D9-1FE1D4EDEE85}" presName="parTxOnlySpace" presStyleCnt="0"/>
      <dgm:spPr/>
    </dgm:pt>
    <dgm:pt modelId="{53141BC0-01CE-C042-B63D-0E63E1D3D258}" type="pres">
      <dgm:prSet presAssocID="{5B31E8E1-7A35-404A-90DC-13537651FAEC}" presName="parTxOnly" presStyleLbl="node1" presStyleIdx="2" presStyleCnt="5">
        <dgm:presLayoutVars>
          <dgm:chMax val="0"/>
          <dgm:chPref val="0"/>
          <dgm:bulletEnabled val="1"/>
        </dgm:presLayoutVars>
      </dgm:prSet>
      <dgm:spPr/>
    </dgm:pt>
    <dgm:pt modelId="{B02CC7AB-4DAC-114A-81C4-D3B93EAE4E2A}" type="pres">
      <dgm:prSet presAssocID="{5CB6858C-5936-FB4C-AAF4-B7876E7F4A2B}" presName="parTxOnlySpace" presStyleCnt="0"/>
      <dgm:spPr/>
    </dgm:pt>
    <dgm:pt modelId="{856950C1-B0D6-5B4A-976A-7DD548D12A1C}" type="pres">
      <dgm:prSet presAssocID="{ADE2D160-F1C7-DA47-BA5F-123891E18CC9}" presName="parTxOnly" presStyleLbl="node1" presStyleIdx="3" presStyleCnt="5">
        <dgm:presLayoutVars>
          <dgm:chMax val="0"/>
          <dgm:chPref val="0"/>
          <dgm:bulletEnabled val="1"/>
        </dgm:presLayoutVars>
      </dgm:prSet>
      <dgm:spPr/>
    </dgm:pt>
    <dgm:pt modelId="{68558347-84B6-E046-B015-88077DB9E306}" type="pres">
      <dgm:prSet presAssocID="{BEEC0BB7-C2B4-1948-B215-C642C94143CA}" presName="parTxOnlySpace" presStyleCnt="0"/>
      <dgm:spPr/>
    </dgm:pt>
    <dgm:pt modelId="{9AEF2979-8050-F94A-B6BD-693170CED67F}" type="pres">
      <dgm:prSet presAssocID="{119A7DFB-6C60-774E-B037-5C2C84263C9C}" presName="parTxOnly" presStyleLbl="node1" presStyleIdx="4" presStyleCnt="5">
        <dgm:presLayoutVars>
          <dgm:chMax val="0"/>
          <dgm:chPref val="0"/>
          <dgm:bulletEnabled val="1"/>
        </dgm:presLayoutVars>
      </dgm:prSet>
      <dgm:spPr/>
    </dgm:pt>
  </dgm:ptLst>
  <dgm:cxnLst>
    <dgm:cxn modelId="{75835A02-790B-614D-BD67-82FD7B46B20F}" srcId="{C336BD2A-29EF-334F-A468-57934B0F2875}" destId="{ADE2D160-F1C7-DA47-BA5F-123891E18CC9}" srcOrd="3" destOrd="0" parTransId="{87FC732C-1DAB-3349-8420-C8832F858191}" sibTransId="{BEEC0BB7-C2B4-1948-B215-C642C94143CA}"/>
    <dgm:cxn modelId="{87BD6718-C1CD-8F44-8BD1-572964248C7F}" type="presOf" srcId="{ADE2D160-F1C7-DA47-BA5F-123891E18CC9}" destId="{856950C1-B0D6-5B4A-976A-7DD548D12A1C}" srcOrd="0" destOrd="0" presId="urn:microsoft.com/office/officeart/2005/8/layout/chevron1"/>
    <dgm:cxn modelId="{7BDDF92D-E001-F044-9255-39760EF7FE5A}" type="presOf" srcId="{119A7DFB-6C60-774E-B037-5C2C84263C9C}" destId="{9AEF2979-8050-F94A-B6BD-693170CED67F}" srcOrd="0" destOrd="0" presId="urn:microsoft.com/office/officeart/2005/8/layout/chevron1"/>
    <dgm:cxn modelId="{9917C836-7DD0-EB4D-AF20-8850AEC4B174}" srcId="{C336BD2A-29EF-334F-A468-57934B0F2875}" destId="{119A7DFB-6C60-774E-B037-5C2C84263C9C}" srcOrd="4" destOrd="0" parTransId="{F3C3F982-2EF1-4A4E-B783-04CDFC862975}" sibTransId="{CD9EE7CE-A394-094E-9182-3B4E28B30F81}"/>
    <dgm:cxn modelId="{762DC352-B05E-E94A-9DF7-977E5183BD3A}" type="presOf" srcId="{34327972-9ACD-F34B-BDB9-3E0D20A13815}" destId="{3C882155-E079-8049-AAD4-728BECBF2BAC}" srcOrd="0" destOrd="0" presId="urn:microsoft.com/office/officeart/2005/8/layout/chevron1"/>
    <dgm:cxn modelId="{C0755872-DAE0-BC4A-B06E-3A99EE2BDDC1}" srcId="{C336BD2A-29EF-334F-A468-57934B0F2875}" destId="{5B31E8E1-7A35-404A-90DC-13537651FAEC}" srcOrd="2" destOrd="0" parTransId="{A05AB654-D3F5-D940-B7C0-D74DF4B606F4}" sibTransId="{5CB6858C-5936-FB4C-AAF4-B7876E7F4A2B}"/>
    <dgm:cxn modelId="{E6E26875-80AA-364C-AF74-C0277902514F}" type="presOf" srcId="{C336BD2A-29EF-334F-A468-57934B0F2875}" destId="{83C5841C-46B3-DE42-B67C-92207651CB8E}" srcOrd="0" destOrd="0" presId="urn:microsoft.com/office/officeart/2005/8/layout/chevron1"/>
    <dgm:cxn modelId="{76016676-D374-D14C-89CA-C941DD13F9CB}" type="presOf" srcId="{CE3C8B2C-E670-E349-9C02-98A4018F7599}" destId="{DB9AEB91-0583-4742-B04A-941B388E72B7}" srcOrd="0" destOrd="0" presId="urn:microsoft.com/office/officeart/2005/8/layout/chevron1"/>
    <dgm:cxn modelId="{47DB1B85-A65E-564B-AC22-1910D0B080EA}" srcId="{C336BD2A-29EF-334F-A468-57934B0F2875}" destId="{CE3C8B2C-E670-E349-9C02-98A4018F7599}" srcOrd="1" destOrd="0" parTransId="{89B10360-EA46-7A4F-912C-1A6680DD2295}" sibTransId="{28D05735-1F89-4349-85D9-1FE1D4EDEE85}"/>
    <dgm:cxn modelId="{26495487-84B9-AF4E-879D-DB3381AB9F32}" srcId="{C336BD2A-29EF-334F-A468-57934B0F2875}" destId="{34327972-9ACD-F34B-BDB9-3E0D20A13815}" srcOrd="0" destOrd="0" parTransId="{8EA6CAD7-7383-3649-B9DC-42B1203F34B3}" sibTransId="{BB5435F5-3A6F-AA44-A3A9-8CE0619413E6}"/>
    <dgm:cxn modelId="{4EDE78AC-5ABF-9545-A8EC-D0344DE5EB35}" type="presOf" srcId="{5B31E8E1-7A35-404A-90DC-13537651FAEC}" destId="{53141BC0-01CE-C042-B63D-0E63E1D3D258}" srcOrd="0" destOrd="0" presId="urn:microsoft.com/office/officeart/2005/8/layout/chevron1"/>
    <dgm:cxn modelId="{CCE48FC8-C2C4-3A49-BD18-480986471301}" type="presParOf" srcId="{83C5841C-46B3-DE42-B67C-92207651CB8E}" destId="{3C882155-E079-8049-AAD4-728BECBF2BAC}" srcOrd="0" destOrd="0" presId="urn:microsoft.com/office/officeart/2005/8/layout/chevron1"/>
    <dgm:cxn modelId="{60BC81E1-CE28-E245-9ED2-B44DE01A76AA}" type="presParOf" srcId="{83C5841C-46B3-DE42-B67C-92207651CB8E}" destId="{CDE2906D-0CE5-A44B-8FB6-E6E24A8C56E4}" srcOrd="1" destOrd="0" presId="urn:microsoft.com/office/officeart/2005/8/layout/chevron1"/>
    <dgm:cxn modelId="{FD1D4ED8-64D9-054D-B25D-9948DC2D9A2A}" type="presParOf" srcId="{83C5841C-46B3-DE42-B67C-92207651CB8E}" destId="{DB9AEB91-0583-4742-B04A-941B388E72B7}" srcOrd="2" destOrd="0" presId="urn:microsoft.com/office/officeart/2005/8/layout/chevron1"/>
    <dgm:cxn modelId="{F34696CE-A6D8-5A43-85CD-F1ED50309C43}" type="presParOf" srcId="{83C5841C-46B3-DE42-B67C-92207651CB8E}" destId="{073FBFFA-E204-DD48-BF98-37DAB54CA510}" srcOrd="3" destOrd="0" presId="urn:microsoft.com/office/officeart/2005/8/layout/chevron1"/>
    <dgm:cxn modelId="{AB398D9F-09D7-CF43-A585-393C15554800}" type="presParOf" srcId="{83C5841C-46B3-DE42-B67C-92207651CB8E}" destId="{53141BC0-01CE-C042-B63D-0E63E1D3D258}" srcOrd="4" destOrd="0" presId="urn:microsoft.com/office/officeart/2005/8/layout/chevron1"/>
    <dgm:cxn modelId="{4573FCB4-45B3-454D-B0D4-CCBD5FFBFAA3}" type="presParOf" srcId="{83C5841C-46B3-DE42-B67C-92207651CB8E}" destId="{B02CC7AB-4DAC-114A-81C4-D3B93EAE4E2A}" srcOrd="5" destOrd="0" presId="urn:microsoft.com/office/officeart/2005/8/layout/chevron1"/>
    <dgm:cxn modelId="{26D963F1-40FD-9947-B6F6-10A118260838}" type="presParOf" srcId="{83C5841C-46B3-DE42-B67C-92207651CB8E}" destId="{856950C1-B0D6-5B4A-976A-7DD548D12A1C}" srcOrd="6" destOrd="0" presId="urn:microsoft.com/office/officeart/2005/8/layout/chevron1"/>
    <dgm:cxn modelId="{6D27CD53-DE16-1A41-B022-D0F293D171D2}" type="presParOf" srcId="{83C5841C-46B3-DE42-B67C-92207651CB8E}" destId="{68558347-84B6-E046-B015-88077DB9E306}" srcOrd="7" destOrd="0" presId="urn:microsoft.com/office/officeart/2005/8/layout/chevron1"/>
    <dgm:cxn modelId="{258958E0-25A0-DF41-97F4-8BC6BB11467B}" type="presParOf" srcId="{83C5841C-46B3-DE42-B67C-92207651CB8E}" destId="{9AEF2979-8050-F94A-B6BD-693170CED67F}"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882155-E079-8049-AAD4-728BECBF2BAC}">
      <dsp:nvSpPr>
        <dsp:cNvPr id="0" name=""/>
        <dsp:cNvSpPr/>
      </dsp:nvSpPr>
      <dsp:spPr>
        <a:xfrm>
          <a:off x="2758" y="0"/>
          <a:ext cx="2454727" cy="545509"/>
        </a:xfrm>
        <a:prstGeom prst="chevron">
          <a:avLst/>
        </a:prstGeom>
        <a:gradFill rotWithShape="0">
          <a:gsLst>
            <a:gs pos="0">
              <a:schemeClr val="accent2">
                <a:shade val="50000"/>
                <a:hueOff val="0"/>
                <a:satOff val="0"/>
                <a:lumOff val="0"/>
                <a:alphaOff val="0"/>
                <a:satMod val="103000"/>
                <a:lumMod val="102000"/>
                <a:tint val="94000"/>
              </a:schemeClr>
            </a:gs>
            <a:gs pos="50000">
              <a:schemeClr val="accent2">
                <a:shade val="50000"/>
                <a:hueOff val="0"/>
                <a:satOff val="0"/>
                <a:lumOff val="0"/>
                <a:alphaOff val="0"/>
                <a:satMod val="110000"/>
                <a:lumMod val="100000"/>
                <a:shade val="100000"/>
              </a:schemeClr>
            </a:gs>
            <a:gs pos="100000">
              <a:schemeClr val="accent2">
                <a:shade val="5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en-GB" sz="3200" kern="1200" dirty="0"/>
            <a:t>Mar-Apr</a:t>
          </a:r>
        </a:p>
      </dsp:txBody>
      <dsp:txXfrm>
        <a:off x="275513" y="0"/>
        <a:ext cx="1909218" cy="545509"/>
      </dsp:txXfrm>
    </dsp:sp>
    <dsp:sp modelId="{DB9AEB91-0583-4742-B04A-941B388E72B7}">
      <dsp:nvSpPr>
        <dsp:cNvPr id="0" name=""/>
        <dsp:cNvSpPr/>
      </dsp:nvSpPr>
      <dsp:spPr>
        <a:xfrm>
          <a:off x="2212013" y="0"/>
          <a:ext cx="2454727" cy="545509"/>
        </a:xfrm>
        <a:prstGeom prst="chevron">
          <a:avLst/>
        </a:prstGeom>
        <a:gradFill rotWithShape="0">
          <a:gsLst>
            <a:gs pos="0">
              <a:schemeClr val="accent2">
                <a:shade val="50000"/>
                <a:hueOff val="-236469"/>
                <a:satOff val="3113"/>
                <a:lumOff val="18647"/>
                <a:alphaOff val="0"/>
                <a:satMod val="103000"/>
                <a:lumMod val="102000"/>
                <a:tint val="94000"/>
              </a:schemeClr>
            </a:gs>
            <a:gs pos="50000">
              <a:schemeClr val="accent2">
                <a:shade val="50000"/>
                <a:hueOff val="-236469"/>
                <a:satOff val="3113"/>
                <a:lumOff val="18647"/>
                <a:alphaOff val="0"/>
                <a:satMod val="110000"/>
                <a:lumMod val="100000"/>
                <a:shade val="100000"/>
              </a:schemeClr>
            </a:gs>
            <a:gs pos="100000">
              <a:schemeClr val="accent2">
                <a:shade val="50000"/>
                <a:hueOff val="-236469"/>
                <a:satOff val="3113"/>
                <a:lumOff val="1864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en-GB" sz="3200" kern="1200" dirty="0"/>
            <a:t>May</a:t>
          </a:r>
        </a:p>
      </dsp:txBody>
      <dsp:txXfrm>
        <a:off x="2484768" y="0"/>
        <a:ext cx="1909218" cy="545509"/>
      </dsp:txXfrm>
    </dsp:sp>
    <dsp:sp modelId="{53141BC0-01CE-C042-B63D-0E63E1D3D258}">
      <dsp:nvSpPr>
        <dsp:cNvPr id="0" name=""/>
        <dsp:cNvSpPr/>
      </dsp:nvSpPr>
      <dsp:spPr>
        <a:xfrm>
          <a:off x="4421268" y="0"/>
          <a:ext cx="2454727" cy="545509"/>
        </a:xfrm>
        <a:prstGeom prst="chevron">
          <a:avLst/>
        </a:prstGeom>
        <a:gradFill rotWithShape="0">
          <a:gsLst>
            <a:gs pos="0">
              <a:schemeClr val="accent2">
                <a:shade val="50000"/>
                <a:hueOff val="-472938"/>
                <a:satOff val="6226"/>
                <a:lumOff val="37294"/>
                <a:alphaOff val="0"/>
                <a:satMod val="103000"/>
                <a:lumMod val="102000"/>
                <a:tint val="94000"/>
              </a:schemeClr>
            </a:gs>
            <a:gs pos="50000">
              <a:schemeClr val="accent2">
                <a:shade val="50000"/>
                <a:hueOff val="-472938"/>
                <a:satOff val="6226"/>
                <a:lumOff val="37294"/>
                <a:alphaOff val="0"/>
                <a:satMod val="110000"/>
                <a:lumMod val="100000"/>
                <a:shade val="100000"/>
              </a:schemeClr>
            </a:gs>
            <a:gs pos="100000">
              <a:schemeClr val="accent2">
                <a:shade val="50000"/>
                <a:hueOff val="-472938"/>
                <a:satOff val="6226"/>
                <a:lumOff val="3729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en-GB" sz="3200" kern="1200" dirty="0"/>
            <a:t>Jun-Jul</a:t>
          </a:r>
        </a:p>
      </dsp:txBody>
      <dsp:txXfrm>
        <a:off x="4694023" y="0"/>
        <a:ext cx="1909218" cy="545509"/>
      </dsp:txXfrm>
    </dsp:sp>
    <dsp:sp modelId="{856950C1-B0D6-5B4A-976A-7DD548D12A1C}">
      <dsp:nvSpPr>
        <dsp:cNvPr id="0" name=""/>
        <dsp:cNvSpPr/>
      </dsp:nvSpPr>
      <dsp:spPr>
        <a:xfrm>
          <a:off x="6630523" y="0"/>
          <a:ext cx="2454727" cy="545509"/>
        </a:xfrm>
        <a:prstGeom prst="chevron">
          <a:avLst/>
        </a:prstGeom>
        <a:solidFill>
          <a:schemeClr val="accent2">
            <a:lumMod val="60000"/>
            <a:lumOff val="40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en-GB" sz="3200" kern="1200" dirty="0"/>
            <a:t>Aug-Sep</a:t>
          </a:r>
        </a:p>
      </dsp:txBody>
      <dsp:txXfrm>
        <a:off x="6903278" y="0"/>
        <a:ext cx="1909218" cy="545509"/>
      </dsp:txXfrm>
    </dsp:sp>
    <dsp:sp modelId="{9AEF2979-8050-F94A-B6BD-693170CED67F}">
      <dsp:nvSpPr>
        <dsp:cNvPr id="0" name=""/>
        <dsp:cNvSpPr/>
      </dsp:nvSpPr>
      <dsp:spPr>
        <a:xfrm>
          <a:off x="8839778" y="0"/>
          <a:ext cx="2454727" cy="545509"/>
        </a:xfrm>
        <a:prstGeom prst="chevron">
          <a:avLst/>
        </a:prstGeom>
        <a:gradFill rotWithShape="0">
          <a:gsLst>
            <a:gs pos="0">
              <a:schemeClr val="accent2">
                <a:shade val="50000"/>
                <a:hueOff val="-236469"/>
                <a:satOff val="3113"/>
                <a:lumOff val="18647"/>
                <a:alphaOff val="0"/>
                <a:satMod val="103000"/>
                <a:lumMod val="102000"/>
                <a:tint val="94000"/>
              </a:schemeClr>
            </a:gs>
            <a:gs pos="50000">
              <a:schemeClr val="accent2">
                <a:shade val="50000"/>
                <a:hueOff val="-236469"/>
                <a:satOff val="3113"/>
                <a:lumOff val="18647"/>
                <a:alphaOff val="0"/>
                <a:satMod val="110000"/>
                <a:lumMod val="100000"/>
                <a:shade val="100000"/>
              </a:schemeClr>
            </a:gs>
            <a:gs pos="100000">
              <a:schemeClr val="accent2">
                <a:shade val="50000"/>
                <a:hueOff val="-236469"/>
                <a:satOff val="3113"/>
                <a:lumOff val="1864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en-GB" sz="3200" kern="1200" dirty="0"/>
            <a:t>Oct-Nov</a:t>
          </a:r>
        </a:p>
      </dsp:txBody>
      <dsp:txXfrm>
        <a:off x="9112533" y="0"/>
        <a:ext cx="1909218" cy="5455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6E52EF-FFF1-4A4A-B68E-A4D6D2ABFEBA}">
      <dsp:nvSpPr>
        <dsp:cNvPr id="0" name=""/>
        <dsp:cNvSpPr/>
      </dsp:nvSpPr>
      <dsp:spPr>
        <a:xfrm>
          <a:off x="2866" y="0"/>
          <a:ext cx="2550801" cy="684191"/>
        </a:xfrm>
        <a:prstGeom prst="chevron">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4021" tIns="54674" rIns="54674" bIns="54674" numCol="1" spcCol="1270" anchor="ctr" anchorCtr="0">
          <a:noAutofit/>
        </a:bodyPr>
        <a:lstStyle/>
        <a:p>
          <a:pPr marL="0" lvl="0" indent="0" algn="ctr" defTabSz="1822450">
            <a:lnSpc>
              <a:spcPct val="90000"/>
            </a:lnSpc>
            <a:spcBef>
              <a:spcPct val="0"/>
            </a:spcBef>
            <a:spcAft>
              <a:spcPct val="35000"/>
            </a:spcAft>
            <a:buNone/>
          </a:pPr>
          <a:r>
            <a:rPr lang="en-GB" sz="4100" kern="1200" dirty="0"/>
            <a:t>RUN 2</a:t>
          </a:r>
        </a:p>
      </dsp:txBody>
      <dsp:txXfrm>
        <a:off x="344962" y="0"/>
        <a:ext cx="1866610" cy="684191"/>
      </dsp:txXfrm>
    </dsp:sp>
    <dsp:sp modelId="{F6CC343C-7A6A-C844-8321-34AB745959BC}">
      <dsp:nvSpPr>
        <dsp:cNvPr id="0" name=""/>
        <dsp:cNvSpPr/>
      </dsp:nvSpPr>
      <dsp:spPr>
        <a:xfrm>
          <a:off x="2298587" y="0"/>
          <a:ext cx="2550801" cy="684191"/>
        </a:xfrm>
        <a:prstGeom prst="chevron">
          <a:avLst/>
        </a:prstGeom>
        <a:gradFill rotWithShape="0">
          <a:gsLst>
            <a:gs pos="0">
              <a:schemeClr val="accent5">
                <a:hueOff val="-1689636"/>
                <a:satOff val="-4355"/>
                <a:lumOff val="-2941"/>
                <a:alphaOff val="0"/>
                <a:satMod val="103000"/>
                <a:lumMod val="102000"/>
                <a:tint val="94000"/>
              </a:schemeClr>
            </a:gs>
            <a:gs pos="50000">
              <a:schemeClr val="accent5">
                <a:hueOff val="-1689636"/>
                <a:satOff val="-4355"/>
                <a:lumOff val="-2941"/>
                <a:alphaOff val="0"/>
                <a:satMod val="110000"/>
                <a:lumMod val="100000"/>
                <a:shade val="100000"/>
              </a:schemeClr>
            </a:gs>
            <a:gs pos="100000">
              <a:schemeClr val="accent5">
                <a:hueOff val="-1689636"/>
                <a:satOff val="-4355"/>
                <a:lumOff val="-294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4021" tIns="54674" rIns="54674" bIns="54674" numCol="1" spcCol="1270" anchor="ctr" anchorCtr="0">
          <a:noAutofit/>
        </a:bodyPr>
        <a:lstStyle/>
        <a:p>
          <a:pPr marL="0" lvl="0" indent="0" algn="ctr" defTabSz="1822450">
            <a:lnSpc>
              <a:spcPct val="90000"/>
            </a:lnSpc>
            <a:spcBef>
              <a:spcPct val="0"/>
            </a:spcBef>
            <a:spcAft>
              <a:spcPct val="35000"/>
            </a:spcAft>
            <a:buNone/>
          </a:pPr>
          <a:r>
            <a:rPr lang="en-GB" sz="4100" kern="1200" dirty="0"/>
            <a:t>LS2</a:t>
          </a:r>
        </a:p>
      </dsp:txBody>
      <dsp:txXfrm>
        <a:off x="2640683" y="0"/>
        <a:ext cx="1866610" cy="684191"/>
      </dsp:txXfrm>
    </dsp:sp>
    <dsp:sp modelId="{6609A945-FEFE-7B4D-B561-A63E4A32ADE7}">
      <dsp:nvSpPr>
        <dsp:cNvPr id="0" name=""/>
        <dsp:cNvSpPr/>
      </dsp:nvSpPr>
      <dsp:spPr>
        <a:xfrm>
          <a:off x="4594308" y="0"/>
          <a:ext cx="2550801" cy="684191"/>
        </a:xfrm>
        <a:prstGeom prst="chevron">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4021" tIns="54674" rIns="54674" bIns="54674" numCol="1" spcCol="1270" anchor="ctr" anchorCtr="0">
          <a:noAutofit/>
        </a:bodyPr>
        <a:lstStyle/>
        <a:p>
          <a:pPr marL="0" lvl="0" indent="0" algn="ctr" defTabSz="1822450">
            <a:lnSpc>
              <a:spcPct val="90000"/>
            </a:lnSpc>
            <a:spcBef>
              <a:spcPct val="0"/>
            </a:spcBef>
            <a:spcAft>
              <a:spcPct val="35000"/>
            </a:spcAft>
            <a:buNone/>
          </a:pPr>
          <a:r>
            <a:rPr lang="en-GB" sz="4100" kern="1200" dirty="0"/>
            <a:t>RUN 3</a:t>
          </a:r>
        </a:p>
      </dsp:txBody>
      <dsp:txXfrm>
        <a:off x="4936404" y="0"/>
        <a:ext cx="1866610" cy="684191"/>
      </dsp:txXfrm>
    </dsp:sp>
    <dsp:sp modelId="{E6C3E20B-58DB-F14F-99AC-5C827C2268A6}">
      <dsp:nvSpPr>
        <dsp:cNvPr id="0" name=""/>
        <dsp:cNvSpPr/>
      </dsp:nvSpPr>
      <dsp:spPr>
        <a:xfrm>
          <a:off x="6890029" y="0"/>
          <a:ext cx="2550801" cy="684191"/>
        </a:xfrm>
        <a:prstGeom prst="chevron">
          <a:avLst/>
        </a:prstGeom>
        <a:gradFill rotWithShape="0">
          <a:gsLst>
            <a:gs pos="0">
              <a:schemeClr val="accent5">
                <a:hueOff val="-5068907"/>
                <a:satOff val="-13064"/>
                <a:lumOff val="-8824"/>
                <a:alphaOff val="0"/>
                <a:satMod val="103000"/>
                <a:lumMod val="102000"/>
                <a:tint val="94000"/>
              </a:schemeClr>
            </a:gs>
            <a:gs pos="50000">
              <a:schemeClr val="accent5">
                <a:hueOff val="-5068907"/>
                <a:satOff val="-13064"/>
                <a:lumOff val="-8824"/>
                <a:alphaOff val="0"/>
                <a:satMod val="110000"/>
                <a:lumMod val="100000"/>
                <a:shade val="100000"/>
              </a:schemeClr>
            </a:gs>
            <a:gs pos="100000">
              <a:schemeClr val="accent5">
                <a:hueOff val="-5068907"/>
                <a:satOff val="-13064"/>
                <a:lumOff val="-882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4021" tIns="54674" rIns="54674" bIns="54674" numCol="1" spcCol="1270" anchor="ctr" anchorCtr="0">
          <a:noAutofit/>
        </a:bodyPr>
        <a:lstStyle/>
        <a:p>
          <a:pPr marL="0" lvl="0" indent="0" algn="ctr" defTabSz="1822450">
            <a:lnSpc>
              <a:spcPct val="90000"/>
            </a:lnSpc>
            <a:spcBef>
              <a:spcPct val="0"/>
            </a:spcBef>
            <a:spcAft>
              <a:spcPct val="35000"/>
            </a:spcAft>
            <a:buNone/>
          </a:pPr>
          <a:r>
            <a:rPr lang="en-GB" sz="4100" kern="1200" dirty="0"/>
            <a:t>LS3</a:t>
          </a:r>
        </a:p>
      </dsp:txBody>
      <dsp:txXfrm>
        <a:off x="7232125" y="0"/>
        <a:ext cx="1866610" cy="684191"/>
      </dsp:txXfrm>
    </dsp:sp>
    <dsp:sp modelId="{2E93AAE1-347B-E544-91F9-E08E6749F88C}">
      <dsp:nvSpPr>
        <dsp:cNvPr id="0" name=""/>
        <dsp:cNvSpPr/>
      </dsp:nvSpPr>
      <dsp:spPr>
        <a:xfrm>
          <a:off x="9185750" y="0"/>
          <a:ext cx="2550801" cy="684191"/>
        </a:xfrm>
        <a:prstGeom prst="chevron">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4021" tIns="54674" rIns="54674" bIns="54674" numCol="1" spcCol="1270" anchor="ctr" anchorCtr="0">
          <a:noAutofit/>
        </a:bodyPr>
        <a:lstStyle/>
        <a:p>
          <a:pPr marL="0" lvl="0" indent="0" algn="ctr" defTabSz="1822450">
            <a:lnSpc>
              <a:spcPct val="90000"/>
            </a:lnSpc>
            <a:spcBef>
              <a:spcPct val="0"/>
            </a:spcBef>
            <a:spcAft>
              <a:spcPct val="35000"/>
            </a:spcAft>
            <a:buNone/>
          </a:pPr>
          <a:r>
            <a:rPr lang="en-GB" sz="4100" kern="1200" dirty="0"/>
            <a:t>RUN 4</a:t>
          </a:r>
        </a:p>
      </dsp:txBody>
      <dsp:txXfrm>
        <a:off x="9527846" y="0"/>
        <a:ext cx="1866610" cy="6841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882155-E079-8049-AAD4-728BECBF2BAC}">
      <dsp:nvSpPr>
        <dsp:cNvPr id="0" name=""/>
        <dsp:cNvSpPr/>
      </dsp:nvSpPr>
      <dsp:spPr>
        <a:xfrm>
          <a:off x="2758" y="0"/>
          <a:ext cx="2454727" cy="545509"/>
        </a:xfrm>
        <a:prstGeom prst="chevron">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en-GB" sz="3200" kern="1200" dirty="0"/>
            <a:t>Mar-Apr</a:t>
          </a:r>
        </a:p>
      </dsp:txBody>
      <dsp:txXfrm>
        <a:off x="275513" y="0"/>
        <a:ext cx="1909218" cy="545509"/>
      </dsp:txXfrm>
    </dsp:sp>
    <dsp:sp modelId="{DB9AEB91-0583-4742-B04A-941B388E72B7}">
      <dsp:nvSpPr>
        <dsp:cNvPr id="0" name=""/>
        <dsp:cNvSpPr/>
      </dsp:nvSpPr>
      <dsp:spPr>
        <a:xfrm>
          <a:off x="2212013" y="0"/>
          <a:ext cx="2454727" cy="545509"/>
        </a:xfrm>
        <a:prstGeom prst="chevron">
          <a:avLst/>
        </a:prstGeom>
        <a:gradFill rotWithShape="0">
          <a:gsLst>
            <a:gs pos="0">
              <a:schemeClr val="accent5">
                <a:hueOff val="-1689636"/>
                <a:satOff val="-4355"/>
                <a:lumOff val="-2941"/>
                <a:alphaOff val="0"/>
                <a:satMod val="103000"/>
                <a:lumMod val="102000"/>
                <a:tint val="94000"/>
              </a:schemeClr>
            </a:gs>
            <a:gs pos="50000">
              <a:schemeClr val="accent5">
                <a:hueOff val="-1689636"/>
                <a:satOff val="-4355"/>
                <a:lumOff val="-2941"/>
                <a:alphaOff val="0"/>
                <a:satMod val="110000"/>
                <a:lumMod val="100000"/>
                <a:shade val="100000"/>
              </a:schemeClr>
            </a:gs>
            <a:gs pos="100000">
              <a:schemeClr val="accent5">
                <a:hueOff val="-1689636"/>
                <a:satOff val="-4355"/>
                <a:lumOff val="-294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en-GB" sz="3200" kern="1200" dirty="0"/>
            <a:t>May</a:t>
          </a:r>
        </a:p>
      </dsp:txBody>
      <dsp:txXfrm>
        <a:off x="2484768" y="0"/>
        <a:ext cx="1909218" cy="545509"/>
      </dsp:txXfrm>
    </dsp:sp>
    <dsp:sp modelId="{53141BC0-01CE-C042-B63D-0E63E1D3D258}">
      <dsp:nvSpPr>
        <dsp:cNvPr id="0" name=""/>
        <dsp:cNvSpPr/>
      </dsp:nvSpPr>
      <dsp:spPr>
        <a:xfrm>
          <a:off x="4421268" y="0"/>
          <a:ext cx="2454727" cy="545509"/>
        </a:xfrm>
        <a:prstGeom prst="chevron">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en-GB" sz="3200" kern="1200" dirty="0"/>
            <a:t>Jun-Jul</a:t>
          </a:r>
        </a:p>
      </dsp:txBody>
      <dsp:txXfrm>
        <a:off x="4694023" y="0"/>
        <a:ext cx="1909218" cy="545509"/>
      </dsp:txXfrm>
    </dsp:sp>
    <dsp:sp modelId="{856950C1-B0D6-5B4A-976A-7DD548D12A1C}">
      <dsp:nvSpPr>
        <dsp:cNvPr id="0" name=""/>
        <dsp:cNvSpPr/>
      </dsp:nvSpPr>
      <dsp:spPr>
        <a:xfrm>
          <a:off x="6630523" y="0"/>
          <a:ext cx="2454727" cy="545509"/>
        </a:xfrm>
        <a:prstGeom prst="chevron">
          <a:avLst/>
        </a:prstGeom>
        <a:gradFill rotWithShape="0">
          <a:gsLst>
            <a:gs pos="0">
              <a:schemeClr val="accent5">
                <a:hueOff val="-5068907"/>
                <a:satOff val="-13064"/>
                <a:lumOff val="-8824"/>
                <a:alphaOff val="0"/>
                <a:satMod val="103000"/>
                <a:lumMod val="102000"/>
                <a:tint val="94000"/>
              </a:schemeClr>
            </a:gs>
            <a:gs pos="50000">
              <a:schemeClr val="accent5">
                <a:hueOff val="-5068907"/>
                <a:satOff val="-13064"/>
                <a:lumOff val="-8824"/>
                <a:alphaOff val="0"/>
                <a:satMod val="110000"/>
                <a:lumMod val="100000"/>
                <a:shade val="100000"/>
              </a:schemeClr>
            </a:gs>
            <a:gs pos="100000">
              <a:schemeClr val="accent5">
                <a:hueOff val="-5068907"/>
                <a:satOff val="-13064"/>
                <a:lumOff val="-882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en-GB" sz="3200" kern="1200" dirty="0"/>
            <a:t>Aug-Sep</a:t>
          </a:r>
        </a:p>
      </dsp:txBody>
      <dsp:txXfrm>
        <a:off x="6903278" y="0"/>
        <a:ext cx="1909218" cy="545509"/>
      </dsp:txXfrm>
    </dsp:sp>
    <dsp:sp modelId="{9AEF2979-8050-F94A-B6BD-693170CED67F}">
      <dsp:nvSpPr>
        <dsp:cNvPr id="0" name=""/>
        <dsp:cNvSpPr/>
      </dsp:nvSpPr>
      <dsp:spPr>
        <a:xfrm>
          <a:off x="8839778" y="0"/>
          <a:ext cx="2454727" cy="545509"/>
        </a:xfrm>
        <a:prstGeom prst="chevron">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en-GB" sz="3200" kern="1200" dirty="0"/>
            <a:t>Oct-Nov</a:t>
          </a:r>
        </a:p>
      </dsp:txBody>
      <dsp:txXfrm>
        <a:off x="9112533" y="0"/>
        <a:ext cx="1909218" cy="545509"/>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26A12C-3E56-0544-9895-8C49D80FA48D}" type="datetimeFigureOut">
              <a:rPr lang="en-GB" smtClean="0"/>
              <a:t>13/01/2025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3832AC-2A50-A640-90AC-CD7F40BABFFE}" type="slidenum">
              <a:rPr lang="en-GB" smtClean="0"/>
              <a:t>‹#›</a:t>
            </a:fld>
            <a:endParaRPr lang="en-GB"/>
          </a:p>
        </p:txBody>
      </p:sp>
    </p:spTree>
    <p:extLst>
      <p:ext uri="{BB962C8B-B14F-4D97-AF65-F5344CB8AC3E}">
        <p14:creationId xmlns:p14="http://schemas.microsoft.com/office/powerpoint/2010/main" val="1893309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93832AC-2A50-A640-90AC-CD7F40BABFFE}" type="slidenum">
              <a:rPr lang="en-GB" smtClean="0"/>
              <a:t>1</a:t>
            </a:fld>
            <a:endParaRPr lang="en-GB"/>
          </a:p>
        </p:txBody>
      </p:sp>
    </p:spTree>
    <p:extLst>
      <p:ext uri="{BB962C8B-B14F-4D97-AF65-F5344CB8AC3E}">
        <p14:creationId xmlns:p14="http://schemas.microsoft.com/office/powerpoint/2010/main" val="569501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3832AC-2A50-A640-90AC-CD7F40BABFFE}" type="slidenum">
              <a:rPr lang="en-GB" smtClean="0"/>
              <a:t>9</a:t>
            </a:fld>
            <a:endParaRPr lang="en-GB"/>
          </a:p>
        </p:txBody>
      </p:sp>
    </p:spTree>
    <p:extLst>
      <p:ext uri="{BB962C8B-B14F-4D97-AF65-F5344CB8AC3E}">
        <p14:creationId xmlns:p14="http://schemas.microsoft.com/office/powerpoint/2010/main" val="3438213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en-US"/>
              <a:t>13/01/2025</a:t>
            </a:r>
            <a:endParaRPr lang="en-GB"/>
          </a:p>
        </p:txBody>
      </p:sp>
      <p:sp>
        <p:nvSpPr>
          <p:cNvPr id="5" name="Footer Placeholder 4"/>
          <p:cNvSpPr>
            <a:spLocks noGrp="1"/>
          </p:cNvSpPr>
          <p:nvPr>
            <p:ph type="ftr" sz="quarter" idx="11"/>
          </p:nvPr>
        </p:nvSpPr>
        <p:spPr/>
        <p:txBody>
          <a:bodyPr/>
          <a:lstStyle/>
          <a:p>
            <a:r>
              <a:rPr lang="en-GB"/>
              <a:t>Epiphany 2025    R. Alemany Fernandez</a:t>
            </a:r>
          </a:p>
        </p:txBody>
      </p:sp>
      <p:sp>
        <p:nvSpPr>
          <p:cNvPr id="6" name="Slide Number Placeholder 5"/>
          <p:cNvSpPr>
            <a:spLocks noGrp="1"/>
          </p:cNvSpPr>
          <p:nvPr>
            <p:ph type="sldNum" sz="quarter" idx="12"/>
          </p:nvPr>
        </p:nvSpPr>
        <p:spPr/>
        <p:txBody>
          <a:bodyPr/>
          <a:lstStyle/>
          <a:p>
            <a:fld id="{9E1129FD-1287-874A-8C07-1C4F318AC425}" type="slidenum">
              <a:rPr lang="en-GB" smtClean="0"/>
              <a:t>‹#›</a:t>
            </a:fld>
            <a:endParaRPr lang="en-GB"/>
          </a:p>
        </p:txBody>
      </p:sp>
    </p:spTree>
    <p:extLst>
      <p:ext uri="{BB962C8B-B14F-4D97-AF65-F5344CB8AC3E}">
        <p14:creationId xmlns:p14="http://schemas.microsoft.com/office/powerpoint/2010/main" val="336346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13/01/2025</a:t>
            </a:r>
            <a:endParaRPr lang="en-GB"/>
          </a:p>
        </p:txBody>
      </p:sp>
      <p:sp>
        <p:nvSpPr>
          <p:cNvPr id="5" name="Footer Placeholder 4"/>
          <p:cNvSpPr>
            <a:spLocks noGrp="1"/>
          </p:cNvSpPr>
          <p:nvPr>
            <p:ph type="ftr" sz="quarter" idx="11"/>
          </p:nvPr>
        </p:nvSpPr>
        <p:spPr/>
        <p:txBody>
          <a:bodyPr/>
          <a:lstStyle/>
          <a:p>
            <a:r>
              <a:rPr lang="en-GB"/>
              <a:t>Epiphany 2025    R. Alemany Fernandez</a:t>
            </a:r>
          </a:p>
        </p:txBody>
      </p:sp>
      <p:sp>
        <p:nvSpPr>
          <p:cNvPr id="6" name="Slide Number Placeholder 5"/>
          <p:cNvSpPr>
            <a:spLocks noGrp="1"/>
          </p:cNvSpPr>
          <p:nvPr>
            <p:ph type="sldNum" sz="quarter" idx="12"/>
          </p:nvPr>
        </p:nvSpPr>
        <p:spPr/>
        <p:txBody>
          <a:bodyPr/>
          <a:lstStyle/>
          <a:p>
            <a:fld id="{9E1129FD-1287-874A-8C07-1C4F318AC425}" type="slidenum">
              <a:rPr lang="en-GB" smtClean="0"/>
              <a:t>‹#›</a:t>
            </a:fld>
            <a:endParaRPr lang="en-GB"/>
          </a:p>
        </p:txBody>
      </p:sp>
    </p:spTree>
    <p:extLst>
      <p:ext uri="{BB962C8B-B14F-4D97-AF65-F5344CB8AC3E}">
        <p14:creationId xmlns:p14="http://schemas.microsoft.com/office/powerpoint/2010/main" val="1691444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13/01/2025</a:t>
            </a:r>
            <a:endParaRPr lang="en-GB"/>
          </a:p>
        </p:txBody>
      </p:sp>
      <p:sp>
        <p:nvSpPr>
          <p:cNvPr id="5" name="Footer Placeholder 4"/>
          <p:cNvSpPr>
            <a:spLocks noGrp="1"/>
          </p:cNvSpPr>
          <p:nvPr>
            <p:ph type="ftr" sz="quarter" idx="11"/>
          </p:nvPr>
        </p:nvSpPr>
        <p:spPr/>
        <p:txBody>
          <a:bodyPr/>
          <a:lstStyle/>
          <a:p>
            <a:r>
              <a:rPr lang="en-GB"/>
              <a:t>Epiphany 2025    R. Alemany Fernandez</a:t>
            </a:r>
          </a:p>
        </p:txBody>
      </p:sp>
      <p:sp>
        <p:nvSpPr>
          <p:cNvPr id="6" name="Slide Number Placeholder 5"/>
          <p:cNvSpPr>
            <a:spLocks noGrp="1"/>
          </p:cNvSpPr>
          <p:nvPr>
            <p:ph type="sldNum" sz="quarter" idx="12"/>
          </p:nvPr>
        </p:nvSpPr>
        <p:spPr/>
        <p:txBody>
          <a:bodyPr/>
          <a:lstStyle/>
          <a:p>
            <a:fld id="{9E1129FD-1287-874A-8C07-1C4F318AC425}" type="slidenum">
              <a:rPr lang="en-GB" smtClean="0"/>
              <a:t>‹#›</a:t>
            </a:fld>
            <a:endParaRPr lang="en-GB"/>
          </a:p>
        </p:txBody>
      </p:sp>
    </p:spTree>
    <p:extLst>
      <p:ext uri="{BB962C8B-B14F-4D97-AF65-F5344CB8AC3E}">
        <p14:creationId xmlns:p14="http://schemas.microsoft.com/office/powerpoint/2010/main" val="18717182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SzPct val="1200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80000"/>
              <a:buFont typeface="Courier New" panose="02070309020205020404" pitchFamily="49" charset="0"/>
              <a:buChar char="o"/>
              <a:tabLst/>
              <a:defRPr sz="1800">
                <a:solidFill>
                  <a:schemeClr val="tx2">
                    <a:lumMod val="50000"/>
                  </a:schemeClr>
                </a:solidFill>
              </a:defRPr>
            </a:lvl3pPr>
            <a:lvl4pPr marL="1209675" indent="-269875">
              <a:buSzPct val="100000"/>
              <a:buFont typeface="Wingdings" panose="05000000000000000000" pitchFamily="2" charset="2"/>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13/01/2025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Epiphany 2025    R. Alemany Fernandez</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5519974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B Bradu - e-cloud limitations for the LHC cryogenics in Run 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17418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re et contenu">
    <p:spTree>
      <p:nvGrpSpPr>
        <p:cNvPr id="1" name=""/>
        <p:cNvGrpSpPr/>
        <p:nvPr/>
      </p:nvGrpSpPr>
      <p:grpSpPr>
        <a:xfrm>
          <a:off x="0" y="0"/>
          <a:ext cx="0" cy="0"/>
          <a:chOff x="0" y="0"/>
          <a:chExt cx="0" cy="0"/>
        </a:xfrm>
      </p:grpSpPr>
      <p:sp>
        <p:nvSpPr>
          <p:cNvPr id="47" name="Title Text"/>
          <p:cNvSpPr txBox="1">
            <a:spLocks noGrp="1"/>
          </p:cNvSpPr>
          <p:nvPr>
            <p:ph type="title"/>
          </p:nvPr>
        </p:nvSpPr>
        <p:spPr>
          <a:prstGeom prst="rect">
            <a:avLst/>
          </a:prstGeom>
        </p:spPr>
        <p:txBody>
          <a:bodyPr/>
          <a:lstStyle/>
          <a:p>
            <a:r>
              <a:t>Title Text</a:t>
            </a:r>
          </a:p>
        </p:txBody>
      </p:sp>
      <p:sp>
        <p:nvSpPr>
          <p:cNvPr id="48"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5852971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13/01/2025</a:t>
            </a:r>
            <a:endParaRPr lang="en-GB"/>
          </a:p>
        </p:txBody>
      </p:sp>
      <p:sp>
        <p:nvSpPr>
          <p:cNvPr id="5" name="Footer Placeholder 4"/>
          <p:cNvSpPr>
            <a:spLocks noGrp="1"/>
          </p:cNvSpPr>
          <p:nvPr>
            <p:ph type="ftr" sz="quarter" idx="11"/>
          </p:nvPr>
        </p:nvSpPr>
        <p:spPr/>
        <p:txBody>
          <a:bodyPr/>
          <a:lstStyle/>
          <a:p>
            <a:r>
              <a:rPr lang="en-GB"/>
              <a:t>Epiphany 2025    R. Alemany Fernandez</a:t>
            </a:r>
          </a:p>
        </p:txBody>
      </p:sp>
      <p:sp>
        <p:nvSpPr>
          <p:cNvPr id="6" name="Slide Number Placeholder 5"/>
          <p:cNvSpPr>
            <a:spLocks noGrp="1"/>
          </p:cNvSpPr>
          <p:nvPr>
            <p:ph type="sldNum" sz="quarter" idx="12"/>
          </p:nvPr>
        </p:nvSpPr>
        <p:spPr/>
        <p:txBody>
          <a:bodyPr/>
          <a:lstStyle/>
          <a:p>
            <a:fld id="{9E1129FD-1287-874A-8C07-1C4F318AC425}" type="slidenum">
              <a:rPr lang="en-GB" smtClean="0"/>
              <a:t>‹#›</a:t>
            </a:fld>
            <a:endParaRPr lang="en-GB"/>
          </a:p>
        </p:txBody>
      </p:sp>
    </p:spTree>
    <p:extLst>
      <p:ext uri="{BB962C8B-B14F-4D97-AF65-F5344CB8AC3E}">
        <p14:creationId xmlns:p14="http://schemas.microsoft.com/office/powerpoint/2010/main" val="797187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13/01/2025</a:t>
            </a:r>
            <a:endParaRPr lang="en-GB"/>
          </a:p>
        </p:txBody>
      </p:sp>
      <p:sp>
        <p:nvSpPr>
          <p:cNvPr id="5" name="Footer Placeholder 4"/>
          <p:cNvSpPr>
            <a:spLocks noGrp="1"/>
          </p:cNvSpPr>
          <p:nvPr>
            <p:ph type="ftr" sz="quarter" idx="11"/>
          </p:nvPr>
        </p:nvSpPr>
        <p:spPr/>
        <p:txBody>
          <a:bodyPr/>
          <a:lstStyle/>
          <a:p>
            <a:r>
              <a:rPr lang="en-GB"/>
              <a:t>Epiphany 2025    R. Alemany Fernandez</a:t>
            </a:r>
          </a:p>
        </p:txBody>
      </p:sp>
      <p:sp>
        <p:nvSpPr>
          <p:cNvPr id="6" name="Slide Number Placeholder 5"/>
          <p:cNvSpPr>
            <a:spLocks noGrp="1"/>
          </p:cNvSpPr>
          <p:nvPr>
            <p:ph type="sldNum" sz="quarter" idx="12"/>
          </p:nvPr>
        </p:nvSpPr>
        <p:spPr/>
        <p:txBody>
          <a:bodyPr/>
          <a:lstStyle/>
          <a:p>
            <a:fld id="{9E1129FD-1287-874A-8C07-1C4F318AC425}" type="slidenum">
              <a:rPr lang="en-GB" smtClean="0"/>
              <a:t>‹#›</a:t>
            </a:fld>
            <a:endParaRPr lang="en-GB"/>
          </a:p>
        </p:txBody>
      </p:sp>
    </p:spTree>
    <p:extLst>
      <p:ext uri="{BB962C8B-B14F-4D97-AF65-F5344CB8AC3E}">
        <p14:creationId xmlns:p14="http://schemas.microsoft.com/office/powerpoint/2010/main" val="181183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13/01/2025</a:t>
            </a:r>
            <a:endParaRPr lang="en-GB"/>
          </a:p>
        </p:txBody>
      </p:sp>
      <p:sp>
        <p:nvSpPr>
          <p:cNvPr id="6" name="Footer Placeholder 5"/>
          <p:cNvSpPr>
            <a:spLocks noGrp="1"/>
          </p:cNvSpPr>
          <p:nvPr>
            <p:ph type="ftr" sz="quarter" idx="11"/>
          </p:nvPr>
        </p:nvSpPr>
        <p:spPr/>
        <p:txBody>
          <a:bodyPr/>
          <a:lstStyle/>
          <a:p>
            <a:r>
              <a:rPr lang="en-GB"/>
              <a:t>Epiphany 2025    R. Alemany Fernandez</a:t>
            </a:r>
          </a:p>
        </p:txBody>
      </p:sp>
      <p:sp>
        <p:nvSpPr>
          <p:cNvPr id="7" name="Slide Number Placeholder 6"/>
          <p:cNvSpPr>
            <a:spLocks noGrp="1"/>
          </p:cNvSpPr>
          <p:nvPr>
            <p:ph type="sldNum" sz="quarter" idx="12"/>
          </p:nvPr>
        </p:nvSpPr>
        <p:spPr/>
        <p:txBody>
          <a:bodyPr/>
          <a:lstStyle/>
          <a:p>
            <a:fld id="{9E1129FD-1287-874A-8C07-1C4F318AC425}" type="slidenum">
              <a:rPr lang="en-GB" smtClean="0"/>
              <a:t>‹#›</a:t>
            </a:fld>
            <a:endParaRPr lang="en-GB"/>
          </a:p>
        </p:txBody>
      </p:sp>
    </p:spTree>
    <p:extLst>
      <p:ext uri="{BB962C8B-B14F-4D97-AF65-F5344CB8AC3E}">
        <p14:creationId xmlns:p14="http://schemas.microsoft.com/office/powerpoint/2010/main" val="18046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r>
              <a:rPr lang="en-US"/>
              <a:t>13/01/2025</a:t>
            </a:r>
            <a:endParaRPr lang="en-GB"/>
          </a:p>
        </p:txBody>
      </p:sp>
      <p:sp>
        <p:nvSpPr>
          <p:cNvPr id="8" name="Footer Placeholder 7"/>
          <p:cNvSpPr>
            <a:spLocks noGrp="1"/>
          </p:cNvSpPr>
          <p:nvPr>
            <p:ph type="ftr" sz="quarter" idx="11"/>
          </p:nvPr>
        </p:nvSpPr>
        <p:spPr/>
        <p:txBody>
          <a:bodyPr/>
          <a:lstStyle/>
          <a:p>
            <a:r>
              <a:rPr lang="en-GB"/>
              <a:t>Epiphany 2025    R. Alemany Fernandez</a:t>
            </a:r>
          </a:p>
        </p:txBody>
      </p:sp>
      <p:sp>
        <p:nvSpPr>
          <p:cNvPr id="9" name="Slide Number Placeholder 8"/>
          <p:cNvSpPr>
            <a:spLocks noGrp="1"/>
          </p:cNvSpPr>
          <p:nvPr>
            <p:ph type="sldNum" sz="quarter" idx="12"/>
          </p:nvPr>
        </p:nvSpPr>
        <p:spPr/>
        <p:txBody>
          <a:bodyPr/>
          <a:lstStyle/>
          <a:p>
            <a:fld id="{9E1129FD-1287-874A-8C07-1C4F318AC425}" type="slidenum">
              <a:rPr lang="en-GB" smtClean="0"/>
              <a:t>‹#›</a:t>
            </a:fld>
            <a:endParaRPr lang="en-GB"/>
          </a:p>
        </p:txBody>
      </p:sp>
    </p:spTree>
    <p:extLst>
      <p:ext uri="{BB962C8B-B14F-4D97-AF65-F5344CB8AC3E}">
        <p14:creationId xmlns:p14="http://schemas.microsoft.com/office/powerpoint/2010/main" val="506331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US"/>
              <a:t>13/01/2025</a:t>
            </a:r>
            <a:endParaRPr lang="en-GB"/>
          </a:p>
        </p:txBody>
      </p:sp>
      <p:sp>
        <p:nvSpPr>
          <p:cNvPr id="4" name="Footer Placeholder 3"/>
          <p:cNvSpPr>
            <a:spLocks noGrp="1"/>
          </p:cNvSpPr>
          <p:nvPr>
            <p:ph type="ftr" sz="quarter" idx="11"/>
          </p:nvPr>
        </p:nvSpPr>
        <p:spPr/>
        <p:txBody>
          <a:bodyPr/>
          <a:lstStyle/>
          <a:p>
            <a:r>
              <a:rPr lang="en-GB"/>
              <a:t>Epiphany 2025    R. Alemany Fernandez</a:t>
            </a:r>
          </a:p>
        </p:txBody>
      </p:sp>
      <p:sp>
        <p:nvSpPr>
          <p:cNvPr id="5" name="Slide Number Placeholder 4"/>
          <p:cNvSpPr>
            <a:spLocks noGrp="1"/>
          </p:cNvSpPr>
          <p:nvPr>
            <p:ph type="sldNum" sz="quarter" idx="12"/>
          </p:nvPr>
        </p:nvSpPr>
        <p:spPr/>
        <p:txBody>
          <a:bodyPr/>
          <a:lstStyle/>
          <a:p>
            <a:fld id="{9E1129FD-1287-874A-8C07-1C4F318AC425}" type="slidenum">
              <a:rPr lang="en-GB" smtClean="0"/>
              <a:t>‹#›</a:t>
            </a:fld>
            <a:endParaRPr lang="en-GB"/>
          </a:p>
        </p:txBody>
      </p:sp>
    </p:spTree>
    <p:extLst>
      <p:ext uri="{BB962C8B-B14F-4D97-AF65-F5344CB8AC3E}">
        <p14:creationId xmlns:p14="http://schemas.microsoft.com/office/powerpoint/2010/main" val="1577832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13/01/2025</a:t>
            </a:r>
            <a:endParaRPr lang="en-GB"/>
          </a:p>
        </p:txBody>
      </p:sp>
      <p:sp>
        <p:nvSpPr>
          <p:cNvPr id="3" name="Footer Placeholder 2"/>
          <p:cNvSpPr>
            <a:spLocks noGrp="1"/>
          </p:cNvSpPr>
          <p:nvPr>
            <p:ph type="ftr" sz="quarter" idx="11"/>
          </p:nvPr>
        </p:nvSpPr>
        <p:spPr/>
        <p:txBody>
          <a:bodyPr/>
          <a:lstStyle/>
          <a:p>
            <a:r>
              <a:rPr lang="en-GB"/>
              <a:t>Epiphany 2025    R. Alemany Fernandez</a:t>
            </a:r>
          </a:p>
        </p:txBody>
      </p:sp>
      <p:sp>
        <p:nvSpPr>
          <p:cNvPr id="4" name="Slide Number Placeholder 3"/>
          <p:cNvSpPr>
            <a:spLocks noGrp="1"/>
          </p:cNvSpPr>
          <p:nvPr>
            <p:ph type="sldNum" sz="quarter" idx="12"/>
          </p:nvPr>
        </p:nvSpPr>
        <p:spPr/>
        <p:txBody>
          <a:bodyPr/>
          <a:lstStyle/>
          <a:p>
            <a:fld id="{9E1129FD-1287-874A-8C07-1C4F318AC425}" type="slidenum">
              <a:rPr lang="en-GB" smtClean="0"/>
              <a:t>‹#›</a:t>
            </a:fld>
            <a:endParaRPr lang="en-GB"/>
          </a:p>
        </p:txBody>
      </p:sp>
    </p:spTree>
    <p:extLst>
      <p:ext uri="{BB962C8B-B14F-4D97-AF65-F5344CB8AC3E}">
        <p14:creationId xmlns:p14="http://schemas.microsoft.com/office/powerpoint/2010/main" val="1494418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13/01/2025</a:t>
            </a:r>
            <a:endParaRPr lang="en-GB"/>
          </a:p>
        </p:txBody>
      </p:sp>
      <p:sp>
        <p:nvSpPr>
          <p:cNvPr id="6" name="Footer Placeholder 5"/>
          <p:cNvSpPr>
            <a:spLocks noGrp="1"/>
          </p:cNvSpPr>
          <p:nvPr>
            <p:ph type="ftr" sz="quarter" idx="11"/>
          </p:nvPr>
        </p:nvSpPr>
        <p:spPr/>
        <p:txBody>
          <a:bodyPr/>
          <a:lstStyle/>
          <a:p>
            <a:r>
              <a:rPr lang="en-GB"/>
              <a:t>Epiphany 2025    R. Alemany Fernandez</a:t>
            </a:r>
          </a:p>
        </p:txBody>
      </p:sp>
      <p:sp>
        <p:nvSpPr>
          <p:cNvPr id="7" name="Slide Number Placeholder 6"/>
          <p:cNvSpPr>
            <a:spLocks noGrp="1"/>
          </p:cNvSpPr>
          <p:nvPr>
            <p:ph type="sldNum" sz="quarter" idx="12"/>
          </p:nvPr>
        </p:nvSpPr>
        <p:spPr/>
        <p:txBody>
          <a:bodyPr/>
          <a:lstStyle/>
          <a:p>
            <a:fld id="{9E1129FD-1287-874A-8C07-1C4F318AC425}" type="slidenum">
              <a:rPr lang="en-GB" smtClean="0"/>
              <a:t>‹#›</a:t>
            </a:fld>
            <a:endParaRPr lang="en-GB"/>
          </a:p>
        </p:txBody>
      </p:sp>
    </p:spTree>
    <p:extLst>
      <p:ext uri="{BB962C8B-B14F-4D97-AF65-F5344CB8AC3E}">
        <p14:creationId xmlns:p14="http://schemas.microsoft.com/office/powerpoint/2010/main" val="1863284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13/01/2025</a:t>
            </a:r>
            <a:endParaRPr lang="en-GB"/>
          </a:p>
        </p:txBody>
      </p:sp>
      <p:sp>
        <p:nvSpPr>
          <p:cNvPr id="6" name="Footer Placeholder 5"/>
          <p:cNvSpPr>
            <a:spLocks noGrp="1"/>
          </p:cNvSpPr>
          <p:nvPr>
            <p:ph type="ftr" sz="quarter" idx="11"/>
          </p:nvPr>
        </p:nvSpPr>
        <p:spPr/>
        <p:txBody>
          <a:bodyPr/>
          <a:lstStyle/>
          <a:p>
            <a:r>
              <a:rPr lang="en-GB"/>
              <a:t>Epiphany 2025    R. Alemany Fernandez</a:t>
            </a:r>
          </a:p>
        </p:txBody>
      </p:sp>
      <p:sp>
        <p:nvSpPr>
          <p:cNvPr id="7" name="Slide Number Placeholder 6"/>
          <p:cNvSpPr>
            <a:spLocks noGrp="1"/>
          </p:cNvSpPr>
          <p:nvPr>
            <p:ph type="sldNum" sz="quarter" idx="12"/>
          </p:nvPr>
        </p:nvSpPr>
        <p:spPr/>
        <p:txBody>
          <a:bodyPr/>
          <a:lstStyle/>
          <a:p>
            <a:fld id="{9E1129FD-1287-874A-8C07-1C4F318AC425}" type="slidenum">
              <a:rPr lang="en-GB" smtClean="0"/>
              <a:t>‹#›</a:t>
            </a:fld>
            <a:endParaRPr lang="en-GB"/>
          </a:p>
        </p:txBody>
      </p:sp>
    </p:spTree>
    <p:extLst>
      <p:ext uri="{BB962C8B-B14F-4D97-AF65-F5344CB8AC3E}">
        <p14:creationId xmlns:p14="http://schemas.microsoft.com/office/powerpoint/2010/main" val="1615025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13/01/2025</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Epiphany 2025    R. Alemany Fernandez</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1129FD-1287-874A-8C07-1C4F318AC425}" type="slidenum">
              <a:rPr lang="en-GB" smtClean="0"/>
              <a:t>‹#›</a:t>
            </a:fld>
            <a:endParaRPr lang="en-GB"/>
          </a:p>
        </p:txBody>
      </p:sp>
    </p:spTree>
    <p:extLst>
      <p:ext uri="{BB962C8B-B14F-4D97-AF65-F5344CB8AC3E}">
        <p14:creationId xmlns:p14="http://schemas.microsoft.com/office/powerpoint/2010/main" val="4450539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4.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5.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49.png"/><Relationship Id="rId7" Type="http://schemas.openxmlformats.org/officeDocument/2006/relationships/image" Target="../media/image51.png"/><Relationship Id="rId2" Type="http://schemas.openxmlformats.org/officeDocument/2006/relationships/image" Target="../media/image48.png"/><Relationship Id="rId1" Type="http://schemas.openxmlformats.org/officeDocument/2006/relationships/slideLayout" Target="../slideLayouts/slideLayout6.xml"/><Relationship Id="rId6" Type="http://schemas.openxmlformats.org/officeDocument/2006/relationships/image" Target="../media/image55.png"/><Relationship Id="rId5" Type="http://schemas.openxmlformats.org/officeDocument/2006/relationships/image" Target="../media/image50.png"/><Relationship Id="rId4" Type="http://schemas.openxmlformats.org/officeDocument/2006/relationships/image" Target="../media/image53.png"/><Relationship Id="rId9" Type="http://schemas.openxmlformats.org/officeDocument/2006/relationships/image" Target="../media/image58.png"/></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8.png"/><Relationship Id="rId1" Type="http://schemas.openxmlformats.org/officeDocument/2006/relationships/slideLayout" Target="../slideLayouts/slideLayout6.xml"/><Relationship Id="rId5" Type="http://schemas.openxmlformats.org/officeDocument/2006/relationships/image" Target="../media/image55.emf"/><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6.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12.xml"/><Relationship Id="rId6" Type="http://schemas.openxmlformats.org/officeDocument/2006/relationships/image" Target="../media/image48.png"/><Relationship Id="rId5" Type="http://schemas.openxmlformats.org/officeDocument/2006/relationships/image" Target="../media/image63.jpeg"/><Relationship Id="rId4" Type="http://schemas.openxmlformats.org/officeDocument/2006/relationships/image" Target="../media/image62.jpeg"/></Relationships>
</file>

<file path=ppt/slides/_rels/slide1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slideLayout" Target="../slideLayouts/slideLayout6.xml"/><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9.png"/><Relationship Id="rId18" Type="http://schemas.openxmlformats.org/officeDocument/2006/relationships/image" Target="../media/image14.png"/><Relationship Id="rId3" Type="http://schemas.openxmlformats.org/officeDocument/2006/relationships/image" Target="../media/image4.tiff"/><Relationship Id="rId7" Type="http://schemas.openxmlformats.org/officeDocument/2006/relationships/diagramColors" Target="../diagrams/colors1.xml"/><Relationship Id="rId12" Type="http://schemas.openxmlformats.org/officeDocument/2006/relationships/image" Target="../media/image8.jpeg"/><Relationship Id="rId17" Type="http://schemas.openxmlformats.org/officeDocument/2006/relationships/image" Target="../media/image13.jpeg"/><Relationship Id="rId2" Type="http://schemas.openxmlformats.org/officeDocument/2006/relationships/image" Target="../media/image3.png"/><Relationship Id="rId16" Type="http://schemas.openxmlformats.org/officeDocument/2006/relationships/image" Target="../media/image12.png"/><Relationship Id="rId20"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diagramQuickStyle" Target="../diagrams/quickStyle1.xml"/><Relationship Id="rId11" Type="http://schemas.openxmlformats.org/officeDocument/2006/relationships/image" Target="../media/image7.jpeg"/><Relationship Id="rId5" Type="http://schemas.openxmlformats.org/officeDocument/2006/relationships/diagramLayout" Target="../diagrams/layout1.xml"/><Relationship Id="rId15" Type="http://schemas.openxmlformats.org/officeDocument/2006/relationships/image" Target="../media/image11.jpeg"/><Relationship Id="rId10" Type="http://schemas.openxmlformats.org/officeDocument/2006/relationships/image" Target="../media/image6.jpeg"/><Relationship Id="rId19" Type="http://schemas.openxmlformats.org/officeDocument/2006/relationships/image" Target="../media/image15.png"/><Relationship Id="rId4" Type="http://schemas.openxmlformats.org/officeDocument/2006/relationships/diagramData" Target="../diagrams/data1.xml"/><Relationship Id="rId9" Type="http://schemas.openxmlformats.org/officeDocument/2006/relationships/image" Target="../media/image5.jpeg"/><Relationship Id="rId14" Type="http://schemas.openxmlformats.org/officeDocument/2006/relationships/image" Target="../media/image10.png"/></Relationships>
</file>

<file path=ppt/slides/_rels/slide20.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slideLayout" Target="../slideLayouts/slideLayout12.xml"/><Relationship Id="rId7" Type="http://schemas.openxmlformats.org/officeDocument/2006/relationships/image" Target="../media/image69.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9"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2.xml"/><Relationship Id="rId6" Type="http://schemas.openxmlformats.org/officeDocument/2006/relationships/image" Target="../media/image48.png"/><Relationship Id="rId5" Type="http://schemas.openxmlformats.org/officeDocument/2006/relationships/image" Target="../media/image74.png"/><Relationship Id="rId4" Type="http://schemas.openxmlformats.org/officeDocument/2006/relationships/image" Target="../media/image73.png"/></Relationships>
</file>

<file path=ppt/slides/_rels/slide22.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2.xml"/><Relationship Id="rId7" Type="http://schemas.openxmlformats.org/officeDocument/2006/relationships/image" Target="../media/image78.pn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8" Type="http://schemas.openxmlformats.org/officeDocument/2006/relationships/image" Target="../media/image79.png"/><Relationship Id="rId13" Type="http://schemas.microsoft.com/office/2007/relationships/hdphoto" Target="../media/hdphoto4.wdp"/><Relationship Id="rId18" Type="http://schemas.openxmlformats.org/officeDocument/2006/relationships/image" Target="../media/image87.pn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83.png"/><Relationship Id="rId17" Type="http://schemas.openxmlformats.org/officeDocument/2006/relationships/image" Target="../media/image86.png"/><Relationship Id="rId2" Type="http://schemas.openxmlformats.org/officeDocument/2006/relationships/image" Target="../media/image4.tiff"/><Relationship Id="rId16" Type="http://schemas.openxmlformats.org/officeDocument/2006/relationships/image" Target="../media/image85.png"/><Relationship Id="rId20" Type="http://schemas.openxmlformats.org/officeDocument/2006/relationships/image" Target="../media/image89.png"/><Relationship Id="rId1" Type="http://schemas.openxmlformats.org/officeDocument/2006/relationships/slideLayout" Target="../slideLayouts/slideLayout6.xml"/><Relationship Id="rId6" Type="http://schemas.openxmlformats.org/officeDocument/2006/relationships/diagramColors" Target="../diagrams/colors3.xml"/><Relationship Id="rId11" Type="http://schemas.openxmlformats.org/officeDocument/2006/relationships/image" Target="../media/image82.png"/><Relationship Id="rId5" Type="http://schemas.openxmlformats.org/officeDocument/2006/relationships/diagramQuickStyle" Target="../diagrams/quickStyle3.xml"/><Relationship Id="rId15" Type="http://schemas.openxmlformats.org/officeDocument/2006/relationships/image" Target="../media/image84.png"/><Relationship Id="rId10" Type="http://schemas.openxmlformats.org/officeDocument/2006/relationships/image" Target="../media/image81.png"/><Relationship Id="rId19" Type="http://schemas.openxmlformats.org/officeDocument/2006/relationships/image" Target="../media/image88.png"/><Relationship Id="rId4" Type="http://schemas.openxmlformats.org/officeDocument/2006/relationships/diagramLayout" Target="../diagrams/layout3.xml"/><Relationship Id="rId9" Type="http://schemas.openxmlformats.org/officeDocument/2006/relationships/image" Target="../media/image80.png"/><Relationship Id="rId14" Type="http://schemas.openxmlformats.org/officeDocument/2006/relationships/image" Target="../media/image2.png"/></Relationships>
</file>

<file path=ppt/slides/_rels/slide2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9.jpg"/><Relationship Id="rId4" Type="http://schemas.openxmlformats.org/officeDocument/2006/relationships/image" Target="../media/image18.png"/></Relationships>
</file>

<file path=ppt/slides/_rels/slide30.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png"/><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93.jpe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4.jpeg"/><Relationship Id="rId1" Type="http://schemas.openxmlformats.org/officeDocument/2006/relationships/slideLayout" Target="../slideLayouts/slideLayout12.xml"/><Relationship Id="rId5" Type="http://schemas.openxmlformats.org/officeDocument/2006/relationships/image" Target="../media/image96.png"/><Relationship Id="rId4" Type="http://schemas.openxmlformats.org/officeDocument/2006/relationships/image" Target="../media/image95.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7.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98.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99.jpe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png"/><Relationship Id="rId1" Type="http://schemas.openxmlformats.org/officeDocument/2006/relationships/slideLayout" Target="../slideLayouts/slideLayout12.xml"/><Relationship Id="rId4" Type="http://schemas.openxmlformats.org/officeDocument/2006/relationships/image" Target="../media/image102.png"/></Relationships>
</file>

<file path=ppt/slides/_rels/slide36.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7.png"/><Relationship Id="rId7" Type="http://schemas.openxmlformats.org/officeDocument/2006/relationships/image" Target="../media/image107.png"/><Relationship Id="rId2" Type="http://schemas.openxmlformats.org/officeDocument/2006/relationships/image" Target="../media/image26.png"/><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23.pn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png"/><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png"/><Relationship Id="rId2" Type="http://schemas.openxmlformats.org/officeDocument/2006/relationships/image" Target="../media/image26.png"/><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4.png"/><Relationship Id="rId7" Type="http://schemas.openxmlformats.org/officeDocument/2006/relationships/image" Target="../media/image37.png"/><Relationship Id="rId2" Type="http://schemas.openxmlformats.org/officeDocument/2006/relationships/image" Target="../media/image33.emf"/><Relationship Id="rId1" Type="http://schemas.openxmlformats.org/officeDocument/2006/relationships/slideLayout" Target="../slideLayouts/slideLayout12.xml"/><Relationship Id="rId6" Type="http://schemas.openxmlformats.org/officeDocument/2006/relationships/image" Target="../media/image36.png"/><Relationship Id="rId5" Type="http://schemas.openxmlformats.org/officeDocument/2006/relationships/image" Target="../media/image2.png"/><Relationship Id="rId4" Type="http://schemas.openxmlformats.org/officeDocument/2006/relationships/image" Target="../media/image35.png"/><Relationship Id="rId9" Type="http://schemas.openxmlformats.org/officeDocument/2006/relationships/image" Target="../media/image39.png"/></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2.png"/><Relationship Id="rId5" Type="http://schemas.openxmlformats.org/officeDocument/2006/relationships/image" Target="../media/image2.png"/><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758"/>
          <a:stretch/>
        </p:blipFill>
        <p:spPr>
          <a:xfrm>
            <a:off x="1143000" y="123893"/>
            <a:ext cx="9982200" cy="27764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2012125" y="2900364"/>
            <a:ext cx="8167749" cy="646331"/>
          </a:xfrm>
          <a:prstGeom prst="rect">
            <a:avLst/>
          </a:prstGeom>
          <a:noFill/>
        </p:spPr>
        <p:txBody>
          <a:bodyPr wrap="none" rtlCol="0">
            <a:spAutoFit/>
          </a:bodyPr>
          <a:lstStyle/>
          <a:p>
            <a:r>
              <a:rPr lang="en-GB" sz="3600" dirty="0">
                <a:solidFill>
                  <a:schemeClr val="accent1">
                    <a:lumMod val="75000"/>
                  </a:schemeClr>
                </a:solidFill>
              </a:rPr>
              <a:t>Overview of the </a:t>
            </a:r>
            <a:r>
              <a:rPr lang="en-GB" sz="3600">
                <a:solidFill>
                  <a:schemeClr val="accent1">
                    <a:lumMod val="75000"/>
                  </a:schemeClr>
                </a:solidFill>
              </a:rPr>
              <a:t>LHC performance in Run 3</a:t>
            </a:r>
          </a:p>
        </p:txBody>
      </p:sp>
      <p:sp>
        <p:nvSpPr>
          <p:cNvPr id="6" name="TextBox 5"/>
          <p:cNvSpPr txBox="1"/>
          <p:nvPr/>
        </p:nvSpPr>
        <p:spPr>
          <a:xfrm>
            <a:off x="2317149" y="3628795"/>
            <a:ext cx="8423973" cy="1384995"/>
          </a:xfrm>
          <a:prstGeom prst="rect">
            <a:avLst/>
          </a:prstGeom>
          <a:noFill/>
        </p:spPr>
        <p:txBody>
          <a:bodyPr wrap="none" rtlCol="0">
            <a:spAutoFit/>
          </a:bodyPr>
          <a:lstStyle/>
          <a:p>
            <a:pPr marL="457200" indent="-457200">
              <a:buFont typeface="Wingdings" charset="2"/>
              <a:buChar char="Ø"/>
            </a:pPr>
            <a:r>
              <a:rPr lang="en-GB" sz="2800" dirty="0">
                <a:solidFill>
                  <a:schemeClr val="accent1">
                    <a:lumMod val="75000"/>
                  </a:schemeClr>
                </a:solidFill>
              </a:rPr>
              <a:t>Major LHC events and performance in 2023 and 2024</a:t>
            </a:r>
          </a:p>
          <a:p>
            <a:pPr marL="457200" indent="-457200">
              <a:buFont typeface="Wingdings" charset="2"/>
              <a:buChar char="Ø"/>
            </a:pPr>
            <a:r>
              <a:rPr lang="en-GB" sz="2800" dirty="0">
                <a:solidFill>
                  <a:schemeClr val="accent1">
                    <a:lumMod val="75000"/>
                  </a:schemeClr>
                </a:solidFill>
              </a:rPr>
              <a:t>Prospects for 2025 &amp; 2026</a:t>
            </a:r>
          </a:p>
          <a:p>
            <a:pPr marL="457200" indent="-457200">
              <a:buFont typeface="Wingdings" charset="2"/>
              <a:buChar char="Ø"/>
            </a:pPr>
            <a:r>
              <a:rPr lang="en-GB" sz="2800" dirty="0">
                <a:solidFill>
                  <a:schemeClr val="accent1">
                    <a:lumMod val="75000"/>
                  </a:schemeClr>
                </a:solidFill>
              </a:rPr>
              <a:t>Status of </a:t>
            </a:r>
            <a:r>
              <a:rPr lang="en-GB" sz="2800">
                <a:solidFill>
                  <a:schemeClr val="accent1">
                    <a:lumMod val="75000"/>
                  </a:schemeClr>
                </a:solidFill>
              </a:rPr>
              <a:t>HL-LHC preparation</a:t>
            </a:r>
            <a:endParaRPr lang="en-GB" sz="2800" dirty="0">
              <a:solidFill>
                <a:schemeClr val="accent1">
                  <a:lumMod val="75000"/>
                </a:schemeClr>
              </a:solidFill>
            </a:endParaRPr>
          </a:p>
        </p:txBody>
      </p:sp>
      <p:sp>
        <p:nvSpPr>
          <p:cNvPr id="2" name="TextBox 1">
            <a:extLst>
              <a:ext uri="{FF2B5EF4-FFF2-40B4-BE49-F238E27FC236}">
                <a16:creationId xmlns:a16="http://schemas.microsoft.com/office/drawing/2014/main" id="{9A926521-19D2-6A1F-B8A5-894DA0E92540}"/>
              </a:ext>
            </a:extLst>
          </p:cNvPr>
          <p:cNvSpPr txBox="1"/>
          <p:nvPr/>
        </p:nvSpPr>
        <p:spPr>
          <a:xfrm>
            <a:off x="3333750" y="5676835"/>
            <a:ext cx="5600700" cy="646331"/>
          </a:xfrm>
          <a:prstGeom prst="rect">
            <a:avLst/>
          </a:prstGeom>
          <a:noFill/>
        </p:spPr>
        <p:txBody>
          <a:bodyPr wrap="none" rtlCol="0">
            <a:spAutoFit/>
          </a:bodyPr>
          <a:lstStyle/>
          <a:p>
            <a:pPr algn="ctr"/>
            <a:r>
              <a:rPr lang="en-US" dirty="0">
                <a:solidFill>
                  <a:schemeClr val="accent1">
                    <a:lumMod val="75000"/>
                  </a:schemeClr>
                </a:solidFill>
              </a:rPr>
              <a:t>Reyes Alemany Fernandez, CERN</a:t>
            </a:r>
          </a:p>
          <a:p>
            <a:pPr algn="ctr"/>
            <a:r>
              <a:rPr lang="en-US" dirty="0">
                <a:solidFill>
                  <a:schemeClr val="accent1">
                    <a:lumMod val="75000"/>
                  </a:schemeClr>
                </a:solidFill>
              </a:rPr>
              <a:t>Beams department – Accelerator and Beam Physics group</a:t>
            </a:r>
          </a:p>
        </p:txBody>
      </p:sp>
      <p:pic>
        <p:nvPicPr>
          <p:cNvPr id="1026" name="Picture 2" descr="CERN Logo">
            <a:extLst>
              <a:ext uri="{FF2B5EF4-FFF2-40B4-BE49-F238E27FC236}">
                <a16:creationId xmlns:a16="http://schemas.microsoft.com/office/drawing/2014/main" id="{DA07FBCC-E454-AEA7-A702-F71B5C9D3B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8351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BEBA8EAE-BF5A-486C-A8C5-ECC9F3942E4B}">
                <a14:imgProps xmlns:a14="http://schemas.microsoft.com/office/drawing/2010/main">
                  <a14:imgLayer r:embed="rId3">
                    <a14:imgEffect>
                      <a14:backgroundRemoval t="0" b="100000" l="0" r="98594">
                        <a14:foregroundMark x1="76250" y1="6154" x2="91875" y2="10549"/>
                        <a14:foregroundMark x1="58281" y1="21099" x2="74688" y2="35604"/>
                        <a14:foregroundMark x1="39688" y1="51429" x2="61875" y2="34286"/>
                        <a14:foregroundMark x1="57031" y1="45714" x2="41563" y2="50769"/>
                        <a14:foregroundMark x1="54531" y1="41978" x2="40938" y2="50330"/>
                        <a14:foregroundMark x1="54844" y1="43736" x2="47656" y2="48132"/>
                        <a14:foregroundMark x1="19375" y1="64615" x2="1406" y2="77363"/>
                        <a14:foregroundMark x1="54375" y1="82857" x2="49063" y2="83736"/>
                        <a14:foregroundMark x1="56719" y1="88791" x2="55469" y2="86154"/>
                        <a14:foregroundMark x1="52969" y1="88571" x2="51719" y2="85055"/>
                        <a14:foregroundMark x1="50000" y1="87692" x2="49375" y2="85495"/>
                        <a14:foregroundMark x1="49219" y1="88571" x2="48125" y2="83736"/>
                      </a14:backgroundRemoval>
                    </a14:imgEffect>
                    <a14:imgEffect>
                      <a14:artisticPlasticWrap/>
                    </a14:imgEffect>
                    <a14:imgEffect>
                      <a14:saturation sat="66000"/>
                    </a14:imgEffect>
                  </a14:imgLayer>
                </a14:imgProps>
              </a:ext>
            </a:extLst>
          </a:blip>
          <a:stretch>
            <a:fillRect/>
          </a:stretch>
        </p:blipFill>
        <p:spPr>
          <a:xfrm>
            <a:off x="933246" y="-312725"/>
            <a:ext cx="10062327" cy="7153686"/>
          </a:xfrm>
          <a:prstGeom prst="rect">
            <a:avLst/>
          </a:prstGeom>
        </p:spPr>
      </p:pic>
      <p:sp>
        <p:nvSpPr>
          <p:cNvPr id="2" name="Title 1"/>
          <p:cNvSpPr>
            <a:spLocks noGrp="1"/>
          </p:cNvSpPr>
          <p:nvPr>
            <p:ph type="title"/>
          </p:nvPr>
        </p:nvSpPr>
        <p:spPr>
          <a:xfrm>
            <a:off x="7485822" y="5025484"/>
            <a:ext cx="4321249" cy="1325563"/>
          </a:xfrm>
        </p:spPr>
        <p:txBody>
          <a:bodyPr/>
          <a:lstStyle/>
          <a:p>
            <a:pPr algn="ctr"/>
            <a:r>
              <a:rPr lang="en-GB">
                <a:solidFill>
                  <a:schemeClr val="accent1">
                    <a:lumMod val="75000"/>
                  </a:schemeClr>
                </a:solidFill>
              </a:rPr>
              <a:t>The 2023 &amp; 2024 ion runs</a:t>
            </a:r>
            <a:endParaRPr lang="en-GB" dirty="0">
              <a:solidFill>
                <a:schemeClr val="accent1">
                  <a:lumMod val="75000"/>
                </a:schemeClr>
              </a:solidFill>
            </a:endParaRPr>
          </a:p>
        </p:txBody>
      </p:sp>
      <p:sp>
        <p:nvSpPr>
          <p:cNvPr id="3" name="Date Placeholder 2"/>
          <p:cNvSpPr>
            <a:spLocks noGrp="1"/>
          </p:cNvSpPr>
          <p:nvPr>
            <p:ph type="dt" sz="half" idx="10"/>
          </p:nvPr>
        </p:nvSpPr>
        <p:spPr/>
        <p:txBody>
          <a:bodyPr/>
          <a:lstStyle/>
          <a:p>
            <a:r>
              <a:rPr lang="en-US"/>
              <a:t>13/01/2025</a:t>
            </a:r>
            <a:endParaRPr lang="en-GB"/>
          </a:p>
        </p:txBody>
      </p:sp>
      <p:sp>
        <p:nvSpPr>
          <p:cNvPr id="4" name="Footer Placeholder 3"/>
          <p:cNvSpPr>
            <a:spLocks noGrp="1"/>
          </p:cNvSpPr>
          <p:nvPr>
            <p:ph type="ftr" sz="quarter" idx="11"/>
          </p:nvPr>
        </p:nvSpPr>
        <p:spPr/>
        <p:txBody>
          <a:bodyPr/>
          <a:lstStyle/>
          <a:p>
            <a:r>
              <a:rPr lang="en-GB"/>
              <a:t>Epiphany 2025    R. Alemany Fernandez</a:t>
            </a:r>
          </a:p>
        </p:txBody>
      </p:sp>
      <p:sp>
        <p:nvSpPr>
          <p:cNvPr id="5" name="Slide Number Placeholder 4"/>
          <p:cNvSpPr>
            <a:spLocks noGrp="1"/>
          </p:cNvSpPr>
          <p:nvPr>
            <p:ph type="sldNum" sz="quarter" idx="12"/>
          </p:nvPr>
        </p:nvSpPr>
        <p:spPr/>
        <p:txBody>
          <a:bodyPr/>
          <a:lstStyle/>
          <a:p>
            <a:fld id="{9E1129FD-1287-874A-8C07-1C4F318AC425}" type="slidenum">
              <a:rPr lang="en-GB" smtClean="0"/>
              <a:t>10</a:t>
            </a:fld>
            <a:endParaRPr lang="en-GB"/>
          </a:p>
        </p:txBody>
      </p:sp>
    </p:spTree>
    <p:extLst>
      <p:ext uri="{BB962C8B-B14F-4D97-AF65-F5344CB8AC3E}">
        <p14:creationId xmlns:p14="http://schemas.microsoft.com/office/powerpoint/2010/main" val="200247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AFDB10-DA43-0071-3B64-D9B1614282C9}"/>
              </a:ext>
            </a:extLst>
          </p:cNvPr>
          <p:cNvSpPr>
            <a:spLocks noGrp="1"/>
          </p:cNvSpPr>
          <p:nvPr>
            <p:ph type="title"/>
          </p:nvPr>
        </p:nvSpPr>
        <p:spPr>
          <a:xfrm>
            <a:off x="838200" y="-26761"/>
            <a:ext cx="10515600" cy="1325563"/>
          </a:xfrm>
        </p:spPr>
        <p:txBody>
          <a:bodyPr/>
          <a:lstStyle/>
          <a:p>
            <a:r>
              <a:rPr lang="en-GB" dirty="0">
                <a:solidFill>
                  <a:schemeClr val="accent1">
                    <a:lumMod val="75000"/>
                  </a:schemeClr>
                </a:solidFill>
              </a:rPr>
              <a:t>2023 LHC Lead Ion Run Performance</a:t>
            </a:r>
          </a:p>
        </p:txBody>
      </p:sp>
      <p:sp>
        <p:nvSpPr>
          <p:cNvPr id="5" name="Footer Placeholder 4">
            <a:extLst>
              <a:ext uri="{FF2B5EF4-FFF2-40B4-BE49-F238E27FC236}">
                <a16:creationId xmlns:a16="http://schemas.microsoft.com/office/drawing/2014/main" id="{2C75C886-3661-BA90-A12D-9CF7F45CC10B}"/>
              </a:ext>
            </a:extLst>
          </p:cNvPr>
          <p:cNvSpPr>
            <a:spLocks noGrp="1"/>
          </p:cNvSpPr>
          <p:nvPr>
            <p:ph type="ftr" sz="quarter" idx="11"/>
          </p:nvPr>
        </p:nvSpPr>
        <p:spPr/>
        <p:txBody>
          <a:bodyPr/>
          <a:lstStyle/>
          <a:p>
            <a:r>
              <a:rPr lang="en-GB"/>
              <a:t>Epiphany 2025    R. Alemany Fernandez</a:t>
            </a:r>
            <a:endParaRPr lang="en-US" dirty="0"/>
          </a:p>
        </p:txBody>
      </p:sp>
      <p:sp>
        <p:nvSpPr>
          <p:cNvPr id="6" name="Slide Number Placeholder 5">
            <a:extLst>
              <a:ext uri="{FF2B5EF4-FFF2-40B4-BE49-F238E27FC236}">
                <a16:creationId xmlns:a16="http://schemas.microsoft.com/office/drawing/2014/main" id="{903882BA-8C16-1BB6-3B4C-7B1E8F475A78}"/>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17" name="Picture 2">
            <a:extLst>
              <a:ext uri="{FF2B5EF4-FFF2-40B4-BE49-F238E27FC236}">
                <a16:creationId xmlns:a16="http://schemas.microsoft.com/office/drawing/2014/main" id="{DF4C67CF-4E2A-0F15-2560-73F0AE54D79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73793" y="1438617"/>
            <a:ext cx="4554864" cy="3819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Straight Connector 13"/>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2416" y="6192182"/>
            <a:ext cx="3777765" cy="646331"/>
          </a:xfrm>
          <a:prstGeom prst="rect">
            <a:avLst/>
          </a:prstGeom>
          <a:noFill/>
        </p:spPr>
        <p:txBody>
          <a:bodyPr wrap="none" rtlCol="0">
            <a:spAutoFit/>
          </a:bodyPr>
          <a:lstStyle/>
          <a:p>
            <a:r>
              <a:rPr lang="en-GB" sz="1200" dirty="0"/>
              <a:t>TCLD: Target Collimator Long Dispersion suppressor in IR7</a:t>
            </a:r>
          </a:p>
          <a:p>
            <a:r>
              <a:rPr lang="en-GB" sz="1200" dirty="0"/>
              <a:t>BFPP: Bunch Free Pair Production</a:t>
            </a:r>
          </a:p>
          <a:p>
            <a:r>
              <a:rPr lang="en-GB" sz="1200" dirty="0"/>
              <a:t>IR: Insertion Region</a:t>
            </a:r>
          </a:p>
        </p:txBody>
      </p:sp>
      <p:pic>
        <p:nvPicPr>
          <p:cNvPr id="4" name="Picture 2" descr="CERN Logo">
            <a:extLst>
              <a:ext uri="{FF2B5EF4-FFF2-40B4-BE49-F238E27FC236}">
                <a16:creationId xmlns:a16="http://schemas.microsoft.com/office/drawing/2014/main" id="{D38A7724-C52B-76D5-4419-91EA4349B3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C9D3667B-FCF7-4CFE-54D2-88D4A47C8F9F}"/>
              </a:ext>
            </a:extLst>
          </p:cNvPr>
          <p:cNvSpPr>
            <a:spLocks noGrp="1"/>
          </p:cNvSpPr>
          <p:nvPr>
            <p:ph idx="1"/>
          </p:nvPr>
        </p:nvSpPr>
        <p:spPr>
          <a:xfrm>
            <a:off x="407989" y="1120346"/>
            <a:ext cx="7282349" cy="5080429"/>
          </a:xfrm>
        </p:spPr>
        <p:txBody>
          <a:bodyPr>
            <a:normAutofit/>
          </a:bodyPr>
          <a:lstStyle/>
          <a:p>
            <a:pPr>
              <a:buFont typeface="Wingdings" charset="2"/>
              <a:buChar char="Ø"/>
            </a:pPr>
            <a:r>
              <a:rPr lang="en-GB" dirty="0"/>
              <a:t>Ion run relied on several new concepts all successfully used in operation</a:t>
            </a:r>
          </a:p>
          <a:p>
            <a:pPr lvl="1"/>
            <a:r>
              <a:rPr lang="en-GB" dirty="0">
                <a:solidFill>
                  <a:srgbClr val="00B050"/>
                </a:solidFill>
              </a:rPr>
              <a:t>Slip-stacked 50 ns beams </a:t>
            </a:r>
            <a:r>
              <a:rPr lang="en-GB" dirty="0"/>
              <a:t>from injectors to provide higher intensity</a:t>
            </a:r>
          </a:p>
          <a:p>
            <a:pPr lvl="1"/>
            <a:r>
              <a:rPr lang="en-GB" dirty="0">
                <a:solidFill>
                  <a:srgbClr val="00B050"/>
                </a:solidFill>
              </a:rPr>
              <a:t>Crystal collimation </a:t>
            </a:r>
            <a:r>
              <a:rPr lang="en-GB" dirty="0"/>
              <a:t>to handle higher intensity without quenches</a:t>
            </a:r>
          </a:p>
          <a:p>
            <a:pPr lvl="1"/>
            <a:r>
              <a:rPr lang="en-GB" dirty="0">
                <a:solidFill>
                  <a:srgbClr val="00B050"/>
                </a:solidFill>
              </a:rPr>
              <a:t>TCLD collimators </a:t>
            </a:r>
            <a:r>
              <a:rPr lang="en-GB" dirty="0"/>
              <a:t>(HL-LHC equipment) &amp; </a:t>
            </a:r>
            <a:r>
              <a:rPr lang="en-GB" dirty="0">
                <a:solidFill>
                  <a:srgbClr val="00B050"/>
                </a:solidFill>
              </a:rPr>
              <a:t>BFPP bump </a:t>
            </a:r>
            <a:r>
              <a:rPr lang="en-GB" dirty="0"/>
              <a:t>in IR2 to allow full luminosity for ALICE</a:t>
            </a:r>
          </a:p>
          <a:p>
            <a:pPr lvl="1"/>
            <a:r>
              <a:rPr lang="en-GB" dirty="0">
                <a:solidFill>
                  <a:srgbClr val="00B050"/>
                </a:solidFill>
              </a:rPr>
              <a:t>BFPP bump </a:t>
            </a:r>
            <a:r>
              <a:rPr lang="en-GB" dirty="0"/>
              <a:t>in IR8 to allow higher </a:t>
            </a:r>
            <a:r>
              <a:rPr lang="en-GB" dirty="0" err="1"/>
              <a:t>LHCb</a:t>
            </a:r>
            <a:r>
              <a:rPr lang="en-GB" dirty="0"/>
              <a:t> luminosity</a:t>
            </a:r>
          </a:p>
          <a:p>
            <a:pPr lvl="1"/>
            <a:endParaRPr lang="en-GB" dirty="0"/>
          </a:p>
          <a:p>
            <a:pPr>
              <a:buFont typeface="Wingdings" charset="2"/>
              <a:buChar char="Ø"/>
            </a:pPr>
            <a:r>
              <a:rPr lang="en-GB" dirty="0"/>
              <a:t>Several problems encountered</a:t>
            </a:r>
          </a:p>
          <a:p>
            <a:pPr lvl="1"/>
            <a:r>
              <a:rPr lang="en-GB" dirty="0">
                <a:solidFill>
                  <a:srgbClr val="C00000"/>
                </a:solidFill>
              </a:rPr>
              <a:t>Background in ALICE </a:t>
            </a:r>
            <a:r>
              <a:rPr lang="en-GB" dirty="0"/>
              <a:t>experiment – mitigated in 2023</a:t>
            </a:r>
          </a:p>
          <a:p>
            <a:pPr lvl="1"/>
            <a:r>
              <a:rPr lang="en-GB" dirty="0">
                <a:solidFill>
                  <a:srgbClr val="C00000"/>
                </a:solidFill>
              </a:rPr>
              <a:t>High beam losses </a:t>
            </a:r>
            <a:r>
              <a:rPr lang="en-GB" dirty="0"/>
              <a:t>in the ramp – mitigated in 2024</a:t>
            </a:r>
          </a:p>
          <a:p>
            <a:pPr lvl="1"/>
            <a:r>
              <a:rPr lang="en-GB" dirty="0"/>
              <a:t>Beam losses due to </a:t>
            </a:r>
            <a:r>
              <a:rPr lang="en-GB" dirty="0">
                <a:solidFill>
                  <a:srgbClr val="C00000"/>
                </a:solidFill>
              </a:rPr>
              <a:t>10 Hz orbit oscillation </a:t>
            </a:r>
            <a:r>
              <a:rPr lang="en-GB" dirty="0"/>
              <a:t>– culprit found and fixed!</a:t>
            </a:r>
          </a:p>
          <a:p>
            <a:pPr lvl="1"/>
            <a:r>
              <a:rPr lang="en-GB" dirty="0">
                <a:solidFill>
                  <a:srgbClr val="C00000"/>
                </a:solidFill>
              </a:rPr>
              <a:t>Single-event upsets on quench protection system </a:t>
            </a:r>
            <a:r>
              <a:rPr lang="en-GB" dirty="0"/>
              <a:t>– mitigated in 2024</a:t>
            </a:r>
          </a:p>
        </p:txBody>
      </p:sp>
    </p:spTree>
    <p:extLst>
      <p:ext uri="{BB962C8B-B14F-4D97-AF65-F5344CB8AC3E}">
        <p14:creationId xmlns:p14="http://schemas.microsoft.com/office/powerpoint/2010/main" val="441738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3DCF4CC-50AA-9942-6554-06088380434E}"/>
              </a:ext>
            </a:extLst>
          </p:cNvPr>
          <p:cNvSpPr>
            <a:spLocks noGrp="1"/>
          </p:cNvSpPr>
          <p:nvPr>
            <p:ph type="dt" sz="half" idx="10"/>
          </p:nvPr>
        </p:nvSpPr>
        <p:spPr/>
        <p:txBody>
          <a:bodyPr/>
          <a:lstStyle/>
          <a:p>
            <a:r>
              <a:rPr lang="en-US"/>
              <a:t>13/01/2025</a:t>
            </a:r>
            <a:endParaRPr lang="en-US" dirty="0"/>
          </a:p>
        </p:txBody>
      </p:sp>
      <p:sp>
        <p:nvSpPr>
          <p:cNvPr id="5" name="Footer Placeholder 4">
            <a:extLst>
              <a:ext uri="{FF2B5EF4-FFF2-40B4-BE49-F238E27FC236}">
                <a16:creationId xmlns:a16="http://schemas.microsoft.com/office/drawing/2014/main" id="{5B87BF6F-C1F3-1E44-3FB7-1855E3286837}"/>
              </a:ext>
            </a:extLst>
          </p:cNvPr>
          <p:cNvSpPr>
            <a:spLocks noGrp="1"/>
          </p:cNvSpPr>
          <p:nvPr>
            <p:ph type="ftr" sz="quarter" idx="11"/>
          </p:nvPr>
        </p:nvSpPr>
        <p:spPr/>
        <p:txBody>
          <a:bodyPr/>
          <a:lstStyle/>
          <a:p>
            <a:r>
              <a:rPr lang="en-GB"/>
              <a:t>Epiphany 2025    R. Alemany Fernandez</a:t>
            </a:r>
            <a:endParaRPr lang="en-US" dirty="0"/>
          </a:p>
        </p:txBody>
      </p:sp>
      <p:sp>
        <p:nvSpPr>
          <p:cNvPr id="6" name="Slide Number Placeholder 5">
            <a:extLst>
              <a:ext uri="{FF2B5EF4-FFF2-40B4-BE49-F238E27FC236}">
                <a16:creationId xmlns:a16="http://schemas.microsoft.com/office/drawing/2014/main" id="{103BF6C7-2501-BEA0-BABB-34512A991DD7}"/>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7" name="Content Placeholder 1">
            <a:extLst>
              <a:ext uri="{FF2B5EF4-FFF2-40B4-BE49-F238E27FC236}">
                <a16:creationId xmlns:a16="http://schemas.microsoft.com/office/drawing/2014/main" id="{1883FF1D-62A0-5363-9F35-65300180C9DC}"/>
              </a:ext>
            </a:extLst>
          </p:cNvPr>
          <p:cNvSpPr>
            <a:spLocks noGrp="1"/>
          </p:cNvSpPr>
          <p:nvPr>
            <p:ph idx="1"/>
          </p:nvPr>
        </p:nvSpPr>
        <p:spPr>
          <a:xfrm>
            <a:off x="407989" y="1130157"/>
            <a:ext cx="4677719" cy="4177134"/>
          </a:xfrm>
        </p:spPr>
        <p:txBody>
          <a:bodyPr>
            <a:normAutofit/>
          </a:bodyPr>
          <a:lstStyle/>
          <a:p>
            <a:pPr>
              <a:spcBef>
                <a:spcPts val="1200"/>
              </a:spcBef>
              <a:buFont typeface="Wingdings" charset="2"/>
              <a:buChar char="Ø"/>
            </a:pPr>
            <a:r>
              <a:rPr lang="en-GB" dirty="0">
                <a:solidFill>
                  <a:srgbClr val="00B050"/>
                </a:solidFill>
              </a:rPr>
              <a:t>2024 Production</a:t>
            </a:r>
          </a:p>
          <a:p>
            <a:pPr lvl="1"/>
            <a:r>
              <a:rPr lang="en-GB" dirty="0"/>
              <a:t>ALICE, ATLAS, CMS: average </a:t>
            </a:r>
            <a:r>
              <a:rPr lang="en-GB" b="1" dirty="0">
                <a:solidFill>
                  <a:srgbClr val="00B050"/>
                </a:solidFill>
              </a:rPr>
              <a:t>1.9 nb</a:t>
            </a:r>
            <a:r>
              <a:rPr lang="en-GB" b="1" baseline="30000" dirty="0">
                <a:solidFill>
                  <a:srgbClr val="00B050"/>
                </a:solidFill>
              </a:rPr>
              <a:t>-1 </a:t>
            </a:r>
          </a:p>
          <a:p>
            <a:pPr lvl="1"/>
            <a:r>
              <a:rPr lang="en-GB" dirty="0" err="1"/>
              <a:t>LHCb</a:t>
            </a:r>
            <a:r>
              <a:rPr lang="en-GB" dirty="0"/>
              <a:t>: doubled 2023 production in half the time </a:t>
            </a:r>
            <a:r>
              <a:rPr lang="en-GB" dirty="0">
                <a:sym typeface="Wingdings"/>
              </a:rPr>
              <a:t> achieved!</a:t>
            </a:r>
            <a:endParaRPr lang="en-GB" dirty="0"/>
          </a:p>
          <a:p>
            <a:endParaRPr lang="en-GB" dirty="0"/>
          </a:p>
        </p:txBody>
      </p:sp>
      <p:sp>
        <p:nvSpPr>
          <p:cNvPr id="8" name="Title 2">
            <a:extLst>
              <a:ext uri="{FF2B5EF4-FFF2-40B4-BE49-F238E27FC236}">
                <a16:creationId xmlns:a16="http://schemas.microsoft.com/office/drawing/2014/main" id="{1D9574CB-CD12-3A41-7278-ECC44D1C498F}"/>
              </a:ext>
            </a:extLst>
          </p:cNvPr>
          <p:cNvSpPr>
            <a:spLocks noGrp="1"/>
          </p:cNvSpPr>
          <p:nvPr>
            <p:ph type="title"/>
          </p:nvPr>
        </p:nvSpPr>
        <p:spPr>
          <a:xfrm>
            <a:off x="874423" y="214887"/>
            <a:ext cx="11376025" cy="709542"/>
          </a:xfrm>
        </p:spPr>
        <p:txBody>
          <a:bodyPr/>
          <a:lstStyle/>
          <a:p>
            <a:r>
              <a:rPr lang="en-US" dirty="0">
                <a:solidFill>
                  <a:schemeClr val="accent1">
                    <a:lumMod val="75000"/>
                  </a:schemeClr>
                </a:solidFill>
              </a:rPr>
              <a:t>2024 LHC Ion Run Performance</a:t>
            </a:r>
            <a:endParaRPr lang="en-GB" dirty="0">
              <a:solidFill>
                <a:schemeClr val="accent1">
                  <a:lumMod val="75000"/>
                </a:schemeClr>
              </a:solidFill>
            </a:endParaRPr>
          </a:p>
        </p:txBody>
      </p:sp>
      <p:cxnSp>
        <p:nvCxnSpPr>
          <p:cNvPr id="10" name="Straight Connector 9"/>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5667123" y="1048168"/>
            <a:ext cx="5997274" cy="3823907"/>
            <a:chOff x="5241856" y="1307386"/>
            <a:chExt cx="6793909" cy="4243227"/>
          </a:xfrm>
        </p:grpSpPr>
        <p:pic>
          <p:nvPicPr>
            <p:cNvPr id="9" name="Content Placeholder 7" descr="A graph of different types of data&#10;&#10;Description automatically generated with medium confidence">
              <a:extLst>
                <a:ext uri="{FF2B5EF4-FFF2-40B4-BE49-F238E27FC236}">
                  <a16:creationId xmlns:a16="http://schemas.microsoft.com/office/drawing/2014/main" id="{BAC3397D-C390-9451-97D3-6802D44EF3F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41856" y="1307386"/>
              <a:ext cx="6793909" cy="4243227"/>
            </a:xfrm>
            <a:prstGeom prst="rect">
              <a:avLst/>
            </a:prstGeom>
          </p:spPr>
        </p:pic>
        <p:sp>
          <p:nvSpPr>
            <p:cNvPr id="2" name="TextBox 1"/>
            <p:cNvSpPr txBox="1"/>
            <p:nvPr/>
          </p:nvSpPr>
          <p:spPr>
            <a:xfrm>
              <a:off x="5965126" y="1544033"/>
              <a:ext cx="652743" cy="369332"/>
            </a:xfrm>
            <a:prstGeom prst="rect">
              <a:avLst/>
            </a:prstGeom>
            <a:noFill/>
            <a:ln>
              <a:solidFill>
                <a:schemeClr val="accent4">
                  <a:lumMod val="75000"/>
                </a:schemeClr>
              </a:solidFill>
            </a:ln>
          </p:spPr>
          <p:txBody>
            <a:bodyPr wrap="none" rtlCol="0">
              <a:spAutoFit/>
            </a:bodyPr>
            <a:lstStyle/>
            <a:p>
              <a:r>
                <a:rPr lang="en-GB" dirty="0"/>
                <a:t>2024</a:t>
              </a:r>
            </a:p>
          </p:txBody>
        </p:sp>
        <p:sp>
          <p:nvSpPr>
            <p:cNvPr id="11" name="TextBox 10"/>
            <p:cNvSpPr txBox="1"/>
            <p:nvPr/>
          </p:nvSpPr>
          <p:spPr>
            <a:xfrm>
              <a:off x="6950143" y="1546096"/>
              <a:ext cx="652743" cy="369332"/>
            </a:xfrm>
            <a:prstGeom prst="rect">
              <a:avLst/>
            </a:prstGeom>
            <a:noFill/>
            <a:ln>
              <a:solidFill>
                <a:schemeClr val="accent1"/>
              </a:solidFill>
            </a:ln>
          </p:spPr>
          <p:txBody>
            <a:bodyPr wrap="none" rtlCol="0">
              <a:spAutoFit/>
            </a:bodyPr>
            <a:lstStyle/>
            <a:p>
              <a:r>
                <a:rPr lang="en-GB" dirty="0"/>
                <a:t>2023</a:t>
              </a:r>
            </a:p>
          </p:txBody>
        </p:sp>
      </p:grpSp>
      <p:grpSp>
        <p:nvGrpSpPr>
          <p:cNvPr id="13" name="Group 12"/>
          <p:cNvGrpSpPr/>
          <p:nvPr/>
        </p:nvGrpSpPr>
        <p:grpSpPr>
          <a:xfrm>
            <a:off x="6096000" y="5292556"/>
            <a:ext cx="5446812" cy="465874"/>
            <a:chOff x="407989" y="5647154"/>
            <a:chExt cx="5446812" cy="465874"/>
          </a:xfrm>
        </p:grpSpPr>
        <p:sp>
          <p:nvSpPr>
            <p:cNvPr id="12" name="Rounded Rectangle 11"/>
            <p:cNvSpPr/>
            <p:nvPr/>
          </p:nvSpPr>
          <p:spPr>
            <a:xfrm>
              <a:off x="407989" y="5647154"/>
              <a:ext cx="5446056" cy="465874"/>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407989" y="5679546"/>
              <a:ext cx="5446812" cy="369332"/>
            </a:xfrm>
            <a:prstGeom prst="rect">
              <a:avLst/>
            </a:prstGeom>
            <a:noFill/>
          </p:spPr>
          <p:txBody>
            <a:bodyPr wrap="none" rtlCol="0">
              <a:spAutoFit/>
            </a:bodyPr>
            <a:lstStyle/>
            <a:p>
              <a:r>
                <a:rPr lang="en-GB" dirty="0"/>
                <a:t>IP1,2,5: Remains 1.45 nb</a:t>
              </a:r>
              <a:r>
                <a:rPr lang="en-GB" baseline="30000" dirty="0"/>
                <a:t>-1</a:t>
              </a:r>
              <a:r>
                <a:rPr lang="en-GB" dirty="0"/>
                <a:t> to be collected in 2025&amp;2026</a:t>
              </a:r>
            </a:p>
          </p:txBody>
        </p:sp>
      </p:grpSp>
      <p:pic>
        <p:nvPicPr>
          <p:cNvPr id="15" name="Picture 2" descr="CERN Logo">
            <a:extLst>
              <a:ext uri="{FF2B5EF4-FFF2-40B4-BE49-F238E27FC236}">
                <a16:creationId xmlns:a16="http://schemas.microsoft.com/office/drawing/2014/main" id="{3205E06D-7953-7EF8-2E04-82835B01BC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A3FC198B-CB39-171F-05E4-62392FE04A27}"/>
              </a:ext>
            </a:extLst>
          </p:cNvPr>
          <p:cNvSpPr txBox="1"/>
          <p:nvPr/>
        </p:nvSpPr>
        <p:spPr>
          <a:xfrm>
            <a:off x="488089" y="3890741"/>
            <a:ext cx="4279377" cy="369332"/>
          </a:xfrm>
          <a:prstGeom prst="rect">
            <a:avLst/>
          </a:prstGeom>
          <a:noFill/>
        </p:spPr>
        <p:txBody>
          <a:bodyPr wrap="none" rtlCol="0">
            <a:spAutoFit/>
          </a:bodyPr>
          <a:lstStyle/>
          <a:p>
            <a:r>
              <a:rPr lang="en-US" dirty="0"/>
              <a:t>Experiments’ expectations for the full Run 3</a:t>
            </a:r>
          </a:p>
        </p:txBody>
      </p:sp>
      <p:sp>
        <p:nvSpPr>
          <p:cNvPr id="18" name="TextBox 17">
            <a:extLst>
              <a:ext uri="{FF2B5EF4-FFF2-40B4-BE49-F238E27FC236}">
                <a16:creationId xmlns:a16="http://schemas.microsoft.com/office/drawing/2014/main" id="{1CE49D5C-CA4F-228C-300A-47788B507981}"/>
              </a:ext>
            </a:extLst>
          </p:cNvPr>
          <p:cNvSpPr txBox="1"/>
          <p:nvPr/>
        </p:nvSpPr>
        <p:spPr>
          <a:xfrm>
            <a:off x="407233" y="4202218"/>
            <a:ext cx="5446056" cy="1477328"/>
          </a:xfrm>
          <a:prstGeom prst="rect">
            <a:avLst/>
          </a:prstGeom>
          <a:noFill/>
        </p:spPr>
        <p:txBody>
          <a:bodyPr wrap="square">
            <a:spAutoFit/>
          </a:bodyPr>
          <a:lstStyle/>
          <a:p>
            <a:pPr marL="742950" lvl="1" indent="-285750">
              <a:buFont typeface="Wingdings" pitchFamily="2" charset="2"/>
              <a:buChar char="Ø"/>
            </a:pPr>
            <a:r>
              <a:rPr lang="en-GB" dirty="0"/>
              <a:t>ATLAS/CMS/ALICE</a:t>
            </a:r>
          </a:p>
          <a:p>
            <a:pPr lvl="2"/>
            <a:r>
              <a:rPr lang="en-GB" b="1" dirty="0">
                <a:solidFill>
                  <a:srgbClr val="C00000"/>
                </a:solidFill>
              </a:rPr>
              <a:t>5.35 nb</a:t>
            </a:r>
            <a:r>
              <a:rPr lang="en-GB" b="1" baseline="30000" dirty="0">
                <a:solidFill>
                  <a:srgbClr val="C00000"/>
                </a:solidFill>
              </a:rPr>
              <a:t>-1</a:t>
            </a:r>
            <a:r>
              <a:rPr lang="en-GB" b="1" dirty="0">
                <a:solidFill>
                  <a:srgbClr val="C00000"/>
                </a:solidFill>
              </a:rPr>
              <a:t> for full Run3 </a:t>
            </a:r>
          </a:p>
          <a:p>
            <a:pPr marL="742950" lvl="1" indent="-285750">
              <a:buFont typeface="Wingdings" pitchFamily="2" charset="2"/>
              <a:buChar char="Ø"/>
            </a:pPr>
            <a:r>
              <a:rPr lang="en-GB" dirty="0" err="1"/>
              <a:t>LHCb</a:t>
            </a:r>
            <a:endParaRPr lang="en-GB" dirty="0"/>
          </a:p>
          <a:p>
            <a:pPr lvl="2"/>
            <a:r>
              <a:rPr lang="en-GB" dirty="0"/>
              <a:t>1 nb</a:t>
            </a:r>
            <a:r>
              <a:rPr lang="en-GB" baseline="30000" dirty="0"/>
              <a:t>-1</a:t>
            </a:r>
            <a:r>
              <a:rPr lang="en-GB" dirty="0"/>
              <a:t> but strong request for higher target (x2)</a:t>
            </a:r>
            <a:br>
              <a:rPr lang="en-GB" dirty="0"/>
            </a:br>
            <a:endParaRPr lang="en-US" dirty="0"/>
          </a:p>
        </p:txBody>
      </p:sp>
      <p:sp>
        <p:nvSpPr>
          <p:cNvPr id="19" name="TextBox 18">
            <a:extLst>
              <a:ext uri="{FF2B5EF4-FFF2-40B4-BE49-F238E27FC236}">
                <a16:creationId xmlns:a16="http://schemas.microsoft.com/office/drawing/2014/main" id="{B9A7C41B-5B81-00B9-CC64-652ADFAF5255}"/>
              </a:ext>
            </a:extLst>
          </p:cNvPr>
          <p:cNvSpPr txBox="1"/>
          <p:nvPr/>
        </p:nvSpPr>
        <p:spPr>
          <a:xfrm>
            <a:off x="488089" y="2655782"/>
            <a:ext cx="4697376" cy="923330"/>
          </a:xfrm>
          <a:prstGeom prst="rect">
            <a:avLst/>
          </a:prstGeom>
          <a:noFill/>
        </p:spPr>
        <p:txBody>
          <a:bodyPr wrap="none" rtlCol="0">
            <a:spAutoFit/>
          </a:bodyPr>
          <a:lstStyle/>
          <a:p>
            <a:r>
              <a:rPr lang="en-US" dirty="0"/>
              <a:t>Excellent injectors performance:</a:t>
            </a:r>
          </a:p>
          <a:p>
            <a:pPr marL="285750" indent="-285750">
              <a:buFont typeface="Wingdings" pitchFamily="2" charset="2"/>
              <a:buChar char="Ø"/>
            </a:pPr>
            <a:r>
              <a:rPr lang="en-US" dirty="0"/>
              <a:t>Higher bunch intensities than LIU target</a:t>
            </a:r>
          </a:p>
          <a:p>
            <a:pPr marL="285750" indent="-285750">
              <a:buFont typeface="Wingdings" pitchFamily="2" charset="2"/>
              <a:buChar char="Ø"/>
            </a:pPr>
            <a:r>
              <a:rPr lang="en-US" dirty="0"/>
              <a:t>Higher transmission efficiencies than before  </a:t>
            </a:r>
          </a:p>
        </p:txBody>
      </p:sp>
      <p:sp>
        <p:nvSpPr>
          <p:cNvPr id="20" name="TextBox 19">
            <a:extLst>
              <a:ext uri="{FF2B5EF4-FFF2-40B4-BE49-F238E27FC236}">
                <a16:creationId xmlns:a16="http://schemas.microsoft.com/office/drawing/2014/main" id="{8637E78A-AE72-3387-4349-85E9384BCDF9}"/>
              </a:ext>
            </a:extLst>
          </p:cNvPr>
          <p:cNvSpPr txBox="1"/>
          <p:nvPr/>
        </p:nvSpPr>
        <p:spPr>
          <a:xfrm>
            <a:off x="10209321" y="6113028"/>
            <a:ext cx="1849352" cy="276999"/>
          </a:xfrm>
          <a:prstGeom prst="rect">
            <a:avLst/>
          </a:prstGeom>
          <a:noFill/>
        </p:spPr>
        <p:txBody>
          <a:bodyPr wrap="none" rtlCol="0">
            <a:spAutoFit/>
          </a:bodyPr>
          <a:lstStyle/>
          <a:p>
            <a:r>
              <a:rPr lang="en-US" sz="1200" dirty="0"/>
              <a:t>LIU: LHC Injectors Upgrade</a:t>
            </a:r>
          </a:p>
        </p:txBody>
      </p:sp>
    </p:spTree>
    <p:extLst>
      <p:ext uri="{BB962C8B-B14F-4D97-AF65-F5344CB8AC3E}">
        <p14:creationId xmlns:p14="http://schemas.microsoft.com/office/powerpoint/2010/main" val="1037599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GB" dirty="0">
                <a:solidFill>
                  <a:schemeClr val="accent1">
                    <a:lumMod val="75000"/>
                  </a:schemeClr>
                </a:solidFill>
              </a:rPr>
              <a:t>2025 &amp; 2026 schedules</a:t>
            </a:r>
          </a:p>
        </p:txBody>
      </p:sp>
      <p:sp>
        <p:nvSpPr>
          <p:cNvPr id="4" name="Footer Placeholder 3"/>
          <p:cNvSpPr>
            <a:spLocks noGrp="1"/>
          </p:cNvSpPr>
          <p:nvPr>
            <p:ph type="ftr" sz="quarter" idx="11"/>
          </p:nvPr>
        </p:nvSpPr>
        <p:spPr/>
        <p:txBody>
          <a:bodyPr/>
          <a:lstStyle/>
          <a:p>
            <a:r>
              <a:rPr lang="en-GB"/>
              <a:t>Epiphany 2025    R. Alemany Fernandez</a:t>
            </a:r>
          </a:p>
        </p:txBody>
      </p:sp>
      <p:sp>
        <p:nvSpPr>
          <p:cNvPr id="5" name="Slide Number Placeholder 4"/>
          <p:cNvSpPr>
            <a:spLocks noGrp="1"/>
          </p:cNvSpPr>
          <p:nvPr>
            <p:ph type="sldNum" sz="quarter" idx="12"/>
          </p:nvPr>
        </p:nvSpPr>
        <p:spPr/>
        <p:txBody>
          <a:bodyPr/>
          <a:lstStyle/>
          <a:p>
            <a:fld id="{9E1129FD-1287-874A-8C07-1C4F318AC425}" type="slidenum">
              <a:rPr lang="en-GB" smtClean="0"/>
              <a:t>13</a:t>
            </a:fld>
            <a:endParaRPr lang="en-GB"/>
          </a:p>
        </p:txBody>
      </p:sp>
      <p:cxnSp>
        <p:nvCxnSpPr>
          <p:cNvPr id="6" name="Straight Connector 5"/>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flipH="1">
            <a:off x="838200" y="893956"/>
            <a:ext cx="9881491" cy="2031325"/>
          </a:xfrm>
          <a:prstGeom prst="rect">
            <a:avLst/>
          </a:prstGeom>
          <a:noFill/>
        </p:spPr>
        <p:txBody>
          <a:bodyPr wrap="square" rtlCol="0">
            <a:spAutoFit/>
          </a:bodyPr>
          <a:lstStyle/>
          <a:p>
            <a:pPr marL="285750" indent="-285750">
              <a:buFont typeface="Wingdings" charset="2"/>
              <a:buChar char="Ø"/>
            </a:pPr>
            <a:r>
              <a:rPr lang="en-GB" dirty="0"/>
              <a:t>18.09.2024 Research Board approved the update of Run3/LS3/Run4 schedule:</a:t>
            </a:r>
          </a:p>
          <a:p>
            <a:pPr marL="742950" lvl="1" indent="-285750">
              <a:buFont typeface="Wingdings" charset="2"/>
              <a:buChar char="Ø"/>
            </a:pPr>
            <a:r>
              <a:rPr lang="en-GB" dirty="0"/>
              <a:t>Short YETS25-26 (08.12.2025 to 23.02.2026)</a:t>
            </a:r>
          </a:p>
          <a:p>
            <a:pPr marL="742950" lvl="1" indent="-285750">
              <a:buFont typeface="Wingdings" charset="2"/>
              <a:buChar char="Ø"/>
            </a:pPr>
            <a:r>
              <a:rPr lang="en-GB" dirty="0"/>
              <a:t>Run LHC until end of June 2026 with Heavy Ion run taking place in June</a:t>
            </a:r>
          </a:p>
          <a:p>
            <a:pPr marL="742950" lvl="1" indent="-285750">
              <a:buFont typeface="Wingdings" charset="2"/>
              <a:buChar char="Ø"/>
            </a:pPr>
            <a:r>
              <a:rPr lang="en-GB" dirty="0"/>
              <a:t>End of LHC Run 3 date on Monday 29th June 2026 (SPS North Area physics continues)</a:t>
            </a:r>
            <a:br>
              <a:rPr lang="en-GB" dirty="0"/>
            </a:br>
            <a:endParaRPr lang="en-GB" dirty="0"/>
          </a:p>
          <a:p>
            <a:pPr marL="742950" lvl="1" indent="-285750">
              <a:buFont typeface="Wingdings" charset="2"/>
              <a:buChar char="Ø"/>
            </a:pPr>
            <a:endParaRPr lang="en-GB" dirty="0"/>
          </a:p>
          <a:p>
            <a:pPr marL="742950" lvl="1" indent="-285750">
              <a:buFont typeface="Wingdings" charset="2"/>
              <a:buChar char="Ø"/>
            </a:pPr>
            <a:endParaRPr lang="en-GB" dirty="0"/>
          </a:p>
        </p:txBody>
      </p:sp>
      <p:grpSp>
        <p:nvGrpSpPr>
          <p:cNvPr id="8" name="Group 7">
            <a:extLst>
              <a:ext uri="{FF2B5EF4-FFF2-40B4-BE49-F238E27FC236}">
                <a16:creationId xmlns:a16="http://schemas.microsoft.com/office/drawing/2014/main" id="{18F9011F-E27C-D9F5-A85E-64C39849B94F}"/>
              </a:ext>
            </a:extLst>
          </p:cNvPr>
          <p:cNvGrpSpPr/>
          <p:nvPr/>
        </p:nvGrpSpPr>
        <p:grpSpPr>
          <a:xfrm>
            <a:off x="661291" y="2107525"/>
            <a:ext cx="10058400" cy="1055869"/>
            <a:chOff x="661291" y="2107525"/>
            <a:chExt cx="10058400" cy="1055869"/>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291" y="2107525"/>
              <a:ext cx="10058400" cy="817756"/>
            </a:xfrm>
            <a:prstGeom prst="rect">
              <a:avLst/>
            </a:prstGeom>
          </p:spPr>
        </p:pic>
        <p:sp>
          <p:nvSpPr>
            <p:cNvPr id="10" name="TextBox 9"/>
            <p:cNvSpPr txBox="1"/>
            <p:nvPr/>
          </p:nvSpPr>
          <p:spPr>
            <a:xfrm>
              <a:off x="1131217" y="2794062"/>
              <a:ext cx="723275" cy="369332"/>
            </a:xfrm>
            <a:prstGeom prst="rect">
              <a:avLst/>
            </a:prstGeom>
            <a:noFill/>
          </p:spPr>
          <p:txBody>
            <a:bodyPr wrap="none" rtlCol="0">
              <a:spAutoFit/>
            </a:bodyPr>
            <a:lstStyle/>
            <a:p>
              <a:r>
                <a:rPr lang="en-GB"/>
                <a:t>Run 3</a:t>
              </a:r>
            </a:p>
          </p:txBody>
        </p:sp>
        <p:sp>
          <p:nvSpPr>
            <p:cNvPr id="11" name="TextBox 10"/>
            <p:cNvSpPr txBox="1"/>
            <p:nvPr/>
          </p:nvSpPr>
          <p:spPr>
            <a:xfrm>
              <a:off x="3923123" y="2794062"/>
              <a:ext cx="1093569" cy="369332"/>
            </a:xfrm>
            <a:prstGeom prst="rect">
              <a:avLst/>
            </a:prstGeom>
            <a:noFill/>
          </p:spPr>
          <p:txBody>
            <a:bodyPr wrap="none" rtlCol="0">
              <a:spAutoFit/>
            </a:bodyPr>
            <a:lstStyle/>
            <a:p>
              <a:r>
                <a:rPr lang="en-GB" dirty="0"/>
                <a:t>LHC LS3</a:t>
              </a:r>
              <a:r>
                <a:rPr lang="en-GB" baseline="30000" dirty="0"/>
                <a:t>(*)</a:t>
              </a:r>
            </a:p>
          </p:txBody>
        </p:sp>
        <p:sp>
          <p:nvSpPr>
            <p:cNvPr id="12" name="TextBox 11"/>
            <p:cNvSpPr txBox="1"/>
            <p:nvPr/>
          </p:nvSpPr>
          <p:spPr>
            <a:xfrm>
              <a:off x="8153400" y="2794062"/>
              <a:ext cx="1141659" cy="369332"/>
            </a:xfrm>
            <a:prstGeom prst="rect">
              <a:avLst/>
            </a:prstGeom>
            <a:noFill/>
          </p:spPr>
          <p:txBody>
            <a:bodyPr wrap="none" rtlCol="0">
              <a:spAutoFit/>
            </a:bodyPr>
            <a:lstStyle/>
            <a:p>
              <a:r>
                <a:rPr lang="en-GB" dirty="0"/>
                <a:t>LHC Run 4</a:t>
              </a:r>
            </a:p>
          </p:txBody>
        </p:sp>
      </p:grpSp>
      <p:sp>
        <p:nvSpPr>
          <p:cNvPr id="13" name="Rectangle 12"/>
          <p:cNvSpPr/>
          <p:nvPr/>
        </p:nvSpPr>
        <p:spPr>
          <a:xfrm>
            <a:off x="9554538" y="6046263"/>
            <a:ext cx="2609753" cy="369332"/>
          </a:xfrm>
          <a:prstGeom prst="rect">
            <a:avLst/>
          </a:prstGeom>
        </p:spPr>
        <p:txBody>
          <a:bodyPr wrap="none">
            <a:spAutoFit/>
          </a:bodyPr>
          <a:lstStyle/>
          <a:p>
            <a:r>
              <a:rPr lang="en-GB"/>
              <a:t>(*) LS3 Injectors is shorter</a:t>
            </a:r>
            <a:endParaRPr lang="en-GB" dirty="0"/>
          </a:p>
        </p:txBody>
      </p:sp>
      <p:grpSp>
        <p:nvGrpSpPr>
          <p:cNvPr id="20" name="Group 19"/>
          <p:cNvGrpSpPr/>
          <p:nvPr/>
        </p:nvGrpSpPr>
        <p:grpSpPr>
          <a:xfrm>
            <a:off x="812122" y="3267499"/>
            <a:ext cx="4514024" cy="2498208"/>
            <a:chOff x="812122" y="3267499"/>
            <a:chExt cx="4514024" cy="2498208"/>
          </a:xfrm>
        </p:grpSpPr>
        <p:sp>
          <p:nvSpPr>
            <p:cNvPr id="14" name="TextBox 13"/>
            <p:cNvSpPr txBox="1"/>
            <p:nvPr/>
          </p:nvSpPr>
          <p:spPr>
            <a:xfrm>
              <a:off x="1027522" y="3449905"/>
              <a:ext cx="3593356" cy="461665"/>
            </a:xfrm>
            <a:prstGeom prst="rect">
              <a:avLst/>
            </a:prstGeom>
            <a:noFill/>
          </p:spPr>
          <p:txBody>
            <a:bodyPr wrap="none" rtlCol="0">
              <a:spAutoFit/>
            </a:bodyPr>
            <a:lstStyle/>
            <a:p>
              <a:r>
                <a:rPr lang="en-GB" sz="2400" dirty="0"/>
                <a:t>2025 scheduled </a:t>
              </a:r>
              <a:r>
                <a:rPr lang="en-GB" sz="2400"/>
                <a:t>(approved)</a:t>
              </a:r>
            </a:p>
          </p:txBody>
        </p:sp>
        <p:sp>
          <p:nvSpPr>
            <p:cNvPr id="15" name="TextBox 14"/>
            <p:cNvSpPr txBox="1"/>
            <p:nvPr/>
          </p:nvSpPr>
          <p:spPr>
            <a:xfrm>
              <a:off x="1027522" y="4011381"/>
              <a:ext cx="4221156" cy="1754326"/>
            </a:xfrm>
            <a:prstGeom prst="rect">
              <a:avLst/>
            </a:prstGeom>
            <a:noFill/>
          </p:spPr>
          <p:txBody>
            <a:bodyPr wrap="none" rtlCol="0">
              <a:spAutoFit/>
            </a:bodyPr>
            <a:lstStyle/>
            <a:p>
              <a:pPr marL="285750" indent="-285750">
                <a:buFont typeface="Wingdings" charset="2"/>
                <a:buChar char="Ø"/>
              </a:pPr>
              <a:r>
                <a:rPr lang="en-GB" dirty="0"/>
                <a:t>138 days of p+ physics</a:t>
              </a:r>
            </a:p>
            <a:p>
              <a:pPr marL="285750" indent="-285750">
                <a:buFont typeface="Wingdings" charset="2"/>
                <a:buChar char="Ø"/>
              </a:pPr>
              <a:r>
                <a:rPr lang="en-GB" dirty="0"/>
                <a:t>2 days of </a:t>
              </a:r>
              <a:r>
                <a:rPr lang="en-GB" dirty="0" err="1"/>
                <a:t>Vdm</a:t>
              </a:r>
              <a:endParaRPr lang="en-GB" dirty="0"/>
            </a:p>
            <a:p>
              <a:pPr marL="285750" indent="-285750">
                <a:buFont typeface="Wingdings" charset="2"/>
                <a:buChar char="Ø"/>
              </a:pPr>
              <a:r>
                <a:rPr lang="en-GB" dirty="0"/>
                <a:t>25 days </a:t>
              </a:r>
              <a:r>
                <a:rPr lang="en-GB" dirty="0" err="1"/>
                <a:t>Pb</a:t>
              </a:r>
              <a:r>
                <a:rPr lang="en-GB" dirty="0"/>
                <a:t> run end of 2025</a:t>
              </a:r>
            </a:p>
            <a:p>
              <a:pPr marL="285750" indent="-285750">
                <a:buFont typeface="Wingdings" charset="2"/>
                <a:buChar char="Ø"/>
              </a:pPr>
              <a:r>
                <a:rPr lang="en-GB" dirty="0"/>
                <a:t>NO pp ref run</a:t>
              </a:r>
            </a:p>
            <a:p>
              <a:pPr marL="285750" indent="-285750">
                <a:buFont typeface="Wingdings" charset="2"/>
                <a:buChar char="Ø"/>
              </a:pPr>
              <a:r>
                <a:rPr lang="en-GB" dirty="0"/>
                <a:t>O-O and p-O collisions last week of June</a:t>
              </a:r>
            </a:p>
            <a:p>
              <a:pPr marL="285750" indent="-285750">
                <a:buFont typeface="Wingdings" charset="2"/>
                <a:buChar char="Ø"/>
              </a:pPr>
              <a:endParaRPr lang="en-GB" dirty="0"/>
            </a:p>
          </p:txBody>
        </p:sp>
        <p:sp>
          <p:nvSpPr>
            <p:cNvPr id="16" name="Rounded Rectangle 15"/>
            <p:cNvSpPr/>
            <p:nvPr/>
          </p:nvSpPr>
          <p:spPr>
            <a:xfrm>
              <a:off x="812122" y="3267499"/>
              <a:ext cx="4514024" cy="24649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 20"/>
          <p:cNvGrpSpPr/>
          <p:nvPr/>
        </p:nvGrpSpPr>
        <p:grpSpPr>
          <a:xfrm>
            <a:off x="6438431" y="3206163"/>
            <a:ext cx="4514024" cy="2464938"/>
            <a:chOff x="6438431" y="3206163"/>
            <a:chExt cx="4514024" cy="2464938"/>
          </a:xfrm>
        </p:grpSpPr>
        <p:sp>
          <p:nvSpPr>
            <p:cNvPr id="17" name="TextBox 16"/>
            <p:cNvSpPr txBox="1"/>
            <p:nvPr/>
          </p:nvSpPr>
          <p:spPr>
            <a:xfrm>
              <a:off x="6719819" y="3388569"/>
              <a:ext cx="2887650" cy="461665"/>
            </a:xfrm>
            <a:prstGeom prst="rect">
              <a:avLst/>
            </a:prstGeom>
            <a:noFill/>
          </p:spPr>
          <p:txBody>
            <a:bodyPr wrap="none" rtlCol="0">
              <a:spAutoFit/>
            </a:bodyPr>
            <a:lstStyle/>
            <a:p>
              <a:r>
                <a:rPr lang="en-GB" sz="2400" dirty="0"/>
                <a:t>2026 scheduled (info)</a:t>
              </a:r>
            </a:p>
          </p:txBody>
        </p:sp>
        <p:sp>
          <p:nvSpPr>
            <p:cNvPr id="18" name="TextBox 17"/>
            <p:cNvSpPr txBox="1"/>
            <p:nvPr/>
          </p:nvSpPr>
          <p:spPr>
            <a:xfrm>
              <a:off x="6719819" y="4006235"/>
              <a:ext cx="3908634" cy="1200329"/>
            </a:xfrm>
            <a:prstGeom prst="rect">
              <a:avLst/>
            </a:prstGeom>
            <a:noFill/>
          </p:spPr>
          <p:txBody>
            <a:bodyPr wrap="none" rtlCol="0">
              <a:spAutoFit/>
            </a:bodyPr>
            <a:lstStyle/>
            <a:p>
              <a:pPr marL="285750" indent="-285750">
                <a:buFont typeface="Wingdings" charset="2"/>
                <a:buChar char="Ø"/>
              </a:pPr>
              <a:r>
                <a:rPr lang="en-GB" dirty="0"/>
                <a:t>66 days of p+ physics</a:t>
              </a:r>
            </a:p>
            <a:p>
              <a:pPr marL="285750" indent="-285750">
                <a:buFont typeface="Wingdings" charset="2"/>
                <a:buChar char="Ø"/>
              </a:pPr>
              <a:r>
                <a:rPr lang="en-GB" dirty="0"/>
                <a:t>2 days of </a:t>
              </a:r>
              <a:r>
                <a:rPr lang="en-GB" dirty="0" err="1"/>
                <a:t>Vdm</a:t>
              </a:r>
              <a:endParaRPr lang="en-GB" dirty="0"/>
            </a:p>
            <a:p>
              <a:pPr marL="285750" indent="-285750">
                <a:buFont typeface="Wingdings" charset="2"/>
                <a:buChar char="Ø"/>
              </a:pPr>
              <a:r>
                <a:rPr lang="en-GB" dirty="0"/>
                <a:t>25 days </a:t>
              </a:r>
              <a:r>
                <a:rPr lang="en-GB" dirty="0" err="1"/>
                <a:t>Pb</a:t>
              </a:r>
              <a:r>
                <a:rPr lang="en-GB" dirty="0"/>
                <a:t> run in June (</a:t>
              </a:r>
              <a:r>
                <a:rPr lang="en-GB" dirty="0" err="1"/>
                <a:t>PbPb</a:t>
              </a:r>
              <a:r>
                <a:rPr lang="en-GB" dirty="0"/>
                <a:t> or </a:t>
              </a:r>
              <a:r>
                <a:rPr lang="en-GB" dirty="0" err="1"/>
                <a:t>pPb</a:t>
              </a:r>
              <a:r>
                <a:rPr lang="en-GB" dirty="0"/>
                <a:t>)</a:t>
              </a:r>
            </a:p>
            <a:p>
              <a:pPr marL="285750" indent="-285750">
                <a:buFont typeface="Wingdings" charset="2"/>
                <a:buChar char="Ø"/>
              </a:pPr>
              <a:r>
                <a:rPr lang="en-GB" dirty="0"/>
                <a:t>NO pp ref run</a:t>
              </a:r>
            </a:p>
          </p:txBody>
        </p:sp>
        <p:sp>
          <p:nvSpPr>
            <p:cNvPr id="19" name="Rounded Rectangle 18"/>
            <p:cNvSpPr/>
            <p:nvPr/>
          </p:nvSpPr>
          <p:spPr>
            <a:xfrm>
              <a:off x="6438431" y="3206163"/>
              <a:ext cx="4514024" cy="24649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TextBox 21"/>
          <p:cNvSpPr txBox="1"/>
          <p:nvPr/>
        </p:nvSpPr>
        <p:spPr>
          <a:xfrm>
            <a:off x="661291" y="6199320"/>
            <a:ext cx="3306418" cy="461665"/>
          </a:xfrm>
          <a:prstGeom prst="rect">
            <a:avLst/>
          </a:prstGeom>
          <a:noFill/>
        </p:spPr>
        <p:txBody>
          <a:bodyPr wrap="none" rtlCol="0">
            <a:spAutoFit/>
          </a:bodyPr>
          <a:lstStyle/>
          <a:p>
            <a:r>
              <a:rPr lang="en-GB" sz="1200" dirty="0"/>
              <a:t>YETS: Year End Technical Stop</a:t>
            </a:r>
          </a:p>
          <a:p>
            <a:r>
              <a:rPr lang="en-GB" sz="1200" dirty="0" err="1"/>
              <a:t>Vdm</a:t>
            </a:r>
            <a:r>
              <a:rPr lang="en-GB" sz="1200" dirty="0"/>
              <a:t>: Van der Meer scan for luminosity calibration</a:t>
            </a:r>
          </a:p>
        </p:txBody>
      </p:sp>
      <p:pic>
        <p:nvPicPr>
          <p:cNvPr id="3" name="Picture 2" descr="CERN Logo">
            <a:extLst>
              <a:ext uri="{FF2B5EF4-FFF2-40B4-BE49-F238E27FC236}">
                <a16:creationId xmlns:a16="http://schemas.microsoft.com/office/drawing/2014/main" id="{3E35ABDD-E0A1-8EFB-3044-E763260237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3650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87350" y="104742"/>
            <a:ext cx="11417300" cy="4216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1476113" y="4321142"/>
            <a:ext cx="9239774" cy="1325563"/>
          </a:xfrm>
        </p:spPr>
        <p:txBody>
          <a:bodyPr>
            <a:noAutofit/>
          </a:bodyPr>
          <a:lstStyle/>
          <a:p>
            <a:r>
              <a:rPr lang="en-GB" sz="6000" dirty="0">
                <a:solidFill>
                  <a:schemeClr val="accent1">
                    <a:lumMod val="75000"/>
                  </a:schemeClr>
                </a:solidFill>
              </a:rPr>
              <a:t>Status of HL-LHC preparation</a:t>
            </a:r>
          </a:p>
        </p:txBody>
      </p:sp>
      <p:sp>
        <p:nvSpPr>
          <p:cNvPr id="3" name="Date Placeholder 2"/>
          <p:cNvSpPr>
            <a:spLocks noGrp="1"/>
          </p:cNvSpPr>
          <p:nvPr>
            <p:ph type="dt" sz="half" idx="10"/>
          </p:nvPr>
        </p:nvSpPr>
        <p:spPr/>
        <p:txBody>
          <a:bodyPr/>
          <a:lstStyle/>
          <a:p>
            <a:r>
              <a:rPr lang="en-US"/>
              <a:t>13/01/2025</a:t>
            </a:r>
            <a:endParaRPr lang="en-GB"/>
          </a:p>
        </p:txBody>
      </p:sp>
      <p:sp>
        <p:nvSpPr>
          <p:cNvPr id="4" name="Footer Placeholder 3"/>
          <p:cNvSpPr>
            <a:spLocks noGrp="1"/>
          </p:cNvSpPr>
          <p:nvPr>
            <p:ph type="ftr" sz="quarter" idx="11"/>
          </p:nvPr>
        </p:nvSpPr>
        <p:spPr/>
        <p:txBody>
          <a:bodyPr/>
          <a:lstStyle/>
          <a:p>
            <a:r>
              <a:rPr lang="en-GB"/>
              <a:t>Epiphany 2025    R. Alemany Fernandez</a:t>
            </a:r>
          </a:p>
        </p:txBody>
      </p:sp>
      <p:sp>
        <p:nvSpPr>
          <p:cNvPr id="5" name="Slide Number Placeholder 4"/>
          <p:cNvSpPr>
            <a:spLocks noGrp="1"/>
          </p:cNvSpPr>
          <p:nvPr>
            <p:ph type="sldNum" sz="quarter" idx="12"/>
          </p:nvPr>
        </p:nvSpPr>
        <p:spPr/>
        <p:txBody>
          <a:bodyPr/>
          <a:lstStyle/>
          <a:p>
            <a:fld id="{9E1129FD-1287-874A-8C07-1C4F318AC425}" type="slidenum">
              <a:rPr lang="en-GB" smtClean="0"/>
              <a:t>14</a:t>
            </a:fld>
            <a:endParaRPr lang="en-GB"/>
          </a:p>
        </p:txBody>
      </p:sp>
    </p:spTree>
    <p:extLst>
      <p:ext uri="{BB962C8B-B14F-4D97-AF65-F5344CB8AC3E}">
        <p14:creationId xmlns:p14="http://schemas.microsoft.com/office/powerpoint/2010/main" val="1514277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DBBB0-2F63-BCA7-BB66-550BBA37ED5D}"/>
              </a:ext>
            </a:extLst>
          </p:cNvPr>
          <p:cNvSpPr>
            <a:spLocks noGrp="1"/>
          </p:cNvSpPr>
          <p:nvPr>
            <p:ph type="title"/>
          </p:nvPr>
        </p:nvSpPr>
        <p:spPr>
          <a:xfrm>
            <a:off x="838200" y="-41270"/>
            <a:ext cx="10515600" cy="1325563"/>
          </a:xfrm>
        </p:spPr>
        <p:txBody>
          <a:bodyPr/>
          <a:lstStyle/>
          <a:p>
            <a:r>
              <a:rPr lang="en-GB" dirty="0">
                <a:solidFill>
                  <a:schemeClr val="accent1">
                    <a:lumMod val="75000"/>
                  </a:schemeClr>
                </a:solidFill>
              </a:rPr>
              <a:t>HL-LHC parameters</a:t>
            </a:r>
            <a:endParaRPr lang="en-US" dirty="0"/>
          </a:p>
        </p:txBody>
      </p:sp>
      <p:sp>
        <p:nvSpPr>
          <p:cNvPr id="3" name="Date Placeholder 2">
            <a:extLst>
              <a:ext uri="{FF2B5EF4-FFF2-40B4-BE49-F238E27FC236}">
                <a16:creationId xmlns:a16="http://schemas.microsoft.com/office/drawing/2014/main" id="{10021BDC-61F1-4499-18FE-28CD52EE8EAD}"/>
              </a:ext>
            </a:extLst>
          </p:cNvPr>
          <p:cNvSpPr>
            <a:spLocks noGrp="1"/>
          </p:cNvSpPr>
          <p:nvPr>
            <p:ph type="dt" sz="half" idx="10"/>
          </p:nvPr>
        </p:nvSpPr>
        <p:spPr/>
        <p:txBody>
          <a:bodyPr/>
          <a:lstStyle/>
          <a:p>
            <a:r>
              <a:rPr lang="en-US"/>
              <a:t>13/01/2025</a:t>
            </a:r>
            <a:endParaRPr lang="en-GB"/>
          </a:p>
        </p:txBody>
      </p:sp>
      <p:sp>
        <p:nvSpPr>
          <p:cNvPr id="4" name="Footer Placeholder 3">
            <a:extLst>
              <a:ext uri="{FF2B5EF4-FFF2-40B4-BE49-F238E27FC236}">
                <a16:creationId xmlns:a16="http://schemas.microsoft.com/office/drawing/2014/main" id="{39364AAE-8A8A-2EE7-39B1-C39279EC13FC}"/>
              </a:ext>
            </a:extLst>
          </p:cNvPr>
          <p:cNvSpPr>
            <a:spLocks noGrp="1"/>
          </p:cNvSpPr>
          <p:nvPr>
            <p:ph type="ftr" sz="quarter" idx="11"/>
          </p:nvPr>
        </p:nvSpPr>
        <p:spPr/>
        <p:txBody>
          <a:bodyPr/>
          <a:lstStyle/>
          <a:p>
            <a:r>
              <a:rPr lang="en-GB"/>
              <a:t>Epiphany 2025    R. Alemany Fernandez</a:t>
            </a:r>
          </a:p>
        </p:txBody>
      </p:sp>
      <p:sp>
        <p:nvSpPr>
          <p:cNvPr id="5" name="Slide Number Placeholder 4">
            <a:extLst>
              <a:ext uri="{FF2B5EF4-FFF2-40B4-BE49-F238E27FC236}">
                <a16:creationId xmlns:a16="http://schemas.microsoft.com/office/drawing/2014/main" id="{CDEB3AC7-DFBA-90D2-D643-7983FE1F1F75}"/>
              </a:ext>
            </a:extLst>
          </p:cNvPr>
          <p:cNvSpPr>
            <a:spLocks noGrp="1"/>
          </p:cNvSpPr>
          <p:nvPr>
            <p:ph type="sldNum" sz="quarter" idx="12"/>
          </p:nvPr>
        </p:nvSpPr>
        <p:spPr/>
        <p:txBody>
          <a:bodyPr/>
          <a:lstStyle/>
          <a:p>
            <a:fld id="{9E1129FD-1287-874A-8C07-1C4F318AC425}" type="slidenum">
              <a:rPr lang="en-GB" smtClean="0"/>
              <a:t>15</a:t>
            </a:fld>
            <a:endParaRPr lang="en-GB"/>
          </a:p>
        </p:txBody>
      </p:sp>
      <p:sp>
        <p:nvSpPr>
          <p:cNvPr id="6" name="Rectangle 5">
            <a:extLst>
              <a:ext uri="{FF2B5EF4-FFF2-40B4-BE49-F238E27FC236}">
                <a16:creationId xmlns:a16="http://schemas.microsoft.com/office/drawing/2014/main" id="{BF9A0417-39EF-4148-2283-82E032C34DED}"/>
              </a:ext>
            </a:extLst>
          </p:cNvPr>
          <p:cNvSpPr/>
          <p:nvPr/>
        </p:nvSpPr>
        <p:spPr>
          <a:xfrm>
            <a:off x="838200" y="1182231"/>
            <a:ext cx="6967899" cy="2246769"/>
          </a:xfrm>
          <a:prstGeom prst="rect">
            <a:avLst/>
          </a:prstGeom>
          <a:noFill/>
        </p:spPr>
        <p:txBody>
          <a:bodyPr wrap="square">
            <a:spAutoFit/>
          </a:bodyPr>
          <a:lstStyle/>
          <a:p>
            <a:pPr marL="457200" indent="-457200">
              <a:buClr>
                <a:schemeClr val="tx1"/>
              </a:buClr>
              <a:buFont typeface="Wingdings" pitchFamily="2" charset="2"/>
              <a:buChar char="Ø"/>
            </a:pPr>
            <a:r>
              <a:rPr lang="en-US" sz="2000" dirty="0"/>
              <a:t>2.3·10</a:t>
            </a:r>
            <a:r>
              <a:rPr lang="en-US" sz="2000" baseline="30000" dirty="0"/>
              <a:t>11</a:t>
            </a:r>
            <a:r>
              <a:rPr lang="en-US" sz="2000" dirty="0"/>
              <a:t> p+/bunch</a:t>
            </a:r>
          </a:p>
          <a:p>
            <a:pPr marL="457200" indent="-457200">
              <a:buClr>
                <a:schemeClr val="tx1"/>
              </a:buClr>
              <a:buFont typeface="Wingdings" pitchFamily="2" charset="2"/>
              <a:buChar char="Ø"/>
            </a:pPr>
            <a:r>
              <a:rPr lang="en-US" sz="2000" dirty="0"/>
              <a:t>2.1 </a:t>
            </a:r>
            <a:r>
              <a:rPr lang="en-US" sz="2000" dirty="0" err="1"/>
              <a:t>μm</a:t>
            </a:r>
            <a:r>
              <a:rPr lang="en-US" sz="2000" dirty="0"/>
              <a:t> </a:t>
            </a:r>
            <a:r>
              <a:rPr lang="en-US" sz="2000" dirty="0" err="1"/>
              <a:t>ℇ</a:t>
            </a:r>
            <a:r>
              <a:rPr lang="en-US" sz="2000" baseline="30000" dirty="0" err="1"/>
              <a:t>n</a:t>
            </a:r>
            <a:r>
              <a:rPr lang="en-US" sz="2000" dirty="0" err="1"/>
              <a:t>x,y</a:t>
            </a:r>
            <a:endParaRPr lang="en-US" sz="2000" dirty="0"/>
          </a:p>
          <a:p>
            <a:pPr marL="457200" indent="-457200">
              <a:buClr>
                <a:schemeClr val="tx1"/>
              </a:buClr>
              <a:buFont typeface="Wingdings" pitchFamily="2" charset="2"/>
              <a:buChar char="Ø"/>
            </a:pPr>
            <a:r>
              <a:rPr lang="en-US" sz="2000" dirty="0"/>
              <a:t>25 ns bunch spacing</a:t>
            </a:r>
          </a:p>
          <a:p>
            <a:pPr marL="457200" indent="-457200">
              <a:buClr>
                <a:schemeClr val="tx1"/>
              </a:buClr>
              <a:buFont typeface="Wingdings" pitchFamily="2" charset="2"/>
              <a:buChar char="Ø"/>
            </a:pPr>
            <a:r>
              <a:rPr lang="en-US" sz="2000" dirty="0">
                <a:solidFill>
                  <a:srgbClr val="FF0000"/>
                </a:solidFill>
              </a:rPr>
              <a:t>β*= 0.15 m (β*= 0.5 m @LHC)</a:t>
            </a:r>
            <a:endParaRPr lang="en-US" sz="2000" dirty="0"/>
          </a:p>
          <a:p>
            <a:pPr marL="457200" indent="-457200">
              <a:buClr>
                <a:schemeClr val="tx1"/>
              </a:buClr>
              <a:buFont typeface="Wingdings" pitchFamily="2" charset="2"/>
              <a:buChar char="Ø"/>
            </a:pPr>
            <a:r>
              <a:rPr lang="en-US" sz="2000" dirty="0"/>
              <a:t>Virtual peak </a:t>
            </a:r>
            <a:r>
              <a:rPr lang="en-US" sz="2000" dirty="0" err="1"/>
              <a:t>lumi</a:t>
            </a:r>
            <a:r>
              <a:rPr lang="en-US" sz="2000" dirty="0"/>
              <a:t> with crab </a:t>
            </a:r>
            <a:r>
              <a:rPr lang="en-US" sz="2000" dirty="0">
                <a:solidFill>
                  <a:srgbClr val="C00000"/>
                </a:solidFill>
              </a:rPr>
              <a:t>1.7·10</a:t>
            </a:r>
            <a:r>
              <a:rPr lang="en-US" sz="2000" baseline="30000" dirty="0">
                <a:solidFill>
                  <a:srgbClr val="C00000"/>
                </a:solidFill>
              </a:rPr>
              <a:t>35</a:t>
            </a:r>
            <a:r>
              <a:rPr lang="en-US" sz="2000" dirty="0">
                <a:solidFill>
                  <a:srgbClr val="C00000"/>
                </a:solidFill>
              </a:rPr>
              <a:t> cm</a:t>
            </a:r>
            <a:r>
              <a:rPr lang="en-US" sz="2000" baseline="30000" dirty="0">
                <a:solidFill>
                  <a:srgbClr val="C00000"/>
                </a:solidFill>
              </a:rPr>
              <a:t>-2</a:t>
            </a:r>
            <a:r>
              <a:rPr lang="en-US" sz="2000" dirty="0">
                <a:solidFill>
                  <a:srgbClr val="C00000"/>
                </a:solidFill>
              </a:rPr>
              <a:t>s</a:t>
            </a:r>
            <a:r>
              <a:rPr lang="en-US" sz="2000" baseline="30000" dirty="0">
                <a:solidFill>
                  <a:srgbClr val="C00000"/>
                </a:solidFill>
              </a:rPr>
              <a:t>-1</a:t>
            </a:r>
            <a:r>
              <a:rPr lang="en-US" sz="2000" dirty="0">
                <a:solidFill>
                  <a:srgbClr val="C00000"/>
                </a:solidFill>
              </a:rPr>
              <a:t> </a:t>
            </a:r>
            <a:endParaRPr lang="en-US" sz="2000" dirty="0"/>
          </a:p>
          <a:p>
            <a:pPr marL="457200" indent="-457200">
              <a:buClr>
                <a:schemeClr val="tx1"/>
              </a:buClr>
              <a:buFont typeface="Wingdings" pitchFamily="2" charset="2"/>
              <a:buChar char="Ø"/>
            </a:pPr>
            <a:r>
              <a:rPr lang="en-GB" sz="2000" dirty="0"/>
              <a:t>LHC p+ Lumi Levelled @</a:t>
            </a:r>
            <a:r>
              <a:rPr lang="en-US" sz="2000" dirty="0"/>
              <a:t> </a:t>
            </a:r>
            <a:r>
              <a:rPr lang="en-US" sz="2000" dirty="0">
                <a:solidFill>
                  <a:srgbClr val="C00000"/>
                </a:solidFill>
              </a:rPr>
              <a:t>5·10</a:t>
            </a:r>
            <a:r>
              <a:rPr lang="en-US" sz="2000" baseline="30000" dirty="0">
                <a:solidFill>
                  <a:srgbClr val="C00000"/>
                </a:solidFill>
              </a:rPr>
              <a:t>34</a:t>
            </a:r>
            <a:r>
              <a:rPr lang="en-US" sz="2000" dirty="0">
                <a:solidFill>
                  <a:srgbClr val="C00000"/>
                </a:solidFill>
              </a:rPr>
              <a:t> cm</a:t>
            </a:r>
            <a:r>
              <a:rPr lang="en-US" sz="2000" baseline="30000" dirty="0">
                <a:solidFill>
                  <a:srgbClr val="C00000"/>
                </a:solidFill>
              </a:rPr>
              <a:t>-2</a:t>
            </a:r>
            <a:r>
              <a:rPr lang="en-US" sz="2000" dirty="0">
                <a:solidFill>
                  <a:srgbClr val="C00000"/>
                </a:solidFill>
              </a:rPr>
              <a:t>s</a:t>
            </a:r>
            <a:r>
              <a:rPr lang="en-US" sz="2000" baseline="30000" dirty="0">
                <a:solidFill>
                  <a:srgbClr val="C00000"/>
                </a:solidFill>
              </a:rPr>
              <a:t>-1</a:t>
            </a:r>
            <a:r>
              <a:rPr lang="en-US" sz="2000" dirty="0"/>
              <a:t> </a:t>
            </a:r>
          </a:p>
          <a:p>
            <a:pPr marL="457200" indent="-457200">
              <a:buClr>
                <a:schemeClr val="tx1"/>
              </a:buClr>
              <a:buFont typeface="Wingdings" pitchFamily="2" charset="2"/>
              <a:buChar char="Ø"/>
            </a:pPr>
            <a:r>
              <a:rPr lang="en-US" sz="2000" dirty="0"/>
              <a:t>Pile up = 131</a:t>
            </a:r>
            <a:endParaRPr lang="en-GB" sz="2000" dirty="0"/>
          </a:p>
        </p:txBody>
      </p:sp>
      <p:cxnSp>
        <p:nvCxnSpPr>
          <p:cNvPr id="7" name="Straight Connector 6">
            <a:extLst>
              <a:ext uri="{FF2B5EF4-FFF2-40B4-BE49-F238E27FC236}">
                <a16:creationId xmlns:a16="http://schemas.microsoft.com/office/drawing/2014/main" id="{D335EF3F-9FA9-687F-47F1-3D4F145B59AB}"/>
              </a:ext>
            </a:extLst>
          </p:cNvPr>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8" name="Picture 7" descr="A blue and black logo&#10;&#10;Description automatically generated">
            <a:extLst>
              <a:ext uri="{FF2B5EF4-FFF2-40B4-BE49-F238E27FC236}">
                <a16:creationId xmlns:a16="http://schemas.microsoft.com/office/drawing/2014/main" id="{556C3001-92CE-A051-E948-494042214617}"/>
              </a:ext>
            </a:extLst>
          </p:cNvPr>
          <p:cNvPicPr>
            <a:picLocks noChangeAspect="1"/>
          </p:cNvPicPr>
          <p:nvPr/>
        </p:nvPicPr>
        <p:blipFill>
          <a:blip r:embed="rId2"/>
          <a:stretch>
            <a:fillRect/>
          </a:stretch>
        </p:blipFill>
        <p:spPr>
          <a:xfrm>
            <a:off x="10715436" y="199916"/>
            <a:ext cx="1276727" cy="544179"/>
          </a:xfrm>
          <a:prstGeom prst="rect">
            <a:avLst/>
          </a:prstGeom>
        </p:spPr>
      </p:pic>
      <p:sp>
        <p:nvSpPr>
          <p:cNvPr id="9" name="Rectangle 8">
            <a:extLst>
              <a:ext uri="{FF2B5EF4-FFF2-40B4-BE49-F238E27FC236}">
                <a16:creationId xmlns:a16="http://schemas.microsoft.com/office/drawing/2014/main" id="{25FC187B-57B3-5D57-060B-BE5BB7637EEF}"/>
              </a:ext>
            </a:extLst>
          </p:cNvPr>
          <p:cNvSpPr/>
          <p:nvPr/>
        </p:nvSpPr>
        <p:spPr>
          <a:xfrm>
            <a:off x="1293091" y="1249124"/>
            <a:ext cx="2466109" cy="572216"/>
          </a:xfrm>
          <a:prstGeom prst="rect">
            <a:avLst/>
          </a:prstGeom>
          <a:noFill/>
          <a:ln w="190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C88D31F-2484-E863-3E7F-D2A8CCB83705}"/>
              </a:ext>
            </a:extLst>
          </p:cNvPr>
          <p:cNvSpPr txBox="1"/>
          <p:nvPr/>
        </p:nvSpPr>
        <p:spPr>
          <a:xfrm>
            <a:off x="3774111" y="1348193"/>
            <a:ext cx="2348207" cy="369332"/>
          </a:xfrm>
          <a:prstGeom prst="rect">
            <a:avLst/>
          </a:prstGeom>
          <a:noFill/>
        </p:spPr>
        <p:txBody>
          <a:bodyPr wrap="none" rtlCol="0">
            <a:spAutoFit/>
          </a:bodyPr>
          <a:lstStyle/>
          <a:p>
            <a:r>
              <a:rPr lang="en-US" b="1" dirty="0">
                <a:solidFill>
                  <a:schemeClr val="accent1">
                    <a:lumMod val="75000"/>
                  </a:schemeClr>
                </a:solidFill>
              </a:rPr>
              <a:t>LHC Injectors Upgrade </a:t>
            </a:r>
          </a:p>
        </p:txBody>
      </p:sp>
      <p:sp>
        <p:nvSpPr>
          <p:cNvPr id="11" name="Rectangle 10">
            <a:extLst>
              <a:ext uri="{FF2B5EF4-FFF2-40B4-BE49-F238E27FC236}">
                <a16:creationId xmlns:a16="http://schemas.microsoft.com/office/drawing/2014/main" id="{0001B23B-8BAF-66DC-10D4-B2645806EC7D}"/>
              </a:ext>
            </a:extLst>
          </p:cNvPr>
          <p:cNvSpPr/>
          <p:nvPr/>
        </p:nvSpPr>
        <p:spPr>
          <a:xfrm>
            <a:off x="1330035" y="2100958"/>
            <a:ext cx="3171627" cy="387658"/>
          </a:xfrm>
          <a:prstGeom prst="rect">
            <a:avLst/>
          </a:prstGeom>
          <a:noFill/>
          <a:ln w="190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A80D6F30-C7F9-BA55-39E6-B38013B63E29}"/>
              </a:ext>
            </a:extLst>
          </p:cNvPr>
          <p:cNvGrpSpPr/>
          <p:nvPr/>
        </p:nvGrpSpPr>
        <p:grpSpPr>
          <a:xfrm>
            <a:off x="3235990" y="3713733"/>
            <a:ext cx="3776914" cy="2271719"/>
            <a:chOff x="3235990" y="3713733"/>
            <a:chExt cx="3776914" cy="2271719"/>
          </a:xfrm>
        </p:grpSpPr>
        <p:pic>
          <p:nvPicPr>
            <p:cNvPr id="22" name="Picture 21">
              <a:extLst>
                <a:ext uri="{FF2B5EF4-FFF2-40B4-BE49-F238E27FC236}">
                  <a16:creationId xmlns:a16="http://schemas.microsoft.com/office/drawing/2014/main" id="{28D153AB-F717-7FD2-D316-F81272AA2CDC}"/>
                </a:ext>
              </a:extLst>
            </p:cNvPr>
            <p:cNvPicPr>
              <a:picLocks noChangeAspect="1"/>
            </p:cNvPicPr>
            <p:nvPr/>
          </p:nvPicPr>
          <p:blipFill>
            <a:blip r:embed="rId3"/>
            <a:srcRect t="3722" b="2106"/>
            <a:stretch/>
          </p:blipFill>
          <p:spPr>
            <a:xfrm>
              <a:off x="3235990" y="3713733"/>
              <a:ext cx="3713800" cy="1962035"/>
            </a:xfrm>
            <a:prstGeom prst="rect">
              <a:avLst/>
            </a:prstGeom>
          </p:spPr>
        </p:pic>
        <p:cxnSp>
          <p:nvCxnSpPr>
            <p:cNvPr id="25" name="Straight Arrow Connector 24">
              <a:extLst>
                <a:ext uri="{FF2B5EF4-FFF2-40B4-BE49-F238E27FC236}">
                  <a16:creationId xmlns:a16="http://schemas.microsoft.com/office/drawing/2014/main" id="{9B49E651-13B5-E0C5-7CD8-8F2A98B319D3}"/>
                </a:ext>
              </a:extLst>
            </p:cNvPr>
            <p:cNvCxnSpPr/>
            <p:nvPr/>
          </p:nvCxnSpPr>
          <p:spPr>
            <a:xfrm>
              <a:off x="4038600" y="5831393"/>
              <a:ext cx="283325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C470E0E-24B9-E97A-D777-70BEA58E38CD}"/>
                </a:ext>
              </a:extLst>
            </p:cNvPr>
            <p:cNvSpPr txBox="1"/>
            <p:nvPr/>
          </p:nvSpPr>
          <p:spPr>
            <a:xfrm>
              <a:off x="5092890" y="5616120"/>
              <a:ext cx="760144" cy="369332"/>
            </a:xfrm>
            <a:prstGeom prst="rect">
              <a:avLst/>
            </a:prstGeom>
            <a:solidFill>
              <a:schemeClr val="bg1"/>
            </a:solidFill>
            <a:ln>
              <a:solidFill>
                <a:schemeClr val="bg1"/>
              </a:solidFill>
            </a:ln>
          </p:spPr>
          <p:txBody>
            <a:bodyPr wrap="none" rtlCol="0">
              <a:spAutoFit/>
            </a:bodyPr>
            <a:lstStyle/>
            <a:p>
              <a:r>
                <a:rPr lang="en-US" dirty="0"/>
                <a:t>27 km</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F74E3A5B-6A40-BDBB-3871-E6E2EE941EF0}"/>
                    </a:ext>
                  </a:extLst>
                </p:cNvPr>
                <p:cNvSpPr txBox="1"/>
                <p:nvPr/>
              </p:nvSpPr>
              <p:spPr>
                <a:xfrm>
                  <a:off x="5383034" y="4264137"/>
                  <a:ext cx="1629870" cy="646331"/>
                </a:xfrm>
                <a:prstGeom prst="rect">
                  <a:avLst/>
                </a:prstGeom>
                <a:noFill/>
              </p:spPr>
              <p:txBody>
                <a:bodyPr wrap="none" rtlCol="0">
                  <a:spAutoFit/>
                </a:bodyPr>
                <a:lstStyle/>
                <a:p>
                  <a:pPr algn="ctr"/>
                  <a14:m>
                    <m:oMath xmlns:m="http://schemas.openxmlformats.org/officeDocument/2006/math">
                      <m:r>
                        <a:rPr lang="en-US" i="1" smtClean="0">
                          <a:solidFill>
                            <a:srgbClr val="00B050"/>
                          </a:solidFill>
                          <a:latin typeface="Cambria Math" panose="02040503050406030204" pitchFamily="18" charset="0"/>
                          <a:ea typeface="Cambria Math" panose="02040503050406030204" pitchFamily="18" charset="0"/>
                        </a:rPr>
                        <m:t>𝛽</m:t>
                      </m:r>
                      <m:d>
                        <m:dPr>
                          <m:ctrlPr>
                            <a:rPr lang="en-US" b="0" i="1" smtClean="0">
                              <a:solidFill>
                                <a:srgbClr val="00B050"/>
                              </a:solidFill>
                              <a:latin typeface="Cambria Math" panose="02040503050406030204" pitchFamily="18" charset="0"/>
                              <a:ea typeface="Cambria Math" panose="02040503050406030204" pitchFamily="18" charset="0"/>
                            </a:rPr>
                          </m:ctrlPr>
                        </m:dPr>
                        <m:e>
                          <m:sSup>
                            <m:sSupPr>
                              <m:ctrlPr>
                                <a:rPr lang="en-US" b="0" i="1" smtClean="0">
                                  <a:solidFill>
                                    <a:srgbClr val="00B050"/>
                                  </a:solidFill>
                                  <a:latin typeface="Cambria Math" panose="02040503050406030204" pitchFamily="18" charset="0"/>
                                  <a:ea typeface="Cambria Math" panose="02040503050406030204" pitchFamily="18" charset="0"/>
                                </a:rPr>
                              </m:ctrlPr>
                            </m:sSupPr>
                            <m:e>
                              <m:r>
                                <a:rPr lang="en-US" b="0" i="1" smtClean="0">
                                  <a:solidFill>
                                    <a:srgbClr val="00B050"/>
                                  </a:solidFill>
                                  <a:latin typeface="Cambria Math" panose="02040503050406030204" pitchFamily="18" charset="0"/>
                                  <a:ea typeface="Cambria Math" panose="02040503050406030204" pitchFamily="18" charset="0"/>
                                </a:rPr>
                                <m:t>𝐿</m:t>
                              </m:r>
                            </m:e>
                            <m:sup>
                              <m:r>
                                <a:rPr lang="en-US" b="0" i="1" smtClean="0">
                                  <a:solidFill>
                                    <a:srgbClr val="00B050"/>
                                  </a:solidFill>
                                  <a:latin typeface="Cambria Math" panose="02040503050406030204" pitchFamily="18" charset="0"/>
                                  <a:ea typeface="Cambria Math" panose="02040503050406030204" pitchFamily="18" charset="0"/>
                                </a:rPr>
                                <m:t>∗</m:t>
                              </m:r>
                            </m:sup>
                          </m:sSup>
                        </m:e>
                      </m:d>
                      <m:r>
                        <a:rPr lang="en-US" b="0" i="1" smtClean="0">
                          <a:solidFill>
                            <a:srgbClr val="00B050"/>
                          </a:solidFill>
                          <a:latin typeface="Cambria Math" panose="02040503050406030204" pitchFamily="18" charset="0"/>
                          <a:ea typeface="Cambria Math" panose="02040503050406030204" pitchFamily="18" charset="0"/>
                        </a:rPr>
                        <m:t> </m:t>
                      </m:r>
                    </m:oMath>
                  </a14:m>
                  <a:r>
                    <a:rPr lang="en-US" dirty="0">
                      <a:solidFill>
                        <a:srgbClr val="00B050"/>
                      </a:solidFill>
                    </a:rPr>
                    <a:t>= 4.5 km </a:t>
                  </a:r>
                </a:p>
                <a:p>
                  <a:pPr algn="ctr"/>
                  <a:r>
                    <a:rPr lang="en-US" dirty="0">
                      <a:solidFill>
                        <a:srgbClr val="00B050"/>
                      </a:solidFill>
                    </a:rPr>
                    <a:t>@IT</a:t>
                  </a:r>
                </a:p>
              </p:txBody>
            </p:sp>
          </mc:Choice>
          <mc:Fallback xmlns="">
            <p:sp>
              <p:nvSpPr>
                <p:cNvPr id="26" name="TextBox 25">
                  <a:extLst>
                    <a:ext uri="{FF2B5EF4-FFF2-40B4-BE49-F238E27FC236}">
                      <a16:creationId xmlns:a16="http://schemas.microsoft.com/office/drawing/2014/main" id="{F74E3A5B-6A40-BDBB-3871-E6E2EE941EF0}"/>
                    </a:ext>
                  </a:extLst>
                </p:cNvPr>
                <p:cNvSpPr txBox="1">
                  <a:spLocks noRot="1" noChangeAspect="1" noMove="1" noResize="1" noEditPoints="1" noAdjustHandles="1" noChangeArrowheads="1" noChangeShapeType="1" noTextEdit="1"/>
                </p:cNvSpPr>
                <p:nvPr/>
              </p:nvSpPr>
              <p:spPr>
                <a:xfrm>
                  <a:off x="5383034" y="4264137"/>
                  <a:ext cx="1629870" cy="646331"/>
                </a:xfrm>
                <a:prstGeom prst="rect">
                  <a:avLst/>
                </a:prstGeom>
                <a:blipFill>
                  <a:blip r:embed="rId4"/>
                  <a:stretch>
                    <a:fillRect l="-775" t="-3846" r="-3101" b="-13462"/>
                  </a:stretch>
                </a:blipFill>
              </p:spPr>
              <p:txBody>
                <a:bodyPr/>
                <a:lstStyle/>
                <a:p>
                  <a:r>
                    <a:rPr lang="en-US">
                      <a:noFill/>
                    </a:rPr>
                    <a:t> </a:t>
                  </a:r>
                </a:p>
              </p:txBody>
            </p:sp>
          </mc:Fallback>
        </mc:AlternateContent>
        <p:sp>
          <p:nvSpPr>
            <p:cNvPr id="27" name="Oval 26">
              <a:extLst>
                <a:ext uri="{FF2B5EF4-FFF2-40B4-BE49-F238E27FC236}">
                  <a16:creationId xmlns:a16="http://schemas.microsoft.com/office/drawing/2014/main" id="{AA88E648-5187-728A-AB96-BF5C44520EA6}"/>
                </a:ext>
              </a:extLst>
            </p:cNvPr>
            <p:cNvSpPr/>
            <p:nvPr/>
          </p:nvSpPr>
          <p:spPr>
            <a:xfrm>
              <a:off x="5301673" y="3953956"/>
              <a:ext cx="304800" cy="257687"/>
            </a:xfrm>
            <a:prstGeom prst="ellipse">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59944750-4F3C-948F-8DDF-42E0AFA1334C}"/>
              </a:ext>
            </a:extLst>
          </p:cNvPr>
          <p:cNvGrpSpPr/>
          <p:nvPr/>
        </p:nvGrpSpPr>
        <p:grpSpPr>
          <a:xfrm>
            <a:off x="5606473" y="136525"/>
            <a:ext cx="5073752" cy="6616700"/>
            <a:chOff x="5606473" y="136525"/>
            <a:chExt cx="5073752" cy="6616700"/>
          </a:xfrm>
        </p:grpSpPr>
        <p:pic>
          <p:nvPicPr>
            <p:cNvPr id="29" name="Picture 28">
              <a:extLst>
                <a:ext uri="{FF2B5EF4-FFF2-40B4-BE49-F238E27FC236}">
                  <a16:creationId xmlns:a16="http://schemas.microsoft.com/office/drawing/2014/main" id="{BC8166DF-CD7F-3399-1C02-FD1F356D0056}"/>
                </a:ext>
              </a:extLst>
            </p:cNvPr>
            <p:cNvPicPr>
              <a:picLocks noChangeAspect="1"/>
            </p:cNvPicPr>
            <p:nvPr/>
          </p:nvPicPr>
          <p:blipFill>
            <a:blip r:embed="rId5"/>
            <a:stretch>
              <a:fillRect/>
            </a:stretch>
          </p:blipFill>
          <p:spPr>
            <a:xfrm>
              <a:off x="7719142" y="136525"/>
              <a:ext cx="2908300" cy="6616700"/>
            </a:xfrm>
            <a:prstGeom prst="rect">
              <a:avLst/>
            </a:prstGeom>
          </p:spPr>
        </p:pic>
        <p:sp>
          <p:nvSpPr>
            <p:cNvPr id="30" name="TextBox 29">
              <a:extLst>
                <a:ext uri="{FF2B5EF4-FFF2-40B4-BE49-F238E27FC236}">
                  <a16:creationId xmlns:a16="http://schemas.microsoft.com/office/drawing/2014/main" id="{87599E45-BA72-E5C2-A1CA-6A0F1442A0E4}"/>
                </a:ext>
              </a:extLst>
            </p:cNvPr>
            <p:cNvSpPr txBox="1"/>
            <p:nvPr/>
          </p:nvSpPr>
          <p:spPr>
            <a:xfrm>
              <a:off x="7076017" y="3740250"/>
              <a:ext cx="643125" cy="369332"/>
            </a:xfrm>
            <a:prstGeom prst="rect">
              <a:avLst/>
            </a:prstGeom>
            <a:noFill/>
          </p:spPr>
          <p:txBody>
            <a:bodyPr wrap="none" rtlCol="0">
              <a:spAutoFit/>
            </a:bodyPr>
            <a:lstStyle/>
            <a:p>
              <a:r>
                <a:rPr lang="en-US" dirty="0"/>
                <a:t>5 km</a:t>
              </a:r>
            </a:p>
          </p:txBody>
        </p:sp>
        <p:sp>
          <p:nvSpPr>
            <p:cNvPr id="31" name="TextBox 30">
              <a:extLst>
                <a:ext uri="{FF2B5EF4-FFF2-40B4-BE49-F238E27FC236}">
                  <a16:creationId xmlns:a16="http://schemas.microsoft.com/office/drawing/2014/main" id="{8F0A8C6C-0583-8EB5-1584-E292BF36A212}"/>
                </a:ext>
              </a:extLst>
            </p:cNvPr>
            <p:cNvSpPr txBox="1"/>
            <p:nvPr/>
          </p:nvSpPr>
          <p:spPr>
            <a:xfrm>
              <a:off x="7045955" y="1024541"/>
              <a:ext cx="760144" cy="369332"/>
            </a:xfrm>
            <a:prstGeom prst="rect">
              <a:avLst/>
            </a:prstGeom>
            <a:noFill/>
          </p:spPr>
          <p:txBody>
            <a:bodyPr wrap="none" rtlCol="0">
              <a:spAutoFit/>
            </a:bodyPr>
            <a:lstStyle/>
            <a:p>
              <a:r>
                <a:rPr lang="en-US" dirty="0"/>
                <a:t>10 km</a:t>
              </a:r>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51D6572-4541-4470-77D9-E2C7D0D3845B}"/>
                    </a:ext>
                  </a:extLst>
                </p:cNvPr>
                <p:cNvSpPr txBox="1"/>
                <p:nvPr/>
              </p:nvSpPr>
              <p:spPr>
                <a:xfrm>
                  <a:off x="9003869" y="591943"/>
                  <a:ext cx="1676356" cy="646331"/>
                </a:xfrm>
                <a:prstGeom prst="rect">
                  <a:avLst/>
                </a:prstGeom>
                <a:noFill/>
              </p:spPr>
              <p:txBody>
                <a:bodyPr wrap="none" rtlCol="0">
                  <a:spAutoFit/>
                </a:bodyPr>
                <a:lstStyle/>
                <a:p>
                  <a:pPr algn="ctr"/>
                  <a14:m>
                    <m:oMath xmlns:m="http://schemas.openxmlformats.org/officeDocument/2006/math">
                      <m:r>
                        <a:rPr lang="en-US" i="1" smtClean="0">
                          <a:solidFill>
                            <a:srgbClr val="FF0000"/>
                          </a:solidFill>
                          <a:latin typeface="Cambria Math" panose="02040503050406030204" pitchFamily="18" charset="0"/>
                          <a:ea typeface="Cambria Math" panose="02040503050406030204" pitchFamily="18" charset="0"/>
                        </a:rPr>
                        <m:t>𝛽</m:t>
                      </m:r>
                      <m:d>
                        <m:dPr>
                          <m:ctrlPr>
                            <a:rPr lang="en-US" b="0" i="1" smtClean="0">
                              <a:solidFill>
                                <a:srgbClr val="FF0000"/>
                              </a:solidFill>
                              <a:latin typeface="Cambria Math" panose="02040503050406030204" pitchFamily="18" charset="0"/>
                              <a:ea typeface="Cambria Math" panose="02040503050406030204" pitchFamily="18" charset="0"/>
                            </a:rPr>
                          </m:ctrlPr>
                        </m:dPr>
                        <m:e>
                          <m:sSup>
                            <m:sSupPr>
                              <m:ctrlPr>
                                <a:rPr lang="en-US" b="0" i="1" smtClean="0">
                                  <a:solidFill>
                                    <a:srgbClr val="FF0000"/>
                                  </a:solidFill>
                                  <a:latin typeface="Cambria Math" panose="02040503050406030204" pitchFamily="18" charset="0"/>
                                  <a:ea typeface="Cambria Math" panose="02040503050406030204" pitchFamily="18" charset="0"/>
                                </a:rPr>
                              </m:ctrlPr>
                            </m:sSupPr>
                            <m:e>
                              <m:r>
                                <a:rPr lang="en-US" b="0" i="1" smtClean="0">
                                  <a:solidFill>
                                    <a:srgbClr val="FF0000"/>
                                  </a:solidFill>
                                  <a:latin typeface="Cambria Math" panose="02040503050406030204" pitchFamily="18" charset="0"/>
                                  <a:ea typeface="Cambria Math" panose="02040503050406030204" pitchFamily="18" charset="0"/>
                                </a:rPr>
                                <m:t>𝐿</m:t>
                              </m:r>
                            </m:e>
                            <m:sup>
                              <m:r>
                                <a:rPr lang="en-US" b="0" i="1" smtClean="0">
                                  <a:solidFill>
                                    <a:srgbClr val="FF0000"/>
                                  </a:solidFill>
                                  <a:latin typeface="Cambria Math" panose="02040503050406030204" pitchFamily="18" charset="0"/>
                                  <a:ea typeface="Cambria Math" panose="02040503050406030204" pitchFamily="18" charset="0"/>
                                </a:rPr>
                                <m:t>∗</m:t>
                              </m:r>
                            </m:sup>
                          </m:sSup>
                        </m:e>
                      </m:d>
                      <m:r>
                        <a:rPr lang="en-US" b="0" i="0" smtClean="0">
                          <a:solidFill>
                            <a:srgbClr val="FF0000"/>
                          </a:solidFill>
                          <a:latin typeface="Cambria Math" panose="02040503050406030204" pitchFamily="18" charset="0"/>
                          <a:ea typeface="Cambria Math" panose="02040503050406030204" pitchFamily="18" charset="0"/>
                        </a:rPr>
                        <m:t>&gt;10</m:t>
                      </m:r>
                    </m:oMath>
                  </a14:m>
                  <a:r>
                    <a:rPr lang="en-US" dirty="0">
                      <a:solidFill>
                        <a:srgbClr val="FF0000"/>
                      </a:solidFill>
                    </a:rPr>
                    <a:t> km </a:t>
                  </a:r>
                </a:p>
                <a:p>
                  <a:pPr algn="ctr"/>
                  <a:r>
                    <a:rPr lang="en-US" dirty="0">
                      <a:solidFill>
                        <a:srgbClr val="FF0000"/>
                      </a:solidFill>
                    </a:rPr>
                    <a:t>@IT</a:t>
                  </a:r>
                </a:p>
              </p:txBody>
            </p:sp>
          </mc:Choice>
          <mc:Fallback xmlns="">
            <p:sp>
              <p:nvSpPr>
                <p:cNvPr id="32" name="TextBox 31">
                  <a:extLst>
                    <a:ext uri="{FF2B5EF4-FFF2-40B4-BE49-F238E27FC236}">
                      <a16:creationId xmlns:a16="http://schemas.microsoft.com/office/drawing/2014/main" id="{651D6572-4541-4470-77D9-E2C7D0D3845B}"/>
                    </a:ext>
                  </a:extLst>
                </p:cNvPr>
                <p:cNvSpPr txBox="1">
                  <a:spLocks noRot="1" noChangeAspect="1" noMove="1" noResize="1" noEditPoints="1" noAdjustHandles="1" noChangeArrowheads="1" noChangeShapeType="1" noTextEdit="1"/>
                </p:cNvSpPr>
                <p:nvPr/>
              </p:nvSpPr>
              <p:spPr>
                <a:xfrm>
                  <a:off x="9003869" y="591943"/>
                  <a:ext cx="1676356" cy="646331"/>
                </a:xfrm>
                <a:prstGeom prst="rect">
                  <a:avLst/>
                </a:prstGeom>
                <a:blipFill>
                  <a:blip r:embed="rId6"/>
                  <a:stretch>
                    <a:fillRect t="-3846" r="-3008" b="-13462"/>
                  </a:stretch>
                </a:blipFill>
              </p:spPr>
              <p:txBody>
                <a:bodyPr/>
                <a:lstStyle/>
                <a:p>
                  <a:r>
                    <a:rPr lang="en-US">
                      <a:noFill/>
                    </a:rPr>
                    <a:t> </a:t>
                  </a:r>
                </a:p>
              </p:txBody>
            </p:sp>
          </mc:Fallback>
        </mc:AlternateContent>
        <p:sp>
          <p:nvSpPr>
            <p:cNvPr id="33" name="Oval 32">
              <a:extLst>
                <a:ext uri="{FF2B5EF4-FFF2-40B4-BE49-F238E27FC236}">
                  <a16:creationId xmlns:a16="http://schemas.microsoft.com/office/drawing/2014/main" id="{B720FB07-D927-063C-4D14-5A8F55D58A3F}"/>
                </a:ext>
              </a:extLst>
            </p:cNvPr>
            <p:cNvSpPr/>
            <p:nvPr/>
          </p:nvSpPr>
          <p:spPr>
            <a:xfrm>
              <a:off x="8783818" y="836683"/>
              <a:ext cx="617338" cy="55719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Arrow Connector 34">
              <a:extLst>
                <a:ext uri="{FF2B5EF4-FFF2-40B4-BE49-F238E27FC236}">
                  <a16:creationId xmlns:a16="http://schemas.microsoft.com/office/drawing/2014/main" id="{248925D2-A378-AF0D-7A67-E6D985118B29}"/>
                </a:ext>
              </a:extLst>
            </p:cNvPr>
            <p:cNvCxnSpPr>
              <a:cxnSpLocks/>
            </p:cNvCxnSpPr>
            <p:nvPr/>
          </p:nvCxnSpPr>
          <p:spPr>
            <a:xfrm flipV="1">
              <a:off x="5606473" y="1284293"/>
              <a:ext cx="3034539" cy="27698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38" name="TextBox 37">
            <a:extLst>
              <a:ext uri="{FF2B5EF4-FFF2-40B4-BE49-F238E27FC236}">
                <a16:creationId xmlns:a16="http://schemas.microsoft.com/office/drawing/2014/main" id="{C6B37883-5698-AF2D-DCDC-606AB3BA0D63}"/>
              </a:ext>
            </a:extLst>
          </p:cNvPr>
          <p:cNvSpPr txBox="1"/>
          <p:nvPr/>
        </p:nvSpPr>
        <p:spPr>
          <a:xfrm>
            <a:off x="9476509" y="2119430"/>
            <a:ext cx="2613891" cy="1477328"/>
          </a:xfrm>
          <a:prstGeom prst="rect">
            <a:avLst/>
          </a:prstGeom>
          <a:noFill/>
        </p:spPr>
        <p:txBody>
          <a:bodyPr wrap="square" rtlCol="0">
            <a:spAutoFit/>
          </a:bodyPr>
          <a:lstStyle/>
          <a:p>
            <a:r>
              <a:rPr lang="en-US" dirty="0"/>
              <a:t>High gradient magnets:</a:t>
            </a:r>
          </a:p>
          <a:p>
            <a:pPr marL="285750" indent="-285750">
              <a:buFont typeface="Arial" panose="020B0604020202020204" pitchFamily="34" charset="0"/>
              <a:buChar char="•"/>
            </a:pPr>
            <a:r>
              <a:rPr lang="en-US" dirty="0"/>
              <a:t>Stronger focusing</a:t>
            </a:r>
          </a:p>
          <a:p>
            <a:pPr marL="285750" indent="-285750">
              <a:buFont typeface="Arial" panose="020B0604020202020204" pitchFamily="34" charset="0"/>
              <a:buChar char="•"/>
            </a:pPr>
            <a:r>
              <a:rPr lang="en-US" dirty="0"/>
              <a:t>Large aperture</a:t>
            </a:r>
          </a:p>
          <a:p>
            <a:r>
              <a:rPr lang="en-US" dirty="0"/>
              <a:t>Only possible with new technology</a:t>
            </a:r>
          </a:p>
        </p:txBody>
      </p:sp>
      <p:grpSp>
        <p:nvGrpSpPr>
          <p:cNvPr id="43" name="Group 42">
            <a:extLst>
              <a:ext uri="{FF2B5EF4-FFF2-40B4-BE49-F238E27FC236}">
                <a16:creationId xmlns:a16="http://schemas.microsoft.com/office/drawing/2014/main" id="{D6209342-BACB-92E3-A4D9-7E3C0D7EAF21}"/>
              </a:ext>
            </a:extLst>
          </p:cNvPr>
          <p:cNvGrpSpPr/>
          <p:nvPr/>
        </p:nvGrpSpPr>
        <p:grpSpPr>
          <a:xfrm>
            <a:off x="954094" y="3691921"/>
            <a:ext cx="2281896" cy="2390705"/>
            <a:chOff x="954094" y="3691921"/>
            <a:chExt cx="2281896" cy="2390705"/>
          </a:xfrm>
        </p:grpSpPr>
        <p:grpSp>
          <p:nvGrpSpPr>
            <p:cNvPr id="39" name="Group 38">
              <a:extLst>
                <a:ext uri="{FF2B5EF4-FFF2-40B4-BE49-F238E27FC236}">
                  <a16:creationId xmlns:a16="http://schemas.microsoft.com/office/drawing/2014/main" id="{4A812B3B-291F-5F4F-2F51-A7F8C4538B70}"/>
                </a:ext>
              </a:extLst>
            </p:cNvPr>
            <p:cNvGrpSpPr/>
            <p:nvPr/>
          </p:nvGrpSpPr>
          <p:grpSpPr>
            <a:xfrm>
              <a:off x="954094" y="3691921"/>
              <a:ext cx="2281896" cy="2390705"/>
              <a:chOff x="954094" y="3691921"/>
              <a:chExt cx="2281896" cy="2390705"/>
            </a:xfrm>
          </p:grpSpPr>
          <p:pic>
            <p:nvPicPr>
              <p:cNvPr id="16" name="Picture 15">
                <a:extLst>
                  <a:ext uri="{FF2B5EF4-FFF2-40B4-BE49-F238E27FC236}">
                    <a16:creationId xmlns:a16="http://schemas.microsoft.com/office/drawing/2014/main" id="{8C491CEF-6151-F123-130F-9F0537A78FCF}"/>
                  </a:ext>
                </a:extLst>
              </p:cNvPr>
              <p:cNvPicPr>
                <a:picLocks noChangeAspect="1"/>
              </p:cNvPicPr>
              <p:nvPr/>
            </p:nvPicPr>
            <p:blipFill>
              <a:blip r:embed="rId7"/>
              <a:stretch>
                <a:fillRect/>
              </a:stretch>
            </p:blipFill>
            <p:spPr>
              <a:xfrm>
                <a:off x="954094" y="3691921"/>
                <a:ext cx="2281896" cy="987112"/>
              </a:xfrm>
              <a:prstGeom prst="rect">
                <a:avLst/>
              </a:prstGeom>
            </p:spPr>
          </p:pic>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0CB4E001-46C7-7D8B-4736-EDE1655A466B}"/>
                      </a:ext>
                    </a:extLst>
                  </p:cNvPr>
                  <p:cNvSpPr txBox="1"/>
                  <p:nvPr/>
                </p:nvSpPr>
                <p:spPr>
                  <a:xfrm>
                    <a:off x="1241795" y="4708111"/>
                    <a:ext cx="1706493" cy="6024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𝛽</m:t>
                          </m:r>
                          <m:d>
                            <m:dPr>
                              <m:ctrlPr>
                                <a:rPr lang="en-US" b="0" i="1" smtClean="0">
                                  <a:latin typeface="Cambria Math" panose="02040503050406030204" pitchFamily="18" charset="0"/>
                                  <a:ea typeface="Cambria Math" panose="02040503050406030204" pitchFamily="18" charset="0"/>
                                </a:rPr>
                              </m:ctrlPr>
                            </m:dPr>
                            <m:e>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𝐿</m:t>
                                  </m:r>
                                </m:e>
                                <m:sup>
                                  <m:r>
                                    <a:rPr lang="en-US" b="0" i="1" smtClean="0">
                                      <a:latin typeface="Cambria Math" panose="02040503050406030204" pitchFamily="18" charset="0"/>
                                      <a:ea typeface="Cambria Math" panose="02040503050406030204" pitchFamily="18" charset="0"/>
                                    </a:rPr>
                                    <m:t>∗</m:t>
                                  </m:r>
                                </m:sup>
                              </m:sSup>
                            </m:e>
                          </m:d>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𝛽</m:t>
                              </m:r>
                            </m:e>
                            <m:sup>
                              <m:r>
                                <a:rPr lang="en-US" b="0" i="1" smtClean="0">
                                  <a:latin typeface="Cambria Math" panose="02040503050406030204" pitchFamily="18" charset="0"/>
                                  <a:ea typeface="Cambria Math" panose="02040503050406030204" pitchFamily="18" charset="0"/>
                                </a:rPr>
                                <m:t>∗</m:t>
                              </m:r>
                            </m:sup>
                          </m:sSup>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𝐿</m:t>
                                  </m:r>
                                </m:e>
                                <m:sup>
                                  <m:r>
                                    <a:rPr lang="en-US" b="0" i="1" smtClean="0">
                                      <a:latin typeface="Cambria Math" panose="02040503050406030204" pitchFamily="18" charset="0"/>
                                      <a:ea typeface="Cambria Math" panose="02040503050406030204" pitchFamily="18" charset="0"/>
                                    </a:rPr>
                                    <m:t>∗2</m:t>
                                  </m:r>
                                </m:sup>
                              </m:sSup>
                            </m:num>
                            <m:den>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𝛽</m:t>
                                  </m:r>
                                </m:e>
                                <m:sup>
                                  <m:r>
                                    <a:rPr lang="en-US" i="1">
                                      <a:latin typeface="Cambria Math" panose="02040503050406030204" pitchFamily="18" charset="0"/>
                                      <a:ea typeface="Cambria Math" panose="02040503050406030204" pitchFamily="18" charset="0"/>
                                    </a:rPr>
                                    <m:t>∗</m:t>
                                  </m:r>
                                </m:sup>
                              </m:sSup>
                            </m:den>
                          </m:f>
                        </m:oMath>
                      </m:oMathPara>
                    </a14:m>
                    <a:endParaRPr lang="en-US" dirty="0"/>
                  </a:p>
                </p:txBody>
              </p:sp>
            </mc:Choice>
            <mc:Fallback xmlns="">
              <p:sp>
                <p:nvSpPr>
                  <p:cNvPr id="19" name="TextBox 18">
                    <a:extLst>
                      <a:ext uri="{FF2B5EF4-FFF2-40B4-BE49-F238E27FC236}">
                        <a16:creationId xmlns:a16="http://schemas.microsoft.com/office/drawing/2014/main" id="{0CB4E001-46C7-7D8B-4736-EDE1655A466B}"/>
                      </a:ext>
                    </a:extLst>
                  </p:cNvPr>
                  <p:cNvSpPr txBox="1">
                    <a:spLocks noRot="1" noChangeAspect="1" noMove="1" noResize="1" noEditPoints="1" noAdjustHandles="1" noChangeArrowheads="1" noChangeShapeType="1" noTextEdit="1"/>
                  </p:cNvSpPr>
                  <p:nvPr/>
                </p:nvSpPr>
                <p:spPr>
                  <a:xfrm>
                    <a:off x="1241795" y="4708111"/>
                    <a:ext cx="1706493" cy="602473"/>
                  </a:xfrm>
                  <a:prstGeom prst="rect">
                    <a:avLst/>
                  </a:prstGeom>
                  <a:blipFill>
                    <a:blip r:embed="rId8"/>
                    <a:stretch>
                      <a:fillRect l="-4412" b="-163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81553637-63EF-BE3F-DECD-63A6097810F0}"/>
                      </a:ext>
                    </a:extLst>
                  </p:cNvPr>
                  <p:cNvSpPr txBox="1"/>
                  <p:nvPr/>
                </p:nvSpPr>
                <p:spPr>
                  <a:xfrm>
                    <a:off x="1126443" y="5518946"/>
                    <a:ext cx="1821845" cy="56368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i="1" smtClean="0">
                                  <a:solidFill>
                                    <a:srgbClr val="FF0000"/>
                                  </a:solidFill>
                                  <a:latin typeface="Cambria Math" panose="02040503050406030204" pitchFamily="18" charset="0"/>
                                  <a:ea typeface="Cambria Math" panose="02040503050406030204" pitchFamily="18" charset="0"/>
                                </a:rPr>
                                <m:t>𝜎</m:t>
                              </m:r>
                            </m:e>
                            <m:sub>
                              <m:r>
                                <a:rPr lang="en-US" b="0" i="1" smtClean="0">
                                  <a:solidFill>
                                    <a:srgbClr val="FF0000"/>
                                  </a:solidFill>
                                  <a:latin typeface="Cambria Math" panose="02040503050406030204" pitchFamily="18" charset="0"/>
                                </a:rPr>
                                <m:t>𝑥</m:t>
                              </m:r>
                              <m:r>
                                <a:rPr lang="en-US" b="0"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rPr>
                                <m:t>𝑦</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𝑦</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𝑦</m:t>
                                  </m:r>
                                </m:sub>
                              </m:sSub>
                            </m:e>
                          </m:rad>
                        </m:oMath>
                      </m:oMathPara>
                    </a14:m>
                    <a:endParaRPr lang="en-US" dirty="0"/>
                  </a:p>
                </p:txBody>
              </p:sp>
            </mc:Choice>
            <mc:Fallback xmlns="">
              <p:sp>
                <p:nvSpPr>
                  <p:cNvPr id="37" name="TextBox 36">
                    <a:extLst>
                      <a:ext uri="{FF2B5EF4-FFF2-40B4-BE49-F238E27FC236}">
                        <a16:creationId xmlns:a16="http://schemas.microsoft.com/office/drawing/2014/main" id="{81553637-63EF-BE3F-DECD-63A6097810F0}"/>
                      </a:ext>
                    </a:extLst>
                  </p:cNvPr>
                  <p:cNvSpPr txBox="1">
                    <a:spLocks noRot="1" noChangeAspect="1" noMove="1" noResize="1" noEditPoints="1" noAdjustHandles="1" noChangeArrowheads="1" noChangeShapeType="1" noTextEdit="1"/>
                  </p:cNvSpPr>
                  <p:nvPr/>
                </p:nvSpPr>
                <p:spPr>
                  <a:xfrm>
                    <a:off x="1126443" y="5518946"/>
                    <a:ext cx="1821845" cy="563680"/>
                  </a:xfrm>
                  <a:prstGeom prst="rect">
                    <a:avLst/>
                  </a:prstGeom>
                  <a:blipFill>
                    <a:blip r:embed="rId9"/>
                    <a:stretch>
                      <a:fillRect l="-690"/>
                    </a:stretch>
                  </a:blipFill>
                </p:spPr>
                <p:txBody>
                  <a:bodyPr/>
                  <a:lstStyle/>
                  <a:p>
                    <a:r>
                      <a:rPr lang="en-US">
                        <a:noFill/>
                      </a:rPr>
                      <a:t> </a:t>
                    </a:r>
                  </a:p>
                </p:txBody>
              </p:sp>
            </mc:Fallback>
          </mc:AlternateContent>
        </p:grpSp>
        <p:sp>
          <p:nvSpPr>
            <p:cNvPr id="40" name="TextBox 39">
              <a:extLst>
                <a:ext uri="{FF2B5EF4-FFF2-40B4-BE49-F238E27FC236}">
                  <a16:creationId xmlns:a16="http://schemas.microsoft.com/office/drawing/2014/main" id="{4E7F18CF-F205-5AB8-117F-FAD323E54782}"/>
                </a:ext>
              </a:extLst>
            </p:cNvPr>
            <p:cNvSpPr txBox="1"/>
            <p:nvPr/>
          </p:nvSpPr>
          <p:spPr>
            <a:xfrm>
              <a:off x="1888192" y="4564024"/>
              <a:ext cx="548552" cy="369332"/>
            </a:xfrm>
            <a:prstGeom prst="rect">
              <a:avLst/>
            </a:prstGeom>
            <a:noFill/>
          </p:spPr>
          <p:txBody>
            <a:bodyPr wrap="square" rtlCol="0">
              <a:spAutoFit/>
            </a:bodyPr>
            <a:lstStyle/>
            <a:p>
              <a:r>
                <a:rPr lang="en-US" dirty="0"/>
                <a:t>IP</a:t>
              </a:r>
            </a:p>
          </p:txBody>
        </p:sp>
        <p:sp>
          <p:nvSpPr>
            <p:cNvPr id="41" name="TextBox 40">
              <a:extLst>
                <a:ext uri="{FF2B5EF4-FFF2-40B4-BE49-F238E27FC236}">
                  <a16:creationId xmlns:a16="http://schemas.microsoft.com/office/drawing/2014/main" id="{3480C16B-15CE-29AA-01EB-A7C3C54B677A}"/>
                </a:ext>
              </a:extLst>
            </p:cNvPr>
            <p:cNvSpPr txBox="1"/>
            <p:nvPr/>
          </p:nvSpPr>
          <p:spPr>
            <a:xfrm>
              <a:off x="986521" y="4552859"/>
              <a:ext cx="548552" cy="369332"/>
            </a:xfrm>
            <a:prstGeom prst="rect">
              <a:avLst/>
            </a:prstGeom>
            <a:noFill/>
          </p:spPr>
          <p:txBody>
            <a:bodyPr wrap="square" rtlCol="0">
              <a:spAutoFit/>
            </a:bodyPr>
            <a:lstStyle/>
            <a:p>
              <a:r>
                <a:rPr lang="en-US" dirty="0"/>
                <a:t>IT</a:t>
              </a:r>
            </a:p>
          </p:txBody>
        </p:sp>
      </p:grpSp>
      <p:sp>
        <p:nvSpPr>
          <p:cNvPr id="42" name="TextBox 41">
            <a:extLst>
              <a:ext uri="{FF2B5EF4-FFF2-40B4-BE49-F238E27FC236}">
                <a16:creationId xmlns:a16="http://schemas.microsoft.com/office/drawing/2014/main" id="{3CBC438B-2230-99CE-BAF4-69B8E7B1D2AB}"/>
              </a:ext>
            </a:extLst>
          </p:cNvPr>
          <p:cNvSpPr txBox="1"/>
          <p:nvPr/>
        </p:nvSpPr>
        <p:spPr>
          <a:xfrm>
            <a:off x="2342161" y="6317038"/>
            <a:ext cx="2478477" cy="461665"/>
          </a:xfrm>
          <a:prstGeom prst="rect">
            <a:avLst/>
          </a:prstGeom>
          <a:noFill/>
        </p:spPr>
        <p:txBody>
          <a:bodyPr wrap="square" rtlCol="0">
            <a:spAutoFit/>
          </a:bodyPr>
          <a:lstStyle/>
          <a:p>
            <a:r>
              <a:rPr lang="en-US" sz="1200" dirty="0"/>
              <a:t>IT: Inner Triplet</a:t>
            </a:r>
          </a:p>
          <a:p>
            <a:r>
              <a:rPr lang="en-US" sz="1200" dirty="0"/>
              <a:t>IP: Interaction Point</a:t>
            </a:r>
          </a:p>
        </p:txBody>
      </p:sp>
      <p:sp>
        <p:nvSpPr>
          <p:cNvPr id="49" name="TextBox 48">
            <a:extLst>
              <a:ext uri="{FF2B5EF4-FFF2-40B4-BE49-F238E27FC236}">
                <a16:creationId xmlns:a16="http://schemas.microsoft.com/office/drawing/2014/main" id="{15FDB65F-284E-EF1A-EFDB-1915DE4CEE07}"/>
              </a:ext>
            </a:extLst>
          </p:cNvPr>
          <p:cNvSpPr txBox="1"/>
          <p:nvPr/>
        </p:nvSpPr>
        <p:spPr>
          <a:xfrm>
            <a:off x="5158394" y="3357313"/>
            <a:ext cx="550151" cy="369332"/>
          </a:xfrm>
          <a:prstGeom prst="rect">
            <a:avLst/>
          </a:prstGeom>
          <a:noFill/>
        </p:spPr>
        <p:txBody>
          <a:bodyPr wrap="none" rtlCol="0">
            <a:spAutoFit/>
          </a:bodyPr>
          <a:lstStyle/>
          <a:p>
            <a:r>
              <a:rPr lang="en-US" dirty="0"/>
              <a:t>LHC</a:t>
            </a:r>
          </a:p>
        </p:txBody>
      </p:sp>
      <p:sp>
        <p:nvSpPr>
          <p:cNvPr id="50" name="TextBox 49">
            <a:extLst>
              <a:ext uri="{FF2B5EF4-FFF2-40B4-BE49-F238E27FC236}">
                <a16:creationId xmlns:a16="http://schemas.microsoft.com/office/drawing/2014/main" id="{B604BCAE-8C46-75F2-713E-2780215FAE2A}"/>
              </a:ext>
            </a:extLst>
          </p:cNvPr>
          <p:cNvSpPr txBox="1"/>
          <p:nvPr/>
        </p:nvSpPr>
        <p:spPr>
          <a:xfrm>
            <a:off x="9501940" y="4402636"/>
            <a:ext cx="862737" cy="369332"/>
          </a:xfrm>
          <a:prstGeom prst="rect">
            <a:avLst/>
          </a:prstGeom>
          <a:noFill/>
        </p:spPr>
        <p:txBody>
          <a:bodyPr wrap="none" rtlCol="0">
            <a:spAutoFit/>
          </a:bodyPr>
          <a:lstStyle/>
          <a:p>
            <a:r>
              <a:rPr lang="en-US" dirty="0"/>
              <a:t>HL-LHC</a:t>
            </a:r>
          </a:p>
        </p:txBody>
      </p:sp>
    </p:spTree>
    <p:extLst>
      <p:ext uri="{BB962C8B-B14F-4D97-AF65-F5344CB8AC3E}">
        <p14:creationId xmlns:p14="http://schemas.microsoft.com/office/powerpoint/2010/main" val="3063318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38" grpId="0"/>
      <p:bldP spid="49" grpId="0"/>
      <p:bldP spid="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a:extLst>
              <a:ext uri="{FF2B5EF4-FFF2-40B4-BE49-F238E27FC236}">
                <a16:creationId xmlns:a16="http://schemas.microsoft.com/office/drawing/2014/main" id="{CA219227-4C96-275E-86C3-E29423A4C2EC}"/>
              </a:ext>
            </a:extLst>
          </p:cNvPr>
          <p:cNvSpPr/>
          <p:nvPr/>
        </p:nvSpPr>
        <p:spPr>
          <a:xfrm>
            <a:off x="4320634" y="5665435"/>
            <a:ext cx="4413058" cy="552415"/>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57DC3AE3-0DD6-1B0C-E150-28A44399D813}"/>
              </a:ext>
            </a:extLst>
          </p:cNvPr>
          <p:cNvSpPr>
            <a:spLocks noGrp="1"/>
          </p:cNvSpPr>
          <p:nvPr>
            <p:ph type="dt" sz="half" idx="10"/>
          </p:nvPr>
        </p:nvSpPr>
        <p:spPr/>
        <p:txBody>
          <a:bodyPr/>
          <a:lstStyle/>
          <a:p>
            <a:r>
              <a:rPr lang="en-US"/>
              <a:t>13/01/2025</a:t>
            </a:r>
            <a:endParaRPr lang="en-GB"/>
          </a:p>
        </p:txBody>
      </p:sp>
      <p:sp>
        <p:nvSpPr>
          <p:cNvPr id="4" name="Footer Placeholder 3">
            <a:extLst>
              <a:ext uri="{FF2B5EF4-FFF2-40B4-BE49-F238E27FC236}">
                <a16:creationId xmlns:a16="http://schemas.microsoft.com/office/drawing/2014/main" id="{8608CC1F-CB25-6E83-CF79-87A794C6D318}"/>
              </a:ext>
            </a:extLst>
          </p:cNvPr>
          <p:cNvSpPr>
            <a:spLocks noGrp="1"/>
          </p:cNvSpPr>
          <p:nvPr>
            <p:ph type="ftr" sz="quarter" idx="11"/>
          </p:nvPr>
        </p:nvSpPr>
        <p:spPr/>
        <p:txBody>
          <a:bodyPr/>
          <a:lstStyle/>
          <a:p>
            <a:r>
              <a:rPr lang="en-GB"/>
              <a:t>Epiphany 2025    R. Alemany Fernandez</a:t>
            </a:r>
          </a:p>
        </p:txBody>
      </p:sp>
      <p:sp>
        <p:nvSpPr>
          <p:cNvPr id="5" name="Slide Number Placeholder 4">
            <a:extLst>
              <a:ext uri="{FF2B5EF4-FFF2-40B4-BE49-F238E27FC236}">
                <a16:creationId xmlns:a16="http://schemas.microsoft.com/office/drawing/2014/main" id="{4DEE5EE7-187E-677C-968E-7EF3C1AFA80A}"/>
              </a:ext>
            </a:extLst>
          </p:cNvPr>
          <p:cNvSpPr>
            <a:spLocks noGrp="1"/>
          </p:cNvSpPr>
          <p:nvPr>
            <p:ph type="sldNum" sz="quarter" idx="12"/>
          </p:nvPr>
        </p:nvSpPr>
        <p:spPr/>
        <p:txBody>
          <a:bodyPr/>
          <a:lstStyle/>
          <a:p>
            <a:fld id="{9E1129FD-1287-874A-8C07-1C4F318AC425}" type="slidenum">
              <a:rPr lang="en-GB" smtClean="0"/>
              <a:t>16</a:t>
            </a:fld>
            <a:endParaRPr lang="en-GB"/>
          </a:p>
        </p:txBody>
      </p:sp>
      <p:sp>
        <p:nvSpPr>
          <p:cNvPr id="6" name="Title 1">
            <a:extLst>
              <a:ext uri="{FF2B5EF4-FFF2-40B4-BE49-F238E27FC236}">
                <a16:creationId xmlns:a16="http://schemas.microsoft.com/office/drawing/2014/main" id="{8E65DC4B-6873-B760-1FD1-875EB2FDBAE8}"/>
              </a:ext>
            </a:extLst>
          </p:cNvPr>
          <p:cNvSpPr txBox="1">
            <a:spLocks/>
          </p:cNvSpPr>
          <p:nvPr/>
        </p:nvSpPr>
        <p:spPr>
          <a:xfrm>
            <a:off x="838200" y="-4127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solidFill>
                  <a:schemeClr val="accent1">
                    <a:lumMod val="75000"/>
                  </a:schemeClr>
                </a:solidFill>
              </a:rPr>
              <a:t>HL-LHC parameters</a:t>
            </a:r>
            <a:endParaRPr lang="en-US" dirty="0"/>
          </a:p>
        </p:txBody>
      </p:sp>
      <p:cxnSp>
        <p:nvCxnSpPr>
          <p:cNvPr id="7" name="Straight Connector 6">
            <a:extLst>
              <a:ext uri="{FF2B5EF4-FFF2-40B4-BE49-F238E27FC236}">
                <a16:creationId xmlns:a16="http://schemas.microsoft.com/office/drawing/2014/main" id="{CC5D8D80-AF63-FE0E-3267-200542B8C02C}"/>
              </a:ext>
            </a:extLst>
          </p:cNvPr>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8" name="Picture 7" descr="A blue and black logo&#10;&#10;Description automatically generated">
            <a:extLst>
              <a:ext uri="{FF2B5EF4-FFF2-40B4-BE49-F238E27FC236}">
                <a16:creationId xmlns:a16="http://schemas.microsoft.com/office/drawing/2014/main" id="{2E7F66AA-E21C-D0AD-326D-EA41D7207AAF}"/>
              </a:ext>
            </a:extLst>
          </p:cNvPr>
          <p:cNvPicPr>
            <a:picLocks noChangeAspect="1"/>
          </p:cNvPicPr>
          <p:nvPr/>
        </p:nvPicPr>
        <p:blipFill>
          <a:blip r:embed="rId2"/>
          <a:stretch>
            <a:fillRect/>
          </a:stretch>
        </p:blipFill>
        <p:spPr>
          <a:xfrm>
            <a:off x="10715436" y="199916"/>
            <a:ext cx="1276727" cy="544179"/>
          </a:xfrm>
          <a:prstGeom prst="rect">
            <a:avLst/>
          </a:prstGeom>
        </p:spPr>
      </p:pic>
      <p:sp>
        <p:nvSpPr>
          <p:cNvPr id="9" name="TextBox 8">
            <a:extLst>
              <a:ext uri="{FF2B5EF4-FFF2-40B4-BE49-F238E27FC236}">
                <a16:creationId xmlns:a16="http://schemas.microsoft.com/office/drawing/2014/main" id="{794EF001-B798-69B0-5863-176D0D9FABE6}"/>
              </a:ext>
            </a:extLst>
          </p:cNvPr>
          <p:cNvSpPr txBox="1"/>
          <p:nvPr/>
        </p:nvSpPr>
        <p:spPr>
          <a:xfrm>
            <a:off x="866785" y="991778"/>
            <a:ext cx="10991792" cy="369332"/>
          </a:xfrm>
          <a:prstGeom prst="rect">
            <a:avLst/>
          </a:prstGeom>
          <a:noFill/>
        </p:spPr>
        <p:txBody>
          <a:bodyPr wrap="none" rtlCol="0">
            <a:spAutoFit/>
          </a:bodyPr>
          <a:lstStyle/>
          <a:p>
            <a:pPr marL="285750" indent="-285750">
              <a:buFont typeface="Wingdings" pitchFamily="2" charset="2"/>
              <a:buChar char="Ø"/>
            </a:pPr>
            <a:r>
              <a:rPr lang="en-US" dirty="0"/>
              <a:t>But, larger beam size at the IT </a:t>
            </a:r>
            <a:r>
              <a:rPr lang="en-US" dirty="0">
                <a:sym typeface="Wingdings" pitchFamily="2" charset="2"/>
              </a:rPr>
              <a:t> larger crossing angle to avoid beam-beam interactions (need of large aperture)</a:t>
            </a:r>
          </a:p>
        </p:txBody>
      </p:sp>
      <p:pic>
        <p:nvPicPr>
          <p:cNvPr id="10" name="Picture 9">
            <a:extLst>
              <a:ext uri="{FF2B5EF4-FFF2-40B4-BE49-F238E27FC236}">
                <a16:creationId xmlns:a16="http://schemas.microsoft.com/office/drawing/2014/main" id="{4EAAB482-2C3B-2F81-8016-3E2BC3312DF9}"/>
              </a:ext>
            </a:extLst>
          </p:cNvPr>
          <p:cNvPicPr>
            <a:picLocks noChangeAspect="1"/>
          </p:cNvPicPr>
          <p:nvPr/>
        </p:nvPicPr>
        <p:blipFill>
          <a:blip r:embed="rId3"/>
          <a:srcRect r="72066"/>
          <a:stretch/>
        </p:blipFill>
        <p:spPr>
          <a:xfrm>
            <a:off x="6107633" y="2254578"/>
            <a:ext cx="1770271" cy="2552700"/>
          </a:xfrm>
          <a:prstGeom prst="rect">
            <a:avLst/>
          </a:prstGeom>
        </p:spPr>
      </p:pic>
      <p:pic>
        <p:nvPicPr>
          <p:cNvPr id="11" name="Picture 10">
            <a:extLst>
              <a:ext uri="{FF2B5EF4-FFF2-40B4-BE49-F238E27FC236}">
                <a16:creationId xmlns:a16="http://schemas.microsoft.com/office/drawing/2014/main" id="{D613A2F5-20E0-AA7B-1D62-1E26FC318D8E}"/>
              </a:ext>
            </a:extLst>
          </p:cNvPr>
          <p:cNvPicPr>
            <a:picLocks noChangeAspect="1"/>
          </p:cNvPicPr>
          <p:nvPr/>
        </p:nvPicPr>
        <p:blipFill>
          <a:blip r:embed="rId4"/>
          <a:stretch>
            <a:fillRect/>
          </a:stretch>
        </p:blipFill>
        <p:spPr>
          <a:xfrm>
            <a:off x="3704489" y="2690113"/>
            <a:ext cx="2590800" cy="1473200"/>
          </a:xfrm>
          <a:prstGeom prst="rect">
            <a:avLst/>
          </a:prstGeom>
        </p:spPr>
      </p:pic>
      <p:pic>
        <p:nvPicPr>
          <p:cNvPr id="14" name="Picture 13">
            <a:extLst>
              <a:ext uri="{FF2B5EF4-FFF2-40B4-BE49-F238E27FC236}">
                <a16:creationId xmlns:a16="http://schemas.microsoft.com/office/drawing/2014/main" id="{E9BE1F22-3EC4-5DD6-D8DA-2EEFBA6EF4E9}"/>
              </a:ext>
            </a:extLst>
          </p:cNvPr>
          <p:cNvPicPr>
            <a:picLocks noChangeAspect="1"/>
          </p:cNvPicPr>
          <p:nvPr/>
        </p:nvPicPr>
        <p:blipFill>
          <a:blip r:embed="rId5"/>
          <a:stretch>
            <a:fillRect/>
          </a:stretch>
        </p:blipFill>
        <p:spPr>
          <a:xfrm>
            <a:off x="3706912" y="1356344"/>
            <a:ext cx="3962400" cy="812800"/>
          </a:xfrm>
          <a:prstGeom prst="rect">
            <a:avLst/>
          </a:prstGeom>
        </p:spPr>
      </p:pic>
      <p:sp>
        <p:nvSpPr>
          <p:cNvPr id="16" name="TextBox 15">
            <a:extLst>
              <a:ext uri="{FF2B5EF4-FFF2-40B4-BE49-F238E27FC236}">
                <a16:creationId xmlns:a16="http://schemas.microsoft.com/office/drawing/2014/main" id="{37C5E62A-BABC-2F65-1BF4-1370F0FF64A8}"/>
              </a:ext>
            </a:extLst>
          </p:cNvPr>
          <p:cNvSpPr txBox="1"/>
          <p:nvPr/>
        </p:nvSpPr>
        <p:spPr>
          <a:xfrm>
            <a:off x="4304836" y="5686923"/>
            <a:ext cx="4427622" cy="523220"/>
          </a:xfrm>
          <a:prstGeom prst="rect">
            <a:avLst/>
          </a:prstGeom>
          <a:noFill/>
        </p:spPr>
        <p:txBody>
          <a:bodyPr wrap="none" rtlCol="0">
            <a:spAutoFit/>
          </a:bodyPr>
          <a:lstStyle/>
          <a:p>
            <a:r>
              <a:rPr lang="en-US" sz="2800" dirty="0"/>
              <a:t>Crab-cavities are the solution</a:t>
            </a:r>
          </a:p>
        </p:txBody>
      </p:sp>
      <p:sp>
        <p:nvSpPr>
          <p:cNvPr id="18" name="TextBox 17">
            <a:extLst>
              <a:ext uri="{FF2B5EF4-FFF2-40B4-BE49-F238E27FC236}">
                <a16:creationId xmlns:a16="http://schemas.microsoft.com/office/drawing/2014/main" id="{F3C01A5A-0908-A956-A305-E458C0DD02C4}"/>
              </a:ext>
            </a:extLst>
          </p:cNvPr>
          <p:cNvSpPr txBox="1"/>
          <p:nvPr/>
        </p:nvSpPr>
        <p:spPr>
          <a:xfrm>
            <a:off x="5487177" y="1705931"/>
            <a:ext cx="548552" cy="369332"/>
          </a:xfrm>
          <a:prstGeom prst="rect">
            <a:avLst/>
          </a:prstGeom>
          <a:noFill/>
        </p:spPr>
        <p:txBody>
          <a:bodyPr wrap="square" rtlCol="0">
            <a:spAutoFit/>
          </a:bodyPr>
          <a:lstStyle/>
          <a:p>
            <a:r>
              <a:rPr lang="en-US" dirty="0"/>
              <a:t>IP</a:t>
            </a:r>
          </a:p>
        </p:txBody>
      </p:sp>
      <p:grpSp>
        <p:nvGrpSpPr>
          <p:cNvPr id="25" name="Group 24">
            <a:extLst>
              <a:ext uri="{FF2B5EF4-FFF2-40B4-BE49-F238E27FC236}">
                <a16:creationId xmlns:a16="http://schemas.microsoft.com/office/drawing/2014/main" id="{5EEE1CFB-0A1D-6B38-BE63-8F6123BCAB78}"/>
              </a:ext>
            </a:extLst>
          </p:cNvPr>
          <p:cNvGrpSpPr/>
          <p:nvPr/>
        </p:nvGrpSpPr>
        <p:grpSpPr>
          <a:xfrm>
            <a:off x="7868758" y="1434506"/>
            <a:ext cx="4238724" cy="925095"/>
            <a:chOff x="8056326" y="1434506"/>
            <a:chExt cx="4238724" cy="925095"/>
          </a:xfrm>
        </p:grpSpPr>
        <p:sp>
          <p:nvSpPr>
            <p:cNvPr id="13" name="TextBox 12">
              <a:extLst>
                <a:ext uri="{FF2B5EF4-FFF2-40B4-BE49-F238E27FC236}">
                  <a16:creationId xmlns:a16="http://schemas.microsoft.com/office/drawing/2014/main" id="{A66A3059-03CA-7402-090B-6F618464D63C}"/>
                </a:ext>
              </a:extLst>
            </p:cNvPr>
            <p:cNvSpPr txBox="1"/>
            <p:nvPr/>
          </p:nvSpPr>
          <p:spPr>
            <a:xfrm>
              <a:off x="8056326" y="1434506"/>
              <a:ext cx="4238724" cy="400110"/>
            </a:xfrm>
            <a:prstGeom prst="rect">
              <a:avLst/>
            </a:prstGeom>
            <a:noFill/>
          </p:spPr>
          <p:txBody>
            <a:bodyPr wrap="none" rtlCol="0">
              <a:spAutoFit/>
            </a:bodyPr>
            <a:lstStyle/>
            <a:p>
              <a:r>
                <a:rPr lang="en-US" sz="2000" dirty="0"/>
                <a:t>Lumi = </a:t>
              </a:r>
              <a:r>
                <a:rPr lang="en-US" sz="2000" dirty="0" err="1"/>
                <a:t>Lumi</a:t>
              </a:r>
              <a:r>
                <a:rPr lang="en-US" sz="2000" baseline="-25000" dirty="0" err="1"/>
                <a:t>ideal</a:t>
              </a:r>
              <a:r>
                <a:rPr lang="en-US" sz="2000" dirty="0"/>
                <a:t> * </a:t>
              </a:r>
              <a:r>
                <a:rPr lang="en-US" sz="2000" dirty="0">
                  <a:solidFill>
                    <a:srgbClr val="FF0000"/>
                  </a:solidFill>
                </a:rPr>
                <a:t>Spaghetti-Loss Factor</a:t>
              </a:r>
            </a:p>
          </p:txBody>
        </p:sp>
        <p:sp>
          <p:nvSpPr>
            <p:cNvPr id="19" name="TextBox 18">
              <a:extLst>
                <a:ext uri="{FF2B5EF4-FFF2-40B4-BE49-F238E27FC236}">
                  <a16:creationId xmlns:a16="http://schemas.microsoft.com/office/drawing/2014/main" id="{49BFCA1F-F561-198C-C998-A48F50466A53}"/>
                </a:ext>
              </a:extLst>
            </p:cNvPr>
            <p:cNvSpPr txBox="1"/>
            <p:nvPr/>
          </p:nvSpPr>
          <p:spPr>
            <a:xfrm>
              <a:off x="8221210" y="1959491"/>
              <a:ext cx="3474028" cy="400110"/>
            </a:xfrm>
            <a:prstGeom prst="rect">
              <a:avLst/>
            </a:prstGeom>
            <a:noFill/>
          </p:spPr>
          <p:txBody>
            <a:bodyPr wrap="none" rtlCol="0">
              <a:spAutoFit/>
            </a:bodyPr>
            <a:lstStyle/>
            <a:p>
              <a:r>
                <a:rPr lang="en-US" sz="2000" dirty="0" err="1"/>
                <a:t>Lumi</a:t>
              </a:r>
              <a:r>
                <a:rPr lang="en-US" sz="2000" baseline="-25000" dirty="0" err="1"/>
                <a:t>ideal</a:t>
              </a:r>
              <a:r>
                <a:rPr lang="en-US" sz="2000" dirty="0"/>
                <a:t> = f(N</a:t>
              </a:r>
              <a:r>
                <a:rPr lang="en-US" sz="2000" baseline="-25000" dirty="0"/>
                <a:t>b</a:t>
              </a:r>
              <a:r>
                <a:rPr lang="en-US" sz="2000" dirty="0"/>
                <a:t>↑,</a:t>
              </a:r>
              <a:r>
                <a:rPr lang="en-US" sz="2000" dirty="0" err="1"/>
                <a:t>I</a:t>
              </a:r>
              <a:r>
                <a:rPr lang="en-US" sz="2000" baseline="-25000" dirty="0" err="1"/>
                <a:t>b</a:t>
              </a:r>
              <a:r>
                <a:rPr lang="en-US" sz="2000" dirty="0"/>
                <a:t>↑,</a:t>
              </a:r>
              <a:r>
                <a:rPr lang="en-US" sz="2000" dirty="0" err="1"/>
                <a:t>ε</a:t>
              </a:r>
              <a:r>
                <a:rPr lang="en-US" sz="2000" dirty="0"/>
                <a:t>↓,β*↓)</a:t>
              </a:r>
            </a:p>
          </p:txBody>
        </p:sp>
      </p:grpSp>
      <p:sp>
        <p:nvSpPr>
          <p:cNvPr id="20" name="Arc 19">
            <a:extLst>
              <a:ext uri="{FF2B5EF4-FFF2-40B4-BE49-F238E27FC236}">
                <a16:creationId xmlns:a16="http://schemas.microsoft.com/office/drawing/2014/main" id="{0E9DE98B-9ADF-C4FC-D736-2EDF2EF855C7}"/>
              </a:ext>
            </a:extLst>
          </p:cNvPr>
          <p:cNvSpPr/>
          <p:nvPr/>
        </p:nvSpPr>
        <p:spPr>
          <a:xfrm rot="13534140">
            <a:off x="3672208" y="1401261"/>
            <a:ext cx="545216" cy="518077"/>
          </a:xfrm>
          <a:prstGeom prst="arc">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a:extLst>
              <a:ext uri="{FF2B5EF4-FFF2-40B4-BE49-F238E27FC236}">
                <a16:creationId xmlns:a16="http://schemas.microsoft.com/office/drawing/2014/main" id="{17E438CF-0ECC-2F9F-C551-3760CDAE1D3B}"/>
              </a:ext>
            </a:extLst>
          </p:cNvPr>
          <p:cNvSpPr txBox="1"/>
          <p:nvPr/>
        </p:nvSpPr>
        <p:spPr>
          <a:xfrm>
            <a:off x="1812601" y="1434506"/>
            <a:ext cx="1904176" cy="369332"/>
          </a:xfrm>
          <a:prstGeom prst="rect">
            <a:avLst/>
          </a:prstGeom>
          <a:noFill/>
        </p:spPr>
        <p:txBody>
          <a:bodyPr wrap="none" rtlCol="0">
            <a:spAutoFit/>
          </a:bodyPr>
          <a:lstStyle/>
          <a:p>
            <a:r>
              <a:rPr lang="en-US" dirty="0"/>
              <a:t>Crossing angle = </a:t>
            </a:r>
            <a:r>
              <a:rPr lang="en-US" dirty="0" err="1"/>
              <a:t>φ</a:t>
            </a:r>
            <a:endParaRPr lang="en-US" dirty="0"/>
          </a:p>
        </p:txBody>
      </p:sp>
      <p:grpSp>
        <p:nvGrpSpPr>
          <p:cNvPr id="23" name="Group 22">
            <a:extLst>
              <a:ext uri="{FF2B5EF4-FFF2-40B4-BE49-F238E27FC236}">
                <a16:creationId xmlns:a16="http://schemas.microsoft.com/office/drawing/2014/main" id="{35CEB88C-7185-C94D-A967-35A1C6F087E7}"/>
              </a:ext>
            </a:extLst>
          </p:cNvPr>
          <p:cNvGrpSpPr/>
          <p:nvPr/>
        </p:nvGrpSpPr>
        <p:grpSpPr>
          <a:xfrm>
            <a:off x="2563345" y="4882971"/>
            <a:ext cx="7509482" cy="646331"/>
            <a:chOff x="1531719" y="4882971"/>
            <a:chExt cx="7509482" cy="646331"/>
          </a:xfrm>
        </p:grpSpPr>
        <p:sp>
          <p:nvSpPr>
            <p:cNvPr id="15" name="TextBox 14">
              <a:extLst>
                <a:ext uri="{FF2B5EF4-FFF2-40B4-BE49-F238E27FC236}">
                  <a16:creationId xmlns:a16="http://schemas.microsoft.com/office/drawing/2014/main" id="{9CBE6CD2-3172-3F77-CBB0-A483F50E66A3}"/>
                </a:ext>
              </a:extLst>
            </p:cNvPr>
            <p:cNvSpPr txBox="1"/>
            <p:nvPr/>
          </p:nvSpPr>
          <p:spPr>
            <a:xfrm>
              <a:off x="1531719" y="5021470"/>
              <a:ext cx="3815532" cy="369332"/>
            </a:xfrm>
            <a:prstGeom prst="rect">
              <a:avLst/>
            </a:prstGeom>
            <a:noFill/>
          </p:spPr>
          <p:txBody>
            <a:bodyPr wrap="none" rtlCol="0">
              <a:spAutoFit/>
            </a:bodyPr>
            <a:lstStyle/>
            <a:p>
              <a:r>
                <a:rPr lang="en-US" dirty="0"/>
                <a:t>If </a:t>
              </a:r>
              <a:r>
                <a:rPr lang="en-US" dirty="0">
                  <a:solidFill>
                    <a:srgbClr val="FF0000"/>
                  </a:solidFill>
                </a:rPr>
                <a:t>Spaghetti-Loss Factor </a:t>
              </a:r>
              <a:r>
                <a:rPr lang="en-US" dirty="0"/>
                <a:t>is not cured </a:t>
              </a:r>
              <a:r>
                <a:rPr lang="en-US" dirty="0">
                  <a:sym typeface="Wingdings" pitchFamily="2" charset="2"/>
                </a:rPr>
                <a:t></a:t>
              </a:r>
              <a:endParaRPr lang="en-US" dirty="0"/>
            </a:p>
          </p:txBody>
        </p:sp>
        <p:sp>
          <p:nvSpPr>
            <p:cNvPr id="22" name="TextBox 21">
              <a:extLst>
                <a:ext uri="{FF2B5EF4-FFF2-40B4-BE49-F238E27FC236}">
                  <a16:creationId xmlns:a16="http://schemas.microsoft.com/office/drawing/2014/main" id="{D24E3747-2232-C680-B1E6-C02BB900617E}"/>
                </a:ext>
              </a:extLst>
            </p:cNvPr>
            <p:cNvSpPr txBox="1"/>
            <p:nvPr/>
          </p:nvSpPr>
          <p:spPr>
            <a:xfrm>
              <a:off x="5276964" y="4882971"/>
              <a:ext cx="3764237" cy="646331"/>
            </a:xfrm>
            <a:prstGeom prst="rect">
              <a:avLst/>
            </a:prstGeom>
            <a:noFill/>
          </p:spPr>
          <p:txBody>
            <a:bodyPr wrap="none" rtlCol="0">
              <a:spAutoFit/>
            </a:bodyPr>
            <a:lstStyle/>
            <a:p>
              <a:pPr algn="ctr"/>
              <a:r>
                <a:rPr lang="en-US" dirty="0"/>
                <a:t>LHC </a:t>
              </a:r>
              <a:r>
                <a:rPr lang="en-US" dirty="0">
                  <a:sym typeface="Wingdings" pitchFamily="2" charset="2"/>
                </a:rPr>
                <a:t> </a:t>
              </a:r>
              <a:r>
                <a:rPr lang="en-US" dirty="0" err="1"/>
                <a:t>φ</a:t>
              </a:r>
              <a:r>
                <a:rPr lang="en-US" dirty="0"/>
                <a:t>/2  = 285 µrad </a:t>
              </a:r>
              <a:r>
                <a:rPr lang="en-US" dirty="0">
                  <a:sym typeface="Wingdings" pitchFamily="2" charset="2"/>
                </a:rPr>
                <a:t> F ~ </a:t>
              </a:r>
              <a:r>
                <a:rPr lang="en-US" dirty="0">
                  <a:solidFill>
                    <a:srgbClr val="000000"/>
                  </a:solidFill>
                  <a:effectLst/>
                  <a:latin typeface="Helvetica" pitchFamily="2" charset="0"/>
                </a:rPr>
                <a:t>85%</a:t>
              </a:r>
              <a:endParaRPr lang="en-US" dirty="0"/>
            </a:p>
            <a:p>
              <a:pPr algn="ctr"/>
              <a:r>
                <a:rPr lang="en-US" dirty="0"/>
                <a:t>HL-LHC </a:t>
              </a:r>
              <a:r>
                <a:rPr lang="en-US" dirty="0">
                  <a:sym typeface="Wingdings" pitchFamily="2" charset="2"/>
                </a:rPr>
                <a:t> </a:t>
              </a:r>
              <a:r>
                <a:rPr lang="en-US" dirty="0" err="1"/>
                <a:t>φ</a:t>
              </a:r>
              <a:r>
                <a:rPr lang="en-US" dirty="0"/>
                <a:t>/2  = 590 µrad </a:t>
              </a:r>
              <a:r>
                <a:rPr lang="en-US" dirty="0">
                  <a:sym typeface="Wingdings" pitchFamily="2" charset="2"/>
                </a:rPr>
                <a:t> F ~ 30%</a:t>
              </a:r>
              <a:endParaRPr lang="en-US" dirty="0"/>
            </a:p>
          </p:txBody>
        </p:sp>
      </p:grpSp>
    </p:spTree>
    <p:extLst>
      <p:ext uri="{BB962C8B-B14F-4D97-AF65-F5344CB8AC3E}">
        <p14:creationId xmlns:p14="http://schemas.microsoft.com/office/powerpoint/2010/main" val="3230462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7D3030B9-3978-24FA-C63F-CB1C03D022E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860628" y="325622"/>
            <a:ext cx="5303663" cy="1749285"/>
          </a:xfrm>
          <a:prstGeom prst="rect">
            <a:avLst/>
          </a:prstGeom>
        </p:spPr>
      </p:pic>
      <p:sp>
        <p:nvSpPr>
          <p:cNvPr id="2" name="Content Placeholder 1">
            <a:extLst>
              <a:ext uri="{FF2B5EF4-FFF2-40B4-BE49-F238E27FC236}">
                <a16:creationId xmlns:a16="http://schemas.microsoft.com/office/drawing/2014/main" id="{C98B722E-054C-1CA9-EF5E-C92313B6D48B}"/>
              </a:ext>
            </a:extLst>
          </p:cNvPr>
          <p:cNvSpPr>
            <a:spLocks noGrp="1"/>
          </p:cNvSpPr>
          <p:nvPr>
            <p:ph idx="1"/>
          </p:nvPr>
        </p:nvSpPr>
        <p:spPr>
          <a:xfrm>
            <a:off x="407989" y="942772"/>
            <a:ext cx="7445928" cy="2316876"/>
          </a:xfrm>
        </p:spPr>
        <p:txBody>
          <a:bodyPr>
            <a:noAutofit/>
          </a:bodyPr>
          <a:lstStyle/>
          <a:p>
            <a:pPr>
              <a:buFont typeface="Wingdings" charset="2"/>
              <a:buChar char="Ø"/>
            </a:pPr>
            <a:r>
              <a:rPr lang="en-GB" sz="2400" dirty="0"/>
              <a:t>Good progress across all key technologies </a:t>
            </a:r>
          </a:p>
          <a:p>
            <a:pPr>
              <a:buFont typeface="Wingdings" charset="2"/>
              <a:buChar char="Ø"/>
            </a:pPr>
            <a:r>
              <a:rPr lang="en-GB" sz="2400" dirty="0"/>
              <a:t>US and CERN magnet production well underway </a:t>
            </a:r>
          </a:p>
          <a:p>
            <a:pPr>
              <a:buFont typeface="Wingdings" charset="2"/>
              <a:buChar char="Ø"/>
            </a:pPr>
            <a:r>
              <a:rPr lang="en-GB" sz="2400" dirty="0"/>
              <a:t>Inner Triplet String testbed taking shape</a:t>
            </a:r>
          </a:p>
          <a:p>
            <a:pPr lvl="1"/>
            <a:r>
              <a:rPr lang="en-GB" sz="2400" dirty="0"/>
              <a:t>Infrastructure in place and magnets starting to be installed</a:t>
            </a:r>
          </a:p>
          <a:p>
            <a:pPr lvl="1"/>
            <a:endParaRPr lang="en-GB" sz="2400" dirty="0"/>
          </a:p>
        </p:txBody>
      </p:sp>
      <p:sp>
        <p:nvSpPr>
          <p:cNvPr id="3" name="Title 2">
            <a:extLst>
              <a:ext uri="{FF2B5EF4-FFF2-40B4-BE49-F238E27FC236}">
                <a16:creationId xmlns:a16="http://schemas.microsoft.com/office/drawing/2014/main" id="{A2F325E0-7C71-AA3B-DC8C-3BE17D806A81}"/>
              </a:ext>
            </a:extLst>
          </p:cNvPr>
          <p:cNvSpPr>
            <a:spLocks noGrp="1"/>
          </p:cNvSpPr>
          <p:nvPr>
            <p:ph type="title"/>
          </p:nvPr>
        </p:nvSpPr>
        <p:spPr>
          <a:xfrm>
            <a:off x="838200" y="-3468"/>
            <a:ext cx="10515600" cy="1325563"/>
          </a:xfrm>
        </p:spPr>
        <p:txBody>
          <a:bodyPr/>
          <a:lstStyle/>
          <a:p>
            <a:r>
              <a:rPr lang="en-GB" dirty="0">
                <a:solidFill>
                  <a:schemeClr val="accent1">
                    <a:lumMod val="75000"/>
                  </a:schemeClr>
                </a:solidFill>
              </a:rPr>
              <a:t>Magnets Nb</a:t>
            </a:r>
            <a:r>
              <a:rPr lang="en-GB" baseline="-25000" dirty="0">
                <a:solidFill>
                  <a:schemeClr val="accent1">
                    <a:lumMod val="75000"/>
                  </a:schemeClr>
                </a:solidFill>
              </a:rPr>
              <a:t>3</a:t>
            </a:r>
            <a:r>
              <a:rPr lang="en-GB" dirty="0">
                <a:solidFill>
                  <a:schemeClr val="accent1">
                    <a:lumMod val="75000"/>
                  </a:schemeClr>
                </a:solidFill>
              </a:rPr>
              <a:t>Sn</a:t>
            </a:r>
          </a:p>
        </p:txBody>
      </p:sp>
      <p:sp>
        <p:nvSpPr>
          <p:cNvPr id="6" name="Slide Number Placeholder 5">
            <a:extLst>
              <a:ext uri="{FF2B5EF4-FFF2-40B4-BE49-F238E27FC236}">
                <a16:creationId xmlns:a16="http://schemas.microsoft.com/office/drawing/2014/main" id="{44AA470D-4732-047B-DD57-34BF1F2FD1A2}"/>
              </a:ext>
            </a:extLst>
          </p:cNvPr>
          <p:cNvSpPr>
            <a:spLocks noGrp="1"/>
          </p:cNvSpPr>
          <p:nvPr>
            <p:ph type="sldNum" sz="quarter" idx="12"/>
          </p:nvPr>
        </p:nvSpPr>
        <p:spPr/>
        <p:txBody>
          <a:bodyPr/>
          <a:lstStyle/>
          <a:p>
            <a:fld id="{36B5EA5A-BC32-A742-B11B-8E7414D5B535}" type="slidenum">
              <a:rPr lang="en-US" smtClean="0"/>
              <a:pPr/>
              <a:t>17</a:t>
            </a:fld>
            <a:endParaRPr lang="en-US" dirty="0"/>
          </a:p>
        </p:txBody>
      </p:sp>
      <p:grpSp>
        <p:nvGrpSpPr>
          <p:cNvPr id="9" name="Group 8"/>
          <p:cNvGrpSpPr/>
          <p:nvPr/>
        </p:nvGrpSpPr>
        <p:grpSpPr>
          <a:xfrm>
            <a:off x="0" y="3715068"/>
            <a:ext cx="11155680" cy="3214052"/>
            <a:chOff x="0" y="3715068"/>
            <a:chExt cx="10405732" cy="2706249"/>
          </a:xfrm>
        </p:grpSpPr>
        <p:pic>
          <p:nvPicPr>
            <p:cNvPr id="8" name="Picture 7">
              <a:extLst>
                <a:ext uri="{FF2B5EF4-FFF2-40B4-BE49-F238E27FC236}">
                  <a16:creationId xmlns:a16="http://schemas.microsoft.com/office/drawing/2014/main" id="{70BA7ECA-A8FB-CD42-71FF-3ABA5EF70A42}"/>
                </a:ext>
              </a:extLst>
            </p:cNvPr>
            <p:cNvPicPr>
              <a:picLocks noChangeAspect="1"/>
            </p:cNvPicPr>
            <p:nvPr/>
          </p:nvPicPr>
          <p:blipFill>
            <a:blip r:embed="rId3"/>
            <a:stretch>
              <a:fillRect/>
            </a:stretch>
          </p:blipFill>
          <p:spPr>
            <a:xfrm>
              <a:off x="1622088" y="3715068"/>
              <a:ext cx="8783644" cy="2706249"/>
            </a:xfrm>
            <a:prstGeom prst="rect">
              <a:avLst/>
            </a:prstGeom>
          </p:spPr>
        </p:pic>
        <p:sp>
          <p:nvSpPr>
            <p:cNvPr id="12" name="TextBox 11">
              <a:extLst>
                <a:ext uri="{FF2B5EF4-FFF2-40B4-BE49-F238E27FC236}">
                  <a16:creationId xmlns:a16="http://schemas.microsoft.com/office/drawing/2014/main" id="{584707DF-28E1-7004-CF8E-DD76BD1D89C5}"/>
                </a:ext>
              </a:extLst>
            </p:cNvPr>
            <p:cNvSpPr txBox="1"/>
            <p:nvPr/>
          </p:nvSpPr>
          <p:spPr>
            <a:xfrm>
              <a:off x="0" y="4108690"/>
              <a:ext cx="2856186" cy="646331"/>
            </a:xfrm>
            <a:prstGeom prst="rect">
              <a:avLst/>
            </a:prstGeom>
            <a:noFill/>
          </p:spPr>
          <p:txBody>
            <a:bodyPr wrap="square">
              <a:spAutoFit/>
            </a:bodyPr>
            <a:lstStyle/>
            <a:p>
              <a:r>
                <a:rPr lang="en-GB" dirty="0"/>
                <a:t>The Inner Triplet String Testbed – focus for 2025</a:t>
              </a:r>
            </a:p>
          </p:txBody>
        </p:sp>
      </p:grpSp>
      <p:grpSp>
        <p:nvGrpSpPr>
          <p:cNvPr id="17" name="Group 16">
            <a:extLst>
              <a:ext uri="{FF2B5EF4-FFF2-40B4-BE49-F238E27FC236}">
                <a16:creationId xmlns:a16="http://schemas.microsoft.com/office/drawing/2014/main" id="{0F914E61-BBFF-4064-6431-AAA6D51B3505}"/>
              </a:ext>
            </a:extLst>
          </p:cNvPr>
          <p:cNvGrpSpPr/>
          <p:nvPr/>
        </p:nvGrpSpPr>
        <p:grpSpPr>
          <a:xfrm>
            <a:off x="3495040" y="3040047"/>
            <a:ext cx="5709920" cy="923330"/>
            <a:chOff x="3495040" y="3040047"/>
            <a:chExt cx="5709920" cy="923330"/>
          </a:xfrm>
        </p:grpSpPr>
        <p:sp>
          <p:nvSpPr>
            <p:cNvPr id="16" name="Rounded Rectangle 15">
              <a:extLst>
                <a:ext uri="{FF2B5EF4-FFF2-40B4-BE49-F238E27FC236}">
                  <a16:creationId xmlns:a16="http://schemas.microsoft.com/office/drawing/2014/main" id="{D38216FA-4BA4-6A8F-D33B-965CDB293A07}"/>
                </a:ext>
              </a:extLst>
            </p:cNvPr>
            <p:cNvSpPr/>
            <p:nvPr/>
          </p:nvSpPr>
          <p:spPr>
            <a:xfrm>
              <a:off x="3495040" y="3050825"/>
              <a:ext cx="5709920" cy="625411"/>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61F83A2-5DA0-8DB0-A33A-5C7AF5DAA309}"/>
                </a:ext>
              </a:extLst>
            </p:cNvPr>
            <p:cNvSpPr txBox="1"/>
            <p:nvPr/>
          </p:nvSpPr>
          <p:spPr>
            <a:xfrm>
              <a:off x="3874770" y="3040047"/>
              <a:ext cx="4950460" cy="923330"/>
            </a:xfrm>
            <a:prstGeom prst="rect">
              <a:avLst/>
            </a:prstGeom>
            <a:noFill/>
          </p:spPr>
          <p:txBody>
            <a:bodyPr wrap="square">
              <a:spAutoFit/>
            </a:bodyPr>
            <a:lstStyle/>
            <a:p>
              <a:pPr algn="ctr"/>
              <a:r>
                <a:rPr lang="en-US" dirty="0"/>
                <a:t>The IT String will deliver the first complete experience of installing and operating the IT zone</a:t>
              </a:r>
            </a:p>
            <a:p>
              <a:pPr algn="ctr"/>
              <a:endParaRPr lang="en-US" dirty="0"/>
            </a:p>
          </p:txBody>
        </p:sp>
      </p:grpSp>
      <p:sp>
        <p:nvSpPr>
          <p:cNvPr id="15" name="TextBox 14">
            <a:extLst>
              <a:ext uri="{FF2B5EF4-FFF2-40B4-BE49-F238E27FC236}">
                <a16:creationId xmlns:a16="http://schemas.microsoft.com/office/drawing/2014/main" id="{376F44D0-5D94-A55F-7F09-08801C3EBFE8}"/>
              </a:ext>
            </a:extLst>
          </p:cNvPr>
          <p:cNvSpPr txBox="1"/>
          <p:nvPr/>
        </p:nvSpPr>
        <p:spPr>
          <a:xfrm>
            <a:off x="7886966" y="2092819"/>
            <a:ext cx="4277325" cy="646331"/>
          </a:xfrm>
          <a:prstGeom prst="rect">
            <a:avLst/>
          </a:prstGeom>
          <a:noFill/>
        </p:spPr>
        <p:txBody>
          <a:bodyPr wrap="none" rtlCol="0">
            <a:spAutoFit/>
          </a:bodyPr>
          <a:lstStyle/>
          <a:p>
            <a:r>
              <a:rPr lang="en-US" dirty="0"/>
              <a:t>LHC </a:t>
            </a:r>
            <a:r>
              <a:rPr lang="en-US" dirty="0" err="1"/>
              <a:t>NbTi</a:t>
            </a:r>
            <a:r>
              <a:rPr lang="en-US" dirty="0"/>
              <a:t> </a:t>
            </a:r>
            <a:r>
              <a:rPr lang="en-US" dirty="0">
                <a:sym typeface="Wingdings" pitchFamily="2" charset="2"/>
              </a:rPr>
              <a:t>12 kA</a:t>
            </a:r>
          </a:p>
          <a:p>
            <a:r>
              <a:rPr lang="en-US" dirty="0">
                <a:sym typeface="Wingdings" pitchFamily="2" charset="2"/>
              </a:rPr>
              <a:t>HL-LHC Nb</a:t>
            </a:r>
            <a:r>
              <a:rPr lang="en-US" baseline="-25000" dirty="0">
                <a:sym typeface="Wingdings" pitchFamily="2" charset="2"/>
              </a:rPr>
              <a:t>3</a:t>
            </a:r>
            <a:r>
              <a:rPr lang="en-US" dirty="0">
                <a:sym typeface="Wingdings" pitchFamily="2" charset="2"/>
              </a:rPr>
              <a:t>Sn  16.5 kA (ultimate 17.5 kA)</a:t>
            </a:r>
            <a:endParaRPr lang="en-US" dirty="0"/>
          </a:p>
        </p:txBody>
      </p:sp>
    </p:spTree>
    <p:extLst>
      <p:ext uri="{BB962C8B-B14F-4D97-AF65-F5344CB8AC3E}">
        <p14:creationId xmlns:p14="http://schemas.microsoft.com/office/powerpoint/2010/main" val="1639804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9"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dissolve">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3E5502-611A-8F4E-C060-60FCB1868CBF}"/>
              </a:ext>
            </a:extLst>
          </p:cNvPr>
          <p:cNvSpPr>
            <a:spLocks noGrp="1"/>
          </p:cNvSpPr>
          <p:nvPr>
            <p:ph idx="1"/>
          </p:nvPr>
        </p:nvSpPr>
        <p:spPr>
          <a:xfrm>
            <a:off x="407990" y="1098979"/>
            <a:ext cx="6558418" cy="2499651"/>
          </a:xfrm>
        </p:spPr>
        <p:txBody>
          <a:bodyPr>
            <a:noAutofit/>
          </a:bodyPr>
          <a:lstStyle/>
          <a:p>
            <a:pPr>
              <a:buFont typeface="Wingdings" charset="2"/>
              <a:buChar char="Ø"/>
            </a:pPr>
            <a:r>
              <a:rPr lang="en-GB" sz="2000" dirty="0"/>
              <a:t>Tracing on the floor:</a:t>
            </a:r>
          </a:p>
          <a:p>
            <a:pPr lvl="1"/>
            <a:r>
              <a:rPr lang="en-GB" sz="2000" dirty="0"/>
              <a:t>Beamlines, pillars, jumpers, beam pts, jacks, anchors, </a:t>
            </a:r>
            <a:r>
              <a:rPr lang="mr-IN" sz="2000" dirty="0"/>
              <a:t>…</a:t>
            </a:r>
            <a:endParaRPr lang="en-GB" sz="2000" dirty="0"/>
          </a:p>
          <a:p>
            <a:pPr lvl="1"/>
            <a:r>
              <a:rPr lang="en-GB" sz="2000" dirty="0"/>
              <a:t>Robotic solutions for tracing to reduce time</a:t>
            </a:r>
          </a:p>
          <a:p>
            <a:pPr>
              <a:buFont typeface="Wingdings" charset="2"/>
              <a:buChar char="Ø"/>
            </a:pPr>
            <a:r>
              <a:rPr lang="en-GB" sz="2000" dirty="0"/>
              <a:t>Magnet support jacks - installation and alignment</a:t>
            </a:r>
          </a:p>
          <a:p>
            <a:pPr>
              <a:buFont typeface="Wingdings" charset="2"/>
              <a:buChar char="Ø"/>
            </a:pPr>
            <a:r>
              <a:rPr lang="en-GB" sz="2000" dirty="0">
                <a:solidFill>
                  <a:srgbClr val="00B050"/>
                </a:solidFill>
              </a:rPr>
              <a:t>First magnets aligned</a:t>
            </a:r>
          </a:p>
          <a:p>
            <a:pPr lvl="1"/>
            <a:r>
              <a:rPr lang="en-GB" sz="2000" dirty="0">
                <a:solidFill>
                  <a:srgbClr val="00B050"/>
                </a:solidFill>
              </a:rPr>
              <a:t>Q2a and D1 in place and aligned in Nov 2024</a:t>
            </a:r>
          </a:p>
          <a:p>
            <a:endParaRPr lang="en-GB" sz="2000" dirty="0"/>
          </a:p>
        </p:txBody>
      </p:sp>
      <p:sp>
        <p:nvSpPr>
          <p:cNvPr id="3" name="Title 2">
            <a:extLst>
              <a:ext uri="{FF2B5EF4-FFF2-40B4-BE49-F238E27FC236}">
                <a16:creationId xmlns:a16="http://schemas.microsoft.com/office/drawing/2014/main" id="{60A5193E-FD34-AC08-BC3F-3DAE977169A7}"/>
              </a:ext>
            </a:extLst>
          </p:cNvPr>
          <p:cNvSpPr>
            <a:spLocks noGrp="1"/>
          </p:cNvSpPr>
          <p:nvPr>
            <p:ph type="title"/>
          </p:nvPr>
        </p:nvSpPr>
        <p:spPr>
          <a:xfrm>
            <a:off x="838200" y="-24728"/>
            <a:ext cx="10515600" cy="1325563"/>
          </a:xfrm>
        </p:spPr>
        <p:txBody>
          <a:bodyPr/>
          <a:lstStyle/>
          <a:p>
            <a:r>
              <a:rPr lang="en-US" dirty="0">
                <a:solidFill>
                  <a:schemeClr val="accent1">
                    <a:lumMod val="75000"/>
                  </a:schemeClr>
                </a:solidFill>
              </a:rPr>
              <a:t>Preparing for the Inner Triplet String Test</a:t>
            </a:r>
            <a:endParaRPr lang="en-GB" dirty="0">
              <a:solidFill>
                <a:schemeClr val="accent1">
                  <a:lumMod val="75000"/>
                </a:schemeClr>
              </a:solidFill>
            </a:endParaRPr>
          </a:p>
        </p:txBody>
      </p:sp>
      <p:sp>
        <p:nvSpPr>
          <p:cNvPr id="4" name="Date Placeholder 3">
            <a:extLst>
              <a:ext uri="{FF2B5EF4-FFF2-40B4-BE49-F238E27FC236}">
                <a16:creationId xmlns:a16="http://schemas.microsoft.com/office/drawing/2014/main" id="{F313CA4B-CC64-60DF-E0F2-B9685AFEC485}"/>
              </a:ext>
            </a:extLst>
          </p:cNvPr>
          <p:cNvSpPr>
            <a:spLocks noGrp="1"/>
          </p:cNvSpPr>
          <p:nvPr>
            <p:ph type="dt" sz="half" idx="10"/>
          </p:nvPr>
        </p:nvSpPr>
        <p:spPr/>
        <p:txBody>
          <a:bodyPr/>
          <a:lstStyle/>
          <a:p>
            <a:r>
              <a:rPr lang="en-US"/>
              <a:t>13/01/2025</a:t>
            </a:r>
            <a:endParaRPr lang="en-US" dirty="0"/>
          </a:p>
        </p:txBody>
      </p:sp>
      <p:sp>
        <p:nvSpPr>
          <p:cNvPr id="5" name="Footer Placeholder 4">
            <a:extLst>
              <a:ext uri="{FF2B5EF4-FFF2-40B4-BE49-F238E27FC236}">
                <a16:creationId xmlns:a16="http://schemas.microsoft.com/office/drawing/2014/main" id="{E943BBBB-4C5D-B32E-D396-B07E2AE8AD84}"/>
              </a:ext>
            </a:extLst>
          </p:cNvPr>
          <p:cNvSpPr>
            <a:spLocks noGrp="1"/>
          </p:cNvSpPr>
          <p:nvPr>
            <p:ph type="ftr" sz="quarter" idx="11"/>
          </p:nvPr>
        </p:nvSpPr>
        <p:spPr/>
        <p:txBody>
          <a:bodyPr/>
          <a:lstStyle/>
          <a:p>
            <a:r>
              <a:rPr lang="en-GB"/>
              <a:t>Epiphany 2025    R. Alemany Fernandez</a:t>
            </a:r>
            <a:endParaRPr lang="en-US" dirty="0"/>
          </a:p>
        </p:txBody>
      </p:sp>
      <p:sp>
        <p:nvSpPr>
          <p:cNvPr id="6" name="Slide Number Placeholder 5">
            <a:extLst>
              <a:ext uri="{FF2B5EF4-FFF2-40B4-BE49-F238E27FC236}">
                <a16:creationId xmlns:a16="http://schemas.microsoft.com/office/drawing/2014/main" id="{472F5FE7-2056-2E88-F99B-2F0DE6781FC5}"/>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9" name="Picture 8" descr="A person kneeling on the floor with his computer&#10;&#10;Description automatically generated">
            <a:extLst>
              <a:ext uri="{FF2B5EF4-FFF2-40B4-BE49-F238E27FC236}">
                <a16:creationId xmlns:a16="http://schemas.microsoft.com/office/drawing/2014/main" id="{A63FC69D-2C01-E8BB-69A3-548C2497DCF9}"/>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6898264" y="868300"/>
            <a:ext cx="5202794" cy="2741891"/>
          </a:xfrm>
          <a:prstGeom prst="rect">
            <a:avLst/>
          </a:prstGeom>
        </p:spPr>
      </p:pic>
      <p:sp>
        <p:nvSpPr>
          <p:cNvPr id="11" name="TextBox 10">
            <a:extLst>
              <a:ext uri="{FF2B5EF4-FFF2-40B4-BE49-F238E27FC236}">
                <a16:creationId xmlns:a16="http://schemas.microsoft.com/office/drawing/2014/main" id="{8E0C3AD7-3072-AEC8-F5FC-BD52CF2C230B}"/>
              </a:ext>
            </a:extLst>
          </p:cNvPr>
          <p:cNvSpPr txBox="1"/>
          <p:nvPr/>
        </p:nvSpPr>
        <p:spPr>
          <a:xfrm>
            <a:off x="9883608" y="3354640"/>
            <a:ext cx="2084242" cy="184666"/>
          </a:xfrm>
          <a:prstGeom prst="rect">
            <a:avLst/>
          </a:prstGeom>
          <a:solidFill>
            <a:schemeClr val="bg1">
              <a:alpha val="50000"/>
            </a:schemeClr>
          </a:solidFill>
        </p:spPr>
        <p:txBody>
          <a:bodyPr wrap="square" lIns="0" tIns="0" rIns="0" bIns="0" rtlCol="0">
            <a:spAutoFit/>
          </a:bodyPr>
          <a:lstStyle>
            <a:defPPr>
              <a:defRPr lang="en-US"/>
            </a:defPPr>
            <a:lvl1pPr algn="ctr">
              <a:defRPr sz="1200" b="1">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2F2F2F"/>
                </a:solidFill>
                <a:effectLst/>
                <a:uLnTx/>
                <a:uFillTx/>
                <a:latin typeface="Arial"/>
                <a:ea typeface="+mn-ea"/>
                <a:cs typeface="+mn-cs"/>
              </a:rPr>
              <a:t>IT STRING tracing</a:t>
            </a:r>
            <a:endParaRPr kumimoji="0" lang="en-US" sz="1200" b="1" i="0" u="none" strike="noStrike" kern="1200" cap="none" spc="0" normalizeH="0" baseline="0" noProof="0" dirty="0">
              <a:ln>
                <a:noFill/>
              </a:ln>
              <a:solidFill>
                <a:srgbClr val="2F2F2F"/>
              </a:solidFill>
              <a:effectLst/>
              <a:uLnTx/>
              <a:uFillTx/>
              <a:latin typeface="Arial"/>
              <a:ea typeface="+mn-ea"/>
              <a:cs typeface="+mn-cs"/>
            </a:endParaRPr>
          </a:p>
        </p:txBody>
      </p:sp>
      <p:grpSp>
        <p:nvGrpSpPr>
          <p:cNvPr id="17" name="Group 16"/>
          <p:cNvGrpSpPr/>
          <p:nvPr/>
        </p:nvGrpSpPr>
        <p:grpSpPr>
          <a:xfrm>
            <a:off x="7332016" y="3796983"/>
            <a:ext cx="4635834" cy="2607656"/>
            <a:chOff x="194639" y="3641018"/>
            <a:chExt cx="4635834" cy="2607656"/>
          </a:xfrm>
        </p:grpSpPr>
        <p:pic>
          <p:nvPicPr>
            <p:cNvPr id="10" name="Picture 9" descr="A large machine in a factory&#10;&#10;Description automatically generated">
              <a:extLst>
                <a:ext uri="{FF2B5EF4-FFF2-40B4-BE49-F238E27FC236}">
                  <a16:creationId xmlns:a16="http://schemas.microsoft.com/office/drawing/2014/main" id="{27190D12-49F7-99FA-C430-D3DBC443F6B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4639" y="3641018"/>
              <a:ext cx="4635834" cy="2607656"/>
            </a:xfrm>
            <a:prstGeom prst="rect">
              <a:avLst/>
            </a:prstGeom>
          </p:spPr>
        </p:pic>
        <p:sp>
          <p:nvSpPr>
            <p:cNvPr id="12" name="TextBox 11">
              <a:extLst>
                <a:ext uri="{FF2B5EF4-FFF2-40B4-BE49-F238E27FC236}">
                  <a16:creationId xmlns:a16="http://schemas.microsoft.com/office/drawing/2014/main" id="{06C7AA12-650E-F47E-BCA6-2EF6D27EC975}"/>
                </a:ext>
              </a:extLst>
            </p:cNvPr>
            <p:cNvSpPr txBox="1"/>
            <p:nvPr/>
          </p:nvSpPr>
          <p:spPr>
            <a:xfrm>
              <a:off x="287048" y="6014917"/>
              <a:ext cx="2934048" cy="184666"/>
            </a:xfrm>
            <a:prstGeom prst="rect">
              <a:avLst/>
            </a:prstGeom>
            <a:solidFill>
              <a:schemeClr val="bg1">
                <a:alpha val="50000"/>
              </a:schemeClr>
            </a:solidFill>
          </p:spPr>
          <p:txBody>
            <a:bodyPr wrap="square" lIns="0" tIns="0" rIns="0" bIns="0" rtlCol="0">
              <a:spAutoFit/>
            </a:bodyPr>
            <a:lstStyle>
              <a:defPPr>
                <a:defRPr lang="en-US"/>
              </a:defPPr>
              <a:lvl1pPr algn="ctr">
                <a:defRPr sz="1200" b="1">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2F2F2F"/>
                  </a:solidFill>
                  <a:effectLst/>
                  <a:uLnTx/>
                  <a:uFillTx/>
                  <a:latin typeface="Arial"/>
                  <a:ea typeface="+mn-ea"/>
                  <a:cs typeface="+mn-cs"/>
                </a:rPr>
                <a:t>IT STRING – D1 placed and aligned</a:t>
              </a:r>
            </a:p>
          </p:txBody>
        </p:sp>
      </p:grpSp>
      <p:grpSp>
        <p:nvGrpSpPr>
          <p:cNvPr id="16" name="Group 15"/>
          <p:cNvGrpSpPr/>
          <p:nvPr/>
        </p:nvGrpSpPr>
        <p:grpSpPr>
          <a:xfrm>
            <a:off x="72859" y="3796983"/>
            <a:ext cx="4635834" cy="2607656"/>
            <a:chOff x="4941033" y="3633994"/>
            <a:chExt cx="4635834" cy="2607656"/>
          </a:xfrm>
        </p:grpSpPr>
        <p:pic>
          <p:nvPicPr>
            <p:cNvPr id="7" name="Picture 6" descr="A robot in a factory&#10;&#10;Description automatically generated">
              <a:extLst>
                <a:ext uri="{FF2B5EF4-FFF2-40B4-BE49-F238E27FC236}">
                  <a16:creationId xmlns:a16="http://schemas.microsoft.com/office/drawing/2014/main" id="{10CE83E6-FDCE-A799-9231-8441E7CB2A5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941033" y="3633994"/>
              <a:ext cx="4635834" cy="2607656"/>
            </a:xfrm>
            <a:prstGeom prst="rect">
              <a:avLst/>
            </a:prstGeom>
          </p:spPr>
        </p:pic>
        <p:sp>
          <p:nvSpPr>
            <p:cNvPr id="13" name="TextBox 12">
              <a:extLst>
                <a:ext uri="{FF2B5EF4-FFF2-40B4-BE49-F238E27FC236}">
                  <a16:creationId xmlns:a16="http://schemas.microsoft.com/office/drawing/2014/main" id="{CA916A02-BD14-9F5D-7724-AAF1A0137DCA}"/>
                </a:ext>
              </a:extLst>
            </p:cNvPr>
            <p:cNvSpPr txBox="1"/>
            <p:nvPr/>
          </p:nvSpPr>
          <p:spPr>
            <a:xfrm>
              <a:off x="5043821" y="6029570"/>
              <a:ext cx="2802730" cy="184666"/>
            </a:xfrm>
            <a:prstGeom prst="rect">
              <a:avLst/>
            </a:prstGeom>
            <a:solidFill>
              <a:schemeClr val="bg1">
                <a:alpha val="50000"/>
              </a:schemeClr>
            </a:solidFill>
          </p:spPr>
          <p:txBody>
            <a:bodyPr wrap="square" lIns="0" tIns="0" rIns="0" bIns="0" rtlCol="0">
              <a:spAutoFit/>
            </a:bodyPr>
            <a:lstStyle>
              <a:defPPr>
                <a:defRPr lang="en-US"/>
              </a:defPPr>
              <a:lvl1pPr algn="ctr">
                <a:defRPr sz="1200" b="1">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2F2F2F"/>
                  </a:solidFill>
                  <a:effectLst/>
                  <a:uLnTx/>
                  <a:uFillTx/>
                  <a:latin typeface="Arial"/>
                  <a:ea typeface="+mn-ea"/>
                  <a:cs typeface="+mn-cs"/>
                </a:rPr>
                <a:t>Tracing robotic solutions testing</a:t>
              </a:r>
            </a:p>
          </p:txBody>
        </p:sp>
      </p:grpSp>
      <p:grpSp>
        <p:nvGrpSpPr>
          <p:cNvPr id="18" name="Group 17"/>
          <p:cNvGrpSpPr/>
          <p:nvPr/>
        </p:nvGrpSpPr>
        <p:grpSpPr>
          <a:xfrm>
            <a:off x="4897899" y="3796501"/>
            <a:ext cx="2291385" cy="2610439"/>
            <a:chOff x="4897899" y="3796501"/>
            <a:chExt cx="2291385" cy="2610439"/>
          </a:xfrm>
        </p:grpSpPr>
        <p:pic>
          <p:nvPicPr>
            <p:cNvPr id="8" name="Picture 7" descr="A close-up of a machine&#10;&#10;Description automatically generated">
              <a:extLst>
                <a:ext uri="{FF2B5EF4-FFF2-40B4-BE49-F238E27FC236}">
                  <a16:creationId xmlns:a16="http://schemas.microsoft.com/office/drawing/2014/main" id="{4B6D3D0D-1FF6-2CD2-A11A-F8AAC1AC6617}"/>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4897899" y="3796501"/>
              <a:ext cx="2291385" cy="2610439"/>
            </a:xfrm>
            <a:prstGeom prst="rect">
              <a:avLst/>
            </a:prstGeom>
          </p:spPr>
        </p:pic>
        <p:sp>
          <p:nvSpPr>
            <p:cNvPr id="14" name="TextBox 13">
              <a:extLst>
                <a:ext uri="{FF2B5EF4-FFF2-40B4-BE49-F238E27FC236}">
                  <a16:creationId xmlns:a16="http://schemas.microsoft.com/office/drawing/2014/main" id="{FEBBF434-415A-9B6F-FDBB-82E9F7EB84D5}"/>
                </a:ext>
              </a:extLst>
            </p:cNvPr>
            <p:cNvSpPr txBox="1"/>
            <p:nvPr/>
          </p:nvSpPr>
          <p:spPr>
            <a:xfrm>
              <a:off x="4962091" y="6192559"/>
              <a:ext cx="2103292" cy="184666"/>
            </a:xfrm>
            <a:prstGeom prst="rect">
              <a:avLst/>
            </a:prstGeom>
            <a:solidFill>
              <a:schemeClr val="bg1">
                <a:alpha val="50000"/>
              </a:schemeClr>
            </a:solidFill>
          </p:spPr>
          <p:txBody>
            <a:bodyPr wrap="square" lIns="0" tIns="0" rIns="0" bIns="0" rtlCol="0">
              <a:spAutoFit/>
            </a:bodyPr>
            <a:lstStyle>
              <a:defPPr>
                <a:defRPr lang="en-US"/>
              </a:defPPr>
              <a:lvl1pPr algn="ctr">
                <a:defRPr sz="1200" b="1">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2F2F2F"/>
                  </a:solidFill>
                  <a:effectLst/>
                  <a:uLnTx/>
                  <a:uFillTx/>
                  <a:latin typeface="Arial"/>
                  <a:ea typeface="+mn-ea"/>
                  <a:cs typeface="+mn-cs"/>
                </a:rPr>
                <a:t>IT STRING jack alignment</a:t>
              </a:r>
              <a:endParaRPr kumimoji="0" lang="en-US" sz="1200" b="1" i="0" u="none" strike="noStrike" kern="1200" cap="none" spc="0" normalizeH="0" baseline="0" noProof="0" dirty="0">
                <a:ln>
                  <a:noFill/>
                </a:ln>
                <a:solidFill>
                  <a:srgbClr val="2F2F2F"/>
                </a:solidFill>
                <a:effectLst/>
                <a:uLnTx/>
                <a:uFillTx/>
                <a:latin typeface="Arial"/>
                <a:ea typeface="+mn-ea"/>
                <a:cs typeface="+mn-cs"/>
              </a:endParaRPr>
            </a:p>
          </p:txBody>
        </p:sp>
      </p:grpSp>
      <p:cxnSp>
        <p:nvCxnSpPr>
          <p:cNvPr id="15" name="Straight Connector 14"/>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9" name="Picture 18" descr="A blue and black logo&#10;&#10;Description automatically generated">
            <a:extLst>
              <a:ext uri="{FF2B5EF4-FFF2-40B4-BE49-F238E27FC236}">
                <a16:creationId xmlns:a16="http://schemas.microsoft.com/office/drawing/2014/main" id="{60B0C348-E060-E173-D4D0-7133E837F4C2}"/>
              </a:ext>
            </a:extLst>
          </p:cNvPr>
          <p:cNvPicPr>
            <a:picLocks noChangeAspect="1"/>
          </p:cNvPicPr>
          <p:nvPr/>
        </p:nvPicPr>
        <p:blipFill>
          <a:blip r:embed="rId6"/>
          <a:stretch>
            <a:fillRect/>
          </a:stretch>
        </p:blipFill>
        <p:spPr>
          <a:xfrm>
            <a:off x="10715436" y="199916"/>
            <a:ext cx="1276727" cy="544179"/>
          </a:xfrm>
          <a:prstGeom prst="rect">
            <a:avLst/>
          </a:prstGeom>
        </p:spPr>
      </p:pic>
    </p:spTree>
    <p:extLst>
      <p:ext uri="{BB962C8B-B14F-4D97-AF65-F5344CB8AC3E}">
        <p14:creationId xmlns:p14="http://schemas.microsoft.com/office/powerpoint/2010/main" val="12857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9"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animEffect transition="in" filter="dissolv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xEl>
                                              <p:pRg st="3" end="3"/>
                                            </p:txEl>
                                          </p:spTgt>
                                        </p:tgtEl>
                                        <p:attrNameLst>
                                          <p:attrName>style.visibility</p:attrName>
                                        </p:attrNameLst>
                                      </p:cBhvr>
                                      <p:to>
                                        <p:strVal val="visible"/>
                                      </p:to>
                                    </p:set>
                                  </p:childTnLst>
                                </p:cTn>
                              </p:par>
                              <p:par>
                                <p:cTn id="14" presetID="9"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dissolve">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9"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dissolve">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FA887-3AF0-F24D-FC34-87A8A479D395}"/>
              </a:ext>
            </a:extLst>
          </p:cNvPr>
          <p:cNvSpPr>
            <a:spLocks noGrp="1"/>
          </p:cNvSpPr>
          <p:nvPr>
            <p:ph type="title"/>
          </p:nvPr>
        </p:nvSpPr>
        <p:spPr>
          <a:xfrm>
            <a:off x="838200" y="-20955"/>
            <a:ext cx="10515600" cy="1325563"/>
          </a:xfrm>
        </p:spPr>
        <p:txBody>
          <a:bodyPr/>
          <a:lstStyle/>
          <a:p>
            <a:r>
              <a:rPr lang="en-US" dirty="0">
                <a:solidFill>
                  <a:schemeClr val="accent1">
                    <a:lumMod val="75000"/>
                  </a:schemeClr>
                </a:solidFill>
              </a:rPr>
              <a:t>MgB</a:t>
            </a:r>
            <a:r>
              <a:rPr lang="en-US" baseline="-25000" dirty="0">
                <a:solidFill>
                  <a:schemeClr val="accent1">
                    <a:lumMod val="75000"/>
                  </a:schemeClr>
                </a:solidFill>
              </a:rPr>
              <a:t>2</a:t>
            </a:r>
            <a:r>
              <a:rPr lang="en-US" dirty="0">
                <a:solidFill>
                  <a:schemeClr val="accent1">
                    <a:lumMod val="75000"/>
                  </a:schemeClr>
                </a:solidFill>
              </a:rPr>
              <a:t> superconducting link</a:t>
            </a:r>
          </a:p>
        </p:txBody>
      </p:sp>
      <p:sp>
        <p:nvSpPr>
          <p:cNvPr id="3" name="Date Placeholder 2">
            <a:extLst>
              <a:ext uri="{FF2B5EF4-FFF2-40B4-BE49-F238E27FC236}">
                <a16:creationId xmlns:a16="http://schemas.microsoft.com/office/drawing/2014/main" id="{2C1C0298-1A79-9F6E-759C-DB42A7099D7C}"/>
              </a:ext>
            </a:extLst>
          </p:cNvPr>
          <p:cNvSpPr>
            <a:spLocks noGrp="1"/>
          </p:cNvSpPr>
          <p:nvPr>
            <p:ph type="dt" sz="half" idx="10"/>
          </p:nvPr>
        </p:nvSpPr>
        <p:spPr/>
        <p:txBody>
          <a:bodyPr/>
          <a:lstStyle/>
          <a:p>
            <a:r>
              <a:rPr lang="en-US"/>
              <a:t>13/01/2025</a:t>
            </a:r>
            <a:endParaRPr lang="en-GB"/>
          </a:p>
        </p:txBody>
      </p:sp>
      <p:sp>
        <p:nvSpPr>
          <p:cNvPr id="4" name="Footer Placeholder 3">
            <a:extLst>
              <a:ext uri="{FF2B5EF4-FFF2-40B4-BE49-F238E27FC236}">
                <a16:creationId xmlns:a16="http://schemas.microsoft.com/office/drawing/2014/main" id="{DC29A995-F869-2C83-1598-CEBB6EF906BD}"/>
              </a:ext>
            </a:extLst>
          </p:cNvPr>
          <p:cNvSpPr>
            <a:spLocks noGrp="1"/>
          </p:cNvSpPr>
          <p:nvPr>
            <p:ph type="ftr" sz="quarter" idx="11"/>
          </p:nvPr>
        </p:nvSpPr>
        <p:spPr/>
        <p:txBody>
          <a:bodyPr/>
          <a:lstStyle/>
          <a:p>
            <a:r>
              <a:rPr lang="en-GB"/>
              <a:t>Epiphany 2025    R. Alemany Fernandez</a:t>
            </a:r>
          </a:p>
        </p:txBody>
      </p:sp>
      <p:sp>
        <p:nvSpPr>
          <p:cNvPr id="5" name="Slide Number Placeholder 4">
            <a:extLst>
              <a:ext uri="{FF2B5EF4-FFF2-40B4-BE49-F238E27FC236}">
                <a16:creationId xmlns:a16="http://schemas.microsoft.com/office/drawing/2014/main" id="{BBDC2D32-EB15-7999-BC45-1D588A5C6CFD}"/>
              </a:ext>
            </a:extLst>
          </p:cNvPr>
          <p:cNvSpPr>
            <a:spLocks noGrp="1"/>
          </p:cNvSpPr>
          <p:nvPr>
            <p:ph type="sldNum" sz="quarter" idx="12"/>
          </p:nvPr>
        </p:nvSpPr>
        <p:spPr/>
        <p:txBody>
          <a:bodyPr/>
          <a:lstStyle/>
          <a:p>
            <a:fld id="{9E1129FD-1287-874A-8C07-1C4F318AC425}" type="slidenum">
              <a:rPr lang="en-GB" smtClean="0"/>
              <a:t>19</a:t>
            </a:fld>
            <a:endParaRPr lang="en-GB"/>
          </a:p>
        </p:txBody>
      </p:sp>
      <p:cxnSp>
        <p:nvCxnSpPr>
          <p:cNvPr id="6" name="Straight Connector 5">
            <a:extLst>
              <a:ext uri="{FF2B5EF4-FFF2-40B4-BE49-F238E27FC236}">
                <a16:creationId xmlns:a16="http://schemas.microsoft.com/office/drawing/2014/main" id="{3B9A7367-0140-7C9B-8E5C-964259FD31FE}"/>
              </a:ext>
            </a:extLst>
          </p:cNvPr>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Picture 2">
            <a:extLst>
              <a:ext uri="{FF2B5EF4-FFF2-40B4-BE49-F238E27FC236}">
                <a16:creationId xmlns:a16="http://schemas.microsoft.com/office/drawing/2014/main" id="{88872EE0-051E-D103-5C26-78EF6570A6D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015" r="12633" b="-2"/>
          <a:stretch/>
        </p:blipFill>
        <p:spPr bwMode="auto">
          <a:xfrm>
            <a:off x="407988" y="2052617"/>
            <a:ext cx="5307012" cy="4354509"/>
          </a:xfrm>
          <a:prstGeom prst="rect">
            <a:avLst/>
          </a:prstGeom>
          <a:solidFill>
            <a:srgbClr val="FFFFFF"/>
          </a:solidFill>
        </p:spPr>
      </p:pic>
      <p:pic>
        <p:nvPicPr>
          <p:cNvPr id="8" name="Picture 7">
            <a:extLst>
              <a:ext uri="{FF2B5EF4-FFF2-40B4-BE49-F238E27FC236}">
                <a16:creationId xmlns:a16="http://schemas.microsoft.com/office/drawing/2014/main" id="{3B640A23-3361-69E7-1F41-5EABD7C934D4}"/>
              </a:ext>
            </a:extLst>
          </p:cNvPr>
          <p:cNvPicPr>
            <a:picLocks noChangeAspect="1"/>
          </p:cNvPicPr>
          <p:nvPr/>
        </p:nvPicPr>
        <p:blipFill rotWithShape="1">
          <a:blip r:embed="rId3"/>
          <a:srcRect l="10489" r="13709"/>
          <a:stretch/>
        </p:blipFill>
        <p:spPr>
          <a:xfrm>
            <a:off x="5834269" y="2065179"/>
            <a:ext cx="2704780" cy="2221209"/>
          </a:xfrm>
          <a:prstGeom prst="rect">
            <a:avLst/>
          </a:prstGeom>
          <a:noFill/>
        </p:spPr>
      </p:pic>
      <p:sp>
        <p:nvSpPr>
          <p:cNvPr id="10" name="TextBox 9">
            <a:extLst>
              <a:ext uri="{FF2B5EF4-FFF2-40B4-BE49-F238E27FC236}">
                <a16:creationId xmlns:a16="http://schemas.microsoft.com/office/drawing/2014/main" id="{BE0614FF-7DEF-16DB-2119-3F4560BA8B2E}"/>
              </a:ext>
            </a:extLst>
          </p:cNvPr>
          <p:cNvSpPr txBox="1"/>
          <p:nvPr/>
        </p:nvSpPr>
        <p:spPr>
          <a:xfrm>
            <a:off x="869884" y="945216"/>
            <a:ext cx="10617200" cy="1077218"/>
          </a:xfrm>
          <a:prstGeom prst="rect">
            <a:avLst/>
          </a:prstGeom>
          <a:noFill/>
        </p:spPr>
        <p:txBody>
          <a:bodyPr wrap="square">
            <a:spAutoFit/>
          </a:bodyPr>
          <a:lstStyle/>
          <a:p>
            <a:pPr>
              <a:lnSpc>
                <a:spcPct val="90000"/>
              </a:lnSpc>
              <a:spcBef>
                <a:spcPct val="0"/>
              </a:spcBef>
              <a:spcAft>
                <a:spcPts val="600"/>
              </a:spcAft>
            </a:pPr>
            <a:r>
              <a:rPr lang="en-US" sz="2000" dirty="0">
                <a:ea typeface="+mj-ea"/>
                <a:cs typeface="+mj-cs"/>
              </a:rPr>
              <a:t>The flexible, double-wall, corrugated cryostat:</a:t>
            </a:r>
          </a:p>
          <a:p>
            <a:pPr marL="285750" indent="-285750">
              <a:lnSpc>
                <a:spcPct val="90000"/>
              </a:lnSpc>
              <a:spcBef>
                <a:spcPct val="0"/>
              </a:spcBef>
              <a:spcAft>
                <a:spcPts val="600"/>
              </a:spcAft>
              <a:buClr>
                <a:schemeClr val="tx1"/>
              </a:buClr>
              <a:buFont typeface="Wingdings" pitchFamily="2" charset="2"/>
              <a:buChar char="Ø"/>
            </a:pPr>
            <a:r>
              <a:rPr lang="en-US" sz="2000" b="1" dirty="0">
                <a:solidFill>
                  <a:schemeClr val="accent6">
                    <a:lumMod val="75000"/>
                  </a:schemeClr>
                </a:solidFill>
                <a:ea typeface="+mj-ea"/>
                <a:cs typeface="+mj-cs"/>
              </a:rPr>
              <a:t>19 MgB</a:t>
            </a:r>
            <a:r>
              <a:rPr lang="en-US" sz="2000" b="1" baseline="-25000" dirty="0">
                <a:solidFill>
                  <a:schemeClr val="accent6">
                    <a:lumMod val="75000"/>
                  </a:schemeClr>
                </a:solidFill>
                <a:ea typeface="+mj-ea"/>
                <a:cs typeface="+mj-cs"/>
              </a:rPr>
              <a:t>2</a:t>
            </a:r>
            <a:r>
              <a:rPr lang="en-US" sz="2000" b="1" dirty="0">
                <a:solidFill>
                  <a:schemeClr val="accent6">
                    <a:lumMod val="75000"/>
                  </a:schemeClr>
                </a:solidFill>
                <a:ea typeface="+mj-ea"/>
                <a:cs typeface="+mj-cs"/>
              </a:rPr>
              <a:t> SC cables </a:t>
            </a:r>
            <a:r>
              <a:rPr lang="en-US" sz="2000" dirty="0">
                <a:ea typeface="+mj-ea"/>
                <a:cs typeface="+mj-cs"/>
              </a:rPr>
              <a:t>in a single assembly, twisted together to form a compact bundle</a:t>
            </a:r>
          </a:p>
          <a:p>
            <a:pPr marL="285750" indent="-285750">
              <a:lnSpc>
                <a:spcPct val="90000"/>
              </a:lnSpc>
              <a:spcBef>
                <a:spcPct val="0"/>
              </a:spcBef>
              <a:spcAft>
                <a:spcPts val="600"/>
              </a:spcAft>
              <a:buFont typeface="Wingdings" pitchFamily="2" charset="2"/>
              <a:buChar char="Ø"/>
            </a:pPr>
            <a:r>
              <a:rPr lang="en-US" sz="2000" dirty="0">
                <a:ea typeface="+mj-ea"/>
                <a:cs typeface="+mj-cs"/>
              </a:rPr>
              <a:t>Can transfer altogether a DC current of about </a:t>
            </a:r>
            <a:r>
              <a:rPr lang="en-US" sz="2000" b="1" dirty="0">
                <a:solidFill>
                  <a:schemeClr val="accent6">
                    <a:lumMod val="75000"/>
                  </a:schemeClr>
                </a:solidFill>
                <a:ea typeface="+mj-ea"/>
                <a:cs typeface="+mj-cs"/>
              </a:rPr>
              <a:t>120 kA at ~20 K</a:t>
            </a:r>
            <a:endParaRPr lang="en-US" sz="2000" dirty="0">
              <a:ea typeface="+mj-ea"/>
              <a:cs typeface="+mj-cs"/>
            </a:endParaRPr>
          </a:p>
        </p:txBody>
      </p:sp>
      <p:sp>
        <p:nvSpPr>
          <p:cNvPr id="12" name="TextBox 11">
            <a:extLst>
              <a:ext uri="{FF2B5EF4-FFF2-40B4-BE49-F238E27FC236}">
                <a16:creationId xmlns:a16="http://schemas.microsoft.com/office/drawing/2014/main" id="{9CCA4BD4-B832-6F9A-0112-A5CED1CB843A}"/>
              </a:ext>
            </a:extLst>
          </p:cNvPr>
          <p:cNvSpPr txBox="1"/>
          <p:nvPr/>
        </p:nvSpPr>
        <p:spPr>
          <a:xfrm>
            <a:off x="5834269" y="4460998"/>
            <a:ext cx="6241774" cy="923330"/>
          </a:xfrm>
          <a:prstGeom prst="rect">
            <a:avLst/>
          </a:prstGeom>
          <a:noFill/>
        </p:spPr>
        <p:txBody>
          <a:bodyPr wrap="square">
            <a:spAutoFit/>
          </a:bodyPr>
          <a:lstStyle/>
          <a:p>
            <a:r>
              <a:rPr lang="en-US" dirty="0">
                <a:solidFill>
                  <a:srgbClr val="000000"/>
                </a:solidFill>
                <a:effectLst/>
                <a:latin typeface="Helvetica" pitchFamily="2" charset="0"/>
              </a:rPr>
              <a:t>The </a:t>
            </a:r>
            <a:r>
              <a:rPr lang="en-US" dirty="0">
                <a:solidFill>
                  <a:srgbClr val="0B5AB2"/>
                </a:solidFill>
                <a:effectLst/>
                <a:latin typeface="Helvetica" pitchFamily="2" charset="0"/>
              </a:rPr>
              <a:t>first Cold Powering System for the HL-LHC Triplets </a:t>
            </a:r>
            <a:r>
              <a:rPr lang="en-US" dirty="0">
                <a:solidFill>
                  <a:srgbClr val="000000"/>
                </a:solidFill>
                <a:effectLst/>
                <a:latin typeface="Helvetica" pitchFamily="2" charset="0"/>
              </a:rPr>
              <a:t>has been</a:t>
            </a:r>
            <a:r>
              <a:rPr lang="en-US" dirty="0">
                <a:solidFill>
                  <a:srgbClr val="0B5AB2"/>
                </a:solidFill>
                <a:latin typeface="Helvetica" pitchFamily="2" charset="0"/>
              </a:rPr>
              <a:t> </a:t>
            </a:r>
            <a:r>
              <a:rPr lang="en-US" dirty="0">
                <a:solidFill>
                  <a:srgbClr val="0B5AB2"/>
                </a:solidFill>
                <a:effectLst/>
                <a:latin typeface="Helvetica" pitchFamily="2" charset="0"/>
              </a:rPr>
              <a:t>successfully validated</a:t>
            </a:r>
            <a:r>
              <a:rPr lang="en-US" dirty="0">
                <a:solidFill>
                  <a:srgbClr val="000000"/>
                </a:solidFill>
                <a:effectLst/>
                <a:latin typeface="Helvetica" pitchFamily="2" charset="0"/>
              </a:rPr>
              <a:t>: cryogenic, electrical and mechanical performance all met design parameters</a:t>
            </a:r>
          </a:p>
        </p:txBody>
      </p:sp>
      <p:sp>
        <p:nvSpPr>
          <p:cNvPr id="14" name="TextBox 13">
            <a:extLst>
              <a:ext uri="{FF2B5EF4-FFF2-40B4-BE49-F238E27FC236}">
                <a16:creationId xmlns:a16="http://schemas.microsoft.com/office/drawing/2014/main" id="{0EC50B04-85FF-2532-FD6F-5723092A070C}"/>
              </a:ext>
            </a:extLst>
          </p:cNvPr>
          <p:cNvSpPr txBox="1"/>
          <p:nvPr/>
        </p:nvSpPr>
        <p:spPr>
          <a:xfrm>
            <a:off x="5834269" y="5501007"/>
            <a:ext cx="5519531" cy="369332"/>
          </a:xfrm>
          <a:prstGeom prst="rect">
            <a:avLst/>
          </a:prstGeom>
          <a:noFill/>
        </p:spPr>
        <p:txBody>
          <a:bodyPr wrap="square">
            <a:spAutoFit/>
          </a:bodyPr>
          <a:lstStyle/>
          <a:p>
            <a:r>
              <a:rPr lang="en-US" dirty="0">
                <a:solidFill>
                  <a:srgbClr val="000000"/>
                </a:solidFill>
                <a:latin typeface="Helvetica" pitchFamily="2" charset="0"/>
              </a:rPr>
              <a:t>T</a:t>
            </a:r>
            <a:r>
              <a:rPr lang="en-US" dirty="0">
                <a:solidFill>
                  <a:srgbClr val="000000"/>
                </a:solidFill>
                <a:effectLst/>
                <a:latin typeface="Helvetica" pitchFamily="2" charset="0"/>
              </a:rPr>
              <a:t>oday in an </a:t>
            </a:r>
            <a:r>
              <a:rPr lang="en-US" dirty="0">
                <a:solidFill>
                  <a:srgbClr val="0B5AB2"/>
                </a:solidFill>
                <a:effectLst/>
                <a:latin typeface="Helvetica" pitchFamily="2" charset="0"/>
              </a:rPr>
              <a:t>advanced phase of series production</a:t>
            </a:r>
          </a:p>
        </p:txBody>
      </p:sp>
      <p:cxnSp>
        <p:nvCxnSpPr>
          <p:cNvPr id="16" name="Straight Arrow Connector 15">
            <a:extLst>
              <a:ext uri="{FF2B5EF4-FFF2-40B4-BE49-F238E27FC236}">
                <a16:creationId xmlns:a16="http://schemas.microsoft.com/office/drawing/2014/main" id="{006F7C98-B70E-A23D-96C9-123649443E0B}"/>
              </a:ext>
            </a:extLst>
          </p:cNvPr>
          <p:cNvCxnSpPr/>
          <p:nvPr/>
        </p:nvCxnSpPr>
        <p:spPr>
          <a:xfrm>
            <a:off x="7146235" y="2534478"/>
            <a:ext cx="2156791"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E5BCEAB-007E-2F7C-2B44-DCFA8E83985F}"/>
              </a:ext>
            </a:extLst>
          </p:cNvPr>
          <p:cNvSpPr txBox="1"/>
          <p:nvPr/>
        </p:nvSpPr>
        <p:spPr>
          <a:xfrm>
            <a:off x="9320871" y="2348590"/>
            <a:ext cx="2032929" cy="369332"/>
          </a:xfrm>
          <a:prstGeom prst="rect">
            <a:avLst/>
          </a:prstGeom>
          <a:noFill/>
        </p:spPr>
        <p:txBody>
          <a:bodyPr wrap="none" rtlCol="0">
            <a:spAutoFit/>
          </a:bodyPr>
          <a:lstStyle/>
          <a:p>
            <a:r>
              <a:rPr lang="en-US" dirty="0"/>
              <a:t>Nb</a:t>
            </a:r>
            <a:r>
              <a:rPr lang="en-US" baseline="-25000" dirty="0"/>
              <a:t>3</a:t>
            </a:r>
            <a:r>
              <a:rPr lang="en-US" dirty="0"/>
              <a:t>Sn quadrupoles</a:t>
            </a:r>
          </a:p>
        </p:txBody>
      </p:sp>
      <p:cxnSp>
        <p:nvCxnSpPr>
          <p:cNvPr id="20" name="Straight Arrow Connector 19">
            <a:extLst>
              <a:ext uri="{FF2B5EF4-FFF2-40B4-BE49-F238E27FC236}">
                <a16:creationId xmlns:a16="http://schemas.microsoft.com/office/drawing/2014/main" id="{A1322876-68B9-065E-8D44-8D57111C2CBF}"/>
              </a:ext>
            </a:extLst>
          </p:cNvPr>
          <p:cNvCxnSpPr/>
          <p:nvPr/>
        </p:nvCxnSpPr>
        <p:spPr>
          <a:xfrm>
            <a:off x="6771861" y="3303104"/>
            <a:ext cx="262393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EDE50C3B-D057-2320-C7FB-AFAB56F2B6EB}"/>
              </a:ext>
            </a:extLst>
          </p:cNvPr>
          <p:cNvSpPr txBox="1"/>
          <p:nvPr/>
        </p:nvSpPr>
        <p:spPr>
          <a:xfrm>
            <a:off x="9398464" y="3102234"/>
            <a:ext cx="1624227" cy="369332"/>
          </a:xfrm>
          <a:prstGeom prst="rect">
            <a:avLst/>
          </a:prstGeom>
          <a:noFill/>
        </p:spPr>
        <p:txBody>
          <a:bodyPr wrap="none" rtlCol="0">
            <a:spAutoFit/>
          </a:bodyPr>
          <a:lstStyle/>
          <a:p>
            <a:r>
              <a:rPr lang="en-US" dirty="0" err="1"/>
              <a:t>NbTi</a:t>
            </a:r>
            <a:r>
              <a:rPr lang="en-US" dirty="0"/>
              <a:t> correctors</a:t>
            </a:r>
          </a:p>
        </p:txBody>
      </p:sp>
      <p:cxnSp>
        <p:nvCxnSpPr>
          <p:cNvPr id="22" name="Straight Arrow Connector 21">
            <a:extLst>
              <a:ext uri="{FF2B5EF4-FFF2-40B4-BE49-F238E27FC236}">
                <a16:creationId xmlns:a16="http://schemas.microsoft.com/office/drawing/2014/main" id="{BA086521-D79D-BBBD-0167-CBB1DC42D0ED}"/>
              </a:ext>
            </a:extLst>
          </p:cNvPr>
          <p:cNvCxnSpPr/>
          <p:nvPr/>
        </p:nvCxnSpPr>
        <p:spPr>
          <a:xfrm>
            <a:off x="7134573" y="3674165"/>
            <a:ext cx="1971397"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C235AA0-EEEE-42E7-151C-9EF607339323}"/>
              </a:ext>
            </a:extLst>
          </p:cNvPr>
          <p:cNvSpPr txBox="1"/>
          <p:nvPr/>
        </p:nvSpPr>
        <p:spPr>
          <a:xfrm>
            <a:off x="9105970" y="3467439"/>
            <a:ext cx="726481" cy="369332"/>
          </a:xfrm>
          <a:prstGeom prst="rect">
            <a:avLst/>
          </a:prstGeom>
          <a:noFill/>
        </p:spPr>
        <p:txBody>
          <a:bodyPr wrap="none" rtlCol="0">
            <a:spAutoFit/>
          </a:bodyPr>
          <a:lstStyle/>
          <a:p>
            <a:r>
              <a:rPr lang="en-US" dirty="0"/>
              <a:t>SC D1</a:t>
            </a:r>
          </a:p>
        </p:txBody>
      </p:sp>
      <p:sp>
        <p:nvSpPr>
          <p:cNvPr id="24" name="TextBox 23">
            <a:extLst>
              <a:ext uri="{FF2B5EF4-FFF2-40B4-BE49-F238E27FC236}">
                <a16:creationId xmlns:a16="http://schemas.microsoft.com/office/drawing/2014/main" id="{DA656B1E-1F25-A1F8-5B14-E305CA585598}"/>
              </a:ext>
            </a:extLst>
          </p:cNvPr>
          <p:cNvSpPr txBox="1"/>
          <p:nvPr/>
        </p:nvSpPr>
        <p:spPr>
          <a:xfrm>
            <a:off x="8222653" y="5977338"/>
            <a:ext cx="2196435" cy="646331"/>
          </a:xfrm>
          <a:prstGeom prst="rect">
            <a:avLst/>
          </a:prstGeom>
          <a:noFill/>
        </p:spPr>
        <p:txBody>
          <a:bodyPr wrap="none" rtlCol="0">
            <a:spAutoFit/>
          </a:bodyPr>
          <a:lstStyle/>
          <a:p>
            <a:r>
              <a:rPr lang="en-US" dirty="0"/>
              <a:t>SC: Super Conducting</a:t>
            </a:r>
          </a:p>
          <a:p>
            <a:r>
              <a:rPr lang="en-US" dirty="0"/>
              <a:t>D1: separation dipole</a:t>
            </a:r>
          </a:p>
        </p:txBody>
      </p:sp>
      <p:pic>
        <p:nvPicPr>
          <p:cNvPr id="25" name="Picture 24" descr="A blue and black logo&#10;&#10;Description automatically generated">
            <a:extLst>
              <a:ext uri="{FF2B5EF4-FFF2-40B4-BE49-F238E27FC236}">
                <a16:creationId xmlns:a16="http://schemas.microsoft.com/office/drawing/2014/main" id="{DDA1D247-0C02-450F-3BF3-E20C1783D68C}"/>
              </a:ext>
            </a:extLst>
          </p:cNvPr>
          <p:cNvPicPr>
            <a:picLocks noChangeAspect="1"/>
          </p:cNvPicPr>
          <p:nvPr/>
        </p:nvPicPr>
        <p:blipFill>
          <a:blip r:embed="rId4"/>
          <a:stretch>
            <a:fillRect/>
          </a:stretch>
        </p:blipFill>
        <p:spPr>
          <a:xfrm>
            <a:off x="10715436" y="199916"/>
            <a:ext cx="1276727" cy="544179"/>
          </a:xfrm>
          <a:prstGeom prst="rect">
            <a:avLst/>
          </a:prstGeom>
        </p:spPr>
      </p:pic>
    </p:spTree>
    <p:extLst>
      <p:ext uri="{BB962C8B-B14F-4D97-AF65-F5344CB8AC3E}">
        <p14:creationId xmlns:p14="http://schemas.microsoft.com/office/powerpoint/2010/main" val="2557133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9" grpId="0"/>
      <p:bldP spid="21"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1" name="Straight Connector 90"/>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3591"/>
            <a:ext cx="10515600" cy="1325563"/>
          </a:xfrm>
        </p:spPr>
        <p:txBody>
          <a:bodyPr/>
          <a:lstStyle/>
          <a:p>
            <a:r>
              <a:rPr lang="en-GB" b="1" dirty="0">
                <a:solidFill>
                  <a:schemeClr val="accent1">
                    <a:lumMod val="75000"/>
                  </a:schemeClr>
                </a:solidFill>
              </a:rPr>
              <a:t>LHC in 2023 </a:t>
            </a:r>
          </a:p>
        </p:txBody>
      </p:sp>
      <p:sp>
        <p:nvSpPr>
          <p:cNvPr id="3" name="Date Placeholder 2"/>
          <p:cNvSpPr>
            <a:spLocks noGrp="1"/>
          </p:cNvSpPr>
          <p:nvPr>
            <p:ph type="dt" sz="half" idx="10"/>
          </p:nvPr>
        </p:nvSpPr>
        <p:spPr/>
        <p:txBody>
          <a:bodyPr/>
          <a:lstStyle/>
          <a:p>
            <a:r>
              <a:rPr lang="en-US"/>
              <a:t>13/01/2025</a:t>
            </a:r>
            <a:endParaRPr lang="en-GB"/>
          </a:p>
        </p:txBody>
      </p:sp>
      <p:grpSp>
        <p:nvGrpSpPr>
          <p:cNvPr id="25" name="Group 24">
            <a:extLst>
              <a:ext uri="{FF2B5EF4-FFF2-40B4-BE49-F238E27FC236}">
                <a16:creationId xmlns:a16="http://schemas.microsoft.com/office/drawing/2014/main" id="{16F18021-1C9B-C0EA-D5A7-3EDE7825744A}"/>
              </a:ext>
            </a:extLst>
          </p:cNvPr>
          <p:cNvGrpSpPr/>
          <p:nvPr/>
        </p:nvGrpSpPr>
        <p:grpSpPr>
          <a:xfrm>
            <a:off x="1491240" y="1079143"/>
            <a:ext cx="1943667" cy="2379354"/>
            <a:chOff x="2376142" y="857922"/>
            <a:chExt cx="1943667" cy="2379354"/>
          </a:xfrm>
        </p:grpSpPr>
        <p:pic>
          <p:nvPicPr>
            <p:cNvPr id="26" name="Picture 2">
              <a:extLst>
                <a:ext uri="{FF2B5EF4-FFF2-40B4-BE49-F238E27FC236}">
                  <a16:creationId xmlns:a16="http://schemas.microsoft.com/office/drawing/2014/main" id="{1EDBDDCC-BA1B-6427-02AF-B07645FC16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6142" y="1336737"/>
              <a:ext cx="1943667" cy="144000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C981DECF-FB0C-C5A5-125C-1172B61D30D5}"/>
                </a:ext>
              </a:extLst>
            </p:cNvPr>
            <p:cNvSpPr txBox="1"/>
            <p:nvPr/>
          </p:nvSpPr>
          <p:spPr>
            <a:xfrm>
              <a:off x="2376142" y="857922"/>
              <a:ext cx="1943667" cy="430887"/>
            </a:xfrm>
            <a:prstGeom prst="rect">
              <a:avLst/>
            </a:prstGeom>
            <a:noFill/>
          </p:spPr>
          <p:txBody>
            <a:bodyPr wrap="square" lIns="0" tIns="0" rIns="0" bIns="0" rtlCol="0">
              <a:spAutoFit/>
            </a:bodyPr>
            <a:lstStyle/>
            <a:p>
              <a:pPr algn="ctr"/>
              <a:r>
                <a:rPr lang="en-GB" sz="1400" b="1" dirty="0"/>
                <a:t>21.04.2023</a:t>
              </a:r>
              <a:endParaRPr lang="en-GB" sz="1400" dirty="0"/>
            </a:p>
            <a:p>
              <a:pPr algn="l"/>
              <a:r>
                <a:rPr lang="en-GB" sz="1400" dirty="0">
                  <a:solidFill>
                    <a:srgbClr val="00B050"/>
                  </a:solidFill>
                </a:rPr>
                <a:t>1</a:t>
              </a:r>
              <a:r>
                <a:rPr lang="en-GB" sz="1400" baseline="30000" dirty="0">
                  <a:solidFill>
                    <a:srgbClr val="00B050"/>
                  </a:solidFill>
                </a:rPr>
                <a:t>st</a:t>
              </a:r>
              <a:r>
                <a:rPr lang="en-GB" sz="1400" dirty="0">
                  <a:solidFill>
                    <a:srgbClr val="00B050"/>
                  </a:solidFill>
                </a:rPr>
                <a:t> stable beam</a:t>
              </a:r>
              <a:r>
                <a:rPr lang="en-GB" sz="1400" dirty="0"/>
                <a:t> of 2023</a:t>
              </a:r>
            </a:p>
          </p:txBody>
        </p:sp>
        <p:cxnSp>
          <p:nvCxnSpPr>
            <p:cNvPr id="28" name="Straight Connector 27">
              <a:extLst>
                <a:ext uri="{FF2B5EF4-FFF2-40B4-BE49-F238E27FC236}">
                  <a16:creationId xmlns:a16="http://schemas.microsoft.com/office/drawing/2014/main" id="{5A21AD1D-B623-E69A-A97D-F55ADD51B9B8}"/>
                </a:ext>
              </a:extLst>
            </p:cNvPr>
            <p:cNvCxnSpPr>
              <a:cxnSpLocks/>
            </p:cNvCxnSpPr>
            <p:nvPr/>
          </p:nvCxnSpPr>
          <p:spPr>
            <a:xfrm>
              <a:off x="3124828" y="2784249"/>
              <a:ext cx="2699" cy="453027"/>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31" name="Picture 30">
            <a:extLst>
              <a:ext uri="{FF2B5EF4-FFF2-40B4-BE49-F238E27FC236}">
                <a16:creationId xmlns:a16="http://schemas.microsoft.com/office/drawing/2014/main" id="{3BEE6932-BAB6-8E88-F94E-D26395CAD017}"/>
              </a:ext>
            </a:extLst>
          </p:cNvPr>
          <p:cNvPicPr>
            <a:picLocks noChangeAspect="1"/>
          </p:cNvPicPr>
          <p:nvPr/>
        </p:nvPicPr>
        <p:blipFill>
          <a:blip r:embed="rId3"/>
          <a:stretch>
            <a:fillRect/>
          </a:stretch>
        </p:blipFill>
        <p:spPr>
          <a:xfrm>
            <a:off x="-29844" y="3409662"/>
            <a:ext cx="677641" cy="701170"/>
          </a:xfrm>
          <a:prstGeom prst="rect">
            <a:avLst/>
          </a:prstGeom>
          <a:ln>
            <a:noFill/>
          </a:ln>
          <a:effectLst>
            <a:outerShdw blurRad="292100" dist="139700" dir="2700000" algn="tl" rotWithShape="0">
              <a:srgbClr val="333333">
                <a:alpha val="65000"/>
              </a:srgbClr>
            </a:outerShdw>
          </a:effectLst>
        </p:spPr>
      </p:pic>
      <p:graphicFrame>
        <p:nvGraphicFramePr>
          <p:cNvPr id="32" name="Diagram 31"/>
          <p:cNvGraphicFramePr/>
          <p:nvPr/>
        </p:nvGraphicFramePr>
        <p:xfrm>
          <a:off x="412956" y="3473818"/>
          <a:ext cx="11297264" cy="5455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3" name="Picture 32">
            <a:extLst>
              <a:ext uri="{FF2B5EF4-FFF2-40B4-BE49-F238E27FC236}">
                <a16:creationId xmlns:a16="http://schemas.microsoft.com/office/drawing/2014/main" id="{3BEE6932-BAB6-8E88-F94E-D26395CAD017}"/>
              </a:ext>
            </a:extLst>
          </p:cNvPr>
          <p:cNvPicPr>
            <a:picLocks noChangeAspect="1"/>
          </p:cNvPicPr>
          <p:nvPr/>
        </p:nvPicPr>
        <p:blipFill>
          <a:blip r:embed="rId3"/>
          <a:stretch>
            <a:fillRect/>
          </a:stretch>
        </p:blipFill>
        <p:spPr>
          <a:xfrm>
            <a:off x="11494524" y="3388659"/>
            <a:ext cx="677641" cy="701170"/>
          </a:xfrm>
          <a:prstGeom prst="rect">
            <a:avLst/>
          </a:prstGeom>
          <a:ln>
            <a:noFill/>
          </a:ln>
          <a:effectLst>
            <a:outerShdw blurRad="292100" dist="139700" dir="2700000" algn="tl" rotWithShape="0">
              <a:srgbClr val="333333">
                <a:alpha val="65000"/>
              </a:srgbClr>
            </a:outerShdw>
          </a:effectLst>
        </p:spPr>
      </p:pic>
      <p:grpSp>
        <p:nvGrpSpPr>
          <p:cNvPr id="18" name="Group 17"/>
          <p:cNvGrpSpPr/>
          <p:nvPr/>
        </p:nvGrpSpPr>
        <p:grpSpPr>
          <a:xfrm>
            <a:off x="7436665" y="599609"/>
            <a:ext cx="2961318" cy="2881978"/>
            <a:chOff x="7436665" y="599609"/>
            <a:chExt cx="2961318" cy="2881978"/>
          </a:xfrm>
        </p:grpSpPr>
        <p:grpSp>
          <p:nvGrpSpPr>
            <p:cNvPr id="49" name="Group 48">
              <a:extLst>
                <a:ext uri="{FF2B5EF4-FFF2-40B4-BE49-F238E27FC236}">
                  <a16:creationId xmlns:a16="http://schemas.microsoft.com/office/drawing/2014/main" id="{8D42B454-0488-6BE1-0E89-2143ECE9593B}"/>
                </a:ext>
              </a:extLst>
            </p:cNvPr>
            <p:cNvGrpSpPr/>
            <p:nvPr/>
          </p:nvGrpSpPr>
          <p:grpSpPr>
            <a:xfrm>
              <a:off x="7436665" y="599609"/>
              <a:ext cx="2961318" cy="2089280"/>
              <a:chOff x="7436665" y="630345"/>
              <a:chExt cx="2961318" cy="2089280"/>
            </a:xfrm>
          </p:grpSpPr>
          <p:pic>
            <p:nvPicPr>
              <p:cNvPr id="50" name="Picture 10">
                <a:extLst>
                  <a:ext uri="{FF2B5EF4-FFF2-40B4-BE49-F238E27FC236}">
                    <a16:creationId xmlns:a16="http://schemas.microsoft.com/office/drawing/2014/main" id="{6FDD33A7-260B-5E6C-5092-07E6E46D0C4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46383" y="681505"/>
                <a:ext cx="1478341" cy="1078607"/>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2">
                <a:extLst>
                  <a:ext uri="{FF2B5EF4-FFF2-40B4-BE49-F238E27FC236}">
                    <a16:creationId xmlns:a16="http://schemas.microsoft.com/office/drawing/2014/main" id="{18B7A44B-0F68-836D-2D79-397C78D135D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36665" y="1610677"/>
                <a:ext cx="1478341" cy="1108948"/>
              </a:xfrm>
              <a:prstGeom prst="rect">
                <a:avLst/>
              </a:prstGeom>
              <a:noFill/>
              <a:extLst>
                <a:ext uri="{909E8E84-426E-40DD-AFC4-6F175D3DCCD1}">
                  <a14:hiddenFill xmlns:a14="http://schemas.microsoft.com/office/drawing/2010/main">
                    <a:solidFill>
                      <a:srgbClr val="FFFFFF"/>
                    </a:solidFill>
                  </a14:hiddenFill>
                </a:ext>
              </a:extLst>
            </p:spPr>
          </p:pic>
          <p:sp>
            <p:nvSpPr>
              <p:cNvPr id="52" name="TextBox 51">
                <a:extLst>
                  <a:ext uri="{FF2B5EF4-FFF2-40B4-BE49-F238E27FC236}">
                    <a16:creationId xmlns:a16="http://schemas.microsoft.com/office/drawing/2014/main" id="{02D61D3D-8D09-C891-7A5C-33152034FDD4}"/>
                  </a:ext>
                </a:extLst>
              </p:cNvPr>
              <p:cNvSpPr txBox="1"/>
              <p:nvPr/>
            </p:nvSpPr>
            <p:spPr>
              <a:xfrm>
                <a:off x="8991863" y="630345"/>
                <a:ext cx="1406120" cy="1908215"/>
              </a:xfrm>
              <a:prstGeom prst="rect">
                <a:avLst/>
              </a:prstGeom>
              <a:solidFill>
                <a:schemeClr val="bg1"/>
              </a:solidFill>
            </p:spPr>
            <p:txBody>
              <a:bodyPr wrap="square" lIns="0" tIns="0" rIns="0" bIns="0" rtlCol="0">
                <a:spAutoFit/>
              </a:bodyPr>
              <a:lstStyle/>
              <a:p>
                <a:r>
                  <a:rPr lang="en-GB" sz="1400" b="1" dirty="0"/>
                  <a:t>31.08.2023 (B)</a:t>
                </a:r>
              </a:p>
              <a:p>
                <a:r>
                  <a:rPr lang="en-GB" sz="1400" b="1" dirty="0"/>
                  <a:t>08.09.2023 (A)</a:t>
                </a:r>
              </a:p>
              <a:p>
                <a:r>
                  <a:rPr lang="en-GB" sz="1400" dirty="0">
                    <a:solidFill>
                      <a:srgbClr val="FF0000"/>
                    </a:solidFill>
                  </a:rPr>
                  <a:t>2 x injection protection device (TDIS) vacuum leak.</a:t>
                </a:r>
                <a:r>
                  <a:rPr lang="en-GB" sz="1400" dirty="0"/>
                  <a:t> </a:t>
                </a:r>
              </a:p>
              <a:p>
                <a:r>
                  <a:rPr lang="en-GB" sz="2000" b="1" dirty="0">
                    <a:solidFill>
                      <a:srgbClr val="C00000"/>
                    </a:solidFill>
                  </a:rPr>
                  <a:t>Stop p+ operation</a:t>
                </a:r>
                <a:r>
                  <a:rPr lang="en-GB" sz="1400" b="1" dirty="0">
                    <a:solidFill>
                      <a:srgbClr val="C00000"/>
                    </a:solidFill>
                  </a:rPr>
                  <a:t>!</a:t>
                </a:r>
                <a:r>
                  <a:rPr lang="en-GB" sz="1400" dirty="0"/>
                  <a:t> </a:t>
                </a:r>
              </a:p>
            </p:txBody>
          </p:sp>
        </p:grpSp>
        <p:cxnSp>
          <p:nvCxnSpPr>
            <p:cNvPr id="60" name="Straight Connector 59"/>
            <p:cNvCxnSpPr/>
            <p:nvPr/>
          </p:nvCxnSpPr>
          <p:spPr>
            <a:xfrm>
              <a:off x="8428182" y="2673926"/>
              <a:ext cx="0" cy="80766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1" name="Group 60">
            <a:extLst>
              <a:ext uri="{FF2B5EF4-FFF2-40B4-BE49-F238E27FC236}">
                <a16:creationId xmlns:a16="http://schemas.microsoft.com/office/drawing/2014/main" id="{5A4980B3-CB49-868E-87EA-40BCA9612C1E}"/>
              </a:ext>
            </a:extLst>
          </p:cNvPr>
          <p:cNvGrpSpPr/>
          <p:nvPr/>
        </p:nvGrpSpPr>
        <p:grpSpPr>
          <a:xfrm>
            <a:off x="8153582" y="4013673"/>
            <a:ext cx="1830583" cy="2417133"/>
            <a:chOff x="8099154" y="3902899"/>
            <a:chExt cx="1830583" cy="2417133"/>
          </a:xfrm>
        </p:grpSpPr>
        <p:sp>
          <p:nvSpPr>
            <p:cNvPr id="63" name="TextBox 62">
              <a:extLst>
                <a:ext uri="{FF2B5EF4-FFF2-40B4-BE49-F238E27FC236}">
                  <a16:creationId xmlns:a16="http://schemas.microsoft.com/office/drawing/2014/main" id="{FE0C8DDE-4FEB-E841-73E0-AD5724FFC394}"/>
                </a:ext>
              </a:extLst>
            </p:cNvPr>
            <p:cNvSpPr txBox="1"/>
            <p:nvPr/>
          </p:nvSpPr>
          <p:spPr>
            <a:xfrm>
              <a:off x="8116600" y="5889145"/>
              <a:ext cx="1780266" cy="430887"/>
            </a:xfrm>
            <a:prstGeom prst="rect">
              <a:avLst/>
            </a:prstGeom>
            <a:noFill/>
          </p:spPr>
          <p:txBody>
            <a:bodyPr wrap="square" lIns="0" tIns="0" rIns="0" bIns="0" rtlCol="0">
              <a:spAutoFit/>
            </a:bodyPr>
            <a:lstStyle/>
            <a:p>
              <a:pPr algn="ctr"/>
              <a:r>
                <a:rPr lang="en-GB" sz="1400" b="1" dirty="0"/>
                <a:t>26.09.2023</a:t>
              </a:r>
              <a:r>
                <a:rPr lang="en-GB" sz="1400" b="1"/>
                <a:t>: </a:t>
              </a:r>
              <a:br>
                <a:rPr lang="en-GB" sz="1400" b="1"/>
              </a:br>
              <a:r>
                <a:rPr lang="en-GB" sz="1400">
                  <a:solidFill>
                    <a:srgbClr val="00B050"/>
                  </a:solidFill>
                </a:rPr>
                <a:t>1</a:t>
              </a:r>
              <a:r>
                <a:rPr lang="en-GB" sz="1400" baseline="30000">
                  <a:solidFill>
                    <a:srgbClr val="00B050"/>
                  </a:solidFill>
                </a:rPr>
                <a:t>st</a:t>
              </a:r>
              <a:r>
                <a:rPr lang="en-GB" sz="1400">
                  <a:solidFill>
                    <a:srgbClr val="00B050"/>
                  </a:solidFill>
                </a:rPr>
                <a:t> </a:t>
              </a:r>
              <a:r>
                <a:rPr lang="en-GB" sz="1400" dirty="0">
                  <a:solidFill>
                    <a:srgbClr val="00B050"/>
                  </a:solidFill>
                </a:rPr>
                <a:t>stable Pb ion beam</a:t>
              </a:r>
              <a:endParaRPr lang="en-GB" sz="1400" dirty="0"/>
            </a:p>
          </p:txBody>
        </p:sp>
        <p:cxnSp>
          <p:nvCxnSpPr>
            <p:cNvPr id="65" name="Straight Connector 64">
              <a:extLst>
                <a:ext uri="{FF2B5EF4-FFF2-40B4-BE49-F238E27FC236}">
                  <a16:creationId xmlns:a16="http://schemas.microsoft.com/office/drawing/2014/main" id="{DDB4A509-3C32-A36C-67CB-4CEE6328030A}"/>
                </a:ext>
              </a:extLst>
            </p:cNvPr>
            <p:cNvCxnSpPr>
              <a:cxnSpLocks/>
            </p:cNvCxnSpPr>
            <p:nvPr/>
          </p:nvCxnSpPr>
          <p:spPr>
            <a:xfrm flipH="1" flipV="1">
              <a:off x="8947718" y="3902899"/>
              <a:ext cx="337" cy="551655"/>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62" name="Picture 14">
              <a:extLst>
                <a:ext uri="{FF2B5EF4-FFF2-40B4-BE49-F238E27FC236}">
                  <a16:creationId xmlns:a16="http://schemas.microsoft.com/office/drawing/2014/main" id="{59823465-4D9F-F3DE-7F0E-71A67CF5300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099154" y="4343862"/>
              <a:ext cx="1830583" cy="153854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Group 22"/>
          <p:cNvGrpSpPr/>
          <p:nvPr/>
        </p:nvGrpSpPr>
        <p:grpSpPr>
          <a:xfrm>
            <a:off x="9376493" y="963468"/>
            <a:ext cx="2764766" cy="2514391"/>
            <a:chOff x="9376493" y="963468"/>
            <a:chExt cx="2764766" cy="2514391"/>
          </a:xfrm>
        </p:grpSpPr>
        <p:grpSp>
          <p:nvGrpSpPr>
            <p:cNvPr id="69" name="Group 68">
              <a:extLst>
                <a:ext uri="{FF2B5EF4-FFF2-40B4-BE49-F238E27FC236}">
                  <a16:creationId xmlns:a16="http://schemas.microsoft.com/office/drawing/2014/main" id="{9C6FA7FD-C674-7E4A-8CA6-2E935E0B0E80}"/>
                </a:ext>
              </a:extLst>
            </p:cNvPr>
            <p:cNvGrpSpPr/>
            <p:nvPr/>
          </p:nvGrpSpPr>
          <p:grpSpPr>
            <a:xfrm>
              <a:off x="10407701" y="963468"/>
              <a:ext cx="1733558" cy="2203295"/>
              <a:chOff x="10352263" y="833296"/>
              <a:chExt cx="1733558" cy="2203295"/>
            </a:xfrm>
          </p:grpSpPr>
          <p:sp>
            <p:nvSpPr>
              <p:cNvPr id="70" name="TextBox 69">
                <a:extLst>
                  <a:ext uri="{FF2B5EF4-FFF2-40B4-BE49-F238E27FC236}">
                    <a16:creationId xmlns:a16="http://schemas.microsoft.com/office/drawing/2014/main" id="{8ADE89F4-34D9-5E6A-9226-EA5522D9B31E}"/>
                  </a:ext>
                </a:extLst>
              </p:cNvPr>
              <p:cNvSpPr txBox="1"/>
              <p:nvPr/>
            </p:nvSpPr>
            <p:spPr>
              <a:xfrm>
                <a:off x="10352263" y="833296"/>
                <a:ext cx="1733558" cy="861774"/>
              </a:xfrm>
              <a:prstGeom prst="rect">
                <a:avLst/>
              </a:prstGeom>
              <a:noFill/>
            </p:spPr>
            <p:txBody>
              <a:bodyPr wrap="square" lIns="0" tIns="0" rIns="0" bIns="0" rtlCol="0">
                <a:spAutoFit/>
              </a:bodyPr>
              <a:lstStyle/>
              <a:p>
                <a:pPr algn="l"/>
                <a:r>
                  <a:rPr lang="en-GB" sz="1400" b="1" dirty="0"/>
                  <a:t>End Sep – Early Oct</a:t>
                </a:r>
                <a:endParaRPr lang="en-GB" sz="1400" dirty="0"/>
              </a:p>
              <a:p>
                <a:pPr algn="l"/>
                <a:r>
                  <a:rPr lang="en-GB" sz="1400" dirty="0">
                    <a:solidFill>
                      <a:srgbClr val="FF0000"/>
                    </a:solidFill>
                  </a:rPr>
                  <a:t>ALICE background </a:t>
                </a:r>
                <a:r>
                  <a:rPr lang="en-GB" sz="1400" dirty="0"/>
                  <a:t>issue followed by studies and solution</a:t>
                </a:r>
              </a:p>
            </p:txBody>
          </p:sp>
          <p:pic>
            <p:nvPicPr>
              <p:cNvPr id="74" name="Picture 16">
                <a:extLst>
                  <a:ext uri="{FF2B5EF4-FFF2-40B4-BE49-F238E27FC236}">
                    <a16:creationId xmlns:a16="http://schemas.microsoft.com/office/drawing/2014/main" id="{997B5F28-190D-5424-6E65-1CCAC5CA848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352263" y="1717514"/>
                <a:ext cx="1522435" cy="1319077"/>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76" name="Straight Connector 75"/>
            <p:cNvCxnSpPr/>
            <p:nvPr/>
          </p:nvCxnSpPr>
          <p:spPr>
            <a:xfrm flipV="1">
              <a:off x="9376493" y="2890684"/>
              <a:ext cx="0" cy="58717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9376493" y="2890684"/>
              <a:ext cx="117176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1" name="Group 80">
            <a:extLst>
              <a:ext uri="{FF2B5EF4-FFF2-40B4-BE49-F238E27FC236}">
                <a16:creationId xmlns:a16="http://schemas.microsoft.com/office/drawing/2014/main" id="{CADF4665-8421-366D-AAD2-FA2B55D464C1}"/>
              </a:ext>
            </a:extLst>
          </p:cNvPr>
          <p:cNvGrpSpPr/>
          <p:nvPr/>
        </p:nvGrpSpPr>
        <p:grpSpPr>
          <a:xfrm>
            <a:off x="9635345" y="4013673"/>
            <a:ext cx="2533116" cy="2060179"/>
            <a:chOff x="9635345" y="4044409"/>
            <a:chExt cx="2533116" cy="2060179"/>
          </a:xfrm>
        </p:grpSpPr>
        <p:cxnSp>
          <p:nvCxnSpPr>
            <p:cNvPr id="82" name="Straight Connector 81">
              <a:extLst>
                <a:ext uri="{FF2B5EF4-FFF2-40B4-BE49-F238E27FC236}">
                  <a16:creationId xmlns:a16="http://schemas.microsoft.com/office/drawing/2014/main" id="{BF2934AF-A891-47D9-4B73-D617244E2AD3}"/>
                </a:ext>
              </a:extLst>
            </p:cNvPr>
            <p:cNvCxnSpPr>
              <a:cxnSpLocks/>
            </p:cNvCxnSpPr>
            <p:nvPr/>
          </p:nvCxnSpPr>
          <p:spPr>
            <a:xfrm>
              <a:off x="9635345" y="4044409"/>
              <a:ext cx="0" cy="21041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83" name="Group 82">
              <a:extLst>
                <a:ext uri="{FF2B5EF4-FFF2-40B4-BE49-F238E27FC236}">
                  <a16:creationId xmlns:a16="http://schemas.microsoft.com/office/drawing/2014/main" id="{AF7069BB-D6C3-7D19-46E7-C87ADAC9295F}"/>
                </a:ext>
              </a:extLst>
            </p:cNvPr>
            <p:cNvGrpSpPr/>
            <p:nvPr/>
          </p:nvGrpSpPr>
          <p:grpSpPr>
            <a:xfrm>
              <a:off x="10097728" y="4443403"/>
              <a:ext cx="928512" cy="1444572"/>
              <a:chOff x="11008748" y="4508957"/>
              <a:chExt cx="928512" cy="1444572"/>
            </a:xfrm>
          </p:grpSpPr>
          <p:pic>
            <p:nvPicPr>
              <p:cNvPr id="88" name="Picture 87">
                <a:extLst>
                  <a:ext uri="{FF2B5EF4-FFF2-40B4-BE49-F238E27FC236}">
                    <a16:creationId xmlns:a16="http://schemas.microsoft.com/office/drawing/2014/main" id="{64B06E47-1245-EA5D-E7AB-2EF39191EFDA}"/>
                  </a:ext>
                </a:extLst>
              </p:cNvPr>
              <p:cNvPicPr>
                <a:picLocks noChangeAspect="1"/>
              </p:cNvPicPr>
              <p:nvPr/>
            </p:nvPicPr>
            <p:blipFill>
              <a:blip r:embed="rId13"/>
              <a:stretch>
                <a:fillRect/>
              </a:stretch>
            </p:blipFill>
            <p:spPr>
              <a:xfrm>
                <a:off x="11522647" y="4508957"/>
                <a:ext cx="414613" cy="1440000"/>
              </a:xfrm>
              <a:prstGeom prst="rect">
                <a:avLst/>
              </a:prstGeom>
            </p:spPr>
          </p:pic>
          <p:pic>
            <p:nvPicPr>
              <p:cNvPr id="89" name="Picture 88">
                <a:extLst>
                  <a:ext uri="{FF2B5EF4-FFF2-40B4-BE49-F238E27FC236}">
                    <a16:creationId xmlns:a16="http://schemas.microsoft.com/office/drawing/2014/main" id="{A96D4CB4-5DAD-5B2B-C769-C8F4E65121A0}"/>
                  </a:ext>
                </a:extLst>
              </p:cNvPr>
              <p:cNvPicPr>
                <a:picLocks noChangeAspect="1"/>
              </p:cNvPicPr>
              <p:nvPr/>
            </p:nvPicPr>
            <p:blipFill>
              <a:blip r:embed="rId14"/>
              <a:stretch>
                <a:fillRect/>
              </a:stretch>
            </p:blipFill>
            <p:spPr>
              <a:xfrm>
                <a:off x="11008748" y="4513529"/>
                <a:ext cx="512694" cy="1440000"/>
              </a:xfrm>
              <a:prstGeom prst="rect">
                <a:avLst/>
              </a:prstGeom>
            </p:spPr>
          </p:pic>
        </p:grpSp>
        <p:cxnSp>
          <p:nvCxnSpPr>
            <p:cNvPr id="84" name="Straight Connector 83">
              <a:extLst>
                <a:ext uri="{FF2B5EF4-FFF2-40B4-BE49-F238E27FC236}">
                  <a16:creationId xmlns:a16="http://schemas.microsoft.com/office/drawing/2014/main" id="{DE73E9CF-07B2-6570-F160-0A75F7C93519}"/>
                </a:ext>
              </a:extLst>
            </p:cNvPr>
            <p:cNvCxnSpPr>
              <a:cxnSpLocks/>
            </p:cNvCxnSpPr>
            <p:nvPr/>
          </p:nvCxnSpPr>
          <p:spPr>
            <a:xfrm flipH="1" flipV="1">
              <a:off x="9635345" y="4250315"/>
              <a:ext cx="1008530" cy="684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31E1ACD5-2BFF-2C18-FAF5-64103729B3E3}"/>
                </a:ext>
              </a:extLst>
            </p:cNvPr>
            <p:cNvCxnSpPr>
              <a:cxnSpLocks/>
            </p:cNvCxnSpPr>
            <p:nvPr/>
          </p:nvCxnSpPr>
          <p:spPr>
            <a:xfrm>
              <a:off x="10643875" y="4250315"/>
              <a:ext cx="0" cy="196033"/>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3D9AB6A2-742E-1DDA-8D71-EE2A63311BAF}"/>
                </a:ext>
              </a:extLst>
            </p:cNvPr>
            <p:cNvSpPr txBox="1"/>
            <p:nvPr/>
          </p:nvSpPr>
          <p:spPr>
            <a:xfrm>
              <a:off x="11036158" y="4381039"/>
              <a:ext cx="1132303" cy="1723549"/>
            </a:xfrm>
            <a:prstGeom prst="rect">
              <a:avLst/>
            </a:prstGeom>
            <a:noFill/>
          </p:spPr>
          <p:txBody>
            <a:bodyPr wrap="square" lIns="0" tIns="0" rIns="0" bIns="0" rtlCol="0">
              <a:spAutoFit/>
            </a:bodyPr>
            <a:lstStyle/>
            <a:p>
              <a:pPr algn="l"/>
              <a:r>
                <a:rPr lang="en-GB" sz="1400" b="1" dirty="0"/>
                <a:t>October</a:t>
              </a:r>
              <a:endParaRPr lang="en-GB" sz="1400" dirty="0"/>
            </a:p>
            <a:p>
              <a:pPr algn="l"/>
              <a:r>
                <a:rPr lang="en-GB" sz="1400" dirty="0">
                  <a:solidFill>
                    <a:srgbClr val="FF0000"/>
                  </a:solidFill>
                </a:rPr>
                <a:t>Beam loss induced SEU causing trips, quenches, etc. </a:t>
              </a:r>
            </a:p>
            <a:p>
              <a:pPr algn="l"/>
              <a:r>
                <a:rPr lang="en-GB" sz="1400" dirty="0"/>
                <a:t>Studies, </a:t>
              </a:r>
              <a:r>
                <a:rPr lang="en-GB" sz="1400" dirty="0" err="1"/>
                <a:t>Lumi</a:t>
              </a:r>
              <a:r>
                <a:rPr lang="en-GB" sz="1400" dirty="0"/>
                <a:t> levelling</a:t>
              </a:r>
            </a:p>
          </p:txBody>
        </p:sp>
      </p:grpSp>
      <p:sp>
        <p:nvSpPr>
          <p:cNvPr id="90" name="Slide Number Placeholder 89"/>
          <p:cNvSpPr>
            <a:spLocks noGrp="1"/>
          </p:cNvSpPr>
          <p:nvPr>
            <p:ph type="sldNum" sz="quarter" idx="12"/>
          </p:nvPr>
        </p:nvSpPr>
        <p:spPr/>
        <p:txBody>
          <a:bodyPr/>
          <a:lstStyle/>
          <a:p>
            <a:fld id="{9E1129FD-1287-874A-8C07-1C4F318AC425}" type="slidenum">
              <a:rPr lang="en-GB" smtClean="0"/>
              <a:t>2</a:t>
            </a:fld>
            <a:endParaRPr lang="en-GB"/>
          </a:p>
        </p:txBody>
      </p:sp>
      <p:grpSp>
        <p:nvGrpSpPr>
          <p:cNvPr id="29" name="Group 28"/>
          <p:cNvGrpSpPr/>
          <p:nvPr/>
        </p:nvGrpSpPr>
        <p:grpSpPr>
          <a:xfrm>
            <a:off x="4503491" y="688149"/>
            <a:ext cx="2890862" cy="2793438"/>
            <a:chOff x="4503491" y="688149"/>
            <a:chExt cx="2890862" cy="2793438"/>
          </a:xfrm>
        </p:grpSpPr>
        <p:grpSp>
          <p:nvGrpSpPr>
            <p:cNvPr id="15" name="Group 14">
              <a:extLst>
                <a:ext uri="{FF2B5EF4-FFF2-40B4-BE49-F238E27FC236}">
                  <a16:creationId xmlns:a16="http://schemas.microsoft.com/office/drawing/2014/main" id="{EA5ABAC3-5E4F-5DB0-56B7-A48C497355C5}"/>
                </a:ext>
              </a:extLst>
            </p:cNvPr>
            <p:cNvGrpSpPr/>
            <p:nvPr/>
          </p:nvGrpSpPr>
          <p:grpSpPr>
            <a:xfrm>
              <a:off x="4503491" y="688149"/>
              <a:ext cx="2890862" cy="2793438"/>
              <a:chOff x="4468946" y="653380"/>
              <a:chExt cx="2890862" cy="2793438"/>
            </a:xfrm>
          </p:grpSpPr>
          <p:sp>
            <p:nvSpPr>
              <p:cNvPr id="16" name="TextBox 15">
                <a:extLst>
                  <a:ext uri="{FF2B5EF4-FFF2-40B4-BE49-F238E27FC236}">
                    <a16:creationId xmlns:a16="http://schemas.microsoft.com/office/drawing/2014/main" id="{96B7A61A-9316-2413-39D1-D2C3DFF0051D}"/>
                  </a:ext>
                </a:extLst>
              </p:cNvPr>
              <p:cNvSpPr txBox="1"/>
              <p:nvPr/>
            </p:nvSpPr>
            <p:spPr>
              <a:xfrm>
                <a:off x="6137283" y="681505"/>
                <a:ext cx="1222525" cy="1877437"/>
              </a:xfrm>
              <a:prstGeom prst="rect">
                <a:avLst/>
              </a:prstGeom>
              <a:solidFill>
                <a:schemeClr val="bg1"/>
              </a:solidFill>
            </p:spPr>
            <p:txBody>
              <a:bodyPr wrap="square" lIns="0" tIns="0" rIns="0" bIns="0" rtlCol="0">
                <a:spAutoFit/>
              </a:bodyPr>
              <a:lstStyle/>
              <a:p>
                <a:r>
                  <a:rPr lang="en-GB" sz="1400" b="1" dirty="0"/>
                  <a:t>25.05.2023</a:t>
                </a:r>
              </a:p>
              <a:p>
                <a:r>
                  <a:rPr lang="en-GB" sz="1400" dirty="0">
                    <a:solidFill>
                      <a:srgbClr val="FF0000"/>
                    </a:solidFill>
                  </a:rPr>
                  <a:t>RF finger module </a:t>
                </a:r>
                <a:r>
                  <a:rPr lang="en-GB" sz="1400" dirty="0"/>
                  <a:t>issue. </a:t>
                </a:r>
              </a:p>
              <a:p>
                <a:r>
                  <a:rPr lang="en-GB" sz="2000" b="1" dirty="0">
                    <a:solidFill>
                      <a:srgbClr val="FF0000"/>
                    </a:solidFill>
                  </a:rPr>
                  <a:t>Intensity limited to 1.6x10</a:t>
                </a:r>
                <a:r>
                  <a:rPr lang="en-GB" sz="2000" b="1" baseline="30000" dirty="0">
                    <a:solidFill>
                      <a:srgbClr val="FF0000"/>
                    </a:solidFill>
                  </a:rPr>
                  <a:t>11</a:t>
                </a:r>
                <a:r>
                  <a:rPr lang="en-GB" sz="2000" b="1" dirty="0">
                    <a:solidFill>
                      <a:srgbClr val="FF0000"/>
                    </a:solidFill>
                  </a:rPr>
                  <a:t> p+/b</a:t>
                </a:r>
              </a:p>
            </p:txBody>
          </p:sp>
          <p:pic>
            <p:nvPicPr>
              <p:cNvPr id="17" name="Picture 4">
                <a:extLst>
                  <a:ext uri="{FF2B5EF4-FFF2-40B4-BE49-F238E27FC236}">
                    <a16:creationId xmlns:a16="http://schemas.microsoft.com/office/drawing/2014/main" id="{8DB6FCF6-D611-E774-98B9-160EC33271D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468946" y="653380"/>
                <a:ext cx="1581762" cy="2108366"/>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Straight Connector 18">
                <a:extLst>
                  <a:ext uri="{FF2B5EF4-FFF2-40B4-BE49-F238E27FC236}">
                    <a16:creationId xmlns:a16="http://schemas.microsoft.com/office/drawing/2014/main" id="{2B9FA71E-EF98-1CE4-E1A5-979408E47191}"/>
                  </a:ext>
                </a:extLst>
              </p:cNvPr>
              <p:cNvCxnSpPr>
                <a:cxnSpLocks/>
              </p:cNvCxnSpPr>
              <p:nvPr/>
            </p:nvCxnSpPr>
            <p:spPr>
              <a:xfrm flipH="1">
                <a:off x="4524755" y="2761746"/>
                <a:ext cx="1639" cy="68507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56" name="Rectangle 55"/>
            <p:cNvSpPr/>
            <p:nvPr/>
          </p:nvSpPr>
          <p:spPr>
            <a:xfrm>
              <a:off x="4529193" y="2853932"/>
              <a:ext cx="1519455" cy="307777"/>
            </a:xfrm>
            <a:prstGeom prst="rect">
              <a:avLst/>
            </a:prstGeom>
          </p:spPr>
          <p:txBody>
            <a:bodyPr wrap="none">
              <a:spAutoFit/>
            </a:bodyPr>
            <a:lstStyle/>
            <a:p>
              <a:r>
                <a:rPr lang="en-US" sz="1400" dirty="0">
                  <a:solidFill>
                    <a:srgbClr val="565656"/>
                  </a:solidFill>
                </a:rPr>
                <a:t>~4 days downtime</a:t>
              </a:r>
              <a:endParaRPr lang="en-US" sz="1400" dirty="0">
                <a:effectLst/>
              </a:endParaRPr>
            </a:p>
          </p:txBody>
        </p:sp>
      </p:grpSp>
      <p:grpSp>
        <p:nvGrpSpPr>
          <p:cNvPr id="21" name="Group 20">
            <a:extLst>
              <a:ext uri="{FF2B5EF4-FFF2-40B4-BE49-F238E27FC236}">
                <a16:creationId xmlns:a16="http://schemas.microsoft.com/office/drawing/2014/main" id="{C272B3F6-2711-A7F5-3206-4E05A3A9E76F}"/>
              </a:ext>
            </a:extLst>
          </p:cNvPr>
          <p:cNvGrpSpPr/>
          <p:nvPr/>
        </p:nvGrpSpPr>
        <p:grpSpPr>
          <a:xfrm>
            <a:off x="5265206" y="4035105"/>
            <a:ext cx="2781047" cy="2648757"/>
            <a:chOff x="5265206" y="4035105"/>
            <a:chExt cx="2781047" cy="2648757"/>
          </a:xfrm>
        </p:grpSpPr>
        <p:grpSp>
          <p:nvGrpSpPr>
            <p:cNvPr id="43" name="Group 42">
              <a:extLst>
                <a:ext uri="{FF2B5EF4-FFF2-40B4-BE49-F238E27FC236}">
                  <a16:creationId xmlns:a16="http://schemas.microsoft.com/office/drawing/2014/main" id="{05AD6544-A9A8-A5C0-3A81-3C5AC8551FF6}"/>
                </a:ext>
              </a:extLst>
            </p:cNvPr>
            <p:cNvGrpSpPr/>
            <p:nvPr/>
          </p:nvGrpSpPr>
          <p:grpSpPr>
            <a:xfrm>
              <a:off x="5265206" y="4035105"/>
              <a:ext cx="2781047" cy="2318288"/>
              <a:chOff x="5542943" y="3953583"/>
              <a:chExt cx="2781047" cy="2318288"/>
            </a:xfrm>
          </p:grpSpPr>
          <p:cxnSp>
            <p:nvCxnSpPr>
              <p:cNvPr id="44" name="Straight Connector 43">
                <a:extLst>
                  <a:ext uri="{FF2B5EF4-FFF2-40B4-BE49-F238E27FC236}">
                    <a16:creationId xmlns:a16="http://schemas.microsoft.com/office/drawing/2014/main" id="{A5374C77-BA2F-6360-1C96-2F8398664300}"/>
                  </a:ext>
                </a:extLst>
              </p:cNvPr>
              <p:cNvCxnSpPr>
                <a:cxnSpLocks/>
              </p:cNvCxnSpPr>
              <p:nvPr/>
            </p:nvCxnSpPr>
            <p:spPr>
              <a:xfrm flipV="1">
                <a:off x="6791104" y="3953583"/>
                <a:ext cx="4879" cy="43233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45" name="Picture 44">
                <a:extLst>
                  <a:ext uri="{FF2B5EF4-FFF2-40B4-BE49-F238E27FC236}">
                    <a16:creationId xmlns:a16="http://schemas.microsoft.com/office/drawing/2014/main" id="{C775AF63-1604-B308-D5F6-976E7D1C8388}"/>
                  </a:ext>
                </a:extLst>
              </p:cNvPr>
              <p:cNvPicPr>
                <a:picLocks noChangeAspect="1"/>
              </p:cNvPicPr>
              <p:nvPr/>
            </p:nvPicPr>
            <p:blipFill>
              <a:blip r:embed="rId16"/>
              <a:stretch>
                <a:fillRect/>
              </a:stretch>
            </p:blipFill>
            <p:spPr>
              <a:xfrm>
                <a:off x="5542943" y="4303838"/>
                <a:ext cx="1260000" cy="1616723"/>
              </a:xfrm>
              <a:prstGeom prst="rect">
                <a:avLst/>
              </a:prstGeom>
            </p:spPr>
          </p:pic>
          <p:sp>
            <p:nvSpPr>
              <p:cNvPr id="46" name="TextBox 45">
                <a:extLst>
                  <a:ext uri="{FF2B5EF4-FFF2-40B4-BE49-F238E27FC236}">
                    <a16:creationId xmlns:a16="http://schemas.microsoft.com/office/drawing/2014/main" id="{FFBFBEB7-3219-DCE0-3911-BED2A9B93F0A}"/>
                  </a:ext>
                </a:extLst>
              </p:cNvPr>
              <p:cNvSpPr txBox="1"/>
              <p:nvPr/>
            </p:nvSpPr>
            <p:spPr>
              <a:xfrm>
                <a:off x="6847016" y="4186685"/>
                <a:ext cx="1476974" cy="1938992"/>
              </a:xfrm>
              <a:prstGeom prst="rect">
                <a:avLst/>
              </a:prstGeom>
              <a:noFill/>
            </p:spPr>
            <p:txBody>
              <a:bodyPr wrap="square" lIns="0" tIns="0" rIns="0" bIns="0" rtlCol="0">
                <a:spAutoFit/>
              </a:bodyPr>
              <a:lstStyle/>
              <a:p>
                <a:r>
                  <a:rPr lang="en-GB" sz="1400" b="1" dirty="0"/>
                  <a:t>17.07.2023</a:t>
                </a:r>
              </a:p>
              <a:p>
                <a:r>
                  <a:rPr lang="en-GB" sz="1400" dirty="0"/>
                  <a:t>Fallen tree in VD causing power glitch, magnet quench, and </a:t>
                </a:r>
                <a:r>
                  <a:rPr lang="en-GB" sz="1400" dirty="0">
                    <a:solidFill>
                      <a:srgbClr val="FF0000"/>
                    </a:solidFill>
                  </a:rPr>
                  <a:t>leaking bellow between cold mass and insulation vacuum</a:t>
                </a:r>
              </a:p>
            </p:txBody>
          </p:sp>
          <p:pic>
            <p:nvPicPr>
              <p:cNvPr id="47" name="Picture 8">
                <a:extLst>
                  <a:ext uri="{FF2B5EF4-FFF2-40B4-BE49-F238E27FC236}">
                    <a16:creationId xmlns:a16="http://schemas.microsoft.com/office/drawing/2014/main" id="{EB33D752-0125-44F3-F48A-70E2406E3C16}"/>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544995" y="5327199"/>
                <a:ext cx="1260000" cy="944672"/>
              </a:xfrm>
              <a:prstGeom prst="rect">
                <a:avLst/>
              </a:prstGeom>
              <a:noFill/>
              <a:ln w="38100">
                <a:solidFill>
                  <a:schemeClr val="bg1"/>
                </a:solidFill>
              </a:ln>
              <a:extLst>
                <a:ext uri="{909E8E84-426E-40DD-AFC4-6F175D3DCCD1}">
                  <a14:hiddenFill xmlns:a14="http://schemas.microsoft.com/office/drawing/2010/main">
                    <a:solidFill>
                      <a:srgbClr val="FFFFFF"/>
                    </a:solidFill>
                  </a14:hiddenFill>
                </a:ext>
              </a:extLst>
            </p:spPr>
          </p:pic>
        </p:grpSp>
        <p:sp>
          <p:nvSpPr>
            <p:cNvPr id="5" name="Rectangle 4"/>
            <p:cNvSpPr/>
            <p:nvPr/>
          </p:nvSpPr>
          <p:spPr>
            <a:xfrm>
              <a:off x="6505206" y="5975976"/>
              <a:ext cx="1534813" cy="707886"/>
            </a:xfrm>
            <a:prstGeom prst="rect">
              <a:avLst/>
            </a:prstGeom>
          </p:spPr>
          <p:txBody>
            <a:bodyPr wrap="square">
              <a:spAutoFit/>
            </a:bodyPr>
            <a:lstStyle/>
            <a:p>
              <a:pPr>
                <a:spcBef>
                  <a:spcPts val="600"/>
                </a:spcBef>
              </a:pPr>
              <a:r>
                <a:rPr lang="en-GB" sz="2000" b="1" dirty="0">
                  <a:solidFill>
                    <a:srgbClr val="C00000"/>
                  </a:solidFill>
                </a:rPr>
                <a:t>~50 days of downtime</a:t>
              </a:r>
            </a:p>
          </p:txBody>
        </p:sp>
      </p:grpSp>
      <p:grpSp>
        <p:nvGrpSpPr>
          <p:cNvPr id="11" name="Group 10"/>
          <p:cNvGrpSpPr/>
          <p:nvPr/>
        </p:nvGrpSpPr>
        <p:grpSpPr>
          <a:xfrm>
            <a:off x="2249310" y="4034648"/>
            <a:ext cx="3257232" cy="2686827"/>
            <a:chOff x="2249310" y="4034648"/>
            <a:chExt cx="3257232" cy="2686827"/>
          </a:xfrm>
        </p:grpSpPr>
        <p:grpSp>
          <p:nvGrpSpPr>
            <p:cNvPr id="20" name="Group 19">
              <a:extLst>
                <a:ext uri="{FF2B5EF4-FFF2-40B4-BE49-F238E27FC236}">
                  <a16:creationId xmlns:a16="http://schemas.microsoft.com/office/drawing/2014/main" id="{9CFC918E-D7D6-1A9C-B074-632BAA5925E2}"/>
                </a:ext>
              </a:extLst>
            </p:cNvPr>
            <p:cNvGrpSpPr/>
            <p:nvPr/>
          </p:nvGrpSpPr>
          <p:grpSpPr>
            <a:xfrm>
              <a:off x="3774755" y="4034648"/>
              <a:ext cx="1731787" cy="1220729"/>
              <a:chOff x="3774755" y="4034648"/>
              <a:chExt cx="1731787" cy="1220729"/>
            </a:xfrm>
          </p:grpSpPr>
          <p:sp>
            <p:nvSpPr>
              <p:cNvPr id="22" name="TextBox 21">
                <a:extLst>
                  <a:ext uri="{FF2B5EF4-FFF2-40B4-BE49-F238E27FC236}">
                    <a16:creationId xmlns:a16="http://schemas.microsoft.com/office/drawing/2014/main" id="{FDFF06E3-4F7D-79FB-9882-2185C40EE367}"/>
                  </a:ext>
                </a:extLst>
              </p:cNvPr>
              <p:cNvSpPr txBox="1"/>
              <p:nvPr/>
            </p:nvSpPr>
            <p:spPr>
              <a:xfrm>
                <a:off x="4236700" y="4609046"/>
                <a:ext cx="1269842" cy="646331"/>
              </a:xfrm>
              <a:prstGeom prst="rect">
                <a:avLst/>
              </a:prstGeom>
              <a:noFill/>
            </p:spPr>
            <p:txBody>
              <a:bodyPr wrap="square" lIns="0" tIns="0" rIns="0" bIns="0" rtlCol="0">
                <a:spAutoFit/>
              </a:bodyPr>
              <a:lstStyle/>
              <a:p>
                <a:r>
                  <a:rPr lang="en-GB" sz="1400" b="1" dirty="0"/>
                  <a:t>12.05.2023</a:t>
                </a:r>
              </a:p>
              <a:p>
                <a:r>
                  <a:rPr lang="en-GB" sz="1400" dirty="0">
                    <a:solidFill>
                      <a:srgbClr val="00B050"/>
                    </a:solidFill>
                  </a:rPr>
                  <a:t>1</a:t>
                </a:r>
                <a:r>
                  <a:rPr lang="en-GB" sz="1400" baseline="30000" dirty="0">
                    <a:solidFill>
                      <a:srgbClr val="00B050"/>
                    </a:solidFill>
                  </a:rPr>
                  <a:t>st</a:t>
                </a:r>
                <a:r>
                  <a:rPr lang="en-GB" sz="1400" dirty="0">
                    <a:solidFill>
                      <a:srgbClr val="00B050"/>
                    </a:solidFill>
                  </a:rPr>
                  <a:t> collisions 2374 bunches</a:t>
                </a:r>
                <a:endParaRPr lang="en-GB" sz="1400" dirty="0"/>
              </a:p>
            </p:txBody>
          </p:sp>
          <p:cxnSp>
            <p:nvCxnSpPr>
              <p:cNvPr id="24" name="Straight Connector 23">
                <a:extLst>
                  <a:ext uri="{FF2B5EF4-FFF2-40B4-BE49-F238E27FC236}">
                    <a16:creationId xmlns:a16="http://schemas.microsoft.com/office/drawing/2014/main" id="{FB15A6DC-BE50-3C10-FCA9-E464A5B1B7B5}"/>
                  </a:ext>
                </a:extLst>
              </p:cNvPr>
              <p:cNvCxnSpPr>
                <a:cxnSpLocks/>
              </p:cNvCxnSpPr>
              <p:nvPr/>
            </p:nvCxnSpPr>
            <p:spPr>
              <a:xfrm flipH="1" flipV="1">
                <a:off x="3774755" y="4034648"/>
                <a:ext cx="832" cy="674645"/>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8" name="Picture 7"/>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407045" y="4502536"/>
              <a:ext cx="1804049" cy="1825242"/>
            </a:xfrm>
            <a:prstGeom prst="rect">
              <a:avLst/>
            </a:prstGeom>
          </p:spPr>
        </p:pic>
        <p:pic>
          <p:nvPicPr>
            <p:cNvPr id="9" name="Picture 8"/>
            <p:cNvPicPr>
              <a:picLocks noChangeAspect="1"/>
            </p:cNvPicPr>
            <p:nvPr/>
          </p:nvPicPr>
          <p:blipFill rotWithShape="1">
            <a:blip r:embed="rId19">
              <a:extLst>
                <a:ext uri="{28A0092B-C50C-407E-A947-70E740481C1C}">
                  <a14:useLocalDpi xmlns:a14="http://schemas.microsoft.com/office/drawing/2010/main" val="0"/>
                </a:ext>
              </a:extLst>
            </a:blip>
            <a:srcRect b="35366"/>
            <a:stretch/>
          </p:blipFill>
          <p:spPr>
            <a:xfrm>
              <a:off x="2249310" y="5370391"/>
              <a:ext cx="2487267" cy="1351084"/>
            </a:xfrm>
            <a:prstGeom prst="rect">
              <a:avLst/>
            </a:prstGeom>
          </p:spPr>
        </p:pic>
      </p:grpSp>
      <p:pic>
        <p:nvPicPr>
          <p:cNvPr id="14" name="Picture 2" descr="CERN Logo">
            <a:extLst>
              <a:ext uri="{FF2B5EF4-FFF2-40B4-BE49-F238E27FC236}">
                <a16:creationId xmlns:a16="http://schemas.microsoft.com/office/drawing/2014/main" id="{FD6E0075-C664-1768-7D9B-7EEB0899F91B}"/>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4597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B5B097-DC08-6095-3927-30984777C095}"/>
              </a:ext>
            </a:extLst>
          </p:cNvPr>
          <p:cNvSpPr>
            <a:spLocks noGrp="1"/>
          </p:cNvSpPr>
          <p:nvPr>
            <p:ph idx="1"/>
          </p:nvPr>
        </p:nvSpPr>
        <p:spPr>
          <a:xfrm>
            <a:off x="7727713" y="4635063"/>
            <a:ext cx="4281031" cy="1215292"/>
          </a:xfrm>
        </p:spPr>
        <p:txBody>
          <a:bodyPr>
            <a:normAutofit fontScale="70000" lnSpcReduction="20000"/>
          </a:bodyPr>
          <a:lstStyle/>
          <a:p>
            <a:pPr marL="0" indent="0">
              <a:buNone/>
            </a:pPr>
            <a:r>
              <a:rPr lang="en-GB" b="0" dirty="0"/>
              <a:t>Delays in RFD cavities jeopardizes completion of RFD cryomodules in-time for LS3 installation</a:t>
            </a:r>
          </a:p>
          <a:p>
            <a:r>
              <a:rPr lang="en-GB" b="0" dirty="0"/>
              <a:t>Mitigation strategy being worked on</a:t>
            </a:r>
          </a:p>
        </p:txBody>
      </p:sp>
      <p:sp>
        <p:nvSpPr>
          <p:cNvPr id="3" name="Title 2">
            <a:extLst>
              <a:ext uri="{FF2B5EF4-FFF2-40B4-BE49-F238E27FC236}">
                <a16:creationId xmlns:a16="http://schemas.microsoft.com/office/drawing/2014/main" id="{49576444-DD29-E73B-7717-8CA7E8912000}"/>
              </a:ext>
            </a:extLst>
          </p:cNvPr>
          <p:cNvSpPr>
            <a:spLocks noGrp="1"/>
          </p:cNvSpPr>
          <p:nvPr>
            <p:ph type="title"/>
          </p:nvPr>
        </p:nvSpPr>
        <p:spPr>
          <a:xfrm>
            <a:off x="838200" y="-24734"/>
            <a:ext cx="10515600" cy="1325563"/>
          </a:xfrm>
        </p:spPr>
        <p:txBody>
          <a:bodyPr/>
          <a:lstStyle/>
          <a:p>
            <a:r>
              <a:rPr lang="en-GB" dirty="0">
                <a:solidFill>
                  <a:schemeClr val="accent1">
                    <a:lumMod val="75000"/>
                  </a:schemeClr>
                </a:solidFill>
              </a:rPr>
              <a:t>Crab Cavities</a:t>
            </a:r>
          </a:p>
        </p:txBody>
      </p:sp>
      <p:sp>
        <p:nvSpPr>
          <p:cNvPr id="4" name="Date Placeholder 3">
            <a:extLst>
              <a:ext uri="{FF2B5EF4-FFF2-40B4-BE49-F238E27FC236}">
                <a16:creationId xmlns:a16="http://schemas.microsoft.com/office/drawing/2014/main" id="{19C36167-B38E-0B44-C263-C131D0E88D54}"/>
              </a:ext>
            </a:extLst>
          </p:cNvPr>
          <p:cNvSpPr>
            <a:spLocks noGrp="1"/>
          </p:cNvSpPr>
          <p:nvPr>
            <p:ph type="dt" sz="half" idx="10"/>
          </p:nvPr>
        </p:nvSpPr>
        <p:spPr/>
        <p:txBody>
          <a:bodyPr/>
          <a:lstStyle/>
          <a:p>
            <a:r>
              <a:rPr lang="en-US"/>
              <a:t>13/01/2025</a:t>
            </a:r>
            <a:endParaRPr lang="en-US" dirty="0"/>
          </a:p>
        </p:txBody>
      </p:sp>
      <p:sp>
        <p:nvSpPr>
          <p:cNvPr id="5" name="Footer Placeholder 4">
            <a:extLst>
              <a:ext uri="{FF2B5EF4-FFF2-40B4-BE49-F238E27FC236}">
                <a16:creationId xmlns:a16="http://schemas.microsoft.com/office/drawing/2014/main" id="{49841476-33D1-CE5B-2E5B-2D430423E2B2}"/>
              </a:ext>
            </a:extLst>
          </p:cNvPr>
          <p:cNvSpPr>
            <a:spLocks noGrp="1"/>
          </p:cNvSpPr>
          <p:nvPr>
            <p:ph type="ftr" sz="quarter" idx="11"/>
          </p:nvPr>
        </p:nvSpPr>
        <p:spPr/>
        <p:txBody>
          <a:bodyPr/>
          <a:lstStyle/>
          <a:p>
            <a:r>
              <a:rPr lang="en-GB"/>
              <a:t>Epiphany 2025    R. </a:t>
            </a:r>
            <a:r>
              <a:rPr lang="en-GB" dirty="0"/>
              <a:t>Alemany Fernandez</a:t>
            </a:r>
            <a:endParaRPr lang="en-US" dirty="0"/>
          </a:p>
        </p:txBody>
      </p:sp>
      <p:sp>
        <p:nvSpPr>
          <p:cNvPr id="6" name="Slide Number Placeholder 5">
            <a:extLst>
              <a:ext uri="{FF2B5EF4-FFF2-40B4-BE49-F238E27FC236}">
                <a16:creationId xmlns:a16="http://schemas.microsoft.com/office/drawing/2014/main" id="{3F806446-B6C3-C546-7BF8-2131A8A70617}"/>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11" name="CERN-FOOTAGE-2018-017-001-1080p">
            <a:hlinkClick r:id="" action="ppaction://media"/>
            <a:extLst>
              <a:ext uri="{FF2B5EF4-FFF2-40B4-BE49-F238E27FC236}">
                <a16:creationId xmlns:a16="http://schemas.microsoft.com/office/drawing/2014/main" id="{085513F9-854A-3F54-E13E-2A64CD6423FA}"/>
              </a:ext>
            </a:extLst>
          </p:cNvPr>
          <p:cNvPicPr>
            <a:picLocks noChangeAspect="1"/>
          </p:cNvPicPr>
          <p:nvPr>
            <a:videoFile r:link="rId1"/>
            <p:extLst>
              <p:ext uri="{DAA4B4D4-6D71-4841-9C94-3DE7FCFB9230}">
                <p14:media xmlns:p14="http://schemas.microsoft.com/office/powerpoint/2010/main" r:embed="rId2">
                  <p14:trim st="9652"/>
                </p14:media>
              </p:ext>
            </p:extLst>
          </p:nvPr>
        </p:nvPicPr>
        <p:blipFill>
          <a:blip r:embed="rId4"/>
          <a:stretch>
            <a:fillRect/>
          </a:stretch>
        </p:blipFill>
        <p:spPr>
          <a:xfrm>
            <a:off x="7112318" y="973053"/>
            <a:ext cx="4997042" cy="2810836"/>
          </a:xfrm>
          <a:prstGeom prst="rect">
            <a:avLst/>
          </a:prstGeom>
        </p:spPr>
      </p:pic>
      <p:pic>
        <p:nvPicPr>
          <p:cNvPr id="12" name="Picture 11">
            <a:extLst>
              <a:ext uri="{FF2B5EF4-FFF2-40B4-BE49-F238E27FC236}">
                <a16:creationId xmlns:a16="http://schemas.microsoft.com/office/drawing/2014/main" id="{A80025FC-7610-D1DA-2F20-8ADCD1E2E7D6}"/>
              </a:ext>
            </a:extLst>
          </p:cNvPr>
          <p:cNvPicPr>
            <a:picLocks noChangeAspect="1"/>
          </p:cNvPicPr>
          <p:nvPr/>
        </p:nvPicPr>
        <p:blipFill>
          <a:blip r:embed="rId5"/>
          <a:stretch>
            <a:fillRect/>
          </a:stretch>
        </p:blipFill>
        <p:spPr>
          <a:xfrm>
            <a:off x="586965" y="3787661"/>
            <a:ext cx="3030328" cy="2261326"/>
          </a:xfrm>
          <a:prstGeom prst="rect">
            <a:avLst/>
          </a:prstGeom>
        </p:spPr>
      </p:pic>
      <p:pic>
        <p:nvPicPr>
          <p:cNvPr id="13" name="Picture 12">
            <a:extLst>
              <a:ext uri="{FF2B5EF4-FFF2-40B4-BE49-F238E27FC236}">
                <a16:creationId xmlns:a16="http://schemas.microsoft.com/office/drawing/2014/main" id="{3CA74ED5-937B-C77A-2E15-E76386D04824}"/>
              </a:ext>
            </a:extLst>
          </p:cNvPr>
          <p:cNvPicPr>
            <a:picLocks noChangeAspect="1"/>
          </p:cNvPicPr>
          <p:nvPr/>
        </p:nvPicPr>
        <p:blipFill>
          <a:blip r:embed="rId6"/>
          <a:stretch>
            <a:fillRect/>
          </a:stretch>
        </p:blipFill>
        <p:spPr>
          <a:xfrm>
            <a:off x="4193219" y="3694347"/>
            <a:ext cx="3188479" cy="2338702"/>
          </a:xfrm>
          <a:prstGeom prst="rect">
            <a:avLst/>
          </a:prstGeom>
        </p:spPr>
      </p:pic>
      <p:sp>
        <p:nvSpPr>
          <p:cNvPr id="14" name="TextBox 13">
            <a:extLst>
              <a:ext uri="{FF2B5EF4-FFF2-40B4-BE49-F238E27FC236}">
                <a16:creationId xmlns:a16="http://schemas.microsoft.com/office/drawing/2014/main" id="{97D33A31-5D6A-F2BB-4F5D-4F7E2BAD3C75}"/>
              </a:ext>
            </a:extLst>
          </p:cNvPr>
          <p:cNvSpPr txBox="1"/>
          <p:nvPr/>
        </p:nvSpPr>
        <p:spPr>
          <a:xfrm>
            <a:off x="694636" y="6090420"/>
            <a:ext cx="3030328" cy="338554"/>
          </a:xfrm>
          <a:prstGeom prst="rect">
            <a:avLst/>
          </a:prstGeom>
          <a:noFill/>
        </p:spPr>
        <p:txBody>
          <a:bodyPr wrap="square">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lang="en-GB" sz="1600" dirty="0">
                <a:latin typeface="+mn-lt"/>
              </a:rPr>
              <a:t>5 DQW cryomodules (Europe)</a:t>
            </a:r>
          </a:p>
        </p:txBody>
      </p:sp>
      <p:sp>
        <p:nvSpPr>
          <p:cNvPr id="15" name="TextBox 14">
            <a:extLst>
              <a:ext uri="{FF2B5EF4-FFF2-40B4-BE49-F238E27FC236}">
                <a16:creationId xmlns:a16="http://schemas.microsoft.com/office/drawing/2014/main" id="{50C796F2-A25C-C0F3-ED7B-5D0EDC8E7A77}"/>
              </a:ext>
            </a:extLst>
          </p:cNvPr>
          <p:cNvSpPr txBox="1"/>
          <p:nvPr/>
        </p:nvSpPr>
        <p:spPr>
          <a:xfrm>
            <a:off x="4193219" y="6085997"/>
            <a:ext cx="3534494" cy="338554"/>
          </a:xfrm>
          <a:prstGeom prst="rect">
            <a:avLst/>
          </a:prstGeom>
          <a:noFill/>
        </p:spPr>
        <p:txBody>
          <a:bodyPr wrap="square">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lang="en-GB" sz="1600" dirty="0">
                <a:latin typeface="+mn-lt"/>
              </a:rPr>
              <a:t>5 </a:t>
            </a:r>
            <a:r>
              <a:rPr lang="en-GB" sz="1600" dirty="0"/>
              <a:t>RFD</a:t>
            </a:r>
            <a:r>
              <a:rPr lang="en-GB" sz="1600" dirty="0">
                <a:latin typeface="+mn-lt"/>
              </a:rPr>
              <a:t> cryomodules (</a:t>
            </a:r>
            <a:r>
              <a:rPr lang="en-GB" sz="1600" dirty="0"/>
              <a:t>North America</a:t>
            </a:r>
            <a:r>
              <a:rPr lang="en-GB" sz="1600" dirty="0">
                <a:latin typeface="+mn-lt"/>
              </a:rPr>
              <a:t>)</a:t>
            </a:r>
          </a:p>
        </p:txBody>
      </p:sp>
      <p:pic>
        <p:nvPicPr>
          <p:cNvPr id="17" name="Picture 16">
            <a:extLst>
              <a:ext uri="{FF2B5EF4-FFF2-40B4-BE49-F238E27FC236}">
                <a16:creationId xmlns:a16="http://schemas.microsoft.com/office/drawing/2014/main" id="{73A386EC-FF3A-A126-0118-32F378A176EC}"/>
              </a:ext>
            </a:extLst>
          </p:cNvPr>
          <p:cNvPicPr>
            <a:picLocks noChangeAspect="1"/>
          </p:cNvPicPr>
          <p:nvPr/>
        </p:nvPicPr>
        <p:blipFill>
          <a:blip r:embed="rId7"/>
          <a:stretch>
            <a:fillRect/>
          </a:stretch>
        </p:blipFill>
        <p:spPr>
          <a:xfrm>
            <a:off x="518116" y="932055"/>
            <a:ext cx="2482978" cy="2305168"/>
          </a:xfrm>
          <a:prstGeom prst="rect">
            <a:avLst/>
          </a:prstGeom>
        </p:spPr>
      </p:pic>
      <p:pic>
        <p:nvPicPr>
          <p:cNvPr id="19" name="Picture 18">
            <a:extLst>
              <a:ext uri="{FF2B5EF4-FFF2-40B4-BE49-F238E27FC236}">
                <a16:creationId xmlns:a16="http://schemas.microsoft.com/office/drawing/2014/main" id="{04EB5B28-68F1-17C5-8C5F-502ED7F138BC}"/>
              </a:ext>
            </a:extLst>
          </p:cNvPr>
          <p:cNvPicPr>
            <a:picLocks noChangeAspect="1"/>
          </p:cNvPicPr>
          <p:nvPr/>
        </p:nvPicPr>
        <p:blipFill>
          <a:blip r:embed="rId8"/>
          <a:stretch>
            <a:fillRect/>
          </a:stretch>
        </p:blipFill>
        <p:spPr>
          <a:xfrm>
            <a:off x="3448861" y="1177569"/>
            <a:ext cx="3261643" cy="1810669"/>
          </a:xfrm>
          <a:prstGeom prst="rect">
            <a:avLst/>
          </a:prstGeom>
        </p:spPr>
      </p:pic>
      <p:sp>
        <p:nvSpPr>
          <p:cNvPr id="20" name="TextBox 19">
            <a:extLst>
              <a:ext uri="{FF2B5EF4-FFF2-40B4-BE49-F238E27FC236}">
                <a16:creationId xmlns:a16="http://schemas.microsoft.com/office/drawing/2014/main" id="{F6241417-7AD6-FA6D-EDBF-E97C4C859754}"/>
              </a:ext>
            </a:extLst>
          </p:cNvPr>
          <p:cNvSpPr txBox="1"/>
          <p:nvPr/>
        </p:nvSpPr>
        <p:spPr>
          <a:xfrm>
            <a:off x="882153" y="3244732"/>
            <a:ext cx="5078313" cy="276999"/>
          </a:xfrm>
          <a:prstGeom prst="rect">
            <a:avLst/>
          </a:prstGeom>
          <a:noFill/>
        </p:spPr>
        <p:txBody>
          <a:bodyPr wrap="none" lIns="0" tIns="0" rIns="0" bIns="0" rtlCol="0">
            <a:spAutoFit/>
          </a:bodyPr>
          <a:lstStyle/>
          <a:p>
            <a:pPr algn="l"/>
            <a:r>
              <a:rPr lang="en-US" dirty="0"/>
              <a:t>Increasing the number of collisions in the HL-LHC</a:t>
            </a:r>
            <a:endParaRPr lang="en-GB" dirty="0"/>
          </a:p>
        </p:txBody>
      </p:sp>
      <p:cxnSp>
        <p:nvCxnSpPr>
          <p:cNvPr id="16" name="Straight Connector 15"/>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Picture 6" descr="A blue and black logo&#10;&#10;Description automatically generated">
            <a:extLst>
              <a:ext uri="{FF2B5EF4-FFF2-40B4-BE49-F238E27FC236}">
                <a16:creationId xmlns:a16="http://schemas.microsoft.com/office/drawing/2014/main" id="{E1FB3F67-60AF-4354-80F9-4B3ABAFDD007}"/>
              </a:ext>
            </a:extLst>
          </p:cNvPr>
          <p:cNvPicPr>
            <a:picLocks noChangeAspect="1"/>
          </p:cNvPicPr>
          <p:nvPr/>
        </p:nvPicPr>
        <p:blipFill>
          <a:blip r:embed="rId9"/>
          <a:stretch>
            <a:fillRect/>
          </a:stretch>
        </p:blipFill>
        <p:spPr>
          <a:xfrm>
            <a:off x="10715436" y="199916"/>
            <a:ext cx="1276727" cy="544179"/>
          </a:xfrm>
          <a:prstGeom prst="rect">
            <a:avLst/>
          </a:prstGeom>
        </p:spPr>
      </p:pic>
    </p:spTree>
    <p:extLst>
      <p:ext uri="{BB962C8B-B14F-4D97-AF65-F5344CB8AC3E}">
        <p14:creationId xmlns:p14="http://schemas.microsoft.com/office/powerpoint/2010/main" val="1014441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428"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F325E0-7C71-AA3B-DC8C-3BE17D806A81}"/>
              </a:ext>
            </a:extLst>
          </p:cNvPr>
          <p:cNvSpPr>
            <a:spLocks noGrp="1"/>
          </p:cNvSpPr>
          <p:nvPr>
            <p:ph type="title"/>
          </p:nvPr>
        </p:nvSpPr>
        <p:spPr>
          <a:xfrm>
            <a:off x="854364" y="-34110"/>
            <a:ext cx="10515600" cy="1325563"/>
          </a:xfrm>
        </p:spPr>
        <p:txBody>
          <a:bodyPr>
            <a:normAutofit/>
          </a:bodyPr>
          <a:lstStyle/>
          <a:p>
            <a:r>
              <a:rPr lang="en-GB">
                <a:solidFill>
                  <a:schemeClr val="accent1">
                    <a:lumMod val="75000"/>
                  </a:schemeClr>
                </a:solidFill>
              </a:rPr>
              <a:t>Civil </a:t>
            </a:r>
            <a:r>
              <a:rPr lang="en-GB" dirty="0">
                <a:solidFill>
                  <a:schemeClr val="accent1">
                    <a:lumMod val="75000"/>
                  </a:schemeClr>
                </a:solidFill>
              </a:rPr>
              <a:t>Engineering Complete</a:t>
            </a:r>
          </a:p>
        </p:txBody>
      </p:sp>
      <p:sp>
        <p:nvSpPr>
          <p:cNvPr id="4" name="Date Placeholder 3">
            <a:extLst>
              <a:ext uri="{FF2B5EF4-FFF2-40B4-BE49-F238E27FC236}">
                <a16:creationId xmlns:a16="http://schemas.microsoft.com/office/drawing/2014/main" id="{9914D88B-9873-C45A-8558-0A3E4E7897D8}"/>
              </a:ext>
            </a:extLst>
          </p:cNvPr>
          <p:cNvSpPr>
            <a:spLocks noGrp="1"/>
          </p:cNvSpPr>
          <p:nvPr>
            <p:ph type="dt" sz="half" idx="10"/>
          </p:nvPr>
        </p:nvSpPr>
        <p:spPr/>
        <p:txBody>
          <a:bodyPr/>
          <a:lstStyle/>
          <a:p>
            <a:r>
              <a:rPr lang="en-US"/>
              <a:t>13/01/2025</a:t>
            </a:r>
            <a:endParaRPr lang="en-US" dirty="0"/>
          </a:p>
        </p:txBody>
      </p:sp>
      <p:sp>
        <p:nvSpPr>
          <p:cNvPr id="5" name="Footer Placeholder 4">
            <a:extLst>
              <a:ext uri="{FF2B5EF4-FFF2-40B4-BE49-F238E27FC236}">
                <a16:creationId xmlns:a16="http://schemas.microsoft.com/office/drawing/2014/main" id="{9944E967-882D-712F-B161-7B2184C88C75}"/>
              </a:ext>
            </a:extLst>
          </p:cNvPr>
          <p:cNvSpPr>
            <a:spLocks noGrp="1"/>
          </p:cNvSpPr>
          <p:nvPr>
            <p:ph type="ftr" sz="quarter" idx="11"/>
          </p:nvPr>
        </p:nvSpPr>
        <p:spPr/>
        <p:txBody>
          <a:bodyPr/>
          <a:lstStyle/>
          <a:p>
            <a:r>
              <a:rPr lang="en-GB"/>
              <a:t>Epiphany 2025    R. Alemany Fernandez</a:t>
            </a:r>
            <a:endParaRPr lang="en-US" dirty="0"/>
          </a:p>
        </p:txBody>
      </p:sp>
      <p:sp>
        <p:nvSpPr>
          <p:cNvPr id="6" name="Slide Number Placeholder 5">
            <a:extLst>
              <a:ext uri="{FF2B5EF4-FFF2-40B4-BE49-F238E27FC236}">
                <a16:creationId xmlns:a16="http://schemas.microsoft.com/office/drawing/2014/main" id="{44AA470D-4732-047B-DD57-34BF1F2FD1A2}"/>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8" name="Picture 7">
            <a:extLst>
              <a:ext uri="{FF2B5EF4-FFF2-40B4-BE49-F238E27FC236}">
                <a16:creationId xmlns:a16="http://schemas.microsoft.com/office/drawing/2014/main" id="{BDAEA623-4E8D-1531-BFD7-658D8FE285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03706" y="931969"/>
            <a:ext cx="5691150" cy="2744000"/>
          </a:xfrm>
          <a:prstGeom prst="rect">
            <a:avLst/>
          </a:prstGeom>
        </p:spPr>
      </p:pic>
      <p:pic>
        <p:nvPicPr>
          <p:cNvPr id="10" name="Picture 9">
            <a:extLst>
              <a:ext uri="{FF2B5EF4-FFF2-40B4-BE49-F238E27FC236}">
                <a16:creationId xmlns:a16="http://schemas.microsoft.com/office/drawing/2014/main" id="{F50FDF10-F49B-0AF2-C2A6-B25EFB6309C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996544" y="957900"/>
            <a:ext cx="4223605" cy="3096154"/>
          </a:xfrm>
          <a:prstGeom prst="rect">
            <a:avLst/>
          </a:prstGeom>
        </p:spPr>
      </p:pic>
      <p:pic>
        <p:nvPicPr>
          <p:cNvPr id="12" name="Picture 11">
            <a:extLst>
              <a:ext uri="{FF2B5EF4-FFF2-40B4-BE49-F238E27FC236}">
                <a16:creationId xmlns:a16="http://schemas.microsoft.com/office/drawing/2014/main" id="{7535EF5B-0B38-7260-DC33-9536D7B5EFD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60877" y="3968750"/>
            <a:ext cx="6086892" cy="2217757"/>
          </a:xfrm>
          <a:prstGeom prst="rect">
            <a:avLst/>
          </a:prstGeom>
        </p:spPr>
      </p:pic>
      <p:pic>
        <p:nvPicPr>
          <p:cNvPr id="13" name="Picture 12">
            <a:extLst>
              <a:ext uri="{FF2B5EF4-FFF2-40B4-BE49-F238E27FC236}">
                <a16:creationId xmlns:a16="http://schemas.microsoft.com/office/drawing/2014/main" id="{635F98D7-3A64-B3A0-A189-93F57897E02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893489" y="4153042"/>
            <a:ext cx="4638452" cy="2217122"/>
          </a:xfrm>
          <a:prstGeom prst="rect">
            <a:avLst/>
          </a:prstGeom>
        </p:spPr>
      </p:pic>
      <p:sp>
        <p:nvSpPr>
          <p:cNvPr id="14" name="TextBox 13">
            <a:extLst>
              <a:ext uri="{FF2B5EF4-FFF2-40B4-BE49-F238E27FC236}">
                <a16:creationId xmlns:a16="http://schemas.microsoft.com/office/drawing/2014/main" id="{FCB92BFA-523A-9137-DF06-C092BFA4ED6E}"/>
              </a:ext>
            </a:extLst>
          </p:cNvPr>
          <p:cNvSpPr txBox="1"/>
          <p:nvPr/>
        </p:nvSpPr>
        <p:spPr>
          <a:xfrm>
            <a:off x="1156855" y="3449782"/>
            <a:ext cx="958596" cy="369332"/>
          </a:xfrm>
          <a:prstGeom prst="rect">
            <a:avLst/>
          </a:prstGeom>
          <a:noFill/>
        </p:spPr>
        <p:txBody>
          <a:bodyPr wrap="none" lIns="0" tIns="0" rIns="0" bIns="0" rtlCol="0">
            <a:spAutoFit/>
          </a:bodyPr>
          <a:lstStyle/>
          <a:p>
            <a:pPr algn="l"/>
            <a:r>
              <a:rPr lang="en-GB" sz="2400" dirty="0"/>
              <a:t>Point 1</a:t>
            </a:r>
          </a:p>
        </p:txBody>
      </p:sp>
      <p:sp>
        <p:nvSpPr>
          <p:cNvPr id="15" name="TextBox 14">
            <a:extLst>
              <a:ext uri="{FF2B5EF4-FFF2-40B4-BE49-F238E27FC236}">
                <a16:creationId xmlns:a16="http://schemas.microsoft.com/office/drawing/2014/main" id="{16BA1D1C-9993-114B-E40D-C35183A03C64}"/>
              </a:ext>
            </a:extLst>
          </p:cNvPr>
          <p:cNvSpPr txBox="1"/>
          <p:nvPr/>
        </p:nvSpPr>
        <p:spPr>
          <a:xfrm>
            <a:off x="9212715" y="3599044"/>
            <a:ext cx="958596" cy="369332"/>
          </a:xfrm>
          <a:prstGeom prst="rect">
            <a:avLst/>
          </a:prstGeom>
          <a:noFill/>
        </p:spPr>
        <p:txBody>
          <a:bodyPr wrap="none" lIns="0" tIns="0" rIns="0" bIns="0" rtlCol="0">
            <a:spAutoFit/>
          </a:bodyPr>
          <a:lstStyle/>
          <a:p>
            <a:pPr algn="l"/>
            <a:r>
              <a:rPr lang="en-GB" sz="2400" dirty="0"/>
              <a:t>Point 5</a:t>
            </a:r>
          </a:p>
        </p:txBody>
      </p:sp>
      <p:cxnSp>
        <p:nvCxnSpPr>
          <p:cNvPr id="16" name="Straight Connector 15"/>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2" name="Picture 1" descr="A blue and black logo&#10;&#10;Description automatically generated">
            <a:extLst>
              <a:ext uri="{FF2B5EF4-FFF2-40B4-BE49-F238E27FC236}">
                <a16:creationId xmlns:a16="http://schemas.microsoft.com/office/drawing/2014/main" id="{0401E4E8-4CEA-2E39-E52E-49410DB6E93A}"/>
              </a:ext>
            </a:extLst>
          </p:cNvPr>
          <p:cNvPicPr>
            <a:picLocks noChangeAspect="1"/>
          </p:cNvPicPr>
          <p:nvPr/>
        </p:nvPicPr>
        <p:blipFill>
          <a:blip r:embed="rId6"/>
          <a:stretch>
            <a:fillRect/>
          </a:stretch>
        </p:blipFill>
        <p:spPr>
          <a:xfrm>
            <a:off x="10715436" y="199916"/>
            <a:ext cx="1276727" cy="544179"/>
          </a:xfrm>
          <a:prstGeom prst="rect">
            <a:avLst/>
          </a:prstGeom>
        </p:spPr>
      </p:pic>
    </p:spTree>
    <p:extLst>
      <p:ext uri="{BB962C8B-B14F-4D97-AF65-F5344CB8AC3E}">
        <p14:creationId xmlns:p14="http://schemas.microsoft.com/office/powerpoint/2010/main" val="402021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94884A7C-8E05-C44C-35E3-D582217BD2D3}"/>
              </a:ext>
            </a:extLst>
          </p:cNvPr>
          <p:cNvSpPr txBox="1">
            <a:spLocks/>
          </p:cNvSpPr>
          <p:nvPr/>
        </p:nvSpPr>
        <p:spPr>
          <a:xfrm>
            <a:off x="960582" y="387273"/>
            <a:ext cx="11376025" cy="7095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dirty="0">
                <a:solidFill>
                  <a:schemeClr val="accent1">
                    <a:lumMod val="75000"/>
                  </a:schemeClr>
                </a:solidFill>
              </a:rPr>
              <a:t>Updated Schedule for HL-LHC</a:t>
            </a:r>
          </a:p>
        </p:txBody>
      </p:sp>
      <p:pic>
        <p:nvPicPr>
          <p:cNvPr id="1028" name="Picture 4" descr="Project timeline">
            <a:extLst>
              <a:ext uri="{FF2B5EF4-FFF2-40B4-BE49-F238E27FC236}">
                <a16:creationId xmlns:a16="http://schemas.microsoft.com/office/drawing/2014/main" id="{54EF7C3A-3601-4267-8A75-9FF1D5352549}"/>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757778" y="975318"/>
            <a:ext cx="10846125" cy="5301644"/>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8D74D959-73B2-C990-4023-1261F6146CB5}"/>
              </a:ext>
            </a:extLst>
          </p:cNvPr>
          <p:cNvSpPr>
            <a:spLocks noGrp="1"/>
          </p:cNvSpPr>
          <p:nvPr>
            <p:ph type="dt" sz="half" idx="10"/>
          </p:nvPr>
        </p:nvSpPr>
        <p:spPr/>
        <p:txBody>
          <a:bodyPr/>
          <a:lstStyle/>
          <a:p>
            <a:r>
              <a:rPr lang="en-US"/>
              <a:t>13/01/2025</a:t>
            </a:r>
            <a:endParaRPr lang="en-US" dirty="0"/>
          </a:p>
        </p:txBody>
      </p:sp>
      <p:sp>
        <p:nvSpPr>
          <p:cNvPr id="5" name="Footer Placeholder 4">
            <a:extLst>
              <a:ext uri="{FF2B5EF4-FFF2-40B4-BE49-F238E27FC236}">
                <a16:creationId xmlns:a16="http://schemas.microsoft.com/office/drawing/2014/main" id="{04CF8B6F-292A-5C1A-CEFE-00DF1C69BA9A}"/>
              </a:ext>
            </a:extLst>
          </p:cNvPr>
          <p:cNvSpPr>
            <a:spLocks noGrp="1"/>
          </p:cNvSpPr>
          <p:nvPr>
            <p:ph type="ftr" sz="quarter" idx="11"/>
          </p:nvPr>
        </p:nvSpPr>
        <p:spPr/>
        <p:txBody>
          <a:bodyPr/>
          <a:lstStyle/>
          <a:p>
            <a:r>
              <a:rPr lang="en-GB"/>
              <a:t>Epiphany 2025    R. Alemany Fernandez</a:t>
            </a:r>
            <a:endParaRPr lang="en-US" dirty="0"/>
          </a:p>
        </p:txBody>
      </p:sp>
      <p:sp>
        <p:nvSpPr>
          <p:cNvPr id="6" name="Slide Number Placeholder 5">
            <a:extLst>
              <a:ext uri="{FF2B5EF4-FFF2-40B4-BE49-F238E27FC236}">
                <a16:creationId xmlns:a16="http://schemas.microsoft.com/office/drawing/2014/main" id="{8F7AF677-19E9-6ACD-23F5-6AA489F61EF7}"/>
              </a:ext>
            </a:extLst>
          </p:cNvPr>
          <p:cNvSpPr>
            <a:spLocks noGrp="1"/>
          </p:cNvSpPr>
          <p:nvPr>
            <p:ph type="sldNum" sz="quarter" idx="12"/>
          </p:nvPr>
        </p:nvSpPr>
        <p:spPr/>
        <p:txBody>
          <a:bodyPr/>
          <a:lstStyle/>
          <a:p>
            <a:fld id="{36B5EA5A-BC32-A742-B11B-8E7414D5B535}" type="slidenum">
              <a:rPr lang="en-US" smtClean="0"/>
              <a:pPr/>
              <a:t>22</a:t>
            </a:fld>
            <a:endParaRPr lang="en-US" dirty="0"/>
          </a:p>
        </p:txBody>
      </p:sp>
      <p:cxnSp>
        <p:nvCxnSpPr>
          <p:cNvPr id="10" name="Straight Connector 9"/>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4125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7CEFB50-C808-66EB-D151-F7FCFD0FE01B}"/>
              </a:ext>
            </a:extLst>
          </p:cNvPr>
          <p:cNvSpPr>
            <a:spLocks noGrp="1"/>
          </p:cNvSpPr>
          <p:nvPr>
            <p:ph type="dt" sz="half" idx="10"/>
          </p:nvPr>
        </p:nvSpPr>
        <p:spPr/>
        <p:txBody>
          <a:bodyPr/>
          <a:lstStyle/>
          <a:p>
            <a:r>
              <a:rPr lang="en-US"/>
              <a:t>13/01/2025</a:t>
            </a:r>
            <a:endParaRPr lang="en-GB"/>
          </a:p>
        </p:txBody>
      </p:sp>
      <p:sp>
        <p:nvSpPr>
          <p:cNvPr id="3" name="Footer Placeholder 2">
            <a:extLst>
              <a:ext uri="{FF2B5EF4-FFF2-40B4-BE49-F238E27FC236}">
                <a16:creationId xmlns:a16="http://schemas.microsoft.com/office/drawing/2014/main" id="{6D7E3290-6192-B1BA-13D2-424E2556B7BA}"/>
              </a:ext>
            </a:extLst>
          </p:cNvPr>
          <p:cNvSpPr>
            <a:spLocks noGrp="1"/>
          </p:cNvSpPr>
          <p:nvPr>
            <p:ph type="ftr" sz="quarter" idx="11"/>
          </p:nvPr>
        </p:nvSpPr>
        <p:spPr/>
        <p:txBody>
          <a:bodyPr/>
          <a:lstStyle/>
          <a:p>
            <a:r>
              <a:rPr lang="en-GB"/>
              <a:t>Epiphany 2025    R. Alemany Fernandez</a:t>
            </a:r>
          </a:p>
        </p:txBody>
      </p:sp>
      <p:sp>
        <p:nvSpPr>
          <p:cNvPr id="4" name="Slide Number Placeholder 3">
            <a:extLst>
              <a:ext uri="{FF2B5EF4-FFF2-40B4-BE49-F238E27FC236}">
                <a16:creationId xmlns:a16="http://schemas.microsoft.com/office/drawing/2014/main" id="{0EB2B80B-F6CC-6575-B55A-69CAEBAA805C}"/>
              </a:ext>
            </a:extLst>
          </p:cNvPr>
          <p:cNvSpPr>
            <a:spLocks noGrp="1"/>
          </p:cNvSpPr>
          <p:nvPr>
            <p:ph type="sldNum" sz="quarter" idx="12"/>
          </p:nvPr>
        </p:nvSpPr>
        <p:spPr/>
        <p:txBody>
          <a:bodyPr/>
          <a:lstStyle/>
          <a:p>
            <a:fld id="{9E1129FD-1287-874A-8C07-1C4F318AC425}" type="slidenum">
              <a:rPr lang="en-GB" smtClean="0"/>
              <a:t>23</a:t>
            </a:fld>
            <a:endParaRPr lang="en-GB"/>
          </a:p>
        </p:txBody>
      </p:sp>
      <p:sp>
        <p:nvSpPr>
          <p:cNvPr id="5" name="Title 1">
            <a:extLst>
              <a:ext uri="{FF2B5EF4-FFF2-40B4-BE49-F238E27FC236}">
                <a16:creationId xmlns:a16="http://schemas.microsoft.com/office/drawing/2014/main" id="{D9BD84B8-03C4-EFC6-A746-35FE3786A0FF}"/>
              </a:ext>
            </a:extLst>
          </p:cNvPr>
          <p:cNvSpPr txBox="1">
            <a:spLocks/>
          </p:cNvSpPr>
          <p:nvPr/>
        </p:nvSpPr>
        <p:spPr>
          <a:xfrm>
            <a:off x="3948535" y="2766218"/>
            <a:ext cx="37432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solidFill>
                  <a:schemeClr val="accent1">
                    <a:lumMod val="75000"/>
                  </a:schemeClr>
                </a:solidFill>
              </a:rPr>
              <a:t>Conclusions</a:t>
            </a:r>
          </a:p>
        </p:txBody>
      </p:sp>
    </p:spTree>
    <p:extLst>
      <p:ext uri="{BB962C8B-B14F-4D97-AF65-F5344CB8AC3E}">
        <p14:creationId xmlns:p14="http://schemas.microsoft.com/office/powerpoint/2010/main" val="42567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957819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A7C786-A539-5417-9E15-B5722AD39E40}"/>
              </a:ext>
            </a:extLst>
          </p:cNvPr>
          <p:cNvSpPr>
            <a:spLocks noGrp="1"/>
          </p:cNvSpPr>
          <p:nvPr>
            <p:ph type="dt" sz="half" idx="10"/>
          </p:nvPr>
        </p:nvSpPr>
        <p:spPr/>
        <p:txBody>
          <a:bodyPr/>
          <a:lstStyle/>
          <a:p>
            <a:r>
              <a:rPr lang="en-US"/>
              <a:t>13/01/2025</a:t>
            </a:r>
            <a:endParaRPr lang="en-GB"/>
          </a:p>
        </p:txBody>
      </p:sp>
      <p:sp>
        <p:nvSpPr>
          <p:cNvPr id="3" name="Footer Placeholder 2">
            <a:extLst>
              <a:ext uri="{FF2B5EF4-FFF2-40B4-BE49-F238E27FC236}">
                <a16:creationId xmlns:a16="http://schemas.microsoft.com/office/drawing/2014/main" id="{B38509F3-ED8E-E650-AD57-231FDD70033C}"/>
              </a:ext>
            </a:extLst>
          </p:cNvPr>
          <p:cNvSpPr>
            <a:spLocks noGrp="1"/>
          </p:cNvSpPr>
          <p:nvPr>
            <p:ph type="ftr" sz="quarter" idx="11"/>
          </p:nvPr>
        </p:nvSpPr>
        <p:spPr/>
        <p:txBody>
          <a:bodyPr/>
          <a:lstStyle/>
          <a:p>
            <a:r>
              <a:rPr lang="en-GB"/>
              <a:t>Epiphany 2025    R. Alemany Fernandez</a:t>
            </a:r>
          </a:p>
        </p:txBody>
      </p:sp>
      <p:sp>
        <p:nvSpPr>
          <p:cNvPr id="4" name="Slide Number Placeholder 3">
            <a:extLst>
              <a:ext uri="{FF2B5EF4-FFF2-40B4-BE49-F238E27FC236}">
                <a16:creationId xmlns:a16="http://schemas.microsoft.com/office/drawing/2014/main" id="{8D00B51D-DC5F-C472-741E-CB99D6A9C9A9}"/>
              </a:ext>
            </a:extLst>
          </p:cNvPr>
          <p:cNvSpPr>
            <a:spLocks noGrp="1"/>
          </p:cNvSpPr>
          <p:nvPr>
            <p:ph type="sldNum" sz="quarter" idx="12"/>
          </p:nvPr>
        </p:nvSpPr>
        <p:spPr/>
        <p:txBody>
          <a:bodyPr/>
          <a:lstStyle/>
          <a:p>
            <a:fld id="{9E1129FD-1287-874A-8C07-1C4F318AC425}" type="slidenum">
              <a:rPr lang="en-GB" smtClean="0"/>
              <a:t>25</a:t>
            </a:fld>
            <a:endParaRPr lang="en-GB"/>
          </a:p>
        </p:txBody>
      </p:sp>
      <p:pic>
        <p:nvPicPr>
          <p:cNvPr id="5" name="Picture 4">
            <a:extLst>
              <a:ext uri="{FF2B5EF4-FFF2-40B4-BE49-F238E27FC236}">
                <a16:creationId xmlns:a16="http://schemas.microsoft.com/office/drawing/2014/main" id="{8B9BD570-2D01-F0EE-6627-E147AA69F604}"/>
              </a:ext>
            </a:extLst>
          </p:cNvPr>
          <p:cNvPicPr>
            <a:picLocks noChangeAspect="1"/>
          </p:cNvPicPr>
          <p:nvPr/>
        </p:nvPicPr>
        <p:blipFill rotWithShape="1">
          <a:blip r:embed="rId2"/>
          <a:srcRect b="10672"/>
          <a:stretch/>
        </p:blipFill>
        <p:spPr>
          <a:xfrm>
            <a:off x="3293052" y="0"/>
            <a:ext cx="5428888" cy="6407197"/>
          </a:xfrm>
          <a:prstGeom prst="rect">
            <a:avLst/>
          </a:prstGeom>
        </p:spPr>
      </p:pic>
    </p:spTree>
    <p:extLst>
      <p:ext uri="{BB962C8B-B14F-4D97-AF65-F5344CB8AC3E}">
        <p14:creationId xmlns:p14="http://schemas.microsoft.com/office/powerpoint/2010/main" val="976987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accent1">
                    <a:lumMod val="75000"/>
                  </a:schemeClr>
                </a:solidFill>
              </a:rPr>
              <a:t>Spares</a:t>
            </a:r>
          </a:p>
        </p:txBody>
      </p:sp>
      <p:sp>
        <p:nvSpPr>
          <p:cNvPr id="3" name="Date Placeholder 2"/>
          <p:cNvSpPr>
            <a:spLocks noGrp="1"/>
          </p:cNvSpPr>
          <p:nvPr>
            <p:ph type="dt" sz="half" idx="10"/>
          </p:nvPr>
        </p:nvSpPr>
        <p:spPr/>
        <p:txBody>
          <a:bodyPr/>
          <a:lstStyle/>
          <a:p>
            <a:r>
              <a:rPr lang="en-US"/>
              <a:t>13/01/2025</a:t>
            </a:r>
            <a:endParaRPr lang="en-GB"/>
          </a:p>
        </p:txBody>
      </p:sp>
      <p:sp>
        <p:nvSpPr>
          <p:cNvPr id="4" name="Footer Placeholder 3"/>
          <p:cNvSpPr>
            <a:spLocks noGrp="1"/>
          </p:cNvSpPr>
          <p:nvPr>
            <p:ph type="ftr" sz="quarter" idx="11"/>
          </p:nvPr>
        </p:nvSpPr>
        <p:spPr/>
        <p:txBody>
          <a:bodyPr/>
          <a:lstStyle/>
          <a:p>
            <a:r>
              <a:rPr lang="en-GB"/>
              <a:t>Epiphany 2025    R. Alemany Fernandez</a:t>
            </a:r>
          </a:p>
        </p:txBody>
      </p:sp>
      <p:sp>
        <p:nvSpPr>
          <p:cNvPr id="5" name="Slide Number Placeholder 4"/>
          <p:cNvSpPr>
            <a:spLocks noGrp="1"/>
          </p:cNvSpPr>
          <p:nvPr>
            <p:ph type="sldNum" sz="quarter" idx="12"/>
          </p:nvPr>
        </p:nvSpPr>
        <p:spPr/>
        <p:txBody>
          <a:bodyPr/>
          <a:lstStyle/>
          <a:p>
            <a:fld id="{9E1129FD-1287-874A-8C07-1C4F318AC425}" type="slidenum">
              <a:rPr lang="en-GB" smtClean="0"/>
              <a:t>26</a:t>
            </a:fld>
            <a:endParaRPr lang="en-GB"/>
          </a:p>
        </p:txBody>
      </p:sp>
    </p:spTree>
    <p:extLst>
      <p:ext uri="{BB962C8B-B14F-4D97-AF65-F5344CB8AC3E}">
        <p14:creationId xmlns:p14="http://schemas.microsoft.com/office/powerpoint/2010/main" val="8124338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989"/>
            <a:ext cx="10515600" cy="1325563"/>
          </a:xfrm>
        </p:spPr>
        <p:txBody>
          <a:bodyPr/>
          <a:lstStyle/>
          <a:p>
            <a:r>
              <a:rPr lang="en-GB" b="1" dirty="0">
                <a:solidFill>
                  <a:schemeClr val="accent1">
                    <a:lumMod val="75000"/>
                  </a:schemeClr>
                </a:solidFill>
              </a:rPr>
              <a:t>Setting the scene</a:t>
            </a:r>
          </a:p>
        </p:txBody>
      </p:sp>
      <p:graphicFrame>
        <p:nvGraphicFramePr>
          <p:cNvPr id="6" name="Diagram 5"/>
          <p:cNvGraphicFramePr/>
          <p:nvPr/>
        </p:nvGraphicFramePr>
        <p:xfrm>
          <a:off x="452582" y="1375242"/>
          <a:ext cx="11739418" cy="6841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052463" y="1047042"/>
            <a:ext cx="1297150" cy="369332"/>
          </a:xfrm>
          <a:prstGeom prst="rect">
            <a:avLst/>
          </a:prstGeom>
          <a:noFill/>
        </p:spPr>
        <p:txBody>
          <a:bodyPr wrap="none" rtlCol="0">
            <a:spAutoFit/>
          </a:bodyPr>
          <a:lstStyle/>
          <a:p>
            <a:r>
              <a:rPr lang="en-GB" dirty="0"/>
              <a:t>2021 - 2026</a:t>
            </a:r>
          </a:p>
        </p:txBody>
      </p:sp>
      <p:sp>
        <p:nvSpPr>
          <p:cNvPr id="10" name="TextBox 9"/>
          <p:cNvSpPr txBox="1"/>
          <p:nvPr/>
        </p:nvSpPr>
        <p:spPr>
          <a:xfrm>
            <a:off x="7728507" y="2001443"/>
            <a:ext cx="1834348" cy="646331"/>
          </a:xfrm>
          <a:prstGeom prst="rect">
            <a:avLst/>
          </a:prstGeom>
          <a:noFill/>
        </p:spPr>
        <p:txBody>
          <a:bodyPr wrap="none" rtlCol="0">
            <a:spAutoFit/>
          </a:bodyPr>
          <a:lstStyle/>
          <a:p>
            <a:pPr algn="ctr"/>
            <a:r>
              <a:rPr lang="en-GB" b="1" dirty="0"/>
              <a:t>HL-LHC</a:t>
            </a:r>
            <a:r>
              <a:rPr lang="en-GB" dirty="0"/>
              <a:t> upgrades </a:t>
            </a:r>
          </a:p>
          <a:p>
            <a:pPr algn="ctr"/>
            <a:r>
              <a:rPr lang="en-GB" dirty="0"/>
              <a:t>installation</a:t>
            </a:r>
          </a:p>
        </p:txBody>
      </p:sp>
      <p:sp>
        <p:nvSpPr>
          <p:cNvPr id="11" name="TextBox 10"/>
          <p:cNvSpPr txBox="1"/>
          <p:nvPr/>
        </p:nvSpPr>
        <p:spPr>
          <a:xfrm>
            <a:off x="9759406" y="2001443"/>
            <a:ext cx="2367699" cy="646331"/>
          </a:xfrm>
          <a:prstGeom prst="rect">
            <a:avLst/>
          </a:prstGeom>
          <a:noFill/>
        </p:spPr>
        <p:txBody>
          <a:bodyPr wrap="none" rtlCol="0">
            <a:spAutoFit/>
          </a:bodyPr>
          <a:lstStyle/>
          <a:p>
            <a:pPr algn="ctr"/>
            <a:r>
              <a:rPr lang="en-GB" b="1" dirty="0"/>
              <a:t>HL-LHC</a:t>
            </a:r>
            <a:r>
              <a:rPr lang="en-GB" dirty="0"/>
              <a:t> commissioning </a:t>
            </a:r>
          </a:p>
          <a:p>
            <a:pPr algn="ctr"/>
            <a:r>
              <a:rPr lang="en-GB" dirty="0"/>
              <a:t>and exploitation</a:t>
            </a:r>
          </a:p>
        </p:txBody>
      </p:sp>
      <p:grpSp>
        <p:nvGrpSpPr>
          <p:cNvPr id="5" name="Group 4"/>
          <p:cNvGrpSpPr/>
          <p:nvPr/>
        </p:nvGrpSpPr>
        <p:grpSpPr>
          <a:xfrm>
            <a:off x="373394" y="2076586"/>
            <a:ext cx="2687081" cy="2068993"/>
            <a:chOff x="373394" y="2076586"/>
            <a:chExt cx="2687081" cy="2068993"/>
          </a:xfrm>
        </p:grpSpPr>
        <p:sp>
          <p:nvSpPr>
            <p:cNvPr id="12" name="Rectangle 11"/>
            <p:cNvSpPr/>
            <p:nvPr/>
          </p:nvSpPr>
          <p:spPr>
            <a:xfrm>
              <a:off x="452582" y="2144002"/>
              <a:ext cx="2607893" cy="1169551"/>
            </a:xfrm>
            <a:prstGeom prst="rect">
              <a:avLst/>
            </a:prstGeom>
          </p:spPr>
          <p:txBody>
            <a:bodyPr wrap="square">
              <a:spAutoFit/>
            </a:bodyPr>
            <a:lstStyle/>
            <a:p>
              <a:r>
                <a:rPr lang="en-US" sz="1400" dirty="0"/>
                <a:t>Injectors RUN 2 achieved parameters </a:t>
              </a:r>
              <a:r>
                <a:rPr lang="en-US" sz="1400" baseline="30000" dirty="0"/>
                <a:t>SPS ejection</a:t>
              </a:r>
              <a:r>
                <a:rPr lang="en-US" sz="1400" dirty="0"/>
                <a:t>:</a:t>
              </a:r>
            </a:p>
            <a:p>
              <a:pPr marL="285750" indent="-285750">
                <a:buFont typeface="Arial" charset="0"/>
                <a:buChar char="•"/>
              </a:pPr>
              <a:r>
                <a:rPr lang="en-US" sz="1400" b="1" dirty="0">
                  <a:solidFill>
                    <a:schemeClr val="accent5">
                      <a:lumMod val="50000"/>
                    </a:schemeClr>
                  </a:solidFill>
                </a:rPr>
                <a:t>1.2·10</a:t>
              </a:r>
              <a:r>
                <a:rPr lang="en-US" sz="1400" b="1" baseline="30000" dirty="0">
                  <a:solidFill>
                    <a:schemeClr val="accent5">
                      <a:lumMod val="50000"/>
                    </a:schemeClr>
                  </a:solidFill>
                </a:rPr>
                <a:t>11</a:t>
              </a:r>
              <a:r>
                <a:rPr lang="en-US" sz="1400" b="1" dirty="0">
                  <a:solidFill>
                    <a:schemeClr val="accent5">
                      <a:lumMod val="50000"/>
                    </a:schemeClr>
                  </a:solidFill>
                </a:rPr>
                <a:t> p+/bunch</a:t>
              </a:r>
            </a:p>
            <a:p>
              <a:pPr marL="285750" indent="-285750">
                <a:buFont typeface="Arial" charset="0"/>
                <a:buChar char="•"/>
              </a:pPr>
              <a:r>
                <a:rPr lang="en-US" sz="1400" dirty="0"/>
                <a:t>2.6 </a:t>
              </a:r>
              <a:r>
                <a:rPr lang="en-US" sz="1400" dirty="0" err="1"/>
                <a:t>μm</a:t>
              </a:r>
              <a:r>
                <a:rPr lang="en-US" sz="1400" dirty="0"/>
                <a:t> </a:t>
              </a:r>
              <a:r>
                <a:rPr lang="en-US" sz="1400" dirty="0" err="1"/>
                <a:t>ℇ</a:t>
              </a:r>
              <a:r>
                <a:rPr lang="en-US" sz="1400" baseline="30000" dirty="0" err="1"/>
                <a:t>n</a:t>
              </a:r>
              <a:r>
                <a:rPr lang="en-US" sz="1400" baseline="-25000" dirty="0" err="1"/>
                <a:t>x,y</a:t>
              </a:r>
              <a:endParaRPr lang="en-US" sz="1400" baseline="-25000" dirty="0"/>
            </a:p>
            <a:p>
              <a:pPr marL="285750" indent="-285750">
                <a:buFont typeface="Arial" charset="0"/>
                <a:buChar char="•"/>
              </a:pPr>
              <a:r>
                <a:rPr lang="en-US" sz="1400" dirty="0"/>
                <a:t>25 ns bunch spacing</a:t>
              </a:r>
            </a:p>
          </p:txBody>
        </p:sp>
        <p:grpSp>
          <p:nvGrpSpPr>
            <p:cNvPr id="3" name="Group 2"/>
            <p:cNvGrpSpPr/>
            <p:nvPr/>
          </p:nvGrpSpPr>
          <p:grpSpPr>
            <a:xfrm>
              <a:off x="373394" y="2076586"/>
              <a:ext cx="2137636" cy="2068993"/>
              <a:chOff x="373394" y="2076586"/>
              <a:chExt cx="2137636" cy="2068993"/>
            </a:xfrm>
          </p:grpSpPr>
          <p:sp>
            <p:nvSpPr>
              <p:cNvPr id="27" name="Rounded Rectangle 26"/>
              <p:cNvSpPr/>
              <p:nvPr/>
            </p:nvSpPr>
            <p:spPr>
              <a:xfrm>
                <a:off x="373394" y="2076586"/>
                <a:ext cx="2137636" cy="206899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373394" y="3280190"/>
                <a:ext cx="2137636" cy="738664"/>
              </a:xfrm>
              <a:prstGeom prst="rect">
                <a:avLst/>
              </a:prstGeom>
              <a:noFill/>
            </p:spPr>
            <p:txBody>
              <a:bodyPr wrap="none" rtlCol="0">
                <a:spAutoFit/>
              </a:bodyPr>
              <a:lstStyle/>
              <a:p>
                <a:pPr algn="ctr"/>
                <a:r>
                  <a:rPr lang="en-GB" sz="1400" dirty="0"/>
                  <a:t>Integrated LHC luminosity</a:t>
                </a:r>
              </a:p>
              <a:p>
                <a:pPr algn="ctr"/>
                <a:r>
                  <a:rPr lang="en-GB" sz="1400" b="1" dirty="0">
                    <a:solidFill>
                      <a:schemeClr val="accent5">
                        <a:lumMod val="50000"/>
                      </a:schemeClr>
                    </a:solidFill>
                  </a:rPr>
                  <a:t>~140 nb</a:t>
                </a:r>
                <a:r>
                  <a:rPr lang="en-GB" sz="1400" b="1" baseline="30000" dirty="0">
                    <a:solidFill>
                      <a:schemeClr val="accent5">
                        <a:lumMod val="50000"/>
                      </a:schemeClr>
                    </a:solidFill>
                  </a:rPr>
                  <a:t>-1</a:t>
                </a:r>
                <a:r>
                  <a:rPr lang="en-GB" sz="1400" dirty="0"/>
                  <a:t> @6.5 </a:t>
                </a:r>
                <a:r>
                  <a:rPr lang="en-GB" sz="1400" dirty="0" err="1"/>
                  <a:t>TeV</a:t>
                </a:r>
                <a:r>
                  <a:rPr lang="en-GB" sz="1400" dirty="0"/>
                  <a:t> </a:t>
                </a:r>
              </a:p>
              <a:p>
                <a:pPr algn="ctr"/>
                <a:r>
                  <a:rPr lang="en-GB" sz="1400" dirty="0"/>
                  <a:t>(per high </a:t>
                </a:r>
                <a:r>
                  <a:rPr lang="en-GB" sz="1400" dirty="0" err="1"/>
                  <a:t>lumi</a:t>
                </a:r>
                <a:r>
                  <a:rPr lang="en-GB" sz="1400" dirty="0"/>
                  <a:t> experiment)</a:t>
                </a:r>
              </a:p>
            </p:txBody>
          </p:sp>
        </p:grpSp>
      </p:grpSp>
      <p:grpSp>
        <p:nvGrpSpPr>
          <p:cNvPr id="4" name="Group 3"/>
          <p:cNvGrpSpPr/>
          <p:nvPr/>
        </p:nvGrpSpPr>
        <p:grpSpPr>
          <a:xfrm>
            <a:off x="2518441" y="2037550"/>
            <a:ext cx="3024688" cy="4049877"/>
            <a:chOff x="2518441" y="2037550"/>
            <a:chExt cx="3024688" cy="4049877"/>
          </a:xfrm>
        </p:grpSpPr>
        <p:sp>
          <p:nvSpPr>
            <p:cNvPr id="28" name="Rounded Rectangle 27"/>
            <p:cNvSpPr/>
            <p:nvPr/>
          </p:nvSpPr>
          <p:spPr>
            <a:xfrm>
              <a:off x="2543886" y="2076586"/>
              <a:ext cx="2724471" cy="4010841"/>
            </a:xfrm>
            <a:prstGeom prst="roundRect">
              <a:avLst/>
            </a:prstGeom>
            <a:noFill/>
            <a:ln w="28575">
              <a:solidFill>
                <a:srgbClr val="73FE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2930152" y="2037550"/>
              <a:ext cx="2016834" cy="646331"/>
            </a:xfrm>
            <a:prstGeom prst="rect">
              <a:avLst/>
            </a:prstGeom>
            <a:noFill/>
          </p:spPr>
          <p:txBody>
            <a:bodyPr wrap="none" rtlCol="0">
              <a:spAutoFit/>
            </a:bodyPr>
            <a:lstStyle/>
            <a:p>
              <a:pPr algn="ctr"/>
              <a:r>
                <a:rPr lang="en-GB" b="1" dirty="0"/>
                <a:t>LIU &amp; </a:t>
              </a:r>
              <a:br>
                <a:rPr lang="en-GB" b="1" dirty="0"/>
              </a:br>
              <a:r>
                <a:rPr lang="en-GB" b="1" dirty="0"/>
                <a:t>1</a:t>
              </a:r>
              <a:r>
                <a:rPr lang="en-GB" b="1" baseline="30000" dirty="0"/>
                <a:t>st</a:t>
              </a:r>
              <a:r>
                <a:rPr lang="en-GB" b="1" dirty="0"/>
                <a:t> phase of HL-LHC</a:t>
              </a:r>
            </a:p>
          </p:txBody>
        </p:sp>
        <p:sp>
          <p:nvSpPr>
            <p:cNvPr id="15" name="TextBox 14"/>
            <p:cNvSpPr txBox="1"/>
            <p:nvPr/>
          </p:nvSpPr>
          <p:spPr>
            <a:xfrm>
              <a:off x="2626527" y="2669762"/>
              <a:ext cx="2624086" cy="1384995"/>
            </a:xfrm>
            <a:prstGeom prst="rect">
              <a:avLst/>
            </a:prstGeom>
            <a:noFill/>
          </p:spPr>
          <p:txBody>
            <a:bodyPr wrap="square" rtlCol="0">
              <a:spAutoFit/>
            </a:bodyPr>
            <a:lstStyle/>
            <a:p>
              <a:r>
                <a:rPr lang="en-GB" sz="1400" dirty="0"/>
                <a:t>- New </a:t>
              </a:r>
              <a:r>
                <a:rPr lang="en-GB" sz="1400" dirty="0" err="1">
                  <a:solidFill>
                    <a:srgbClr val="00B050"/>
                  </a:solidFill>
                </a:rPr>
                <a:t>Linac</a:t>
              </a:r>
              <a:r>
                <a:rPr lang="en-GB" sz="1400" dirty="0">
                  <a:solidFill>
                    <a:srgbClr val="00B050"/>
                  </a:solidFill>
                </a:rPr>
                <a:t> 4</a:t>
              </a:r>
              <a:r>
                <a:rPr lang="en-GB" sz="1400" dirty="0"/>
                <a:t> @</a:t>
              </a:r>
              <a:r>
                <a:rPr lang="en-GB" sz="1400" dirty="0">
                  <a:solidFill>
                    <a:srgbClr val="00B050"/>
                  </a:solidFill>
                </a:rPr>
                <a:t>160 MeV H-</a:t>
              </a:r>
            </a:p>
            <a:p>
              <a:r>
                <a:rPr lang="en-GB" sz="1400" dirty="0"/>
                <a:t>- Booster injection @160 MeV and extraction @</a:t>
              </a:r>
              <a:r>
                <a:rPr lang="en-GB" sz="1400" dirty="0">
                  <a:solidFill>
                    <a:srgbClr val="00B050"/>
                  </a:solidFill>
                </a:rPr>
                <a:t>2 GeV</a:t>
              </a:r>
            </a:p>
            <a:p>
              <a:r>
                <a:rPr lang="en-GB" sz="1400" dirty="0"/>
                <a:t>- PS injection @2GeV, RF system upgrade, </a:t>
              </a:r>
              <a:r>
                <a:rPr lang="en-GB" sz="1400" dirty="0" err="1"/>
                <a:t>etc</a:t>
              </a:r>
              <a:endParaRPr lang="en-GB" sz="1400" dirty="0"/>
            </a:p>
            <a:p>
              <a:r>
                <a:rPr lang="en-GB" sz="1400" dirty="0"/>
                <a:t>- SPS RF system upgrade, </a:t>
              </a:r>
              <a:r>
                <a:rPr lang="en-GB" sz="1400" dirty="0" err="1"/>
                <a:t>etc</a:t>
              </a:r>
              <a:endParaRPr lang="en-GB" sz="1400" dirty="0"/>
            </a:p>
          </p:txBody>
        </p:sp>
        <p:sp>
          <p:nvSpPr>
            <p:cNvPr id="16" name="Rectangle 15"/>
            <p:cNvSpPr/>
            <p:nvPr/>
          </p:nvSpPr>
          <p:spPr>
            <a:xfrm>
              <a:off x="2518441" y="4110882"/>
              <a:ext cx="3024688" cy="1200329"/>
            </a:xfrm>
            <a:prstGeom prst="rect">
              <a:avLst/>
            </a:prstGeom>
          </p:spPr>
          <p:txBody>
            <a:bodyPr wrap="square">
              <a:spAutoFit/>
            </a:bodyPr>
            <a:lstStyle/>
            <a:p>
              <a:r>
                <a:rPr lang="en-US" dirty="0"/>
                <a:t>Injectors LIU targets </a:t>
              </a:r>
              <a:r>
                <a:rPr lang="en-US" baseline="30000" dirty="0"/>
                <a:t>SPS ejection</a:t>
              </a:r>
            </a:p>
            <a:p>
              <a:pPr marL="285750" indent="-285750">
                <a:buFont typeface="Arial" charset="0"/>
                <a:buChar char="•"/>
              </a:pPr>
              <a:r>
                <a:rPr lang="en-US" b="1" dirty="0">
                  <a:solidFill>
                    <a:srgbClr val="C00000"/>
                  </a:solidFill>
                </a:rPr>
                <a:t>2.3·10</a:t>
              </a:r>
              <a:r>
                <a:rPr lang="en-US" b="1" baseline="30000" dirty="0">
                  <a:solidFill>
                    <a:srgbClr val="C00000"/>
                  </a:solidFill>
                </a:rPr>
                <a:t>11</a:t>
              </a:r>
              <a:r>
                <a:rPr lang="en-US" b="1" dirty="0">
                  <a:solidFill>
                    <a:srgbClr val="C00000"/>
                  </a:solidFill>
                </a:rPr>
                <a:t> p+/bunch</a:t>
              </a:r>
            </a:p>
            <a:p>
              <a:pPr marL="285750" indent="-285750">
                <a:buFont typeface="Arial" charset="0"/>
                <a:buChar char="•"/>
              </a:pPr>
              <a:r>
                <a:rPr lang="en-US" dirty="0"/>
                <a:t>2.1 </a:t>
              </a:r>
              <a:r>
                <a:rPr lang="en-US" dirty="0" err="1"/>
                <a:t>μm</a:t>
              </a:r>
              <a:r>
                <a:rPr lang="en-US" dirty="0"/>
                <a:t> </a:t>
              </a:r>
              <a:r>
                <a:rPr lang="en-US" dirty="0" err="1"/>
                <a:t>ℇ</a:t>
              </a:r>
              <a:r>
                <a:rPr lang="en-US" baseline="30000" dirty="0" err="1"/>
                <a:t>n</a:t>
              </a:r>
              <a:r>
                <a:rPr lang="en-US" dirty="0" err="1"/>
                <a:t>x,y</a:t>
              </a:r>
              <a:endParaRPr lang="en-US" dirty="0"/>
            </a:p>
            <a:p>
              <a:pPr marL="285750" indent="-285750">
                <a:buFont typeface="Arial" charset="0"/>
                <a:buChar char="•"/>
              </a:pPr>
              <a:r>
                <a:rPr lang="en-US" dirty="0"/>
                <a:t>25 ns bunch spacing</a:t>
              </a:r>
            </a:p>
          </p:txBody>
        </p:sp>
        <p:sp>
          <p:nvSpPr>
            <p:cNvPr id="18" name="TextBox 17"/>
            <p:cNvSpPr txBox="1"/>
            <p:nvPr/>
          </p:nvSpPr>
          <p:spPr>
            <a:xfrm>
              <a:off x="2705093" y="5331332"/>
              <a:ext cx="2228752" cy="646331"/>
            </a:xfrm>
            <a:prstGeom prst="rect">
              <a:avLst/>
            </a:prstGeom>
            <a:noFill/>
          </p:spPr>
          <p:txBody>
            <a:bodyPr wrap="none" rtlCol="0">
              <a:spAutoFit/>
            </a:bodyPr>
            <a:lstStyle/>
            <a:p>
              <a:pPr algn="ctr"/>
              <a:r>
                <a:rPr lang="en-GB" dirty="0"/>
                <a:t>LHC p+ </a:t>
              </a:r>
              <a:r>
                <a:rPr lang="en-GB" dirty="0" err="1"/>
                <a:t>Lumi</a:t>
              </a:r>
              <a:r>
                <a:rPr lang="en-GB" dirty="0"/>
                <a:t> Levelled </a:t>
              </a:r>
            </a:p>
            <a:p>
              <a:pPr algn="ctr"/>
              <a:r>
                <a:rPr lang="en-GB" dirty="0"/>
                <a:t>@</a:t>
              </a:r>
              <a:r>
                <a:rPr lang="en-US" dirty="0"/>
                <a:t> </a:t>
              </a:r>
              <a:r>
                <a:rPr lang="en-US" b="1" dirty="0">
                  <a:solidFill>
                    <a:srgbClr val="C00000"/>
                  </a:solidFill>
                </a:rPr>
                <a:t>5·10</a:t>
              </a:r>
              <a:r>
                <a:rPr lang="en-US" b="1" baseline="30000" dirty="0">
                  <a:solidFill>
                    <a:srgbClr val="C00000"/>
                  </a:solidFill>
                </a:rPr>
                <a:t>34</a:t>
              </a:r>
              <a:r>
                <a:rPr lang="en-US" sz="800" b="1" dirty="0">
                  <a:solidFill>
                    <a:srgbClr val="C00000"/>
                  </a:solidFill>
                </a:rPr>
                <a:t> </a:t>
              </a:r>
              <a:r>
                <a:rPr lang="en-US" b="1" dirty="0">
                  <a:solidFill>
                    <a:srgbClr val="C00000"/>
                  </a:solidFill>
                </a:rPr>
                <a:t>cm</a:t>
              </a:r>
              <a:r>
                <a:rPr lang="en-US" b="1" baseline="30000" dirty="0">
                  <a:solidFill>
                    <a:srgbClr val="C00000"/>
                  </a:solidFill>
                </a:rPr>
                <a:t>-2</a:t>
              </a:r>
              <a:r>
                <a:rPr lang="en-US" b="1" dirty="0">
                  <a:solidFill>
                    <a:srgbClr val="C00000"/>
                  </a:solidFill>
                </a:rPr>
                <a:t>s</a:t>
              </a:r>
              <a:r>
                <a:rPr lang="en-US" b="1" baseline="30000" dirty="0">
                  <a:solidFill>
                    <a:srgbClr val="C00000"/>
                  </a:solidFill>
                </a:rPr>
                <a:t>-1</a:t>
              </a:r>
              <a:r>
                <a:rPr lang="en-US" sz="800" b="1" dirty="0">
                  <a:solidFill>
                    <a:srgbClr val="C00000"/>
                  </a:solidFill>
                </a:rPr>
                <a:t> </a:t>
              </a:r>
              <a:endParaRPr lang="en-GB" b="1" dirty="0">
                <a:solidFill>
                  <a:srgbClr val="C00000"/>
                </a:solidFill>
              </a:endParaRPr>
            </a:p>
          </p:txBody>
        </p:sp>
      </p:grpSp>
      <p:sp>
        <p:nvSpPr>
          <p:cNvPr id="19" name="TextBox 18"/>
          <p:cNvSpPr txBox="1"/>
          <p:nvPr/>
        </p:nvSpPr>
        <p:spPr>
          <a:xfrm>
            <a:off x="1456936" y="1047042"/>
            <a:ext cx="1297150" cy="369332"/>
          </a:xfrm>
          <a:prstGeom prst="rect">
            <a:avLst/>
          </a:prstGeom>
          <a:noFill/>
        </p:spPr>
        <p:txBody>
          <a:bodyPr wrap="none" rtlCol="0">
            <a:spAutoFit/>
          </a:bodyPr>
          <a:lstStyle/>
          <a:p>
            <a:r>
              <a:rPr lang="en-GB" dirty="0"/>
              <a:t>2015 - 2018</a:t>
            </a:r>
          </a:p>
        </p:txBody>
      </p:sp>
      <p:grpSp>
        <p:nvGrpSpPr>
          <p:cNvPr id="13" name="Group 12"/>
          <p:cNvGrpSpPr/>
          <p:nvPr/>
        </p:nvGrpSpPr>
        <p:grpSpPr>
          <a:xfrm>
            <a:off x="5253832" y="2001443"/>
            <a:ext cx="7219022" cy="4412062"/>
            <a:chOff x="5253832" y="2001443"/>
            <a:chExt cx="7219022" cy="4412062"/>
          </a:xfrm>
        </p:grpSpPr>
        <p:sp>
          <p:nvSpPr>
            <p:cNvPr id="20" name="Rectangle 19"/>
            <p:cNvSpPr/>
            <p:nvPr/>
          </p:nvSpPr>
          <p:spPr>
            <a:xfrm>
              <a:off x="9432193" y="3222249"/>
              <a:ext cx="3040661" cy="1754326"/>
            </a:xfrm>
            <a:prstGeom prst="rect">
              <a:avLst/>
            </a:prstGeom>
          </p:spPr>
          <p:txBody>
            <a:bodyPr wrap="square">
              <a:spAutoFit/>
            </a:bodyPr>
            <a:lstStyle/>
            <a:p>
              <a:r>
                <a:rPr lang="en-GB" b="1" dirty="0">
                  <a:solidFill>
                    <a:schemeClr val="accent2"/>
                  </a:solidFill>
                </a:rPr>
                <a:t>LHC 2024 operation</a:t>
              </a:r>
            </a:p>
            <a:p>
              <a:pPr marL="285750" indent="-285750">
                <a:buFont typeface="Arial" charset="0"/>
                <a:buChar char="•"/>
              </a:pPr>
              <a:r>
                <a:rPr lang="en-GB" dirty="0"/>
                <a:t>3 x 36 bunches BCMS</a:t>
              </a:r>
            </a:p>
            <a:p>
              <a:pPr marL="285750" indent="-285750">
                <a:buFont typeface="Arial" charset="0"/>
                <a:buChar char="•"/>
              </a:pPr>
              <a:r>
                <a:rPr lang="en-US" b="1" dirty="0">
                  <a:solidFill>
                    <a:srgbClr val="C00000"/>
                  </a:solidFill>
                </a:rPr>
                <a:t>1.6·10</a:t>
              </a:r>
              <a:r>
                <a:rPr lang="en-US" b="1" baseline="30000" dirty="0">
                  <a:solidFill>
                    <a:srgbClr val="C00000"/>
                  </a:solidFill>
                </a:rPr>
                <a:t>11</a:t>
              </a:r>
              <a:r>
                <a:rPr lang="en-US" b="1" dirty="0">
                  <a:solidFill>
                    <a:srgbClr val="C00000"/>
                  </a:solidFill>
                </a:rPr>
                <a:t> p+/bunch</a:t>
              </a:r>
            </a:p>
            <a:p>
              <a:pPr marL="285750" indent="-285750">
                <a:buFont typeface="Arial" charset="0"/>
                <a:buChar char="•"/>
              </a:pPr>
              <a:r>
                <a:rPr lang="en-US" dirty="0"/>
                <a:t>Integrated </a:t>
              </a:r>
              <a:r>
                <a:rPr lang="en-US" dirty="0" err="1"/>
                <a:t>lumi</a:t>
              </a:r>
              <a:r>
                <a:rPr lang="en-US" b="1" dirty="0">
                  <a:solidFill>
                    <a:srgbClr val="C00000"/>
                  </a:solidFill>
                </a:rPr>
                <a:t> </a:t>
              </a:r>
              <a:br>
                <a:rPr lang="en-US" b="1" dirty="0">
                  <a:solidFill>
                    <a:srgbClr val="C00000"/>
                  </a:solidFill>
                </a:rPr>
              </a:br>
              <a:r>
                <a:rPr lang="en-US" b="1" dirty="0">
                  <a:solidFill>
                    <a:srgbClr val="C00000"/>
                  </a:solidFill>
                </a:rPr>
                <a:t>~125 nb</a:t>
              </a:r>
              <a:r>
                <a:rPr lang="en-US" b="1" baseline="30000" dirty="0">
                  <a:solidFill>
                    <a:srgbClr val="C00000"/>
                  </a:solidFill>
                </a:rPr>
                <a:t>-1 </a:t>
              </a:r>
              <a:r>
                <a:rPr lang="en-US" b="1" dirty="0">
                  <a:solidFill>
                    <a:srgbClr val="C00000"/>
                  </a:solidFill>
                </a:rPr>
                <a:t>@6.8 </a:t>
              </a:r>
              <a:r>
                <a:rPr lang="en-US" b="1" dirty="0" err="1">
                  <a:solidFill>
                    <a:srgbClr val="C00000"/>
                  </a:solidFill>
                </a:rPr>
                <a:t>TeV</a:t>
              </a:r>
              <a:r>
                <a:rPr lang="en-US" b="1" dirty="0">
                  <a:solidFill>
                    <a:srgbClr val="C00000"/>
                  </a:solidFill>
                </a:rPr>
                <a:t> </a:t>
              </a:r>
            </a:p>
            <a:p>
              <a:r>
                <a:rPr lang="en-GB" dirty="0"/>
                <a:t>(per high </a:t>
              </a:r>
              <a:r>
                <a:rPr lang="en-GB" dirty="0" err="1"/>
                <a:t>lumi</a:t>
              </a:r>
              <a:r>
                <a:rPr lang="en-GB" dirty="0"/>
                <a:t> experiment)</a:t>
              </a:r>
            </a:p>
          </p:txBody>
        </p:sp>
        <p:grpSp>
          <p:nvGrpSpPr>
            <p:cNvPr id="26" name="Group 25"/>
            <p:cNvGrpSpPr/>
            <p:nvPr/>
          </p:nvGrpSpPr>
          <p:grpSpPr>
            <a:xfrm>
              <a:off x="5984900" y="2660569"/>
              <a:ext cx="3539921" cy="3453415"/>
              <a:chOff x="5084756" y="2880000"/>
              <a:chExt cx="3539921" cy="3453415"/>
            </a:xfrm>
          </p:grpSpPr>
          <p:grpSp>
            <p:nvGrpSpPr>
              <p:cNvPr id="24" name="Group 23"/>
              <p:cNvGrpSpPr/>
              <p:nvPr/>
            </p:nvGrpSpPr>
            <p:grpSpPr>
              <a:xfrm>
                <a:off x="5084756" y="2880000"/>
                <a:ext cx="3539921" cy="3453415"/>
                <a:chOff x="5040000" y="2880000"/>
                <a:chExt cx="3539921" cy="3453415"/>
              </a:xfrm>
            </p:grpSpPr>
            <p:pic>
              <p:nvPicPr>
                <p:cNvPr id="21" name="Picture 20" descr="A comparison of a graph&#10;&#10;Description automatically generated with medium confidence">
                  <a:extLst>
                    <a:ext uri="{FF2B5EF4-FFF2-40B4-BE49-F238E27FC236}">
                      <a16:creationId xmlns:a16="http://schemas.microsoft.com/office/drawing/2014/main" id="{31278C2F-C059-542A-0630-B1ED6642B3AE}"/>
                    </a:ext>
                  </a:extLst>
                </p:cNvPr>
                <p:cNvPicPr>
                  <a:picLocks noChangeAspect="1"/>
                </p:cNvPicPr>
                <p:nvPr/>
              </p:nvPicPr>
              <p:blipFill>
                <a:blip r:embed="rId7">
                  <a:extLst>
                    <a:ext uri="{28A0092B-C50C-407E-A947-70E740481C1C}">
                      <a14:useLocalDpi xmlns:a14="http://schemas.microsoft.com/office/drawing/2010/main" val="0"/>
                    </a:ext>
                  </a:extLst>
                </a:blip>
                <a:srcRect l="4455" t="2250" r="50000"/>
                <a:stretch/>
              </p:blipFill>
              <p:spPr>
                <a:xfrm>
                  <a:off x="5040000" y="2880000"/>
                  <a:ext cx="3539921" cy="3453415"/>
                </a:xfrm>
                <a:prstGeom prst="rect">
                  <a:avLst/>
                </a:prstGeom>
              </p:spPr>
            </p:pic>
            <p:sp>
              <p:nvSpPr>
                <p:cNvPr id="22" name="TextBox 21">
                  <a:extLst>
                    <a:ext uri="{FF2B5EF4-FFF2-40B4-BE49-F238E27FC236}">
                      <a16:creationId xmlns:a16="http://schemas.microsoft.com/office/drawing/2014/main" id="{C33381D7-37A0-129A-F8C7-47F3472F329B}"/>
                    </a:ext>
                  </a:extLst>
                </p:cNvPr>
                <p:cNvSpPr txBox="1"/>
                <p:nvPr/>
              </p:nvSpPr>
              <p:spPr>
                <a:xfrm>
                  <a:off x="5685025" y="3741867"/>
                  <a:ext cx="2025515" cy="360000"/>
                </a:xfrm>
                <a:prstGeom prst="roundRect">
                  <a:avLst>
                    <a:gd name="adj" fmla="val 23264"/>
                  </a:avLst>
                </a:prstGeom>
                <a:noFill/>
                <a:ln w="19050">
                  <a:noFill/>
                </a:ln>
                <a:effectLst>
                  <a:outerShdw blurRad="63500" sx="102000" sy="102000" algn="ctr" rotWithShape="0">
                    <a:prstClr val="black">
                      <a:alpha val="40000"/>
                    </a:prstClr>
                  </a:outerShdw>
                </a:effectLst>
              </p:spPr>
              <p:txBody>
                <a:bodyPr wrap="none" rtlCol="0" anchor="ctr">
                  <a:noAutofit/>
                </a:bodyPr>
                <a:lstStyle/>
                <a:p>
                  <a:r>
                    <a:rPr lang="en-US" sz="1600" b="1" dirty="0">
                      <a:solidFill>
                        <a:srgbClr val="C00000"/>
                      </a:solidFill>
                    </a:rPr>
                    <a:t>2.45·10</a:t>
                  </a:r>
                  <a:r>
                    <a:rPr lang="en-US" sz="1600" b="1" baseline="30000" dirty="0">
                      <a:solidFill>
                        <a:srgbClr val="C00000"/>
                      </a:solidFill>
                    </a:rPr>
                    <a:t>11</a:t>
                  </a:r>
                  <a:r>
                    <a:rPr lang="en-US" sz="1600" b="1" dirty="0">
                      <a:solidFill>
                        <a:srgbClr val="C00000"/>
                      </a:solidFill>
                    </a:rPr>
                    <a:t> p+/bunch</a:t>
                  </a:r>
                </a:p>
                <a:p>
                  <a:r>
                    <a:rPr lang="en-US" sz="1600" b="1" dirty="0">
                      <a:solidFill>
                        <a:schemeClr val="accent5">
                          <a:lumMod val="50000"/>
                        </a:schemeClr>
                      </a:solidFill>
                    </a:rPr>
                    <a:t>1.66 </a:t>
                  </a:r>
                  <a:r>
                    <a:rPr lang="en-US" sz="1600" b="1" dirty="0" err="1">
                      <a:solidFill>
                        <a:schemeClr val="accent5">
                          <a:lumMod val="50000"/>
                        </a:schemeClr>
                      </a:solidFill>
                    </a:rPr>
                    <a:t>μm</a:t>
                  </a:r>
                  <a:r>
                    <a:rPr lang="en-US" sz="1600" b="1" dirty="0">
                      <a:solidFill>
                        <a:schemeClr val="accent5">
                          <a:lumMod val="50000"/>
                        </a:schemeClr>
                      </a:solidFill>
                    </a:rPr>
                    <a:t> </a:t>
                  </a:r>
                  <a:r>
                    <a:rPr lang="en-US" sz="1600" b="1" dirty="0" err="1">
                      <a:solidFill>
                        <a:schemeClr val="accent5">
                          <a:lumMod val="50000"/>
                        </a:schemeClr>
                      </a:solidFill>
                    </a:rPr>
                    <a:t>ℇ</a:t>
                  </a:r>
                  <a:r>
                    <a:rPr lang="en-US" sz="1600" b="1" baseline="30000" dirty="0" err="1">
                      <a:solidFill>
                        <a:schemeClr val="accent5">
                          <a:lumMod val="50000"/>
                        </a:schemeClr>
                      </a:solidFill>
                    </a:rPr>
                    <a:t>n</a:t>
                  </a:r>
                  <a:r>
                    <a:rPr lang="en-US" sz="1600" b="1" baseline="-25000" dirty="0" err="1">
                      <a:solidFill>
                        <a:schemeClr val="accent5">
                          <a:lumMod val="50000"/>
                        </a:schemeClr>
                      </a:solidFill>
                    </a:rPr>
                    <a:t>x,y</a:t>
                  </a:r>
                  <a:endParaRPr lang="en-US" sz="1600" b="1" baseline="-25000" dirty="0">
                    <a:solidFill>
                      <a:schemeClr val="accent5">
                        <a:lumMod val="50000"/>
                      </a:schemeClr>
                    </a:solidFill>
                  </a:endParaRPr>
                </a:p>
              </p:txBody>
            </p:sp>
          </p:grpSp>
          <p:sp>
            <p:nvSpPr>
              <p:cNvPr id="25" name="Smiley Face 24"/>
              <p:cNvSpPr/>
              <p:nvPr/>
            </p:nvSpPr>
            <p:spPr>
              <a:xfrm>
                <a:off x="7687070" y="4331577"/>
                <a:ext cx="266442" cy="215995"/>
              </a:xfrm>
              <a:prstGeom prst="smileyFace">
                <a:avLst/>
              </a:prstGeom>
              <a:solidFill>
                <a:srgbClr val="92D050"/>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sp>
          <p:nvSpPr>
            <p:cNvPr id="29" name="TextBox 28"/>
            <p:cNvSpPr txBox="1"/>
            <p:nvPr/>
          </p:nvSpPr>
          <p:spPr>
            <a:xfrm>
              <a:off x="6191121" y="6044173"/>
              <a:ext cx="3568285" cy="369332"/>
            </a:xfrm>
            <a:prstGeom prst="rect">
              <a:avLst/>
            </a:prstGeom>
            <a:noFill/>
          </p:spPr>
          <p:txBody>
            <a:bodyPr wrap="none" rtlCol="0">
              <a:spAutoFit/>
            </a:bodyPr>
            <a:lstStyle/>
            <a:p>
              <a:r>
                <a:rPr lang="en-GB"/>
                <a:t>Achieved in MD, not yet operational</a:t>
              </a:r>
            </a:p>
          </p:txBody>
        </p:sp>
        <p:sp>
          <p:nvSpPr>
            <p:cNvPr id="30" name="Rounded Rectangle 29"/>
            <p:cNvSpPr/>
            <p:nvPr/>
          </p:nvSpPr>
          <p:spPr>
            <a:xfrm>
              <a:off x="6694713" y="3438040"/>
              <a:ext cx="1687286" cy="521844"/>
            </a:xfrm>
            <a:prstGeom prst="roundRect">
              <a:avLst/>
            </a:prstGeom>
            <a:noFill/>
            <a:ln w="28575">
              <a:solidFill>
                <a:srgbClr val="00FB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reeform 30"/>
            <p:cNvSpPr/>
            <p:nvPr/>
          </p:nvSpPr>
          <p:spPr>
            <a:xfrm>
              <a:off x="5333253" y="2053169"/>
              <a:ext cx="6693704" cy="4349944"/>
            </a:xfrm>
            <a:custGeom>
              <a:avLst/>
              <a:gdLst>
                <a:gd name="connsiteX0" fmla="*/ 10885 w 4376057"/>
                <a:gd name="connsiteY0" fmla="*/ 0 h 4343400"/>
                <a:gd name="connsiteX1" fmla="*/ 1861457 w 4376057"/>
                <a:gd name="connsiteY1" fmla="*/ 10885 h 4343400"/>
                <a:gd name="connsiteX2" fmla="*/ 1861457 w 4376057"/>
                <a:gd name="connsiteY2" fmla="*/ 620485 h 4343400"/>
                <a:gd name="connsiteX3" fmla="*/ 4376057 w 4376057"/>
                <a:gd name="connsiteY3" fmla="*/ 620485 h 4343400"/>
                <a:gd name="connsiteX4" fmla="*/ 4376057 w 4376057"/>
                <a:gd name="connsiteY4" fmla="*/ 4343400 h 4343400"/>
                <a:gd name="connsiteX5" fmla="*/ 522514 w 4376057"/>
                <a:gd name="connsiteY5" fmla="*/ 4332514 h 4343400"/>
                <a:gd name="connsiteX6" fmla="*/ 544285 w 4376057"/>
                <a:gd name="connsiteY6" fmla="*/ 805543 h 4343400"/>
                <a:gd name="connsiteX7" fmla="*/ 0 w 4376057"/>
                <a:gd name="connsiteY7" fmla="*/ 816428 h 4343400"/>
                <a:gd name="connsiteX8" fmla="*/ 10885 w 4376057"/>
                <a:gd name="connsiteY8" fmla="*/ 0 h 4343400"/>
                <a:gd name="connsiteX0" fmla="*/ 10885 w 6617812"/>
                <a:gd name="connsiteY0" fmla="*/ 0 h 4343400"/>
                <a:gd name="connsiteX1" fmla="*/ 1861457 w 6617812"/>
                <a:gd name="connsiteY1" fmla="*/ 10885 h 4343400"/>
                <a:gd name="connsiteX2" fmla="*/ 1861457 w 6617812"/>
                <a:gd name="connsiteY2" fmla="*/ 620485 h 4343400"/>
                <a:gd name="connsiteX3" fmla="*/ 6617812 w 6617812"/>
                <a:gd name="connsiteY3" fmla="*/ 605737 h 4343400"/>
                <a:gd name="connsiteX4" fmla="*/ 4376057 w 6617812"/>
                <a:gd name="connsiteY4" fmla="*/ 4343400 h 4343400"/>
                <a:gd name="connsiteX5" fmla="*/ 522514 w 6617812"/>
                <a:gd name="connsiteY5" fmla="*/ 4332514 h 4343400"/>
                <a:gd name="connsiteX6" fmla="*/ 544285 w 6617812"/>
                <a:gd name="connsiteY6" fmla="*/ 805543 h 4343400"/>
                <a:gd name="connsiteX7" fmla="*/ 0 w 6617812"/>
                <a:gd name="connsiteY7" fmla="*/ 816428 h 4343400"/>
                <a:gd name="connsiteX8" fmla="*/ 10885 w 6617812"/>
                <a:gd name="connsiteY8" fmla="*/ 0 h 4343400"/>
                <a:gd name="connsiteX0" fmla="*/ 10885 w 6617812"/>
                <a:gd name="connsiteY0" fmla="*/ 0 h 4332514"/>
                <a:gd name="connsiteX1" fmla="*/ 1861457 w 6617812"/>
                <a:gd name="connsiteY1" fmla="*/ 10885 h 4332514"/>
                <a:gd name="connsiteX2" fmla="*/ 1861457 w 6617812"/>
                <a:gd name="connsiteY2" fmla="*/ 620485 h 4332514"/>
                <a:gd name="connsiteX3" fmla="*/ 6617812 w 6617812"/>
                <a:gd name="connsiteY3" fmla="*/ 605737 h 4332514"/>
                <a:gd name="connsiteX4" fmla="*/ 6617812 w 6617812"/>
                <a:gd name="connsiteY4" fmla="*/ 4313904 h 4332514"/>
                <a:gd name="connsiteX5" fmla="*/ 522514 w 6617812"/>
                <a:gd name="connsiteY5" fmla="*/ 4332514 h 4332514"/>
                <a:gd name="connsiteX6" fmla="*/ 544285 w 6617812"/>
                <a:gd name="connsiteY6" fmla="*/ 805543 h 4332514"/>
                <a:gd name="connsiteX7" fmla="*/ 0 w 6617812"/>
                <a:gd name="connsiteY7" fmla="*/ 816428 h 4332514"/>
                <a:gd name="connsiteX8" fmla="*/ 10885 w 6617812"/>
                <a:gd name="connsiteY8" fmla="*/ 0 h 4332514"/>
                <a:gd name="connsiteX0" fmla="*/ 10885 w 6617812"/>
                <a:gd name="connsiteY0" fmla="*/ 0 h 4332514"/>
                <a:gd name="connsiteX1" fmla="*/ 2121030 w 6617812"/>
                <a:gd name="connsiteY1" fmla="*/ 28920 h 4332514"/>
                <a:gd name="connsiteX2" fmla="*/ 1861457 w 6617812"/>
                <a:gd name="connsiteY2" fmla="*/ 620485 h 4332514"/>
                <a:gd name="connsiteX3" fmla="*/ 6617812 w 6617812"/>
                <a:gd name="connsiteY3" fmla="*/ 605737 h 4332514"/>
                <a:gd name="connsiteX4" fmla="*/ 6617812 w 6617812"/>
                <a:gd name="connsiteY4" fmla="*/ 4313904 h 4332514"/>
                <a:gd name="connsiteX5" fmla="*/ 522514 w 6617812"/>
                <a:gd name="connsiteY5" fmla="*/ 4332514 h 4332514"/>
                <a:gd name="connsiteX6" fmla="*/ 544285 w 6617812"/>
                <a:gd name="connsiteY6" fmla="*/ 805543 h 4332514"/>
                <a:gd name="connsiteX7" fmla="*/ 0 w 6617812"/>
                <a:gd name="connsiteY7" fmla="*/ 816428 h 4332514"/>
                <a:gd name="connsiteX8" fmla="*/ 10885 w 6617812"/>
                <a:gd name="connsiteY8" fmla="*/ 0 h 4332514"/>
                <a:gd name="connsiteX0" fmla="*/ 10885 w 6617812"/>
                <a:gd name="connsiteY0" fmla="*/ 0 h 4332514"/>
                <a:gd name="connsiteX1" fmla="*/ 2121030 w 6617812"/>
                <a:gd name="connsiteY1" fmla="*/ 28920 h 4332514"/>
                <a:gd name="connsiteX2" fmla="*/ 2121031 w 6617812"/>
                <a:gd name="connsiteY2" fmla="*/ 620485 h 4332514"/>
                <a:gd name="connsiteX3" fmla="*/ 6617812 w 6617812"/>
                <a:gd name="connsiteY3" fmla="*/ 605737 h 4332514"/>
                <a:gd name="connsiteX4" fmla="*/ 6617812 w 6617812"/>
                <a:gd name="connsiteY4" fmla="*/ 4313904 h 4332514"/>
                <a:gd name="connsiteX5" fmla="*/ 522514 w 6617812"/>
                <a:gd name="connsiteY5" fmla="*/ 4332514 h 4332514"/>
                <a:gd name="connsiteX6" fmla="*/ 544285 w 6617812"/>
                <a:gd name="connsiteY6" fmla="*/ 805543 h 4332514"/>
                <a:gd name="connsiteX7" fmla="*/ 0 w 6617812"/>
                <a:gd name="connsiteY7" fmla="*/ 816428 h 4332514"/>
                <a:gd name="connsiteX8" fmla="*/ 10885 w 6617812"/>
                <a:gd name="connsiteY8" fmla="*/ 0 h 433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17812" h="4332514">
                  <a:moveTo>
                    <a:pt x="10885" y="0"/>
                  </a:moveTo>
                  <a:lnTo>
                    <a:pt x="2121030" y="28920"/>
                  </a:lnTo>
                  <a:cubicBezTo>
                    <a:pt x="2121030" y="226108"/>
                    <a:pt x="2121031" y="423297"/>
                    <a:pt x="2121031" y="620485"/>
                  </a:cubicBezTo>
                  <a:lnTo>
                    <a:pt x="6617812" y="605737"/>
                  </a:lnTo>
                  <a:lnTo>
                    <a:pt x="6617812" y="4313904"/>
                  </a:lnTo>
                  <a:lnTo>
                    <a:pt x="522514" y="4332514"/>
                  </a:lnTo>
                  <a:lnTo>
                    <a:pt x="544285" y="805543"/>
                  </a:lnTo>
                  <a:lnTo>
                    <a:pt x="0" y="816428"/>
                  </a:lnTo>
                  <a:lnTo>
                    <a:pt x="10885" y="0"/>
                  </a:lnTo>
                  <a:close/>
                </a:path>
              </a:pathLst>
            </a:custGeom>
            <a:noFill/>
            <a:ln w="28575">
              <a:solidFill>
                <a:srgbClr val="00FB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7063820" y="2963733"/>
              <a:ext cx="1348446" cy="369332"/>
            </a:xfrm>
            <a:prstGeom prst="rect">
              <a:avLst/>
            </a:prstGeom>
            <a:noFill/>
          </p:spPr>
          <p:txBody>
            <a:bodyPr wrap="none" rtlCol="0">
              <a:spAutoFit/>
            </a:bodyPr>
            <a:lstStyle/>
            <a:p>
              <a:r>
                <a:rPr lang="en-GB" b="1">
                  <a:solidFill>
                    <a:srgbClr val="00FB92"/>
                  </a:solidFill>
                </a:rPr>
                <a:t>SPS ejection</a:t>
              </a:r>
            </a:p>
          </p:txBody>
        </p:sp>
        <p:sp>
          <p:nvSpPr>
            <p:cNvPr id="9" name="TextBox 8"/>
            <p:cNvSpPr txBox="1"/>
            <p:nvPr/>
          </p:nvSpPr>
          <p:spPr>
            <a:xfrm>
              <a:off x="5253832" y="2001443"/>
              <a:ext cx="2240090" cy="923330"/>
            </a:xfrm>
            <a:prstGeom prst="rect">
              <a:avLst/>
            </a:prstGeom>
            <a:noFill/>
          </p:spPr>
          <p:txBody>
            <a:bodyPr wrap="square" rtlCol="0">
              <a:spAutoFit/>
            </a:bodyPr>
            <a:lstStyle/>
            <a:p>
              <a:pPr algn="ctr"/>
              <a:r>
                <a:rPr lang="en-GB" b="1" dirty="0"/>
                <a:t>LIU &amp; 1</a:t>
              </a:r>
              <a:r>
                <a:rPr lang="en-GB" b="1" baseline="30000" dirty="0"/>
                <a:t>st</a:t>
              </a:r>
              <a:r>
                <a:rPr lang="en-GB" b="1" dirty="0"/>
                <a:t> phase of HL-LHC </a:t>
              </a:r>
              <a:r>
                <a:rPr lang="en-GB" dirty="0"/>
                <a:t>commissioning </a:t>
              </a:r>
            </a:p>
            <a:p>
              <a:pPr algn="ctr"/>
              <a:r>
                <a:rPr lang="en-GB" dirty="0"/>
                <a:t>and exploitation</a:t>
              </a:r>
            </a:p>
          </p:txBody>
        </p:sp>
      </p:grpSp>
      <p:sp>
        <p:nvSpPr>
          <p:cNvPr id="33" name="TextBox 32"/>
          <p:cNvSpPr txBox="1"/>
          <p:nvPr/>
        </p:nvSpPr>
        <p:spPr>
          <a:xfrm>
            <a:off x="11090438" y="1057636"/>
            <a:ext cx="821059" cy="369332"/>
          </a:xfrm>
          <a:prstGeom prst="rect">
            <a:avLst/>
          </a:prstGeom>
          <a:noFill/>
        </p:spPr>
        <p:txBody>
          <a:bodyPr wrap="none" rtlCol="0">
            <a:spAutoFit/>
          </a:bodyPr>
          <a:lstStyle/>
          <a:p>
            <a:r>
              <a:rPr lang="en-GB" dirty="0"/>
              <a:t>≥ 2030</a:t>
            </a:r>
          </a:p>
        </p:txBody>
      </p:sp>
      <p:cxnSp>
        <p:nvCxnSpPr>
          <p:cNvPr id="35" name="Straight Connector 34"/>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Footer Placeholder 38"/>
          <p:cNvSpPr>
            <a:spLocks noGrp="1"/>
          </p:cNvSpPr>
          <p:nvPr>
            <p:ph type="ftr" sz="quarter" idx="11"/>
          </p:nvPr>
        </p:nvSpPr>
        <p:spPr/>
        <p:txBody>
          <a:bodyPr/>
          <a:lstStyle/>
          <a:p>
            <a:r>
              <a:rPr lang="en-GB"/>
              <a:t>Epiphany 2025    R. Alemany Fernandez</a:t>
            </a:r>
          </a:p>
        </p:txBody>
      </p:sp>
      <p:sp>
        <p:nvSpPr>
          <p:cNvPr id="40" name="Slide Number Placeholder 39"/>
          <p:cNvSpPr>
            <a:spLocks noGrp="1"/>
          </p:cNvSpPr>
          <p:nvPr>
            <p:ph type="sldNum" sz="quarter" idx="12"/>
          </p:nvPr>
        </p:nvSpPr>
        <p:spPr/>
        <p:txBody>
          <a:bodyPr/>
          <a:lstStyle/>
          <a:p>
            <a:fld id="{9E1129FD-1287-874A-8C07-1C4F318AC425}" type="slidenum">
              <a:rPr lang="en-GB" smtClean="0"/>
              <a:t>27</a:t>
            </a:fld>
            <a:endParaRPr lang="en-GB"/>
          </a:p>
        </p:txBody>
      </p:sp>
      <p:sp>
        <p:nvSpPr>
          <p:cNvPr id="14" name="Rectangle 13"/>
          <p:cNvSpPr/>
          <p:nvPr/>
        </p:nvSpPr>
        <p:spPr>
          <a:xfrm>
            <a:off x="165044" y="6181029"/>
            <a:ext cx="2600007" cy="461665"/>
          </a:xfrm>
          <a:prstGeom prst="rect">
            <a:avLst/>
          </a:prstGeom>
        </p:spPr>
        <p:txBody>
          <a:bodyPr wrap="none">
            <a:spAutoFit/>
          </a:bodyPr>
          <a:lstStyle/>
          <a:p>
            <a:r>
              <a:rPr lang="en-US" sz="1200" dirty="0" err="1"/>
              <a:t>ℇ</a:t>
            </a:r>
            <a:r>
              <a:rPr lang="en-US" sz="1200" baseline="30000" dirty="0" err="1"/>
              <a:t>n</a:t>
            </a:r>
            <a:r>
              <a:rPr lang="en-US" sz="1200" baseline="-25000" dirty="0" err="1"/>
              <a:t>x,y</a:t>
            </a:r>
            <a:r>
              <a:rPr lang="en-US" sz="1200" dirty="0"/>
              <a:t> : normalized transverse emittance</a:t>
            </a:r>
          </a:p>
          <a:p>
            <a:r>
              <a:rPr lang="en-US" sz="1200" dirty="0"/>
              <a:t>LIU: LHC Injectors Upgrade</a:t>
            </a:r>
          </a:p>
        </p:txBody>
      </p:sp>
      <p:pic>
        <p:nvPicPr>
          <p:cNvPr id="23" name="Picture 2" descr="CERN Logo">
            <a:extLst>
              <a:ext uri="{FF2B5EF4-FFF2-40B4-BE49-F238E27FC236}">
                <a16:creationId xmlns:a16="http://schemas.microsoft.com/office/drawing/2014/main" id="{0C021AAE-F8F9-CCDE-B4F5-1127708CC98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860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467"/>
            <a:ext cx="10515600" cy="1325563"/>
          </a:xfrm>
        </p:spPr>
        <p:txBody>
          <a:bodyPr/>
          <a:lstStyle/>
          <a:p>
            <a:r>
              <a:rPr lang="en-GB" dirty="0">
                <a:solidFill>
                  <a:schemeClr val="accent1">
                    <a:lumMod val="75000"/>
                  </a:schemeClr>
                </a:solidFill>
              </a:rPr>
              <a:t>LHC in 2024</a:t>
            </a:r>
            <a:endParaRPr lang="en-GB" dirty="0"/>
          </a:p>
        </p:txBody>
      </p:sp>
      <p:sp>
        <p:nvSpPr>
          <p:cNvPr id="4" name="Footer Placeholder 3"/>
          <p:cNvSpPr>
            <a:spLocks noGrp="1"/>
          </p:cNvSpPr>
          <p:nvPr>
            <p:ph type="ftr" sz="quarter" idx="11"/>
          </p:nvPr>
        </p:nvSpPr>
        <p:spPr/>
        <p:txBody>
          <a:bodyPr/>
          <a:lstStyle/>
          <a:p>
            <a:r>
              <a:rPr lang="en-GB"/>
              <a:t>Epiphany 2025    R. Alemany Fernandez</a:t>
            </a:r>
          </a:p>
        </p:txBody>
      </p:sp>
      <p:sp>
        <p:nvSpPr>
          <p:cNvPr id="5" name="Slide Number Placeholder 4"/>
          <p:cNvSpPr>
            <a:spLocks noGrp="1"/>
          </p:cNvSpPr>
          <p:nvPr>
            <p:ph type="sldNum" sz="quarter" idx="12"/>
          </p:nvPr>
        </p:nvSpPr>
        <p:spPr/>
        <p:txBody>
          <a:bodyPr/>
          <a:lstStyle/>
          <a:p>
            <a:fld id="{9E1129FD-1287-874A-8C07-1C4F318AC425}" type="slidenum">
              <a:rPr lang="en-GB" smtClean="0"/>
              <a:t>28</a:t>
            </a:fld>
            <a:endParaRPr lang="en-GB"/>
          </a:p>
        </p:txBody>
      </p:sp>
      <p:cxnSp>
        <p:nvCxnSpPr>
          <p:cNvPr id="6" name="Straight Connector 5"/>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3BEE6932-BAB6-8E88-F94E-D26395CAD017}"/>
              </a:ext>
            </a:extLst>
          </p:cNvPr>
          <p:cNvPicPr>
            <a:picLocks noChangeAspect="1"/>
          </p:cNvPicPr>
          <p:nvPr/>
        </p:nvPicPr>
        <p:blipFill>
          <a:blip r:embed="rId2"/>
          <a:stretch>
            <a:fillRect/>
          </a:stretch>
        </p:blipFill>
        <p:spPr>
          <a:xfrm>
            <a:off x="-29844" y="3409662"/>
            <a:ext cx="677641" cy="701170"/>
          </a:xfrm>
          <a:prstGeom prst="rect">
            <a:avLst/>
          </a:prstGeom>
          <a:ln>
            <a:noFill/>
          </a:ln>
          <a:effectLst>
            <a:outerShdw blurRad="292100" dist="139700" dir="2700000" algn="tl" rotWithShape="0">
              <a:srgbClr val="333333">
                <a:alpha val="65000"/>
              </a:srgbClr>
            </a:outerShdw>
          </a:effectLst>
        </p:spPr>
      </p:pic>
      <p:graphicFrame>
        <p:nvGraphicFramePr>
          <p:cNvPr id="8" name="Diagram 7"/>
          <p:cNvGraphicFramePr/>
          <p:nvPr/>
        </p:nvGraphicFramePr>
        <p:xfrm>
          <a:off x="412956" y="3473818"/>
          <a:ext cx="11297264" cy="5455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3BEE6932-BAB6-8E88-F94E-D26395CAD017}"/>
              </a:ext>
            </a:extLst>
          </p:cNvPr>
          <p:cNvPicPr>
            <a:picLocks noChangeAspect="1"/>
          </p:cNvPicPr>
          <p:nvPr/>
        </p:nvPicPr>
        <p:blipFill>
          <a:blip r:embed="rId2"/>
          <a:stretch>
            <a:fillRect/>
          </a:stretch>
        </p:blipFill>
        <p:spPr>
          <a:xfrm>
            <a:off x="11494524" y="3388659"/>
            <a:ext cx="677641" cy="701170"/>
          </a:xfrm>
          <a:prstGeom prst="rect">
            <a:avLst/>
          </a:prstGeom>
          <a:ln>
            <a:noFill/>
          </a:ln>
          <a:effectLst>
            <a:outerShdw blurRad="292100" dist="139700" dir="2700000" algn="tl" rotWithShape="0">
              <a:srgbClr val="333333">
                <a:alpha val="65000"/>
              </a:srgbClr>
            </a:outerShdw>
          </a:effectLst>
        </p:spPr>
      </p:pic>
      <p:grpSp>
        <p:nvGrpSpPr>
          <p:cNvPr id="12" name="Group 11"/>
          <p:cNvGrpSpPr/>
          <p:nvPr/>
        </p:nvGrpSpPr>
        <p:grpSpPr>
          <a:xfrm>
            <a:off x="269782" y="4019327"/>
            <a:ext cx="1940018" cy="2243227"/>
            <a:chOff x="269782" y="4019327"/>
            <a:chExt cx="1940018" cy="2243227"/>
          </a:xfrm>
        </p:grpSpPr>
        <p:grpSp>
          <p:nvGrpSpPr>
            <p:cNvPr id="20" name="Group 19">
              <a:extLst>
                <a:ext uri="{FF2B5EF4-FFF2-40B4-BE49-F238E27FC236}">
                  <a16:creationId xmlns:a16="http://schemas.microsoft.com/office/drawing/2014/main" id="{27585981-61C9-8E8E-7DE2-7838FDA9464A}"/>
                </a:ext>
              </a:extLst>
            </p:cNvPr>
            <p:cNvGrpSpPr/>
            <p:nvPr/>
          </p:nvGrpSpPr>
          <p:grpSpPr>
            <a:xfrm>
              <a:off x="269782" y="4383057"/>
              <a:ext cx="1940018" cy="1879497"/>
              <a:chOff x="283742" y="4404235"/>
              <a:chExt cx="1940018" cy="1879497"/>
            </a:xfrm>
          </p:grpSpPr>
          <p:sp>
            <p:nvSpPr>
              <p:cNvPr id="21" name="TextBox 20">
                <a:extLst>
                  <a:ext uri="{FF2B5EF4-FFF2-40B4-BE49-F238E27FC236}">
                    <a16:creationId xmlns:a16="http://schemas.microsoft.com/office/drawing/2014/main" id="{3F406E17-3F65-DAF9-74DF-18D29DB02619}"/>
                  </a:ext>
                </a:extLst>
              </p:cNvPr>
              <p:cNvSpPr txBox="1"/>
              <p:nvPr/>
            </p:nvSpPr>
            <p:spPr>
              <a:xfrm>
                <a:off x="283742" y="4404235"/>
                <a:ext cx="1940018" cy="430887"/>
              </a:xfrm>
              <a:prstGeom prst="rect">
                <a:avLst/>
              </a:prstGeom>
              <a:noFill/>
            </p:spPr>
            <p:txBody>
              <a:bodyPr wrap="none" lIns="0" tIns="0" rIns="0" bIns="0" rtlCol="0">
                <a:spAutoFit/>
              </a:bodyPr>
              <a:lstStyle/>
              <a:p>
                <a:pPr eaLnBrk="0" fontAlgn="base" hangingPunct="0">
                  <a:spcBef>
                    <a:spcPct val="0"/>
                  </a:spcBef>
                  <a:spcAft>
                    <a:spcPct val="0"/>
                  </a:spcAft>
                </a:pPr>
                <a:r>
                  <a:rPr lang="en-GB" sz="1400" b="1" dirty="0">
                    <a:solidFill>
                      <a:srgbClr val="0C377B"/>
                    </a:solidFill>
                  </a:rPr>
                  <a:t>Reverse Polarity optics</a:t>
                </a:r>
                <a:r>
                  <a:rPr lang="en-GB" sz="1400" dirty="0">
                    <a:solidFill>
                      <a:srgbClr val="0C377B"/>
                    </a:solidFill>
                  </a:rPr>
                  <a:t> </a:t>
                </a:r>
              </a:p>
              <a:p>
                <a:pPr eaLnBrk="0" fontAlgn="base" hangingPunct="0">
                  <a:spcBef>
                    <a:spcPct val="0"/>
                  </a:spcBef>
                  <a:spcAft>
                    <a:spcPct val="0"/>
                  </a:spcAft>
                </a:pPr>
                <a:r>
                  <a:rPr lang="en-GB" sz="1400" dirty="0">
                    <a:solidFill>
                      <a:srgbClr val="0C377B"/>
                    </a:solidFill>
                  </a:rPr>
                  <a:t>commissioned (~ +1 week)</a:t>
                </a:r>
              </a:p>
            </p:txBody>
          </p:sp>
          <p:pic>
            <p:nvPicPr>
              <p:cNvPr id="22" name="Picture 21">
                <a:extLst>
                  <a:ext uri="{FF2B5EF4-FFF2-40B4-BE49-F238E27FC236}">
                    <a16:creationId xmlns:a16="http://schemas.microsoft.com/office/drawing/2014/main" id="{C5600D08-0FCA-3C4C-A057-1BFC2A1B1F6D}"/>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461188" y="4861286"/>
                <a:ext cx="1619914" cy="1422446"/>
              </a:xfrm>
              <a:prstGeom prst="rect">
                <a:avLst/>
              </a:prstGeom>
              <a:ln>
                <a:solidFill>
                  <a:srgbClr val="FF0000"/>
                </a:solidFill>
              </a:ln>
            </p:spPr>
          </p:pic>
        </p:grpSp>
        <p:cxnSp>
          <p:nvCxnSpPr>
            <p:cNvPr id="23" name="Straight Connector 22"/>
            <p:cNvCxnSpPr/>
            <p:nvPr/>
          </p:nvCxnSpPr>
          <p:spPr>
            <a:xfrm>
              <a:off x="1670193" y="4019327"/>
              <a:ext cx="1291" cy="45149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1864242" y="4022447"/>
            <a:ext cx="2835639" cy="2617031"/>
            <a:chOff x="1864242" y="4022447"/>
            <a:chExt cx="2835639" cy="2617031"/>
          </a:xfrm>
        </p:grpSpPr>
        <p:grpSp>
          <p:nvGrpSpPr>
            <p:cNvPr id="25" name="Group 24">
              <a:extLst>
                <a:ext uri="{FF2B5EF4-FFF2-40B4-BE49-F238E27FC236}">
                  <a16:creationId xmlns:a16="http://schemas.microsoft.com/office/drawing/2014/main" id="{920FB721-CD29-4550-E8E4-ABF4E313E353}"/>
                </a:ext>
              </a:extLst>
            </p:cNvPr>
            <p:cNvGrpSpPr/>
            <p:nvPr/>
          </p:nvGrpSpPr>
          <p:grpSpPr>
            <a:xfrm>
              <a:off x="2273092" y="4463184"/>
              <a:ext cx="2426789" cy="2176294"/>
              <a:chOff x="312470" y="4212537"/>
              <a:chExt cx="2426789" cy="2176294"/>
            </a:xfrm>
          </p:grpSpPr>
          <p:sp>
            <p:nvSpPr>
              <p:cNvPr id="26" name="TextBox 25">
                <a:extLst>
                  <a:ext uri="{FF2B5EF4-FFF2-40B4-BE49-F238E27FC236}">
                    <a16:creationId xmlns:a16="http://schemas.microsoft.com/office/drawing/2014/main" id="{43DDFCFB-F95A-D83E-AB39-D8657CE6F6B2}"/>
                  </a:ext>
                </a:extLst>
              </p:cNvPr>
              <p:cNvSpPr txBox="1"/>
              <p:nvPr/>
            </p:nvSpPr>
            <p:spPr>
              <a:xfrm>
                <a:off x="312470" y="4212537"/>
                <a:ext cx="2426789" cy="646331"/>
              </a:xfrm>
              <a:prstGeom prst="rect">
                <a:avLst/>
              </a:prstGeom>
              <a:noFill/>
            </p:spPr>
            <p:txBody>
              <a:bodyPr wrap="square" lIns="0" tIns="0" rIns="0" bIns="0" rtlCol="0">
                <a:spAutoFit/>
              </a:bodyPr>
              <a:lstStyle/>
              <a:p>
                <a:pPr algn="ctr" eaLnBrk="0" fontAlgn="base" hangingPunct="0">
                  <a:spcBef>
                    <a:spcPct val="0"/>
                  </a:spcBef>
                  <a:spcAft>
                    <a:spcPct val="0"/>
                  </a:spcAft>
                </a:pPr>
                <a:r>
                  <a:rPr lang="en-GB" sz="1400" b="1" dirty="0">
                    <a:solidFill>
                      <a:srgbClr val="0C377B"/>
                    </a:solidFill>
                  </a:rPr>
                  <a:t>First Stable Beams @6.8 </a:t>
                </a:r>
                <a:r>
                  <a:rPr lang="en-GB" sz="1400" b="1" dirty="0" err="1">
                    <a:solidFill>
                      <a:srgbClr val="0C377B"/>
                    </a:solidFill>
                  </a:rPr>
                  <a:t>TeV</a:t>
                </a:r>
                <a:r>
                  <a:rPr lang="en-GB" sz="1400" b="1">
                    <a:solidFill>
                      <a:srgbClr val="0C377B"/>
                    </a:solidFill>
                  </a:rPr>
                  <a:t> </a:t>
                </a:r>
                <a:br>
                  <a:rPr lang="en-GB" sz="1400" b="1">
                    <a:solidFill>
                      <a:srgbClr val="0C377B"/>
                    </a:solidFill>
                  </a:rPr>
                </a:br>
                <a:r>
                  <a:rPr lang="en-GB" sz="1400">
                    <a:solidFill>
                      <a:srgbClr val="0C377B"/>
                    </a:solidFill>
                  </a:rPr>
                  <a:t>5</a:t>
                </a:r>
                <a:r>
                  <a:rPr lang="en-GB" sz="1400" baseline="30000">
                    <a:solidFill>
                      <a:srgbClr val="0C377B"/>
                    </a:solidFill>
                  </a:rPr>
                  <a:t>th</a:t>
                </a:r>
                <a:r>
                  <a:rPr lang="en-GB" sz="1400">
                    <a:solidFill>
                      <a:srgbClr val="0C377B"/>
                    </a:solidFill>
                  </a:rPr>
                  <a:t> </a:t>
                </a:r>
                <a:r>
                  <a:rPr lang="en-GB" sz="1400" dirty="0">
                    <a:solidFill>
                      <a:srgbClr val="0C377B"/>
                    </a:solidFill>
                  </a:rPr>
                  <a:t>April (3 days early)</a:t>
                </a:r>
              </a:p>
              <a:p>
                <a:pPr eaLnBrk="0" fontAlgn="base" hangingPunct="0">
                  <a:spcBef>
                    <a:spcPct val="0"/>
                  </a:spcBef>
                  <a:spcAft>
                    <a:spcPct val="0"/>
                  </a:spcAft>
                </a:pPr>
                <a:endParaRPr lang="en-GB" sz="1400" dirty="0">
                  <a:solidFill>
                    <a:srgbClr val="0C377B"/>
                  </a:solidFill>
                </a:endParaRPr>
              </a:p>
            </p:txBody>
          </p:sp>
          <p:pic>
            <p:nvPicPr>
              <p:cNvPr id="27" name="Picture 26">
                <a:extLst>
                  <a:ext uri="{FF2B5EF4-FFF2-40B4-BE49-F238E27FC236}">
                    <a16:creationId xmlns:a16="http://schemas.microsoft.com/office/drawing/2014/main" id="{5E44C0B5-3C7C-F71C-5C8D-14C14C4FFFB9}"/>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886208" y="4670679"/>
                <a:ext cx="1279313" cy="1071456"/>
              </a:xfrm>
              <a:prstGeom prst="rect">
                <a:avLst/>
              </a:prstGeom>
            </p:spPr>
          </p:pic>
          <p:sp>
            <p:nvSpPr>
              <p:cNvPr id="28" name="TextBox 27">
                <a:extLst>
                  <a:ext uri="{FF2B5EF4-FFF2-40B4-BE49-F238E27FC236}">
                    <a16:creationId xmlns:a16="http://schemas.microsoft.com/office/drawing/2014/main" id="{7A011AC0-E907-EC28-4799-41DC64822FC1}"/>
                  </a:ext>
                </a:extLst>
              </p:cNvPr>
              <p:cNvSpPr txBox="1"/>
              <p:nvPr/>
            </p:nvSpPr>
            <p:spPr>
              <a:xfrm>
                <a:off x="585205" y="5742500"/>
                <a:ext cx="1881319" cy="646331"/>
              </a:xfrm>
              <a:prstGeom prst="rect">
                <a:avLst/>
              </a:prstGeom>
              <a:noFill/>
            </p:spPr>
            <p:txBody>
              <a:bodyPr wrap="square" lIns="0" tIns="0" rIns="0" bIns="0" rtlCol="0">
                <a:spAutoFit/>
              </a:bodyPr>
              <a:lstStyle/>
              <a:p>
                <a:pPr algn="ctr" eaLnBrk="0" fontAlgn="base" hangingPunct="0">
                  <a:spcBef>
                    <a:spcPct val="0"/>
                  </a:spcBef>
                  <a:spcAft>
                    <a:spcPct val="0"/>
                  </a:spcAft>
                </a:pPr>
                <a:r>
                  <a:rPr lang="en-GB" sz="1400" dirty="0">
                    <a:solidFill>
                      <a:srgbClr val="0C377B"/>
                    </a:solidFill>
                  </a:rPr>
                  <a:t>LHCb VELO closed for the 1</a:t>
                </a:r>
                <a:r>
                  <a:rPr lang="en-GB" sz="1400" baseline="30000" dirty="0">
                    <a:solidFill>
                      <a:srgbClr val="0C377B"/>
                    </a:solidFill>
                  </a:rPr>
                  <a:t>st</a:t>
                </a:r>
                <a:r>
                  <a:rPr lang="en-GB" sz="1400" dirty="0">
                    <a:solidFill>
                      <a:srgbClr val="0C377B"/>
                    </a:solidFill>
                  </a:rPr>
                  <a:t> time</a:t>
                </a:r>
              </a:p>
              <a:p>
                <a:pPr algn="ctr" eaLnBrk="0" fontAlgn="base" hangingPunct="0">
                  <a:spcBef>
                    <a:spcPct val="0"/>
                  </a:spcBef>
                  <a:spcAft>
                    <a:spcPct val="0"/>
                  </a:spcAft>
                </a:pPr>
                <a:endParaRPr lang="en-GB" sz="1400" dirty="0">
                  <a:solidFill>
                    <a:srgbClr val="0C377B"/>
                  </a:solidFill>
                </a:endParaRPr>
              </a:p>
            </p:txBody>
          </p:sp>
        </p:grpSp>
        <p:cxnSp>
          <p:nvCxnSpPr>
            <p:cNvPr id="30" name="Straight Connector 29"/>
            <p:cNvCxnSpPr/>
            <p:nvPr/>
          </p:nvCxnSpPr>
          <p:spPr>
            <a:xfrm>
              <a:off x="1865123" y="4022447"/>
              <a:ext cx="0" cy="290403"/>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864242" y="4309730"/>
              <a:ext cx="156653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3428109" y="4306900"/>
              <a:ext cx="0" cy="16392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2162007" y="1860904"/>
            <a:ext cx="1811202" cy="1619487"/>
            <a:chOff x="2162007" y="1860904"/>
            <a:chExt cx="1811202" cy="1619487"/>
          </a:xfrm>
        </p:grpSpPr>
        <p:grpSp>
          <p:nvGrpSpPr>
            <p:cNvPr id="37" name="Group 36">
              <a:extLst>
                <a:ext uri="{FF2B5EF4-FFF2-40B4-BE49-F238E27FC236}">
                  <a16:creationId xmlns:a16="http://schemas.microsoft.com/office/drawing/2014/main" id="{5A3E5E85-F25E-B438-98D9-1E11B2E9C0A0}"/>
                </a:ext>
              </a:extLst>
            </p:cNvPr>
            <p:cNvGrpSpPr/>
            <p:nvPr/>
          </p:nvGrpSpPr>
          <p:grpSpPr>
            <a:xfrm>
              <a:off x="2162007" y="1860904"/>
              <a:ext cx="1811202" cy="1052647"/>
              <a:chOff x="5441898" y="790374"/>
              <a:chExt cx="1811202" cy="1052647"/>
            </a:xfrm>
          </p:grpSpPr>
          <p:sp>
            <p:nvSpPr>
              <p:cNvPr id="38" name="TextBox 37">
                <a:extLst>
                  <a:ext uri="{FF2B5EF4-FFF2-40B4-BE49-F238E27FC236}">
                    <a16:creationId xmlns:a16="http://schemas.microsoft.com/office/drawing/2014/main" id="{871D2508-0BD6-024A-DB74-96EC6089D42F}"/>
                  </a:ext>
                </a:extLst>
              </p:cNvPr>
              <p:cNvSpPr txBox="1"/>
              <p:nvPr/>
            </p:nvSpPr>
            <p:spPr>
              <a:xfrm>
                <a:off x="5441898" y="790374"/>
                <a:ext cx="1811202" cy="646331"/>
              </a:xfrm>
              <a:prstGeom prst="rect">
                <a:avLst/>
              </a:prstGeom>
              <a:noFill/>
            </p:spPr>
            <p:txBody>
              <a:bodyPr wrap="square" lIns="0" tIns="0" rIns="0" bIns="0" rtlCol="0">
                <a:spAutoFit/>
              </a:bodyPr>
              <a:lstStyle/>
              <a:p>
                <a:pPr algn="ctr" eaLnBrk="0" fontAlgn="base" hangingPunct="0">
                  <a:spcBef>
                    <a:spcPct val="0"/>
                  </a:spcBef>
                  <a:spcAft>
                    <a:spcPct val="0"/>
                  </a:spcAft>
                </a:pPr>
                <a:r>
                  <a:rPr lang="en-GB" sz="1400" b="1" dirty="0">
                    <a:solidFill>
                      <a:srgbClr val="0C377B"/>
                    </a:solidFill>
                  </a:rPr>
                  <a:t>1200 </a:t>
                </a:r>
                <a:r>
                  <a:rPr lang="en-GB" sz="1400" b="1">
                    <a:solidFill>
                      <a:srgbClr val="0C377B"/>
                    </a:solidFill>
                  </a:rPr>
                  <a:t>bunches </a:t>
                </a:r>
                <a:br>
                  <a:rPr lang="en-GB" sz="1400" b="1">
                    <a:solidFill>
                      <a:srgbClr val="0C377B"/>
                    </a:solidFill>
                  </a:rPr>
                </a:br>
                <a:r>
                  <a:rPr lang="en-GB" sz="1400">
                    <a:solidFill>
                      <a:srgbClr val="0C377B"/>
                    </a:solidFill>
                  </a:rPr>
                  <a:t>on </a:t>
                </a:r>
                <a:r>
                  <a:rPr lang="en-GB" sz="1400" dirty="0">
                    <a:solidFill>
                      <a:srgbClr val="0C377B"/>
                    </a:solidFill>
                  </a:rPr>
                  <a:t>14</a:t>
                </a:r>
                <a:r>
                  <a:rPr lang="en-GB" sz="1400" baseline="30000" dirty="0">
                    <a:solidFill>
                      <a:srgbClr val="0C377B"/>
                    </a:solidFill>
                  </a:rPr>
                  <a:t>th</a:t>
                </a:r>
                <a:r>
                  <a:rPr lang="en-GB" sz="1400" dirty="0">
                    <a:solidFill>
                      <a:srgbClr val="0C377B"/>
                    </a:solidFill>
                  </a:rPr>
                  <a:t> April</a:t>
                </a:r>
              </a:p>
              <a:p>
                <a:pPr algn="ctr" eaLnBrk="0" fontAlgn="base" hangingPunct="0">
                  <a:spcBef>
                    <a:spcPct val="0"/>
                  </a:spcBef>
                  <a:spcAft>
                    <a:spcPct val="0"/>
                  </a:spcAft>
                </a:pPr>
                <a:r>
                  <a:rPr lang="en-GB" sz="1400" dirty="0">
                    <a:solidFill>
                      <a:srgbClr val="0C377B"/>
                    </a:solidFill>
                  </a:rPr>
                  <a:t>(10 days early)</a:t>
                </a:r>
              </a:p>
            </p:txBody>
          </p:sp>
          <p:pic>
            <p:nvPicPr>
              <p:cNvPr id="39" name="Picture 38">
                <a:extLst>
                  <a:ext uri="{FF2B5EF4-FFF2-40B4-BE49-F238E27FC236}">
                    <a16:creationId xmlns:a16="http://schemas.microsoft.com/office/drawing/2014/main" id="{BF5F3C61-C68B-8541-86C0-153BB41614F6}"/>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5456922" y="1478449"/>
                <a:ext cx="1663682" cy="364572"/>
              </a:xfrm>
              <a:prstGeom prst="rect">
                <a:avLst/>
              </a:prstGeom>
            </p:spPr>
          </p:pic>
        </p:grpSp>
        <p:cxnSp>
          <p:nvCxnSpPr>
            <p:cNvPr id="40" name="Straight Connector 39"/>
            <p:cNvCxnSpPr/>
            <p:nvPr/>
          </p:nvCxnSpPr>
          <p:spPr>
            <a:xfrm flipH="1">
              <a:off x="2296633" y="2958644"/>
              <a:ext cx="111" cy="52174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03" name="Group 102">
            <a:extLst>
              <a:ext uri="{FF2B5EF4-FFF2-40B4-BE49-F238E27FC236}">
                <a16:creationId xmlns:a16="http://schemas.microsoft.com/office/drawing/2014/main" id="{F100C38C-0ED2-84D0-B861-9FB38F75573A}"/>
              </a:ext>
            </a:extLst>
          </p:cNvPr>
          <p:cNvGrpSpPr/>
          <p:nvPr/>
        </p:nvGrpSpPr>
        <p:grpSpPr>
          <a:xfrm>
            <a:off x="8892868" y="870420"/>
            <a:ext cx="2963574" cy="2540207"/>
            <a:chOff x="8892868" y="870420"/>
            <a:chExt cx="2963574" cy="2540207"/>
          </a:xfrm>
        </p:grpSpPr>
        <p:pic>
          <p:nvPicPr>
            <p:cNvPr id="102" name="Picture 101" descr="A graph with numbers and a line&#10;&#10;Description automatically generated">
              <a:extLst>
                <a:ext uri="{FF2B5EF4-FFF2-40B4-BE49-F238E27FC236}">
                  <a16:creationId xmlns:a16="http://schemas.microsoft.com/office/drawing/2014/main" id="{3589FF54-D464-CF83-B31E-07ABD54397BD}"/>
                </a:ext>
              </a:extLst>
            </p:cNvPr>
            <p:cNvPicPr>
              <a:picLocks noChangeAspect="1"/>
            </p:cNvPicPr>
            <p:nvPr/>
          </p:nvPicPr>
          <p:blipFill>
            <a:blip r:embed="rId11"/>
            <a:stretch>
              <a:fillRect/>
            </a:stretch>
          </p:blipFill>
          <p:spPr>
            <a:xfrm>
              <a:off x="8892868" y="870420"/>
              <a:ext cx="2963574" cy="2540207"/>
            </a:xfrm>
            <a:prstGeom prst="rect">
              <a:avLst/>
            </a:prstGeom>
          </p:spPr>
        </p:pic>
        <p:grpSp>
          <p:nvGrpSpPr>
            <p:cNvPr id="73" name="Group 72"/>
            <p:cNvGrpSpPr/>
            <p:nvPr/>
          </p:nvGrpSpPr>
          <p:grpSpPr>
            <a:xfrm>
              <a:off x="9263428" y="1316475"/>
              <a:ext cx="2480342" cy="1220386"/>
              <a:chOff x="9321001" y="1300493"/>
              <a:chExt cx="2480342" cy="1220386"/>
            </a:xfrm>
          </p:grpSpPr>
          <p:sp>
            <p:nvSpPr>
              <p:cNvPr id="59" name="TextBox 58">
                <a:extLst>
                  <a:ext uri="{FF2B5EF4-FFF2-40B4-BE49-F238E27FC236}">
                    <a16:creationId xmlns:a16="http://schemas.microsoft.com/office/drawing/2014/main" id="{9A850C0F-95E3-B17F-7D1C-514AC310CCDB}"/>
                  </a:ext>
                </a:extLst>
              </p:cNvPr>
              <p:cNvSpPr txBox="1"/>
              <p:nvPr/>
            </p:nvSpPr>
            <p:spPr>
              <a:xfrm>
                <a:off x="9321001" y="1882363"/>
                <a:ext cx="1526918" cy="215444"/>
              </a:xfrm>
              <a:prstGeom prst="rect">
                <a:avLst/>
              </a:prstGeom>
              <a:noFill/>
            </p:spPr>
            <p:txBody>
              <a:bodyPr wrap="square" lIns="0" tIns="0" rIns="0" bIns="0" rtlCol="0">
                <a:spAutoFit/>
              </a:bodyPr>
              <a:lstStyle/>
              <a:p>
                <a:pPr algn="ctr" eaLnBrk="0" fontAlgn="base" hangingPunct="0">
                  <a:spcBef>
                    <a:spcPct val="0"/>
                  </a:spcBef>
                  <a:spcAft>
                    <a:spcPct val="0"/>
                  </a:spcAft>
                </a:pPr>
                <a:r>
                  <a:rPr lang="en-GB" sz="1400" b="1" dirty="0">
                    <a:solidFill>
                      <a:srgbClr val="0C377B"/>
                    </a:solidFill>
                  </a:rPr>
                  <a:t>Record ion Run</a:t>
                </a:r>
                <a:endParaRPr lang="en-GB" sz="1400" dirty="0">
                  <a:solidFill>
                    <a:srgbClr val="0C377B"/>
                  </a:solidFill>
                </a:endParaRPr>
              </a:p>
            </p:txBody>
          </p:sp>
          <p:pic>
            <p:nvPicPr>
              <p:cNvPr id="60" name="Picture 59" descr="A green and gold bottle of champagne&#10;&#10;Description automatically generated">
                <a:extLst>
                  <a:ext uri="{FF2B5EF4-FFF2-40B4-BE49-F238E27FC236}">
                    <a16:creationId xmlns:a16="http://schemas.microsoft.com/office/drawing/2014/main" id="{CC0A2732-22F1-5180-6884-6776194AEE7C}"/>
                  </a:ext>
                </a:extLst>
              </p:cNvPr>
              <p:cNvPicPr>
                <a:picLocks noChangeAspect="1"/>
              </p:cNvPicPr>
              <p:nvPr/>
            </p:nvPicPr>
            <p:blipFill>
              <a:blip r:embed="rId12" cstate="print">
                <a:extLst>
                  <a:ext uri="{BEBA8EAE-BF5A-486C-A8C5-ECC9F3942E4B}">
                    <a14:imgProps xmlns:a14="http://schemas.microsoft.com/office/drawing/2010/main">
                      <a14:imgLayer r:embed="rId13">
                        <a14:imgEffect>
                          <a14:backgroundRemoval t="2381" b="92262" l="9596" r="94444">
                            <a14:foregroundMark x1="9596" y1="79762" x2="27778" y2="92857"/>
                            <a14:foregroundMark x1="63636" y1="13690" x2="62121" y2="4167"/>
                            <a14:foregroundMark x1="70707" y1="14881" x2="74747" y2="2381"/>
                            <a14:foregroundMark x1="78283" y1="18452" x2="86364" y2="9524"/>
                            <a14:foregroundMark x1="80303" y1="26190" x2="94444" y2="23214"/>
                            <a14:foregroundMark x1="80303" y1="32738" x2="91919" y2="35119"/>
                          </a14:backgroundRemoval>
                        </a14:imgEffect>
                      </a14:imgLayer>
                    </a14:imgProps>
                  </a:ext>
                  <a:ext uri="{28A0092B-C50C-407E-A947-70E740481C1C}">
                    <a14:useLocalDpi xmlns:a14="http://schemas.microsoft.com/office/drawing/2010/main"/>
                  </a:ext>
                </a:extLst>
              </a:blip>
              <a:srcRect l="7041" r="3634"/>
              <a:stretch/>
            </p:blipFill>
            <p:spPr>
              <a:xfrm>
                <a:off x="10804097" y="1824869"/>
                <a:ext cx="735350" cy="696010"/>
              </a:xfrm>
              <a:prstGeom prst="rect">
                <a:avLst/>
              </a:prstGeom>
            </p:spPr>
          </p:pic>
          <p:sp>
            <p:nvSpPr>
              <p:cNvPr id="61" name="TextBox 60">
                <a:extLst>
                  <a:ext uri="{FF2B5EF4-FFF2-40B4-BE49-F238E27FC236}">
                    <a16:creationId xmlns:a16="http://schemas.microsoft.com/office/drawing/2014/main" id="{983CF1F0-74E9-A16B-3F78-7B192E945804}"/>
                  </a:ext>
                </a:extLst>
              </p:cNvPr>
              <p:cNvSpPr txBox="1"/>
              <p:nvPr/>
            </p:nvSpPr>
            <p:spPr>
              <a:xfrm>
                <a:off x="10961642" y="1300493"/>
                <a:ext cx="839701" cy="430887"/>
              </a:xfrm>
              <a:prstGeom prst="rect">
                <a:avLst/>
              </a:prstGeom>
              <a:noFill/>
            </p:spPr>
            <p:txBody>
              <a:bodyPr wrap="square" lIns="0" tIns="0" rIns="0" bIns="0" rtlCol="0">
                <a:spAutoFit/>
              </a:bodyPr>
              <a:lstStyle/>
              <a:p>
                <a:pPr eaLnBrk="0" fontAlgn="base" hangingPunct="0">
                  <a:spcBef>
                    <a:spcPct val="0"/>
                  </a:spcBef>
                  <a:spcAft>
                    <a:spcPct val="0"/>
                  </a:spcAft>
                </a:pPr>
                <a:r>
                  <a:rPr lang="en-GB" sz="1400" b="1" dirty="0">
                    <a:solidFill>
                      <a:srgbClr val="0C377B"/>
                    </a:solidFill>
                  </a:rPr>
                  <a:t>1.9 nb</a:t>
                </a:r>
                <a:r>
                  <a:rPr lang="en-GB" sz="1400" b="1" baseline="30000" dirty="0">
                    <a:solidFill>
                      <a:srgbClr val="0C377B"/>
                    </a:solidFill>
                  </a:rPr>
                  <a:t>-1 </a:t>
                </a:r>
                <a:r>
                  <a:rPr lang="en-GB" sz="1400" b="1" dirty="0">
                    <a:solidFill>
                      <a:srgbClr val="0C377B"/>
                    </a:solidFill>
                  </a:rPr>
                  <a:t>Target</a:t>
                </a:r>
                <a:endParaRPr lang="en-GB" sz="1400" baseline="30000" dirty="0">
                  <a:solidFill>
                    <a:srgbClr val="0C377B"/>
                  </a:solidFill>
                </a:endParaRPr>
              </a:p>
            </p:txBody>
          </p:sp>
        </p:grpSp>
      </p:grpSp>
      <p:sp>
        <p:nvSpPr>
          <p:cNvPr id="62" name="Rectangle 61"/>
          <p:cNvSpPr/>
          <p:nvPr/>
        </p:nvSpPr>
        <p:spPr>
          <a:xfrm>
            <a:off x="18585" y="6553971"/>
            <a:ext cx="4509014" cy="276999"/>
          </a:xfrm>
          <a:prstGeom prst="rect">
            <a:avLst/>
          </a:prstGeom>
        </p:spPr>
        <p:txBody>
          <a:bodyPr wrap="square">
            <a:spAutoFit/>
          </a:bodyPr>
          <a:lstStyle/>
          <a:p>
            <a:r>
              <a:rPr lang="en-GB" sz="1200" dirty="0"/>
              <a:t>BCMS: </a:t>
            </a:r>
            <a:r>
              <a:rPr lang="en-GB" sz="1200" b="1" dirty="0"/>
              <a:t>B</a:t>
            </a:r>
            <a:r>
              <a:rPr lang="en-GB" sz="1200" dirty="0"/>
              <a:t>atch </a:t>
            </a:r>
            <a:r>
              <a:rPr lang="en-GB" sz="1200" b="1" dirty="0"/>
              <a:t>C</a:t>
            </a:r>
            <a:r>
              <a:rPr lang="en-GB" sz="1200" dirty="0"/>
              <a:t>ompression and (bunch) </a:t>
            </a:r>
            <a:r>
              <a:rPr lang="en-GB" sz="1200" b="1" dirty="0"/>
              <a:t>M</a:t>
            </a:r>
            <a:r>
              <a:rPr lang="en-GB" sz="1200" dirty="0"/>
              <a:t>erging and (bunch) </a:t>
            </a:r>
            <a:r>
              <a:rPr lang="en-GB" sz="1200" b="1" dirty="0"/>
              <a:t>S</a:t>
            </a:r>
            <a:r>
              <a:rPr lang="en-GB" sz="1200" dirty="0"/>
              <a:t>plitting</a:t>
            </a:r>
          </a:p>
        </p:txBody>
      </p:sp>
      <p:pic>
        <p:nvPicPr>
          <p:cNvPr id="3" name="Picture 2" descr="CERN Logo">
            <a:extLst>
              <a:ext uri="{FF2B5EF4-FFF2-40B4-BE49-F238E27FC236}">
                <a16:creationId xmlns:a16="http://schemas.microsoft.com/office/drawing/2014/main" id="{61875568-B2B0-2091-0867-8C957D14CAC2}"/>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Group 41">
            <a:extLst>
              <a:ext uri="{FF2B5EF4-FFF2-40B4-BE49-F238E27FC236}">
                <a16:creationId xmlns:a16="http://schemas.microsoft.com/office/drawing/2014/main" id="{01E00D76-4940-FFFC-ABDF-A153F6437A41}"/>
              </a:ext>
            </a:extLst>
          </p:cNvPr>
          <p:cNvGrpSpPr/>
          <p:nvPr/>
        </p:nvGrpSpPr>
        <p:grpSpPr>
          <a:xfrm>
            <a:off x="-75825" y="1416682"/>
            <a:ext cx="2230804" cy="2057136"/>
            <a:chOff x="-75825" y="1416682"/>
            <a:chExt cx="2230804" cy="2057136"/>
          </a:xfrm>
        </p:grpSpPr>
        <p:grpSp>
          <p:nvGrpSpPr>
            <p:cNvPr id="10" name="Group 9"/>
            <p:cNvGrpSpPr/>
            <p:nvPr/>
          </p:nvGrpSpPr>
          <p:grpSpPr>
            <a:xfrm>
              <a:off x="109518" y="1416682"/>
              <a:ext cx="1811202" cy="2057136"/>
              <a:chOff x="109518" y="1416682"/>
              <a:chExt cx="1811202" cy="2057136"/>
            </a:xfrm>
          </p:grpSpPr>
          <p:grpSp>
            <p:nvGrpSpPr>
              <p:cNvPr id="13" name="Group 12">
                <a:extLst>
                  <a:ext uri="{FF2B5EF4-FFF2-40B4-BE49-F238E27FC236}">
                    <a16:creationId xmlns:a16="http://schemas.microsoft.com/office/drawing/2014/main" id="{9CFBE2A3-DF39-9F5B-3F48-A5A2554EB2EE}"/>
                  </a:ext>
                </a:extLst>
              </p:cNvPr>
              <p:cNvGrpSpPr/>
              <p:nvPr/>
            </p:nvGrpSpPr>
            <p:grpSpPr>
              <a:xfrm>
                <a:off x="109518" y="1416682"/>
                <a:ext cx="1811202" cy="1255533"/>
                <a:chOff x="109518" y="1221476"/>
                <a:chExt cx="1811202" cy="1255533"/>
              </a:xfrm>
            </p:grpSpPr>
            <p:sp>
              <p:nvSpPr>
                <p:cNvPr id="14" name="TextBox 13">
                  <a:extLst>
                    <a:ext uri="{FF2B5EF4-FFF2-40B4-BE49-F238E27FC236}">
                      <a16:creationId xmlns:a16="http://schemas.microsoft.com/office/drawing/2014/main" id="{9B7CD4FF-70C3-FC05-A4CD-DACA1596C75A}"/>
                    </a:ext>
                  </a:extLst>
                </p:cNvPr>
                <p:cNvSpPr txBox="1"/>
                <p:nvPr/>
              </p:nvSpPr>
              <p:spPr>
                <a:xfrm>
                  <a:off x="158434" y="1221476"/>
                  <a:ext cx="1762286" cy="646331"/>
                </a:xfrm>
                <a:prstGeom prst="rect">
                  <a:avLst/>
                </a:prstGeom>
                <a:noFill/>
              </p:spPr>
              <p:txBody>
                <a:bodyPr wrap="square" lIns="0" tIns="0" rIns="0" bIns="0"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GB" sz="1400" b="0" i="0" u="none" strike="noStrike" kern="0" cap="none" spc="0" normalizeH="0" baseline="0" noProof="0" dirty="0">
                      <a:ln>
                        <a:noFill/>
                      </a:ln>
                      <a:solidFill>
                        <a:srgbClr val="0C377B"/>
                      </a:solidFill>
                      <a:effectLst/>
                      <a:uLnTx/>
                      <a:uFillTx/>
                    </a:rPr>
                    <a:t> </a:t>
                  </a:r>
                  <a:r>
                    <a:rPr kumimoji="0" lang="x-none" sz="1400" b="1" i="0" u="none" strike="noStrike" kern="0" cap="none" spc="0" normalizeH="0" baseline="0" noProof="0" dirty="0">
                      <a:ln>
                        <a:noFill/>
                      </a:ln>
                      <a:solidFill>
                        <a:srgbClr val="0C377B"/>
                      </a:solidFill>
                      <a:effectLst/>
                      <a:uLnTx/>
                      <a:uFillTx/>
                    </a:rPr>
                    <a:t>First injection:</a:t>
                  </a:r>
                  <a:r>
                    <a:rPr kumimoji="0" lang="x-none" sz="1400" b="0" i="0" u="none" strike="noStrike" kern="0" cap="none" spc="0" normalizeH="0" baseline="0" noProof="0" dirty="0">
                      <a:ln>
                        <a:noFill/>
                      </a:ln>
                      <a:solidFill>
                        <a:srgbClr val="0C377B"/>
                      </a:solidFill>
                      <a:effectLst/>
                      <a:uLnTx/>
                      <a:uFillTx/>
                    </a:rPr>
                    <a:t> 8</a:t>
                  </a:r>
                  <a:r>
                    <a:rPr kumimoji="0" lang="x-none" sz="1400" b="0" i="0" u="none" strike="noStrike" kern="0" cap="none" spc="0" normalizeH="0" baseline="30000" noProof="0" dirty="0">
                      <a:ln>
                        <a:noFill/>
                      </a:ln>
                      <a:solidFill>
                        <a:srgbClr val="0C377B"/>
                      </a:solidFill>
                      <a:effectLst/>
                      <a:uLnTx/>
                      <a:uFillTx/>
                    </a:rPr>
                    <a:t>th</a:t>
                  </a:r>
                  <a:r>
                    <a:rPr kumimoji="0" lang="x-none" sz="1400" b="0" i="0" u="none" strike="noStrike" kern="0" cap="none" spc="0" normalizeH="0" baseline="0" noProof="0" dirty="0">
                      <a:ln>
                        <a:noFill/>
                      </a:ln>
                      <a:solidFill>
                        <a:srgbClr val="0C377B"/>
                      </a:solidFill>
                      <a:effectLst/>
                      <a:uLnTx/>
                      <a:uFillTx/>
                    </a:rPr>
                    <a:t> March (3 days early)</a:t>
                  </a:r>
                </a:p>
                <a:p>
                  <a:pPr marL="0" marR="0" lvl="0" indent="0" defTabSz="914400" eaLnBrk="0" fontAlgn="base" latinLnBrk="0" hangingPunct="0">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rgbClr val="0C377B"/>
                    </a:solidFill>
                    <a:effectLst/>
                    <a:uLnTx/>
                    <a:uFillTx/>
                  </a:endParaRPr>
                </a:p>
              </p:txBody>
            </p:sp>
            <p:pic>
              <p:nvPicPr>
                <p:cNvPr id="15" name="Picture 14">
                  <a:extLst>
                    <a:ext uri="{FF2B5EF4-FFF2-40B4-BE49-F238E27FC236}">
                      <a16:creationId xmlns:a16="http://schemas.microsoft.com/office/drawing/2014/main" id="{88904694-601C-3E13-0B05-E0FAC2C50284}"/>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109518" y="1688183"/>
                  <a:ext cx="1811202" cy="788826"/>
                </a:xfrm>
                <a:prstGeom prst="rect">
                  <a:avLst/>
                </a:prstGeom>
              </p:spPr>
            </p:pic>
          </p:grpSp>
          <p:cxnSp>
            <p:nvCxnSpPr>
              <p:cNvPr id="17" name="Straight Connector 16"/>
              <p:cNvCxnSpPr/>
              <p:nvPr/>
            </p:nvCxnSpPr>
            <p:spPr>
              <a:xfrm>
                <a:off x="647797" y="2672215"/>
                <a:ext cx="0" cy="801603"/>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9A6F9E4B-459F-8052-06EE-884C21C29285}"/>
                </a:ext>
              </a:extLst>
            </p:cNvPr>
            <p:cNvSpPr txBox="1"/>
            <p:nvPr/>
          </p:nvSpPr>
          <p:spPr>
            <a:xfrm>
              <a:off x="-75825" y="2608522"/>
              <a:ext cx="2230804" cy="276999"/>
            </a:xfrm>
            <a:prstGeom prst="rect">
              <a:avLst/>
            </a:prstGeom>
            <a:noFill/>
          </p:spPr>
          <p:txBody>
            <a:bodyPr wrap="none" rtlCol="0">
              <a:spAutoFit/>
            </a:bodyPr>
            <a:lstStyle/>
            <a:p>
              <a:r>
                <a:rPr lang="en-US" sz="1200" dirty="0"/>
                <a:t>Beam position around the 27 km</a:t>
              </a:r>
            </a:p>
          </p:txBody>
        </p:sp>
        <p:sp>
          <p:nvSpPr>
            <p:cNvPr id="19" name="TextBox 18">
              <a:extLst>
                <a:ext uri="{FF2B5EF4-FFF2-40B4-BE49-F238E27FC236}">
                  <a16:creationId xmlns:a16="http://schemas.microsoft.com/office/drawing/2014/main" id="{248F909E-7BA6-44D6-BE98-DE240D1FCC30}"/>
                </a:ext>
              </a:extLst>
            </p:cNvPr>
            <p:cNvSpPr txBox="1"/>
            <p:nvPr/>
          </p:nvSpPr>
          <p:spPr>
            <a:xfrm rot="16200000">
              <a:off x="-144525" y="2071034"/>
              <a:ext cx="434734" cy="246221"/>
            </a:xfrm>
            <a:prstGeom prst="rect">
              <a:avLst/>
            </a:prstGeom>
            <a:noFill/>
          </p:spPr>
          <p:txBody>
            <a:bodyPr wrap="none" rtlCol="0">
              <a:spAutoFit/>
            </a:bodyPr>
            <a:lstStyle/>
            <a:p>
              <a:r>
                <a:rPr lang="en-US" sz="1000" dirty="0"/>
                <a:t>H </a:t>
              </a:r>
              <a:r>
                <a:rPr lang="en-US" sz="500" dirty="0"/>
                <a:t>(mm)</a:t>
              </a:r>
            </a:p>
          </p:txBody>
        </p:sp>
        <p:sp>
          <p:nvSpPr>
            <p:cNvPr id="41" name="TextBox 40">
              <a:extLst>
                <a:ext uri="{FF2B5EF4-FFF2-40B4-BE49-F238E27FC236}">
                  <a16:creationId xmlns:a16="http://schemas.microsoft.com/office/drawing/2014/main" id="{BBACE2AB-C1F1-6886-0627-2497D9EC2ABB}"/>
                </a:ext>
              </a:extLst>
            </p:cNvPr>
            <p:cNvSpPr txBox="1"/>
            <p:nvPr/>
          </p:nvSpPr>
          <p:spPr>
            <a:xfrm rot="16200000">
              <a:off x="-136918" y="2392587"/>
              <a:ext cx="426720" cy="246221"/>
            </a:xfrm>
            <a:prstGeom prst="rect">
              <a:avLst/>
            </a:prstGeom>
            <a:noFill/>
          </p:spPr>
          <p:txBody>
            <a:bodyPr wrap="none" rtlCol="0">
              <a:spAutoFit/>
            </a:bodyPr>
            <a:lstStyle/>
            <a:p>
              <a:r>
                <a:rPr lang="en-US" sz="1000" dirty="0"/>
                <a:t>V </a:t>
              </a:r>
              <a:r>
                <a:rPr lang="en-US" sz="500" dirty="0"/>
                <a:t>(mm)</a:t>
              </a:r>
            </a:p>
          </p:txBody>
        </p:sp>
      </p:grpSp>
      <p:grpSp>
        <p:nvGrpSpPr>
          <p:cNvPr id="74" name="Group 73">
            <a:extLst>
              <a:ext uri="{FF2B5EF4-FFF2-40B4-BE49-F238E27FC236}">
                <a16:creationId xmlns:a16="http://schemas.microsoft.com/office/drawing/2014/main" id="{BCD4C9AE-7EB2-256E-AB31-C96F9DC715F4}"/>
              </a:ext>
            </a:extLst>
          </p:cNvPr>
          <p:cNvGrpSpPr/>
          <p:nvPr/>
        </p:nvGrpSpPr>
        <p:grpSpPr>
          <a:xfrm>
            <a:off x="3664668" y="931903"/>
            <a:ext cx="2311719" cy="2538795"/>
            <a:chOff x="3664668" y="931903"/>
            <a:chExt cx="2311719" cy="2538795"/>
          </a:xfrm>
        </p:grpSpPr>
        <p:grpSp>
          <p:nvGrpSpPr>
            <p:cNvPr id="63" name="Group 62"/>
            <p:cNvGrpSpPr/>
            <p:nvPr/>
          </p:nvGrpSpPr>
          <p:grpSpPr>
            <a:xfrm>
              <a:off x="3664668" y="931903"/>
              <a:ext cx="2311719" cy="2538795"/>
              <a:chOff x="3664668" y="931903"/>
              <a:chExt cx="2311719" cy="2538795"/>
            </a:xfrm>
          </p:grpSpPr>
          <p:grpSp>
            <p:nvGrpSpPr>
              <p:cNvPr id="47" name="Group 46">
                <a:extLst>
                  <a:ext uri="{FF2B5EF4-FFF2-40B4-BE49-F238E27FC236}">
                    <a16:creationId xmlns:a16="http://schemas.microsoft.com/office/drawing/2014/main" id="{30780075-B5F5-9FF8-2058-35FADD518C0D}"/>
                  </a:ext>
                </a:extLst>
              </p:cNvPr>
              <p:cNvGrpSpPr/>
              <p:nvPr/>
            </p:nvGrpSpPr>
            <p:grpSpPr>
              <a:xfrm>
                <a:off x="3850008" y="1031594"/>
                <a:ext cx="2126379" cy="1441394"/>
                <a:chOff x="8261638" y="4770412"/>
                <a:chExt cx="1526919" cy="1240080"/>
              </a:xfrm>
            </p:grpSpPr>
            <p:sp>
              <p:nvSpPr>
                <p:cNvPr id="48" name="TextBox 47">
                  <a:extLst>
                    <a:ext uri="{FF2B5EF4-FFF2-40B4-BE49-F238E27FC236}">
                      <a16:creationId xmlns:a16="http://schemas.microsoft.com/office/drawing/2014/main" id="{C6C9B4EE-5B46-B718-7728-12AD349CD6DA}"/>
                    </a:ext>
                  </a:extLst>
                </p:cNvPr>
                <p:cNvSpPr txBox="1"/>
                <p:nvPr/>
              </p:nvSpPr>
              <p:spPr>
                <a:xfrm>
                  <a:off x="8356707" y="4770412"/>
                  <a:ext cx="1342439" cy="185354"/>
                </a:xfrm>
                <a:prstGeom prst="rect">
                  <a:avLst/>
                </a:prstGeom>
                <a:noFill/>
              </p:spPr>
              <p:txBody>
                <a:bodyPr wrap="square" lIns="0" tIns="0" rIns="0" bIns="0" rtlCol="0">
                  <a:spAutoFit/>
                </a:bodyPr>
                <a:lstStyle/>
                <a:p>
                  <a:pPr algn="ctr" eaLnBrk="0" fontAlgn="base" hangingPunct="0">
                    <a:spcBef>
                      <a:spcPct val="0"/>
                    </a:spcBef>
                    <a:spcAft>
                      <a:spcPct val="0"/>
                    </a:spcAft>
                  </a:pPr>
                  <a:r>
                    <a:rPr lang="en-GB" sz="1400" b="1">
                      <a:solidFill>
                        <a:srgbClr val="0C377B"/>
                      </a:solidFill>
                    </a:rPr>
                    <a:t>BCMS beams </a:t>
                  </a:r>
                  <a:r>
                    <a:rPr lang="en-GB" sz="1400">
                      <a:solidFill>
                        <a:srgbClr val="0C377B"/>
                      </a:solidFill>
                    </a:rPr>
                    <a:t>May</a:t>
                  </a:r>
                  <a:endParaRPr lang="en-GB" sz="1400" dirty="0">
                    <a:solidFill>
                      <a:srgbClr val="0C377B"/>
                    </a:solidFill>
                  </a:endParaRPr>
                </a:p>
              </p:txBody>
            </p:sp>
            <p:pic>
              <p:nvPicPr>
                <p:cNvPr id="49" name="Picture 48">
                  <a:extLst>
                    <a:ext uri="{FF2B5EF4-FFF2-40B4-BE49-F238E27FC236}">
                      <a16:creationId xmlns:a16="http://schemas.microsoft.com/office/drawing/2014/main" id="{B49D4DE3-D085-2191-2690-4A444C691B7F}"/>
                    </a:ext>
                  </a:extLst>
                </p:cNvPr>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8261638" y="4952514"/>
                  <a:ext cx="1526919" cy="1057978"/>
                </a:xfrm>
                <a:prstGeom prst="rect">
                  <a:avLst/>
                </a:prstGeom>
              </p:spPr>
            </p:pic>
          </p:grpSp>
          <p:cxnSp>
            <p:nvCxnSpPr>
              <p:cNvPr id="24" name="Straight Connector 23"/>
              <p:cNvCxnSpPr/>
              <p:nvPr/>
            </p:nvCxnSpPr>
            <p:spPr>
              <a:xfrm>
                <a:off x="4351296" y="2547225"/>
                <a:ext cx="0" cy="92347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rot="16200000">
                <a:off x="3019652" y="1576919"/>
                <a:ext cx="1567032" cy="276999"/>
              </a:xfrm>
              <a:prstGeom prst="rect">
                <a:avLst/>
              </a:prstGeom>
              <a:solidFill>
                <a:schemeClr val="bg1"/>
              </a:solidFill>
            </p:spPr>
            <p:txBody>
              <a:bodyPr wrap="none" rtlCol="0">
                <a:spAutoFit/>
              </a:bodyPr>
              <a:lstStyle/>
              <a:p>
                <a:r>
                  <a:rPr lang="en-GB" sz="1200" dirty="0"/>
                  <a:t>Normalized emittance</a:t>
                </a:r>
              </a:p>
            </p:txBody>
          </p:sp>
          <p:sp>
            <p:nvSpPr>
              <p:cNvPr id="31" name="TextBox 30"/>
              <p:cNvSpPr txBox="1"/>
              <p:nvPr/>
            </p:nvSpPr>
            <p:spPr>
              <a:xfrm>
                <a:off x="4126683" y="1739224"/>
                <a:ext cx="840295" cy="369332"/>
              </a:xfrm>
              <a:prstGeom prst="rect">
                <a:avLst/>
              </a:prstGeom>
              <a:noFill/>
            </p:spPr>
            <p:txBody>
              <a:bodyPr wrap="none" rtlCol="0">
                <a:spAutoFit/>
              </a:bodyPr>
              <a:lstStyle/>
              <a:p>
                <a:r>
                  <a:rPr lang="en-GB" dirty="0">
                    <a:solidFill>
                      <a:srgbClr val="FF0000"/>
                    </a:solidFill>
                  </a:rPr>
                  <a:t>2.0 µm</a:t>
                </a:r>
              </a:p>
            </p:txBody>
          </p:sp>
          <p:cxnSp>
            <p:nvCxnSpPr>
              <p:cNvPr id="46" name="Straight Connector 45"/>
              <p:cNvCxnSpPr/>
              <p:nvPr/>
            </p:nvCxnSpPr>
            <p:spPr>
              <a:xfrm flipV="1">
                <a:off x="4073926" y="1819701"/>
                <a:ext cx="1856467" cy="281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grpSp>
        <p:grpSp>
          <p:nvGrpSpPr>
            <p:cNvPr id="71" name="Group 70">
              <a:extLst>
                <a:ext uri="{FF2B5EF4-FFF2-40B4-BE49-F238E27FC236}">
                  <a16:creationId xmlns:a16="http://schemas.microsoft.com/office/drawing/2014/main" id="{10F50896-AC98-3A6A-006B-45B9BCF0DE28}"/>
                </a:ext>
              </a:extLst>
            </p:cNvPr>
            <p:cNvGrpSpPr/>
            <p:nvPr/>
          </p:nvGrpSpPr>
          <p:grpSpPr>
            <a:xfrm>
              <a:off x="4606398" y="2281975"/>
              <a:ext cx="625684" cy="369332"/>
              <a:chOff x="4646185" y="2390905"/>
              <a:chExt cx="625684" cy="369332"/>
            </a:xfrm>
          </p:grpSpPr>
          <p:sp>
            <p:nvSpPr>
              <p:cNvPr id="69" name="Rectangle 68">
                <a:extLst>
                  <a:ext uri="{FF2B5EF4-FFF2-40B4-BE49-F238E27FC236}">
                    <a16:creationId xmlns:a16="http://schemas.microsoft.com/office/drawing/2014/main" id="{D5AEB2A4-BCA7-5050-2D9C-07D04F0074B8}"/>
                  </a:ext>
                </a:extLst>
              </p:cNvPr>
              <p:cNvSpPr/>
              <p:nvPr/>
            </p:nvSpPr>
            <p:spPr>
              <a:xfrm>
                <a:off x="4714696" y="2468442"/>
                <a:ext cx="510584" cy="2162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4F440A2E-E242-D05B-B797-5C05E4D7A365}"/>
                  </a:ext>
                </a:extLst>
              </p:cNvPr>
              <p:cNvSpPr txBox="1"/>
              <p:nvPr/>
            </p:nvSpPr>
            <p:spPr>
              <a:xfrm>
                <a:off x="4646185" y="2390905"/>
                <a:ext cx="625684" cy="369332"/>
              </a:xfrm>
              <a:prstGeom prst="rect">
                <a:avLst/>
              </a:prstGeom>
              <a:noFill/>
            </p:spPr>
            <p:txBody>
              <a:bodyPr wrap="none" rtlCol="0">
                <a:spAutoFit/>
              </a:bodyPr>
              <a:lstStyle/>
              <a:p>
                <a:r>
                  <a:rPr lang="en-US" dirty="0"/>
                  <a:t>Date</a:t>
                </a:r>
              </a:p>
            </p:txBody>
          </p:sp>
        </p:grpSp>
        <p:sp>
          <p:nvSpPr>
            <p:cNvPr id="44" name="TextBox 43">
              <a:extLst>
                <a:ext uri="{FF2B5EF4-FFF2-40B4-BE49-F238E27FC236}">
                  <a16:creationId xmlns:a16="http://schemas.microsoft.com/office/drawing/2014/main" id="{9E2EAA13-7C9A-8F98-D4D8-C6B83E3132CC}"/>
                </a:ext>
              </a:extLst>
            </p:cNvPr>
            <p:cNvSpPr txBox="1"/>
            <p:nvPr/>
          </p:nvSpPr>
          <p:spPr>
            <a:xfrm>
              <a:off x="4086727" y="2090402"/>
              <a:ext cx="407484" cy="276999"/>
            </a:xfrm>
            <a:prstGeom prst="rect">
              <a:avLst/>
            </a:prstGeom>
            <a:noFill/>
          </p:spPr>
          <p:txBody>
            <a:bodyPr wrap="none" rtlCol="0">
              <a:spAutoFit/>
            </a:bodyPr>
            <a:lstStyle/>
            <a:p>
              <a:r>
                <a:rPr lang="en-US" sz="1200" dirty="0"/>
                <a:t>Apr</a:t>
              </a:r>
            </a:p>
          </p:txBody>
        </p:sp>
        <p:sp>
          <p:nvSpPr>
            <p:cNvPr id="45" name="TextBox 44">
              <a:extLst>
                <a:ext uri="{FF2B5EF4-FFF2-40B4-BE49-F238E27FC236}">
                  <a16:creationId xmlns:a16="http://schemas.microsoft.com/office/drawing/2014/main" id="{BC2C3F44-059A-2730-A91D-F383D986F26D}"/>
                </a:ext>
              </a:extLst>
            </p:cNvPr>
            <p:cNvSpPr txBox="1"/>
            <p:nvPr/>
          </p:nvSpPr>
          <p:spPr>
            <a:xfrm>
              <a:off x="4522929" y="2095416"/>
              <a:ext cx="455894" cy="276999"/>
            </a:xfrm>
            <a:prstGeom prst="rect">
              <a:avLst/>
            </a:prstGeom>
            <a:noFill/>
          </p:spPr>
          <p:txBody>
            <a:bodyPr wrap="none" rtlCol="0">
              <a:spAutoFit/>
            </a:bodyPr>
            <a:lstStyle/>
            <a:p>
              <a:r>
                <a:rPr lang="en-US" sz="1200" dirty="0"/>
                <a:t>May</a:t>
              </a:r>
            </a:p>
          </p:txBody>
        </p:sp>
        <p:cxnSp>
          <p:nvCxnSpPr>
            <p:cNvPr id="64" name="Straight Connector 63">
              <a:extLst>
                <a:ext uri="{FF2B5EF4-FFF2-40B4-BE49-F238E27FC236}">
                  <a16:creationId xmlns:a16="http://schemas.microsoft.com/office/drawing/2014/main" id="{EBB3C199-A847-859B-647F-000CFD9DD147}"/>
                </a:ext>
              </a:extLst>
            </p:cNvPr>
            <p:cNvCxnSpPr>
              <a:cxnSpLocks/>
            </p:cNvCxnSpPr>
            <p:nvPr/>
          </p:nvCxnSpPr>
          <p:spPr>
            <a:xfrm>
              <a:off x="4526897" y="1484226"/>
              <a:ext cx="0" cy="8673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1" name="Group 80">
            <a:extLst>
              <a:ext uri="{FF2B5EF4-FFF2-40B4-BE49-F238E27FC236}">
                <a16:creationId xmlns:a16="http://schemas.microsoft.com/office/drawing/2014/main" id="{EF36A1FE-4C06-7210-1634-49213E01F257}"/>
              </a:ext>
            </a:extLst>
          </p:cNvPr>
          <p:cNvGrpSpPr/>
          <p:nvPr/>
        </p:nvGrpSpPr>
        <p:grpSpPr>
          <a:xfrm>
            <a:off x="4543063" y="4010235"/>
            <a:ext cx="3154960" cy="2457863"/>
            <a:chOff x="4543063" y="4010235"/>
            <a:chExt cx="3154960" cy="2457863"/>
          </a:xfrm>
        </p:grpSpPr>
        <p:grpSp>
          <p:nvGrpSpPr>
            <p:cNvPr id="67" name="Group 66"/>
            <p:cNvGrpSpPr/>
            <p:nvPr/>
          </p:nvGrpSpPr>
          <p:grpSpPr>
            <a:xfrm>
              <a:off x="4610126" y="4010235"/>
              <a:ext cx="3087897" cy="2248450"/>
              <a:chOff x="4610126" y="4010235"/>
              <a:chExt cx="3087897" cy="2248450"/>
            </a:xfrm>
          </p:grpSpPr>
          <p:grpSp>
            <p:nvGrpSpPr>
              <p:cNvPr id="34" name="Group 33">
                <a:extLst>
                  <a:ext uri="{FF2B5EF4-FFF2-40B4-BE49-F238E27FC236}">
                    <a16:creationId xmlns:a16="http://schemas.microsoft.com/office/drawing/2014/main" id="{249D6601-A3AD-1E01-4D6B-72248E9E94E7}"/>
                  </a:ext>
                </a:extLst>
              </p:cNvPr>
              <p:cNvGrpSpPr/>
              <p:nvPr/>
            </p:nvGrpSpPr>
            <p:grpSpPr>
              <a:xfrm>
                <a:off x="4763173" y="4436433"/>
                <a:ext cx="2586156" cy="1822252"/>
                <a:chOff x="2850966" y="870992"/>
                <a:chExt cx="2586156" cy="1822252"/>
              </a:xfrm>
            </p:grpSpPr>
            <p:sp>
              <p:nvSpPr>
                <p:cNvPr id="35" name="TextBox 34">
                  <a:extLst>
                    <a:ext uri="{FF2B5EF4-FFF2-40B4-BE49-F238E27FC236}">
                      <a16:creationId xmlns:a16="http://schemas.microsoft.com/office/drawing/2014/main" id="{79D3E734-A25B-F72C-601D-C1143E45357C}"/>
                    </a:ext>
                  </a:extLst>
                </p:cNvPr>
                <p:cNvSpPr txBox="1"/>
                <p:nvPr/>
              </p:nvSpPr>
              <p:spPr>
                <a:xfrm>
                  <a:off x="2888924" y="870992"/>
                  <a:ext cx="2548198" cy="646331"/>
                </a:xfrm>
                <a:prstGeom prst="rect">
                  <a:avLst/>
                </a:prstGeom>
                <a:noFill/>
              </p:spPr>
              <p:txBody>
                <a:bodyPr wrap="none" lIns="0" tIns="0" rIns="0" bIns="0" rtlCol="0">
                  <a:spAutoFit/>
                </a:bodyPr>
                <a:lstStyle/>
                <a:p>
                  <a:pPr algn="ctr" eaLnBrk="0" fontAlgn="base" hangingPunct="0">
                    <a:spcBef>
                      <a:spcPct val="0"/>
                    </a:spcBef>
                    <a:spcAft>
                      <a:spcPct val="0"/>
                    </a:spcAft>
                  </a:pPr>
                  <a:r>
                    <a:rPr lang="en-GB" sz="1400" b="1" dirty="0">
                      <a:solidFill>
                        <a:srgbClr val="0C377B"/>
                      </a:solidFill>
                    </a:rPr>
                    <a:t>Operating with </a:t>
                  </a:r>
                  <a:r>
                    <a:rPr lang="en-GB" sz="1400" b="1" dirty="0">
                      <a:solidFill>
                        <a:srgbClr val="C00000"/>
                      </a:solidFill>
                    </a:rPr>
                    <a:t>1.6⋅10</a:t>
                  </a:r>
                  <a:r>
                    <a:rPr lang="en-GB" sz="1400" b="1" baseline="30000" dirty="0">
                      <a:solidFill>
                        <a:srgbClr val="C00000"/>
                      </a:solidFill>
                    </a:rPr>
                    <a:t>11</a:t>
                  </a:r>
                  <a:r>
                    <a:rPr lang="en-GB" sz="1400" b="1" dirty="0">
                      <a:solidFill>
                        <a:srgbClr val="C00000"/>
                      </a:solidFill>
                    </a:rPr>
                    <a:t> p+/bunch</a:t>
                  </a:r>
                  <a:endParaRPr lang="en-GB" sz="1400" b="1" dirty="0">
                    <a:solidFill>
                      <a:srgbClr val="0C377B"/>
                    </a:solidFill>
                  </a:endParaRPr>
                </a:p>
                <a:p>
                  <a:pPr algn="ctr" eaLnBrk="0" fontAlgn="base" hangingPunct="0">
                    <a:spcBef>
                      <a:spcPct val="0"/>
                    </a:spcBef>
                    <a:spcAft>
                      <a:spcPct val="0"/>
                    </a:spcAft>
                  </a:pPr>
                  <a:r>
                    <a:rPr lang="en-GB" sz="1400" b="1" dirty="0">
                      <a:solidFill>
                        <a:srgbClr val="0C377B"/>
                      </a:solidFill>
                    </a:rPr>
                    <a:t>Bunch length control/target </a:t>
                  </a:r>
                  <a:endParaRPr lang="en-GB" sz="1400" dirty="0">
                    <a:solidFill>
                      <a:srgbClr val="0C377B"/>
                    </a:solidFill>
                  </a:endParaRPr>
                </a:p>
                <a:p>
                  <a:pPr algn="ctr" eaLnBrk="0" fontAlgn="base" hangingPunct="0">
                    <a:spcBef>
                      <a:spcPct val="0"/>
                    </a:spcBef>
                    <a:spcAft>
                      <a:spcPct val="0"/>
                    </a:spcAft>
                  </a:pPr>
                  <a:r>
                    <a:rPr lang="en-GB" sz="1400" dirty="0">
                      <a:solidFill>
                        <a:srgbClr val="0C377B"/>
                      </a:solidFill>
                    </a:rPr>
                    <a:t>Limit RF module heating risk</a:t>
                  </a:r>
                </a:p>
              </p:txBody>
            </p:sp>
            <p:pic>
              <p:nvPicPr>
                <p:cNvPr id="36" name="Picture 35">
                  <a:extLst>
                    <a:ext uri="{FF2B5EF4-FFF2-40B4-BE49-F238E27FC236}">
                      <a16:creationId xmlns:a16="http://schemas.microsoft.com/office/drawing/2014/main" id="{A299144F-7AF1-8748-5F1B-4C7B8D248B6A}"/>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2850966" y="1530296"/>
                  <a:ext cx="2387783" cy="1162948"/>
                </a:xfrm>
                <a:prstGeom prst="rect">
                  <a:avLst/>
                </a:prstGeom>
              </p:spPr>
            </p:pic>
          </p:grpSp>
          <p:sp>
            <p:nvSpPr>
              <p:cNvPr id="66" name="TextBox 65"/>
              <p:cNvSpPr txBox="1"/>
              <p:nvPr/>
            </p:nvSpPr>
            <p:spPr>
              <a:xfrm>
                <a:off x="4610126" y="4010235"/>
                <a:ext cx="3087897" cy="369332"/>
              </a:xfrm>
              <a:prstGeom prst="rect">
                <a:avLst/>
              </a:prstGeom>
              <a:noFill/>
            </p:spPr>
            <p:txBody>
              <a:bodyPr wrap="none" rtlCol="0">
                <a:spAutoFit/>
              </a:bodyPr>
              <a:lstStyle/>
              <a:p>
                <a:r>
                  <a:rPr lang="en-GB" b="1" dirty="0">
                    <a:solidFill>
                      <a:srgbClr val="00B050"/>
                    </a:solidFill>
                  </a:rPr>
                  <a:t>Very stable </a:t>
                </a:r>
                <a:r>
                  <a:rPr lang="en-GB" b="1">
                    <a:solidFill>
                      <a:srgbClr val="00B050"/>
                    </a:solidFill>
                  </a:rPr>
                  <a:t>physics production</a:t>
                </a:r>
              </a:p>
            </p:txBody>
          </p:sp>
        </p:grpSp>
        <p:sp>
          <p:nvSpPr>
            <p:cNvPr id="76" name="TextBox 75">
              <a:extLst>
                <a:ext uri="{FF2B5EF4-FFF2-40B4-BE49-F238E27FC236}">
                  <a16:creationId xmlns:a16="http://schemas.microsoft.com/office/drawing/2014/main" id="{9474FF4D-381C-749D-8422-61F09BE4DA83}"/>
                </a:ext>
              </a:extLst>
            </p:cNvPr>
            <p:cNvSpPr txBox="1"/>
            <p:nvPr/>
          </p:nvSpPr>
          <p:spPr>
            <a:xfrm rot="16200000">
              <a:off x="3969849" y="5481114"/>
              <a:ext cx="1423428" cy="276999"/>
            </a:xfrm>
            <a:prstGeom prst="rect">
              <a:avLst/>
            </a:prstGeom>
            <a:noFill/>
          </p:spPr>
          <p:txBody>
            <a:bodyPr wrap="square">
              <a:spAutoFit/>
            </a:bodyPr>
            <a:lstStyle/>
            <a:p>
              <a:r>
                <a:rPr lang="en-GB" sz="1200" dirty="0"/>
                <a:t>Bunch length (ns) </a:t>
              </a:r>
              <a:endParaRPr lang="en-US" sz="1200" dirty="0"/>
            </a:p>
          </p:txBody>
        </p:sp>
        <p:sp>
          <p:nvSpPr>
            <p:cNvPr id="77" name="TextBox 76">
              <a:extLst>
                <a:ext uri="{FF2B5EF4-FFF2-40B4-BE49-F238E27FC236}">
                  <a16:creationId xmlns:a16="http://schemas.microsoft.com/office/drawing/2014/main" id="{35BEA146-F01D-7294-74DE-8EAD30C9A63B}"/>
                </a:ext>
              </a:extLst>
            </p:cNvPr>
            <p:cNvSpPr txBox="1"/>
            <p:nvPr/>
          </p:nvSpPr>
          <p:spPr>
            <a:xfrm>
              <a:off x="5704402" y="6191099"/>
              <a:ext cx="495649" cy="276999"/>
            </a:xfrm>
            <a:prstGeom prst="rect">
              <a:avLst/>
            </a:prstGeom>
            <a:noFill/>
          </p:spPr>
          <p:txBody>
            <a:bodyPr wrap="none" rtlCol="0">
              <a:spAutoFit/>
            </a:bodyPr>
            <a:lstStyle/>
            <a:p>
              <a:r>
                <a:rPr lang="en-US" sz="1200" dirty="0"/>
                <a:t>Time</a:t>
              </a:r>
            </a:p>
          </p:txBody>
        </p:sp>
        <p:cxnSp>
          <p:nvCxnSpPr>
            <p:cNvPr id="79" name="Straight Arrow Connector 78">
              <a:extLst>
                <a:ext uri="{FF2B5EF4-FFF2-40B4-BE49-F238E27FC236}">
                  <a16:creationId xmlns:a16="http://schemas.microsoft.com/office/drawing/2014/main" id="{86049B0F-67B6-0735-6037-E53C3B8C493C}"/>
                </a:ext>
              </a:extLst>
            </p:cNvPr>
            <p:cNvCxnSpPr/>
            <p:nvPr/>
          </p:nvCxnSpPr>
          <p:spPr>
            <a:xfrm>
              <a:off x="6107250" y="5911850"/>
              <a:ext cx="470943"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8962326F-6E45-2988-E654-E3036F31C336}"/>
                </a:ext>
              </a:extLst>
            </p:cNvPr>
            <p:cNvSpPr txBox="1"/>
            <p:nvPr/>
          </p:nvSpPr>
          <p:spPr>
            <a:xfrm>
              <a:off x="6186907" y="5832825"/>
              <a:ext cx="359394" cy="369332"/>
            </a:xfrm>
            <a:prstGeom prst="rect">
              <a:avLst/>
            </a:prstGeom>
            <a:noFill/>
          </p:spPr>
          <p:txBody>
            <a:bodyPr wrap="none" rtlCol="0">
              <a:spAutoFit/>
            </a:bodyPr>
            <a:lstStyle/>
            <a:p>
              <a:r>
                <a:rPr lang="en-US" dirty="0"/>
                <a:t>5’</a:t>
              </a:r>
            </a:p>
          </p:txBody>
        </p:sp>
      </p:grpSp>
      <p:grpSp>
        <p:nvGrpSpPr>
          <p:cNvPr id="94" name="Group 93">
            <a:extLst>
              <a:ext uri="{FF2B5EF4-FFF2-40B4-BE49-F238E27FC236}">
                <a16:creationId xmlns:a16="http://schemas.microsoft.com/office/drawing/2014/main" id="{DE39C830-AF02-555B-35D4-1BD1320DB81C}"/>
              </a:ext>
            </a:extLst>
          </p:cNvPr>
          <p:cNvGrpSpPr/>
          <p:nvPr/>
        </p:nvGrpSpPr>
        <p:grpSpPr>
          <a:xfrm>
            <a:off x="5833730" y="835649"/>
            <a:ext cx="2813344" cy="3064250"/>
            <a:chOff x="5833730" y="835649"/>
            <a:chExt cx="2813344" cy="3064250"/>
          </a:xfrm>
        </p:grpSpPr>
        <p:pic>
          <p:nvPicPr>
            <p:cNvPr id="55" name="Picture 54" descr="A graph showing a graph&#10;&#10;Description automatically generated with medium confidence">
              <a:extLst>
                <a:ext uri="{FF2B5EF4-FFF2-40B4-BE49-F238E27FC236}">
                  <a16:creationId xmlns:a16="http://schemas.microsoft.com/office/drawing/2014/main" id="{BD5B77C7-A304-57B3-E2BD-2CF1739CB5D4}"/>
                </a:ext>
              </a:extLst>
            </p:cNvPr>
            <p:cNvPicPr>
              <a:picLocks noChangeAspect="1"/>
            </p:cNvPicPr>
            <p:nvPr/>
          </p:nvPicPr>
          <p:blipFill>
            <a:blip r:embed="rId18" cstate="print">
              <a:extLst>
                <a:ext uri="{28A0092B-C50C-407E-A947-70E740481C1C}">
                  <a14:useLocalDpi xmlns:a14="http://schemas.microsoft.com/office/drawing/2010/main"/>
                </a:ext>
              </a:extLst>
            </a:blip>
            <a:srcRect/>
            <a:stretch/>
          </p:blipFill>
          <p:spPr>
            <a:xfrm>
              <a:off x="6186907" y="1327178"/>
              <a:ext cx="2284340" cy="960825"/>
            </a:xfrm>
            <a:prstGeom prst="rect">
              <a:avLst/>
            </a:prstGeom>
          </p:spPr>
        </p:pic>
        <p:sp>
          <p:nvSpPr>
            <p:cNvPr id="93" name="Rectangle 92">
              <a:extLst>
                <a:ext uri="{FF2B5EF4-FFF2-40B4-BE49-F238E27FC236}">
                  <a16:creationId xmlns:a16="http://schemas.microsoft.com/office/drawing/2014/main" id="{B41A444E-853A-47CB-300A-EA6DAECB0378}"/>
                </a:ext>
              </a:extLst>
            </p:cNvPr>
            <p:cNvSpPr/>
            <p:nvPr/>
          </p:nvSpPr>
          <p:spPr>
            <a:xfrm>
              <a:off x="6756843" y="2228901"/>
              <a:ext cx="1643291" cy="2700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50">
              <a:extLst>
                <a:ext uri="{FF2B5EF4-FFF2-40B4-BE49-F238E27FC236}">
                  <a16:creationId xmlns:a16="http://schemas.microsoft.com/office/drawing/2014/main" id="{BD9797BC-B1A1-9431-B606-43CD52C66A34}"/>
                </a:ext>
              </a:extLst>
            </p:cNvPr>
            <p:cNvCxnSpPr>
              <a:cxnSpLocks/>
            </p:cNvCxnSpPr>
            <p:nvPr/>
          </p:nvCxnSpPr>
          <p:spPr>
            <a:xfrm>
              <a:off x="6756843" y="3595099"/>
              <a:ext cx="0" cy="304800"/>
            </a:xfrm>
            <a:prstGeom prst="line">
              <a:avLst/>
            </a:prstGeom>
            <a:noFill/>
            <a:ln w="19050" cap="flat" cmpd="sng" algn="ctr">
              <a:solidFill>
                <a:srgbClr val="DDDDDD"/>
              </a:solidFill>
              <a:prstDash val="solid"/>
            </a:ln>
            <a:effectLst>
              <a:glow rad="63500">
                <a:srgbClr val="DDDDDD">
                  <a:tint val="30000"/>
                  <a:shade val="95000"/>
                  <a:satMod val="300000"/>
                  <a:alpha val="50000"/>
                </a:srgbClr>
              </a:glow>
            </a:effectLst>
          </p:spPr>
        </p:cxnSp>
        <p:sp>
          <p:nvSpPr>
            <p:cNvPr id="52" name="TextBox 51">
              <a:extLst>
                <a:ext uri="{FF2B5EF4-FFF2-40B4-BE49-F238E27FC236}">
                  <a16:creationId xmlns:a16="http://schemas.microsoft.com/office/drawing/2014/main" id="{454FDD2A-AD56-256E-F94E-968F16FE47EE}"/>
                </a:ext>
              </a:extLst>
            </p:cNvPr>
            <p:cNvSpPr txBox="1"/>
            <p:nvPr/>
          </p:nvSpPr>
          <p:spPr>
            <a:xfrm>
              <a:off x="5833730" y="835649"/>
              <a:ext cx="2813344" cy="430887"/>
            </a:xfrm>
            <a:prstGeom prst="rect">
              <a:avLst/>
            </a:prstGeom>
            <a:noFill/>
          </p:spPr>
          <p:txBody>
            <a:bodyPr wrap="square" lIns="0" tIns="0" rIns="0" bIns="0" rtlCol="0">
              <a:spAutoFit/>
            </a:bodyPr>
            <a:lstStyle/>
            <a:p>
              <a:pPr algn="ctr" eaLnBrk="0" fontAlgn="base" hangingPunct="0">
                <a:spcBef>
                  <a:spcPct val="0"/>
                </a:spcBef>
                <a:spcAft>
                  <a:spcPct val="0"/>
                </a:spcAft>
              </a:pPr>
              <a:r>
                <a:rPr lang="en-GB" sz="1400" b="1" dirty="0">
                  <a:solidFill>
                    <a:srgbClr val="0C377B"/>
                  </a:solidFill>
                </a:rPr>
                <a:t>Stable </a:t>
              </a:r>
              <a:r>
                <a:rPr lang="en-GB" sz="1400" b="1" dirty="0" err="1">
                  <a:solidFill>
                    <a:srgbClr val="0C377B"/>
                  </a:solidFill>
                </a:rPr>
                <a:t>Lumi</a:t>
              </a:r>
              <a:r>
                <a:rPr lang="en-GB" sz="1400" b="1" dirty="0">
                  <a:solidFill>
                    <a:srgbClr val="0C377B"/>
                  </a:solidFill>
                </a:rPr>
                <a:t> Production </a:t>
              </a:r>
            </a:p>
            <a:p>
              <a:pPr algn="ctr" eaLnBrk="0" fontAlgn="base" hangingPunct="0">
                <a:spcBef>
                  <a:spcPct val="0"/>
                </a:spcBef>
                <a:spcAft>
                  <a:spcPct val="0"/>
                </a:spcAft>
              </a:pPr>
              <a:r>
                <a:rPr lang="en-GB" sz="1400" dirty="0">
                  <a:solidFill>
                    <a:srgbClr val="0C377B"/>
                  </a:solidFill>
                </a:rPr>
                <a:t>Summer period</a:t>
              </a:r>
            </a:p>
          </p:txBody>
        </p:sp>
        <p:pic>
          <p:nvPicPr>
            <p:cNvPr id="53" name="Picture 52" descr="A green and gold bottle of champagne&#10;&#10;Description automatically generated">
              <a:extLst>
                <a:ext uri="{FF2B5EF4-FFF2-40B4-BE49-F238E27FC236}">
                  <a16:creationId xmlns:a16="http://schemas.microsoft.com/office/drawing/2014/main" id="{E7F4CD1B-C399-F1CB-3C57-79609EAEC5CC}"/>
                </a:ext>
              </a:extLst>
            </p:cNvPr>
            <p:cNvPicPr>
              <a:picLocks noChangeAspect="1"/>
            </p:cNvPicPr>
            <p:nvPr/>
          </p:nvPicPr>
          <p:blipFill>
            <a:blip r:embed="rId19" cstate="print">
              <a:extLst>
                <a:ext uri="{28A0092B-C50C-407E-A947-70E740481C1C}">
                  <a14:useLocalDpi xmlns:a14="http://schemas.microsoft.com/office/drawing/2010/main"/>
                </a:ext>
              </a:extLst>
            </a:blip>
            <a:srcRect l="7041" r="3634"/>
            <a:stretch/>
          </p:blipFill>
          <p:spPr>
            <a:xfrm>
              <a:off x="7530968" y="2602576"/>
              <a:ext cx="735350" cy="696010"/>
            </a:xfrm>
            <a:prstGeom prst="rect">
              <a:avLst/>
            </a:prstGeom>
          </p:spPr>
        </p:pic>
        <p:sp>
          <p:nvSpPr>
            <p:cNvPr id="54" name="TextBox 53">
              <a:extLst>
                <a:ext uri="{FF2B5EF4-FFF2-40B4-BE49-F238E27FC236}">
                  <a16:creationId xmlns:a16="http://schemas.microsoft.com/office/drawing/2014/main" id="{69D78168-0837-2ED8-E0C8-2201462994F2}"/>
                </a:ext>
              </a:extLst>
            </p:cNvPr>
            <p:cNvSpPr txBox="1"/>
            <p:nvPr/>
          </p:nvSpPr>
          <p:spPr>
            <a:xfrm>
              <a:off x="6399369" y="2462275"/>
              <a:ext cx="1977949" cy="215444"/>
            </a:xfrm>
            <a:prstGeom prst="rect">
              <a:avLst/>
            </a:prstGeom>
            <a:noFill/>
          </p:spPr>
          <p:txBody>
            <a:bodyPr wrap="square" lIns="0" tIns="0" rIns="0" bIns="0" rtlCol="0">
              <a:spAutoFit/>
            </a:bodyPr>
            <a:lstStyle/>
            <a:p>
              <a:pPr eaLnBrk="0" fontAlgn="base" hangingPunct="0">
                <a:spcBef>
                  <a:spcPct val="0"/>
                </a:spcBef>
                <a:spcAft>
                  <a:spcPct val="0"/>
                </a:spcAft>
              </a:pPr>
              <a:r>
                <a:rPr lang="en-GB" sz="1400" b="1" dirty="0">
                  <a:solidFill>
                    <a:srgbClr val="0C377B"/>
                  </a:solidFill>
                </a:rPr>
                <a:t>Beyond the 110 fb</a:t>
              </a:r>
              <a:r>
                <a:rPr lang="en-GB" sz="1400" b="1" baseline="30000" dirty="0">
                  <a:solidFill>
                    <a:srgbClr val="0C377B"/>
                  </a:solidFill>
                </a:rPr>
                <a:t>-1</a:t>
              </a:r>
              <a:r>
                <a:rPr lang="en-GB" sz="1400" b="1" dirty="0">
                  <a:solidFill>
                    <a:srgbClr val="0C377B"/>
                  </a:solidFill>
                </a:rPr>
                <a:t> target</a:t>
              </a:r>
              <a:endParaRPr lang="en-GB" sz="1400" baseline="30000" dirty="0">
                <a:solidFill>
                  <a:srgbClr val="0C377B"/>
                </a:solidFill>
              </a:endParaRPr>
            </a:p>
          </p:txBody>
        </p:sp>
        <p:sp>
          <p:nvSpPr>
            <p:cNvPr id="82" name="TextBox 81">
              <a:extLst>
                <a:ext uri="{FF2B5EF4-FFF2-40B4-BE49-F238E27FC236}">
                  <a16:creationId xmlns:a16="http://schemas.microsoft.com/office/drawing/2014/main" id="{FA810CCA-03AD-2EE0-880C-817FD23D6B73}"/>
                </a:ext>
              </a:extLst>
            </p:cNvPr>
            <p:cNvSpPr txBox="1"/>
            <p:nvPr/>
          </p:nvSpPr>
          <p:spPr>
            <a:xfrm rot="16200000">
              <a:off x="5450843" y="1617069"/>
              <a:ext cx="1368516" cy="276999"/>
            </a:xfrm>
            <a:prstGeom prst="rect">
              <a:avLst/>
            </a:prstGeom>
            <a:solidFill>
              <a:schemeClr val="bg1"/>
            </a:solidFill>
          </p:spPr>
          <p:txBody>
            <a:bodyPr wrap="none" rtlCol="0">
              <a:spAutoFit/>
            </a:bodyPr>
            <a:lstStyle/>
            <a:p>
              <a:r>
                <a:rPr lang="en-US" sz="1200" dirty="0"/>
                <a:t>Average </a:t>
              </a:r>
              <a:r>
                <a:rPr lang="en-US" sz="1200" dirty="0" err="1"/>
                <a:t>lumi</a:t>
              </a:r>
              <a:r>
                <a:rPr lang="en-US" sz="1200" dirty="0"/>
                <a:t> (nb</a:t>
              </a:r>
              <a:r>
                <a:rPr lang="en-US" sz="1200" baseline="30000" dirty="0"/>
                <a:t>-1</a:t>
              </a:r>
              <a:r>
                <a:rPr lang="en-US" sz="1200" dirty="0"/>
                <a:t>)</a:t>
              </a:r>
            </a:p>
          </p:txBody>
        </p:sp>
        <p:sp>
          <p:nvSpPr>
            <p:cNvPr id="83" name="TextBox 82">
              <a:extLst>
                <a:ext uri="{FF2B5EF4-FFF2-40B4-BE49-F238E27FC236}">
                  <a16:creationId xmlns:a16="http://schemas.microsoft.com/office/drawing/2014/main" id="{F5D973D0-F2F4-28F9-07D3-300CBF3E619E}"/>
                </a:ext>
              </a:extLst>
            </p:cNvPr>
            <p:cNvSpPr txBox="1"/>
            <p:nvPr/>
          </p:nvSpPr>
          <p:spPr>
            <a:xfrm>
              <a:off x="6561616" y="1421870"/>
              <a:ext cx="915635" cy="369332"/>
            </a:xfrm>
            <a:prstGeom prst="rect">
              <a:avLst/>
            </a:prstGeom>
            <a:noFill/>
          </p:spPr>
          <p:txBody>
            <a:bodyPr wrap="none" rtlCol="0">
              <a:spAutoFit/>
            </a:bodyPr>
            <a:lstStyle/>
            <a:p>
              <a:r>
                <a:rPr lang="en-US" dirty="0">
                  <a:solidFill>
                    <a:srgbClr val="FF0000"/>
                  </a:solidFill>
                </a:rPr>
                <a:t>110 nb</a:t>
              </a:r>
              <a:r>
                <a:rPr lang="en-US" sz="1200" baseline="30000" dirty="0">
                  <a:solidFill>
                    <a:srgbClr val="FF0000"/>
                  </a:solidFill>
                </a:rPr>
                <a:t>-1</a:t>
              </a:r>
            </a:p>
          </p:txBody>
        </p:sp>
        <p:sp>
          <p:nvSpPr>
            <p:cNvPr id="84" name="TextBox 83">
              <a:extLst>
                <a:ext uri="{FF2B5EF4-FFF2-40B4-BE49-F238E27FC236}">
                  <a16:creationId xmlns:a16="http://schemas.microsoft.com/office/drawing/2014/main" id="{5B0BAF94-5720-9EAC-579E-346192C24843}"/>
                </a:ext>
              </a:extLst>
            </p:cNvPr>
            <p:cNvSpPr txBox="1"/>
            <p:nvPr/>
          </p:nvSpPr>
          <p:spPr>
            <a:xfrm rot="16200000">
              <a:off x="6694647" y="2200066"/>
              <a:ext cx="370614" cy="246221"/>
            </a:xfrm>
            <a:prstGeom prst="rect">
              <a:avLst/>
            </a:prstGeom>
            <a:noFill/>
          </p:spPr>
          <p:txBody>
            <a:bodyPr wrap="none" rtlCol="0">
              <a:spAutoFit/>
            </a:bodyPr>
            <a:lstStyle/>
            <a:p>
              <a:r>
                <a:rPr lang="en-US" sz="1000" dirty="0"/>
                <a:t>Apr</a:t>
              </a:r>
            </a:p>
          </p:txBody>
        </p:sp>
        <p:sp>
          <p:nvSpPr>
            <p:cNvPr id="85" name="TextBox 84">
              <a:extLst>
                <a:ext uri="{FF2B5EF4-FFF2-40B4-BE49-F238E27FC236}">
                  <a16:creationId xmlns:a16="http://schemas.microsoft.com/office/drawing/2014/main" id="{ADCC513F-DB6C-93E6-5EF9-5C4712C29071}"/>
                </a:ext>
              </a:extLst>
            </p:cNvPr>
            <p:cNvSpPr txBox="1"/>
            <p:nvPr/>
          </p:nvSpPr>
          <p:spPr>
            <a:xfrm rot="16200000">
              <a:off x="6833866" y="2215526"/>
              <a:ext cx="412292" cy="246221"/>
            </a:xfrm>
            <a:prstGeom prst="rect">
              <a:avLst/>
            </a:prstGeom>
            <a:noFill/>
          </p:spPr>
          <p:txBody>
            <a:bodyPr wrap="none" rtlCol="0">
              <a:spAutoFit/>
            </a:bodyPr>
            <a:lstStyle/>
            <a:p>
              <a:r>
                <a:rPr lang="en-US" sz="1000" dirty="0"/>
                <a:t>May</a:t>
              </a:r>
            </a:p>
          </p:txBody>
        </p:sp>
        <p:sp>
          <p:nvSpPr>
            <p:cNvPr id="86" name="TextBox 85">
              <a:extLst>
                <a:ext uri="{FF2B5EF4-FFF2-40B4-BE49-F238E27FC236}">
                  <a16:creationId xmlns:a16="http://schemas.microsoft.com/office/drawing/2014/main" id="{07CEBEB8-F37D-D145-91CA-D8C19A00B78D}"/>
                </a:ext>
              </a:extLst>
            </p:cNvPr>
            <p:cNvSpPr txBox="1"/>
            <p:nvPr/>
          </p:nvSpPr>
          <p:spPr>
            <a:xfrm rot="16200000">
              <a:off x="7037483" y="2199815"/>
              <a:ext cx="360996" cy="246221"/>
            </a:xfrm>
            <a:prstGeom prst="rect">
              <a:avLst/>
            </a:prstGeom>
            <a:noFill/>
          </p:spPr>
          <p:txBody>
            <a:bodyPr wrap="none" rtlCol="0">
              <a:spAutoFit/>
            </a:bodyPr>
            <a:lstStyle/>
            <a:p>
              <a:r>
                <a:rPr lang="en-US" sz="1000" dirty="0"/>
                <a:t>Jun</a:t>
              </a:r>
            </a:p>
          </p:txBody>
        </p:sp>
        <p:sp>
          <p:nvSpPr>
            <p:cNvPr id="87" name="TextBox 86">
              <a:extLst>
                <a:ext uri="{FF2B5EF4-FFF2-40B4-BE49-F238E27FC236}">
                  <a16:creationId xmlns:a16="http://schemas.microsoft.com/office/drawing/2014/main" id="{DAC0B5D0-FA12-CDC1-E98A-33615A9ED407}"/>
                </a:ext>
              </a:extLst>
            </p:cNvPr>
            <p:cNvSpPr txBox="1"/>
            <p:nvPr/>
          </p:nvSpPr>
          <p:spPr>
            <a:xfrm rot="16200000">
              <a:off x="7245152" y="2189062"/>
              <a:ext cx="322524" cy="246221"/>
            </a:xfrm>
            <a:prstGeom prst="rect">
              <a:avLst/>
            </a:prstGeom>
            <a:noFill/>
          </p:spPr>
          <p:txBody>
            <a:bodyPr wrap="none" rtlCol="0">
              <a:spAutoFit/>
            </a:bodyPr>
            <a:lstStyle/>
            <a:p>
              <a:r>
                <a:rPr lang="en-US" sz="1000" dirty="0"/>
                <a:t>Jul</a:t>
              </a:r>
            </a:p>
          </p:txBody>
        </p:sp>
        <p:sp>
          <p:nvSpPr>
            <p:cNvPr id="88" name="TextBox 87">
              <a:extLst>
                <a:ext uri="{FF2B5EF4-FFF2-40B4-BE49-F238E27FC236}">
                  <a16:creationId xmlns:a16="http://schemas.microsoft.com/office/drawing/2014/main" id="{D916B382-60F2-17CB-DB51-2A8E8EFCECD5}"/>
                </a:ext>
              </a:extLst>
            </p:cNvPr>
            <p:cNvSpPr txBox="1"/>
            <p:nvPr/>
          </p:nvSpPr>
          <p:spPr>
            <a:xfrm rot="16200000">
              <a:off x="7374874" y="2204508"/>
              <a:ext cx="386644" cy="246221"/>
            </a:xfrm>
            <a:prstGeom prst="rect">
              <a:avLst/>
            </a:prstGeom>
            <a:noFill/>
          </p:spPr>
          <p:txBody>
            <a:bodyPr wrap="none" rtlCol="0">
              <a:spAutoFit/>
            </a:bodyPr>
            <a:lstStyle/>
            <a:p>
              <a:r>
                <a:rPr lang="en-US" sz="1000" dirty="0"/>
                <a:t>Aug</a:t>
              </a:r>
            </a:p>
          </p:txBody>
        </p:sp>
        <p:sp>
          <p:nvSpPr>
            <p:cNvPr id="89" name="TextBox 88">
              <a:extLst>
                <a:ext uri="{FF2B5EF4-FFF2-40B4-BE49-F238E27FC236}">
                  <a16:creationId xmlns:a16="http://schemas.microsoft.com/office/drawing/2014/main" id="{5C686E88-E4D8-AA28-708D-8F45DC7B9842}"/>
                </a:ext>
              </a:extLst>
            </p:cNvPr>
            <p:cNvSpPr txBox="1"/>
            <p:nvPr/>
          </p:nvSpPr>
          <p:spPr>
            <a:xfrm rot="16200000">
              <a:off x="7565199" y="2199108"/>
              <a:ext cx="375424" cy="246221"/>
            </a:xfrm>
            <a:prstGeom prst="rect">
              <a:avLst/>
            </a:prstGeom>
            <a:noFill/>
          </p:spPr>
          <p:txBody>
            <a:bodyPr wrap="none" rtlCol="0">
              <a:spAutoFit/>
            </a:bodyPr>
            <a:lstStyle/>
            <a:p>
              <a:r>
                <a:rPr lang="en-US" sz="1000" dirty="0"/>
                <a:t>Sep</a:t>
              </a:r>
            </a:p>
          </p:txBody>
        </p:sp>
        <p:sp>
          <p:nvSpPr>
            <p:cNvPr id="90" name="TextBox 89">
              <a:extLst>
                <a:ext uri="{FF2B5EF4-FFF2-40B4-BE49-F238E27FC236}">
                  <a16:creationId xmlns:a16="http://schemas.microsoft.com/office/drawing/2014/main" id="{F1C5DB64-FDFF-C41B-B8EF-3E5C11F2558E}"/>
                </a:ext>
              </a:extLst>
            </p:cNvPr>
            <p:cNvSpPr txBox="1"/>
            <p:nvPr/>
          </p:nvSpPr>
          <p:spPr>
            <a:xfrm rot="16200000">
              <a:off x="7745830" y="2199107"/>
              <a:ext cx="367408" cy="246221"/>
            </a:xfrm>
            <a:prstGeom prst="rect">
              <a:avLst/>
            </a:prstGeom>
            <a:noFill/>
          </p:spPr>
          <p:txBody>
            <a:bodyPr wrap="none" rtlCol="0">
              <a:spAutoFit/>
            </a:bodyPr>
            <a:lstStyle/>
            <a:p>
              <a:r>
                <a:rPr lang="en-US" sz="1000" dirty="0"/>
                <a:t>Oct</a:t>
              </a:r>
            </a:p>
          </p:txBody>
        </p:sp>
        <p:sp>
          <p:nvSpPr>
            <p:cNvPr id="91" name="TextBox 90">
              <a:extLst>
                <a:ext uri="{FF2B5EF4-FFF2-40B4-BE49-F238E27FC236}">
                  <a16:creationId xmlns:a16="http://schemas.microsoft.com/office/drawing/2014/main" id="{58A1457E-2735-BA8F-B070-8803003BD559}"/>
                </a:ext>
              </a:extLst>
            </p:cNvPr>
            <p:cNvSpPr txBox="1"/>
            <p:nvPr/>
          </p:nvSpPr>
          <p:spPr>
            <a:xfrm rot="16200000">
              <a:off x="7917721" y="2215525"/>
              <a:ext cx="393056" cy="246221"/>
            </a:xfrm>
            <a:prstGeom prst="rect">
              <a:avLst/>
            </a:prstGeom>
            <a:noFill/>
          </p:spPr>
          <p:txBody>
            <a:bodyPr wrap="none" rtlCol="0">
              <a:spAutoFit/>
            </a:bodyPr>
            <a:lstStyle/>
            <a:p>
              <a:r>
                <a:rPr lang="en-US" sz="1000" dirty="0"/>
                <a:t>Nov</a:t>
              </a:r>
            </a:p>
          </p:txBody>
        </p:sp>
        <p:sp>
          <p:nvSpPr>
            <p:cNvPr id="92" name="TextBox 91">
              <a:extLst>
                <a:ext uri="{FF2B5EF4-FFF2-40B4-BE49-F238E27FC236}">
                  <a16:creationId xmlns:a16="http://schemas.microsoft.com/office/drawing/2014/main" id="{76B18BF3-66E7-5AC2-05AA-E4059F8E3492}"/>
                </a:ext>
              </a:extLst>
            </p:cNvPr>
            <p:cNvSpPr txBox="1"/>
            <p:nvPr/>
          </p:nvSpPr>
          <p:spPr>
            <a:xfrm rot="16200000">
              <a:off x="8086105" y="2215524"/>
              <a:ext cx="381836" cy="246221"/>
            </a:xfrm>
            <a:prstGeom prst="rect">
              <a:avLst/>
            </a:prstGeom>
            <a:noFill/>
          </p:spPr>
          <p:txBody>
            <a:bodyPr wrap="none" rtlCol="0">
              <a:spAutoFit/>
            </a:bodyPr>
            <a:lstStyle/>
            <a:p>
              <a:r>
                <a:rPr lang="en-US" sz="1000" dirty="0"/>
                <a:t>Dec</a:t>
              </a:r>
            </a:p>
          </p:txBody>
        </p:sp>
      </p:grpSp>
      <p:grpSp>
        <p:nvGrpSpPr>
          <p:cNvPr id="100" name="Group 99">
            <a:extLst>
              <a:ext uri="{FF2B5EF4-FFF2-40B4-BE49-F238E27FC236}">
                <a16:creationId xmlns:a16="http://schemas.microsoft.com/office/drawing/2014/main" id="{6F9E33BE-C39A-98A4-8C0A-1BB3D35FDFDB}"/>
              </a:ext>
            </a:extLst>
          </p:cNvPr>
          <p:cNvGrpSpPr/>
          <p:nvPr/>
        </p:nvGrpSpPr>
        <p:grpSpPr>
          <a:xfrm>
            <a:off x="8751211" y="4019327"/>
            <a:ext cx="1796084" cy="2728940"/>
            <a:chOff x="8751211" y="4019327"/>
            <a:chExt cx="1796084" cy="2728940"/>
          </a:xfrm>
        </p:grpSpPr>
        <p:pic>
          <p:nvPicPr>
            <p:cNvPr id="57" name="Picture 56" descr="A graph with numbers and a line&#10;&#10;Description automatically generated">
              <a:extLst>
                <a:ext uri="{FF2B5EF4-FFF2-40B4-BE49-F238E27FC236}">
                  <a16:creationId xmlns:a16="http://schemas.microsoft.com/office/drawing/2014/main" id="{61E00535-3BCA-5390-B125-45829B13BB1B}"/>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8941248" y="4303767"/>
              <a:ext cx="1496446" cy="1282668"/>
            </a:xfrm>
            <a:prstGeom prst="rect">
              <a:avLst/>
            </a:prstGeom>
          </p:spPr>
        </p:pic>
        <p:sp>
          <p:nvSpPr>
            <p:cNvPr id="99" name="Rectangle 98">
              <a:extLst>
                <a:ext uri="{FF2B5EF4-FFF2-40B4-BE49-F238E27FC236}">
                  <a16:creationId xmlns:a16="http://schemas.microsoft.com/office/drawing/2014/main" id="{24B0CD5D-E094-AF5C-6DCF-640DBC768C8C}"/>
                </a:ext>
              </a:extLst>
            </p:cNvPr>
            <p:cNvSpPr/>
            <p:nvPr/>
          </p:nvSpPr>
          <p:spPr>
            <a:xfrm>
              <a:off x="9356293" y="5457054"/>
              <a:ext cx="945016" cy="43091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BB41748C-2CB4-454E-50B1-51AE38DA00F8}"/>
                </a:ext>
              </a:extLst>
            </p:cNvPr>
            <p:cNvSpPr txBox="1"/>
            <p:nvPr/>
          </p:nvSpPr>
          <p:spPr>
            <a:xfrm>
              <a:off x="8938682" y="5886493"/>
              <a:ext cx="1608613" cy="861774"/>
            </a:xfrm>
            <a:prstGeom prst="rect">
              <a:avLst/>
            </a:prstGeom>
            <a:noFill/>
          </p:spPr>
          <p:txBody>
            <a:bodyPr wrap="square" lIns="0" tIns="0" rIns="0" bIns="0" rtlCol="0">
              <a:spAutoFit/>
            </a:bodyPr>
            <a:lstStyle/>
            <a:p>
              <a:pPr algn="ctr" eaLnBrk="0" fontAlgn="base" hangingPunct="0">
                <a:spcBef>
                  <a:spcPct val="0"/>
                </a:spcBef>
                <a:spcAft>
                  <a:spcPct val="0"/>
                </a:spcAft>
              </a:pPr>
              <a:r>
                <a:rPr lang="en-GB" sz="1400" b="1" dirty="0">
                  <a:solidFill>
                    <a:srgbClr val="0C377B"/>
                  </a:solidFill>
                </a:rPr>
                <a:t>pp reference run </a:t>
              </a:r>
              <a:br>
                <a:rPr lang="en-GB" sz="1400" b="1" dirty="0">
                  <a:solidFill>
                    <a:srgbClr val="0C377B"/>
                  </a:solidFill>
                </a:rPr>
              </a:br>
              <a:r>
                <a:rPr lang="en-GB" sz="1400" dirty="0">
                  <a:solidFill>
                    <a:srgbClr val="0C377B"/>
                  </a:solidFill>
                </a:rPr>
                <a:t>28</a:t>
              </a:r>
              <a:r>
                <a:rPr lang="en-GB" sz="1400" baseline="30000" dirty="0">
                  <a:solidFill>
                    <a:srgbClr val="0C377B"/>
                  </a:solidFill>
                </a:rPr>
                <a:t>th</a:t>
              </a:r>
              <a:r>
                <a:rPr lang="en-GB" sz="1400" dirty="0">
                  <a:solidFill>
                    <a:srgbClr val="0C377B"/>
                  </a:solidFill>
                </a:rPr>
                <a:t> Oct – 2</a:t>
              </a:r>
              <a:r>
                <a:rPr lang="en-GB" sz="1400" baseline="30000" dirty="0">
                  <a:solidFill>
                    <a:srgbClr val="0C377B"/>
                  </a:solidFill>
                </a:rPr>
                <a:t>nd</a:t>
              </a:r>
              <a:r>
                <a:rPr lang="en-GB" sz="1400" dirty="0">
                  <a:solidFill>
                    <a:srgbClr val="0C377B"/>
                  </a:solidFill>
                </a:rPr>
                <a:t> Nov</a:t>
              </a:r>
            </a:p>
            <a:p>
              <a:pPr algn="ctr" eaLnBrk="0" fontAlgn="base" hangingPunct="0">
                <a:spcBef>
                  <a:spcPct val="0"/>
                </a:spcBef>
                <a:spcAft>
                  <a:spcPct val="0"/>
                </a:spcAft>
              </a:pPr>
              <a:r>
                <a:rPr lang="en-GB" sz="1400" dirty="0">
                  <a:solidFill>
                    <a:srgbClr val="0C377B"/>
                  </a:solidFill>
                </a:rPr>
                <a:t>Integrated </a:t>
              </a:r>
              <a:r>
                <a:rPr lang="en-GB" sz="1400" dirty="0" err="1">
                  <a:solidFill>
                    <a:srgbClr val="0C377B"/>
                  </a:solidFill>
                </a:rPr>
                <a:t>lumi</a:t>
              </a:r>
              <a:r>
                <a:rPr lang="en-GB" sz="1400" dirty="0">
                  <a:solidFill>
                    <a:srgbClr val="0C377B"/>
                  </a:solidFill>
                </a:rPr>
                <a:t> over expectations</a:t>
              </a:r>
            </a:p>
          </p:txBody>
        </p:sp>
        <p:cxnSp>
          <p:nvCxnSpPr>
            <p:cNvPr id="70" name="Straight Connector 69"/>
            <p:cNvCxnSpPr/>
            <p:nvPr/>
          </p:nvCxnSpPr>
          <p:spPr>
            <a:xfrm flipV="1">
              <a:off x="10393960" y="4019327"/>
              <a:ext cx="94" cy="418449"/>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24BAD398-6171-3939-799C-61009A4BBC99}"/>
                </a:ext>
              </a:extLst>
            </p:cNvPr>
            <p:cNvSpPr txBox="1"/>
            <p:nvPr/>
          </p:nvSpPr>
          <p:spPr>
            <a:xfrm rot="16200000">
              <a:off x="8059259" y="4782826"/>
              <a:ext cx="1660904" cy="276999"/>
            </a:xfrm>
            <a:prstGeom prst="rect">
              <a:avLst/>
            </a:prstGeom>
            <a:solidFill>
              <a:schemeClr val="bg1"/>
            </a:solidFill>
          </p:spPr>
          <p:txBody>
            <a:bodyPr wrap="none" rtlCol="0">
              <a:spAutoFit/>
            </a:bodyPr>
            <a:lstStyle/>
            <a:p>
              <a:r>
                <a:rPr lang="en-US" sz="1200" dirty="0"/>
                <a:t>Delivered int </a:t>
              </a:r>
              <a:r>
                <a:rPr lang="en-US" sz="1200" dirty="0" err="1"/>
                <a:t>lumi</a:t>
              </a:r>
              <a:r>
                <a:rPr lang="en-US" sz="1200" dirty="0"/>
                <a:t> (pb</a:t>
              </a:r>
              <a:r>
                <a:rPr lang="en-US" sz="1200" baseline="30000" dirty="0"/>
                <a:t>-1</a:t>
              </a:r>
              <a:r>
                <a:rPr lang="en-US" sz="1200" dirty="0"/>
                <a:t>)</a:t>
              </a:r>
            </a:p>
          </p:txBody>
        </p:sp>
        <p:sp>
          <p:nvSpPr>
            <p:cNvPr id="96" name="TextBox 95">
              <a:extLst>
                <a:ext uri="{FF2B5EF4-FFF2-40B4-BE49-F238E27FC236}">
                  <a16:creationId xmlns:a16="http://schemas.microsoft.com/office/drawing/2014/main" id="{764BC2A6-DBE2-531A-EBBD-0C6242ABCD8F}"/>
                </a:ext>
              </a:extLst>
            </p:cNvPr>
            <p:cNvSpPr txBox="1"/>
            <p:nvPr/>
          </p:nvSpPr>
          <p:spPr>
            <a:xfrm rot="16200000">
              <a:off x="9157635" y="5530607"/>
              <a:ext cx="596638" cy="276999"/>
            </a:xfrm>
            <a:prstGeom prst="rect">
              <a:avLst/>
            </a:prstGeom>
            <a:noFill/>
          </p:spPr>
          <p:txBody>
            <a:bodyPr wrap="none" rtlCol="0">
              <a:spAutoFit/>
            </a:bodyPr>
            <a:lstStyle/>
            <a:p>
              <a:r>
                <a:rPr lang="en-US" sz="1200" dirty="0"/>
                <a:t>30 Oct</a:t>
              </a:r>
            </a:p>
          </p:txBody>
        </p:sp>
        <p:sp>
          <p:nvSpPr>
            <p:cNvPr id="97" name="TextBox 96">
              <a:extLst>
                <a:ext uri="{FF2B5EF4-FFF2-40B4-BE49-F238E27FC236}">
                  <a16:creationId xmlns:a16="http://schemas.microsoft.com/office/drawing/2014/main" id="{D08C49D6-7D07-C413-E43D-A6E730636BC8}"/>
                </a:ext>
              </a:extLst>
            </p:cNvPr>
            <p:cNvSpPr txBox="1"/>
            <p:nvPr/>
          </p:nvSpPr>
          <p:spPr>
            <a:xfrm rot="16200000">
              <a:off x="9560806" y="5506208"/>
              <a:ext cx="547842" cy="276999"/>
            </a:xfrm>
            <a:prstGeom prst="rect">
              <a:avLst/>
            </a:prstGeom>
            <a:noFill/>
          </p:spPr>
          <p:txBody>
            <a:bodyPr wrap="none" rtlCol="0">
              <a:spAutoFit/>
            </a:bodyPr>
            <a:lstStyle/>
            <a:p>
              <a:r>
                <a:rPr lang="en-US" sz="1200" dirty="0"/>
                <a:t>1 Nov</a:t>
              </a:r>
            </a:p>
          </p:txBody>
        </p:sp>
        <p:sp>
          <p:nvSpPr>
            <p:cNvPr id="98" name="TextBox 97">
              <a:extLst>
                <a:ext uri="{FF2B5EF4-FFF2-40B4-BE49-F238E27FC236}">
                  <a16:creationId xmlns:a16="http://schemas.microsoft.com/office/drawing/2014/main" id="{C541AF5C-2F34-42CC-7FBD-98ED15F76458}"/>
                </a:ext>
              </a:extLst>
            </p:cNvPr>
            <p:cNvSpPr txBox="1"/>
            <p:nvPr/>
          </p:nvSpPr>
          <p:spPr>
            <a:xfrm rot="16200000">
              <a:off x="9914446" y="5506208"/>
              <a:ext cx="547842" cy="276999"/>
            </a:xfrm>
            <a:prstGeom prst="rect">
              <a:avLst/>
            </a:prstGeom>
            <a:noFill/>
          </p:spPr>
          <p:txBody>
            <a:bodyPr wrap="none" rtlCol="0">
              <a:spAutoFit/>
            </a:bodyPr>
            <a:lstStyle/>
            <a:p>
              <a:r>
                <a:rPr lang="en-US" sz="1200" dirty="0"/>
                <a:t>3 Nov</a:t>
              </a:r>
            </a:p>
          </p:txBody>
        </p:sp>
      </p:grpSp>
    </p:spTree>
    <p:extLst>
      <p:ext uri="{BB962C8B-B14F-4D97-AF65-F5344CB8AC3E}">
        <p14:creationId xmlns:p14="http://schemas.microsoft.com/office/powerpoint/2010/main" val="17023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1"/>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nodeType="afterEffect">
                                  <p:stCondLst>
                                    <p:cond delay="0"/>
                                  </p:stCondLst>
                                  <p:childTnLst>
                                    <p:set>
                                      <p:cBhvr>
                                        <p:cTn id="29" dur="1" fill="hold">
                                          <p:stCondLst>
                                            <p:cond delay="0"/>
                                          </p:stCondLst>
                                        </p:cTn>
                                        <p:tgtEl>
                                          <p:spTgt spid="9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0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803"/>
            <a:ext cx="10515600" cy="1325563"/>
          </a:xfrm>
        </p:spPr>
        <p:txBody>
          <a:bodyPr/>
          <a:lstStyle/>
          <a:p>
            <a:r>
              <a:rPr lang="en-GB" dirty="0">
                <a:solidFill>
                  <a:schemeClr val="accent1">
                    <a:lumMod val="75000"/>
                  </a:schemeClr>
                </a:solidFill>
              </a:rPr>
              <a:t>RF burst disk</a:t>
            </a:r>
          </a:p>
        </p:txBody>
      </p:sp>
      <p:sp>
        <p:nvSpPr>
          <p:cNvPr id="3" name="Date Placeholder 2"/>
          <p:cNvSpPr>
            <a:spLocks noGrp="1"/>
          </p:cNvSpPr>
          <p:nvPr>
            <p:ph type="dt" sz="half" idx="10"/>
          </p:nvPr>
        </p:nvSpPr>
        <p:spPr/>
        <p:txBody>
          <a:bodyPr/>
          <a:lstStyle/>
          <a:p>
            <a:r>
              <a:rPr lang="en-US"/>
              <a:t>13/01/2025</a:t>
            </a:r>
            <a:endParaRPr lang="en-GB"/>
          </a:p>
        </p:txBody>
      </p:sp>
      <p:sp>
        <p:nvSpPr>
          <p:cNvPr id="4" name="Footer Placeholder 3"/>
          <p:cNvSpPr>
            <a:spLocks noGrp="1"/>
          </p:cNvSpPr>
          <p:nvPr>
            <p:ph type="ftr" sz="quarter" idx="11"/>
          </p:nvPr>
        </p:nvSpPr>
        <p:spPr/>
        <p:txBody>
          <a:bodyPr/>
          <a:lstStyle/>
          <a:p>
            <a:r>
              <a:rPr lang="en-GB"/>
              <a:t>Epiphany 2025    R. Alemany Fernandez</a:t>
            </a:r>
          </a:p>
        </p:txBody>
      </p:sp>
      <p:sp>
        <p:nvSpPr>
          <p:cNvPr id="5" name="Slide Number Placeholder 4"/>
          <p:cNvSpPr>
            <a:spLocks noGrp="1"/>
          </p:cNvSpPr>
          <p:nvPr>
            <p:ph type="sldNum" sz="quarter" idx="12"/>
          </p:nvPr>
        </p:nvSpPr>
        <p:spPr/>
        <p:txBody>
          <a:bodyPr/>
          <a:lstStyle/>
          <a:p>
            <a:fld id="{9E1129FD-1287-874A-8C07-1C4F318AC425}" type="slidenum">
              <a:rPr lang="en-GB" smtClean="0"/>
              <a:t>29</a:t>
            </a:fld>
            <a:endParaRPr lang="en-GB"/>
          </a:p>
        </p:txBody>
      </p:sp>
      <p:sp>
        <p:nvSpPr>
          <p:cNvPr id="6" name="Rectangle 5"/>
          <p:cNvSpPr/>
          <p:nvPr/>
        </p:nvSpPr>
        <p:spPr>
          <a:xfrm>
            <a:off x="2611582" y="3890485"/>
            <a:ext cx="8506691" cy="1754326"/>
          </a:xfrm>
          <a:prstGeom prst="rect">
            <a:avLst/>
          </a:prstGeom>
        </p:spPr>
        <p:txBody>
          <a:bodyPr wrap="square">
            <a:spAutoFit/>
          </a:bodyPr>
          <a:lstStyle/>
          <a:p>
            <a:r>
              <a:rPr lang="en-US" b="1" dirty="0">
                <a:solidFill>
                  <a:srgbClr val="565656"/>
                </a:solidFill>
              </a:rPr>
              <a:t>Mitigation to reduce the risk:</a:t>
            </a:r>
          </a:p>
          <a:p>
            <a:pPr marL="285750" indent="-285750">
              <a:buFont typeface="Wingdings" charset="2"/>
              <a:buChar char="Ø"/>
            </a:pPr>
            <a:r>
              <a:rPr lang="en-US" dirty="0">
                <a:solidFill>
                  <a:srgbClr val="565656"/>
                </a:solidFill>
              </a:rPr>
              <a:t>Installation of fast depressurizing valves to back up the warm recovery line</a:t>
            </a:r>
          </a:p>
          <a:p>
            <a:pPr marL="285750" indent="-285750">
              <a:buFont typeface="Wingdings" charset="2"/>
              <a:buChar char="Ø"/>
            </a:pPr>
            <a:endParaRPr lang="en-US" dirty="0">
              <a:solidFill>
                <a:srgbClr val="565656"/>
              </a:solidFill>
            </a:endParaRPr>
          </a:p>
          <a:p>
            <a:pPr marL="285750" indent="-285750">
              <a:buFont typeface="Wingdings" charset="2"/>
              <a:buChar char="Ø"/>
            </a:pPr>
            <a:r>
              <a:rPr lang="en-US" b="1" dirty="0">
                <a:solidFill>
                  <a:srgbClr val="C00000"/>
                </a:solidFill>
              </a:rPr>
              <a:t>Similar events may still happen </a:t>
            </a:r>
            <a:r>
              <a:rPr lang="en-US" dirty="0"/>
              <a:t>given small pressure margin between opening of safety valve and burst disk, which is necessary to able to protect the RF cavities against major events, for which the bust disks were foreseen</a:t>
            </a:r>
          </a:p>
        </p:txBody>
      </p:sp>
      <p:sp>
        <p:nvSpPr>
          <p:cNvPr id="7" name="Rectangle 6"/>
          <p:cNvSpPr/>
          <p:nvPr/>
        </p:nvSpPr>
        <p:spPr>
          <a:xfrm>
            <a:off x="2611582" y="1022928"/>
            <a:ext cx="9580418" cy="2862322"/>
          </a:xfrm>
          <a:prstGeom prst="rect">
            <a:avLst/>
          </a:prstGeom>
        </p:spPr>
        <p:txBody>
          <a:bodyPr wrap="square">
            <a:spAutoFit/>
          </a:bodyPr>
          <a:lstStyle/>
          <a:p>
            <a:pPr marL="285750" indent="-285750">
              <a:buFont typeface="Wingdings" charset="2"/>
              <a:buChar char="Ø"/>
            </a:pPr>
            <a:r>
              <a:rPr lang="en-US" dirty="0">
                <a:solidFill>
                  <a:srgbClr val="565656"/>
                </a:solidFill>
              </a:rPr>
              <a:t>Trigger event </a:t>
            </a:r>
            <a:r>
              <a:rPr lang="en-US" dirty="0">
                <a:solidFill>
                  <a:srgbClr val="565656"/>
                </a:solidFill>
                <a:sym typeface="Wingdings"/>
              </a:rPr>
              <a:t> </a:t>
            </a:r>
            <a:r>
              <a:rPr lang="en-US" dirty="0">
                <a:solidFill>
                  <a:srgbClr val="565656"/>
                </a:solidFill>
              </a:rPr>
              <a:t>power cut in point 4 following a wrong manipulation after issue with compensator</a:t>
            </a:r>
          </a:p>
          <a:p>
            <a:pPr marL="285750" indent="-285750">
              <a:buFont typeface="Wingdings" charset="2"/>
              <a:buChar char="Ø"/>
            </a:pPr>
            <a:r>
              <a:rPr lang="en-US" dirty="0">
                <a:solidFill>
                  <a:srgbClr val="565656"/>
                </a:solidFill>
              </a:rPr>
              <a:t>Afterwards: well-known chain of events: </a:t>
            </a:r>
          </a:p>
          <a:p>
            <a:pPr marL="742950" lvl="1" indent="-285750">
              <a:buFont typeface="Arial" charset="0"/>
              <a:buChar char="•"/>
            </a:pPr>
            <a:r>
              <a:rPr lang="en-US" dirty="0">
                <a:solidFill>
                  <a:srgbClr val="565656"/>
                </a:solidFill>
              </a:rPr>
              <a:t>the RF cavities are automatically isolated from the He input and output lines, </a:t>
            </a:r>
            <a:br>
              <a:rPr lang="en-US" dirty="0">
                <a:solidFill>
                  <a:srgbClr val="565656"/>
                </a:solidFill>
              </a:rPr>
            </a:br>
            <a:r>
              <a:rPr lang="en-US" dirty="0">
                <a:solidFill>
                  <a:srgbClr val="565656"/>
                </a:solidFill>
              </a:rPr>
              <a:t>consequently the </a:t>
            </a:r>
            <a:r>
              <a:rPr lang="en-US" dirty="0" err="1">
                <a:solidFill>
                  <a:srgbClr val="565656"/>
                </a:solidFill>
              </a:rPr>
              <a:t>cryomodule</a:t>
            </a:r>
            <a:r>
              <a:rPr lang="en-US" dirty="0">
                <a:solidFill>
                  <a:srgbClr val="565656"/>
                </a:solidFill>
              </a:rPr>
              <a:t> pressure increases due to the static heat loads</a:t>
            </a:r>
            <a:br>
              <a:rPr lang="en-US" dirty="0">
                <a:solidFill>
                  <a:srgbClr val="565656"/>
                </a:solidFill>
              </a:rPr>
            </a:br>
            <a:r>
              <a:rPr lang="en-US" dirty="0">
                <a:solidFill>
                  <a:srgbClr val="565656"/>
                </a:solidFill>
              </a:rPr>
              <a:t>the safety valves open and maintain the pressure around 1.9 bar</a:t>
            </a:r>
          </a:p>
          <a:p>
            <a:pPr marL="285750" indent="-285750">
              <a:buFont typeface="Wingdings" charset="2"/>
              <a:buChar char="Ø"/>
            </a:pPr>
            <a:r>
              <a:rPr lang="en-US" dirty="0">
                <a:solidFill>
                  <a:srgbClr val="565656"/>
                </a:solidFill>
              </a:rPr>
              <a:t>Unfortunately, two of the </a:t>
            </a:r>
            <a:r>
              <a:rPr lang="en-US" dirty="0">
                <a:solidFill>
                  <a:srgbClr val="C00000"/>
                </a:solidFill>
              </a:rPr>
              <a:t>new burst disks </a:t>
            </a:r>
            <a:r>
              <a:rPr lang="en-US" dirty="0">
                <a:solidFill>
                  <a:srgbClr val="565656"/>
                </a:solidFill>
              </a:rPr>
              <a:t>installed during YETS22-23 did </a:t>
            </a:r>
            <a:r>
              <a:rPr lang="en-US" dirty="0">
                <a:solidFill>
                  <a:srgbClr val="C00000"/>
                </a:solidFill>
              </a:rPr>
              <a:t>not withstand the pressure</a:t>
            </a:r>
            <a:r>
              <a:rPr lang="en-US" dirty="0">
                <a:solidFill>
                  <a:srgbClr val="565656"/>
                </a:solidFill>
              </a:rPr>
              <a:t> and </a:t>
            </a:r>
            <a:r>
              <a:rPr lang="en-US" dirty="0">
                <a:solidFill>
                  <a:srgbClr val="C00000"/>
                </a:solidFill>
              </a:rPr>
              <a:t>opened</a:t>
            </a:r>
          </a:p>
          <a:p>
            <a:endParaRPr lang="en-US" dirty="0">
              <a:solidFill>
                <a:srgbClr val="565656"/>
              </a:solidFill>
            </a:endParaRPr>
          </a:p>
          <a:p>
            <a:pPr marL="285750" indent="-285750">
              <a:buFont typeface="Wingdings" charset="2"/>
              <a:buChar char="Ø"/>
            </a:pPr>
            <a:r>
              <a:rPr lang="en-US" dirty="0">
                <a:solidFill>
                  <a:srgbClr val="565656"/>
                </a:solidFill>
              </a:rPr>
              <a:t>A test campaign on the spare disks confirmed that </a:t>
            </a:r>
            <a:r>
              <a:rPr lang="en-US" dirty="0">
                <a:solidFill>
                  <a:schemeClr val="accent6">
                    <a:lumMod val="75000"/>
                  </a:schemeClr>
                </a:solidFill>
              </a:rPr>
              <a:t>likely these two disks were outliers</a:t>
            </a:r>
          </a:p>
        </p:txBody>
      </p:sp>
      <p:cxnSp>
        <p:nvCxnSpPr>
          <p:cNvPr id="8" name="Straight Connector 7"/>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0854858" y="526593"/>
            <a:ext cx="1242648" cy="369332"/>
          </a:xfrm>
          <a:prstGeom prst="rect">
            <a:avLst/>
          </a:prstGeom>
        </p:spPr>
        <p:txBody>
          <a:bodyPr wrap="none">
            <a:spAutoFit/>
          </a:bodyPr>
          <a:lstStyle/>
          <a:p>
            <a:pPr algn="r"/>
            <a:r>
              <a:rPr lang="en-GB" b="1"/>
              <a:t>02.04.2023</a:t>
            </a:r>
            <a:endParaRPr lang="en-GB" b="1" dirty="0"/>
          </a:p>
        </p:txBody>
      </p:sp>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b="53678"/>
          <a:stretch/>
        </p:blipFill>
        <p:spPr>
          <a:xfrm>
            <a:off x="381000" y="914397"/>
            <a:ext cx="2093269" cy="2555017"/>
          </a:xfrm>
          <a:prstGeom prst="rect">
            <a:avLst/>
          </a:prstGeom>
        </p:spPr>
      </p:pic>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t="46075"/>
          <a:stretch/>
        </p:blipFill>
        <p:spPr>
          <a:xfrm>
            <a:off x="380999" y="3469414"/>
            <a:ext cx="2093269" cy="2974387"/>
          </a:xfrm>
          <a:prstGeom prst="rect">
            <a:avLst/>
          </a:prstGeom>
        </p:spPr>
      </p:pic>
    </p:spTree>
    <p:extLst>
      <p:ext uri="{BB962C8B-B14F-4D97-AF65-F5344CB8AC3E}">
        <p14:creationId xmlns:p14="http://schemas.microsoft.com/office/powerpoint/2010/main" val="1069814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dissolve">
                                      <p:cBhvr>
                                        <p:cTn id="7" dur="500"/>
                                        <p:tgtEl>
                                          <p:spTgt spid="7">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dissolve">
                                      <p:cBhvr>
                                        <p:cTn id="10" dur="500"/>
                                        <p:tgtEl>
                                          <p:spTgt spid="7">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Effect transition="in" filter="dissolve">
                                      <p:cBhvr>
                                        <p:cTn id="15" dur="500"/>
                                        <p:tgtEl>
                                          <p:spTgt spid="7">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7">
                                            <p:txEl>
                                              <p:pRg st="5" end="5"/>
                                            </p:txEl>
                                          </p:spTgt>
                                        </p:tgtEl>
                                        <p:attrNameLst>
                                          <p:attrName>style.visibility</p:attrName>
                                        </p:attrNameLst>
                                      </p:cBhvr>
                                      <p:to>
                                        <p:strVal val="visible"/>
                                      </p:to>
                                    </p:set>
                                    <p:animEffect transition="in" filter="dissolve">
                                      <p:cBhvr>
                                        <p:cTn id="20" dur="500"/>
                                        <p:tgtEl>
                                          <p:spTgt spid="7">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dissolv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481D1B4-6946-0FDA-0B40-58E056E05970}"/>
              </a:ext>
            </a:extLst>
          </p:cNvPr>
          <p:cNvSpPr>
            <a:spLocks noGrp="1"/>
          </p:cNvSpPr>
          <p:nvPr>
            <p:ph type="title"/>
          </p:nvPr>
        </p:nvSpPr>
        <p:spPr>
          <a:xfrm>
            <a:off x="838200" y="-44909"/>
            <a:ext cx="10515600" cy="1325563"/>
          </a:xfrm>
        </p:spPr>
        <p:txBody>
          <a:bodyPr/>
          <a:lstStyle/>
          <a:p>
            <a:r>
              <a:rPr lang="en-GB" b="1" dirty="0">
                <a:solidFill>
                  <a:schemeClr val="accent1">
                    <a:lumMod val="75000"/>
                  </a:schemeClr>
                </a:solidFill>
              </a:rPr>
              <a:t>LHC RF Finger Module Issue</a:t>
            </a:r>
          </a:p>
        </p:txBody>
      </p:sp>
      <p:sp>
        <p:nvSpPr>
          <p:cNvPr id="5" name="Footer Placeholder 4">
            <a:extLst>
              <a:ext uri="{FF2B5EF4-FFF2-40B4-BE49-F238E27FC236}">
                <a16:creationId xmlns:a16="http://schemas.microsoft.com/office/drawing/2014/main" id="{5FC8FCAF-9322-0D13-18F7-ADD4FE2EC072}"/>
              </a:ext>
            </a:extLst>
          </p:cNvPr>
          <p:cNvSpPr>
            <a:spLocks noGrp="1"/>
          </p:cNvSpPr>
          <p:nvPr>
            <p:ph type="ftr" sz="quarter" idx="11"/>
          </p:nvPr>
        </p:nvSpPr>
        <p:spPr/>
        <p:txBody>
          <a:bodyPr/>
          <a:lstStyle/>
          <a:p>
            <a:r>
              <a:rPr lang="en-GB"/>
              <a:t>Epiphany 2025    R. Alemany Fernandez</a:t>
            </a:r>
            <a:endParaRPr lang="en-US" dirty="0"/>
          </a:p>
        </p:txBody>
      </p:sp>
      <p:sp>
        <p:nvSpPr>
          <p:cNvPr id="6" name="Slide Number Placeholder 5">
            <a:extLst>
              <a:ext uri="{FF2B5EF4-FFF2-40B4-BE49-F238E27FC236}">
                <a16:creationId xmlns:a16="http://schemas.microsoft.com/office/drawing/2014/main" id="{4698F4A1-00E2-2E85-6BD4-31F1D45CEB55}"/>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22" name="Picture 21" descr="A picture containing text, line, diagram, plot&#10;&#10;Description automatically generated">
            <a:extLst>
              <a:ext uri="{FF2B5EF4-FFF2-40B4-BE49-F238E27FC236}">
                <a16:creationId xmlns:a16="http://schemas.microsoft.com/office/drawing/2014/main" id="{C17B3EA7-E59E-82B6-5E5D-9A4E205E6E11}"/>
              </a:ext>
            </a:extLst>
          </p:cNvPr>
          <p:cNvPicPr>
            <a:picLocks noChangeAspect="1"/>
          </p:cNvPicPr>
          <p:nvPr/>
        </p:nvPicPr>
        <p:blipFill rotWithShape="1">
          <a:blip r:embed="rId2"/>
          <a:srcRect r="30733" b="6209"/>
          <a:stretch/>
        </p:blipFill>
        <p:spPr>
          <a:xfrm>
            <a:off x="57727" y="1008951"/>
            <a:ext cx="3980873" cy="2874796"/>
          </a:xfrm>
          <a:prstGeom prst="rect">
            <a:avLst/>
          </a:prstGeom>
        </p:spPr>
      </p:pic>
      <p:sp>
        <p:nvSpPr>
          <p:cNvPr id="33" name="TextBox 32">
            <a:extLst>
              <a:ext uri="{FF2B5EF4-FFF2-40B4-BE49-F238E27FC236}">
                <a16:creationId xmlns:a16="http://schemas.microsoft.com/office/drawing/2014/main" id="{47352096-BDBC-12C8-D999-648CBB98CCEF}"/>
              </a:ext>
            </a:extLst>
          </p:cNvPr>
          <p:cNvSpPr txBox="1"/>
          <p:nvPr/>
        </p:nvSpPr>
        <p:spPr>
          <a:xfrm>
            <a:off x="780387" y="1376706"/>
            <a:ext cx="1434047" cy="246221"/>
          </a:xfrm>
          <a:prstGeom prst="rect">
            <a:avLst/>
          </a:prstGeom>
          <a:noFill/>
        </p:spPr>
        <p:txBody>
          <a:bodyPr wrap="none" lIns="0" tIns="0" rIns="0" bIns="0" rtlCol="0">
            <a:spAutoFit/>
          </a:bodyPr>
          <a:lstStyle/>
          <a:p>
            <a:pPr algn="l"/>
            <a:r>
              <a:rPr lang="en-GB" sz="1600" dirty="0">
                <a:solidFill>
                  <a:srgbClr val="FF0000"/>
                </a:solidFill>
              </a:rPr>
              <a:t>Vacuum pressure</a:t>
            </a:r>
          </a:p>
        </p:txBody>
      </p:sp>
      <p:cxnSp>
        <p:nvCxnSpPr>
          <p:cNvPr id="19" name="Straight Connector 18"/>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407988" y="3704379"/>
            <a:ext cx="3914630" cy="738664"/>
          </a:xfrm>
          <a:prstGeom prst="rect">
            <a:avLst/>
          </a:prstGeom>
        </p:spPr>
        <p:txBody>
          <a:bodyPr wrap="square">
            <a:spAutoFit/>
          </a:bodyPr>
          <a:lstStyle/>
          <a:p>
            <a:r>
              <a:rPr lang="en-GB" sz="1400" dirty="0"/>
              <a:t>2023: Pressure spikes within the vacuum sector A4L1 during the fill ID 8828 (1.63⋅10</a:t>
            </a:r>
            <a:r>
              <a:rPr lang="en-GB" sz="1400" baseline="30000" dirty="0"/>
              <a:t>11</a:t>
            </a:r>
            <a:r>
              <a:rPr lang="en-GB" sz="1400" dirty="0"/>
              <a:t> p/b – 2358 bunches) </a:t>
            </a:r>
            <a:r>
              <a:rPr lang="en-GB" sz="1400" dirty="0">
                <a:sym typeface="Wingdings"/>
              </a:rPr>
              <a:t> beam dumped during the ramp </a:t>
            </a:r>
            <a:r>
              <a:rPr lang="en-GB" sz="1000" dirty="0">
                <a:sym typeface="Wingdings"/>
              </a:rPr>
              <a:t>(BLM)</a:t>
            </a:r>
            <a:endParaRPr lang="en-GB" sz="1000" dirty="0"/>
          </a:p>
        </p:txBody>
      </p:sp>
      <p:sp>
        <p:nvSpPr>
          <p:cNvPr id="10" name="TextBox 9"/>
          <p:cNvSpPr txBox="1"/>
          <p:nvPr/>
        </p:nvSpPr>
        <p:spPr>
          <a:xfrm>
            <a:off x="1456791" y="2404815"/>
            <a:ext cx="1114664" cy="276999"/>
          </a:xfrm>
          <a:prstGeom prst="rect">
            <a:avLst/>
          </a:prstGeom>
          <a:noFill/>
        </p:spPr>
        <p:txBody>
          <a:bodyPr wrap="none" rtlCol="0">
            <a:spAutoFit/>
          </a:bodyPr>
          <a:lstStyle/>
          <a:p>
            <a:r>
              <a:rPr lang="en-GB" sz="1200"/>
              <a:t>Beam intensity</a:t>
            </a:r>
          </a:p>
        </p:txBody>
      </p:sp>
      <p:sp>
        <p:nvSpPr>
          <p:cNvPr id="34" name="TextBox 33"/>
          <p:cNvSpPr txBox="1"/>
          <p:nvPr/>
        </p:nvSpPr>
        <p:spPr>
          <a:xfrm>
            <a:off x="785115" y="2943654"/>
            <a:ext cx="1003095" cy="276999"/>
          </a:xfrm>
          <a:prstGeom prst="rect">
            <a:avLst/>
          </a:prstGeom>
          <a:noFill/>
        </p:spPr>
        <p:txBody>
          <a:bodyPr wrap="none" rtlCol="0">
            <a:spAutoFit/>
          </a:bodyPr>
          <a:lstStyle/>
          <a:p>
            <a:r>
              <a:rPr lang="en-GB" sz="1200" dirty="0"/>
              <a:t>Bunch length</a:t>
            </a:r>
          </a:p>
        </p:txBody>
      </p:sp>
      <p:sp>
        <p:nvSpPr>
          <p:cNvPr id="35" name="TextBox 34"/>
          <p:cNvSpPr txBox="1"/>
          <p:nvPr/>
        </p:nvSpPr>
        <p:spPr>
          <a:xfrm rot="3616260">
            <a:off x="2588479" y="2685953"/>
            <a:ext cx="1003416" cy="276999"/>
          </a:xfrm>
          <a:prstGeom prst="rect">
            <a:avLst/>
          </a:prstGeom>
          <a:noFill/>
        </p:spPr>
        <p:txBody>
          <a:bodyPr wrap="none" rtlCol="0">
            <a:spAutoFit/>
          </a:bodyPr>
          <a:lstStyle/>
          <a:p>
            <a:r>
              <a:rPr lang="en-GB" sz="1200"/>
              <a:t>Beam energy</a:t>
            </a:r>
            <a:endParaRPr lang="en-GB" sz="1200" dirty="0"/>
          </a:p>
        </p:txBody>
      </p:sp>
      <p:sp>
        <p:nvSpPr>
          <p:cNvPr id="11" name="TextBox 10"/>
          <p:cNvSpPr txBox="1"/>
          <p:nvPr/>
        </p:nvSpPr>
        <p:spPr>
          <a:xfrm>
            <a:off x="2632959" y="1803652"/>
            <a:ext cx="1260025" cy="276999"/>
          </a:xfrm>
          <a:prstGeom prst="rect">
            <a:avLst/>
          </a:prstGeom>
          <a:noFill/>
        </p:spPr>
        <p:txBody>
          <a:bodyPr wrap="none" rtlCol="0">
            <a:spAutoFit/>
          </a:bodyPr>
          <a:lstStyle/>
          <a:p>
            <a:r>
              <a:rPr lang="en-GB" sz="1200" dirty="0"/>
              <a:t>VGI.628.4L1.X.PR</a:t>
            </a:r>
          </a:p>
        </p:txBody>
      </p:sp>
      <p:sp>
        <p:nvSpPr>
          <p:cNvPr id="12" name="Rounded Rectangle 11"/>
          <p:cNvSpPr/>
          <p:nvPr/>
        </p:nvSpPr>
        <p:spPr>
          <a:xfrm>
            <a:off x="193964" y="1008951"/>
            <a:ext cx="4128653" cy="3434092"/>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960582" y="4830144"/>
            <a:ext cx="6669454" cy="1477328"/>
          </a:xfrm>
          <a:prstGeom prst="rect">
            <a:avLst/>
          </a:prstGeom>
          <a:noFill/>
        </p:spPr>
        <p:txBody>
          <a:bodyPr wrap="none" rtlCol="0">
            <a:spAutoFit/>
          </a:bodyPr>
          <a:lstStyle/>
          <a:p>
            <a:pPr marL="285750" indent="-285750">
              <a:buFont typeface="Wingdings" charset="2"/>
              <a:buChar char="Ø"/>
            </a:pPr>
            <a:r>
              <a:rPr lang="en-GB" dirty="0">
                <a:solidFill>
                  <a:srgbClr val="C00000"/>
                </a:solidFill>
              </a:rPr>
              <a:t>~ 4 days of downtime for repair</a:t>
            </a:r>
          </a:p>
          <a:p>
            <a:pPr marL="285750" indent="-285750">
              <a:buFont typeface="Wingdings" charset="2"/>
              <a:buChar char="Ø"/>
            </a:pPr>
            <a:r>
              <a:rPr lang="en-GB" dirty="0"/>
              <a:t>Total number of modules present in LHC = 1819</a:t>
            </a:r>
          </a:p>
          <a:p>
            <a:pPr marL="285750" indent="-285750">
              <a:buFont typeface="Wingdings" charset="2"/>
              <a:buChar char="Ø"/>
            </a:pPr>
            <a:r>
              <a:rPr lang="en-GB" dirty="0"/>
              <a:t>Inspections in 2023 of 212 mm type revealed 8 degraded modules</a:t>
            </a:r>
          </a:p>
          <a:p>
            <a:pPr marL="285750" indent="-285750">
              <a:buFont typeface="Wingdings" charset="2"/>
              <a:buChar char="Ø"/>
            </a:pPr>
            <a:r>
              <a:rPr lang="en-GB" dirty="0"/>
              <a:t>Full replacement in 2023 not possible</a:t>
            </a:r>
          </a:p>
          <a:p>
            <a:pPr marL="285750" indent="-285750">
              <a:buFont typeface="Wingdings" charset="2"/>
              <a:buChar char="Ø"/>
            </a:pPr>
            <a:r>
              <a:rPr lang="en-GB" b="1" dirty="0">
                <a:solidFill>
                  <a:schemeClr val="accent6">
                    <a:lumMod val="75000"/>
                  </a:schemeClr>
                </a:solidFill>
              </a:rPr>
              <a:t>Replacement strategy staged in YETS23-24 (47/71) and YETS24-25</a:t>
            </a:r>
          </a:p>
        </p:txBody>
      </p:sp>
      <p:grpSp>
        <p:nvGrpSpPr>
          <p:cNvPr id="36" name="Group 35"/>
          <p:cNvGrpSpPr/>
          <p:nvPr/>
        </p:nvGrpSpPr>
        <p:grpSpPr>
          <a:xfrm>
            <a:off x="4392164" y="895929"/>
            <a:ext cx="7273363" cy="4010383"/>
            <a:chOff x="4392164" y="895929"/>
            <a:chExt cx="7273363" cy="4010383"/>
          </a:xfrm>
        </p:grpSpPr>
        <p:grpSp>
          <p:nvGrpSpPr>
            <p:cNvPr id="31" name="Group 30"/>
            <p:cNvGrpSpPr/>
            <p:nvPr/>
          </p:nvGrpSpPr>
          <p:grpSpPr>
            <a:xfrm>
              <a:off x="4803222" y="895929"/>
              <a:ext cx="6557326" cy="4010383"/>
              <a:chOff x="4803222" y="895929"/>
              <a:chExt cx="6557326" cy="4010383"/>
            </a:xfrm>
          </p:grpSpPr>
          <p:pic>
            <p:nvPicPr>
              <p:cNvPr id="27" name="Picture 26" descr="A picture containing red&#10;&#10;Description automatically generated">
                <a:extLst>
                  <a:ext uri="{FF2B5EF4-FFF2-40B4-BE49-F238E27FC236}">
                    <a16:creationId xmlns:a16="http://schemas.microsoft.com/office/drawing/2014/main" id="{C2C39A08-2E75-C5BA-D5A1-645A8376412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828073" y="1419149"/>
                <a:ext cx="3138605" cy="963288"/>
              </a:xfrm>
              <a:prstGeom prst="rect">
                <a:avLst/>
              </a:prstGeom>
              <a:ln w="38100">
                <a:noFill/>
              </a:ln>
            </p:spPr>
          </p:pic>
          <p:sp>
            <p:nvSpPr>
              <p:cNvPr id="28" name="TextBox 27">
                <a:extLst>
                  <a:ext uri="{FF2B5EF4-FFF2-40B4-BE49-F238E27FC236}">
                    <a16:creationId xmlns:a16="http://schemas.microsoft.com/office/drawing/2014/main" id="{051D0624-002E-8C22-5016-A42585282BA2}"/>
                  </a:ext>
                </a:extLst>
              </p:cNvPr>
              <p:cNvSpPr txBox="1"/>
              <p:nvPr/>
            </p:nvSpPr>
            <p:spPr>
              <a:xfrm>
                <a:off x="5417471" y="2122820"/>
                <a:ext cx="1902572" cy="276999"/>
              </a:xfrm>
              <a:prstGeom prst="rect">
                <a:avLst/>
              </a:prstGeom>
              <a:noFill/>
            </p:spPr>
            <p:txBody>
              <a:bodyPr wrap="none" lIns="0" tIns="0" rIns="0" bIns="0" rtlCol="0">
                <a:spAutoFit/>
              </a:bodyPr>
              <a:lstStyle/>
              <a:p>
                <a:pPr algn="l"/>
                <a:r>
                  <a:rPr lang="en-GB" dirty="0">
                    <a:solidFill>
                      <a:schemeClr val="bg1"/>
                    </a:solidFill>
                  </a:rPr>
                  <a:t>Signs of overheating</a:t>
                </a:r>
              </a:p>
            </p:txBody>
          </p:sp>
          <p:sp>
            <p:nvSpPr>
              <p:cNvPr id="8" name="Rectangle 7"/>
              <p:cNvSpPr/>
              <p:nvPr/>
            </p:nvSpPr>
            <p:spPr>
              <a:xfrm>
                <a:off x="4803222" y="895929"/>
                <a:ext cx="5512077" cy="523220"/>
              </a:xfrm>
              <a:prstGeom prst="rect">
                <a:avLst/>
              </a:prstGeom>
            </p:spPr>
            <p:txBody>
              <a:bodyPr wrap="square">
                <a:spAutoFit/>
              </a:bodyPr>
              <a:lstStyle/>
              <a:p>
                <a:r>
                  <a:rPr lang="en-US" sz="1400" dirty="0">
                    <a:solidFill>
                      <a:srgbClr val="161616"/>
                    </a:solidFill>
                  </a:rPr>
                  <a:t>Visual inspection </a:t>
                </a:r>
                <a:r>
                  <a:rPr lang="en-US" sz="1400" dirty="0">
                    <a:solidFill>
                      <a:srgbClr val="161616"/>
                    </a:solidFill>
                    <a:sym typeface="Wingdings"/>
                  </a:rPr>
                  <a:t> a</a:t>
                </a:r>
                <a:r>
                  <a:rPr lang="en-US" sz="1400" dirty="0">
                    <a:solidFill>
                      <a:srgbClr val="161616"/>
                    </a:solidFill>
                  </a:rPr>
                  <a:t>nnealed/plasticized spring on the 212 mm vacuum module due to localized temperature increase to more than 500°C </a:t>
                </a:r>
                <a:endParaRPr lang="en-US" sz="1400"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8837" y="2428617"/>
                <a:ext cx="3138605" cy="2369543"/>
              </a:xfrm>
              <a:prstGeom prst="rect">
                <a:avLst/>
              </a:prstGeom>
            </p:spPr>
          </p:pic>
          <p:pic>
            <p:nvPicPr>
              <p:cNvPr id="25" name="Picture 24">
                <a:extLst>
                  <a:ext uri="{FF2B5EF4-FFF2-40B4-BE49-F238E27FC236}">
                    <a16:creationId xmlns:a16="http://schemas.microsoft.com/office/drawing/2014/main" id="{29B3738F-2B68-1068-5911-1BF7BEA33E58}"/>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l="15985" r="9553"/>
              <a:stretch/>
            </p:blipFill>
            <p:spPr>
              <a:xfrm rot="5400000">
                <a:off x="8015669" y="1407103"/>
                <a:ext cx="3332832" cy="3356926"/>
              </a:xfrm>
              <a:prstGeom prst="rect">
                <a:avLst/>
              </a:prstGeom>
            </p:spPr>
          </p:pic>
          <p:cxnSp>
            <p:nvCxnSpPr>
              <p:cNvPr id="15" name="Straight Arrow Connector 14"/>
              <p:cNvCxnSpPr/>
              <p:nvPr/>
            </p:nvCxnSpPr>
            <p:spPr>
              <a:xfrm>
                <a:off x="5126182" y="2122820"/>
                <a:ext cx="9236" cy="971362"/>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140259" y="3220653"/>
                <a:ext cx="2474796" cy="307638"/>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9825587" y="1216986"/>
                <a:ext cx="1102225" cy="369332"/>
              </a:xfrm>
              <a:prstGeom prst="rect">
                <a:avLst/>
              </a:prstGeom>
              <a:noFill/>
            </p:spPr>
            <p:txBody>
              <a:bodyPr wrap="none" rtlCol="0">
                <a:spAutoFit/>
              </a:bodyPr>
              <a:lstStyle/>
              <a:p>
                <a:r>
                  <a:rPr lang="en-GB"/>
                  <a:t>RF fingers</a:t>
                </a:r>
              </a:p>
            </p:txBody>
          </p:sp>
          <p:cxnSp>
            <p:nvCxnSpPr>
              <p:cNvPr id="23" name="Straight Arrow Connector 22"/>
              <p:cNvCxnSpPr/>
              <p:nvPr/>
            </p:nvCxnSpPr>
            <p:spPr>
              <a:xfrm>
                <a:off x="10169432" y="1529100"/>
                <a:ext cx="114005" cy="3716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986410" y="2933201"/>
                <a:ext cx="903917" cy="1973111"/>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5034146" y="4272867"/>
                <a:ext cx="2669222" cy="523220"/>
              </a:xfrm>
              <a:prstGeom prst="rect">
                <a:avLst/>
              </a:prstGeom>
              <a:noFill/>
            </p:spPr>
            <p:txBody>
              <a:bodyPr wrap="square" rtlCol="0">
                <a:spAutoFit/>
              </a:bodyPr>
              <a:lstStyle/>
              <a:p>
                <a:pPr algn="ctr"/>
                <a:r>
                  <a:rPr lang="en-GB" sz="1400" dirty="0">
                    <a:solidFill>
                      <a:schemeClr val="bg1"/>
                    </a:solidFill>
                  </a:rPr>
                  <a:t>Spring is damaged where RF fingers separation </a:t>
                </a:r>
                <a:r>
                  <a:rPr lang="en-GB" sz="1400">
                    <a:solidFill>
                      <a:schemeClr val="bg1"/>
                    </a:solidFill>
                  </a:rPr>
                  <a:t>is non-conform</a:t>
                </a:r>
              </a:p>
            </p:txBody>
          </p:sp>
          <p:cxnSp>
            <p:nvCxnSpPr>
              <p:cNvPr id="30" name="Straight Arrow Connector 29"/>
              <p:cNvCxnSpPr/>
              <p:nvPr/>
            </p:nvCxnSpPr>
            <p:spPr>
              <a:xfrm>
                <a:off x="6314577" y="3512507"/>
                <a:ext cx="283566" cy="0"/>
              </a:xfrm>
              <a:prstGeom prst="straightConnector1">
                <a:avLst/>
              </a:prstGeom>
              <a:ln>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32" name="Rounded Rectangle 31"/>
            <p:cNvSpPr/>
            <p:nvPr/>
          </p:nvSpPr>
          <p:spPr>
            <a:xfrm>
              <a:off x="4392164" y="895929"/>
              <a:ext cx="7273363" cy="401038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1" name="Group 40"/>
          <p:cNvGrpSpPr/>
          <p:nvPr/>
        </p:nvGrpSpPr>
        <p:grpSpPr>
          <a:xfrm>
            <a:off x="7875270" y="5135599"/>
            <a:ext cx="3818388" cy="1097143"/>
            <a:chOff x="7875270" y="5261329"/>
            <a:chExt cx="3818388" cy="1097143"/>
          </a:xfrm>
        </p:grpSpPr>
        <p:sp>
          <p:nvSpPr>
            <p:cNvPr id="38" name="Rounded Rectangle 37"/>
            <p:cNvSpPr/>
            <p:nvPr/>
          </p:nvSpPr>
          <p:spPr>
            <a:xfrm>
              <a:off x="7875270" y="5261329"/>
              <a:ext cx="3779299" cy="1097143"/>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7957442" y="5332353"/>
              <a:ext cx="3736216" cy="923330"/>
            </a:xfrm>
            <a:prstGeom prst="rect">
              <a:avLst/>
            </a:prstGeom>
            <a:noFill/>
          </p:spPr>
          <p:txBody>
            <a:bodyPr wrap="none" rtlCol="0">
              <a:spAutoFit/>
            </a:bodyPr>
            <a:lstStyle/>
            <a:p>
              <a:r>
                <a:rPr lang="en-GB" dirty="0"/>
                <a:t>Mitigation for 2023 &amp; 2024:</a:t>
              </a:r>
            </a:p>
            <a:p>
              <a:r>
                <a:rPr lang="en-GB" dirty="0"/>
                <a:t>Bunch intensity limited to </a:t>
              </a:r>
              <a:r>
                <a:rPr lang="en-GB" b="1" dirty="0">
                  <a:solidFill>
                    <a:srgbClr val="C00000"/>
                  </a:solidFill>
                </a:rPr>
                <a:t>1.6⋅10</a:t>
              </a:r>
              <a:r>
                <a:rPr lang="en-GB" b="1" baseline="30000" dirty="0">
                  <a:solidFill>
                    <a:srgbClr val="C00000"/>
                  </a:solidFill>
                </a:rPr>
                <a:t>11</a:t>
              </a:r>
              <a:r>
                <a:rPr lang="en-GB" b="1" dirty="0">
                  <a:solidFill>
                    <a:srgbClr val="C00000"/>
                  </a:solidFill>
                </a:rPr>
                <a:t> </a:t>
              </a:r>
              <a:r>
                <a:rPr lang="en-GB" dirty="0"/>
                <a:t>p+</a:t>
              </a:r>
            </a:p>
            <a:p>
              <a:r>
                <a:rPr lang="en-GB" dirty="0"/>
                <a:t>Bunch length kept above 1.2 ns</a:t>
              </a:r>
            </a:p>
          </p:txBody>
        </p:sp>
      </p:grpSp>
      <p:sp>
        <p:nvSpPr>
          <p:cNvPr id="43" name="Rectangle 42"/>
          <p:cNvSpPr/>
          <p:nvPr/>
        </p:nvSpPr>
        <p:spPr>
          <a:xfrm>
            <a:off x="10166801" y="526034"/>
            <a:ext cx="1242648" cy="369332"/>
          </a:xfrm>
          <a:prstGeom prst="rect">
            <a:avLst/>
          </a:prstGeom>
        </p:spPr>
        <p:txBody>
          <a:bodyPr wrap="none">
            <a:spAutoFit/>
          </a:bodyPr>
          <a:lstStyle/>
          <a:p>
            <a:r>
              <a:rPr lang="en-GB" b="1" dirty="0"/>
              <a:t>25.05.2023</a:t>
            </a:r>
          </a:p>
        </p:txBody>
      </p:sp>
      <p:sp>
        <p:nvSpPr>
          <p:cNvPr id="7" name="Rectangle 6"/>
          <p:cNvSpPr/>
          <p:nvPr/>
        </p:nvSpPr>
        <p:spPr>
          <a:xfrm>
            <a:off x="67677" y="6524495"/>
            <a:ext cx="2069349" cy="276999"/>
          </a:xfrm>
          <a:prstGeom prst="rect">
            <a:avLst/>
          </a:prstGeom>
        </p:spPr>
        <p:txBody>
          <a:bodyPr wrap="none">
            <a:spAutoFit/>
          </a:bodyPr>
          <a:lstStyle/>
          <a:p>
            <a:r>
              <a:rPr lang="en-GB" sz="1200" dirty="0"/>
              <a:t>YETS: Year End Technical Stop</a:t>
            </a:r>
          </a:p>
        </p:txBody>
      </p:sp>
      <p:pic>
        <p:nvPicPr>
          <p:cNvPr id="4" name="Picture 2" descr="CERN Logo">
            <a:extLst>
              <a:ext uri="{FF2B5EF4-FFF2-40B4-BE49-F238E27FC236}">
                <a16:creationId xmlns:a16="http://schemas.microsoft.com/office/drawing/2014/main" id="{491B9185-6B54-7EF6-5796-D43D81E772C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B9E1D5B7-B6AE-E55C-D873-9E7BA66B9B4C}"/>
              </a:ext>
            </a:extLst>
          </p:cNvPr>
          <p:cNvSpPr txBox="1"/>
          <p:nvPr/>
        </p:nvSpPr>
        <p:spPr>
          <a:xfrm rot="16200000">
            <a:off x="-164204" y="1646215"/>
            <a:ext cx="1199431" cy="307777"/>
          </a:xfrm>
          <a:prstGeom prst="rect">
            <a:avLst/>
          </a:prstGeom>
          <a:noFill/>
        </p:spPr>
        <p:txBody>
          <a:bodyPr wrap="none" rtlCol="0">
            <a:spAutoFit/>
          </a:bodyPr>
          <a:lstStyle/>
          <a:p>
            <a:r>
              <a:rPr lang="en-US" sz="1400" dirty="0"/>
              <a:t>Pressure (mb)</a:t>
            </a:r>
          </a:p>
        </p:txBody>
      </p:sp>
      <p:sp>
        <p:nvSpPr>
          <p:cNvPr id="16" name="TextBox 15">
            <a:extLst>
              <a:ext uri="{FF2B5EF4-FFF2-40B4-BE49-F238E27FC236}">
                <a16:creationId xmlns:a16="http://schemas.microsoft.com/office/drawing/2014/main" id="{8A4AA485-4EC3-F736-90C0-9F87ACA40AFC}"/>
              </a:ext>
            </a:extLst>
          </p:cNvPr>
          <p:cNvSpPr txBox="1"/>
          <p:nvPr/>
        </p:nvSpPr>
        <p:spPr>
          <a:xfrm>
            <a:off x="1102351" y="1913958"/>
            <a:ext cx="622286" cy="369332"/>
          </a:xfrm>
          <a:prstGeom prst="rect">
            <a:avLst/>
          </a:prstGeom>
          <a:noFill/>
        </p:spPr>
        <p:txBody>
          <a:bodyPr wrap="none" rtlCol="0">
            <a:spAutoFit/>
          </a:bodyPr>
          <a:lstStyle/>
          <a:p>
            <a:r>
              <a:rPr lang="en-US" dirty="0"/>
              <a:t>10</a:t>
            </a:r>
            <a:r>
              <a:rPr lang="en-US" baseline="30000" dirty="0"/>
              <a:t>-11</a:t>
            </a:r>
          </a:p>
        </p:txBody>
      </p:sp>
      <p:sp>
        <p:nvSpPr>
          <p:cNvPr id="21" name="TextBox 20">
            <a:extLst>
              <a:ext uri="{FF2B5EF4-FFF2-40B4-BE49-F238E27FC236}">
                <a16:creationId xmlns:a16="http://schemas.microsoft.com/office/drawing/2014/main" id="{8A13170F-71AD-7F8D-FF22-07B58D022BC1}"/>
              </a:ext>
            </a:extLst>
          </p:cNvPr>
          <p:cNvSpPr txBox="1"/>
          <p:nvPr/>
        </p:nvSpPr>
        <p:spPr>
          <a:xfrm>
            <a:off x="2239285" y="1323567"/>
            <a:ext cx="543739" cy="369332"/>
          </a:xfrm>
          <a:prstGeom prst="rect">
            <a:avLst/>
          </a:prstGeom>
          <a:noFill/>
        </p:spPr>
        <p:txBody>
          <a:bodyPr wrap="none" rtlCol="0">
            <a:spAutoFit/>
          </a:bodyPr>
          <a:lstStyle/>
          <a:p>
            <a:r>
              <a:rPr lang="en-US" dirty="0"/>
              <a:t>10</a:t>
            </a:r>
            <a:r>
              <a:rPr lang="en-US" baseline="30000" dirty="0"/>
              <a:t>-7</a:t>
            </a:r>
          </a:p>
        </p:txBody>
      </p:sp>
    </p:spTree>
    <p:extLst>
      <p:ext uri="{BB962C8B-B14F-4D97-AF65-F5344CB8AC3E}">
        <p14:creationId xmlns:p14="http://schemas.microsoft.com/office/powerpoint/2010/main" val="29138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960582" y="2854036"/>
            <a:ext cx="4479636" cy="54462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838200" y="-10795"/>
            <a:ext cx="10515600" cy="1325563"/>
          </a:xfrm>
        </p:spPr>
        <p:txBody>
          <a:bodyPr/>
          <a:lstStyle/>
          <a:p>
            <a:r>
              <a:rPr lang="en-GB" dirty="0">
                <a:solidFill>
                  <a:schemeClr val="accent1">
                    <a:lumMod val="75000"/>
                  </a:schemeClr>
                </a:solidFill>
              </a:rPr>
              <a:t>LHC in 2024</a:t>
            </a:r>
          </a:p>
        </p:txBody>
      </p:sp>
      <p:sp>
        <p:nvSpPr>
          <p:cNvPr id="4" name="Footer Placeholder 3"/>
          <p:cNvSpPr>
            <a:spLocks noGrp="1"/>
          </p:cNvSpPr>
          <p:nvPr>
            <p:ph type="ftr" sz="quarter" idx="11"/>
          </p:nvPr>
        </p:nvSpPr>
        <p:spPr/>
        <p:txBody>
          <a:bodyPr/>
          <a:lstStyle/>
          <a:p>
            <a:r>
              <a:rPr lang="en-GB"/>
              <a:t>Epiphany 2025    R. Alemany Fernandez</a:t>
            </a:r>
          </a:p>
        </p:txBody>
      </p:sp>
      <p:sp>
        <p:nvSpPr>
          <p:cNvPr id="5" name="Slide Number Placeholder 4"/>
          <p:cNvSpPr>
            <a:spLocks noGrp="1"/>
          </p:cNvSpPr>
          <p:nvPr>
            <p:ph type="sldNum" sz="quarter" idx="12"/>
          </p:nvPr>
        </p:nvSpPr>
        <p:spPr/>
        <p:txBody>
          <a:bodyPr/>
          <a:lstStyle/>
          <a:p>
            <a:fld id="{9E1129FD-1287-874A-8C07-1C4F318AC425}" type="slidenum">
              <a:rPr lang="en-GB" smtClean="0"/>
              <a:t>30</a:t>
            </a:fld>
            <a:endParaRPr lang="en-GB"/>
          </a:p>
        </p:txBody>
      </p:sp>
      <p:cxnSp>
        <p:nvCxnSpPr>
          <p:cNvPr id="6" name="Straight Connector 5"/>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Content Placeholder 1">
            <a:extLst>
              <a:ext uri="{FF2B5EF4-FFF2-40B4-BE49-F238E27FC236}">
                <a16:creationId xmlns:a16="http://schemas.microsoft.com/office/drawing/2014/main" id="{B3DD0DBB-0731-D240-CB99-8649E1E97CEA}"/>
              </a:ext>
            </a:extLst>
          </p:cNvPr>
          <p:cNvSpPr txBox="1">
            <a:spLocks/>
          </p:cNvSpPr>
          <p:nvPr/>
        </p:nvSpPr>
        <p:spPr>
          <a:xfrm>
            <a:off x="489268" y="1631273"/>
            <a:ext cx="7614375" cy="2130854"/>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Wingdings" charset="2"/>
              <a:buChar char="Ø"/>
            </a:pPr>
            <a:r>
              <a:rPr lang="en-GB" sz="1600" dirty="0"/>
              <a:t>Operating in 2024 with known weak modules</a:t>
            </a:r>
          </a:p>
          <a:p>
            <a:pPr lvl="1"/>
            <a:r>
              <a:rPr lang="en-GB" sz="1600" dirty="0"/>
              <a:t>47 of 71 replaced in YETS23-24</a:t>
            </a:r>
          </a:p>
          <a:p>
            <a:pPr lvl="1"/>
            <a:r>
              <a:rPr lang="en-GB" sz="1600" dirty="0"/>
              <a:t>Remaining modules to be replaced YETS24-25</a:t>
            </a:r>
          </a:p>
          <a:p>
            <a:pPr>
              <a:buFont typeface="Wingdings" charset="2"/>
              <a:buChar char="Ø"/>
            </a:pPr>
            <a:r>
              <a:rPr lang="en-GB" sz="1600" dirty="0"/>
              <a:t>Beam induced power depends on bunch intensity and bunch length</a:t>
            </a:r>
          </a:p>
          <a:p>
            <a:pPr lvl="1"/>
            <a:r>
              <a:rPr lang="en-GB" sz="1600" dirty="0"/>
              <a:t>Bunch intensity limited to </a:t>
            </a:r>
            <a:r>
              <a:rPr lang="en-GB" sz="1600" b="1" dirty="0">
                <a:solidFill>
                  <a:srgbClr val="C00000"/>
                </a:solidFill>
              </a:rPr>
              <a:t>1.6⋅10</a:t>
            </a:r>
            <a:r>
              <a:rPr lang="en-GB" sz="1600" b="1" baseline="30000" dirty="0">
                <a:solidFill>
                  <a:srgbClr val="C00000"/>
                </a:solidFill>
              </a:rPr>
              <a:t>11</a:t>
            </a:r>
            <a:r>
              <a:rPr lang="en-GB" sz="1600" b="1" dirty="0">
                <a:solidFill>
                  <a:srgbClr val="C00000"/>
                </a:solidFill>
              </a:rPr>
              <a:t> p+ in 2024</a:t>
            </a:r>
          </a:p>
          <a:p>
            <a:pPr lvl="2"/>
            <a:r>
              <a:rPr lang="en-GB" sz="1600" b="1" dirty="0">
                <a:solidFill>
                  <a:srgbClr val="C00000"/>
                </a:solidFill>
              </a:rPr>
              <a:t>Run 3 max = 1.8 ⋅ 10</a:t>
            </a:r>
            <a:r>
              <a:rPr lang="en-GB" sz="1600" b="1" baseline="30000" dirty="0">
                <a:solidFill>
                  <a:srgbClr val="C00000"/>
                </a:solidFill>
              </a:rPr>
              <a:t>11</a:t>
            </a:r>
            <a:r>
              <a:rPr lang="en-GB" sz="1600" b="1" dirty="0">
                <a:solidFill>
                  <a:srgbClr val="C00000"/>
                </a:solidFill>
              </a:rPr>
              <a:t> p+/b</a:t>
            </a:r>
          </a:p>
          <a:p>
            <a:pPr lvl="1"/>
            <a:r>
              <a:rPr lang="en-GB" sz="1600" dirty="0"/>
              <a:t>Bunch length control throughout the cycle</a:t>
            </a:r>
          </a:p>
        </p:txBody>
      </p:sp>
      <p:sp>
        <p:nvSpPr>
          <p:cNvPr id="8" name="Title 2">
            <a:extLst>
              <a:ext uri="{FF2B5EF4-FFF2-40B4-BE49-F238E27FC236}">
                <a16:creationId xmlns:a16="http://schemas.microsoft.com/office/drawing/2014/main" id="{6A262C9E-5191-44DA-547C-AB667E758EB5}"/>
              </a:ext>
            </a:extLst>
          </p:cNvPr>
          <p:cNvSpPr txBox="1">
            <a:spLocks/>
          </p:cNvSpPr>
          <p:nvPr/>
        </p:nvSpPr>
        <p:spPr>
          <a:xfrm>
            <a:off x="489268" y="1014991"/>
            <a:ext cx="11376025" cy="7095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a:latin typeface="+mn-lt"/>
              </a:rPr>
              <a:t>Dealing with Limitations – RF Finger Modules</a:t>
            </a:r>
            <a:endParaRPr lang="en-GB" sz="2800" dirty="0">
              <a:latin typeface="+mn-lt"/>
            </a:endParaRPr>
          </a:p>
        </p:txBody>
      </p:sp>
      <p:pic>
        <p:nvPicPr>
          <p:cNvPr id="12" name="Picture 11">
            <a:extLst>
              <a:ext uri="{FF2B5EF4-FFF2-40B4-BE49-F238E27FC236}">
                <a16:creationId xmlns:a16="http://schemas.microsoft.com/office/drawing/2014/main" id="{5BD550A0-4E73-4A4B-FE2A-68A1BE8593A8}"/>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770434" y="3848589"/>
            <a:ext cx="6974805" cy="2456875"/>
          </a:xfrm>
          <a:prstGeom prst="rect">
            <a:avLst/>
          </a:prstGeom>
        </p:spPr>
      </p:pic>
      <p:pic>
        <p:nvPicPr>
          <p:cNvPr id="14" name="Picture 13" descr="A picture containing person, hand, indoor, dish rack&#10;&#10;Description automatically generated">
            <a:extLst>
              <a:ext uri="{FF2B5EF4-FFF2-40B4-BE49-F238E27FC236}">
                <a16:creationId xmlns:a16="http://schemas.microsoft.com/office/drawing/2014/main" id="{7649A7C5-83DD-7C7C-96CB-5CC5C8B15B2B}"/>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rot="5400000">
            <a:off x="9139873" y="3426895"/>
            <a:ext cx="2649597" cy="2389784"/>
          </a:xfrm>
          <a:prstGeom prst="rect">
            <a:avLst/>
          </a:prstGeom>
        </p:spPr>
      </p:pic>
      <p:pic>
        <p:nvPicPr>
          <p:cNvPr id="15" name="Picture 14" descr="A picture containing metalware, screw, indoor, red&#10;&#10;Description automatically generated">
            <a:extLst>
              <a:ext uri="{FF2B5EF4-FFF2-40B4-BE49-F238E27FC236}">
                <a16:creationId xmlns:a16="http://schemas.microsoft.com/office/drawing/2014/main" id="{9392640A-4A79-DA80-09E9-A96B6767C0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69778" y="1367942"/>
            <a:ext cx="2389785" cy="1792338"/>
          </a:xfrm>
          <a:prstGeom prst="rect">
            <a:avLst/>
          </a:prstGeom>
        </p:spPr>
      </p:pic>
      <p:sp>
        <p:nvSpPr>
          <p:cNvPr id="16" name="Rectangle 15"/>
          <p:cNvSpPr/>
          <p:nvPr/>
        </p:nvSpPr>
        <p:spPr>
          <a:xfrm>
            <a:off x="2294975" y="3699440"/>
            <a:ext cx="2120837" cy="369332"/>
          </a:xfrm>
          <a:prstGeom prst="rect">
            <a:avLst/>
          </a:prstGeom>
          <a:noFill/>
        </p:spPr>
        <p:txBody>
          <a:bodyPr wrap="none">
            <a:spAutoFit/>
          </a:bodyPr>
          <a:lstStyle/>
          <a:p>
            <a:r>
              <a:rPr lang="en-GB" dirty="0"/>
              <a:t>Bunch length B1 (ns)</a:t>
            </a:r>
          </a:p>
        </p:txBody>
      </p:sp>
      <p:sp>
        <p:nvSpPr>
          <p:cNvPr id="17" name="Rectangle 16"/>
          <p:cNvSpPr/>
          <p:nvPr/>
        </p:nvSpPr>
        <p:spPr>
          <a:xfrm>
            <a:off x="5716885" y="3697980"/>
            <a:ext cx="2120837" cy="369332"/>
          </a:xfrm>
          <a:prstGeom prst="rect">
            <a:avLst/>
          </a:prstGeom>
        </p:spPr>
        <p:txBody>
          <a:bodyPr wrap="none">
            <a:spAutoFit/>
          </a:bodyPr>
          <a:lstStyle/>
          <a:p>
            <a:r>
              <a:rPr lang="en-GB" dirty="0"/>
              <a:t>Bunch length B2 (ns)</a:t>
            </a:r>
          </a:p>
        </p:txBody>
      </p:sp>
      <p:sp>
        <p:nvSpPr>
          <p:cNvPr id="19" name="Rectangle 18"/>
          <p:cNvSpPr/>
          <p:nvPr/>
        </p:nvSpPr>
        <p:spPr>
          <a:xfrm>
            <a:off x="67677" y="6524495"/>
            <a:ext cx="2906501" cy="276999"/>
          </a:xfrm>
          <a:prstGeom prst="rect">
            <a:avLst/>
          </a:prstGeom>
        </p:spPr>
        <p:txBody>
          <a:bodyPr wrap="none">
            <a:spAutoFit/>
          </a:bodyPr>
          <a:lstStyle/>
          <a:p>
            <a:r>
              <a:rPr lang="en-GB" sz="1200" dirty="0"/>
              <a:t>(E)YETS: (Extended) Year End Technical Stop</a:t>
            </a:r>
          </a:p>
        </p:txBody>
      </p:sp>
      <p:pic>
        <p:nvPicPr>
          <p:cNvPr id="3" name="Picture 2" descr="CERN Logo">
            <a:extLst>
              <a:ext uri="{FF2B5EF4-FFF2-40B4-BE49-F238E27FC236}">
                <a16:creationId xmlns:a16="http://schemas.microsoft.com/office/drawing/2014/main" id="{3438E2D6-AAF7-F088-6072-C8CF07A75D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B78D975-4869-2FE2-5D61-AD9720733EA7}"/>
              </a:ext>
            </a:extLst>
          </p:cNvPr>
          <p:cNvSpPr txBox="1"/>
          <p:nvPr/>
        </p:nvSpPr>
        <p:spPr>
          <a:xfrm>
            <a:off x="2294975" y="6137980"/>
            <a:ext cx="2307619" cy="276999"/>
          </a:xfrm>
          <a:prstGeom prst="rect">
            <a:avLst/>
          </a:prstGeom>
          <a:solidFill>
            <a:schemeClr val="bg1"/>
          </a:solidFill>
        </p:spPr>
        <p:txBody>
          <a:bodyPr wrap="none" rtlCol="0">
            <a:spAutoFit/>
          </a:bodyPr>
          <a:lstStyle/>
          <a:p>
            <a:r>
              <a:rPr lang="en-US" sz="1200" dirty="0"/>
              <a:t>Time from start of acceleration (s)</a:t>
            </a:r>
          </a:p>
        </p:txBody>
      </p:sp>
      <p:sp>
        <p:nvSpPr>
          <p:cNvPr id="11" name="TextBox 10">
            <a:extLst>
              <a:ext uri="{FF2B5EF4-FFF2-40B4-BE49-F238E27FC236}">
                <a16:creationId xmlns:a16="http://schemas.microsoft.com/office/drawing/2014/main" id="{D1FC2C41-607A-3DC7-CFA8-8A33EA639650}"/>
              </a:ext>
            </a:extLst>
          </p:cNvPr>
          <p:cNvSpPr txBox="1"/>
          <p:nvPr/>
        </p:nvSpPr>
        <p:spPr>
          <a:xfrm>
            <a:off x="5623493" y="6137980"/>
            <a:ext cx="2307619" cy="276999"/>
          </a:xfrm>
          <a:prstGeom prst="rect">
            <a:avLst/>
          </a:prstGeom>
          <a:solidFill>
            <a:schemeClr val="bg1"/>
          </a:solidFill>
        </p:spPr>
        <p:txBody>
          <a:bodyPr wrap="none" rtlCol="0">
            <a:spAutoFit/>
          </a:bodyPr>
          <a:lstStyle/>
          <a:p>
            <a:r>
              <a:rPr lang="en-US" sz="1200" dirty="0"/>
              <a:t>Time from start of acceleration (s)</a:t>
            </a:r>
          </a:p>
        </p:txBody>
      </p:sp>
      <p:cxnSp>
        <p:nvCxnSpPr>
          <p:cNvPr id="18" name="Straight Arrow Connector 17">
            <a:extLst>
              <a:ext uri="{FF2B5EF4-FFF2-40B4-BE49-F238E27FC236}">
                <a16:creationId xmlns:a16="http://schemas.microsoft.com/office/drawing/2014/main" id="{290ED5DB-66D3-7012-D611-8B4C5AB44358}"/>
              </a:ext>
            </a:extLst>
          </p:cNvPr>
          <p:cNvCxnSpPr/>
          <p:nvPr/>
        </p:nvCxnSpPr>
        <p:spPr>
          <a:xfrm>
            <a:off x="3677385" y="4153774"/>
            <a:ext cx="437415"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CABFA4E-3C55-949E-A377-95FDCD66236C}"/>
              </a:ext>
            </a:extLst>
          </p:cNvPr>
          <p:cNvSpPr txBox="1"/>
          <p:nvPr/>
        </p:nvSpPr>
        <p:spPr>
          <a:xfrm>
            <a:off x="3568919" y="4119658"/>
            <a:ext cx="654346" cy="276999"/>
          </a:xfrm>
          <a:prstGeom prst="rect">
            <a:avLst/>
          </a:prstGeom>
          <a:noFill/>
        </p:spPr>
        <p:txBody>
          <a:bodyPr wrap="none" rtlCol="0">
            <a:spAutoFit/>
          </a:bodyPr>
          <a:lstStyle/>
          <a:p>
            <a:r>
              <a:rPr lang="en-US" sz="1200" dirty="0"/>
              <a:t>3.3 min</a:t>
            </a:r>
          </a:p>
        </p:txBody>
      </p:sp>
    </p:spTree>
    <p:extLst>
      <p:ext uri="{BB962C8B-B14F-4D97-AF65-F5344CB8AC3E}">
        <p14:creationId xmlns:p14="http://schemas.microsoft.com/office/powerpoint/2010/main" val="277330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1289B27-7833-EC07-6997-AA9445E156D4}"/>
              </a:ext>
            </a:extLst>
          </p:cNvPr>
          <p:cNvSpPr>
            <a:spLocks noGrp="1"/>
          </p:cNvSpPr>
          <p:nvPr>
            <p:ph type="dt" sz="half" idx="10"/>
          </p:nvPr>
        </p:nvSpPr>
        <p:spPr/>
        <p:txBody>
          <a:bodyPr/>
          <a:lstStyle/>
          <a:p>
            <a:r>
              <a:rPr lang="en-US" dirty="0"/>
              <a:t>13/01/2025</a:t>
            </a:r>
          </a:p>
        </p:txBody>
      </p:sp>
      <p:sp>
        <p:nvSpPr>
          <p:cNvPr id="5" name="Footer Placeholder 4">
            <a:extLst>
              <a:ext uri="{FF2B5EF4-FFF2-40B4-BE49-F238E27FC236}">
                <a16:creationId xmlns:a16="http://schemas.microsoft.com/office/drawing/2014/main" id="{659DD49C-2144-19C4-0910-2FA1B1E682A4}"/>
              </a:ext>
            </a:extLst>
          </p:cNvPr>
          <p:cNvSpPr>
            <a:spLocks noGrp="1"/>
          </p:cNvSpPr>
          <p:nvPr>
            <p:ph type="ftr" sz="quarter" idx="11"/>
          </p:nvPr>
        </p:nvSpPr>
        <p:spPr/>
        <p:txBody>
          <a:bodyPr/>
          <a:lstStyle/>
          <a:p>
            <a:r>
              <a:rPr lang="en-GB" dirty="0"/>
              <a:t>Epiphany 2025    R. Alemany Fernandez</a:t>
            </a:r>
            <a:endParaRPr lang="en-US" dirty="0"/>
          </a:p>
        </p:txBody>
      </p:sp>
      <p:sp>
        <p:nvSpPr>
          <p:cNvPr id="6" name="Slide Number Placeholder 5">
            <a:extLst>
              <a:ext uri="{FF2B5EF4-FFF2-40B4-BE49-F238E27FC236}">
                <a16:creationId xmlns:a16="http://schemas.microsoft.com/office/drawing/2014/main" id="{3199A6D2-1F9A-0D5A-690F-A38C468040D3}"/>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
        <p:nvSpPr>
          <p:cNvPr id="7" name="Content Placeholder 1">
            <a:extLst>
              <a:ext uri="{FF2B5EF4-FFF2-40B4-BE49-F238E27FC236}">
                <a16:creationId xmlns:a16="http://schemas.microsoft.com/office/drawing/2014/main" id="{F2900237-09CD-598C-2D00-4969EA81D687}"/>
              </a:ext>
            </a:extLst>
          </p:cNvPr>
          <p:cNvSpPr>
            <a:spLocks noGrp="1"/>
          </p:cNvSpPr>
          <p:nvPr>
            <p:ph idx="1"/>
          </p:nvPr>
        </p:nvSpPr>
        <p:spPr>
          <a:xfrm>
            <a:off x="407989" y="1120346"/>
            <a:ext cx="11376024" cy="5080429"/>
          </a:xfrm>
        </p:spPr>
        <p:txBody>
          <a:bodyPr/>
          <a:lstStyle/>
          <a:p>
            <a:pPr>
              <a:buFont typeface="Wingdings" charset="2"/>
              <a:buChar char="Ø"/>
            </a:pPr>
            <a:r>
              <a:rPr lang="en-US" dirty="0"/>
              <a:t>Move to BCMS Beams</a:t>
            </a:r>
          </a:p>
          <a:p>
            <a:pPr lvl="1"/>
            <a:r>
              <a:rPr lang="en-GB" dirty="0"/>
              <a:t>Filling scheme based on 3x36b patterns imposed by heat load limitation </a:t>
            </a:r>
            <a:br>
              <a:rPr lang="en-GB" dirty="0"/>
            </a:br>
            <a:r>
              <a:rPr lang="en-GB" dirty="0"/>
              <a:t>from electron cloud</a:t>
            </a:r>
          </a:p>
          <a:p>
            <a:pPr lvl="1"/>
            <a:r>
              <a:rPr lang="en-GB" dirty="0"/>
              <a:t>Intensity limited to </a:t>
            </a:r>
            <a:r>
              <a:rPr lang="en-GB" b="1" dirty="0">
                <a:solidFill>
                  <a:srgbClr val="C00000"/>
                </a:solidFill>
              </a:rPr>
              <a:t>1.6⋅10</a:t>
            </a:r>
            <a:r>
              <a:rPr lang="en-GB" b="1" baseline="30000" dirty="0">
                <a:solidFill>
                  <a:srgbClr val="C00000"/>
                </a:solidFill>
              </a:rPr>
              <a:t>11</a:t>
            </a:r>
            <a:r>
              <a:rPr lang="en-GB" b="1" dirty="0">
                <a:solidFill>
                  <a:srgbClr val="C00000"/>
                </a:solidFill>
              </a:rPr>
              <a:t> p+/bunch </a:t>
            </a:r>
            <a:r>
              <a:rPr lang="en-GB" dirty="0">
                <a:solidFill>
                  <a:schemeClr val="tx1"/>
                </a:solidFill>
              </a:rPr>
              <a:t>by RF fingers</a:t>
            </a:r>
          </a:p>
          <a:p>
            <a:pPr lvl="1"/>
            <a:r>
              <a:rPr lang="en-GB" b="1" dirty="0">
                <a:solidFill>
                  <a:srgbClr val="00B050"/>
                </a:solidFill>
              </a:rPr>
              <a:t>Emittance: could be improved with BCMS</a:t>
            </a:r>
            <a:endParaRPr lang="en-GB" dirty="0">
              <a:solidFill>
                <a:srgbClr val="00B050"/>
              </a:solidFill>
            </a:endParaRPr>
          </a:p>
          <a:p>
            <a:pPr>
              <a:buFont typeface="Wingdings" charset="2"/>
              <a:buChar char="Ø"/>
            </a:pPr>
            <a:r>
              <a:rPr lang="en-GB" dirty="0"/>
              <a:t>Optimised BCMS since May</a:t>
            </a:r>
          </a:p>
          <a:p>
            <a:pPr lvl="1"/>
            <a:r>
              <a:rPr lang="en-GB" dirty="0"/>
              <a:t>Higher bunch brightness</a:t>
            </a:r>
          </a:p>
          <a:p>
            <a:pPr lvl="2"/>
            <a:r>
              <a:rPr lang="en-GB" dirty="0"/>
              <a:t>Smaller emittance beneficial for reducing losses at injection</a:t>
            </a:r>
          </a:p>
          <a:p>
            <a:endParaRPr lang="en-GB" dirty="0"/>
          </a:p>
        </p:txBody>
      </p:sp>
      <p:sp>
        <p:nvSpPr>
          <p:cNvPr id="8" name="Title 2">
            <a:extLst>
              <a:ext uri="{FF2B5EF4-FFF2-40B4-BE49-F238E27FC236}">
                <a16:creationId xmlns:a16="http://schemas.microsoft.com/office/drawing/2014/main" id="{401B65D0-06B2-DD08-DD1F-CAE4110E30A6}"/>
              </a:ext>
            </a:extLst>
          </p:cNvPr>
          <p:cNvSpPr>
            <a:spLocks noGrp="1"/>
          </p:cNvSpPr>
          <p:nvPr>
            <p:ph type="title"/>
          </p:nvPr>
        </p:nvSpPr>
        <p:spPr>
          <a:xfrm>
            <a:off x="838200" y="255229"/>
            <a:ext cx="11376025" cy="709542"/>
          </a:xfrm>
        </p:spPr>
        <p:txBody>
          <a:bodyPr/>
          <a:lstStyle/>
          <a:p>
            <a:r>
              <a:rPr lang="en-US" dirty="0">
                <a:solidFill>
                  <a:schemeClr val="accent1">
                    <a:lumMod val="75000"/>
                  </a:schemeClr>
                </a:solidFill>
              </a:rPr>
              <a:t>Performance optimization</a:t>
            </a:r>
            <a:endParaRPr lang="en-GB" dirty="0">
              <a:solidFill>
                <a:schemeClr val="accent1">
                  <a:lumMod val="75000"/>
                </a:schemeClr>
              </a:solidFill>
            </a:endParaRPr>
          </a:p>
        </p:txBody>
      </p:sp>
      <p:cxnSp>
        <p:nvCxnSpPr>
          <p:cNvPr id="11" name="Straight Connector 10"/>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2" name="Picture 2">
            <a:extLst>
              <a:ext uri="{FF2B5EF4-FFF2-40B4-BE49-F238E27FC236}">
                <a16:creationId xmlns:a16="http://schemas.microsoft.com/office/drawing/2014/main" id="{6E559FF7-093A-9A1A-CB6F-B8E59BC6EF21}"/>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8151988" y="964771"/>
            <a:ext cx="3905844" cy="142128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B1FC78FD-4C2E-B92D-B52E-50ED90364363}"/>
              </a:ext>
            </a:extLst>
          </p:cNvPr>
          <p:cNvSpPr txBox="1"/>
          <p:nvPr/>
        </p:nvSpPr>
        <p:spPr>
          <a:xfrm>
            <a:off x="8352574" y="2320162"/>
            <a:ext cx="3768832" cy="369332"/>
          </a:xfrm>
          <a:prstGeom prst="rect">
            <a:avLst/>
          </a:prstGeom>
          <a:noFill/>
        </p:spPr>
        <p:txBody>
          <a:bodyPr wrap="square">
            <a:spAutoFit/>
          </a:bodyPr>
          <a:lstStyle/>
          <a:p>
            <a:r>
              <a:rPr lang="en-GB" sz="1800" dirty="0"/>
              <a:t>BCMS Beam for the LHC in the PS</a:t>
            </a:r>
            <a:endParaRPr lang="en-GB" dirty="0"/>
          </a:p>
        </p:txBody>
      </p:sp>
      <p:sp>
        <p:nvSpPr>
          <p:cNvPr id="2" name="Rectangle 1"/>
          <p:cNvSpPr/>
          <p:nvPr/>
        </p:nvSpPr>
        <p:spPr>
          <a:xfrm>
            <a:off x="7746037" y="2744948"/>
            <a:ext cx="4509014" cy="276999"/>
          </a:xfrm>
          <a:prstGeom prst="rect">
            <a:avLst/>
          </a:prstGeom>
        </p:spPr>
        <p:txBody>
          <a:bodyPr wrap="square">
            <a:spAutoFit/>
          </a:bodyPr>
          <a:lstStyle/>
          <a:p>
            <a:r>
              <a:rPr lang="en-GB" sz="1200" dirty="0"/>
              <a:t>BCMS: </a:t>
            </a:r>
            <a:r>
              <a:rPr lang="en-GB" sz="1200" b="1" dirty="0"/>
              <a:t>B</a:t>
            </a:r>
            <a:r>
              <a:rPr lang="en-GB" sz="1200" dirty="0"/>
              <a:t>atch </a:t>
            </a:r>
            <a:r>
              <a:rPr lang="en-GB" sz="1200" b="1" dirty="0"/>
              <a:t>C</a:t>
            </a:r>
            <a:r>
              <a:rPr lang="en-GB" sz="1200" dirty="0"/>
              <a:t>ompression and (bunch) </a:t>
            </a:r>
            <a:r>
              <a:rPr lang="en-GB" sz="1200" b="1" dirty="0"/>
              <a:t>M</a:t>
            </a:r>
            <a:r>
              <a:rPr lang="en-GB" sz="1200" dirty="0"/>
              <a:t>erging and (bunch) </a:t>
            </a:r>
            <a:r>
              <a:rPr lang="en-GB" sz="1200" b="1" dirty="0"/>
              <a:t>S</a:t>
            </a:r>
            <a:r>
              <a:rPr lang="en-GB" sz="1200" dirty="0"/>
              <a:t>plitting</a:t>
            </a:r>
          </a:p>
        </p:txBody>
      </p:sp>
      <p:pic>
        <p:nvPicPr>
          <p:cNvPr id="15" name="Picture 2" descr="CERN Logo">
            <a:extLst>
              <a:ext uri="{FF2B5EF4-FFF2-40B4-BE49-F238E27FC236}">
                <a16:creationId xmlns:a16="http://schemas.microsoft.com/office/drawing/2014/main" id="{B628645A-2097-3794-7A0D-8760333460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27">
            <a:extLst>
              <a:ext uri="{FF2B5EF4-FFF2-40B4-BE49-F238E27FC236}">
                <a16:creationId xmlns:a16="http://schemas.microsoft.com/office/drawing/2014/main" id="{39E5C613-522D-07E4-5E90-78585F721FFA}"/>
              </a:ext>
            </a:extLst>
          </p:cNvPr>
          <p:cNvGrpSpPr/>
          <p:nvPr/>
        </p:nvGrpSpPr>
        <p:grpSpPr>
          <a:xfrm>
            <a:off x="645497" y="4077734"/>
            <a:ext cx="7328860" cy="2258287"/>
            <a:chOff x="645497" y="4077734"/>
            <a:chExt cx="7328860" cy="2258287"/>
          </a:xfrm>
        </p:grpSpPr>
        <p:grpSp>
          <p:nvGrpSpPr>
            <p:cNvPr id="14" name="Group 13"/>
            <p:cNvGrpSpPr/>
            <p:nvPr/>
          </p:nvGrpSpPr>
          <p:grpSpPr>
            <a:xfrm>
              <a:off x="645497" y="4077734"/>
              <a:ext cx="7328860" cy="2142510"/>
              <a:chOff x="645497" y="4077734"/>
              <a:chExt cx="7328860" cy="2142510"/>
            </a:xfrm>
          </p:grpSpPr>
          <p:pic>
            <p:nvPicPr>
              <p:cNvPr id="9" name="Picture 8">
                <a:extLst>
                  <a:ext uri="{FF2B5EF4-FFF2-40B4-BE49-F238E27FC236}">
                    <a16:creationId xmlns:a16="http://schemas.microsoft.com/office/drawing/2014/main" id="{4379A740-BF65-06AB-F3E4-D082482AE3B3}"/>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809162" y="4159125"/>
                <a:ext cx="7165195" cy="2041650"/>
              </a:xfrm>
              <a:prstGeom prst="rect">
                <a:avLst/>
              </a:prstGeom>
            </p:spPr>
          </p:pic>
          <p:sp>
            <p:nvSpPr>
              <p:cNvPr id="3" name="TextBox 2"/>
              <p:cNvSpPr txBox="1"/>
              <p:nvPr/>
            </p:nvSpPr>
            <p:spPr>
              <a:xfrm rot="16200000">
                <a:off x="-287258" y="5010489"/>
                <a:ext cx="2142510" cy="276999"/>
              </a:xfrm>
              <a:prstGeom prst="rect">
                <a:avLst/>
              </a:prstGeom>
              <a:solidFill>
                <a:schemeClr val="bg1"/>
              </a:solidFill>
            </p:spPr>
            <p:txBody>
              <a:bodyPr wrap="none" rtlCol="0">
                <a:spAutoFit/>
              </a:bodyPr>
              <a:lstStyle/>
              <a:p>
                <a:r>
                  <a:rPr lang="en-GB" sz="1200" dirty="0"/>
                  <a:t>Normalized emittance (µm rad)</a:t>
                </a:r>
              </a:p>
            </p:txBody>
          </p:sp>
        </p:grpSp>
        <p:sp>
          <p:nvSpPr>
            <p:cNvPr id="16" name="TextBox 15">
              <a:extLst>
                <a:ext uri="{FF2B5EF4-FFF2-40B4-BE49-F238E27FC236}">
                  <a16:creationId xmlns:a16="http://schemas.microsoft.com/office/drawing/2014/main" id="{1306C476-19C5-0141-69FE-40D0D92650D7}"/>
                </a:ext>
              </a:extLst>
            </p:cNvPr>
            <p:cNvSpPr txBox="1"/>
            <p:nvPr/>
          </p:nvSpPr>
          <p:spPr>
            <a:xfrm>
              <a:off x="1063820" y="5966689"/>
              <a:ext cx="519694" cy="369332"/>
            </a:xfrm>
            <a:prstGeom prst="rect">
              <a:avLst/>
            </a:prstGeom>
            <a:solidFill>
              <a:schemeClr val="bg1"/>
            </a:solidFill>
          </p:spPr>
          <p:txBody>
            <a:bodyPr wrap="none" rtlCol="0">
              <a:spAutoFit/>
            </a:bodyPr>
            <a:lstStyle/>
            <a:p>
              <a:r>
                <a:rPr lang="en-US" dirty="0"/>
                <a:t>Apr</a:t>
              </a:r>
            </a:p>
          </p:txBody>
        </p:sp>
        <p:sp>
          <p:nvSpPr>
            <p:cNvPr id="17" name="TextBox 16">
              <a:extLst>
                <a:ext uri="{FF2B5EF4-FFF2-40B4-BE49-F238E27FC236}">
                  <a16:creationId xmlns:a16="http://schemas.microsoft.com/office/drawing/2014/main" id="{579DC62F-CB60-CBB9-03B7-D635464B5212}"/>
                </a:ext>
              </a:extLst>
            </p:cNvPr>
            <p:cNvSpPr txBox="1"/>
            <p:nvPr/>
          </p:nvSpPr>
          <p:spPr>
            <a:xfrm>
              <a:off x="1866338" y="5966689"/>
              <a:ext cx="592342" cy="369332"/>
            </a:xfrm>
            <a:prstGeom prst="rect">
              <a:avLst/>
            </a:prstGeom>
            <a:solidFill>
              <a:schemeClr val="bg1"/>
            </a:solidFill>
          </p:spPr>
          <p:txBody>
            <a:bodyPr wrap="none" rtlCol="0">
              <a:spAutoFit/>
            </a:bodyPr>
            <a:lstStyle/>
            <a:p>
              <a:r>
                <a:rPr lang="en-US" dirty="0"/>
                <a:t>May</a:t>
              </a:r>
            </a:p>
          </p:txBody>
        </p:sp>
        <p:sp>
          <p:nvSpPr>
            <p:cNvPr id="18" name="TextBox 17">
              <a:extLst>
                <a:ext uri="{FF2B5EF4-FFF2-40B4-BE49-F238E27FC236}">
                  <a16:creationId xmlns:a16="http://schemas.microsoft.com/office/drawing/2014/main" id="{FAE6F9E7-490E-B583-F019-B6DEBE2461D6}"/>
                </a:ext>
              </a:extLst>
            </p:cNvPr>
            <p:cNvSpPr txBox="1"/>
            <p:nvPr/>
          </p:nvSpPr>
          <p:spPr>
            <a:xfrm>
              <a:off x="2735268" y="5966689"/>
              <a:ext cx="502061" cy="369332"/>
            </a:xfrm>
            <a:prstGeom prst="rect">
              <a:avLst/>
            </a:prstGeom>
            <a:solidFill>
              <a:schemeClr val="bg1"/>
            </a:solidFill>
          </p:spPr>
          <p:txBody>
            <a:bodyPr wrap="none" rtlCol="0">
              <a:spAutoFit/>
            </a:bodyPr>
            <a:lstStyle/>
            <a:p>
              <a:r>
                <a:rPr lang="en-US" dirty="0"/>
                <a:t>Jun</a:t>
              </a:r>
            </a:p>
          </p:txBody>
        </p:sp>
        <p:sp>
          <p:nvSpPr>
            <p:cNvPr id="19" name="TextBox 18">
              <a:extLst>
                <a:ext uri="{FF2B5EF4-FFF2-40B4-BE49-F238E27FC236}">
                  <a16:creationId xmlns:a16="http://schemas.microsoft.com/office/drawing/2014/main" id="{D5BDBF34-F708-5CEE-FDE6-68446EDE1285}"/>
                </a:ext>
              </a:extLst>
            </p:cNvPr>
            <p:cNvSpPr txBox="1"/>
            <p:nvPr/>
          </p:nvSpPr>
          <p:spPr>
            <a:xfrm>
              <a:off x="3564812" y="5966689"/>
              <a:ext cx="433132" cy="369332"/>
            </a:xfrm>
            <a:prstGeom prst="rect">
              <a:avLst/>
            </a:prstGeom>
            <a:solidFill>
              <a:schemeClr val="bg1"/>
            </a:solidFill>
          </p:spPr>
          <p:txBody>
            <a:bodyPr wrap="none" rtlCol="0">
              <a:spAutoFit/>
            </a:bodyPr>
            <a:lstStyle/>
            <a:p>
              <a:r>
                <a:rPr lang="en-US" dirty="0"/>
                <a:t>Jul</a:t>
              </a:r>
            </a:p>
          </p:txBody>
        </p:sp>
        <p:sp>
          <p:nvSpPr>
            <p:cNvPr id="20" name="TextBox 19">
              <a:extLst>
                <a:ext uri="{FF2B5EF4-FFF2-40B4-BE49-F238E27FC236}">
                  <a16:creationId xmlns:a16="http://schemas.microsoft.com/office/drawing/2014/main" id="{36A0C8CD-212E-D9C1-1EA2-267CFEEB11FC}"/>
                </a:ext>
              </a:extLst>
            </p:cNvPr>
            <p:cNvSpPr txBox="1"/>
            <p:nvPr/>
          </p:nvSpPr>
          <p:spPr>
            <a:xfrm>
              <a:off x="4436977" y="5966689"/>
              <a:ext cx="548548" cy="369332"/>
            </a:xfrm>
            <a:prstGeom prst="rect">
              <a:avLst/>
            </a:prstGeom>
            <a:solidFill>
              <a:schemeClr val="bg1"/>
            </a:solidFill>
          </p:spPr>
          <p:txBody>
            <a:bodyPr wrap="none" rtlCol="0">
              <a:spAutoFit/>
            </a:bodyPr>
            <a:lstStyle/>
            <a:p>
              <a:r>
                <a:rPr lang="en-US" dirty="0"/>
                <a:t>Aug</a:t>
              </a:r>
            </a:p>
          </p:txBody>
        </p:sp>
        <p:sp>
          <p:nvSpPr>
            <p:cNvPr id="21" name="TextBox 20">
              <a:extLst>
                <a:ext uri="{FF2B5EF4-FFF2-40B4-BE49-F238E27FC236}">
                  <a16:creationId xmlns:a16="http://schemas.microsoft.com/office/drawing/2014/main" id="{00C84A55-2BEA-A29B-134F-1E5670BDC726}"/>
                </a:ext>
              </a:extLst>
            </p:cNvPr>
            <p:cNvSpPr txBox="1"/>
            <p:nvPr/>
          </p:nvSpPr>
          <p:spPr>
            <a:xfrm>
              <a:off x="5345065" y="5966689"/>
              <a:ext cx="527709" cy="369332"/>
            </a:xfrm>
            <a:prstGeom prst="rect">
              <a:avLst/>
            </a:prstGeom>
            <a:solidFill>
              <a:schemeClr val="bg1"/>
            </a:solidFill>
          </p:spPr>
          <p:txBody>
            <a:bodyPr wrap="none" rtlCol="0">
              <a:spAutoFit/>
            </a:bodyPr>
            <a:lstStyle/>
            <a:p>
              <a:r>
                <a:rPr lang="en-US" dirty="0"/>
                <a:t>Sep</a:t>
              </a:r>
            </a:p>
          </p:txBody>
        </p:sp>
        <p:sp>
          <p:nvSpPr>
            <p:cNvPr id="22" name="TextBox 21">
              <a:extLst>
                <a:ext uri="{FF2B5EF4-FFF2-40B4-BE49-F238E27FC236}">
                  <a16:creationId xmlns:a16="http://schemas.microsoft.com/office/drawing/2014/main" id="{2994DBB2-3C9B-F940-4889-8FF5DF080943}"/>
                </a:ext>
              </a:extLst>
            </p:cNvPr>
            <p:cNvSpPr txBox="1"/>
            <p:nvPr/>
          </p:nvSpPr>
          <p:spPr>
            <a:xfrm>
              <a:off x="6079391" y="5966689"/>
              <a:ext cx="511679" cy="369332"/>
            </a:xfrm>
            <a:prstGeom prst="rect">
              <a:avLst/>
            </a:prstGeom>
            <a:solidFill>
              <a:schemeClr val="bg1"/>
            </a:solidFill>
          </p:spPr>
          <p:txBody>
            <a:bodyPr wrap="none" rtlCol="0">
              <a:spAutoFit/>
            </a:bodyPr>
            <a:lstStyle/>
            <a:p>
              <a:r>
                <a:rPr lang="en-US" dirty="0"/>
                <a:t>Oct</a:t>
              </a:r>
            </a:p>
          </p:txBody>
        </p:sp>
      </p:grpSp>
      <p:grpSp>
        <p:nvGrpSpPr>
          <p:cNvPr id="27" name="Group 26">
            <a:extLst>
              <a:ext uri="{FF2B5EF4-FFF2-40B4-BE49-F238E27FC236}">
                <a16:creationId xmlns:a16="http://schemas.microsoft.com/office/drawing/2014/main" id="{DD73B077-E5D3-E5DB-A3E9-A5A6CDC13BDF}"/>
              </a:ext>
            </a:extLst>
          </p:cNvPr>
          <p:cNvGrpSpPr/>
          <p:nvPr/>
        </p:nvGrpSpPr>
        <p:grpSpPr>
          <a:xfrm>
            <a:off x="7922029" y="3721295"/>
            <a:ext cx="4199377" cy="2557968"/>
            <a:chOff x="7922029" y="3721295"/>
            <a:chExt cx="4199377" cy="2557968"/>
          </a:xfrm>
        </p:grpSpPr>
        <p:pic>
          <p:nvPicPr>
            <p:cNvPr id="10" name="Picture 9">
              <a:extLst>
                <a:ext uri="{FF2B5EF4-FFF2-40B4-BE49-F238E27FC236}">
                  <a16:creationId xmlns:a16="http://schemas.microsoft.com/office/drawing/2014/main" id="{F0E749AB-3299-1653-6D41-33CE92F94149}"/>
                </a:ext>
              </a:extLst>
            </p:cNvPr>
            <p:cNvPicPr>
              <a:picLocks noChangeAspect="1"/>
            </p:cNvPicPr>
            <p:nvPr/>
          </p:nvPicPr>
          <p:blipFill>
            <a:blip r:embed="rId5"/>
            <a:stretch>
              <a:fillRect/>
            </a:stretch>
          </p:blipFill>
          <p:spPr>
            <a:xfrm>
              <a:off x="8015023" y="3721295"/>
              <a:ext cx="4106383" cy="2557268"/>
            </a:xfrm>
            <a:prstGeom prst="rect">
              <a:avLst/>
            </a:prstGeom>
          </p:spPr>
        </p:pic>
        <p:sp>
          <p:nvSpPr>
            <p:cNvPr id="23" name="TextBox 22">
              <a:extLst>
                <a:ext uri="{FF2B5EF4-FFF2-40B4-BE49-F238E27FC236}">
                  <a16:creationId xmlns:a16="http://schemas.microsoft.com/office/drawing/2014/main" id="{F764C651-47D2-348C-4335-F340C3518F2A}"/>
                </a:ext>
              </a:extLst>
            </p:cNvPr>
            <p:cNvSpPr txBox="1"/>
            <p:nvPr/>
          </p:nvSpPr>
          <p:spPr>
            <a:xfrm rot="16200000">
              <a:off x="7117225" y="4861429"/>
              <a:ext cx="1886607" cy="276999"/>
            </a:xfrm>
            <a:prstGeom prst="rect">
              <a:avLst/>
            </a:prstGeom>
            <a:solidFill>
              <a:schemeClr val="bg1"/>
            </a:solidFill>
          </p:spPr>
          <p:txBody>
            <a:bodyPr wrap="none" rtlCol="0">
              <a:spAutoFit/>
            </a:bodyPr>
            <a:lstStyle/>
            <a:p>
              <a:r>
                <a:rPr lang="en-US" sz="1200" dirty="0"/>
                <a:t>Instantaneous </a:t>
              </a:r>
              <a:r>
                <a:rPr lang="en-US" sz="1200" dirty="0" err="1"/>
                <a:t>lumi</a:t>
              </a:r>
              <a:r>
                <a:rPr lang="en-US" sz="1200" dirty="0"/>
                <a:t> (Hz/µb)</a:t>
              </a:r>
            </a:p>
          </p:txBody>
        </p:sp>
        <p:sp>
          <p:nvSpPr>
            <p:cNvPr id="24" name="TextBox 23">
              <a:extLst>
                <a:ext uri="{FF2B5EF4-FFF2-40B4-BE49-F238E27FC236}">
                  <a16:creationId xmlns:a16="http://schemas.microsoft.com/office/drawing/2014/main" id="{61246AE0-335A-7002-1C80-988F287835A6}"/>
                </a:ext>
              </a:extLst>
            </p:cNvPr>
            <p:cNvSpPr txBox="1"/>
            <p:nvPr/>
          </p:nvSpPr>
          <p:spPr>
            <a:xfrm>
              <a:off x="9638275" y="5909931"/>
              <a:ext cx="933269" cy="369332"/>
            </a:xfrm>
            <a:prstGeom prst="rect">
              <a:avLst/>
            </a:prstGeom>
            <a:solidFill>
              <a:schemeClr val="bg1"/>
            </a:solidFill>
          </p:spPr>
          <p:txBody>
            <a:bodyPr wrap="none" rtlCol="0">
              <a:spAutoFit/>
            </a:bodyPr>
            <a:lstStyle/>
            <a:p>
              <a:r>
                <a:rPr lang="en-US" dirty="0"/>
                <a:t>Time (s)</a:t>
              </a:r>
            </a:p>
          </p:txBody>
        </p:sp>
        <p:sp>
          <p:nvSpPr>
            <p:cNvPr id="25" name="TextBox 24">
              <a:extLst>
                <a:ext uri="{FF2B5EF4-FFF2-40B4-BE49-F238E27FC236}">
                  <a16:creationId xmlns:a16="http://schemas.microsoft.com/office/drawing/2014/main" id="{5C8AD0D2-EEC8-0CC9-9DBD-BCDCB09141CA}"/>
                </a:ext>
              </a:extLst>
            </p:cNvPr>
            <p:cNvSpPr txBox="1"/>
            <p:nvPr/>
          </p:nvSpPr>
          <p:spPr>
            <a:xfrm>
              <a:off x="8678209" y="4995284"/>
              <a:ext cx="1440202" cy="369332"/>
            </a:xfrm>
            <a:prstGeom prst="rect">
              <a:avLst/>
            </a:prstGeom>
            <a:noFill/>
          </p:spPr>
          <p:txBody>
            <a:bodyPr wrap="none" rtlCol="0">
              <a:spAutoFit/>
            </a:bodyPr>
            <a:lstStyle/>
            <a:p>
              <a:r>
                <a:rPr lang="en-US" dirty="0"/>
                <a:t>Stable beams</a:t>
              </a:r>
            </a:p>
          </p:txBody>
        </p:sp>
        <p:sp>
          <p:nvSpPr>
            <p:cNvPr id="26" name="TextBox 25">
              <a:extLst>
                <a:ext uri="{FF2B5EF4-FFF2-40B4-BE49-F238E27FC236}">
                  <a16:creationId xmlns:a16="http://schemas.microsoft.com/office/drawing/2014/main" id="{2EC7BCBE-E602-462C-302D-62FFC704C3FA}"/>
                </a:ext>
              </a:extLst>
            </p:cNvPr>
            <p:cNvSpPr txBox="1"/>
            <p:nvPr/>
          </p:nvSpPr>
          <p:spPr>
            <a:xfrm rot="1710390">
              <a:off x="9777060" y="4181036"/>
              <a:ext cx="736099" cy="369332"/>
            </a:xfrm>
            <a:prstGeom prst="rect">
              <a:avLst/>
            </a:prstGeom>
            <a:noFill/>
          </p:spPr>
          <p:txBody>
            <a:bodyPr wrap="none" rtlCol="0">
              <a:spAutoFit/>
            </a:bodyPr>
            <a:lstStyle/>
            <a:p>
              <a:r>
                <a:rPr lang="en-US" dirty="0"/>
                <a:t>BCMS</a:t>
              </a:r>
            </a:p>
          </p:txBody>
        </p:sp>
      </p:grpSp>
      <p:sp>
        <p:nvSpPr>
          <p:cNvPr id="29" name="TextBox 28">
            <a:extLst>
              <a:ext uri="{FF2B5EF4-FFF2-40B4-BE49-F238E27FC236}">
                <a16:creationId xmlns:a16="http://schemas.microsoft.com/office/drawing/2014/main" id="{5DDF67AE-D0D8-9D4A-949C-19F5AD2C20F3}"/>
              </a:ext>
            </a:extLst>
          </p:cNvPr>
          <p:cNvSpPr txBox="1"/>
          <p:nvPr/>
        </p:nvSpPr>
        <p:spPr>
          <a:xfrm rot="16200000">
            <a:off x="7411506" y="1544077"/>
            <a:ext cx="1605824" cy="307777"/>
          </a:xfrm>
          <a:prstGeom prst="rect">
            <a:avLst/>
          </a:prstGeom>
          <a:solidFill>
            <a:schemeClr val="bg1"/>
          </a:solidFill>
        </p:spPr>
        <p:txBody>
          <a:bodyPr wrap="none" rtlCol="0">
            <a:spAutoFit/>
          </a:bodyPr>
          <a:lstStyle/>
          <a:p>
            <a:r>
              <a:rPr lang="en-US" sz="1400" dirty="0"/>
              <a:t>Time along PS cycle</a:t>
            </a:r>
          </a:p>
        </p:txBody>
      </p:sp>
      <p:sp>
        <p:nvSpPr>
          <p:cNvPr id="30" name="TextBox 29">
            <a:extLst>
              <a:ext uri="{FF2B5EF4-FFF2-40B4-BE49-F238E27FC236}">
                <a16:creationId xmlns:a16="http://schemas.microsoft.com/office/drawing/2014/main" id="{09E42184-69AD-559C-D1F6-90D91C7D38F8}"/>
              </a:ext>
            </a:extLst>
          </p:cNvPr>
          <p:cNvSpPr txBox="1"/>
          <p:nvPr/>
        </p:nvSpPr>
        <p:spPr>
          <a:xfrm>
            <a:off x="8320070" y="2126208"/>
            <a:ext cx="822661" cy="276999"/>
          </a:xfrm>
          <a:prstGeom prst="rect">
            <a:avLst/>
          </a:prstGeom>
          <a:noFill/>
        </p:spPr>
        <p:txBody>
          <a:bodyPr wrap="none" rtlCol="0">
            <a:spAutoFit/>
          </a:bodyPr>
          <a:lstStyle/>
          <a:p>
            <a:r>
              <a:rPr lang="en-US" sz="1200" dirty="0">
                <a:solidFill>
                  <a:schemeClr val="bg1"/>
                </a:solidFill>
              </a:rPr>
              <a:t>6 bunches</a:t>
            </a:r>
          </a:p>
        </p:txBody>
      </p:sp>
      <p:sp>
        <p:nvSpPr>
          <p:cNvPr id="31" name="TextBox 30">
            <a:extLst>
              <a:ext uri="{FF2B5EF4-FFF2-40B4-BE49-F238E27FC236}">
                <a16:creationId xmlns:a16="http://schemas.microsoft.com/office/drawing/2014/main" id="{D3C360C1-C847-0420-F419-FDC4027B4463}"/>
              </a:ext>
            </a:extLst>
          </p:cNvPr>
          <p:cNvSpPr txBox="1"/>
          <p:nvPr/>
        </p:nvSpPr>
        <p:spPr>
          <a:xfrm>
            <a:off x="8320070" y="1545478"/>
            <a:ext cx="822661" cy="276999"/>
          </a:xfrm>
          <a:prstGeom prst="rect">
            <a:avLst/>
          </a:prstGeom>
          <a:noFill/>
        </p:spPr>
        <p:txBody>
          <a:bodyPr wrap="none" rtlCol="0">
            <a:spAutoFit/>
          </a:bodyPr>
          <a:lstStyle/>
          <a:p>
            <a:r>
              <a:rPr lang="en-US" sz="1200" dirty="0">
                <a:solidFill>
                  <a:schemeClr val="bg1"/>
                </a:solidFill>
              </a:rPr>
              <a:t>3 bunches</a:t>
            </a:r>
          </a:p>
        </p:txBody>
      </p:sp>
      <p:sp>
        <p:nvSpPr>
          <p:cNvPr id="32" name="TextBox 31">
            <a:extLst>
              <a:ext uri="{FF2B5EF4-FFF2-40B4-BE49-F238E27FC236}">
                <a16:creationId xmlns:a16="http://schemas.microsoft.com/office/drawing/2014/main" id="{1149DBA8-2B65-A9DE-2444-9BC6A2A2BCB2}"/>
              </a:ext>
            </a:extLst>
          </p:cNvPr>
          <p:cNvSpPr txBox="1"/>
          <p:nvPr/>
        </p:nvSpPr>
        <p:spPr>
          <a:xfrm>
            <a:off x="8324522" y="1271732"/>
            <a:ext cx="822661" cy="276999"/>
          </a:xfrm>
          <a:prstGeom prst="rect">
            <a:avLst/>
          </a:prstGeom>
          <a:noFill/>
        </p:spPr>
        <p:txBody>
          <a:bodyPr wrap="none" rtlCol="0">
            <a:spAutoFit/>
          </a:bodyPr>
          <a:lstStyle/>
          <a:p>
            <a:r>
              <a:rPr lang="en-US" sz="1200" dirty="0">
                <a:solidFill>
                  <a:schemeClr val="bg1"/>
                </a:solidFill>
              </a:rPr>
              <a:t>9 bunches</a:t>
            </a:r>
          </a:p>
        </p:txBody>
      </p:sp>
      <p:sp>
        <p:nvSpPr>
          <p:cNvPr id="33" name="TextBox 32">
            <a:extLst>
              <a:ext uri="{FF2B5EF4-FFF2-40B4-BE49-F238E27FC236}">
                <a16:creationId xmlns:a16="http://schemas.microsoft.com/office/drawing/2014/main" id="{F66A954F-E2E1-935F-42FB-0C0CAF3329A6}"/>
              </a:ext>
            </a:extLst>
          </p:cNvPr>
          <p:cNvSpPr txBox="1"/>
          <p:nvPr/>
        </p:nvSpPr>
        <p:spPr>
          <a:xfrm>
            <a:off x="8309445" y="1062718"/>
            <a:ext cx="901209" cy="276999"/>
          </a:xfrm>
          <a:prstGeom prst="rect">
            <a:avLst/>
          </a:prstGeom>
          <a:noFill/>
        </p:spPr>
        <p:txBody>
          <a:bodyPr wrap="none" rtlCol="0">
            <a:spAutoFit/>
          </a:bodyPr>
          <a:lstStyle/>
          <a:p>
            <a:r>
              <a:rPr lang="en-US" sz="1200" dirty="0">
                <a:solidFill>
                  <a:schemeClr val="bg1"/>
                </a:solidFill>
              </a:rPr>
              <a:t>18 bunches</a:t>
            </a:r>
          </a:p>
        </p:txBody>
      </p:sp>
      <p:sp>
        <p:nvSpPr>
          <p:cNvPr id="34" name="TextBox 33">
            <a:extLst>
              <a:ext uri="{FF2B5EF4-FFF2-40B4-BE49-F238E27FC236}">
                <a16:creationId xmlns:a16="http://schemas.microsoft.com/office/drawing/2014/main" id="{CB72417F-F3B2-2524-8D75-5309FB5D95F0}"/>
              </a:ext>
            </a:extLst>
          </p:cNvPr>
          <p:cNvSpPr txBox="1"/>
          <p:nvPr/>
        </p:nvSpPr>
        <p:spPr>
          <a:xfrm>
            <a:off x="8301930" y="913326"/>
            <a:ext cx="901209" cy="276999"/>
          </a:xfrm>
          <a:prstGeom prst="rect">
            <a:avLst/>
          </a:prstGeom>
          <a:noFill/>
        </p:spPr>
        <p:txBody>
          <a:bodyPr wrap="none" rtlCol="0">
            <a:spAutoFit/>
          </a:bodyPr>
          <a:lstStyle/>
          <a:p>
            <a:r>
              <a:rPr lang="en-US" sz="1200" dirty="0">
                <a:solidFill>
                  <a:schemeClr val="bg1"/>
                </a:solidFill>
              </a:rPr>
              <a:t>36 bunches</a:t>
            </a:r>
          </a:p>
        </p:txBody>
      </p:sp>
    </p:spTree>
    <p:extLst>
      <p:ext uri="{BB962C8B-B14F-4D97-AF65-F5344CB8AC3E}">
        <p14:creationId xmlns:p14="http://schemas.microsoft.com/office/powerpoint/2010/main" val="1258252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B4C93645-BE4F-70A2-8277-ED96FDA14C14}"/>
              </a:ext>
            </a:extLst>
          </p:cNvPr>
          <p:cNvSpPr>
            <a:spLocks noGrp="1"/>
          </p:cNvSpPr>
          <p:nvPr>
            <p:ph type="ftr" sz="quarter" idx="11"/>
          </p:nvPr>
        </p:nvSpPr>
        <p:spPr/>
        <p:txBody>
          <a:bodyPr/>
          <a:lstStyle/>
          <a:p>
            <a:r>
              <a:rPr lang="en-GB"/>
              <a:t>Epiphany 2025    R. Alemany Fernandez</a:t>
            </a:r>
            <a:endParaRPr lang="en-US" dirty="0"/>
          </a:p>
        </p:txBody>
      </p:sp>
      <p:sp>
        <p:nvSpPr>
          <p:cNvPr id="6" name="Slide Number Placeholder 5">
            <a:extLst>
              <a:ext uri="{FF2B5EF4-FFF2-40B4-BE49-F238E27FC236}">
                <a16:creationId xmlns:a16="http://schemas.microsoft.com/office/drawing/2014/main" id="{1D006675-23A8-BF04-832F-2929CF1E93F3}"/>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
        <p:nvSpPr>
          <p:cNvPr id="7" name="Content Placeholder 1">
            <a:extLst>
              <a:ext uri="{FF2B5EF4-FFF2-40B4-BE49-F238E27FC236}">
                <a16:creationId xmlns:a16="http://schemas.microsoft.com/office/drawing/2014/main" id="{07103F67-80C1-57B1-A4BC-0BE60084E20F}"/>
              </a:ext>
            </a:extLst>
          </p:cNvPr>
          <p:cNvSpPr>
            <a:spLocks noGrp="1"/>
          </p:cNvSpPr>
          <p:nvPr>
            <p:ph idx="1"/>
          </p:nvPr>
        </p:nvSpPr>
        <p:spPr>
          <a:xfrm>
            <a:off x="407989" y="1120346"/>
            <a:ext cx="6855840" cy="5080429"/>
          </a:xfrm>
        </p:spPr>
        <p:txBody>
          <a:bodyPr>
            <a:normAutofit lnSpcReduction="10000"/>
          </a:bodyPr>
          <a:lstStyle/>
          <a:p>
            <a:pPr>
              <a:buFont typeface="Wingdings" charset="2"/>
              <a:buChar char="Ø"/>
            </a:pPr>
            <a:r>
              <a:rPr lang="en-US" dirty="0"/>
              <a:t>2025 Schedule</a:t>
            </a:r>
          </a:p>
          <a:p>
            <a:pPr lvl="1"/>
            <a:r>
              <a:rPr lang="en-GB" dirty="0"/>
              <a:t>2025 luminosity target will be comparable to 2024 </a:t>
            </a:r>
            <a:br>
              <a:rPr lang="en-GB" dirty="0"/>
            </a:br>
            <a:r>
              <a:rPr lang="en-GB" dirty="0"/>
              <a:t>(target 110 nb</a:t>
            </a:r>
            <a:r>
              <a:rPr lang="en-GB" baseline="30000" dirty="0"/>
              <a:t>-1</a:t>
            </a:r>
            <a:r>
              <a:rPr lang="en-GB" dirty="0"/>
              <a:t>)</a:t>
            </a:r>
          </a:p>
          <a:p>
            <a:pPr lvl="1"/>
            <a:r>
              <a:rPr lang="en-GB" dirty="0"/>
              <a:t>Short </a:t>
            </a:r>
            <a:r>
              <a:rPr lang="en-GB" b="1" dirty="0">
                <a:solidFill>
                  <a:srgbClr val="00B050"/>
                </a:solidFill>
              </a:rPr>
              <a:t>Oxygen run </a:t>
            </a:r>
            <a:r>
              <a:rPr lang="en-GB" dirty="0"/>
              <a:t>mid-year and </a:t>
            </a:r>
            <a:r>
              <a:rPr lang="en-GB" b="1" dirty="0">
                <a:solidFill>
                  <a:srgbClr val="00B050"/>
                </a:solidFill>
              </a:rPr>
              <a:t>Pb Ion Run</a:t>
            </a:r>
            <a:r>
              <a:rPr lang="en-GB" dirty="0"/>
              <a:t> to end the year </a:t>
            </a:r>
          </a:p>
          <a:p>
            <a:pPr>
              <a:buFont typeface="Wingdings" charset="2"/>
              <a:buChar char="Ø"/>
            </a:pPr>
            <a:r>
              <a:rPr lang="en-US" dirty="0"/>
              <a:t>Ensuring longevity of the IT Magnets</a:t>
            </a:r>
          </a:p>
          <a:p>
            <a:pPr lvl="1"/>
            <a:r>
              <a:rPr lang="en-US" dirty="0"/>
              <a:t>Full reversed polarity gives best outlook but would stop any forward physics</a:t>
            </a:r>
          </a:p>
          <a:p>
            <a:pPr lvl="1"/>
            <a:r>
              <a:rPr lang="en-US" dirty="0"/>
              <a:t>Compromise is flipping the crossing plane with nominal powering in IR1 and reversed polarity in IR5</a:t>
            </a:r>
          </a:p>
          <a:p>
            <a:pPr lvl="2"/>
            <a:r>
              <a:rPr lang="en-US" dirty="0"/>
              <a:t>Good background conditions for FASER and SND</a:t>
            </a:r>
          </a:p>
          <a:p>
            <a:pPr lvl="2"/>
            <a:r>
              <a:rPr lang="en-US" dirty="0"/>
              <a:t>PPS rotated to allow data taking to continue</a:t>
            </a:r>
          </a:p>
          <a:p>
            <a:pPr lvl="1"/>
            <a:r>
              <a:rPr lang="en-US" dirty="0"/>
              <a:t>Several magnets still reach estimated limits if 2025 and 2026 are good production years</a:t>
            </a:r>
          </a:p>
          <a:p>
            <a:pPr>
              <a:buFont typeface="Wingdings" charset="2"/>
              <a:buChar char="Ø"/>
            </a:pPr>
            <a:r>
              <a:rPr lang="en-US" dirty="0"/>
              <a:t>Moving to Flat Optics</a:t>
            </a:r>
          </a:p>
          <a:p>
            <a:pPr lvl="1"/>
            <a:r>
              <a:rPr lang="en-US" dirty="0"/>
              <a:t>Recovers luminosity loss due to limitation of aperture in triplet with flipped crossing plane</a:t>
            </a:r>
          </a:p>
        </p:txBody>
      </p:sp>
      <p:sp>
        <p:nvSpPr>
          <p:cNvPr id="8" name="Title 2">
            <a:extLst>
              <a:ext uri="{FF2B5EF4-FFF2-40B4-BE49-F238E27FC236}">
                <a16:creationId xmlns:a16="http://schemas.microsoft.com/office/drawing/2014/main" id="{851E0ED5-5006-E182-9856-410C558CBEDE}"/>
              </a:ext>
            </a:extLst>
          </p:cNvPr>
          <p:cNvSpPr>
            <a:spLocks noGrp="1"/>
          </p:cNvSpPr>
          <p:nvPr>
            <p:ph type="title"/>
          </p:nvPr>
        </p:nvSpPr>
        <p:spPr>
          <a:xfrm>
            <a:off x="838200" y="298596"/>
            <a:ext cx="11376025" cy="709542"/>
          </a:xfrm>
        </p:spPr>
        <p:txBody>
          <a:bodyPr/>
          <a:lstStyle/>
          <a:p>
            <a:pPr>
              <a:tabLst>
                <a:tab pos="1160463" algn="l"/>
              </a:tabLst>
            </a:pPr>
            <a:r>
              <a:rPr lang="en-US" dirty="0">
                <a:solidFill>
                  <a:schemeClr val="accent1">
                    <a:lumMod val="75000"/>
                  </a:schemeClr>
                </a:solidFill>
              </a:rPr>
              <a:t>Outlook for the LHC in 2025</a:t>
            </a:r>
            <a:endParaRPr lang="en-GB" dirty="0">
              <a:solidFill>
                <a:schemeClr val="accent1">
                  <a:lumMod val="75000"/>
                </a:schemeClr>
              </a:solidFill>
            </a:endParaRPr>
          </a:p>
        </p:txBody>
      </p:sp>
      <p:pic>
        <p:nvPicPr>
          <p:cNvPr id="9" name="Picture 22">
            <a:extLst>
              <a:ext uri="{FF2B5EF4-FFF2-40B4-BE49-F238E27FC236}">
                <a16:creationId xmlns:a16="http://schemas.microsoft.com/office/drawing/2014/main" id="{42EB3745-C485-E35B-F8F7-6145070C825B}"/>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373999" y="1665895"/>
            <a:ext cx="4736475" cy="370861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Connector 9"/>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0" y="6034368"/>
            <a:ext cx="3443315" cy="830997"/>
          </a:xfrm>
          <a:prstGeom prst="rect">
            <a:avLst/>
          </a:prstGeom>
          <a:noFill/>
        </p:spPr>
        <p:txBody>
          <a:bodyPr wrap="none" rtlCol="0">
            <a:spAutoFit/>
          </a:bodyPr>
          <a:lstStyle/>
          <a:p>
            <a:r>
              <a:rPr lang="en-GB" sz="1200" dirty="0"/>
              <a:t>IT: Inner Triplet</a:t>
            </a:r>
          </a:p>
          <a:p>
            <a:r>
              <a:rPr lang="en-GB" sz="1200" dirty="0"/>
              <a:t>FASER: Forward Search Experiment (close to IP1)</a:t>
            </a:r>
          </a:p>
          <a:p>
            <a:r>
              <a:rPr lang="en-GB" sz="1200" dirty="0"/>
              <a:t>SND: Scattering and Neutrino Detector (close to IP1)</a:t>
            </a:r>
          </a:p>
          <a:p>
            <a:r>
              <a:rPr lang="en-GB" sz="1200" dirty="0"/>
              <a:t>PPS: Precision Proton Spectrometer (close to IP5)</a:t>
            </a:r>
          </a:p>
        </p:txBody>
      </p:sp>
      <p:pic>
        <p:nvPicPr>
          <p:cNvPr id="3" name="Picture 2" descr="CERN Logo">
            <a:extLst>
              <a:ext uri="{FF2B5EF4-FFF2-40B4-BE49-F238E27FC236}">
                <a16:creationId xmlns:a16="http://schemas.microsoft.com/office/drawing/2014/main" id="{49FB243E-4D2A-64AB-1E38-D9196B51FE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9571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10" end="1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6D84B8D5-2EC6-E816-E2A1-052DD0531E3C}"/>
              </a:ext>
            </a:extLst>
          </p:cNvPr>
          <p:cNvPicPr>
            <a:picLocks noChangeAspect="1"/>
          </p:cNvPicPr>
          <p:nvPr/>
        </p:nvPicPr>
        <p:blipFill>
          <a:blip r:embed="rId2"/>
          <a:stretch>
            <a:fillRect/>
          </a:stretch>
        </p:blipFill>
        <p:spPr>
          <a:xfrm>
            <a:off x="285407" y="2314814"/>
            <a:ext cx="5463021" cy="4283060"/>
          </a:xfrm>
          <a:prstGeom prst="rect">
            <a:avLst/>
          </a:prstGeom>
        </p:spPr>
      </p:pic>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869902" y="319010"/>
            <a:ext cx="11784012" cy="607482"/>
          </a:xfrm>
        </p:spPr>
        <p:txBody>
          <a:bodyPr>
            <a:normAutofit fontScale="90000"/>
          </a:bodyPr>
          <a:lstStyle/>
          <a:p>
            <a:r>
              <a:rPr lang="en-US" dirty="0">
                <a:solidFill>
                  <a:schemeClr val="accent1">
                    <a:lumMod val="75000"/>
                  </a:schemeClr>
                </a:solidFill>
              </a:rPr>
              <a:t>Beam screen heat load forecast @HL-LHC era</a:t>
            </a:r>
          </a:p>
        </p:txBody>
      </p:sp>
      <p:sp>
        <p:nvSpPr>
          <p:cNvPr id="7" name="Content Placeholder 6">
            <a:extLst>
              <a:ext uri="{FF2B5EF4-FFF2-40B4-BE49-F238E27FC236}">
                <a16:creationId xmlns:a16="http://schemas.microsoft.com/office/drawing/2014/main" id="{0A8E1703-2E25-47CC-B459-6F590AB3F9D4}"/>
              </a:ext>
            </a:extLst>
          </p:cNvPr>
          <p:cNvSpPr txBox="1">
            <a:spLocks/>
          </p:cNvSpPr>
          <p:nvPr/>
        </p:nvSpPr>
        <p:spPr>
          <a:xfrm>
            <a:off x="5748428" y="5166099"/>
            <a:ext cx="4439658" cy="52451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10000"/>
              </a:lnSpc>
              <a:buFont typeface="Arial" panose="020B0604020202020204" pitchFamily="34" charset="0"/>
              <a:buChar char="•"/>
            </a:pPr>
            <a:endParaRPr lang="en-US" sz="1400" b="0" dirty="0">
              <a:solidFill>
                <a:schemeClr val="tx1"/>
              </a:solidFill>
            </a:endParaRPr>
          </a:p>
        </p:txBody>
      </p:sp>
      <p:sp>
        <p:nvSpPr>
          <p:cNvPr id="8" name="TextBox 7">
            <a:extLst>
              <a:ext uri="{FF2B5EF4-FFF2-40B4-BE49-F238E27FC236}">
                <a16:creationId xmlns:a16="http://schemas.microsoft.com/office/drawing/2014/main" id="{0D9D8B5B-2BD4-7883-6BDE-0EB4C281BFFA}"/>
              </a:ext>
            </a:extLst>
          </p:cNvPr>
          <p:cNvSpPr txBox="1"/>
          <p:nvPr/>
        </p:nvSpPr>
        <p:spPr>
          <a:xfrm>
            <a:off x="5606655" y="2482500"/>
            <a:ext cx="4664561" cy="861774"/>
          </a:xfrm>
          <a:prstGeom prst="rect">
            <a:avLst/>
          </a:prstGeom>
          <a:noFill/>
        </p:spPr>
        <p:txBody>
          <a:bodyPr wrap="square" rtlCol="0">
            <a:spAutoFit/>
          </a:bodyPr>
          <a:lstStyle/>
          <a:p>
            <a:r>
              <a:rPr lang="en-US" sz="1600" dirty="0">
                <a:solidFill>
                  <a:srgbClr val="00B0F0"/>
                </a:solidFill>
                <a:sym typeface="Wingdings" panose="05000000000000000000" pitchFamily="2" charset="2"/>
              </a:rPr>
              <a:t>HL-LHC prediction in S78</a:t>
            </a:r>
          </a:p>
          <a:p>
            <a:r>
              <a:rPr lang="en-US" sz="1600" dirty="0">
                <a:solidFill>
                  <a:srgbClr val="00B0F0"/>
                </a:solidFill>
                <a:sym typeface="Wingdings" panose="05000000000000000000" pitchFamily="2" charset="2"/>
              </a:rPr>
              <a:t>for 5x48b </a:t>
            </a:r>
            <a:r>
              <a:rPr lang="en-US" sz="1600" i="1" dirty="0">
                <a:solidFill>
                  <a:srgbClr val="00B0F0"/>
                </a:solidFill>
                <a:sym typeface="Wingdings" panose="05000000000000000000" pitchFamily="2" charset="2"/>
              </a:rPr>
              <a:t>@</a:t>
            </a:r>
            <a:r>
              <a:rPr lang="en-US" sz="1600" i="1" dirty="0">
                <a:solidFill>
                  <a:srgbClr val="00B0F0"/>
                </a:solidFill>
              </a:rPr>
              <a:t> 2.3e11 ppb &amp; 7 </a:t>
            </a:r>
            <a:r>
              <a:rPr lang="en-US" sz="1600" i="1" dirty="0" err="1">
                <a:solidFill>
                  <a:srgbClr val="00B0F0"/>
                </a:solidFill>
              </a:rPr>
              <a:t>TeV</a:t>
            </a:r>
            <a:endParaRPr lang="en-US" sz="1600" dirty="0">
              <a:solidFill>
                <a:srgbClr val="00B0F0"/>
              </a:solidFill>
              <a:sym typeface="Wingdings" panose="05000000000000000000" pitchFamily="2" charset="2"/>
            </a:endParaRPr>
          </a:p>
          <a:p>
            <a:r>
              <a:rPr lang="en-US" sz="1600" dirty="0">
                <a:solidFill>
                  <a:srgbClr val="00B0F0"/>
                </a:solidFill>
                <a:sym typeface="Wingdings" panose="05000000000000000000" pitchFamily="2" charset="2"/>
              </a:rPr>
              <a:t> 280 W/</a:t>
            </a:r>
            <a:r>
              <a:rPr lang="en-US" sz="1600" dirty="0" err="1">
                <a:solidFill>
                  <a:srgbClr val="00B0F0"/>
                </a:solidFill>
                <a:sym typeface="Wingdings" panose="05000000000000000000" pitchFamily="2" charset="2"/>
              </a:rPr>
              <a:t>hc</a:t>
            </a:r>
            <a:r>
              <a:rPr lang="en-US" sz="1600" dirty="0">
                <a:solidFill>
                  <a:srgbClr val="00B0F0"/>
                </a:solidFill>
                <a:sym typeface="Wingdings" panose="05000000000000000000" pitchFamily="2" charset="2"/>
              </a:rPr>
              <a:t> &gt; Cryo limit [225 W/</a:t>
            </a:r>
            <a:r>
              <a:rPr lang="en-US" sz="1600" dirty="0" err="1">
                <a:solidFill>
                  <a:srgbClr val="00B0F0"/>
                </a:solidFill>
                <a:sym typeface="Wingdings" panose="05000000000000000000" pitchFamily="2" charset="2"/>
              </a:rPr>
              <a:t>hc</a:t>
            </a:r>
            <a:r>
              <a:rPr lang="en-US" sz="1600" dirty="0">
                <a:solidFill>
                  <a:srgbClr val="00B0F0"/>
                </a:solidFill>
                <a:sym typeface="Wingdings" panose="05000000000000000000" pitchFamily="2" charset="2"/>
              </a:rPr>
              <a:t>]</a:t>
            </a:r>
            <a:endParaRPr lang="en-US" sz="1600" i="1" dirty="0">
              <a:solidFill>
                <a:srgbClr val="00B0F0"/>
              </a:solidFill>
            </a:endParaRPr>
          </a:p>
        </p:txBody>
      </p:sp>
      <p:sp>
        <p:nvSpPr>
          <p:cNvPr id="10" name="Star: 5 Points 9">
            <a:extLst>
              <a:ext uri="{FF2B5EF4-FFF2-40B4-BE49-F238E27FC236}">
                <a16:creationId xmlns:a16="http://schemas.microsoft.com/office/drawing/2014/main" id="{50AEB75C-56DB-300F-F21E-E7595F0D7439}"/>
              </a:ext>
            </a:extLst>
          </p:cNvPr>
          <p:cNvSpPr/>
          <p:nvPr/>
        </p:nvSpPr>
        <p:spPr>
          <a:xfrm>
            <a:off x="3561043" y="3732699"/>
            <a:ext cx="264157" cy="233982"/>
          </a:xfrm>
          <a:prstGeom prst="star5">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B759166E-4545-E41E-5DEA-FCD100D475C7}"/>
              </a:ext>
            </a:extLst>
          </p:cNvPr>
          <p:cNvSpPr txBox="1"/>
          <p:nvPr/>
        </p:nvSpPr>
        <p:spPr>
          <a:xfrm>
            <a:off x="3323475" y="3983277"/>
            <a:ext cx="1635384" cy="523220"/>
          </a:xfrm>
          <a:prstGeom prst="rect">
            <a:avLst/>
          </a:prstGeom>
          <a:noFill/>
        </p:spPr>
        <p:txBody>
          <a:bodyPr wrap="none" rtlCol="0">
            <a:spAutoFit/>
          </a:bodyPr>
          <a:lstStyle/>
          <a:p>
            <a:pPr algn="ctr"/>
            <a:r>
              <a:rPr lang="en-US" sz="1400" i="1" dirty="0">
                <a:solidFill>
                  <a:srgbClr val="92D050"/>
                </a:solidFill>
              </a:rPr>
              <a:t>Fill #8471 in 2022</a:t>
            </a:r>
          </a:p>
          <a:p>
            <a:pPr algn="ctr"/>
            <a:r>
              <a:rPr lang="en-US" sz="1400" i="1" dirty="0">
                <a:solidFill>
                  <a:srgbClr val="92D050"/>
                </a:solidFill>
              </a:rPr>
              <a:t>(measured 5x36b)</a:t>
            </a:r>
            <a:endParaRPr lang="en-GB" sz="1400" i="1" dirty="0">
              <a:solidFill>
                <a:srgbClr val="92D050"/>
              </a:solidFill>
            </a:endParaRPr>
          </a:p>
        </p:txBody>
      </p:sp>
      <p:sp>
        <p:nvSpPr>
          <p:cNvPr id="16" name="TextBox 15">
            <a:extLst>
              <a:ext uri="{FF2B5EF4-FFF2-40B4-BE49-F238E27FC236}">
                <a16:creationId xmlns:a16="http://schemas.microsoft.com/office/drawing/2014/main" id="{06B8DF76-0A22-7D7A-7962-1CDC0622E231}"/>
              </a:ext>
            </a:extLst>
          </p:cNvPr>
          <p:cNvSpPr txBox="1"/>
          <p:nvPr/>
        </p:nvSpPr>
        <p:spPr>
          <a:xfrm>
            <a:off x="5282958" y="3410495"/>
            <a:ext cx="4664561" cy="369332"/>
          </a:xfrm>
          <a:prstGeom prst="rect">
            <a:avLst/>
          </a:prstGeom>
          <a:noFill/>
        </p:spPr>
        <p:txBody>
          <a:bodyPr wrap="square" rtlCol="0">
            <a:spAutoFit/>
          </a:bodyPr>
          <a:lstStyle/>
          <a:p>
            <a:pPr algn="ctr"/>
            <a:r>
              <a:rPr lang="en-US" i="1" dirty="0">
                <a:solidFill>
                  <a:srgbClr val="000000"/>
                </a:solidFill>
              </a:rPr>
              <a:t>Objective after Beam Screen (BS) treatment </a:t>
            </a:r>
          </a:p>
        </p:txBody>
      </p:sp>
      <p:sp>
        <p:nvSpPr>
          <p:cNvPr id="20" name="TextBox 19">
            <a:extLst>
              <a:ext uri="{FF2B5EF4-FFF2-40B4-BE49-F238E27FC236}">
                <a16:creationId xmlns:a16="http://schemas.microsoft.com/office/drawing/2014/main" id="{EB7C8DD2-7160-9260-D01F-F03333ECC43A}"/>
              </a:ext>
            </a:extLst>
          </p:cNvPr>
          <p:cNvSpPr txBox="1"/>
          <p:nvPr/>
        </p:nvSpPr>
        <p:spPr>
          <a:xfrm>
            <a:off x="5049075" y="5967505"/>
            <a:ext cx="433132" cy="307777"/>
          </a:xfrm>
          <a:prstGeom prst="rect">
            <a:avLst/>
          </a:prstGeom>
          <a:noFill/>
        </p:spPr>
        <p:txBody>
          <a:bodyPr wrap="none" rtlCol="0">
            <a:spAutoFit/>
          </a:bodyPr>
          <a:lstStyle/>
          <a:p>
            <a:r>
              <a:rPr lang="en-US" sz="1400" dirty="0">
                <a:solidFill>
                  <a:srgbClr val="00B0F0"/>
                </a:solidFill>
              </a:rPr>
              <a:t>2.3</a:t>
            </a:r>
            <a:endParaRPr lang="en-GB" sz="1400" dirty="0">
              <a:solidFill>
                <a:srgbClr val="00B0F0"/>
              </a:solidFill>
            </a:endParaRPr>
          </a:p>
        </p:txBody>
      </p:sp>
      <p:cxnSp>
        <p:nvCxnSpPr>
          <p:cNvPr id="21" name="Straight Connector 20">
            <a:extLst>
              <a:ext uri="{FF2B5EF4-FFF2-40B4-BE49-F238E27FC236}">
                <a16:creationId xmlns:a16="http://schemas.microsoft.com/office/drawing/2014/main" id="{5B2F0691-1466-DFD7-6BD6-3C227C267A5F}"/>
              </a:ext>
            </a:extLst>
          </p:cNvPr>
          <p:cNvCxnSpPr>
            <a:cxnSpLocks/>
          </p:cNvCxnSpPr>
          <p:nvPr/>
        </p:nvCxnSpPr>
        <p:spPr>
          <a:xfrm flipH="1" flipV="1">
            <a:off x="5242273" y="2513881"/>
            <a:ext cx="11016" cy="3462013"/>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Star: 5 Points 11">
            <a:extLst>
              <a:ext uri="{FF2B5EF4-FFF2-40B4-BE49-F238E27FC236}">
                <a16:creationId xmlns:a16="http://schemas.microsoft.com/office/drawing/2014/main" id="{4DFD3930-E57C-EB69-4115-EFB05C8E37AD}"/>
              </a:ext>
            </a:extLst>
          </p:cNvPr>
          <p:cNvSpPr/>
          <p:nvPr/>
        </p:nvSpPr>
        <p:spPr>
          <a:xfrm>
            <a:off x="5102368" y="2576060"/>
            <a:ext cx="301841" cy="300246"/>
          </a:xfrm>
          <a:prstGeom prst="star5">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4" name="Straight Connector 23">
            <a:extLst>
              <a:ext uri="{FF2B5EF4-FFF2-40B4-BE49-F238E27FC236}">
                <a16:creationId xmlns:a16="http://schemas.microsoft.com/office/drawing/2014/main" id="{F1DEA6FF-1904-A11A-2E52-D8133FCA5E97}"/>
              </a:ext>
            </a:extLst>
          </p:cNvPr>
          <p:cNvCxnSpPr>
            <a:cxnSpLocks/>
          </p:cNvCxnSpPr>
          <p:nvPr/>
        </p:nvCxnSpPr>
        <p:spPr>
          <a:xfrm>
            <a:off x="1050922" y="3392070"/>
            <a:ext cx="4545106" cy="0"/>
          </a:xfrm>
          <a:prstGeom prst="line">
            <a:avLst/>
          </a:prstGeom>
          <a:ln w="28575">
            <a:solidFill>
              <a:srgbClr val="303030"/>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BE008F38-FE30-705D-CF10-ECFDAE8AA3DA}"/>
              </a:ext>
            </a:extLst>
          </p:cNvPr>
          <p:cNvSpPr txBox="1"/>
          <p:nvPr/>
        </p:nvSpPr>
        <p:spPr>
          <a:xfrm>
            <a:off x="1083867" y="3137550"/>
            <a:ext cx="2317942" cy="215444"/>
          </a:xfrm>
          <a:prstGeom prst="rect">
            <a:avLst/>
          </a:prstGeom>
          <a:noFill/>
        </p:spPr>
        <p:txBody>
          <a:bodyPr wrap="none" lIns="0" tIns="0" rIns="0" bIns="0" rtlCol="0">
            <a:spAutoFit/>
          </a:bodyPr>
          <a:lstStyle/>
          <a:p>
            <a:pPr algn="l"/>
            <a:r>
              <a:rPr lang="en-US" sz="1400" i="1" dirty="0">
                <a:solidFill>
                  <a:srgbClr val="2F2F2F"/>
                </a:solidFill>
              </a:rPr>
              <a:t>Cryo Limit expected for Run4</a:t>
            </a:r>
            <a:endParaRPr lang="en-GB" sz="1400" i="1" dirty="0">
              <a:solidFill>
                <a:srgbClr val="2F2F2F"/>
              </a:solidFill>
            </a:endParaRPr>
          </a:p>
        </p:txBody>
      </p:sp>
      <p:sp>
        <p:nvSpPr>
          <p:cNvPr id="14" name="Arrow: Down 13">
            <a:extLst>
              <a:ext uri="{FF2B5EF4-FFF2-40B4-BE49-F238E27FC236}">
                <a16:creationId xmlns:a16="http://schemas.microsoft.com/office/drawing/2014/main" id="{5A611F02-2D14-0FE1-094E-B2C02ED081C5}"/>
              </a:ext>
            </a:extLst>
          </p:cNvPr>
          <p:cNvSpPr/>
          <p:nvPr/>
        </p:nvSpPr>
        <p:spPr>
          <a:xfrm>
            <a:off x="5172320" y="2867341"/>
            <a:ext cx="150921" cy="894061"/>
          </a:xfrm>
          <a:prstGeom prst="downArrow">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Star: 5 Points 14">
            <a:extLst>
              <a:ext uri="{FF2B5EF4-FFF2-40B4-BE49-F238E27FC236}">
                <a16:creationId xmlns:a16="http://schemas.microsoft.com/office/drawing/2014/main" id="{8A429BB4-780F-3DD3-33D0-C54769796056}"/>
              </a:ext>
            </a:extLst>
          </p:cNvPr>
          <p:cNvSpPr/>
          <p:nvPr/>
        </p:nvSpPr>
        <p:spPr>
          <a:xfrm>
            <a:off x="5091352" y="3694604"/>
            <a:ext cx="301841" cy="300246"/>
          </a:xfrm>
          <a:prstGeom prst="star5">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5F04C332-1E5B-448B-3DC6-E3DE6D9BF677}"/>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
        <p:nvSpPr>
          <p:cNvPr id="22" name="Rectangle 21"/>
          <p:cNvSpPr/>
          <p:nvPr/>
        </p:nvSpPr>
        <p:spPr>
          <a:xfrm>
            <a:off x="408346" y="1063040"/>
            <a:ext cx="7105962" cy="1200329"/>
          </a:xfrm>
          <a:prstGeom prst="rect">
            <a:avLst/>
          </a:prstGeom>
          <a:noFill/>
        </p:spPr>
        <p:txBody>
          <a:bodyPr wrap="square">
            <a:spAutoFit/>
          </a:bodyPr>
          <a:lstStyle/>
          <a:p>
            <a:pPr marL="285750" indent="-285750">
              <a:buFont typeface="Wingdings" charset="2"/>
              <a:buChar char="Ø"/>
            </a:pPr>
            <a:r>
              <a:rPr lang="en-GB" dirty="0"/>
              <a:t>The LHC </a:t>
            </a:r>
            <a:r>
              <a:rPr lang="en-GB" b="1" dirty="0">
                <a:solidFill>
                  <a:srgbClr val="C00000"/>
                </a:solidFill>
              </a:rPr>
              <a:t>cryogenic capacity is limited </a:t>
            </a:r>
            <a:r>
              <a:rPr lang="en-GB" dirty="0"/>
              <a:t>and cannot be easily increased</a:t>
            </a:r>
            <a:br>
              <a:rPr lang="en-GB" dirty="0"/>
            </a:br>
            <a:r>
              <a:rPr lang="en-GB" dirty="0"/>
              <a:t>	Money, surface/underground available space, energy…</a:t>
            </a:r>
          </a:p>
          <a:p>
            <a:pPr marL="285750" indent="-285750">
              <a:buFont typeface="Wingdings" charset="2"/>
              <a:buChar char="Ø"/>
            </a:pPr>
            <a:r>
              <a:rPr lang="en-GB" dirty="0"/>
              <a:t>From </a:t>
            </a:r>
            <a:r>
              <a:rPr lang="en-GB" b="1" dirty="0">
                <a:solidFill>
                  <a:srgbClr val="C00000"/>
                </a:solidFill>
              </a:rPr>
              <a:t>Run 4, heat loads </a:t>
            </a:r>
            <a:r>
              <a:rPr lang="en-GB" dirty="0"/>
              <a:t>applied to cryogenics will significantly </a:t>
            </a:r>
            <a:r>
              <a:rPr lang="en-GB" b="1" dirty="0">
                <a:solidFill>
                  <a:srgbClr val="C00000"/>
                </a:solidFill>
              </a:rPr>
              <a:t>increase</a:t>
            </a:r>
            <a:br>
              <a:rPr lang="en-GB" dirty="0"/>
            </a:br>
            <a:r>
              <a:rPr lang="en-GB" dirty="0"/>
              <a:t>	LHC intensities ↑↑ </a:t>
            </a:r>
            <a:r>
              <a:rPr lang="en-GB" dirty="0">
                <a:sym typeface="Wingdings"/>
              </a:rPr>
              <a:t></a:t>
            </a:r>
            <a:r>
              <a:rPr lang="en-GB" dirty="0"/>
              <a:t> Sync. Rad + Image Current + e-cloud ↑↑</a:t>
            </a:r>
          </a:p>
        </p:txBody>
      </p:sp>
      <p:grpSp>
        <p:nvGrpSpPr>
          <p:cNvPr id="9" name="Group 8"/>
          <p:cNvGrpSpPr/>
          <p:nvPr/>
        </p:nvGrpSpPr>
        <p:grpSpPr>
          <a:xfrm>
            <a:off x="6826004" y="3983277"/>
            <a:ext cx="3912124" cy="1222595"/>
            <a:chOff x="7100836" y="5100956"/>
            <a:chExt cx="3912124" cy="1222595"/>
          </a:xfrm>
        </p:grpSpPr>
        <p:sp>
          <p:nvSpPr>
            <p:cNvPr id="6" name="Rounded Rectangle 5"/>
            <p:cNvSpPr/>
            <p:nvPr/>
          </p:nvSpPr>
          <p:spPr>
            <a:xfrm>
              <a:off x="7100836" y="5115008"/>
              <a:ext cx="3912124" cy="1208543"/>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7100836" y="5100956"/>
              <a:ext cx="3847282" cy="1200329"/>
            </a:xfrm>
            <a:prstGeom prst="rect">
              <a:avLst/>
            </a:prstGeom>
            <a:noFill/>
          </p:spPr>
          <p:txBody>
            <a:bodyPr wrap="square">
              <a:spAutoFit/>
            </a:bodyPr>
            <a:lstStyle/>
            <a:p>
              <a:pPr algn="ctr"/>
              <a:r>
                <a:rPr lang="en-GB" dirty="0"/>
                <a:t>The proposed mitigation strategy is :</a:t>
              </a:r>
            </a:p>
            <a:p>
              <a:pPr algn="ctr"/>
              <a:r>
                <a:rPr lang="en-GB" dirty="0"/>
                <a:t>“Treat” </a:t>
              </a:r>
              <a:r>
                <a:rPr lang="en-GB" i="1" dirty="0"/>
                <a:t>in situ</a:t>
              </a:r>
              <a:r>
                <a:rPr lang="en-GB" dirty="0"/>
                <a:t> a fraction of BS around the LHC to reduce the e-clouds </a:t>
              </a:r>
            </a:p>
            <a:p>
              <a:pPr algn="ctr"/>
              <a:r>
                <a:rPr lang="en-GB" dirty="0"/>
                <a:t>This treatment must be done in LS3</a:t>
              </a:r>
            </a:p>
          </p:txBody>
        </p:sp>
      </p:grpSp>
      <p:cxnSp>
        <p:nvCxnSpPr>
          <p:cNvPr id="25" name="Straight Connector 24"/>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7" name="Date Placeholder 3">
            <a:extLst>
              <a:ext uri="{FF2B5EF4-FFF2-40B4-BE49-F238E27FC236}">
                <a16:creationId xmlns:a16="http://schemas.microsoft.com/office/drawing/2014/main" id="{19C36167-B38E-0B44-C263-C131D0E88D54}"/>
              </a:ext>
            </a:extLst>
          </p:cNvPr>
          <p:cNvSpPr>
            <a:spLocks noGrp="1"/>
          </p:cNvSpPr>
          <p:nvPr>
            <p:ph type="dt" sz="half" idx="10"/>
          </p:nvPr>
        </p:nvSpPr>
        <p:spPr>
          <a:xfrm>
            <a:off x="838200" y="6356350"/>
            <a:ext cx="2743200" cy="365125"/>
          </a:xfrm>
        </p:spPr>
        <p:txBody>
          <a:bodyPr/>
          <a:lstStyle/>
          <a:p>
            <a:r>
              <a:rPr lang="en-US"/>
              <a:t>13/01/2025</a:t>
            </a:r>
            <a:endParaRPr lang="en-US" dirty="0"/>
          </a:p>
        </p:txBody>
      </p:sp>
      <p:sp>
        <p:nvSpPr>
          <p:cNvPr id="28" name="Footer Placeholder 4">
            <a:extLst>
              <a:ext uri="{FF2B5EF4-FFF2-40B4-BE49-F238E27FC236}">
                <a16:creationId xmlns:a16="http://schemas.microsoft.com/office/drawing/2014/main" id="{49841476-33D1-CE5B-2E5B-2D430423E2B2}"/>
              </a:ext>
            </a:extLst>
          </p:cNvPr>
          <p:cNvSpPr>
            <a:spLocks noGrp="1"/>
          </p:cNvSpPr>
          <p:nvPr>
            <p:ph type="ftr" sz="quarter" idx="11"/>
          </p:nvPr>
        </p:nvSpPr>
        <p:spPr>
          <a:xfrm>
            <a:off x="4038600" y="6356350"/>
            <a:ext cx="4114800" cy="365125"/>
          </a:xfrm>
        </p:spPr>
        <p:txBody>
          <a:bodyPr/>
          <a:lstStyle/>
          <a:p>
            <a:r>
              <a:rPr lang="en-GB"/>
              <a:t>Epiphany 2025    R. </a:t>
            </a:r>
            <a:r>
              <a:rPr lang="en-GB" dirty="0"/>
              <a:t>Alemany Fernandez</a:t>
            </a:r>
            <a:endParaRPr lang="en-US" dirty="0"/>
          </a:p>
        </p:txBody>
      </p:sp>
      <p:pic>
        <p:nvPicPr>
          <p:cNvPr id="4" name="Picture 3" descr="A blue and black logo&#10;&#10;Description automatically generated">
            <a:extLst>
              <a:ext uri="{FF2B5EF4-FFF2-40B4-BE49-F238E27FC236}">
                <a16:creationId xmlns:a16="http://schemas.microsoft.com/office/drawing/2014/main" id="{B1603A55-400F-D9F6-28D5-903256C5774D}"/>
              </a:ext>
            </a:extLst>
          </p:cNvPr>
          <p:cNvPicPr>
            <a:picLocks noChangeAspect="1"/>
          </p:cNvPicPr>
          <p:nvPr/>
        </p:nvPicPr>
        <p:blipFill>
          <a:blip r:embed="rId3"/>
          <a:stretch>
            <a:fillRect/>
          </a:stretch>
        </p:blipFill>
        <p:spPr>
          <a:xfrm>
            <a:off x="10715436" y="199916"/>
            <a:ext cx="1276727" cy="544179"/>
          </a:xfrm>
          <a:prstGeom prst="rect">
            <a:avLst/>
          </a:prstGeom>
        </p:spPr>
      </p:pic>
      <p:sp>
        <p:nvSpPr>
          <p:cNvPr id="5" name="TextBox 4">
            <a:extLst>
              <a:ext uri="{FF2B5EF4-FFF2-40B4-BE49-F238E27FC236}">
                <a16:creationId xmlns:a16="http://schemas.microsoft.com/office/drawing/2014/main" id="{893D8A82-F6DD-3B7E-519C-C463888055E2}"/>
              </a:ext>
            </a:extLst>
          </p:cNvPr>
          <p:cNvSpPr txBox="1"/>
          <p:nvPr/>
        </p:nvSpPr>
        <p:spPr>
          <a:xfrm>
            <a:off x="7787285" y="5935483"/>
            <a:ext cx="4377006" cy="553998"/>
          </a:xfrm>
          <a:prstGeom prst="rect">
            <a:avLst/>
          </a:prstGeom>
          <a:noFill/>
        </p:spPr>
        <p:txBody>
          <a:bodyPr wrap="square">
            <a:spAutoFit/>
          </a:bodyPr>
          <a:lstStyle/>
          <a:p>
            <a:r>
              <a:rPr lang="en-US" sz="1000" b="0" i="0" u="none" strike="noStrike" dirty="0">
                <a:solidFill>
                  <a:srgbClr val="000000"/>
                </a:solidFill>
                <a:effectLst/>
                <a:latin typeface="PT Sans" panose="020B0503020203020204" pitchFamily="34" charset="77"/>
              </a:rPr>
              <a:t>Under the eﬀect of the cloud itself, conditioning of the copper surface of the LHC beam pipes is expected, decreasing thus the SEY of the surface. Such a process seems therefore to be hindered in some parts of the LHC ring. </a:t>
            </a:r>
            <a:endParaRPr lang="en-US" sz="1000" dirty="0"/>
          </a:p>
        </p:txBody>
      </p:sp>
      <p:sp>
        <p:nvSpPr>
          <p:cNvPr id="17" name="TextBox 16">
            <a:extLst>
              <a:ext uri="{FF2B5EF4-FFF2-40B4-BE49-F238E27FC236}">
                <a16:creationId xmlns:a16="http://schemas.microsoft.com/office/drawing/2014/main" id="{358CC78F-A237-921E-A7D3-6C76C3C570DF}"/>
              </a:ext>
            </a:extLst>
          </p:cNvPr>
          <p:cNvSpPr txBox="1"/>
          <p:nvPr/>
        </p:nvSpPr>
        <p:spPr>
          <a:xfrm>
            <a:off x="1054927" y="4506497"/>
            <a:ext cx="2820522" cy="646331"/>
          </a:xfrm>
          <a:prstGeom prst="rect">
            <a:avLst/>
          </a:prstGeom>
          <a:noFill/>
        </p:spPr>
        <p:txBody>
          <a:bodyPr wrap="square">
            <a:spAutoFit/>
          </a:bodyPr>
          <a:lstStyle/>
          <a:p>
            <a:r>
              <a:rPr lang="en-US" sz="1200" dirty="0"/>
              <a:t>Simulations without considering any BS treatment and fitting the current heat load measurements in 2022 for 5x36b</a:t>
            </a:r>
          </a:p>
        </p:txBody>
      </p:sp>
      <p:sp>
        <p:nvSpPr>
          <p:cNvPr id="29" name="TextBox 28">
            <a:extLst>
              <a:ext uri="{FF2B5EF4-FFF2-40B4-BE49-F238E27FC236}">
                <a16:creationId xmlns:a16="http://schemas.microsoft.com/office/drawing/2014/main" id="{9D4B3769-DD40-2512-F2F8-CEC89282D5A0}"/>
              </a:ext>
            </a:extLst>
          </p:cNvPr>
          <p:cNvSpPr txBox="1"/>
          <p:nvPr/>
        </p:nvSpPr>
        <p:spPr>
          <a:xfrm>
            <a:off x="6648845" y="5330983"/>
            <a:ext cx="4377006" cy="461665"/>
          </a:xfrm>
          <a:prstGeom prst="rect">
            <a:avLst/>
          </a:prstGeom>
          <a:noFill/>
        </p:spPr>
        <p:txBody>
          <a:bodyPr wrap="square">
            <a:spAutoFit/>
          </a:bodyPr>
          <a:lstStyle/>
          <a:p>
            <a:r>
              <a:rPr lang="en-US" sz="1200" dirty="0">
                <a:solidFill>
                  <a:srgbClr val="232323"/>
                </a:solidFill>
                <a:effectLst/>
                <a:latin typeface="Arial" panose="020B0604020202020204" pitchFamily="34" charset="0"/>
              </a:rPr>
              <a:t>“Treat”: remove </a:t>
            </a:r>
            <a:r>
              <a:rPr lang="en-US" sz="1200" dirty="0" err="1">
                <a:solidFill>
                  <a:srgbClr val="232323"/>
                </a:solidFill>
                <a:effectLst/>
                <a:latin typeface="Arial" panose="020B0604020202020204" pitchFamily="34" charset="0"/>
              </a:rPr>
              <a:t>CuO</a:t>
            </a:r>
            <a:r>
              <a:rPr lang="en-US" sz="1200" dirty="0">
                <a:solidFill>
                  <a:srgbClr val="232323"/>
                </a:solidFill>
                <a:effectLst/>
                <a:latin typeface="Arial" panose="020B0604020202020204" pitchFamily="34" charset="0"/>
              </a:rPr>
              <a:t> </a:t>
            </a:r>
            <a:r>
              <a:rPr lang="en-US" sz="1200" dirty="0">
                <a:solidFill>
                  <a:srgbClr val="232323"/>
                </a:solidFill>
                <a:latin typeface="Arial" panose="020B0604020202020204" pitchFamily="34" charset="0"/>
              </a:rPr>
              <a:t>+ </a:t>
            </a:r>
            <a:r>
              <a:rPr lang="en-US" sz="1200" dirty="0">
                <a:solidFill>
                  <a:srgbClr val="232323"/>
                </a:solidFill>
                <a:effectLst/>
                <a:latin typeface="Arial" panose="020B0604020202020204" pitchFamily="34" charset="0"/>
              </a:rPr>
              <a:t>increase surface carbon concentration +  surface passivation on 100 selected half-cells</a:t>
            </a:r>
          </a:p>
        </p:txBody>
      </p:sp>
    </p:spTree>
    <p:extLst>
      <p:ext uri="{BB962C8B-B14F-4D97-AF65-F5344CB8AC3E}">
        <p14:creationId xmlns:p14="http://schemas.microsoft.com/office/powerpoint/2010/main" val="317075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dissolve">
                                      <p:cBhvr>
                                        <p:cTn id="25" dur="500"/>
                                        <p:tgtEl>
                                          <p:spTgt spid="9"/>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20" grpId="0"/>
      <p:bldP spid="12" grpId="0" animBg="1"/>
      <p:bldP spid="14" grpId="0" animBg="1"/>
      <p:bldP spid="15" grpId="0" animBg="1"/>
      <p:bldP spid="2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Key ingredients for the HL-LHC upgrade"/>
          <p:cNvSpPr txBox="1">
            <a:spLocks noGrp="1"/>
          </p:cNvSpPr>
          <p:nvPr>
            <p:ph type="title"/>
          </p:nvPr>
        </p:nvSpPr>
        <p:spPr>
          <a:xfrm>
            <a:off x="838200" y="-123848"/>
            <a:ext cx="10515600" cy="1325563"/>
          </a:xfrm>
          <a:prstGeom prst="rect">
            <a:avLst/>
          </a:prstGeom>
        </p:spPr>
        <p:txBody>
          <a:bodyPr/>
          <a:lstStyle/>
          <a:p>
            <a:r>
              <a:rPr dirty="0">
                <a:solidFill>
                  <a:schemeClr val="accent1">
                    <a:lumMod val="75000"/>
                  </a:schemeClr>
                </a:solidFill>
              </a:rPr>
              <a:t>Key ingredients for the HL-LHC upgrade</a:t>
            </a:r>
          </a:p>
        </p:txBody>
      </p:sp>
      <p:sp>
        <p:nvSpPr>
          <p:cNvPr id="48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34</a:t>
            </a:fld>
            <a:endParaRPr/>
          </a:p>
        </p:txBody>
      </p:sp>
      <p:pic>
        <p:nvPicPr>
          <p:cNvPr id="484" name="Picture 3" descr="Picture 3"/>
          <p:cNvPicPr>
            <a:picLocks noChangeAspect="1"/>
          </p:cNvPicPr>
          <p:nvPr/>
        </p:nvPicPr>
        <p:blipFill>
          <a:blip r:embed="rId2"/>
          <a:srcRect l="3366" r="3366" b="5389"/>
          <a:stretch>
            <a:fillRect/>
          </a:stretch>
        </p:blipFill>
        <p:spPr>
          <a:xfrm>
            <a:off x="4200452" y="771639"/>
            <a:ext cx="7230563" cy="5773693"/>
          </a:xfrm>
          <a:prstGeom prst="rect">
            <a:avLst/>
          </a:prstGeom>
          <a:ln w="12700">
            <a:miter lim="400000"/>
          </a:ln>
        </p:spPr>
      </p:pic>
      <p:sp>
        <p:nvSpPr>
          <p:cNvPr id="486" name="A technologically “intense” upgrade project…"/>
          <p:cNvSpPr txBox="1"/>
          <p:nvPr/>
        </p:nvSpPr>
        <p:spPr>
          <a:xfrm>
            <a:off x="327793" y="1791416"/>
            <a:ext cx="4472807" cy="40392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defTabSz="457200">
              <a:lnSpc>
                <a:spcPct val="120000"/>
              </a:lnSpc>
              <a:spcBef>
                <a:spcPts val="300"/>
              </a:spcBef>
              <a:buClr>
                <a:srgbClr val="FB963C"/>
              </a:buClr>
              <a:buFont typeface="Wingdings"/>
              <a:defRPr sz="4000">
                <a:solidFill>
                  <a:srgbClr val="0C377B"/>
                </a:solidFill>
                <a:latin typeface="Arial"/>
                <a:ea typeface="Arial"/>
                <a:cs typeface="Arial"/>
                <a:sym typeface="Arial"/>
              </a:defRPr>
            </a:pPr>
            <a:r>
              <a:rPr sz="2000" dirty="0"/>
              <a:t>A technologically “intense” upgrade project</a:t>
            </a:r>
          </a:p>
          <a:p>
            <a:pPr defTabSz="457200">
              <a:lnSpc>
                <a:spcPct val="120000"/>
              </a:lnSpc>
              <a:spcBef>
                <a:spcPts val="300"/>
              </a:spcBef>
              <a:buClr>
                <a:srgbClr val="FB963C"/>
              </a:buClr>
              <a:buSzPct val="100000"/>
              <a:defRPr sz="4000">
                <a:solidFill>
                  <a:srgbClr val="0C377B"/>
                </a:solidFill>
                <a:latin typeface="Arial"/>
                <a:ea typeface="Arial"/>
                <a:cs typeface="Arial"/>
                <a:sym typeface="Arial"/>
              </a:defRPr>
            </a:pPr>
            <a:r>
              <a:rPr lang="en-US" sz="2000" dirty="0"/>
              <a:t>	</a:t>
            </a:r>
            <a:r>
              <a:rPr sz="2000" dirty="0"/>
              <a:t>New I</a:t>
            </a:r>
            <a:r>
              <a:rPr lang="en-US" sz="2000" dirty="0"/>
              <a:t>T</a:t>
            </a:r>
            <a:r>
              <a:rPr sz="2000" dirty="0"/>
              <a:t> quadrupoles, Nb</a:t>
            </a:r>
            <a:r>
              <a:rPr sz="2000" baseline="-5999" dirty="0"/>
              <a:t>3</a:t>
            </a:r>
            <a:r>
              <a:rPr sz="2000" dirty="0"/>
              <a:t>Sn</a:t>
            </a:r>
            <a:endParaRPr lang="en-US" sz="2000" dirty="0"/>
          </a:p>
          <a:p>
            <a:pPr defTabSz="457200">
              <a:lnSpc>
                <a:spcPct val="120000"/>
              </a:lnSpc>
              <a:spcBef>
                <a:spcPts val="300"/>
              </a:spcBef>
              <a:buClr>
                <a:srgbClr val="FB963C"/>
              </a:buClr>
              <a:buSzPct val="100000"/>
              <a:defRPr sz="4000">
                <a:solidFill>
                  <a:srgbClr val="0C377B"/>
                </a:solidFill>
                <a:latin typeface="Arial"/>
                <a:ea typeface="Arial"/>
                <a:cs typeface="Arial"/>
                <a:sym typeface="Arial"/>
              </a:defRPr>
            </a:pPr>
            <a:r>
              <a:rPr lang="en-US" sz="2000" dirty="0"/>
              <a:t>	Civil engineering</a:t>
            </a:r>
            <a:endParaRPr sz="2000" dirty="0"/>
          </a:p>
          <a:p>
            <a:pPr defTabSz="457200">
              <a:lnSpc>
                <a:spcPct val="120000"/>
              </a:lnSpc>
              <a:spcBef>
                <a:spcPts val="300"/>
              </a:spcBef>
              <a:buClr>
                <a:srgbClr val="FB963C"/>
              </a:buClr>
              <a:buSzPct val="100000"/>
              <a:defRPr sz="4000">
                <a:solidFill>
                  <a:srgbClr val="0C377B"/>
                </a:solidFill>
                <a:latin typeface="Arial"/>
                <a:ea typeface="Arial"/>
                <a:cs typeface="Arial"/>
                <a:sym typeface="Arial"/>
              </a:defRPr>
            </a:pPr>
            <a:r>
              <a:rPr lang="en-US" sz="2000" dirty="0"/>
              <a:t>	</a:t>
            </a:r>
            <a:r>
              <a:rPr sz="2000" dirty="0"/>
              <a:t>Crab Cavities</a:t>
            </a:r>
            <a:endParaRPr lang="en-US" sz="2000" dirty="0"/>
          </a:p>
          <a:p>
            <a:pPr defTabSz="457200">
              <a:lnSpc>
                <a:spcPct val="120000"/>
              </a:lnSpc>
              <a:spcBef>
                <a:spcPts val="300"/>
              </a:spcBef>
              <a:buClr>
                <a:srgbClr val="FB963C"/>
              </a:buClr>
              <a:buSzPct val="100000"/>
              <a:defRPr sz="4000">
                <a:solidFill>
                  <a:srgbClr val="0C377B"/>
                </a:solidFill>
                <a:latin typeface="Arial"/>
                <a:ea typeface="Arial"/>
                <a:cs typeface="Arial"/>
                <a:sym typeface="Arial"/>
              </a:defRPr>
            </a:pPr>
            <a:r>
              <a:rPr lang="en-US" sz="2000" dirty="0"/>
              <a:t>	Crystal collimation</a:t>
            </a:r>
          </a:p>
          <a:p>
            <a:pPr defTabSz="457200">
              <a:lnSpc>
                <a:spcPct val="120000"/>
              </a:lnSpc>
              <a:spcBef>
                <a:spcPts val="300"/>
              </a:spcBef>
              <a:buClr>
                <a:srgbClr val="FB963C"/>
              </a:buClr>
              <a:buSzPct val="100000"/>
              <a:defRPr sz="4000">
                <a:solidFill>
                  <a:srgbClr val="0C377B"/>
                </a:solidFill>
                <a:latin typeface="Arial"/>
                <a:ea typeface="Arial"/>
                <a:cs typeface="Arial"/>
                <a:sym typeface="Arial"/>
              </a:defRPr>
            </a:pPr>
            <a:r>
              <a:rPr lang="en-US" sz="2000" dirty="0"/>
              <a:t>	Low impedance collimators</a:t>
            </a:r>
            <a:endParaRPr sz="2000" dirty="0"/>
          </a:p>
          <a:p>
            <a:pPr lvl="1" defTabSz="457200">
              <a:lnSpc>
                <a:spcPct val="120000"/>
              </a:lnSpc>
              <a:spcBef>
                <a:spcPts val="300"/>
              </a:spcBef>
              <a:buClr>
                <a:srgbClr val="FB963C"/>
              </a:buClr>
              <a:buSzPct val="100000"/>
              <a:defRPr sz="4000">
                <a:solidFill>
                  <a:srgbClr val="0C377B"/>
                </a:solidFill>
                <a:latin typeface="Arial"/>
                <a:ea typeface="Arial"/>
                <a:cs typeface="Arial"/>
                <a:sym typeface="Arial"/>
              </a:defRPr>
            </a:pPr>
            <a:r>
              <a:rPr lang="en-US" sz="2000" dirty="0"/>
              <a:t>Superconducting links</a:t>
            </a:r>
            <a:endParaRPr sz="2000" dirty="0"/>
          </a:p>
          <a:p>
            <a:pPr defTabSz="457200">
              <a:lnSpc>
                <a:spcPct val="120000"/>
              </a:lnSpc>
              <a:spcBef>
                <a:spcPts val="300"/>
              </a:spcBef>
              <a:buClr>
                <a:srgbClr val="FB963C"/>
              </a:buClr>
              <a:buSzPct val="100000"/>
              <a:defRPr sz="4000">
                <a:solidFill>
                  <a:srgbClr val="0C377B"/>
                </a:solidFill>
                <a:latin typeface="Arial"/>
                <a:ea typeface="Arial"/>
                <a:cs typeface="Arial"/>
                <a:sym typeface="Arial"/>
              </a:defRPr>
            </a:pPr>
            <a:r>
              <a:rPr lang="en-US" sz="2000" dirty="0"/>
              <a:t>	</a:t>
            </a:r>
            <a:r>
              <a:rPr sz="2000" dirty="0"/>
              <a:t>Injection and dump upgrades</a:t>
            </a:r>
          </a:p>
          <a:p>
            <a:pPr defTabSz="457200">
              <a:lnSpc>
                <a:spcPct val="120000"/>
              </a:lnSpc>
              <a:spcBef>
                <a:spcPts val="300"/>
              </a:spcBef>
              <a:buClr>
                <a:srgbClr val="FB963C"/>
              </a:buClr>
              <a:buSzPct val="100000"/>
              <a:defRPr sz="4000">
                <a:solidFill>
                  <a:srgbClr val="0C377B"/>
                </a:solidFill>
                <a:latin typeface="Arial"/>
                <a:ea typeface="Arial"/>
                <a:cs typeface="Arial"/>
                <a:sym typeface="Arial"/>
              </a:defRPr>
            </a:pPr>
            <a:r>
              <a:rPr lang="en-US" sz="2000" dirty="0"/>
              <a:t>	</a:t>
            </a:r>
            <a:r>
              <a:rPr sz="2000" dirty="0"/>
              <a:t>…</a:t>
            </a:r>
          </a:p>
        </p:txBody>
      </p:sp>
      <p:cxnSp>
        <p:nvCxnSpPr>
          <p:cNvPr id="2" name="Straight Connector 1">
            <a:extLst>
              <a:ext uri="{FF2B5EF4-FFF2-40B4-BE49-F238E27FC236}">
                <a16:creationId xmlns:a16="http://schemas.microsoft.com/office/drawing/2014/main" id="{AA26D3E2-380C-754F-F599-D6219E3D10C3}"/>
              </a:ext>
            </a:extLst>
          </p:cNvPr>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007100B7-553D-FBFF-66EB-F8491C027170}"/>
              </a:ext>
            </a:extLst>
          </p:cNvPr>
          <p:cNvGrpSpPr/>
          <p:nvPr/>
        </p:nvGrpSpPr>
        <p:grpSpPr>
          <a:xfrm>
            <a:off x="423501" y="2994793"/>
            <a:ext cx="316946" cy="369332"/>
            <a:chOff x="11768245" y="2234153"/>
            <a:chExt cx="316946" cy="369332"/>
          </a:xfrm>
        </p:grpSpPr>
        <p:sp>
          <p:nvSpPr>
            <p:cNvPr id="7" name="Oval 6">
              <a:extLst>
                <a:ext uri="{FF2B5EF4-FFF2-40B4-BE49-F238E27FC236}">
                  <a16:creationId xmlns:a16="http://schemas.microsoft.com/office/drawing/2014/main" id="{361879F1-EA5C-54C5-AA4D-1485331F7917}"/>
                </a:ext>
              </a:extLst>
            </p:cNvPr>
            <p:cNvSpPr/>
            <p:nvPr/>
          </p:nvSpPr>
          <p:spPr>
            <a:xfrm>
              <a:off x="11768245" y="2290713"/>
              <a:ext cx="316918" cy="282805"/>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62F6B1DE-1C2C-DEA5-B2AD-FA0900F6A77A}"/>
                </a:ext>
              </a:extLst>
            </p:cNvPr>
            <p:cNvSpPr txBox="1"/>
            <p:nvPr/>
          </p:nvSpPr>
          <p:spPr>
            <a:xfrm>
              <a:off x="11783505" y="2234153"/>
              <a:ext cx="301686" cy="369332"/>
            </a:xfrm>
            <a:prstGeom prst="rect">
              <a:avLst/>
            </a:prstGeom>
            <a:noFill/>
          </p:spPr>
          <p:txBody>
            <a:bodyPr wrap="none" rtlCol="0">
              <a:spAutoFit/>
            </a:bodyPr>
            <a:lstStyle/>
            <a:p>
              <a:r>
                <a:rPr lang="en-US" dirty="0">
                  <a:solidFill>
                    <a:schemeClr val="bg1"/>
                  </a:solidFill>
                </a:rPr>
                <a:t>2</a:t>
              </a:r>
            </a:p>
          </p:txBody>
        </p:sp>
      </p:grpSp>
      <p:grpSp>
        <p:nvGrpSpPr>
          <p:cNvPr id="9" name="Group 8">
            <a:extLst>
              <a:ext uri="{FF2B5EF4-FFF2-40B4-BE49-F238E27FC236}">
                <a16:creationId xmlns:a16="http://schemas.microsoft.com/office/drawing/2014/main" id="{F0108677-8BDF-D813-E0F7-D22EFC4D30D7}"/>
              </a:ext>
            </a:extLst>
          </p:cNvPr>
          <p:cNvGrpSpPr/>
          <p:nvPr/>
        </p:nvGrpSpPr>
        <p:grpSpPr>
          <a:xfrm>
            <a:off x="426361" y="3001507"/>
            <a:ext cx="316946" cy="369332"/>
            <a:chOff x="11768245" y="2234153"/>
            <a:chExt cx="316946" cy="369332"/>
          </a:xfrm>
        </p:grpSpPr>
        <p:sp>
          <p:nvSpPr>
            <p:cNvPr id="10" name="Oval 9">
              <a:extLst>
                <a:ext uri="{FF2B5EF4-FFF2-40B4-BE49-F238E27FC236}">
                  <a16:creationId xmlns:a16="http://schemas.microsoft.com/office/drawing/2014/main" id="{AC3CDCB3-0B72-BC7B-8545-A2F12EA57ABC}"/>
                </a:ext>
              </a:extLst>
            </p:cNvPr>
            <p:cNvSpPr/>
            <p:nvPr/>
          </p:nvSpPr>
          <p:spPr>
            <a:xfrm>
              <a:off x="11768245" y="2290713"/>
              <a:ext cx="316918" cy="282805"/>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8F596B8-9420-FB60-279B-CE55E281C940}"/>
                </a:ext>
              </a:extLst>
            </p:cNvPr>
            <p:cNvSpPr txBox="1"/>
            <p:nvPr/>
          </p:nvSpPr>
          <p:spPr>
            <a:xfrm>
              <a:off x="11783505" y="2234153"/>
              <a:ext cx="301686" cy="369332"/>
            </a:xfrm>
            <a:prstGeom prst="rect">
              <a:avLst/>
            </a:prstGeom>
            <a:noFill/>
          </p:spPr>
          <p:txBody>
            <a:bodyPr wrap="none" rtlCol="0">
              <a:spAutoFit/>
            </a:bodyPr>
            <a:lstStyle/>
            <a:p>
              <a:r>
                <a:rPr lang="en-US" dirty="0">
                  <a:solidFill>
                    <a:schemeClr val="bg1"/>
                  </a:solidFill>
                </a:rPr>
                <a:t>2</a:t>
              </a:r>
            </a:p>
          </p:txBody>
        </p:sp>
      </p:grpSp>
      <p:grpSp>
        <p:nvGrpSpPr>
          <p:cNvPr id="12" name="Group 11">
            <a:extLst>
              <a:ext uri="{FF2B5EF4-FFF2-40B4-BE49-F238E27FC236}">
                <a16:creationId xmlns:a16="http://schemas.microsoft.com/office/drawing/2014/main" id="{6D6F09D0-2119-9FDA-A641-C43EA67618F2}"/>
              </a:ext>
            </a:extLst>
          </p:cNvPr>
          <p:cNvGrpSpPr/>
          <p:nvPr/>
        </p:nvGrpSpPr>
        <p:grpSpPr>
          <a:xfrm>
            <a:off x="423501" y="3406320"/>
            <a:ext cx="316946" cy="369332"/>
            <a:chOff x="11768245" y="2234153"/>
            <a:chExt cx="316946" cy="369332"/>
          </a:xfrm>
        </p:grpSpPr>
        <p:sp>
          <p:nvSpPr>
            <p:cNvPr id="13" name="Oval 12">
              <a:extLst>
                <a:ext uri="{FF2B5EF4-FFF2-40B4-BE49-F238E27FC236}">
                  <a16:creationId xmlns:a16="http://schemas.microsoft.com/office/drawing/2014/main" id="{5AFDDAE5-5D81-3DFC-91E0-9F874C31CFAD}"/>
                </a:ext>
              </a:extLst>
            </p:cNvPr>
            <p:cNvSpPr/>
            <p:nvPr/>
          </p:nvSpPr>
          <p:spPr>
            <a:xfrm>
              <a:off x="11768245" y="2290713"/>
              <a:ext cx="316918" cy="282805"/>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1950B0A-C1E4-9817-0B44-E1740D48D180}"/>
                </a:ext>
              </a:extLst>
            </p:cNvPr>
            <p:cNvSpPr txBox="1"/>
            <p:nvPr/>
          </p:nvSpPr>
          <p:spPr>
            <a:xfrm>
              <a:off x="11783505" y="2234153"/>
              <a:ext cx="301686" cy="369332"/>
            </a:xfrm>
            <a:prstGeom prst="rect">
              <a:avLst/>
            </a:prstGeom>
            <a:noFill/>
          </p:spPr>
          <p:txBody>
            <a:bodyPr wrap="none" rtlCol="0">
              <a:spAutoFit/>
            </a:bodyPr>
            <a:lstStyle/>
            <a:p>
              <a:r>
                <a:rPr lang="en-US" dirty="0">
                  <a:solidFill>
                    <a:schemeClr val="bg1"/>
                  </a:solidFill>
                </a:rPr>
                <a:t>3</a:t>
              </a:r>
            </a:p>
          </p:txBody>
        </p:sp>
      </p:grpSp>
      <p:grpSp>
        <p:nvGrpSpPr>
          <p:cNvPr id="15" name="Group 14">
            <a:extLst>
              <a:ext uri="{FF2B5EF4-FFF2-40B4-BE49-F238E27FC236}">
                <a16:creationId xmlns:a16="http://schemas.microsoft.com/office/drawing/2014/main" id="{918496B2-A2E7-ED39-FE0C-A409A27C53B9}"/>
              </a:ext>
            </a:extLst>
          </p:cNvPr>
          <p:cNvGrpSpPr/>
          <p:nvPr/>
        </p:nvGrpSpPr>
        <p:grpSpPr>
          <a:xfrm>
            <a:off x="423501" y="3810496"/>
            <a:ext cx="316946" cy="369332"/>
            <a:chOff x="11768245" y="2234153"/>
            <a:chExt cx="316946" cy="369332"/>
          </a:xfrm>
        </p:grpSpPr>
        <p:sp>
          <p:nvSpPr>
            <p:cNvPr id="16" name="Oval 15">
              <a:extLst>
                <a:ext uri="{FF2B5EF4-FFF2-40B4-BE49-F238E27FC236}">
                  <a16:creationId xmlns:a16="http://schemas.microsoft.com/office/drawing/2014/main" id="{A31EB8DF-127A-8BE7-737F-CB34F85818F8}"/>
                </a:ext>
              </a:extLst>
            </p:cNvPr>
            <p:cNvSpPr/>
            <p:nvPr/>
          </p:nvSpPr>
          <p:spPr>
            <a:xfrm>
              <a:off x="11768245" y="2290713"/>
              <a:ext cx="316918" cy="282805"/>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B695828-F00C-5FE4-FB40-CB77488BCE91}"/>
                </a:ext>
              </a:extLst>
            </p:cNvPr>
            <p:cNvSpPr txBox="1"/>
            <p:nvPr/>
          </p:nvSpPr>
          <p:spPr>
            <a:xfrm>
              <a:off x="11783505" y="2234153"/>
              <a:ext cx="301686" cy="369332"/>
            </a:xfrm>
            <a:prstGeom prst="rect">
              <a:avLst/>
            </a:prstGeom>
            <a:noFill/>
          </p:spPr>
          <p:txBody>
            <a:bodyPr wrap="none" rtlCol="0">
              <a:spAutoFit/>
            </a:bodyPr>
            <a:lstStyle/>
            <a:p>
              <a:r>
                <a:rPr lang="en-US" dirty="0">
                  <a:solidFill>
                    <a:schemeClr val="bg1"/>
                  </a:solidFill>
                </a:rPr>
                <a:t>4</a:t>
              </a:r>
            </a:p>
          </p:txBody>
        </p:sp>
      </p:grpSp>
      <p:grpSp>
        <p:nvGrpSpPr>
          <p:cNvPr id="18" name="Group 17">
            <a:extLst>
              <a:ext uri="{FF2B5EF4-FFF2-40B4-BE49-F238E27FC236}">
                <a16:creationId xmlns:a16="http://schemas.microsoft.com/office/drawing/2014/main" id="{DC864373-F6FF-0718-0CEF-3FD508501FF6}"/>
              </a:ext>
            </a:extLst>
          </p:cNvPr>
          <p:cNvGrpSpPr/>
          <p:nvPr/>
        </p:nvGrpSpPr>
        <p:grpSpPr>
          <a:xfrm>
            <a:off x="423501" y="4228062"/>
            <a:ext cx="316946" cy="369332"/>
            <a:chOff x="11768245" y="2234153"/>
            <a:chExt cx="316946" cy="369332"/>
          </a:xfrm>
        </p:grpSpPr>
        <p:sp>
          <p:nvSpPr>
            <p:cNvPr id="19" name="Oval 18">
              <a:extLst>
                <a:ext uri="{FF2B5EF4-FFF2-40B4-BE49-F238E27FC236}">
                  <a16:creationId xmlns:a16="http://schemas.microsoft.com/office/drawing/2014/main" id="{260EBC7E-8893-24CF-E6AE-31A26EC84EE1}"/>
                </a:ext>
              </a:extLst>
            </p:cNvPr>
            <p:cNvSpPr/>
            <p:nvPr/>
          </p:nvSpPr>
          <p:spPr>
            <a:xfrm>
              <a:off x="11768245" y="2290713"/>
              <a:ext cx="316918" cy="282805"/>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4F03802E-7989-44D3-9EE3-A857C9009C58}"/>
                </a:ext>
              </a:extLst>
            </p:cNvPr>
            <p:cNvSpPr txBox="1"/>
            <p:nvPr/>
          </p:nvSpPr>
          <p:spPr>
            <a:xfrm>
              <a:off x="11783505" y="2234153"/>
              <a:ext cx="301686" cy="369332"/>
            </a:xfrm>
            <a:prstGeom prst="rect">
              <a:avLst/>
            </a:prstGeom>
            <a:noFill/>
          </p:spPr>
          <p:txBody>
            <a:bodyPr wrap="none" rtlCol="0">
              <a:spAutoFit/>
            </a:bodyPr>
            <a:lstStyle/>
            <a:p>
              <a:r>
                <a:rPr lang="en-US" dirty="0">
                  <a:solidFill>
                    <a:schemeClr val="bg1"/>
                  </a:solidFill>
                </a:rPr>
                <a:t>5</a:t>
              </a:r>
            </a:p>
          </p:txBody>
        </p:sp>
      </p:grpSp>
      <p:grpSp>
        <p:nvGrpSpPr>
          <p:cNvPr id="21" name="Group 20">
            <a:extLst>
              <a:ext uri="{FF2B5EF4-FFF2-40B4-BE49-F238E27FC236}">
                <a16:creationId xmlns:a16="http://schemas.microsoft.com/office/drawing/2014/main" id="{AFADFFD2-661D-415E-A02B-329A43FD555F}"/>
              </a:ext>
            </a:extLst>
          </p:cNvPr>
          <p:cNvGrpSpPr/>
          <p:nvPr/>
        </p:nvGrpSpPr>
        <p:grpSpPr>
          <a:xfrm>
            <a:off x="423501" y="4611796"/>
            <a:ext cx="316946" cy="369332"/>
            <a:chOff x="11768245" y="2234153"/>
            <a:chExt cx="316946" cy="369332"/>
          </a:xfrm>
        </p:grpSpPr>
        <p:sp>
          <p:nvSpPr>
            <p:cNvPr id="22" name="Oval 21">
              <a:extLst>
                <a:ext uri="{FF2B5EF4-FFF2-40B4-BE49-F238E27FC236}">
                  <a16:creationId xmlns:a16="http://schemas.microsoft.com/office/drawing/2014/main" id="{262074D6-8A41-4F7D-7AA6-D41E013EEE4A}"/>
                </a:ext>
              </a:extLst>
            </p:cNvPr>
            <p:cNvSpPr/>
            <p:nvPr/>
          </p:nvSpPr>
          <p:spPr>
            <a:xfrm>
              <a:off x="11768245" y="2290713"/>
              <a:ext cx="316918" cy="282805"/>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1CB6E0CF-B716-B769-2809-D713D617FB26}"/>
                </a:ext>
              </a:extLst>
            </p:cNvPr>
            <p:cNvSpPr txBox="1"/>
            <p:nvPr/>
          </p:nvSpPr>
          <p:spPr>
            <a:xfrm>
              <a:off x="11783505" y="2234153"/>
              <a:ext cx="301686" cy="369332"/>
            </a:xfrm>
            <a:prstGeom prst="rect">
              <a:avLst/>
            </a:prstGeom>
            <a:noFill/>
          </p:spPr>
          <p:txBody>
            <a:bodyPr wrap="none" rtlCol="0">
              <a:spAutoFit/>
            </a:bodyPr>
            <a:lstStyle/>
            <a:p>
              <a:r>
                <a:rPr lang="en-US" dirty="0">
                  <a:solidFill>
                    <a:schemeClr val="bg1"/>
                  </a:solidFill>
                </a:rPr>
                <a:t>6</a:t>
              </a:r>
            </a:p>
          </p:txBody>
        </p:sp>
      </p:grpSp>
      <p:grpSp>
        <p:nvGrpSpPr>
          <p:cNvPr id="5" name="Group 4">
            <a:extLst>
              <a:ext uri="{FF2B5EF4-FFF2-40B4-BE49-F238E27FC236}">
                <a16:creationId xmlns:a16="http://schemas.microsoft.com/office/drawing/2014/main" id="{4BB4E18B-CB21-5652-EE31-A218B5458EB9}"/>
              </a:ext>
            </a:extLst>
          </p:cNvPr>
          <p:cNvGrpSpPr/>
          <p:nvPr/>
        </p:nvGrpSpPr>
        <p:grpSpPr>
          <a:xfrm>
            <a:off x="423501" y="2598868"/>
            <a:ext cx="316946" cy="369332"/>
            <a:chOff x="11768245" y="2234153"/>
            <a:chExt cx="316946" cy="369332"/>
          </a:xfrm>
        </p:grpSpPr>
        <p:sp>
          <p:nvSpPr>
            <p:cNvPr id="4" name="Oval 3">
              <a:extLst>
                <a:ext uri="{FF2B5EF4-FFF2-40B4-BE49-F238E27FC236}">
                  <a16:creationId xmlns:a16="http://schemas.microsoft.com/office/drawing/2014/main" id="{C76C1FFD-E7B7-7F38-261A-CB3CD31F40B8}"/>
                </a:ext>
              </a:extLst>
            </p:cNvPr>
            <p:cNvSpPr/>
            <p:nvPr/>
          </p:nvSpPr>
          <p:spPr>
            <a:xfrm>
              <a:off x="11768245" y="2290713"/>
              <a:ext cx="316918" cy="282805"/>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46650F89-460F-1639-ED0C-92AEC8A9B945}"/>
                </a:ext>
              </a:extLst>
            </p:cNvPr>
            <p:cNvSpPr txBox="1"/>
            <p:nvPr/>
          </p:nvSpPr>
          <p:spPr>
            <a:xfrm>
              <a:off x="11783505" y="2234153"/>
              <a:ext cx="301686" cy="369332"/>
            </a:xfrm>
            <a:prstGeom prst="rect">
              <a:avLst/>
            </a:prstGeom>
            <a:noFill/>
          </p:spPr>
          <p:txBody>
            <a:bodyPr wrap="none" rtlCol="0">
              <a:spAutoFit/>
            </a:bodyPr>
            <a:lstStyle/>
            <a:p>
              <a:r>
                <a:rPr lang="en-US" dirty="0">
                  <a:solidFill>
                    <a:schemeClr val="bg1"/>
                  </a:solidFill>
                </a:rPr>
                <a:t>1</a:t>
              </a:r>
            </a:p>
          </p:txBody>
        </p:sp>
      </p:grpSp>
      <p:pic>
        <p:nvPicPr>
          <p:cNvPr id="33" name="Picture 32" descr="A blue and black logo&#10;&#10;Description automatically generated">
            <a:extLst>
              <a:ext uri="{FF2B5EF4-FFF2-40B4-BE49-F238E27FC236}">
                <a16:creationId xmlns:a16="http://schemas.microsoft.com/office/drawing/2014/main" id="{BABAD12F-E650-46B5-E14E-B08D6985F92B}"/>
              </a:ext>
            </a:extLst>
          </p:cNvPr>
          <p:cNvPicPr>
            <a:picLocks noChangeAspect="1"/>
          </p:cNvPicPr>
          <p:nvPr/>
        </p:nvPicPr>
        <p:blipFill>
          <a:blip r:embed="rId3"/>
          <a:stretch>
            <a:fillRect/>
          </a:stretch>
        </p:blipFill>
        <p:spPr>
          <a:xfrm>
            <a:off x="10715436" y="199916"/>
            <a:ext cx="1276727" cy="544179"/>
          </a:xfrm>
          <a:prstGeom prst="rect">
            <a:avLst/>
          </a:prstGeom>
        </p:spPr>
      </p:pic>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486">
                                            <p:txEl>
                                              <p:pRg st="1" end="1"/>
                                            </p:txEl>
                                          </p:spTgt>
                                        </p:tgtEl>
                                        <p:attrNameLst>
                                          <p:attrName>style.fontWeight</p:attrName>
                                        </p:attrNameLst>
                                      </p:cBhvr>
                                      <p:to>
                                        <p:strVal val="bold"/>
                                      </p:to>
                                    </p:set>
                                  </p:childTnLst>
                                </p:cTn>
                              </p:par>
                              <p:par>
                                <p:cTn id="7" presetID="0" presetClass="path" presetSubtype="0" fill="hold" nodeType="withEffect">
                                  <p:stCondLst>
                                    <p:cond delay="0"/>
                                  </p:stCondLst>
                                  <p:childTnLst>
                                    <p:animMotion origin="layout" path="M 0.00065 0.00185 L 0.54661 0.09074 " pathEditMode="relative" rAng="0" ptsTypes="AA">
                                      <p:cBhvr>
                                        <p:cTn id="8" dur="500" fill="hold"/>
                                        <p:tgtEl>
                                          <p:spTgt spid="5"/>
                                        </p:tgtEl>
                                        <p:attrNameLst>
                                          <p:attrName>ppt_x</p:attrName>
                                          <p:attrName>ppt_y</p:attrName>
                                        </p:attrNameLst>
                                      </p:cBhvr>
                                      <p:rCtr x="27292" y="4444"/>
                                    </p:animMotion>
                                  </p:childTnLst>
                                </p:cTn>
                              </p:par>
                            </p:childTnLst>
                          </p:cTn>
                        </p:par>
                      </p:childTnLst>
                    </p:cTn>
                  </p:par>
                  <p:par>
                    <p:cTn id="9" fill="hold">
                      <p:stCondLst>
                        <p:cond delay="indefinite"/>
                      </p:stCondLst>
                      <p:childTnLst>
                        <p:par>
                          <p:cTn id="10" fill="hold">
                            <p:stCondLst>
                              <p:cond delay="0"/>
                            </p:stCondLst>
                            <p:childTnLst>
                              <p:par>
                                <p:cTn id="11" presetID="15" presetClass="emph" presetSubtype="0" nodeType="clickEffect">
                                  <p:stCondLst>
                                    <p:cond delay="0"/>
                                  </p:stCondLst>
                                  <p:iterate type="lt">
                                    <p:tmAbs val="25"/>
                                  </p:iterate>
                                  <p:childTnLst>
                                    <p:set>
                                      <p:cBhvr override="childStyle">
                                        <p:cTn id="12" dur="indefinite"/>
                                        <p:tgtEl>
                                          <p:spTgt spid="486">
                                            <p:txEl>
                                              <p:pRg st="2" end="2"/>
                                            </p:txEl>
                                          </p:spTgt>
                                        </p:tgtEl>
                                        <p:attrNameLst>
                                          <p:attrName>style.fontWeight</p:attrName>
                                        </p:attrNameLst>
                                      </p:cBhvr>
                                      <p:to>
                                        <p:strVal val="bold"/>
                                      </p:to>
                                    </p:set>
                                  </p:childTnLst>
                                </p:cTn>
                              </p:par>
                              <p:par>
                                <p:cTn id="13" presetID="0" presetClass="path" presetSubtype="0" fill="hold" nodeType="withEffect">
                                  <p:stCondLst>
                                    <p:cond delay="0"/>
                                  </p:stCondLst>
                                  <p:childTnLst>
                                    <p:animMotion origin="layout" path="M 0.0056 -0.02152 L 0.3858 -0.31157 " pathEditMode="relative" rAng="0" ptsTypes="AA">
                                      <p:cBhvr>
                                        <p:cTn id="14" dur="500" fill="hold"/>
                                        <p:tgtEl>
                                          <p:spTgt spid="9"/>
                                        </p:tgtEl>
                                        <p:attrNameLst>
                                          <p:attrName>ppt_x</p:attrName>
                                          <p:attrName>ppt_y</p:attrName>
                                        </p:attrNameLst>
                                      </p:cBhvr>
                                      <p:rCtr x="19010" y="-14514"/>
                                    </p:animMotion>
                                  </p:childTnLst>
                                </p:cTn>
                              </p:par>
                              <p:par>
                                <p:cTn id="15" presetID="0" presetClass="path" presetSubtype="0" fill="hold" nodeType="withEffect">
                                  <p:stCondLst>
                                    <p:cond delay="0"/>
                                  </p:stCondLst>
                                  <p:childTnLst>
                                    <p:animMotion origin="layout" path="M -0.00052 0.00185 L 0.67539 0.03657 " pathEditMode="relative" ptsTypes="AA">
                                      <p:cBhvr>
                                        <p:cTn id="16" dur="500" fill="hold"/>
                                        <p:tgtEl>
                                          <p:spTgt spid="6"/>
                                        </p:tgtEl>
                                        <p:attrNameLst>
                                          <p:attrName>ppt_x</p:attrName>
                                          <p:attrName>ppt_y</p:attrName>
                                        </p:attrNameLst>
                                      </p:cBhvr>
                                    </p:animMotion>
                                  </p:childTnLst>
                                </p:cTn>
                              </p:par>
                            </p:childTnLst>
                          </p:cTn>
                        </p:par>
                      </p:childTnLst>
                    </p:cTn>
                  </p:par>
                  <p:par>
                    <p:cTn id="17" fill="hold">
                      <p:stCondLst>
                        <p:cond delay="indefinite"/>
                      </p:stCondLst>
                      <p:childTnLst>
                        <p:par>
                          <p:cTn id="18" fill="hold">
                            <p:stCondLst>
                              <p:cond delay="0"/>
                            </p:stCondLst>
                            <p:childTnLst>
                              <p:par>
                                <p:cTn id="19" presetID="15" presetClass="emph" presetSubtype="0" nodeType="clickEffect">
                                  <p:stCondLst>
                                    <p:cond delay="0"/>
                                  </p:stCondLst>
                                  <p:iterate type="lt">
                                    <p:tmAbs val="25"/>
                                  </p:iterate>
                                  <p:childTnLst>
                                    <p:set>
                                      <p:cBhvr override="childStyle">
                                        <p:cTn id="20" dur="indefinite"/>
                                        <p:tgtEl>
                                          <p:spTgt spid="486">
                                            <p:txEl>
                                              <p:pRg st="3" end="3"/>
                                            </p:txEl>
                                          </p:spTgt>
                                        </p:tgtEl>
                                        <p:attrNameLst>
                                          <p:attrName>style.fontWeight</p:attrName>
                                        </p:attrNameLst>
                                      </p:cBhvr>
                                      <p:to>
                                        <p:strVal val="bold"/>
                                      </p:to>
                                    </p:set>
                                  </p:childTnLst>
                                </p:cTn>
                              </p:par>
                              <p:par>
                                <p:cTn id="21" presetID="0" presetClass="path" presetSubtype="0" fill="hold" nodeType="withEffect">
                                  <p:stCondLst>
                                    <p:cond delay="0"/>
                                  </p:stCondLst>
                                  <p:childTnLst>
                                    <p:animMotion origin="layout" path="M 0.00039 0.0007 L 0.7806 -0.36667 " pathEditMode="relative" ptsTypes="AA">
                                      <p:cBhvr>
                                        <p:cTn id="22" dur="500" fill="hold"/>
                                        <p:tgtEl>
                                          <p:spTgt spid="12"/>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15" presetClass="emph" presetSubtype="0" nodeType="clickEffect">
                                  <p:stCondLst>
                                    <p:cond delay="0"/>
                                  </p:stCondLst>
                                  <p:iterate type="lt">
                                    <p:tmAbs val="25"/>
                                  </p:iterate>
                                  <p:childTnLst>
                                    <p:set>
                                      <p:cBhvr override="childStyle">
                                        <p:cTn id="26" dur="indefinite"/>
                                        <p:tgtEl>
                                          <p:spTgt spid="486">
                                            <p:txEl>
                                              <p:pRg st="4" end="4"/>
                                            </p:txEl>
                                          </p:spTgt>
                                        </p:tgtEl>
                                        <p:attrNameLst>
                                          <p:attrName>style.fontWeight</p:attrName>
                                        </p:attrNameLst>
                                      </p:cBhvr>
                                      <p:to>
                                        <p:strVal val="bold"/>
                                      </p:to>
                                    </p:set>
                                  </p:childTnLst>
                                </p:cTn>
                              </p:par>
                              <p:par>
                                <p:cTn id="27" presetID="0" presetClass="path" presetSubtype="0" fill="hold" nodeType="withEffect">
                                  <p:stCondLst>
                                    <p:cond delay="0"/>
                                  </p:stCondLst>
                                  <p:childTnLst>
                                    <p:animMotion origin="layout" path="M 0.00039 0.00208 L 0.81888 0.22546 " pathEditMode="relative" ptsTypes="AA">
                                      <p:cBhvr>
                                        <p:cTn id="28" dur="500" fill="hold"/>
                                        <p:tgtEl>
                                          <p:spTgt spid="15"/>
                                        </p:tgtEl>
                                        <p:attrNameLst>
                                          <p:attrName>ppt_x</p:attrName>
                                          <p:attrName>ppt_y</p:attrName>
                                        </p:attrNameLst>
                                      </p:cBhvr>
                                    </p:animMotion>
                                  </p:childTnLst>
                                </p:cTn>
                              </p:par>
                            </p:childTnLst>
                          </p:cTn>
                        </p:par>
                      </p:childTnLst>
                    </p:cTn>
                  </p:par>
                  <p:par>
                    <p:cTn id="29" fill="hold">
                      <p:stCondLst>
                        <p:cond delay="indefinite"/>
                      </p:stCondLst>
                      <p:childTnLst>
                        <p:par>
                          <p:cTn id="30" fill="hold">
                            <p:stCondLst>
                              <p:cond delay="0"/>
                            </p:stCondLst>
                            <p:childTnLst>
                              <p:par>
                                <p:cTn id="31" presetID="15" presetClass="emph" presetSubtype="0" nodeType="clickEffect">
                                  <p:stCondLst>
                                    <p:cond delay="0"/>
                                  </p:stCondLst>
                                  <p:iterate type="lt">
                                    <p:tmAbs val="25"/>
                                  </p:iterate>
                                  <p:childTnLst>
                                    <p:set>
                                      <p:cBhvr override="childStyle">
                                        <p:cTn id="32" dur="indefinite"/>
                                        <p:tgtEl>
                                          <p:spTgt spid="486">
                                            <p:txEl>
                                              <p:pRg st="5" end="5"/>
                                            </p:txEl>
                                          </p:spTgt>
                                        </p:tgtEl>
                                        <p:attrNameLst>
                                          <p:attrName>style.fontWeight</p:attrName>
                                        </p:attrNameLst>
                                      </p:cBhvr>
                                      <p:to>
                                        <p:strVal val="bold"/>
                                      </p:to>
                                    </p:set>
                                  </p:childTnLst>
                                </p:cTn>
                              </p:par>
                              <p:par>
                                <p:cTn id="33" presetID="0" presetClass="path" presetSubtype="0" fill="hold" nodeType="withEffect">
                                  <p:stCondLst>
                                    <p:cond delay="0"/>
                                  </p:stCondLst>
                                  <p:childTnLst>
                                    <p:animMotion origin="layout" path="M 0.00039 -0.00185 L 0.6526 0.15764 " pathEditMode="relative" rAng="0" ptsTypes="AA">
                                      <p:cBhvr>
                                        <p:cTn id="34" dur="500" fill="hold"/>
                                        <p:tgtEl>
                                          <p:spTgt spid="18"/>
                                        </p:tgtEl>
                                        <p:attrNameLst>
                                          <p:attrName>ppt_x</p:attrName>
                                          <p:attrName>ppt_y</p:attrName>
                                        </p:attrNameLst>
                                      </p:cBhvr>
                                      <p:rCtr x="32604" y="7963"/>
                                    </p:animMotion>
                                  </p:childTnLst>
                                </p:cTn>
                              </p:par>
                            </p:childTnLst>
                          </p:cTn>
                        </p:par>
                      </p:childTnLst>
                    </p:cTn>
                  </p:par>
                  <p:par>
                    <p:cTn id="35" fill="hold">
                      <p:stCondLst>
                        <p:cond delay="indefinite"/>
                      </p:stCondLst>
                      <p:childTnLst>
                        <p:par>
                          <p:cTn id="36" fill="hold">
                            <p:stCondLst>
                              <p:cond delay="0"/>
                            </p:stCondLst>
                            <p:childTnLst>
                              <p:par>
                                <p:cTn id="37" presetID="15" presetClass="emph" presetSubtype="0" nodeType="clickEffect">
                                  <p:stCondLst>
                                    <p:cond delay="0"/>
                                  </p:stCondLst>
                                  <p:iterate type="lt">
                                    <p:tmAbs val="25"/>
                                  </p:iterate>
                                  <p:childTnLst>
                                    <p:set>
                                      <p:cBhvr override="childStyle">
                                        <p:cTn id="38" dur="indefinite"/>
                                        <p:tgtEl>
                                          <p:spTgt spid="486">
                                            <p:txEl>
                                              <p:pRg st="6" end="6"/>
                                            </p:txEl>
                                          </p:spTgt>
                                        </p:tgtEl>
                                        <p:attrNameLst>
                                          <p:attrName>style.fontWeight</p:attrName>
                                        </p:attrNameLst>
                                      </p:cBhvr>
                                      <p:to>
                                        <p:strVal val="bold"/>
                                      </p:to>
                                    </p:set>
                                  </p:childTnLst>
                                </p:cTn>
                              </p:par>
                              <p:par>
                                <p:cTn id="39" presetID="0" presetClass="path" presetSubtype="0" fill="hold" nodeType="withEffect">
                                  <p:stCondLst>
                                    <p:cond delay="0"/>
                                  </p:stCondLst>
                                  <p:childTnLst>
                                    <p:animMotion origin="layout" path="M -0.00039 -0.00394 L 0.40312 0.10208 " pathEditMode="relative" ptsTypes="AA">
                                      <p:cBhvr>
                                        <p:cTn id="40" dur="500" fill="hold"/>
                                        <p:tgtEl>
                                          <p:spTgt spid="21"/>
                                        </p:tgtEl>
                                        <p:attrNameLst>
                                          <p:attrName>ppt_x</p:attrName>
                                          <p:attrName>ppt_y</p:attrName>
                                        </p:attrNameLst>
                                      </p:cBhvr>
                                    </p:animMotion>
                                  </p:childTnLst>
                                </p:cTn>
                              </p:par>
                            </p:childTnLst>
                          </p:cTn>
                        </p:par>
                      </p:childTnLst>
                    </p:cTn>
                  </p:par>
                  <p:par>
                    <p:cTn id="41" fill="hold">
                      <p:stCondLst>
                        <p:cond delay="indefinite"/>
                      </p:stCondLst>
                      <p:childTnLst>
                        <p:par>
                          <p:cTn id="42" fill="hold">
                            <p:stCondLst>
                              <p:cond delay="0"/>
                            </p:stCondLst>
                            <p:childTnLst>
                              <p:par>
                                <p:cTn id="43" presetID="15" presetClass="emph" presetSubtype="0" nodeType="clickEffect">
                                  <p:stCondLst>
                                    <p:cond delay="0"/>
                                  </p:stCondLst>
                                  <p:iterate type="lt">
                                    <p:tmAbs val="25"/>
                                  </p:iterate>
                                  <p:childTnLst>
                                    <p:set>
                                      <p:cBhvr override="childStyle">
                                        <p:cTn id="44" dur="indefinite"/>
                                        <p:tgtEl>
                                          <p:spTgt spid="486">
                                            <p:txEl>
                                              <p:pRg st="7" end="7"/>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12381E-095E-F5FA-2FD2-87DC69E4C386}"/>
              </a:ext>
            </a:extLst>
          </p:cNvPr>
          <p:cNvSpPr>
            <a:spLocks noGrp="1"/>
          </p:cNvSpPr>
          <p:nvPr>
            <p:ph idx="1"/>
          </p:nvPr>
        </p:nvSpPr>
        <p:spPr>
          <a:xfrm>
            <a:off x="407989" y="1120347"/>
            <a:ext cx="6012266" cy="2133284"/>
          </a:xfrm>
        </p:spPr>
        <p:txBody>
          <a:bodyPr>
            <a:normAutofit/>
          </a:bodyPr>
          <a:lstStyle/>
          <a:p>
            <a:pPr>
              <a:buFont typeface="Wingdings" charset="2"/>
              <a:buChar char="Ø"/>
            </a:pPr>
            <a:r>
              <a:rPr lang="en-GB" sz="2400" dirty="0"/>
              <a:t>Protecting the machine from collision debris</a:t>
            </a:r>
          </a:p>
          <a:p>
            <a:pPr lvl="1"/>
            <a:r>
              <a:rPr lang="en-GB" dirty="0"/>
              <a:t>Moving into the production phase for both the </a:t>
            </a:r>
            <a:r>
              <a:rPr lang="en-GB" b="1" dirty="0">
                <a:solidFill>
                  <a:srgbClr val="00B050"/>
                </a:solidFill>
              </a:rPr>
              <a:t>TAXS</a:t>
            </a:r>
            <a:r>
              <a:rPr lang="en-GB" dirty="0"/>
              <a:t> (secondary particle absorber) the </a:t>
            </a:r>
            <a:r>
              <a:rPr lang="en-GB" b="1" dirty="0">
                <a:solidFill>
                  <a:srgbClr val="00B050"/>
                </a:solidFill>
              </a:rPr>
              <a:t>TAXN</a:t>
            </a:r>
            <a:r>
              <a:rPr lang="en-GB" dirty="0"/>
              <a:t> (neutral particle absorber)</a:t>
            </a:r>
          </a:p>
          <a:p>
            <a:pPr lvl="1"/>
            <a:r>
              <a:rPr lang="en-GB" dirty="0"/>
              <a:t>Mock-up area heavily used to train and test</a:t>
            </a:r>
          </a:p>
          <a:p>
            <a:pPr lvl="2"/>
            <a:r>
              <a:rPr lang="en-GB" dirty="0"/>
              <a:t>Very soon house full setups of both ATLAS and CMS </a:t>
            </a:r>
          </a:p>
        </p:txBody>
      </p:sp>
      <p:sp>
        <p:nvSpPr>
          <p:cNvPr id="3" name="Title 2">
            <a:extLst>
              <a:ext uri="{FF2B5EF4-FFF2-40B4-BE49-F238E27FC236}">
                <a16:creationId xmlns:a16="http://schemas.microsoft.com/office/drawing/2014/main" id="{FA8FB676-5AFB-C441-3C7E-4847BF27BC3F}"/>
              </a:ext>
            </a:extLst>
          </p:cNvPr>
          <p:cNvSpPr>
            <a:spLocks noGrp="1"/>
          </p:cNvSpPr>
          <p:nvPr>
            <p:ph type="title"/>
          </p:nvPr>
        </p:nvSpPr>
        <p:spPr>
          <a:xfrm>
            <a:off x="838200" y="17798"/>
            <a:ext cx="10515600" cy="1325563"/>
          </a:xfrm>
        </p:spPr>
        <p:txBody>
          <a:bodyPr/>
          <a:lstStyle/>
          <a:p>
            <a:r>
              <a:rPr lang="en-GB" sz="3600" dirty="0">
                <a:solidFill>
                  <a:schemeClr val="accent1">
                    <a:lumMod val="75000"/>
                  </a:schemeClr>
                </a:solidFill>
              </a:rPr>
              <a:t>Preparing the Collider-Experiment Interface</a:t>
            </a:r>
            <a:endParaRPr lang="en-GB" dirty="0">
              <a:solidFill>
                <a:schemeClr val="accent1">
                  <a:lumMod val="75000"/>
                </a:schemeClr>
              </a:solidFill>
            </a:endParaRPr>
          </a:p>
        </p:txBody>
      </p:sp>
      <p:sp>
        <p:nvSpPr>
          <p:cNvPr id="4" name="Date Placeholder 3">
            <a:extLst>
              <a:ext uri="{FF2B5EF4-FFF2-40B4-BE49-F238E27FC236}">
                <a16:creationId xmlns:a16="http://schemas.microsoft.com/office/drawing/2014/main" id="{96F1022C-5FC6-595B-86C3-931D75C7B2D9}"/>
              </a:ext>
            </a:extLst>
          </p:cNvPr>
          <p:cNvSpPr>
            <a:spLocks noGrp="1"/>
          </p:cNvSpPr>
          <p:nvPr>
            <p:ph type="dt" sz="half" idx="10"/>
          </p:nvPr>
        </p:nvSpPr>
        <p:spPr/>
        <p:txBody>
          <a:bodyPr/>
          <a:lstStyle/>
          <a:p>
            <a:r>
              <a:rPr lang="en-US"/>
              <a:t>13/01/2025</a:t>
            </a:r>
            <a:endParaRPr lang="en-US" dirty="0"/>
          </a:p>
        </p:txBody>
      </p:sp>
      <p:sp>
        <p:nvSpPr>
          <p:cNvPr id="5" name="Footer Placeholder 4">
            <a:extLst>
              <a:ext uri="{FF2B5EF4-FFF2-40B4-BE49-F238E27FC236}">
                <a16:creationId xmlns:a16="http://schemas.microsoft.com/office/drawing/2014/main" id="{E0CB1F8A-336C-B8D5-A072-0D90327156DE}"/>
              </a:ext>
            </a:extLst>
          </p:cNvPr>
          <p:cNvSpPr>
            <a:spLocks noGrp="1"/>
          </p:cNvSpPr>
          <p:nvPr>
            <p:ph type="ftr" sz="quarter" idx="11"/>
          </p:nvPr>
        </p:nvSpPr>
        <p:spPr/>
        <p:txBody>
          <a:bodyPr/>
          <a:lstStyle/>
          <a:p>
            <a:r>
              <a:rPr lang="en-GB"/>
              <a:t>Epiphany 2025    R. Alemany Fernandez</a:t>
            </a:r>
            <a:endParaRPr lang="en-US" dirty="0"/>
          </a:p>
        </p:txBody>
      </p:sp>
      <p:sp>
        <p:nvSpPr>
          <p:cNvPr id="6" name="Slide Number Placeholder 5">
            <a:extLst>
              <a:ext uri="{FF2B5EF4-FFF2-40B4-BE49-F238E27FC236}">
                <a16:creationId xmlns:a16="http://schemas.microsoft.com/office/drawing/2014/main" id="{21BF187C-AB2C-C7B8-C1EB-496FD6B15503}"/>
              </a:ext>
            </a:extLst>
          </p:cNvPr>
          <p:cNvSpPr>
            <a:spLocks noGrp="1"/>
          </p:cNvSpPr>
          <p:nvPr>
            <p:ph type="sldNum" sz="quarter" idx="12"/>
          </p:nvPr>
        </p:nvSpPr>
        <p:spPr/>
        <p:txBody>
          <a:bodyPr/>
          <a:lstStyle/>
          <a:p>
            <a:fld id="{36B5EA5A-BC32-A742-B11B-8E7414D5B535}" type="slidenum">
              <a:rPr lang="en-US" smtClean="0"/>
              <a:pPr/>
              <a:t>35</a:t>
            </a:fld>
            <a:endParaRPr lang="en-US" dirty="0"/>
          </a:p>
        </p:txBody>
      </p:sp>
      <p:pic>
        <p:nvPicPr>
          <p:cNvPr id="7" name="Picture 6">
            <a:extLst>
              <a:ext uri="{FF2B5EF4-FFF2-40B4-BE49-F238E27FC236}">
                <a16:creationId xmlns:a16="http://schemas.microsoft.com/office/drawing/2014/main" id="{B9D952D2-7FDE-6D97-E21C-D81F96A514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09153" y="3222276"/>
            <a:ext cx="5510836" cy="2808455"/>
          </a:xfrm>
          <a:prstGeom prst="rect">
            <a:avLst/>
          </a:prstGeom>
        </p:spPr>
      </p:pic>
      <p:pic>
        <p:nvPicPr>
          <p:cNvPr id="8" name="Picture 7" descr="A group of people wearing helmets&#10;&#10;Description automatically generated">
            <a:extLst>
              <a:ext uri="{FF2B5EF4-FFF2-40B4-BE49-F238E27FC236}">
                <a16:creationId xmlns:a16="http://schemas.microsoft.com/office/drawing/2014/main" id="{6E72FEE6-DB22-FFCC-48E1-017A46B5DE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8898" y="3100827"/>
            <a:ext cx="4068473" cy="3051354"/>
          </a:xfrm>
          <a:prstGeom prst="rect">
            <a:avLst/>
          </a:prstGeom>
        </p:spPr>
      </p:pic>
      <p:cxnSp>
        <p:nvCxnSpPr>
          <p:cNvPr id="10" name="Straight Connector 9"/>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3541" y="995575"/>
            <a:ext cx="3620024" cy="1622121"/>
          </a:xfrm>
          <a:prstGeom prst="rect">
            <a:avLst/>
          </a:prstGeom>
        </p:spPr>
      </p:pic>
    </p:spTree>
    <p:extLst>
      <p:ext uri="{BB962C8B-B14F-4D97-AF65-F5344CB8AC3E}">
        <p14:creationId xmlns:p14="http://schemas.microsoft.com/office/powerpoint/2010/main" val="4196400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GB" dirty="0"/>
              <a:t>LHC layout &amp; beam production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1899" y="1140310"/>
            <a:ext cx="5263328" cy="5244752"/>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8328" t="18682" r="6660" b="25655"/>
          <a:stretch/>
        </p:blipFill>
        <p:spPr>
          <a:xfrm>
            <a:off x="172120" y="1325563"/>
            <a:ext cx="5612039" cy="2990625"/>
          </a:xfrm>
          <a:prstGeom prst="rect">
            <a:avLst/>
          </a:prstGeom>
        </p:spPr>
      </p:pic>
      <p:sp>
        <p:nvSpPr>
          <p:cNvPr id="5" name="Date Placeholder 4"/>
          <p:cNvSpPr>
            <a:spLocks noGrp="1"/>
          </p:cNvSpPr>
          <p:nvPr>
            <p:ph type="dt" sz="half" idx="10"/>
          </p:nvPr>
        </p:nvSpPr>
        <p:spPr/>
        <p:txBody>
          <a:bodyPr/>
          <a:lstStyle/>
          <a:p>
            <a:r>
              <a:rPr lang="en-US"/>
              <a:t>13/01/2025</a:t>
            </a:r>
            <a:endParaRPr lang="en-GB"/>
          </a:p>
        </p:txBody>
      </p:sp>
      <p:sp>
        <p:nvSpPr>
          <p:cNvPr id="6" name="Footer Placeholder 5"/>
          <p:cNvSpPr>
            <a:spLocks noGrp="1"/>
          </p:cNvSpPr>
          <p:nvPr>
            <p:ph type="ftr" sz="quarter" idx="11"/>
          </p:nvPr>
        </p:nvSpPr>
        <p:spPr/>
        <p:txBody>
          <a:bodyPr/>
          <a:lstStyle/>
          <a:p>
            <a:r>
              <a:rPr lang="en-GB"/>
              <a:t>Epiphany 2025    R. Alemany Fernandez</a:t>
            </a:r>
          </a:p>
        </p:txBody>
      </p:sp>
      <p:sp>
        <p:nvSpPr>
          <p:cNvPr id="7" name="Slide Number Placeholder 6"/>
          <p:cNvSpPr>
            <a:spLocks noGrp="1"/>
          </p:cNvSpPr>
          <p:nvPr>
            <p:ph type="sldNum" sz="quarter" idx="12"/>
          </p:nvPr>
        </p:nvSpPr>
        <p:spPr/>
        <p:txBody>
          <a:bodyPr/>
          <a:lstStyle/>
          <a:p>
            <a:fld id="{9E1129FD-1287-874A-8C07-1C4F318AC425}" type="slidenum">
              <a:rPr lang="en-GB" smtClean="0"/>
              <a:t>36</a:t>
            </a:fld>
            <a:endParaRPr lang="en-GB"/>
          </a:p>
        </p:txBody>
      </p:sp>
    </p:spTree>
    <p:extLst>
      <p:ext uri="{BB962C8B-B14F-4D97-AF65-F5344CB8AC3E}">
        <p14:creationId xmlns:p14="http://schemas.microsoft.com/office/powerpoint/2010/main" val="7958516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B77A047A-E9DF-5623-750D-D4B72D2D0DFB}"/>
              </a:ext>
            </a:extLst>
          </p:cNvPr>
          <p:cNvSpPr>
            <a:spLocks noGrp="1"/>
          </p:cNvSpPr>
          <p:nvPr>
            <p:ph type="dt" sz="half" idx="10"/>
          </p:nvPr>
        </p:nvSpPr>
        <p:spPr/>
        <p:txBody>
          <a:bodyPr/>
          <a:lstStyle/>
          <a:p>
            <a:r>
              <a:rPr lang="en-US"/>
              <a:t>13/01/2025</a:t>
            </a:r>
            <a:endParaRPr lang="en-GB"/>
          </a:p>
        </p:txBody>
      </p:sp>
      <p:sp>
        <p:nvSpPr>
          <p:cNvPr id="4" name="Footer Placeholder 3">
            <a:extLst>
              <a:ext uri="{FF2B5EF4-FFF2-40B4-BE49-F238E27FC236}">
                <a16:creationId xmlns:a16="http://schemas.microsoft.com/office/drawing/2014/main" id="{6664FC23-9041-899E-CE1C-3CF7148A6452}"/>
              </a:ext>
            </a:extLst>
          </p:cNvPr>
          <p:cNvSpPr>
            <a:spLocks noGrp="1"/>
          </p:cNvSpPr>
          <p:nvPr>
            <p:ph type="ftr" sz="quarter" idx="11"/>
          </p:nvPr>
        </p:nvSpPr>
        <p:spPr/>
        <p:txBody>
          <a:bodyPr/>
          <a:lstStyle/>
          <a:p>
            <a:r>
              <a:rPr lang="en-GB"/>
              <a:t>Epiphany 2025    R. Alemany Fernandez</a:t>
            </a:r>
          </a:p>
        </p:txBody>
      </p:sp>
      <p:sp>
        <p:nvSpPr>
          <p:cNvPr id="5" name="Slide Number Placeholder 4">
            <a:extLst>
              <a:ext uri="{FF2B5EF4-FFF2-40B4-BE49-F238E27FC236}">
                <a16:creationId xmlns:a16="http://schemas.microsoft.com/office/drawing/2014/main" id="{F06505AE-8E1B-0562-2063-B8BA764A1569}"/>
              </a:ext>
            </a:extLst>
          </p:cNvPr>
          <p:cNvSpPr>
            <a:spLocks noGrp="1"/>
          </p:cNvSpPr>
          <p:nvPr>
            <p:ph type="sldNum" sz="quarter" idx="12"/>
          </p:nvPr>
        </p:nvSpPr>
        <p:spPr/>
        <p:txBody>
          <a:bodyPr/>
          <a:lstStyle/>
          <a:p>
            <a:fld id="{9E1129FD-1287-874A-8C07-1C4F318AC425}" type="slidenum">
              <a:rPr lang="en-GB" smtClean="0"/>
              <a:t>37</a:t>
            </a:fld>
            <a:endParaRPr lang="en-GB"/>
          </a:p>
        </p:txBody>
      </p:sp>
      <p:pic>
        <p:nvPicPr>
          <p:cNvPr id="9" name="Picture 8" descr="A diagram of a system&#10;&#10;Description automatically generated">
            <a:extLst>
              <a:ext uri="{FF2B5EF4-FFF2-40B4-BE49-F238E27FC236}">
                <a16:creationId xmlns:a16="http://schemas.microsoft.com/office/drawing/2014/main" id="{E2082C52-C5EA-B8F9-0215-2C278CDD9180}"/>
              </a:ext>
            </a:extLst>
          </p:cNvPr>
          <p:cNvPicPr>
            <a:picLocks noChangeAspect="1"/>
          </p:cNvPicPr>
          <p:nvPr/>
        </p:nvPicPr>
        <p:blipFill>
          <a:blip r:embed="rId2"/>
          <a:stretch>
            <a:fillRect/>
          </a:stretch>
        </p:blipFill>
        <p:spPr>
          <a:xfrm>
            <a:off x="640080" y="136525"/>
            <a:ext cx="11247120" cy="6306621"/>
          </a:xfrm>
          <a:prstGeom prst="rect">
            <a:avLst/>
          </a:prstGeom>
        </p:spPr>
      </p:pic>
    </p:spTree>
    <p:extLst>
      <p:ext uri="{BB962C8B-B14F-4D97-AF65-F5344CB8AC3E}">
        <p14:creationId xmlns:p14="http://schemas.microsoft.com/office/powerpoint/2010/main" val="10800688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5D73F8-63C3-AAD3-912A-F937017CFF07}"/>
              </a:ext>
            </a:extLst>
          </p:cNvPr>
          <p:cNvSpPr>
            <a:spLocks noGrp="1"/>
          </p:cNvSpPr>
          <p:nvPr>
            <p:ph type="dt" sz="half" idx="10"/>
          </p:nvPr>
        </p:nvSpPr>
        <p:spPr/>
        <p:txBody>
          <a:bodyPr/>
          <a:lstStyle/>
          <a:p>
            <a:r>
              <a:rPr lang="en-US"/>
              <a:t>13/01/2025</a:t>
            </a:r>
            <a:endParaRPr lang="en-GB"/>
          </a:p>
        </p:txBody>
      </p:sp>
      <p:sp>
        <p:nvSpPr>
          <p:cNvPr id="3" name="Footer Placeholder 2">
            <a:extLst>
              <a:ext uri="{FF2B5EF4-FFF2-40B4-BE49-F238E27FC236}">
                <a16:creationId xmlns:a16="http://schemas.microsoft.com/office/drawing/2014/main" id="{F2F20605-114C-09C7-502C-A2DEB380EEDD}"/>
              </a:ext>
            </a:extLst>
          </p:cNvPr>
          <p:cNvSpPr>
            <a:spLocks noGrp="1"/>
          </p:cNvSpPr>
          <p:nvPr>
            <p:ph type="ftr" sz="quarter" idx="11"/>
          </p:nvPr>
        </p:nvSpPr>
        <p:spPr/>
        <p:txBody>
          <a:bodyPr/>
          <a:lstStyle/>
          <a:p>
            <a:r>
              <a:rPr lang="en-GB"/>
              <a:t>Epiphany 2025    R. Alemany Fernandez</a:t>
            </a:r>
          </a:p>
        </p:txBody>
      </p:sp>
      <p:sp>
        <p:nvSpPr>
          <p:cNvPr id="4" name="Slide Number Placeholder 3">
            <a:extLst>
              <a:ext uri="{FF2B5EF4-FFF2-40B4-BE49-F238E27FC236}">
                <a16:creationId xmlns:a16="http://schemas.microsoft.com/office/drawing/2014/main" id="{C248A958-598D-4F8E-0A5A-C12EFE82B8DF}"/>
              </a:ext>
            </a:extLst>
          </p:cNvPr>
          <p:cNvSpPr>
            <a:spLocks noGrp="1"/>
          </p:cNvSpPr>
          <p:nvPr>
            <p:ph type="sldNum" sz="quarter" idx="12"/>
          </p:nvPr>
        </p:nvSpPr>
        <p:spPr/>
        <p:txBody>
          <a:bodyPr/>
          <a:lstStyle/>
          <a:p>
            <a:fld id="{9E1129FD-1287-874A-8C07-1C4F318AC425}" type="slidenum">
              <a:rPr lang="en-GB" smtClean="0"/>
              <a:t>38</a:t>
            </a:fld>
            <a:endParaRPr lang="en-GB"/>
          </a:p>
        </p:txBody>
      </p:sp>
      <p:pic>
        <p:nvPicPr>
          <p:cNvPr id="6" name="Picture 5" descr="A diagram of a power converter&#10;&#10;Description automatically generated">
            <a:extLst>
              <a:ext uri="{FF2B5EF4-FFF2-40B4-BE49-F238E27FC236}">
                <a16:creationId xmlns:a16="http://schemas.microsoft.com/office/drawing/2014/main" id="{5B4E3CC4-646E-E94A-64D6-073078219847}"/>
              </a:ext>
            </a:extLst>
          </p:cNvPr>
          <p:cNvPicPr>
            <a:picLocks noChangeAspect="1"/>
          </p:cNvPicPr>
          <p:nvPr/>
        </p:nvPicPr>
        <p:blipFill>
          <a:blip r:embed="rId2"/>
          <a:stretch>
            <a:fillRect/>
          </a:stretch>
        </p:blipFill>
        <p:spPr>
          <a:xfrm>
            <a:off x="579119" y="118320"/>
            <a:ext cx="11360775" cy="6238030"/>
          </a:xfrm>
          <a:prstGeom prst="rect">
            <a:avLst/>
          </a:prstGeom>
        </p:spPr>
      </p:pic>
    </p:spTree>
    <p:extLst>
      <p:ext uri="{BB962C8B-B14F-4D97-AF65-F5344CB8AC3E}">
        <p14:creationId xmlns:p14="http://schemas.microsoft.com/office/powerpoint/2010/main" val="41216496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5D5FB-DF29-832B-A110-7F657DF7DC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A1E76C-2FC2-9812-57C9-E3B320D33CD4}"/>
              </a:ext>
            </a:extLst>
          </p:cNvPr>
          <p:cNvSpPr>
            <a:spLocks noGrp="1"/>
          </p:cNvSpPr>
          <p:nvPr>
            <p:ph type="title"/>
          </p:nvPr>
        </p:nvSpPr>
        <p:spPr>
          <a:xfrm>
            <a:off x="1595743" y="720909"/>
            <a:ext cx="6557657" cy="1325563"/>
          </a:xfrm>
        </p:spPr>
        <p:txBody>
          <a:bodyPr>
            <a:normAutofit fontScale="90000"/>
          </a:bodyPr>
          <a:lstStyle/>
          <a:p>
            <a:pPr algn="ctr"/>
            <a:r>
              <a:rPr lang="en-GB" dirty="0">
                <a:solidFill>
                  <a:schemeClr val="accent1">
                    <a:lumMod val="75000"/>
                  </a:schemeClr>
                </a:solidFill>
              </a:rPr>
              <a:t>Other limitations in Run 3 that require LHC parameters and configuration optimization</a:t>
            </a:r>
          </a:p>
        </p:txBody>
      </p:sp>
      <p:sp>
        <p:nvSpPr>
          <p:cNvPr id="3" name="Date Placeholder 2">
            <a:extLst>
              <a:ext uri="{FF2B5EF4-FFF2-40B4-BE49-F238E27FC236}">
                <a16:creationId xmlns:a16="http://schemas.microsoft.com/office/drawing/2014/main" id="{5816F697-ED51-70FB-1B50-0E1295BFF307}"/>
              </a:ext>
            </a:extLst>
          </p:cNvPr>
          <p:cNvSpPr>
            <a:spLocks noGrp="1"/>
          </p:cNvSpPr>
          <p:nvPr>
            <p:ph type="dt" sz="half" idx="10"/>
          </p:nvPr>
        </p:nvSpPr>
        <p:spPr/>
        <p:txBody>
          <a:bodyPr/>
          <a:lstStyle/>
          <a:p>
            <a:r>
              <a:rPr lang="en-US"/>
              <a:t>13/01/2025</a:t>
            </a:r>
            <a:endParaRPr lang="en-GB"/>
          </a:p>
        </p:txBody>
      </p:sp>
      <p:sp>
        <p:nvSpPr>
          <p:cNvPr id="4" name="Footer Placeholder 3">
            <a:extLst>
              <a:ext uri="{FF2B5EF4-FFF2-40B4-BE49-F238E27FC236}">
                <a16:creationId xmlns:a16="http://schemas.microsoft.com/office/drawing/2014/main" id="{77A0D707-3C28-D7D6-1B84-544184C93712}"/>
              </a:ext>
            </a:extLst>
          </p:cNvPr>
          <p:cNvSpPr>
            <a:spLocks noGrp="1"/>
          </p:cNvSpPr>
          <p:nvPr>
            <p:ph type="ftr" sz="quarter" idx="11"/>
          </p:nvPr>
        </p:nvSpPr>
        <p:spPr/>
        <p:txBody>
          <a:bodyPr/>
          <a:lstStyle/>
          <a:p>
            <a:r>
              <a:rPr lang="en-GB"/>
              <a:t>Epiphany 2025    R. Alemany Fernandez</a:t>
            </a:r>
          </a:p>
        </p:txBody>
      </p:sp>
      <p:sp>
        <p:nvSpPr>
          <p:cNvPr id="5" name="Slide Number Placeholder 4">
            <a:extLst>
              <a:ext uri="{FF2B5EF4-FFF2-40B4-BE49-F238E27FC236}">
                <a16:creationId xmlns:a16="http://schemas.microsoft.com/office/drawing/2014/main" id="{C662E056-DAE2-E1DA-1107-28FD43455165}"/>
              </a:ext>
            </a:extLst>
          </p:cNvPr>
          <p:cNvSpPr>
            <a:spLocks noGrp="1"/>
          </p:cNvSpPr>
          <p:nvPr>
            <p:ph type="sldNum" sz="quarter" idx="12"/>
          </p:nvPr>
        </p:nvSpPr>
        <p:spPr/>
        <p:txBody>
          <a:bodyPr/>
          <a:lstStyle/>
          <a:p>
            <a:fld id="{9E1129FD-1287-874A-8C07-1C4F318AC425}" type="slidenum">
              <a:rPr lang="en-GB" smtClean="0"/>
              <a:t>39</a:t>
            </a:fld>
            <a:endParaRPr lang="en-GB"/>
          </a:p>
        </p:txBody>
      </p:sp>
      <p:sp>
        <p:nvSpPr>
          <p:cNvPr id="6" name="TextBox 5">
            <a:extLst>
              <a:ext uri="{FF2B5EF4-FFF2-40B4-BE49-F238E27FC236}">
                <a16:creationId xmlns:a16="http://schemas.microsoft.com/office/drawing/2014/main" id="{89F78705-3A86-8DFB-0D3D-3EFEC6AFEB01}"/>
              </a:ext>
            </a:extLst>
          </p:cNvPr>
          <p:cNvSpPr txBox="1"/>
          <p:nvPr/>
        </p:nvSpPr>
        <p:spPr>
          <a:xfrm>
            <a:off x="1478281" y="2863000"/>
            <a:ext cx="8351108" cy="3046988"/>
          </a:xfrm>
          <a:prstGeom prst="rect">
            <a:avLst/>
          </a:prstGeom>
          <a:noFill/>
        </p:spPr>
        <p:txBody>
          <a:bodyPr wrap="square" rtlCol="0">
            <a:spAutoFit/>
          </a:bodyPr>
          <a:lstStyle/>
          <a:p>
            <a:pPr marL="285750" indent="-285750">
              <a:buFont typeface="Wingdings" charset="2"/>
              <a:buChar char="Ø"/>
            </a:pPr>
            <a:r>
              <a:rPr lang="en-GB" sz="2400" dirty="0"/>
              <a:t>Besides: RF fingers modules </a:t>
            </a:r>
            <a:br>
              <a:rPr lang="en-GB" sz="2400" dirty="0"/>
            </a:br>
            <a:r>
              <a:rPr lang="en-GB" sz="2400" dirty="0"/>
              <a:t>	</a:t>
            </a:r>
            <a:r>
              <a:rPr lang="en-GB" sz="2400" dirty="0">
                <a:sym typeface="Wingdings"/>
              </a:rPr>
              <a:t> limits bunch intensity and bunch length</a:t>
            </a:r>
          </a:p>
          <a:p>
            <a:pPr marL="285750" indent="-285750">
              <a:buFont typeface="Wingdings" charset="2"/>
              <a:buChar char="Ø"/>
            </a:pPr>
            <a:endParaRPr lang="en-GB" sz="2400" dirty="0">
              <a:sym typeface="Wingdings"/>
            </a:endParaRPr>
          </a:p>
          <a:p>
            <a:pPr marL="285750" indent="-285750">
              <a:buFont typeface="Wingdings" charset="2"/>
              <a:buChar char="Ø"/>
            </a:pPr>
            <a:r>
              <a:rPr lang="en-GB" sz="2400" dirty="0">
                <a:sym typeface="Wingdings"/>
              </a:rPr>
              <a:t>Electron cloud and cryogenics load </a:t>
            </a:r>
            <a:br>
              <a:rPr lang="en-GB" sz="2400" dirty="0">
                <a:sym typeface="Wingdings"/>
              </a:rPr>
            </a:br>
            <a:r>
              <a:rPr lang="en-GB" sz="2400" dirty="0">
                <a:sym typeface="Wingdings"/>
              </a:rPr>
              <a:t>	 limits bunch pattern</a:t>
            </a:r>
          </a:p>
          <a:p>
            <a:pPr marL="285750" indent="-285750">
              <a:buFont typeface="Wingdings" charset="2"/>
              <a:buChar char="Ø"/>
            </a:pPr>
            <a:endParaRPr lang="en-GB" sz="2400" dirty="0">
              <a:sym typeface="Wingdings"/>
            </a:endParaRPr>
          </a:p>
          <a:p>
            <a:pPr marL="285750" indent="-285750">
              <a:buFont typeface="Wingdings" charset="2"/>
              <a:buChar char="Ø"/>
            </a:pPr>
            <a:r>
              <a:rPr lang="en-GB" sz="2400" dirty="0">
                <a:sym typeface="Wingdings"/>
              </a:rPr>
              <a:t>Radiation to inner triplets </a:t>
            </a:r>
            <a:br>
              <a:rPr lang="en-GB" sz="2400" dirty="0">
                <a:sym typeface="Wingdings"/>
              </a:rPr>
            </a:br>
            <a:r>
              <a:rPr lang="en-GB" sz="2400" dirty="0">
                <a:sym typeface="Wingdings"/>
              </a:rPr>
              <a:t>	 change of optics</a:t>
            </a:r>
          </a:p>
        </p:txBody>
      </p:sp>
      <p:pic>
        <p:nvPicPr>
          <p:cNvPr id="10" name="Picture 9">
            <a:extLst>
              <a:ext uri="{FF2B5EF4-FFF2-40B4-BE49-F238E27FC236}">
                <a16:creationId xmlns:a16="http://schemas.microsoft.com/office/drawing/2014/main" id="{A1DE750D-EA90-89DE-A9B3-E5E9DF810E19}"/>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95759" y="849253"/>
            <a:ext cx="682007" cy="870961"/>
          </a:xfrm>
          <a:prstGeom prst="rect">
            <a:avLst/>
          </a:prstGeom>
        </p:spPr>
      </p:pic>
      <p:pic>
        <p:nvPicPr>
          <p:cNvPr id="7" name="Picture 6">
            <a:extLst>
              <a:ext uri="{FF2B5EF4-FFF2-40B4-BE49-F238E27FC236}">
                <a16:creationId xmlns:a16="http://schemas.microsoft.com/office/drawing/2014/main" id="{EFBECBED-6FF1-4CAC-3219-986B1E75A426}"/>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foregroundMark x1="27930" y1="31680" x2="38770" y2="16160"/>
                        <a14:foregroundMark x1="47070" y1="15360" x2="52441" y2="28320"/>
                        <a14:foregroundMark x1="46289" y1="15040" x2="42676" y2="14560"/>
                        <a14:foregroundMark x1="38574" y1="15520" x2="46875" y2="14880"/>
                        <a14:foregroundMark x1="41113" y1="14720" x2="42480" y2="17280"/>
                        <a14:foregroundMark x1="39648" y1="14080" x2="41406" y2="17600"/>
                        <a14:foregroundMark x1="41602" y1="13440" x2="44043" y2="17280"/>
                        <a14:foregroundMark x1="43848" y1="12800" x2="47070" y2="18880"/>
                        <a14:foregroundMark x1="45410" y1="13440" x2="47949" y2="18560"/>
                        <a14:foregroundMark x1="46191" y1="13600" x2="47559" y2="16960"/>
                        <a14:foregroundMark x1="55859" y1="37760" x2="55469" y2="34080"/>
                        <a14:backgroundMark x1="38965" y1="15680" x2="46191" y2="15040"/>
                        <a14:backgroundMark x1="57910" y1="55520" x2="56641" y2="37600"/>
                        <a14:backgroundMark x1="69824" y1="64480" x2="60156" y2="38240"/>
                        <a14:backgroundMark x1="40430" y1="12960" x2="44824" y2="13600"/>
                        <a14:backgroundMark x1="40723" y1="14080" x2="39063" y2="14720"/>
                        <a14:backgroundMark x1="41406" y1="14400" x2="43066" y2="14560"/>
                        <a14:backgroundMark x1="45215" y1="14240" x2="46387" y2="14240"/>
                      </a14:backgroundRemoval>
                    </a14:imgEffect>
                  </a14:imgLayer>
                </a14:imgProps>
              </a:ext>
            </a:extLst>
          </a:blip>
          <a:stretch>
            <a:fillRect/>
          </a:stretch>
        </p:blipFill>
        <p:spPr>
          <a:xfrm>
            <a:off x="7955280" y="-95619"/>
            <a:ext cx="4366261" cy="2664955"/>
          </a:xfrm>
          <a:prstGeom prst="rect">
            <a:avLst/>
          </a:prstGeom>
        </p:spPr>
      </p:pic>
      <p:sp>
        <p:nvSpPr>
          <p:cNvPr id="11" name="TextBox 10">
            <a:extLst>
              <a:ext uri="{FF2B5EF4-FFF2-40B4-BE49-F238E27FC236}">
                <a16:creationId xmlns:a16="http://schemas.microsoft.com/office/drawing/2014/main" id="{E0A74DCF-5546-3503-5A30-10F089F5C5FC}"/>
              </a:ext>
            </a:extLst>
          </p:cNvPr>
          <p:cNvSpPr txBox="1"/>
          <p:nvPr/>
        </p:nvSpPr>
        <p:spPr>
          <a:xfrm rot="992990" flipH="1">
            <a:off x="9206684" y="696902"/>
            <a:ext cx="1423121" cy="307777"/>
          </a:xfrm>
          <a:prstGeom prst="rect">
            <a:avLst/>
          </a:prstGeom>
          <a:noFill/>
        </p:spPr>
        <p:txBody>
          <a:bodyPr wrap="square" rtlCol="0">
            <a:spAutoFit/>
          </a:bodyPr>
          <a:lstStyle/>
          <a:p>
            <a:r>
              <a:rPr lang="en-GB" sz="1400" b="1" dirty="0">
                <a:latin typeface="Arial" charset="0"/>
                <a:ea typeface="Arial" charset="0"/>
                <a:cs typeface="Arial" charset="0"/>
              </a:rPr>
              <a:t>LIMITATIONS</a:t>
            </a:r>
          </a:p>
        </p:txBody>
      </p:sp>
      <p:pic>
        <p:nvPicPr>
          <p:cNvPr id="12" name="Picture 11">
            <a:extLst>
              <a:ext uri="{FF2B5EF4-FFF2-40B4-BE49-F238E27FC236}">
                <a16:creationId xmlns:a16="http://schemas.microsoft.com/office/drawing/2014/main" id="{53D72C64-356F-5136-54C0-211736E64938}"/>
              </a:ext>
            </a:extLst>
          </p:cNvPr>
          <p:cNvPicPr>
            <a:picLocks noChangeAspect="1"/>
          </p:cNvPicPr>
          <p:nvPr/>
        </p:nvPicPr>
        <p:blipFill>
          <a:blip r:embed="rId5"/>
          <a:stretch>
            <a:fillRect/>
          </a:stretch>
        </p:blipFill>
        <p:spPr>
          <a:xfrm>
            <a:off x="7399468" y="3674103"/>
            <a:ext cx="2174880" cy="1447284"/>
          </a:xfrm>
          <a:prstGeom prst="ellipse">
            <a:avLst/>
          </a:prstGeom>
          <a:ln>
            <a:noFill/>
          </a:ln>
          <a:effectLst>
            <a:softEdge rad="112500"/>
          </a:effectLst>
        </p:spPr>
      </p:pic>
      <p:pic>
        <p:nvPicPr>
          <p:cNvPr id="14" name="Picture 13">
            <a:extLst>
              <a:ext uri="{FF2B5EF4-FFF2-40B4-BE49-F238E27FC236}">
                <a16:creationId xmlns:a16="http://schemas.microsoft.com/office/drawing/2014/main" id="{9331DD74-721F-F21B-57FB-E06B8461DBF7}"/>
              </a:ext>
            </a:extLst>
          </p:cNvPr>
          <p:cNvPicPr>
            <a:picLocks noChangeAspect="1"/>
          </p:cNvPicPr>
          <p:nvPr/>
        </p:nvPicPr>
        <p:blipFill>
          <a:blip r:embed="rId6"/>
          <a:stretch>
            <a:fillRect/>
          </a:stretch>
        </p:blipFill>
        <p:spPr>
          <a:xfrm>
            <a:off x="7986861" y="5033926"/>
            <a:ext cx="1000093" cy="1000093"/>
          </a:xfrm>
          <a:prstGeom prst="rect">
            <a:avLst/>
          </a:prstGeom>
        </p:spPr>
      </p:pic>
      <p:pic>
        <p:nvPicPr>
          <p:cNvPr id="16" name="Picture 15">
            <a:extLst>
              <a:ext uri="{FF2B5EF4-FFF2-40B4-BE49-F238E27FC236}">
                <a16:creationId xmlns:a16="http://schemas.microsoft.com/office/drawing/2014/main" id="{CD57E17B-2D6A-6DF7-F693-1059CC301103}"/>
              </a:ext>
            </a:extLst>
          </p:cNvPr>
          <p:cNvPicPr>
            <a:picLocks noChangeAspect="1"/>
          </p:cNvPicPr>
          <p:nvPr/>
        </p:nvPicPr>
        <p:blipFill>
          <a:blip r:embed="rId7"/>
          <a:stretch>
            <a:fillRect/>
          </a:stretch>
        </p:blipFill>
        <p:spPr>
          <a:xfrm>
            <a:off x="7721098" y="2485000"/>
            <a:ext cx="1531620" cy="1531620"/>
          </a:xfrm>
          <a:prstGeom prst="rect">
            <a:avLst/>
          </a:prstGeom>
        </p:spPr>
      </p:pic>
      <p:pic>
        <p:nvPicPr>
          <p:cNvPr id="8" name="Picture 2" descr="CERN Logo">
            <a:extLst>
              <a:ext uri="{FF2B5EF4-FFF2-40B4-BE49-F238E27FC236}">
                <a16:creationId xmlns:a16="http://schemas.microsoft.com/office/drawing/2014/main" id="{93A2FFED-CC03-B6A8-2C04-7667D9FD2CA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140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3713018" y="5667870"/>
            <a:ext cx="4516582" cy="688480"/>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E84434B3-F302-39FF-CC46-BD8DFADF3E43}"/>
              </a:ext>
            </a:extLst>
          </p:cNvPr>
          <p:cNvSpPr>
            <a:spLocks noGrp="1"/>
          </p:cNvSpPr>
          <p:nvPr>
            <p:ph type="title"/>
          </p:nvPr>
        </p:nvSpPr>
        <p:spPr>
          <a:xfrm>
            <a:off x="838200" y="-20777"/>
            <a:ext cx="10515600" cy="1325563"/>
          </a:xfrm>
        </p:spPr>
        <p:txBody>
          <a:bodyPr/>
          <a:lstStyle/>
          <a:p>
            <a:r>
              <a:rPr lang="en-GB" dirty="0">
                <a:solidFill>
                  <a:schemeClr val="accent1">
                    <a:lumMod val="75000"/>
                  </a:schemeClr>
                </a:solidFill>
              </a:rPr>
              <a:t>LHC Inner Triplet (IT) Bellow Leak</a:t>
            </a:r>
          </a:p>
        </p:txBody>
      </p:sp>
      <p:sp>
        <p:nvSpPr>
          <p:cNvPr id="4" name="Date Placeholder 3">
            <a:extLst>
              <a:ext uri="{FF2B5EF4-FFF2-40B4-BE49-F238E27FC236}">
                <a16:creationId xmlns:a16="http://schemas.microsoft.com/office/drawing/2014/main" id="{1A8CDEA5-DFFE-22E9-14FB-DA1BAD4FA88B}"/>
              </a:ext>
            </a:extLst>
          </p:cNvPr>
          <p:cNvSpPr>
            <a:spLocks noGrp="1"/>
          </p:cNvSpPr>
          <p:nvPr>
            <p:ph type="dt" sz="half" idx="10"/>
          </p:nvPr>
        </p:nvSpPr>
        <p:spPr/>
        <p:txBody>
          <a:bodyPr/>
          <a:lstStyle/>
          <a:p>
            <a:r>
              <a:rPr lang="en-US"/>
              <a:t>13/01/2025</a:t>
            </a:r>
            <a:endParaRPr lang="en-US" dirty="0"/>
          </a:p>
        </p:txBody>
      </p:sp>
      <p:sp>
        <p:nvSpPr>
          <p:cNvPr id="5" name="Footer Placeholder 4">
            <a:extLst>
              <a:ext uri="{FF2B5EF4-FFF2-40B4-BE49-F238E27FC236}">
                <a16:creationId xmlns:a16="http://schemas.microsoft.com/office/drawing/2014/main" id="{D1FCAC20-23B2-3D96-92DD-BA006A2334E6}"/>
              </a:ext>
            </a:extLst>
          </p:cNvPr>
          <p:cNvSpPr>
            <a:spLocks noGrp="1"/>
          </p:cNvSpPr>
          <p:nvPr>
            <p:ph type="ftr" sz="quarter" idx="11"/>
          </p:nvPr>
        </p:nvSpPr>
        <p:spPr/>
        <p:txBody>
          <a:bodyPr/>
          <a:lstStyle/>
          <a:p>
            <a:r>
              <a:rPr lang="en-GB"/>
              <a:t>Epiphany 2025    R. Alemany Fernandez</a:t>
            </a:r>
            <a:endParaRPr lang="en-US" dirty="0"/>
          </a:p>
        </p:txBody>
      </p:sp>
      <p:sp>
        <p:nvSpPr>
          <p:cNvPr id="6" name="Slide Number Placeholder 5">
            <a:extLst>
              <a:ext uri="{FF2B5EF4-FFF2-40B4-BE49-F238E27FC236}">
                <a16:creationId xmlns:a16="http://schemas.microsoft.com/office/drawing/2014/main" id="{B5B011BA-47A7-F985-76F5-529072866090}"/>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7" name="Content Placeholder 1">
            <a:extLst>
              <a:ext uri="{FF2B5EF4-FFF2-40B4-BE49-F238E27FC236}">
                <a16:creationId xmlns:a16="http://schemas.microsoft.com/office/drawing/2014/main" id="{2AA4B60A-8173-FE07-AAE1-1DC12361007B}"/>
              </a:ext>
            </a:extLst>
          </p:cNvPr>
          <p:cNvSpPr>
            <a:spLocks noGrp="1"/>
          </p:cNvSpPr>
          <p:nvPr>
            <p:ph idx="1"/>
          </p:nvPr>
        </p:nvSpPr>
        <p:spPr>
          <a:xfrm>
            <a:off x="351785" y="3341977"/>
            <a:ext cx="11840215" cy="2283745"/>
          </a:xfrm>
        </p:spPr>
        <p:txBody>
          <a:bodyPr>
            <a:noAutofit/>
          </a:bodyPr>
          <a:lstStyle/>
          <a:p>
            <a:pPr>
              <a:spcBef>
                <a:spcPts val="600"/>
              </a:spcBef>
              <a:buFont typeface="Wingdings" charset="2"/>
              <a:buChar char="Ø"/>
            </a:pPr>
            <a:r>
              <a:rPr lang="en-GB" sz="1600" dirty="0"/>
              <a:t>Magnet Quench due to electrical perturbation</a:t>
            </a:r>
          </a:p>
          <a:p>
            <a:pPr marL="366712" lvl="1" indent="0">
              <a:buNone/>
            </a:pPr>
            <a:r>
              <a:rPr lang="en-GB" sz="1600" dirty="0"/>
              <a:t>	‘Normal’ high pressures in the He lines during the magnet quench created a small hole (1 mm</a:t>
            </a:r>
            <a:r>
              <a:rPr lang="en-GB" sz="1600" baseline="30000" dirty="0"/>
              <a:t>2</a:t>
            </a:r>
            <a:r>
              <a:rPr lang="en-GB" sz="1600" dirty="0"/>
              <a:t>) in an edge</a:t>
            </a:r>
            <a:br>
              <a:rPr lang="en-GB" sz="1600" dirty="0"/>
            </a:br>
            <a:r>
              <a:rPr lang="en-GB" sz="1600" dirty="0"/>
              <a:t>	welded bellow (non-conform) with major consequences (vacuum vessel pressure degraded and below reparation)</a:t>
            </a:r>
          </a:p>
          <a:p>
            <a:pPr>
              <a:spcBef>
                <a:spcPts val="600"/>
              </a:spcBef>
              <a:buFont typeface="Wingdings" charset="2"/>
              <a:buChar char="Ø"/>
            </a:pPr>
            <a:r>
              <a:rPr lang="en-GB" sz="1600" dirty="0"/>
              <a:t>Quick repair in-situ with partial cryogenic warm-up</a:t>
            </a:r>
          </a:p>
          <a:p>
            <a:pPr>
              <a:spcBef>
                <a:spcPts val="600"/>
              </a:spcBef>
              <a:buFont typeface="Wingdings" charset="2"/>
              <a:buChar char="Ø"/>
            </a:pPr>
            <a:r>
              <a:rPr lang="en-GB" sz="1600" b="1" dirty="0">
                <a:solidFill>
                  <a:srgbClr val="C00000"/>
                </a:solidFill>
              </a:rPr>
              <a:t>~50 days of downtime</a:t>
            </a:r>
          </a:p>
          <a:p>
            <a:pPr>
              <a:spcBef>
                <a:spcPts val="600"/>
              </a:spcBef>
              <a:buFont typeface="Wingdings" charset="2"/>
              <a:buChar char="Ø"/>
            </a:pPr>
            <a:r>
              <a:rPr lang="en-GB" sz="1600" b="1" dirty="0">
                <a:solidFill>
                  <a:srgbClr val="C00000"/>
                </a:solidFill>
              </a:rPr>
              <a:t>Similar events possible</a:t>
            </a:r>
            <a:r>
              <a:rPr lang="en-GB" sz="1600" b="1" dirty="0"/>
              <a:t> </a:t>
            </a:r>
            <a:r>
              <a:rPr lang="en-GB" sz="1600" dirty="0"/>
              <a:t>on triplets and mainly in Q1-Q2 interconnection </a:t>
            </a:r>
            <a:r>
              <a:rPr lang="en-GB" sz="1600" b="1" dirty="0">
                <a:solidFill>
                  <a:srgbClr val="C00000"/>
                </a:solidFill>
              </a:rPr>
              <a:t>until LS3</a:t>
            </a:r>
          </a:p>
          <a:p>
            <a:pPr>
              <a:spcBef>
                <a:spcPts val="600"/>
              </a:spcBef>
              <a:buFont typeface="Wingdings" charset="2"/>
              <a:buChar char="Ø"/>
            </a:pPr>
            <a:r>
              <a:rPr lang="en-GB" sz="1600" dirty="0"/>
              <a:t>Inspection not possible without warm-up</a:t>
            </a:r>
          </a:p>
          <a:p>
            <a:pPr>
              <a:spcBef>
                <a:spcPts val="600"/>
              </a:spcBef>
              <a:buFont typeface="Wingdings" charset="2"/>
              <a:buChar char="Ø"/>
            </a:pPr>
            <a:r>
              <a:rPr lang="en-GB" sz="1600" dirty="0"/>
              <a:t>But warm-up poses a significant risk due to a thermal cycle of irradiated triplets</a:t>
            </a:r>
          </a:p>
        </p:txBody>
      </p:sp>
      <p:pic>
        <p:nvPicPr>
          <p:cNvPr id="9" name="Picture 2" descr="opening the triplets">
            <a:extLst>
              <a:ext uri="{FF2B5EF4-FFF2-40B4-BE49-F238E27FC236}">
                <a16:creationId xmlns:a16="http://schemas.microsoft.com/office/drawing/2014/main" id="{EF92D5ED-1DAE-D32A-2039-0038A49532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1561" y="1063442"/>
            <a:ext cx="2753240" cy="124469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the leaky bellows">
            <a:extLst>
              <a:ext uri="{FF2B5EF4-FFF2-40B4-BE49-F238E27FC236}">
                <a16:creationId xmlns:a16="http://schemas.microsoft.com/office/drawing/2014/main" id="{47F707B4-4264-C001-5333-AD213294E0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9417" y="1062510"/>
            <a:ext cx="4057106" cy="197625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ce on an LHC dipole">
            <a:extLst>
              <a:ext uri="{FF2B5EF4-FFF2-40B4-BE49-F238E27FC236}">
                <a16:creationId xmlns:a16="http://schemas.microsoft.com/office/drawing/2014/main" id="{355721FE-76B5-5092-7F0C-DF83FB1230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785" y="1064352"/>
            <a:ext cx="4765160" cy="2134710"/>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4304146" y="2775652"/>
            <a:ext cx="604268" cy="369332"/>
          </a:xfrm>
          <a:prstGeom prst="rect">
            <a:avLst/>
          </a:prstGeom>
          <a:solidFill>
            <a:schemeClr val="accent4">
              <a:lumMod val="40000"/>
              <a:lumOff val="60000"/>
            </a:schemeClr>
          </a:solidFill>
        </p:spPr>
        <p:txBody>
          <a:bodyPr wrap="none" rtlCol="0">
            <a:spAutoFit/>
          </a:bodyPr>
          <a:lstStyle/>
          <a:p>
            <a:r>
              <a:rPr lang="en-GB"/>
              <a:t>IT.L8</a:t>
            </a:r>
          </a:p>
        </p:txBody>
      </p:sp>
      <p:sp>
        <p:nvSpPr>
          <p:cNvPr id="14" name="Rectangle 13"/>
          <p:cNvSpPr/>
          <p:nvPr/>
        </p:nvSpPr>
        <p:spPr>
          <a:xfrm>
            <a:off x="3713219" y="5667870"/>
            <a:ext cx="4648000" cy="646331"/>
          </a:xfrm>
          <a:prstGeom prst="rect">
            <a:avLst/>
          </a:prstGeom>
        </p:spPr>
        <p:txBody>
          <a:bodyPr wrap="square">
            <a:spAutoFit/>
          </a:bodyPr>
          <a:lstStyle/>
          <a:p>
            <a:r>
              <a:rPr lang="en-GB" dirty="0"/>
              <a:t>Consolidation of IP2 and IP8 IT proposed in </a:t>
            </a:r>
            <a:r>
              <a:rPr lang="en-GB"/>
              <a:t>LS3 </a:t>
            </a:r>
          </a:p>
          <a:p>
            <a:r>
              <a:rPr lang="en-GB" dirty="0"/>
              <a:t>(IP1 and IP5 replaced by HL-LHC upgrade)</a:t>
            </a:r>
          </a:p>
        </p:txBody>
      </p:sp>
      <p:sp>
        <p:nvSpPr>
          <p:cNvPr id="16" name="Rectangle 15"/>
          <p:cNvSpPr/>
          <p:nvPr/>
        </p:nvSpPr>
        <p:spPr>
          <a:xfrm>
            <a:off x="10026309" y="457338"/>
            <a:ext cx="1242648" cy="369332"/>
          </a:xfrm>
          <a:prstGeom prst="rect">
            <a:avLst/>
          </a:prstGeom>
        </p:spPr>
        <p:txBody>
          <a:bodyPr wrap="none">
            <a:spAutoFit/>
          </a:bodyPr>
          <a:lstStyle/>
          <a:p>
            <a:r>
              <a:rPr lang="en-GB" b="1" dirty="0"/>
              <a:t>17.07.2023</a:t>
            </a:r>
          </a:p>
        </p:txBody>
      </p:sp>
      <p:pic>
        <p:nvPicPr>
          <p:cNvPr id="8" name="Picture 2" descr="CERN Logo">
            <a:extLst>
              <a:ext uri="{FF2B5EF4-FFF2-40B4-BE49-F238E27FC236}">
                <a16:creationId xmlns:a16="http://schemas.microsoft.com/office/drawing/2014/main" id="{A62D0E5E-D982-FD20-F2F2-CE3A6C38C3F3}"/>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9589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7527637" y="3722256"/>
            <a:ext cx="4618182" cy="2050472"/>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6D2C7B15-AEE7-2BB7-5BCE-EFA9ECF2EA80}"/>
              </a:ext>
            </a:extLst>
          </p:cNvPr>
          <p:cNvSpPr>
            <a:spLocks noGrp="1"/>
          </p:cNvSpPr>
          <p:nvPr>
            <p:ph idx="1"/>
          </p:nvPr>
        </p:nvSpPr>
        <p:spPr>
          <a:xfrm>
            <a:off x="407989" y="1120347"/>
            <a:ext cx="11376024" cy="1918714"/>
          </a:xfrm>
        </p:spPr>
        <p:txBody>
          <a:bodyPr numCol="2">
            <a:noAutofit/>
          </a:bodyPr>
          <a:lstStyle/>
          <a:p>
            <a:pPr>
              <a:buFont typeface="Wingdings" charset="2"/>
              <a:buChar char="Ø"/>
            </a:pPr>
            <a:r>
              <a:rPr lang="en-GB" sz="1600" dirty="0"/>
              <a:t>Machine protection devices used during injection – regularly moving in and out</a:t>
            </a:r>
          </a:p>
          <a:p>
            <a:pPr lvl="1">
              <a:buFont typeface="Arial" charset="0"/>
              <a:buChar char="•"/>
            </a:pPr>
            <a:r>
              <a:rPr lang="en-GB" sz="1600" dirty="0"/>
              <a:t>Located in front of IP2 (ALICE) for beam 1 and IP8 (</a:t>
            </a:r>
            <a:r>
              <a:rPr lang="en-GB" sz="1600" dirty="0" err="1"/>
              <a:t>LHCb</a:t>
            </a:r>
            <a:r>
              <a:rPr lang="en-GB" sz="1600" dirty="0"/>
              <a:t>) for beam 2</a:t>
            </a:r>
          </a:p>
          <a:p>
            <a:pPr lvl="1">
              <a:buFont typeface="Arial" charset="0"/>
              <a:buChar char="•"/>
            </a:pPr>
            <a:r>
              <a:rPr lang="en-GB" sz="1600" dirty="0"/>
              <a:t>Each TDIS contains 3 modules with 12 edge welded bellows per TDIS</a:t>
            </a:r>
          </a:p>
          <a:p>
            <a:pPr>
              <a:buFont typeface="Wingdings" charset="2"/>
              <a:buChar char="Ø"/>
            </a:pPr>
            <a:r>
              <a:rPr lang="en-GB" sz="1600" dirty="0"/>
              <a:t>Two leaks appeared on separate bellows of the same TDIS (IP8) within 1 week</a:t>
            </a:r>
          </a:p>
          <a:p>
            <a:pPr lvl="1"/>
            <a:r>
              <a:rPr lang="en-GB" sz="1600" dirty="0"/>
              <a:t>Both varnished and blocked in </a:t>
            </a:r>
            <a:r>
              <a:rPr lang="en-GB" sz="1600" dirty="0" err="1"/>
              <a:t>out</a:t>
            </a:r>
            <a:r>
              <a:rPr lang="en-GB" sz="1600" dirty="0"/>
              <a:t> position</a:t>
            </a:r>
          </a:p>
          <a:p>
            <a:pPr>
              <a:buFont typeface="Wingdings" charset="2"/>
              <a:buChar char="Ø"/>
            </a:pPr>
            <a:r>
              <a:rPr lang="en-GB" sz="1600" dirty="0"/>
              <a:t>Root cause: misspecification of the bellow, causing wear-out after 2-3 years</a:t>
            </a:r>
          </a:p>
          <a:p>
            <a:pPr>
              <a:buFont typeface="Wingdings" charset="2"/>
              <a:buChar char="Ø"/>
            </a:pPr>
            <a:r>
              <a:rPr lang="en-GB" sz="1600" dirty="0"/>
              <a:t>Intensity per injection severely limited </a:t>
            </a:r>
            <a:br>
              <a:rPr lang="en-GB" sz="1600" dirty="0"/>
            </a:br>
            <a:r>
              <a:rPr lang="en-GB" sz="1600" dirty="0">
                <a:sym typeface="Wingdings"/>
              </a:rPr>
              <a:t> </a:t>
            </a:r>
            <a:r>
              <a:rPr lang="en-GB" sz="1600" b="1" dirty="0">
                <a:solidFill>
                  <a:srgbClr val="C00000"/>
                </a:solidFill>
              </a:rPr>
              <a:t>End of high-intensity p+ physics</a:t>
            </a:r>
            <a:br>
              <a:rPr lang="en-GB" sz="1600" dirty="0"/>
            </a:br>
            <a:r>
              <a:rPr lang="en-GB" sz="1600" dirty="0"/>
              <a:t>Ion run extended</a:t>
            </a:r>
            <a:br>
              <a:rPr lang="en-GB" sz="1600" dirty="0"/>
            </a:br>
            <a:r>
              <a:rPr lang="en-GB" sz="1600" dirty="0"/>
              <a:t>p-p reference run moved to 2024</a:t>
            </a:r>
          </a:p>
          <a:p>
            <a:endParaRPr lang="en-GB" sz="1600" dirty="0"/>
          </a:p>
          <a:p>
            <a:endParaRPr lang="en-GB" sz="1600" dirty="0"/>
          </a:p>
        </p:txBody>
      </p:sp>
      <p:sp>
        <p:nvSpPr>
          <p:cNvPr id="3" name="Title 2">
            <a:extLst>
              <a:ext uri="{FF2B5EF4-FFF2-40B4-BE49-F238E27FC236}">
                <a16:creationId xmlns:a16="http://schemas.microsoft.com/office/drawing/2014/main" id="{F8E67CD4-6F79-0D4E-5D62-7FF40B6C9F12}"/>
              </a:ext>
            </a:extLst>
          </p:cNvPr>
          <p:cNvSpPr>
            <a:spLocks noGrp="1"/>
          </p:cNvSpPr>
          <p:nvPr>
            <p:ph type="title"/>
          </p:nvPr>
        </p:nvSpPr>
        <p:spPr>
          <a:xfrm>
            <a:off x="838200" y="-57785"/>
            <a:ext cx="10515600" cy="1325563"/>
          </a:xfrm>
        </p:spPr>
        <p:txBody>
          <a:bodyPr/>
          <a:lstStyle/>
          <a:p>
            <a:r>
              <a:rPr lang="en-GB" dirty="0">
                <a:solidFill>
                  <a:schemeClr val="accent1">
                    <a:lumMod val="75000"/>
                  </a:schemeClr>
                </a:solidFill>
              </a:rPr>
              <a:t>LHC TDIS (Target Dump Injection Segment)</a:t>
            </a:r>
          </a:p>
        </p:txBody>
      </p:sp>
      <p:sp>
        <p:nvSpPr>
          <p:cNvPr id="5" name="Footer Placeholder 4">
            <a:extLst>
              <a:ext uri="{FF2B5EF4-FFF2-40B4-BE49-F238E27FC236}">
                <a16:creationId xmlns:a16="http://schemas.microsoft.com/office/drawing/2014/main" id="{E55990F1-0A6F-C7B6-0A54-C330BD8A06C6}"/>
              </a:ext>
            </a:extLst>
          </p:cNvPr>
          <p:cNvSpPr>
            <a:spLocks noGrp="1"/>
          </p:cNvSpPr>
          <p:nvPr>
            <p:ph type="ftr" sz="quarter" idx="11"/>
          </p:nvPr>
        </p:nvSpPr>
        <p:spPr/>
        <p:txBody>
          <a:bodyPr/>
          <a:lstStyle/>
          <a:p>
            <a:r>
              <a:rPr lang="en-GB"/>
              <a:t>Epiphany 2025    R. Alemany Fernandez</a:t>
            </a:r>
            <a:endParaRPr lang="en-US" dirty="0"/>
          </a:p>
        </p:txBody>
      </p:sp>
      <p:sp>
        <p:nvSpPr>
          <p:cNvPr id="6" name="Slide Number Placeholder 5">
            <a:extLst>
              <a:ext uri="{FF2B5EF4-FFF2-40B4-BE49-F238E27FC236}">
                <a16:creationId xmlns:a16="http://schemas.microsoft.com/office/drawing/2014/main" id="{3185BB5D-D798-E8D7-2915-F738E74E487F}"/>
              </a:ext>
            </a:extLst>
          </p:cNvPr>
          <p:cNvSpPr>
            <a:spLocks noGrp="1"/>
          </p:cNvSpPr>
          <p:nvPr>
            <p:ph type="sldNum" sz="quarter" idx="12"/>
          </p:nvPr>
        </p:nvSpPr>
        <p:spPr/>
        <p:txBody>
          <a:bodyPr/>
          <a:lstStyle/>
          <a:p>
            <a:fld id="{36B5EA5A-BC32-A742-B11B-8E7414D5B535}" type="slidenum">
              <a:rPr lang="en-US" smtClean="0"/>
              <a:pPr/>
              <a:t>5</a:t>
            </a:fld>
            <a:endParaRPr lang="en-US" dirty="0"/>
          </a:p>
        </p:txBody>
      </p:sp>
      <p:grpSp>
        <p:nvGrpSpPr>
          <p:cNvPr id="7" name="Group 6">
            <a:extLst>
              <a:ext uri="{FF2B5EF4-FFF2-40B4-BE49-F238E27FC236}">
                <a16:creationId xmlns:a16="http://schemas.microsoft.com/office/drawing/2014/main" id="{A92DDD3A-8BCB-AE74-976E-C72050EBBBB5}"/>
              </a:ext>
            </a:extLst>
          </p:cNvPr>
          <p:cNvGrpSpPr/>
          <p:nvPr/>
        </p:nvGrpSpPr>
        <p:grpSpPr>
          <a:xfrm>
            <a:off x="25592" y="3673241"/>
            <a:ext cx="4366131" cy="2278311"/>
            <a:chOff x="-242182" y="804309"/>
            <a:chExt cx="11073666" cy="5400365"/>
          </a:xfrm>
        </p:grpSpPr>
        <p:pic>
          <p:nvPicPr>
            <p:cNvPr id="8" name="Picture 7">
              <a:extLst>
                <a:ext uri="{FF2B5EF4-FFF2-40B4-BE49-F238E27FC236}">
                  <a16:creationId xmlns:a16="http://schemas.microsoft.com/office/drawing/2014/main" id="{9CB2BCF2-8C07-DF22-8B22-22C2ADFE3D1A}"/>
                </a:ext>
              </a:extLst>
            </p:cNvPr>
            <p:cNvPicPr>
              <a:picLocks noChangeAspect="1"/>
            </p:cNvPicPr>
            <p:nvPr/>
          </p:nvPicPr>
          <p:blipFill>
            <a:blip r:embed="rId2"/>
            <a:stretch>
              <a:fillRect/>
            </a:stretch>
          </p:blipFill>
          <p:spPr>
            <a:xfrm>
              <a:off x="1242305" y="845504"/>
              <a:ext cx="9589179" cy="5359170"/>
            </a:xfrm>
            <a:prstGeom prst="rect">
              <a:avLst/>
            </a:prstGeom>
          </p:spPr>
        </p:pic>
        <p:sp>
          <p:nvSpPr>
            <p:cNvPr id="9" name="TextBox 8">
              <a:extLst>
                <a:ext uri="{FF2B5EF4-FFF2-40B4-BE49-F238E27FC236}">
                  <a16:creationId xmlns:a16="http://schemas.microsoft.com/office/drawing/2014/main" id="{CEE2D1CF-5E3F-76A6-D1BF-9D195924FCA1}"/>
                </a:ext>
              </a:extLst>
            </p:cNvPr>
            <p:cNvSpPr txBox="1"/>
            <p:nvPr/>
          </p:nvSpPr>
          <p:spPr bwMode="auto">
            <a:xfrm rot="20585934">
              <a:off x="1613464" y="2272124"/>
              <a:ext cx="3083137" cy="875441"/>
            </a:xfrm>
            <a:prstGeom prst="rect">
              <a:avLst/>
            </a:prstGeom>
            <a:noFill/>
          </p:spPr>
          <p:txBody>
            <a:bodyPr wrap="square" rtlCol="0">
              <a:spAutoFit/>
            </a:bodyPr>
            <a:lstStyle/>
            <a:p>
              <a:r>
                <a:rPr lang="x-none" dirty="0"/>
                <a:t>Module A</a:t>
              </a:r>
            </a:p>
          </p:txBody>
        </p:sp>
        <p:sp>
          <p:nvSpPr>
            <p:cNvPr id="10" name="TextBox 9">
              <a:extLst>
                <a:ext uri="{FF2B5EF4-FFF2-40B4-BE49-F238E27FC236}">
                  <a16:creationId xmlns:a16="http://schemas.microsoft.com/office/drawing/2014/main" id="{508DA4E7-F260-8AE0-678F-E6702CFDC287}"/>
                </a:ext>
              </a:extLst>
            </p:cNvPr>
            <p:cNvSpPr txBox="1"/>
            <p:nvPr/>
          </p:nvSpPr>
          <p:spPr bwMode="auto">
            <a:xfrm rot="20585934">
              <a:off x="4281584" y="1545782"/>
              <a:ext cx="2791431" cy="875441"/>
            </a:xfrm>
            <a:prstGeom prst="rect">
              <a:avLst/>
            </a:prstGeom>
            <a:noFill/>
          </p:spPr>
          <p:txBody>
            <a:bodyPr wrap="square" rtlCol="0">
              <a:spAutoFit/>
            </a:bodyPr>
            <a:lstStyle/>
            <a:p>
              <a:r>
                <a:rPr lang="x-none" dirty="0"/>
                <a:t>Module B</a:t>
              </a:r>
            </a:p>
          </p:txBody>
        </p:sp>
        <p:sp>
          <p:nvSpPr>
            <p:cNvPr id="11" name="TextBox 10">
              <a:extLst>
                <a:ext uri="{FF2B5EF4-FFF2-40B4-BE49-F238E27FC236}">
                  <a16:creationId xmlns:a16="http://schemas.microsoft.com/office/drawing/2014/main" id="{60C23175-3270-1881-DF78-236CF78B5578}"/>
                </a:ext>
              </a:extLst>
            </p:cNvPr>
            <p:cNvSpPr txBox="1"/>
            <p:nvPr/>
          </p:nvSpPr>
          <p:spPr bwMode="auto">
            <a:xfrm rot="20585934">
              <a:off x="6753783" y="804309"/>
              <a:ext cx="3013557" cy="875441"/>
            </a:xfrm>
            <a:prstGeom prst="rect">
              <a:avLst/>
            </a:prstGeom>
            <a:noFill/>
          </p:spPr>
          <p:txBody>
            <a:bodyPr wrap="square" rtlCol="0">
              <a:spAutoFit/>
            </a:bodyPr>
            <a:lstStyle/>
            <a:p>
              <a:r>
                <a:rPr lang="x-none" dirty="0"/>
                <a:t>Module C</a:t>
              </a:r>
            </a:p>
          </p:txBody>
        </p:sp>
        <p:sp>
          <p:nvSpPr>
            <p:cNvPr id="12" name="Right Arrow 14">
              <a:extLst>
                <a:ext uri="{FF2B5EF4-FFF2-40B4-BE49-F238E27FC236}">
                  <a16:creationId xmlns:a16="http://schemas.microsoft.com/office/drawing/2014/main" id="{230BA6F1-6385-5FB6-C207-DA38994201FC}"/>
                </a:ext>
              </a:extLst>
            </p:cNvPr>
            <p:cNvSpPr/>
            <p:nvPr/>
          </p:nvSpPr>
          <p:spPr>
            <a:xfrm rot="20546224">
              <a:off x="250334" y="4456388"/>
              <a:ext cx="1399791" cy="394359"/>
            </a:xfrm>
            <a:prstGeom prst="rightArrow">
              <a:avLst/>
            </a:prstGeom>
            <a:solidFill>
              <a:srgbClr val="FFC000"/>
            </a:solid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3" name="TextBox 12">
              <a:extLst>
                <a:ext uri="{FF2B5EF4-FFF2-40B4-BE49-F238E27FC236}">
                  <a16:creationId xmlns:a16="http://schemas.microsoft.com/office/drawing/2014/main" id="{CA277A7F-1FD4-0E7E-30E3-C8340C52579E}"/>
                </a:ext>
              </a:extLst>
            </p:cNvPr>
            <p:cNvSpPr txBox="1"/>
            <p:nvPr/>
          </p:nvSpPr>
          <p:spPr bwMode="auto">
            <a:xfrm rot="20426000">
              <a:off x="-242182" y="3935598"/>
              <a:ext cx="1956465" cy="875441"/>
            </a:xfrm>
            <a:prstGeom prst="rect">
              <a:avLst/>
            </a:prstGeom>
            <a:noFill/>
          </p:spPr>
          <p:txBody>
            <a:bodyPr wrap="square" rtlCol="0">
              <a:spAutoFit/>
            </a:bodyPr>
            <a:lstStyle/>
            <a:p>
              <a:r>
                <a:rPr lang="en-US" dirty="0"/>
                <a:t>beam</a:t>
              </a:r>
            </a:p>
          </p:txBody>
        </p:sp>
      </p:grpSp>
      <p:grpSp>
        <p:nvGrpSpPr>
          <p:cNvPr id="23" name="Group 22"/>
          <p:cNvGrpSpPr/>
          <p:nvPr/>
        </p:nvGrpSpPr>
        <p:grpSpPr>
          <a:xfrm>
            <a:off x="4301490" y="3725231"/>
            <a:ext cx="3158946" cy="2686820"/>
            <a:chOff x="6096000" y="3336611"/>
            <a:chExt cx="3158946" cy="2686820"/>
          </a:xfrm>
        </p:grpSpPr>
        <p:pic>
          <p:nvPicPr>
            <p:cNvPr id="14" name="Picture 13" descr="A close-up of a machine&#10;&#10;Description automatically generated">
              <a:extLst>
                <a:ext uri="{FF2B5EF4-FFF2-40B4-BE49-F238E27FC236}">
                  <a16:creationId xmlns:a16="http://schemas.microsoft.com/office/drawing/2014/main" id="{454C97BD-CCD5-8364-1F69-7E0ACCAF0F8D}"/>
                </a:ext>
              </a:extLst>
            </p:cNvPr>
            <p:cNvPicPr>
              <a:picLocks noChangeAspect="1"/>
            </p:cNvPicPr>
            <p:nvPr/>
          </p:nvPicPr>
          <p:blipFill>
            <a:blip r:embed="rId3"/>
            <a:stretch>
              <a:fillRect/>
            </a:stretch>
          </p:blipFill>
          <p:spPr>
            <a:xfrm>
              <a:off x="6218555" y="3336611"/>
              <a:ext cx="3036391" cy="2686820"/>
            </a:xfrm>
            <a:prstGeom prst="rect">
              <a:avLst/>
            </a:prstGeom>
          </p:spPr>
        </p:pic>
        <p:sp>
          <p:nvSpPr>
            <p:cNvPr id="15" name="Up-Down Arrow 9">
              <a:extLst>
                <a:ext uri="{FF2B5EF4-FFF2-40B4-BE49-F238E27FC236}">
                  <a16:creationId xmlns:a16="http://schemas.microsoft.com/office/drawing/2014/main" id="{5310C4BF-9ACA-13D0-BEB1-84A48EBD48A2}"/>
                </a:ext>
              </a:extLst>
            </p:cNvPr>
            <p:cNvSpPr/>
            <p:nvPr/>
          </p:nvSpPr>
          <p:spPr>
            <a:xfrm>
              <a:off x="8329790" y="3728688"/>
              <a:ext cx="109670" cy="750880"/>
            </a:xfrm>
            <a:prstGeom prst="upDown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Up-Down Arrow 10">
              <a:extLst>
                <a:ext uri="{FF2B5EF4-FFF2-40B4-BE49-F238E27FC236}">
                  <a16:creationId xmlns:a16="http://schemas.microsoft.com/office/drawing/2014/main" id="{97706BF5-B83E-AFD4-9177-1DB378605B39}"/>
                </a:ext>
              </a:extLst>
            </p:cNvPr>
            <p:cNvSpPr/>
            <p:nvPr/>
          </p:nvSpPr>
          <p:spPr>
            <a:xfrm>
              <a:off x="8384625" y="4812052"/>
              <a:ext cx="109670" cy="750880"/>
            </a:xfrm>
            <a:prstGeom prst="upDown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881924E-A0DF-2460-3AD1-64132CD91FFA}"/>
                </a:ext>
              </a:extLst>
            </p:cNvPr>
            <p:cNvSpPr txBox="1"/>
            <p:nvPr/>
          </p:nvSpPr>
          <p:spPr>
            <a:xfrm>
              <a:off x="6096000" y="4470863"/>
              <a:ext cx="795089" cy="276999"/>
            </a:xfrm>
            <a:prstGeom prst="rect">
              <a:avLst/>
            </a:prstGeom>
            <a:solidFill>
              <a:schemeClr val="bg1">
                <a:lumMod val="75000"/>
              </a:schemeClr>
            </a:solidFill>
          </p:spPr>
          <p:txBody>
            <a:bodyPr wrap="none" lIns="0" tIns="0" rIns="0" bIns="0" rtlCol="0">
              <a:spAutoFit/>
            </a:bodyPr>
            <a:lstStyle/>
            <a:p>
              <a:pPr algn="l"/>
              <a:r>
                <a:rPr lang="en-GB" dirty="0"/>
                <a:t>Bellows</a:t>
              </a:r>
            </a:p>
          </p:txBody>
        </p:sp>
        <p:sp>
          <p:nvSpPr>
            <p:cNvPr id="18" name="Right Arrow 34">
              <a:extLst>
                <a:ext uri="{FF2B5EF4-FFF2-40B4-BE49-F238E27FC236}">
                  <a16:creationId xmlns:a16="http://schemas.microsoft.com/office/drawing/2014/main" id="{E6F77513-D3E4-83F3-B641-AD25D5F7110A}"/>
                </a:ext>
              </a:extLst>
            </p:cNvPr>
            <p:cNvSpPr/>
            <p:nvPr/>
          </p:nvSpPr>
          <p:spPr>
            <a:xfrm rot="1323032">
              <a:off x="6877804" y="4682770"/>
              <a:ext cx="854946" cy="31164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35">
              <a:extLst>
                <a:ext uri="{FF2B5EF4-FFF2-40B4-BE49-F238E27FC236}">
                  <a16:creationId xmlns:a16="http://schemas.microsoft.com/office/drawing/2014/main" id="{01258FBB-0E71-5939-531F-ED69EB69D23D}"/>
                </a:ext>
              </a:extLst>
            </p:cNvPr>
            <p:cNvSpPr/>
            <p:nvPr/>
          </p:nvSpPr>
          <p:spPr>
            <a:xfrm rot="20378854">
              <a:off x="6877804" y="4276370"/>
              <a:ext cx="854946" cy="31164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TextBox 19">
            <a:extLst>
              <a:ext uri="{FF2B5EF4-FFF2-40B4-BE49-F238E27FC236}">
                <a16:creationId xmlns:a16="http://schemas.microsoft.com/office/drawing/2014/main" id="{270EB1B7-CF2F-3203-8FEB-CC026F337E6D}"/>
              </a:ext>
            </a:extLst>
          </p:cNvPr>
          <p:cNvSpPr txBox="1"/>
          <p:nvPr/>
        </p:nvSpPr>
        <p:spPr>
          <a:xfrm>
            <a:off x="7554187" y="3950030"/>
            <a:ext cx="4563924" cy="1661993"/>
          </a:xfrm>
          <a:prstGeom prst="rect">
            <a:avLst/>
          </a:prstGeom>
          <a:noFill/>
        </p:spPr>
        <p:txBody>
          <a:bodyPr wrap="square" lIns="0" tIns="0" rIns="0" bIns="0" rtlCol="0">
            <a:spAutoFit/>
          </a:bodyPr>
          <a:lstStyle/>
          <a:p>
            <a:pPr algn="just"/>
            <a:r>
              <a:rPr lang="en-GB" dirty="0"/>
              <a:t>Mitigation:</a:t>
            </a:r>
          </a:p>
          <a:p>
            <a:pPr marL="285750" indent="-285750" algn="just">
              <a:buFont typeface="Wingdings" charset="2"/>
              <a:buChar char="Ø"/>
            </a:pPr>
            <a:r>
              <a:rPr lang="en-GB" dirty="0"/>
              <a:t>Both TDIS replaced by (non-conform) spares during YETS23-24 (expected life-cycle covers the year of operation)</a:t>
            </a:r>
          </a:p>
          <a:p>
            <a:pPr marL="285750" indent="-285750" algn="just">
              <a:buFont typeface="Wingdings" charset="2"/>
              <a:buChar char="Ø"/>
            </a:pPr>
            <a:r>
              <a:rPr lang="en-GB" dirty="0"/>
              <a:t>YETS24-25 replace by conform spares (based on refurbished TDIS with new bellows)</a:t>
            </a:r>
          </a:p>
        </p:txBody>
      </p:sp>
      <p:cxnSp>
        <p:nvCxnSpPr>
          <p:cNvPr id="21" name="Straight Connector 20"/>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10610850" y="1662761"/>
            <a:ext cx="1581150" cy="646331"/>
          </a:xfrm>
          <a:prstGeom prst="rect">
            <a:avLst/>
          </a:prstGeom>
        </p:spPr>
        <p:txBody>
          <a:bodyPr wrap="square">
            <a:spAutoFit/>
          </a:bodyPr>
          <a:lstStyle/>
          <a:p>
            <a:r>
              <a:rPr lang="en-GB" b="1" dirty="0"/>
              <a:t>31.08.2023 (B)</a:t>
            </a:r>
          </a:p>
          <a:p>
            <a:r>
              <a:rPr lang="en-GB" b="1" dirty="0"/>
              <a:t>08.09.2023 (A)</a:t>
            </a:r>
          </a:p>
        </p:txBody>
      </p:sp>
      <p:sp>
        <p:nvSpPr>
          <p:cNvPr id="25" name="Rectangle 24"/>
          <p:cNvSpPr/>
          <p:nvPr/>
        </p:nvSpPr>
        <p:spPr>
          <a:xfrm>
            <a:off x="67677" y="6524495"/>
            <a:ext cx="2906501" cy="276999"/>
          </a:xfrm>
          <a:prstGeom prst="rect">
            <a:avLst/>
          </a:prstGeom>
        </p:spPr>
        <p:txBody>
          <a:bodyPr wrap="none">
            <a:spAutoFit/>
          </a:bodyPr>
          <a:lstStyle/>
          <a:p>
            <a:r>
              <a:rPr lang="en-GB" sz="1200" dirty="0"/>
              <a:t>(E)YETS: (Extended) Year End Technical Stop</a:t>
            </a:r>
          </a:p>
        </p:txBody>
      </p:sp>
      <p:pic>
        <p:nvPicPr>
          <p:cNvPr id="4" name="Picture 2" descr="CERN Logo">
            <a:extLst>
              <a:ext uri="{FF2B5EF4-FFF2-40B4-BE49-F238E27FC236}">
                <a16:creationId xmlns:a16="http://schemas.microsoft.com/office/drawing/2014/main" id="{457416D8-51F8-659E-9BAC-A6B8E3A5A5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053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5743" y="720909"/>
            <a:ext cx="6557657" cy="1325563"/>
          </a:xfrm>
        </p:spPr>
        <p:txBody>
          <a:bodyPr>
            <a:normAutofit fontScale="90000"/>
          </a:bodyPr>
          <a:lstStyle/>
          <a:p>
            <a:pPr algn="ctr"/>
            <a:r>
              <a:rPr lang="en-GB" dirty="0">
                <a:solidFill>
                  <a:schemeClr val="accent1">
                    <a:lumMod val="75000"/>
                  </a:schemeClr>
                </a:solidFill>
              </a:rPr>
              <a:t>Other limitations in Run 3 that require LHC parameters and configuration optimization</a:t>
            </a:r>
          </a:p>
        </p:txBody>
      </p:sp>
      <p:sp>
        <p:nvSpPr>
          <p:cNvPr id="3" name="Date Placeholder 2"/>
          <p:cNvSpPr>
            <a:spLocks noGrp="1"/>
          </p:cNvSpPr>
          <p:nvPr>
            <p:ph type="dt" sz="half" idx="10"/>
          </p:nvPr>
        </p:nvSpPr>
        <p:spPr/>
        <p:txBody>
          <a:bodyPr/>
          <a:lstStyle/>
          <a:p>
            <a:r>
              <a:rPr lang="en-US"/>
              <a:t>13/01/2025</a:t>
            </a:r>
            <a:endParaRPr lang="en-GB"/>
          </a:p>
        </p:txBody>
      </p:sp>
      <p:sp>
        <p:nvSpPr>
          <p:cNvPr id="4" name="Footer Placeholder 3"/>
          <p:cNvSpPr>
            <a:spLocks noGrp="1"/>
          </p:cNvSpPr>
          <p:nvPr>
            <p:ph type="ftr" sz="quarter" idx="11"/>
          </p:nvPr>
        </p:nvSpPr>
        <p:spPr/>
        <p:txBody>
          <a:bodyPr/>
          <a:lstStyle/>
          <a:p>
            <a:r>
              <a:rPr lang="en-GB"/>
              <a:t>Epiphany 2025    R. Alemany Fernandez</a:t>
            </a:r>
          </a:p>
        </p:txBody>
      </p:sp>
      <p:sp>
        <p:nvSpPr>
          <p:cNvPr id="5" name="Slide Number Placeholder 4"/>
          <p:cNvSpPr>
            <a:spLocks noGrp="1"/>
          </p:cNvSpPr>
          <p:nvPr>
            <p:ph type="sldNum" sz="quarter" idx="12"/>
          </p:nvPr>
        </p:nvSpPr>
        <p:spPr/>
        <p:txBody>
          <a:bodyPr/>
          <a:lstStyle/>
          <a:p>
            <a:fld id="{9E1129FD-1287-874A-8C07-1C4F318AC425}" type="slidenum">
              <a:rPr lang="en-GB" smtClean="0"/>
              <a:t>6</a:t>
            </a:fld>
            <a:endParaRPr lang="en-GB"/>
          </a:p>
        </p:txBody>
      </p:sp>
      <p:sp>
        <p:nvSpPr>
          <p:cNvPr id="6" name="TextBox 5"/>
          <p:cNvSpPr txBox="1"/>
          <p:nvPr/>
        </p:nvSpPr>
        <p:spPr>
          <a:xfrm>
            <a:off x="1478281" y="2863000"/>
            <a:ext cx="8351108" cy="1938992"/>
          </a:xfrm>
          <a:prstGeom prst="rect">
            <a:avLst/>
          </a:prstGeom>
          <a:noFill/>
        </p:spPr>
        <p:txBody>
          <a:bodyPr wrap="square" rtlCol="0">
            <a:spAutoFit/>
          </a:bodyPr>
          <a:lstStyle/>
          <a:p>
            <a:pPr marL="285750" indent="-285750">
              <a:buFont typeface="Wingdings" charset="2"/>
              <a:buChar char="Ø"/>
            </a:pPr>
            <a:r>
              <a:rPr lang="en-GB" sz="2400" dirty="0">
                <a:sym typeface="Wingdings"/>
              </a:rPr>
              <a:t>Electron cloud and cryogenics load </a:t>
            </a:r>
            <a:br>
              <a:rPr lang="en-GB" sz="2400" dirty="0">
                <a:sym typeface="Wingdings"/>
              </a:rPr>
            </a:br>
            <a:r>
              <a:rPr lang="en-GB" sz="2400" dirty="0">
                <a:sym typeface="Wingdings"/>
              </a:rPr>
              <a:t>	 limits bunch pattern</a:t>
            </a:r>
          </a:p>
          <a:p>
            <a:pPr marL="285750" indent="-285750">
              <a:buFont typeface="Wingdings" charset="2"/>
              <a:buChar char="Ø"/>
            </a:pPr>
            <a:endParaRPr lang="en-GB" sz="2400" dirty="0">
              <a:sym typeface="Wingdings"/>
            </a:endParaRPr>
          </a:p>
          <a:p>
            <a:pPr marL="285750" indent="-285750">
              <a:buFont typeface="Wingdings" charset="2"/>
              <a:buChar char="Ø"/>
            </a:pPr>
            <a:r>
              <a:rPr lang="en-GB" sz="2400" dirty="0">
                <a:sym typeface="Wingdings"/>
              </a:rPr>
              <a:t>Radiation to inner triplets </a:t>
            </a:r>
            <a:br>
              <a:rPr lang="en-GB" sz="2400" dirty="0">
                <a:sym typeface="Wingdings"/>
              </a:rPr>
            </a:br>
            <a:r>
              <a:rPr lang="en-GB" sz="2400" dirty="0">
                <a:sym typeface="Wingdings"/>
              </a:rPr>
              <a:t>	 change of optics</a:t>
            </a:r>
          </a:p>
        </p:txBody>
      </p:sp>
      <p:pic>
        <p:nvPicPr>
          <p:cNvPr id="10" name="Picture 9"/>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0395759" y="849253"/>
            <a:ext cx="682007" cy="870961"/>
          </a:xfrm>
          <a:prstGeom prst="rect">
            <a:avLst/>
          </a:prstGeom>
        </p:spPr>
      </p:pic>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foregroundMark x1="27930" y1="31680" x2="38770" y2="16160"/>
                        <a14:foregroundMark x1="47070" y1="15360" x2="52441" y2="28320"/>
                        <a14:foregroundMark x1="46289" y1="15040" x2="42676" y2="14560"/>
                        <a14:foregroundMark x1="38574" y1="15520" x2="46875" y2="14880"/>
                        <a14:foregroundMark x1="41113" y1="14720" x2="42480" y2="17280"/>
                        <a14:foregroundMark x1="39648" y1="14080" x2="41406" y2="17600"/>
                        <a14:foregroundMark x1="41602" y1="13440" x2="44043" y2="17280"/>
                        <a14:foregroundMark x1="43848" y1="12800" x2="47070" y2="18880"/>
                        <a14:foregroundMark x1="45410" y1="13440" x2="47949" y2="18560"/>
                        <a14:foregroundMark x1="46191" y1="13600" x2="47559" y2="16960"/>
                        <a14:foregroundMark x1="55859" y1="37760" x2="55469" y2="34080"/>
                        <a14:backgroundMark x1="38965" y1="15680" x2="46191" y2="15040"/>
                        <a14:backgroundMark x1="57910" y1="55520" x2="56641" y2="37600"/>
                        <a14:backgroundMark x1="69824" y1="64480" x2="60156" y2="38240"/>
                        <a14:backgroundMark x1="40430" y1="12960" x2="44824" y2="13600"/>
                        <a14:backgroundMark x1="40723" y1="14080" x2="39063" y2="14720"/>
                        <a14:backgroundMark x1="41406" y1="14400" x2="43066" y2="14560"/>
                        <a14:backgroundMark x1="45215" y1="14240" x2="46387" y2="14240"/>
                      </a14:backgroundRemoval>
                    </a14:imgEffect>
                  </a14:imgLayer>
                </a14:imgProps>
              </a:ext>
            </a:extLst>
          </a:blip>
          <a:stretch>
            <a:fillRect/>
          </a:stretch>
        </p:blipFill>
        <p:spPr>
          <a:xfrm>
            <a:off x="7955280" y="-95619"/>
            <a:ext cx="4366261" cy="2664955"/>
          </a:xfrm>
          <a:prstGeom prst="rect">
            <a:avLst/>
          </a:prstGeom>
        </p:spPr>
      </p:pic>
      <p:sp>
        <p:nvSpPr>
          <p:cNvPr id="11" name="TextBox 10"/>
          <p:cNvSpPr txBox="1"/>
          <p:nvPr/>
        </p:nvSpPr>
        <p:spPr>
          <a:xfrm rot="992990" flipH="1">
            <a:off x="9206684" y="696902"/>
            <a:ext cx="1423121" cy="307777"/>
          </a:xfrm>
          <a:prstGeom prst="rect">
            <a:avLst/>
          </a:prstGeom>
          <a:noFill/>
        </p:spPr>
        <p:txBody>
          <a:bodyPr wrap="square" rtlCol="0">
            <a:spAutoFit/>
          </a:bodyPr>
          <a:lstStyle/>
          <a:p>
            <a:r>
              <a:rPr lang="en-GB" sz="1400" b="1" dirty="0">
                <a:latin typeface="Arial" charset="0"/>
                <a:ea typeface="Arial" charset="0"/>
                <a:cs typeface="Arial" charset="0"/>
              </a:rPr>
              <a:t>LIMITATIONS</a:t>
            </a:r>
          </a:p>
        </p:txBody>
      </p:sp>
      <p:pic>
        <p:nvPicPr>
          <p:cNvPr id="12" name="Picture 11"/>
          <p:cNvPicPr>
            <a:picLocks noChangeAspect="1"/>
          </p:cNvPicPr>
          <p:nvPr/>
        </p:nvPicPr>
        <p:blipFill>
          <a:blip r:embed="rId5"/>
          <a:stretch>
            <a:fillRect/>
          </a:stretch>
        </p:blipFill>
        <p:spPr>
          <a:xfrm>
            <a:off x="6812074" y="2701835"/>
            <a:ext cx="2174880" cy="1447284"/>
          </a:xfrm>
          <a:prstGeom prst="ellipse">
            <a:avLst/>
          </a:prstGeom>
          <a:ln>
            <a:noFill/>
          </a:ln>
          <a:effectLst>
            <a:softEdge rad="112500"/>
          </a:effectLst>
        </p:spPr>
      </p:pic>
      <p:pic>
        <p:nvPicPr>
          <p:cNvPr id="14" name="Picture 13"/>
          <p:cNvPicPr>
            <a:picLocks noChangeAspect="1"/>
          </p:cNvPicPr>
          <p:nvPr/>
        </p:nvPicPr>
        <p:blipFill>
          <a:blip r:embed="rId6"/>
          <a:stretch>
            <a:fillRect/>
          </a:stretch>
        </p:blipFill>
        <p:spPr>
          <a:xfrm>
            <a:off x="7399467" y="4062702"/>
            <a:ext cx="1000093" cy="1000093"/>
          </a:xfrm>
          <a:prstGeom prst="rect">
            <a:avLst/>
          </a:prstGeom>
        </p:spPr>
      </p:pic>
      <p:pic>
        <p:nvPicPr>
          <p:cNvPr id="8" name="Picture 2" descr="CERN Logo">
            <a:extLst>
              <a:ext uri="{FF2B5EF4-FFF2-40B4-BE49-F238E27FC236}">
                <a16:creationId xmlns:a16="http://schemas.microsoft.com/office/drawing/2014/main" id="{A074D554-A648-3FC0-8ECE-A5614B19046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2243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9744"/>
            <a:ext cx="10515600" cy="1325563"/>
          </a:xfrm>
        </p:spPr>
        <p:txBody>
          <a:bodyPr/>
          <a:lstStyle/>
          <a:p>
            <a:r>
              <a:rPr lang="en-GB" dirty="0">
                <a:solidFill>
                  <a:schemeClr val="accent1">
                    <a:lumMod val="75000"/>
                  </a:schemeClr>
                </a:solidFill>
              </a:rPr>
              <a:t>Electron cloud and cryogenics load</a:t>
            </a:r>
          </a:p>
        </p:txBody>
      </p:sp>
      <p:sp>
        <p:nvSpPr>
          <p:cNvPr id="3" name="Date Placeholder 2"/>
          <p:cNvSpPr>
            <a:spLocks noGrp="1"/>
          </p:cNvSpPr>
          <p:nvPr>
            <p:ph type="dt" sz="half" idx="10"/>
          </p:nvPr>
        </p:nvSpPr>
        <p:spPr/>
        <p:txBody>
          <a:bodyPr/>
          <a:lstStyle/>
          <a:p>
            <a:r>
              <a:rPr lang="en-US"/>
              <a:t>13/01/2025</a:t>
            </a:r>
            <a:endParaRPr lang="en-GB"/>
          </a:p>
        </p:txBody>
      </p:sp>
      <p:sp>
        <p:nvSpPr>
          <p:cNvPr id="4" name="Footer Placeholder 3"/>
          <p:cNvSpPr>
            <a:spLocks noGrp="1"/>
          </p:cNvSpPr>
          <p:nvPr>
            <p:ph type="ftr" sz="quarter" idx="11"/>
          </p:nvPr>
        </p:nvSpPr>
        <p:spPr/>
        <p:txBody>
          <a:bodyPr/>
          <a:lstStyle/>
          <a:p>
            <a:r>
              <a:rPr lang="en-GB"/>
              <a:t>Epiphany 2025    R. Alemany Fernandez</a:t>
            </a:r>
          </a:p>
        </p:txBody>
      </p:sp>
      <p:sp>
        <p:nvSpPr>
          <p:cNvPr id="5" name="Slide Number Placeholder 4"/>
          <p:cNvSpPr>
            <a:spLocks noGrp="1"/>
          </p:cNvSpPr>
          <p:nvPr>
            <p:ph type="sldNum" sz="quarter" idx="12"/>
          </p:nvPr>
        </p:nvSpPr>
        <p:spPr/>
        <p:txBody>
          <a:bodyPr/>
          <a:lstStyle/>
          <a:p>
            <a:fld id="{9E1129FD-1287-874A-8C07-1C4F318AC425}" type="slidenum">
              <a:rPr lang="en-GB" smtClean="0"/>
              <a:t>7</a:t>
            </a:fld>
            <a:endParaRPr lang="en-GB"/>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418" y="1201449"/>
            <a:ext cx="6326996" cy="1929245"/>
          </a:xfrm>
          <a:prstGeom prst="rect">
            <a:avLst/>
          </a:prstGeom>
        </p:spPr>
      </p:pic>
      <p:cxnSp>
        <p:nvCxnSpPr>
          <p:cNvPr id="10" name="Straight Connector 9"/>
          <p:cNvCxnSpPr/>
          <p:nvPr/>
        </p:nvCxnSpPr>
        <p:spPr>
          <a:xfrm flipV="1">
            <a:off x="960582" y="84050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157018" y="1233913"/>
            <a:ext cx="1265382" cy="1148548"/>
            <a:chOff x="-157018" y="1233913"/>
            <a:chExt cx="1265382" cy="1148548"/>
          </a:xfrm>
        </p:grpSpPr>
        <p:sp>
          <p:nvSpPr>
            <p:cNvPr id="12" name="Oval 11"/>
            <p:cNvSpPr/>
            <p:nvPr/>
          </p:nvSpPr>
          <p:spPr>
            <a:xfrm>
              <a:off x="563418" y="1233913"/>
              <a:ext cx="544946" cy="41939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p:cNvSpPr/>
            <p:nvPr/>
          </p:nvSpPr>
          <p:spPr>
            <a:xfrm>
              <a:off x="401780" y="1541827"/>
              <a:ext cx="498763" cy="462684"/>
            </a:xfrm>
            <a:custGeom>
              <a:avLst/>
              <a:gdLst>
                <a:gd name="connsiteX0" fmla="*/ 0 w 498763"/>
                <a:gd name="connsiteY0" fmla="*/ 443882 h 462684"/>
                <a:gd name="connsiteX1" fmla="*/ 46182 w 498763"/>
                <a:gd name="connsiteY1" fmla="*/ 212973 h 462684"/>
                <a:gd name="connsiteX2" fmla="*/ 147782 w 498763"/>
                <a:gd name="connsiteY2" fmla="*/ 462355 h 462684"/>
                <a:gd name="connsiteX3" fmla="*/ 166254 w 498763"/>
                <a:gd name="connsiteY3" fmla="*/ 148319 h 462684"/>
                <a:gd name="connsiteX4" fmla="*/ 249382 w 498763"/>
                <a:gd name="connsiteY4" fmla="*/ 397701 h 462684"/>
                <a:gd name="connsiteX5" fmla="*/ 286327 w 498763"/>
                <a:gd name="connsiteY5" fmla="*/ 92901 h 462684"/>
                <a:gd name="connsiteX6" fmla="*/ 360218 w 498763"/>
                <a:gd name="connsiteY6" fmla="*/ 333046 h 462684"/>
                <a:gd name="connsiteX7" fmla="*/ 397163 w 498763"/>
                <a:gd name="connsiteY7" fmla="*/ 537 h 462684"/>
                <a:gd name="connsiteX8" fmla="*/ 452582 w 498763"/>
                <a:gd name="connsiteY8" fmla="*/ 249919 h 462684"/>
                <a:gd name="connsiteX9" fmla="*/ 498763 w 498763"/>
                <a:gd name="connsiteY9" fmla="*/ 28246 h 462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763" h="462684">
                  <a:moveTo>
                    <a:pt x="0" y="443882"/>
                  </a:moveTo>
                  <a:cubicBezTo>
                    <a:pt x="10776" y="326888"/>
                    <a:pt x="21552" y="209894"/>
                    <a:pt x="46182" y="212973"/>
                  </a:cubicBezTo>
                  <a:cubicBezTo>
                    <a:pt x="70812" y="216052"/>
                    <a:pt x="127770" y="473131"/>
                    <a:pt x="147782" y="462355"/>
                  </a:cubicBezTo>
                  <a:cubicBezTo>
                    <a:pt x="167794" y="451579"/>
                    <a:pt x="149321" y="159095"/>
                    <a:pt x="166254" y="148319"/>
                  </a:cubicBezTo>
                  <a:cubicBezTo>
                    <a:pt x="183187" y="137543"/>
                    <a:pt x="229370" y="406937"/>
                    <a:pt x="249382" y="397701"/>
                  </a:cubicBezTo>
                  <a:cubicBezTo>
                    <a:pt x="269394" y="388465"/>
                    <a:pt x="267854" y="103677"/>
                    <a:pt x="286327" y="92901"/>
                  </a:cubicBezTo>
                  <a:cubicBezTo>
                    <a:pt x="304800" y="82125"/>
                    <a:pt x="341745" y="348440"/>
                    <a:pt x="360218" y="333046"/>
                  </a:cubicBezTo>
                  <a:cubicBezTo>
                    <a:pt x="378691" y="317652"/>
                    <a:pt x="381769" y="14391"/>
                    <a:pt x="397163" y="537"/>
                  </a:cubicBezTo>
                  <a:cubicBezTo>
                    <a:pt x="412557" y="-13318"/>
                    <a:pt x="435649" y="245301"/>
                    <a:pt x="452582" y="249919"/>
                  </a:cubicBezTo>
                  <a:cubicBezTo>
                    <a:pt x="469515" y="254537"/>
                    <a:pt x="498763" y="28246"/>
                    <a:pt x="498763" y="28246"/>
                  </a:cubicBezTo>
                </a:path>
              </a:pathLst>
            </a:custGeom>
            <a:noFill/>
            <a:ln>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157018" y="1920796"/>
              <a:ext cx="1057562" cy="461665"/>
            </a:xfrm>
            <a:prstGeom prst="rect">
              <a:avLst/>
            </a:prstGeom>
            <a:noFill/>
          </p:spPr>
          <p:txBody>
            <a:bodyPr wrap="square" rtlCol="0">
              <a:spAutoFit/>
            </a:bodyPr>
            <a:lstStyle/>
            <a:p>
              <a:pPr algn="ctr"/>
              <a:r>
                <a:rPr lang="en-GB" sz="1200" dirty="0"/>
                <a:t>Synchrotron radiation</a:t>
              </a:r>
            </a:p>
          </p:txBody>
        </p:sp>
      </p:grpSp>
      <p:cxnSp>
        <p:nvCxnSpPr>
          <p:cNvPr id="17" name="Straight Connector 16"/>
          <p:cNvCxnSpPr/>
          <p:nvPr/>
        </p:nvCxnSpPr>
        <p:spPr>
          <a:xfrm>
            <a:off x="919015" y="2004511"/>
            <a:ext cx="0" cy="951125"/>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650833" y="2004511"/>
            <a:ext cx="0" cy="951125"/>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900543" y="2456281"/>
            <a:ext cx="1015021" cy="369332"/>
          </a:xfrm>
          <a:prstGeom prst="rect">
            <a:avLst/>
          </a:prstGeom>
          <a:noFill/>
        </p:spPr>
        <p:txBody>
          <a:bodyPr wrap="none" rtlCol="0">
            <a:spAutoFit/>
          </a:bodyPr>
          <a:lstStyle/>
          <a:p>
            <a:r>
              <a:rPr lang="en-GB" b="1" dirty="0">
                <a:solidFill>
                  <a:srgbClr val="FF0000"/>
                </a:solidFill>
              </a:rPr>
              <a:t>SEY &gt; 1!!</a:t>
            </a:r>
          </a:p>
        </p:txBody>
      </p:sp>
      <p:grpSp>
        <p:nvGrpSpPr>
          <p:cNvPr id="7" name="Group 6"/>
          <p:cNvGrpSpPr/>
          <p:nvPr/>
        </p:nvGrpSpPr>
        <p:grpSpPr>
          <a:xfrm>
            <a:off x="1642959" y="895140"/>
            <a:ext cx="2503141" cy="1487321"/>
            <a:chOff x="1642959" y="895140"/>
            <a:chExt cx="2503141" cy="1487321"/>
          </a:xfrm>
        </p:grpSpPr>
        <p:sp>
          <p:nvSpPr>
            <p:cNvPr id="21" name="Oval 20"/>
            <p:cNvSpPr/>
            <p:nvPr/>
          </p:nvSpPr>
          <p:spPr>
            <a:xfrm>
              <a:off x="2475345" y="1541827"/>
              <a:ext cx="461819" cy="840634"/>
            </a:xfrm>
            <a:prstGeom prst="ellipse">
              <a:avLst/>
            </a:prstGeom>
            <a:noFill/>
            <a:ln>
              <a:solidFill>
                <a:srgbClr val="FF4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642959" y="895140"/>
              <a:ext cx="2503141" cy="523220"/>
            </a:xfrm>
            <a:prstGeom prst="rect">
              <a:avLst/>
            </a:prstGeom>
            <a:noFill/>
          </p:spPr>
          <p:txBody>
            <a:bodyPr wrap="square" rtlCol="0">
              <a:spAutoFit/>
            </a:bodyPr>
            <a:lstStyle/>
            <a:p>
              <a:pPr algn="ctr"/>
              <a:r>
                <a:rPr lang="en-GB" sz="1400" dirty="0">
                  <a:solidFill>
                    <a:srgbClr val="FF40FF"/>
                  </a:solidFill>
                </a:rPr>
                <a:t>e- accelerated by the intense </a:t>
              </a:r>
              <a:r>
                <a:rPr lang="en-GB" sz="1400" dirty="0" err="1">
                  <a:solidFill>
                    <a:srgbClr val="FF40FF"/>
                  </a:solidFill>
                </a:rPr>
                <a:t>e.m</a:t>
              </a:r>
              <a:r>
                <a:rPr lang="en-GB" sz="1400" dirty="0">
                  <a:solidFill>
                    <a:srgbClr val="FF40FF"/>
                  </a:solidFill>
                </a:rPr>
                <a:t>. field of the next p+ bunch</a:t>
              </a:r>
            </a:p>
          </p:txBody>
        </p:sp>
      </p:grpSp>
      <p:sp>
        <p:nvSpPr>
          <p:cNvPr id="23" name="TextBox 22"/>
          <p:cNvSpPr txBox="1"/>
          <p:nvPr/>
        </p:nvSpPr>
        <p:spPr>
          <a:xfrm>
            <a:off x="3726916" y="2480073"/>
            <a:ext cx="1561389" cy="369332"/>
          </a:xfrm>
          <a:prstGeom prst="rect">
            <a:avLst/>
          </a:prstGeom>
          <a:noFill/>
        </p:spPr>
        <p:txBody>
          <a:bodyPr wrap="none" rtlCol="0">
            <a:spAutoFit/>
          </a:bodyPr>
          <a:lstStyle/>
          <a:p>
            <a:r>
              <a:rPr lang="en-GB" dirty="0">
                <a:solidFill>
                  <a:srgbClr val="FF0000"/>
                </a:solidFill>
              </a:rPr>
              <a:t>Cascade effect</a:t>
            </a:r>
          </a:p>
        </p:txBody>
      </p:sp>
      <p:sp>
        <p:nvSpPr>
          <p:cNvPr id="24" name="TextBox 23"/>
          <p:cNvSpPr txBox="1"/>
          <p:nvPr/>
        </p:nvSpPr>
        <p:spPr>
          <a:xfrm>
            <a:off x="7139709" y="1330372"/>
            <a:ext cx="4654351" cy="1200329"/>
          </a:xfrm>
          <a:prstGeom prst="rect">
            <a:avLst/>
          </a:prstGeom>
          <a:noFill/>
        </p:spPr>
        <p:txBody>
          <a:bodyPr wrap="none" rtlCol="0">
            <a:spAutoFit/>
          </a:bodyPr>
          <a:lstStyle/>
          <a:p>
            <a:pPr marL="285750" indent="-285750">
              <a:buFont typeface="Wingdings" charset="2"/>
              <a:buChar char="Ø"/>
            </a:pPr>
            <a:r>
              <a:rPr lang="en-GB" b="1" dirty="0">
                <a:solidFill>
                  <a:srgbClr val="FF0000"/>
                </a:solidFill>
              </a:rPr>
              <a:t>Heat load </a:t>
            </a:r>
            <a:r>
              <a:rPr lang="en-GB" dirty="0">
                <a:sym typeface="Wingdings"/>
              </a:rPr>
              <a:t> at the limit of cryogenic system</a:t>
            </a:r>
          </a:p>
          <a:p>
            <a:pPr marL="285750" indent="-285750">
              <a:buFont typeface="Wingdings" charset="2"/>
              <a:buChar char="Ø"/>
            </a:pPr>
            <a:r>
              <a:rPr lang="en-GB" dirty="0">
                <a:sym typeface="Wingdings"/>
              </a:rPr>
              <a:t>Pressure rise</a:t>
            </a:r>
          </a:p>
          <a:p>
            <a:pPr marL="285750" indent="-285750">
              <a:buFont typeface="Wingdings" charset="2"/>
              <a:buChar char="Ø"/>
            </a:pPr>
            <a:r>
              <a:rPr lang="en-GB" dirty="0">
                <a:sym typeface="Wingdings"/>
              </a:rPr>
              <a:t>Beam instabilities</a:t>
            </a:r>
          </a:p>
          <a:p>
            <a:pPr marL="285750" indent="-285750">
              <a:buFont typeface="Wingdings" charset="2"/>
              <a:buChar char="Ø"/>
            </a:pPr>
            <a:r>
              <a:rPr lang="en-GB" dirty="0">
                <a:sym typeface="Wingdings"/>
              </a:rPr>
              <a:t>Emittance growth</a:t>
            </a:r>
            <a:endParaRPr lang="en-GB" dirty="0"/>
          </a:p>
        </p:txBody>
      </p:sp>
      <p:grpSp>
        <p:nvGrpSpPr>
          <p:cNvPr id="11" name="Group 10"/>
          <p:cNvGrpSpPr/>
          <p:nvPr/>
        </p:nvGrpSpPr>
        <p:grpSpPr>
          <a:xfrm>
            <a:off x="7685686" y="3464416"/>
            <a:ext cx="4377006" cy="1754326"/>
            <a:chOff x="7685686" y="3464416"/>
            <a:chExt cx="4377006" cy="1754326"/>
          </a:xfrm>
        </p:grpSpPr>
        <p:sp>
          <p:nvSpPr>
            <p:cNvPr id="35" name="Rounded Rectangle 34"/>
            <p:cNvSpPr/>
            <p:nvPr/>
          </p:nvSpPr>
          <p:spPr>
            <a:xfrm>
              <a:off x="8433496" y="4581018"/>
              <a:ext cx="3500582" cy="575708"/>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p:nvSpPr>
          <p:spPr>
            <a:xfrm>
              <a:off x="7685686" y="3464416"/>
              <a:ext cx="4377006" cy="1754326"/>
            </a:xfrm>
            <a:prstGeom prst="rect">
              <a:avLst/>
            </a:prstGeom>
          </p:spPr>
          <p:txBody>
            <a:bodyPr wrap="square">
              <a:spAutoFit/>
            </a:bodyPr>
            <a:lstStyle/>
            <a:p>
              <a:r>
                <a:rPr lang="en-GB" dirty="0"/>
                <a:t>The additional 10% scrubbing leaves room to increase the number of bunches and bunch intensity:</a:t>
              </a:r>
            </a:p>
            <a:p>
              <a:endParaRPr lang="en-GB" dirty="0"/>
            </a:p>
            <a:p>
              <a:pPr marL="742950" lvl="1" indent="-285750">
                <a:buFont typeface="Wingdings" charset="2"/>
                <a:buChar char="Ø"/>
              </a:pPr>
              <a:r>
                <a:rPr lang="en-GB" dirty="0"/>
                <a:t>2400 bunches with 1.8e11 p+/b with trains of 4-5x36b in reach</a:t>
              </a:r>
            </a:p>
          </p:txBody>
        </p:sp>
      </p:grpSp>
      <p:grpSp>
        <p:nvGrpSpPr>
          <p:cNvPr id="8" name="Group 7"/>
          <p:cNvGrpSpPr/>
          <p:nvPr/>
        </p:nvGrpSpPr>
        <p:grpSpPr>
          <a:xfrm>
            <a:off x="66220" y="3478797"/>
            <a:ext cx="7300018" cy="2663382"/>
            <a:chOff x="66220" y="3478797"/>
            <a:chExt cx="7300018" cy="2663382"/>
          </a:xfrm>
        </p:grpSpPr>
        <p:sp>
          <p:nvSpPr>
            <p:cNvPr id="39" name="Rounded Rectangle 38"/>
            <p:cNvSpPr/>
            <p:nvPr/>
          </p:nvSpPr>
          <p:spPr>
            <a:xfrm>
              <a:off x="1908876" y="5754845"/>
              <a:ext cx="3500582" cy="387334"/>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 name="Group 28"/>
            <p:cNvGrpSpPr/>
            <p:nvPr/>
          </p:nvGrpSpPr>
          <p:grpSpPr>
            <a:xfrm>
              <a:off x="66220" y="3572923"/>
              <a:ext cx="7214101" cy="2169482"/>
              <a:chOff x="4506844" y="4192407"/>
              <a:chExt cx="7214101" cy="2169482"/>
            </a:xfrm>
          </p:grpSpPr>
          <p:sp>
            <p:nvSpPr>
              <p:cNvPr id="19" name="TextBox 18"/>
              <p:cNvSpPr txBox="1"/>
              <p:nvPr/>
            </p:nvSpPr>
            <p:spPr>
              <a:xfrm>
                <a:off x="9014691" y="6014206"/>
                <a:ext cx="2045753" cy="276999"/>
              </a:xfrm>
              <a:prstGeom prst="rect">
                <a:avLst/>
              </a:prstGeom>
              <a:noFill/>
            </p:spPr>
            <p:txBody>
              <a:bodyPr wrap="none" rtlCol="0">
                <a:spAutoFit/>
              </a:bodyPr>
              <a:lstStyle/>
              <a:p>
                <a:r>
                  <a:rPr lang="en-GB" sz="1200"/>
                  <a:t>SEY: Secondary Emission Yield</a:t>
                </a:r>
                <a:endParaRPr lang="en-GB" sz="1200" dirty="0"/>
              </a:p>
            </p:txBody>
          </p:sp>
          <p:pic>
            <p:nvPicPr>
              <p:cNvPr id="25" name="Picture 24">
                <a:extLst>
                  <a:ext uri="{FF2B5EF4-FFF2-40B4-BE49-F238E27FC236}">
                    <a16:creationId xmlns:a16="http://schemas.microsoft.com/office/drawing/2014/main" id="{19D67AE2-F94D-45E8-9862-878782D436BC}"/>
                  </a:ext>
                </a:extLst>
              </p:cNvPr>
              <p:cNvPicPr>
                <a:picLocks noChangeAspect="1"/>
              </p:cNvPicPr>
              <p:nvPr/>
            </p:nvPicPr>
            <p:blipFill rotWithShape="1">
              <a:blip r:embed="rId3"/>
              <a:srcRect t="59531" r="20364" b="3946"/>
              <a:stretch/>
            </p:blipFill>
            <p:spPr>
              <a:xfrm>
                <a:off x="4506844" y="4192407"/>
                <a:ext cx="6563234" cy="2169482"/>
              </a:xfrm>
              <a:prstGeom prst="rect">
                <a:avLst/>
              </a:prstGeom>
            </p:spPr>
          </p:pic>
          <p:sp>
            <p:nvSpPr>
              <p:cNvPr id="26" name="Rectangle 25">
                <a:extLst>
                  <a:ext uri="{FF2B5EF4-FFF2-40B4-BE49-F238E27FC236}">
                    <a16:creationId xmlns:a16="http://schemas.microsoft.com/office/drawing/2014/main" id="{E1B2BF91-D76A-26FC-F2BB-7A269E476852}"/>
                  </a:ext>
                </a:extLst>
              </p:cNvPr>
              <p:cNvSpPr/>
              <p:nvPr/>
            </p:nvSpPr>
            <p:spPr>
              <a:xfrm>
                <a:off x="5680950" y="4417764"/>
                <a:ext cx="5165393" cy="1548000"/>
              </a:xfrm>
              <a:prstGeom prst="rect">
                <a:avLst/>
              </a:prstGeom>
              <a:solidFill>
                <a:schemeClr val="accent1">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7" name="Picture 26" descr="A screenshot of a graph&#10;&#10;Description automatically generated">
                <a:extLst>
                  <a:ext uri="{FF2B5EF4-FFF2-40B4-BE49-F238E27FC236}">
                    <a16:creationId xmlns:a16="http://schemas.microsoft.com/office/drawing/2014/main" id="{22AF9E5B-8EF5-786C-B378-4D1027EF6EA5}"/>
                  </a:ext>
                </a:extLst>
              </p:cNvPr>
              <p:cNvPicPr>
                <a:picLocks noChangeAspect="1"/>
              </p:cNvPicPr>
              <p:nvPr/>
            </p:nvPicPr>
            <p:blipFill rotWithShape="1">
              <a:blip r:embed="rId4">
                <a:clrChange>
                  <a:clrFrom>
                    <a:srgbClr val="FFFFFF"/>
                  </a:clrFrom>
                  <a:clrTo>
                    <a:srgbClr val="FFFFFF">
                      <a:alpha val="0"/>
                    </a:srgbClr>
                  </a:clrTo>
                </a:clrChange>
              </a:blip>
              <a:srcRect l="80645" t="61350" r="7331" b="9279"/>
              <a:stretch/>
            </p:blipFill>
            <p:spPr>
              <a:xfrm>
                <a:off x="10706908" y="4276436"/>
                <a:ext cx="1014037" cy="1765683"/>
              </a:xfrm>
              <a:prstGeom prst="rect">
                <a:avLst/>
              </a:prstGeom>
            </p:spPr>
          </p:pic>
          <p:sp>
            <p:nvSpPr>
              <p:cNvPr id="28" name="Rectangle 27">
                <a:extLst>
                  <a:ext uri="{FF2B5EF4-FFF2-40B4-BE49-F238E27FC236}">
                    <a16:creationId xmlns:a16="http://schemas.microsoft.com/office/drawing/2014/main" id="{3BDBAE4C-3C5F-DB92-40CA-635EAA7E6840}"/>
                  </a:ext>
                </a:extLst>
              </p:cNvPr>
              <p:cNvSpPr/>
              <p:nvPr/>
            </p:nvSpPr>
            <p:spPr>
              <a:xfrm>
                <a:off x="5341189" y="4417764"/>
                <a:ext cx="339761" cy="1548000"/>
              </a:xfrm>
              <a:prstGeom prst="rect">
                <a:avLst/>
              </a:prstGeom>
              <a:solidFill>
                <a:schemeClr val="accent2">
                  <a:alpha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30" name="TextBox 29"/>
            <p:cNvSpPr txBox="1"/>
            <p:nvPr/>
          </p:nvSpPr>
          <p:spPr>
            <a:xfrm>
              <a:off x="3686555" y="3744639"/>
              <a:ext cx="2831031" cy="369332"/>
            </a:xfrm>
            <a:prstGeom prst="rect">
              <a:avLst/>
            </a:prstGeom>
            <a:noFill/>
          </p:spPr>
          <p:txBody>
            <a:bodyPr wrap="none" rtlCol="0">
              <a:spAutoFit/>
            </a:bodyPr>
            <a:lstStyle/>
            <a:p>
              <a:r>
                <a:rPr lang="en-GB" dirty="0"/>
                <a:t>Heat </a:t>
              </a:r>
              <a:r>
                <a:rPr lang="en-GB"/>
                <a:t>load evolution in 2024</a:t>
              </a:r>
            </a:p>
          </p:txBody>
        </p:sp>
        <p:sp>
          <p:nvSpPr>
            <p:cNvPr id="31" name="TextBox 30"/>
            <p:cNvSpPr txBox="1"/>
            <p:nvPr/>
          </p:nvSpPr>
          <p:spPr>
            <a:xfrm>
              <a:off x="6405719" y="3478797"/>
              <a:ext cx="960519" cy="307777"/>
            </a:xfrm>
            <a:prstGeom prst="rect">
              <a:avLst/>
            </a:prstGeom>
            <a:noFill/>
          </p:spPr>
          <p:txBody>
            <a:bodyPr wrap="none" rtlCol="0">
              <a:spAutoFit/>
            </a:bodyPr>
            <a:lstStyle/>
            <a:p>
              <a:r>
                <a:rPr lang="en-GB" sz="1400"/>
                <a:t>LHC sector</a:t>
              </a:r>
            </a:p>
          </p:txBody>
        </p:sp>
        <p:sp>
          <p:nvSpPr>
            <p:cNvPr id="32" name="Rectangle 31"/>
            <p:cNvSpPr/>
            <p:nvPr/>
          </p:nvSpPr>
          <p:spPr>
            <a:xfrm>
              <a:off x="6517586" y="4921834"/>
              <a:ext cx="720672" cy="204348"/>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1891161" y="5798193"/>
              <a:ext cx="3553844" cy="307777"/>
            </a:xfrm>
            <a:prstGeom prst="rect">
              <a:avLst/>
            </a:prstGeom>
            <a:noFill/>
          </p:spPr>
          <p:txBody>
            <a:bodyPr wrap="square">
              <a:spAutoFit/>
            </a:bodyPr>
            <a:lstStyle/>
            <a:p>
              <a:r>
                <a:rPr lang="en-GB" sz="1400" dirty="0"/>
                <a:t>~10% heat load reduction between Apr &amp; Sep!</a:t>
              </a:r>
            </a:p>
          </p:txBody>
        </p:sp>
      </p:grpSp>
      <p:sp>
        <p:nvSpPr>
          <p:cNvPr id="38" name="TextBox 37"/>
          <p:cNvSpPr txBox="1"/>
          <p:nvPr/>
        </p:nvSpPr>
        <p:spPr>
          <a:xfrm>
            <a:off x="9952852" y="5346280"/>
            <a:ext cx="2009653" cy="461665"/>
          </a:xfrm>
          <a:prstGeom prst="rect">
            <a:avLst/>
          </a:prstGeom>
          <a:noFill/>
        </p:spPr>
        <p:txBody>
          <a:bodyPr wrap="none" rtlCol="0">
            <a:spAutoFit/>
          </a:bodyPr>
          <a:lstStyle/>
          <a:p>
            <a:r>
              <a:rPr lang="en-GB" sz="1200" dirty="0"/>
              <a:t>SEY: Secondary Electron Yield</a:t>
            </a:r>
          </a:p>
          <a:p>
            <a:r>
              <a:rPr lang="en-GB" sz="1200" dirty="0" err="1"/>
              <a:t>hc</a:t>
            </a:r>
            <a:r>
              <a:rPr lang="en-GB" sz="1200" dirty="0"/>
              <a:t>: LHC half-cell ~53 m</a:t>
            </a:r>
          </a:p>
        </p:txBody>
      </p:sp>
      <p:pic>
        <p:nvPicPr>
          <p:cNvPr id="16" name="Picture 2" descr="CERN Logo">
            <a:extLst>
              <a:ext uri="{FF2B5EF4-FFF2-40B4-BE49-F238E27FC236}">
                <a16:creationId xmlns:a16="http://schemas.microsoft.com/office/drawing/2014/main" id="{45BA40DC-691B-B4D9-1C29-2A9564539AC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E1D39461-36F5-881A-93E2-F8AA8B5F0D4F}"/>
              </a:ext>
            </a:extLst>
          </p:cNvPr>
          <p:cNvSpPr txBox="1"/>
          <p:nvPr/>
        </p:nvSpPr>
        <p:spPr>
          <a:xfrm>
            <a:off x="7787285" y="5935483"/>
            <a:ext cx="4377006" cy="553998"/>
          </a:xfrm>
          <a:prstGeom prst="rect">
            <a:avLst/>
          </a:prstGeom>
          <a:noFill/>
        </p:spPr>
        <p:txBody>
          <a:bodyPr wrap="square">
            <a:spAutoFit/>
          </a:bodyPr>
          <a:lstStyle/>
          <a:p>
            <a:r>
              <a:rPr lang="en-US" sz="1000" b="0" i="0" u="none" strike="noStrike" dirty="0">
                <a:solidFill>
                  <a:srgbClr val="000000"/>
                </a:solidFill>
                <a:effectLst/>
                <a:latin typeface="PT Sans" panose="020B0503020203020204" pitchFamily="34" charset="77"/>
              </a:rPr>
              <a:t>Under the eﬀect of the cloud itself, conditioning of the copper surface of the LHC beam pipes is expected, decreasing thus the SEY of the surface. Such a process seems therefore to be hindered in some parts of the LHC ring.  </a:t>
            </a:r>
            <a:endParaRPr lang="en-US" sz="1000" dirty="0"/>
          </a:p>
        </p:txBody>
      </p:sp>
    </p:spTree>
    <p:extLst>
      <p:ext uri="{BB962C8B-B14F-4D97-AF65-F5344CB8AC3E}">
        <p14:creationId xmlns:p14="http://schemas.microsoft.com/office/powerpoint/2010/main" val="2143055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508009-EEBB-8E30-2CAA-5AAC8193CE94}"/>
              </a:ext>
            </a:extLst>
          </p:cNvPr>
          <p:cNvSpPr>
            <a:spLocks noGrp="1"/>
          </p:cNvSpPr>
          <p:nvPr>
            <p:ph type="title"/>
          </p:nvPr>
        </p:nvSpPr>
        <p:spPr>
          <a:xfrm>
            <a:off x="832857" y="245538"/>
            <a:ext cx="11376025" cy="709542"/>
          </a:xfrm>
        </p:spPr>
        <p:txBody>
          <a:bodyPr/>
          <a:lstStyle/>
          <a:p>
            <a:r>
              <a:rPr lang="en-GB" dirty="0">
                <a:solidFill>
                  <a:schemeClr val="accent1">
                    <a:lumMod val="75000"/>
                  </a:schemeClr>
                </a:solidFill>
              </a:rPr>
              <a:t>Ensuring the Longevity of the IT until LS3 </a:t>
            </a:r>
          </a:p>
        </p:txBody>
      </p:sp>
      <p:sp>
        <p:nvSpPr>
          <p:cNvPr id="6" name="Slide Number Placeholder 5">
            <a:extLst>
              <a:ext uri="{FF2B5EF4-FFF2-40B4-BE49-F238E27FC236}">
                <a16:creationId xmlns:a16="http://schemas.microsoft.com/office/drawing/2014/main" id="{D960C165-9A1D-1DBF-5F25-71CF3CF55678}"/>
              </a:ext>
            </a:extLst>
          </p:cNvPr>
          <p:cNvSpPr>
            <a:spLocks noGrp="1"/>
          </p:cNvSpPr>
          <p:nvPr>
            <p:ph type="sldNum" sz="quarter" idx="12"/>
          </p:nvPr>
        </p:nvSpPr>
        <p:spPr/>
        <p:txBody>
          <a:bodyPr/>
          <a:lstStyle/>
          <a:p>
            <a:fld id="{36B5EA5A-BC32-A742-B11B-8E7414D5B535}" type="slidenum">
              <a:rPr lang="en-US" smtClean="0"/>
              <a:pPr/>
              <a:t>8</a:t>
            </a:fld>
            <a:endParaRPr lang="en-US" dirty="0"/>
          </a:p>
        </p:txBody>
      </p:sp>
      <p:cxnSp>
        <p:nvCxnSpPr>
          <p:cNvPr id="17" name="Straight Connector 16"/>
          <p:cNvCxnSpPr/>
          <p:nvPr/>
        </p:nvCxnSpPr>
        <p:spPr>
          <a:xfrm flipV="1">
            <a:off x="968261" y="82009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Rectangle 2"/>
          <p:cNvSpPr>
            <a:spLocks noChangeArrowheads="1"/>
          </p:cNvSpPr>
          <p:nvPr/>
        </p:nvSpPr>
        <p:spPr bwMode="auto">
          <a:xfrm>
            <a:off x="2334323" y="930252"/>
            <a:ext cx="7943495" cy="685800"/>
          </a:xfrm>
          <a:prstGeom prst="rect">
            <a:avLst/>
          </a:prstGeom>
          <a:noFill/>
          <a:ln w="9525">
            <a:noFill/>
            <a:miter lim="800000"/>
            <a:headEnd/>
            <a:tailEnd/>
          </a:ln>
        </p:spPr>
        <p:txBody>
          <a:bodyPr anchor="ctr"/>
          <a:lstStyle/>
          <a:p>
            <a:pPr algn="ctr"/>
            <a:r>
              <a:rPr lang="en-US" sz="2000" b="1" dirty="0">
                <a:solidFill>
                  <a:srgbClr val="C00000"/>
                </a:solidFill>
              </a:rPr>
              <a:t>The problem:</a:t>
            </a:r>
            <a:r>
              <a:rPr lang="en-US" sz="2000" dirty="0">
                <a:solidFill>
                  <a:srgbClr val="C00000"/>
                </a:solidFill>
              </a:rPr>
              <a:t> </a:t>
            </a:r>
            <a:r>
              <a:rPr lang="en-US" sz="2000" dirty="0"/>
              <a:t>collision debris (mainly </a:t>
            </a:r>
            <a:r>
              <a:rPr lang="en-US" sz="2000" dirty="0" err="1"/>
              <a:t>pions</a:t>
            </a:r>
            <a:r>
              <a:rPr lang="en-US" sz="2000" dirty="0"/>
              <a:t>) capture in the IT</a:t>
            </a:r>
          </a:p>
        </p:txBody>
      </p:sp>
      <p:sp>
        <p:nvSpPr>
          <p:cNvPr id="12" name="TextBox 11"/>
          <p:cNvSpPr txBox="1"/>
          <p:nvPr/>
        </p:nvSpPr>
        <p:spPr>
          <a:xfrm>
            <a:off x="38770" y="6162675"/>
            <a:ext cx="2713884" cy="646331"/>
          </a:xfrm>
          <a:prstGeom prst="rect">
            <a:avLst/>
          </a:prstGeom>
          <a:noFill/>
        </p:spPr>
        <p:txBody>
          <a:bodyPr wrap="none" rtlCol="0">
            <a:spAutoFit/>
          </a:bodyPr>
          <a:lstStyle/>
          <a:p>
            <a:r>
              <a:rPr lang="en-GB" sz="1200" dirty="0"/>
              <a:t>IT: Inner Triplet</a:t>
            </a:r>
          </a:p>
          <a:p>
            <a:r>
              <a:rPr lang="en-GB" sz="1200" dirty="0"/>
              <a:t>IR: Insertion Region, IP: Interaction Point</a:t>
            </a:r>
          </a:p>
          <a:p>
            <a:r>
              <a:rPr lang="en-GB" sz="1200" dirty="0"/>
              <a:t>RP: Reverted Polarity</a:t>
            </a:r>
          </a:p>
        </p:txBody>
      </p:sp>
      <p:pic>
        <p:nvPicPr>
          <p:cNvPr id="21" name="Picture 20"/>
          <p:cNvPicPr>
            <a:picLocks noChangeAspect="1"/>
          </p:cNvPicPr>
          <p:nvPr/>
        </p:nvPicPr>
        <p:blipFill>
          <a:blip r:embed="rId2"/>
          <a:stretch>
            <a:fillRect/>
          </a:stretch>
        </p:blipFill>
        <p:spPr>
          <a:xfrm>
            <a:off x="667651" y="1084494"/>
            <a:ext cx="2293353" cy="1366017"/>
          </a:xfrm>
          <a:prstGeom prst="rect">
            <a:avLst/>
          </a:prstGeom>
        </p:spPr>
      </p:pic>
      <p:sp>
        <p:nvSpPr>
          <p:cNvPr id="14" name="TextBox 13"/>
          <p:cNvSpPr txBox="1"/>
          <p:nvPr/>
        </p:nvSpPr>
        <p:spPr>
          <a:xfrm>
            <a:off x="1486299" y="892360"/>
            <a:ext cx="503664" cy="276999"/>
          </a:xfrm>
          <a:prstGeom prst="rect">
            <a:avLst/>
          </a:prstGeom>
          <a:noFill/>
        </p:spPr>
        <p:txBody>
          <a:bodyPr wrap="none" rtlCol="0">
            <a:spAutoFit/>
          </a:bodyPr>
          <a:lstStyle/>
          <a:p>
            <a:r>
              <a:rPr lang="en-GB" sz="1200" b="1"/>
              <a:t>IT R1</a:t>
            </a:r>
          </a:p>
        </p:txBody>
      </p:sp>
      <p:sp>
        <p:nvSpPr>
          <p:cNvPr id="22" name="TextBox 21"/>
          <p:cNvSpPr txBox="1"/>
          <p:nvPr/>
        </p:nvSpPr>
        <p:spPr>
          <a:xfrm>
            <a:off x="3089893" y="1480179"/>
            <a:ext cx="8369599" cy="400110"/>
          </a:xfrm>
          <a:prstGeom prst="rect">
            <a:avLst/>
          </a:prstGeom>
          <a:noFill/>
        </p:spPr>
        <p:txBody>
          <a:bodyPr wrap="none" rtlCol="0">
            <a:spAutoFit/>
          </a:bodyPr>
          <a:lstStyle/>
          <a:p>
            <a:r>
              <a:rPr lang="en-GB" sz="2000" b="1" dirty="0">
                <a:solidFill>
                  <a:srgbClr val="C00000"/>
                </a:solidFill>
              </a:rPr>
              <a:t>The consequence</a:t>
            </a:r>
            <a:r>
              <a:rPr lang="en-GB" sz="2000" dirty="0"/>
              <a:t>: reduced lifetime of magnets </a:t>
            </a:r>
            <a:r>
              <a:rPr lang="en-GB" sz="2000" dirty="0">
                <a:sym typeface="Wingdings"/>
              </a:rPr>
              <a:t> change needed before LS3</a:t>
            </a:r>
            <a:endParaRPr lang="en-GB" sz="2000" dirty="0"/>
          </a:p>
        </p:txBody>
      </p:sp>
      <p:sp>
        <p:nvSpPr>
          <p:cNvPr id="23" name="Rectangle 2"/>
          <p:cNvSpPr>
            <a:spLocks noChangeArrowheads="1"/>
          </p:cNvSpPr>
          <p:nvPr/>
        </p:nvSpPr>
        <p:spPr bwMode="auto">
          <a:xfrm>
            <a:off x="2368284" y="1716418"/>
            <a:ext cx="8599054" cy="685800"/>
          </a:xfrm>
          <a:prstGeom prst="rect">
            <a:avLst/>
          </a:prstGeom>
          <a:noFill/>
          <a:ln w="9525">
            <a:noFill/>
            <a:miter lim="800000"/>
            <a:headEnd/>
            <a:tailEnd/>
          </a:ln>
        </p:spPr>
        <p:txBody>
          <a:bodyPr anchor="ctr"/>
          <a:lstStyle/>
          <a:p>
            <a:pPr algn="ctr"/>
            <a:r>
              <a:rPr lang="en-US" sz="2000" b="1" dirty="0">
                <a:solidFill>
                  <a:schemeClr val="accent6">
                    <a:lumMod val="75000"/>
                  </a:schemeClr>
                </a:solidFill>
              </a:rPr>
              <a:t>The mitigation:</a:t>
            </a:r>
            <a:r>
              <a:rPr lang="en-US" sz="2000" dirty="0">
                <a:solidFill>
                  <a:srgbClr val="0066FF"/>
                </a:solidFill>
              </a:rPr>
              <a:t> </a:t>
            </a:r>
            <a:r>
              <a:rPr lang="en-US" sz="2000" dirty="0"/>
              <a:t>from nominal (FDF) </a:t>
            </a:r>
            <a:r>
              <a:rPr lang="en-US" sz="2000"/>
              <a:t>to </a:t>
            </a:r>
            <a:r>
              <a:rPr lang="en-US" sz="2000" b="1"/>
              <a:t>R</a:t>
            </a:r>
            <a:r>
              <a:rPr lang="en-US" sz="2000"/>
              <a:t>everse </a:t>
            </a:r>
            <a:r>
              <a:rPr lang="en-US" sz="2000" b="1" dirty="0"/>
              <a:t>P</a:t>
            </a:r>
            <a:r>
              <a:rPr lang="en-US" sz="2000"/>
              <a:t>olarity </a:t>
            </a:r>
            <a:r>
              <a:rPr lang="en-US" sz="2000" dirty="0"/>
              <a:t>(DFD) optics</a:t>
            </a:r>
          </a:p>
        </p:txBody>
      </p:sp>
      <p:sp>
        <p:nvSpPr>
          <p:cNvPr id="45" name="Rectangle 44"/>
          <p:cNvSpPr/>
          <p:nvPr/>
        </p:nvSpPr>
        <p:spPr>
          <a:xfrm>
            <a:off x="70273" y="5088596"/>
            <a:ext cx="3408576" cy="923330"/>
          </a:xfrm>
          <a:prstGeom prst="rect">
            <a:avLst/>
          </a:prstGeom>
        </p:spPr>
        <p:txBody>
          <a:bodyPr wrap="square">
            <a:spAutoFit/>
          </a:bodyPr>
          <a:lstStyle/>
          <a:p>
            <a:r>
              <a:rPr lang="en-US" dirty="0"/>
              <a:t>Main drawback: risk of radiation damage for the first module of D1 of both sides of IP1 </a:t>
            </a:r>
          </a:p>
        </p:txBody>
      </p:sp>
      <p:sp>
        <p:nvSpPr>
          <p:cNvPr id="46" name="Rectangle 45"/>
          <p:cNvSpPr/>
          <p:nvPr/>
        </p:nvSpPr>
        <p:spPr>
          <a:xfrm>
            <a:off x="6179508" y="4903151"/>
            <a:ext cx="5343585" cy="307777"/>
          </a:xfrm>
          <a:prstGeom prst="rect">
            <a:avLst/>
          </a:prstGeom>
        </p:spPr>
        <p:txBody>
          <a:bodyPr wrap="square">
            <a:spAutoFit/>
          </a:bodyPr>
          <a:lstStyle/>
          <a:p>
            <a:pPr marL="285750" indent="-285750">
              <a:buFont typeface="Wingdings" charset="2"/>
              <a:buChar char="Ø"/>
            </a:pPr>
            <a:r>
              <a:rPr lang="en-US" sz="1400" dirty="0">
                <a:effectLst/>
              </a:rPr>
              <a:t>Exchange with spare should be considered for the YETS25-26 </a:t>
            </a:r>
          </a:p>
        </p:txBody>
      </p:sp>
      <p:sp>
        <p:nvSpPr>
          <p:cNvPr id="47" name="Rectangle 46"/>
          <p:cNvSpPr/>
          <p:nvPr/>
        </p:nvSpPr>
        <p:spPr>
          <a:xfrm>
            <a:off x="6179508" y="5157438"/>
            <a:ext cx="6096000" cy="1169551"/>
          </a:xfrm>
          <a:prstGeom prst="rect">
            <a:avLst/>
          </a:prstGeom>
        </p:spPr>
        <p:txBody>
          <a:bodyPr>
            <a:spAutoFit/>
          </a:bodyPr>
          <a:lstStyle/>
          <a:p>
            <a:pPr marL="285750" indent="-285750">
              <a:buFont typeface="Wingdings" charset="2"/>
              <a:buChar char="Ø"/>
            </a:pPr>
            <a:r>
              <a:rPr lang="en-US" sz="1400" b="1" dirty="0">
                <a:solidFill>
                  <a:srgbClr val="C00000"/>
                </a:solidFill>
                <a:effectLst/>
              </a:rPr>
              <a:t>Moderate risk for 2025:</a:t>
            </a:r>
            <a:br>
              <a:rPr lang="en-US" sz="1400" b="1" dirty="0">
                <a:solidFill>
                  <a:srgbClr val="C00000"/>
                </a:solidFill>
                <a:effectLst/>
              </a:rPr>
            </a:br>
            <a:r>
              <a:rPr lang="en-US" sz="1400" dirty="0"/>
              <a:t>Replacement of a spare →7 weeks of work in the tunnel</a:t>
            </a:r>
            <a:br>
              <a:rPr lang="en-US" sz="1400" dirty="0"/>
            </a:br>
            <a:r>
              <a:rPr lang="en-US" sz="1400" dirty="0"/>
              <a:t>Possibility to run with the first D1 module disconnected (~1 shift of work in the tunnel), increasing the strength of the remaining 5 modules (per IP side) and the MCBHX3 </a:t>
            </a:r>
            <a:endParaRPr lang="en-US" sz="1400" dirty="0">
              <a:effectLst/>
            </a:endParaRPr>
          </a:p>
        </p:txBody>
      </p:sp>
      <p:grpSp>
        <p:nvGrpSpPr>
          <p:cNvPr id="8" name="Group 7"/>
          <p:cNvGrpSpPr/>
          <p:nvPr/>
        </p:nvGrpSpPr>
        <p:grpSpPr>
          <a:xfrm>
            <a:off x="5914872" y="2428719"/>
            <a:ext cx="6248774" cy="2459092"/>
            <a:chOff x="5914872" y="2428719"/>
            <a:chExt cx="6248774" cy="2459092"/>
          </a:xfrm>
        </p:grpSpPr>
        <p:grpSp>
          <p:nvGrpSpPr>
            <p:cNvPr id="25" name="Group 24"/>
            <p:cNvGrpSpPr/>
            <p:nvPr/>
          </p:nvGrpSpPr>
          <p:grpSpPr>
            <a:xfrm>
              <a:off x="5914872" y="2844249"/>
              <a:ext cx="3296467" cy="2025226"/>
              <a:chOff x="122615" y="3477112"/>
              <a:chExt cx="4320000" cy="2827415"/>
            </a:xfrm>
          </p:grpSpPr>
          <p:pic>
            <p:nvPicPr>
              <p:cNvPr id="26" name="Picture 25" descr="A screenshot of a computer&#10;&#10;Description automatically generated">
                <a:extLst>
                  <a:ext uri="{FF2B5EF4-FFF2-40B4-BE49-F238E27FC236}">
                    <a16:creationId xmlns:a16="http://schemas.microsoft.com/office/drawing/2014/main" id="{806205D1-0D2B-EDEC-37E2-140807D0660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01"/>
              <a:stretch/>
            </p:blipFill>
            <p:spPr>
              <a:xfrm rot="5400000">
                <a:off x="868907" y="2730820"/>
                <a:ext cx="2827415" cy="4320000"/>
              </a:xfrm>
              <a:prstGeom prst="rect">
                <a:avLst/>
              </a:prstGeom>
            </p:spPr>
          </p:pic>
          <p:sp>
            <p:nvSpPr>
              <p:cNvPr id="27" name="TextBox 26">
                <a:extLst>
                  <a:ext uri="{FF2B5EF4-FFF2-40B4-BE49-F238E27FC236}">
                    <a16:creationId xmlns:a16="http://schemas.microsoft.com/office/drawing/2014/main" id="{6AEAFFE6-33E6-B7B0-E008-C225AC0AE481}"/>
                  </a:ext>
                </a:extLst>
              </p:cNvPr>
              <p:cNvSpPr txBox="1"/>
              <p:nvPr/>
            </p:nvSpPr>
            <p:spPr>
              <a:xfrm>
                <a:off x="497478" y="3553525"/>
                <a:ext cx="1686435" cy="527897"/>
              </a:xfrm>
              <a:prstGeom prst="rect">
                <a:avLst/>
              </a:prstGeom>
              <a:solidFill>
                <a:srgbClr val="FFFF00"/>
              </a:solidFill>
            </p:spPr>
            <p:txBody>
              <a:bodyPr wrap="square" rtlCol="0">
                <a:spAutoFit/>
              </a:bodyPr>
              <a:lstStyle/>
              <a:p>
                <a:pPr fontAlgn="auto">
                  <a:spcBef>
                    <a:spcPts val="0"/>
                  </a:spcBef>
                  <a:spcAft>
                    <a:spcPts val="0"/>
                  </a:spcAft>
                </a:pPr>
                <a:r>
                  <a:rPr lang="en-US" sz="1800" b="1" dirty="0">
                    <a:solidFill>
                      <a:prstClr val="black"/>
                    </a:solidFill>
                    <a:latin typeface="Calibri" panose="020F0502020204030204"/>
                  </a:rPr>
                  <a:t>IR5: Nom-H</a:t>
                </a:r>
                <a:endParaRPr lang="en-GB" sz="1800" b="1" dirty="0">
                  <a:solidFill>
                    <a:prstClr val="black"/>
                  </a:solidFill>
                  <a:latin typeface="Calibri" panose="020F0502020204030204"/>
                </a:endParaRPr>
              </a:p>
            </p:txBody>
          </p:sp>
        </p:grpSp>
        <p:grpSp>
          <p:nvGrpSpPr>
            <p:cNvPr id="28" name="Group 27"/>
            <p:cNvGrpSpPr/>
            <p:nvPr/>
          </p:nvGrpSpPr>
          <p:grpSpPr>
            <a:xfrm>
              <a:off x="9072799" y="2825915"/>
              <a:ext cx="2953327" cy="2061896"/>
              <a:chOff x="2973091" y="1819169"/>
              <a:chExt cx="4320000" cy="2827421"/>
            </a:xfrm>
          </p:grpSpPr>
          <p:pic>
            <p:nvPicPr>
              <p:cNvPr id="29" name="Picture 28">
                <a:extLst>
                  <a:ext uri="{FF2B5EF4-FFF2-40B4-BE49-F238E27FC236}">
                    <a16:creationId xmlns:a16="http://schemas.microsoft.com/office/drawing/2014/main" id="{2848209E-26C5-C392-E201-0C941B0A97D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501"/>
              <a:stretch/>
            </p:blipFill>
            <p:spPr>
              <a:xfrm rot="5400000">
                <a:off x="3719380" y="1072880"/>
                <a:ext cx="2827421" cy="4320000"/>
              </a:xfrm>
              <a:prstGeom prst="rect">
                <a:avLst/>
              </a:prstGeom>
            </p:spPr>
          </p:pic>
          <p:sp>
            <p:nvSpPr>
              <p:cNvPr id="30" name="TextBox 29">
                <a:extLst>
                  <a:ext uri="{FF2B5EF4-FFF2-40B4-BE49-F238E27FC236}">
                    <a16:creationId xmlns:a16="http://schemas.microsoft.com/office/drawing/2014/main" id="{6AEAFFE6-33E6-B7B0-E008-C225AC0AE481}"/>
                  </a:ext>
                </a:extLst>
              </p:cNvPr>
              <p:cNvSpPr txBox="1"/>
              <p:nvPr/>
            </p:nvSpPr>
            <p:spPr>
              <a:xfrm>
                <a:off x="3349529" y="1895589"/>
                <a:ext cx="1560910" cy="506455"/>
              </a:xfrm>
              <a:prstGeom prst="rect">
                <a:avLst/>
              </a:prstGeom>
              <a:solidFill>
                <a:srgbClr val="FFFF00"/>
              </a:solidFill>
            </p:spPr>
            <p:txBody>
              <a:bodyPr wrap="square" rtlCol="0">
                <a:spAutoFit/>
              </a:bodyPr>
              <a:lstStyle/>
              <a:p>
                <a:pPr fontAlgn="auto">
                  <a:spcBef>
                    <a:spcPts val="0"/>
                  </a:spcBef>
                  <a:spcAft>
                    <a:spcPts val="0"/>
                  </a:spcAft>
                </a:pPr>
                <a:r>
                  <a:rPr lang="en-US" sz="1800" b="1" dirty="0">
                    <a:solidFill>
                      <a:prstClr val="black"/>
                    </a:solidFill>
                    <a:latin typeface="Calibri" panose="020F0502020204030204"/>
                  </a:rPr>
                  <a:t>IR5: RP-V</a:t>
                </a:r>
                <a:endParaRPr lang="en-GB" sz="1800" b="1" dirty="0">
                  <a:solidFill>
                    <a:prstClr val="black"/>
                  </a:solidFill>
                  <a:latin typeface="Calibri" panose="020F0502020204030204"/>
                </a:endParaRPr>
              </a:p>
            </p:txBody>
          </p:sp>
        </p:grpSp>
        <p:sp>
          <p:nvSpPr>
            <p:cNvPr id="36" name="TextBox 35"/>
            <p:cNvSpPr txBox="1"/>
            <p:nvPr/>
          </p:nvSpPr>
          <p:spPr>
            <a:xfrm>
              <a:off x="6200919" y="2428719"/>
              <a:ext cx="5468613" cy="369332"/>
            </a:xfrm>
            <a:prstGeom prst="rect">
              <a:avLst/>
            </a:prstGeom>
            <a:noFill/>
          </p:spPr>
          <p:txBody>
            <a:bodyPr wrap="none" rtlCol="0">
              <a:spAutoFit/>
            </a:bodyPr>
            <a:lstStyle/>
            <a:p>
              <a:r>
                <a:rPr lang="en-GB" dirty="0"/>
                <a:t>Mitigation in </a:t>
              </a:r>
              <a:r>
                <a:rPr lang="en-GB" b="1" dirty="0"/>
                <a:t>2025</a:t>
              </a:r>
              <a:r>
                <a:rPr lang="en-GB" dirty="0"/>
                <a:t>: IP5 RP-V, IP1 Nom-V, </a:t>
              </a:r>
              <a:r>
                <a:rPr lang="en-GB" dirty="0" err="1"/>
                <a:t>Xang</a:t>
              </a:r>
              <a:r>
                <a:rPr lang="en-GB" dirty="0"/>
                <a:t> rot IP1&amp;5)</a:t>
              </a:r>
            </a:p>
          </p:txBody>
        </p:sp>
        <p:sp>
          <p:nvSpPr>
            <p:cNvPr id="33" name="Rounded Rectangle 32"/>
            <p:cNvSpPr/>
            <p:nvPr/>
          </p:nvSpPr>
          <p:spPr>
            <a:xfrm>
              <a:off x="6081823" y="2463459"/>
              <a:ext cx="6081823" cy="24083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Rectangle 1"/>
          <p:cNvSpPr/>
          <p:nvPr/>
        </p:nvSpPr>
        <p:spPr>
          <a:xfrm>
            <a:off x="8114583" y="6213957"/>
            <a:ext cx="2743139" cy="646331"/>
          </a:xfrm>
          <a:prstGeom prst="rect">
            <a:avLst/>
          </a:prstGeom>
        </p:spPr>
        <p:txBody>
          <a:bodyPr wrap="square">
            <a:spAutoFit/>
          </a:bodyPr>
          <a:lstStyle/>
          <a:p>
            <a:r>
              <a:rPr lang="en-GB" sz="1200" dirty="0"/>
              <a:t>D1</a:t>
            </a:r>
            <a:r>
              <a:rPr lang="en-GB" sz="1200"/>
              <a:t>: separation dipole</a:t>
            </a:r>
          </a:p>
          <a:p>
            <a:r>
              <a:rPr lang="en-GB" sz="1200" dirty="0"/>
              <a:t>FDF: Focusing Defocusing Focusing</a:t>
            </a:r>
          </a:p>
          <a:p>
            <a:r>
              <a:rPr lang="en-GB" sz="1200" dirty="0"/>
              <a:t>DFD: Defocusing Focusing Defocusing</a:t>
            </a:r>
          </a:p>
        </p:txBody>
      </p:sp>
      <p:pic>
        <p:nvPicPr>
          <p:cNvPr id="4" name="Picture 2" descr="CERN Logo">
            <a:extLst>
              <a:ext uri="{FF2B5EF4-FFF2-40B4-BE49-F238E27FC236}">
                <a16:creationId xmlns:a16="http://schemas.microsoft.com/office/drawing/2014/main" id="{4F4C330C-CC13-EDD2-35A6-4051F90993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grpSp>
        <p:nvGrpSpPr>
          <p:cNvPr id="102" name="Group 101">
            <a:extLst>
              <a:ext uri="{FF2B5EF4-FFF2-40B4-BE49-F238E27FC236}">
                <a16:creationId xmlns:a16="http://schemas.microsoft.com/office/drawing/2014/main" id="{9E766483-F111-D3D1-688A-660AB9ABBDEC}"/>
              </a:ext>
            </a:extLst>
          </p:cNvPr>
          <p:cNvGrpSpPr/>
          <p:nvPr/>
        </p:nvGrpSpPr>
        <p:grpSpPr>
          <a:xfrm>
            <a:off x="-14309" y="2392101"/>
            <a:ext cx="6096132" cy="2635790"/>
            <a:chOff x="-14309" y="2392101"/>
            <a:chExt cx="6096132" cy="2635790"/>
          </a:xfrm>
        </p:grpSpPr>
        <p:pic>
          <p:nvPicPr>
            <p:cNvPr id="44" name="Picture 43">
              <a:extLst>
                <a:ext uri="{FF2B5EF4-FFF2-40B4-BE49-F238E27FC236}">
                  <a16:creationId xmlns:a16="http://schemas.microsoft.com/office/drawing/2014/main" id="{78710F21-8E7C-29BD-C359-FD1396D3D67C}"/>
                </a:ext>
              </a:extLst>
            </p:cNvPr>
            <p:cNvPicPr>
              <a:picLocks noChangeAspect="1"/>
            </p:cNvPicPr>
            <p:nvPr/>
          </p:nvPicPr>
          <p:blipFill rotWithShape="1">
            <a:blip r:embed="rId6"/>
            <a:srcRect l="1859" t="17257" r="68805" b="6011"/>
            <a:stretch/>
          </p:blipFill>
          <p:spPr>
            <a:xfrm>
              <a:off x="109365" y="2796695"/>
              <a:ext cx="3032580" cy="2047467"/>
            </a:xfrm>
            <a:prstGeom prst="rect">
              <a:avLst/>
            </a:prstGeom>
          </p:spPr>
        </p:pic>
        <p:sp>
          <p:nvSpPr>
            <p:cNvPr id="9" name="Rectangle 8">
              <a:extLst>
                <a:ext uri="{FF2B5EF4-FFF2-40B4-BE49-F238E27FC236}">
                  <a16:creationId xmlns:a16="http://schemas.microsoft.com/office/drawing/2014/main" id="{07FF1BB0-716C-DF61-AE52-094B0D755781}"/>
                </a:ext>
              </a:extLst>
            </p:cNvPr>
            <p:cNvSpPr/>
            <p:nvPr/>
          </p:nvSpPr>
          <p:spPr>
            <a:xfrm>
              <a:off x="761401" y="4734871"/>
              <a:ext cx="1936929" cy="2132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ounded Rectangle 37"/>
            <p:cNvSpPr/>
            <p:nvPr/>
          </p:nvSpPr>
          <p:spPr>
            <a:xfrm>
              <a:off x="0" y="2494761"/>
              <a:ext cx="6081823" cy="24641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8" name="Picture 47">
              <a:extLst>
                <a:ext uri="{FF2B5EF4-FFF2-40B4-BE49-F238E27FC236}">
                  <a16:creationId xmlns:a16="http://schemas.microsoft.com/office/drawing/2014/main" id="{A6DFA817-40EA-BD6D-6B94-B0101C1F8DCA}"/>
                </a:ext>
              </a:extLst>
            </p:cNvPr>
            <p:cNvPicPr>
              <a:picLocks noChangeAspect="1"/>
            </p:cNvPicPr>
            <p:nvPr/>
          </p:nvPicPr>
          <p:blipFill rotWithShape="1">
            <a:blip r:embed="rId6">
              <a:clrChange>
                <a:clrFrom>
                  <a:srgbClr val="FFFFFF"/>
                </a:clrFrom>
                <a:clrTo>
                  <a:srgbClr val="FFFFFF">
                    <a:alpha val="0"/>
                  </a:srgbClr>
                </a:clrTo>
              </a:clrChange>
            </a:blip>
            <a:srcRect l="68789" t="17124" r="1250"/>
            <a:stretch/>
          </p:blipFill>
          <p:spPr>
            <a:xfrm>
              <a:off x="2951276" y="2822492"/>
              <a:ext cx="3044088" cy="2173561"/>
            </a:xfrm>
            <a:prstGeom prst="rect">
              <a:avLst/>
            </a:prstGeom>
          </p:spPr>
        </p:pic>
        <p:pic>
          <p:nvPicPr>
            <p:cNvPr id="49" name="Picture 48"/>
            <p:cNvPicPr>
              <a:picLocks noChangeAspect="1"/>
            </p:cNvPicPr>
            <p:nvPr/>
          </p:nvPicPr>
          <p:blipFill rotWithShape="1">
            <a:blip r:embed="rId7">
              <a:extLst>
                <a:ext uri="{28A0092B-C50C-407E-A947-70E740481C1C}">
                  <a14:useLocalDpi xmlns:a14="http://schemas.microsoft.com/office/drawing/2010/main" val="0"/>
                </a:ext>
              </a:extLst>
            </a:blip>
            <a:srcRect l="13483" t="6038" r="9273" b="3526"/>
            <a:stretch/>
          </p:blipFill>
          <p:spPr>
            <a:xfrm>
              <a:off x="1814328" y="2954021"/>
              <a:ext cx="1124593" cy="987504"/>
            </a:xfrm>
            <a:prstGeom prst="rect">
              <a:avLst/>
            </a:prstGeom>
            <a:ln>
              <a:solidFill>
                <a:srgbClr val="FF0000"/>
              </a:solidFill>
            </a:ln>
          </p:spPr>
        </p:pic>
        <p:pic>
          <p:nvPicPr>
            <p:cNvPr id="50" name="Picture 49"/>
            <p:cNvPicPr>
              <a:picLocks noChangeAspect="1"/>
            </p:cNvPicPr>
            <p:nvPr/>
          </p:nvPicPr>
          <p:blipFill rotWithShape="1">
            <a:blip r:embed="rId8">
              <a:extLst>
                <a:ext uri="{28A0092B-C50C-407E-A947-70E740481C1C}">
                  <a14:useLocalDpi xmlns:a14="http://schemas.microsoft.com/office/drawing/2010/main" val="0"/>
                </a:ext>
              </a:extLst>
            </a:blip>
            <a:srcRect l="14730" t="6909" r="9304" b="3292"/>
            <a:stretch/>
          </p:blipFill>
          <p:spPr>
            <a:xfrm>
              <a:off x="4709687" y="2970911"/>
              <a:ext cx="1114522" cy="988084"/>
            </a:xfrm>
            <a:prstGeom prst="rect">
              <a:avLst/>
            </a:prstGeom>
            <a:ln>
              <a:solidFill>
                <a:srgbClr val="0000FF"/>
              </a:solidFill>
            </a:ln>
          </p:spPr>
        </p:pic>
        <p:sp>
          <p:nvSpPr>
            <p:cNvPr id="51" name="TextBox 50"/>
            <p:cNvSpPr txBox="1"/>
            <p:nvPr/>
          </p:nvSpPr>
          <p:spPr>
            <a:xfrm>
              <a:off x="109365" y="2429865"/>
              <a:ext cx="1139842" cy="430887"/>
            </a:xfrm>
            <a:prstGeom prst="rect">
              <a:avLst/>
            </a:prstGeom>
            <a:noFill/>
          </p:spPr>
          <p:txBody>
            <a:bodyPr wrap="square" rtlCol="0">
              <a:spAutoFit/>
            </a:bodyPr>
            <a:lstStyle/>
            <a:p>
              <a:pPr algn="ctr" defTabSz="457200" fontAlgn="auto">
                <a:spcBef>
                  <a:spcPts val="0"/>
                </a:spcBef>
                <a:spcAft>
                  <a:spcPts val="0"/>
                </a:spcAft>
              </a:pPr>
              <a:r>
                <a:rPr lang="en-US" sz="1100" dirty="0">
                  <a:solidFill>
                    <a:prstClr val="black"/>
                  </a:solidFill>
                  <a:ea typeface="Tahoma" pitchFamily="34" charset="0"/>
                  <a:cs typeface="Tahoma" pitchFamily="34" charset="0"/>
                </a:rPr>
                <a:t>p-p @√s=14 </a:t>
              </a:r>
              <a:r>
                <a:rPr lang="en-US" sz="1100" dirty="0" err="1">
                  <a:solidFill>
                    <a:prstClr val="black"/>
                  </a:solidFill>
                  <a:ea typeface="Tahoma" pitchFamily="34" charset="0"/>
                  <a:cs typeface="Tahoma" pitchFamily="34" charset="0"/>
                </a:rPr>
                <a:t>TeV</a:t>
              </a:r>
              <a:endParaRPr lang="en-US" sz="1100" dirty="0">
                <a:solidFill>
                  <a:prstClr val="black"/>
                </a:solidFill>
                <a:ea typeface="Tahoma" pitchFamily="34" charset="0"/>
                <a:cs typeface="Tahoma" pitchFamily="34" charset="0"/>
              </a:endParaRPr>
            </a:p>
            <a:p>
              <a:pPr algn="ctr" defTabSz="457200" fontAlgn="auto">
                <a:spcBef>
                  <a:spcPts val="0"/>
                </a:spcBef>
                <a:spcAft>
                  <a:spcPts val="0"/>
                </a:spcAft>
              </a:pPr>
              <a:r>
                <a:rPr lang="en-US" sz="1100" dirty="0">
                  <a:solidFill>
                    <a:prstClr val="black"/>
                  </a:solidFill>
                  <a:ea typeface="Tahoma" pitchFamily="34" charset="0"/>
                  <a:cs typeface="Tahoma" pitchFamily="34" charset="0"/>
                </a:rPr>
                <a:t>85 </a:t>
              </a:r>
              <a:r>
                <a:rPr lang="en-US" sz="1100" dirty="0" err="1">
                  <a:solidFill>
                    <a:prstClr val="black"/>
                  </a:solidFill>
                  <a:ea typeface="Tahoma" pitchFamily="34" charset="0"/>
                  <a:cs typeface="Tahoma" pitchFamily="34" charset="0"/>
                </a:rPr>
                <a:t>mb</a:t>
              </a:r>
              <a:r>
                <a:rPr lang="en-US" sz="1100" dirty="0">
                  <a:solidFill>
                    <a:prstClr val="black"/>
                  </a:solidFill>
                  <a:ea typeface="Tahoma" pitchFamily="34" charset="0"/>
                  <a:cs typeface="Tahoma" pitchFamily="34" charset="0"/>
                </a:rPr>
                <a:t> </a:t>
              </a:r>
              <a:r>
                <a:rPr lang="en-US" sz="1100" dirty="0" err="1">
                  <a:solidFill>
                    <a:prstClr val="black"/>
                  </a:solidFill>
                  <a:ea typeface="Tahoma" pitchFamily="34" charset="0"/>
                  <a:cs typeface="Tahoma" pitchFamily="34" charset="0"/>
                </a:rPr>
                <a:t>inel</a:t>
              </a:r>
              <a:r>
                <a:rPr lang="en-US" sz="1100" dirty="0">
                  <a:solidFill>
                    <a:prstClr val="black"/>
                  </a:solidFill>
                  <a:ea typeface="Tahoma" pitchFamily="34" charset="0"/>
                  <a:cs typeface="Tahoma" pitchFamily="34" charset="0"/>
                </a:rPr>
                <a:t> </a:t>
              </a:r>
              <a:r>
                <a:rPr lang="en-US" sz="1100" dirty="0" err="1">
                  <a:solidFill>
                    <a:prstClr val="black"/>
                  </a:solidFill>
                  <a:ea typeface="Tahoma" pitchFamily="34" charset="0"/>
                  <a:cs typeface="Tahoma" pitchFamily="34" charset="0"/>
                </a:rPr>
                <a:t>xs</a:t>
              </a:r>
              <a:endParaRPr lang="en-US" sz="1100" dirty="0">
                <a:solidFill>
                  <a:prstClr val="black"/>
                </a:solidFill>
                <a:ea typeface="Tahoma" pitchFamily="34" charset="0"/>
                <a:cs typeface="Tahoma" pitchFamily="34" charset="0"/>
              </a:endParaRPr>
            </a:p>
          </p:txBody>
        </p:sp>
        <p:sp>
          <p:nvSpPr>
            <p:cNvPr id="52" name="TextBox 51"/>
            <p:cNvSpPr txBox="1"/>
            <p:nvPr/>
          </p:nvSpPr>
          <p:spPr>
            <a:xfrm>
              <a:off x="1415998" y="2392101"/>
              <a:ext cx="3224152" cy="369332"/>
            </a:xfrm>
            <a:prstGeom prst="rect">
              <a:avLst/>
            </a:prstGeom>
            <a:noFill/>
          </p:spPr>
          <p:txBody>
            <a:bodyPr wrap="none" rtlCol="0">
              <a:spAutoFit/>
            </a:bodyPr>
            <a:lstStyle/>
            <a:p>
              <a:r>
                <a:rPr lang="en-GB" dirty="0"/>
                <a:t>Mitigation applied in </a:t>
              </a:r>
              <a:r>
                <a:rPr lang="en-GB" b="1" dirty="0"/>
                <a:t>2024 </a:t>
              </a:r>
              <a:r>
                <a:rPr lang="en-GB" dirty="0"/>
                <a:t>in IP1</a:t>
              </a:r>
            </a:p>
          </p:txBody>
        </p:sp>
        <p:sp>
          <p:nvSpPr>
            <p:cNvPr id="53" name="TextBox 52">
              <a:extLst>
                <a:ext uri="{FF2B5EF4-FFF2-40B4-BE49-F238E27FC236}">
                  <a16:creationId xmlns:a16="http://schemas.microsoft.com/office/drawing/2014/main" id="{6AEAFFE6-33E6-B7B0-E008-C225AC0AE481}"/>
                </a:ext>
              </a:extLst>
            </p:cNvPr>
            <p:cNvSpPr txBox="1"/>
            <p:nvPr/>
          </p:nvSpPr>
          <p:spPr>
            <a:xfrm>
              <a:off x="430091" y="2904414"/>
              <a:ext cx="644163" cy="461665"/>
            </a:xfrm>
            <a:prstGeom prst="rect">
              <a:avLst/>
            </a:prstGeom>
            <a:solidFill>
              <a:srgbClr val="FFFF00"/>
            </a:solidFill>
          </p:spPr>
          <p:txBody>
            <a:bodyPr wrap="square" rtlCol="0">
              <a:spAutoFit/>
            </a:bodyPr>
            <a:lstStyle/>
            <a:p>
              <a:pPr fontAlgn="auto">
                <a:spcBef>
                  <a:spcPts val="0"/>
                </a:spcBef>
                <a:spcAft>
                  <a:spcPts val="0"/>
                </a:spcAft>
              </a:pPr>
              <a:r>
                <a:rPr lang="en-US" sz="1200" b="1">
                  <a:solidFill>
                    <a:prstClr val="black"/>
                  </a:solidFill>
                  <a:latin typeface="Calibri" panose="020F0502020204030204"/>
                </a:rPr>
                <a:t>IR1: Nom-V</a:t>
              </a:r>
              <a:endParaRPr lang="en-GB" sz="1200" b="1" dirty="0">
                <a:solidFill>
                  <a:prstClr val="black"/>
                </a:solidFill>
                <a:latin typeface="Calibri" panose="020F0502020204030204"/>
              </a:endParaRPr>
            </a:p>
          </p:txBody>
        </p:sp>
        <p:sp>
          <p:nvSpPr>
            <p:cNvPr id="54" name="TextBox 53">
              <a:extLst>
                <a:ext uri="{FF2B5EF4-FFF2-40B4-BE49-F238E27FC236}">
                  <a16:creationId xmlns:a16="http://schemas.microsoft.com/office/drawing/2014/main" id="{6AEAFFE6-33E6-B7B0-E008-C225AC0AE481}"/>
                </a:ext>
              </a:extLst>
            </p:cNvPr>
            <p:cNvSpPr txBox="1"/>
            <p:nvPr/>
          </p:nvSpPr>
          <p:spPr>
            <a:xfrm>
              <a:off x="3347500" y="2938345"/>
              <a:ext cx="824554" cy="276999"/>
            </a:xfrm>
            <a:prstGeom prst="rect">
              <a:avLst/>
            </a:prstGeom>
            <a:solidFill>
              <a:srgbClr val="FFFF00"/>
            </a:solidFill>
          </p:spPr>
          <p:txBody>
            <a:bodyPr wrap="square" rtlCol="0">
              <a:spAutoFit/>
            </a:bodyPr>
            <a:lstStyle/>
            <a:p>
              <a:pPr fontAlgn="auto">
                <a:spcBef>
                  <a:spcPts val="0"/>
                </a:spcBef>
                <a:spcAft>
                  <a:spcPts val="0"/>
                </a:spcAft>
              </a:pPr>
              <a:r>
                <a:rPr lang="en-US" sz="1200" b="1" dirty="0">
                  <a:solidFill>
                    <a:prstClr val="black"/>
                  </a:solidFill>
                  <a:latin typeface="Calibri" panose="020F0502020204030204"/>
                </a:rPr>
                <a:t>IR1: RP-H</a:t>
              </a:r>
              <a:endParaRPr lang="en-GB" sz="1200" b="1" dirty="0">
                <a:solidFill>
                  <a:prstClr val="black"/>
                </a:solidFill>
                <a:latin typeface="Calibri" panose="020F0502020204030204"/>
              </a:endParaRPr>
            </a:p>
          </p:txBody>
        </p:sp>
        <p:sp>
          <p:nvSpPr>
            <p:cNvPr id="7" name="TextBox 6">
              <a:extLst>
                <a:ext uri="{FF2B5EF4-FFF2-40B4-BE49-F238E27FC236}">
                  <a16:creationId xmlns:a16="http://schemas.microsoft.com/office/drawing/2014/main" id="{02DAFDD9-09C2-D9B0-F733-1F5B57D8A627}"/>
                </a:ext>
              </a:extLst>
            </p:cNvPr>
            <p:cNvSpPr txBox="1"/>
            <p:nvPr/>
          </p:nvSpPr>
          <p:spPr>
            <a:xfrm>
              <a:off x="687747" y="4658559"/>
              <a:ext cx="2100768" cy="369332"/>
            </a:xfrm>
            <a:prstGeom prst="rect">
              <a:avLst/>
            </a:prstGeom>
            <a:noFill/>
          </p:spPr>
          <p:txBody>
            <a:bodyPr wrap="none" rtlCol="0">
              <a:spAutoFit/>
            </a:bodyPr>
            <a:lstStyle/>
            <a:p>
              <a:r>
                <a:rPr lang="en-US" dirty="0"/>
                <a:t>Distance from IP (m)</a:t>
              </a:r>
            </a:p>
          </p:txBody>
        </p:sp>
        <p:grpSp>
          <p:nvGrpSpPr>
            <p:cNvPr id="19" name="Group 18">
              <a:extLst>
                <a:ext uri="{FF2B5EF4-FFF2-40B4-BE49-F238E27FC236}">
                  <a16:creationId xmlns:a16="http://schemas.microsoft.com/office/drawing/2014/main" id="{1E37806B-E845-A5C6-2033-91819C19F994}"/>
                </a:ext>
              </a:extLst>
            </p:cNvPr>
            <p:cNvGrpSpPr/>
            <p:nvPr/>
          </p:nvGrpSpPr>
          <p:grpSpPr>
            <a:xfrm>
              <a:off x="276637" y="4599035"/>
              <a:ext cx="316112" cy="246221"/>
              <a:chOff x="302162" y="4725517"/>
              <a:chExt cx="316112" cy="246221"/>
            </a:xfrm>
          </p:grpSpPr>
          <p:sp>
            <p:nvSpPr>
              <p:cNvPr id="16" name="Rectangle 15">
                <a:extLst>
                  <a:ext uri="{FF2B5EF4-FFF2-40B4-BE49-F238E27FC236}">
                    <a16:creationId xmlns:a16="http://schemas.microsoft.com/office/drawing/2014/main" id="{A85A251E-D37E-0F52-1876-DE3C6BE726C2}"/>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D6998B0-C0EB-0067-4701-09FF4DC53612}"/>
                  </a:ext>
                </a:extLst>
              </p:cNvPr>
              <p:cNvSpPr txBox="1"/>
              <p:nvPr/>
            </p:nvSpPr>
            <p:spPr>
              <a:xfrm>
                <a:off x="302162" y="4725517"/>
                <a:ext cx="316112" cy="246221"/>
              </a:xfrm>
              <a:prstGeom prst="rect">
                <a:avLst/>
              </a:prstGeom>
              <a:noFill/>
            </p:spPr>
            <p:txBody>
              <a:bodyPr wrap="none" rtlCol="0">
                <a:spAutoFit/>
              </a:bodyPr>
              <a:lstStyle/>
              <a:p>
                <a:r>
                  <a:rPr lang="en-US" sz="1000" dirty="0"/>
                  <a:t>20</a:t>
                </a:r>
              </a:p>
            </p:txBody>
          </p:sp>
        </p:grpSp>
        <p:grpSp>
          <p:nvGrpSpPr>
            <p:cNvPr id="20" name="Group 19">
              <a:extLst>
                <a:ext uri="{FF2B5EF4-FFF2-40B4-BE49-F238E27FC236}">
                  <a16:creationId xmlns:a16="http://schemas.microsoft.com/office/drawing/2014/main" id="{AD406BE5-EA5D-3C03-B85D-EE4A92574677}"/>
                </a:ext>
              </a:extLst>
            </p:cNvPr>
            <p:cNvGrpSpPr/>
            <p:nvPr/>
          </p:nvGrpSpPr>
          <p:grpSpPr>
            <a:xfrm>
              <a:off x="1028180" y="4589636"/>
              <a:ext cx="316112" cy="246221"/>
              <a:chOff x="302162" y="4725517"/>
              <a:chExt cx="316112" cy="246221"/>
            </a:xfrm>
          </p:grpSpPr>
          <p:sp>
            <p:nvSpPr>
              <p:cNvPr id="24" name="Rectangle 23">
                <a:extLst>
                  <a:ext uri="{FF2B5EF4-FFF2-40B4-BE49-F238E27FC236}">
                    <a16:creationId xmlns:a16="http://schemas.microsoft.com/office/drawing/2014/main" id="{2130C5BB-0758-765B-5A74-04E8E1503E0C}"/>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4F6E31C4-69A6-D89F-A4EB-3A3310A370C5}"/>
                  </a:ext>
                </a:extLst>
              </p:cNvPr>
              <p:cNvSpPr txBox="1"/>
              <p:nvPr/>
            </p:nvSpPr>
            <p:spPr>
              <a:xfrm>
                <a:off x="302162" y="4725517"/>
                <a:ext cx="316112" cy="246221"/>
              </a:xfrm>
              <a:prstGeom prst="rect">
                <a:avLst/>
              </a:prstGeom>
              <a:noFill/>
            </p:spPr>
            <p:txBody>
              <a:bodyPr wrap="none" rtlCol="0">
                <a:spAutoFit/>
              </a:bodyPr>
              <a:lstStyle/>
              <a:p>
                <a:r>
                  <a:rPr lang="en-US" sz="1000" dirty="0"/>
                  <a:t>30</a:t>
                </a:r>
              </a:p>
            </p:txBody>
          </p:sp>
        </p:grpSp>
        <p:grpSp>
          <p:nvGrpSpPr>
            <p:cNvPr id="32" name="Group 31">
              <a:extLst>
                <a:ext uri="{FF2B5EF4-FFF2-40B4-BE49-F238E27FC236}">
                  <a16:creationId xmlns:a16="http://schemas.microsoft.com/office/drawing/2014/main" id="{6F9C6CB0-4804-DFDE-92DD-5EC20F589C69}"/>
                </a:ext>
              </a:extLst>
            </p:cNvPr>
            <p:cNvGrpSpPr/>
            <p:nvPr/>
          </p:nvGrpSpPr>
          <p:grpSpPr>
            <a:xfrm>
              <a:off x="1779723" y="4592738"/>
              <a:ext cx="316112" cy="246221"/>
              <a:chOff x="302162" y="4725517"/>
              <a:chExt cx="316112" cy="246221"/>
            </a:xfrm>
          </p:grpSpPr>
          <p:sp>
            <p:nvSpPr>
              <p:cNvPr id="34" name="Rectangle 33">
                <a:extLst>
                  <a:ext uri="{FF2B5EF4-FFF2-40B4-BE49-F238E27FC236}">
                    <a16:creationId xmlns:a16="http://schemas.microsoft.com/office/drawing/2014/main" id="{C5CF41D8-5D47-C252-8034-9B7CFB6F5459}"/>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1DF9ABD2-6624-4068-D57C-439D76CAA365}"/>
                  </a:ext>
                </a:extLst>
              </p:cNvPr>
              <p:cNvSpPr txBox="1"/>
              <p:nvPr/>
            </p:nvSpPr>
            <p:spPr>
              <a:xfrm>
                <a:off x="302162" y="4725517"/>
                <a:ext cx="316112" cy="246221"/>
              </a:xfrm>
              <a:prstGeom prst="rect">
                <a:avLst/>
              </a:prstGeom>
              <a:noFill/>
            </p:spPr>
            <p:txBody>
              <a:bodyPr wrap="none" rtlCol="0">
                <a:spAutoFit/>
              </a:bodyPr>
              <a:lstStyle/>
              <a:p>
                <a:r>
                  <a:rPr lang="en-US" sz="1000" dirty="0"/>
                  <a:t>40</a:t>
                </a:r>
              </a:p>
            </p:txBody>
          </p:sp>
        </p:grpSp>
        <p:grpSp>
          <p:nvGrpSpPr>
            <p:cNvPr id="39" name="Group 38">
              <a:extLst>
                <a:ext uri="{FF2B5EF4-FFF2-40B4-BE49-F238E27FC236}">
                  <a16:creationId xmlns:a16="http://schemas.microsoft.com/office/drawing/2014/main" id="{013AFDD2-B402-7CDC-E781-C0F92DFBCF8C}"/>
                </a:ext>
              </a:extLst>
            </p:cNvPr>
            <p:cNvGrpSpPr/>
            <p:nvPr/>
          </p:nvGrpSpPr>
          <p:grpSpPr>
            <a:xfrm>
              <a:off x="2532062" y="4589636"/>
              <a:ext cx="316112" cy="246221"/>
              <a:chOff x="302162" y="4725517"/>
              <a:chExt cx="316112" cy="246221"/>
            </a:xfrm>
          </p:grpSpPr>
          <p:sp>
            <p:nvSpPr>
              <p:cNvPr id="40" name="Rectangle 39">
                <a:extLst>
                  <a:ext uri="{FF2B5EF4-FFF2-40B4-BE49-F238E27FC236}">
                    <a16:creationId xmlns:a16="http://schemas.microsoft.com/office/drawing/2014/main" id="{7E5A1103-C49A-72EE-0096-6D4C1370E695}"/>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EFFCAD08-0291-713D-D93B-C6E74CF71EB0}"/>
                  </a:ext>
                </a:extLst>
              </p:cNvPr>
              <p:cNvSpPr txBox="1"/>
              <p:nvPr/>
            </p:nvSpPr>
            <p:spPr>
              <a:xfrm>
                <a:off x="302162" y="4725517"/>
                <a:ext cx="316112" cy="246221"/>
              </a:xfrm>
              <a:prstGeom prst="rect">
                <a:avLst/>
              </a:prstGeom>
              <a:noFill/>
            </p:spPr>
            <p:txBody>
              <a:bodyPr wrap="none" rtlCol="0">
                <a:spAutoFit/>
              </a:bodyPr>
              <a:lstStyle/>
              <a:p>
                <a:r>
                  <a:rPr lang="en-US" sz="1000" dirty="0"/>
                  <a:t>50</a:t>
                </a:r>
              </a:p>
            </p:txBody>
          </p:sp>
        </p:grpSp>
        <p:sp>
          <p:nvSpPr>
            <p:cNvPr id="55" name="Rectangle 54">
              <a:extLst>
                <a:ext uri="{FF2B5EF4-FFF2-40B4-BE49-F238E27FC236}">
                  <a16:creationId xmlns:a16="http://schemas.microsoft.com/office/drawing/2014/main" id="{750A69CC-04D8-6A65-4E87-5C9499CCA020}"/>
                </a:ext>
              </a:extLst>
            </p:cNvPr>
            <p:cNvSpPr/>
            <p:nvPr/>
          </p:nvSpPr>
          <p:spPr>
            <a:xfrm>
              <a:off x="46640" y="2990391"/>
              <a:ext cx="229997" cy="157141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CA110566-09BD-0246-C5E9-0A3C803B29AB}"/>
                </a:ext>
              </a:extLst>
            </p:cNvPr>
            <p:cNvSpPr txBox="1"/>
            <p:nvPr/>
          </p:nvSpPr>
          <p:spPr>
            <a:xfrm rot="16200000">
              <a:off x="-713860" y="3577844"/>
              <a:ext cx="1768433" cy="369332"/>
            </a:xfrm>
            <a:prstGeom prst="rect">
              <a:avLst/>
            </a:prstGeom>
            <a:noFill/>
          </p:spPr>
          <p:txBody>
            <a:bodyPr wrap="none" rtlCol="0">
              <a:spAutoFit/>
            </a:bodyPr>
            <a:lstStyle/>
            <a:p>
              <a:r>
                <a:rPr lang="en-US" dirty="0"/>
                <a:t>Peak dose (</a:t>
              </a:r>
              <a:r>
                <a:rPr lang="en-US" dirty="0" err="1"/>
                <a:t>MGy</a:t>
              </a:r>
              <a:r>
                <a:rPr lang="en-US" dirty="0"/>
                <a:t>)</a:t>
              </a:r>
            </a:p>
          </p:txBody>
        </p:sp>
        <p:grpSp>
          <p:nvGrpSpPr>
            <p:cNvPr id="56" name="Group 55">
              <a:extLst>
                <a:ext uri="{FF2B5EF4-FFF2-40B4-BE49-F238E27FC236}">
                  <a16:creationId xmlns:a16="http://schemas.microsoft.com/office/drawing/2014/main" id="{AAA53528-81F8-6FB2-D69A-ABBD4295D541}"/>
                </a:ext>
              </a:extLst>
            </p:cNvPr>
            <p:cNvGrpSpPr/>
            <p:nvPr/>
          </p:nvGrpSpPr>
          <p:grpSpPr>
            <a:xfrm>
              <a:off x="172825" y="3652986"/>
              <a:ext cx="316112" cy="246221"/>
              <a:chOff x="302162" y="4725517"/>
              <a:chExt cx="316112" cy="246221"/>
            </a:xfrm>
          </p:grpSpPr>
          <p:sp>
            <p:nvSpPr>
              <p:cNvPr id="57" name="Rectangle 56">
                <a:extLst>
                  <a:ext uri="{FF2B5EF4-FFF2-40B4-BE49-F238E27FC236}">
                    <a16:creationId xmlns:a16="http://schemas.microsoft.com/office/drawing/2014/main" id="{9DEB98F1-0722-B583-B162-89E5269306EE}"/>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A2CE07BE-7FC5-DFB8-DEE5-BB07B12956FD}"/>
                  </a:ext>
                </a:extLst>
              </p:cNvPr>
              <p:cNvSpPr txBox="1"/>
              <p:nvPr/>
            </p:nvSpPr>
            <p:spPr>
              <a:xfrm>
                <a:off x="302162" y="4725517"/>
                <a:ext cx="316112" cy="246221"/>
              </a:xfrm>
              <a:prstGeom prst="rect">
                <a:avLst/>
              </a:prstGeom>
              <a:noFill/>
            </p:spPr>
            <p:txBody>
              <a:bodyPr wrap="none" rtlCol="0">
                <a:spAutoFit/>
              </a:bodyPr>
              <a:lstStyle/>
              <a:p>
                <a:r>
                  <a:rPr lang="en-US" sz="1000" dirty="0"/>
                  <a:t>20</a:t>
                </a:r>
              </a:p>
            </p:txBody>
          </p:sp>
        </p:grpSp>
        <p:grpSp>
          <p:nvGrpSpPr>
            <p:cNvPr id="59" name="Group 58">
              <a:extLst>
                <a:ext uri="{FF2B5EF4-FFF2-40B4-BE49-F238E27FC236}">
                  <a16:creationId xmlns:a16="http://schemas.microsoft.com/office/drawing/2014/main" id="{01E9C62E-5B50-97B3-32D6-5DEC741D2137}"/>
                </a:ext>
              </a:extLst>
            </p:cNvPr>
            <p:cNvGrpSpPr/>
            <p:nvPr/>
          </p:nvGrpSpPr>
          <p:grpSpPr>
            <a:xfrm>
              <a:off x="189047" y="3214999"/>
              <a:ext cx="316112" cy="246221"/>
              <a:chOff x="302162" y="4725517"/>
              <a:chExt cx="316112" cy="246221"/>
            </a:xfrm>
          </p:grpSpPr>
          <p:sp>
            <p:nvSpPr>
              <p:cNvPr id="60" name="Rectangle 59">
                <a:extLst>
                  <a:ext uri="{FF2B5EF4-FFF2-40B4-BE49-F238E27FC236}">
                    <a16:creationId xmlns:a16="http://schemas.microsoft.com/office/drawing/2014/main" id="{6A256A42-AEC1-62AD-BBD8-055F6B84129A}"/>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CBE72592-13D8-6D95-647D-6C8F2CA6DB45}"/>
                  </a:ext>
                </a:extLst>
              </p:cNvPr>
              <p:cNvSpPr txBox="1"/>
              <p:nvPr/>
            </p:nvSpPr>
            <p:spPr>
              <a:xfrm>
                <a:off x="302162" y="4725517"/>
                <a:ext cx="316112" cy="246221"/>
              </a:xfrm>
              <a:prstGeom prst="rect">
                <a:avLst/>
              </a:prstGeom>
              <a:noFill/>
            </p:spPr>
            <p:txBody>
              <a:bodyPr wrap="none" rtlCol="0">
                <a:spAutoFit/>
              </a:bodyPr>
              <a:lstStyle/>
              <a:p>
                <a:r>
                  <a:rPr lang="en-US" sz="1000" dirty="0"/>
                  <a:t>30</a:t>
                </a:r>
              </a:p>
            </p:txBody>
          </p:sp>
        </p:grpSp>
        <p:grpSp>
          <p:nvGrpSpPr>
            <p:cNvPr id="62" name="Group 61">
              <a:extLst>
                <a:ext uri="{FF2B5EF4-FFF2-40B4-BE49-F238E27FC236}">
                  <a16:creationId xmlns:a16="http://schemas.microsoft.com/office/drawing/2014/main" id="{647F043A-65BA-23EE-3B00-0697C3109AC7}"/>
                </a:ext>
              </a:extLst>
            </p:cNvPr>
            <p:cNvGrpSpPr/>
            <p:nvPr/>
          </p:nvGrpSpPr>
          <p:grpSpPr>
            <a:xfrm>
              <a:off x="181306" y="2788062"/>
              <a:ext cx="316112" cy="246221"/>
              <a:chOff x="302162" y="4725517"/>
              <a:chExt cx="316112" cy="246221"/>
            </a:xfrm>
          </p:grpSpPr>
          <p:sp>
            <p:nvSpPr>
              <p:cNvPr id="63" name="Rectangle 62">
                <a:extLst>
                  <a:ext uri="{FF2B5EF4-FFF2-40B4-BE49-F238E27FC236}">
                    <a16:creationId xmlns:a16="http://schemas.microsoft.com/office/drawing/2014/main" id="{2AC92B62-6BD5-AAD7-9CBF-6D0550AF7F21}"/>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3E96930B-2BB4-728F-3AE4-00F7748B9F9F}"/>
                  </a:ext>
                </a:extLst>
              </p:cNvPr>
              <p:cNvSpPr txBox="1"/>
              <p:nvPr/>
            </p:nvSpPr>
            <p:spPr>
              <a:xfrm>
                <a:off x="302162" y="4725517"/>
                <a:ext cx="316112" cy="246221"/>
              </a:xfrm>
              <a:prstGeom prst="rect">
                <a:avLst/>
              </a:prstGeom>
              <a:noFill/>
            </p:spPr>
            <p:txBody>
              <a:bodyPr wrap="none" rtlCol="0">
                <a:spAutoFit/>
              </a:bodyPr>
              <a:lstStyle/>
              <a:p>
                <a:r>
                  <a:rPr lang="en-US" sz="1000" dirty="0"/>
                  <a:t>40</a:t>
                </a:r>
              </a:p>
            </p:txBody>
          </p:sp>
        </p:grpSp>
      </p:grpSp>
      <p:grpSp>
        <p:nvGrpSpPr>
          <p:cNvPr id="103" name="Group 102">
            <a:extLst>
              <a:ext uri="{FF2B5EF4-FFF2-40B4-BE49-F238E27FC236}">
                <a16:creationId xmlns:a16="http://schemas.microsoft.com/office/drawing/2014/main" id="{C42FC86E-1F75-D059-072B-A5321CBF1EE1}"/>
              </a:ext>
            </a:extLst>
          </p:cNvPr>
          <p:cNvGrpSpPr/>
          <p:nvPr/>
        </p:nvGrpSpPr>
        <p:grpSpPr>
          <a:xfrm>
            <a:off x="3283453" y="4948079"/>
            <a:ext cx="3285192" cy="1940849"/>
            <a:chOff x="3283453" y="4948079"/>
            <a:chExt cx="3285192" cy="1940849"/>
          </a:xfrm>
        </p:grpSpPr>
        <p:sp>
          <p:nvSpPr>
            <p:cNvPr id="96" name="TextBox 95">
              <a:extLst>
                <a:ext uri="{FF2B5EF4-FFF2-40B4-BE49-F238E27FC236}">
                  <a16:creationId xmlns:a16="http://schemas.microsoft.com/office/drawing/2014/main" id="{0A2E4634-1551-E054-3858-F652577BEF77}"/>
                </a:ext>
              </a:extLst>
            </p:cNvPr>
            <p:cNvSpPr txBox="1"/>
            <p:nvPr/>
          </p:nvSpPr>
          <p:spPr>
            <a:xfrm>
              <a:off x="5701248" y="5354522"/>
              <a:ext cx="815031" cy="369332"/>
            </a:xfrm>
            <a:prstGeom prst="rect">
              <a:avLst/>
            </a:prstGeom>
            <a:noFill/>
          </p:spPr>
          <p:txBody>
            <a:bodyPr wrap="none" rtlCol="0">
              <a:spAutoFit/>
            </a:bodyPr>
            <a:lstStyle/>
            <a:p>
              <a:r>
                <a:rPr lang="en-US" dirty="0">
                  <a:solidFill>
                    <a:srgbClr val="FF0000"/>
                  </a:solidFill>
                </a:rPr>
                <a:t>Failure</a:t>
              </a:r>
            </a:p>
          </p:txBody>
        </p:sp>
        <p:pic>
          <p:nvPicPr>
            <p:cNvPr id="43" name="Picture 4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450745" y="4948079"/>
              <a:ext cx="2330145" cy="1692345"/>
            </a:xfrm>
            <a:prstGeom prst="rect">
              <a:avLst/>
            </a:prstGeom>
          </p:spPr>
        </p:pic>
        <p:cxnSp>
          <p:nvCxnSpPr>
            <p:cNvPr id="95" name="Straight Connector 94">
              <a:extLst>
                <a:ext uri="{FF2B5EF4-FFF2-40B4-BE49-F238E27FC236}">
                  <a16:creationId xmlns:a16="http://schemas.microsoft.com/office/drawing/2014/main" id="{27991ACC-B2F4-155A-B974-9B35579ED689}"/>
                </a:ext>
              </a:extLst>
            </p:cNvPr>
            <p:cNvCxnSpPr/>
            <p:nvPr/>
          </p:nvCxnSpPr>
          <p:spPr>
            <a:xfrm>
              <a:off x="3705724" y="5623415"/>
              <a:ext cx="214437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66" name="Rectangle 65">
              <a:extLst>
                <a:ext uri="{FF2B5EF4-FFF2-40B4-BE49-F238E27FC236}">
                  <a16:creationId xmlns:a16="http://schemas.microsoft.com/office/drawing/2014/main" id="{90AD8883-5EE8-AD7C-15B7-AB41F0D661DD}"/>
                </a:ext>
              </a:extLst>
            </p:cNvPr>
            <p:cNvSpPr/>
            <p:nvPr/>
          </p:nvSpPr>
          <p:spPr>
            <a:xfrm>
              <a:off x="3414884" y="5111906"/>
              <a:ext cx="186281" cy="14252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0AB51FC-FF66-4B03-CA00-A701491764EF}"/>
                </a:ext>
              </a:extLst>
            </p:cNvPr>
            <p:cNvSpPr txBox="1"/>
            <p:nvPr/>
          </p:nvSpPr>
          <p:spPr>
            <a:xfrm rot="16200000">
              <a:off x="2619746" y="5663769"/>
              <a:ext cx="1604414" cy="276999"/>
            </a:xfrm>
            <a:prstGeom prst="rect">
              <a:avLst/>
            </a:prstGeom>
            <a:noFill/>
          </p:spPr>
          <p:txBody>
            <a:bodyPr wrap="none" rtlCol="0">
              <a:spAutoFit/>
            </a:bodyPr>
            <a:lstStyle/>
            <a:p>
              <a:r>
                <a:rPr lang="en-US" sz="1200" dirty="0"/>
                <a:t>Peak dose IP D1 (</a:t>
              </a:r>
              <a:r>
                <a:rPr lang="en-US" sz="1200" dirty="0" err="1"/>
                <a:t>MGy</a:t>
              </a:r>
              <a:r>
                <a:rPr lang="en-US" sz="1200" dirty="0"/>
                <a:t>)</a:t>
              </a:r>
            </a:p>
          </p:txBody>
        </p:sp>
        <p:grpSp>
          <p:nvGrpSpPr>
            <p:cNvPr id="67" name="Group 66">
              <a:extLst>
                <a:ext uri="{FF2B5EF4-FFF2-40B4-BE49-F238E27FC236}">
                  <a16:creationId xmlns:a16="http://schemas.microsoft.com/office/drawing/2014/main" id="{853284D0-3439-32AC-3192-134252E71364}"/>
                </a:ext>
              </a:extLst>
            </p:cNvPr>
            <p:cNvGrpSpPr/>
            <p:nvPr/>
          </p:nvGrpSpPr>
          <p:grpSpPr>
            <a:xfrm>
              <a:off x="3486758" y="6159257"/>
              <a:ext cx="316112" cy="246221"/>
              <a:chOff x="302162" y="4725517"/>
              <a:chExt cx="316112" cy="246221"/>
            </a:xfrm>
          </p:grpSpPr>
          <p:sp>
            <p:nvSpPr>
              <p:cNvPr id="68" name="Rectangle 67">
                <a:extLst>
                  <a:ext uri="{FF2B5EF4-FFF2-40B4-BE49-F238E27FC236}">
                    <a16:creationId xmlns:a16="http://schemas.microsoft.com/office/drawing/2014/main" id="{67217F1A-B420-32E7-CDB7-09FC61CA18A2}"/>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a:extLst>
                  <a:ext uri="{FF2B5EF4-FFF2-40B4-BE49-F238E27FC236}">
                    <a16:creationId xmlns:a16="http://schemas.microsoft.com/office/drawing/2014/main" id="{74DD7EBE-3BFC-30ED-4BB9-90C46EFFC96F}"/>
                  </a:ext>
                </a:extLst>
              </p:cNvPr>
              <p:cNvSpPr txBox="1"/>
              <p:nvPr/>
            </p:nvSpPr>
            <p:spPr>
              <a:xfrm>
                <a:off x="302162" y="4725517"/>
                <a:ext cx="316112" cy="246221"/>
              </a:xfrm>
              <a:prstGeom prst="rect">
                <a:avLst/>
              </a:prstGeom>
              <a:noFill/>
            </p:spPr>
            <p:txBody>
              <a:bodyPr wrap="none" rtlCol="0">
                <a:spAutoFit/>
              </a:bodyPr>
              <a:lstStyle/>
              <a:p>
                <a:r>
                  <a:rPr lang="en-US" sz="1000" dirty="0"/>
                  <a:t>20</a:t>
                </a:r>
              </a:p>
            </p:txBody>
          </p:sp>
        </p:grpSp>
        <p:grpSp>
          <p:nvGrpSpPr>
            <p:cNvPr id="70" name="Group 69">
              <a:extLst>
                <a:ext uri="{FF2B5EF4-FFF2-40B4-BE49-F238E27FC236}">
                  <a16:creationId xmlns:a16="http://schemas.microsoft.com/office/drawing/2014/main" id="{451DC12D-3209-BAFD-0F9B-9663AA1A1665}"/>
                </a:ext>
              </a:extLst>
            </p:cNvPr>
            <p:cNvGrpSpPr/>
            <p:nvPr/>
          </p:nvGrpSpPr>
          <p:grpSpPr>
            <a:xfrm>
              <a:off x="3480620" y="5798138"/>
              <a:ext cx="316112" cy="246221"/>
              <a:chOff x="302162" y="4725517"/>
              <a:chExt cx="316112" cy="246221"/>
            </a:xfrm>
          </p:grpSpPr>
          <p:sp>
            <p:nvSpPr>
              <p:cNvPr id="71" name="Rectangle 70">
                <a:extLst>
                  <a:ext uri="{FF2B5EF4-FFF2-40B4-BE49-F238E27FC236}">
                    <a16:creationId xmlns:a16="http://schemas.microsoft.com/office/drawing/2014/main" id="{7F118277-5108-D0B5-5F1C-87FEE1079C5E}"/>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411EF1D0-1476-5F54-1370-50123B1F4318}"/>
                  </a:ext>
                </a:extLst>
              </p:cNvPr>
              <p:cNvSpPr txBox="1"/>
              <p:nvPr/>
            </p:nvSpPr>
            <p:spPr>
              <a:xfrm>
                <a:off x="302162" y="4725517"/>
                <a:ext cx="316112" cy="246221"/>
              </a:xfrm>
              <a:prstGeom prst="rect">
                <a:avLst/>
              </a:prstGeom>
              <a:noFill/>
            </p:spPr>
            <p:txBody>
              <a:bodyPr wrap="none" rtlCol="0">
                <a:spAutoFit/>
              </a:bodyPr>
              <a:lstStyle/>
              <a:p>
                <a:r>
                  <a:rPr lang="en-US" sz="1000" dirty="0"/>
                  <a:t>60</a:t>
                </a:r>
              </a:p>
            </p:txBody>
          </p:sp>
        </p:grpSp>
        <p:grpSp>
          <p:nvGrpSpPr>
            <p:cNvPr id="73" name="Group 72">
              <a:extLst>
                <a:ext uri="{FF2B5EF4-FFF2-40B4-BE49-F238E27FC236}">
                  <a16:creationId xmlns:a16="http://schemas.microsoft.com/office/drawing/2014/main" id="{10BC82BC-A7F7-B248-CF9D-D4FDF287F911}"/>
                </a:ext>
              </a:extLst>
            </p:cNvPr>
            <p:cNvGrpSpPr/>
            <p:nvPr/>
          </p:nvGrpSpPr>
          <p:grpSpPr>
            <a:xfrm>
              <a:off x="3484362" y="5976967"/>
              <a:ext cx="316112" cy="246221"/>
              <a:chOff x="302162" y="4725517"/>
              <a:chExt cx="316112" cy="246221"/>
            </a:xfrm>
          </p:grpSpPr>
          <p:sp>
            <p:nvSpPr>
              <p:cNvPr id="74" name="Rectangle 73">
                <a:extLst>
                  <a:ext uri="{FF2B5EF4-FFF2-40B4-BE49-F238E27FC236}">
                    <a16:creationId xmlns:a16="http://schemas.microsoft.com/office/drawing/2014/main" id="{3A73B922-2827-5B84-F801-044B3C0AC30C}"/>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F2D75D96-C5B2-CF68-B6E4-97E279AF18DA}"/>
                  </a:ext>
                </a:extLst>
              </p:cNvPr>
              <p:cNvSpPr txBox="1"/>
              <p:nvPr/>
            </p:nvSpPr>
            <p:spPr>
              <a:xfrm>
                <a:off x="302162" y="4725517"/>
                <a:ext cx="316112" cy="246221"/>
              </a:xfrm>
              <a:prstGeom prst="rect">
                <a:avLst/>
              </a:prstGeom>
              <a:noFill/>
            </p:spPr>
            <p:txBody>
              <a:bodyPr wrap="none" rtlCol="0">
                <a:spAutoFit/>
              </a:bodyPr>
              <a:lstStyle/>
              <a:p>
                <a:r>
                  <a:rPr lang="en-US" sz="1000" dirty="0"/>
                  <a:t>40</a:t>
                </a:r>
              </a:p>
            </p:txBody>
          </p:sp>
        </p:grpSp>
        <p:grpSp>
          <p:nvGrpSpPr>
            <p:cNvPr id="76" name="Group 75">
              <a:extLst>
                <a:ext uri="{FF2B5EF4-FFF2-40B4-BE49-F238E27FC236}">
                  <a16:creationId xmlns:a16="http://schemas.microsoft.com/office/drawing/2014/main" id="{9C7DF111-9464-C1F5-AF76-847BD8AB43D4}"/>
                </a:ext>
              </a:extLst>
            </p:cNvPr>
            <p:cNvGrpSpPr/>
            <p:nvPr/>
          </p:nvGrpSpPr>
          <p:grpSpPr>
            <a:xfrm>
              <a:off x="3480620" y="5603070"/>
              <a:ext cx="316112" cy="246221"/>
              <a:chOff x="302162" y="4725517"/>
              <a:chExt cx="316112" cy="246221"/>
            </a:xfrm>
          </p:grpSpPr>
          <p:sp>
            <p:nvSpPr>
              <p:cNvPr id="77" name="Rectangle 76">
                <a:extLst>
                  <a:ext uri="{FF2B5EF4-FFF2-40B4-BE49-F238E27FC236}">
                    <a16:creationId xmlns:a16="http://schemas.microsoft.com/office/drawing/2014/main" id="{6C81B714-337F-28C9-7FBD-64F325E06F9A}"/>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9E054FE5-CD68-6CD4-161B-A230ED2172DF}"/>
                  </a:ext>
                </a:extLst>
              </p:cNvPr>
              <p:cNvSpPr txBox="1"/>
              <p:nvPr/>
            </p:nvSpPr>
            <p:spPr>
              <a:xfrm>
                <a:off x="302162" y="4725517"/>
                <a:ext cx="316112" cy="246221"/>
              </a:xfrm>
              <a:prstGeom prst="rect">
                <a:avLst/>
              </a:prstGeom>
              <a:noFill/>
            </p:spPr>
            <p:txBody>
              <a:bodyPr wrap="none" rtlCol="0">
                <a:spAutoFit/>
              </a:bodyPr>
              <a:lstStyle/>
              <a:p>
                <a:r>
                  <a:rPr lang="en-US" sz="1000" dirty="0"/>
                  <a:t>80</a:t>
                </a:r>
              </a:p>
            </p:txBody>
          </p:sp>
        </p:grpSp>
        <p:grpSp>
          <p:nvGrpSpPr>
            <p:cNvPr id="79" name="Group 78">
              <a:extLst>
                <a:ext uri="{FF2B5EF4-FFF2-40B4-BE49-F238E27FC236}">
                  <a16:creationId xmlns:a16="http://schemas.microsoft.com/office/drawing/2014/main" id="{5392FB35-318A-0BA1-873D-7F03DBB36413}"/>
                </a:ext>
              </a:extLst>
            </p:cNvPr>
            <p:cNvGrpSpPr/>
            <p:nvPr/>
          </p:nvGrpSpPr>
          <p:grpSpPr>
            <a:xfrm>
              <a:off x="3393900" y="5410128"/>
              <a:ext cx="415498" cy="246221"/>
              <a:chOff x="227803" y="4725517"/>
              <a:chExt cx="415498" cy="246221"/>
            </a:xfrm>
          </p:grpSpPr>
          <p:sp>
            <p:nvSpPr>
              <p:cNvPr id="80" name="Rectangle 79">
                <a:extLst>
                  <a:ext uri="{FF2B5EF4-FFF2-40B4-BE49-F238E27FC236}">
                    <a16:creationId xmlns:a16="http://schemas.microsoft.com/office/drawing/2014/main" id="{18DFFB1F-B02D-99A9-2A7C-FF540B77DEDB}"/>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a:extLst>
                  <a:ext uri="{FF2B5EF4-FFF2-40B4-BE49-F238E27FC236}">
                    <a16:creationId xmlns:a16="http://schemas.microsoft.com/office/drawing/2014/main" id="{A0526ED8-DAB4-8585-252B-E195809156D8}"/>
                  </a:ext>
                </a:extLst>
              </p:cNvPr>
              <p:cNvSpPr txBox="1"/>
              <p:nvPr/>
            </p:nvSpPr>
            <p:spPr>
              <a:xfrm>
                <a:off x="227803" y="4725517"/>
                <a:ext cx="415498" cy="246221"/>
              </a:xfrm>
              <a:prstGeom prst="rect">
                <a:avLst/>
              </a:prstGeom>
              <a:noFill/>
            </p:spPr>
            <p:txBody>
              <a:bodyPr wrap="square" rtlCol="0">
                <a:spAutoFit/>
              </a:bodyPr>
              <a:lstStyle/>
              <a:p>
                <a:r>
                  <a:rPr lang="en-US" sz="1000" dirty="0"/>
                  <a:t>100</a:t>
                </a:r>
              </a:p>
            </p:txBody>
          </p:sp>
        </p:grpSp>
        <p:grpSp>
          <p:nvGrpSpPr>
            <p:cNvPr id="82" name="Group 81">
              <a:extLst>
                <a:ext uri="{FF2B5EF4-FFF2-40B4-BE49-F238E27FC236}">
                  <a16:creationId xmlns:a16="http://schemas.microsoft.com/office/drawing/2014/main" id="{747C5F95-BE25-3637-81BA-A3B7B89D25CE}"/>
                </a:ext>
              </a:extLst>
            </p:cNvPr>
            <p:cNvGrpSpPr/>
            <p:nvPr/>
          </p:nvGrpSpPr>
          <p:grpSpPr>
            <a:xfrm>
              <a:off x="3409513" y="5234830"/>
              <a:ext cx="415498" cy="246221"/>
              <a:chOff x="227803" y="4725517"/>
              <a:chExt cx="415498" cy="246221"/>
            </a:xfrm>
          </p:grpSpPr>
          <p:sp>
            <p:nvSpPr>
              <p:cNvPr id="83" name="Rectangle 82">
                <a:extLst>
                  <a:ext uri="{FF2B5EF4-FFF2-40B4-BE49-F238E27FC236}">
                    <a16:creationId xmlns:a16="http://schemas.microsoft.com/office/drawing/2014/main" id="{5A0B92A1-493E-50F7-0C6C-3C826C8AE801}"/>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a:extLst>
                  <a:ext uri="{FF2B5EF4-FFF2-40B4-BE49-F238E27FC236}">
                    <a16:creationId xmlns:a16="http://schemas.microsoft.com/office/drawing/2014/main" id="{7F72BA51-2108-0B76-B072-BDE82A5A625D}"/>
                  </a:ext>
                </a:extLst>
              </p:cNvPr>
              <p:cNvSpPr txBox="1"/>
              <p:nvPr/>
            </p:nvSpPr>
            <p:spPr>
              <a:xfrm>
                <a:off x="227803" y="4725517"/>
                <a:ext cx="415498" cy="246221"/>
              </a:xfrm>
              <a:prstGeom prst="rect">
                <a:avLst/>
              </a:prstGeom>
              <a:noFill/>
            </p:spPr>
            <p:txBody>
              <a:bodyPr wrap="square" rtlCol="0">
                <a:spAutoFit/>
              </a:bodyPr>
              <a:lstStyle/>
              <a:p>
                <a:r>
                  <a:rPr lang="en-US" sz="1000" dirty="0"/>
                  <a:t>120</a:t>
                </a:r>
              </a:p>
            </p:txBody>
          </p:sp>
        </p:grpSp>
        <p:grpSp>
          <p:nvGrpSpPr>
            <p:cNvPr id="85" name="Group 84">
              <a:extLst>
                <a:ext uri="{FF2B5EF4-FFF2-40B4-BE49-F238E27FC236}">
                  <a16:creationId xmlns:a16="http://schemas.microsoft.com/office/drawing/2014/main" id="{312719BD-8586-7089-5E85-003A5032D934}"/>
                </a:ext>
              </a:extLst>
            </p:cNvPr>
            <p:cNvGrpSpPr/>
            <p:nvPr/>
          </p:nvGrpSpPr>
          <p:grpSpPr>
            <a:xfrm>
              <a:off x="3401073" y="5041585"/>
              <a:ext cx="415498" cy="246221"/>
              <a:chOff x="227803" y="4725517"/>
              <a:chExt cx="415498" cy="246221"/>
            </a:xfrm>
          </p:grpSpPr>
          <p:sp>
            <p:nvSpPr>
              <p:cNvPr id="86" name="Rectangle 85">
                <a:extLst>
                  <a:ext uri="{FF2B5EF4-FFF2-40B4-BE49-F238E27FC236}">
                    <a16:creationId xmlns:a16="http://schemas.microsoft.com/office/drawing/2014/main" id="{413763D2-9D03-2310-6D63-2AF1920F3FBC}"/>
                  </a:ext>
                </a:extLst>
              </p:cNvPr>
              <p:cNvSpPr/>
              <p:nvPr/>
            </p:nvSpPr>
            <p:spPr>
              <a:xfrm>
                <a:off x="400533" y="4792909"/>
                <a:ext cx="123481" cy="988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a:extLst>
                  <a:ext uri="{FF2B5EF4-FFF2-40B4-BE49-F238E27FC236}">
                    <a16:creationId xmlns:a16="http://schemas.microsoft.com/office/drawing/2014/main" id="{967F587B-93B0-A317-AE05-332051D1359E}"/>
                  </a:ext>
                </a:extLst>
              </p:cNvPr>
              <p:cNvSpPr txBox="1"/>
              <p:nvPr/>
            </p:nvSpPr>
            <p:spPr>
              <a:xfrm>
                <a:off x="227803" y="4725517"/>
                <a:ext cx="415498" cy="246221"/>
              </a:xfrm>
              <a:prstGeom prst="rect">
                <a:avLst/>
              </a:prstGeom>
              <a:noFill/>
            </p:spPr>
            <p:txBody>
              <a:bodyPr wrap="square" rtlCol="0">
                <a:spAutoFit/>
              </a:bodyPr>
              <a:lstStyle/>
              <a:p>
                <a:r>
                  <a:rPr lang="en-US" sz="1000" dirty="0"/>
                  <a:t>140</a:t>
                </a:r>
              </a:p>
            </p:txBody>
          </p:sp>
        </p:grpSp>
        <p:sp>
          <p:nvSpPr>
            <p:cNvPr id="88" name="TextBox 87">
              <a:extLst>
                <a:ext uri="{FF2B5EF4-FFF2-40B4-BE49-F238E27FC236}">
                  <a16:creationId xmlns:a16="http://schemas.microsoft.com/office/drawing/2014/main" id="{3F8B3293-66C2-8633-A78D-4DEC35242B94}"/>
                </a:ext>
              </a:extLst>
            </p:cNvPr>
            <p:cNvSpPr txBox="1"/>
            <p:nvPr/>
          </p:nvSpPr>
          <p:spPr>
            <a:xfrm rot="16200000">
              <a:off x="3438837" y="5195717"/>
              <a:ext cx="723275" cy="369332"/>
            </a:xfrm>
            <a:prstGeom prst="rect">
              <a:avLst/>
            </a:prstGeom>
            <a:noFill/>
          </p:spPr>
          <p:txBody>
            <a:bodyPr wrap="none" rtlCol="0">
              <a:spAutoFit/>
            </a:bodyPr>
            <a:lstStyle/>
            <a:p>
              <a:r>
                <a:rPr lang="en-US" dirty="0"/>
                <a:t>Run 1</a:t>
              </a:r>
            </a:p>
          </p:txBody>
        </p:sp>
        <p:sp>
          <p:nvSpPr>
            <p:cNvPr id="89" name="TextBox 88">
              <a:extLst>
                <a:ext uri="{FF2B5EF4-FFF2-40B4-BE49-F238E27FC236}">
                  <a16:creationId xmlns:a16="http://schemas.microsoft.com/office/drawing/2014/main" id="{E22D7EDB-688D-3426-309E-52E69A78E282}"/>
                </a:ext>
              </a:extLst>
            </p:cNvPr>
            <p:cNvSpPr txBox="1"/>
            <p:nvPr/>
          </p:nvSpPr>
          <p:spPr>
            <a:xfrm rot="16200000">
              <a:off x="3917855" y="5188734"/>
              <a:ext cx="723275" cy="369332"/>
            </a:xfrm>
            <a:prstGeom prst="rect">
              <a:avLst/>
            </a:prstGeom>
            <a:noFill/>
          </p:spPr>
          <p:txBody>
            <a:bodyPr wrap="none" rtlCol="0">
              <a:spAutoFit/>
            </a:bodyPr>
            <a:lstStyle/>
            <a:p>
              <a:r>
                <a:rPr lang="en-US" dirty="0"/>
                <a:t>Run 2</a:t>
              </a:r>
            </a:p>
          </p:txBody>
        </p:sp>
        <p:sp>
          <p:nvSpPr>
            <p:cNvPr id="90" name="TextBox 89">
              <a:extLst>
                <a:ext uri="{FF2B5EF4-FFF2-40B4-BE49-F238E27FC236}">
                  <a16:creationId xmlns:a16="http://schemas.microsoft.com/office/drawing/2014/main" id="{7A5FF08B-2DB0-E3F5-821D-451F50D7C391}"/>
                </a:ext>
              </a:extLst>
            </p:cNvPr>
            <p:cNvSpPr txBox="1"/>
            <p:nvPr/>
          </p:nvSpPr>
          <p:spPr>
            <a:xfrm rot="16200000">
              <a:off x="5133891" y="5877650"/>
              <a:ext cx="723275" cy="369332"/>
            </a:xfrm>
            <a:prstGeom prst="rect">
              <a:avLst/>
            </a:prstGeom>
            <a:noFill/>
          </p:spPr>
          <p:txBody>
            <a:bodyPr wrap="none" rtlCol="0">
              <a:spAutoFit/>
            </a:bodyPr>
            <a:lstStyle/>
            <a:p>
              <a:r>
                <a:rPr lang="en-US" dirty="0"/>
                <a:t>Run 3</a:t>
              </a:r>
            </a:p>
          </p:txBody>
        </p:sp>
        <p:grpSp>
          <p:nvGrpSpPr>
            <p:cNvPr id="93" name="Group 92">
              <a:extLst>
                <a:ext uri="{FF2B5EF4-FFF2-40B4-BE49-F238E27FC236}">
                  <a16:creationId xmlns:a16="http://schemas.microsoft.com/office/drawing/2014/main" id="{B81EC0A2-0383-AC92-6EAF-BE5253FBC94F}"/>
                </a:ext>
              </a:extLst>
            </p:cNvPr>
            <p:cNvGrpSpPr/>
            <p:nvPr/>
          </p:nvGrpSpPr>
          <p:grpSpPr>
            <a:xfrm>
              <a:off x="3637026" y="6519596"/>
              <a:ext cx="2195281" cy="369332"/>
              <a:chOff x="1655013" y="6521360"/>
              <a:chExt cx="2195281" cy="369332"/>
            </a:xfrm>
          </p:grpSpPr>
          <p:sp>
            <p:nvSpPr>
              <p:cNvPr id="92" name="Rectangle 91">
                <a:extLst>
                  <a:ext uri="{FF2B5EF4-FFF2-40B4-BE49-F238E27FC236}">
                    <a16:creationId xmlns:a16="http://schemas.microsoft.com/office/drawing/2014/main" id="{E024C096-8126-2C9A-E957-063DFE52B4D5}"/>
                  </a:ext>
                </a:extLst>
              </p:cNvPr>
              <p:cNvSpPr/>
              <p:nvPr/>
            </p:nvSpPr>
            <p:spPr>
              <a:xfrm>
                <a:off x="1666090" y="6560740"/>
                <a:ext cx="2053145" cy="27889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a:extLst>
                  <a:ext uri="{FF2B5EF4-FFF2-40B4-BE49-F238E27FC236}">
                    <a16:creationId xmlns:a16="http://schemas.microsoft.com/office/drawing/2014/main" id="{98D7A003-57FE-B1B8-CC65-08AB7928A5C8}"/>
                  </a:ext>
                </a:extLst>
              </p:cNvPr>
              <p:cNvSpPr txBox="1"/>
              <p:nvPr/>
            </p:nvSpPr>
            <p:spPr>
              <a:xfrm>
                <a:off x="1655013" y="6521360"/>
                <a:ext cx="2195281" cy="369332"/>
              </a:xfrm>
              <a:prstGeom prst="rect">
                <a:avLst/>
              </a:prstGeom>
              <a:noFill/>
            </p:spPr>
            <p:txBody>
              <a:bodyPr wrap="none" rtlCol="0">
                <a:spAutoFit/>
              </a:bodyPr>
              <a:lstStyle/>
              <a:p>
                <a:r>
                  <a:rPr lang="en-US" dirty="0"/>
                  <a:t>Integrated </a:t>
                </a:r>
                <a:r>
                  <a:rPr lang="en-US" dirty="0" err="1"/>
                  <a:t>lumi</a:t>
                </a:r>
                <a:r>
                  <a:rPr lang="en-US" dirty="0"/>
                  <a:t> (fb</a:t>
                </a:r>
                <a:r>
                  <a:rPr lang="en-US" baseline="30000" dirty="0"/>
                  <a:t>-1</a:t>
                </a:r>
                <a:r>
                  <a:rPr lang="en-US" dirty="0"/>
                  <a:t>)</a:t>
                </a:r>
              </a:p>
            </p:txBody>
          </p:sp>
        </p:grpSp>
        <p:cxnSp>
          <p:nvCxnSpPr>
            <p:cNvPr id="97" name="Straight Connector 96">
              <a:extLst>
                <a:ext uri="{FF2B5EF4-FFF2-40B4-BE49-F238E27FC236}">
                  <a16:creationId xmlns:a16="http://schemas.microsoft.com/office/drawing/2014/main" id="{9BC69C56-8813-6D08-10F0-84560B0B5746}"/>
                </a:ext>
              </a:extLst>
            </p:cNvPr>
            <p:cNvCxnSpPr/>
            <p:nvPr/>
          </p:nvCxnSpPr>
          <p:spPr>
            <a:xfrm>
              <a:off x="3718308" y="5769306"/>
              <a:ext cx="214437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8" name="TextBox 97">
              <a:extLst>
                <a:ext uri="{FF2B5EF4-FFF2-40B4-BE49-F238E27FC236}">
                  <a16:creationId xmlns:a16="http://schemas.microsoft.com/office/drawing/2014/main" id="{8B76E0EC-4D12-5ECD-BADA-6CA55CF59B70}"/>
                </a:ext>
              </a:extLst>
            </p:cNvPr>
            <p:cNvSpPr txBox="1"/>
            <p:nvPr/>
          </p:nvSpPr>
          <p:spPr>
            <a:xfrm>
              <a:off x="5676541" y="5687392"/>
              <a:ext cx="892104" cy="461665"/>
            </a:xfrm>
            <a:prstGeom prst="rect">
              <a:avLst/>
            </a:prstGeom>
            <a:noFill/>
          </p:spPr>
          <p:txBody>
            <a:bodyPr wrap="square" rtlCol="0">
              <a:spAutoFit/>
            </a:bodyPr>
            <a:lstStyle/>
            <a:p>
              <a:pPr algn="ctr"/>
              <a:r>
                <a:rPr lang="en-US" sz="1200" dirty="0">
                  <a:solidFill>
                    <a:schemeClr val="accent2"/>
                  </a:solidFill>
                </a:rPr>
                <a:t>Moderate damage</a:t>
              </a:r>
            </a:p>
          </p:txBody>
        </p:sp>
      </p:grpSp>
    </p:spTree>
    <p:extLst>
      <p:ext uri="{BB962C8B-B14F-4D97-AF65-F5344CB8AC3E}">
        <p14:creationId xmlns:p14="http://schemas.microsoft.com/office/powerpoint/2010/main" val="187008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6D5431-B0FD-E066-0376-1C56CEF87EC6}"/>
              </a:ext>
            </a:extLst>
          </p:cNvPr>
          <p:cNvSpPr>
            <a:spLocks noGrp="1"/>
          </p:cNvSpPr>
          <p:nvPr>
            <p:ph type="title"/>
          </p:nvPr>
        </p:nvSpPr>
        <p:spPr>
          <a:xfrm>
            <a:off x="839887" y="249141"/>
            <a:ext cx="11376025" cy="709542"/>
          </a:xfrm>
        </p:spPr>
        <p:txBody>
          <a:bodyPr/>
          <a:lstStyle/>
          <a:p>
            <a:r>
              <a:rPr lang="en-GB" dirty="0">
                <a:solidFill>
                  <a:schemeClr val="accent1">
                    <a:lumMod val="75000"/>
                  </a:schemeClr>
                </a:solidFill>
              </a:rPr>
              <a:t>2023 &amp; 2024 LHC Performance</a:t>
            </a:r>
          </a:p>
        </p:txBody>
      </p:sp>
      <p:sp>
        <p:nvSpPr>
          <p:cNvPr id="4" name="Date Placeholder 3">
            <a:extLst>
              <a:ext uri="{FF2B5EF4-FFF2-40B4-BE49-F238E27FC236}">
                <a16:creationId xmlns:a16="http://schemas.microsoft.com/office/drawing/2014/main" id="{2BAB9C90-125E-8813-DF0D-385D36FBA85F}"/>
              </a:ext>
            </a:extLst>
          </p:cNvPr>
          <p:cNvSpPr>
            <a:spLocks noGrp="1"/>
          </p:cNvSpPr>
          <p:nvPr>
            <p:ph type="dt" sz="half" idx="10"/>
          </p:nvPr>
        </p:nvSpPr>
        <p:spPr/>
        <p:txBody>
          <a:bodyPr/>
          <a:lstStyle/>
          <a:p>
            <a:r>
              <a:rPr lang="en-US" dirty="0"/>
              <a:t>13/01/2025</a:t>
            </a:r>
          </a:p>
        </p:txBody>
      </p:sp>
      <p:sp>
        <p:nvSpPr>
          <p:cNvPr id="5" name="Footer Placeholder 4">
            <a:extLst>
              <a:ext uri="{FF2B5EF4-FFF2-40B4-BE49-F238E27FC236}">
                <a16:creationId xmlns:a16="http://schemas.microsoft.com/office/drawing/2014/main" id="{9EE48A24-856B-528C-1AC9-8EF80D940B25}"/>
              </a:ext>
            </a:extLst>
          </p:cNvPr>
          <p:cNvSpPr>
            <a:spLocks noGrp="1"/>
          </p:cNvSpPr>
          <p:nvPr>
            <p:ph type="ftr" sz="quarter" idx="11"/>
          </p:nvPr>
        </p:nvSpPr>
        <p:spPr/>
        <p:txBody>
          <a:bodyPr/>
          <a:lstStyle/>
          <a:p>
            <a:r>
              <a:rPr lang="en-GB"/>
              <a:t>Epiphany 2025    R. Alemany Fernandez</a:t>
            </a:r>
            <a:endParaRPr lang="en-US" dirty="0"/>
          </a:p>
        </p:txBody>
      </p:sp>
      <p:sp>
        <p:nvSpPr>
          <p:cNvPr id="6" name="Slide Number Placeholder 5">
            <a:extLst>
              <a:ext uri="{FF2B5EF4-FFF2-40B4-BE49-F238E27FC236}">
                <a16:creationId xmlns:a16="http://schemas.microsoft.com/office/drawing/2014/main" id="{ADC3CC86-FAA9-BEFE-175B-4FD98E44C796}"/>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9" name="Content Placeholder 8">
            <a:extLst>
              <a:ext uri="{FF2B5EF4-FFF2-40B4-BE49-F238E27FC236}">
                <a16:creationId xmlns:a16="http://schemas.microsoft.com/office/drawing/2014/main" id="{41426A68-85CF-87DF-4945-F08DC8EBC730}"/>
              </a:ext>
            </a:extLst>
          </p:cNvPr>
          <p:cNvSpPr>
            <a:spLocks noGrp="1"/>
          </p:cNvSpPr>
          <p:nvPr>
            <p:ph idx="1"/>
          </p:nvPr>
        </p:nvSpPr>
        <p:spPr>
          <a:xfrm>
            <a:off x="759069" y="1052203"/>
            <a:ext cx="10515600" cy="4351338"/>
          </a:xfrm>
        </p:spPr>
        <p:txBody>
          <a:bodyPr>
            <a:normAutofit/>
          </a:bodyPr>
          <a:lstStyle/>
          <a:p>
            <a:pPr>
              <a:buFont typeface="Wingdings" charset="2"/>
              <a:buChar char="Ø"/>
            </a:pPr>
            <a:r>
              <a:rPr lang="en-GB" sz="2400" dirty="0"/>
              <a:t>2023 summary: </a:t>
            </a:r>
          </a:p>
          <a:p>
            <a:pPr lvl="1">
              <a:buFont typeface="Wingdings" charset="2"/>
              <a:buChar char="Ø"/>
            </a:pPr>
            <a:r>
              <a:rPr lang="en-GB" sz="1500" dirty="0"/>
              <a:t>p+ period </a:t>
            </a:r>
            <a:r>
              <a:rPr lang="en-GB" sz="1500" u="sng" dirty="0"/>
              <a:t>best availability </a:t>
            </a:r>
            <a:r>
              <a:rPr lang="en-GB" sz="1500" dirty="0"/>
              <a:t>76%, stable beams for physics 52%</a:t>
            </a:r>
          </a:p>
          <a:p>
            <a:pPr lvl="1">
              <a:buFont typeface="Wingdings" charset="2"/>
              <a:buChar char="Ø"/>
            </a:pPr>
            <a:r>
              <a:rPr lang="en-GB" sz="1500" dirty="0"/>
              <a:t>Many long-term faults </a:t>
            </a:r>
            <a:r>
              <a:rPr lang="en-GB" sz="1500" dirty="0">
                <a:sym typeface="Wingdings"/>
              </a:rPr>
              <a:t> target 75 fb</a:t>
            </a:r>
            <a:r>
              <a:rPr lang="en-GB" sz="1500" baseline="30000" dirty="0">
                <a:sym typeface="Wingdings"/>
              </a:rPr>
              <a:t>-1</a:t>
            </a:r>
            <a:r>
              <a:rPr lang="en-GB" sz="1500" dirty="0">
                <a:sym typeface="Wingdings"/>
              </a:rPr>
              <a:t>/exp not reached</a:t>
            </a:r>
          </a:p>
          <a:p>
            <a:pPr>
              <a:buFont typeface="Wingdings" charset="2"/>
              <a:buChar char="Ø"/>
            </a:pPr>
            <a:r>
              <a:rPr lang="en-GB" sz="2400" dirty="0">
                <a:sym typeface="Wingdings"/>
              </a:rPr>
              <a:t>2024 summary:</a:t>
            </a:r>
          </a:p>
          <a:p>
            <a:pPr lvl="1">
              <a:buFont typeface="Wingdings" charset="2"/>
              <a:buChar char="Ø"/>
            </a:pPr>
            <a:r>
              <a:rPr lang="en-GB" sz="1500" dirty="0"/>
              <a:t>Highest production rate ever - up to </a:t>
            </a:r>
            <a:r>
              <a:rPr lang="en-GB" sz="1500" b="1" dirty="0">
                <a:solidFill>
                  <a:srgbClr val="00B050"/>
                </a:solidFill>
              </a:rPr>
              <a:t>1.5 fb</a:t>
            </a:r>
            <a:r>
              <a:rPr lang="en-GB" sz="1500" b="1" baseline="30000" dirty="0">
                <a:solidFill>
                  <a:srgbClr val="00B050"/>
                </a:solidFill>
              </a:rPr>
              <a:t>-1</a:t>
            </a:r>
            <a:r>
              <a:rPr lang="en-GB" sz="1500" b="1" dirty="0">
                <a:solidFill>
                  <a:srgbClr val="00B050"/>
                </a:solidFill>
              </a:rPr>
              <a:t>/24h</a:t>
            </a:r>
          </a:p>
          <a:p>
            <a:pPr lvl="1">
              <a:buFont typeface="Wingdings" charset="2"/>
              <a:buChar char="Ø"/>
            </a:pPr>
            <a:r>
              <a:rPr lang="en-GB" sz="1500" dirty="0"/>
              <a:t>Peak luminosity at </a:t>
            </a:r>
            <a:r>
              <a:rPr lang="en-GB" sz="1500" b="1" dirty="0">
                <a:solidFill>
                  <a:srgbClr val="00B050"/>
                </a:solidFill>
              </a:rPr>
              <a:t>~2.1x10</a:t>
            </a:r>
            <a:r>
              <a:rPr lang="en-GB" sz="1500" b="1" baseline="30000" dirty="0">
                <a:solidFill>
                  <a:srgbClr val="00B050"/>
                </a:solidFill>
              </a:rPr>
              <a:t>34</a:t>
            </a:r>
            <a:r>
              <a:rPr lang="en-GB" sz="1500" b="1" dirty="0">
                <a:solidFill>
                  <a:srgbClr val="00B050"/>
                </a:solidFill>
              </a:rPr>
              <a:t> cm</a:t>
            </a:r>
            <a:r>
              <a:rPr lang="en-GB" sz="1500" b="1" baseline="30000" dirty="0">
                <a:solidFill>
                  <a:srgbClr val="00B050"/>
                </a:solidFill>
              </a:rPr>
              <a:t>-1</a:t>
            </a:r>
            <a:r>
              <a:rPr lang="en-GB" sz="1500" b="1" dirty="0">
                <a:solidFill>
                  <a:srgbClr val="00B050"/>
                </a:solidFill>
              </a:rPr>
              <a:t>s</a:t>
            </a:r>
            <a:r>
              <a:rPr lang="en-GB" sz="1500" b="1" baseline="30000" dirty="0">
                <a:solidFill>
                  <a:srgbClr val="00B050"/>
                </a:solidFill>
              </a:rPr>
              <a:t>-1</a:t>
            </a:r>
            <a:endParaRPr lang="en-GB" sz="1500" b="1" dirty="0">
              <a:solidFill>
                <a:srgbClr val="00B050"/>
              </a:solidFill>
            </a:endParaRPr>
          </a:p>
          <a:p>
            <a:pPr lvl="2"/>
            <a:r>
              <a:rPr lang="en-GB" sz="1500" dirty="0"/>
              <a:t>Limited by cryogenic cooling capacity in the IT</a:t>
            </a:r>
          </a:p>
          <a:p>
            <a:pPr lvl="1">
              <a:buFont typeface="Wingdings" charset="2"/>
              <a:buChar char="Ø"/>
            </a:pPr>
            <a:endParaRPr lang="en-GB" sz="1500" dirty="0"/>
          </a:p>
          <a:p>
            <a:endParaRPr lang="en-GB" sz="2400" dirty="0"/>
          </a:p>
        </p:txBody>
      </p:sp>
      <p:cxnSp>
        <p:nvCxnSpPr>
          <p:cNvPr id="20" name="Straight Connector 19"/>
          <p:cNvCxnSpPr/>
          <p:nvPr/>
        </p:nvCxnSpPr>
        <p:spPr>
          <a:xfrm flipV="1">
            <a:off x="968261" y="820099"/>
            <a:ext cx="11203709" cy="5542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59253D48-45B5-964E-87C3-3BCC87C9990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852277" y="1590782"/>
            <a:ext cx="4500769" cy="1329199"/>
          </a:xfrm>
          <a:prstGeom prst="rect">
            <a:avLst/>
          </a:prstGeom>
        </p:spPr>
      </p:pic>
      <p:pic>
        <p:nvPicPr>
          <p:cNvPr id="24" name="Picture 23" descr="A graph showing a graph&#10;&#10;Description automatically generated with medium confidence">
            <a:extLst>
              <a:ext uri="{FF2B5EF4-FFF2-40B4-BE49-F238E27FC236}">
                <a16:creationId xmlns:a16="http://schemas.microsoft.com/office/drawing/2014/main" id="{4A76999E-CFCA-8B40-0612-478946E7573F}"/>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826071" y="3458560"/>
            <a:ext cx="5949474" cy="2792768"/>
          </a:xfrm>
          <a:prstGeom prst="rect">
            <a:avLst/>
          </a:prstGeom>
        </p:spPr>
      </p:pic>
      <p:sp>
        <p:nvSpPr>
          <p:cNvPr id="25" name="TextBox 24"/>
          <p:cNvSpPr txBox="1"/>
          <p:nvPr/>
        </p:nvSpPr>
        <p:spPr>
          <a:xfrm>
            <a:off x="5917372" y="4156221"/>
            <a:ext cx="652743" cy="369332"/>
          </a:xfrm>
          <a:prstGeom prst="rect">
            <a:avLst/>
          </a:prstGeom>
          <a:solidFill>
            <a:schemeClr val="accent6">
              <a:lumMod val="60000"/>
              <a:lumOff val="40000"/>
            </a:schemeClr>
          </a:solidFill>
        </p:spPr>
        <p:txBody>
          <a:bodyPr wrap="none" rtlCol="0">
            <a:spAutoFit/>
          </a:bodyPr>
          <a:lstStyle/>
          <a:p>
            <a:r>
              <a:rPr lang="en-GB"/>
              <a:t>2024</a:t>
            </a:r>
          </a:p>
        </p:txBody>
      </p:sp>
      <p:pic>
        <p:nvPicPr>
          <p:cNvPr id="8" name="Picture 2" descr="CERN Logo">
            <a:extLst>
              <a:ext uri="{FF2B5EF4-FFF2-40B4-BE49-F238E27FC236}">
                <a16:creationId xmlns:a16="http://schemas.microsoft.com/office/drawing/2014/main" id="{ADDE61E9-1E59-8CB6-3832-00AE7D188D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53046" y="123893"/>
            <a:ext cx="838954" cy="709755"/>
          </a:xfrm>
          <a:prstGeom prst="rect">
            <a:avLst/>
          </a:prstGeom>
          <a:noFill/>
          <a:extLst>
            <a:ext uri="{909E8E84-426E-40DD-AFC4-6F175D3DCCD1}">
              <a14:hiddenFill xmlns:a14="http://schemas.microsoft.com/office/drawing/2010/main">
                <a:solidFill>
                  <a:srgbClr val="FFFFFF"/>
                </a:solidFill>
              </a14:hiddenFill>
            </a:ext>
          </a:extLst>
        </p:spPr>
      </p:pic>
      <p:pic>
        <p:nvPicPr>
          <p:cNvPr id="13314" name="Picture 2">
            <a:extLst>
              <a:ext uri="{FF2B5EF4-FFF2-40B4-BE49-F238E27FC236}">
                <a16:creationId xmlns:a16="http://schemas.microsoft.com/office/drawing/2014/main" id="{72CC2788-40A3-8287-08ED-C494FA719E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81569" y="3458560"/>
            <a:ext cx="4999303" cy="2767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7137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33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3090</TotalTime>
  <Words>3520</Words>
  <Application>Microsoft Macintosh PowerPoint</Application>
  <PresentationFormat>Widescreen</PresentationFormat>
  <Paragraphs>614</Paragraphs>
  <Slides>39</Slides>
  <Notes>2</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39</vt:i4>
      </vt:variant>
    </vt:vector>
  </HeadingPairs>
  <TitlesOfParts>
    <vt:vector size="49" baseType="lpstr">
      <vt:lpstr>Arial</vt:lpstr>
      <vt:lpstr>Calibri</vt:lpstr>
      <vt:lpstr>Calibri Light</vt:lpstr>
      <vt:lpstr>Cambria Math</vt:lpstr>
      <vt:lpstr>Courier New</vt:lpstr>
      <vt:lpstr>Helvetica</vt:lpstr>
      <vt:lpstr>PT Sans</vt:lpstr>
      <vt:lpstr>Tahoma</vt:lpstr>
      <vt:lpstr>Wingdings</vt:lpstr>
      <vt:lpstr>Office Theme</vt:lpstr>
      <vt:lpstr>PowerPoint Presentation</vt:lpstr>
      <vt:lpstr>LHC in 2023 </vt:lpstr>
      <vt:lpstr>LHC RF Finger Module Issue</vt:lpstr>
      <vt:lpstr>LHC Inner Triplet (IT) Bellow Leak</vt:lpstr>
      <vt:lpstr>LHC TDIS (Target Dump Injection Segment)</vt:lpstr>
      <vt:lpstr>Other limitations in Run 3 that require LHC parameters and configuration optimization</vt:lpstr>
      <vt:lpstr>Electron cloud and cryogenics load</vt:lpstr>
      <vt:lpstr>Ensuring the Longevity of the IT until LS3 </vt:lpstr>
      <vt:lpstr>2023 &amp; 2024 LHC Performance</vt:lpstr>
      <vt:lpstr>The 2023 &amp; 2024 ion runs</vt:lpstr>
      <vt:lpstr>2023 LHC Lead Ion Run Performance</vt:lpstr>
      <vt:lpstr>2024 LHC Ion Run Performance</vt:lpstr>
      <vt:lpstr>2025 &amp; 2026 schedules</vt:lpstr>
      <vt:lpstr>Status of HL-LHC preparation</vt:lpstr>
      <vt:lpstr>HL-LHC parameters</vt:lpstr>
      <vt:lpstr>PowerPoint Presentation</vt:lpstr>
      <vt:lpstr>Magnets Nb3Sn</vt:lpstr>
      <vt:lpstr>Preparing for the Inner Triplet String Test</vt:lpstr>
      <vt:lpstr>MgB2 superconducting link</vt:lpstr>
      <vt:lpstr>Crab Cavities</vt:lpstr>
      <vt:lpstr>Civil Engineering Complete</vt:lpstr>
      <vt:lpstr>PowerPoint Presentation</vt:lpstr>
      <vt:lpstr>PowerPoint Presentation</vt:lpstr>
      <vt:lpstr>PowerPoint Presentation</vt:lpstr>
      <vt:lpstr>PowerPoint Presentation</vt:lpstr>
      <vt:lpstr>Spares</vt:lpstr>
      <vt:lpstr>Setting the scene</vt:lpstr>
      <vt:lpstr>LHC in 2024</vt:lpstr>
      <vt:lpstr>RF burst disk</vt:lpstr>
      <vt:lpstr>LHC in 2024</vt:lpstr>
      <vt:lpstr>Performance optimization</vt:lpstr>
      <vt:lpstr>Outlook for the LHC in 2025</vt:lpstr>
      <vt:lpstr>Beam screen heat load forecast @HL-LHC era</vt:lpstr>
      <vt:lpstr>Key ingredients for the HL-LHC upgrade</vt:lpstr>
      <vt:lpstr>Preparing the Collider-Experiment Interface</vt:lpstr>
      <vt:lpstr>LHC layout &amp; beam production</vt:lpstr>
      <vt:lpstr>PowerPoint Presentation</vt:lpstr>
      <vt:lpstr>PowerPoint Presentation</vt:lpstr>
      <vt:lpstr>Other limitations in Run 3 that require LHC parameters and configuration optimization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Reyes Alemany Fernandez</dc:creator>
  <cp:lastModifiedBy>Reyes Alemany Fernandez</cp:lastModifiedBy>
  <cp:revision>141</cp:revision>
  <dcterms:created xsi:type="dcterms:W3CDTF">2024-12-10T18:03:28Z</dcterms:created>
  <dcterms:modified xsi:type="dcterms:W3CDTF">2025-01-13T01:21:01Z</dcterms:modified>
</cp:coreProperties>
</file>