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5" r:id="rId4"/>
    <p:sldId id="258" r:id="rId5"/>
    <p:sldId id="268" r:id="rId6"/>
    <p:sldId id="260" r:id="rId7"/>
    <p:sldId id="261" r:id="rId8"/>
    <p:sldId id="262" r:id="rId9"/>
    <p:sldId id="264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3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4234A-4D55-45F1-AB57-CA4F16107BF1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1474C-49E0-4E4D-94B9-66BE24477B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01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65AB5-9276-1025-0298-7C314FC3D9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ECEA1E-5ACA-879B-3ED2-54D70B2C5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D0D27-545B-249E-5EB3-F9FF31373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EF959-4392-725C-EA63-F0E079FBB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8C531A-10CE-95B0-944F-8974ADD54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F350-45DC-4C3A-ABB5-3A584BB46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441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B114F-29A3-C65D-93ED-CE4016D92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FA08B8-3C9F-045D-CA52-15084850E1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073D2-6588-AADC-403B-AEFA798BD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22E50-ACB6-713A-14D0-081378712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B54F2-BE73-8C72-9F09-20E971560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F350-45DC-4C3A-ABB5-3A584BB46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936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BDDE46-6E9D-474E-FF6F-2CC07DEFEE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A108FC-91F7-CC48-A6A0-0B12E8C31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1A250-BF95-B47B-C042-E2A5FAA57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BD3DB9-6D96-0385-40D0-B89016209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893F7F-F734-D40B-2FF6-2AAC0314D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F350-45DC-4C3A-ABB5-3A584BB46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736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E4E41-B693-8548-B4A2-5C819E70B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3150"/>
            <a:ext cx="9870649" cy="766091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E674B-9DCB-BC10-F2FD-9FFF7392B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8924"/>
            <a:ext cx="11001866" cy="5475926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D6C00E-FB24-9614-2E31-5E69BFA44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8849" y="213150"/>
            <a:ext cx="1131217" cy="76609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&lt;#&gt;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6089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CBEA2-FF61-1ADA-0680-F5299F000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502C9-D305-6BF3-0AF4-5236B3BED0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B3FB3-7FA1-1A3D-E632-FCDBBB84C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F8D1B-7A5B-1F64-9AE6-80DF848DB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AB412-023B-B4DB-1F54-95C13A61A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F350-45DC-4C3A-ABB5-3A584BB46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368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45973-744C-3697-B82C-F45D756D0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EBDD6-070C-6E62-B79D-167214C091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D982B4-FCF2-8432-3A86-9C227C2694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E705AF-39D8-E09B-8F2F-7670C3577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715AA4-4838-8A7C-08D3-06EDFCC25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F53A63-8F9C-C34B-F3C4-4405F3A66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F350-45DC-4C3A-ABB5-3A584BB46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719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D7674-89EC-5F44-875A-A35871A01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DA4B8-E531-0C7E-9A0A-3C16083D22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B8D214-0A18-3F4B-BCD2-D92D00421A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10FA12-1B4E-9B04-B214-9E19719D7E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2145A6-FC19-D938-24D9-3E622277D9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5B038A-3A98-3077-DD69-6EEE9B762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8810C0-F4DE-5084-8873-4DC3CF712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40CF14-90F1-9CB5-D2D7-7B7CA1CE7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F350-45DC-4C3A-ABB5-3A584BB46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966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781-8F72-E90D-D50B-80F596239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7342CE-064D-6EF7-63A7-EEE68E7F3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8CECC2-7ED2-3904-6795-B459FE4AA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CBB167-E21F-82FE-CE64-1F4110A56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F350-45DC-4C3A-ABB5-3A584BB46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442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0050C8-734E-A733-DFF3-B5BE5F633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0FC058-636C-BA0D-0275-15789414C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1432D-A9A9-3F36-C18B-F39E1CC32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F350-45DC-4C3A-ABB5-3A584BB46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899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5DBE7-0D0A-C012-9A4C-8CCA2FD7F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17FD16-F1A2-10BE-D35E-FBB374C3C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C3A4AE-2DC3-EC47-B4E0-C7E09ADFA5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9F0B61-D0C2-2992-42E6-F42A4C2E2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9B01DE-FB82-770F-C7FD-FA56266EF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CAA018-798D-F700-3D99-9E2EB931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F350-45DC-4C3A-ABB5-3A584BB46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085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16D0E-BABA-D0E8-D5B6-2FC5DD301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E821E2-594A-FDA4-242B-048DEE3D41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25D325-EF2D-5CBA-64F6-92B1012703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12208D-6CB9-693E-8E2E-D933F5705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C26C9F-0BAE-005F-06C6-BA8DCFF0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2249A-5879-443A-D9B0-7126B52BE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F350-45DC-4C3A-ABB5-3A584BB46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535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 t="-81000" b="-8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17D061-D5F6-2B18-A31D-9B05DF50F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CEB459-89F8-7550-8261-5BBF1DF6E5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2E24D4-4BD1-4AB9-51B5-270DE73FE4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B8148-C94D-2B45-824D-AB43ADDD55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27172-32B0-9B16-DE11-08EAAD434E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FCF350-45DC-4C3A-ABB5-3A584BB460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89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journals.aps.org/prl/abstract/10.1103/PhysRevLett.124.06200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l/abstract/10.1103/PhysRevLett.124.062001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ink.springer.com/article/10.1140/epjc/s10052-021-08896-1" TargetMode="External"/><Relationship Id="rId5" Type="http://schemas.openxmlformats.org/officeDocument/2006/relationships/image" Target="../media/image5.png"/><Relationship Id="rId10" Type="http://schemas.openxmlformats.org/officeDocument/2006/relationships/hyperlink" Target="https://indico.cern.ch/event/1459306/contributions/6286387/" TargetMode="External"/><Relationship Id="rId4" Type="http://schemas.openxmlformats.org/officeDocument/2006/relationships/image" Target="../media/image4.jpg"/><Relationship Id="rId9" Type="http://schemas.openxmlformats.org/officeDocument/2006/relationships/hyperlink" Target="https://link.springer.com/article/10.1140/epjc/s10052-022-11122-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abs/pii/0550321372905512?via%3Dihub" TargetMode="External"/><Relationship Id="rId7" Type="http://schemas.openxmlformats.org/officeDocument/2006/relationships/image" Target="../media/image8.png"/><Relationship Id="rId2" Type="http://schemas.openxmlformats.org/officeDocument/2006/relationships/hyperlink" Target="https://www.actaphys.uj.edu.pl/R/4/11/857/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spirehep.net/literature/320701" TargetMode="External"/><Relationship Id="rId5" Type="http://schemas.openxmlformats.org/officeDocument/2006/relationships/hyperlink" Target="https://www.sciencedirect.com/science/article/pii/0370269386913043" TargetMode="External"/><Relationship Id="rId4" Type="http://schemas.openxmlformats.org/officeDocument/2006/relationships/hyperlink" Target="https://www.sciencedirect.com/science/article/pii/037026938690246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ink.springer.com/article/10.1140/epjc/s10052-014-2888-1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link.springer.com/article/10.1140/epjc/s10052-014-2888-1" TargetMode="External"/><Relationship Id="rId3" Type="http://schemas.openxmlformats.org/officeDocument/2006/relationships/image" Target="../media/image110.png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11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3.png"/><Relationship Id="rId7" Type="http://schemas.openxmlformats.org/officeDocument/2006/relationships/hyperlink" Target="https://link.springer.com/article/10.1140/epjc/s10052-017-5412-6" TargetMode="External"/><Relationship Id="rId2" Type="http://schemas.openxmlformats.org/officeDocument/2006/relationships/hyperlink" Target="https://www.sciencedirect.com/science/article/abs/pii/037026938891280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0"/>
            <a:lum/>
          </a:blip>
          <a:srcRect/>
          <a:stretch>
            <a:fillRect t="-81000" b="-8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65DD1A-067F-C835-09AF-4E565FB62C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anchor="b">
            <a:normAutofit/>
          </a:bodyPr>
          <a:lstStyle/>
          <a:p>
            <a:pPr algn="l"/>
            <a:r>
              <a:rPr lang="hu-HU" sz="5400"/>
              <a:t>Multiplicity</a:t>
            </a:r>
            <a:r>
              <a:rPr lang="en-US" sz="5400"/>
              <a:t> distributions and quantum entanglement</a:t>
            </a:r>
            <a:endParaRPr lang="en-GB" sz="54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86F07E-D0F3-C31C-7783-B07CC98357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063752"/>
          </a:xfrm>
        </p:spPr>
        <p:txBody>
          <a:bodyPr>
            <a:normAutofit/>
          </a:bodyPr>
          <a:lstStyle/>
          <a:p>
            <a:pPr algn="l"/>
            <a:r>
              <a:rPr lang="en-GB" sz="2800" dirty="0"/>
              <a:t>Epiphany Conference, Krakow, 2025</a:t>
            </a:r>
          </a:p>
          <a:p>
            <a:pPr algn="l"/>
            <a:r>
              <a:rPr lang="en-GB" sz="2800" dirty="0"/>
              <a:t>Sandor Lokos (IFJ PAN)</a:t>
            </a:r>
          </a:p>
        </p:txBody>
      </p:sp>
      <p:pic>
        <p:nvPicPr>
          <p:cNvPr id="6" name="Picture 5" descr="A drawing of a building&#10;&#10;Description automatically generated">
            <a:extLst>
              <a:ext uri="{FF2B5EF4-FFF2-40B4-BE49-F238E27FC236}">
                <a16:creationId xmlns:a16="http://schemas.microsoft.com/office/drawing/2014/main" id="{9B613F6B-DEE0-5A45-27FF-2B006539D9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3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Blue text on a white background&#10;&#10;Description automatically generated">
            <a:extLst>
              <a:ext uri="{FF2B5EF4-FFF2-40B4-BE49-F238E27FC236}">
                <a16:creationId xmlns:a16="http://schemas.microsoft.com/office/drawing/2014/main" id="{4D94567D-8B11-8F87-0C93-BDC583A166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840" y="5737860"/>
            <a:ext cx="3605784" cy="10820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7628D5B-6781-0D4B-4CBF-62DABB11C106}"/>
              </a:ext>
            </a:extLst>
          </p:cNvPr>
          <p:cNvSpPr txBox="1"/>
          <p:nvPr/>
        </p:nvSpPr>
        <p:spPr>
          <a:xfrm>
            <a:off x="8671467" y="5966209"/>
            <a:ext cx="28728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Supported by </a:t>
            </a:r>
            <a:r>
              <a:rPr lang="en-GB" sz="1400" dirty="0" err="1"/>
              <a:t>Miniatura</a:t>
            </a:r>
            <a:r>
              <a:rPr lang="en-GB" sz="1400" dirty="0"/>
              <a:t> 7,</a:t>
            </a:r>
            <a:br>
              <a:rPr lang="en-GB" sz="1400" dirty="0"/>
            </a:br>
            <a:r>
              <a:rPr lang="en-GB" sz="1400" dirty="0"/>
              <a:t>NSC, Poland 2023/07/X/ST2/00652</a:t>
            </a:r>
          </a:p>
        </p:txBody>
      </p:sp>
    </p:spTree>
    <p:extLst>
      <p:ext uri="{BB962C8B-B14F-4D97-AF65-F5344CB8AC3E}">
        <p14:creationId xmlns:p14="http://schemas.microsoft.com/office/powerpoint/2010/main" val="1923515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1D206D-96DF-DA1F-5143-7CF3D7B72A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71C37-CC10-E3D4-E8A0-2179DDE71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Conclusion and outlook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4CC5029-B162-FEF0-5E28-9F34A2A9756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988667"/>
                <a:ext cx="11001866" cy="565618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PoME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MD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𝐸𝑥𝑝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d>
                  </m:oMath>
                </a14:m>
                <a:r>
                  <a:rPr lang="en-US" dirty="0"/>
                  <a:t> : LHCb data fitted successfully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b="0" dirty="0"/>
                  <a:t>linearly grows with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b="0" dirty="0"/>
                  <a:t>: observed</a:t>
                </a:r>
              </a:p>
              <a:p>
                <a:r>
                  <a:rPr lang="en-US" b="0" dirty="0"/>
                  <a:t>Integer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 </m:t>
                    </m:r>
                    <m:groupChr>
                      <m:groupChrPr>
                        <m:chr m:val="⇒"/>
                        <m:vertJc m:val="bot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?</m:t>
                        </m:r>
                      </m:e>
                    </m:groupChr>
                  </m:oMath>
                </a14:m>
                <a:r>
                  <a:rPr lang="en-US" dirty="0"/>
                  <a:t>  NBD fits to e. g. ALICE, CMS, STAR, H1… data?</a:t>
                </a:r>
              </a:p>
              <a:p>
                <a:endParaRPr lang="en-US" dirty="0"/>
              </a:p>
              <a:p>
                <a:r>
                  <a:rPr lang="en-US" dirty="0"/>
                  <a:t>Methodology: measure MD with moving rapidity window (too!)</a:t>
                </a:r>
              </a:p>
              <a:p>
                <a:r>
                  <a:rPr lang="en-US" dirty="0"/>
                  <a:t>Correlations reduce entropy: diff. in mid. and forward rapidity?</a:t>
                </a:r>
              </a:p>
              <a:p>
                <a:r>
                  <a:rPr lang="en-US" dirty="0"/>
                  <a:t>Measurement in UPC (not trivial)</a:t>
                </a:r>
              </a:p>
              <a:p>
                <a:r>
                  <a:rPr lang="en-US" dirty="0"/>
                  <a:t>Could indicate initial state entanglement?</a:t>
                </a:r>
              </a:p>
              <a:p>
                <a:r>
                  <a:rPr lang="en-US" dirty="0"/>
                  <a:t>Could be related to saturation?</a:t>
                </a:r>
              </a:p>
              <a:p>
                <a:endParaRPr lang="en-US" dirty="0"/>
              </a:p>
              <a:p>
                <a:pPr marL="0" indent="0" algn="ctr">
                  <a:buNone/>
                </a:pPr>
                <a:r>
                  <a:rPr lang="en-US" sz="3200" dirty="0"/>
                  <a:t>THANK YOU FOR YOUR ATTENTION!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4CC5029-B162-FEF0-5E28-9F34A2A975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988667"/>
                <a:ext cx="11001866" cy="5656183"/>
              </a:xfrm>
              <a:blipFill>
                <a:blip r:embed="rId2"/>
                <a:stretch>
                  <a:fillRect l="-998" t="-23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6CA65-0063-A3CB-5624-00C5AD1DE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8276" y="222577"/>
            <a:ext cx="1131217" cy="766090"/>
          </a:xfrm>
        </p:spPr>
        <p:txBody>
          <a:bodyPr/>
          <a:lstStyle/>
          <a:p>
            <a:r>
              <a:rPr lang="en-GB" dirty="0"/>
              <a:t>10/10</a:t>
            </a:r>
          </a:p>
        </p:txBody>
      </p:sp>
    </p:spTree>
    <p:extLst>
      <p:ext uri="{BB962C8B-B14F-4D97-AF65-F5344CB8AC3E}">
        <p14:creationId xmlns:p14="http://schemas.microsoft.com/office/powerpoint/2010/main" val="987439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045933-4F86-529A-425F-D94834CC5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A43212EA-D8A6-6592-3AAC-4B808CC3058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312" y="979239"/>
                <a:ext cx="4833138" cy="552633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/>
                  <a:t>What is the tightest rapidity window where the exponential is still valid?</a:t>
                </a:r>
              </a:p>
              <a:p>
                <a:r>
                  <a:rPr lang="en-US" sz="2400" dirty="0"/>
                  <a:t>Dipole cascade BK solutions:</a:t>
                </a:r>
              </a:p>
              <a:p>
                <a:pPr lvl="1"/>
                <a:r>
                  <a:rPr lang="en-US" sz="2000" dirty="0"/>
                  <a:t>GD (exponential)</a:t>
                </a:r>
              </a:p>
              <a:p>
                <a:pPr lvl="1"/>
                <a:r>
                  <a:rPr lang="en-US" sz="2000" dirty="0"/>
                  <a:t>~NBD (Gamma)</a:t>
                </a:r>
              </a:p>
              <a:p>
                <a:r>
                  <a:rPr lang="en-US" sz="2400" dirty="0"/>
                  <a:t>Experimental Shannon entropy is reproduced</a:t>
                </a:r>
              </a:p>
              <a:p>
                <a:r>
                  <a:rPr lang="en-US" sz="2400" dirty="0"/>
                  <a:t>Different methodology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⇔</m:t>
                    </m:r>
                  </m:oMath>
                </a14:m>
                <a:r>
                  <a:rPr lang="en-GB" sz="2400" dirty="0"/>
                  <a:t> different trends</a:t>
                </a:r>
                <a:r>
                  <a:rPr lang="en-US" sz="2400" dirty="0"/>
                  <a:t> </a:t>
                </a:r>
              </a:p>
              <a:p>
                <a:r>
                  <a:rPr lang="en-US" sz="2400" dirty="0"/>
                  <a:t>Saturation of entropy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⇔</m:t>
                    </m:r>
                  </m:oMath>
                </a14:m>
                <a:r>
                  <a:rPr lang="en-GB" sz="2400" dirty="0"/>
                  <a:t> low-</a:t>
                </a:r>
                <a:r>
                  <a:rPr lang="en-GB" sz="2400" i="1" dirty="0"/>
                  <a:t>x</a:t>
                </a:r>
                <a:r>
                  <a:rPr lang="en-GB" sz="2400" dirty="0"/>
                  <a:t> saturation?</a:t>
                </a: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A43212EA-D8A6-6592-3AAC-4B808CC305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312" y="979239"/>
                <a:ext cx="4833138" cy="5526335"/>
              </a:xfrm>
              <a:prstGeom prst="rect">
                <a:avLst/>
              </a:prstGeom>
              <a:blipFill>
                <a:blip r:embed="rId2"/>
                <a:stretch>
                  <a:fillRect l="-1765" t="-1435" r="-11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707161F8-42BB-6F3B-4BBD-61F54EDAF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08849" y="213150"/>
            <a:ext cx="1131217" cy="766090"/>
          </a:xfrm>
        </p:spPr>
        <p:txBody>
          <a:bodyPr/>
          <a:lstStyle/>
          <a:p>
            <a:r>
              <a:rPr lang="en-GB" dirty="0"/>
              <a:t>11/10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770A84FE-D930-F894-00D1-558693354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312" y="93169"/>
            <a:ext cx="5487319" cy="766091"/>
          </a:xfrm>
        </p:spPr>
        <p:txBody>
          <a:bodyPr>
            <a:noAutofit/>
          </a:bodyPr>
          <a:lstStyle/>
          <a:p>
            <a:r>
              <a:rPr lang="en-US" sz="3600"/>
              <a:t>Connection to saturation</a:t>
            </a:r>
            <a:endParaRPr lang="en-GB" sz="3600" dirty="0"/>
          </a:p>
        </p:txBody>
      </p:sp>
      <p:pic>
        <p:nvPicPr>
          <p:cNvPr id="7" name="Picture 6" descr="A diagram of different colored lines&#10;&#10;Description automatically generated">
            <a:extLst>
              <a:ext uri="{FF2B5EF4-FFF2-40B4-BE49-F238E27FC236}">
                <a16:creationId xmlns:a16="http://schemas.microsoft.com/office/drawing/2014/main" id="{02230D37-5065-F587-B92E-2570B34A5F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1" b="6814"/>
          <a:stretch/>
        </p:blipFill>
        <p:spPr>
          <a:xfrm>
            <a:off x="5778631" y="1531938"/>
            <a:ext cx="6253400" cy="42483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D57807A-74F2-9DCD-D933-944B9A88ED65}"/>
              </a:ext>
            </a:extLst>
          </p:cNvPr>
          <p:cNvSpPr txBox="1"/>
          <p:nvPr/>
        </p:nvSpPr>
        <p:spPr>
          <a:xfrm>
            <a:off x="5778632" y="1170142"/>
            <a:ext cx="632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Work in progress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741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3F79D-2458-D7AD-2286-43622A7D5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it interesting?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84B0E4-A049-5F84-556F-2A1BD4F82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Very simple observable</a:t>
            </a:r>
          </a:p>
          <a:p>
            <a:pPr lvl="1"/>
            <a:r>
              <a:rPr lang="en-US" dirty="0"/>
              <a:t>Bookkeeping positive integers</a:t>
            </a:r>
          </a:p>
          <a:p>
            <a:r>
              <a:rPr lang="en-US" dirty="0"/>
              <a:t>Historical data available</a:t>
            </a:r>
          </a:p>
          <a:p>
            <a:pPr lvl="1"/>
            <a:r>
              <a:rPr lang="en-US" dirty="0"/>
              <a:t>Even in exotic systems, even from the 80s</a:t>
            </a:r>
          </a:p>
          <a:p>
            <a:r>
              <a:rPr lang="en-US" dirty="0"/>
              <a:t>Good input for Monte Carlo generators</a:t>
            </a:r>
          </a:p>
          <a:p>
            <a:pPr lvl="1"/>
            <a:r>
              <a:rPr lang="en-US" dirty="0"/>
              <a:t>They often miss to reproduce the data</a:t>
            </a:r>
          </a:p>
          <a:p>
            <a:r>
              <a:rPr lang="pl-PL" dirty="0"/>
              <a:t>Contains many information</a:t>
            </a:r>
          </a:p>
          <a:p>
            <a:pPr lvl="1"/>
            <a:r>
              <a:rPr lang="pl-PL" dirty="0"/>
              <a:t>Althought they are hidden or cannot be disentangled</a:t>
            </a:r>
            <a:endParaRPr lang="en-US" dirty="0"/>
          </a:p>
          <a:p>
            <a:r>
              <a:rPr lang="en-US" dirty="0"/>
              <a:t>Recently conjectured connection to quantum entanglement</a:t>
            </a:r>
            <a:endParaRPr lang="pl-PL" dirty="0"/>
          </a:p>
          <a:p>
            <a:pPr lvl="1"/>
            <a:r>
              <a:rPr lang="pl-PL" dirty="0"/>
              <a:t>Active theoretical field, </a:t>
            </a:r>
            <a:r>
              <a:rPr lang="en-US" dirty="0"/>
              <a:t>detailed data required</a:t>
            </a:r>
          </a:p>
          <a:p>
            <a:pPr marL="0" indent="0">
              <a:buNone/>
            </a:pPr>
            <a:r>
              <a:rPr lang="en-GB" sz="2800" dirty="0"/>
              <a:t>“The confinement of coloured quarks inside a hadrons provides perhaps the most dramatic example of quantum entanglement that exists in nature.”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DA6D1-DECD-B960-2D66-0282F1225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F350-45DC-4C3A-ABB5-3A584BB460D4}" type="slidenum">
              <a:rPr lang="en-GB" smtClean="0"/>
              <a:t>2</a:t>
            </a:fld>
            <a:r>
              <a:rPr lang="en-GB" dirty="0"/>
              <a:t>/10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1F825D-E6AB-F522-F518-85AFB8A01677}"/>
              </a:ext>
            </a:extLst>
          </p:cNvPr>
          <p:cNvSpPr txBox="1"/>
          <p:nvPr/>
        </p:nvSpPr>
        <p:spPr>
          <a:xfrm>
            <a:off x="3487523" y="5986716"/>
            <a:ext cx="2092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hlinkClick r:id="rId2"/>
              </a:rPr>
              <a:t>Phys. Rev. Lett.,124,6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12780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circle with arrows and a circle with a red circle with blue arrows&#10;&#10;Description automatically generated">
            <a:extLst>
              <a:ext uri="{FF2B5EF4-FFF2-40B4-BE49-F238E27FC236}">
                <a16:creationId xmlns:a16="http://schemas.microsoft.com/office/drawing/2014/main" id="{110BACF8-6DDD-FA4C-2794-A8097601904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534" y="0"/>
            <a:ext cx="6581154" cy="34750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7F446AFF-FB27-115D-0226-FE940E536F5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311" y="946823"/>
                <a:ext cx="5026652" cy="330371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/>
                  <a:t>Collision: sampling</a:t>
                </a:r>
              </a:p>
              <a:p>
                <a:r>
                  <a:rPr lang="en-GB" sz="2400" dirty="0"/>
                  <a:t>Observable: final state distribution of charged particles</a:t>
                </a:r>
              </a:p>
              <a:p>
                <a:r>
                  <a:rPr lang="en-GB" sz="2400" dirty="0"/>
                  <a:t>Maximally entangled: partonic microstates have equal probability</a:t>
                </a:r>
              </a:p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dirty="0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r>
                        <a:rPr lang="en-US" sz="2400" i="1" dirty="0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sz="2400" i="1" dirty="0" smtClean="0">
                          <a:latin typeface="Cambria Math" panose="02040503050406030204" pitchFamily="18" charset="0"/>
                        </a:rPr>
                        <m:t>𝑈𝑛𝑖𝑓𝑜𝑟𝑚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  ⇒   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dirty="0" smtClean="0"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7F446AFF-FB27-115D-0226-FE940E536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311" y="946823"/>
                <a:ext cx="5026652" cy="3303710"/>
              </a:xfrm>
              <a:prstGeom prst="rect">
                <a:avLst/>
              </a:prstGeom>
              <a:blipFill>
                <a:blip r:embed="rId3"/>
                <a:stretch>
                  <a:fillRect l="-1699" t="-2399" r="-16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group of colorful balls&#10;&#10;Description automatically generated">
            <a:extLst>
              <a:ext uri="{FF2B5EF4-FFF2-40B4-BE49-F238E27FC236}">
                <a16:creationId xmlns:a16="http://schemas.microsoft.com/office/drawing/2014/main" id="{063289C4-1BF8-7B2E-3961-3865D5C5937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3" r="1" b="2743"/>
          <a:stretch/>
        </p:blipFill>
        <p:spPr>
          <a:xfrm>
            <a:off x="6707206" y="1201842"/>
            <a:ext cx="1392041" cy="1443545"/>
          </a:xfrm>
          <a:prstGeom prst="ellipse">
            <a:avLst/>
          </a:prstGeom>
        </p:spPr>
      </p:pic>
      <p:pic>
        <p:nvPicPr>
          <p:cNvPr id="10" name="Picture 9" descr="A group of colorful balls&#10;&#10;Description automatically generated">
            <a:extLst>
              <a:ext uri="{FF2B5EF4-FFF2-40B4-BE49-F238E27FC236}">
                <a16:creationId xmlns:a16="http://schemas.microsoft.com/office/drawing/2014/main" id="{7AC3E7AA-FC3C-17C3-A751-9927B9E7DD3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3" r="1" b="2743"/>
          <a:stretch/>
        </p:blipFill>
        <p:spPr>
          <a:xfrm>
            <a:off x="9338049" y="476215"/>
            <a:ext cx="1392041" cy="1443545"/>
          </a:xfrm>
          <a:prstGeom prst="ellipse">
            <a:avLst/>
          </a:prstGeom>
        </p:spPr>
      </p:pic>
      <p:pic>
        <p:nvPicPr>
          <p:cNvPr id="11" name="Picture 10" descr="A group of colorful balls&#10;&#10;Description automatically generated">
            <a:extLst>
              <a:ext uri="{FF2B5EF4-FFF2-40B4-BE49-F238E27FC236}">
                <a16:creationId xmlns:a16="http://schemas.microsoft.com/office/drawing/2014/main" id="{7E1F5438-C118-D207-4C47-431F53693FC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3" r="1" b="2743"/>
          <a:stretch/>
        </p:blipFill>
        <p:spPr>
          <a:xfrm>
            <a:off x="9339620" y="1326198"/>
            <a:ext cx="1392041" cy="1443545"/>
          </a:xfrm>
          <a:prstGeom prst="ellipse">
            <a:avLst/>
          </a:prstGeom>
        </p:spPr>
      </p:pic>
      <p:pic>
        <p:nvPicPr>
          <p:cNvPr id="13" name="Picture 12" descr="A graph of a graph of a number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14B1DF74-FF6D-A962-AC00-A0BBF94803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730" y="3810490"/>
            <a:ext cx="4232309" cy="26266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C3FBC4D-AA04-A7AD-FF8D-95EE862C314E}"/>
                  </a:ext>
                </a:extLst>
              </p:cNvPr>
              <p:cNvSpPr txBox="1"/>
              <p:nvPr/>
            </p:nvSpPr>
            <p:spPr>
              <a:xfrm>
                <a:off x="291311" y="4259322"/>
                <a:ext cx="7113695" cy="25206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pQCD agrees with H1 DIS data (</a:t>
                </a:r>
                <a:r>
                  <a:rPr lang="en-GB" dirty="0" err="1">
                    <a:hlinkClick r:id="rId6"/>
                  </a:rPr>
                  <a:t>Eur.Phys.J.C</a:t>
                </a:r>
                <a:r>
                  <a:rPr lang="en-GB" dirty="0">
                    <a:hlinkClick r:id="rId6"/>
                  </a:rPr>
                  <a:t> 81 (2021) 3</a:t>
                </a:r>
                <a:r>
                  <a:rPr lang="en-US" sz="2400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conjecture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:   </m:t>
                      </m:r>
                      <m:limLow>
                        <m:limLow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𝑝𝑎𝑟𝑡𝑜𝑛</m:t>
                                  </m:r>
                                </m:sub>
                              </m:sSub>
                            </m:e>
                          </m:groupChr>
                        </m:e>
                        <m:li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𝑖𝑛𝑖𝑡𝑖𝑎𝑙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𝑠𝑡𝑎𝑡𝑒</m:t>
                          </m:r>
                        </m:lim>
                      </m:limLow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limLow>
                        <m:limLow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h𝑎𝑑𝑟𝑜𝑛</m:t>
                                  </m:r>
                                </m:sub>
                              </m:sSub>
                            </m:e>
                          </m:groupChr>
                        </m:e>
                        <m:li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𝑖𝑛𝑎𝑙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𝑠𝑡𝑎𝑡𝑒</m:t>
                          </m:r>
                        </m:lim>
                      </m:limLow>
                    </m:oMath>
                  </m:oMathPara>
                </a14:m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View from the final state? </a:t>
                </a:r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C3FBC4D-AA04-A7AD-FF8D-95EE862C3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311" y="4259322"/>
                <a:ext cx="7113695" cy="2520626"/>
              </a:xfrm>
              <a:prstGeom prst="rect">
                <a:avLst/>
              </a:prstGeom>
              <a:blipFill>
                <a:blip r:embed="rId7"/>
                <a:stretch>
                  <a:fillRect l="-1200" t="-19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005C9820-C635-1149-6929-BE0592416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0545" y="0"/>
            <a:ext cx="1131217" cy="766090"/>
          </a:xfrm>
        </p:spPr>
        <p:txBody>
          <a:bodyPr/>
          <a:lstStyle/>
          <a:p>
            <a:fld id="{AFFCF350-45DC-4C3A-ABB5-3A584BB460D4}" type="slidenum">
              <a:rPr lang="en-GB" smtClean="0"/>
              <a:t>3</a:t>
            </a:fld>
            <a:r>
              <a:rPr lang="en-GB" dirty="0"/>
              <a:t>/10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AC3B6C-8ECF-BBCB-5BC2-0001B0C4B2DA}"/>
              </a:ext>
            </a:extLst>
          </p:cNvPr>
          <p:cNvSpPr txBox="1"/>
          <p:nvPr/>
        </p:nvSpPr>
        <p:spPr>
          <a:xfrm>
            <a:off x="10010787" y="3374144"/>
            <a:ext cx="2092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hlinkClick r:id="rId8"/>
              </a:rPr>
              <a:t>Phys. Rev. Lett.,124,6</a:t>
            </a:r>
            <a:endParaRPr lang="en-GB" sz="1600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FF32828-AD51-69A3-F384-F6D3A5FCA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312" y="93169"/>
            <a:ext cx="5487319" cy="766091"/>
          </a:xfrm>
        </p:spPr>
        <p:txBody>
          <a:bodyPr>
            <a:noAutofit/>
          </a:bodyPr>
          <a:lstStyle/>
          <a:p>
            <a:r>
              <a:rPr lang="en-US" sz="3600" dirty="0"/>
              <a:t>Initial state entanglement</a:t>
            </a:r>
            <a:endParaRPr lang="en-GB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E3D8EB-3388-5EA4-9E65-12F66CFC74D4}"/>
              </a:ext>
            </a:extLst>
          </p:cNvPr>
          <p:cNvSpPr txBox="1"/>
          <p:nvPr/>
        </p:nvSpPr>
        <p:spPr>
          <a:xfrm>
            <a:off x="8229393" y="6305037"/>
            <a:ext cx="3045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hlinkClick r:id="rId9"/>
              </a:rPr>
              <a:t>Eur.Phys.J.C</a:t>
            </a:r>
            <a:r>
              <a:rPr lang="en-GB" sz="1600" dirty="0">
                <a:hlinkClick r:id="rId9"/>
              </a:rPr>
              <a:t> 82 (2022) 12, 1147</a:t>
            </a:r>
            <a:endParaRPr lang="en-GB" sz="1600" dirty="0"/>
          </a:p>
          <a:p>
            <a:r>
              <a:rPr lang="en-GB" sz="1600" dirty="0">
                <a:hlinkClick r:id="rId10"/>
              </a:rPr>
              <a:t>and K. Kutak presentation 15.01.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40037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65BBFA-63C4-98F7-9512-E83FBD0E5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DD450-ACB7-17C9-5586-EB4051650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3FB5A7-2B21-96B2-3019-216AE8F6C2C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979240"/>
                <a:ext cx="11001866" cy="566561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Cloud chambers, Geiger-Muller counters, even electroscopes</a:t>
                </a:r>
              </a:p>
              <a:p>
                <a:r>
                  <a:rPr lang="en-GB" dirty="0"/>
                  <a:t>Interesting observables in QCD measurements, jets, etc.</a:t>
                </a:r>
              </a:p>
              <a:p>
                <a:r>
                  <a:rPr lang="en-GB" dirty="0"/>
                  <a:t>Early observations:</a:t>
                </a:r>
              </a:p>
              <a:p>
                <a:pPr lvl="1"/>
                <a:r>
                  <a:rPr lang="en-GB" dirty="0" err="1"/>
                  <a:t>Wr</a:t>
                </a:r>
                <a:r>
                  <a:rPr lang="hu-HU" dirty="0"/>
                  <a:t>ó</a:t>
                </a:r>
                <a:r>
                  <a:rPr lang="en-GB" dirty="0" err="1"/>
                  <a:t>blewski</a:t>
                </a:r>
                <a:r>
                  <a:rPr lang="en-GB" dirty="0"/>
                  <a:t> regularity </a:t>
                </a:r>
                <a:r>
                  <a:rPr lang="en-GB" sz="1600" dirty="0">
                    <a:hlinkClick r:id="rId2"/>
                  </a:rPr>
                  <a:t>Acta Phys. Pol. B 4, 857 (1973)</a:t>
                </a:r>
                <a:endParaRPr lang="en-GB" dirty="0"/>
              </a:p>
              <a:p>
                <a:pPr lvl="1"/>
                <a:r>
                  <a:rPr lang="en-GB" dirty="0"/>
                  <a:t>KNO scaling </a:t>
                </a:r>
                <a:r>
                  <a:rPr lang="en-GB" sz="1600" dirty="0" err="1">
                    <a:hlinkClick r:id="rId3"/>
                  </a:rPr>
                  <a:t>Nucl</a:t>
                </a:r>
                <a:r>
                  <a:rPr lang="en-GB" sz="1600" dirty="0">
                    <a:hlinkClick r:id="rId3"/>
                  </a:rPr>
                  <a:t>. Phys. B40 (1972) 317</a:t>
                </a:r>
                <a:endParaRPr lang="en-GB" dirty="0"/>
              </a:p>
              <a:p>
                <a:pPr lvl="1"/>
                <a:r>
                  <a:rPr lang="en-GB" dirty="0"/>
                  <a:t>Violation of KNO scaling </a:t>
                </a:r>
                <a:r>
                  <a:rPr lang="en-GB" sz="1600" dirty="0">
                    <a:hlinkClick r:id="rId4"/>
                  </a:rPr>
                  <a:t>Phys. Lett. B138 (1984) 304</a:t>
                </a:r>
                <a:r>
                  <a:rPr lang="en-GB" dirty="0"/>
                  <a:t>  and  </a:t>
                </a:r>
                <a:r>
                  <a:rPr lang="en-GB" sz="1600" dirty="0">
                    <a:hlinkClick r:id="rId5"/>
                  </a:rPr>
                  <a:t>Phys. Lett. B167 (1986) 476</a:t>
                </a:r>
                <a:endParaRPr lang="en-GB" dirty="0"/>
              </a:p>
              <a:p>
                <a:r>
                  <a:rPr lang="en-GB" u="sng" dirty="0"/>
                  <a:t>Empirical</a:t>
                </a:r>
                <a:r>
                  <a:rPr lang="en-GB" dirty="0"/>
                  <a:t> law from the clan model  </a:t>
                </a:r>
                <a:r>
                  <a:rPr lang="en-GB" sz="1600" dirty="0" err="1">
                    <a:hlinkClick r:id="rId6"/>
                  </a:rPr>
                  <a:t>Nucl.Phys.B</a:t>
                </a:r>
                <a:r>
                  <a:rPr lang="en-GB" sz="1600" dirty="0">
                    <a:hlinkClick r:id="rId6"/>
                  </a:rPr>
                  <a:t> </a:t>
                </a:r>
                <a:r>
                  <a:rPr lang="en-GB" sz="1600" dirty="0" err="1">
                    <a:hlinkClick r:id="rId6"/>
                  </a:rPr>
                  <a:t>Proc.Suppl</a:t>
                </a:r>
                <a:r>
                  <a:rPr lang="en-GB" sz="1600" dirty="0">
                    <a:hlinkClick r:id="rId6"/>
                  </a:rPr>
                  <a:t>. 25 (1992) 115-123</a:t>
                </a:r>
                <a:endParaRPr lang="en-GB" sz="1600" dirty="0"/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ar>
                                <m:barPr>
                                  <m:pos m:val="top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ba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ar>
                                <m:barPr>
                                  <m:pos m:val="top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ba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GB" dirty="0"/>
              </a:p>
              <a:p>
                <a:r>
                  <a:rPr lang="en-US" dirty="0"/>
                  <a:t>C</a:t>
                </a:r>
                <a:r>
                  <a:rPr lang="en-GB" dirty="0" err="1"/>
                  <a:t>haracterizes</a:t>
                </a:r>
                <a:r>
                  <a:rPr lang="en-GB" dirty="0"/>
                  <a:t> a class of multiplicity distributions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GB" dirty="0"/>
                  <a:t> (MD)</a:t>
                </a:r>
              </a:p>
              <a:p>
                <a:r>
                  <a:rPr lang="en-GB" dirty="0"/>
                  <a:t>More general argument?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63FB5A7-2B21-96B2-3019-216AE8F6C2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979240"/>
                <a:ext cx="11001866" cy="5665610"/>
              </a:xfrm>
              <a:blipFill>
                <a:blip r:embed="rId7"/>
                <a:stretch>
                  <a:fillRect l="-998" t="-1938" b="-8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C35A5A-E07A-2587-90F5-8A398622D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CF350-45DC-4C3A-ABB5-3A584BB460D4}" type="slidenum">
              <a:rPr lang="en-GB" smtClean="0"/>
              <a:t>4</a:t>
            </a:fld>
            <a:r>
              <a:rPr lang="en-GB" dirty="0"/>
              <a:t>/10</a:t>
            </a:r>
          </a:p>
        </p:txBody>
      </p:sp>
    </p:spTree>
    <p:extLst>
      <p:ext uri="{BB962C8B-B14F-4D97-AF65-F5344CB8AC3E}">
        <p14:creationId xmlns:p14="http://schemas.microsoft.com/office/powerpoint/2010/main" val="132985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E9D53D-A90F-D7BB-9E48-E7404C882D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F6C9A-802D-4471-6D20-ABE3585E6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Derivation from maximal entropy principle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A3C77B-467F-2F17-9248-D40F3BB8DB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85252"/>
                <a:ext cx="11001866" cy="5475926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Calculate MD for a given rapidity</a:t>
                </a:r>
              </a:p>
              <a:p>
                <a:r>
                  <a:rPr lang="en-GB" dirty="0"/>
                  <a:t>Tool: principle of maximal entropy (</a:t>
                </a:r>
                <a:r>
                  <a:rPr lang="en-GB" dirty="0" err="1"/>
                  <a:t>PoME</a:t>
                </a:r>
                <a:r>
                  <a:rPr lang="en-GB" dirty="0"/>
                  <a:t>)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ℱ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limLow>
                        <m:limLow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limLow>
                                <m:limLow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groupChr>
                                    <m:groupChrPr>
                                      <m:chr m:val="⏟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groupChr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nary>
                                        <m:nary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∞</m:t>
                                          </m:r>
                                        </m:sup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</m:d>
                                          <m:func>
                                            <m:func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ln</m:t>
                                              </m:r>
                                            </m:fName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𝑓</m:t>
                                                  </m:r>
                                                  <m:d>
                                                    <m:dPr>
                                                      <m:ctrlP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dPr>
                                                    <m:e>
                                                      <m:r>
                                                        <a:rPr lang="en-US" i="1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𝑥</m:t>
                                                      </m:r>
                                                    </m:e>
                                                  </m:d>
                                                </m:e>
                                              </m:d>
                                            </m:e>
                                          </m:func>
                                        </m:e>
                                      </m:nary>
                                    </m:e>
                                  </m:groupChr>
                                </m:e>
                                <m:li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entropy</m:t>
                                  </m:r>
                                </m:lim>
                              </m:limLow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limLow>
                                <m:limLow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groupChr>
                                    <m:groupChrPr>
                                      <m:chr m:val="⏟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groupChr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nary>
                                            <m:nary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naryPr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∞</m:t>
                                              </m:r>
                                            </m:sup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𝑓</m:t>
                                              </m:r>
                                              <m:d>
                                                <m:d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𝑥</m:t>
                                                  </m:r>
                                                </m:e>
                                              </m:d>
                                            </m:e>
                                          </m:nary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e>
                                  </m:groupChr>
                                </m:e>
                                <m:li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constrain</m:t>
                                  </m:r>
                                  <m:r>
                                    <a:rPr lang="en-US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: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probability</m:t>
                                  </m:r>
                                </m:lim>
                              </m:limLow>
                            </m:e>
                          </m:groupChr>
                        </m:e>
                        <m:li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𝑢𝑛𝑖𝑓𝑜𝑟𝑚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𝑑𝑖𝑠𝑡𝑟𝑖𝑏𝑢𝑡𝑖𝑜𝑛</m:t>
                          </m:r>
                        </m:lim>
                      </m:limLow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limLow>
                        <m:limLow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trlP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∞</m:t>
                                      </m:r>
                                    </m:sup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𝑥𝑓</m:t>
                                      </m:r>
                                      <m:d>
                                        <m:dPr>
                                          <m:ctrlPr>
                                            <a:rPr lang="en-US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d>
                                    </m:e>
                                  </m:nary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d>
                            </m:e>
                          </m:groupChr>
                        </m:e>
                        <m:lim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constrain</m:t>
                          </m:r>
                          <m: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: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fixed</m:t>
                          </m:r>
                          <m: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mean</m:t>
                          </m:r>
                        </m:lim>
                      </m:limLow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ℱ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−1+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 ⇒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Exponential final state MD from </a:t>
                </a:r>
                <a:r>
                  <a:rPr lang="en-GB" dirty="0" err="1"/>
                  <a:t>PoME</a:t>
                </a:r>
                <a:r>
                  <a:rPr lang="en-GB" dirty="0"/>
                  <a:t> (no correlations, etc., included!)</a:t>
                </a:r>
              </a:p>
              <a:p>
                <a:r>
                  <a:rPr lang="en-GB" dirty="0"/>
                  <a:t>Constant entropy!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A3C77B-467F-2F17-9248-D40F3BB8DB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85252"/>
                <a:ext cx="11001866" cy="5475926"/>
              </a:xfrm>
              <a:blipFill>
                <a:blip r:embed="rId2"/>
                <a:stretch>
                  <a:fillRect l="-887" t="-2781" b="-21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AFD8B9-A246-DC38-C807-3D905D94F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5/10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CA36DB8-10D9-B5F5-7266-D4822F3E6DFA}"/>
              </a:ext>
            </a:extLst>
          </p:cNvPr>
          <p:cNvSpPr/>
          <p:nvPr/>
        </p:nvSpPr>
        <p:spPr>
          <a:xfrm>
            <a:off x="8148343" y="4717364"/>
            <a:ext cx="2065818" cy="584461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811BFF2-ABD4-2D93-506A-007552477F61}"/>
                  </a:ext>
                </a:extLst>
              </p:cNvPr>
              <p:cNvSpPr txBox="1"/>
              <p:nvPr/>
            </p:nvSpPr>
            <p:spPr>
              <a:xfrm>
                <a:off x="10972801" y="3853541"/>
                <a:ext cx="113963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811BFF2-ABD4-2D93-506A-007552477F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1" y="3853541"/>
                <a:ext cx="1139639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A368AFE9-9243-B44D-D86D-DA2C7EF9EDC9}"/>
              </a:ext>
            </a:extLst>
          </p:cNvPr>
          <p:cNvCxnSpPr>
            <a:cxnSpLocks/>
          </p:cNvCxnSpPr>
          <p:nvPr/>
        </p:nvCxnSpPr>
        <p:spPr>
          <a:xfrm rot="10800000" flipV="1">
            <a:off x="9413422" y="4176707"/>
            <a:ext cx="1559379" cy="411619"/>
          </a:xfrm>
          <a:prstGeom prst="bentConnector3">
            <a:avLst>
              <a:gd name="adj1" fmla="val 100262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720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217321-2E0A-29CB-6B58-B577669D5E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lines and triangles&#10;&#10;Description automatically generated">
            <a:extLst>
              <a:ext uri="{FF2B5EF4-FFF2-40B4-BE49-F238E27FC236}">
                <a16:creationId xmlns:a16="http://schemas.microsoft.com/office/drawing/2014/main" id="{CD8543FC-6454-F1E7-396A-8CC6AAC5D47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8220" y="82522"/>
            <a:ext cx="2717403" cy="24124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48B4D4-7536-75DB-FD70-7A80BCFB4212}"/>
              </a:ext>
            </a:extLst>
          </p:cNvPr>
          <p:cNvSpPr txBox="1"/>
          <p:nvPr/>
        </p:nvSpPr>
        <p:spPr>
          <a:xfrm>
            <a:off x="9443565" y="2380083"/>
            <a:ext cx="25938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Illustration: Anita </a:t>
            </a:r>
            <a:r>
              <a:rPr lang="en-US" sz="1600" dirty="0" err="1"/>
              <a:t>Czinder</a:t>
            </a:r>
            <a:endParaRPr lang="en-GB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D519CA-7545-2A65-9E2E-239F0FCD7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confirmation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F405D5-7D48-B28A-50CF-1AC11FB35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77088"/>
                <a:ext cx="11001866" cy="5475926"/>
              </a:xfrm>
            </p:spPr>
            <p:txBody>
              <a:bodyPr>
                <a:normAutofit/>
              </a:bodyPr>
              <a:lstStyle/>
              <a:p>
                <a:r>
                  <a:rPr lang="en-US" dirty="0" err="1"/>
                  <a:t>LHCb</a:t>
                </a:r>
                <a:r>
                  <a:rPr lang="en-US" dirty="0"/>
                  <a:t> data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&lt;2.5</m:t>
                    </m:r>
                  </m:oMath>
                </a14:m>
                <a:r>
                  <a:rPr lang="en-GB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4≤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&lt;4.5</m:t>
                    </m:r>
                  </m:oMath>
                </a14:m>
                <a:endParaRPr lang="en-GB" dirty="0"/>
              </a:p>
              <a:p>
                <a:r>
                  <a:rPr lang="en-GB" dirty="0"/>
                  <a:t>Moving rapidity window!</a:t>
                </a:r>
              </a:p>
              <a:p>
                <a:r>
                  <a:rPr lang="en-GB" dirty="0"/>
                  <a:t>Models reproduce the shape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9F405D5-7D48-B28A-50CF-1AC11FB35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77088"/>
                <a:ext cx="11001866" cy="5475926"/>
              </a:xfrm>
              <a:blipFill>
                <a:blip r:embed="rId3"/>
                <a:stretch>
                  <a:fillRect l="-998" t="-18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9E6B64-9ADD-4EBE-F1D9-E27456FFD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0783" y="-70970"/>
            <a:ext cx="1131217" cy="766090"/>
          </a:xfrm>
        </p:spPr>
        <p:txBody>
          <a:bodyPr/>
          <a:lstStyle/>
          <a:p>
            <a:r>
              <a:rPr lang="en-GB" dirty="0"/>
              <a:t>6/10</a:t>
            </a:r>
          </a:p>
        </p:txBody>
      </p:sp>
      <p:pic>
        <p:nvPicPr>
          <p:cNvPr id="6" name="Picture 5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4A6D740C-8A66-9A1A-7272-3FD1ADEC3A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261" y="3429000"/>
            <a:ext cx="8582526" cy="29976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DCF8033-ABEC-5B9D-4336-5DA582D6017F}"/>
              </a:ext>
            </a:extLst>
          </p:cNvPr>
          <p:cNvSpPr txBox="1"/>
          <p:nvPr/>
        </p:nvSpPr>
        <p:spPr>
          <a:xfrm>
            <a:off x="4470110" y="6426639"/>
            <a:ext cx="3251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hlinkClick r:id="rId5"/>
              </a:rPr>
              <a:t>LHCb, Eur. Phys. J. C (2014) 74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9625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EA1809-A289-918C-A7A6-B8B3E5944A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iagram of lines and triangles&#10;&#10;Description automatically generated">
            <a:extLst>
              <a:ext uri="{FF2B5EF4-FFF2-40B4-BE49-F238E27FC236}">
                <a16:creationId xmlns:a16="http://schemas.microsoft.com/office/drawing/2014/main" id="{F21B3736-876D-6E1C-BD7A-476C836ED8D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8220" y="82522"/>
            <a:ext cx="2717403" cy="24124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365169-1F6D-AD5D-3B8C-47AA857A1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confirmation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E1A483-EE05-1D5F-CD38-1D120AD700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05424"/>
                <a:ext cx="11001866" cy="5439426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LHCb data from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2≤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&lt;2.5</m:t>
                    </m:r>
                  </m:oMath>
                </a14:m>
                <a:r>
                  <a:rPr lang="en-GB" dirty="0"/>
                  <a:t>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4≤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&lt;4.5</m:t>
                    </m:r>
                  </m:oMath>
                </a14:m>
                <a:r>
                  <a:rPr lang="fr-FR" sz="1600" dirty="0"/>
                  <a:t>   </a:t>
                </a:r>
              </a:p>
              <a:p>
                <a:r>
                  <a:rPr lang="fr-FR" dirty="0"/>
                  <a:t>Own fits with stat and syst uncert combined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E1A483-EE05-1D5F-CD38-1D120AD700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05424"/>
                <a:ext cx="11001866" cy="5439426"/>
              </a:xfrm>
              <a:blipFill>
                <a:blip r:embed="rId3"/>
                <a:stretch>
                  <a:fillRect l="-998" t="-20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459146-2093-96DF-7498-75EEC15D4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71703" y="-26159"/>
            <a:ext cx="1131217" cy="766090"/>
          </a:xfrm>
        </p:spPr>
        <p:txBody>
          <a:bodyPr/>
          <a:lstStyle/>
          <a:p>
            <a:r>
              <a:rPr lang="en-GB" dirty="0"/>
              <a:t>7/10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57276A-FF00-8763-6625-0BCC0588CC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" t="6580" r="8424"/>
          <a:stretch/>
        </p:blipFill>
        <p:spPr>
          <a:xfrm>
            <a:off x="178132" y="2620559"/>
            <a:ext cx="4136075" cy="34711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1928212-EBE8-2ADA-F818-827BE4E50E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" t="6332" r="8447"/>
          <a:stretch/>
        </p:blipFill>
        <p:spPr>
          <a:xfrm>
            <a:off x="4590281" y="2641329"/>
            <a:ext cx="4121267" cy="35074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ED1FE82-506C-775F-B0FB-F2BC65129AB8}"/>
                  </a:ext>
                </a:extLst>
              </p:cNvPr>
              <p:cNvSpPr txBox="1"/>
              <p:nvPr/>
            </p:nvSpPr>
            <p:spPr>
              <a:xfrm>
                <a:off x="1321471" y="2322801"/>
                <a:ext cx="21295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&lt;2.5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ED1FE82-506C-775F-B0FB-F2BC65129A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1471" y="2322801"/>
                <a:ext cx="2129589" cy="369332"/>
              </a:xfrm>
              <a:prstGeom prst="rect">
                <a:avLst/>
              </a:prstGeom>
              <a:blipFill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471FB09-60B7-AD9A-AA3B-39E13F188AB0}"/>
                  </a:ext>
                </a:extLst>
              </p:cNvPr>
              <p:cNvSpPr txBox="1"/>
              <p:nvPr/>
            </p:nvSpPr>
            <p:spPr>
              <a:xfrm>
                <a:off x="5741289" y="2305445"/>
                <a:ext cx="212958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&lt;4.5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471FB09-60B7-AD9A-AA3B-39E13F188A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1289" y="2305445"/>
                <a:ext cx="2129589" cy="369332"/>
              </a:xfrm>
              <a:prstGeom prst="rect">
                <a:avLst/>
              </a:prstGeom>
              <a:blipFill>
                <a:blip r:embed="rId7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0CBE68B6-4100-DE7C-0F6D-B3553AE1F4CB}"/>
              </a:ext>
            </a:extLst>
          </p:cNvPr>
          <p:cNvSpPr txBox="1"/>
          <p:nvPr/>
        </p:nvSpPr>
        <p:spPr>
          <a:xfrm>
            <a:off x="5707203" y="2835282"/>
            <a:ext cx="1913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 in progress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916C43-456B-0270-001F-4F5D7D55B19F}"/>
              </a:ext>
            </a:extLst>
          </p:cNvPr>
          <p:cNvSpPr/>
          <p:nvPr/>
        </p:nvSpPr>
        <p:spPr>
          <a:xfrm>
            <a:off x="592267" y="2653734"/>
            <a:ext cx="342703" cy="3118913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B09D2F-3F8A-C4F3-2860-373DF22CC737}"/>
              </a:ext>
            </a:extLst>
          </p:cNvPr>
          <p:cNvSpPr txBox="1"/>
          <p:nvPr/>
        </p:nvSpPr>
        <p:spPr>
          <a:xfrm>
            <a:off x="1023914" y="4517396"/>
            <a:ext cx="3251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hlinkClick r:id="rId8"/>
              </a:rPr>
              <a:t>LHCb, Eur. Phys. J. C (2014) 74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C7FDDBB-9994-D5E7-F5D2-ED30B7AC80A6}"/>
                  </a:ext>
                </a:extLst>
              </p:cNvPr>
              <p:cNvSpPr txBox="1"/>
              <p:nvPr/>
            </p:nvSpPr>
            <p:spPr>
              <a:xfrm>
                <a:off x="5665503" y="4497370"/>
                <a:ext cx="1913642" cy="3822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=0.63±0.02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C7FDDBB-9994-D5E7-F5D2-ED30B7AC80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5503" y="4497370"/>
                <a:ext cx="1913642" cy="38228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306F456-6F91-0245-74B7-DC7CA09E13B3}"/>
                  </a:ext>
                </a:extLst>
              </p:cNvPr>
              <p:cNvSpPr txBox="1"/>
              <p:nvPr/>
            </p:nvSpPr>
            <p:spPr>
              <a:xfrm>
                <a:off x="2362052" y="3237858"/>
                <a:ext cx="1913642" cy="3822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=0.48±0.02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306F456-6F91-0245-74B7-DC7CA09E13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052" y="3237858"/>
                <a:ext cx="1913642" cy="38228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9D80A660-3C8D-BC72-4890-97F9B072EBCB}"/>
              </a:ext>
            </a:extLst>
          </p:cNvPr>
          <p:cNvSpPr/>
          <p:nvPr/>
        </p:nvSpPr>
        <p:spPr>
          <a:xfrm>
            <a:off x="4964268" y="2682728"/>
            <a:ext cx="342703" cy="3118913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 descr="A graph with red dots&#10;&#10;Description automatically generated">
            <a:extLst>
              <a:ext uri="{FF2B5EF4-FFF2-40B4-BE49-F238E27FC236}">
                <a16:creationId xmlns:a16="http://schemas.microsoft.com/office/drawing/2014/main" id="{7ED9160D-4793-8475-9DB8-13E7F5DC5D7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3797" y="2938510"/>
            <a:ext cx="3312997" cy="26925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D71AEF9-4397-D51B-6FD3-23E5A5C571A8}"/>
                  </a:ext>
                </a:extLst>
              </p:cNvPr>
              <p:cNvSpPr txBox="1"/>
              <p:nvPr/>
            </p:nvSpPr>
            <p:spPr>
              <a:xfrm>
                <a:off x="10048218" y="5739694"/>
                <a:ext cx="156082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400" dirty="0"/>
                  <a:t> const.</a:t>
                </a:r>
                <a:endParaRPr lang="en-GB" sz="24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D71AEF9-4397-D51B-6FD3-23E5A5C571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8218" y="5739694"/>
                <a:ext cx="1560826" cy="461665"/>
              </a:xfrm>
              <a:prstGeom prst="rect">
                <a:avLst/>
              </a:prstGeom>
              <a:blipFill>
                <a:blip r:embed="rId12"/>
                <a:stretch>
                  <a:fillRect l="-781" t="-10667" r="-5469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422BE80-7305-174A-FC3D-43C4C1667CFB}"/>
              </a:ext>
            </a:extLst>
          </p:cNvPr>
          <p:cNvSpPr txBox="1"/>
          <p:nvPr/>
        </p:nvSpPr>
        <p:spPr>
          <a:xfrm>
            <a:off x="9443565" y="2380083"/>
            <a:ext cx="25938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Illustration: Anita </a:t>
            </a:r>
            <a:r>
              <a:rPr lang="en-US" sz="1600" dirty="0" err="1"/>
              <a:t>Czinder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79980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C2ECAE-CB3B-0260-D914-48226226FB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lines and triangles&#10;&#10;Description automatically generated">
            <a:extLst>
              <a:ext uri="{FF2B5EF4-FFF2-40B4-BE49-F238E27FC236}">
                <a16:creationId xmlns:a16="http://schemas.microsoft.com/office/drawing/2014/main" id="{6A062D73-8DED-2C89-B6B2-902AB10F572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1863" y="328239"/>
            <a:ext cx="2561937" cy="2274475"/>
          </a:xfrm>
          <a:prstGeom prst="rect">
            <a:avLst/>
          </a:prstGeom>
        </p:spPr>
      </p:pic>
      <p:pic>
        <p:nvPicPr>
          <p:cNvPr id="10" name="Picture 9" descr="A grid of lines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AD3D0B09-6461-3AF4-158A-D91D36E5A7C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936" y="3429000"/>
            <a:ext cx="5859495" cy="32384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E8DB47-FA36-69CC-EE9E-E74EEC5B0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Extension to larger rapidity ranges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75A44E-419A-C6AE-F762-45003B983EE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10243" y="1168924"/>
                <a:ext cx="7119257" cy="547592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LHCb: moving rapidity window</a:t>
                </a:r>
              </a:p>
              <a:p>
                <a:r>
                  <a:rPr lang="en-US" dirty="0"/>
                  <a:t>ALICE, CMS, STAR: opening rapidity window</a:t>
                </a:r>
              </a:p>
              <a:p>
                <a:r>
                  <a:rPr lang="en-US" dirty="0"/>
                  <a:t>H1 did both (good testing ground)</a:t>
                </a:r>
              </a:p>
              <a:p>
                <a:endParaRPr lang="en-US" dirty="0"/>
              </a:p>
              <a:p>
                <a:r>
                  <a:rPr lang="en-US" dirty="0"/>
                  <a:t>Let’s “add”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𝐸𝑥𝑝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d>
                  </m:oMath>
                </a14:m>
                <a:r>
                  <a:rPr lang="en-US" dirty="0"/>
                  <a:t> dists up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limLowPr>
                        <m:e>
                          <m:groupChr>
                            <m:groupChrPr>
                              <m:chr m:val="⏟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𝐸𝑥𝑝</m:t>
                              </m:r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</m:d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…∗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𝐸𝑥𝑝</m:t>
                              </m:r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</m:d>
                            </m:e>
                          </m:groupChr>
                        </m:e>
                        <m:li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lim>
                      </m:limLow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𝐺𝑎𝑚𝑚𝑎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  <a:p>
                <a:endParaRPr lang="en-GB" dirty="0"/>
              </a:p>
              <a:p>
                <a:r>
                  <a:rPr lang="en-GB" dirty="0"/>
                  <a:t>What is the connection to the </a:t>
                </a:r>
                <a:br>
                  <a:rPr lang="en-GB" dirty="0"/>
                </a:br>
                <a:r>
                  <a:rPr lang="en-GB" dirty="0"/>
                  <a:t>negative binomial distribution (NBD)?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GB" dirty="0"/>
                  <a:t> shouldn’t be constant but not additive!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75A44E-419A-C6AE-F762-45003B983E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0243" y="1168924"/>
                <a:ext cx="7119257" cy="5475926"/>
              </a:xfrm>
              <a:blipFill>
                <a:blip r:embed="rId4"/>
                <a:stretch>
                  <a:fillRect l="-1541" t="-2561" r="-8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9AB3DE-1814-5490-6050-85E2C2961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8/10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5572603-F58C-0BC8-DA46-EBCCF8061B95}"/>
                  </a:ext>
                </a:extLst>
              </p:cNvPr>
              <p:cNvSpPr txBox="1"/>
              <p:nvPr/>
            </p:nvSpPr>
            <p:spPr>
              <a:xfrm>
                <a:off x="8521774" y="2602714"/>
                <a:ext cx="155105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⇓</m:t>
                      </m:r>
                    </m:oMath>
                  </m:oMathPara>
                </a14:m>
                <a:endParaRPr lang="en-US" sz="4400" b="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5572603-F58C-0BC8-DA46-EBCCF8061B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1774" y="2602714"/>
                <a:ext cx="1551057" cy="76944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2D6F5A7-93D1-212C-8066-AA99464F63AB}"/>
              </a:ext>
            </a:extLst>
          </p:cNvPr>
          <p:cNvCxnSpPr>
            <a:cxnSpLocks/>
          </p:cNvCxnSpPr>
          <p:nvPr/>
        </p:nvCxnSpPr>
        <p:spPr>
          <a:xfrm flipV="1">
            <a:off x="5486400" y="2963636"/>
            <a:ext cx="3305463" cy="2533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79C511C-ABB8-768C-62E7-3812E96C98F5}"/>
              </a:ext>
            </a:extLst>
          </p:cNvPr>
          <p:cNvSpPr txBox="1"/>
          <p:nvPr/>
        </p:nvSpPr>
        <p:spPr>
          <a:xfrm rot="21318469">
            <a:off x="5971640" y="2602714"/>
            <a:ext cx="2139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convolution</a:t>
            </a:r>
            <a:endParaRPr lang="en-GB" sz="24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FD5623-CEE3-CC89-C7A5-68B64A179A50}"/>
              </a:ext>
            </a:extLst>
          </p:cNvPr>
          <p:cNvSpPr txBox="1"/>
          <p:nvPr/>
        </p:nvSpPr>
        <p:spPr>
          <a:xfrm>
            <a:off x="9453170" y="6537653"/>
            <a:ext cx="3185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Illustrations: Anita </a:t>
            </a:r>
            <a:r>
              <a:rPr lang="en-US" dirty="0" err="1"/>
              <a:t>Czinder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2706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B82BD1-58AD-C15D-9255-01EBC77EA2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B5FC2-EFBF-03A7-BA13-CBAE9BB76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Poisson-Gamma mixture or Poisson transformation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0B4D8EC-B1DD-5E57-36B6-2940939BF4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3625" y="1057715"/>
                <a:ext cx="8085766" cy="5475926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Cont. distr.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discr. distr.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𝐺𝑎𝑚𝑚𝑎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 and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𝑃𝑜𝑠𝑠𝑖𝑜𝑛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d>
                  </m:oMath>
                </a14:m>
                <a:r>
                  <a:rPr lang="en-US" dirty="0"/>
                  <a:t>   as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𝑁𝐵𝐷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bar>
                                <m:barPr>
                                  <m:pos m:val="top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ba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Consequently: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𝑁𝐵𝐷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&amp;      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𝑁𝐵𝐷</m:t>
                              </m:r>
                            </m:sub>
                          </m:sSub>
                        </m:num>
                        <m:den>
                          <m:bar>
                            <m:barPr>
                              <m:pos m:val="top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bar>
                        </m:den>
                      </m:f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Any MD can be</a:t>
                </a:r>
              </a:p>
              <a:p>
                <a:pPr lvl="1"/>
                <a:r>
                  <a:rPr lang="en-US" dirty="0"/>
                  <a:t>built up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exponential distributions</a:t>
                </a:r>
              </a:p>
              <a:p>
                <a:pPr lvl="1"/>
                <a:r>
                  <a:rPr lang="en-US" dirty="0"/>
                  <a:t>described by NBD (convolution of exponentials)</a:t>
                </a:r>
              </a:p>
              <a:p>
                <a:pPr lvl="1"/>
                <a:r>
                  <a:rPr lang="en-US" dirty="0"/>
                  <a:t>No correlation assumed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depends linearly on rapidity window width</a:t>
                </a:r>
              </a:p>
              <a:p>
                <a:r>
                  <a:rPr lang="en-US" dirty="0"/>
                  <a:t>But : must be positive integer</a:t>
                </a:r>
              </a:p>
              <a:p>
                <a:r>
                  <a:rPr lang="en-US" dirty="0"/>
                  <a:t>Entropy saturates as phase-space coverage grows</a:t>
                </a:r>
              </a:p>
              <a:p>
                <a:r>
                  <a:rPr lang="en-US" dirty="0"/>
                  <a:t>Already seen in UA5 data </a:t>
                </a:r>
                <a:r>
                  <a:rPr lang="en-US" sz="2100" dirty="0" err="1">
                    <a:hlinkClick r:id="rId2"/>
                  </a:rPr>
                  <a:t>Phys.Lett.B</a:t>
                </a:r>
                <a:r>
                  <a:rPr lang="en-US" sz="2100" dirty="0">
                    <a:hlinkClick r:id="rId2"/>
                  </a:rPr>
                  <a:t>, 206(1)159,1988</a:t>
                </a:r>
                <a:endParaRPr lang="en-US" sz="21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0B4D8EC-B1DD-5E57-36B6-2940939BF4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3625" y="1057715"/>
                <a:ext cx="8085766" cy="5475926"/>
              </a:xfrm>
              <a:blipFill>
                <a:blip r:embed="rId3"/>
                <a:stretch>
                  <a:fillRect l="-905" t="-22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B16C6D-92BF-370C-CE52-9D6DA91EA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8276" y="222577"/>
            <a:ext cx="1131217" cy="766090"/>
          </a:xfrm>
        </p:spPr>
        <p:txBody>
          <a:bodyPr/>
          <a:lstStyle/>
          <a:p>
            <a:r>
              <a:rPr lang="en-GB" dirty="0"/>
              <a:t>9/10</a:t>
            </a:r>
          </a:p>
        </p:txBody>
      </p:sp>
      <p:pic>
        <p:nvPicPr>
          <p:cNvPr id="10" name="Picture 9" descr="A graph with red dots&#10;&#10;Description automatically generated">
            <a:extLst>
              <a:ext uri="{FF2B5EF4-FFF2-40B4-BE49-F238E27FC236}">
                <a16:creationId xmlns:a16="http://schemas.microsoft.com/office/drawing/2014/main" id="{31089322-2844-8479-C075-12731AF00E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186" y="1057715"/>
            <a:ext cx="3591732" cy="23712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BDDF54F-03B5-5F8B-D2D1-76B5880D415E}"/>
                  </a:ext>
                </a:extLst>
              </p:cNvPr>
              <p:cNvSpPr txBox="1"/>
              <p:nvPr/>
            </p:nvSpPr>
            <p:spPr>
              <a:xfrm rot="16200000">
                <a:off x="8243096" y="1535419"/>
                <a:ext cx="5551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BDDF54F-03B5-5F8B-D2D1-76B5880D41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8243096" y="1535419"/>
                <a:ext cx="555172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647D013-B37D-AA29-780F-193423BED699}"/>
                  </a:ext>
                </a:extLst>
              </p:cNvPr>
              <p:cNvSpPr txBox="1"/>
              <p:nvPr/>
            </p:nvSpPr>
            <p:spPr>
              <a:xfrm>
                <a:off x="11276561" y="3198167"/>
                <a:ext cx="69256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647D013-B37D-AA29-780F-193423BED6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6561" y="3198167"/>
                <a:ext cx="692569" cy="461665"/>
              </a:xfrm>
              <a:prstGeom prst="rect">
                <a:avLst/>
              </a:prstGeom>
              <a:blipFill>
                <a:blip r:embed="rId6"/>
                <a:stretch>
                  <a:fillRect b="-17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86C5B20F-9778-D1A1-7EBF-11EC8EB341BB}"/>
              </a:ext>
            </a:extLst>
          </p:cNvPr>
          <p:cNvSpPr txBox="1"/>
          <p:nvPr/>
        </p:nvSpPr>
        <p:spPr>
          <a:xfrm>
            <a:off x="8594816" y="804001"/>
            <a:ext cx="34180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7"/>
              </a:rPr>
              <a:t>ALICE, </a:t>
            </a:r>
            <a:r>
              <a:rPr lang="en-GB" dirty="0" err="1">
                <a:hlinkClick r:id="rId7"/>
              </a:rPr>
              <a:t>Eur.Phys.J.C</a:t>
            </a:r>
            <a:r>
              <a:rPr lang="en-GB" dirty="0">
                <a:hlinkClick r:id="rId7"/>
              </a:rPr>
              <a:t> 77 (2017) 12</a:t>
            </a:r>
            <a:endParaRPr lang="en-GB" dirty="0"/>
          </a:p>
        </p:txBody>
      </p:sp>
      <p:pic>
        <p:nvPicPr>
          <p:cNvPr id="6" name="Picture 5" descr="A graph of a number of points&#10;&#10;Description automatically generated with medium confidence">
            <a:extLst>
              <a:ext uri="{FF2B5EF4-FFF2-40B4-BE49-F238E27FC236}">
                <a16:creationId xmlns:a16="http://schemas.microsoft.com/office/drawing/2014/main" id="{57801B31-E777-3C71-EB7B-920B58BDF9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382" y="3733110"/>
            <a:ext cx="3715645" cy="2998050"/>
          </a:xfrm>
          <a:prstGeom prst="rect">
            <a:avLst/>
          </a:prstGeom>
        </p:spPr>
      </p:pic>
      <p:pic>
        <p:nvPicPr>
          <p:cNvPr id="15" name="Picture 14" descr="A grid of lines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7083F8EE-7974-5B88-3F5D-D57E83A9C5D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690" y="5546604"/>
            <a:ext cx="1358986" cy="75108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71C77BB-E17B-6E3A-47D7-5F7DDF71E6ED}"/>
              </a:ext>
            </a:extLst>
          </p:cNvPr>
          <p:cNvCxnSpPr>
            <a:cxnSpLocks/>
          </p:cNvCxnSpPr>
          <p:nvPr/>
        </p:nvCxnSpPr>
        <p:spPr>
          <a:xfrm flipV="1">
            <a:off x="6333513" y="3004457"/>
            <a:ext cx="2173673" cy="20408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7EF40F1-5CCA-A1C5-0A63-20510F448A90}"/>
              </a:ext>
            </a:extLst>
          </p:cNvPr>
          <p:cNvCxnSpPr>
            <a:cxnSpLocks/>
          </p:cNvCxnSpPr>
          <p:nvPr/>
        </p:nvCxnSpPr>
        <p:spPr>
          <a:xfrm flipV="1">
            <a:off x="7089628" y="4278086"/>
            <a:ext cx="3690723" cy="1469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625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3524</TotalTime>
  <Words>833</Words>
  <Application>Microsoft Office PowerPoint</Application>
  <PresentationFormat>Widescreen</PresentationFormat>
  <Paragraphs>137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Cambria Math</vt:lpstr>
      <vt:lpstr>Office Theme</vt:lpstr>
      <vt:lpstr>Multiplicity distributions and quantum entanglement</vt:lpstr>
      <vt:lpstr>Why is it interesting?</vt:lpstr>
      <vt:lpstr>Initial state entanglement</vt:lpstr>
      <vt:lpstr>History</vt:lpstr>
      <vt:lpstr>Derivation from maximal entropy principle</vt:lpstr>
      <vt:lpstr>Experimental confirmation</vt:lpstr>
      <vt:lpstr>Experimental confirmation</vt:lpstr>
      <vt:lpstr>Extension to larger rapidity ranges</vt:lpstr>
      <vt:lpstr>Poisson-Gamma mixture or Poisson transformation</vt:lpstr>
      <vt:lpstr>Conclusion and outlook</vt:lpstr>
      <vt:lpstr>Connection to saturation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Sándor Lökös</dc:creator>
  <cp:lastModifiedBy>Sándor Lökös</cp:lastModifiedBy>
  <cp:revision>21</cp:revision>
  <dcterms:created xsi:type="dcterms:W3CDTF">2025-01-06T12:56:30Z</dcterms:created>
  <dcterms:modified xsi:type="dcterms:W3CDTF">2025-01-21T07:56:46Z</dcterms:modified>
</cp:coreProperties>
</file>