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996" r:id="rId4"/>
    <p:sldId id="997" r:id="rId5"/>
    <p:sldId id="998" r:id="rId6"/>
    <p:sldId id="963" r:id="rId7"/>
    <p:sldId id="1002" r:id="rId8"/>
    <p:sldId id="980" r:id="rId9"/>
    <p:sldId id="1000" r:id="rId10"/>
    <p:sldId id="994" r:id="rId11"/>
    <p:sldId id="1003" r:id="rId12"/>
    <p:sldId id="975" r:id="rId13"/>
    <p:sldId id="999" r:id="rId14"/>
    <p:sldId id="844" r:id="rId15"/>
    <p:sldId id="977" r:id="rId16"/>
    <p:sldId id="1004" r:id="rId17"/>
    <p:sldId id="986" r:id="rId18"/>
    <p:sldId id="955" r:id="rId19"/>
    <p:sldId id="995" r:id="rId20"/>
    <p:sldId id="990" r:id="rId21"/>
    <p:sldId id="259" r:id="rId22"/>
    <p:sldId id="969" r:id="rId23"/>
    <p:sldId id="953" r:id="rId24"/>
    <p:sldId id="954" r:id="rId25"/>
    <p:sldId id="970" r:id="rId26"/>
    <p:sldId id="261" r:id="rId27"/>
    <p:sldId id="494" r:id="rId28"/>
    <p:sldId id="1001" r:id="rId29"/>
    <p:sldId id="835" r:id="rId3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04FF"/>
    <a:srgbClr val="0000FF"/>
    <a:srgbClr val="000000"/>
    <a:srgbClr val="1E77B4"/>
    <a:srgbClr val="FF2600"/>
    <a:srgbClr val="EEDEFF"/>
    <a:srgbClr val="62B07A"/>
    <a:srgbClr val="0432FF"/>
    <a:srgbClr val="FF2B80"/>
    <a:srgbClr val="FBE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35"/>
    <p:restoredTop sz="95728"/>
  </p:normalViewPr>
  <p:slideViewPr>
    <p:cSldViewPr snapToGrid="0" snapToObjects="1">
      <p:cViewPr>
        <p:scale>
          <a:sx n="100" d="100"/>
          <a:sy n="100" d="100"/>
        </p:scale>
        <p:origin x="144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93D254-0285-B14E-84B8-FDA98FD99136}" type="datetimeFigureOut">
              <a:rPr lang="fr-FR" smtClean="0"/>
              <a:t>01/06/2025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096181-96BA-ED49-A53D-1BAFB46893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633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96181-96BA-ED49-A53D-1BAFB46893A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6507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 marL="0" marR="0" lvl="0" indent="0" algn="l" defTabSz="938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38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t>XXVth International Workshop on Nuclear Theory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382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DE78030-6C2C-BB41-B4F1-A7585104B9F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  <a:cs typeface="+mn-cs"/>
              </a:rPr>
              <a:pPr marL="0" marR="0" lvl="0" indent="0" algn="r" defTabSz="93821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  <a:cs typeface="+mn-cs"/>
            </a:endParaRPr>
          </a:p>
        </p:txBody>
      </p:sp>
      <p:sp>
        <p:nvSpPr>
          <p:cNvPr id="15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fr-FR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43225D-23AD-93AB-CF0E-F9504690AA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79225B8-0BEC-FD08-5F07-B582C709F9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09C72CE-114F-C157-2D6F-A53AE2623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D7FF-1EC7-1441-9ED4-D8C93471E9F8}" type="datetimeFigureOut">
              <a:rPr lang="fr-FR" smtClean="0"/>
              <a:t>01/06/2025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C57738-F7CE-4DED-871D-5DA635046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6B605F5-31B0-E45E-B5EB-02DBB04FA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8201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BAF660-605F-F644-6EB6-1D11F465D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0EAB784-6AFC-AD78-2692-3F3372FB73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8CEF4F3-C5C4-7047-D3D2-E8DC8011F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D7FF-1EC7-1441-9ED4-D8C93471E9F8}" type="datetimeFigureOut">
              <a:rPr lang="fr-FR" smtClean="0"/>
              <a:t>01/06/2025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F71A727-D3D9-AAC3-97E2-925AD0A0F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AD1644A-73B0-6483-13EE-CFD91DC1F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237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514672B-4EB9-FC04-0CF0-0D99D85A8B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173D8FE-9DB6-AED4-7D17-A2E5237159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9E6000-7976-45B6-6AFA-6731539F0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D7FF-1EC7-1441-9ED4-D8C93471E9F8}" type="datetimeFigureOut">
              <a:rPr lang="fr-FR" smtClean="0"/>
              <a:t>01/06/2025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B4578A7-513C-65D4-96AF-A3EF4D8DC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F3E59A-5460-ABE9-E17B-9615E300C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1762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EC43E-C7FC-5546-A650-91E2E56DD616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8241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8F361-4769-EE4B-B451-EAC271BA0FC5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6529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B420A-B2A6-E44A-A0A8-29C0FCEBBFA4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858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CC8F7-4CDC-6B4A-A5B3-99B19FA0848C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091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FF7BF-D6D8-CB4E-8C01-F3124AAE4CA4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9037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2666D-57E5-2847-AD33-95321643D0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2032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6D71A-7768-BA44-96B0-B5778E21CE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555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24FC60-E3D4-B045-96E8-B8170A2AC776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27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E5128D-F271-53E6-17B0-B8ADFD7E1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5D143C-6E34-AD63-DC2E-97DE03F8EA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90799D-3C28-CDC5-7B6D-4F8D035B3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D7FF-1EC7-1441-9ED4-D8C93471E9F8}" type="datetimeFigureOut">
              <a:rPr lang="fr-FR" smtClean="0"/>
              <a:t>01/06/2025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493F1B4-3D37-D6D8-E418-8E7C6582A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060E22-B6FC-4136-5FE8-03FCC0C58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8675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901FF-56BD-4549-9554-97DDFE5551DC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3137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04DD8-4657-3642-BB14-6AEAC02299B3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821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27822-C6E9-474A-A429-6FC62BE6F381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28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3C1CDF-50FC-EC94-466C-C514874F7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480B5F4-5197-7FF6-322A-9CCF851C4E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319E80-FBBB-E07C-0455-4609899DA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D7FF-1EC7-1441-9ED4-D8C93471E9F8}" type="datetimeFigureOut">
              <a:rPr lang="fr-FR" smtClean="0"/>
              <a:t>01/06/2025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828C79-36A0-E7CA-E42E-68F2F80EF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45F9301-9D9F-0A77-4396-72AD18D17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7795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BF68A2-293F-FAD4-F183-B1B7597F4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F145E4-2230-4336-9030-2F5F69732C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E887BAD-847A-3A13-0815-E934922AA7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9EE32E5-A99F-EC4E-C27A-5A2FF6CB4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D7FF-1EC7-1441-9ED4-D8C93471E9F8}" type="datetimeFigureOut">
              <a:rPr lang="fr-FR" smtClean="0"/>
              <a:t>01/06/2025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6D409E2-B964-1F1E-707A-B07B647EF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FC6CBB5-B22D-AAC7-518C-688C5D03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1252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649CD7-6906-7E24-3BA0-B20C8E610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922BE8C-8B9D-C1C2-45BB-B5E40DD54D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50D1B7B-16A8-4481-B61B-52F414935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06321C9-219D-7337-169C-0A1F7479F5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7878A70-449B-D8D8-44E2-E57AF3BAF4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20DAAC5-3759-3479-9490-8580D3361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D7FF-1EC7-1441-9ED4-D8C93471E9F8}" type="datetimeFigureOut">
              <a:rPr lang="fr-FR" smtClean="0"/>
              <a:t>01/06/2025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5C4784-BB0F-0904-B712-A2627249F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545C0AD-B071-F64E-222E-17475A527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991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1B42DB-056A-DFA1-B019-C627FC393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145494-F019-02DD-9156-48DE94849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D7FF-1EC7-1441-9ED4-D8C93471E9F8}" type="datetimeFigureOut">
              <a:rPr lang="fr-FR" smtClean="0"/>
              <a:t>01/06/2025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EA1AE8F-4DD4-2A63-9DD5-D10129532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6F690E4-DADC-EFF4-A3B0-A446F05CF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5007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7F95739-2D4E-604C-C637-6DDEF6643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D7FF-1EC7-1441-9ED4-D8C93471E9F8}" type="datetimeFigureOut">
              <a:rPr lang="fr-FR" smtClean="0"/>
              <a:t>01/06/2025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803BDD3-AA40-0A71-B485-4F30DE7CF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3A646D5-FEEB-5FB9-0300-A00207AFA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666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F7825A-F4B3-153F-D7DC-20A3ABFAC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11AC218-C1F4-F688-9822-C6FA2E6CE2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528E940-E5A0-13F4-B03C-E99F458A29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5D0BA32-DC4F-5656-8195-7AACE63AE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D7FF-1EC7-1441-9ED4-D8C93471E9F8}" type="datetimeFigureOut">
              <a:rPr lang="fr-FR" smtClean="0"/>
              <a:t>01/06/2025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579E713-3C8D-902A-EF30-CAF659B18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6AEE28D-3B71-9BE2-8BF7-651460204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1036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E2E922-E895-B683-F9BF-D0D7D0414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BCD9823-B3CE-6E5C-D45B-B0DC66C28C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E19803A-3FDF-DD8F-305D-393303E27C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21DAC28-3F88-338E-98AE-551A6598F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D7FF-1EC7-1441-9ED4-D8C93471E9F8}" type="datetimeFigureOut">
              <a:rPr lang="fr-FR" smtClean="0"/>
              <a:t>01/06/2025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994F99C-284A-6C6F-F149-09B654102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980145B-8A28-2AF2-F938-64182B08B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1327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0676608-C52B-DADD-B5D3-A13995052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BB582A8-BAAF-417A-1A4A-B4D2FDA0CA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B2F6483-9B71-6066-0B4F-88DC0099CE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5D7FF-1EC7-1441-9ED4-D8C93471E9F8}" type="datetimeFigureOut">
              <a:rPr lang="fr-FR" smtClean="0"/>
              <a:t>01/06/2025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A30CEE8-7DCD-F84C-7526-A474E4A417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DD9406-D0E1-F0D5-2002-97DBB16A5F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939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Eric Voutier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E04A056-F75C-254E-8293-21047A6754EF}" type="slidenum">
              <a:rPr lang="en-US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525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7" Type="http://schemas.openxmlformats.org/officeDocument/2006/relationships/image" Target="../media/image2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0.png"/><Relationship Id="rId7" Type="http://schemas.openxmlformats.org/officeDocument/2006/relationships/image" Target="../media/image540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0.png"/><Relationship Id="rId5" Type="http://schemas.openxmlformats.org/officeDocument/2006/relationships/image" Target="../media/image520.png"/><Relationship Id="rId10" Type="http://schemas.openxmlformats.org/officeDocument/2006/relationships/image" Target="../media/image2.emf"/><Relationship Id="rId4" Type="http://schemas.openxmlformats.org/officeDocument/2006/relationships/image" Target="../media/image510.png"/><Relationship Id="rId9" Type="http://schemas.openxmlformats.org/officeDocument/2006/relationships/image" Target="../media/image56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4.png"/><Relationship Id="rId7" Type="http://schemas.openxmlformats.org/officeDocument/2006/relationships/image" Target="../media/image60.png"/><Relationship Id="rId12" Type="http://schemas.openxmlformats.org/officeDocument/2006/relationships/image" Target="../media/image2.em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29.JPG"/><Relationship Id="rId10" Type="http://schemas.openxmlformats.org/officeDocument/2006/relationships/image" Target="../media/image77.png"/><Relationship Id="rId9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.tiff"/><Relationship Id="rId7" Type="http://schemas.openxmlformats.org/officeDocument/2006/relationships/image" Target="../media/image32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0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8" Type="http://schemas.openxmlformats.org/officeDocument/2006/relationships/oleObject" Target="../embeddings/oleObject2.bin"/><Relationship Id="rId26" Type="http://schemas.openxmlformats.org/officeDocument/2006/relationships/image" Target="../media/image2.emf"/><Relationship Id="rId3" Type="http://schemas.openxmlformats.org/officeDocument/2006/relationships/image" Target="../media/image33.png"/><Relationship Id="rId21" Type="http://schemas.openxmlformats.org/officeDocument/2006/relationships/image" Target="../media/image41.emf"/><Relationship Id="rId7" Type="http://schemas.openxmlformats.org/officeDocument/2006/relationships/image" Target="../media/image73.png"/><Relationship Id="rId12" Type="http://schemas.openxmlformats.org/officeDocument/2006/relationships/image" Target="../media/image4.tiff"/><Relationship Id="rId17" Type="http://schemas.openxmlformats.org/officeDocument/2006/relationships/image" Target="../media/image39.emf"/><Relationship Id="rId25" Type="http://schemas.openxmlformats.org/officeDocument/2006/relationships/image" Target="../media/image43.emf"/><Relationship Id="rId2" Type="http://schemas.openxmlformats.org/officeDocument/2006/relationships/image" Target="../media/image37.png"/><Relationship Id="rId16" Type="http://schemas.openxmlformats.org/officeDocument/2006/relationships/oleObject" Target="../embeddings/oleObject1.bin"/><Relationship Id="rId20" Type="http://schemas.openxmlformats.org/officeDocument/2006/relationships/oleObject" Target="../embeddings/oleObject3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png"/><Relationship Id="rId11" Type="http://schemas.openxmlformats.org/officeDocument/2006/relationships/image" Target="../media/image78.png"/><Relationship Id="rId24" Type="http://schemas.openxmlformats.org/officeDocument/2006/relationships/oleObject" Target="../embeddings/oleObject5.bin"/><Relationship Id="rId15" Type="http://schemas.openxmlformats.org/officeDocument/2006/relationships/image" Target="../media/image85.png"/><Relationship Id="rId23" Type="http://schemas.openxmlformats.org/officeDocument/2006/relationships/image" Target="../media/image42.emf"/><Relationship Id="rId10" Type="http://schemas.openxmlformats.org/officeDocument/2006/relationships/image" Target="../media/image38.png"/><Relationship Id="rId19" Type="http://schemas.openxmlformats.org/officeDocument/2006/relationships/image" Target="../media/image40.emf"/><Relationship Id="rId4" Type="http://schemas.openxmlformats.org/officeDocument/2006/relationships/image" Target="../media/image34.png"/><Relationship Id="rId9" Type="http://schemas.openxmlformats.org/officeDocument/2006/relationships/image" Target="../media/image36.png"/><Relationship Id="rId14" Type="http://schemas.openxmlformats.org/officeDocument/2006/relationships/image" Target="../media/image84.png"/><Relationship Id="rId22" Type="http://schemas.openxmlformats.org/officeDocument/2006/relationships/oleObject" Target="../embeddings/oleObject4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2.emf"/><Relationship Id="rId7" Type="http://schemas.openxmlformats.org/officeDocument/2006/relationships/image" Target="../media/image5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emf"/><Relationship Id="rId10" Type="http://schemas.openxmlformats.org/officeDocument/2006/relationships/image" Target="../media/image48.jpeg"/><Relationship Id="rId4" Type="http://schemas.openxmlformats.org/officeDocument/2006/relationships/image" Target="../media/image4.tiff"/><Relationship Id="rId9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G"/><Relationship Id="rId3" Type="http://schemas.openxmlformats.org/officeDocument/2006/relationships/image" Target="../media/image55.png"/><Relationship Id="rId7" Type="http://schemas.openxmlformats.org/officeDocument/2006/relationships/image" Target="../media/image58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49.emf"/><Relationship Id="rId4" Type="http://schemas.openxmlformats.org/officeDocument/2006/relationships/image" Target="../media/image2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4.tiff"/><Relationship Id="rId7" Type="http://schemas.openxmlformats.org/officeDocument/2006/relationships/image" Target="../media/image5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53.png"/><Relationship Id="rId9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7" Type="http://schemas.openxmlformats.org/officeDocument/2006/relationships/image" Target="../media/image120.png"/><Relationship Id="rId12" Type="http://schemas.openxmlformats.org/officeDocument/2006/relationships/image" Target="../media/image2.em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60.png"/><Relationship Id="rId11" Type="http://schemas.openxmlformats.org/officeDocument/2006/relationships/image" Target="../media/image1210.png"/><Relationship Id="rId5" Type="http://schemas.openxmlformats.org/officeDocument/2006/relationships/image" Target="../media/image65.png"/><Relationship Id="rId10" Type="http://schemas.openxmlformats.org/officeDocument/2006/relationships/image" Target="../media/image66.png"/><Relationship Id="rId4" Type="http://schemas.openxmlformats.org/officeDocument/2006/relationships/image" Target="../media/image1140.png"/><Relationship Id="rId9" Type="http://schemas.openxmlformats.org/officeDocument/2006/relationships/image" Target="../media/image118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g"/><Relationship Id="rId13" Type="http://schemas.openxmlformats.org/officeDocument/2006/relationships/image" Target="../media/image80.jp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12" Type="http://schemas.openxmlformats.org/officeDocument/2006/relationships/image" Target="../media/image79.png"/><Relationship Id="rId17" Type="http://schemas.openxmlformats.org/officeDocument/2006/relationships/image" Target="../media/image82.jpeg"/><Relationship Id="rId2" Type="http://schemas.openxmlformats.org/officeDocument/2006/relationships/image" Target="../media/image2.emf"/><Relationship Id="rId16" Type="http://schemas.openxmlformats.org/officeDocument/2006/relationships/image" Target="../media/image4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0.png"/><Relationship Id="rId11" Type="http://schemas.openxmlformats.org/officeDocument/2006/relationships/image" Target="../media/image76.png"/><Relationship Id="rId5" Type="http://schemas.openxmlformats.org/officeDocument/2006/relationships/image" Target="../media/image69.png"/><Relationship Id="rId15" Type="http://schemas.openxmlformats.org/officeDocument/2006/relationships/hyperlink" Target="mailto:grames@jlab.org" TargetMode="External"/><Relationship Id="rId10" Type="http://schemas.openxmlformats.org/officeDocument/2006/relationships/image" Target="../media/image75.png"/><Relationship Id="rId4" Type="http://schemas.openxmlformats.org/officeDocument/2006/relationships/image" Target="../media/image68.png"/><Relationship Id="rId9" Type="http://schemas.openxmlformats.org/officeDocument/2006/relationships/image" Target="../media/image74.png"/><Relationship Id="rId14" Type="http://schemas.openxmlformats.org/officeDocument/2006/relationships/image" Target="../media/image8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f"/><Relationship Id="rId4" Type="http://schemas.openxmlformats.org/officeDocument/2006/relationships/image" Target="../media/image8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4.png"/><Relationship Id="rId4" Type="http://schemas.openxmlformats.org/officeDocument/2006/relationships/image" Target="../media/image4.tif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93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4.tif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1.png"/><Relationship Id="rId3" Type="http://schemas.openxmlformats.org/officeDocument/2006/relationships/image" Target="../media/image250.png"/><Relationship Id="rId7" Type="http://schemas.openxmlformats.org/officeDocument/2006/relationships/image" Target="../media/image270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5.png"/><Relationship Id="rId5" Type="http://schemas.openxmlformats.org/officeDocument/2006/relationships/image" Target="../media/image4.tiff"/><Relationship Id="rId10" Type="http://schemas.openxmlformats.org/officeDocument/2006/relationships/image" Target="../media/image420.png"/><Relationship Id="rId4" Type="http://schemas.openxmlformats.org/officeDocument/2006/relationships/image" Target="../media/image2.emf"/><Relationship Id="rId9" Type="http://schemas.openxmlformats.org/officeDocument/2006/relationships/image" Target="../media/image410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9.emf"/><Relationship Id="rId7" Type="http://schemas.openxmlformats.org/officeDocument/2006/relationships/image" Target="../media/image4.tif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.emf"/><Relationship Id="rId7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4.tiff"/><Relationship Id="rId4" Type="http://schemas.openxmlformats.org/officeDocument/2006/relationships/image" Target="../media/image16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0.png"/><Relationship Id="rId7" Type="http://schemas.openxmlformats.org/officeDocument/2006/relationships/image" Target="../media/image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5" Type="http://schemas.openxmlformats.org/officeDocument/2006/relationships/image" Target="../media/image43.png"/><Relationship Id="rId4" Type="http://schemas.openxmlformats.org/officeDocument/2006/relationships/image" Target="../media/image2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7" Type="http://schemas.openxmlformats.org/officeDocument/2006/relationships/image" Target="../media/image28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7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8">
            <a:extLst>
              <a:ext uri="{FF2B5EF4-FFF2-40B4-BE49-F238E27FC236}">
                <a16:creationId xmlns:a16="http://schemas.microsoft.com/office/drawing/2014/main" id="{33951C32-228B-E96F-2FE7-69DC9A7319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450" y="132295"/>
            <a:ext cx="11858625" cy="645795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altLang="fr-FR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id="{ED6B6C04-E9DC-AC9C-20F0-74897C4079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2572" y="592107"/>
            <a:ext cx="6218384" cy="923330"/>
          </a:xfrm>
          <a:prstGeom prst="rect">
            <a:avLst/>
          </a:prstGeom>
          <a:solidFill>
            <a:srgbClr val="BBE0E3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kern="0" dirty="0">
              <a:solidFill>
                <a:srgbClr val="0432FF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Lucida Calligraphy" charset="0"/>
              <a:ea typeface="ＭＳ Ｐゴシック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The </a:t>
            </a:r>
            <a:r>
              <a:rPr lang="en-US" sz="20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J</a:t>
            </a:r>
            <a:r>
              <a:rPr lang="en-US" sz="20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efferson </a:t>
            </a:r>
            <a:r>
              <a:rPr lang="en-US" sz="20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Lab P</a:t>
            </a:r>
            <a:r>
              <a:rPr lang="en-US" sz="20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ositron </a:t>
            </a:r>
            <a:r>
              <a:rPr lang="en-US" sz="20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B</a:t>
            </a:r>
            <a:r>
              <a:rPr lang="en-US" sz="20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eam </a:t>
            </a:r>
            <a:r>
              <a:rPr lang="en-US" sz="20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P</a:t>
            </a:r>
            <a:r>
              <a:rPr lang="en-US" sz="20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rogram </a:t>
            </a:r>
            <a:endParaRPr lang="en-US" sz="1400" b="1" kern="0" dirty="0">
              <a:effectLst>
                <a:outerShdw blurRad="38100" dist="38100" dir="2700000" algn="tl">
                  <a:srgbClr val="FFFFFF"/>
                </a:outerShdw>
              </a:effectLst>
              <a:latin typeface="Lucida Calligraphy" charset="0"/>
              <a:ea typeface="ＭＳ Ｐゴシック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Ce</a:t>
            </a:r>
            <a:r>
              <a:rPr lang="en-US" sz="1600" b="1" kern="0" baseline="30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+</a:t>
            </a:r>
            <a:r>
              <a:rPr lang="en-US" sz="1600" b="1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BAF</a:t>
            </a:r>
            <a:endParaRPr lang="en-US" sz="1600" b="1" kern="0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Lucida Calligraphy" charset="0"/>
              <a:ea typeface="ＭＳ Ｐゴシック" charset="0"/>
            </a:endParaRP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E005ACA2-AC53-3BDA-5EAA-2BB4071F5B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2035" y="6559452"/>
            <a:ext cx="512826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i="1" dirty="0">
                <a:solidFill>
                  <a:srgbClr val="CC00FF"/>
                </a:solidFill>
                <a:latin typeface="Footlight MT Light" charset="0"/>
              </a:rPr>
              <a:t>Production and Structure of Matter and Antimatter at High Energies (PAW’25)</a:t>
            </a:r>
            <a:endParaRPr lang="en-US" sz="1200" i="1" dirty="0">
              <a:solidFill>
                <a:srgbClr val="CC00FF"/>
              </a:solidFill>
              <a:latin typeface="Footlight MT Light" charset="0"/>
              <a:cs typeface="+mn-cs"/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DE8AF578-61B3-9D30-533B-FE5ABF6E8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5999" y="6557049"/>
            <a:ext cx="130862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200" i="1" dirty="0">
                <a:solidFill>
                  <a:srgbClr val="CC00FF"/>
                </a:solidFill>
                <a:latin typeface="Footlight MT Light" charset="0"/>
              </a:rPr>
              <a:t>June 1</a:t>
            </a:r>
            <a:r>
              <a:rPr lang="en-US" sz="1200" i="1" baseline="30000" dirty="0">
                <a:solidFill>
                  <a:srgbClr val="CC00FF"/>
                </a:solidFill>
                <a:latin typeface="Footlight MT Light" charset="0"/>
              </a:rPr>
              <a:t>st</a:t>
            </a:r>
            <a:r>
              <a:rPr lang="en-US" sz="1200" i="1" dirty="0">
                <a:solidFill>
                  <a:srgbClr val="CC00FF"/>
                </a:solidFill>
                <a:latin typeface="Footlight MT Light" charset="0"/>
              </a:rPr>
              <a:t>-4</a:t>
            </a:r>
            <a:r>
              <a:rPr lang="en-US" sz="1200" i="1" baseline="30000" dirty="0">
                <a:solidFill>
                  <a:srgbClr val="CC00FF"/>
                </a:solidFill>
                <a:latin typeface="Footlight MT Light" charset="0"/>
              </a:rPr>
              <a:t>th</a:t>
            </a:r>
            <a:r>
              <a:rPr lang="en-US" sz="1200" i="1" dirty="0">
                <a:solidFill>
                  <a:srgbClr val="CC00FF"/>
                </a:solidFill>
                <a:latin typeface="Footlight MT Light" charset="0"/>
                <a:cs typeface="+mn-cs"/>
              </a:rPr>
              <a:t>, 2025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4681F6E-1D97-A8A1-C6C7-CD9700FE48E0}"/>
              </a:ext>
            </a:extLst>
          </p:cNvPr>
          <p:cNvSpPr txBox="1"/>
          <p:nvPr/>
        </p:nvSpPr>
        <p:spPr>
          <a:xfrm>
            <a:off x="3109689" y="1914796"/>
            <a:ext cx="59921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err="1"/>
              <a:t>Eric</a:t>
            </a:r>
            <a:r>
              <a:rPr lang="fr-FR" sz="2000" dirty="0"/>
              <a:t> </a:t>
            </a:r>
            <a:r>
              <a:rPr lang="fr-FR" sz="2000" dirty="0" err="1"/>
              <a:t>Voutier</a:t>
            </a:r>
            <a:r>
              <a:rPr lang="fr-FR" sz="2000" dirty="0"/>
              <a:t> </a:t>
            </a:r>
            <a:r>
              <a:rPr lang="fr-FR" sz="1600" dirty="0"/>
              <a:t>and the Jefferson </a:t>
            </a:r>
            <a:r>
              <a:rPr lang="fr-FR" sz="1600" dirty="0" err="1"/>
              <a:t>Lab</a:t>
            </a:r>
            <a:r>
              <a:rPr lang="fr-FR" sz="1600" dirty="0"/>
              <a:t> Positron </a:t>
            </a:r>
            <a:r>
              <a:rPr lang="fr-FR" sz="1600" dirty="0" err="1"/>
              <a:t>Working</a:t>
            </a:r>
            <a:r>
              <a:rPr lang="fr-FR" sz="1600" dirty="0"/>
              <a:t> Group</a:t>
            </a:r>
            <a:endParaRPr lang="fr-FR" sz="1600" b="1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2EF9433-D231-01FB-18D4-005D4F7EC0CC}"/>
              </a:ext>
            </a:extLst>
          </p:cNvPr>
          <p:cNvSpPr txBox="1"/>
          <p:nvPr/>
        </p:nvSpPr>
        <p:spPr>
          <a:xfrm>
            <a:off x="2373013" y="2303848"/>
            <a:ext cx="74665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i="1" dirty="0">
                <a:solidFill>
                  <a:srgbClr val="FF0000"/>
                </a:solidFill>
              </a:rPr>
              <a:t>Université Paris-Saclay, CNRS/IN2P3/</a:t>
            </a:r>
            <a:r>
              <a:rPr lang="fr-FR" sz="1800" i="1" dirty="0" err="1">
                <a:solidFill>
                  <a:srgbClr val="FF0000"/>
                </a:solidFill>
              </a:rPr>
              <a:t>IJCLab</a:t>
            </a:r>
            <a:r>
              <a:rPr lang="fr-FR" sz="1800" i="1" dirty="0">
                <a:solidFill>
                  <a:srgbClr val="FF0000"/>
                </a:solidFill>
              </a:rPr>
              <a:t>, Orsay, France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0D37CBA-57D2-07E7-5CE2-6FC11AE45C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3365" y="2915640"/>
            <a:ext cx="2295776" cy="2744766"/>
          </a:xfrm>
          <a:prstGeom prst="rect">
            <a:avLst/>
          </a:prstGeom>
        </p:spPr>
      </p:pic>
      <p:pic>
        <p:nvPicPr>
          <p:cNvPr id="10" name="Image 9" descr="LP15122-Picture.eps">
            <a:extLst>
              <a:ext uri="{FF2B5EF4-FFF2-40B4-BE49-F238E27FC236}">
                <a16:creationId xmlns:a16="http://schemas.microsoft.com/office/drawing/2014/main" id="{5EC02653-CDC7-02EE-C5B0-645549F157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419" y="3154566"/>
            <a:ext cx="2506977" cy="2506977"/>
          </a:xfrm>
          <a:prstGeom prst="rect">
            <a:avLst/>
          </a:prstGeom>
        </p:spPr>
      </p:pic>
      <p:pic>
        <p:nvPicPr>
          <p:cNvPr id="1028" name="Picture 4" descr="Issue cover image">
            <a:extLst>
              <a:ext uri="{FF2B5EF4-FFF2-40B4-BE49-F238E27FC236}">
                <a16:creationId xmlns:a16="http://schemas.microsoft.com/office/drawing/2014/main" id="{5EEC3C1A-E45C-1EA1-AF98-46EDB72A5F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309" y="3019026"/>
            <a:ext cx="2142107" cy="271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43">
            <a:extLst>
              <a:ext uri="{FF2B5EF4-FFF2-40B4-BE49-F238E27FC236}">
                <a16:creationId xmlns:a16="http://schemas.microsoft.com/office/drawing/2014/main" id="{B3ED2F79-B050-8864-674C-E5F1C4E963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3690" y="6131858"/>
            <a:ext cx="606829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" panose="02000503020000020003" pitchFamily="2" charset="0"/>
              </a:rPr>
              <a:t>(Jefferson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" panose="02000503020000020003" pitchFamily="2" charset="0"/>
              </a:rPr>
              <a:t>Lab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" panose="02000503020000020003" pitchFamily="2" charset="0"/>
              </a:rPr>
              <a:t> Positron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" panose="02000503020000020003" pitchFamily="2" charset="0"/>
              </a:rPr>
              <a:t>Working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" panose="02000503020000020003" pitchFamily="2" charset="0"/>
              </a:rPr>
              <a:t> Group)  A.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" panose="02000503020000020003" pitchFamily="2" charset="0"/>
              </a:rPr>
              <a:t>Accardi</a:t>
            </a:r>
            <a:r>
              <a:rPr kumimoji="0" lang="fr-FR" sz="12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venir" panose="02000503020000020003" pitchFamily="2" charset="0"/>
              </a:rPr>
              <a:t> </a:t>
            </a:r>
            <a:r>
              <a:rPr kumimoji="0" lang="fr-FR" sz="1200" i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venir" panose="02000503020000020003" pitchFamily="2" charset="0"/>
              </a:rPr>
              <a:t>et al. </a:t>
            </a:r>
            <a:r>
              <a:rPr kumimoji="0" lang="fr-FR" sz="12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venir" panose="02000503020000020003" pitchFamily="2" charset="0"/>
              </a:rPr>
              <a:t>EPJ A 57 (2021) 261</a:t>
            </a:r>
          </a:p>
        </p:txBody>
      </p:sp>
    </p:spTree>
    <p:extLst>
      <p:ext uri="{BB962C8B-B14F-4D97-AF65-F5344CB8AC3E}">
        <p14:creationId xmlns:p14="http://schemas.microsoft.com/office/powerpoint/2010/main" val="1097854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C413B3A3-CF7C-B3AB-5A50-787C7FAE8D71}"/>
              </a:ext>
            </a:extLst>
          </p:cNvPr>
          <p:cNvGrpSpPr/>
          <p:nvPr/>
        </p:nvGrpSpPr>
        <p:grpSpPr>
          <a:xfrm>
            <a:off x="95493" y="98532"/>
            <a:ext cx="11930332" cy="1057446"/>
            <a:chOff x="95493" y="98532"/>
            <a:chExt cx="11930332" cy="1057446"/>
          </a:xfrm>
        </p:grpSpPr>
        <p:cxnSp>
          <p:nvCxnSpPr>
            <p:cNvPr id="3" name="Connecteur droit 2">
              <a:extLst>
                <a:ext uri="{FF2B5EF4-FFF2-40B4-BE49-F238E27FC236}">
                  <a16:creationId xmlns:a16="http://schemas.microsoft.com/office/drawing/2014/main" id="{DFA87C10-1568-B70B-A0BC-44D1E4D5E35C}"/>
                </a:ext>
              </a:extLst>
            </p:cNvPr>
            <p:cNvCxnSpPr>
              <a:cxnSpLocks/>
            </p:cNvCxnSpPr>
            <p:nvPr/>
          </p:nvCxnSpPr>
          <p:spPr>
            <a:xfrm>
              <a:off x="1152419" y="623127"/>
              <a:ext cx="1087340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pic>
          <p:nvPicPr>
            <p:cNvPr id="4" name="Image 3" descr="LP15122-Picture.eps">
              <a:extLst>
                <a:ext uri="{FF2B5EF4-FFF2-40B4-BE49-F238E27FC236}">
                  <a16:creationId xmlns:a16="http://schemas.microsoft.com/office/drawing/2014/main" id="{08C99154-35DA-59E2-C29C-2EFF8968C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93" y="98532"/>
              <a:ext cx="1057446" cy="1057446"/>
            </a:xfrm>
            <a:prstGeom prst="rect">
              <a:avLst/>
            </a:prstGeom>
          </p:spPr>
        </p:pic>
      </p:grpSp>
      <p:sp>
        <p:nvSpPr>
          <p:cNvPr id="37" name="ZoneTexte 36">
            <a:extLst>
              <a:ext uri="{FF2B5EF4-FFF2-40B4-BE49-F238E27FC236}">
                <a16:creationId xmlns:a16="http://schemas.microsoft.com/office/drawing/2014/main" id="{57D3DB5D-1D1D-3EDA-A544-1940ACB4348D}"/>
              </a:ext>
            </a:extLst>
          </p:cNvPr>
          <p:cNvSpPr txBox="1"/>
          <p:nvPr/>
        </p:nvSpPr>
        <p:spPr>
          <a:xfrm>
            <a:off x="1203162" y="161462"/>
            <a:ext cx="3369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Multi-Photon Exchange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16D1D4DA-D864-B1D1-F720-52C2B76130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267" y="1024395"/>
            <a:ext cx="4528804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Coulomb Corrections in (SI)DIS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0889746-2D8F-ED0E-626D-C8DEF95470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sp>
        <p:nvSpPr>
          <p:cNvPr id="13" name="Text Box 6">
            <a:extLst>
              <a:ext uri="{FF2B5EF4-FFF2-40B4-BE49-F238E27FC236}">
                <a16:creationId xmlns:a16="http://schemas.microsoft.com/office/drawing/2014/main" id="{3825C095-E31A-6AAE-6338-D5AA2DDA1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943" y="1646060"/>
            <a:ext cx="1170288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D60093"/>
              </a:buClr>
              <a:buFont typeface="Courier New" panose="02070309020205020404" pitchFamily="49" charset="0"/>
              <a:buChar char="o"/>
              <a:defRPr/>
            </a:pP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Coulomb Corrections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are at work when dealing with the understanding of the </a:t>
            </a:r>
            <a:r>
              <a:rPr lang="en-US" b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nuclear dependency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of physics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phenoma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: the 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EMC effect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in 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DIS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the nuclear dependence of </a:t>
            </a:r>
            <a:r>
              <a:rPr lang="en-US" b="1" dirty="0" err="1">
                <a:solidFill>
                  <a:srgbClr val="0000FF"/>
                </a:solidFill>
                <a:latin typeface="Symbol" pitchFamily="2" charset="2"/>
                <a:cs typeface="Microsoft Sans Serif" panose="020B0604020202020204" pitchFamily="34" charset="0"/>
              </a:rPr>
              <a:t>s</a:t>
            </a:r>
            <a:r>
              <a:rPr lang="en-US" b="1" baseline="-25000" dirty="0" err="1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/</a:t>
            </a:r>
            <a:r>
              <a:rPr lang="en-US" b="1" dirty="0" err="1">
                <a:solidFill>
                  <a:srgbClr val="0000FF"/>
                </a:solidFill>
                <a:latin typeface="Symbol" pitchFamily="2" charset="2"/>
                <a:cs typeface="Microsoft Sans Serif" panose="020B0604020202020204" pitchFamily="34" charset="0"/>
              </a:rPr>
              <a:t>s</a:t>
            </a:r>
            <a:r>
              <a:rPr lang="en-US" b="1" baseline="-25000" dirty="0" err="1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in 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SIDIS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...</a:t>
            </a:r>
            <a:endParaRPr lang="en-US" sz="80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85750" indent="-285750" algn="just">
              <a:buClr>
                <a:srgbClr val="D60093"/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Prescriptions have been derived in the quasi-elastic domain of which application to </a:t>
            </a:r>
            <a:r>
              <a:rPr lang="en-US" b="1" dirty="0">
                <a:solidFill>
                  <a:srgbClr val="FF26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DIS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</a:t>
            </a:r>
            <a:r>
              <a:rPr lang="en-US" b="1" dirty="0">
                <a:solidFill>
                  <a:srgbClr val="FF26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SIDIS regimes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must be experimentally confirmed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</p:txBody>
      </p:sp>
      <p:sp>
        <p:nvSpPr>
          <p:cNvPr id="10" name="Text Box 64">
            <a:extLst>
              <a:ext uri="{FF2B5EF4-FFF2-40B4-BE49-F238E27FC236}">
                <a16:creationId xmlns:a16="http://schemas.microsoft.com/office/drawing/2014/main" id="{2F4850B6-BEA1-4341-069A-026DE24B5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333399"/>
                </a:solidFill>
                <a:latin typeface="Lucida Calligraphy" charset="0"/>
              </a:rPr>
              <a:t>E. Voutier</a:t>
            </a:r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074BB9C5-1502-1902-9DB0-796DF1CE0789}"/>
              </a:ext>
            </a:extLst>
          </p:cNvPr>
          <p:cNvGrpSpPr/>
          <p:nvPr/>
        </p:nvGrpSpPr>
        <p:grpSpPr>
          <a:xfrm>
            <a:off x="4222477" y="2855899"/>
            <a:ext cx="3780000" cy="3702237"/>
            <a:chOff x="8267688" y="2899192"/>
            <a:chExt cx="3780000" cy="3702237"/>
          </a:xfrm>
        </p:grpSpPr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6A672406-3E16-ED2C-A5DF-019A5DB56D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29059" y="3790640"/>
              <a:ext cx="3217682" cy="2376320"/>
            </a:xfrm>
            <a:prstGeom prst="rect">
              <a:avLst/>
            </a:prstGeom>
          </p:spPr>
        </p:pic>
        <p:sp>
          <p:nvSpPr>
            <p:cNvPr id="23" name="Rectangle : coins arrondis 22">
              <a:extLst>
                <a:ext uri="{FF2B5EF4-FFF2-40B4-BE49-F238E27FC236}">
                  <a16:creationId xmlns:a16="http://schemas.microsoft.com/office/drawing/2014/main" id="{B4F7EF7F-079B-3888-DC90-C6E39F9D657D}"/>
                </a:ext>
              </a:extLst>
            </p:cNvPr>
            <p:cNvSpPr/>
            <p:nvPr/>
          </p:nvSpPr>
          <p:spPr>
            <a:xfrm>
              <a:off x="8267688" y="2899192"/>
              <a:ext cx="3780000" cy="3420000"/>
            </a:xfrm>
            <a:prstGeom prst="roundRect">
              <a:avLst/>
            </a:prstGeom>
            <a:noFill/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id="{FEFD5F9E-233B-9723-A206-E84680D08FAF}"/>
                    </a:ext>
                  </a:extLst>
                </p:cNvPr>
                <p:cNvSpPr txBox="1"/>
                <p:nvPr/>
              </p:nvSpPr>
              <p:spPr>
                <a:xfrm>
                  <a:off x="8612772" y="3013069"/>
                  <a:ext cx="3091544" cy="711733"/>
                </a:xfrm>
                <a:prstGeom prst="rect">
                  <a:avLst/>
                </a:prstGeom>
                <a:noFill/>
                <a:ln w="25400">
                  <a:solidFill>
                    <a:srgbClr val="FF0000"/>
                  </a:solidFill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  <m:r>
                          <a:rPr lang="fr-FR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type m:val="lin"/>
                            <m:ctrlPr>
                              <a:rPr lang="fr-FR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begChr m:val=""/>
                                    <m:endChr m:val="|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fr-FR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 b="0" i="0" smtClean="0">
                                                <a:latin typeface="Cambria Math" panose="02040503050406030204" pitchFamily="18" charset="0"/>
                                              </a:rPr>
                                              <m:t>Au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fr-FR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 b="0" i="0" smtClean="0">
                                                <a:latin typeface="Cambria Math" panose="02040503050406030204" pitchFamily="18" charset="0"/>
                                              </a:rPr>
                                              <m:t>D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  <m:sub>
                                <m:sSubSup>
                                  <m:sSubSup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b/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begChr m:val=""/>
                                    <m:endChr m:val="|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fr-FR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>
                                                <a:latin typeface="Cambria Math" panose="02040503050406030204" pitchFamily="18" charset="0"/>
                                              </a:rPr>
                                              <m:t>Au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fr-FR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>
                                                <a:latin typeface="Cambria Math" panose="02040503050406030204" pitchFamily="18" charset="0"/>
                                              </a:rPr>
                                              <m:t>D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  <m:sub>
                                <m:sSup>
                                  <m:sSup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sub>
                            </m:sSub>
                          </m:den>
                        </m:f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id="{FEFD5F9E-233B-9723-A206-E84680D08F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12772" y="3013069"/>
                  <a:ext cx="3091544" cy="711733"/>
                </a:xfrm>
                <a:prstGeom prst="rect">
                  <a:avLst/>
                </a:prstGeom>
                <a:blipFill>
                  <a:blip r:embed="rId5"/>
                  <a:stretch>
                    <a:fillRect l="-5285" t="-184746" b="-252542"/>
                  </a:stretch>
                </a:blipFill>
                <a:ln w="25400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6D80F252-4785-B04D-4CFE-5BDAA39E36FB}"/>
                </a:ext>
              </a:extLst>
            </p:cNvPr>
            <p:cNvSpPr txBox="1"/>
            <p:nvPr/>
          </p:nvSpPr>
          <p:spPr>
            <a:xfrm>
              <a:off x="9034468" y="6324430"/>
              <a:ext cx="22381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200" dirty="0">
                  <a:solidFill>
                    <a:schemeClr val="bg1">
                      <a:lumMod val="50000"/>
                    </a:schemeClr>
                  </a:solidFill>
                  <a:latin typeface="Avenir Book" panose="02000503020000020003" pitchFamily="2" charset="0"/>
                </a:rPr>
                <a:t>PR12+23-003 D. Gaskell et al.</a:t>
              </a:r>
            </a:p>
          </p:txBody>
        </p:sp>
      </p:grpSp>
      <p:pic>
        <p:nvPicPr>
          <p:cNvPr id="30" name="Image 29">
            <a:extLst>
              <a:ext uri="{FF2B5EF4-FFF2-40B4-BE49-F238E27FC236}">
                <a16:creationId xmlns:a16="http://schemas.microsoft.com/office/drawing/2014/main" id="{07AACA76-CD72-15F2-1302-E9586FB3D49E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8095851" y="3277001"/>
            <a:ext cx="4093200" cy="282600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7FFBFD29-D03C-9B18-D06B-359F640EBA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9536" y="1210656"/>
            <a:ext cx="3024734" cy="280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. Hague et al.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Proposal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 to PAC53 (2025)</a:t>
            </a: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A13826A3-D8C0-3650-DAEC-8873FF4C193A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EFF58E7C-6477-BB13-6AEF-AAACA7D33DA9}"/>
              </a:ext>
            </a:extLst>
          </p:cNvPr>
          <p:cNvSpPr txBox="1"/>
          <p:nvPr/>
        </p:nvSpPr>
        <p:spPr>
          <a:xfrm>
            <a:off x="11723958" y="6465193"/>
            <a:ext cx="535724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prstClr val="white">
                    <a:lumMod val="65000"/>
                  </a:prstClr>
                </a:solidFill>
                <a:latin typeface="Bauhaus 93" pitchFamily="82" charset="77"/>
              </a:rPr>
              <a:t>9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/24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E9DEFAE-0120-BC18-F6DC-12EBF7C610D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2326" t="48" r="-379" b="-119"/>
          <a:stretch/>
        </p:blipFill>
        <p:spPr>
          <a:xfrm>
            <a:off x="-18054" y="3282404"/>
            <a:ext cx="4082706" cy="280800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E13DEA12-9048-18A9-C67B-B94267D92D89}"/>
              </a:ext>
            </a:extLst>
          </p:cNvPr>
          <p:cNvSpPr txBox="1"/>
          <p:nvPr/>
        </p:nvSpPr>
        <p:spPr>
          <a:xfrm>
            <a:off x="410515" y="5832229"/>
            <a:ext cx="3356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>
                <a:solidFill>
                  <a:schemeClr val="accent5">
                    <a:lumMod val="75000"/>
                  </a:schemeClr>
                </a:solidFill>
              </a:rPr>
              <a:t>Impact of Coulomb corrections on </a:t>
            </a:r>
          </a:p>
          <a:p>
            <a:pPr algn="ctr"/>
            <a:r>
              <a:rPr lang="fr-FR" sz="1200" i="1" dirty="0" err="1">
                <a:solidFill>
                  <a:schemeClr val="accent5">
                    <a:lumMod val="75000"/>
                  </a:schemeClr>
                </a:solidFill>
              </a:rPr>
              <a:t>JLab</a:t>
            </a:r>
            <a:r>
              <a:rPr lang="fr-FR" sz="1200" i="1" dirty="0">
                <a:solidFill>
                  <a:schemeClr val="accent5">
                    <a:lumMod val="75000"/>
                  </a:schemeClr>
                </a:solidFill>
              </a:rPr>
              <a:t> Hall C EMC data, as </a:t>
            </a:r>
            <a:r>
              <a:rPr lang="fr-FR" sz="1200" i="1" dirty="0" err="1">
                <a:solidFill>
                  <a:schemeClr val="accent5">
                    <a:lumMod val="75000"/>
                  </a:schemeClr>
                </a:solidFill>
              </a:rPr>
              <a:t>determined</a:t>
            </a:r>
            <a:r>
              <a:rPr lang="fr-FR" sz="1200" i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fr-FR" sz="1200" i="1" dirty="0" err="1">
                <a:solidFill>
                  <a:schemeClr val="accent5">
                    <a:lumMod val="75000"/>
                  </a:schemeClr>
                </a:solidFill>
              </a:rPr>
              <a:t>from</a:t>
            </a:r>
            <a:r>
              <a:rPr lang="fr-FR" sz="1200" i="1" dirty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fr-FR" sz="1200" i="1" dirty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fr-FR" sz="1200" i="1" dirty="0" err="1">
                <a:solidFill>
                  <a:schemeClr val="accent5">
                    <a:lumMod val="75000"/>
                  </a:schemeClr>
                </a:solidFill>
              </a:rPr>
              <a:t>Improved</a:t>
            </a:r>
            <a:r>
              <a:rPr lang="fr-FR" sz="1200" i="1" dirty="0">
                <a:solidFill>
                  <a:schemeClr val="accent5">
                    <a:lumMod val="75000"/>
                  </a:schemeClr>
                </a:solidFill>
              </a:rPr>
              <a:t> Effective Momentum Approximation.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70E23DB-D4BA-D4F5-6943-119BA7B136CF}"/>
              </a:ext>
            </a:extLst>
          </p:cNvPr>
          <p:cNvSpPr txBox="1"/>
          <p:nvPr/>
        </p:nvSpPr>
        <p:spPr>
          <a:xfrm>
            <a:off x="9884761" y="3008128"/>
            <a:ext cx="2230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400" b="1" i="1" dirty="0">
                <a:solidFill>
                  <a:srgbClr val="0000FF"/>
                </a:solidFill>
              </a:rPr>
              <a:t>H(</a:t>
            </a:r>
            <a:r>
              <a:rPr lang="fr-FR" sz="1400" b="1" i="1" dirty="0" err="1">
                <a:solidFill>
                  <a:srgbClr val="0000FF"/>
                </a:solidFill>
              </a:rPr>
              <a:t>e,e’</a:t>
            </a:r>
            <a:r>
              <a:rPr lang="fr-FR" sz="1400" b="1" i="1" dirty="0" err="1">
                <a:solidFill>
                  <a:srgbClr val="0000FF"/>
                </a:solidFill>
                <a:latin typeface="Symbol" pitchFamily="2" charset="2"/>
              </a:rPr>
              <a:t>p</a:t>
            </a:r>
            <a:r>
              <a:rPr lang="fr-FR" sz="1400" b="1" i="1" baseline="30000" dirty="0">
                <a:solidFill>
                  <a:srgbClr val="0000FF"/>
                </a:solidFill>
              </a:rPr>
              <a:t>+</a:t>
            </a:r>
            <a:r>
              <a:rPr lang="fr-FR" sz="1400" b="1" i="1" dirty="0">
                <a:solidFill>
                  <a:srgbClr val="0000FF"/>
                </a:solidFill>
              </a:rPr>
              <a:t>)X SIDIS Projections</a:t>
            </a:r>
          </a:p>
        </p:txBody>
      </p:sp>
      <p:sp>
        <p:nvSpPr>
          <p:cNvPr id="11" name="Text Box 18">
            <a:extLst>
              <a:ext uri="{FF2B5EF4-FFF2-40B4-BE49-F238E27FC236}">
                <a16:creationId xmlns:a16="http://schemas.microsoft.com/office/drawing/2014/main" id="{DFBEE152-7A69-1A07-23FF-584B3E20ED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2385202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86CF033F-2E53-128A-9D3A-BB48EA69E812}"/>
              </a:ext>
            </a:extLst>
          </p:cNvPr>
          <p:cNvCxnSpPr>
            <a:cxnSpLocks/>
          </p:cNvCxnSpPr>
          <p:nvPr/>
        </p:nvCxnSpPr>
        <p:spPr>
          <a:xfrm>
            <a:off x="1152419" y="623127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A34F164A-B1AF-BB63-249E-4FC220AA5A1D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F4964346-74B0-6460-5669-49E0CB7B0133}"/>
              </a:ext>
            </a:extLst>
          </p:cNvPr>
          <p:cNvSpPr txBox="1"/>
          <p:nvPr/>
        </p:nvSpPr>
        <p:spPr>
          <a:xfrm>
            <a:off x="11621366" y="6465193"/>
            <a:ext cx="63831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prstClr val="white">
                    <a:lumMod val="65000"/>
                  </a:prstClr>
                </a:solidFill>
                <a:latin typeface="Bauhaus 93" pitchFamily="82" charset="77"/>
              </a:rPr>
              <a:t>10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/24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C3E08BA-BDD6-D772-1984-94EBA44E9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sp>
        <p:nvSpPr>
          <p:cNvPr id="15" name="Text Box 9">
            <a:extLst>
              <a:ext uri="{FF2B5EF4-FFF2-40B4-BE49-F238E27FC236}">
                <a16:creationId xmlns:a16="http://schemas.microsoft.com/office/drawing/2014/main" id="{2869B679-7479-4A57-B841-DC86079EDF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266" y="1024395"/>
            <a:ext cx="4105683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Gravitational Form Factors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A657F38-735D-4FDC-AC0C-C682C801C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8332" y="1210655"/>
            <a:ext cx="608754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V.D.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Burkert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, L.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Elouadrhiri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, F.-X. Girod, C.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Lorcé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, P.E.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Shanahan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 RMP 95 (2023) 041002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3F8F60B-BA6E-4F09-AEA5-0E093534903C}"/>
              </a:ext>
            </a:extLst>
          </p:cNvPr>
          <p:cNvSpPr txBox="1"/>
          <p:nvPr/>
        </p:nvSpPr>
        <p:spPr>
          <a:xfrm>
            <a:off x="12438743" y="148045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625C810E-A52E-4BD8-A1E9-41A4600D6F93}"/>
                  </a:ext>
                </a:extLst>
              </p:cNvPr>
              <p:cNvSpPr txBox="1"/>
              <p:nvPr/>
            </p:nvSpPr>
            <p:spPr>
              <a:xfrm>
                <a:off x="1750787" y="3218732"/>
                <a:ext cx="8703854" cy="589329"/>
              </a:xfrm>
              <a:prstGeom prst="rect">
                <a:avLst/>
              </a:prstGeom>
              <a:noFill/>
              <a:ln w="9525">
                <a:solidFill>
                  <a:srgbClr val="0000FF"/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𝜇𝜈</m:t>
                            </m:r>
                          </m:sub>
                          <m:sup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sup>
                        </m:sSubSup>
                      </m:e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fr-FR" i="1"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acc>
                        <m:r>
                          <a:rPr lang="fr-FR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</m:d>
                    <m:r>
                      <a:rPr lang="fr-FR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fr-FR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fr-FR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fr-FR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FR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𝒒</m:t>
                            </m:r>
                          </m:sup>
                        </m:sSubSup>
                        <m:d>
                          <m:dPr>
                            <m:ctrlPr>
                              <a:rPr lang="fr-FR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fr-FR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</m:sSub>
                          </m:num>
                          <m:den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den>
                        </m:f>
                        <m:r>
                          <a:rPr lang="fr-FR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fr-FR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𝑱</m:t>
                            </m:r>
                          </m:e>
                          <m:sup>
                            <m:r>
                              <a:rPr lang="fr-FR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𝒒</m:t>
                            </m:r>
                          </m:sup>
                        </m:sSup>
                        <m:d>
                          <m:dPr>
                            <m:ctrlPr>
                              <a:rPr lang="fr-FR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fr-FR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d>
                              <m:d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𝜈𝛼</m:t>
                                    </m:r>
                                  </m:sub>
                                </m:s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𝜇𝛼</m:t>
                                    </m:r>
                                  </m:sub>
                                </m:sSub>
                              </m:e>
                            </m:d>
                            <m:sSup>
                              <m:sSup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</m:e>
                              <m:sup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sup>
                            </m:sSup>
                          </m:num>
                          <m:den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den>
                        </m:f>
                        <m:r>
                          <a:rPr lang="fr-FR" i="1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fr-FR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𝑫</m:t>
                            </m:r>
                          </m:e>
                          <m:sup>
                            <m:r>
                              <a:rPr lang="fr-FR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𝒒</m:t>
                            </m:r>
                          </m:sup>
                        </m:sSup>
                        <m:d>
                          <m:dPr>
                            <m:ctrlPr>
                              <a:rPr lang="fr-FR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fr-FR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sub>
                            </m:s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𝜇𝜈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</m:e>
                              <m:sup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den>
                        </m:f>
                      </m:e>
                    </m:d>
                    <m:r>
                      <a:rPr lang="fr-FR" i="1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</m:acc>
                      </m:e>
                    </m:d>
                  </m:oMath>
                </a14:m>
                <a:r>
                  <a:rPr lang="fr-FR" dirty="0"/>
                  <a:t> </a:t>
                </a:r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625C810E-A52E-4BD8-A1E9-41A4600D6F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0787" y="3218732"/>
                <a:ext cx="8703854" cy="58932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9525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ZoneTexte 19">
            <a:extLst>
              <a:ext uri="{FF2B5EF4-FFF2-40B4-BE49-F238E27FC236}">
                <a16:creationId xmlns:a16="http://schemas.microsoft.com/office/drawing/2014/main" id="{A0FD63C1-56B6-4330-9C00-698ABF4ED467}"/>
              </a:ext>
            </a:extLst>
          </p:cNvPr>
          <p:cNvSpPr txBox="1"/>
          <p:nvPr/>
        </p:nvSpPr>
        <p:spPr>
          <a:xfrm>
            <a:off x="2895984" y="4109424"/>
            <a:ext cx="20236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</a:rPr>
              <a:t>Mass/</a:t>
            </a:r>
            <a:r>
              <a:rPr lang="fr-FR" sz="1400" dirty="0" err="1">
                <a:solidFill>
                  <a:srgbClr val="FF0000"/>
                </a:solidFill>
              </a:rPr>
              <a:t>energy</a:t>
            </a:r>
            <a:r>
              <a:rPr lang="fr-FR" sz="1400" dirty="0">
                <a:solidFill>
                  <a:srgbClr val="FF0000"/>
                </a:solidFill>
              </a:rPr>
              <a:t> distribution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A003E07-3D40-4F0C-8312-44CD70373B2F}"/>
              </a:ext>
            </a:extLst>
          </p:cNvPr>
          <p:cNvSpPr txBox="1"/>
          <p:nvPr/>
        </p:nvSpPr>
        <p:spPr>
          <a:xfrm>
            <a:off x="5270320" y="4111993"/>
            <a:ext cx="25454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>
                <a:solidFill>
                  <a:srgbClr val="FF0000"/>
                </a:solidFill>
              </a:rPr>
              <a:t>Angular</a:t>
            </a:r>
            <a:r>
              <a:rPr lang="fr-FR" sz="1400" dirty="0">
                <a:solidFill>
                  <a:srgbClr val="FF0000"/>
                </a:solidFill>
              </a:rPr>
              <a:t> </a:t>
            </a:r>
            <a:r>
              <a:rPr lang="fr-FR" sz="1400" dirty="0" err="1">
                <a:solidFill>
                  <a:srgbClr val="FF0000"/>
                </a:solidFill>
              </a:rPr>
              <a:t>momentum</a:t>
            </a:r>
            <a:r>
              <a:rPr lang="fr-FR" sz="1400" dirty="0">
                <a:solidFill>
                  <a:srgbClr val="FF0000"/>
                </a:solidFill>
              </a:rPr>
              <a:t> distribution</a:t>
            </a:r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649C8C72-AC37-4EB9-A6D3-6AEC1FCD684D}"/>
              </a:ext>
            </a:extLst>
          </p:cNvPr>
          <p:cNvCxnSpPr>
            <a:cxnSpLocks/>
            <a:stCxn id="34" idx="1"/>
          </p:cNvCxnSpPr>
          <p:nvPr/>
        </p:nvCxnSpPr>
        <p:spPr>
          <a:xfrm flipH="1" flipV="1">
            <a:off x="7985760" y="3639268"/>
            <a:ext cx="840353" cy="625809"/>
          </a:xfrm>
          <a:prstGeom prst="straightConnector1">
            <a:avLst/>
          </a:prstGeom>
          <a:ln w="9525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FC74983C-9A71-4D60-9714-C335D49BC21A}"/>
              </a:ext>
            </a:extLst>
          </p:cNvPr>
          <p:cNvCxnSpPr>
            <a:cxnSpLocks/>
          </p:cNvCxnSpPr>
          <p:nvPr/>
        </p:nvCxnSpPr>
        <p:spPr>
          <a:xfrm flipH="1" flipV="1">
            <a:off x="5567680" y="3639268"/>
            <a:ext cx="1087120" cy="470157"/>
          </a:xfrm>
          <a:prstGeom prst="straightConnector1">
            <a:avLst/>
          </a:prstGeom>
          <a:ln w="9525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25604FD5-D3B9-4B19-8245-2CC5AEEBDD32}"/>
              </a:ext>
            </a:extLst>
          </p:cNvPr>
          <p:cNvCxnSpPr>
            <a:cxnSpLocks/>
            <a:stCxn id="20" idx="0"/>
          </p:cNvCxnSpPr>
          <p:nvPr/>
        </p:nvCxnSpPr>
        <p:spPr>
          <a:xfrm flipV="1">
            <a:off x="3907800" y="3639268"/>
            <a:ext cx="219679" cy="470156"/>
          </a:xfrm>
          <a:prstGeom prst="straightConnector1">
            <a:avLst/>
          </a:prstGeom>
          <a:ln w="9525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Box 6">
            <a:extLst>
              <a:ext uri="{FF2B5EF4-FFF2-40B4-BE49-F238E27FC236}">
                <a16:creationId xmlns:a16="http://schemas.microsoft.com/office/drawing/2014/main" id="{DE6B7C36-0CA2-4030-87A6-07165AC300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601" y="1660348"/>
            <a:ext cx="11619426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D60093"/>
              </a:buClr>
              <a:buFont typeface="Courier New" panose="02070309020205020404" pitchFamily="49" charset="0"/>
              <a:buChar char="o"/>
              <a:defRPr/>
            </a:pP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Experimental access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to the </a:t>
            </a:r>
            <a:r>
              <a:rPr lang="en-US" b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Gravitational Form Factors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(GFFs) of hadrons is the novel quest of the understanding of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nucleon structure and dynamics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marL="285750" indent="-285750" algn="just">
              <a:buClr>
                <a:srgbClr val="D60093"/>
              </a:buClr>
              <a:buFont typeface="Courier New" panose="02070309020205020404" pitchFamily="49" charset="0"/>
              <a:buChar char="o"/>
              <a:defRPr/>
            </a:pPr>
            <a:endParaRPr lang="en-US" sz="80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85750" indent="-285750" algn="just">
              <a:buClr>
                <a:srgbClr val="D60093"/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GFFs may be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probed indirectly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in various exclusive processes: (Double) Deeply Virtual Compton Scattering, Time-Like Compton Scattering, Meson Production, J/</a:t>
            </a:r>
            <a:r>
              <a:rPr lang="en-US" dirty="0">
                <a:latin typeface="Symbol" pitchFamily="2" charset="2"/>
                <a:cs typeface="Microsoft Sans Serif" panose="020B0604020202020204" pitchFamily="34" charset="0"/>
              </a:rPr>
              <a:t>Y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production at threshold...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2EFD7A7D-82C3-4F0E-8113-4DB8E93A9559}"/>
                  </a:ext>
                </a:extLst>
              </p:cNvPr>
              <p:cNvSpPr txBox="1"/>
              <p:nvPr/>
            </p:nvSpPr>
            <p:spPr>
              <a:xfrm>
                <a:off x="4917440" y="5588000"/>
                <a:ext cx="2387600" cy="717376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 panose="02040503050406030204" pitchFamily="18" charset="0"/>
                            </a:rPr>
                            <m:t>mech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=6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num>
                        <m:den>
                          <m:nary>
                            <m:naryPr>
                              <m:limLoc m:val="undOvr"/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4"/>
                                </m:r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b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d>
                                <m:d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nary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2EFD7A7D-82C3-4F0E-8113-4DB8E93A95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7440" y="5588000"/>
                <a:ext cx="2387600" cy="71737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3D65B63D-2887-450B-8AB4-90104444ADA2}"/>
                  </a:ext>
                </a:extLst>
              </p:cNvPr>
              <p:cNvSpPr txBox="1"/>
              <p:nvPr/>
            </p:nvSpPr>
            <p:spPr>
              <a:xfrm>
                <a:off x="4521200" y="4795520"/>
                <a:ext cx="3148298" cy="6458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</m:d>
                            </m:e>
                            <m:sup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fr-FR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 </m:t>
                          </m:r>
                          <m:sSup>
                            <m:sSupPr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acc>
                                <m:accPr>
                                  <m:chr m:val="⃗"/>
                                  <m:ctrlPr>
                                    <a:rPr lang="fr-FR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</m:e>
                              </m:acc>
                              <m:r>
                                <a:rPr lang="fr-FR" sz="1600" b="0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acc>
                                <m:accPr>
                                  <m:chr m:val="⃗"/>
                                  <m:ctrlP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sup>
                          </m:sSup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fr-F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  <m:d>
                            <m:dPr>
                              <m:ctrlPr>
                                <a:rPr lang="fr-F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fr-FR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fr-FR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∆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fr-FR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</m:nary>
                      <m:r>
                        <a:rPr lang="fr-FR" sz="16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3D65B63D-2887-450B-8AB4-90104444AD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1200" y="4795520"/>
                <a:ext cx="3148298" cy="6458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ZoneTexte 33">
            <a:extLst>
              <a:ext uri="{FF2B5EF4-FFF2-40B4-BE49-F238E27FC236}">
                <a16:creationId xmlns:a16="http://schemas.microsoft.com/office/drawing/2014/main" id="{03275B0A-3B5C-4B4A-BB4D-E3A67787D338}"/>
              </a:ext>
            </a:extLst>
          </p:cNvPr>
          <p:cNvSpPr txBox="1"/>
          <p:nvPr/>
        </p:nvSpPr>
        <p:spPr>
          <a:xfrm>
            <a:off x="8826113" y="4111188"/>
            <a:ext cx="24170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</a:rPr>
              <a:t>Forces &amp;  pressure distribution</a:t>
            </a:r>
          </a:p>
        </p:txBody>
      </p: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6C062BD7-2525-4EE8-BAA1-D05984726A24}"/>
              </a:ext>
            </a:extLst>
          </p:cNvPr>
          <p:cNvGrpSpPr/>
          <p:nvPr/>
        </p:nvGrpSpPr>
        <p:grpSpPr>
          <a:xfrm>
            <a:off x="8482965" y="4515217"/>
            <a:ext cx="3109595" cy="1411795"/>
            <a:chOff x="8513445" y="4728577"/>
            <a:chExt cx="3109595" cy="141179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ZoneTexte 31">
                  <a:extLst>
                    <a:ext uri="{FF2B5EF4-FFF2-40B4-BE49-F238E27FC236}">
                      <a16:creationId xmlns:a16="http://schemas.microsoft.com/office/drawing/2014/main" id="{77FA8C2D-9A63-41D1-92DA-969985547BCB}"/>
                    </a:ext>
                  </a:extLst>
                </p:cNvPr>
                <p:cNvSpPr txBox="1"/>
                <p:nvPr/>
              </p:nvSpPr>
              <p:spPr>
                <a:xfrm>
                  <a:off x="8543925" y="4759057"/>
                  <a:ext cx="2996140" cy="6163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d>
                          <m:d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=−</m:t>
                        </m:r>
                        <m:f>
                          <m:f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den>
                        </m:f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num>
                          <m:den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𝑑𝑟</m:t>
                            </m:r>
                          </m:den>
                        </m:f>
                        <m:d>
                          <m:dPr>
                            <m:begChr m:val="["/>
                            <m:endChr m:val="]"/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den>
                            </m:f>
                            <m:f>
                              <m:fPr>
                                <m:ctrlP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num>
                              <m:den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𝑑𝑟</m:t>
                                </m:r>
                              </m:den>
                            </m:f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  <m:d>
                              <m:dPr>
                                <m:ctrlP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32" name="ZoneTexte 31">
                  <a:extLst>
                    <a:ext uri="{FF2B5EF4-FFF2-40B4-BE49-F238E27FC236}">
                      <a16:creationId xmlns:a16="http://schemas.microsoft.com/office/drawing/2014/main" id="{77FA8C2D-9A63-41D1-92DA-969985547BC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43925" y="4759057"/>
                  <a:ext cx="2996140" cy="61638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ZoneTexte 32">
                  <a:extLst>
                    <a:ext uri="{FF2B5EF4-FFF2-40B4-BE49-F238E27FC236}">
                      <a16:creationId xmlns:a16="http://schemas.microsoft.com/office/drawing/2014/main" id="{16C24C53-669A-405F-8B5F-6E4B24DE3802}"/>
                    </a:ext>
                  </a:extLst>
                </p:cNvPr>
                <p:cNvSpPr txBox="1"/>
                <p:nvPr/>
              </p:nvSpPr>
              <p:spPr>
                <a:xfrm>
                  <a:off x="8543925" y="5449937"/>
                  <a:ext cx="3072444" cy="61638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d>
                          <m:d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d>
                        <m:r>
                          <a:rPr lang="fr-FR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  <m:sSup>
                              <m:sSupPr>
                                <m:ctrlP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fr-FR" i="1">
                            <a:latin typeface="Cambria Math" panose="02040503050406030204" pitchFamily="18" charset="0"/>
                          </a:rPr>
                          <m:t> </m:t>
                        </m:r>
                        <m:f>
                          <m:fPr>
                            <m:ctrlPr>
                              <a:rPr lang="fr-FR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fr-FR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f>
                          <m:f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num>
                          <m:den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𝑑𝑟</m:t>
                            </m:r>
                          </m:den>
                        </m:f>
                        <m:d>
                          <m:dPr>
                            <m:begChr m:val="["/>
                            <m:endChr m:val="]"/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fr-FR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f>
                              <m:f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num>
                              <m:den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𝑑𝑟</m:t>
                                </m:r>
                              </m:den>
                            </m:f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  <m:d>
                              <m:d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33" name="ZoneTexte 32">
                  <a:extLst>
                    <a:ext uri="{FF2B5EF4-FFF2-40B4-BE49-F238E27FC236}">
                      <a16:creationId xmlns:a16="http://schemas.microsoft.com/office/drawing/2014/main" id="{16C24C53-669A-405F-8B5F-6E4B24DE380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43925" y="5449937"/>
                  <a:ext cx="3072444" cy="616387"/>
                </a:xfrm>
                <a:prstGeom prst="rect">
                  <a:avLst/>
                </a:prstGeom>
                <a:blipFill>
                  <a:blip r:embed="rId8"/>
                  <a:stretch>
                    <a:fillRect b="-990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7AFE027-F7CD-4AC4-A1B5-14DC661E1BD9}"/>
                </a:ext>
              </a:extLst>
            </p:cNvPr>
            <p:cNvSpPr/>
            <p:nvPr/>
          </p:nvSpPr>
          <p:spPr>
            <a:xfrm>
              <a:off x="8513445" y="4728577"/>
              <a:ext cx="3109595" cy="141179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C701BBA1-F8DD-498C-8493-DFE29C30922D}"/>
                  </a:ext>
                </a:extLst>
              </p:cNvPr>
              <p:cNvSpPr txBox="1"/>
              <p:nvPr/>
            </p:nvSpPr>
            <p:spPr>
              <a:xfrm>
                <a:off x="954394" y="4538945"/>
                <a:ext cx="3109595" cy="15886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buClr>
                    <a:srgbClr val="FF40FF"/>
                  </a:buClr>
                </a:pPr>
                <a:r>
                  <a:rPr lang="fr-FR" sz="1600" b="1" dirty="0" err="1">
                    <a:solidFill>
                      <a:srgbClr val="CD04FF"/>
                    </a:solidFill>
                  </a:rPr>
                  <a:t>Mechanical</a:t>
                </a:r>
                <a:r>
                  <a:rPr lang="fr-FR" sz="1600" b="1" dirty="0">
                    <a:solidFill>
                      <a:srgbClr val="CD04FF"/>
                    </a:solidFill>
                  </a:rPr>
                  <a:t> </a:t>
                </a:r>
                <a:r>
                  <a:rPr lang="fr-FR" sz="1600" b="1" dirty="0" err="1">
                    <a:solidFill>
                      <a:srgbClr val="CD04FF"/>
                    </a:solidFill>
                  </a:rPr>
                  <a:t>properties</a:t>
                </a:r>
                <a:r>
                  <a:rPr lang="fr-FR" sz="1600" b="1" dirty="0">
                    <a:solidFill>
                      <a:srgbClr val="CD04FF"/>
                    </a:solidFill>
                  </a:rPr>
                  <a:t> </a:t>
                </a:r>
                <a:r>
                  <a:rPr lang="fr-FR" sz="1600" dirty="0"/>
                  <a:t>of hadrons can </a:t>
                </a:r>
                <a:r>
                  <a:rPr lang="fr-FR" sz="1600" dirty="0" err="1"/>
                  <a:t>be</a:t>
                </a:r>
                <a:r>
                  <a:rPr lang="fr-FR" sz="1600" dirty="0"/>
                  <a:t> </a:t>
                </a:r>
                <a:r>
                  <a:rPr lang="fr-FR" sz="1600" dirty="0" err="1"/>
                  <a:t>obtained</a:t>
                </a:r>
                <a:r>
                  <a:rPr lang="fr-FR" sz="1600" dirty="0"/>
                  <a:t> </a:t>
                </a:r>
                <a:r>
                  <a:rPr lang="fr-FR" sz="1600" dirty="0" err="1"/>
                  <a:t>from</a:t>
                </a:r>
                <a:r>
                  <a:rPr lang="fr-FR" sz="1600" dirty="0"/>
                  <a:t> the total </a:t>
                </a:r>
                <a14:m>
                  <m:oMath xmlns:m="http://schemas.openxmlformats.org/officeDocument/2006/math">
                    <m:r>
                      <a:rPr lang="fr-FR" sz="1600" i="1">
                        <a:latin typeface="Cambria Math" panose="02040503050406030204" pitchFamily="18" charset="0"/>
                      </a:rPr>
                      <m:t>𝐷</m:t>
                    </m:r>
                    <m:d>
                      <m:d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fr-FR" sz="1600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fr-FR" sz="1600" i="1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sup>
                        </m:sSup>
                        <m:d>
                          <m:dPr>
                            <m:ctrlPr>
                              <a:rPr lang="fr-FR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16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nary>
                    <m:r>
                      <a:rPr lang="fr-FR" sz="1600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𝑔</m:t>
                        </m:r>
                      </m:sup>
                    </m:sSup>
                    <m:d>
                      <m:dPr>
                        <m:ctrlPr>
                          <a:rPr lang="fr-FR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fr-FR" sz="1600" dirty="0"/>
                  <a:t> GFF and </a:t>
                </a:r>
                <a:r>
                  <a:rPr lang="fr-FR" sz="1600" dirty="0" err="1"/>
                  <a:t>its</a:t>
                </a:r>
                <a:r>
                  <a:rPr lang="fr-FR" sz="1600" dirty="0"/>
                  <a:t> Fourier </a:t>
                </a:r>
                <a:r>
                  <a:rPr lang="fr-FR" sz="1600" dirty="0" err="1"/>
                  <a:t>transform</a:t>
                </a:r>
                <a:r>
                  <a:rPr lang="fr-FR" sz="1600" dirty="0"/>
                  <a:t> in </a:t>
                </a:r>
                <a:r>
                  <a:rPr lang="fr-FR" sz="1600" dirty="0" err="1"/>
                  <a:t>terms</a:t>
                </a:r>
                <a:r>
                  <a:rPr lang="fr-FR" sz="1600" dirty="0"/>
                  <a:t> of </a:t>
                </a:r>
                <a:r>
                  <a:rPr lang="fr-FR" sz="1600" dirty="0" err="1"/>
                  <a:t>their</a:t>
                </a:r>
                <a:r>
                  <a:rPr lang="fr-FR" sz="1600" dirty="0"/>
                  <a:t> </a:t>
                </a:r>
                <a:r>
                  <a:rPr lang="fr-FR" sz="1600" b="1" dirty="0" err="1">
                    <a:solidFill>
                      <a:srgbClr val="FF0000"/>
                    </a:solidFill>
                  </a:rPr>
                  <a:t>mechanical</a:t>
                </a:r>
                <a:r>
                  <a:rPr lang="fr-FR" sz="1600" b="1" dirty="0">
                    <a:solidFill>
                      <a:srgbClr val="FF0000"/>
                    </a:solidFill>
                  </a:rPr>
                  <a:t> radius </a:t>
                </a:r>
                <a:r>
                  <a:rPr lang="fr-FR" sz="1600" dirty="0"/>
                  <a:t>and </a:t>
                </a:r>
                <a:r>
                  <a:rPr lang="fr-FR" sz="1600" b="1" dirty="0" err="1">
                    <a:solidFill>
                      <a:srgbClr val="FF0000"/>
                    </a:solidFill>
                  </a:rPr>
                  <a:t>shear</a:t>
                </a:r>
                <a:r>
                  <a:rPr lang="fr-FR" sz="1600" b="1" dirty="0">
                    <a:solidFill>
                      <a:srgbClr val="FF0000"/>
                    </a:solidFill>
                  </a:rPr>
                  <a:t> force</a:t>
                </a:r>
                <a:r>
                  <a:rPr lang="fr-FR" sz="1600" dirty="0"/>
                  <a:t> and </a:t>
                </a:r>
                <a:r>
                  <a:rPr lang="fr-FR" sz="1600" b="1" dirty="0">
                    <a:solidFill>
                      <a:srgbClr val="FF0000"/>
                    </a:solidFill>
                  </a:rPr>
                  <a:t>pressure</a:t>
                </a:r>
                <a:r>
                  <a:rPr lang="fr-FR" sz="1600" dirty="0"/>
                  <a:t> distributions.</a:t>
                </a:r>
              </a:p>
            </p:txBody>
          </p:sp>
        </mc:Choice>
        <mc:Fallback xmlns="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C701BBA1-F8DD-498C-8493-DFE29C3092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394" y="4538945"/>
                <a:ext cx="3109595" cy="1588640"/>
              </a:xfrm>
              <a:prstGeom prst="rect">
                <a:avLst/>
              </a:prstGeom>
              <a:blipFill>
                <a:blip r:embed="rId9"/>
                <a:stretch>
                  <a:fillRect l="-1176" t="-1154" r="-980" b="-423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 descr="LP15122-Picture.eps">
            <a:extLst>
              <a:ext uri="{FF2B5EF4-FFF2-40B4-BE49-F238E27FC236}">
                <a16:creationId xmlns:a16="http://schemas.microsoft.com/office/drawing/2014/main" id="{CD17CCB9-C806-4D76-FB96-A9362FCB3E4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B1CD6924-7AEC-8243-9F5B-7765F7B907E0}"/>
              </a:ext>
            </a:extLst>
          </p:cNvPr>
          <p:cNvSpPr txBox="1"/>
          <p:nvPr/>
        </p:nvSpPr>
        <p:spPr>
          <a:xfrm>
            <a:off x="1203162" y="161462"/>
            <a:ext cx="4620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Generalized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Parton Distributions</a:t>
            </a:r>
          </a:p>
        </p:txBody>
      </p:sp>
      <p:sp>
        <p:nvSpPr>
          <p:cNvPr id="8" name="Text Box 64">
            <a:extLst>
              <a:ext uri="{FF2B5EF4-FFF2-40B4-BE49-F238E27FC236}">
                <a16:creationId xmlns:a16="http://schemas.microsoft.com/office/drawing/2014/main" id="{CE5CCC5B-45B1-256A-F753-2391E8EFC7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333399"/>
                </a:solidFill>
                <a:latin typeface="Lucida Calligraphy" charset="0"/>
              </a:rPr>
              <a:t>E. Voutier</a:t>
            </a:r>
          </a:p>
        </p:txBody>
      </p:sp>
      <p:sp>
        <p:nvSpPr>
          <p:cNvPr id="10" name="Text Box 18">
            <a:extLst>
              <a:ext uri="{FF2B5EF4-FFF2-40B4-BE49-F238E27FC236}">
                <a16:creationId xmlns:a16="http://schemas.microsoft.com/office/drawing/2014/main" id="{B6C0315C-BF8F-2362-FE6D-3C9481B098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2852288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 Box 6">
            <a:extLst>
              <a:ext uri="{FF2B5EF4-FFF2-40B4-BE49-F238E27FC236}">
                <a16:creationId xmlns:a16="http://schemas.microsoft.com/office/drawing/2014/main" id="{42E7E42C-954E-49BA-9D72-6CD886EB11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601" y="1660348"/>
            <a:ext cx="1161942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D60093"/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GPDs are accessed through 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Compton Form Factors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(CFFs) which real and imaginary parts are related by a fixed-t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dispersion relation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</p:txBody>
      </p:sp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86CF033F-2E53-128A-9D3A-BB48EA69E812}"/>
              </a:ext>
            </a:extLst>
          </p:cNvPr>
          <p:cNvCxnSpPr>
            <a:cxnSpLocks/>
          </p:cNvCxnSpPr>
          <p:nvPr/>
        </p:nvCxnSpPr>
        <p:spPr>
          <a:xfrm>
            <a:off x="1152419" y="623127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6" name="Image 15">
            <a:extLst>
              <a:ext uri="{FF2B5EF4-FFF2-40B4-BE49-F238E27FC236}">
                <a16:creationId xmlns:a16="http://schemas.microsoft.com/office/drawing/2014/main" id="{9C3E08BA-BDD6-D772-1984-94EBA44E9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EB0702AE-582F-46C0-A1CA-CB952FBA17EE}"/>
                  </a:ext>
                </a:extLst>
              </p:cNvPr>
              <p:cNvSpPr txBox="1"/>
              <p:nvPr/>
            </p:nvSpPr>
            <p:spPr>
              <a:xfrm>
                <a:off x="1022126" y="2484031"/>
                <a:ext cx="6337511" cy="56630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𝕹𝖊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4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𝓗</m:t>
                          </m:r>
                          <m:d>
                            <m:dPr>
                              <m:ctrlPr>
                                <a:rPr lang="fr-FR" sz="14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𝝃</m:t>
                              </m:r>
                              <m:r>
                                <a:rPr lang="fr-FR" sz="14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4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</m:e>
                      </m:d>
                      <m:r>
                        <a:rPr lang="fr-FR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1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𝕴𝖒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14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𝓗</m:t>
                          </m:r>
                          <m:d>
                            <m:dPr>
                              <m:ctrlPr>
                                <a:rPr lang="fr-FR" sz="14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𝝃</m:t>
                              </m:r>
                              <m:r>
                                <a:rPr lang="fr-FR" sz="14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4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</m:e>
                      </m:d>
                      <m:r>
                        <a:rPr lang="fr-FR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fr-FR" sz="1400" i="1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b>
                            <m:sup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  <m:nary>
                        <m:naryPr>
                          <m:ctrlP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𝜉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</m:den>
                              </m:f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𝜉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fr-F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fr-FR" sz="1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p>
                          </m:sSup>
                          <m:d>
                            <m:dPr>
                              <m:ctrlPr>
                                <a:rPr lang="fr-FR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𝜉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FR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EB0702AE-582F-46C0-A1CA-CB952FBA17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126" y="2484031"/>
                <a:ext cx="6337511" cy="566309"/>
              </a:xfrm>
              <a:prstGeom prst="rect">
                <a:avLst/>
              </a:prstGeom>
              <a:blipFill>
                <a:blip r:embed="rId3"/>
                <a:stretch>
                  <a:fillRect t="-152174" b="-206522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e 7">
            <a:extLst>
              <a:ext uri="{FF2B5EF4-FFF2-40B4-BE49-F238E27FC236}">
                <a16:creationId xmlns:a16="http://schemas.microsoft.com/office/drawing/2014/main" id="{51B2FFCB-A740-4D4E-BC23-9D8863C999DC}"/>
              </a:ext>
            </a:extLst>
          </p:cNvPr>
          <p:cNvGrpSpPr/>
          <p:nvPr/>
        </p:nvGrpSpPr>
        <p:grpSpPr>
          <a:xfrm>
            <a:off x="1200150" y="4854621"/>
            <a:ext cx="6162676" cy="574901"/>
            <a:chOff x="1149350" y="5159653"/>
            <a:chExt cx="6162676" cy="57490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16AF9E94-A37A-42F4-9191-EBB68F257D52}"/>
                    </a:ext>
                  </a:extLst>
                </p:cNvPr>
                <p:cNvSpPr txBox="1"/>
                <p:nvPr/>
              </p:nvSpPr>
              <p:spPr>
                <a:xfrm>
                  <a:off x="1149350" y="5159653"/>
                  <a:ext cx="2747315" cy="57490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4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Microsoft Sans Serif" panose="020B0604020202020204" pitchFamily="34" charset="0"/>
                              </a:rPr>
                              <m:t>ℋ</m:t>
                            </m:r>
                          </m:sub>
                        </m:sSub>
                        <m:d>
                          <m:dPr>
                            <m:ctrlPr>
                              <a:rPr lang="fr-FR" sz="1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1400" b="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fr-FR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=2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fr-FR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fr-FR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sub>
                          <m:sup/>
                          <m:e>
                            <m:sSubSup>
                              <m:sSubSupPr>
                                <m:ctrlPr>
                                  <a:rPr lang="fr-FR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fr-FR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sub>
                              <m:sup>
                                <m:r>
                                  <a:rPr lang="fr-FR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nary>
                        <m:nary>
                          <m:naryPr>
                            <m:ctrlPr>
                              <a:rPr lang="fr-FR" sz="14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fr-FR" sz="14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fr-FR" sz="1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fr-FR" sz="1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  <m:e>
                            <m:f>
                              <m:fPr>
                                <m:ctrlPr>
                                  <a:rPr lang="fr-FR" sz="1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fr-FR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𝑫</m:t>
                                    </m:r>
                                  </m:e>
                                  <m:sub>
                                    <m:r>
                                      <a:rPr lang="fr-FR" sz="14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𝐭𝐞𝐫𝐦</m:t>
                                    </m:r>
                                  </m:sub>
                                  <m:sup>
                                    <m:r>
                                      <a:rPr lang="fr-FR" sz="14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𝒒</m:t>
                                    </m:r>
                                  </m:sup>
                                </m:sSubSup>
                                <m:d>
                                  <m:dPr>
                                    <m:ctrlPr>
                                      <a:rPr lang="fr-FR" sz="1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1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𝒛</m:t>
                                    </m:r>
                                    <m:r>
                                      <a:rPr lang="fr-FR" sz="1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fr-FR" sz="1400" b="1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fr-FR" sz="1400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r>
                                  <a:rPr lang="fr-FR" sz="1400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den>
                            </m:f>
                          </m:e>
                        </m:nary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1400" i="1">
                            <a:latin typeface="Cambria Math" panose="02040503050406030204" pitchFamily="18" charset="0"/>
                          </a:rPr>
                          <m:t>𝑑𝑧</m:t>
                        </m:r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21" name="ZoneTexte 20">
                  <a:extLst>
                    <a:ext uri="{FF2B5EF4-FFF2-40B4-BE49-F238E27FC236}">
                      <a16:creationId xmlns:a16="http://schemas.microsoft.com/office/drawing/2014/main" id="{16AF9E94-A37A-42F4-9191-EBB68F257D5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49350" y="5159653"/>
                  <a:ext cx="2747315" cy="574901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937928DA-3C52-44B7-BF90-760B7D36576F}"/>
                    </a:ext>
                  </a:extLst>
                </p:cNvPr>
                <p:cNvSpPr txBox="1"/>
                <p:nvPr/>
              </p:nvSpPr>
              <p:spPr>
                <a:xfrm>
                  <a:off x="4091306" y="5196454"/>
                  <a:ext cx="3220720" cy="52283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1400" b="0" i="0" smtClean="0">
                                <a:latin typeface="Cambria Math" panose="02040503050406030204" pitchFamily="18" charset="0"/>
                              </a:rPr>
                              <m:t>term</m:t>
                            </m:r>
                          </m:sub>
                          <m:sup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sup>
                        </m:sSubSup>
                        <m:d>
                          <m:dPr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  <m:sup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  <m:nary>
                          <m:naryPr>
                            <m:chr m:val="∑"/>
                            <m:supHide m:val="on"/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sub>
                          <m:sup/>
                          <m:e>
                            <m:sSubSup>
                              <m:sSubSupPr>
                                <m:ctrlPr>
                                  <a:rPr lang="fr-FR" sz="1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1400" b="1" i="1" smtClean="0">
                                    <a:latin typeface="Cambria Math" panose="02040503050406030204" pitchFamily="18" charset="0"/>
                                  </a:rPr>
                                  <m:t>𝒅</m:t>
                                </m:r>
                              </m:e>
                              <m:sub>
                                <m:r>
                                  <a:rPr lang="fr-FR" sz="1400" b="1" i="1" smtClean="0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sub>
                              <m:sup>
                                <m:r>
                                  <a:rPr lang="fr-FR" sz="1400" b="1" i="1" smtClean="0"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fr-FR" sz="1400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1400" b="1" i="1"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  <m:r>
                              <a:rPr lang="fr-FR" sz="1400" b="1" i="1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Sup>
                              <m:sSubSupPr>
                                <m:ctrlPr>
                                  <a:rPr lang="fr-FR" sz="1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fr-FR" sz="1400" i="1"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fr-FR" sz="1400" i="1">
                                    <a:latin typeface="Cambria Math" panose="02040503050406030204" pitchFamily="18" charset="0"/>
                                  </a:rPr>
                                  <m:t>3/2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fr-FR" sz="1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1400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e>
                            </m:d>
                          </m:e>
                        </m:nary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937928DA-3C52-44B7-BF90-760B7D3657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91306" y="5196454"/>
                  <a:ext cx="3220720" cy="522835"/>
                </a:xfrm>
                <a:prstGeom prst="rect">
                  <a:avLst/>
                </a:prstGeom>
                <a:blipFill>
                  <a:blip r:embed="rId8"/>
                  <a:stretch>
                    <a:fillRect t="-145349" r="-4348" b="-20348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6E11D2FE-AC26-EC7E-A11E-308D780FAC9A}"/>
              </a:ext>
            </a:extLst>
          </p:cNvPr>
          <p:cNvGrpSpPr/>
          <p:nvPr/>
        </p:nvGrpSpPr>
        <p:grpSpPr>
          <a:xfrm>
            <a:off x="1005429" y="3407977"/>
            <a:ext cx="6337511" cy="628185"/>
            <a:chOff x="1005429" y="4469068"/>
            <a:chExt cx="6337511" cy="62818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1742CD8E-1331-447C-B500-3FF75D76588B}"/>
                    </a:ext>
                  </a:extLst>
                </p:cNvPr>
                <p:cNvSpPr txBox="1"/>
                <p:nvPr/>
              </p:nvSpPr>
              <p:spPr>
                <a:xfrm>
                  <a:off x="1005429" y="4469068"/>
                  <a:ext cx="6337511" cy="628185"/>
                </a:xfrm>
                <a:prstGeom prst="rect">
                  <a:avLst/>
                </a:prstGeom>
                <a:noFill/>
                <a:ln w="28575" cmpd="tri">
                  <a:solidFill>
                    <a:srgbClr val="FF0000"/>
                  </a:solidFill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fr-FR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𝕹𝖊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fr-FR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b="1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𝓗</m:t>
                            </m:r>
                            <m:d>
                              <m:dPr>
                                <m:ctrlPr>
                                  <a:rPr lang="fr-FR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𝝃</m:t>
                                </m:r>
                                <m:r>
                                  <a:rPr lang="fr-FR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fr-FR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</m:e>
                        </m:d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Microsoft Sans Serif" panose="020B0604020202020204" pitchFamily="34" charset="0"/>
                              </a:rPr>
                              <m:t>𝓗</m:t>
                            </m:r>
                          </m:sub>
                        </m:sSub>
                        <m:d>
                          <m:dPr>
                            <m:ctrlPr>
                              <a:rPr lang="fr-FR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𝒫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ctrlP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p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𝜉</m:t>
                                        </m:r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den>
                                    </m:f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𝜉</m:t>
                                        </m:r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>
                                          <a:rPr lang="fr-FR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den>
                                    </m:f>
                                  </m:e>
                                </m:d>
                                <m:r>
                                  <a:rPr lang="fr-FR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𝕴𝖒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b="1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b="1" i="1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𝓗</m:t>
                                    </m:r>
                                    <m:d>
                                      <m:dPr>
                                        <m:ctrlPr>
                                          <a:rPr lang="fr-FR" b="1" i="1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b="1" i="1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𝒙</m:t>
                                        </m:r>
                                        <m:r>
                                          <a:rPr lang="fr-FR" b="1" i="1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</m:t>
                                        </m:r>
                                        <m:r>
                                          <a:rPr lang="fr-FR" b="1" i="1">
                                            <a:solidFill>
                                              <a:srgbClr val="0000FF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𝒕</m:t>
                                        </m:r>
                                      </m:e>
                                    </m:d>
                                  </m:e>
                                </m:d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𝑑𝑥</m:t>
                                </m:r>
                              </m:e>
                            </m:nary>
                          </m:e>
                        </m:d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20" name="ZoneTexte 19">
                  <a:extLst>
                    <a:ext uri="{FF2B5EF4-FFF2-40B4-BE49-F238E27FC236}">
                      <a16:creationId xmlns:a16="http://schemas.microsoft.com/office/drawing/2014/main" id="{1742CD8E-1331-447C-B500-3FF75D7658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5429" y="4469068"/>
                  <a:ext cx="6337511" cy="628185"/>
                </a:xfrm>
                <a:prstGeom prst="rect">
                  <a:avLst/>
                </a:prstGeom>
                <a:blipFill>
                  <a:blip r:embed="rId9"/>
                  <a:stretch>
                    <a:fillRect l="-199" t="-167925" b="-249057"/>
                  </a:stretch>
                </a:blipFill>
                <a:ln w="28575" cmpd="tri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B6BBFC0D-4F67-4BC0-9342-C0D6E78D957F}"/>
                </a:ext>
              </a:extLst>
            </p:cNvPr>
            <p:cNvSpPr txBox="1"/>
            <p:nvPr/>
          </p:nvSpPr>
          <p:spPr>
            <a:xfrm>
              <a:off x="2221912" y="4547273"/>
              <a:ext cx="3369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>
                  <a:latin typeface="Calibri" panose="020F0502020204030204" pitchFamily="34" charset="0"/>
                  <a:cs typeface="Calibri" panose="020F0502020204030204" pitchFamily="34" charset="0"/>
                </a:rPr>
                <a:t>LO</a:t>
              </a:r>
            </a:p>
          </p:txBody>
        </p:sp>
      </p:grpSp>
      <p:sp>
        <p:nvSpPr>
          <p:cNvPr id="37" name="Text Box 9">
            <a:extLst>
              <a:ext uri="{FF2B5EF4-FFF2-40B4-BE49-F238E27FC236}">
                <a16:creationId xmlns:a16="http://schemas.microsoft.com/office/drawing/2014/main" id="{24587693-304A-4496-BBA6-5CB5C665BE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267" y="1024395"/>
            <a:ext cx="4180880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Experimental Access to D(t)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A7415D3-6E9B-48E4-8935-0C1E2CDB7A56}"/>
              </a:ext>
            </a:extLst>
          </p:cNvPr>
          <p:cNvSpPr/>
          <p:nvPr/>
        </p:nvSpPr>
        <p:spPr>
          <a:xfrm>
            <a:off x="5397378" y="1216075"/>
            <a:ext cx="616658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/>
              </a:rPr>
              <a:t>V.D.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/>
              </a:rPr>
              <a:t>Burkert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/>
              </a:rPr>
              <a:t>, L.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/>
              </a:rPr>
              <a:t>Elouadrhiri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/>
              </a:rPr>
              <a:t>, F.-X. Girod, Nature 557 (2018) 39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3AAA77BE-298D-457E-9AD0-14DA2A093367}"/>
                  </a:ext>
                </a:extLst>
              </p:cNvPr>
              <p:cNvSpPr txBox="1"/>
              <p:nvPr/>
            </p:nvSpPr>
            <p:spPr>
              <a:xfrm>
                <a:off x="3202420" y="5671938"/>
                <a:ext cx="2057287" cy="642548"/>
              </a:xfrm>
              <a:prstGeom prst="rect">
                <a:avLst/>
              </a:prstGeom>
              <a:noFill/>
              <a:ln w="63500" cmpd="tri">
                <a:solidFill>
                  <a:srgbClr val="CD04FF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endParaRPr lang="fr-FR" sz="400" b="1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p>
                          <m: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sup>
                      </m:sSup>
                      <m:d>
                        <m:dPr>
                          <m:ctrlP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fr-FR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sSubSup>
                        <m:sSubSupPr>
                          <m:ctrlPr>
                            <a:rPr lang="fr-FR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𝒅</m:t>
                          </m:r>
                        </m:e>
                        <m:sub>
                          <m:r>
                            <a:rPr lang="fr-FR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𝒒</m:t>
                          </m:r>
                        </m:sup>
                      </m:sSubSup>
                      <m:d>
                        <m:dPr>
                          <m:ctrlPr>
                            <a:rPr lang="fr-FR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1" i="1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</m:oMath>
                  </m:oMathPara>
                </a14:m>
                <a:endParaRPr lang="fr-FR" b="1" dirty="0"/>
              </a:p>
              <a:p>
                <a:endParaRPr lang="fr-FR" sz="400" b="1" dirty="0"/>
              </a:p>
            </p:txBody>
          </p:sp>
        </mc:Choice>
        <mc:Fallback xmlns="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3AAA77BE-298D-457E-9AD0-14DA2A0933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2420" y="5671938"/>
                <a:ext cx="2057287" cy="64254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63500" cmpd="tri">
                <a:solidFill>
                  <a:srgbClr val="CD04FF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>
            <a:extLst>
              <a:ext uri="{FF2B5EF4-FFF2-40B4-BE49-F238E27FC236}">
                <a16:creationId xmlns:a16="http://schemas.microsoft.com/office/drawing/2014/main" id="{6DAB29EF-E022-4EAE-8E31-4ABC9579CD1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78431" y="2755918"/>
            <a:ext cx="3647519" cy="3548604"/>
          </a:xfrm>
          <a:prstGeom prst="rect">
            <a:avLst/>
          </a:prstGeom>
        </p:spPr>
      </p:pic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FAFE705C-4C01-4EE2-823B-204DD3F35065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85E79F28-537F-4980-BE9C-003BBEB9BA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9063" y="2535144"/>
            <a:ext cx="294738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V.D.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Burkert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 et al. RMP 95 (2023) 041002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110109BB-40CE-43DF-A4AB-1286D3A6EDD5}"/>
              </a:ext>
            </a:extLst>
          </p:cNvPr>
          <p:cNvSpPr txBox="1"/>
          <p:nvPr/>
        </p:nvSpPr>
        <p:spPr>
          <a:xfrm>
            <a:off x="11621366" y="6465193"/>
            <a:ext cx="63831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11/24</a:t>
            </a:r>
          </a:p>
        </p:txBody>
      </p:sp>
      <p:pic>
        <p:nvPicPr>
          <p:cNvPr id="2" name="Image 1" descr="LP15122-Picture.eps">
            <a:extLst>
              <a:ext uri="{FF2B5EF4-FFF2-40B4-BE49-F238E27FC236}">
                <a16:creationId xmlns:a16="http://schemas.microsoft.com/office/drawing/2014/main" id="{1B115A8B-A42A-41EA-CE7B-AA5B9F51E3F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sp>
        <p:nvSpPr>
          <p:cNvPr id="6" name="Text Box 64">
            <a:extLst>
              <a:ext uri="{FF2B5EF4-FFF2-40B4-BE49-F238E27FC236}">
                <a16:creationId xmlns:a16="http://schemas.microsoft.com/office/drawing/2014/main" id="{EF88A470-F724-0005-B1D5-A6B9F8677B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333399"/>
                </a:solidFill>
                <a:latin typeface="Lucida Calligraphy" charset="0"/>
              </a:rPr>
              <a:t>E. Voutier</a:t>
            </a:r>
          </a:p>
        </p:txBody>
      </p:sp>
      <p:cxnSp>
        <p:nvCxnSpPr>
          <p:cNvPr id="15" name="Connecteur en arc 14">
            <a:extLst>
              <a:ext uri="{FF2B5EF4-FFF2-40B4-BE49-F238E27FC236}">
                <a16:creationId xmlns:a16="http://schemas.microsoft.com/office/drawing/2014/main" id="{662E5761-F2C2-884F-F34F-2B47F4584E1F}"/>
              </a:ext>
            </a:extLst>
          </p:cNvPr>
          <p:cNvCxnSpPr>
            <a:cxnSpLocks/>
            <a:endCxn id="30" idx="1"/>
          </p:cNvCxnSpPr>
          <p:nvPr/>
        </p:nvCxnSpPr>
        <p:spPr>
          <a:xfrm rot="5400000">
            <a:off x="5428267" y="4095685"/>
            <a:ext cx="628185" cy="79753"/>
          </a:xfrm>
          <a:prstGeom prst="curvedConnector4">
            <a:avLst>
              <a:gd name="adj1" fmla="val 24171"/>
              <a:gd name="adj2" fmla="val 325936"/>
            </a:avLst>
          </a:prstGeom>
          <a:ln w="12700">
            <a:solidFill>
              <a:srgbClr val="CD04FF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DF77B269-B432-F582-B5E4-44EA64CCA0D8}"/>
              </a:ext>
            </a:extLst>
          </p:cNvPr>
          <p:cNvSpPr txBox="1"/>
          <p:nvPr/>
        </p:nvSpPr>
        <p:spPr>
          <a:xfrm>
            <a:off x="5702482" y="4264988"/>
            <a:ext cx="239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>
                <a:solidFill>
                  <a:srgbClr val="CD04FF"/>
                </a:solidFill>
              </a:rPr>
              <a:t>Beam Spin </a:t>
            </a:r>
            <a:r>
              <a:rPr lang="fr-FR" b="1" dirty="0" err="1">
                <a:solidFill>
                  <a:srgbClr val="CD04FF"/>
                </a:solidFill>
              </a:rPr>
              <a:t>Asymmetry</a:t>
            </a:r>
            <a:r>
              <a:rPr lang="fr-FR" b="1" dirty="0">
                <a:solidFill>
                  <a:srgbClr val="CD04FF"/>
                </a:solidFill>
              </a:rPr>
              <a:t> </a:t>
            </a:r>
          </a:p>
        </p:txBody>
      </p:sp>
      <p:cxnSp>
        <p:nvCxnSpPr>
          <p:cNvPr id="31" name="Connecteur en arc 30">
            <a:extLst>
              <a:ext uri="{FF2B5EF4-FFF2-40B4-BE49-F238E27FC236}">
                <a16:creationId xmlns:a16="http://schemas.microsoft.com/office/drawing/2014/main" id="{96E7D75D-CCD1-319D-421C-848E6604E9E2}"/>
              </a:ext>
            </a:extLst>
          </p:cNvPr>
          <p:cNvCxnSpPr>
            <a:cxnSpLocks/>
            <a:endCxn id="36" idx="1"/>
          </p:cNvCxnSpPr>
          <p:nvPr/>
        </p:nvCxnSpPr>
        <p:spPr>
          <a:xfrm rot="5400000">
            <a:off x="613195" y="3919953"/>
            <a:ext cx="646331" cy="432119"/>
          </a:xfrm>
          <a:prstGeom prst="curvedConnector4">
            <a:avLst>
              <a:gd name="adj1" fmla="val 15741"/>
              <a:gd name="adj2" fmla="val 152902"/>
            </a:avLst>
          </a:prstGeom>
          <a:ln w="12700">
            <a:solidFill>
              <a:srgbClr val="CD04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>
            <a:extLst>
              <a:ext uri="{FF2B5EF4-FFF2-40B4-BE49-F238E27FC236}">
                <a16:creationId xmlns:a16="http://schemas.microsoft.com/office/drawing/2014/main" id="{41B49462-DB23-87C8-8C44-5CC4F6B0FC95}"/>
              </a:ext>
            </a:extLst>
          </p:cNvPr>
          <p:cNvSpPr txBox="1"/>
          <p:nvPr/>
        </p:nvSpPr>
        <p:spPr>
          <a:xfrm>
            <a:off x="720300" y="4274512"/>
            <a:ext cx="2747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CD04FF"/>
                </a:solidFill>
              </a:rPr>
              <a:t>Beam Charge </a:t>
            </a:r>
            <a:r>
              <a:rPr lang="fr-FR" b="1" dirty="0" err="1">
                <a:solidFill>
                  <a:srgbClr val="CD04FF"/>
                </a:solidFill>
              </a:rPr>
              <a:t>Asymmetry</a:t>
            </a:r>
            <a:r>
              <a:rPr lang="fr-FR" b="1" dirty="0">
                <a:solidFill>
                  <a:srgbClr val="CD04FF"/>
                </a:solidFill>
              </a:rPr>
              <a:t>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E7854EB-62FD-5ABF-FA68-65F42CD90343}"/>
              </a:ext>
            </a:extLst>
          </p:cNvPr>
          <p:cNvSpPr txBox="1"/>
          <p:nvPr/>
        </p:nvSpPr>
        <p:spPr>
          <a:xfrm>
            <a:off x="1203162" y="161462"/>
            <a:ext cx="4620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Generalized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Parton Distributions</a:t>
            </a:r>
          </a:p>
        </p:txBody>
      </p:sp>
      <p:sp>
        <p:nvSpPr>
          <p:cNvPr id="9" name="Text Box 18">
            <a:extLst>
              <a:ext uri="{FF2B5EF4-FFF2-40B4-BE49-F238E27FC236}">
                <a16:creationId xmlns:a16="http://schemas.microsoft.com/office/drawing/2014/main" id="{3FCAD910-BDC8-3132-7944-5FE2EC1C8D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82456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Lucida Calligraphy" charset="0"/>
                  <a:ea typeface="+mn-ea"/>
                  <a:cs typeface="+mn-cs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8" name="Text Box 9">
            <a:extLst>
              <a:ext uri="{FF2B5EF4-FFF2-40B4-BE49-F238E27FC236}">
                <a16:creationId xmlns:a16="http://schemas.microsoft.com/office/drawing/2014/main" id="{E7E771D1-2DC4-B538-F7CB-94FE64B091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267" y="1024395"/>
            <a:ext cx="3130985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Charge Asymmetries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95CA69C3-9D1F-3ECD-2E56-9D82886074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8152" y="2865037"/>
            <a:ext cx="4348343" cy="3232617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8AD36EE3-5D6F-556B-A842-FA99E48456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773" y="3483432"/>
            <a:ext cx="3327231" cy="20446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 Box 6">
                <a:extLst>
                  <a:ext uri="{FF2B5EF4-FFF2-40B4-BE49-F238E27FC236}">
                    <a16:creationId xmlns:a16="http://schemas.microsoft.com/office/drawing/2014/main" id="{51946B2E-DD92-0A41-731D-52F3294D0E1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1755" y="1634120"/>
                <a:ext cx="11362766" cy="14175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Clr>
                    <a:srgbClr val="D60093"/>
                  </a:buClr>
                  <a:buFont typeface="Courier New" panose="02070309020205020404" pitchFamily="49" charset="0"/>
                  <a:buChar char="o"/>
                  <a:defRPr/>
                </a:pPr>
                <a:r>
                  <a:rPr lang="en-US" altLang="fr-FR" sz="1800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Pioneering </a:t>
                </a:r>
                <a:r>
                  <a:rPr lang="en-US" alt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comparison</a:t>
                </a:r>
                <a:r>
                  <a:rPr lang="en-US" altLang="fr-FR" sz="1800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s of DVCS with </a:t>
                </a:r>
                <a:r>
                  <a:rPr lang="en-US" altLang="fr-FR" sz="1800" b="1" dirty="0">
                    <a:solidFill>
                      <a:srgbClr val="FF0000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electron</a:t>
                </a:r>
                <a:r>
                  <a:rPr lang="en-US" altLang="fr-FR" sz="1800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and </a:t>
                </a:r>
                <a:r>
                  <a:rPr lang="en-US" altLang="fr-FR" sz="1800" b="1" dirty="0">
                    <a:solidFill>
                      <a:srgbClr val="FF0000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positron</a:t>
                </a:r>
                <a:r>
                  <a:rPr lang="en-US" altLang="fr-FR" sz="1800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beams at </a:t>
                </a:r>
                <a:r>
                  <a:rPr lang="en-US" altLang="fr-FR" sz="1800" b="1" dirty="0">
                    <a:solidFill>
                      <a:srgbClr val="0000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HERA</a:t>
                </a:r>
                <a:r>
                  <a:rPr lang="en-US" altLang="fr-FR" sz="1800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and </a:t>
                </a:r>
                <a:r>
                  <a:rPr lang="en-US" altLang="fr-FR" sz="1800" b="1" dirty="0">
                    <a:solidFill>
                      <a:srgbClr val="0432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HERMES</a:t>
                </a:r>
                <a:r>
                  <a:rPr lang="en-US" altLang="fr-FR" sz="1800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en-US" altLang="fr-FR" sz="1800" b="1" dirty="0">
                    <a:solidFill>
                      <a:srgbClr val="0000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demonstrated</a:t>
                </a:r>
                <a:r>
                  <a:rPr lang="en-US" altLang="fr-FR" sz="1800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the existence of a </a:t>
                </a:r>
                <a:r>
                  <a:rPr lang="en-US" altLang="fr-FR" sz="1800" b="1" dirty="0">
                    <a:solidFill>
                      <a:srgbClr val="FF0000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BCA-signal</a:t>
                </a:r>
                <a:r>
                  <a:rPr lang="en-US" altLang="fr-FR" sz="1800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.</a:t>
                </a:r>
              </a:p>
              <a:p>
                <a:pPr marL="285750" indent="-285750" algn="just">
                  <a:buClr>
                    <a:srgbClr val="D60093"/>
                  </a:buClr>
                  <a:buFont typeface="Courier New" panose="02070309020205020404" pitchFamily="49" charset="0"/>
                  <a:buChar char="o"/>
                  <a:defRPr/>
                </a:pPr>
                <a:endParaRPr lang="en-US" altLang="fr-FR" sz="800" dirty="0">
                  <a:latin typeface="Microsoft Sans Serif" panose="020B0604020202020204" pitchFamily="34" charset="0"/>
                  <a:cs typeface="Microsoft Sans Serif" panose="020B0604020202020204" pitchFamily="34" charset="0"/>
                </a:endParaRPr>
              </a:p>
              <a:p>
                <a:pPr marL="285750" indent="-285750" algn="just">
                  <a:buClr>
                    <a:srgbClr val="D60093"/>
                  </a:buClr>
                  <a:buFont typeface="Courier New" panose="02070309020205020404" pitchFamily="49" charset="0"/>
                  <a:buChar char="o"/>
                  <a:defRPr/>
                </a:pPr>
                <a:r>
                  <a:rPr lang="en-US" altLang="fr-FR" sz="1800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Because of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fr-FR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</m:ctrlPr>
                      </m:sSupPr>
                      <m:e>
                        <m:acc>
                          <m:accPr>
                            <m:chr m:val="⃖"/>
                            <m:ctrlPr>
                              <a:rPr lang="en-US" altLang="fr-FR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cs typeface="Microsoft Sans Serif" panose="020B0604020202020204" pitchFamily="34" charset="0"/>
                              </a:rPr>
                            </m:ctrlPr>
                          </m:accPr>
                          <m:e>
                            <m:acc>
                              <m:accPr>
                                <m:chr m:val="⃗"/>
                                <m:ctrlPr>
                                  <a:rPr lang="en-US" altLang="fr-FR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cs typeface="Microsoft Sans Serif" panose="020B0604020202020204" pitchFamily="34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fr-FR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Microsoft Sans Serif" panose="020B0604020202020204" pitchFamily="34" charset="0"/>
                                  </a:rPr>
                                  <m:t>𝝁</m:t>
                                </m:r>
                              </m:e>
                            </m:acc>
                          </m:e>
                        </m:acc>
                      </m:e>
                      <m:sup>
                        <m:r>
                          <a:rPr lang="en-US" altLang="fr-FR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icrosoft Sans Serif" panose="020B0604020202020204" pitchFamily="34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altLang="fr-FR" sz="1800" b="1" dirty="0">
                    <a:solidFill>
                      <a:srgbClr val="FF0000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en-US" altLang="fr-FR" sz="1800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beam nature, the </a:t>
                </a:r>
                <a:r>
                  <a:rPr lang="en-US" altLang="fr-FR" sz="1800" b="1" dirty="0">
                    <a:solidFill>
                      <a:srgbClr val="0432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COMPASS</a:t>
                </a:r>
                <a:r>
                  <a:rPr lang="en-US" altLang="fr-FR" sz="1800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experiment cannot combine beam charge and polarization independently. </a:t>
                </a:r>
              </a:p>
            </p:txBody>
          </p:sp>
        </mc:Choice>
        <mc:Fallback xmlns="">
          <p:sp>
            <p:nvSpPr>
              <p:cNvPr id="25" name="Text Box 6">
                <a:extLst>
                  <a:ext uri="{FF2B5EF4-FFF2-40B4-BE49-F238E27FC236}">
                    <a16:creationId xmlns:a16="http://schemas.microsoft.com/office/drawing/2014/main" id="{51946B2E-DD92-0A41-731D-52F3294D0E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1755" y="1634120"/>
                <a:ext cx="11362766" cy="1417504"/>
              </a:xfrm>
              <a:prstGeom prst="rect">
                <a:avLst/>
              </a:prstGeom>
              <a:blipFill>
                <a:blip r:embed="rId6"/>
                <a:stretch>
                  <a:fillRect l="-335" t="-1770" r="-446" b="-354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43">
            <a:extLst>
              <a:ext uri="{FF2B5EF4-FFF2-40B4-BE49-F238E27FC236}">
                <a16:creationId xmlns:a16="http://schemas.microsoft.com/office/drawing/2014/main" id="{FC106FD4-B0B8-2D15-F2A5-9B8940BAFE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171" y="6162354"/>
            <a:ext cx="116429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(H1 Collaboration) F.D. Aaron et al. PLB 681 (2009) 391    (HERMES Collaboration) A.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Airapetian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 et al. JHEP 06 (2008) 066 – 11 (2009) 083 – 07 (2012) 032</a:t>
            </a:r>
          </a:p>
          <a:p>
            <a:pPr algn="ctr"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(COMPASS Collaboration</a:t>
            </a:r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) 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  <a:effectLst/>
                <a:latin typeface="Avenir Book" panose="02000503020000020003" pitchFamily="2" charset="0"/>
              </a:rPr>
              <a:t>R.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  <a:effectLst/>
                <a:latin typeface="Avenir Book" panose="02000503020000020003" pitchFamily="2" charset="0"/>
              </a:rPr>
              <a:t>Akhunzyanov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  <a:effectLst/>
                <a:latin typeface="Avenir Book" panose="02000503020000020003" pitchFamily="2" charset="0"/>
              </a:rPr>
              <a:t> et al. PLB 793 (2019) 188</a:t>
            </a:r>
          </a:p>
          <a:p>
            <a:pPr algn="ctr">
              <a:defRPr/>
            </a:pPr>
            <a:endParaRPr lang="fr-FR" sz="1200" dirty="0">
              <a:solidFill>
                <a:schemeClr val="bg1">
                  <a:lumMod val="50000"/>
                </a:schemeClr>
              </a:solidFill>
              <a:latin typeface="Avenir Book" panose="02000503020000020003" pitchFamily="2" charset="0"/>
              <a:cs typeface="Microsoft Sans Serif" panose="020B0604020202020204" pitchFamily="34" charset="0"/>
            </a:endParaRP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0FCF93A1-D1A3-0517-2AEA-B260FD131DF9}"/>
              </a:ext>
            </a:extLst>
          </p:cNvPr>
          <p:cNvGrpSpPr/>
          <p:nvPr/>
        </p:nvGrpSpPr>
        <p:grpSpPr>
          <a:xfrm>
            <a:off x="8478752" y="3057332"/>
            <a:ext cx="3496183" cy="2656968"/>
            <a:chOff x="8478752" y="3086828"/>
            <a:chExt cx="3496183" cy="2656968"/>
          </a:xfrm>
        </p:grpSpPr>
        <p:grpSp>
          <p:nvGrpSpPr>
            <p:cNvPr id="32" name="Groupe 31">
              <a:extLst>
                <a:ext uri="{FF2B5EF4-FFF2-40B4-BE49-F238E27FC236}">
                  <a16:creationId xmlns:a16="http://schemas.microsoft.com/office/drawing/2014/main" id="{B70850D8-D10F-0ECB-62DD-D47FA1BBDD61}"/>
                </a:ext>
              </a:extLst>
            </p:cNvPr>
            <p:cNvGrpSpPr/>
            <p:nvPr/>
          </p:nvGrpSpPr>
          <p:grpSpPr>
            <a:xfrm>
              <a:off x="8478752" y="3086828"/>
              <a:ext cx="3496183" cy="2656968"/>
              <a:chOff x="8406581" y="3461257"/>
              <a:chExt cx="3496183" cy="2656968"/>
            </a:xfrm>
          </p:grpSpPr>
          <p:pic>
            <p:nvPicPr>
              <p:cNvPr id="28" name="Image 27">
                <a:extLst>
                  <a:ext uri="{FF2B5EF4-FFF2-40B4-BE49-F238E27FC236}">
                    <a16:creationId xmlns:a16="http://schemas.microsoft.com/office/drawing/2014/main" id="{86A7327A-C6C4-C068-097A-0086903429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406581" y="3860319"/>
                <a:ext cx="3424606" cy="2257906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ZoneTexte 28">
                    <a:extLst>
                      <a:ext uri="{FF2B5EF4-FFF2-40B4-BE49-F238E27FC236}">
                        <a16:creationId xmlns:a16="http://schemas.microsoft.com/office/drawing/2014/main" id="{9330B429-7404-4A0D-3B00-06BA37F03451}"/>
                      </a:ext>
                    </a:extLst>
                  </p:cNvPr>
                  <p:cNvSpPr txBox="1"/>
                  <p:nvPr/>
                </p:nvSpPr>
                <p:spPr>
                  <a:xfrm>
                    <a:off x="8665072" y="3461257"/>
                    <a:ext cx="3237692" cy="343684"/>
                  </a:xfrm>
                  <a:prstGeom prst="rect">
                    <a:avLst/>
                  </a:prstGeom>
                  <a:solidFill>
                    <a:srgbClr val="EDDDFF"/>
                  </a:solidFill>
                  <a:ln w="15875">
                    <a:solidFill>
                      <a:srgbClr val="CD04FF"/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lvl="0"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kumimoji="0" lang="el-G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Σ</m:t>
                              </m:r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∓</m:t>
                              </m:r>
                              <m: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sub>
                            <m:sup>
                              <m: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p>
                          </m:sSubSup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fr-FR" sz="140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4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fr-FR" sz="1400" b="0" i="1" smtClean="0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5</m:t>
                                      </m:r>
                                    </m:sup>
                                  </m:sSup>
                                  <m:r>
                                    <a:rPr lang="fr-FR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fr-FR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𝐵𝐻</m:t>
                                  </m:r>
                                </m:sub>
                              </m:sSub>
                              <m:r>
                                <a:rPr lang="fr-FR" sz="14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FR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lang="fr-FR" sz="1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fr-FR" sz="1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5</m:t>
                                      </m:r>
                                    </m:sup>
                                  </m:sSup>
                                  <m:r>
                                    <a:rPr lang="fr-FR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fr-FR" sz="1400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𝐷</m:t>
                                  </m:r>
                                  <m:r>
                                    <a:rPr lang="fr-FR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𝑉𝐶𝑆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fr-FR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 </m:t>
                                  </m:r>
                                  <m:r>
                                    <a:rPr lang="fr-FR" sz="14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  <m:sSup>
                                    <m:sSupPr>
                                      <m:ctrlPr>
                                        <a:rPr lang="fr-FR" sz="1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1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fr-FR" sz="1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5</m:t>
                                      </m:r>
                                    </m:sup>
                                  </m:sSup>
                                  <m:acc>
                                    <m:accPr>
                                      <m:chr m:val="̃"/>
                                      <m:ctrlPr>
                                        <a:rPr lang="fr-FR" sz="1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FR" sz="140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fr-FR" sz="14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𝐼𝑁𝑇</m:t>
                                  </m:r>
                                </m:sub>
                              </m:sSub>
                            </m:e>
                          </m:d>
                        </m:oMath>
                      </m:oMathPara>
                    </a14:m>
                    <a:endParaRPr kumimoji="0" lang="fr-FR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</mc:Choice>
            <mc:Fallback xmlns="">
              <p:sp>
                <p:nvSpPr>
                  <p:cNvPr id="29" name="ZoneTexte 28">
                    <a:extLst>
                      <a:ext uri="{FF2B5EF4-FFF2-40B4-BE49-F238E27FC236}">
                        <a16:creationId xmlns:a16="http://schemas.microsoft.com/office/drawing/2014/main" id="{9330B429-7404-4A0D-3B00-06BA37F0345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665072" y="3461257"/>
                    <a:ext cx="3237692" cy="343684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3448"/>
                    </a:stretch>
                  </a:blipFill>
                  <a:ln w="15875">
                    <a:solidFill>
                      <a:srgbClr val="CD04FF"/>
                    </a:solidFill>
                  </a:ln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63D5EBE-52D8-B871-1E15-F4277C4998FB}"/>
                </a:ext>
              </a:extLst>
            </p:cNvPr>
            <p:cNvSpPr/>
            <p:nvPr/>
          </p:nvSpPr>
          <p:spPr>
            <a:xfrm>
              <a:off x="10279627" y="4005828"/>
              <a:ext cx="1522636" cy="2564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8B1E24DC-88C7-057E-8064-F87E4D13DFFA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1E9C410F-F480-39D1-322F-D97C27B3CF7C}"/>
              </a:ext>
            </a:extLst>
          </p:cNvPr>
          <p:cNvSpPr txBox="1"/>
          <p:nvPr/>
        </p:nvSpPr>
        <p:spPr>
          <a:xfrm>
            <a:off x="11621366" y="6465193"/>
            <a:ext cx="63831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12/24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9E78208-0999-5715-6849-60910C9F7333}"/>
              </a:ext>
            </a:extLst>
          </p:cNvPr>
          <p:cNvSpPr txBox="1"/>
          <p:nvPr/>
        </p:nvSpPr>
        <p:spPr>
          <a:xfrm>
            <a:off x="1203162" y="161462"/>
            <a:ext cx="4620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Generalized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Parton Distributions</a:t>
            </a:r>
          </a:p>
        </p:txBody>
      </p:sp>
      <p:sp>
        <p:nvSpPr>
          <p:cNvPr id="11" name="Text Box 18">
            <a:extLst>
              <a:ext uri="{FF2B5EF4-FFF2-40B4-BE49-F238E27FC236}">
                <a16:creationId xmlns:a16="http://schemas.microsoft.com/office/drawing/2014/main" id="{C01A1CB8-4355-6368-2574-AFC424E952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418029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9">
            <a:extLst>
              <a:ext uri="{FF2B5EF4-FFF2-40B4-BE49-F238E27FC236}">
                <a16:creationId xmlns:a16="http://schemas.microsoft.com/office/drawing/2014/main" id="{5C3A6820-A0D5-DDA0-E00C-BDC543007A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267" y="1024395"/>
            <a:ext cx="2642070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DVCS off Protons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6F9529C-5738-3DA0-5DE7-7495DE80B6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8124" y="1210657"/>
            <a:ext cx="637120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A.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Afanasev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 et al. EPJ A 57 (2021) 300     V.D.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Burkert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 et al. EPJ A 57 (2021) 186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C72B687-F063-EC05-A69E-AE64EC242CD0}"/>
              </a:ext>
            </a:extLst>
          </p:cNvPr>
          <p:cNvSpPr txBox="1"/>
          <p:nvPr/>
        </p:nvSpPr>
        <p:spPr>
          <a:xfrm>
            <a:off x="8034614" y="6337683"/>
            <a:ext cx="22040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PR12+23-002 E. Voutier et al.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E70F26F-D923-A419-631B-D7803195F2FC}"/>
              </a:ext>
            </a:extLst>
          </p:cNvPr>
          <p:cNvSpPr txBox="1"/>
          <p:nvPr/>
        </p:nvSpPr>
        <p:spPr>
          <a:xfrm>
            <a:off x="1620659" y="6330506"/>
            <a:ext cx="28921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PR12+23-006 C.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Muñoz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 Camacho et al.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 Box 6">
                <a:extLst>
                  <a:ext uri="{FF2B5EF4-FFF2-40B4-BE49-F238E27FC236}">
                    <a16:creationId xmlns:a16="http://schemas.microsoft.com/office/drawing/2014/main" id="{DCCC5F5F-ADD1-D770-6C5B-DC6EBA8A319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41023" y="1607627"/>
                <a:ext cx="9095152" cy="12311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Clr>
                    <a:srgbClr val="D60093"/>
                  </a:buClr>
                  <a:buFont typeface="Courier New" panose="02070309020205020404" pitchFamily="49" charset="0"/>
                  <a:buChar char="o"/>
                  <a:defRPr/>
                </a:pP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The </a:t>
                </a:r>
                <a:r>
                  <a:rPr lang="en-US" b="1" dirty="0">
                    <a:solidFill>
                      <a:srgbClr val="FF0000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comparison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between </a:t>
                </a:r>
                <a:r>
                  <a:rPr lang="en-US" b="1" dirty="0">
                    <a:solidFill>
                      <a:srgbClr val="FF0000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electron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- and </a:t>
                </a:r>
                <a:r>
                  <a:rPr lang="en-US" b="1" dirty="0">
                    <a:solidFill>
                      <a:srgbClr val="FF0000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positron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-induced production of photons enables the </a:t>
                </a:r>
                <a:r>
                  <a:rPr lang="en-US" b="1" dirty="0">
                    <a:solidFill>
                      <a:srgbClr val="0431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separation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of the 4 </a:t>
                </a:r>
                <a:r>
                  <a:rPr lang="en-US" b="1" dirty="0">
                    <a:solidFill>
                      <a:srgbClr val="0431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unknown amplitudes 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of the </a:t>
                </a:r>
                <a:r>
                  <a:rPr lang="en-US" b="1" dirty="0">
                    <a:solidFill>
                      <a:srgbClr val="0431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(</a:t>
                </a:r>
                <a:r>
                  <a:rPr lang="en-US" b="1" dirty="0" err="1">
                    <a:solidFill>
                      <a:srgbClr val="0431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e,ep</a:t>
                </a:r>
                <a:r>
                  <a:rPr lang="en-US" sz="2000" b="1" dirty="0" err="1">
                    <a:solidFill>
                      <a:srgbClr val="0431FF"/>
                    </a:solidFill>
                    <a:latin typeface="Symbol" panose="05050102010706020507" pitchFamily="18" charset="2"/>
                    <a:cs typeface="Microsoft Sans Serif" panose="020B0604020202020204" pitchFamily="34" charset="0"/>
                  </a:rPr>
                  <a:t>g</a:t>
                </a:r>
                <a:r>
                  <a:rPr lang="en-US" b="1" dirty="0">
                    <a:solidFill>
                      <a:srgbClr val="0431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) 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process.</a:t>
                </a:r>
              </a:p>
              <a:p>
                <a:pPr marL="285750" indent="-285750" algn="just">
                  <a:buClr>
                    <a:srgbClr val="D60093"/>
                  </a:buClr>
                  <a:buFont typeface="Courier New" panose="02070309020205020404" pitchFamily="49" charset="0"/>
                  <a:buChar char="o"/>
                  <a:defRPr/>
                </a:pP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It isolates the components of the </a:t>
                </a:r>
                <a:r>
                  <a:rPr lang="en-US" b="1" dirty="0">
                    <a:solidFill>
                      <a:srgbClr val="FF0000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DVCS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Microsoft Sans Serif" panose="020B0604020202020204" pitchFamily="34" charset="0"/>
                      </a:rPr>
                      <m:t>⨂</m:t>
                    </m:r>
                  </m:oMath>
                </a14:m>
                <a:r>
                  <a:rPr lang="en-US" b="1" dirty="0">
                    <a:solidFill>
                      <a:srgbClr val="FF0000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BH interference 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amplitude, providing a clean access to the </a:t>
                </a:r>
                <a:r>
                  <a:rPr lang="en-US" b="1" dirty="0">
                    <a:solidFill>
                      <a:srgbClr val="FF0000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real part of CFFs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.   </a:t>
                </a:r>
              </a:p>
            </p:txBody>
          </p:sp>
        </mc:Choice>
        <mc:Fallback xmlns="">
          <p:sp>
            <p:nvSpPr>
              <p:cNvPr id="14" name="Text Box 6">
                <a:extLst>
                  <a:ext uri="{FF2B5EF4-FFF2-40B4-BE49-F238E27FC236}">
                    <a16:creationId xmlns:a16="http://schemas.microsoft.com/office/drawing/2014/main" id="{DCCC5F5F-ADD1-D770-6C5B-DC6EBA8A31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41023" y="1607627"/>
                <a:ext cx="9095152" cy="1231106"/>
              </a:xfrm>
              <a:prstGeom prst="rect">
                <a:avLst/>
              </a:prstGeom>
              <a:blipFill>
                <a:blip r:embed="rId2"/>
                <a:stretch>
                  <a:fillRect l="-558" t="-2041" r="-558" b="-714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Image 14">
            <a:extLst>
              <a:ext uri="{FF2B5EF4-FFF2-40B4-BE49-F238E27FC236}">
                <a16:creationId xmlns:a16="http://schemas.microsoft.com/office/drawing/2014/main" id="{2E3A61C1-66C7-03C0-D249-B599F8220D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0187" y="3402497"/>
            <a:ext cx="2916000" cy="2781228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B3AE37F-EF32-ECBC-9A46-02F45C3350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1891" y="3421010"/>
            <a:ext cx="2916000" cy="2785362"/>
          </a:xfrm>
          <a:prstGeom prst="rect">
            <a:avLst/>
          </a:prstGeom>
        </p:spPr>
      </p:pic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7E0F2574-AF24-1A9D-06BD-AC0D33CB466B}"/>
              </a:ext>
            </a:extLst>
          </p:cNvPr>
          <p:cNvSpPr/>
          <p:nvPr/>
        </p:nvSpPr>
        <p:spPr>
          <a:xfrm>
            <a:off x="6436175" y="2905144"/>
            <a:ext cx="5400000" cy="3420000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C49EB758-25F4-DC8F-EFF4-601B2765BD0A}"/>
                  </a:ext>
                </a:extLst>
              </p:cNvPr>
              <p:cNvSpPr txBox="1"/>
              <p:nvPr/>
            </p:nvSpPr>
            <p:spPr>
              <a:xfrm>
                <a:off x="6911811" y="3058037"/>
                <a:ext cx="1996444" cy="564257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3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𝐴</m:t>
                          </m:r>
                        </m:e>
                        <m:sub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𝑈𝑈</m:t>
                          </m:r>
                        </m:sub>
                        <m:sup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𝐶</m:t>
                          </m:r>
                        </m:sup>
                      </m:sSubSup>
                      <m:r>
                        <a:rPr kumimoji="0" lang="fr-F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5</m:t>
                              </m:r>
                            </m:sup>
                          </m:sSup>
                          <m:sSub>
                            <m:sSubPr>
                              <m:ctrlP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𝐼𝑁𝑇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𝐵𝐻</m:t>
                              </m:r>
                            </m:sub>
                          </m:sSub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+</m:t>
                          </m:r>
                          <m:sSub>
                            <m:sSubPr>
                              <m:ctrlP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𝐷𝑉𝐶𝑆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charset="0"/>
                  <a:ea typeface="ＭＳ Ｐゴシック" charset="0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3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charset="0"/>
                  <a:ea typeface="ＭＳ Ｐゴシック" charset="0"/>
                  <a:cs typeface="+mn-cs"/>
                </a:endParaRPr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C49EB758-25F4-DC8F-EFF4-601B2765BD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1811" y="3058037"/>
                <a:ext cx="1996444" cy="56425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254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CAE0DD8D-5A85-50B7-C719-A37B4B6D5AD6}"/>
                  </a:ext>
                </a:extLst>
              </p:cNvPr>
              <p:cNvSpPr txBox="1"/>
              <p:nvPr/>
            </p:nvSpPr>
            <p:spPr>
              <a:xfrm>
                <a:off x="9531433" y="3070537"/>
                <a:ext cx="2011705" cy="564257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3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𝐴</m:t>
                          </m:r>
                        </m:e>
                        <m:sub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𝐿𝑈</m:t>
                          </m:r>
                        </m:sub>
                        <m:sup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𝐶</m:t>
                          </m:r>
                        </m:sup>
                      </m:sSubSup>
                      <m:r>
                        <a:rPr kumimoji="0" lang="fr-F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5</m:t>
                              </m:r>
                            </m:sup>
                          </m:sSup>
                          <m:sSub>
                            <m:sSubPr>
                              <m:ctrlP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kumimoji="0" lang="fr-FR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kumimoji="0" lang="fr-FR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𝜎</m:t>
                                  </m:r>
                                </m:e>
                              </m:acc>
                            </m:e>
                            <m:sub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𝐼𝑁𝑇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𝐵𝐻</m:t>
                              </m:r>
                            </m:sub>
                          </m:sSub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+</m:t>
                          </m:r>
                          <m:sSub>
                            <m:sSubPr>
                              <m:ctrlP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  <m: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𝐷𝑉𝐶𝑆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charset="0"/>
                  <a:ea typeface="ＭＳ Ｐゴシック" charset="0"/>
                  <a:cs typeface="+mn-cs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3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charset="0"/>
                  <a:ea typeface="ＭＳ Ｐゴシック" charset="0"/>
                  <a:cs typeface="+mn-cs"/>
                </a:endParaRP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CAE0DD8D-5A85-50B7-C719-A37B4B6D5A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1433" y="3070537"/>
                <a:ext cx="2011705" cy="564257"/>
              </a:xfrm>
              <a:prstGeom prst="rect">
                <a:avLst/>
              </a:prstGeom>
              <a:blipFill>
                <a:blip r:embed="rId7"/>
                <a:stretch>
                  <a:fillRect b="-4255"/>
                </a:stretch>
              </a:blipFill>
              <a:ln w="1905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e 22">
            <a:extLst>
              <a:ext uri="{FF2B5EF4-FFF2-40B4-BE49-F238E27FC236}">
                <a16:creationId xmlns:a16="http://schemas.microsoft.com/office/drawing/2014/main" id="{B50BB9A8-BAC7-C759-3597-FC1368FDFE02}"/>
              </a:ext>
            </a:extLst>
          </p:cNvPr>
          <p:cNvGrpSpPr/>
          <p:nvPr/>
        </p:nvGrpSpPr>
        <p:grpSpPr>
          <a:xfrm>
            <a:off x="402578" y="3688108"/>
            <a:ext cx="5318316" cy="2305901"/>
            <a:chOff x="778940" y="3219770"/>
            <a:chExt cx="5318316" cy="2305901"/>
          </a:xfrm>
        </p:grpSpPr>
        <p:pic>
          <p:nvPicPr>
            <p:cNvPr id="24" name="Image 23">
              <a:extLst>
                <a:ext uri="{FF2B5EF4-FFF2-40B4-BE49-F238E27FC236}">
                  <a16:creationId xmlns:a16="http://schemas.microsoft.com/office/drawing/2014/main" id="{C468056B-6325-1442-52D4-218947A1E92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78940" y="3219770"/>
              <a:ext cx="1620000" cy="2304202"/>
            </a:xfrm>
            <a:prstGeom prst="rect">
              <a:avLst/>
            </a:prstGeom>
          </p:spPr>
        </p:pic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B6848924-3537-1E94-DAF7-924EC3D6012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477256" y="3229495"/>
              <a:ext cx="1620000" cy="2296176"/>
            </a:xfrm>
            <a:prstGeom prst="rect">
              <a:avLst/>
            </a:prstGeom>
          </p:spPr>
        </p:pic>
        <p:pic>
          <p:nvPicPr>
            <p:cNvPr id="26" name="Image 25">
              <a:extLst>
                <a:ext uri="{FF2B5EF4-FFF2-40B4-BE49-F238E27FC236}">
                  <a16:creationId xmlns:a16="http://schemas.microsoft.com/office/drawing/2014/main" id="{AE0552CD-A75A-6AB7-B542-EBC660B28FC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624758" y="3227327"/>
              <a:ext cx="1620000" cy="2296175"/>
            </a:xfrm>
            <a:prstGeom prst="rect">
              <a:avLst/>
            </a:prstGeom>
          </p:spPr>
        </p:pic>
      </p:grp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5EBF35E5-478D-33B2-FDFB-53D9755C7848}"/>
              </a:ext>
            </a:extLst>
          </p:cNvPr>
          <p:cNvSpPr/>
          <p:nvPr/>
        </p:nvSpPr>
        <p:spPr>
          <a:xfrm>
            <a:off x="358563" y="2892444"/>
            <a:ext cx="5400000" cy="3420000"/>
          </a:xfrm>
          <a:prstGeom prst="round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TextBox 19">
            <a:extLst>
              <a:ext uri="{FF2B5EF4-FFF2-40B4-BE49-F238E27FC236}">
                <a16:creationId xmlns:a16="http://schemas.microsoft.com/office/drawing/2014/main" id="{E48A077E-F67C-1ED1-C58F-9CEC9D2C2051}"/>
              </a:ext>
            </a:extLst>
          </p:cNvPr>
          <p:cNvSpPr txBox="1"/>
          <p:nvPr/>
        </p:nvSpPr>
        <p:spPr>
          <a:xfrm>
            <a:off x="1713159" y="5968460"/>
            <a:ext cx="2664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08025" algn="l"/>
              </a:tabLst>
            </a:pPr>
            <a:r>
              <a:rPr lang="en-US" sz="1400" i="1" dirty="0" err="1"/>
              <a:t>x</a:t>
            </a:r>
            <a:r>
              <a:rPr lang="en-US" sz="1400" i="1" baseline="-25000" dirty="0" err="1"/>
              <a:t>B</a:t>
            </a:r>
            <a:r>
              <a:rPr lang="en-US" sz="1400" i="1" baseline="-25000" dirty="0"/>
              <a:t> </a:t>
            </a:r>
            <a:r>
              <a:rPr lang="en-US" sz="1400" i="1" dirty="0"/>
              <a:t>= 0.36     Q</a:t>
            </a:r>
            <a:r>
              <a:rPr lang="en-US" sz="1400" i="1" baseline="30000" dirty="0"/>
              <a:t>2 </a:t>
            </a:r>
            <a:r>
              <a:rPr lang="en-US" sz="1400" i="1" dirty="0"/>
              <a:t>= 4.0 GeV</a:t>
            </a:r>
            <a:r>
              <a:rPr lang="en-US" sz="1400" i="1" baseline="30000" dirty="0"/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45E49366-4308-483C-3D66-29D20E93DCF1}"/>
                  </a:ext>
                </a:extLst>
              </p:cNvPr>
              <p:cNvSpPr txBox="1"/>
              <p:nvPr/>
            </p:nvSpPr>
            <p:spPr>
              <a:xfrm>
                <a:off x="1708451" y="3158123"/>
                <a:ext cx="2874826" cy="332848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fr-FR" sz="300" i="1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sz="140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sSup>
                            <m:sSupPr>
                              <m:ctrlPr>
                                <a:rPr lang="fr-FR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  <m:r>
                            <a:rPr lang="fr-FR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sz="14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00</m:t>
                          </m:r>
                        </m:sub>
                        <m:sup>
                          <m:r>
                            <a:rPr lang="fr-FR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bSup>
                      <m:r>
                        <a:rPr lang="fr-FR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fr-FR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  <m:r>
                            <a:rPr lang="fr-FR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𝐵𝐻</m:t>
                          </m:r>
                        </m:sub>
                      </m:sSub>
                      <m:r>
                        <a:rPr lang="fr-FR" sz="140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fr-FR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  <m:r>
                            <a:rPr lang="fr-FR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𝐷𝑉𝐶𝑆</m:t>
                          </m:r>
                        </m:sub>
                      </m:sSub>
                      <m:r>
                        <a:rPr lang="fr-FR" sz="14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∓</m:t>
                      </m:r>
                      <m:sSub>
                        <m:sSubPr>
                          <m:ctrlPr>
                            <a:rPr lang="fr-FR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fr-FR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sz="14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p>
                          </m:sSup>
                          <m:r>
                            <a:rPr lang="fr-FR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FR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𝐼𝑁𝑇</m:t>
                          </m:r>
                        </m:sub>
                      </m:sSub>
                    </m:oMath>
                  </m:oMathPara>
                </a14:m>
                <a:endParaRPr lang="fr-FR" sz="1400" i="0" dirty="0">
                  <a:solidFill>
                    <a:prstClr val="black"/>
                  </a:solidFill>
                  <a:latin typeface="Comic Sans MS" charset="0"/>
                  <a:ea typeface="Cambria Math" panose="02040503050406030204" pitchFamily="18" charset="0"/>
                </a:endParaRPr>
              </a:p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0" lang="fr-FR" sz="3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charset="0"/>
                  <a:ea typeface="ＭＳ Ｐゴシック" charset="0"/>
                  <a:cs typeface="+mn-cs"/>
                </a:endParaRPr>
              </a:p>
            </p:txBody>
          </p:sp>
        </mc:Choice>
        <mc:Fallback xmlns=""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45E49366-4308-483C-3D66-29D20E93DC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8451" y="3158123"/>
                <a:ext cx="2874826" cy="33284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254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E22057D7-432A-4CB0-88D5-8BBD88B875D2}"/>
              </a:ext>
            </a:extLst>
          </p:cNvPr>
          <p:cNvCxnSpPr>
            <a:cxnSpLocks/>
          </p:cNvCxnSpPr>
          <p:nvPr/>
        </p:nvCxnSpPr>
        <p:spPr>
          <a:xfrm>
            <a:off x="1152419" y="623127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30" name="Image 29">
            <a:extLst>
              <a:ext uri="{FF2B5EF4-FFF2-40B4-BE49-F238E27FC236}">
                <a16:creationId xmlns:a16="http://schemas.microsoft.com/office/drawing/2014/main" id="{D32747CE-B64F-49FD-B7B7-60FEF838392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sp>
        <p:nvSpPr>
          <p:cNvPr id="36" name="ZoneTexte 35">
            <a:extLst>
              <a:ext uri="{FF2B5EF4-FFF2-40B4-BE49-F238E27FC236}">
                <a16:creationId xmlns:a16="http://schemas.microsoft.com/office/drawing/2014/main" id="{7DF9DDEA-8238-4C5F-9E87-4E32FB863DAD}"/>
              </a:ext>
            </a:extLst>
          </p:cNvPr>
          <p:cNvSpPr txBox="1"/>
          <p:nvPr/>
        </p:nvSpPr>
        <p:spPr>
          <a:xfrm>
            <a:off x="11621366" y="6465193"/>
            <a:ext cx="63831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prstClr val="white">
                    <a:lumMod val="65000"/>
                  </a:prstClr>
                </a:solidFill>
                <a:latin typeface="Bauhaus 93" pitchFamily="82" charset="77"/>
              </a:rPr>
              <a:t>13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/24</a:t>
            </a:r>
          </a:p>
        </p:txBody>
      </p: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C2B6E3D9-E256-4D58-9CD2-A2F7C5818EDE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ZoneTexte 73">
                <a:extLst>
                  <a:ext uri="{FF2B5EF4-FFF2-40B4-BE49-F238E27FC236}">
                    <a16:creationId xmlns:a16="http://schemas.microsoft.com/office/drawing/2014/main" id="{A7605720-3E7E-4A4F-836D-05FB56E5B783}"/>
                  </a:ext>
                </a:extLst>
              </p:cNvPr>
              <p:cNvSpPr txBox="1"/>
              <p:nvPr/>
            </p:nvSpPr>
            <p:spPr>
              <a:xfrm>
                <a:off x="119204" y="1732149"/>
                <a:ext cx="526285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1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10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fr-FR" sz="1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1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fr-FR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fr-FR" sz="1000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r-FR" sz="1000" dirty="0"/>
              </a:p>
            </p:txBody>
          </p:sp>
        </mc:Choice>
        <mc:Fallback xmlns="">
          <p:sp>
            <p:nvSpPr>
              <p:cNvPr id="74" name="ZoneTexte 73">
                <a:extLst>
                  <a:ext uri="{FF2B5EF4-FFF2-40B4-BE49-F238E27FC236}">
                    <a16:creationId xmlns:a16="http://schemas.microsoft.com/office/drawing/2014/main" id="{A7605720-3E7E-4A4F-836D-05FB56E5B7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204" y="1732149"/>
                <a:ext cx="526285" cy="153888"/>
              </a:xfrm>
              <a:prstGeom prst="rect">
                <a:avLst/>
              </a:prstGeom>
              <a:blipFill>
                <a:blip r:embed="rId14"/>
                <a:stretch>
                  <a:fillRect b="-36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ZoneTexte 74">
                <a:extLst>
                  <a:ext uri="{FF2B5EF4-FFF2-40B4-BE49-F238E27FC236}">
                    <a16:creationId xmlns:a16="http://schemas.microsoft.com/office/drawing/2014/main" id="{34ACA2A9-5C95-4F99-89EC-C2B7BA6519F5}"/>
                  </a:ext>
                </a:extLst>
              </p:cNvPr>
              <p:cNvSpPr txBox="1"/>
              <p:nvPr/>
            </p:nvSpPr>
            <p:spPr>
              <a:xfrm>
                <a:off x="1614242" y="1857319"/>
                <a:ext cx="1075166" cy="1538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  <m:r>
                        <a:rPr lang="fr-FR" sz="10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fr-FR" sz="10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type m:val="lin"/>
                          <m:ctrlPr>
                            <a:rPr lang="fr-FR" sz="10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0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0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fr-FR" sz="10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fr-FR" sz="10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0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2−</m:t>
                              </m:r>
                              <m:sSub>
                                <m:sSubPr>
                                  <m:ctrlPr>
                                    <a:rPr lang="fr-FR" sz="10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0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fr-FR" sz="10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fr-FR" sz="1000" dirty="0"/>
              </a:p>
            </p:txBody>
          </p:sp>
        </mc:Choice>
        <mc:Fallback xmlns="">
          <p:sp>
            <p:nvSpPr>
              <p:cNvPr id="75" name="ZoneTexte 74">
                <a:extLst>
                  <a:ext uri="{FF2B5EF4-FFF2-40B4-BE49-F238E27FC236}">
                    <a16:creationId xmlns:a16="http://schemas.microsoft.com/office/drawing/2014/main" id="{34ACA2A9-5C95-4F99-89EC-C2B7BA6519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4242" y="1857319"/>
                <a:ext cx="1075166" cy="153880"/>
              </a:xfrm>
              <a:prstGeom prst="rect">
                <a:avLst/>
              </a:prstGeom>
              <a:blipFill>
                <a:blip r:embed="rId15"/>
                <a:stretch>
                  <a:fillRect t="-164000" b="-244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e 18">
            <a:extLst>
              <a:ext uri="{FF2B5EF4-FFF2-40B4-BE49-F238E27FC236}">
                <a16:creationId xmlns:a16="http://schemas.microsoft.com/office/drawing/2014/main" id="{27226510-9569-4768-B151-5F313E7B190E}"/>
              </a:ext>
            </a:extLst>
          </p:cNvPr>
          <p:cNvGrpSpPr/>
          <p:nvPr/>
        </p:nvGrpSpPr>
        <p:grpSpPr>
          <a:xfrm>
            <a:off x="309785" y="1609015"/>
            <a:ext cx="1701840" cy="1205275"/>
            <a:chOff x="533910" y="1635910"/>
            <a:chExt cx="1701840" cy="1205275"/>
          </a:xfrm>
        </p:grpSpPr>
        <p:grpSp>
          <p:nvGrpSpPr>
            <p:cNvPr id="40" name="Group 52">
              <a:extLst>
                <a:ext uri="{FF2B5EF4-FFF2-40B4-BE49-F238E27FC236}">
                  <a16:creationId xmlns:a16="http://schemas.microsoft.com/office/drawing/2014/main" id="{0C60CDE1-9C53-4379-9B76-662940887D1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33910" y="1635910"/>
              <a:ext cx="1701840" cy="1205275"/>
              <a:chOff x="294" y="1597"/>
              <a:chExt cx="1170" cy="976"/>
            </a:xfrm>
          </p:grpSpPr>
          <p:sp>
            <p:nvSpPr>
              <p:cNvPr id="41" name="Line 73">
                <a:extLst>
                  <a:ext uri="{FF2B5EF4-FFF2-40B4-BE49-F238E27FC236}">
                    <a16:creationId xmlns:a16="http://schemas.microsoft.com/office/drawing/2014/main" id="{F8311948-402F-4AA6-888E-2BE17A45C2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4500000" flipV="1">
                <a:off x="933" y="2067"/>
                <a:ext cx="32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" name="Line 60">
                <a:extLst>
                  <a:ext uri="{FF2B5EF4-FFF2-40B4-BE49-F238E27FC236}">
                    <a16:creationId xmlns:a16="http://schemas.microsoft.com/office/drawing/2014/main" id="{5385F0F9-E382-4888-BDAD-DECCA17341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7100000">
                <a:off x="506" y="2059"/>
                <a:ext cx="317" cy="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aphicFrame>
            <p:nvGraphicFramePr>
              <p:cNvPr id="43" name="Object 53">
                <a:extLst>
                  <a:ext uri="{FF2B5EF4-FFF2-40B4-BE49-F238E27FC236}">
                    <a16:creationId xmlns:a16="http://schemas.microsoft.com/office/drawing/2014/main" id="{E6497375-55E3-4374-BEF9-0E205D818ED7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55" y="2500"/>
              <a:ext cx="42" cy="7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6" imgW="2336800" imgH="3797300" progId="Equation.3">
                      <p:embed/>
                    </p:oleObj>
                  </mc:Choice>
                  <mc:Fallback>
                    <p:oleObj name="Equation" r:id="rId16" imgW="2336800" imgH="3797300" progId="Equation.3">
                      <p:embed/>
                      <p:pic>
                        <p:nvPicPr>
                          <p:cNvPr id="43" name="Object 53">
                            <a:extLst>
                              <a:ext uri="{FF2B5EF4-FFF2-40B4-BE49-F238E27FC236}">
                                <a16:creationId xmlns:a16="http://schemas.microsoft.com/office/drawing/2014/main" id="{E6497375-55E3-4374-BEF9-0E205D818ED7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55" y="2500"/>
                            <a:ext cx="42" cy="7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44" name="Group 54">
                <a:extLst>
                  <a:ext uri="{FF2B5EF4-FFF2-40B4-BE49-F238E27FC236}">
                    <a16:creationId xmlns:a16="http://schemas.microsoft.com/office/drawing/2014/main" id="{A8D4845F-F379-40BC-AC42-22F7ECCD17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52" y="1597"/>
                <a:ext cx="70" cy="234"/>
                <a:chOff x="1744" y="2043"/>
                <a:chExt cx="109" cy="333"/>
              </a:xfrm>
            </p:grpSpPr>
            <p:sp>
              <p:nvSpPr>
                <p:cNvPr id="70" name="Freeform 55">
                  <a:extLst>
                    <a:ext uri="{FF2B5EF4-FFF2-40B4-BE49-F238E27FC236}">
                      <a16:creationId xmlns:a16="http://schemas.microsoft.com/office/drawing/2014/main" id="{87180028-1CF1-477A-99A9-5ECE214C8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203112">
                  <a:off x="1774" y="2196"/>
                  <a:ext cx="113" cy="45"/>
                </a:xfrm>
                <a:custGeom>
                  <a:avLst/>
                  <a:gdLst>
                    <a:gd name="T0" fmla="*/ 0 w 181"/>
                    <a:gd name="T1" fmla="*/ 45 h 45"/>
                    <a:gd name="T2" fmla="*/ 90 w 181"/>
                    <a:gd name="T3" fmla="*/ 0 h 45"/>
                    <a:gd name="T4" fmla="*/ 181 w 181"/>
                    <a:gd name="T5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81" h="45">
                      <a:moveTo>
                        <a:pt x="0" y="45"/>
                      </a:moveTo>
                      <a:cubicBezTo>
                        <a:pt x="30" y="22"/>
                        <a:pt x="60" y="0"/>
                        <a:pt x="90" y="0"/>
                      </a:cubicBezTo>
                      <a:cubicBezTo>
                        <a:pt x="120" y="0"/>
                        <a:pt x="166" y="38"/>
                        <a:pt x="181" y="45"/>
                      </a:cubicBezTo>
                    </a:path>
                  </a:pathLst>
                </a:custGeom>
                <a:noFill/>
                <a:ln w="158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" name="Freeform 56">
                  <a:extLst>
                    <a:ext uri="{FF2B5EF4-FFF2-40B4-BE49-F238E27FC236}">
                      <a16:creationId xmlns:a16="http://schemas.microsoft.com/office/drawing/2014/main" id="{2880870F-6DF7-406B-940F-D180A26A7A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7003112">
                  <a:off x="1710" y="2297"/>
                  <a:ext cx="113" cy="45"/>
                </a:xfrm>
                <a:custGeom>
                  <a:avLst/>
                  <a:gdLst>
                    <a:gd name="T0" fmla="*/ 0 w 181"/>
                    <a:gd name="T1" fmla="*/ 45 h 45"/>
                    <a:gd name="T2" fmla="*/ 90 w 181"/>
                    <a:gd name="T3" fmla="*/ 0 h 45"/>
                    <a:gd name="T4" fmla="*/ 181 w 181"/>
                    <a:gd name="T5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81" h="45">
                      <a:moveTo>
                        <a:pt x="0" y="45"/>
                      </a:moveTo>
                      <a:cubicBezTo>
                        <a:pt x="30" y="22"/>
                        <a:pt x="60" y="0"/>
                        <a:pt x="90" y="0"/>
                      </a:cubicBezTo>
                      <a:cubicBezTo>
                        <a:pt x="120" y="0"/>
                        <a:pt x="166" y="38"/>
                        <a:pt x="181" y="45"/>
                      </a:cubicBezTo>
                    </a:path>
                  </a:pathLst>
                </a:custGeom>
                <a:noFill/>
                <a:ln w="158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" name="Freeform 57">
                  <a:extLst>
                    <a:ext uri="{FF2B5EF4-FFF2-40B4-BE49-F238E27FC236}">
                      <a16:creationId xmlns:a16="http://schemas.microsoft.com/office/drawing/2014/main" id="{E021B5C0-0746-4C54-A22B-3C6DDFD641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7003112">
                  <a:off x="1757" y="2077"/>
                  <a:ext cx="113" cy="45"/>
                </a:xfrm>
                <a:custGeom>
                  <a:avLst/>
                  <a:gdLst>
                    <a:gd name="T0" fmla="*/ 0 w 181"/>
                    <a:gd name="T1" fmla="*/ 45 h 45"/>
                    <a:gd name="T2" fmla="*/ 90 w 181"/>
                    <a:gd name="T3" fmla="*/ 0 h 45"/>
                    <a:gd name="T4" fmla="*/ 181 w 181"/>
                    <a:gd name="T5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81" h="45">
                      <a:moveTo>
                        <a:pt x="0" y="45"/>
                      </a:moveTo>
                      <a:cubicBezTo>
                        <a:pt x="30" y="22"/>
                        <a:pt x="60" y="0"/>
                        <a:pt x="90" y="0"/>
                      </a:cubicBezTo>
                      <a:cubicBezTo>
                        <a:pt x="120" y="0"/>
                        <a:pt x="166" y="38"/>
                        <a:pt x="181" y="45"/>
                      </a:cubicBezTo>
                    </a:path>
                  </a:pathLst>
                </a:custGeom>
                <a:noFill/>
                <a:ln w="158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" name="Line 58">
                  <a:extLst>
                    <a:ext uri="{FF2B5EF4-FFF2-40B4-BE49-F238E27FC236}">
                      <a16:creationId xmlns:a16="http://schemas.microsoft.com/office/drawing/2014/main" id="{7750026D-D5B1-4BC3-9BEB-A1F77414BB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9500000">
                  <a:off x="1763" y="2262"/>
                  <a:ext cx="88" cy="0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 type="stealth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 dirty="0"/>
                </a:p>
              </p:txBody>
            </p:sp>
          </p:grpSp>
          <p:sp>
            <p:nvSpPr>
              <p:cNvPr id="45" name="Line 61">
                <a:extLst>
                  <a:ext uri="{FF2B5EF4-FFF2-40B4-BE49-F238E27FC236}">
                    <a16:creationId xmlns:a16="http://schemas.microsoft.com/office/drawing/2014/main" id="{4B2E46F2-F372-4782-A781-C5DA7AA681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7100000">
                <a:off x="599" y="2069"/>
                <a:ext cx="13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" name="Line 62">
                <a:extLst>
                  <a:ext uri="{FF2B5EF4-FFF2-40B4-BE49-F238E27FC236}">
                    <a16:creationId xmlns:a16="http://schemas.microsoft.com/office/drawing/2014/main" id="{374AED7C-0282-440B-958B-43E6F7AF3A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500000" flipV="1">
                <a:off x="1121" y="2313"/>
                <a:ext cx="34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" name="Line 63">
                <a:extLst>
                  <a:ext uri="{FF2B5EF4-FFF2-40B4-BE49-F238E27FC236}">
                    <a16:creationId xmlns:a16="http://schemas.microsoft.com/office/drawing/2014/main" id="{20633FE7-621B-4DA8-8B23-24481A75EA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500000" flipV="1">
                <a:off x="1262" y="2321"/>
                <a:ext cx="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" name="Line 64">
                <a:extLst>
                  <a:ext uri="{FF2B5EF4-FFF2-40B4-BE49-F238E27FC236}">
                    <a16:creationId xmlns:a16="http://schemas.microsoft.com/office/drawing/2014/main" id="{7D8F8990-5664-4182-AE58-554DF04E82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500000" flipV="1">
                <a:off x="1244" y="2356"/>
                <a:ext cx="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" name="Rectangle 65">
                <a:extLst>
                  <a:ext uri="{FF2B5EF4-FFF2-40B4-BE49-F238E27FC236}">
                    <a16:creationId xmlns:a16="http://schemas.microsoft.com/office/drawing/2014/main" id="{12369BC0-E20B-4FBB-B417-1FBA9EB99F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00000">
                <a:off x="1261" y="2327"/>
                <a:ext cx="82" cy="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0" name="Line 67">
                <a:extLst>
                  <a:ext uri="{FF2B5EF4-FFF2-40B4-BE49-F238E27FC236}">
                    <a16:creationId xmlns:a16="http://schemas.microsoft.com/office/drawing/2014/main" id="{4A542296-02EC-424E-9559-D668FF32C9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20100000" flipV="1">
                <a:off x="413" y="2316"/>
                <a:ext cx="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" name="Line 68">
                <a:extLst>
                  <a:ext uri="{FF2B5EF4-FFF2-40B4-BE49-F238E27FC236}">
                    <a16:creationId xmlns:a16="http://schemas.microsoft.com/office/drawing/2014/main" id="{022205DF-C5D3-4163-A35B-6A55D5EFD7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20100000" flipV="1">
                <a:off x="432" y="2352"/>
                <a:ext cx="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" name="Rectangle 69">
                <a:extLst>
                  <a:ext uri="{FF2B5EF4-FFF2-40B4-BE49-F238E27FC236}">
                    <a16:creationId xmlns:a16="http://schemas.microsoft.com/office/drawing/2014/main" id="{349E7BB1-AAF1-45DC-99FC-50705CD110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100000">
                <a:off x="436" y="2319"/>
                <a:ext cx="73" cy="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3" name="Line 70">
                <a:extLst>
                  <a:ext uri="{FF2B5EF4-FFF2-40B4-BE49-F238E27FC236}">
                    <a16:creationId xmlns:a16="http://schemas.microsoft.com/office/drawing/2014/main" id="{117D0BE1-00D7-4E3A-8B2B-D413905464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20100000">
                <a:off x="294" y="2313"/>
                <a:ext cx="342" cy="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" name="Line 71">
                <a:extLst>
                  <a:ext uri="{FF2B5EF4-FFF2-40B4-BE49-F238E27FC236}">
                    <a16:creationId xmlns:a16="http://schemas.microsoft.com/office/drawing/2014/main" id="{BF3D8CC1-137E-4F34-9B38-592603FC4B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20100000" flipV="1">
                <a:off x="308" y="2349"/>
                <a:ext cx="341" cy="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" name="Line 74">
                <a:extLst>
                  <a:ext uri="{FF2B5EF4-FFF2-40B4-BE49-F238E27FC236}">
                    <a16:creationId xmlns:a16="http://schemas.microsoft.com/office/drawing/2014/main" id="{60576C91-7A45-4E3A-9295-B73FD98744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4500000">
                <a:off x="1016" y="2019"/>
                <a:ext cx="13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aphicFrame>
            <p:nvGraphicFramePr>
              <p:cNvPr id="56" name="Object 75">
                <a:extLst>
                  <a:ext uri="{FF2B5EF4-FFF2-40B4-BE49-F238E27FC236}">
                    <a16:creationId xmlns:a16="http://schemas.microsoft.com/office/drawing/2014/main" id="{C0AA280A-5CC6-43D0-8787-A9A3F0666CD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57" y="1992"/>
              <a:ext cx="161" cy="10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18" imgW="9067800" imgH="5270500" progId="Equation.3">
                      <p:embed/>
                    </p:oleObj>
                  </mc:Choice>
                  <mc:Fallback>
                    <p:oleObj name="Equation" r:id="rId18" imgW="9067800" imgH="5270500" progId="Equation.3">
                      <p:embed/>
                      <p:pic>
                        <p:nvPicPr>
                          <p:cNvPr id="56" name="Object 75">
                            <a:extLst>
                              <a:ext uri="{FF2B5EF4-FFF2-40B4-BE49-F238E27FC236}">
                                <a16:creationId xmlns:a16="http://schemas.microsoft.com/office/drawing/2014/main" id="{C0AA280A-5CC6-43D0-8787-A9A3F0666CD3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57" y="1992"/>
                            <a:ext cx="161" cy="10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7" name="Object 76">
                <a:extLst>
                  <a:ext uri="{FF2B5EF4-FFF2-40B4-BE49-F238E27FC236}">
                    <a16:creationId xmlns:a16="http://schemas.microsoft.com/office/drawing/2014/main" id="{B4A7ED76-1879-4944-9EFC-55E877F5EC0A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128" y="1992"/>
              <a:ext cx="161" cy="10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0" imgW="9067800" imgH="5270500" progId="Equation.3">
                      <p:embed/>
                    </p:oleObj>
                  </mc:Choice>
                  <mc:Fallback>
                    <p:oleObj name="Equation" r:id="rId20" imgW="9067800" imgH="5270500" progId="Equation.3">
                      <p:embed/>
                      <p:pic>
                        <p:nvPicPr>
                          <p:cNvPr id="57" name="Object 76">
                            <a:extLst>
                              <a:ext uri="{FF2B5EF4-FFF2-40B4-BE49-F238E27FC236}">
                                <a16:creationId xmlns:a16="http://schemas.microsoft.com/office/drawing/2014/main" id="{B4A7ED76-1879-4944-9EFC-55E877F5EC0A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28" y="1992"/>
                            <a:ext cx="161" cy="10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8" name="Freeform 77">
                <a:extLst>
                  <a:ext uri="{FF2B5EF4-FFF2-40B4-BE49-F238E27FC236}">
                    <a16:creationId xmlns:a16="http://schemas.microsoft.com/office/drawing/2014/main" id="{6D9179DA-9CAA-4E77-A571-06B5C2B8B6B2}"/>
                  </a:ext>
                </a:extLst>
              </p:cNvPr>
              <p:cNvSpPr>
                <a:spLocks/>
              </p:cNvSpPr>
              <p:nvPr/>
            </p:nvSpPr>
            <p:spPr bwMode="auto">
              <a:xfrm rot="21480000">
                <a:off x="547" y="2375"/>
                <a:ext cx="677" cy="96"/>
              </a:xfrm>
              <a:custGeom>
                <a:avLst/>
                <a:gdLst>
                  <a:gd name="T0" fmla="*/ 0 w 1043"/>
                  <a:gd name="T1" fmla="*/ 0 h 190"/>
                  <a:gd name="T2" fmla="*/ 499 w 1043"/>
                  <a:gd name="T3" fmla="*/ 182 h 190"/>
                  <a:gd name="T4" fmla="*/ 1043 w 1043"/>
                  <a:gd name="T5" fmla="*/ 46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3" h="190">
                    <a:moveTo>
                      <a:pt x="0" y="0"/>
                    </a:moveTo>
                    <a:cubicBezTo>
                      <a:pt x="162" y="87"/>
                      <a:pt x="325" y="174"/>
                      <a:pt x="499" y="182"/>
                    </a:cubicBezTo>
                    <a:cubicBezTo>
                      <a:pt x="673" y="190"/>
                      <a:pt x="858" y="118"/>
                      <a:pt x="1043" y="46"/>
                    </a:cubicBezTo>
                  </a:path>
                </a:pathLst>
              </a:custGeom>
              <a:noFill/>
              <a:ln w="19050" cap="flat">
                <a:solidFill>
                  <a:schemeClr val="tx1"/>
                </a:solidFill>
                <a:prstDash val="dash"/>
                <a:round/>
                <a:headEnd type="arrow" w="med" len="med"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" name="Line 78">
                <a:extLst>
                  <a:ext uri="{FF2B5EF4-FFF2-40B4-BE49-F238E27FC236}">
                    <a16:creationId xmlns:a16="http://schemas.microsoft.com/office/drawing/2014/main" id="{087A1932-59A1-4240-BCB3-FEC4064FEB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4" y="1909"/>
                <a:ext cx="35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0" name="Freeform 80">
                <a:extLst>
                  <a:ext uri="{FF2B5EF4-FFF2-40B4-BE49-F238E27FC236}">
                    <a16:creationId xmlns:a16="http://schemas.microsoft.com/office/drawing/2014/main" id="{7AF3CAC3-E046-4441-A30E-183366DAD4B6}"/>
                  </a:ext>
                </a:extLst>
              </p:cNvPr>
              <p:cNvSpPr>
                <a:spLocks/>
              </p:cNvSpPr>
              <p:nvPr/>
            </p:nvSpPr>
            <p:spPr bwMode="auto">
              <a:xfrm rot="-6696888">
                <a:off x="639" y="1863"/>
                <a:ext cx="79" cy="29"/>
              </a:xfrm>
              <a:custGeom>
                <a:avLst/>
                <a:gdLst>
                  <a:gd name="T0" fmla="*/ 0 w 181"/>
                  <a:gd name="T1" fmla="*/ 45 h 45"/>
                  <a:gd name="T2" fmla="*/ 90 w 181"/>
                  <a:gd name="T3" fmla="*/ 0 h 45"/>
                  <a:gd name="T4" fmla="*/ 181 w 181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1" h="45">
                    <a:moveTo>
                      <a:pt x="0" y="45"/>
                    </a:moveTo>
                    <a:cubicBezTo>
                      <a:pt x="30" y="22"/>
                      <a:pt x="60" y="0"/>
                      <a:pt x="90" y="0"/>
                    </a:cubicBezTo>
                    <a:cubicBezTo>
                      <a:pt x="120" y="0"/>
                      <a:pt x="166" y="38"/>
                      <a:pt x="181" y="45"/>
                    </a:cubicBezTo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" name="Freeform 81">
                <a:extLst>
                  <a:ext uri="{FF2B5EF4-FFF2-40B4-BE49-F238E27FC236}">
                    <a16:creationId xmlns:a16="http://schemas.microsoft.com/office/drawing/2014/main" id="{397ECD3E-C239-4FB0-B36D-C7388D969566}"/>
                  </a:ext>
                </a:extLst>
              </p:cNvPr>
              <p:cNvSpPr>
                <a:spLocks/>
              </p:cNvSpPr>
              <p:nvPr/>
            </p:nvSpPr>
            <p:spPr bwMode="auto">
              <a:xfrm rot="4103112">
                <a:off x="639" y="1780"/>
                <a:ext cx="80" cy="29"/>
              </a:xfrm>
              <a:custGeom>
                <a:avLst/>
                <a:gdLst>
                  <a:gd name="T0" fmla="*/ 0 w 181"/>
                  <a:gd name="T1" fmla="*/ 45 h 45"/>
                  <a:gd name="T2" fmla="*/ 90 w 181"/>
                  <a:gd name="T3" fmla="*/ 0 h 45"/>
                  <a:gd name="T4" fmla="*/ 181 w 181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1" h="45">
                    <a:moveTo>
                      <a:pt x="0" y="45"/>
                    </a:moveTo>
                    <a:cubicBezTo>
                      <a:pt x="30" y="22"/>
                      <a:pt x="60" y="0"/>
                      <a:pt x="90" y="0"/>
                    </a:cubicBezTo>
                    <a:cubicBezTo>
                      <a:pt x="120" y="0"/>
                      <a:pt x="166" y="38"/>
                      <a:pt x="181" y="45"/>
                    </a:cubicBezTo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" name="Freeform 82">
                <a:extLst>
                  <a:ext uri="{FF2B5EF4-FFF2-40B4-BE49-F238E27FC236}">
                    <a16:creationId xmlns:a16="http://schemas.microsoft.com/office/drawing/2014/main" id="{A33971DC-48E0-42CD-9DD5-71464AD93516}"/>
                  </a:ext>
                </a:extLst>
              </p:cNvPr>
              <p:cNvSpPr>
                <a:spLocks/>
              </p:cNvSpPr>
              <p:nvPr/>
            </p:nvSpPr>
            <p:spPr bwMode="auto">
              <a:xfrm rot="-6696888">
                <a:off x="586" y="1718"/>
                <a:ext cx="79" cy="29"/>
              </a:xfrm>
              <a:custGeom>
                <a:avLst/>
                <a:gdLst>
                  <a:gd name="T0" fmla="*/ 0 w 181"/>
                  <a:gd name="T1" fmla="*/ 45 h 45"/>
                  <a:gd name="T2" fmla="*/ 90 w 181"/>
                  <a:gd name="T3" fmla="*/ 0 h 45"/>
                  <a:gd name="T4" fmla="*/ 181 w 181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1" h="45">
                    <a:moveTo>
                      <a:pt x="0" y="45"/>
                    </a:moveTo>
                    <a:cubicBezTo>
                      <a:pt x="30" y="22"/>
                      <a:pt x="60" y="0"/>
                      <a:pt x="90" y="0"/>
                    </a:cubicBezTo>
                    <a:cubicBezTo>
                      <a:pt x="120" y="0"/>
                      <a:pt x="166" y="38"/>
                      <a:pt x="181" y="45"/>
                    </a:cubicBezTo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3" name="Freeform 83">
                <a:extLst>
                  <a:ext uri="{FF2B5EF4-FFF2-40B4-BE49-F238E27FC236}">
                    <a16:creationId xmlns:a16="http://schemas.microsoft.com/office/drawing/2014/main" id="{A29DDB42-922A-4C6C-A4CA-50AE3A26F6E5}"/>
                  </a:ext>
                </a:extLst>
              </p:cNvPr>
              <p:cNvSpPr>
                <a:spLocks/>
              </p:cNvSpPr>
              <p:nvPr/>
            </p:nvSpPr>
            <p:spPr bwMode="auto">
              <a:xfrm rot="4103112">
                <a:off x="587" y="1635"/>
                <a:ext cx="79" cy="29"/>
              </a:xfrm>
              <a:custGeom>
                <a:avLst/>
                <a:gdLst>
                  <a:gd name="T0" fmla="*/ 0 w 181"/>
                  <a:gd name="T1" fmla="*/ 45 h 45"/>
                  <a:gd name="T2" fmla="*/ 90 w 181"/>
                  <a:gd name="T3" fmla="*/ 0 h 45"/>
                  <a:gd name="T4" fmla="*/ 181 w 181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1" h="45">
                    <a:moveTo>
                      <a:pt x="0" y="45"/>
                    </a:moveTo>
                    <a:cubicBezTo>
                      <a:pt x="30" y="22"/>
                      <a:pt x="60" y="0"/>
                      <a:pt x="90" y="0"/>
                    </a:cubicBezTo>
                    <a:cubicBezTo>
                      <a:pt x="120" y="0"/>
                      <a:pt x="166" y="38"/>
                      <a:pt x="181" y="45"/>
                    </a:cubicBezTo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 dirty="0"/>
              </a:p>
            </p:txBody>
          </p:sp>
          <p:sp>
            <p:nvSpPr>
              <p:cNvPr id="64" name="Line 84">
                <a:extLst>
                  <a:ext uri="{FF2B5EF4-FFF2-40B4-BE49-F238E27FC236}">
                    <a16:creationId xmlns:a16="http://schemas.microsoft.com/office/drawing/2014/main" id="{A19AD396-6AD2-4870-A0CB-682358D359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200000">
                <a:off x="640" y="1773"/>
                <a:ext cx="57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 dirty="0"/>
              </a:p>
            </p:txBody>
          </p:sp>
          <p:sp>
            <p:nvSpPr>
              <p:cNvPr id="65" name="Freeform 85">
                <a:extLst>
                  <a:ext uri="{FF2B5EF4-FFF2-40B4-BE49-F238E27FC236}">
                    <a16:creationId xmlns:a16="http://schemas.microsoft.com/office/drawing/2014/main" id="{18B132B3-6311-4961-8EE3-9688353230FD}"/>
                  </a:ext>
                </a:extLst>
              </p:cNvPr>
              <p:cNvSpPr>
                <a:spLocks/>
              </p:cNvSpPr>
              <p:nvPr/>
            </p:nvSpPr>
            <p:spPr bwMode="auto">
              <a:xfrm rot="6203112">
                <a:off x="1038" y="1860"/>
                <a:ext cx="79" cy="29"/>
              </a:xfrm>
              <a:custGeom>
                <a:avLst/>
                <a:gdLst>
                  <a:gd name="T0" fmla="*/ 0 w 181"/>
                  <a:gd name="T1" fmla="*/ 45 h 45"/>
                  <a:gd name="T2" fmla="*/ 90 w 181"/>
                  <a:gd name="T3" fmla="*/ 0 h 45"/>
                  <a:gd name="T4" fmla="*/ 181 w 181"/>
                  <a:gd name="T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1" h="45">
                    <a:moveTo>
                      <a:pt x="0" y="45"/>
                    </a:moveTo>
                    <a:cubicBezTo>
                      <a:pt x="30" y="22"/>
                      <a:pt x="60" y="0"/>
                      <a:pt x="90" y="0"/>
                    </a:cubicBezTo>
                    <a:cubicBezTo>
                      <a:pt x="120" y="0"/>
                      <a:pt x="166" y="38"/>
                      <a:pt x="181" y="45"/>
                    </a:cubicBezTo>
                  </a:path>
                </a:pathLst>
              </a:cu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aphicFrame>
            <p:nvGraphicFramePr>
              <p:cNvPr id="66" name="Object 86">
                <a:extLst>
                  <a:ext uri="{FF2B5EF4-FFF2-40B4-BE49-F238E27FC236}">
                    <a16:creationId xmlns:a16="http://schemas.microsoft.com/office/drawing/2014/main" id="{7674F574-A4B9-4020-A4EB-E7E88F5FF987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524" y="1611"/>
              <a:ext cx="101" cy="14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2" imgW="4394200" imgH="5854700" progId="Equation.3">
                      <p:embed/>
                    </p:oleObj>
                  </mc:Choice>
                  <mc:Fallback>
                    <p:oleObj name="Equation" r:id="rId22" imgW="4394200" imgH="5854700" progId="Equation.3">
                      <p:embed/>
                      <p:pic>
                        <p:nvPicPr>
                          <p:cNvPr id="66" name="Object 86">
                            <a:extLst>
                              <a:ext uri="{FF2B5EF4-FFF2-40B4-BE49-F238E27FC236}">
                                <a16:creationId xmlns:a16="http://schemas.microsoft.com/office/drawing/2014/main" id="{7674F574-A4B9-4020-A4EB-E7E88F5FF987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4" y="1611"/>
                            <a:ext cx="101" cy="14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7" name="Object 87">
                <a:extLst>
                  <a:ext uri="{FF2B5EF4-FFF2-40B4-BE49-F238E27FC236}">
                    <a16:creationId xmlns:a16="http://schemas.microsoft.com/office/drawing/2014/main" id="{3822005B-645E-4165-B1DB-93F791D854B0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1138" y="1638"/>
              <a:ext cx="89" cy="13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24" imgW="3213100" imgH="4394200" progId="Equation.3">
                      <p:embed/>
                    </p:oleObj>
                  </mc:Choice>
                  <mc:Fallback>
                    <p:oleObj name="Equation" r:id="rId24" imgW="3213100" imgH="4394200" progId="Equation.3">
                      <p:embed/>
                      <p:pic>
                        <p:nvPicPr>
                          <p:cNvPr id="67" name="Object 87">
                            <a:extLst>
                              <a:ext uri="{FF2B5EF4-FFF2-40B4-BE49-F238E27FC236}">
                                <a16:creationId xmlns:a16="http://schemas.microsoft.com/office/drawing/2014/main" id="{3822005B-645E-4165-B1DB-93F791D854B0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38" y="1638"/>
                            <a:ext cx="89" cy="13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8" name="Line 66">
                <a:extLst>
                  <a:ext uri="{FF2B5EF4-FFF2-40B4-BE49-F238E27FC236}">
                    <a16:creationId xmlns:a16="http://schemas.microsoft.com/office/drawing/2014/main" id="{A2001BF8-D144-4FCD-8B3F-B9FF89CF1C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500000" flipV="1">
                <a:off x="1103" y="2348"/>
                <a:ext cx="346" cy="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9" name="Oval 59">
                <a:extLst>
                  <a:ext uri="{FF2B5EF4-FFF2-40B4-BE49-F238E27FC236}">
                    <a16:creationId xmlns:a16="http://schemas.microsoft.com/office/drawing/2014/main" id="{5EC1DE60-87AF-4E4B-AEA7-29096D2D71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0" y="2122"/>
                <a:ext cx="560" cy="242"/>
              </a:xfrm>
              <a:prstGeom prst="ellipse">
                <a:avLst/>
              </a:prstGeom>
              <a:solidFill>
                <a:srgbClr val="339966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 dirty="0"/>
              </a:p>
            </p:txBody>
          </p:sp>
        </p:grpSp>
        <p:sp>
          <p:nvSpPr>
            <p:cNvPr id="77" name="Line 79">
              <a:extLst>
                <a:ext uri="{FF2B5EF4-FFF2-40B4-BE49-F238E27FC236}">
                  <a16:creationId xmlns:a16="http://schemas.microsoft.com/office/drawing/2014/main" id="{85A26336-8FDB-4EAE-8FFD-F14D5ACC5A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3247" y="2027245"/>
              <a:ext cx="2091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76" name="Text Box 72">
            <a:extLst>
              <a:ext uri="{FF2B5EF4-FFF2-40B4-BE49-F238E27FC236}">
                <a16:creationId xmlns:a16="http://schemas.microsoft.com/office/drawing/2014/main" id="{530D5BD5-F5D8-46CF-A745-D805307E21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992" y="2239380"/>
            <a:ext cx="137245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fr-FR" sz="1600" b="1" dirty="0"/>
              <a:t>GPDs</a:t>
            </a:r>
          </a:p>
        </p:txBody>
      </p:sp>
      <p:pic>
        <p:nvPicPr>
          <p:cNvPr id="2" name="Image 1" descr="LP15122-Picture.eps">
            <a:extLst>
              <a:ext uri="{FF2B5EF4-FFF2-40B4-BE49-F238E27FC236}">
                <a16:creationId xmlns:a16="http://schemas.microsoft.com/office/drawing/2014/main" id="{4751AAFE-6684-4C60-3348-1FB4AEAA5729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3C23C4D-13D7-3353-F3EE-CE1B0ED09CDB}"/>
              </a:ext>
            </a:extLst>
          </p:cNvPr>
          <p:cNvSpPr txBox="1"/>
          <p:nvPr/>
        </p:nvSpPr>
        <p:spPr>
          <a:xfrm>
            <a:off x="1203162" y="161462"/>
            <a:ext cx="4620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Generalized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Parton Distributions</a:t>
            </a:r>
          </a:p>
        </p:txBody>
      </p:sp>
      <p:sp>
        <p:nvSpPr>
          <p:cNvPr id="6" name="Text Box 18">
            <a:extLst>
              <a:ext uri="{FF2B5EF4-FFF2-40B4-BE49-F238E27FC236}">
                <a16:creationId xmlns:a16="http://schemas.microsoft.com/office/drawing/2014/main" id="{516B995F-02D0-CE4D-EFCE-84FEE4FBB6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9479011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Image 56">
            <a:extLst>
              <a:ext uri="{FF2B5EF4-FFF2-40B4-BE49-F238E27FC236}">
                <a16:creationId xmlns:a16="http://schemas.microsoft.com/office/drawing/2014/main" id="{43BCDF16-4A8A-ADFF-5ED6-346C490A7B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1154" y="3948738"/>
            <a:ext cx="3672000" cy="2600272"/>
          </a:xfrm>
          <a:prstGeom prst="rect">
            <a:avLst/>
          </a:prstGeom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C413B3A3-CF7C-B3AB-5A50-787C7FAE8D71}"/>
              </a:ext>
            </a:extLst>
          </p:cNvPr>
          <p:cNvGrpSpPr/>
          <p:nvPr/>
        </p:nvGrpSpPr>
        <p:grpSpPr>
          <a:xfrm>
            <a:off x="95493" y="98532"/>
            <a:ext cx="11930332" cy="1057446"/>
            <a:chOff x="95493" y="98532"/>
            <a:chExt cx="11930332" cy="1057446"/>
          </a:xfrm>
        </p:grpSpPr>
        <p:cxnSp>
          <p:nvCxnSpPr>
            <p:cNvPr id="3" name="Connecteur droit 2">
              <a:extLst>
                <a:ext uri="{FF2B5EF4-FFF2-40B4-BE49-F238E27FC236}">
                  <a16:creationId xmlns:a16="http://schemas.microsoft.com/office/drawing/2014/main" id="{DFA87C10-1568-B70B-A0BC-44D1E4D5E35C}"/>
                </a:ext>
              </a:extLst>
            </p:cNvPr>
            <p:cNvCxnSpPr>
              <a:cxnSpLocks/>
            </p:cNvCxnSpPr>
            <p:nvPr/>
          </p:nvCxnSpPr>
          <p:spPr>
            <a:xfrm>
              <a:off x="1152419" y="623127"/>
              <a:ext cx="1087340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pic>
          <p:nvPicPr>
            <p:cNvPr id="4" name="Image 3" descr="LP15122-Picture.eps">
              <a:extLst>
                <a:ext uri="{FF2B5EF4-FFF2-40B4-BE49-F238E27FC236}">
                  <a16:creationId xmlns:a16="http://schemas.microsoft.com/office/drawing/2014/main" id="{08C99154-35DA-59E2-C29C-2EFF8968C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93" y="98532"/>
              <a:ext cx="1057446" cy="1057446"/>
            </a:xfrm>
            <a:prstGeom prst="rect">
              <a:avLst/>
            </a:prstGeom>
          </p:spPr>
        </p:pic>
      </p:grpSp>
      <p:sp>
        <p:nvSpPr>
          <p:cNvPr id="6" name="ZoneTexte 5">
            <a:extLst>
              <a:ext uri="{FF2B5EF4-FFF2-40B4-BE49-F238E27FC236}">
                <a16:creationId xmlns:a16="http://schemas.microsoft.com/office/drawing/2014/main" id="{07D6F71A-4F8E-AE6C-B0DE-56AD533E1955}"/>
              </a:ext>
            </a:extLst>
          </p:cNvPr>
          <p:cNvSpPr txBox="1"/>
          <p:nvPr/>
        </p:nvSpPr>
        <p:spPr>
          <a:xfrm>
            <a:off x="11621366" y="6465193"/>
            <a:ext cx="63831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prstClr val="white">
                    <a:lumMod val="65000"/>
                  </a:prstClr>
                </a:solidFill>
                <a:latin typeface="Bauhaus 93" pitchFamily="82" charset="77"/>
              </a:rPr>
              <a:t>14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/24</a:t>
            </a:r>
          </a:p>
        </p:txBody>
      </p:sp>
      <p:sp>
        <p:nvSpPr>
          <p:cNvPr id="7" name="Text Box 9">
            <a:extLst>
              <a:ext uri="{FF2B5EF4-FFF2-40B4-BE49-F238E27FC236}">
                <a16:creationId xmlns:a16="http://schemas.microsoft.com/office/drawing/2014/main" id="{7347129B-87EE-4DEF-BF36-6EA05AE44D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267" y="1024395"/>
            <a:ext cx="2491388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DVCS off Nuclei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EAD4CD8-DFE7-0C50-24B9-00EF16E2F0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6945" y="1210666"/>
            <a:ext cx="587493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S.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Niccolai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 et al. EPJ A 57 (2021) 226     S.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Fucini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 et al. EPJ A 57 (2021) 273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A5341084-70A3-E986-9DE0-BBA2BC73AB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sp>
        <p:nvSpPr>
          <p:cNvPr id="25" name="Text Box 64">
            <a:extLst>
              <a:ext uri="{FF2B5EF4-FFF2-40B4-BE49-F238E27FC236}">
                <a16:creationId xmlns:a16="http://schemas.microsoft.com/office/drawing/2014/main" id="{B839A117-CF0F-8E6F-AEE7-92BAF39B3B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333399"/>
                </a:solidFill>
                <a:latin typeface="Lucida Calligraphy" charset="0"/>
              </a:rPr>
              <a:t>E. Voutier</a:t>
            </a:r>
          </a:p>
        </p:txBody>
      </p:sp>
      <p:sp>
        <p:nvSpPr>
          <p:cNvPr id="27" name="Text Box 18">
            <a:extLst>
              <a:ext uri="{FF2B5EF4-FFF2-40B4-BE49-F238E27FC236}">
                <a16:creationId xmlns:a16="http://schemas.microsoft.com/office/drawing/2014/main" id="{2AAB8C89-0A8C-4E90-EA89-B4169CD0B3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B9204421-818C-AE5B-4E60-147625987B0D}"/>
              </a:ext>
            </a:extLst>
          </p:cNvPr>
          <p:cNvGrpSpPr>
            <a:grpSpLocks noChangeAspect="1"/>
          </p:cNvGrpSpPr>
          <p:nvPr/>
        </p:nvGrpSpPr>
        <p:grpSpPr>
          <a:xfrm>
            <a:off x="41665" y="2965299"/>
            <a:ext cx="4082383" cy="3456000"/>
            <a:chOff x="36716" y="2705803"/>
            <a:chExt cx="5115191" cy="3960439"/>
          </a:xfrm>
        </p:grpSpPr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679F4CBF-07A5-1FE6-EA52-95E138F8718D}"/>
                </a:ext>
              </a:extLst>
            </p:cNvPr>
            <p:cNvSpPr/>
            <p:nvPr/>
          </p:nvSpPr>
          <p:spPr>
            <a:xfrm>
              <a:off x="820242" y="3611653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310693AD-B784-62BA-692A-EBCDBDA4777D}"/>
                </a:ext>
              </a:extLst>
            </p:cNvPr>
            <p:cNvSpPr/>
            <p:nvPr/>
          </p:nvSpPr>
          <p:spPr>
            <a:xfrm>
              <a:off x="820792" y="3806419"/>
              <a:ext cx="70568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8DAD6402-239C-5EA5-1365-23D247F21E14}"/>
                </a:ext>
              </a:extLst>
            </p:cNvPr>
            <p:cNvSpPr txBox="1"/>
            <p:nvPr/>
          </p:nvSpPr>
          <p:spPr>
            <a:xfrm>
              <a:off x="865100" y="3528816"/>
              <a:ext cx="9973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0000FF"/>
                  </a:solidFill>
                  <a:latin typeface="+mj-lt"/>
                </a:rPr>
                <a:t>e</a:t>
              </a:r>
              <a:r>
                <a:rPr lang="fr-FR" sz="1000" baseline="30000" dirty="0">
                  <a:solidFill>
                    <a:srgbClr val="0000FF"/>
                  </a:solidFill>
                  <a:latin typeface="+mj-lt"/>
                </a:rPr>
                <a:t>+</a:t>
              </a:r>
              <a:r>
                <a:rPr lang="fr-FR" sz="1000" dirty="0">
                  <a:solidFill>
                    <a:srgbClr val="0000FF"/>
                  </a:solidFill>
                  <a:latin typeface="+mj-lt"/>
                </a:rPr>
                <a:t> and e</a:t>
              </a:r>
              <a:r>
                <a:rPr lang="fr-FR" sz="1000" baseline="30000" dirty="0">
                  <a:solidFill>
                    <a:srgbClr val="0000FF"/>
                  </a:solidFill>
                  <a:latin typeface="+mj-lt"/>
                </a:rPr>
                <a:t>- </a:t>
              </a:r>
              <a:r>
                <a:rPr lang="fr-FR" sz="1000" dirty="0" err="1">
                  <a:solidFill>
                    <a:srgbClr val="0000FF"/>
                  </a:solidFill>
                  <a:latin typeface="+mj-lt"/>
                </a:rPr>
                <a:t>beams</a:t>
              </a:r>
              <a:endParaRPr lang="fr-FR" sz="1000" dirty="0">
                <a:solidFill>
                  <a:srgbClr val="0000FF"/>
                </a:solidFill>
                <a:latin typeface="+mj-lt"/>
              </a:endParaRP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9295F2DB-2A60-33AC-2C27-B1B45B38A8C6}"/>
                </a:ext>
              </a:extLst>
            </p:cNvPr>
            <p:cNvSpPr txBox="1"/>
            <p:nvPr/>
          </p:nvSpPr>
          <p:spPr>
            <a:xfrm>
              <a:off x="863489" y="3711701"/>
              <a:ext cx="8451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>
                  <a:solidFill>
                    <a:srgbClr val="FF0000"/>
                  </a:solidFill>
                  <a:latin typeface="+mj-lt"/>
                </a:rPr>
                <a:t>e</a:t>
              </a:r>
              <a:r>
                <a:rPr lang="fr-FR" sz="1000" baseline="30000" dirty="0">
                  <a:solidFill>
                    <a:srgbClr val="FF0000"/>
                  </a:solidFill>
                  <a:latin typeface="+mj-lt"/>
                </a:rPr>
                <a:t>-</a:t>
              </a:r>
              <a:r>
                <a:rPr lang="fr-FR" sz="1000" dirty="0">
                  <a:solidFill>
                    <a:srgbClr val="FF0000"/>
                  </a:solidFill>
                  <a:latin typeface="+mj-lt"/>
                </a:rPr>
                <a:t> </a:t>
              </a:r>
              <a:r>
                <a:rPr lang="fr-FR" sz="1000" dirty="0" err="1">
                  <a:solidFill>
                    <a:srgbClr val="FF0000"/>
                  </a:solidFill>
                  <a:latin typeface="+mj-lt"/>
                </a:rPr>
                <a:t>beam</a:t>
              </a:r>
              <a:r>
                <a:rPr lang="fr-FR" sz="1000" dirty="0">
                  <a:solidFill>
                    <a:srgbClr val="FF0000"/>
                  </a:solidFill>
                  <a:latin typeface="+mj-lt"/>
                </a:rPr>
                <a:t> </a:t>
              </a:r>
              <a:r>
                <a:rPr lang="fr-FR" sz="1000" dirty="0" err="1">
                  <a:solidFill>
                    <a:srgbClr val="FF0000"/>
                  </a:solidFill>
                  <a:latin typeface="+mj-lt"/>
                </a:rPr>
                <a:t>only</a:t>
              </a:r>
              <a:endParaRPr lang="fr-FR" sz="1000" dirty="0">
                <a:solidFill>
                  <a:srgbClr val="FF0000"/>
                </a:solidFill>
                <a:latin typeface="+mj-lt"/>
              </a:endParaRPr>
            </a:p>
          </p:txBody>
        </p:sp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202243E2-09BF-5E69-46AA-31C93A86F74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614092" y="2128427"/>
              <a:ext cx="3960439" cy="5115191"/>
            </a:xfrm>
            <a:prstGeom prst="rect">
              <a:avLst/>
            </a:prstGeom>
          </p:spPr>
        </p:pic>
      </p:grpSp>
      <p:sp>
        <p:nvSpPr>
          <p:cNvPr id="20" name="Ellipse 19">
            <a:extLst>
              <a:ext uri="{FF2B5EF4-FFF2-40B4-BE49-F238E27FC236}">
                <a16:creationId xmlns:a16="http://schemas.microsoft.com/office/drawing/2014/main" id="{F999124A-380E-C948-3CE9-9252E34B3513}"/>
              </a:ext>
            </a:extLst>
          </p:cNvPr>
          <p:cNvSpPr/>
          <p:nvPr/>
        </p:nvSpPr>
        <p:spPr>
          <a:xfrm>
            <a:off x="598506" y="4126451"/>
            <a:ext cx="70425" cy="71876"/>
          </a:xfrm>
          <a:prstGeom prst="ellipse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5637561F-DA4A-DEF4-EFE6-AD1D8D68161E}"/>
              </a:ext>
            </a:extLst>
          </p:cNvPr>
          <p:cNvSpPr/>
          <p:nvPr/>
        </p:nvSpPr>
        <p:spPr>
          <a:xfrm>
            <a:off x="599044" y="4320882"/>
            <a:ext cx="69025" cy="71876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D43FF44-4DE6-2590-1B7D-F71559A6F458}"/>
              </a:ext>
            </a:extLst>
          </p:cNvPr>
          <p:cNvSpPr txBox="1"/>
          <p:nvPr/>
        </p:nvSpPr>
        <p:spPr>
          <a:xfrm>
            <a:off x="642383" y="4043756"/>
            <a:ext cx="975576" cy="2457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e</a:t>
            </a:r>
            <a:r>
              <a:rPr kumimoji="0" lang="fr-FR" sz="1000" b="0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+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and e</a:t>
            </a:r>
            <a:r>
              <a:rPr kumimoji="0" lang="fr-FR" sz="1000" b="0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- </a:t>
            </a:r>
            <a:r>
              <a:rPr kumimoji="0" lang="fr-FR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beams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C4AEE30-A502-CE7C-F9FE-BD6127FBF6C3}"/>
              </a:ext>
            </a:extLst>
          </p:cNvPr>
          <p:cNvSpPr txBox="1"/>
          <p:nvPr/>
        </p:nvSpPr>
        <p:spPr>
          <a:xfrm>
            <a:off x="640807" y="4226327"/>
            <a:ext cx="826620" cy="2457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e</a:t>
            </a:r>
            <a:r>
              <a:rPr kumimoji="0" lang="fr-FR" sz="10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-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</a:t>
            </a:r>
            <a:r>
              <a:rPr kumimoji="0" lang="fr-FR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beam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 </a:t>
            </a:r>
            <a:r>
              <a:rPr kumimoji="0" lang="fr-FR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only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0F78CEDC-4580-090F-AFA0-9140B5FD5E01}"/>
              </a:ext>
            </a:extLst>
          </p:cNvPr>
          <p:cNvGrpSpPr/>
          <p:nvPr/>
        </p:nvGrpSpPr>
        <p:grpSpPr>
          <a:xfrm>
            <a:off x="4225247" y="3965132"/>
            <a:ext cx="3672000" cy="2558251"/>
            <a:chOff x="8405381" y="3605373"/>
            <a:chExt cx="3672000" cy="2558251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E0B37030-9231-60F9-A59F-175660D35C4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405381" y="3605373"/>
              <a:ext cx="3672000" cy="2558251"/>
            </a:xfrm>
            <a:prstGeom prst="rect">
              <a:avLst/>
            </a:prstGeom>
          </p:spPr>
        </p:pic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0323950F-F00D-F422-652A-70DAD245BACA}"/>
                </a:ext>
              </a:extLst>
            </p:cNvPr>
            <p:cNvSpPr txBox="1"/>
            <p:nvPr/>
          </p:nvSpPr>
          <p:spPr>
            <a:xfrm>
              <a:off x="8722500" y="5319962"/>
              <a:ext cx="5245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baseline="30000" dirty="0">
                  <a:solidFill>
                    <a:srgbClr val="0000FF"/>
                  </a:solidFill>
                </a:rPr>
                <a:t>3</a:t>
              </a:r>
              <a:r>
                <a:rPr lang="fr-FR" b="1" dirty="0">
                  <a:solidFill>
                    <a:srgbClr val="0000FF"/>
                  </a:solidFill>
                </a:rPr>
                <a:t>He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D9F6358D-8515-F5F2-6FB8-6DF939B3BDD7}"/>
                  </a:ext>
                </a:extLst>
              </p:cNvPr>
              <p:cNvSpPr txBox="1"/>
              <p:nvPr/>
            </p:nvSpPr>
            <p:spPr>
              <a:xfrm>
                <a:off x="5071166" y="3248592"/>
                <a:ext cx="6037930" cy="440185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ℜ𝔢</m:t>
                    </m:r>
                    <m:d>
                      <m:dPr>
                        <m:begChr m:val="["/>
                        <m:endChr m:val="]"/>
                        <m:ctrlP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ℋ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d>
                          <m:d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𝜉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𝒫</m:t>
                    </m:r>
                    <m:nary>
                      <m:naryPr>
                        <m:ctrlP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p>
                      <m:e>
                        <m:d>
                          <m:dPr>
                            <m:begChr m:val="["/>
                            <m:endChr m:val="]"/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𝜉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den>
                            </m:f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𝜉</m:t>
                                </m:r>
                              </m:den>
                            </m:f>
                          </m:e>
                        </m:d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ℑ𝔪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fr-FR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𝑑𝑥</m:t>
                        </m:r>
                      </m:e>
                    </m:nary>
                    <m:r>
                      <a:rPr lang="fr-FR">
                        <a:latin typeface="Cambria Math" panose="02040503050406030204" pitchFamily="18" charset="0"/>
                      </a:rPr>
                      <m:t>−</m:t>
                    </m:r>
                    <m:r>
                      <a:rPr lang="el-GR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𝜹</m:t>
                    </m:r>
                    <m:d>
                      <m:dPr>
                        <m:ctrlPr>
                          <a:rPr lang="el-GR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𝒕</m:t>
                        </m:r>
                      </m:e>
                    </m:d>
                  </m:oMath>
                </a14:m>
                <a:r>
                  <a:rPr lang="fr-FR" b="1" dirty="0">
                    <a:solidFill>
                      <a:srgbClr val="FF0000"/>
                    </a:solidFill>
                  </a:rPr>
                  <a:t> </a:t>
                </a:r>
                <a:endParaRPr lang="fr-FR" b="1" dirty="0"/>
              </a:p>
            </p:txBody>
          </p:sp>
        </mc:Choice>
        <mc:Fallback xmlns="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D9F6358D-8515-F5F2-6FB8-6DF939B3BD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1166" y="3248592"/>
                <a:ext cx="6037930" cy="440185"/>
              </a:xfrm>
              <a:prstGeom prst="rect">
                <a:avLst/>
              </a:prstGeom>
              <a:blipFill>
                <a:blip r:embed="rId7"/>
                <a:stretch>
                  <a:fillRect t="-105405" b="-156757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ZoneTexte 40">
            <a:extLst>
              <a:ext uri="{FF2B5EF4-FFF2-40B4-BE49-F238E27FC236}">
                <a16:creationId xmlns:a16="http://schemas.microsoft.com/office/drawing/2014/main" id="{0C49C226-A5C8-4A98-96F9-C65082EE705B}"/>
              </a:ext>
            </a:extLst>
          </p:cNvPr>
          <p:cNvSpPr txBox="1"/>
          <p:nvPr/>
        </p:nvSpPr>
        <p:spPr>
          <a:xfrm>
            <a:off x="1203162" y="161462"/>
            <a:ext cx="4620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Generalized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Parton Distributions</a:t>
            </a:r>
          </a:p>
        </p:txBody>
      </p: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5F3F813E-E445-A6C1-2AFB-F240AD0E8CF4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F2A62279-0444-9C51-2671-FA617BA036D6}"/>
                  </a:ext>
                </a:extLst>
              </p:cNvPr>
              <p:cNvSpPr txBox="1"/>
              <p:nvPr/>
            </p:nvSpPr>
            <p:spPr>
              <a:xfrm>
                <a:off x="9124424" y="2340741"/>
                <a:ext cx="2596112" cy="502895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𝐴</m:t>
                          </m:r>
                        </m:e>
                        <m:sub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𝑈𝑈</m:t>
                          </m:r>
                        </m:sub>
                        <m:sup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𝐶</m:t>
                          </m:r>
                        </m:sup>
                      </m:sSubSup>
                      <m:r>
                        <a:rPr kumimoji="0" lang="fr-F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∝</m:t>
                      </m:r>
                      <m:f>
                        <m:fPr>
                          <m:ctrlP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𝐹</m:t>
                              </m:r>
                            </m:e>
                            <m:sub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kumimoji="0" lang="fr-F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ℜ𝔢</m:t>
                      </m:r>
                      <m:d>
                        <m:dPr>
                          <m:begChr m:val="["/>
                          <m:endChr m:val="]"/>
                          <m:ctrlP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𝜉</m:t>
                          </m:r>
                          <m:sSub>
                            <m:sSubPr>
                              <m:ctrlP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𝐻</m:t>
                                  </m:r>
                                </m:e>
                              </m:acc>
                            </m:e>
                            <m:sub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𝑛</m:t>
                              </m:r>
                            </m:sub>
                          </m:sSub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f>
                            <m:fPr>
                              <m:ctrlP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𝑡</m:t>
                              </m:r>
                            </m:num>
                            <m:den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4</m:t>
                              </m:r>
                              <m:sSup>
                                <m:sSupPr>
                                  <m:ctrlP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𝐸</m:t>
                              </m:r>
                            </m:e>
                            <m:sub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F2A62279-0444-9C51-2671-FA617BA036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4424" y="2340741"/>
                <a:ext cx="2596112" cy="502895"/>
              </a:xfrm>
              <a:prstGeom prst="rect">
                <a:avLst/>
              </a:prstGeom>
              <a:blipFill>
                <a:blip r:embed="rId8"/>
                <a:stretch>
                  <a:fillRect l="-966" b="-7143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6" name="Image 45">
            <a:extLst>
              <a:ext uri="{FF2B5EF4-FFF2-40B4-BE49-F238E27FC236}">
                <a16:creationId xmlns:a16="http://schemas.microsoft.com/office/drawing/2014/main" id="{11A5EE74-D134-F199-C666-AE3CDB5E71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58301" y="5377058"/>
            <a:ext cx="737467" cy="654502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A01F9C9A-4DA1-B5FE-7F1B-77762D66395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45922" y="5377058"/>
            <a:ext cx="737467" cy="654502"/>
          </a:xfrm>
          <a:prstGeom prst="rect">
            <a:avLst/>
          </a:prstGeom>
        </p:spPr>
      </p:pic>
      <p:sp>
        <p:nvSpPr>
          <p:cNvPr id="58" name="ZoneTexte 57">
            <a:extLst>
              <a:ext uri="{FF2B5EF4-FFF2-40B4-BE49-F238E27FC236}">
                <a16:creationId xmlns:a16="http://schemas.microsoft.com/office/drawing/2014/main" id="{83CDF888-2407-9AA7-830C-E58A0F42AD77}"/>
              </a:ext>
            </a:extLst>
          </p:cNvPr>
          <p:cNvSpPr txBox="1"/>
          <p:nvPr/>
        </p:nvSpPr>
        <p:spPr>
          <a:xfrm>
            <a:off x="8529189" y="5692046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baseline="30000" dirty="0">
                <a:solidFill>
                  <a:srgbClr val="0000FF"/>
                </a:solidFill>
              </a:rPr>
              <a:t>4</a:t>
            </a:r>
            <a:r>
              <a:rPr lang="fr-FR" b="1" dirty="0">
                <a:solidFill>
                  <a:srgbClr val="0000FF"/>
                </a:solidFill>
              </a:rPr>
              <a:t>He</a:t>
            </a:r>
          </a:p>
        </p:txBody>
      </p:sp>
      <p:pic>
        <p:nvPicPr>
          <p:cNvPr id="24578" name="Picture 2">
            <a:extLst>
              <a:ext uri="{FF2B5EF4-FFF2-40B4-BE49-F238E27FC236}">
                <a16:creationId xmlns:a16="http://schemas.microsoft.com/office/drawing/2014/main" id="{D9526270-F8EA-B5F9-BD61-471B7AEA7F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15" y="3272270"/>
            <a:ext cx="932877" cy="499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6">
            <a:extLst>
              <a:ext uri="{FF2B5EF4-FFF2-40B4-BE49-F238E27FC236}">
                <a16:creationId xmlns:a16="http://schemas.microsoft.com/office/drawing/2014/main" id="{F9DAF8C0-68FE-5ED0-7873-2D9EC397EE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943" y="1608916"/>
            <a:ext cx="1170288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D60093"/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real part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of the Compton Form Factor </a:t>
            </a:r>
            <a:r>
              <a:rPr lang="en-US" b="1" dirty="0" err="1">
                <a:solidFill>
                  <a:srgbClr val="FF0000"/>
                </a:solidFill>
                <a:latin typeface="Lucida Calligraphy" panose="03010101010101010101" pitchFamily="66" charset="77"/>
                <a:cs typeface="Microsoft Sans Serif" panose="020B0604020202020204" pitchFamily="34" charset="0"/>
              </a:rPr>
              <a:t>E</a:t>
            </a:r>
            <a:r>
              <a:rPr lang="en-US" b="1" baseline="-25000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of importance for the 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neutron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GFFs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and for </a:t>
            </a:r>
            <a:r>
              <a:rPr lang="en-US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flavor separation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is hardly experimentally constrained without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 Charge Asymmetry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data.</a:t>
            </a: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A4E1EF72-320C-900D-2DA6-559C0F9F905B}"/>
              </a:ext>
            </a:extLst>
          </p:cNvPr>
          <p:cNvSpPr txBox="1"/>
          <p:nvPr/>
        </p:nvSpPr>
        <p:spPr>
          <a:xfrm>
            <a:off x="321470" y="2158933"/>
            <a:ext cx="794968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D60093"/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DVCS off nuclei is an exciting tool to access 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nuclei GFFs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image the nuclear force using a recoil detector (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ALERT)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 large acceptance spectrometer (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CLAS12)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high-energy 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electron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positron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beams.</a:t>
            </a:r>
          </a:p>
        </p:txBody>
      </p:sp>
    </p:spTree>
    <p:extLst>
      <p:ext uri="{BB962C8B-B14F-4D97-AF65-F5344CB8AC3E}">
        <p14:creationId xmlns:p14="http://schemas.microsoft.com/office/powerpoint/2010/main" val="616927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9">
            <a:extLst>
              <a:ext uri="{FF2B5EF4-FFF2-40B4-BE49-F238E27FC236}">
                <a16:creationId xmlns:a16="http://schemas.microsoft.com/office/drawing/2014/main" id="{ABA1A0D4-D03E-5975-6292-569EE713C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267" y="1024395"/>
            <a:ext cx="2087431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Double DVCS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5130658B-1A68-4738-92F3-93AED9ABFCE5}"/>
              </a:ext>
            </a:extLst>
          </p:cNvPr>
          <p:cNvSpPr txBox="1"/>
          <p:nvPr/>
        </p:nvSpPr>
        <p:spPr>
          <a:xfrm>
            <a:off x="11621366" y="6465193"/>
            <a:ext cx="63831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prstClr val="white">
                    <a:lumMod val="65000"/>
                  </a:prstClr>
                </a:solidFill>
                <a:latin typeface="Bauhaus 93" pitchFamily="82" charset="77"/>
              </a:rPr>
              <a:t>15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/24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2DF8AB6-FE96-4480-9E42-06B4AD09CE4E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7D15FEF9-796A-482F-9C10-6849E2322CB9}"/>
              </a:ext>
            </a:extLst>
          </p:cNvPr>
          <p:cNvCxnSpPr>
            <a:cxnSpLocks/>
          </p:cNvCxnSpPr>
          <p:nvPr/>
        </p:nvCxnSpPr>
        <p:spPr>
          <a:xfrm>
            <a:off x="1152419" y="623127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32" name="Image 31">
            <a:extLst>
              <a:ext uri="{FF2B5EF4-FFF2-40B4-BE49-F238E27FC236}">
                <a16:creationId xmlns:a16="http://schemas.microsoft.com/office/drawing/2014/main" id="{1245AD23-9ED2-4181-B3C4-6DF88F3873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sp>
        <p:nvSpPr>
          <p:cNvPr id="39" name="Rectangle 19">
            <a:extLst>
              <a:ext uri="{FF2B5EF4-FFF2-40B4-BE49-F238E27FC236}">
                <a16:creationId xmlns:a16="http://schemas.microsoft.com/office/drawing/2014/main" id="{683C2CEF-7126-4606-8BCC-43D9BE4842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7199" y="1232791"/>
            <a:ext cx="79683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S. Zhao et al. EPJ A 57 (2021) 240     K.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Deja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 et al. PRD 107 (2023) 094035     J.S. Alvarado et al. arXiv:2502.02346  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 Box 6">
                <a:extLst>
                  <a:ext uri="{FF2B5EF4-FFF2-40B4-BE49-F238E27FC236}">
                    <a16:creationId xmlns:a16="http://schemas.microsoft.com/office/drawing/2014/main" id="{7B0B5F0A-4552-42B0-AD44-5C5E2D3B66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2064" y="1684247"/>
                <a:ext cx="11788655" cy="12003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Clr>
                    <a:srgbClr val="D60093"/>
                  </a:buClr>
                  <a:buFont typeface="Courier New" panose="02070309020205020404" pitchFamily="49" charset="0"/>
                  <a:buChar char="o"/>
                  <a:defRPr/>
                </a:pPr>
                <a:r>
                  <a:rPr lang="en-US" alt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The </a:t>
                </a:r>
                <a:r>
                  <a:rPr lang="en-US" altLang="fr-FR" b="1" dirty="0">
                    <a:solidFill>
                      <a:srgbClr val="0000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virtuality</a:t>
                </a:r>
                <a:r>
                  <a:rPr lang="en-US" alt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of the </a:t>
                </a:r>
                <a:r>
                  <a:rPr lang="en-US" altLang="fr-FR" b="1" dirty="0">
                    <a:solidFill>
                      <a:srgbClr val="0000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final photon</a:t>
                </a:r>
                <a:r>
                  <a:rPr lang="en-US" alt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in the </a:t>
                </a:r>
                <a:r>
                  <a:rPr lang="en-US" altLang="fr-FR" b="1" dirty="0">
                    <a:solidFill>
                      <a:srgbClr val="CD04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DDVCS</a:t>
                </a:r>
                <a:r>
                  <a:rPr lang="en-US" alt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process enables </a:t>
                </a:r>
                <a:r>
                  <a:rPr lang="en-US" altLang="fr-FR" b="1" dirty="0">
                    <a:solidFill>
                      <a:srgbClr val="FF0000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uncorrelated exploration</a:t>
                </a:r>
                <a:r>
                  <a:rPr lang="en-US" alt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of the </a:t>
                </a:r>
                <a:r>
                  <a:rPr lang="en-US" altLang="fr-FR" b="1" dirty="0">
                    <a:solidFill>
                      <a:srgbClr val="FF0000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CFF phase-space</a:t>
                </a:r>
                <a:r>
                  <a:rPr lang="en-US" alt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, which is inaccessible to DVCS and TCS.  </a:t>
                </a:r>
              </a:p>
              <a:p>
                <a:pPr marL="285750" indent="-285750" algn="just">
                  <a:buClr>
                    <a:srgbClr val="D60093"/>
                  </a:buClr>
                  <a:buFont typeface="Courier New" panose="02070309020205020404" pitchFamily="49" charset="0"/>
                  <a:buChar char="o"/>
                  <a:defRPr/>
                </a:pPr>
                <a:r>
                  <a:rPr lang="en-US" alt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The </a:t>
                </a:r>
                <a:r>
                  <a:rPr lang="en-US" altLang="fr-FR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SoLID</a:t>
                </a:r>
                <a:r>
                  <a:rPr lang="en-US" alt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spectrometer complemented with a muon detector (</a:t>
                </a:r>
                <a:r>
                  <a:rPr lang="en-US" altLang="fr-FR" b="1" dirty="0" err="1">
                    <a:solidFill>
                      <a:srgbClr val="CD04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SoLID</a:t>
                </a:r>
                <a:r>
                  <a:rPr lang="en-US" altLang="fr-FR" b="1" dirty="0" err="1">
                    <a:solidFill>
                      <a:srgbClr val="CD04FF"/>
                    </a:solidFill>
                    <a:latin typeface="Symbol" pitchFamily="2" charset="2"/>
                    <a:cs typeface="Microsoft Sans Serif" panose="020B0604020202020204" pitchFamily="34" charset="0"/>
                  </a:rPr>
                  <a:t>m</a:t>
                </a:r>
                <a:r>
                  <a:rPr lang="en-US" alt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) allows to access GPDs at </a:t>
                </a:r>
                <a14:m>
                  <m:oMath xmlns:m="http://schemas.openxmlformats.org/officeDocument/2006/math">
                    <m:r>
                      <a:rPr lang="en-US" altLang="fr-FR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Microsoft Sans Serif" panose="020B0604020202020204" pitchFamily="34" charset="0"/>
                      </a:rPr>
                      <m:t>𝝃</m:t>
                    </m:r>
                    <m:r>
                      <a:rPr lang="en-US" altLang="fr-FR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Microsoft Sans Serif" panose="020B0604020202020204" pitchFamily="34" charset="0"/>
                      </a:rPr>
                      <m:t>′≠</m:t>
                    </m:r>
                    <m:r>
                      <a:rPr lang="en-US" altLang="fr-FR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Microsoft Sans Serif" panose="020B0604020202020204" pitchFamily="34" charset="0"/>
                      </a:rPr>
                      <m:t>𝝃</m:t>
                    </m:r>
                  </m:oMath>
                </a14:m>
                <a:r>
                  <a:rPr lang="en-US" altLang="fr-FR" b="1" dirty="0">
                    <a:solidFill>
                      <a:srgbClr val="FF0000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en-US" alt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and the real part of DDVCS CFFs for which </a:t>
                </a:r>
                <a:r>
                  <a:rPr lang="en-US" altLang="fr-FR" b="1" dirty="0">
                    <a:solidFill>
                      <a:srgbClr val="0000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no dispersion relation </a:t>
                </a:r>
                <a:r>
                  <a:rPr lang="en-US" alt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has been established.</a:t>
                </a:r>
              </a:p>
            </p:txBody>
          </p:sp>
        </mc:Choice>
        <mc:Fallback xmlns="">
          <p:sp>
            <p:nvSpPr>
              <p:cNvPr id="49" name="Text Box 6">
                <a:extLst>
                  <a:ext uri="{FF2B5EF4-FFF2-40B4-BE49-F238E27FC236}">
                    <a16:creationId xmlns:a16="http://schemas.microsoft.com/office/drawing/2014/main" id="{7B0B5F0A-4552-42B0-AD44-5C5E2D3B66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2064" y="1684247"/>
                <a:ext cx="11788655" cy="1200329"/>
              </a:xfrm>
              <a:prstGeom prst="rect">
                <a:avLst/>
              </a:prstGeom>
              <a:blipFill>
                <a:blip r:embed="rId3"/>
                <a:stretch>
                  <a:fillRect l="-323" t="-2083" r="-431" b="-625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 1" descr="LP15122-Picture.eps">
            <a:extLst>
              <a:ext uri="{FF2B5EF4-FFF2-40B4-BE49-F238E27FC236}">
                <a16:creationId xmlns:a16="http://schemas.microsoft.com/office/drawing/2014/main" id="{B9B1D3B6-58CB-3F13-A957-0308BB64C4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sp>
        <p:nvSpPr>
          <p:cNvPr id="4" name="Text Box 64">
            <a:extLst>
              <a:ext uri="{FF2B5EF4-FFF2-40B4-BE49-F238E27FC236}">
                <a16:creationId xmlns:a16="http://schemas.microsoft.com/office/drawing/2014/main" id="{EE4382C0-E6F0-A4E2-0A8A-1A2D153C2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333399"/>
                </a:solidFill>
                <a:latin typeface="Lucida Calligraphy" charset="0"/>
              </a:rPr>
              <a:t>E. Voutier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B13023B-04E2-1B33-1A09-7A0EBAB93373}"/>
              </a:ext>
            </a:extLst>
          </p:cNvPr>
          <p:cNvSpPr txBox="1"/>
          <p:nvPr/>
        </p:nvSpPr>
        <p:spPr>
          <a:xfrm>
            <a:off x="1203162" y="161462"/>
            <a:ext cx="4620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Generalized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Parton Distributions</a:t>
            </a:r>
          </a:p>
        </p:txBody>
      </p:sp>
      <p:sp>
        <p:nvSpPr>
          <p:cNvPr id="14" name="Text Box 18">
            <a:extLst>
              <a:ext uri="{FF2B5EF4-FFF2-40B4-BE49-F238E27FC236}">
                <a16:creationId xmlns:a16="http://schemas.microsoft.com/office/drawing/2014/main" id="{865D975C-343F-E797-DECE-3084C9D6FC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B02EC65E-683F-7644-20F6-F61C8F9593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1956" y="3305241"/>
            <a:ext cx="3168899" cy="2484162"/>
          </a:xfrm>
          <a:prstGeom prst="rect">
            <a:avLst/>
          </a:prstGeom>
        </p:spPr>
      </p:pic>
      <p:sp>
        <p:nvSpPr>
          <p:cNvPr id="18" name="Rectangle 19">
            <a:extLst>
              <a:ext uri="{FF2B5EF4-FFF2-40B4-BE49-F238E27FC236}">
                <a16:creationId xmlns:a16="http://schemas.microsoft.com/office/drawing/2014/main" id="{B0FD1B0F-6F00-92B9-D09A-B4C64E37C8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485" y="6104346"/>
            <a:ext cx="501201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M.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Guidal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, M.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Vanderhaeghen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, PRL 90 (2003) 012001</a:t>
            </a:r>
          </a:p>
          <a:p>
            <a:pPr algn="ctr"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A.V.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Belitsky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, D. 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Müller PRL 90 (2003) 022001; PRD 68 (2003) 116005</a:t>
            </a:r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  <a:latin typeface="Avenir Book" panose="02000503020000020003" pitchFamily="2" charset="0"/>
              <a:cs typeface="Microsoft Sans Serif" panose="020B0604020202020204" pitchFamily="34" charset="0"/>
            </a:endParaRP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2C7FB506-198A-E1E3-8D53-173EC09FE892}"/>
              </a:ext>
            </a:extLst>
          </p:cNvPr>
          <p:cNvGrpSpPr/>
          <p:nvPr/>
        </p:nvGrpSpPr>
        <p:grpSpPr>
          <a:xfrm>
            <a:off x="7959074" y="3051241"/>
            <a:ext cx="3811497" cy="2964313"/>
            <a:chOff x="7959074" y="3533841"/>
            <a:chExt cx="3811497" cy="2964313"/>
          </a:xfrm>
        </p:grpSpPr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1A9A3C90-047C-4C1D-B2BA-0A87B4F44D6F}"/>
                </a:ext>
              </a:extLst>
            </p:cNvPr>
            <p:cNvSpPr txBox="1"/>
            <p:nvPr/>
          </p:nvSpPr>
          <p:spPr>
            <a:xfrm>
              <a:off x="8898396" y="6159600"/>
              <a:ext cx="24667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i="1" dirty="0">
                  <a:solidFill>
                    <a:schemeClr val="accent5">
                      <a:lumMod val="75000"/>
                    </a:schemeClr>
                  </a:solidFill>
                </a:rPr>
                <a:t>Beam Charge </a:t>
              </a:r>
              <a:r>
                <a:rPr lang="fr-FR" sz="1600" i="1" dirty="0" err="1">
                  <a:solidFill>
                    <a:schemeClr val="accent5">
                      <a:lumMod val="75000"/>
                    </a:schemeClr>
                  </a:solidFill>
                </a:rPr>
                <a:t>Asymmetry</a:t>
              </a:r>
              <a:endParaRPr lang="fr-FR" sz="1600" i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5789132A-0228-F19A-1883-8ABE092CA38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59074" y="3533841"/>
              <a:ext cx="3811497" cy="266282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ZoneTexte 18">
                  <a:extLst>
                    <a:ext uri="{FF2B5EF4-FFF2-40B4-BE49-F238E27FC236}">
                      <a16:creationId xmlns:a16="http://schemas.microsoft.com/office/drawing/2014/main" id="{BD81C7A4-A3F8-255B-1440-33449FAA8F4A}"/>
                    </a:ext>
                  </a:extLst>
                </p:cNvPr>
                <p:cNvSpPr txBox="1"/>
                <p:nvPr/>
              </p:nvSpPr>
              <p:spPr>
                <a:xfrm>
                  <a:off x="10960513" y="3787140"/>
                  <a:ext cx="458394" cy="29617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fr-FR" b="1" i="1" smtClean="0">
                                <a:solidFill>
                                  <a:srgbClr val="CD04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1" i="1" smtClean="0">
                                <a:solidFill>
                                  <a:srgbClr val="CD04FF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CD04FF"/>
                                </a:solidFill>
                                <a:latin typeface="Cambria Math" panose="02040503050406030204" pitchFamily="18" charset="0"/>
                              </a:rPr>
                              <m:t>𝑼𝑼</m:t>
                            </m:r>
                          </m:sub>
                          <m:sup>
                            <m:r>
                              <a:rPr lang="en-US" b="1" i="1" smtClean="0">
                                <a:solidFill>
                                  <a:srgbClr val="CD04FF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sup>
                        </m:sSubSup>
                      </m:oMath>
                    </m:oMathPara>
                  </a14:m>
                  <a:endParaRPr lang="fr-FR" b="1" dirty="0"/>
                </a:p>
              </p:txBody>
            </p:sp>
          </mc:Choice>
          <mc:Fallback xmlns="">
            <p:sp>
              <p:nvSpPr>
                <p:cNvPr id="19" name="ZoneTexte 18">
                  <a:extLst>
                    <a:ext uri="{FF2B5EF4-FFF2-40B4-BE49-F238E27FC236}">
                      <a16:creationId xmlns:a16="http://schemas.microsoft.com/office/drawing/2014/main" id="{BD81C7A4-A3F8-255B-1440-33449FAA8F4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960513" y="3787140"/>
                  <a:ext cx="458394" cy="296171"/>
                </a:xfrm>
                <a:prstGeom prst="rect">
                  <a:avLst/>
                </a:prstGeom>
                <a:blipFill>
                  <a:blip r:embed="rId7"/>
                  <a:stretch>
                    <a:fillRect l="-10811" t="-4167" r="-2703" b="-16667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77A6F275-4010-938F-65E7-EF78568DC97C}"/>
              </a:ext>
            </a:extLst>
          </p:cNvPr>
          <p:cNvGrpSpPr/>
          <p:nvPr/>
        </p:nvGrpSpPr>
        <p:grpSpPr>
          <a:xfrm>
            <a:off x="343404" y="3010240"/>
            <a:ext cx="3334454" cy="3283591"/>
            <a:chOff x="343404" y="3213440"/>
            <a:chExt cx="3334454" cy="3283591"/>
          </a:xfrm>
        </p:grpSpPr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CCF53772-02FA-49BC-86B3-3928F330CE6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43404" y="3213440"/>
              <a:ext cx="3254800" cy="3132000"/>
              <a:chOff x="202108" y="2819740"/>
              <a:chExt cx="3586771" cy="3451450"/>
            </a:xfrm>
          </p:grpSpPr>
          <p:pic>
            <p:nvPicPr>
              <p:cNvPr id="3" name="Image 2">
                <a:extLst>
                  <a:ext uri="{FF2B5EF4-FFF2-40B4-BE49-F238E27FC236}">
                    <a16:creationId xmlns:a16="http://schemas.microsoft.com/office/drawing/2014/main" id="{466B7DD8-E6BD-4A86-977E-23F4301613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19990" y="2860005"/>
                <a:ext cx="3495040" cy="3375473"/>
              </a:xfrm>
              <a:prstGeom prst="rect">
                <a:avLst/>
              </a:prstGeom>
            </p:spPr>
          </p:pic>
          <p:sp>
            <p:nvSpPr>
              <p:cNvPr id="8" name="Étoile : 24 branches 7">
                <a:extLst>
                  <a:ext uri="{FF2B5EF4-FFF2-40B4-BE49-F238E27FC236}">
                    <a16:creationId xmlns:a16="http://schemas.microsoft.com/office/drawing/2014/main" id="{C8D286A6-3E3A-4FA6-9AF3-BADD32C59F2B}"/>
                  </a:ext>
                </a:extLst>
              </p:cNvPr>
              <p:cNvSpPr/>
              <p:nvPr/>
            </p:nvSpPr>
            <p:spPr>
              <a:xfrm>
                <a:off x="2158570" y="4600989"/>
                <a:ext cx="183590" cy="155648"/>
              </a:xfrm>
              <a:prstGeom prst="star24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3473E8D-EDDF-4429-8DF9-9106BC008022}"/>
                  </a:ext>
                </a:extLst>
              </p:cNvPr>
              <p:cNvSpPr/>
              <p:nvPr/>
            </p:nvSpPr>
            <p:spPr>
              <a:xfrm>
                <a:off x="3685287" y="2819740"/>
                <a:ext cx="103592" cy="312384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69C8CE72-E712-4451-8886-4E1E37E8AA36}"/>
                  </a:ext>
                </a:extLst>
              </p:cNvPr>
              <p:cNvSpPr/>
              <p:nvPr/>
            </p:nvSpPr>
            <p:spPr>
              <a:xfrm>
                <a:off x="202108" y="6152321"/>
                <a:ext cx="2411896" cy="1188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C17B58E4-9067-4323-B6A8-6EC9CC991034}"/>
                </a:ext>
              </a:extLst>
            </p:cNvPr>
            <p:cNvSpPr txBox="1"/>
            <p:nvPr/>
          </p:nvSpPr>
          <p:spPr>
            <a:xfrm>
              <a:off x="544690" y="6158631"/>
              <a:ext cx="3133168" cy="338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i="1" dirty="0" err="1">
                  <a:solidFill>
                    <a:schemeClr val="accent5">
                      <a:lumMod val="75000"/>
                    </a:schemeClr>
                  </a:solidFill>
                </a:rPr>
                <a:t>SoLID</a:t>
              </a:r>
              <a:r>
                <a:rPr lang="fr-FR" sz="1600" i="1" dirty="0" err="1">
                  <a:solidFill>
                    <a:schemeClr val="accent5">
                      <a:lumMod val="75000"/>
                    </a:schemeClr>
                  </a:solidFill>
                  <a:latin typeface="Symbol" pitchFamily="2" charset="2"/>
                </a:rPr>
                <a:t>m</a:t>
              </a:r>
              <a:r>
                <a:rPr lang="fr-FR" sz="1600" i="1" dirty="0">
                  <a:solidFill>
                    <a:schemeClr val="accent5">
                      <a:lumMod val="75000"/>
                    </a:schemeClr>
                  </a:solidFill>
                </a:rPr>
                <a:t> </a:t>
              </a:r>
              <a:r>
                <a:rPr lang="fr-FR" sz="1600" i="1" dirty="0" err="1">
                  <a:solidFill>
                    <a:schemeClr val="accent5">
                      <a:lumMod val="75000"/>
                    </a:schemeClr>
                  </a:solidFill>
                </a:rPr>
                <a:t>kinematic</a:t>
              </a:r>
              <a:r>
                <a:rPr lang="fr-FR" sz="1600" i="1" dirty="0">
                  <a:solidFill>
                    <a:schemeClr val="accent5">
                      <a:lumMod val="75000"/>
                    </a:schemeClr>
                  </a:solidFill>
                </a:rPr>
                <a:t> </a:t>
              </a:r>
              <a:r>
                <a:rPr lang="fr-FR" sz="1600" i="1" dirty="0" err="1">
                  <a:solidFill>
                    <a:schemeClr val="accent5">
                      <a:lumMod val="75000"/>
                    </a:schemeClr>
                  </a:solidFill>
                </a:rPr>
                <a:t>coverage</a:t>
              </a:r>
              <a:endParaRPr lang="fr-FR" sz="1600" i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97D31B3D-3C46-A198-E444-BEF98283C898}"/>
                </a:ext>
              </a:extLst>
            </p:cNvPr>
            <p:cNvSpPr txBox="1"/>
            <p:nvPr/>
          </p:nvSpPr>
          <p:spPr>
            <a:xfrm rot="18180000">
              <a:off x="2616200" y="4577248"/>
              <a:ext cx="9614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>
                  <a:solidFill>
                    <a:srgbClr val="0000FF"/>
                  </a:solidFill>
                </a:rPr>
                <a:t>DVCS </a:t>
              </a:r>
              <a:r>
                <a:rPr lang="fr-FR" sz="1400" b="1" dirty="0" err="1">
                  <a:solidFill>
                    <a:srgbClr val="0000FF"/>
                  </a:solidFill>
                </a:rPr>
                <a:t>limit</a:t>
              </a:r>
              <a:endParaRPr lang="fr-FR" sz="1400" b="1" dirty="0">
                <a:solidFill>
                  <a:srgbClr val="0000FF"/>
                </a:solidFill>
              </a:endParaRP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A8A5101A-AAA3-DFB0-3BB1-92988C52D3BC}"/>
                </a:ext>
              </a:extLst>
            </p:cNvPr>
            <p:cNvSpPr txBox="1"/>
            <p:nvPr/>
          </p:nvSpPr>
          <p:spPr>
            <a:xfrm rot="3405255">
              <a:off x="776153" y="4716948"/>
              <a:ext cx="83151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>
                  <a:solidFill>
                    <a:srgbClr val="0000FF"/>
                  </a:solidFill>
                </a:rPr>
                <a:t>TCS </a:t>
              </a:r>
              <a:r>
                <a:rPr lang="fr-FR" sz="1400" b="1" dirty="0" err="1">
                  <a:solidFill>
                    <a:srgbClr val="0000FF"/>
                  </a:solidFill>
                </a:rPr>
                <a:t>limit</a:t>
              </a:r>
              <a:endParaRPr lang="fr-FR" sz="1400" b="1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69473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C413B3A3-CF7C-B3AB-5A50-787C7FAE8D71}"/>
              </a:ext>
            </a:extLst>
          </p:cNvPr>
          <p:cNvGrpSpPr/>
          <p:nvPr/>
        </p:nvGrpSpPr>
        <p:grpSpPr>
          <a:xfrm>
            <a:off x="95493" y="98532"/>
            <a:ext cx="11930332" cy="1057446"/>
            <a:chOff x="95493" y="98532"/>
            <a:chExt cx="11930332" cy="1057446"/>
          </a:xfrm>
        </p:grpSpPr>
        <p:cxnSp>
          <p:nvCxnSpPr>
            <p:cNvPr id="3" name="Connecteur droit 2">
              <a:extLst>
                <a:ext uri="{FF2B5EF4-FFF2-40B4-BE49-F238E27FC236}">
                  <a16:creationId xmlns:a16="http://schemas.microsoft.com/office/drawing/2014/main" id="{DFA87C10-1568-B70B-A0BC-44D1E4D5E35C}"/>
                </a:ext>
              </a:extLst>
            </p:cNvPr>
            <p:cNvCxnSpPr>
              <a:cxnSpLocks/>
            </p:cNvCxnSpPr>
            <p:nvPr/>
          </p:nvCxnSpPr>
          <p:spPr>
            <a:xfrm>
              <a:off x="1152419" y="623127"/>
              <a:ext cx="1087340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pic>
          <p:nvPicPr>
            <p:cNvPr id="4" name="Image 3" descr="LP15122-Picture.eps">
              <a:extLst>
                <a:ext uri="{FF2B5EF4-FFF2-40B4-BE49-F238E27FC236}">
                  <a16:creationId xmlns:a16="http://schemas.microsoft.com/office/drawing/2014/main" id="{08C99154-35DA-59E2-C29C-2EFF8968C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93" y="98532"/>
              <a:ext cx="1057446" cy="1057446"/>
            </a:xfrm>
            <a:prstGeom prst="rect">
              <a:avLst/>
            </a:prstGeom>
          </p:spPr>
        </p:pic>
      </p:grpSp>
      <p:sp>
        <p:nvSpPr>
          <p:cNvPr id="37" name="ZoneTexte 36">
            <a:extLst>
              <a:ext uri="{FF2B5EF4-FFF2-40B4-BE49-F238E27FC236}">
                <a16:creationId xmlns:a16="http://schemas.microsoft.com/office/drawing/2014/main" id="{57D3DB5D-1D1D-3EDA-A544-1940ACB4348D}"/>
              </a:ext>
            </a:extLst>
          </p:cNvPr>
          <p:cNvSpPr txBox="1"/>
          <p:nvPr/>
        </p:nvSpPr>
        <p:spPr>
          <a:xfrm>
            <a:off x="1203162" y="161462"/>
            <a:ext cx="3868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of the Standard Model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F03BD806-7124-EF27-A255-50369557171E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0FD527E1-0CB3-B619-9EA6-1E49DB3365BB}"/>
              </a:ext>
            </a:extLst>
          </p:cNvPr>
          <p:cNvSpPr txBox="1"/>
          <p:nvPr/>
        </p:nvSpPr>
        <p:spPr>
          <a:xfrm>
            <a:off x="11621366" y="6465193"/>
            <a:ext cx="63831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prstClr val="white">
                    <a:lumMod val="65000"/>
                  </a:prstClr>
                </a:solidFill>
                <a:latin typeface="Bauhaus 93" pitchFamily="82" charset="77"/>
              </a:rPr>
              <a:t>16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/24</a:t>
            </a:r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id="{5CE5810F-57B7-B95C-CBF7-05A1FEED71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267" y="1024395"/>
            <a:ext cx="3039615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Dark Photon Search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A345011-C480-CF05-29EA-BCA3932975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grpSp>
        <p:nvGrpSpPr>
          <p:cNvPr id="15" name="Groupe 14">
            <a:extLst>
              <a:ext uri="{FF2B5EF4-FFF2-40B4-BE49-F238E27FC236}">
                <a16:creationId xmlns:a16="http://schemas.microsoft.com/office/drawing/2014/main" id="{9E990042-BABF-90D4-37D9-7404C0977362}"/>
              </a:ext>
            </a:extLst>
          </p:cNvPr>
          <p:cNvGrpSpPr/>
          <p:nvPr/>
        </p:nvGrpSpPr>
        <p:grpSpPr>
          <a:xfrm>
            <a:off x="7902180" y="2830989"/>
            <a:ext cx="3780000" cy="3420000"/>
            <a:chOff x="295254" y="2449681"/>
            <a:chExt cx="3780000" cy="3420000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4C1E91F5-AC5D-49E2-38B0-242B3FC056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4039" y="2627696"/>
              <a:ext cx="3376473" cy="3174404"/>
            </a:xfrm>
            <a:prstGeom prst="rect">
              <a:avLst/>
            </a:prstGeom>
          </p:spPr>
        </p:pic>
        <p:sp>
          <p:nvSpPr>
            <p:cNvPr id="5" name="Rectangle : coins arrondis 4">
              <a:extLst>
                <a:ext uri="{FF2B5EF4-FFF2-40B4-BE49-F238E27FC236}">
                  <a16:creationId xmlns:a16="http://schemas.microsoft.com/office/drawing/2014/main" id="{C5FCE2C7-BC15-ABB1-DB02-5947632924B8}"/>
                </a:ext>
              </a:extLst>
            </p:cNvPr>
            <p:cNvSpPr/>
            <p:nvPr/>
          </p:nvSpPr>
          <p:spPr>
            <a:xfrm>
              <a:off x="295254" y="2449681"/>
              <a:ext cx="3780000" cy="3420000"/>
            </a:xfrm>
            <a:prstGeom prst="roundRect">
              <a:avLst/>
            </a:prstGeom>
            <a:noFill/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4" name="ZoneTexte 13">
            <a:extLst>
              <a:ext uri="{FF2B5EF4-FFF2-40B4-BE49-F238E27FC236}">
                <a16:creationId xmlns:a16="http://schemas.microsoft.com/office/drawing/2014/main" id="{113E2ACB-AD06-A63B-B0FE-7ACCD44F45EB}"/>
              </a:ext>
            </a:extLst>
          </p:cNvPr>
          <p:cNvSpPr txBox="1"/>
          <p:nvPr/>
        </p:nvSpPr>
        <p:spPr>
          <a:xfrm>
            <a:off x="8401373" y="6275860"/>
            <a:ext cx="27691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PR12+24-005 B.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Wojtsekhowski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 et al.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1084478-27DE-A262-68F7-0B92F6CA7F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5379" y="1210655"/>
            <a:ext cx="765678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B.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Wojtsekhowski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, P.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Achenbach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, A.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Gasparian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, N.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Liyanage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, B.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Raydo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, W.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Xiong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 et al. PR12+24-005 (2024)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6B9C3061-C400-C954-E752-402061017276}"/>
                  </a:ext>
                </a:extLst>
              </p:cNvPr>
              <p:cNvSpPr txBox="1"/>
              <p:nvPr/>
            </p:nvSpPr>
            <p:spPr>
              <a:xfrm>
                <a:off x="319174" y="1601044"/>
                <a:ext cx="11326548" cy="669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Clr>
                    <a:srgbClr val="CD04FF"/>
                  </a:buClr>
                  <a:buFont typeface="Courier New" panose="02070309020205020404" pitchFamily="49" charset="0"/>
                  <a:buChar char="o"/>
                </a:pP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Based on the </a:t>
                </a:r>
                <a:r>
                  <a:rPr lang="fr-FR" b="1" dirty="0" err="1">
                    <a:solidFill>
                      <a:srgbClr val="0000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PRad</a:t>
                </a:r>
                <a:r>
                  <a:rPr lang="fr-FR" b="1" dirty="0">
                    <a:solidFill>
                      <a:srgbClr val="0000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-II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detector setup, a sensitive </a:t>
                </a:r>
                <a:r>
                  <a:rPr lang="fr-FR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search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for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</m:ctrlPr>
                      </m:sSupPr>
                      <m:e>
                        <m:r>
                          <a:rPr lang="fr-F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  <m:t>𝑨</m:t>
                        </m:r>
                      </m:e>
                      <m:sup>
                        <m:r>
                          <a:rPr lang="fr-F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fr-FR" b="1" dirty="0">
                    <a:solidFill>
                      <a:srgbClr val="FF0000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-boson 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in the </a:t>
                </a:r>
                <a:r>
                  <a:rPr lang="fr-FR" b="1" dirty="0">
                    <a:solidFill>
                      <a:srgbClr val="0000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15-90 MeV 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mass range </a:t>
                </a:r>
                <a:r>
                  <a:rPr lang="fr-FR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will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fr-FR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be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fr-FR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performed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in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b="1" i="1" smtClean="0">
                            <a:solidFill>
                              <a:srgbClr val="CD04FF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</m:ctrlPr>
                      </m:sSupPr>
                      <m:e>
                        <m:r>
                          <a:rPr lang="fr-FR" b="1" i="1" smtClean="0">
                            <a:solidFill>
                              <a:srgbClr val="CD04FF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  <m:t>𝒆</m:t>
                        </m:r>
                      </m:e>
                      <m:sup>
                        <m:r>
                          <a:rPr lang="fr-FR" b="1" i="1" smtClean="0">
                            <a:solidFill>
                              <a:srgbClr val="CD04FF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FR" b="1" i="1" smtClean="0">
                            <a:solidFill>
                              <a:srgbClr val="CD04FF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</m:ctrlPr>
                      </m:sSupPr>
                      <m:e>
                        <m:r>
                          <a:rPr lang="fr-FR" b="1" i="1" smtClean="0">
                            <a:solidFill>
                              <a:srgbClr val="CD04FF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  <m:t>𝒆</m:t>
                        </m:r>
                      </m:e>
                      <m:sup>
                        <m:r>
                          <a:rPr lang="fr-FR" b="1" i="1" smtClean="0">
                            <a:solidFill>
                              <a:srgbClr val="CD04FF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fr-FR" b="1" dirty="0">
                    <a:solidFill>
                      <a:srgbClr val="CD04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–annihilation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6B9C3061-C400-C954-E752-4020610172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174" y="1601044"/>
                <a:ext cx="11326548" cy="669992"/>
              </a:xfrm>
              <a:prstGeom prst="rect">
                <a:avLst/>
              </a:prstGeom>
              <a:blipFill>
                <a:blip r:embed="rId5"/>
                <a:stretch>
                  <a:fillRect l="-224" t="-5556" r="-560" b="-74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C43A1759-9D52-8E06-2237-4185E8D9DD80}"/>
                  </a:ext>
                </a:extLst>
              </p:cNvPr>
              <p:cNvSpPr txBox="1"/>
              <p:nvPr/>
            </p:nvSpPr>
            <p:spPr>
              <a:xfrm>
                <a:off x="2456249" y="3055551"/>
                <a:ext cx="5069972" cy="623504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sSup>
                            <m:s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=2</m:t>
                      </m:r>
                      <m:sSubSup>
                        <m:sSub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+2 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−4 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b>
                      </m:sSub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fr-FR" b="0" i="0" smtClean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fr-FR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fr-FR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𝜃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𝛾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r>
                                            <a:rPr lang="fr-FR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b="0" dirty="0"/>
              </a:p>
              <a:p>
                <a:endParaRPr lang="fr-FR" sz="200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C43A1759-9D52-8E06-2237-4185E8D9DD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6249" y="3055551"/>
                <a:ext cx="5069972" cy="62350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Image 19">
            <a:extLst>
              <a:ext uri="{FF2B5EF4-FFF2-40B4-BE49-F238E27FC236}">
                <a16:creationId xmlns:a16="http://schemas.microsoft.com/office/drawing/2014/main" id="{D2A858C9-6C66-5EE1-D9D5-8783613350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2897" y="3977457"/>
            <a:ext cx="6706924" cy="2485633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8198650E-BA8E-2329-CF89-22EEF4E6858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9849" y="2508992"/>
            <a:ext cx="1376090" cy="174657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8305AF51-0989-B2AB-3B1E-6D1BB05B841A}"/>
                  </a:ext>
                </a:extLst>
              </p:cNvPr>
              <p:cNvSpPr txBox="1"/>
              <p:nvPr/>
            </p:nvSpPr>
            <p:spPr>
              <a:xfrm>
                <a:off x="1723595" y="2245813"/>
                <a:ext cx="9888555" cy="669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Clr>
                    <a:srgbClr val="CD04FF"/>
                  </a:buClr>
                  <a:buFont typeface="Courier New" panose="02070309020205020404" pitchFamily="49" charset="0"/>
                  <a:buChar char="o"/>
                </a:pP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The </a:t>
                </a:r>
                <a:r>
                  <a:rPr lang="fr-FR" b="1" dirty="0" err="1">
                    <a:solidFill>
                      <a:srgbClr val="CD04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kinematic</a:t>
                </a:r>
                <a:r>
                  <a:rPr lang="fr-FR" b="1" dirty="0">
                    <a:solidFill>
                      <a:srgbClr val="CD04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fr-FR" b="1" dirty="0" err="1">
                    <a:solidFill>
                      <a:srgbClr val="CD04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correlation</a:t>
                </a:r>
                <a:r>
                  <a:rPr lang="fr-FR" b="1" dirty="0">
                    <a:solidFill>
                      <a:srgbClr val="CD04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fr-FR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between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the </a:t>
                </a:r>
                <a:r>
                  <a:rPr lang="fr-FR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energy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  <m:t>𝑬</m:t>
                        </m:r>
                      </m:e>
                      <m:sub>
                        <m:r>
                          <a:rPr lang="fr-FR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icrosoft Sans Serif" panose="020B0604020202020204" pitchFamily="34" charset="0"/>
                          </a:rPr>
                          <m:t>𝜸</m:t>
                        </m:r>
                      </m:sub>
                    </m:sSub>
                  </m:oMath>
                </a14:m>
                <a:r>
                  <a:rPr lang="fr-FR" b="1" dirty="0">
                    <a:solidFill>
                      <a:srgbClr val="0000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and the angle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</m:ctrlPr>
                      </m:sSubPr>
                      <m:e>
                        <m:r>
                          <a:rPr lang="fr-FR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icrosoft Sans Serif" panose="020B0604020202020204" pitchFamily="34" charset="0"/>
                          </a:rPr>
                          <m:t>𝜽</m:t>
                        </m:r>
                      </m:e>
                      <m:sub>
                        <m:r>
                          <a:rPr lang="fr-FR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icrosoft Sans Serif" panose="020B0604020202020204" pitchFamily="34" charset="0"/>
                          </a:rPr>
                          <m:t>𝜸</m:t>
                        </m:r>
                      </m:sub>
                    </m:sSub>
                  </m:oMath>
                </a14:m>
                <a:r>
                  <a:rPr lang="fr-FR" b="1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of the </a:t>
                </a:r>
                <a:r>
                  <a:rPr lang="fr-FR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produced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photon </a:t>
                </a:r>
                <a:r>
                  <a:rPr lang="fr-FR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allows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to </a:t>
                </a:r>
                <a:r>
                  <a:rPr lang="fr-FR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determine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b="1" i="1" smtClean="0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</m:ctrlPr>
                      </m:sSupPr>
                      <m:e>
                        <m:r>
                          <a:rPr lang="fr-FR" b="1" i="1" smtClean="0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  <m:t>𝑨</m:t>
                        </m:r>
                      </m:e>
                      <m:sup>
                        <m:r>
                          <a:rPr lang="fr-FR" b="1" i="1" smtClean="0">
                            <a:solidFill>
                              <a:srgbClr val="FF2600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fr-FR" b="1" dirty="0">
                    <a:solidFill>
                      <a:srgbClr val="FF2600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-mass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.</a:t>
                </a:r>
              </a:p>
            </p:txBody>
          </p:sp>
        </mc:Choice>
        <mc:Fallback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8305AF51-0989-B2AB-3B1E-6D1BB05B84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3595" y="2245813"/>
                <a:ext cx="9888555" cy="669992"/>
              </a:xfrm>
              <a:prstGeom prst="rect">
                <a:avLst/>
              </a:prstGeom>
              <a:blipFill>
                <a:blip r:embed="rId9"/>
                <a:stretch>
                  <a:fillRect l="-385" t="-5556" r="-513" b="-1296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 Box 64">
            <a:extLst>
              <a:ext uri="{FF2B5EF4-FFF2-40B4-BE49-F238E27FC236}">
                <a16:creationId xmlns:a16="http://schemas.microsoft.com/office/drawing/2014/main" id="{A53C8178-5983-C67C-1F3F-FDCAF42581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333399"/>
                </a:solidFill>
                <a:latin typeface="Lucida Calligraphy" charset="0"/>
              </a:rPr>
              <a:t>E. Voutier</a:t>
            </a:r>
          </a:p>
        </p:txBody>
      </p:sp>
      <p:sp>
        <p:nvSpPr>
          <p:cNvPr id="12" name="Text Box 18">
            <a:extLst>
              <a:ext uri="{FF2B5EF4-FFF2-40B4-BE49-F238E27FC236}">
                <a16:creationId xmlns:a16="http://schemas.microsoft.com/office/drawing/2014/main" id="{B0614C02-E946-62D3-4AF0-492E20448B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40272934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C413B3A3-CF7C-B3AB-5A50-787C7FAE8D71}"/>
              </a:ext>
            </a:extLst>
          </p:cNvPr>
          <p:cNvGrpSpPr/>
          <p:nvPr/>
        </p:nvGrpSpPr>
        <p:grpSpPr>
          <a:xfrm>
            <a:off x="95493" y="98532"/>
            <a:ext cx="11930332" cy="1057446"/>
            <a:chOff x="95493" y="98532"/>
            <a:chExt cx="11930332" cy="1057446"/>
          </a:xfrm>
        </p:grpSpPr>
        <p:cxnSp>
          <p:nvCxnSpPr>
            <p:cNvPr id="3" name="Connecteur droit 2">
              <a:extLst>
                <a:ext uri="{FF2B5EF4-FFF2-40B4-BE49-F238E27FC236}">
                  <a16:creationId xmlns:a16="http://schemas.microsoft.com/office/drawing/2014/main" id="{DFA87C10-1568-B70B-A0BC-44D1E4D5E35C}"/>
                </a:ext>
              </a:extLst>
            </p:cNvPr>
            <p:cNvCxnSpPr>
              <a:cxnSpLocks/>
            </p:cNvCxnSpPr>
            <p:nvPr/>
          </p:nvCxnSpPr>
          <p:spPr>
            <a:xfrm>
              <a:off x="1152419" y="623127"/>
              <a:ext cx="1087340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pic>
          <p:nvPicPr>
            <p:cNvPr id="4" name="Image 3" descr="LP15122-Picture.eps">
              <a:extLst>
                <a:ext uri="{FF2B5EF4-FFF2-40B4-BE49-F238E27FC236}">
                  <a16:creationId xmlns:a16="http://schemas.microsoft.com/office/drawing/2014/main" id="{08C99154-35DA-59E2-C29C-2EFF8968C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93" y="98532"/>
              <a:ext cx="1057446" cy="1057446"/>
            </a:xfrm>
            <a:prstGeom prst="rect">
              <a:avLst/>
            </a:prstGeom>
          </p:spPr>
        </p:pic>
      </p:grp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F03BD806-7124-EF27-A255-50369557171E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0FD527E1-0CB3-B619-9EA6-1E49DB3365BB}"/>
              </a:ext>
            </a:extLst>
          </p:cNvPr>
          <p:cNvSpPr txBox="1"/>
          <p:nvPr/>
        </p:nvSpPr>
        <p:spPr>
          <a:xfrm>
            <a:off x="11621366" y="6465193"/>
            <a:ext cx="63831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17/24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54587BC-6E87-B073-E2FF-94B4A6BD79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sp>
        <p:nvSpPr>
          <p:cNvPr id="10" name="Text Box 9">
            <a:extLst>
              <a:ext uri="{FF2B5EF4-FFF2-40B4-BE49-F238E27FC236}">
                <a16:creationId xmlns:a16="http://schemas.microsoft.com/office/drawing/2014/main" id="{F7254CD0-F98F-4F64-A2B4-ACCD18547A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267" y="1024395"/>
            <a:ext cx="2124299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Dark Bhabha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032B13F-BF01-434E-82D5-607F6921DA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5215" y="1210655"/>
            <a:ext cx="43610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D. Mack @ HP2030, Orsay (2024)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8D46433-037A-4C45-9BCD-65CD8A62CE33}"/>
              </a:ext>
            </a:extLst>
          </p:cNvPr>
          <p:cNvSpPr txBox="1"/>
          <p:nvPr/>
        </p:nvSpPr>
        <p:spPr>
          <a:xfrm>
            <a:off x="319173" y="1601044"/>
            <a:ext cx="117804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CD04FF"/>
              </a:buClr>
              <a:buFont typeface="Courier New" panose="02070309020205020404" pitchFamily="49" charset="0"/>
              <a:buChar char="o"/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As a </a:t>
            </a:r>
            <a:r>
              <a:rPr lang="fr-FR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pure QED process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the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interpretabilty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of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Bhabha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scattering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offers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the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possibilty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to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search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for a </a:t>
            </a:r>
            <a:r>
              <a:rPr lang="fr-FR" b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Beyond Standard Model 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(BSM) signal by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looking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at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deviations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from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QED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predictions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from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the </a:t>
            </a:r>
            <a:r>
              <a:rPr lang="fr-FR" b="1" dirty="0" err="1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interference</a:t>
            </a:r>
            <a:r>
              <a:rPr lang="fr-FR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 err="1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between</a:t>
            </a:r>
            <a:r>
              <a:rPr lang="fr-FR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QED and BSM amplitudes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marL="285750" indent="-285750" algn="just">
              <a:buClr>
                <a:srgbClr val="CD04FF"/>
              </a:buClr>
              <a:buFont typeface="Courier New" panose="02070309020205020404" pitchFamily="49" charset="0"/>
              <a:buChar char="o"/>
            </a:pP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Adding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transverse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polarization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either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or/and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target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provides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access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to </a:t>
            </a:r>
            <a:r>
              <a:rPr lang="fr-FR" b="1" dirty="0" err="1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never</a:t>
            </a:r>
            <a:r>
              <a:rPr lang="fr-FR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 err="1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measured</a:t>
            </a:r>
            <a:r>
              <a:rPr lang="fr-FR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double spin observables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testing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high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order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QED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effects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potentially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interested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for BSM signal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search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285CCB55-8E51-4975-9582-C7A4D56B7A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8495" y="3272262"/>
            <a:ext cx="3480685" cy="3240000"/>
          </a:xfrm>
          <a:prstGeom prst="rect">
            <a:avLst/>
          </a:prstGeom>
        </p:spPr>
      </p:pic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59BC9E41-B81C-4681-9E8E-FAC6206E7057}"/>
              </a:ext>
            </a:extLst>
          </p:cNvPr>
          <p:cNvCxnSpPr>
            <a:cxnSpLocks/>
          </p:cNvCxnSpPr>
          <p:nvPr/>
        </p:nvCxnSpPr>
        <p:spPr>
          <a:xfrm>
            <a:off x="6759302" y="4637105"/>
            <a:ext cx="2730138" cy="0"/>
          </a:xfrm>
          <a:prstGeom prst="line">
            <a:avLst/>
          </a:prstGeom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4196E2DA-A160-43F7-BF34-0B80FB0ED0B2}"/>
              </a:ext>
            </a:extLst>
          </p:cNvPr>
          <p:cNvSpPr txBox="1"/>
          <p:nvPr/>
        </p:nvSpPr>
        <p:spPr>
          <a:xfrm>
            <a:off x="9197341" y="4408505"/>
            <a:ext cx="388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FF2600"/>
                </a:solidFill>
              </a:rPr>
              <a:t>1%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7B0C6E9-E91C-4D05-B782-6ED97842A0EE}"/>
              </a:ext>
            </a:extLst>
          </p:cNvPr>
          <p:cNvSpPr txBox="1"/>
          <p:nvPr/>
        </p:nvSpPr>
        <p:spPr>
          <a:xfrm>
            <a:off x="9623620" y="3532902"/>
            <a:ext cx="2476023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6525" indent="-136525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FF0000"/>
                </a:solidFill>
              </a:rPr>
              <a:t>A</a:t>
            </a:r>
            <a:r>
              <a:rPr lang="fr-FR" sz="1400" b="1" baseline="-25000" dirty="0">
                <a:solidFill>
                  <a:srgbClr val="FF0000"/>
                </a:solidFill>
              </a:rPr>
              <a:t>TU</a:t>
            </a:r>
            <a:r>
              <a:rPr lang="fr-FR" sz="1400" dirty="0"/>
              <a:t> : </a:t>
            </a:r>
            <a:r>
              <a:rPr lang="fr-FR" sz="1400" dirty="0" err="1"/>
              <a:t>might</a:t>
            </a:r>
            <a:r>
              <a:rPr lang="fr-FR" sz="1400" dirty="0"/>
              <a:t> </a:t>
            </a:r>
            <a:r>
              <a:rPr lang="fr-FR" sz="1400" dirty="0" err="1"/>
              <a:t>be</a:t>
            </a:r>
            <a:r>
              <a:rPr lang="fr-FR" sz="1400" dirty="0"/>
              <a:t> </a:t>
            </a:r>
            <a:r>
              <a:rPr lang="fr-FR" sz="1400" dirty="0" err="1"/>
              <a:t>used</a:t>
            </a:r>
            <a:r>
              <a:rPr lang="fr-FR" sz="1400" dirty="0"/>
              <a:t> to test </a:t>
            </a:r>
            <a:r>
              <a:rPr lang="fr-FR" sz="1400" dirty="0" err="1">
                <a:solidFill>
                  <a:srgbClr val="0000FF"/>
                </a:solidFill>
              </a:rPr>
              <a:t>higher</a:t>
            </a:r>
            <a:r>
              <a:rPr lang="fr-FR" sz="1400" dirty="0">
                <a:solidFill>
                  <a:srgbClr val="0000FF"/>
                </a:solidFill>
              </a:rPr>
              <a:t> </a:t>
            </a:r>
            <a:r>
              <a:rPr lang="fr-FR" sz="1400" dirty="0" err="1">
                <a:solidFill>
                  <a:srgbClr val="0000FF"/>
                </a:solidFill>
              </a:rPr>
              <a:t>order</a:t>
            </a:r>
            <a:r>
              <a:rPr lang="fr-FR" sz="1400" dirty="0">
                <a:solidFill>
                  <a:srgbClr val="0000FF"/>
                </a:solidFill>
              </a:rPr>
              <a:t> QED </a:t>
            </a:r>
            <a:r>
              <a:rPr lang="fr-FR" sz="1400" dirty="0" err="1"/>
              <a:t>effects</a:t>
            </a:r>
            <a:r>
              <a:rPr lang="fr-FR" sz="1400" dirty="0"/>
              <a:t> or to </a:t>
            </a:r>
            <a:r>
              <a:rPr lang="fr-FR" sz="1400" dirty="0" err="1"/>
              <a:t>search</a:t>
            </a:r>
            <a:r>
              <a:rPr lang="fr-FR" sz="1400" dirty="0"/>
              <a:t> for the </a:t>
            </a:r>
            <a:r>
              <a:rPr lang="fr-FR" sz="1400" dirty="0" err="1">
                <a:solidFill>
                  <a:srgbClr val="0000FF"/>
                </a:solidFill>
              </a:rPr>
              <a:t>imaginary</a:t>
            </a:r>
            <a:r>
              <a:rPr lang="fr-FR" sz="1400" dirty="0">
                <a:solidFill>
                  <a:srgbClr val="0000FF"/>
                </a:solidFill>
              </a:rPr>
              <a:t> part</a:t>
            </a:r>
            <a:r>
              <a:rPr lang="fr-FR" sz="1400" dirty="0"/>
              <a:t> of light </a:t>
            </a:r>
            <a:r>
              <a:rPr lang="fr-FR" sz="1400" dirty="0" err="1"/>
              <a:t>scalar</a:t>
            </a:r>
            <a:r>
              <a:rPr lang="fr-FR" sz="1400" dirty="0"/>
              <a:t> or </a:t>
            </a:r>
            <a:r>
              <a:rPr lang="fr-FR" sz="1400" dirty="0" err="1"/>
              <a:t>tensor</a:t>
            </a:r>
            <a:r>
              <a:rPr lang="fr-FR" sz="1400" dirty="0"/>
              <a:t> </a:t>
            </a:r>
            <a:r>
              <a:rPr lang="fr-FR" sz="1400" dirty="0" err="1"/>
              <a:t>novel</a:t>
            </a:r>
            <a:r>
              <a:rPr lang="fr-FR" sz="1400" dirty="0"/>
              <a:t> amplitudes.</a:t>
            </a:r>
          </a:p>
          <a:p>
            <a:pPr algn="just"/>
            <a:endParaRPr lang="fr-FR" sz="500" dirty="0"/>
          </a:p>
          <a:p>
            <a:pPr marL="136525" indent="-136525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FF0000"/>
                </a:solidFill>
              </a:rPr>
              <a:t>A</a:t>
            </a:r>
            <a:r>
              <a:rPr lang="fr-FR" sz="1400" b="1" baseline="-25000" dirty="0">
                <a:solidFill>
                  <a:srgbClr val="FF0000"/>
                </a:solidFill>
              </a:rPr>
              <a:t>TT’</a:t>
            </a:r>
            <a:r>
              <a:rPr lang="fr-FR" sz="1400" b="1" dirty="0">
                <a:solidFill>
                  <a:srgbClr val="FF0000"/>
                </a:solidFill>
              </a:rPr>
              <a:t> </a:t>
            </a:r>
            <a:r>
              <a:rPr lang="fr-FR" sz="1400" dirty="0"/>
              <a:t>: </a:t>
            </a:r>
            <a:r>
              <a:rPr lang="fr-FR" sz="1400" b="1" dirty="0" err="1">
                <a:solidFill>
                  <a:srgbClr val="CD04FF"/>
                </a:solidFill>
              </a:rPr>
              <a:t>optimally</a:t>
            </a:r>
            <a:r>
              <a:rPr lang="fr-FR" sz="1400" b="1" dirty="0">
                <a:solidFill>
                  <a:srgbClr val="CD04FF"/>
                </a:solidFill>
              </a:rPr>
              <a:t> sensitive</a:t>
            </a:r>
            <a:r>
              <a:rPr lang="fr-FR" sz="1400" dirty="0"/>
              <a:t> to the </a:t>
            </a:r>
            <a:r>
              <a:rPr lang="fr-FR" sz="1400" dirty="0">
                <a:solidFill>
                  <a:srgbClr val="0000FF"/>
                </a:solidFill>
              </a:rPr>
              <a:t>real part</a:t>
            </a:r>
            <a:r>
              <a:rPr lang="fr-FR" sz="1400" dirty="0"/>
              <a:t> of light </a:t>
            </a:r>
            <a:r>
              <a:rPr lang="fr-FR" sz="1400" dirty="0" err="1"/>
              <a:t>scalar</a:t>
            </a:r>
            <a:r>
              <a:rPr lang="fr-FR" sz="1400" dirty="0"/>
              <a:t> or </a:t>
            </a:r>
            <a:r>
              <a:rPr lang="fr-FR" sz="1400" dirty="0" err="1"/>
              <a:t>tensor</a:t>
            </a:r>
            <a:r>
              <a:rPr lang="fr-FR" sz="1400" dirty="0"/>
              <a:t> </a:t>
            </a:r>
            <a:r>
              <a:rPr lang="fr-FR" sz="1400" dirty="0" err="1"/>
              <a:t>novel</a:t>
            </a:r>
            <a:r>
              <a:rPr lang="fr-FR" sz="1400" dirty="0"/>
              <a:t> amplitudes.</a:t>
            </a:r>
          </a:p>
          <a:p>
            <a:pPr algn="just"/>
            <a:endParaRPr lang="fr-FR" sz="500" dirty="0"/>
          </a:p>
          <a:p>
            <a:pPr marL="136525" indent="-136525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FF0000"/>
                </a:solidFill>
              </a:rPr>
              <a:t>A</a:t>
            </a:r>
            <a:r>
              <a:rPr lang="fr-FR" sz="1400" b="1" baseline="-25000" dirty="0">
                <a:solidFill>
                  <a:srgbClr val="FF0000"/>
                </a:solidFill>
              </a:rPr>
              <a:t>LT</a:t>
            </a:r>
            <a:r>
              <a:rPr lang="fr-FR" sz="1400" dirty="0"/>
              <a:t> : not </a:t>
            </a:r>
            <a:r>
              <a:rPr lang="fr-FR" sz="1400" dirty="0" err="1"/>
              <a:t>particularly</a:t>
            </a:r>
            <a:r>
              <a:rPr lang="fr-FR" sz="1400" dirty="0"/>
              <a:t> sensitive to new (pseudo) </a:t>
            </a:r>
            <a:r>
              <a:rPr lang="fr-FR" sz="1400" dirty="0" err="1"/>
              <a:t>scalar</a:t>
            </a:r>
            <a:r>
              <a:rPr lang="fr-FR" sz="1400" dirty="0"/>
              <a:t> interactions but </a:t>
            </a:r>
            <a:r>
              <a:rPr lang="fr-FR" sz="1400" dirty="0">
                <a:solidFill>
                  <a:srgbClr val="0000FF"/>
                </a:solidFill>
              </a:rPr>
              <a:t>A</a:t>
            </a:r>
            <a:r>
              <a:rPr lang="fr-FR" sz="1400" baseline="-25000" dirty="0">
                <a:solidFill>
                  <a:srgbClr val="0000FF"/>
                </a:solidFill>
              </a:rPr>
              <a:t>LT</a:t>
            </a:r>
            <a:r>
              <a:rPr lang="fr-FR" sz="1400" dirty="0">
                <a:solidFill>
                  <a:srgbClr val="0000FF"/>
                </a:solidFill>
              </a:rPr>
              <a:t>+A</a:t>
            </a:r>
            <a:r>
              <a:rPr lang="fr-FR" sz="1400" baseline="-25000" dirty="0">
                <a:solidFill>
                  <a:srgbClr val="0000FF"/>
                </a:solidFill>
              </a:rPr>
              <a:t>TL</a:t>
            </a:r>
            <a:r>
              <a:rPr lang="fr-FR" sz="1400" dirty="0">
                <a:solidFill>
                  <a:srgbClr val="0000FF"/>
                </a:solidFill>
              </a:rPr>
              <a:t> </a:t>
            </a:r>
            <a:r>
              <a:rPr lang="fr-FR" sz="1400" dirty="0" err="1"/>
              <a:t>might</a:t>
            </a:r>
            <a:r>
              <a:rPr lang="fr-FR" sz="1400" dirty="0"/>
              <a:t> </a:t>
            </a:r>
            <a:r>
              <a:rPr lang="fr-FR" sz="1400" dirty="0" err="1"/>
              <a:t>be</a:t>
            </a:r>
            <a:r>
              <a:rPr lang="fr-FR" sz="1400" dirty="0"/>
              <a:t>.</a:t>
            </a:r>
          </a:p>
        </p:txBody>
      </p:sp>
      <p:pic>
        <p:nvPicPr>
          <p:cNvPr id="18" name="Picture 6">
            <a:extLst>
              <a:ext uri="{FF2B5EF4-FFF2-40B4-BE49-F238E27FC236}">
                <a16:creationId xmlns:a16="http://schemas.microsoft.com/office/drawing/2014/main" id="{A50CCD81-3524-8805-F0C3-3802D81C71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2218" y="3260409"/>
            <a:ext cx="3481200" cy="3240000"/>
          </a:xfrm>
          <a:prstGeom prst="rect">
            <a:avLst/>
          </a:prstGeom>
        </p:spPr>
      </p:pic>
      <p:grpSp>
        <p:nvGrpSpPr>
          <p:cNvPr id="21" name="Groupe 20">
            <a:extLst>
              <a:ext uri="{FF2B5EF4-FFF2-40B4-BE49-F238E27FC236}">
                <a16:creationId xmlns:a16="http://schemas.microsoft.com/office/drawing/2014/main" id="{FB6EA3C2-4C31-B14F-7C53-DD4EDE9E556B}"/>
              </a:ext>
            </a:extLst>
          </p:cNvPr>
          <p:cNvGrpSpPr/>
          <p:nvPr/>
        </p:nvGrpSpPr>
        <p:grpSpPr>
          <a:xfrm>
            <a:off x="498763" y="3491313"/>
            <a:ext cx="2076812" cy="2612839"/>
            <a:chOff x="554183" y="3491313"/>
            <a:chExt cx="2076812" cy="2612839"/>
          </a:xfrm>
        </p:grpSpPr>
        <p:pic>
          <p:nvPicPr>
            <p:cNvPr id="15" name="Picture 5">
              <a:extLst>
                <a:ext uri="{FF2B5EF4-FFF2-40B4-BE49-F238E27FC236}">
                  <a16:creationId xmlns:a16="http://schemas.microsoft.com/office/drawing/2014/main" id="{C22B3743-5ECD-FD92-5683-37ADAED99CF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1282" y="3491313"/>
              <a:ext cx="1125721" cy="1062106"/>
            </a:xfrm>
            <a:prstGeom prst="rect">
              <a:avLst/>
            </a:prstGeom>
          </p:spPr>
        </p:pic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878B9A89-A61B-4590-905A-880637458AFE}"/>
                </a:ext>
              </a:extLst>
            </p:cNvPr>
            <p:cNvSpPr txBox="1"/>
            <p:nvPr/>
          </p:nvSpPr>
          <p:spPr>
            <a:xfrm>
              <a:off x="554183" y="4719157"/>
              <a:ext cx="2076812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fr-FR" sz="1400" dirty="0" err="1"/>
                <a:t>Within</a:t>
              </a:r>
              <a:r>
                <a:rPr lang="fr-FR" sz="1400" dirty="0"/>
                <a:t> a </a:t>
              </a:r>
              <a:r>
                <a:rPr lang="fr-FR" sz="1400" dirty="0" err="1"/>
                <a:t>naive</a:t>
              </a:r>
              <a:r>
                <a:rPr lang="fr-FR" sz="1400" dirty="0"/>
                <a:t> </a:t>
              </a:r>
              <a:r>
                <a:rPr lang="fr-FR" sz="1400" dirty="0" err="1"/>
                <a:t>modelling</a:t>
              </a:r>
              <a:r>
                <a:rPr lang="fr-FR" sz="1400" dirty="0"/>
                <a:t> of </a:t>
              </a:r>
              <a:r>
                <a:rPr lang="fr-FR" sz="1400" dirty="0" err="1"/>
                <a:t>A’-production</a:t>
              </a:r>
              <a:r>
                <a:rPr lang="fr-FR" sz="1400" dirty="0"/>
                <a:t> </a:t>
              </a:r>
              <a:r>
                <a:rPr lang="fr-FR" sz="1400" dirty="0" err="1"/>
                <a:t>with</a:t>
              </a:r>
              <a:r>
                <a:rPr lang="fr-FR" sz="1400" dirty="0"/>
                <a:t> a </a:t>
              </a:r>
              <a:r>
                <a:rPr lang="fr-FR" sz="1400" dirty="0">
                  <a:solidFill>
                    <a:srgbClr val="0000FF"/>
                  </a:solidFill>
                </a:rPr>
                <a:t>10</a:t>
              </a:r>
              <a:r>
                <a:rPr lang="fr-FR" sz="1400" baseline="30000" dirty="0">
                  <a:solidFill>
                    <a:srgbClr val="0000FF"/>
                  </a:solidFill>
                </a:rPr>
                <a:t>-3</a:t>
              </a:r>
              <a:r>
                <a:rPr lang="fr-FR" sz="1400" dirty="0"/>
                <a:t> </a:t>
              </a:r>
              <a:r>
                <a:rPr lang="fr-FR" sz="1400" dirty="0" err="1"/>
                <a:t>coupling</a:t>
              </a:r>
              <a:r>
                <a:rPr lang="fr-FR" sz="1400" dirty="0"/>
                <a:t> magnitude, the variation of the cross section </a:t>
              </a:r>
              <a:r>
                <a:rPr lang="fr-FR" sz="1400" dirty="0" err="1"/>
                <a:t>would</a:t>
              </a:r>
              <a:r>
                <a:rPr lang="fr-FR" sz="1400" dirty="0"/>
                <a:t> </a:t>
              </a:r>
              <a:r>
                <a:rPr lang="fr-FR" sz="1400" dirty="0" err="1"/>
                <a:t>produce</a:t>
              </a:r>
              <a:r>
                <a:rPr lang="fr-FR" sz="1400" dirty="0"/>
                <a:t> a </a:t>
              </a:r>
              <a:r>
                <a:rPr lang="fr-FR" sz="1400" dirty="0" err="1">
                  <a:solidFill>
                    <a:srgbClr val="CD04FF"/>
                  </a:solidFill>
                </a:rPr>
                <a:t>characteristic</a:t>
              </a:r>
              <a:r>
                <a:rPr lang="fr-FR" sz="1400" dirty="0">
                  <a:solidFill>
                    <a:srgbClr val="CD04FF"/>
                  </a:solidFill>
                </a:rPr>
                <a:t> signal</a:t>
              </a:r>
              <a:r>
                <a:rPr lang="fr-FR" sz="1400" dirty="0"/>
                <a:t>. </a:t>
              </a:r>
            </a:p>
          </p:txBody>
        </p:sp>
      </p:grpSp>
      <p:sp>
        <p:nvSpPr>
          <p:cNvPr id="9" name="Text Box 64">
            <a:extLst>
              <a:ext uri="{FF2B5EF4-FFF2-40B4-BE49-F238E27FC236}">
                <a16:creationId xmlns:a16="http://schemas.microsoft.com/office/drawing/2014/main" id="{1FF1ACDA-6842-EEBC-DBEC-DF76992E80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333399"/>
                </a:solidFill>
                <a:latin typeface="Lucida Calligraphy" charset="0"/>
              </a:rPr>
              <a:t>E. Voutier</a:t>
            </a:r>
          </a:p>
        </p:txBody>
      </p:sp>
      <p:sp>
        <p:nvSpPr>
          <p:cNvPr id="14" name="Text Box 18">
            <a:extLst>
              <a:ext uri="{FF2B5EF4-FFF2-40B4-BE49-F238E27FC236}">
                <a16:creationId xmlns:a16="http://schemas.microsoft.com/office/drawing/2014/main" id="{593A9A37-0394-C87E-2FF8-48BB93CE21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CA0FA72-569C-4816-2014-8C279223045D}"/>
              </a:ext>
            </a:extLst>
          </p:cNvPr>
          <p:cNvSpPr txBox="1"/>
          <p:nvPr/>
        </p:nvSpPr>
        <p:spPr>
          <a:xfrm>
            <a:off x="1203162" y="161462"/>
            <a:ext cx="3868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of the Standard Model</a:t>
            </a:r>
          </a:p>
        </p:txBody>
      </p:sp>
    </p:spTree>
    <p:extLst>
      <p:ext uri="{BB962C8B-B14F-4D97-AF65-F5344CB8AC3E}">
        <p14:creationId xmlns:p14="http://schemas.microsoft.com/office/powerpoint/2010/main" val="10470233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DFA87C10-1568-B70B-A0BC-44D1E4D5E35C}"/>
              </a:ext>
            </a:extLst>
          </p:cNvPr>
          <p:cNvCxnSpPr>
            <a:cxnSpLocks/>
          </p:cNvCxnSpPr>
          <p:nvPr/>
        </p:nvCxnSpPr>
        <p:spPr>
          <a:xfrm>
            <a:off x="1152419" y="623127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6" name="Image 15">
            <a:extLst>
              <a:ext uri="{FF2B5EF4-FFF2-40B4-BE49-F238E27FC236}">
                <a16:creationId xmlns:a16="http://schemas.microsoft.com/office/drawing/2014/main" id="{DE57FF70-FA86-4487-88CA-E991E50E4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sp>
        <p:nvSpPr>
          <p:cNvPr id="13" name="Text Box 9">
            <a:extLst>
              <a:ext uri="{FF2B5EF4-FFF2-40B4-BE49-F238E27FC236}">
                <a16:creationId xmlns:a16="http://schemas.microsoft.com/office/drawing/2014/main" id="{E3D5A7C6-BC69-4737-A3E8-3AF7F08EF9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267" y="1024395"/>
            <a:ext cx="3360215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Atoms as Accelerators </a:t>
            </a:r>
          </a:p>
        </p:txBody>
      </p:sp>
      <p:sp>
        <p:nvSpPr>
          <p:cNvPr id="17" name="Rectangle 19">
            <a:extLst>
              <a:ext uri="{FF2B5EF4-FFF2-40B4-BE49-F238E27FC236}">
                <a16:creationId xmlns:a16="http://schemas.microsoft.com/office/drawing/2014/main" id="{3B785E47-BA73-440F-B612-258B1E64D4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0914" y="1232793"/>
            <a:ext cx="539050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F.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Arias_Aragon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, L.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Darmé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, G.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Grilli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 di Cortona, E.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Nardi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, arXiv:2407.15941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Box 6">
                <a:extLst>
                  <a:ext uri="{FF2B5EF4-FFF2-40B4-BE49-F238E27FC236}">
                    <a16:creationId xmlns:a16="http://schemas.microsoft.com/office/drawing/2014/main" id="{42123DE4-DB69-4863-9EDE-D13380C6AF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2943" y="1608916"/>
                <a:ext cx="11784176" cy="10227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Clr>
                    <a:srgbClr val="D60093"/>
                  </a:buClr>
                  <a:buFont typeface="Courier New" panose="02070309020205020404" pitchFamily="49" charset="0"/>
                  <a:buChar char="o"/>
                  <a:defRPr/>
                </a:pP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The </a:t>
                </a:r>
                <a:r>
                  <a:rPr lang="en-US" b="1" dirty="0">
                    <a:solidFill>
                      <a:srgbClr val="0431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H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adronic </a:t>
                </a:r>
                <a:r>
                  <a:rPr lang="en-US" b="1" dirty="0">
                    <a:solidFill>
                      <a:srgbClr val="0431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V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acuum </a:t>
                </a:r>
                <a:r>
                  <a:rPr lang="en-US" b="1" dirty="0">
                    <a:solidFill>
                      <a:srgbClr val="0431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P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olarization (</a:t>
                </a:r>
                <a:r>
                  <a:rPr lang="en-US" b="1" dirty="0">
                    <a:solidFill>
                      <a:srgbClr val="0431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HVP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) is the leading theoretical uncertainty in the determination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431FF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b="1" i="1" smtClean="0">
                                <a:solidFill>
                                  <a:srgbClr val="0431FF"/>
                                </a:solidFill>
                                <a:latin typeface="Cambria Math" panose="02040503050406030204" pitchFamily="18" charset="0"/>
                                <a:cs typeface="Microsoft Sans Serif" panose="020B0604020202020204" pitchFamily="34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b="1" dirty="0">
                                <a:solidFill>
                                  <a:srgbClr val="0431FF"/>
                                </a:solidFill>
                                <a:latin typeface="Microsoft Sans Serif" panose="020B0604020202020204" pitchFamily="34" charset="0"/>
                                <a:cs typeface="Microsoft Sans Serif" panose="020B0604020202020204" pitchFamily="34" charset="0"/>
                              </a:rPr>
                              <m:t>g</m:t>
                            </m:r>
                            <m:r>
                              <m:rPr>
                                <m:nor/>
                              </m:rPr>
                              <a:rPr lang="en-US" b="1" dirty="0">
                                <a:solidFill>
                                  <a:srgbClr val="0431FF"/>
                                </a:solidFill>
                                <a:latin typeface="Microsoft Sans Serif" panose="020B0604020202020204" pitchFamily="34" charset="0"/>
                                <a:cs typeface="Microsoft Sans Serif" panose="020B0604020202020204" pitchFamily="34" charset="0"/>
                              </a:rPr>
                              <m:t>−2</m:t>
                            </m:r>
                          </m:e>
                        </m:d>
                      </m:e>
                      <m:sub>
                        <m:r>
                          <a:rPr lang="en-US" b="1" i="1" smtClean="0">
                            <a:solidFill>
                              <a:srgbClr val="0431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icrosoft Sans Serif" panose="020B0604020202020204" pitchFamily="34" charset="0"/>
                          </a:rPr>
                          <m:t>𝝁</m:t>
                        </m:r>
                      </m:sub>
                    </m:sSub>
                  </m:oMath>
                </a14:m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.</a:t>
                </a:r>
              </a:p>
              <a:p>
                <a:pPr marL="285750" indent="-285750" algn="just">
                  <a:buClr>
                    <a:srgbClr val="D60093"/>
                  </a:buClr>
                  <a:buFont typeface="Courier New" panose="02070309020205020404" pitchFamily="49" charset="0"/>
                  <a:buChar char="o"/>
                  <a:defRPr/>
                </a:pPr>
                <a:endParaRPr lang="en-US" sz="500" dirty="0">
                  <a:latin typeface="Microsoft Sans Serif" panose="020B0604020202020204" pitchFamily="34" charset="0"/>
                  <a:cs typeface="Microsoft Sans Serif" panose="020B0604020202020204" pitchFamily="34" charset="0"/>
                </a:endParaRPr>
              </a:p>
              <a:p>
                <a:pPr marL="285750" indent="-285750" algn="just">
                  <a:buClr>
                    <a:srgbClr val="D60093"/>
                  </a:buClr>
                  <a:buFont typeface="Courier New" panose="02070309020205020404" pitchFamily="49" charset="0"/>
                  <a:buChar char="o"/>
                  <a:defRPr/>
                </a:pP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Serious disagreements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icrosoft Sans Serif" panose="020B0604020202020204" pitchFamily="34" charset="0"/>
                          </a:rPr>
                          <m:t>𝝈</m:t>
                        </m:r>
                      </m:e>
                      <m:sub>
                        <m:r>
                          <a:rPr lang="fr-F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  <m:t>𝒉𝒂𝒅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FF0000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exist among different experiments as well as between </a:t>
                </a:r>
                <a:r>
                  <a:rPr lang="en-US" b="1" dirty="0">
                    <a:solidFill>
                      <a:srgbClr val="0431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data driven</a:t>
                </a:r>
                <a:r>
                  <a:rPr lang="en-US" b="1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and </a:t>
                </a:r>
                <a:r>
                  <a:rPr lang="en-US" b="1" dirty="0">
                    <a:solidFill>
                      <a:srgbClr val="0431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lattice QCD 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results for HVP.</a:t>
                </a:r>
              </a:p>
            </p:txBody>
          </p:sp>
        </mc:Choice>
        <mc:Fallback xmlns="">
          <p:sp>
            <p:nvSpPr>
              <p:cNvPr id="18" name="Text Box 6">
                <a:extLst>
                  <a:ext uri="{FF2B5EF4-FFF2-40B4-BE49-F238E27FC236}">
                    <a16:creationId xmlns:a16="http://schemas.microsoft.com/office/drawing/2014/main" id="{42123DE4-DB69-4863-9EDE-D13380C6AF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2943" y="1608916"/>
                <a:ext cx="11784176" cy="1022780"/>
              </a:xfrm>
              <a:prstGeom prst="rect">
                <a:avLst/>
              </a:prstGeom>
              <a:blipFill>
                <a:blip r:embed="rId4"/>
                <a:stretch>
                  <a:fillRect l="-362" t="-3571" r="-414" b="-892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>
            <a:extLst>
              <a:ext uri="{FF2B5EF4-FFF2-40B4-BE49-F238E27FC236}">
                <a16:creationId xmlns:a16="http://schemas.microsoft.com/office/drawing/2014/main" id="{D26E0F95-F876-4C96-97E4-5F6DD10B70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5284" y="3483896"/>
            <a:ext cx="4641835" cy="3128323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F03BD806-7124-EF27-A255-50369557171E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259E12D5-52E9-441E-8465-F873FEAD3488}"/>
                  </a:ext>
                </a:extLst>
              </p:cNvPr>
              <p:cNvSpPr txBox="1"/>
              <p:nvPr/>
            </p:nvSpPr>
            <p:spPr>
              <a:xfrm>
                <a:off x="1024362" y="3287214"/>
                <a:ext cx="2320724" cy="6953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sz="1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fr-FR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𝐻𝑉𝑃</m:t>
                          </m:r>
                        </m:sup>
                      </m:sSubSup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𝑡h</m:t>
                              </m:r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sub>
                          </m:sSub>
                        </m:sub>
                        <m:sup/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𝑑𝑠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h𝑎𝑑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</m:e>
                      </m:nary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𝐾</m:t>
                      </m:r>
                      <m:d>
                        <m:d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259E12D5-52E9-441E-8465-F873FEAD34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362" y="3287214"/>
                <a:ext cx="2320724" cy="69538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06C82BA3-E6F9-46B5-A2F2-BDC6BF3757E4}"/>
                  </a:ext>
                </a:extLst>
              </p:cNvPr>
              <p:cNvSpPr txBox="1"/>
              <p:nvPr/>
            </p:nvSpPr>
            <p:spPr>
              <a:xfrm>
                <a:off x="1060572" y="2579503"/>
                <a:ext cx="10079356" cy="929935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700" b="1" dirty="0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Taking </a:t>
                </a:r>
                <a:r>
                  <a:rPr lang="fr-FR" sz="1700" b="1" dirty="0" err="1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advantage</a:t>
                </a:r>
                <a:r>
                  <a:rPr lang="fr-FR" sz="1700" b="1" dirty="0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 of the </a:t>
                </a:r>
                <a:r>
                  <a:rPr lang="fr-FR" sz="1700" b="1" dirty="0" err="1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relativistic</a:t>
                </a:r>
                <a:r>
                  <a:rPr lang="fr-FR" sz="1700" b="1" dirty="0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 motion of </a:t>
                </a:r>
                <a:r>
                  <a:rPr lang="fr-FR" sz="1700" b="1" dirty="0" err="1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inner</a:t>
                </a:r>
                <a:r>
                  <a:rPr lang="fr-FR" sz="1700" b="1" dirty="0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fr-FR" sz="1700" b="1" dirty="0" err="1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atomic</a:t>
                </a:r>
                <a:r>
                  <a:rPr lang="fr-FR" sz="1700" b="1" dirty="0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fr-FR" sz="1700" b="1" dirty="0" err="1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shells</a:t>
                </a:r>
                <a:r>
                  <a:rPr lang="fr-FR" sz="1700" b="1" dirty="0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fr-FR" sz="1700" b="1" dirty="0" err="1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electrons</a:t>
                </a:r>
                <a:r>
                  <a:rPr lang="fr-FR" sz="1700" b="1" dirty="0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 of high Z </a:t>
                </a:r>
                <a:r>
                  <a:rPr lang="fr-FR" sz="1700" b="1" dirty="0" err="1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materials</a:t>
                </a:r>
                <a:r>
                  <a:rPr lang="fr-FR" sz="1700" b="1" dirty="0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, </a:t>
                </a:r>
              </a:p>
              <a:p>
                <a:pPr algn="ctr"/>
                <a:r>
                  <a:rPr lang="fr-FR" sz="1700" b="1" dirty="0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700" b="1" i="1" smtClean="0">
                            <a:solidFill>
                              <a:srgbClr val="E310D6"/>
                            </a:solidFill>
                            <a:latin typeface="Cambria Math" panose="02040503050406030204" pitchFamily="18" charset="0"/>
                            <a:ea typeface="Microsoft Sans Serif" panose="020B0604020202020204" pitchFamily="34" charset="0"/>
                            <a:cs typeface="Microsoft Sans Serif" panose="020B0604020202020204" pitchFamily="34" charset="0"/>
                          </a:rPr>
                        </m:ctrlPr>
                      </m:sSupPr>
                      <m:e>
                        <m:r>
                          <a:rPr lang="fr-FR" sz="1700" b="1" i="1" smtClean="0">
                            <a:solidFill>
                              <a:srgbClr val="E310D6"/>
                            </a:solidFill>
                            <a:latin typeface="Cambria Math" panose="02040503050406030204" pitchFamily="18" charset="0"/>
                            <a:ea typeface="Microsoft Sans Serif" panose="020B0604020202020204" pitchFamily="34" charset="0"/>
                            <a:cs typeface="Microsoft Sans Serif" panose="020B0604020202020204" pitchFamily="34" charset="0"/>
                          </a:rPr>
                          <m:t>𝒆</m:t>
                        </m:r>
                      </m:e>
                      <m:sup>
                        <m:r>
                          <a:rPr lang="fr-FR" sz="1700" b="1" i="1" smtClean="0">
                            <a:solidFill>
                              <a:srgbClr val="E310D6"/>
                            </a:solidFill>
                            <a:latin typeface="Cambria Math" panose="02040503050406030204" pitchFamily="18" charset="0"/>
                            <a:ea typeface="Microsoft Sans Serif" panose="020B0604020202020204" pitchFamily="34" charset="0"/>
                            <a:cs typeface="Microsoft Sans Serif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FR" sz="1700" b="1" i="1" smtClean="0">
                            <a:solidFill>
                              <a:srgbClr val="E310D6"/>
                            </a:solidFill>
                            <a:latin typeface="Cambria Math" panose="02040503050406030204" pitchFamily="18" charset="0"/>
                            <a:ea typeface="Microsoft Sans Serif" panose="020B0604020202020204" pitchFamily="34" charset="0"/>
                            <a:cs typeface="Microsoft Sans Serif" panose="020B0604020202020204" pitchFamily="34" charset="0"/>
                          </a:rPr>
                        </m:ctrlPr>
                      </m:sSupPr>
                      <m:e>
                        <m:r>
                          <a:rPr lang="fr-FR" sz="1700" b="1" i="1" smtClean="0">
                            <a:solidFill>
                              <a:srgbClr val="E310D6"/>
                            </a:solidFill>
                            <a:latin typeface="Cambria Math" panose="02040503050406030204" pitchFamily="18" charset="0"/>
                            <a:ea typeface="Microsoft Sans Serif" panose="020B0604020202020204" pitchFamily="34" charset="0"/>
                            <a:cs typeface="Microsoft Sans Serif" panose="020B0604020202020204" pitchFamily="34" charset="0"/>
                          </a:rPr>
                          <m:t>𝒆</m:t>
                        </m:r>
                      </m:e>
                      <m:sup>
                        <m:r>
                          <a:rPr lang="fr-FR" sz="1700" b="1" i="1" smtClean="0">
                            <a:solidFill>
                              <a:srgbClr val="E310D6"/>
                            </a:solidFill>
                            <a:latin typeface="Cambria Math" panose="02040503050406030204" pitchFamily="18" charset="0"/>
                            <a:ea typeface="Microsoft Sans Serif" panose="020B0604020202020204" pitchFamily="34" charset="0"/>
                            <a:cs typeface="Microsoft Sans Serif" panose="020B0604020202020204" pitchFamily="34" charset="0"/>
                          </a:rPr>
                          <m:t>−</m:t>
                        </m:r>
                      </m:sup>
                    </m:sSup>
                    <m:r>
                      <a:rPr lang="fr-FR" sz="1700" b="1" i="1" smtClean="0">
                        <a:solidFill>
                          <a:srgbClr val="E310D6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Microsoft Sans Serif" panose="020B0604020202020204" pitchFamily="34" charset="0"/>
                      </a:rPr>
                      <m:t>⟶</m:t>
                    </m:r>
                    <m:sSup>
                      <m:sSupPr>
                        <m:ctrlPr>
                          <a:rPr lang="fr-FR" sz="1700" b="1" i="1" smtClean="0">
                            <a:solidFill>
                              <a:srgbClr val="E310D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icrosoft Sans Serif" panose="020B0604020202020204" pitchFamily="34" charset="0"/>
                          </a:rPr>
                        </m:ctrlPr>
                      </m:sSupPr>
                      <m:e>
                        <m:r>
                          <a:rPr lang="fr-FR" sz="1700" b="1" i="1" smtClean="0">
                            <a:solidFill>
                              <a:srgbClr val="E310D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icrosoft Sans Serif" panose="020B0604020202020204" pitchFamily="34" charset="0"/>
                          </a:rPr>
                          <m:t>𝝅</m:t>
                        </m:r>
                      </m:e>
                      <m:sup>
                        <m:r>
                          <a:rPr lang="fr-FR" sz="1700" b="1" i="1" smtClean="0">
                            <a:solidFill>
                              <a:srgbClr val="E310D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icrosoft Sans Serif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fr-FR" sz="1700" b="1" i="1" smtClean="0">
                            <a:solidFill>
                              <a:srgbClr val="E310D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icrosoft Sans Serif" panose="020B0604020202020204" pitchFamily="34" charset="0"/>
                          </a:rPr>
                        </m:ctrlPr>
                      </m:sSupPr>
                      <m:e>
                        <m:r>
                          <a:rPr lang="fr-FR" sz="1700" b="1" i="1" smtClean="0">
                            <a:solidFill>
                              <a:srgbClr val="E310D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icrosoft Sans Serif" panose="020B0604020202020204" pitchFamily="34" charset="0"/>
                          </a:rPr>
                          <m:t>𝝅</m:t>
                        </m:r>
                      </m:e>
                      <m:sup>
                        <m:r>
                          <a:rPr lang="fr-FR" sz="1700" b="1" i="1" smtClean="0">
                            <a:solidFill>
                              <a:srgbClr val="E310D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icrosoft Sans Serif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fr-FR" sz="1700" b="1" dirty="0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 cross section can </a:t>
                </a:r>
                <a:r>
                  <a:rPr lang="fr-FR" sz="1700" b="1" dirty="0" err="1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be</a:t>
                </a:r>
                <a:r>
                  <a:rPr lang="fr-FR" sz="1700" b="1" dirty="0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fr-FR" sz="1700" b="1" dirty="0" err="1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measured</a:t>
                </a:r>
                <a:r>
                  <a:rPr lang="fr-FR" sz="1700" b="1" dirty="0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 at C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700" b="1" i="1" smtClean="0">
                            <a:solidFill>
                              <a:srgbClr val="E310D6"/>
                            </a:solidFill>
                            <a:latin typeface="Cambria Math" panose="02040503050406030204" pitchFamily="18" charset="0"/>
                            <a:ea typeface="Microsoft Sans Serif" panose="020B0604020202020204" pitchFamily="34" charset="0"/>
                            <a:cs typeface="Microsoft Sans Serif" panose="020B0604020202020204" pitchFamily="34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fr-FR" sz="1700" b="1" dirty="0">
                            <a:solidFill>
                              <a:srgbClr val="E310D6"/>
                            </a:solidFill>
                            <a:latin typeface="Microsoft Sans Serif" panose="020B0604020202020204" pitchFamily="34" charset="0"/>
                            <a:ea typeface="Microsoft Sans Serif" panose="020B0604020202020204" pitchFamily="34" charset="0"/>
                            <a:cs typeface="Microsoft Sans Serif" panose="020B0604020202020204" pitchFamily="34" charset="0"/>
                          </a:rPr>
                          <m:t>e</m:t>
                        </m:r>
                      </m:e>
                      <m:sup>
                        <m:r>
                          <m:rPr>
                            <m:nor/>
                          </m:rPr>
                          <a:rPr lang="fr-FR" sz="1700" b="1" dirty="0">
                            <a:solidFill>
                              <a:srgbClr val="E310D6"/>
                            </a:solidFill>
                            <a:latin typeface="Microsoft Sans Serif" panose="020B0604020202020204" pitchFamily="34" charset="0"/>
                            <a:ea typeface="Microsoft Sans Serif" panose="020B0604020202020204" pitchFamily="34" charset="0"/>
                            <a:cs typeface="Microsoft Sans Serif" panose="020B0604020202020204" pitchFamily="34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fr-FR" sz="1700" b="1" dirty="0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BAF </a:t>
                </a:r>
              </a:p>
              <a:p>
                <a:pPr algn="ctr"/>
                <a:r>
                  <a:rPr lang="fr-FR" sz="1700" b="1" dirty="0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over a </a:t>
                </a:r>
                <a:r>
                  <a:rPr lang="fr-FR" sz="1700" b="1" i="1" dirty="0">
                    <a:solidFill>
                      <a:srgbClr val="E310D6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Microsoft Sans Serif" panose="020B0604020202020204" pitchFamily="34" charset="0"/>
                  </a:rPr>
                  <a:t>s-</a:t>
                </a:r>
                <a:r>
                  <a:rPr lang="fr-FR" sz="1700" b="1" dirty="0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range of </a:t>
                </a:r>
                <a:r>
                  <a:rPr lang="fr-FR" sz="1700" b="1" dirty="0" err="1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interest</a:t>
                </a:r>
                <a:r>
                  <a:rPr lang="fr-FR" sz="1700" b="1" dirty="0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 for the </a:t>
                </a:r>
                <a:r>
                  <a:rPr lang="fr-FR" sz="1700" b="1" dirty="0" err="1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determination</a:t>
                </a:r>
                <a:r>
                  <a:rPr lang="fr-FR" sz="1700" b="1" dirty="0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b="1" i="1">
                            <a:solidFill>
                              <a:srgbClr val="E310D6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sz="1700" b="1" i="1">
                                <a:solidFill>
                                  <a:srgbClr val="E310D6"/>
                                </a:solidFill>
                                <a:latin typeface="Cambria Math" panose="02040503050406030204" pitchFamily="18" charset="0"/>
                                <a:cs typeface="Microsoft Sans Serif" panose="020B0604020202020204" pitchFamily="34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 sz="1700" b="1" dirty="0">
                                <a:solidFill>
                                  <a:srgbClr val="E310D6"/>
                                </a:solidFill>
                                <a:latin typeface="Microsoft Sans Serif" panose="020B0604020202020204" pitchFamily="34" charset="0"/>
                                <a:ea typeface="Microsoft Sans Serif" panose="020B0604020202020204" pitchFamily="34" charset="0"/>
                                <a:cs typeface="Microsoft Sans Serif" panose="020B0604020202020204" pitchFamily="34" charset="0"/>
                              </a:rPr>
                              <m:t>g</m:t>
                            </m:r>
                            <m:r>
                              <m:rPr>
                                <m:nor/>
                              </m:rPr>
                              <a:rPr lang="en-US" sz="1700" b="1" dirty="0">
                                <a:solidFill>
                                  <a:srgbClr val="E310D6"/>
                                </a:solidFill>
                                <a:latin typeface="Microsoft Sans Serif" panose="020B0604020202020204" pitchFamily="34" charset="0"/>
                                <a:ea typeface="Microsoft Sans Serif" panose="020B0604020202020204" pitchFamily="34" charset="0"/>
                                <a:cs typeface="Microsoft Sans Serif" panose="020B0604020202020204" pitchFamily="34" charset="0"/>
                              </a:rPr>
                              <m:t>−2</m:t>
                            </m:r>
                          </m:e>
                        </m:d>
                      </m:e>
                      <m:sub>
                        <m:r>
                          <a:rPr lang="en-US" sz="1700" b="1" i="1" smtClean="0">
                            <a:solidFill>
                              <a:srgbClr val="E310D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icrosoft Sans Serif" panose="020B0604020202020204" pitchFamily="34" charset="0"/>
                          </a:rPr>
                          <m:t>𝝁</m:t>
                        </m:r>
                      </m:sub>
                    </m:sSub>
                  </m:oMath>
                </a14:m>
                <a:r>
                  <a:rPr lang="fr-FR" sz="1700" b="1" dirty="0">
                    <a:solidFill>
                      <a:srgbClr val="E310D6"/>
                    </a:solidFill>
                    <a:latin typeface="Microsoft Sans Serif" panose="020B0604020202020204" pitchFamily="34" charset="0"/>
                    <a:ea typeface="Microsoft Sans Serif" panose="020B0604020202020204" pitchFamily="34" charset="0"/>
                    <a:cs typeface="Microsoft Sans Serif" panose="020B0604020202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06C82BA3-E6F9-46B5-A2F2-BDC6BF3757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0572" y="2579503"/>
                <a:ext cx="10079356" cy="929935"/>
              </a:xfrm>
              <a:prstGeom prst="rect">
                <a:avLst/>
              </a:prstGeom>
              <a:blipFill>
                <a:blip r:embed="rId7"/>
                <a:stretch>
                  <a:fillRect t="-2703" b="-6757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CD0A9928-F17D-484A-B5BE-1E7C118B261A}"/>
                  </a:ext>
                </a:extLst>
              </p:cNvPr>
              <p:cNvSpPr txBox="1"/>
              <p:nvPr/>
            </p:nvSpPr>
            <p:spPr>
              <a:xfrm>
                <a:off x="4369450" y="4166890"/>
                <a:ext cx="3029868" cy="319575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2 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sSup>
                            <m:s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sub>
                      </m:sSub>
                      <m:d>
                        <m:dPr>
                          <m:begChr m:val="⟨"/>
                          <m:endChr m:val="⟩"/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𝑛𝑙</m:t>
                              </m:r>
                            </m:sub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p>
                          </m:sSubSup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1" i="1" smtClean="0"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</m:e>
                                <m:sub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𝑛𝑙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b="0" dirty="0"/>
              </a:p>
              <a:p>
                <a:endParaRPr lang="fr-FR" sz="200" dirty="0"/>
              </a:p>
            </p:txBody>
          </p:sp>
        </mc:Choice>
        <mc:Fallback xmlns=""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CD0A9928-F17D-484A-B5BE-1E7C118B26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9450" y="4166890"/>
                <a:ext cx="3029868" cy="319575"/>
              </a:xfrm>
              <a:prstGeom prst="rect">
                <a:avLst/>
              </a:prstGeom>
              <a:blipFill>
                <a:blip r:embed="rId8"/>
                <a:stretch>
                  <a:fillRect b="-7018"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>
            <a:extLst>
              <a:ext uri="{FF2B5EF4-FFF2-40B4-BE49-F238E27FC236}">
                <a16:creationId xmlns:a16="http://schemas.microsoft.com/office/drawing/2014/main" id="{0FD527E1-0CB3-B619-9EA6-1E49DB3365BB}"/>
              </a:ext>
            </a:extLst>
          </p:cNvPr>
          <p:cNvSpPr txBox="1"/>
          <p:nvPr/>
        </p:nvSpPr>
        <p:spPr>
          <a:xfrm>
            <a:off x="11621366" y="6465193"/>
            <a:ext cx="63831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18/24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FCC6F9D2-4186-4B5F-B2B3-E77F58F86AAB}"/>
                  </a:ext>
                </a:extLst>
              </p:cNvPr>
              <p:cNvSpPr txBox="1"/>
              <p:nvPr/>
            </p:nvSpPr>
            <p:spPr>
              <a:xfrm>
                <a:off x="5369873" y="4833966"/>
                <a:ext cx="1615121" cy="2783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FCC6F9D2-4186-4B5F-B2B3-E77F58F86A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9873" y="4833966"/>
                <a:ext cx="1615121" cy="278346"/>
              </a:xfrm>
              <a:prstGeom prst="rect">
                <a:avLst/>
              </a:prstGeom>
              <a:blipFill>
                <a:blip r:embed="rId9"/>
                <a:stretch>
                  <a:fillRect l="-3019" b="-1087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e 23">
            <a:extLst>
              <a:ext uri="{FF2B5EF4-FFF2-40B4-BE49-F238E27FC236}">
                <a16:creationId xmlns:a16="http://schemas.microsoft.com/office/drawing/2014/main" id="{969A7512-6A96-4144-BDE0-9446D991F383}"/>
              </a:ext>
            </a:extLst>
          </p:cNvPr>
          <p:cNvGrpSpPr/>
          <p:nvPr/>
        </p:nvGrpSpPr>
        <p:grpSpPr>
          <a:xfrm>
            <a:off x="4602914" y="5372317"/>
            <a:ext cx="2457852" cy="1014136"/>
            <a:chOff x="4338754" y="5301197"/>
            <a:chExt cx="2457852" cy="1014136"/>
          </a:xfrm>
        </p:grpSpPr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21B7E1F2-692B-45D5-B01B-29101753395A}"/>
                </a:ext>
              </a:extLst>
            </p:cNvPr>
            <p:cNvSpPr txBox="1"/>
            <p:nvPr/>
          </p:nvSpPr>
          <p:spPr>
            <a:xfrm>
              <a:off x="4453427" y="5301197"/>
              <a:ext cx="223391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>
                  <a:solidFill>
                    <a:srgbClr val="0431FF"/>
                  </a:solidFill>
                </a:rPr>
                <a:t>Atom </a:t>
              </a:r>
              <a:r>
                <a:rPr lang="fr-FR" sz="1400" dirty="0" err="1">
                  <a:solidFill>
                    <a:srgbClr val="0431FF"/>
                  </a:solidFill>
                </a:rPr>
                <a:t>acceleration</a:t>
              </a:r>
              <a:r>
                <a:rPr lang="fr-FR" sz="1400" dirty="0">
                  <a:solidFill>
                    <a:srgbClr val="0431FF"/>
                  </a:solidFill>
                </a:rPr>
                <a:t> </a:t>
              </a:r>
              <a:r>
                <a:rPr lang="fr-FR" sz="1400" dirty="0" err="1">
                  <a:solidFill>
                    <a:srgbClr val="0431FF"/>
                  </a:solidFill>
                </a:rPr>
                <a:t>effects</a:t>
              </a:r>
              <a:r>
                <a:rPr lang="fr-FR" sz="1400" dirty="0">
                  <a:solidFill>
                    <a:srgbClr val="0431FF"/>
                  </a:solidFill>
                </a:rPr>
                <a:t> have </a:t>
              </a:r>
              <a:r>
                <a:rPr lang="fr-FR" sz="1400" dirty="0" err="1">
                  <a:solidFill>
                    <a:srgbClr val="0431FF"/>
                  </a:solidFill>
                </a:rPr>
                <a:t>already</a:t>
              </a:r>
              <a:r>
                <a:rPr lang="fr-FR" sz="1400" dirty="0">
                  <a:solidFill>
                    <a:srgbClr val="0431FF"/>
                  </a:solidFill>
                </a:rPr>
                <a:t> been </a:t>
              </a:r>
              <a:r>
                <a:rPr lang="fr-FR" sz="1400" dirty="0" err="1">
                  <a:solidFill>
                    <a:srgbClr val="0431FF"/>
                  </a:solidFill>
                </a:rPr>
                <a:t>observed</a:t>
              </a:r>
              <a:r>
                <a:rPr lang="fr-FR" sz="1400" dirty="0">
                  <a:solidFill>
                    <a:srgbClr val="0431FF"/>
                  </a:solidFill>
                </a:rPr>
                <a:t> in  </a:t>
              </a:r>
              <a:r>
                <a:rPr lang="fr-FR" sz="1400" dirty="0" err="1">
                  <a:solidFill>
                    <a:srgbClr val="0431FF"/>
                  </a:solidFill>
                </a:rPr>
                <a:t>Møller</a:t>
              </a:r>
              <a:r>
                <a:rPr lang="fr-FR" sz="1400" dirty="0">
                  <a:solidFill>
                    <a:srgbClr val="0431FF"/>
                  </a:solidFill>
                </a:rPr>
                <a:t> </a:t>
              </a:r>
              <a:r>
                <a:rPr lang="fr-FR" sz="1400" dirty="0" err="1">
                  <a:solidFill>
                    <a:srgbClr val="0431FF"/>
                  </a:solidFill>
                </a:rPr>
                <a:t>polarimetry</a:t>
              </a:r>
              <a:r>
                <a:rPr lang="fr-FR" sz="1400" dirty="0">
                  <a:solidFill>
                    <a:srgbClr val="0431FF"/>
                  </a:solidFill>
                </a:rPr>
                <a:t>.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C2CA294-B71A-4D0B-AE4C-33AC43DED1D8}"/>
                </a:ext>
              </a:extLst>
            </p:cNvPr>
            <p:cNvSpPr/>
            <p:nvPr/>
          </p:nvSpPr>
          <p:spPr>
            <a:xfrm>
              <a:off x="4338754" y="6038334"/>
              <a:ext cx="245785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Book" panose="02000503020000020003"/>
                </a:rPr>
                <a:t>L.G. </a:t>
              </a:r>
              <a:r>
                <a:rPr lang="fr-FR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Book" panose="02000503020000020003"/>
                </a:rPr>
                <a:t>Levchuk</a:t>
              </a:r>
              <a:r>
                <a:rPr lang="fr-FR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Book" panose="02000503020000020003"/>
                </a:rPr>
                <a:t>, NIM A 345 (1994) 496</a:t>
              </a:r>
            </a:p>
          </p:txBody>
        </p:sp>
      </p:grpSp>
      <p:cxnSp>
        <p:nvCxnSpPr>
          <p:cNvPr id="26" name="Connecteur : en arc 25">
            <a:extLst>
              <a:ext uri="{FF2B5EF4-FFF2-40B4-BE49-F238E27FC236}">
                <a16:creationId xmlns:a16="http://schemas.microsoft.com/office/drawing/2014/main" id="{461C3A33-4055-487B-99C8-FCE812871B1B}"/>
              </a:ext>
            </a:extLst>
          </p:cNvPr>
          <p:cNvCxnSpPr>
            <a:cxnSpLocks/>
            <a:endCxn id="21" idx="1"/>
          </p:cNvCxnSpPr>
          <p:nvPr/>
        </p:nvCxnSpPr>
        <p:spPr>
          <a:xfrm rot="16200000" flipH="1">
            <a:off x="4916102" y="4519368"/>
            <a:ext cx="564966" cy="342575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4CA40DC3-3F65-46AD-AB13-C396C14B87D1}"/>
              </a:ext>
            </a:extLst>
          </p:cNvPr>
          <p:cNvGrpSpPr/>
          <p:nvPr/>
        </p:nvGrpSpPr>
        <p:grpSpPr>
          <a:xfrm>
            <a:off x="335276" y="4004841"/>
            <a:ext cx="3783334" cy="2546427"/>
            <a:chOff x="335276" y="4004841"/>
            <a:chExt cx="3783334" cy="2546427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C3B8D65-7192-4004-AEC0-D9A6AE65009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35276" y="4004841"/>
              <a:ext cx="3728081" cy="2529067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B3FAB07-7AC4-4390-BCBD-009CE766610F}"/>
                </a:ext>
              </a:extLst>
            </p:cNvPr>
            <p:cNvSpPr/>
            <p:nvPr/>
          </p:nvSpPr>
          <p:spPr>
            <a:xfrm>
              <a:off x="3674745" y="6449778"/>
              <a:ext cx="146685" cy="1014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D02D6F3-245F-4CD2-82B4-50E16FDDE117}"/>
                </a:ext>
              </a:extLst>
            </p:cNvPr>
            <p:cNvSpPr/>
            <p:nvPr/>
          </p:nvSpPr>
          <p:spPr>
            <a:xfrm>
              <a:off x="4038517" y="4019550"/>
              <a:ext cx="80093" cy="6553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39DA4BA2-EDCE-46F4-9EA5-C66D1897DC68}"/>
                  </a:ext>
                </a:extLst>
              </p:cNvPr>
              <p:cNvSpPr txBox="1"/>
              <p:nvPr/>
            </p:nvSpPr>
            <p:spPr>
              <a:xfrm>
                <a:off x="8778035" y="4301487"/>
                <a:ext cx="7610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dirty="0">
                    <a:solidFill>
                      <a:srgbClr val="0F5AA4"/>
                    </a:solidFill>
                  </a:rPr>
                  <a:t>C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400" b="1" i="1" smtClean="0">
                            <a:solidFill>
                              <a:srgbClr val="0F5AA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fr-FR" sz="1400" b="1" dirty="0">
                            <a:solidFill>
                              <a:srgbClr val="0F5AA4"/>
                            </a:solidFill>
                          </a:rPr>
                          <m:t>e</m:t>
                        </m:r>
                      </m:e>
                      <m:sup>
                        <m:r>
                          <a:rPr lang="fr-FR" sz="1400" b="1" i="1" smtClean="0">
                            <a:solidFill>
                              <a:srgbClr val="0F5AA4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fr-FR" sz="1400" b="1" dirty="0">
                    <a:solidFill>
                      <a:srgbClr val="0F5AA4"/>
                    </a:solidFill>
                  </a:rPr>
                  <a:t>BAF</a:t>
                </a:r>
              </a:p>
            </p:txBody>
          </p:sp>
        </mc:Choice>
        <mc:Fallback xmlns=""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39DA4BA2-EDCE-46F4-9EA5-C66D1897DC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035" y="4301487"/>
                <a:ext cx="761042" cy="307777"/>
              </a:xfrm>
              <a:prstGeom prst="rect">
                <a:avLst/>
              </a:prstGeom>
              <a:blipFill>
                <a:blip r:embed="rId11"/>
                <a:stretch>
                  <a:fillRect l="-2400" t="-4000" r="-800" b="-20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Image 1" descr="LP15122-Picture.eps">
            <a:extLst>
              <a:ext uri="{FF2B5EF4-FFF2-40B4-BE49-F238E27FC236}">
                <a16:creationId xmlns:a16="http://schemas.microsoft.com/office/drawing/2014/main" id="{E097B801-80B9-3043-B865-F16CDCA65EC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sp>
        <p:nvSpPr>
          <p:cNvPr id="11" name="Text Box 64">
            <a:extLst>
              <a:ext uri="{FF2B5EF4-FFF2-40B4-BE49-F238E27FC236}">
                <a16:creationId xmlns:a16="http://schemas.microsoft.com/office/drawing/2014/main" id="{3F3D1AA6-770F-8E41-20AB-B120B24D5E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333399"/>
                </a:solidFill>
                <a:latin typeface="Lucida Calligraphy" charset="0"/>
              </a:rPr>
              <a:t>E. Voutier</a:t>
            </a:r>
          </a:p>
        </p:txBody>
      </p:sp>
      <p:sp>
        <p:nvSpPr>
          <p:cNvPr id="12" name="Text Box 18">
            <a:extLst>
              <a:ext uri="{FF2B5EF4-FFF2-40B4-BE49-F238E27FC236}">
                <a16:creationId xmlns:a16="http://schemas.microsoft.com/office/drawing/2014/main" id="{9ACA5996-0EA5-92BC-F9A8-8466ED307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F2E965B-0B01-041B-9BE5-48E1048C353B}"/>
              </a:ext>
            </a:extLst>
          </p:cNvPr>
          <p:cNvSpPr txBox="1"/>
          <p:nvPr/>
        </p:nvSpPr>
        <p:spPr>
          <a:xfrm>
            <a:off x="1203162" y="161462"/>
            <a:ext cx="3868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of the Standard Model</a:t>
            </a:r>
          </a:p>
        </p:txBody>
      </p:sp>
    </p:spTree>
    <p:extLst>
      <p:ext uri="{BB962C8B-B14F-4D97-AF65-F5344CB8AC3E}">
        <p14:creationId xmlns:p14="http://schemas.microsoft.com/office/powerpoint/2010/main" val="675473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E7C771DD-AF5E-9062-5859-D1A623DAD874}"/>
              </a:ext>
            </a:extLst>
          </p:cNvPr>
          <p:cNvGrpSpPr/>
          <p:nvPr/>
        </p:nvGrpSpPr>
        <p:grpSpPr>
          <a:xfrm>
            <a:off x="95493" y="98532"/>
            <a:ext cx="11930332" cy="1057446"/>
            <a:chOff x="95493" y="98532"/>
            <a:chExt cx="11930332" cy="1057446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B6319F96-43C8-CA5E-8F06-ECE767763173}"/>
                </a:ext>
              </a:extLst>
            </p:cNvPr>
            <p:cNvCxnSpPr>
              <a:cxnSpLocks/>
            </p:cNvCxnSpPr>
            <p:nvPr/>
          </p:nvCxnSpPr>
          <p:spPr>
            <a:xfrm>
              <a:off x="1152419" y="623127"/>
              <a:ext cx="1087340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pic>
          <p:nvPicPr>
            <p:cNvPr id="6" name="Image 5" descr="LP15122-Picture.eps">
              <a:extLst>
                <a:ext uri="{FF2B5EF4-FFF2-40B4-BE49-F238E27FC236}">
                  <a16:creationId xmlns:a16="http://schemas.microsoft.com/office/drawing/2014/main" id="{20552EF2-0BFC-3EEC-BFA9-334D36C9B1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93" y="98532"/>
              <a:ext cx="1057446" cy="1057446"/>
            </a:xfrm>
            <a:prstGeom prst="rect">
              <a:avLst/>
            </a:prstGeom>
          </p:spPr>
        </p:pic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E4411707-D8FA-CE26-E841-A2844A3C081F}"/>
              </a:ext>
            </a:extLst>
          </p:cNvPr>
          <p:cNvSpPr txBox="1"/>
          <p:nvPr/>
        </p:nvSpPr>
        <p:spPr>
          <a:xfrm>
            <a:off x="1203162" y="161462"/>
            <a:ext cx="42242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JLab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Positron 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Group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F3799C3-C2DC-DF93-00AB-B3B1AC0001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sp>
        <p:nvSpPr>
          <p:cNvPr id="15" name="Text Box 6">
            <a:extLst>
              <a:ext uri="{FF2B5EF4-FFF2-40B4-BE49-F238E27FC236}">
                <a16:creationId xmlns:a16="http://schemas.microsoft.com/office/drawing/2014/main" id="{559A8310-833E-86EC-4136-131C0BBD3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662" y="1115690"/>
            <a:ext cx="110172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0093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Positron Experimental Program</a:t>
            </a: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at </a:t>
            </a:r>
            <a:r>
              <a:rPr lang="en-US" b="1" dirty="0" err="1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JLab</a:t>
            </a: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represents today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6 approved proposals</a:t>
            </a: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(C1) covering the 3 pillars of the </a:t>
            </a:r>
            <a:r>
              <a:rPr lang="en-US" dirty="0" err="1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JLab</a:t>
            </a: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Positron White Paper and representing </a:t>
            </a:r>
            <a:r>
              <a:rPr lang="en-US" b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412 days </a:t>
            </a: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of single hall running.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F2EDAE2-5EE9-E9D1-E171-415363D865B7}"/>
              </a:ext>
            </a:extLst>
          </p:cNvPr>
          <p:cNvSpPr txBox="1"/>
          <p:nvPr/>
        </p:nvSpPr>
        <p:spPr>
          <a:xfrm>
            <a:off x="6222061" y="6241970"/>
            <a:ext cx="5447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400" b="1" i="1" dirty="0" err="1">
                <a:solidFill>
                  <a:srgbClr val="CD04FF"/>
                </a:solidFill>
              </a:rPr>
              <a:t>Subscribe</a:t>
            </a:r>
            <a:r>
              <a:rPr lang="fr-FR" sz="1400" i="1" dirty="0">
                <a:solidFill>
                  <a:srgbClr val="CD04FF"/>
                </a:solidFill>
              </a:rPr>
              <a:t> to the </a:t>
            </a:r>
            <a:r>
              <a:rPr lang="fr-FR" sz="1400" i="1" dirty="0" err="1">
                <a:solidFill>
                  <a:srgbClr val="CD04FF"/>
                </a:solidFill>
              </a:rPr>
              <a:t>JLab</a:t>
            </a:r>
            <a:r>
              <a:rPr lang="fr-FR" sz="1400" i="1" dirty="0">
                <a:solidFill>
                  <a:srgbClr val="CD04FF"/>
                </a:solidFill>
              </a:rPr>
              <a:t> Positron </a:t>
            </a:r>
            <a:r>
              <a:rPr lang="fr-FR" sz="1400" i="1" dirty="0" err="1">
                <a:solidFill>
                  <a:srgbClr val="CD04FF"/>
                </a:solidFill>
              </a:rPr>
              <a:t>Working</a:t>
            </a:r>
            <a:r>
              <a:rPr lang="fr-FR" sz="1400" i="1" dirty="0">
                <a:solidFill>
                  <a:srgbClr val="CD04FF"/>
                </a:solidFill>
              </a:rPr>
              <a:t> Group mailing </a:t>
            </a:r>
            <a:r>
              <a:rPr lang="fr-FR" sz="1400" i="1" dirty="0" err="1">
                <a:solidFill>
                  <a:srgbClr val="CD04FF"/>
                </a:solidFill>
              </a:rPr>
              <a:t>list</a:t>
            </a:r>
            <a:r>
              <a:rPr lang="fr-FR" sz="1400" i="1" dirty="0">
                <a:solidFill>
                  <a:srgbClr val="CD04FF"/>
                </a:solidFill>
              </a:rPr>
              <a:t> </a:t>
            </a:r>
            <a:r>
              <a:rPr lang="fr-FR" sz="1400" b="1" i="1" dirty="0" err="1">
                <a:solidFill>
                  <a:srgbClr val="CD04FF"/>
                </a:solidFill>
              </a:rPr>
              <a:t>pwg@jlab.org</a:t>
            </a:r>
            <a:endParaRPr lang="fr-FR" sz="1400" b="1" i="1" dirty="0">
              <a:solidFill>
                <a:srgbClr val="CD04FF"/>
              </a:solidFill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5736A4E-4DDC-A6D5-F992-7E4940DE2A31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04DC708C-CCC7-51E3-B728-916FBB77D7C9}"/>
              </a:ext>
            </a:extLst>
          </p:cNvPr>
          <p:cNvSpPr txBox="1"/>
          <p:nvPr/>
        </p:nvSpPr>
        <p:spPr>
          <a:xfrm>
            <a:off x="11723958" y="6465193"/>
            <a:ext cx="535724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prstClr val="white">
                    <a:lumMod val="65000"/>
                  </a:prstClr>
                </a:solidFill>
                <a:latin typeface="Bauhaus 93" pitchFamily="82" charset="77"/>
              </a:rPr>
              <a:t>2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/24</a:t>
            </a:r>
          </a:p>
        </p:txBody>
      </p:sp>
      <p:sp>
        <p:nvSpPr>
          <p:cNvPr id="19" name="Text Box 18">
            <a:extLst>
              <a:ext uri="{FF2B5EF4-FFF2-40B4-BE49-F238E27FC236}">
                <a16:creationId xmlns:a16="http://schemas.microsoft.com/office/drawing/2014/main" id="{6D0C0C71-0A72-FFFD-1C2A-24CE727A37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  <p:sp>
        <p:nvSpPr>
          <p:cNvPr id="21" name="Text Box 64">
            <a:extLst>
              <a:ext uri="{FF2B5EF4-FFF2-40B4-BE49-F238E27FC236}">
                <a16:creationId xmlns:a16="http://schemas.microsoft.com/office/drawing/2014/main" id="{7DB14027-5594-4333-0944-8697B9160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333399"/>
                </a:solidFill>
                <a:latin typeface="Lucida Calligraphy" charset="0"/>
              </a:rPr>
              <a:t>E. Voutier</a:t>
            </a: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23253067-2E27-980A-1655-EEFDD8827DD0}"/>
              </a:ext>
            </a:extLst>
          </p:cNvPr>
          <p:cNvGrpSpPr/>
          <p:nvPr/>
        </p:nvGrpSpPr>
        <p:grpSpPr>
          <a:xfrm>
            <a:off x="1421594" y="2289366"/>
            <a:ext cx="9161033" cy="3605893"/>
            <a:chOff x="1230522" y="2330310"/>
            <a:chExt cx="9161033" cy="3605893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B6FE33A3-5D8C-D00B-1DCA-569D91584E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40971" y="2330310"/>
              <a:ext cx="9150584" cy="3256435"/>
            </a:xfrm>
            <a:prstGeom prst="rect">
              <a:avLst/>
            </a:prstGeom>
          </p:spPr>
        </p:pic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1E009158-4AA9-BF5F-29D9-63D2BC7AA7CA}"/>
                </a:ext>
              </a:extLst>
            </p:cNvPr>
            <p:cNvSpPr txBox="1"/>
            <p:nvPr/>
          </p:nvSpPr>
          <p:spPr>
            <a:xfrm>
              <a:off x="1230522" y="5682287"/>
              <a:ext cx="542405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00" spc="-1" dirty="0">
                  <a:solidFill>
                    <a:srgbClr val="000000"/>
                  </a:solidFill>
                  <a:latin typeface="Arial"/>
                  <a:ea typeface="DejaVu Sans"/>
                </a:rPr>
                <a:t>C1 = Conditionally Approved with Technical Review by the Lab</a:t>
              </a:r>
              <a:endParaRPr lang="de-DE" sz="1000" spc="-1" dirty="0">
                <a:latin typeface="Arial"/>
              </a:endParaRPr>
            </a:p>
          </p:txBody>
        </p:sp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F84D15E3-442B-1659-6A4B-FD21CC68FECC}"/>
                </a:ext>
              </a:extLst>
            </p:cNvPr>
            <p:cNvSpPr txBox="1"/>
            <p:nvPr/>
          </p:nvSpPr>
          <p:spPr>
            <a:xfrm>
              <a:off x="5989675" y="3417878"/>
              <a:ext cx="47160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200" dirty="0">
                  <a:solidFill>
                    <a:srgbClr val="0000FF"/>
                  </a:solidFill>
                </a:rPr>
                <a:t>MPE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72162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1DE95DB3-FF0D-2080-F98F-755921C07F34}"/>
              </a:ext>
            </a:extLst>
          </p:cNvPr>
          <p:cNvGrpSpPr/>
          <p:nvPr/>
        </p:nvGrpSpPr>
        <p:grpSpPr>
          <a:xfrm>
            <a:off x="95493" y="98532"/>
            <a:ext cx="11930332" cy="1057446"/>
            <a:chOff x="95493" y="98532"/>
            <a:chExt cx="11930332" cy="1057446"/>
          </a:xfrm>
        </p:grpSpPr>
        <p:cxnSp>
          <p:nvCxnSpPr>
            <p:cNvPr id="3" name="Connecteur droit 2">
              <a:extLst>
                <a:ext uri="{FF2B5EF4-FFF2-40B4-BE49-F238E27FC236}">
                  <a16:creationId xmlns:a16="http://schemas.microsoft.com/office/drawing/2014/main" id="{16BE491B-20DF-0999-932B-911E3E8F9569}"/>
                </a:ext>
              </a:extLst>
            </p:cNvPr>
            <p:cNvCxnSpPr>
              <a:cxnSpLocks/>
            </p:cNvCxnSpPr>
            <p:nvPr/>
          </p:nvCxnSpPr>
          <p:spPr>
            <a:xfrm>
              <a:off x="1152419" y="623127"/>
              <a:ext cx="1087340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pic>
          <p:nvPicPr>
            <p:cNvPr id="4" name="Image 3" descr="LP15122-Picture.eps">
              <a:extLst>
                <a:ext uri="{FF2B5EF4-FFF2-40B4-BE49-F238E27FC236}">
                  <a16:creationId xmlns:a16="http://schemas.microsoft.com/office/drawing/2014/main" id="{293BBADB-704C-4FF3-DE0A-D0BE4AE64A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93" y="98532"/>
              <a:ext cx="1057446" cy="1057446"/>
            </a:xfrm>
            <a:prstGeom prst="rect">
              <a:avLst/>
            </a:prstGeom>
          </p:spPr>
        </p:pic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3DFC0A8E-AE39-5EDB-C3C3-E5E26AF98A4A}"/>
              </a:ext>
            </a:extLst>
          </p:cNvPr>
          <p:cNvSpPr txBox="1"/>
          <p:nvPr/>
        </p:nvSpPr>
        <p:spPr>
          <a:xfrm>
            <a:off x="1203162" y="161462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fr-FR" sz="2400" i="1" baseline="300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BAF</a:t>
            </a:r>
            <a:endParaRPr lang="fr-FR" sz="24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6D0B481B-CB43-746C-F158-F77EC72F3F3F}"/>
              </a:ext>
            </a:extLst>
          </p:cNvPr>
          <p:cNvSpPr txBox="1"/>
          <p:nvPr/>
        </p:nvSpPr>
        <p:spPr>
          <a:xfrm>
            <a:off x="431742" y="1633584"/>
            <a:ext cx="113417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T. Abe, J. Benesch, A.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Bogacz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M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.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Bruker, L.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Cardman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J. Conway, S. Covrig, P.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Degtiarenko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Y.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Enomoto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S. Gessner, P. Ghoshal, S. Gopinath, </a:t>
            </a: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J. Grames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J.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Gubeli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C. Gulliford,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Habet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G. Hays, C. Hernández-García,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Higinbotham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A. Hofler, R.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Kazimi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M. Kohl, M.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Kostin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V.O.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Kostroun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F. Lin,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V. Lizarraga-Rubio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K.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Malher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Y. Morikawa, S.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Nagaitsev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E.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Nanni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S.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Ogur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G. Palacios-Serrano, N. Raut, 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B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Rimmer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Y. Roblin, A.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Seryi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Smolenski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M.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Spata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M. Stutzman, R. Suleiman, A. Sy, N. Taylor, D. Turner, A. Ushakov, C. Valerio-Lizarraga, E. Voutier, H. Wang, S. Wang, M. Yamamoto, S. Zhang, V.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Ziemann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Y. Zhang</a:t>
            </a:r>
          </a:p>
        </p:txBody>
      </p:sp>
      <p:sp>
        <p:nvSpPr>
          <p:cNvPr id="7" name="Rectangle 43">
            <a:extLst>
              <a:ext uri="{FF2B5EF4-FFF2-40B4-BE49-F238E27FC236}">
                <a16:creationId xmlns:a16="http://schemas.microsoft.com/office/drawing/2014/main" id="{4A739877-51CC-6B89-B00B-BE88A87A84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260" y="3561266"/>
            <a:ext cx="1062496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(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Ce</a:t>
            </a:r>
            <a:r>
              <a:rPr kumimoji="0" lang="fr-FR" sz="1200" b="0" i="0" u="none" strike="noStrike" kern="1200" cap="none" spc="0" normalizeH="0" baseline="3000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+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BAF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Working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 Group) J.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Grames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 </a:t>
            </a: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et al. 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JACoW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 IPAC2023 (2023) MOPL152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5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venir" panose="02000503020000020003" pitchFamily="2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S.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Habet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 </a:t>
            </a: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et al.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JACoW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 IPAC2022 (2022) 457   R.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Kazimi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 </a:t>
            </a: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et al.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JACoW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 IPAC2023 (2023)  WEPA035   A. Sy </a:t>
            </a: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et al.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JACoW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 IPAC2023 (2023) MOPM081   </a:t>
            </a:r>
          </a:p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Ushakov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 </a:t>
            </a:r>
            <a:r>
              <a:rPr kumimoji="0" lang="fr-FR" sz="12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et al.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JACoW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 IPAC2023 (2023) WEPM120</a:t>
            </a:r>
          </a:p>
          <a:p>
            <a:pPr marL="228600" marR="0" lvl="0" indent="-22860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UcPeriod"/>
              <a:tabLst/>
              <a:defRPr/>
            </a:pPr>
            <a:endParaRPr kumimoji="0" lang="fr-FR" sz="5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venir" panose="02000503020000020003" pitchFamily="2" charset="0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S. Wang et al.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JACoW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 IPAC2024 (2024) MOPC51   M.W. B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ruker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 et al.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JACoW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 IPAC2024 (2024) MOPC52   A. Sy et al.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JACoW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 IPAC2024 (2024) MOPC53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A.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Ushakov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 et al.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JACoW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 IPAC2024 (2024) MOPC54  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T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Lengler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 et al.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JACoW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venir" panose="02000503020000020003" pitchFamily="2" charset="0"/>
                <a:ea typeface="+mn-ea"/>
                <a:cs typeface="+mn-cs"/>
              </a:rPr>
              <a:t> IPAC2024 (2024) TUPC81 </a:t>
            </a:r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B6441BBD-DAC3-86BF-8AB3-17F041D76DF9}"/>
              </a:ext>
            </a:extLst>
          </p:cNvPr>
          <p:cNvGrpSpPr/>
          <p:nvPr/>
        </p:nvGrpSpPr>
        <p:grpSpPr>
          <a:xfrm>
            <a:off x="589995" y="4571576"/>
            <a:ext cx="11026674" cy="2059021"/>
            <a:chOff x="224233" y="4688105"/>
            <a:chExt cx="11026674" cy="2059021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B651513F-8FF9-15B4-C25E-BF3FCA1BC9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32256" y="4688105"/>
              <a:ext cx="1118651" cy="1051081"/>
            </a:xfrm>
            <a:prstGeom prst="rect">
              <a:avLst/>
            </a:prstGeom>
          </p:spPr>
        </p:pic>
        <p:pic>
          <p:nvPicPr>
            <p:cNvPr id="17" name="Picture 17">
              <a:extLst>
                <a:ext uri="{FF2B5EF4-FFF2-40B4-BE49-F238E27FC236}">
                  <a16:creationId xmlns:a16="http://schemas.microsoft.com/office/drawing/2014/main" id="{60A361CB-1EC8-6B91-C003-3987C4259FA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4233" y="4717116"/>
              <a:ext cx="978929" cy="978929"/>
            </a:xfrm>
            <a:prstGeom prst="rect">
              <a:avLst/>
            </a:prstGeom>
          </p:spPr>
        </p:pic>
        <p:pic>
          <p:nvPicPr>
            <p:cNvPr id="18" name="Picture 14">
              <a:extLst>
                <a:ext uri="{FF2B5EF4-FFF2-40B4-BE49-F238E27FC236}">
                  <a16:creationId xmlns:a16="http://schemas.microsoft.com/office/drawing/2014/main" id="{144944B4-20EF-7756-6C41-6760329655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37150" y="5151708"/>
              <a:ext cx="1787827" cy="291494"/>
            </a:xfrm>
            <a:prstGeom prst="rect">
              <a:avLst/>
            </a:prstGeom>
          </p:spPr>
        </p:pic>
        <p:pic>
          <p:nvPicPr>
            <p:cNvPr id="19" name="Picture 8">
              <a:extLst>
                <a:ext uri="{FF2B5EF4-FFF2-40B4-BE49-F238E27FC236}">
                  <a16:creationId xmlns:a16="http://schemas.microsoft.com/office/drawing/2014/main" id="{2D650680-E010-4C10-3F39-77C1363DEA2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28314" y="5081919"/>
              <a:ext cx="1371298" cy="416478"/>
            </a:xfrm>
            <a:prstGeom prst="rect">
              <a:avLst/>
            </a:prstGeom>
          </p:spPr>
        </p:pic>
        <p:pic>
          <p:nvPicPr>
            <p:cNvPr id="21" name="Picture 15">
              <a:extLst>
                <a:ext uri="{FF2B5EF4-FFF2-40B4-BE49-F238E27FC236}">
                  <a16:creationId xmlns:a16="http://schemas.microsoft.com/office/drawing/2014/main" id="{314A92D6-3A41-5781-8F97-27554C411A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26545" t="31714" r="25781" b="5214"/>
            <a:stretch/>
          </p:blipFill>
          <p:spPr>
            <a:xfrm>
              <a:off x="8380182" y="5710113"/>
              <a:ext cx="855218" cy="962508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6D890519-8913-E086-582E-51D205EE981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13381" y="4926627"/>
              <a:ext cx="2033430" cy="635447"/>
            </a:xfrm>
            <a:prstGeom prst="rect">
              <a:avLst/>
            </a:prstGeom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8BD0C255-47E7-E044-2C92-D9A6F246120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52696" y="5696045"/>
              <a:ext cx="1396288" cy="1051081"/>
            </a:xfrm>
            <a:prstGeom prst="rect">
              <a:avLst/>
            </a:prstGeom>
          </p:spPr>
        </p:pic>
        <p:pic>
          <p:nvPicPr>
            <p:cNvPr id="24" name="Picture 6">
              <a:extLst>
                <a:ext uri="{FF2B5EF4-FFF2-40B4-BE49-F238E27FC236}">
                  <a16:creationId xmlns:a16="http://schemas.microsoft.com/office/drawing/2014/main" id="{9D4B3B49-5B36-2E2E-F387-6ED1B843E02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784443" y="5063134"/>
              <a:ext cx="1986394" cy="454033"/>
            </a:xfrm>
            <a:prstGeom prst="rect">
              <a:avLst/>
            </a:prstGeom>
          </p:spPr>
        </p:pic>
        <p:pic>
          <p:nvPicPr>
            <p:cNvPr id="25" name="Picture 7">
              <a:extLst>
                <a:ext uri="{FF2B5EF4-FFF2-40B4-BE49-F238E27FC236}">
                  <a16:creationId xmlns:a16="http://schemas.microsoft.com/office/drawing/2014/main" id="{610BE383-0800-F038-88D8-15BB40A42F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505928" y="5644838"/>
              <a:ext cx="814012" cy="1051081"/>
            </a:xfrm>
            <a:prstGeom prst="rect">
              <a:avLst/>
            </a:prstGeom>
          </p:spPr>
        </p:pic>
        <p:pic>
          <p:nvPicPr>
            <p:cNvPr id="26" name="Picture 9">
              <a:extLst>
                <a:ext uri="{FF2B5EF4-FFF2-40B4-BE49-F238E27FC236}">
                  <a16:creationId xmlns:a16="http://schemas.microsoft.com/office/drawing/2014/main" id="{B86ED811-19FA-7D3E-86FA-631605D16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197795" y="5859463"/>
              <a:ext cx="1261024" cy="800265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797DB6A7-4684-159F-59FF-13E7CCF470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816445" y="5729989"/>
              <a:ext cx="1315795" cy="888200"/>
            </a:xfrm>
            <a:prstGeom prst="rect">
              <a:avLst/>
            </a:prstGeom>
          </p:spPr>
        </p:pic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F245353A-EA08-C2DC-EF6B-602EF72966F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514699" y="5723714"/>
              <a:ext cx="1691741" cy="978929"/>
            </a:xfrm>
            <a:prstGeom prst="rect">
              <a:avLst/>
            </a:prstGeom>
          </p:spPr>
        </p:pic>
      </p:grpSp>
      <p:sp>
        <p:nvSpPr>
          <p:cNvPr id="30" name="Text Box 6">
            <a:extLst>
              <a:ext uri="{FF2B5EF4-FFF2-40B4-BE49-F238E27FC236}">
                <a16:creationId xmlns:a16="http://schemas.microsoft.com/office/drawing/2014/main" id="{055E632D-F08B-D23B-E9FC-915511B709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0996" y="1149423"/>
            <a:ext cx="707442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R="0" lvl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0093"/>
              </a:buClr>
              <a:buSzTx/>
              <a:tabLst/>
              <a:defRPr/>
            </a:pPr>
            <a:r>
              <a:rPr lang="en-US" sz="1600" b="1" i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Contact </a:t>
            </a:r>
            <a:r>
              <a:rPr lang="en-US" sz="1600" b="1" i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  <a:hlinkClick r:id="rId15"/>
              </a:rPr>
              <a:t>grames@jlab.org</a:t>
            </a:r>
            <a:r>
              <a:rPr lang="en-US" sz="1600" b="1" i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for joining the group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212AEBF-30ED-6B84-D14D-CFF0C4E95D22}"/>
              </a:ext>
            </a:extLst>
          </p:cNvPr>
          <p:cNvSpPr txBox="1"/>
          <p:nvPr/>
        </p:nvSpPr>
        <p:spPr>
          <a:xfrm>
            <a:off x="11621366" y="6465193"/>
            <a:ext cx="63831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19/24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032CD74-6CF0-7F05-1D53-16109F97C69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sp>
        <p:nvSpPr>
          <p:cNvPr id="13" name="Text Box 64">
            <a:extLst>
              <a:ext uri="{FF2B5EF4-FFF2-40B4-BE49-F238E27FC236}">
                <a16:creationId xmlns:a16="http://schemas.microsoft.com/office/drawing/2014/main" id="{63E754F7-7AE4-88EE-CAB8-439A4E2B38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333399"/>
                </a:solidFill>
                <a:latin typeface="Lucida Calligraphy" charset="0"/>
              </a:rPr>
              <a:t>E. Voutier</a:t>
            </a:r>
          </a:p>
        </p:txBody>
      </p:sp>
      <p:sp>
        <p:nvSpPr>
          <p:cNvPr id="15" name="Text Box 18">
            <a:extLst>
              <a:ext uri="{FF2B5EF4-FFF2-40B4-BE49-F238E27FC236}">
                <a16:creationId xmlns:a16="http://schemas.microsoft.com/office/drawing/2014/main" id="{850B2EF5-5ACC-0C08-4E6E-554A92454E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  <p:sp>
        <p:nvSpPr>
          <p:cNvPr id="16" name="Text Box 9">
            <a:extLst>
              <a:ext uri="{FF2B5EF4-FFF2-40B4-BE49-F238E27FC236}">
                <a16:creationId xmlns:a16="http://schemas.microsoft.com/office/drawing/2014/main" id="{8E9A12EA-CB74-928E-E1F2-3331C972AC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267" y="1024395"/>
            <a:ext cx="2440092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Working Group </a:t>
            </a:r>
          </a:p>
        </p:txBody>
      </p:sp>
      <p:pic>
        <p:nvPicPr>
          <p:cNvPr id="16386" name="Picture 2">
            <a:extLst>
              <a:ext uri="{FF2B5EF4-FFF2-40B4-BE49-F238E27FC236}">
                <a16:creationId xmlns:a16="http://schemas.microsoft.com/office/drawing/2014/main" id="{8D17C90D-27BF-7C48-E018-87B5A7EB85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786" y="5623800"/>
            <a:ext cx="1396288" cy="104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669E23ED-A73D-2D01-1E0E-640615C42B9D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17151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C413B3A3-CF7C-B3AB-5A50-787C7FAE8D71}"/>
              </a:ext>
            </a:extLst>
          </p:cNvPr>
          <p:cNvGrpSpPr/>
          <p:nvPr/>
        </p:nvGrpSpPr>
        <p:grpSpPr>
          <a:xfrm>
            <a:off x="95493" y="98532"/>
            <a:ext cx="11930332" cy="1057446"/>
            <a:chOff x="95493" y="98532"/>
            <a:chExt cx="11930332" cy="1057446"/>
          </a:xfrm>
        </p:grpSpPr>
        <p:cxnSp>
          <p:nvCxnSpPr>
            <p:cNvPr id="3" name="Connecteur droit 2">
              <a:extLst>
                <a:ext uri="{FF2B5EF4-FFF2-40B4-BE49-F238E27FC236}">
                  <a16:creationId xmlns:a16="http://schemas.microsoft.com/office/drawing/2014/main" id="{DFA87C10-1568-B70B-A0BC-44D1E4D5E35C}"/>
                </a:ext>
              </a:extLst>
            </p:cNvPr>
            <p:cNvCxnSpPr>
              <a:cxnSpLocks/>
            </p:cNvCxnSpPr>
            <p:nvPr/>
          </p:nvCxnSpPr>
          <p:spPr>
            <a:xfrm>
              <a:off x="1152419" y="623127"/>
              <a:ext cx="1087340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pic>
          <p:nvPicPr>
            <p:cNvPr id="4" name="Image 3" descr="LP15122-Picture.eps">
              <a:extLst>
                <a:ext uri="{FF2B5EF4-FFF2-40B4-BE49-F238E27FC236}">
                  <a16:creationId xmlns:a16="http://schemas.microsoft.com/office/drawing/2014/main" id="{08C99154-35DA-59E2-C29C-2EFF8968C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93" y="98532"/>
              <a:ext cx="1057446" cy="1057446"/>
            </a:xfrm>
            <a:prstGeom prst="rect">
              <a:avLst/>
            </a:prstGeom>
          </p:spPr>
        </p:pic>
      </p:grp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46B885DD-530B-04DB-013B-41EC71850A6C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035B7164-7DB9-5C5E-80F5-3DEF9A38EDD6}"/>
              </a:ext>
            </a:extLst>
          </p:cNvPr>
          <p:cNvSpPr txBox="1"/>
          <p:nvPr/>
        </p:nvSpPr>
        <p:spPr>
          <a:xfrm>
            <a:off x="11621366" y="6465193"/>
            <a:ext cx="63831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prstClr val="white">
                    <a:lumMod val="65000"/>
                  </a:prstClr>
                </a:solidFill>
                <a:latin typeface="Bauhaus 93" pitchFamily="82" charset="77"/>
              </a:rPr>
              <a:t>20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/24</a:t>
            </a:r>
          </a:p>
        </p:txBody>
      </p:sp>
      <p:sp>
        <p:nvSpPr>
          <p:cNvPr id="9" name="Text Box 9">
            <a:extLst>
              <a:ext uri="{FF2B5EF4-FFF2-40B4-BE49-F238E27FC236}">
                <a16:creationId xmlns:a16="http://schemas.microsoft.com/office/drawing/2014/main" id="{EDF7A671-9825-CE0A-8EA7-D8DD2EF17B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267" y="1024395"/>
            <a:ext cx="1694695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e</a:t>
            </a:r>
            <a:r>
              <a:rPr lang="en-US" sz="2000" b="1" baseline="30000" dirty="0">
                <a:solidFill>
                  <a:srgbClr val="000000"/>
                </a:solidFill>
                <a:latin typeface="Lucida Calligraphy" charset="0"/>
              </a:rPr>
              <a:t>+</a:t>
            </a: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 @ LERF</a:t>
            </a:r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D964734C-7EB6-8182-D168-8445FD4AE7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4259" y="1210655"/>
            <a:ext cx="541424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J.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Grames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 @ Positron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Working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 Group Workshop, Newport News (2025)</a:t>
            </a:r>
          </a:p>
        </p:txBody>
      </p:sp>
      <p:grpSp>
        <p:nvGrpSpPr>
          <p:cNvPr id="11" name="Group 65">
            <a:extLst>
              <a:ext uri="{FF2B5EF4-FFF2-40B4-BE49-F238E27FC236}">
                <a16:creationId xmlns:a16="http://schemas.microsoft.com/office/drawing/2014/main" id="{D0207436-B8E0-38DA-FCE7-9210AF5B5070}"/>
              </a:ext>
            </a:extLst>
          </p:cNvPr>
          <p:cNvGrpSpPr/>
          <p:nvPr/>
        </p:nvGrpSpPr>
        <p:grpSpPr>
          <a:xfrm>
            <a:off x="416165" y="2811885"/>
            <a:ext cx="8626578" cy="3588064"/>
            <a:chOff x="90702" y="2824521"/>
            <a:chExt cx="8626578" cy="3588064"/>
          </a:xfrm>
        </p:grpSpPr>
        <p:pic>
          <p:nvPicPr>
            <p:cNvPr id="12" name="Picture 9">
              <a:extLst>
                <a:ext uri="{FF2B5EF4-FFF2-40B4-BE49-F238E27FC236}">
                  <a16:creationId xmlns:a16="http://schemas.microsoft.com/office/drawing/2014/main" id="{1489EAC1-BA45-A2F6-0597-7ED3C0CB4A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702" y="2867453"/>
              <a:ext cx="8626578" cy="3525110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E2AC874-BA8A-95AF-70D7-534704648ED5}"/>
                </a:ext>
              </a:extLst>
            </p:cNvPr>
            <p:cNvSpPr/>
            <p:nvPr/>
          </p:nvSpPr>
          <p:spPr>
            <a:xfrm>
              <a:off x="6765737" y="2824521"/>
              <a:ext cx="1521013" cy="210143"/>
            </a:xfrm>
            <a:prstGeom prst="rect">
              <a:avLst/>
            </a:prstGeom>
            <a:solidFill>
              <a:srgbClr val="0070C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7320640-F9B7-6ABC-D0FC-357963B5BAD2}"/>
                </a:ext>
              </a:extLst>
            </p:cNvPr>
            <p:cNvSpPr/>
            <p:nvPr/>
          </p:nvSpPr>
          <p:spPr>
            <a:xfrm>
              <a:off x="1659687" y="6182093"/>
              <a:ext cx="960383" cy="230492"/>
            </a:xfrm>
            <a:prstGeom prst="rect">
              <a:avLst/>
            </a:prstGeom>
            <a:solidFill>
              <a:srgbClr val="00B05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D6A2001-8097-0DEA-1487-B3559ED6216C}"/>
                </a:ext>
              </a:extLst>
            </p:cNvPr>
            <p:cNvSpPr/>
            <p:nvPr/>
          </p:nvSpPr>
          <p:spPr>
            <a:xfrm>
              <a:off x="965563" y="5770939"/>
              <a:ext cx="533426" cy="641646"/>
            </a:xfrm>
            <a:prstGeom prst="rect">
              <a:avLst/>
            </a:prstGeom>
            <a:solidFill>
              <a:srgbClr val="FF0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31">
              <a:extLst>
                <a:ext uri="{FF2B5EF4-FFF2-40B4-BE49-F238E27FC236}">
                  <a16:creationId xmlns:a16="http://schemas.microsoft.com/office/drawing/2014/main" id="{6635FC31-DDBD-B16A-742E-1C13DF15F3D7}"/>
                </a:ext>
              </a:extLst>
            </p:cNvPr>
            <p:cNvSpPr/>
            <p:nvPr/>
          </p:nvSpPr>
          <p:spPr>
            <a:xfrm rot="20552803">
              <a:off x="6210675" y="3624229"/>
              <a:ext cx="846172" cy="311801"/>
            </a:xfrm>
            <a:prstGeom prst="ellipse">
              <a:avLst/>
            </a:prstGeom>
            <a:noFill/>
            <a:ln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1AD8177-29CD-8CCE-4518-00991F2D011C}"/>
                </a:ext>
              </a:extLst>
            </p:cNvPr>
            <p:cNvSpPr/>
            <p:nvPr/>
          </p:nvSpPr>
          <p:spPr>
            <a:xfrm>
              <a:off x="5824220" y="4239631"/>
              <a:ext cx="1272746" cy="200055"/>
            </a:xfrm>
            <a:prstGeom prst="rect">
              <a:avLst/>
            </a:prstGeom>
            <a:solidFill>
              <a:schemeClr val="accent4">
                <a:lumMod val="60000"/>
                <a:lumOff val="40000"/>
                <a:alpha val="50000"/>
              </a:schemeClr>
            </a:solidFill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Target Test Area</a:t>
              </a:r>
              <a:endParaRPr lang="en-US" sz="1300" dirty="0"/>
            </a:p>
          </p:txBody>
        </p:sp>
        <p:cxnSp>
          <p:nvCxnSpPr>
            <p:cNvPr id="18" name="Straight Arrow Connector 39">
              <a:extLst>
                <a:ext uri="{FF2B5EF4-FFF2-40B4-BE49-F238E27FC236}">
                  <a16:creationId xmlns:a16="http://schemas.microsoft.com/office/drawing/2014/main" id="{7DD0F9BE-3196-7985-86DC-79F8EC86D9C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62146" y="3969683"/>
              <a:ext cx="62667" cy="245251"/>
            </a:xfrm>
            <a:prstGeom prst="straightConnector1">
              <a:avLst/>
            </a:prstGeom>
            <a:ln>
              <a:solidFill>
                <a:srgbClr val="008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 Box 6">
            <a:extLst>
              <a:ext uri="{FF2B5EF4-FFF2-40B4-BE49-F238E27FC236}">
                <a16:creationId xmlns:a16="http://schemas.microsoft.com/office/drawing/2014/main" id="{D4B00DEA-D389-99D6-7599-2C74CDCFAA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944" y="1675846"/>
            <a:ext cx="844958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D60093"/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critical risk areas (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mA polarized e</a:t>
            </a:r>
            <a:r>
              <a:rPr lang="en-US" b="1" baseline="30000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-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source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high power target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en-US" b="1" dirty="0">
                <a:solidFill>
                  <a:srgbClr val="00B05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capture cavities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) are currently investigated.</a:t>
            </a:r>
          </a:p>
          <a:p>
            <a:pPr marL="285750" indent="-285750" algn="just">
              <a:buClr>
                <a:srgbClr val="D60093"/>
              </a:buClr>
              <a:buFont typeface="Courier New" panose="02070309020205020404" pitchFamily="49" charset="0"/>
              <a:buChar char="o"/>
              <a:defRPr/>
            </a:pPr>
            <a:endParaRPr lang="en-US" sz="80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85750" indent="-285750" algn="just">
              <a:buClr>
                <a:srgbClr val="D60093"/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Within the 2 coming years, a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10 MeV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high power test bench will be available at </a:t>
            </a:r>
            <a:r>
              <a:rPr lang="en-US" b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LERF 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(</a:t>
            </a:r>
            <a:r>
              <a:rPr lang="en-US" b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ow </a:t>
            </a:r>
            <a:r>
              <a:rPr lang="en-US" b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nergy </a:t>
            </a:r>
            <a:r>
              <a:rPr lang="en-US" b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R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ecirculation </a:t>
            </a:r>
            <a:r>
              <a:rPr lang="en-US" b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F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acility).   </a:t>
            </a:r>
          </a:p>
        </p:txBody>
      </p:sp>
      <p:pic>
        <p:nvPicPr>
          <p:cNvPr id="20" name="Picture 10">
            <a:extLst>
              <a:ext uri="{FF2B5EF4-FFF2-40B4-BE49-F238E27FC236}">
                <a16:creationId xmlns:a16="http://schemas.microsoft.com/office/drawing/2014/main" id="{C35D494A-19FE-7004-743C-CE89A74538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4738" y="1265212"/>
            <a:ext cx="1887241" cy="2004455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6BA53F57-84AE-0C73-9304-5793ADB775C1}"/>
              </a:ext>
            </a:extLst>
          </p:cNvPr>
          <p:cNvSpPr txBox="1"/>
          <p:nvPr/>
        </p:nvSpPr>
        <p:spPr>
          <a:xfrm>
            <a:off x="9154664" y="3436040"/>
            <a:ext cx="2869927" cy="253915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CD04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1600" b="1" dirty="0">
                <a:solidFill>
                  <a:srgbClr val="0000FF"/>
                </a:solidFill>
              </a:rPr>
              <a:t>e</a:t>
            </a:r>
            <a:r>
              <a:rPr lang="fr-FR" sz="1600" b="1" baseline="30000" dirty="0">
                <a:solidFill>
                  <a:srgbClr val="0000FF"/>
                </a:solidFill>
              </a:rPr>
              <a:t>-</a:t>
            </a:r>
            <a:r>
              <a:rPr lang="fr-FR" sz="1600" b="1" dirty="0">
                <a:solidFill>
                  <a:srgbClr val="0000FF"/>
                </a:solidFill>
              </a:rPr>
              <a:t> source </a:t>
            </a:r>
            <a:r>
              <a:rPr lang="fr-FR" sz="1600" dirty="0"/>
              <a:t>: </a:t>
            </a:r>
            <a:r>
              <a:rPr lang="fr-FR" sz="1600" dirty="0" err="1"/>
              <a:t>JLab</a:t>
            </a:r>
            <a:r>
              <a:rPr lang="fr-FR" sz="1600" dirty="0"/>
              <a:t> LDRD – FY25-26</a:t>
            </a:r>
          </a:p>
          <a:p>
            <a:pPr algn="just"/>
            <a:endParaRPr lang="fr-FR" sz="500" dirty="0"/>
          </a:p>
          <a:p>
            <a:pPr algn="just"/>
            <a:r>
              <a:rPr lang="fr-FR" sz="1600" b="1" dirty="0">
                <a:solidFill>
                  <a:srgbClr val="FF0000"/>
                </a:solidFill>
              </a:rPr>
              <a:t>Solid </a:t>
            </a:r>
            <a:r>
              <a:rPr lang="fr-FR" sz="1600" b="1" dirty="0" err="1">
                <a:solidFill>
                  <a:srgbClr val="FF0000"/>
                </a:solidFill>
              </a:rPr>
              <a:t>target</a:t>
            </a:r>
            <a:r>
              <a:rPr lang="fr-FR" sz="1600" b="1" dirty="0">
                <a:solidFill>
                  <a:srgbClr val="FF0000"/>
                </a:solidFill>
              </a:rPr>
              <a:t> </a:t>
            </a:r>
            <a:r>
              <a:rPr lang="fr-FR" sz="1600" dirty="0"/>
              <a:t>: DOE FY24 R&amp;D for Next </a:t>
            </a:r>
            <a:r>
              <a:rPr lang="fr-FR" sz="1600" dirty="0" err="1"/>
              <a:t>Generation</a:t>
            </a:r>
            <a:r>
              <a:rPr lang="fr-FR" sz="1600" dirty="0"/>
              <a:t> </a:t>
            </a:r>
            <a:r>
              <a:rPr lang="fr-FR" sz="1600" dirty="0" err="1"/>
              <a:t>Nuclear</a:t>
            </a:r>
            <a:r>
              <a:rPr lang="fr-FR" sz="1600" dirty="0"/>
              <a:t> </a:t>
            </a:r>
            <a:r>
              <a:rPr lang="fr-FR" sz="1600" dirty="0" err="1"/>
              <a:t>Physics</a:t>
            </a:r>
            <a:r>
              <a:rPr lang="fr-FR" sz="1600" dirty="0"/>
              <a:t> Accelerator Facilities – FY25-26</a:t>
            </a:r>
          </a:p>
          <a:p>
            <a:pPr algn="just"/>
            <a:endParaRPr lang="fr-FR" sz="500" dirty="0"/>
          </a:p>
          <a:p>
            <a:pPr algn="just"/>
            <a:r>
              <a:rPr lang="fr-FR" sz="1600" b="1" dirty="0" err="1">
                <a:solidFill>
                  <a:srgbClr val="FF0000"/>
                </a:solidFill>
              </a:rPr>
              <a:t>Liquid</a:t>
            </a:r>
            <a:r>
              <a:rPr lang="fr-FR" sz="1600" b="1" dirty="0">
                <a:solidFill>
                  <a:srgbClr val="FF0000"/>
                </a:solidFill>
              </a:rPr>
              <a:t> </a:t>
            </a:r>
            <a:r>
              <a:rPr lang="fr-FR" sz="1600" b="1" dirty="0" err="1">
                <a:solidFill>
                  <a:srgbClr val="FF0000"/>
                </a:solidFill>
              </a:rPr>
              <a:t>target</a:t>
            </a:r>
            <a:r>
              <a:rPr lang="fr-FR" sz="1600" b="1" dirty="0">
                <a:solidFill>
                  <a:srgbClr val="FF0000"/>
                </a:solidFill>
              </a:rPr>
              <a:t> </a:t>
            </a:r>
            <a:r>
              <a:rPr lang="fr-FR" sz="1600" dirty="0"/>
              <a:t>: (</a:t>
            </a:r>
            <a:r>
              <a:rPr lang="fr-FR" sz="1600" dirty="0" err="1"/>
              <a:t>GaInSn</a:t>
            </a:r>
            <a:r>
              <a:rPr lang="fr-FR" sz="1600" dirty="0"/>
              <a:t>) DOE SBIR Phase 2 – FY25-26 </a:t>
            </a:r>
          </a:p>
          <a:p>
            <a:pPr algn="just"/>
            <a:endParaRPr lang="fr-FR" sz="500" dirty="0"/>
          </a:p>
          <a:p>
            <a:pPr algn="just"/>
            <a:r>
              <a:rPr lang="fr-FR" sz="1600" b="1" dirty="0" err="1">
                <a:solidFill>
                  <a:srgbClr val="00B050"/>
                </a:solidFill>
              </a:rPr>
              <a:t>Cavities</a:t>
            </a:r>
            <a:r>
              <a:rPr lang="fr-FR" sz="1600" dirty="0"/>
              <a:t> : DOE HEP Advanced Positron Concepts, US-Japan Coll. (SLAC/</a:t>
            </a:r>
            <a:r>
              <a:rPr lang="fr-FR" sz="1600" dirty="0" err="1"/>
              <a:t>JLab</a:t>
            </a:r>
            <a:r>
              <a:rPr lang="fr-FR" sz="1600" dirty="0"/>
              <a:t>/KEK) – FY25-26</a:t>
            </a: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4A370E0A-7728-AF13-7D91-FF8D1BD4F13E}"/>
              </a:ext>
            </a:extLst>
          </p:cNvPr>
          <p:cNvCxnSpPr>
            <a:cxnSpLocks/>
            <a:endCxn id="20" idx="1"/>
          </p:cNvCxnSpPr>
          <p:nvPr/>
        </p:nvCxnSpPr>
        <p:spPr>
          <a:xfrm flipV="1">
            <a:off x="8612213" y="2267440"/>
            <a:ext cx="482525" cy="544445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>
            <a:extLst>
              <a:ext uri="{FF2B5EF4-FFF2-40B4-BE49-F238E27FC236}">
                <a16:creationId xmlns:a16="http://schemas.microsoft.com/office/drawing/2014/main" id="{C1BAEDAA-E920-BD2D-7743-D1E6BD548185}"/>
              </a:ext>
            </a:extLst>
          </p:cNvPr>
          <p:cNvSpPr txBox="1"/>
          <p:nvPr/>
        </p:nvSpPr>
        <p:spPr>
          <a:xfrm>
            <a:off x="9621838" y="6007540"/>
            <a:ext cx="19458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 err="1">
                <a:solidFill>
                  <a:srgbClr val="CD04FF"/>
                </a:solidFill>
              </a:rPr>
              <a:t>Ce</a:t>
            </a:r>
            <a:r>
              <a:rPr lang="fr-FR" sz="1600" b="1" baseline="30000" dirty="0" err="1">
                <a:solidFill>
                  <a:srgbClr val="CD04FF"/>
                </a:solidFill>
              </a:rPr>
              <a:t>+</a:t>
            </a:r>
            <a:r>
              <a:rPr lang="fr-FR" sz="1600" b="1" dirty="0" err="1">
                <a:solidFill>
                  <a:srgbClr val="CD04FF"/>
                </a:solidFill>
              </a:rPr>
              <a:t>BAF</a:t>
            </a:r>
            <a:r>
              <a:rPr lang="fr-FR" sz="1600" b="1" dirty="0">
                <a:solidFill>
                  <a:srgbClr val="CD04FF"/>
                </a:solidFill>
              </a:rPr>
              <a:t> White Paper</a:t>
            </a:r>
          </a:p>
          <a:p>
            <a:pPr algn="ctr"/>
            <a:r>
              <a:rPr lang="fr-FR" sz="1600" b="1" dirty="0" err="1">
                <a:solidFill>
                  <a:srgbClr val="CD04FF"/>
                </a:solidFill>
              </a:rPr>
              <a:t>within</a:t>
            </a:r>
            <a:r>
              <a:rPr lang="fr-FR" sz="1600" b="1" dirty="0">
                <a:solidFill>
                  <a:srgbClr val="CD04FF"/>
                </a:solidFill>
              </a:rPr>
              <a:t> 12-18 </a:t>
            </a:r>
            <a:r>
              <a:rPr lang="fr-FR" sz="1600" b="1" dirty="0" err="1">
                <a:solidFill>
                  <a:srgbClr val="CD04FF"/>
                </a:solidFill>
              </a:rPr>
              <a:t>months</a:t>
            </a:r>
            <a:endParaRPr lang="fr-FR" sz="1600" b="1" dirty="0">
              <a:solidFill>
                <a:srgbClr val="CD04FF"/>
              </a:solidFill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A5B6331-E1E0-7480-DC87-BD548C8D0BB0}"/>
              </a:ext>
            </a:extLst>
          </p:cNvPr>
          <p:cNvSpPr txBox="1"/>
          <p:nvPr/>
        </p:nvSpPr>
        <p:spPr>
          <a:xfrm>
            <a:off x="7941504" y="4899319"/>
            <a:ext cx="8578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</a:rPr>
              <a:t>To CEBAF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313EDDF8-97AF-D979-FA1D-40EC965001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sp>
        <p:nvSpPr>
          <p:cNvPr id="22" name="Text Box 64">
            <a:extLst>
              <a:ext uri="{FF2B5EF4-FFF2-40B4-BE49-F238E27FC236}">
                <a16:creationId xmlns:a16="http://schemas.microsoft.com/office/drawing/2014/main" id="{36AA13D2-9EFB-B507-9004-729D1B0897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333399"/>
                </a:solidFill>
                <a:latin typeface="Lucida Calligraphy" charset="0"/>
              </a:rPr>
              <a:t>E. Voutier</a:t>
            </a:r>
          </a:p>
        </p:txBody>
      </p:sp>
      <p:sp>
        <p:nvSpPr>
          <p:cNvPr id="25" name="Text Box 18">
            <a:extLst>
              <a:ext uri="{FF2B5EF4-FFF2-40B4-BE49-F238E27FC236}">
                <a16:creationId xmlns:a16="http://schemas.microsoft.com/office/drawing/2014/main" id="{2C5E2150-B58D-026E-8131-49F3DDEBF6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225702F-4218-AF62-4A2F-75C50C8F68FF}"/>
              </a:ext>
            </a:extLst>
          </p:cNvPr>
          <p:cNvSpPr txBox="1"/>
          <p:nvPr/>
        </p:nvSpPr>
        <p:spPr>
          <a:xfrm>
            <a:off x="1203162" y="161462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fr-FR" sz="2400" i="1" baseline="300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BAF</a:t>
            </a:r>
            <a:endParaRPr lang="fr-FR" sz="24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0723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C413B3A3-CF7C-B3AB-5A50-787C7FAE8D71}"/>
              </a:ext>
            </a:extLst>
          </p:cNvPr>
          <p:cNvGrpSpPr/>
          <p:nvPr/>
        </p:nvGrpSpPr>
        <p:grpSpPr>
          <a:xfrm>
            <a:off x="95493" y="98532"/>
            <a:ext cx="11930332" cy="1057446"/>
            <a:chOff x="95493" y="98532"/>
            <a:chExt cx="11930332" cy="1057446"/>
          </a:xfrm>
        </p:grpSpPr>
        <p:cxnSp>
          <p:nvCxnSpPr>
            <p:cNvPr id="3" name="Connecteur droit 2">
              <a:extLst>
                <a:ext uri="{FF2B5EF4-FFF2-40B4-BE49-F238E27FC236}">
                  <a16:creationId xmlns:a16="http://schemas.microsoft.com/office/drawing/2014/main" id="{DFA87C10-1568-B70B-A0BC-44D1E4D5E35C}"/>
                </a:ext>
              </a:extLst>
            </p:cNvPr>
            <p:cNvCxnSpPr>
              <a:cxnSpLocks/>
            </p:cNvCxnSpPr>
            <p:nvPr/>
          </p:nvCxnSpPr>
          <p:spPr>
            <a:xfrm>
              <a:off x="1152419" y="623127"/>
              <a:ext cx="1087340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pic>
          <p:nvPicPr>
            <p:cNvPr id="4" name="Image 3" descr="LP15122-Picture.eps">
              <a:extLst>
                <a:ext uri="{FF2B5EF4-FFF2-40B4-BE49-F238E27FC236}">
                  <a16:creationId xmlns:a16="http://schemas.microsoft.com/office/drawing/2014/main" id="{08C99154-35DA-59E2-C29C-2EFF8968C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93" y="98532"/>
              <a:ext cx="1057446" cy="1057446"/>
            </a:xfrm>
            <a:prstGeom prst="rect">
              <a:avLst/>
            </a:prstGeom>
          </p:spPr>
        </p:pic>
      </p:grp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D6105ECB-74BD-E051-7C33-5E41D7C7E277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C2016306-1892-8D71-AFE1-162212CFA824}"/>
              </a:ext>
            </a:extLst>
          </p:cNvPr>
          <p:cNvSpPr txBox="1"/>
          <p:nvPr/>
        </p:nvSpPr>
        <p:spPr>
          <a:xfrm>
            <a:off x="11621366" y="6465193"/>
            <a:ext cx="63831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prstClr val="white">
                    <a:lumMod val="65000"/>
                  </a:prstClr>
                </a:solidFill>
                <a:latin typeface="Bauhaus 93" pitchFamily="82" charset="77"/>
              </a:rPr>
              <a:t>21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/24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27DC7189-D99F-C8A5-0346-FC5A0217E4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267" y="1024395"/>
            <a:ext cx="1846980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e</a:t>
            </a:r>
            <a:r>
              <a:rPr lang="en-US" sz="2000" b="1" baseline="30000" dirty="0">
                <a:solidFill>
                  <a:srgbClr val="000000"/>
                </a:solidFill>
                <a:latin typeface="Lucida Calligraphy" charset="0"/>
              </a:rPr>
              <a:t>+ </a:t>
            </a: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@ CEBAF</a:t>
            </a:r>
          </a:p>
        </p:txBody>
      </p:sp>
      <p:grpSp>
        <p:nvGrpSpPr>
          <p:cNvPr id="179" name="Groupe 178">
            <a:extLst>
              <a:ext uri="{FF2B5EF4-FFF2-40B4-BE49-F238E27FC236}">
                <a16:creationId xmlns:a16="http://schemas.microsoft.com/office/drawing/2014/main" id="{32566488-5987-D7F9-B86B-B210CE685CDD}"/>
              </a:ext>
            </a:extLst>
          </p:cNvPr>
          <p:cNvGrpSpPr/>
          <p:nvPr/>
        </p:nvGrpSpPr>
        <p:grpSpPr>
          <a:xfrm>
            <a:off x="222779" y="1613485"/>
            <a:ext cx="11761876" cy="4578265"/>
            <a:chOff x="237067" y="1203905"/>
            <a:chExt cx="11761876" cy="4578265"/>
          </a:xfrm>
        </p:grpSpPr>
        <p:grpSp>
          <p:nvGrpSpPr>
            <p:cNvPr id="180" name="Group 5">
              <a:extLst>
                <a:ext uri="{FF2B5EF4-FFF2-40B4-BE49-F238E27FC236}">
                  <a16:creationId xmlns:a16="http://schemas.microsoft.com/office/drawing/2014/main" id="{6DCCAC7C-1749-7CB6-CFA2-6A49EB9C9E4E}"/>
                </a:ext>
              </a:extLst>
            </p:cNvPr>
            <p:cNvGrpSpPr/>
            <p:nvPr/>
          </p:nvGrpSpPr>
          <p:grpSpPr>
            <a:xfrm>
              <a:off x="9518366" y="3635546"/>
              <a:ext cx="2480577" cy="1993425"/>
              <a:chOff x="9489361" y="2541024"/>
              <a:chExt cx="2480577" cy="1993425"/>
            </a:xfrm>
          </p:grpSpPr>
          <p:pic>
            <p:nvPicPr>
              <p:cNvPr id="233" name="Picture 54">
                <a:extLst>
                  <a:ext uri="{FF2B5EF4-FFF2-40B4-BE49-F238E27FC236}">
                    <a16:creationId xmlns:a16="http://schemas.microsoft.com/office/drawing/2014/main" id="{D42BF2C3-6D40-E382-19F3-8E3D415143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489361" y="3118767"/>
                <a:ext cx="2480577" cy="1415682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sp>
            <p:nvSpPr>
              <p:cNvPr id="234" name="Rectangle 39">
                <a:extLst>
                  <a:ext uri="{FF2B5EF4-FFF2-40B4-BE49-F238E27FC236}">
                    <a16:creationId xmlns:a16="http://schemas.microsoft.com/office/drawing/2014/main" id="{2FB8B0B5-A52B-45D9-3048-3F1C3800BE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94901" y="2541024"/>
                <a:ext cx="1669496" cy="492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 panose="020B0604020202020204" pitchFamily="34" charset="0"/>
                  </a:rPr>
                  <a:t>New Beamline</a:t>
                </a:r>
                <a:b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 panose="020B0604020202020204" pitchFamily="34" charset="0"/>
                  </a:rPr>
                </a:b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 panose="020B0604020202020204" pitchFamily="34" charset="0"/>
                  </a:rPr>
                  <a:t>to CEBAF Tunnel</a:t>
                </a:r>
              </a:p>
            </p:txBody>
          </p:sp>
        </p:grpSp>
        <p:sp>
          <p:nvSpPr>
            <p:cNvPr id="181" name="AutoShape 3">
              <a:extLst>
                <a:ext uri="{FF2B5EF4-FFF2-40B4-BE49-F238E27FC236}">
                  <a16:creationId xmlns:a16="http://schemas.microsoft.com/office/drawing/2014/main" id="{CB06E1F6-166A-9698-E2BB-659D8F58290A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37067" y="1495799"/>
              <a:ext cx="8353730" cy="3765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</a:endParaRPr>
            </a:p>
          </p:txBody>
        </p:sp>
        <p:pic>
          <p:nvPicPr>
            <p:cNvPr id="182" name="Picture 6">
              <a:extLst>
                <a:ext uri="{FF2B5EF4-FFF2-40B4-BE49-F238E27FC236}">
                  <a16:creationId xmlns:a16="http://schemas.microsoft.com/office/drawing/2014/main" id="{370106B2-4F97-5803-DD99-BB926EE891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067" y="1657168"/>
              <a:ext cx="9076266" cy="4125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3" name="Freeform 7">
              <a:extLst>
                <a:ext uri="{FF2B5EF4-FFF2-40B4-BE49-F238E27FC236}">
                  <a16:creationId xmlns:a16="http://schemas.microsoft.com/office/drawing/2014/main" id="{0E2100EB-C72B-E8E9-1C48-C7699D669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6281" y="3416093"/>
              <a:ext cx="1043031" cy="401406"/>
            </a:xfrm>
            <a:custGeom>
              <a:avLst/>
              <a:gdLst>
                <a:gd name="T0" fmla="*/ 0 w 1471"/>
                <a:gd name="T1" fmla="*/ 0 h 533"/>
                <a:gd name="T2" fmla="*/ 0 w 1471"/>
                <a:gd name="T3" fmla="*/ 0 h 533"/>
                <a:gd name="T4" fmla="*/ 953 w 1471"/>
                <a:gd name="T5" fmla="*/ 77 h 533"/>
                <a:gd name="T6" fmla="*/ 1465 w 1471"/>
                <a:gd name="T7" fmla="*/ 315 h 533"/>
                <a:gd name="T8" fmla="*/ 1383 w 1471"/>
                <a:gd name="T9" fmla="*/ 533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1" h="533">
                  <a:moveTo>
                    <a:pt x="0" y="0"/>
                  </a:moveTo>
                  <a:lnTo>
                    <a:pt x="0" y="0"/>
                  </a:lnTo>
                  <a:cubicBezTo>
                    <a:pt x="353" y="27"/>
                    <a:pt x="855" y="60"/>
                    <a:pt x="953" y="77"/>
                  </a:cubicBezTo>
                  <a:cubicBezTo>
                    <a:pt x="1052" y="94"/>
                    <a:pt x="1399" y="123"/>
                    <a:pt x="1465" y="315"/>
                  </a:cubicBezTo>
                  <a:cubicBezTo>
                    <a:pt x="1471" y="384"/>
                    <a:pt x="1465" y="399"/>
                    <a:pt x="1383" y="533"/>
                  </a:cubicBezTo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</a:endParaRPr>
            </a:p>
          </p:txBody>
        </p:sp>
        <p:sp>
          <p:nvSpPr>
            <p:cNvPr id="184" name="Freeform 8">
              <a:extLst>
                <a:ext uri="{FF2B5EF4-FFF2-40B4-BE49-F238E27FC236}">
                  <a16:creationId xmlns:a16="http://schemas.microsoft.com/office/drawing/2014/main" id="{A0EA93EF-138C-412E-3A0E-0372FF1BC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6281" y="3416093"/>
              <a:ext cx="1043031" cy="401406"/>
            </a:xfrm>
            <a:custGeom>
              <a:avLst/>
              <a:gdLst>
                <a:gd name="T0" fmla="*/ 0 w 1471"/>
                <a:gd name="T1" fmla="*/ 0 h 533"/>
                <a:gd name="T2" fmla="*/ 0 w 1471"/>
                <a:gd name="T3" fmla="*/ 0 h 533"/>
                <a:gd name="T4" fmla="*/ 953 w 1471"/>
                <a:gd name="T5" fmla="*/ 77 h 533"/>
                <a:gd name="T6" fmla="*/ 1465 w 1471"/>
                <a:gd name="T7" fmla="*/ 315 h 533"/>
                <a:gd name="T8" fmla="*/ 1383 w 1471"/>
                <a:gd name="T9" fmla="*/ 533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1" h="533">
                  <a:moveTo>
                    <a:pt x="0" y="0"/>
                  </a:moveTo>
                  <a:lnTo>
                    <a:pt x="0" y="0"/>
                  </a:lnTo>
                  <a:cubicBezTo>
                    <a:pt x="353" y="27"/>
                    <a:pt x="855" y="60"/>
                    <a:pt x="953" y="77"/>
                  </a:cubicBezTo>
                  <a:cubicBezTo>
                    <a:pt x="1052" y="94"/>
                    <a:pt x="1399" y="123"/>
                    <a:pt x="1465" y="315"/>
                  </a:cubicBezTo>
                  <a:cubicBezTo>
                    <a:pt x="1471" y="384"/>
                    <a:pt x="1465" y="399"/>
                    <a:pt x="1383" y="533"/>
                  </a:cubicBezTo>
                </a:path>
              </a:pathLst>
            </a:custGeom>
            <a:noFill/>
            <a:ln w="50800" cap="flat">
              <a:solidFill>
                <a:srgbClr val="00B05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</a:endParaRPr>
            </a:p>
          </p:txBody>
        </p:sp>
        <p:sp>
          <p:nvSpPr>
            <p:cNvPr id="185" name="Freeform 9">
              <a:extLst>
                <a:ext uri="{FF2B5EF4-FFF2-40B4-BE49-F238E27FC236}">
                  <a16:creationId xmlns:a16="http://schemas.microsoft.com/office/drawing/2014/main" id="{3ED1F9C3-60AC-D080-0EBF-3FEF65972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0196" y="4231008"/>
              <a:ext cx="4686054" cy="18155"/>
            </a:xfrm>
            <a:custGeom>
              <a:avLst/>
              <a:gdLst>
                <a:gd name="T0" fmla="*/ 0 w 6608"/>
                <a:gd name="T1" fmla="*/ 24 h 24"/>
                <a:gd name="T2" fmla="*/ 0 w 6608"/>
                <a:gd name="T3" fmla="*/ 24 h 24"/>
                <a:gd name="T4" fmla="*/ 6608 w 6608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608" h="24">
                  <a:moveTo>
                    <a:pt x="0" y="24"/>
                  </a:moveTo>
                  <a:lnTo>
                    <a:pt x="0" y="24"/>
                  </a:lnTo>
                  <a:lnTo>
                    <a:pt x="6608" y="0"/>
                  </a:lnTo>
                </a:path>
              </a:pathLst>
            </a:custGeom>
            <a:noFill/>
            <a:ln w="50800" cap="flat">
              <a:solidFill>
                <a:srgbClr val="00B0F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</a:endParaRPr>
            </a:p>
          </p:txBody>
        </p:sp>
        <p:sp>
          <p:nvSpPr>
            <p:cNvPr id="186" name="Freeform 10">
              <a:extLst>
                <a:ext uri="{FF2B5EF4-FFF2-40B4-BE49-F238E27FC236}">
                  <a16:creationId xmlns:a16="http://schemas.microsoft.com/office/drawing/2014/main" id="{59F8C114-98F6-98F5-05FE-19630AFB3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2131" y="3258758"/>
              <a:ext cx="591683" cy="992421"/>
            </a:xfrm>
            <a:custGeom>
              <a:avLst/>
              <a:gdLst>
                <a:gd name="T0" fmla="*/ 833 w 833"/>
                <a:gd name="T1" fmla="*/ 1314 h 1314"/>
                <a:gd name="T2" fmla="*/ 833 w 833"/>
                <a:gd name="T3" fmla="*/ 1314 h 1314"/>
                <a:gd name="T4" fmla="*/ 0 w 833"/>
                <a:gd name="T5" fmla="*/ 0 h 1314"/>
                <a:gd name="T6" fmla="*/ 833 w 833"/>
                <a:gd name="T7" fmla="*/ 0 h 1314"/>
                <a:gd name="T8" fmla="*/ 833 w 833"/>
                <a:gd name="T9" fmla="*/ 1314 h 1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3" h="1314">
                  <a:moveTo>
                    <a:pt x="833" y="1314"/>
                  </a:moveTo>
                  <a:lnTo>
                    <a:pt x="833" y="1314"/>
                  </a:lnTo>
                  <a:cubicBezTo>
                    <a:pt x="373" y="1314"/>
                    <a:pt x="0" y="726"/>
                    <a:pt x="0" y="0"/>
                  </a:cubicBezTo>
                  <a:lnTo>
                    <a:pt x="833" y="0"/>
                  </a:lnTo>
                  <a:lnTo>
                    <a:pt x="833" y="1314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</a:endParaRPr>
            </a:p>
          </p:txBody>
        </p:sp>
        <p:sp>
          <p:nvSpPr>
            <p:cNvPr id="187" name="Freeform 11">
              <a:extLst>
                <a:ext uri="{FF2B5EF4-FFF2-40B4-BE49-F238E27FC236}">
                  <a16:creationId xmlns:a16="http://schemas.microsoft.com/office/drawing/2014/main" id="{D281B4BC-0DA7-5DBE-F582-32C737A37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2131" y="3258758"/>
              <a:ext cx="591683" cy="992421"/>
            </a:xfrm>
            <a:custGeom>
              <a:avLst/>
              <a:gdLst>
                <a:gd name="T0" fmla="*/ 833 w 833"/>
                <a:gd name="T1" fmla="*/ 1314 h 1314"/>
                <a:gd name="T2" fmla="*/ 833 w 833"/>
                <a:gd name="T3" fmla="*/ 1314 h 1314"/>
                <a:gd name="T4" fmla="*/ 0 w 833"/>
                <a:gd name="T5" fmla="*/ 0 h 1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3" h="1314">
                  <a:moveTo>
                    <a:pt x="833" y="1314"/>
                  </a:moveTo>
                  <a:lnTo>
                    <a:pt x="833" y="1314"/>
                  </a:lnTo>
                  <a:cubicBezTo>
                    <a:pt x="373" y="1314"/>
                    <a:pt x="0" y="726"/>
                    <a:pt x="0" y="0"/>
                  </a:cubicBezTo>
                </a:path>
              </a:pathLst>
            </a:custGeom>
            <a:noFill/>
            <a:ln w="50800" cap="flat">
              <a:solidFill>
                <a:srgbClr val="00B0F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</a:endParaRPr>
            </a:p>
          </p:txBody>
        </p:sp>
        <p:sp>
          <p:nvSpPr>
            <p:cNvPr id="188" name="Freeform 12">
              <a:extLst>
                <a:ext uri="{FF2B5EF4-FFF2-40B4-BE49-F238E27FC236}">
                  <a16:creationId xmlns:a16="http://schemas.microsoft.com/office/drawing/2014/main" id="{21FEF91F-7FAF-565E-5198-E59C9BA43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2131" y="2540664"/>
              <a:ext cx="591683" cy="855257"/>
            </a:xfrm>
            <a:custGeom>
              <a:avLst/>
              <a:gdLst>
                <a:gd name="T0" fmla="*/ 833 w 833"/>
                <a:gd name="T1" fmla="*/ 0 h 1133"/>
                <a:gd name="T2" fmla="*/ 833 w 833"/>
                <a:gd name="T3" fmla="*/ 0 h 1133"/>
                <a:gd name="T4" fmla="*/ 0 w 833"/>
                <a:gd name="T5" fmla="*/ 1133 h 1133"/>
                <a:gd name="T6" fmla="*/ 833 w 833"/>
                <a:gd name="T7" fmla="*/ 1133 h 1133"/>
                <a:gd name="T8" fmla="*/ 833 w 833"/>
                <a:gd name="T9" fmla="*/ 0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3" h="1133">
                  <a:moveTo>
                    <a:pt x="833" y="0"/>
                  </a:moveTo>
                  <a:lnTo>
                    <a:pt x="833" y="0"/>
                  </a:lnTo>
                  <a:cubicBezTo>
                    <a:pt x="373" y="0"/>
                    <a:pt x="0" y="507"/>
                    <a:pt x="0" y="1133"/>
                  </a:cubicBezTo>
                  <a:lnTo>
                    <a:pt x="833" y="1133"/>
                  </a:lnTo>
                  <a:lnTo>
                    <a:pt x="83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</a:endParaRPr>
            </a:p>
          </p:txBody>
        </p:sp>
        <p:sp>
          <p:nvSpPr>
            <p:cNvPr id="189" name="Freeform 13">
              <a:extLst>
                <a:ext uri="{FF2B5EF4-FFF2-40B4-BE49-F238E27FC236}">
                  <a16:creationId xmlns:a16="http://schemas.microsoft.com/office/drawing/2014/main" id="{F5539325-7A66-C65D-D363-0B7C9C4EE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2131" y="2520493"/>
              <a:ext cx="591683" cy="875428"/>
            </a:xfrm>
            <a:custGeom>
              <a:avLst/>
              <a:gdLst>
                <a:gd name="T0" fmla="*/ 833 w 833"/>
                <a:gd name="T1" fmla="*/ 0 h 1133"/>
                <a:gd name="T2" fmla="*/ 833 w 833"/>
                <a:gd name="T3" fmla="*/ 0 h 1133"/>
                <a:gd name="T4" fmla="*/ 0 w 833"/>
                <a:gd name="T5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3" h="1133">
                  <a:moveTo>
                    <a:pt x="833" y="0"/>
                  </a:moveTo>
                  <a:lnTo>
                    <a:pt x="833" y="0"/>
                  </a:lnTo>
                  <a:cubicBezTo>
                    <a:pt x="373" y="0"/>
                    <a:pt x="0" y="507"/>
                    <a:pt x="0" y="1133"/>
                  </a:cubicBezTo>
                </a:path>
              </a:pathLst>
            </a:custGeom>
            <a:noFill/>
            <a:ln w="50800" cap="flat">
              <a:solidFill>
                <a:srgbClr val="00B0F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</a:endParaRPr>
            </a:p>
          </p:txBody>
        </p:sp>
        <p:sp>
          <p:nvSpPr>
            <p:cNvPr id="190" name="Freeform 14">
              <a:extLst>
                <a:ext uri="{FF2B5EF4-FFF2-40B4-BE49-F238E27FC236}">
                  <a16:creationId xmlns:a16="http://schemas.microsoft.com/office/drawing/2014/main" id="{65930D25-9C4E-4ABD-4E1D-33863187E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2268" y="2520493"/>
              <a:ext cx="614440" cy="0"/>
            </a:xfrm>
            <a:custGeom>
              <a:avLst/>
              <a:gdLst>
                <a:gd name="T0" fmla="*/ 0 w 866"/>
                <a:gd name="T1" fmla="*/ 0 w 866"/>
                <a:gd name="T2" fmla="*/ 866 w 86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66">
                  <a:moveTo>
                    <a:pt x="0" y="0"/>
                  </a:moveTo>
                  <a:lnTo>
                    <a:pt x="0" y="0"/>
                  </a:lnTo>
                  <a:lnTo>
                    <a:pt x="866" y="0"/>
                  </a:lnTo>
                </a:path>
              </a:pathLst>
            </a:custGeom>
            <a:noFill/>
            <a:ln w="50800" cap="flat">
              <a:solidFill>
                <a:srgbClr val="00B0F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</a:endParaRPr>
            </a:p>
          </p:txBody>
        </p:sp>
        <p:sp>
          <p:nvSpPr>
            <p:cNvPr id="191" name="Freeform 15">
              <a:extLst>
                <a:ext uri="{FF2B5EF4-FFF2-40B4-BE49-F238E27FC236}">
                  <a16:creationId xmlns:a16="http://schemas.microsoft.com/office/drawing/2014/main" id="{E264B019-AA82-2378-37CC-AC94CCCC8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6708" y="2459980"/>
              <a:ext cx="269291" cy="58497"/>
            </a:xfrm>
            <a:custGeom>
              <a:avLst/>
              <a:gdLst>
                <a:gd name="T0" fmla="*/ 0 w 379"/>
                <a:gd name="T1" fmla="*/ 79 h 79"/>
                <a:gd name="T2" fmla="*/ 0 w 379"/>
                <a:gd name="T3" fmla="*/ 79 h 79"/>
                <a:gd name="T4" fmla="*/ 379 w 379"/>
                <a:gd name="T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9" h="79">
                  <a:moveTo>
                    <a:pt x="0" y="79"/>
                  </a:moveTo>
                  <a:lnTo>
                    <a:pt x="0" y="79"/>
                  </a:lnTo>
                  <a:lnTo>
                    <a:pt x="379" y="0"/>
                  </a:lnTo>
                </a:path>
              </a:pathLst>
            </a:custGeom>
            <a:noFill/>
            <a:ln w="50800" cap="flat">
              <a:solidFill>
                <a:srgbClr val="00B0F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</a:endParaRPr>
            </a:p>
          </p:txBody>
        </p:sp>
        <p:sp>
          <p:nvSpPr>
            <p:cNvPr id="192" name="Freeform 16">
              <a:extLst>
                <a:ext uri="{FF2B5EF4-FFF2-40B4-BE49-F238E27FC236}">
                  <a16:creationId xmlns:a16="http://schemas.microsoft.com/office/drawing/2014/main" id="{C1E02FAE-A4DF-25A4-F8D6-A6801966C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2457" y="3795311"/>
              <a:ext cx="553755" cy="429646"/>
            </a:xfrm>
            <a:custGeom>
              <a:avLst/>
              <a:gdLst>
                <a:gd name="T0" fmla="*/ 0 w 781"/>
                <a:gd name="T1" fmla="*/ 570 h 570"/>
                <a:gd name="T2" fmla="*/ 0 w 781"/>
                <a:gd name="T3" fmla="*/ 570 h 570"/>
                <a:gd name="T4" fmla="*/ 168 w 781"/>
                <a:gd name="T5" fmla="*/ 544 h 570"/>
                <a:gd name="T6" fmla="*/ 508 w 781"/>
                <a:gd name="T7" fmla="*/ 282 h 570"/>
                <a:gd name="T8" fmla="*/ 781 w 781"/>
                <a:gd name="T9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1" h="570">
                  <a:moveTo>
                    <a:pt x="0" y="570"/>
                  </a:moveTo>
                  <a:lnTo>
                    <a:pt x="0" y="570"/>
                  </a:lnTo>
                  <a:cubicBezTo>
                    <a:pt x="60" y="563"/>
                    <a:pt x="139" y="558"/>
                    <a:pt x="168" y="544"/>
                  </a:cubicBezTo>
                  <a:cubicBezTo>
                    <a:pt x="197" y="530"/>
                    <a:pt x="260" y="518"/>
                    <a:pt x="508" y="282"/>
                  </a:cubicBezTo>
                  <a:cubicBezTo>
                    <a:pt x="598" y="194"/>
                    <a:pt x="616" y="176"/>
                    <a:pt x="781" y="0"/>
                  </a:cubicBezTo>
                </a:path>
              </a:pathLst>
            </a:cu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</a:endParaRPr>
            </a:p>
          </p:txBody>
        </p:sp>
        <p:sp>
          <p:nvSpPr>
            <p:cNvPr id="193" name="Freeform 17">
              <a:extLst>
                <a:ext uri="{FF2B5EF4-FFF2-40B4-BE49-F238E27FC236}">
                  <a16:creationId xmlns:a16="http://schemas.microsoft.com/office/drawing/2014/main" id="{24CC4EC2-DE2D-095A-6784-7FC9D4F46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2457" y="3797731"/>
              <a:ext cx="553755" cy="429646"/>
            </a:xfrm>
            <a:custGeom>
              <a:avLst/>
              <a:gdLst>
                <a:gd name="T0" fmla="*/ 0 w 781"/>
                <a:gd name="T1" fmla="*/ 570 h 570"/>
                <a:gd name="T2" fmla="*/ 0 w 781"/>
                <a:gd name="T3" fmla="*/ 570 h 570"/>
                <a:gd name="T4" fmla="*/ 168 w 781"/>
                <a:gd name="T5" fmla="*/ 544 h 570"/>
                <a:gd name="T6" fmla="*/ 508 w 781"/>
                <a:gd name="T7" fmla="*/ 282 h 570"/>
                <a:gd name="T8" fmla="*/ 781 w 781"/>
                <a:gd name="T9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1" h="570">
                  <a:moveTo>
                    <a:pt x="0" y="570"/>
                  </a:moveTo>
                  <a:lnTo>
                    <a:pt x="0" y="570"/>
                  </a:lnTo>
                  <a:cubicBezTo>
                    <a:pt x="60" y="563"/>
                    <a:pt x="139" y="558"/>
                    <a:pt x="168" y="544"/>
                  </a:cubicBezTo>
                  <a:cubicBezTo>
                    <a:pt x="197" y="530"/>
                    <a:pt x="260" y="518"/>
                    <a:pt x="508" y="282"/>
                  </a:cubicBezTo>
                  <a:cubicBezTo>
                    <a:pt x="598" y="194"/>
                    <a:pt x="616" y="176"/>
                    <a:pt x="781" y="0"/>
                  </a:cubicBezTo>
                </a:path>
              </a:pathLst>
            </a:custGeom>
            <a:noFill/>
            <a:ln w="50800" cap="flat">
              <a:solidFill>
                <a:srgbClr val="00B0F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</a:endParaRPr>
            </a:p>
          </p:txBody>
        </p:sp>
        <p:sp>
          <p:nvSpPr>
            <p:cNvPr id="194" name="Rectangle 30">
              <a:extLst>
                <a:ext uri="{FF2B5EF4-FFF2-40B4-BE49-F238E27FC236}">
                  <a16:creationId xmlns:a16="http://schemas.microsoft.com/office/drawing/2014/main" id="{B17394D5-90B3-4546-68A0-5F7E5C264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3167" y="1576483"/>
              <a:ext cx="0" cy="350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95" name="Rectangle 31">
              <a:extLst>
                <a:ext uri="{FF2B5EF4-FFF2-40B4-BE49-F238E27FC236}">
                  <a16:creationId xmlns:a16="http://schemas.microsoft.com/office/drawing/2014/main" id="{FB0A4D2C-87B8-9BE6-F124-CA26E8ABE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3502" y="1576483"/>
              <a:ext cx="0" cy="350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96" name="Rectangle 32">
              <a:extLst>
                <a:ext uri="{FF2B5EF4-FFF2-40B4-BE49-F238E27FC236}">
                  <a16:creationId xmlns:a16="http://schemas.microsoft.com/office/drawing/2014/main" id="{7FFCA73E-9D58-E861-3F3A-EE0B974472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0913" y="1576483"/>
              <a:ext cx="0" cy="350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97" name="Rectangle 33">
              <a:extLst>
                <a:ext uri="{FF2B5EF4-FFF2-40B4-BE49-F238E27FC236}">
                  <a16:creationId xmlns:a16="http://schemas.microsoft.com/office/drawing/2014/main" id="{59B77ECE-8950-CD2E-606C-3EAE217C48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3662" y="1576483"/>
              <a:ext cx="0" cy="350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98" name="Rectangle 34">
              <a:extLst>
                <a:ext uri="{FF2B5EF4-FFF2-40B4-BE49-F238E27FC236}">
                  <a16:creationId xmlns:a16="http://schemas.microsoft.com/office/drawing/2014/main" id="{75B04BC9-9EA4-690B-B7B1-7C54AE6573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7965" y="1576483"/>
              <a:ext cx="0" cy="350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199" name="Freeform 38">
              <a:extLst>
                <a:ext uri="{FF2B5EF4-FFF2-40B4-BE49-F238E27FC236}">
                  <a16:creationId xmlns:a16="http://schemas.microsoft.com/office/drawing/2014/main" id="{55C59396-FE57-96C2-AFFC-F18B06DA4D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9422" y="2597866"/>
              <a:ext cx="1380494" cy="474021"/>
            </a:xfrm>
            <a:custGeom>
              <a:avLst/>
              <a:gdLst>
                <a:gd name="T0" fmla="*/ 0 w 786"/>
                <a:gd name="T1" fmla="*/ 0 h 386"/>
                <a:gd name="T2" fmla="*/ 0 w 786"/>
                <a:gd name="T3" fmla="*/ 0 h 386"/>
                <a:gd name="T4" fmla="*/ 786 w 786"/>
                <a:gd name="T5" fmla="*/ 0 h 386"/>
                <a:gd name="T6" fmla="*/ 786 w 786"/>
                <a:gd name="T7" fmla="*/ 386 h 386"/>
                <a:gd name="T8" fmla="*/ 0 w 786"/>
                <a:gd name="T9" fmla="*/ 386 h 386"/>
                <a:gd name="T10" fmla="*/ 0 w 786"/>
                <a:gd name="T11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6" h="386">
                  <a:moveTo>
                    <a:pt x="0" y="0"/>
                  </a:moveTo>
                  <a:lnTo>
                    <a:pt x="0" y="0"/>
                  </a:lnTo>
                  <a:lnTo>
                    <a:pt x="786" y="0"/>
                  </a:lnTo>
                  <a:lnTo>
                    <a:pt x="786" y="386"/>
                  </a:lnTo>
                  <a:lnTo>
                    <a:pt x="0" y="3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</a:endParaRPr>
            </a:p>
          </p:txBody>
        </p:sp>
        <p:sp>
          <p:nvSpPr>
            <p:cNvPr id="200" name="Rectangle 39">
              <a:extLst>
                <a:ext uri="{FF2B5EF4-FFF2-40B4-BE49-F238E27FC236}">
                  <a16:creationId xmlns:a16="http://schemas.microsoft.com/office/drawing/2014/main" id="{CB5C7127-3EE0-33FA-66D8-3A32064BB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7666" y="2619434"/>
              <a:ext cx="1284006" cy="430887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New e</a:t>
              </a:r>
              <a:r>
                <a:rPr kumimoji="0" lang="en-US" sz="1400" b="1" i="0" u="none" strike="noStrike" kern="0" cap="none" spc="0" normalizeH="0" baseline="3000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+</a:t>
              </a: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 Injector</a:t>
              </a:r>
              <a:b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</a:rPr>
              </a:b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 at LERF</a:t>
              </a:r>
            </a:p>
          </p:txBody>
        </p:sp>
        <p:sp>
          <p:nvSpPr>
            <p:cNvPr id="201" name="Rectangle 109">
              <a:extLst>
                <a:ext uri="{FF2B5EF4-FFF2-40B4-BE49-F238E27FC236}">
                  <a16:creationId xmlns:a16="http://schemas.microsoft.com/office/drawing/2014/main" id="{BF08C3B4-D122-8658-74D5-D037EE7A5C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294" y="1558329"/>
              <a:ext cx="117578" cy="266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anose="02020603050405020304" pitchFamily="18" charset="0"/>
                </a:rPr>
                <a:t> </a:t>
              </a:r>
              <a:endParaRPr kumimoji="0" lang="en-US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02" name="Rectangle 114">
              <a:extLst>
                <a:ext uri="{FF2B5EF4-FFF2-40B4-BE49-F238E27FC236}">
                  <a16:creationId xmlns:a16="http://schemas.microsoft.com/office/drawing/2014/main" id="{31D6CF63-765F-2D61-E9DB-E2801159B6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9024" y="1558329"/>
              <a:ext cx="68" cy="289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03" name="Rectangle 117">
              <a:extLst>
                <a:ext uri="{FF2B5EF4-FFF2-40B4-BE49-F238E27FC236}">
                  <a16:creationId xmlns:a16="http://schemas.microsoft.com/office/drawing/2014/main" id="{615350AE-6C85-30D2-F411-8A89215E27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8148" y="1558329"/>
              <a:ext cx="68" cy="289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sp>
          <p:nvSpPr>
            <p:cNvPr id="204" name="Freeform 74">
              <a:extLst>
                <a:ext uri="{FF2B5EF4-FFF2-40B4-BE49-F238E27FC236}">
                  <a16:creationId xmlns:a16="http://schemas.microsoft.com/office/drawing/2014/main" id="{46C31F29-80F4-57A1-B503-609F66ABE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5735" y="1522124"/>
              <a:ext cx="1554480" cy="512347"/>
            </a:xfrm>
            <a:custGeom>
              <a:avLst/>
              <a:gdLst>
                <a:gd name="T0" fmla="*/ 0 w 2453"/>
                <a:gd name="T1" fmla="*/ 0 h 680"/>
                <a:gd name="T2" fmla="*/ 0 w 2453"/>
                <a:gd name="T3" fmla="*/ 0 h 680"/>
                <a:gd name="T4" fmla="*/ 2453 w 2453"/>
                <a:gd name="T5" fmla="*/ 0 h 680"/>
                <a:gd name="T6" fmla="*/ 2453 w 2453"/>
                <a:gd name="T7" fmla="*/ 680 h 680"/>
                <a:gd name="T8" fmla="*/ 0 w 2453"/>
                <a:gd name="T9" fmla="*/ 680 h 680"/>
                <a:gd name="T10" fmla="*/ 0 w 2453"/>
                <a:gd name="T11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53" h="680">
                  <a:moveTo>
                    <a:pt x="0" y="0"/>
                  </a:moveTo>
                  <a:lnTo>
                    <a:pt x="0" y="0"/>
                  </a:lnTo>
                  <a:lnTo>
                    <a:pt x="2453" y="0"/>
                  </a:lnTo>
                  <a:lnTo>
                    <a:pt x="2453" y="680"/>
                  </a:lnTo>
                  <a:lnTo>
                    <a:pt x="0" y="6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</a:endParaRPr>
            </a:p>
          </p:txBody>
        </p:sp>
        <p:sp>
          <p:nvSpPr>
            <p:cNvPr id="205" name="Rectangle 39">
              <a:extLst>
                <a:ext uri="{FF2B5EF4-FFF2-40B4-BE49-F238E27FC236}">
                  <a16:creationId xmlns:a16="http://schemas.microsoft.com/office/drawing/2014/main" id="{80BB1A46-D406-7572-416E-F5F41F3606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608" y="1562854"/>
              <a:ext cx="1458733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123 MeV e</a:t>
              </a:r>
              <a:r>
                <a:rPr kumimoji="0" lang="en-US" sz="1400" b="1" i="0" u="none" strike="noStrike" kern="0" cap="none" spc="0" normalizeH="0" baseline="30000" noProof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+ </a:t>
              </a: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Beam</a:t>
              </a:r>
              <a:br>
                <a:rPr kumimoji="0" lang="en-US" sz="1400" b="1" i="0" u="none" strike="noStrike" kern="0" cap="none" spc="0" normalizeH="0" baseline="30000" noProof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 panose="020B0604020202020204" pitchFamily="34" charset="0"/>
                </a:rPr>
              </a:b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Injected to NL</a:t>
              </a:r>
            </a:p>
          </p:txBody>
        </p:sp>
        <p:sp>
          <p:nvSpPr>
            <p:cNvPr id="206" name="Rectangle 205">
              <a:extLst>
                <a:ext uri="{FF2B5EF4-FFF2-40B4-BE49-F238E27FC236}">
                  <a16:creationId xmlns:a16="http://schemas.microsoft.com/office/drawing/2014/main" id="{61DE1E66-E841-426C-E0E2-2DCC6A0600FB}"/>
                </a:ext>
              </a:extLst>
            </p:cNvPr>
            <p:cNvSpPr/>
            <p:nvPr/>
          </p:nvSpPr>
          <p:spPr>
            <a:xfrm>
              <a:off x="3371662" y="4802410"/>
              <a:ext cx="2038538" cy="558368"/>
            </a:xfrm>
            <a:prstGeom prst="rect">
              <a:avLst/>
            </a:prstGeom>
            <a:solidFill>
              <a:srgbClr val="FFFFFF">
                <a:alpha val="12000"/>
              </a:srgbClr>
            </a:solidFill>
            <a:ln w="635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/>
                <a:ea typeface="+mn-ea"/>
                <a:cs typeface="+mn-cs"/>
              </a:endParaRPr>
            </a:p>
          </p:txBody>
        </p:sp>
        <p:cxnSp>
          <p:nvCxnSpPr>
            <p:cNvPr id="207" name="Straight Arrow Connector 52">
              <a:extLst>
                <a:ext uri="{FF2B5EF4-FFF2-40B4-BE49-F238E27FC236}">
                  <a16:creationId xmlns:a16="http://schemas.microsoft.com/office/drawing/2014/main" id="{0B8162A3-66CD-054B-743B-495AF54A9ECA}"/>
                </a:ext>
              </a:extLst>
            </p:cNvPr>
            <p:cNvCxnSpPr/>
            <p:nvPr/>
          </p:nvCxnSpPr>
          <p:spPr>
            <a:xfrm flipV="1">
              <a:off x="4403502" y="4251179"/>
              <a:ext cx="364112" cy="565553"/>
            </a:xfrm>
            <a:prstGeom prst="straightConnector1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miter lim="800000"/>
              <a:tailEnd type="triangle" w="sm" len="med"/>
            </a:ln>
            <a:effectLst/>
          </p:spPr>
        </p:cxnSp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004BDB03-EA0D-B901-7557-334BA11802CB}"/>
                </a:ext>
              </a:extLst>
            </p:cNvPr>
            <p:cNvSpPr/>
            <p:nvPr/>
          </p:nvSpPr>
          <p:spPr>
            <a:xfrm>
              <a:off x="3286753" y="4819985"/>
              <a:ext cx="2208356" cy="523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New Transport Line </a:t>
              </a:r>
              <a:b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along SL and West Arc</a:t>
              </a:r>
              <a:endPara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Freeform 103">
              <a:extLst>
                <a:ext uri="{FF2B5EF4-FFF2-40B4-BE49-F238E27FC236}">
                  <a16:creationId xmlns:a16="http://schemas.microsoft.com/office/drawing/2014/main" id="{E86B45DA-BDA6-CEA7-DED0-48534A18DD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926" y="1522124"/>
              <a:ext cx="1568342" cy="512347"/>
            </a:xfrm>
            <a:custGeom>
              <a:avLst/>
              <a:gdLst>
                <a:gd name="T0" fmla="*/ 0 w 1960"/>
                <a:gd name="T1" fmla="*/ 0 h 680"/>
                <a:gd name="T2" fmla="*/ 0 w 1960"/>
                <a:gd name="T3" fmla="*/ 0 h 680"/>
                <a:gd name="T4" fmla="*/ 1960 w 1960"/>
                <a:gd name="T5" fmla="*/ 0 h 680"/>
                <a:gd name="T6" fmla="*/ 1960 w 1960"/>
                <a:gd name="T7" fmla="*/ 680 h 680"/>
                <a:gd name="T8" fmla="*/ 0 w 1960"/>
                <a:gd name="T9" fmla="*/ 680 h 680"/>
                <a:gd name="T10" fmla="*/ 0 w 1960"/>
                <a:gd name="T11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60" h="680">
                  <a:moveTo>
                    <a:pt x="0" y="0"/>
                  </a:moveTo>
                  <a:lnTo>
                    <a:pt x="0" y="0"/>
                  </a:lnTo>
                  <a:lnTo>
                    <a:pt x="1960" y="0"/>
                  </a:lnTo>
                  <a:lnTo>
                    <a:pt x="1960" y="680"/>
                  </a:lnTo>
                  <a:lnTo>
                    <a:pt x="0" y="6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65000"/>
              </a:srgbClr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</a:endParaRPr>
            </a:p>
          </p:txBody>
        </p:sp>
        <p:sp>
          <p:nvSpPr>
            <p:cNvPr id="210" name="Rectangle 39">
              <a:extLst>
                <a:ext uri="{FF2B5EF4-FFF2-40B4-BE49-F238E27FC236}">
                  <a16:creationId xmlns:a16="http://schemas.microsoft.com/office/drawing/2014/main" id="{459D9727-80EA-08FF-8A59-DBAEDB778D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785" y="1562854"/>
              <a:ext cx="1504601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CEBAF Polarized</a:t>
              </a:r>
              <a:b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</a:br>
              <a:r>
                <a: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</a:rPr>
                <a:t>Electron Injector</a:t>
              </a:r>
            </a:p>
          </p:txBody>
        </p:sp>
        <p:sp>
          <p:nvSpPr>
            <p:cNvPr id="211" name="TextBox 56">
              <a:extLst>
                <a:ext uri="{FF2B5EF4-FFF2-40B4-BE49-F238E27FC236}">
                  <a16:creationId xmlns:a16="http://schemas.microsoft.com/office/drawing/2014/main" id="{4EA1E3C5-DE84-E20F-F219-4530453A75C5}"/>
                </a:ext>
              </a:extLst>
            </p:cNvPr>
            <p:cNvSpPr txBox="1"/>
            <p:nvPr/>
          </p:nvSpPr>
          <p:spPr>
            <a:xfrm>
              <a:off x="6426786" y="3520510"/>
              <a:ext cx="807878" cy="184666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123 MeV e</a:t>
              </a:r>
              <a:r>
                <a:rPr kumimoji="0" lang="en-US" sz="1200" b="1" i="0" u="none" strike="noStrike" kern="0" cap="none" spc="0" normalizeH="0" baseline="3000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</a:p>
          </p:txBody>
        </p:sp>
        <p:cxnSp>
          <p:nvCxnSpPr>
            <p:cNvPr id="212" name="Straight Arrow Connector 57">
              <a:extLst>
                <a:ext uri="{FF2B5EF4-FFF2-40B4-BE49-F238E27FC236}">
                  <a16:creationId xmlns:a16="http://schemas.microsoft.com/office/drawing/2014/main" id="{2BB839FA-EEE4-0D33-7034-BEB1994B90D5}"/>
                </a:ext>
              </a:extLst>
            </p:cNvPr>
            <p:cNvCxnSpPr>
              <a:cxnSpLocks/>
              <a:stCxn id="184" idx="0"/>
            </p:cNvCxnSpPr>
            <p:nvPr/>
          </p:nvCxnSpPr>
          <p:spPr>
            <a:xfrm>
              <a:off x="6586281" y="3416093"/>
              <a:ext cx="488889" cy="43061"/>
            </a:xfrm>
            <a:prstGeom prst="straightConnector1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13" name="Straight Arrow Connector 59">
              <a:extLst>
                <a:ext uri="{FF2B5EF4-FFF2-40B4-BE49-F238E27FC236}">
                  <a16:creationId xmlns:a16="http://schemas.microsoft.com/office/drawing/2014/main" id="{66C33D7A-7E5D-8919-2D75-52870D1C18C3}"/>
                </a:ext>
              </a:extLst>
            </p:cNvPr>
            <p:cNvCxnSpPr>
              <a:cxnSpLocks/>
            </p:cNvCxnSpPr>
            <p:nvPr/>
          </p:nvCxnSpPr>
          <p:spPr>
            <a:xfrm>
              <a:off x="3246150" y="2430862"/>
              <a:ext cx="488889" cy="6108"/>
            </a:xfrm>
            <a:prstGeom prst="straightConnector1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14" name="Straight Arrow Connector 62">
              <a:extLst>
                <a:ext uri="{FF2B5EF4-FFF2-40B4-BE49-F238E27FC236}">
                  <a16:creationId xmlns:a16="http://schemas.microsoft.com/office/drawing/2014/main" id="{75E207C4-4F3D-0CFB-FA1F-DB607D1FE6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213100" y="2040221"/>
              <a:ext cx="69875" cy="391258"/>
            </a:xfrm>
            <a:prstGeom prst="straightConnector1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miter lim="800000"/>
              <a:tailEnd type="triangle" w="sm" len="med"/>
            </a:ln>
            <a:effectLst/>
          </p:spPr>
        </p:cxnSp>
        <p:cxnSp>
          <p:nvCxnSpPr>
            <p:cNvPr id="215" name="Straight Arrow Connector 69">
              <a:extLst>
                <a:ext uri="{FF2B5EF4-FFF2-40B4-BE49-F238E27FC236}">
                  <a16:creationId xmlns:a16="http://schemas.microsoft.com/office/drawing/2014/main" id="{0397887E-CB7F-F4BF-B378-0D134C3B0E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76971" y="3071887"/>
              <a:ext cx="72698" cy="289100"/>
            </a:xfrm>
            <a:prstGeom prst="straightConnector1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miter lim="800000"/>
              <a:tailEnd type="triangle" w="sm" len="med"/>
            </a:ln>
            <a:effectLst/>
          </p:spPr>
        </p:cxnSp>
        <p:cxnSp>
          <p:nvCxnSpPr>
            <p:cNvPr id="216" name="Straight Arrow Connector 72">
              <a:extLst>
                <a:ext uri="{FF2B5EF4-FFF2-40B4-BE49-F238E27FC236}">
                  <a16:creationId xmlns:a16="http://schemas.microsoft.com/office/drawing/2014/main" id="{08D39A97-B212-092C-FBCA-D8DA4B75CF8E}"/>
                </a:ext>
              </a:extLst>
            </p:cNvPr>
            <p:cNvCxnSpPr>
              <a:cxnSpLocks/>
            </p:cNvCxnSpPr>
            <p:nvPr/>
          </p:nvCxnSpPr>
          <p:spPr>
            <a:xfrm>
              <a:off x="1668780" y="2040221"/>
              <a:ext cx="379368" cy="354602"/>
            </a:xfrm>
            <a:prstGeom prst="straightConnector1">
              <a:avLst/>
            </a:prstGeom>
            <a:noFill/>
            <a:ln w="9525" cap="flat" cmpd="sng" algn="ctr">
              <a:solidFill>
                <a:srgbClr val="000000"/>
              </a:solidFill>
              <a:prstDash val="solid"/>
              <a:miter lim="800000"/>
              <a:tailEnd type="triangle" w="sm" len="med"/>
            </a:ln>
            <a:effectLst/>
          </p:spPr>
        </p:cxnSp>
        <p:sp>
          <p:nvSpPr>
            <p:cNvPr id="217" name="Freeform 5">
              <a:extLst>
                <a:ext uri="{FF2B5EF4-FFF2-40B4-BE49-F238E27FC236}">
                  <a16:creationId xmlns:a16="http://schemas.microsoft.com/office/drawing/2014/main" id="{EF50F6A9-A6AC-C972-78D5-68AB426CD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067" y="1489747"/>
              <a:ext cx="9076266" cy="4125002"/>
            </a:xfrm>
            <a:custGeom>
              <a:avLst/>
              <a:gdLst>
                <a:gd name="T0" fmla="*/ 0 w 12799"/>
                <a:gd name="T1" fmla="*/ 0 h 4999"/>
                <a:gd name="T2" fmla="*/ 0 w 12799"/>
                <a:gd name="T3" fmla="*/ 0 h 4999"/>
                <a:gd name="T4" fmla="*/ 12799 w 12799"/>
                <a:gd name="T5" fmla="*/ 0 h 4999"/>
                <a:gd name="T6" fmla="*/ 12799 w 12799"/>
                <a:gd name="T7" fmla="*/ 4999 h 4999"/>
                <a:gd name="T8" fmla="*/ 0 w 12799"/>
                <a:gd name="T9" fmla="*/ 4999 h 4999"/>
                <a:gd name="T10" fmla="*/ 0 w 12799"/>
                <a:gd name="T11" fmla="*/ 0 h 4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99" h="4999">
                  <a:moveTo>
                    <a:pt x="0" y="0"/>
                  </a:moveTo>
                  <a:lnTo>
                    <a:pt x="0" y="0"/>
                  </a:lnTo>
                  <a:lnTo>
                    <a:pt x="12799" y="0"/>
                  </a:lnTo>
                  <a:lnTo>
                    <a:pt x="12799" y="4999"/>
                  </a:lnTo>
                  <a:lnTo>
                    <a:pt x="0" y="4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0"/>
              </a:srgb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/>
              </a:endParaRPr>
            </a:p>
          </p:txBody>
        </p:sp>
        <p:grpSp>
          <p:nvGrpSpPr>
            <p:cNvPr id="218" name="Group 2">
              <a:extLst>
                <a:ext uri="{FF2B5EF4-FFF2-40B4-BE49-F238E27FC236}">
                  <a16:creationId xmlns:a16="http://schemas.microsoft.com/office/drawing/2014/main" id="{E30DE19E-057B-7915-E743-47212FC53C88}"/>
                </a:ext>
              </a:extLst>
            </p:cNvPr>
            <p:cNvGrpSpPr/>
            <p:nvPr/>
          </p:nvGrpSpPr>
          <p:grpSpPr>
            <a:xfrm>
              <a:off x="9518366" y="1203905"/>
              <a:ext cx="2451225" cy="2146006"/>
              <a:chOff x="9534840" y="4138677"/>
              <a:chExt cx="2451225" cy="2146006"/>
            </a:xfrm>
          </p:grpSpPr>
          <p:pic>
            <p:nvPicPr>
              <p:cNvPr id="231" name="Picture 61">
                <a:extLst>
                  <a:ext uri="{FF2B5EF4-FFF2-40B4-BE49-F238E27FC236}">
                    <a16:creationId xmlns:a16="http://schemas.microsoft.com/office/drawing/2014/main" id="{E8A4CF59-771D-024E-A86B-422C8BED49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534840" y="4449649"/>
                <a:ext cx="2451225" cy="1835034"/>
              </a:xfrm>
              <a:prstGeom prst="rect">
                <a:avLst/>
              </a:prstGeom>
              <a:ln w="12700">
                <a:solidFill>
                  <a:srgbClr val="000000"/>
                </a:solidFill>
              </a:ln>
            </p:spPr>
          </p:pic>
          <p:sp>
            <p:nvSpPr>
              <p:cNvPr id="232" name="Rectangle 39">
                <a:extLst>
                  <a:ext uri="{FF2B5EF4-FFF2-40B4-BE49-F238E27FC236}">
                    <a16:creationId xmlns:a16="http://schemas.microsoft.com/office/drawing/2014/main" id="{7A17F6DC-3B3F-2D84-505F-3458A1DC6F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93552" y="4138677"/>
                <a:ext cx="533800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Arial" panose="020B0604020202020204" pitchFamily="34" charset="0"/>
                  </a:rPr>
                  <a:t>LERF</a:t>
                </a:r>
              </a:p>
            </p:txBody>
          </p:sp>
        </p:grpSp>
        <p:cxnSp>
          <p:nvCxnSpPr>
            <p:cNvPr id="220" name="Straight Arrow Connector 18">
              <a:extLst>
                <a:ext uri="{FF2B5EF4-FFF2-40B4-BE49-F238E27FC236}">
                  <a16:creationId xmlns:a16="http://schemas.microsoft.com/office/drawing/2014/main" id="{B3A33DA3-C01A-0B29-F88D-880C6C9929D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14798" y="3520510"/>
              <a:ext cx="3272051" cy="1013445"/>
            </a:xfrm>
            <a:prstGeom prst="straightConnector1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miter lim="800000"/>
              <a:tailEnd type="triangle" w="sm" len="med"/>
            </a:ln>
            <a:effectLst/>
          </p:spPr>
        </p:cxnSp>
        <p:cxnSp>
          <p:nvCxnSpPr>
            <p:cNvPr id="222" name="Straight Arrow Connector 60">
              <a:extLst>
                <a:ext uri="{FF2B5EF4-FFF2-40B4-BE49-F238E27FC236}">
                  <a16:creationId xmlns:a16="http://schemas.microsoft.com/office/drawing/2014/main" id="{7DE7CF34-B7F3-603D-BCDD-E2D575EC68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20622" y="2480377"/>
              <a:ext cx="2966505" cy="811122"/>
            </a:xfrm>
            <a:prstGeom prst="straightConnector1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miter lim="800000"/>
              <a:tailEnd type="triangle" w="sm" len="med"/>
            </a:ln>
            <a:effectLst/>
          </p:spPr>
        </p:cxnSp>
        <p:cxnSp>
          <p:nvCxnSpPr>
            <p:cNvPr id="223" name="Straight Arrow Connector 10">
              <a:extLst>
                <a:ext uri="{FF2B5EF4-FFF2-40B4-BE49-F238E27FC236}">
                  <a16:creationId xmlns:a16="http://schemas.microsoft.com/office/drawing/2014/main" id="{37DA9134-0E85-C018-E96A-D250C50553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04426" y="3121885"/>
              <a:ext cx="398895" cy="91260"/>
            </a:xfrm>
            <a:prstGeom prst="straightConnector1">
              <a:avLst/>
            </a:prstGeom>
            <a:noFill/>
            <a:ln w="63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24" name="TextBox 14">
              <a:extLst>
                <a:ext uri="{FF2B5EF4-FFF2-40B4-BE49-F238E27FC236}">
                  <a16:creationId xmlns:a16="http://schemas.microsoft.com/office/drawing/2014/main" id="{6D232943-F60A-7CC5-F1D4-61DCD3345934}"/>
                </a:ext>
              </a:extLst>
            </p:cNvPr>
            <p:cNvSpPr txBox="1"/>
            <p:nvPr/>
          </p:nvSpPr>
          <p:spPr>
            <a:xfrm>
              <a:off x="8120221" y="2837767"/>
              <a:ext cx="6277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Arial" panose="020B0604020202020204"/>
                </a:rPr>
                <a:t>East Arc</a:t>
              </a:r>
            </a:p>
          </p:txBody>
        </p:sp>
        <p:cxnSp>
          <p:nvCxnSpPr>
            <p:cNvPr id="225" name="Straight Arrow Connector 67">
              <a:extLst>
                <a:ext uri="{FF2B5EF4-FFF2-40B4-BE49-F238E27FC236}">
                  <a16:creationId xmlns:a16="http://schemas.microsoft.com/office/drawing/2014/main" id="{09901E71-B8A0-5FFA-D006-BB8E74166D9B}"/>
                </a:ext>
              </a:extLst>
            </p:cNvPr>
            <p:cNvCxnSpPr>
              <a:cxnSpLocks/>
            </p:cNvCxnSpPr>
            <p:nvPr/>
          </p:nvCxnSpPr>
          <p:spPr>
            <a:xfrm>
              <a:off x="1382378" y="3041218"/>
              <a:ext cx="349040" cy="80667"/>
            </a:xfrm>
            <a:prstGeom prst="straightConnector1">
              <a:avLst/>
            </a:prstGeom>
            <a:noFill/>
            <a:ln w="63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26" name="TextBox 68">
              <a:extLst>
                <a:ext uri="{FF2B5EF4-FFF2-40B4-BE49-F238E27FC236}">
                  <a16:creationId xmlns:a16="http://schemas.microsoft.com/office/drawing/2014/main" id="{1EB42A73-CE2A-0400-BEE0-6F584B15F125}"/>
                </a:ext>
              </a:extLst>
            </p:cNvPr>
            <p:cNvSpPr txBox="1"/>
            <p:nvPr/>
          </p:nvSpPr>
          <p:spPr>
            <a:xfrm>
              <a:off x="832714" y="2737943"/>
              <a:ext cx="6277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Arial" panose="020B0604020202020204"/>
                </a:rPr>
                <a:t>West Arc</a:t>
              </a:r>
            </a:p>
          </p:txBody>
        </p:sp>
        <p:cxnSp>
          <p:nvCxnSpPr>
            <p:cNvPr id="227" name="Straight Arrow Connector 70">
              <a:extLst>
                <a:ext uri="{FF2B5EF4-FFF2-40B4-BE49-F238E27FC236}">
                  <a16:creationId xmlns:a16="http://schemas.microsoft.com/office/drawing/2014/main" id="{891B8B74-19B2-7D61-01A0-FC48827D1F6D}"/>
                </a:ext>
              </a:extLst>
            </p:cNvPr>
            <p:cNvCxnSpPr>
              <a:cxnSpLocks/>
            </p:cNvCxnSpPr>
            <p:nvPr/>
          </p:nvCxnSpPr>
          <p:spPr>
            <a:xfrm>
              <a:off x="4903433" y="2121316"/>
              <a:ext cx="0" cy="240939"/>
            </a:xfrm>
            <a:prstGeom prst="straightConnector1">
              <a:avLst/>
            </a:prstGeom>
            <a:noFill/>
            <a:ln w="63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28" name="TextBox 71">
              <a:extLst>
                <a:ext uri="{FF2B5EF4-FFF2-40B4-BE49-F238E27FC236}">
                  <a16:creationId xmlns:a16="http://schemas.microsoft.com/office/drawing/2014/main" id="{5DDE9201-521C-8102-6A64-B4A0484DFF95}"/>
                </a:ext>
              </a:extLst>
            </p:cNvPr>
            <p:cNvSpPr txBox="1"/>
            <p:nvPr/>
          </p:nvSpPr>
          <p:spPr>
            <a:xfrm>
              <a:off x="4280800" y="1859577"/>
              <a:ext cx="13804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Arial" panose="020B0604020202020204"/>
                </a:rPr>
                <a:t>North Linac</a:t>
              </a:r>
            </a:p>
          </p:txBody>
        </p:sp>
        <p:cxnSp>
          <p:nvCxnSpPr>
            <p:cNvPr id="229" name="Straight Arrow Connector 73">
              <a:extLst>
                <a:ext uri="{FF2B5EF4-FFF2-40B4-BE49-F238E27FC236}">
                  <a16:creationId xmlns:a16="http://schemas.microsoft.com/office/drawing/2014/main" id="{89B6C3B7-7823-5743-7AD3-6117885C8ED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43643" y="4274447"/>
              <a:ext cx="67784" cy="196454"/>
            </a:xfrm>
            <a:prstGeom prst="straightConnector1">
              <a:avLst/>
            </a:prstGeom>
            <a:noFill/>
            <a:ln w="6350" cap="flat" cmpd="sng" algn="ctr">
              <a:solidFill>
                <a:srgbClr val="000000">
                  <a:lumMod val="65000"/>
                  <a:lumOff val="3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30" name="TextBox 74">
              <a:extLst>
                <a:ext uri="{FF2B5EF4-FFF2-40B4-BE49-F238E27FC236}">
                  <a16:creationId xmlns:a16="http://schemas.microsoft.com/office/drawing/2014/main" id="{86CBD147-3766-9A30-41CB-5BE9D3D5715C}"/>
                </a:ext>
              </a:extLst>
            </p:cNvPr>
            <p:cNvSpPr txBox="1"/>
            <p:nvPr/>
          </p:nvSpPr>
          <p:spPr>
            <a:xfrm>
              <a:off x="4424250" y="4449415"/>
              <a:ext cx="13804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Arial" panose="020B0604020202020204"/>
                </a:rPr>
                <a:t>South Linac</a:t>
              </a:r>
            </a:p>
          </p:txBody>
        </p:sp>
      </p:grpSp>
      <p:pic>
        <p:nvPicPr>
          <p:cNvPr id="8" name="Image 7">
            <a:extLst>
              <a:ext uri="{FF2B5EF4-FFF2-40B4-BE49-F238E27FC236}">
                <a16:creationId xmlns:a16="http://schemas.microsoft.com/office/drawing/2014/main" id="{4DAC873E-614E-AF48-E38A-F3C2962FAA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sp>
        <p:nvSpPr>
          <p:cNvPr id="6" name="Text Box 64">
            <a:extLst>
              <a:ext uri="{FF2B5EF4-FFF2-40B4-BE49-F238E27FC236}">
                <a16:creationId xmlns:a16="http://schemas.microsoft.com/office/drawing/2014/main" id="{D342C37A-88CC-00E1-F368-5710549133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333399"/>
                </a:solidFill>
                <a:latin typeface="Lucida Calligraphy" charset="0"/>
              </a:rPr>
              <a:t>E. Voutier</a:t>
            </a:r>
          </a:p>
        </p:txBody>
      </p:sp>
      <p:sp>
        <p:nvSpPr>
          <p:cNvPr id="10" name="Text Box 18">
            <a:extLst>
              <a:ext uri="{FF2B5EF4-FFF2-40B4-BE49-F238E27FC236}">
                <a16:creationId xmlns:a16="http://schemas.microsoft.com/office/drawing/2014/main" id="{56C1C80A-C696-F403-0134-BBB209D022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C3DE12E-14F8-7377-2C7E-F3F36CCBFE89}"/>
              </a:ext>
            </a:extLst>
          </p:cNvPr>
          <p:cNvSpPr txBox="1"/>
          <p:nvPr/>
        </p:nvSpPr>
        <p:spPr>
          <a:xfrm>
            <a:off x="1203162" y="161462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fr-FR" sz="2400" i="1" baseline="300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BAF</a:t>
            </a:r>
            <a:endParaRPr lang="fr-FR" sz="24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8">
            <a:extLst>
              <a:ext uri="{FF2B5EF4-FFF2-40B4-BE49-F238E27FC236}">
                <a16:creationId xmlns:a16="http://schemas.microsoft.com/office/drawing/2014/main" id="{CAAC547A-DB49-58E1-D98E-CC828F91D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6659" y="1210655"/>
            <a:ext cx="541424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J.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Grames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 et al. IPAC’23 (2023) MOPL152</a:t>
            </a:r>
          </a:p>
        </p:txBody>
      </p:sp>
    </p:spTree>
    <p:extLst>
      <p:ext uri="{BB962C8B-B14F-4D97-AF65-F5344CB8AC3E}">
        <p14:creationId xmlns:p14="http://schemas.microsoft.com/office/powerpoint/2010/main" val="6400990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C413B3A3-CF7C-B3AB-5A50-787C7FAE8D71}"/>
              </a:ext>
            </a:extLst>
          </p:cNvPr>
          <p:cNvGrpSpPr/>
          <p:nvPr/>
        </p:nvGrpSpPr>
        <p:grpSpPr>
          <a:xfrm>
            <a:off x="95493" y="98532"/>
            <a:ext cx="11930332" cy="1057446"/>
            <a:chOff x="95493" y="98532"/>
            <a:chExt cx="11930332" cy="1057446"/>
          </a:xfrm>
        </p:grpSpPr>
        <p:cxnSp>
          <p:nvCxnSpPr>
            <p:cNvPr id="3" name="Connecteur droit 2">
              <a:extLst>
                <a:ext uri="{FF2B5EF4-FFF2-40B4-BE49-F238E27FC236}">
                  <a16:creationId xmlns:a16="http://schemas.microsoft.com/office/drawing/2014/main" id="{DFA87C10-1568-B70B-A0BC-44D1E4D5E35C}"/>
                </a:ext>
              </a:extLst>
            </p:cNvPr>
            <p:cNvCxnSpPr>
              <a:cxnSpLocks/>
            </p:cNvCxnSpPr>
            <p:nvPr/>
          </p:nvCxnSpPr>
          <p:spPr>
            <a:xfrm>
              <a:off x="1152419" y="623127"/>
              <a:ext cx="1087340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pic>
          <p:nvPicPr>
            <p:cNvPr id="4" name="Image 3" descr="LP15122-Picture.eps">
              <a:extLst>
                <a:ext uri="{FF2B5EF4-FFF2-40B4-BE49-F238E27FC236}">
                  <a16:creationId xmlns:a16="http://schemas.microsoft.com/office/drawing/2014/main" id="{08C99154-35DA-59E2-C29C-2EFF8968C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93" y="98532"/>
              <a:ext cx="1057446" cy="1057446"/>
            </a:xfrm>
            <a:prstGeom prst="rect">
              <a:avLst/>
            </a:prstGeom>
          </p:spPr>
        </p:pic>
      </p:grp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D6105ECB-74BD-E051-7C33-5E41D7C7E277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C2016306-1892-8D71-AFE1-162212CFA824}"/>
              </a:ext>
            </a:extLst>
          </p:cNvPr>
          <p:cNvSpPr txBox="1"/>
          <p:nvPr/>
        </p:nvSpPr>
        <p:spPr>
          <a:xfrm>
            <a:off x="11621367" y="6465193"/>
            <a:ext cx="63831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prstClr val="white">
                    <a:lumMod val="65000"/>
                  </a:prstClr>
                </a:solidFill>
                <a:latin typeface="Bauhaus 93" pitchFamily="82" charset="77"/>
              </a:rPr>
              <a:t>22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/24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4238EB30-45F3-81DA-1737-40B91BA93B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267" y="1024395"/>
            <a:ext cx="3959738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CEBAF / </a:t>
            </a:r>
            <a:r>
              <a:rPr lang="en-US" sz="2000" b="1" dirty="0" err="1">
                <a:solidFill>
                  <a:srgbClr val="000000"/>
                </a:solidFill>
                <a:latin typeface="Lucida Calligraphy" charset="0"/>
              </a:rPr>
              <a:t>Ce</a:t>
            </a:r>
            <a:r>
              <a:rPr lang="en-US" sz="2000" b="1" baseline="30000" dirty="0" err="1">
                <a:solidFill>
                  <a:srgbClr val="000000"/>
                </a:solidFill>
                <a:latin typeface="Lucida Calligraphy" charset="0"/>
              </a:rPr>
              <a:t>+</a:t>
            </a:r>
            <a:r>
              <a:rPr lang="en-US" sz="2000" b="1" dirty="0" err="1">
                <a:solidFill>
                  <a:srgbClr val="000000"/>
                </a:solidFill>
                <a:latin typeface="Lucida Calligraphy" charset="0"/>
              </a:rPr>
              <a:t>BAF</a:t>
            </a: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 / JLab22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EB78730C-4F17-438A-2CEF-79C29E2B0F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6302" y="1210655"/>
            <a:ext cx="303331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D.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Higinbotham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 @ HP2030, Orsay (2024)</a:t>
            </a:r>
          </a:p>
        </p:txBody>
      </p:sp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9E55E92B-B81C-ADD2-571E-C7FB9B67158E}"/>
              </a:ext>
            </a:extLst>
          </p:cNvPr>
          <p:cNvGraphicFramePr>
            <a:graphicFrameLocks noGrp="1"/>
          </p:cNvGraphicFramePr>
          <p:nvPr/>
        </p:nvGraphicFramePr>
        <p:xfrm>
          <a:off x="1014415" y="2168122"/>
          <a:ext cx="10158408" cy="4236720"/>
        </p:xfrm>
        <a:graphic>
          <a:graphicData uri="http://schemas.openxmlformats.org/drawingml/2006/table">
            <a:tbl>
              <a:tblPr firstRow="1" bandRow="1"/>
              <a:tblGrid>
                <a:gridCol w="2576743">
                  <a:extLst>
                    <a:ext uri="{9D8B030D-6E8A-4147-A177-3AD203B41FA5}">
                      <a16:colId xmlns:a16="http://schemas.microsoft.com/office/drawing/2014/main" val="3245820759"/>
                    </a:ext>
                  </a:extLst>
                </a:gridCol>
                <a:gridCol w="399035">
                  <a:extLst>
                    <a:ext uri="{9D8B030D-6E8A-4147-A177-3AD203B41FA5}">
                      <a16:colId xmlns:a16="http://schemas.microsoft.com/office/drawing/2014/main" val="958829321"/>
                    </a:ext>
                  </a:extLst>
                </a:gridCol>
                <a:gridCol w="399035">
                  <a:extLst>
                    <a:ext uri="{9D8B030D-6E8A-4147-A177-3AD203B41FA5}">
                      <a16:colId xmlns:a16="http://schemas.microsoft.com/office/drawing/2014/main" val="3525850933"/>
                    </a:ext>
                  </a:extLst>
                </a:gridCol>
                <a:gridCol w="399035">
                  <a:extLst>
                    <a:ext uri="{9D8B030D-6E8A-4147-A177-3AD203B41FA5}">
                      <a16:colId xmlns:a16="http://schemas.microsoft.com/office/drawing/2014/main" val="3051416307"/>
                    </a:ext>
                  </a:extLst>
                </a:gridCol>
                <a:gridCol w="399035">
                  <a:extLst>
                    <a:ext uri="{9D8B030D-6E8A-4147-A177-3AD203B41FA5}">
                      <a16:colId xmlns:a16="http://schemas.microsoft.com/office/drawing/2014/main" val="3572723755"/>
                    </a:ext>
                  </a:extLst>
                </a:gridCol>
                <a:gridCol w="399035">
                  <a:extLst>
                    <a:ext uri="{9D8B030D-6E8A-4147-A177-3AD203B41FA5}">
                      <a16:colId xmlns:a16="http://schemas.microsoft.com/office/drawing/2014/main" val="3598400961"/>
                    </a:ext>
                  </a:extLst>
                </a:gridCol>
                <a:gridCol w="399035">
                  <a:extLst>
                    <a:ext uri="{9D8B030D-6E8A-4147-A177-3AD203B41FA5}">
                      <a16:colId xmlns:a16="http://schemas.microsoft.com/office/drawing/2014/main" val="2832109047"/>
                    </a:ext>
                  </a:extLst>
                </a:gridCol>
                <a:gridCol w="399035">
                  <a:extLst>
                    <a:ext uri="{9D8B030D-6E8A-4147-A177-3AD203B41FA5}">
                      <a16:colId xmlns:a16="http://schemas.microsoft.com/office/drawing/2014/main" val="2319201064"/>
                    </a:ext>
                  </a:extLst>
                </a:gridCol>
                <a:gridCol w="399035">
                  <a:extLst>
                    <a:ext uri="{9D8B030D-6E8A-4147-A177-3AD203B41FA5}">
                      <a16:colId xmlns:a16="http://schemas.microsoft.com/office/drawing/2014/main" val="2483012914"/>
                    </a:ext>
                  </a:extLst>
                </a:gridCol>
                <a:gridCol w="399035">
                  <a:extLst>
                    <a:ext uri="{9D8B030D-6E8A-4147-A177-3AD203B41FA5}">
                      <a16:colId xmlns:a16="http://schemas.microsoft.com/office/drawing/2014/main" val="1501210289"/>
                    </a:ext>
                  </a:extLst>
                </a:gridCol>
                <a:gridCol w="399035">
                  <a:extLst>
                    <a:ext uri="{9D8B030D-6E8A-4147-A177-3AD203B41FA5}">
                      <a16:colId xmlns:a16="http://schemas.microsoft.com/office/drawing/2014/main" val="534719806"/>
                    </a:ext>
                  </a:extLst>
                </a:gridCol>
                <a:gridCol w="399035">
                  <a:extLst>
                    <a:ext uri="{9D8B030D-6E8A-4147-A177-3AD203B41FA5}">
                      <a16:colId xmlns:a16="http://schemas.microsoft.com/office/drawing/2014/main" val="4146864008"/>
                    </a:ext>
                  </a:extLst>
                </a:gridCol>
                <a:gridCol w="399035">
                  <a:extLst>
                    <a:ext uri="{9D8B030D-6E8A-4147-A177-3AD203B41FA5}">
                      <a16:colId xmlns:a16="http://schemas.microsoft.com/office/drawing/2014/main" val="4246468890"/>
                    </a:ext>
                  </a:extLst>
                </a:gridCol>
                <a:gridCol w="399035">
                  <a:extLst>
                    <a:ext uri="{9D8B030D-6E8A-4147-A177-3AD203B41FA5}">
                      <a16:colId xmlns:a16="http://schemas.microsoft.com/office/drawing/2014/main" val="1237883111"/>
                    </a:ext>
                  </a:extLst>
                </a:gridCol>
                <a:gridCol w="399035">
                  <a:extLst>
                    <a:ext uri="{9D8B030D-6E8A-4147-A177-3AD203B41FA5}">
                      <a16:colId xmlns:a16="http://schemas.microsoft.com/office/drawing/2014/main" val="3516596547"/>
                    </a:ext>
                  </a:extLst>
                </a:gridCol>
                <a:gridCol w="399035">
                  <a:extLst>
                    <a:ext uri="{9D8B030D-6E8A-4147-A177-3AD203B41FA5}">
                      <a16:colId xmlns:a16="http://schemas.microsoft.com/office/drawing/2014/main" val="274011565"/>
                    </a:ext>
                  </a:extLst>
                </a:gridCol>
                <a:gridCol w="399035">
                  <a:extLst>
                    <a:ext uri="{9D8B030D-6E8A-4147-A177-3AD203B41FA5}">
                      <a16:colId xmlns:a16="http://schemas.microsoft.com/office/drawing/2014/main" val="2112748238"/>
                    </a:ext>
                  </a:extLst>
                </a:gridCol>
                <a:gridCol w="399035">
                  <a:extLst>
                    <a:ext uri="{9D8B030D-6E8A-4147-A177-3AD203B41FA5}">
                      <a16:colId xmlns:a16="http://schemas.microsoft.com/office/drawing/2014/main" val="3713146201"/>
                    </a:ext>
                  </a:extLst>
                </a:gridCol>
                <a:gridCol w="399035">
                  <a:extLst>
                    <a:ext uri="{9D8B030D-6E8A-4147-A177-3AD203B41FA5}">
                      <a16:colId xmlns:a16="http://schemas.microsoft.com/office/drawing/2014/main" val="3492231285"/>
                    </a:ext>
                  </a:extLst>
                </a:gridCol>
                <a:gridCol w="399035">
                  <a:extLst>
                    <a:ext uri="{9D8B030D-6E8A-4147-A177-3AD203B41FA5}">
                      <a16:colId xmlns:a16="http://schemas.microsoft.com/office/drawing/2014/main" val="3927868410"/>
                    </a:ext>
                  </a:extLst>
                </a:gridCol>
              </a:tblGrid>
              <a:tr h="2973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Activities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/>
                    </a:solidFill>
                  </a:tcPr>
                </a:tc>
                <a:tc gridSpan="19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Fiscal Year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3542151"/>
                  </a:ext>
                </a:extLst>
              </a:tr>
              <a:tr h="2973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24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25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26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27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28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29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30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31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32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33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34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35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36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37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38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39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40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41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42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587383"/>
                  </a:ext>
                </a:extLst>
              </a:tr>
              <a:tr h="3568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Moller Project and Experiment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762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762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762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DE762D">
                            <a:lumMod val="75000"/>
                            <a:tint val="66000"/>
                            <a:satMod val="160000"/>
                          </a:srgbClr>
                        </a:gs>
                        <a:gs pos="50000">
                          <a:srgbClr val="DE762D">
                            <a:lumMod val="75000"/>
                            <a:tint val="44500"/>
                            <a:satMod val="160000"/>
                          </a:srgbClr>
                        </a:gs>
                        <a:gs pos="100000">
                          <a:srgbClr val="DE762D">
                            <a:lumMod val="75000"/>
                            <a:tint val="23500"/>
                            <a:satMod val="160000"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DE762D">
                            <a:lumMod val="75000"/>
                            <a:tint val="66000"/>
                            <a:satMod val="160000"/>
                          </a:srgbClr>
                        </a:gs>
                        <a:gs pos="50000">
                          <a:srgbClr val="DE762D">
                            <a:lumMod val="75000"/>
                            <a:tint val="44500"/>
                            <a:satMod val="160000"/>
                          </a:srgbClr>
                        </a:gs>
                        <a:gs pos="100000">
                          <a:srgbClr val="DE762D">
                            <a:lumMod val="75000"/>
                            <a:tint val="23500"/>
                            <a:satMod val="160000"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DE762D">
                            <a:lumMod val="75000"/>
                            <a:tint val="66000"/>
                            <a:satMod val="160000"/>
                          </a:srgbClr>
                        </a:gs>
                        <a:gs pos="50000">
                          <a:srgbClr val="DE762D">
                            <a:lumMod val="75000"/>
                            <a:tint val="44500"/>
                            <a:satMod val="160000"/>
                          </a:srgbClr>
                        </a:gs>
                        <a:gs pos="100000">
                          <a:srgbClr val="DE762D">
                            <a:lumMod val="75000"/>
                            <a:tint val="23500"/>
                            <a:satMod val="160000"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6898028"/>
                  </a:ext>
                </a:extLst>
              </a:tr>
              <a:tr h="2973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SoLID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641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641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641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641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641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641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039040"/>
                  </a:ext>
                </a:extLst>
              </a:tr>
              <a:tr h="2973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Positron Source (R&amp;D)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0477216"/>
                  </a:ext>
                </a:extLst>
              </a:tr>
              <a:tr h="5055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CEBAF Upgrade preCDR/preplan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2087011"/>
                  </a:ext>
                </a:extLst>
              </a:tr>
              <a:tr h="2973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Positron Project (potential)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641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641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641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641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0950217"/>
                  </a:ext>
                </a:extLst>
              </a:tr>
              <a:tr h="2973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b="1" dirty="0"/>
                        <a:t>Positron Physics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5692134"/>
                  </a:ext>
                </a:extLst>
              </a:tr>
              <a:tr h="2973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22 GeV Development (R&amp;D)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306DBE">
                            <a:lumMod val="60000"/>
                            <a:lumOff val="40000"/>
                            <a:tint val="66000"/>
                            <a:satMod val="160000"/>
                          </a:srgbClr>
                        </a:gs>
                        <a:gs pos="50000">
                          <a:srgbClr val="306DBE">
                            <a:lumMod val="60000"/>
                            <a:lumOff val="40000"/>
                            <a:tint val="44500"/>
                            <a:satMod val="160000"/>
                          </a:srgbClr>
                        </a:gs>
                        <a:gs pos="100000">
                          <a:srgbClr val="306DBE">
                            <a:lumMod val="60000"/>
                            <a:lumOff val="40000"/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306DBE">
                            <a:lumMod val="60000"/>
                            <a:lumOff val="40000"/>
                            <a:tint val="66000"/>
                            <a:satMod val="160000"/>
                          </a:srgbClr>
                        </a:gs>
                        <a:gs pos="50000">
                          <a:srgbClr val="306DBE">
                            <a:lumMod val="60000"/>
                            <a:lumOff val="40000"/>
                            <a:tint val="44500"/>
                            <a:satMod val="160000"/>
                          </a:srgbClr>
                        </a:gs>
                        <a:gs pos="100000">
                          <a:srgbClr val="306DBE">
                            <a:lumMod val="60000"/>
                            <a:lumOff val="40000"/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306DBE">
                            <a:lumMod val="60000"/>
                            <a:lumOff val="40000"/>
                            <a:tint val="66000"/>
                            <a:satMod val="160000"/>
                          </a:srgbClr>
                        </a:gs>
                        <a:gs pos="50000">
                          <a:srgbClr val="306DBE">
                            <a:lumMod val="60000"/>
                            <a:lumOff val="40000"/>
                            <a:tint val="44500"/>
                            <a:satMod val="160000"/>
                          </a:srgbClr>
                        </a:gs>
                        <a:gs pos="100000">
                          <a:srgbClr val="306DBE">
                            <a:lumMod val="60000"/>
                            <a:lumOff val="40000"/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5760016"/>
                  </a:ext>
                </a:extLst>
              </a:tr>
              <a:tr h="2973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22 GeV Project (potential)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641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641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641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641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4B641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3883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9106031"/>
                  </a:ext>
                </a:extLst>
              </a:tr>
              <a:tr h="2973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EIC Project (partner with BNL)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762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762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762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762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762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762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762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E762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571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D571B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DE762D">
                            <a:lumMod val="75000"/>
                            <a:tint val="66000"/>
                            <a:satMod val="160000"/>
                          </a:srgbClr>
                        </a:gs>
                        <a:gs pos="50000">
                          <a:srgbClr val="DE762D">
                            <a:lumMod val="75000"/>
                            <a:tint val="44500"/>
                            <a:satMod val="160000"/>
                          </a:srgbClr>
                        </a:gs>
                        <a:gs pos="100000">
                          <a:srgbClr val="DE762D">
                            <a:lumMod val="75000"/>
                            <a:tint val="23500"/>
                            <a:satMod val="160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DE762D">
                            <a:lumMod val="75000"/>
                            <a:tint val="66000"/>
                            <a:satMod val="160000"/>
                          </a:srgbClr>
                        </a:gs>
                        <a:gs pos="50000">
                          <a:srgbClr val="DE762D">
                            <a:lumMod val="75000"/>
                            <a:tint val="44500"/>
                            <a:satMod val="160000"/>
                          </a:srgbClr>
                        </a:gs>
                        <a:gs pos="100000">
                          <a:srgbClr val="DE762D">
                            <a:lumMod val="75000"/>
                            <a:tint val="23500"/>
                            <a:satMod val="160000"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723767"/>
                  </a:ext>
                </a:extLst>
              </a:tr>
              <a:tr h="2973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569612"/>
                  </a:ext>
                </a:extLst>
              </a:tr>
              <a:tr h="2973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400" dirty="0"/>
                        <a:t>CEBAF Up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06DB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00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3779619"/>
                  </a:ext>
                </a:extLst>
              </a:tr>
            </a:tbl>
          </a:graphicData>
        </a:graphic>
      </p:graphicFrame>
      <p:sp>
        <p:nvSpPr>
          <p:cNvPr id="9" name="Text Box 6">
            <a:extLst>
              <a:ext uri="{FF2B5EF4-FFF2-40B4-BE49-F238E27FC236}">
                <a16:creationId xmlns:a16="http://schemas.microsoft.com/office/drawing/2014/main" id="{5A60099D-837E-602D-1825-AA48C6B82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943" y="1660348"/>
            <a:ext cx="115161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D60093"/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Considering a notional DOE budget profile, </a:t>
            </a:r>
            <a:r>
              <a:rPr lang="en-US" b="1" dirty="0" err="1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Ce</a:t>
            </a:r>
            <a:r>
              <a:rPr lang="en-US" b="1" baseline="30000" dirty="0" err="1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+</a:t>
            </a:r>
            <a:r>
              <a:rPr lang="en-US" b="1" dirty="0" err="1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BAF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construction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may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potentially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start 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early 2030s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  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805E2CB3-E4B0-73F7-D9A9-1A9F39612B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sp>
        <p:nvSpPr>
          <p:cNvPr id="7" name="Text Box 64">
            <a:extLst>
              <a:ext uri="{FF2B5EF4-FFF2-40B4-BE49-F238E27FC236}">
                <a16:creationId xmlns:a16="http://schemas.microsoft.com/office/drawing/2014/main" id="{EB1EF523-36DA-0E2D-15A9-7AF9E4597A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333399"/>
                </a:solidFill>
                <a:latin typeface="Lucida Calligraphy" charset="0"/>
              </a:rPr>
              <a:t>E. Voutier</a:t>
            </a:r>
          </a:p>
        </p:txBody>
      </p:sp>
      <p:sp>
        <p:nvSpPr>
          <p:cNvPr id="12" name="Text Box 18">
            <a:extLst>
              <a:ext uri="{FF2B5EF4-FFF2-40B4-BE49-F238E27FC236}">
                <a16:creationId xmlns:a16="http://schemas.microsoft.com/office/drawing/2014/main" id="{8B6530B1-37F9-C985-5105-4E6859CF05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A04014C-E43A-0136-CA40-6112D12B0134}"/>
              </a:ext>
            </a:extLst>
          </p:cNvPr>
          <p:cNvSpPr txBox="1"/>
          <p:nvPr/>
        </p:nvSpPr>
        <p:spPr>
          <a:xfrm>
            <a:off x="1203162" y="161462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fr-FR" sz="2400" i="1" baseline="300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BAF</a:t>
            </a:r>
            <a:endParaRPr lang="fr-FR" sz="24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8970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DFA87C10-1568-B70B-A0BC-44D1E4D5E35C}"/>
              </a:ext>
            </a:extLst>
          </p:cNvPr>
          <p:cNvCxnSpPr>
            <a:cxnSpLocks/>
          </p:cNvCxnSpPr>
          <p:nvPr/>
        </p:nvCxnSpPr>
        <p:spPr>
          <a:xfrm>
            <a:off x="1152419" y="623127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57D3DB5D-1D1D-3EDA-A544-1940ACB4348D}"/>
              </a:ext>
            </a:extLst>
          </p:cNvPr>
          <p:cNvSpPr txBox="1"/>
          <p:nvPr/>
        </p:nvSpPr>
        <p:spPr>
          <a:xfrm>
            <a:off x="1203162" y="161462"/>
            <a:ext cx="2938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Summary</a:t>
            </a: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&amp; Outlook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F03BD806-7124-EF27-A255-50369557171E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0FD527E1-0CB3-B619-9EA6-1E49DB3365BB}"/>
              </a:ext>
            </a:extLst>
          </p:cNvPr>
          <p:cNvSpPr txBox="1"/>
          <p:nvPr/>
        </p:nvSpPr>
        <p:spPr>
          <a:xfrm>
            <a:off x="11621366" y="6465193"/>
            <a:ext cx="63831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23/24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248F82B3-59A2-EA34-9EFA-80F7372CA4D0}"/>
              </a:ext>
            </a:extLst>
          </p:cNvPr>
          <p:cNvGrpSpPr/>
          <p:nvPr/>
        </p:nvGrpSpPr>
        <p:grpSpPr>
          <a:xfrm>
            <a:off x="1654984" y="4252679"/>
            <a:ext cx="9608457" cy="1512000"/>
            <a:chOff x="1712678" y="4129313"/>
            <a:chExt cx="9608457" cy="1512000"/>
          </a:xfrm>
        </p:grpSpPr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7CDBDFFD-D38F-3881-52B0-B4A2983AF29C}"/>
                </a:ext>
              </a:extLst>
            </p:cNvPr>
            <p:cNvSpPr txBox="1"/>
            <p:nvPr/>
          </p:nvSpPr>
          <p:spPr>
            <a:xfrm>
              <a:off x="1712678" y="4129313"/>
              <a:ext cx="9608457" cy="1512000"/>
            </a:xfrm>
            <a:prstGeom prst="rect">
              <a:avLst/>
            </a:prstGeom>
            <a:noFill/>
            <a:ln w="82550" cmpd="thickThin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422B8FAA-B0DA-81B4-556B-FF2D3B5901CC}"/>
                </a:ext>
              </a:extLst>
            </p:cNvPr>
            <p:cNvGrpSpPr/>
            <p:nvPr/>
          </p:nvGrpSpPr>
          <p:grpSpPr>
            <a:xfrm>
              <a:off x="1712678" y="4129317"/>
              <a:ext cx="9608457" cy="1404471"/>
              <a:chOff x="1712678" y="4129317"/>
              <a:chExt cx="9608457" cy="1404471"/>
            </a:xfrm>
          </p:grpSpPr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25DD2A20-A777-1C29-3768-121F63E6A486}"/>
                  </a:ext>
                </a:extLst>
              </p:cNvPr>
              <p:cNvSpPr txBox="1"/>
              <p:nvPr/>
            </p:nvSpPr>
            <p:spPr>
              <a:xfrm>
                <a:off x="1712678" y="4129317"/>
                <a:ext cx="9608457" cy="7078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The </a:t>
                </a:r>
                <a:r>
                  <a:rPr kumimoji="0" lang="fr-FR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Ce</a:t>
                </a:r>
                <a:r>
                  <a:rPr kumimoji="0" lang="fr-FR" sz="2000" b="1" i="0" u="none" strike="noStrike" kern="1200" cap="none" spc="0" normalizeH="0" baseline="3000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+</a:t>
                </a:r>
                <a:r>
                  <a:rPr kumimoji="0" lang="fr-FR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BAF</a:t>
                </a:r>
                <a:r>
                  <a:rPr kumimoji="0" lang="fr-F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R&amp;D </a:t>
                </a: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program </a:t>
                </a:r>
                <a:r>
                  <a:rPr kumimoji="0" lang="fr-FR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is</a:t>
                </a: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fr-FR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currently</a:t>
                </a: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fr-FR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addressing</a:t>
                </a: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the </a:t>
                </a:r>
                <a:r>
                  <a:rPr kumimoji="0" lang="fr-FR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critical</a:t>
                </a:r>
                <a:r>
                  <a:rPr kumimoji="0" lang="fr-F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fr-FR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risk</a:t>
                </a:r>
                <a:r>
                  <a:rPr kumimoji="0" lang="fr-F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areas </a:t>
                </a:r>
                <a:r>
                  <a:rPr kumimoji="0" lang="fr-FR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with</a:t>
                </a: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the </a:t>
                </a:r>
                <a:r>
                  <a:rPr kumimoji="0" lang="fr-FR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development</a:t>
                </a: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of prototypes and test </a:t>
                </a:r>
                <a:r>
                  <a:rPr kumimoji="0" lang="fr-FR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benches</a:t>
                </a: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at </a:t>
                </a:r>
                <a:r>
                  <a:rPr kumimoji="0" lang="fr-F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D04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LERF</a:t>
                </a: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</a:t>
                </a:r>
              </a:p>
            </p:txBody>
          </p:sp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9931AEA2-47D1-4418-4913-88F7DEE89E29}"/>
                  </a:ext>
                </a:extLst>
              </p:cNvPr>
              <p:cNvSpPr txBox="1"/>
              <p:nvPr/>
            </p:nvSpPr>
            <p:spPr>
              <a:xfrm>
                <a:off x="2389407" y="4887457"/>
                <a:ext cx="8323587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285750" marR="0" lvl="0" indent="-28575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Tx/>
                  <a:buFont typeface="Zapf Dingbats"/>
                  <a:buChar char="➽"/>
                  <a:tabLst/>
                  <a:defRPr/>
                </a:pPr>
                <a:r>
                  <a:rPr kumimoji="0" lang="fr-FR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There are </a:t>
                </a:r>
                <a:r>
                  <a:rPr kumimoji="0" lang="fr-FR" sz="18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strong</a:t>
                </a:r>
                <a:r>
                  <a:rPr kumimoji="0" lang="fr-FR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 </a:t>
                </a:r>
                <a:r>
                  <a:rPr kumimoji="0" lang="fr-FR" sz="18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opportunities</a:t>
                </a:r>
                <a:r>
                  <a:rPr kumimoji="0" lang="fr-FR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 for an </a:t>
                </a:r>
                <a:r>
                  <a:rPr kumimoji="0" lang="fr-FR" sz="18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experimental</a:t>
                </a:r>
                <a:r>
                  <a:rPr kumimoji="0" lang="fr-FR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 </a:t>
                </a:r>
                <a:r>
                  <a:rPr kumimoji="0" lang="fr-FR" sz="18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physics</a:t>
                </a:r>
                <a:r>
                  <a:rPr kumimoji="0" lang="fr-FR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 program at LERF </a:t>
                </a:r>
                <a:r>
                  <a:rPr kumimoji="0" lang="fr-FR" sz="18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with</a:t>
                </a:r>
                <a:r>
                  <a:rPr kumimoji="0" lang="fr-FR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 </a:t>
                </a:r>
                <a:r>
                  <a:rPr kumimoji="0" lang="fr-FR" sz="18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electron</a:t>
                </a:r>
                <a:r>
                  <a:rPr kumimoji="0" lang="fr-FR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 and positron </a:t>
                </a:r>
                <a:r>
                  <a:rPr kumimoji="0" lang="fr-FR" sz="18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beams</a:t>
                </a:r>
                <a:r>
                  <a:rPr kumimoji="0" lang="fr-FR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 </a:t>
                </a:r>
                <a:r>
                  <a:rPr kumimoji="0" lang="fr-FR" sz="18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which</a:t>
                </a:r>
                <a:r>
                  <a:rPr kumimoji="0" lang="fr-FR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 </a:t>
                </a:r>
                <a:r>
                  <a:rPr kumimoji="0" lang="fr-FR" sz="18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could</a:t>
                </a:r>
                <a:r>
                  <a:rPr kumimoji="0" lang="fr-FR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 start as </a:t>
                </a:r>
                <a:r>
                  <a:rPr kumimoji="0" lang="fr-FR" sz="18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early</a:t>
                </a:r>
                <a:r>
                  <a:rPr kumimoji="0" lang="fr-FR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 as </a:t>
                </a:r>
                <a:r>
                  <a:rPr kumimoji="0" lang="fr-FR" sz="18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within</a:t>
                </a:r>
                <a:r>
                  <a:rPr kumimoji="0" lang="fr-FR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 3 </a:t>
                </a:r>
                <a:r>
                  <a:rPr kumimoji="0" lang="fr-FR" sz="1800" b="0" i="1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years</a:t>
                </a:r>
                <a:r>
                  <a:rPr kumimoji="0" lang="fr-FR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.</a:t>
                </a:r>
              </a:p>
            </p:txBody>
          </p:sp>
        </p:grpSp>
      </p:grpSp>
      <p:pic>
        <p:nvPicPr>
          <p:cNvPr id="4" name="Image 3" descr="LP15122-Picture.eps">
            <a:extLst>
              <a:ext uri="{FF2B5EF4-FFF2-40B4-BE49-F238E27FC236}">
                <a16:creationId xmlns:a16="http://schemas.microsoft.com/office/drawing/2014/main" id="{C1348BE2-51F6-C779-38BA-87005F20EB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A7806DC-F67D-4716-FDCE-54252BE471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sp>
        <p:nvSpPr>
          <p:cNvPr id="14" name="Text Box 64">
            <a:extLst>
              <a:ext uri="{FF2B5EF4-FFF2-40B4-BE49-F238E27FC236}">
                <a16:creationId xmlns:a16="http://schemas.microsoft.com/office/drawing/2014/main" id="{F78564A3-52A3-5CC8-E210-D9CEC91BC8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333399"/>
                </a:solidFill>
                <a:latin typeface="Lucida Calligraphy" charset="0"/>
              </a:rPr>
              <a:t>E. Voutier</a:t>
            </a:r>
          </a:p>
        </p:txBody>
      </p:sp>
      <p:sp>
        <p:nvSpPr>
          <p:cNvPr id="21" name="Text Box 18">
            <a:extLst>
              <a:ext uri="{FF2B5EF4-FFF2-40B4-BE49-F238E27FC236}">
                <a16:creationId xmlns:a16="http://schemas.microsoft.com/office/drawing/2014/main" id="{A0772306-1D88-B663-6AF0-727405AA7C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004EAD2F-AF42-5DEE-B98E-EE5F3E2BA9D9}"/>
              </a:ext>
            </a:extLst>
          </p:cNvPr>
          <p:cNvGrpSpPr/>
          <p:nvPr/>
        </p:nvGrpSpPr>
        <p:grpSpPr>
          <a:xfrm>
            <a:off x="1076231" y="1398814"/>
            <a:ext cx="10770934" cy="2160000"/>
            <a:chOff x="1050831" y="1271814"/>
            <a:chExt cx="10770934" cy="2160000"/>
          </a:xfrm>
        </p:grpSpPr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8A30F941-74A4-1543-0841-2281AC57BA53}"/>
                </a:ext>
              </a:extLst>
            </p:cNvPr>
            <p:cNvGrpSpPr/>
            <p:nvPr/>
          </p:nvGrpSpPr>
          <p:grpSpPr>
            <a:xfrm>
              <a:off x="1050831" y="1386122"/>
              <a:ext cx="10765022" cy="1724424"/>
              <a:chOff x="725719" y="1248231"/>
              <a:chExt cx="10765022" cy="2047065"/>
            </a:xfrm>
          </p:grpSpPr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DBC30AB7-2C51-48A3-E70D-0B903AD8B080}"/>
                  </a:ext>
                </a:extLst>
              </p:cNvPr>
              <p:cNvSpPr txBox="1"/>
              <p:nvPr/>
            </p:nvSpPr>
            <p:spPr>
              <a:xfrm>
                <a:off x="725719" y="1248231"/>
                <a:ext cx="10765022" cy="7078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2000" dirty="0">
                    <a:solidFill>
                      <a:prstClr val="black"/>
                    </a:solidFill>
                    <a:latin typeface="Calibri" panose="020F0502020204030204"/>
                  </a:rPr>
                  <a:t>A unique </a:t>
                </a:r>
                <a:r>
                  <a:rPr kumimoji="0" lang="fr-FR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experimental</a:t>
                </a: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program </a:t>
                </a:r>
                <a:r>
                  <a:rPr kumimoji="0" lang="fr-FR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with</a:t>
                </a: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fr-FR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polarized</a:t>
                </a: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and </a:t>
                </a:r>
                <a:r>
                  <a:rPr kumimoji="0" lang="fr-FR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unpolarized</a:t>
                </a: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fr-F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positron </a:t>
                </a:r>
                <a:r>
                  <a:rPr kumimoji="0" lang="fr-FR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beams</a:t>
                </a:r>
                <a:r>
                  <a:rPr kumimoji="0" lang="fr-FR" sz="200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at </a:t>
                </a:r>
                <a:r>
                  <a:rPr kumimoji="0" lang="fr-F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Jefferson </a:t>
                </a:r>
                <a:r>
                  <a:rPr kumimoji="0" lang="fr-FR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Lab</a:t>
                </a:r>
                <a:r>
                  <a:rPr kumimoji="0" lang="fr-F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lang="fr-FR" sz="2000" dirty="0" err="1">
                    <a:solidFill>
                      <a:prstClr val="black"/>
                    </a:solidFill>
                    <a:latin typeface="Calibri" panose="020F0502020204030204"/>
                  </a:rPr>
                  <a:t>develops</a:t>
                </a:r>
                <a:r>
                  <a:rPr lang="fr-FR" sz="2000" dirty="0">
                    <a:solidFill>
                      <a:prstClr val="black"/>
                    </a:solidFill>
                    <a:latin typeface="Calibri" panose="020F0502020204030204"/>
                  </a:rPr>
                  <a:t> </a:t>
                </a:r>
                <a:r>
                  <a:rPr lang="fr-FR" sz="2000" dirty="0" err="1">
                    <a:solidFill>
                      <a:prstClr val="black"/>
                    </a:solidFill>
                    <a:latin typeface="Calibri" panose="020F0502020204030204"/>
                  </a:rPr>
                  <a:t>addressing</a:t>
                </a:r>
                <a:r>
                  <a:rPr lang="fr-FR" sz="2000" dirty="0">
                    <a:solidFill>
                      <a:prstClr val="black"/>
                    </a:solidFill>
                    <a:latin typeface="Calibri" panose="020F0502020204030204"/>
                  </a:rPr>
                  <a:t> :</a:t>
                </a:r>
              </a:p>
            </p:txBody>
          </p:sp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217CA14A-4876-329D-EB0F-816FF58E8B64}"/>
                  </a:ext>
                </a:extLst>
              </p:cNvPr>
              <p:cNvSpPr txBox="1"/>
              <p:nvPr/>
            </p:nvSpPr>
            <p:spPr>
              <a:xfrm>
                <a:off x="1427488" y="2094967"/>
                <a:ext cx="9626599" cy="12003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 </a:t>
                </a:r>
                <a:r>
                  <a:rPr kumimoji="0" lang="fr-FR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Two</a:t>
                </a:r>
                <a:r>
                  <a:rPr kumimoji="0" lang="fr-FR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 and Multi-Photon Exchange </a:t>
                </a:r>
                <a:r>
                  <a:rPr kumimoji="0" lang="fr-FR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effects</a:t>
                </a:r>
                <a:r>
                  <a:rPr kumimoji="0" lang="fr-FR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lang="fr-FR" dirty="0">
                    <a:solidFill>
                      <a:prstClr val="black"/>
                    </a:solidFill>
                    <a:latin typeface="Calibri" panose="020F0502020204030204"/>
                  </a:rPr>
                  <a:t>in </a:t>
                </a:r>
                <a:r>
                  <a:rPr lang="fr-FR" dirty="0" err="1">
                    <a:solidFill>
                      <a:prstClr val="black"/>
                    </a:solidFill>
                    <a:latin typeface="Calibri" panose="020F0502020204030204"/>
                  </a:rPr>
                  <a:t>electromagnetic</a:t>
                </a:r>
                <a:r>
                  <a:rPr lang="fr-FR" dirty="0">
                    <a:solidFill>
                      <a:prstClr val="black"/>
                    </a:solidFill>
                    <a:latin typeface="Calibri" panose="020F0502020204030204"/>
                  </a:rPr>
                  <a:t> </a:t>
                </a:r>
                <a:r>
                  <a:rPr lang="fr-FR" dirty="0" err="1">
                    <a:solidFill>
                      <a:prstClr val="black"/>
                    </a:solidFill>
                    <a:latin typeface="Calibri" panose="020F0502020204030204"/>
                  </a:rPr>
                  <a:t>processes</a:t>
                </a:r>
                <a:r>
                  <a:rPr lang="fr-FR" dirty="0">
                    <a:solidFill>
                      <a:prstClr val="black"/>
                    </a:solidFill>
                    <a:latin typeface="Calibri" panose="020F0502020204030204"/>
                  </a:rPr>
                  <a:t> (</a:t>
                </a:r>
                <a:r>
                  <a:rPr lang="fr-FR" dirty="0" err="1">
                    <a:solidFill>
                      <a:prstClr val="black"/>
                    </a:solidFill>
                    <a:latin typeface="Calibri" panose="020F0502020204030204"/>
                  </a:rPr>
                  <a:t>elastic</a:t>
                </a:r>
                <a:r>
                  <a:rPr lang="fr-FR" dirty="0">
                    <a:solidFill>
                      <a:prstClr val="black"/>
                    </a:solidFill>
                    <a:latin typeface="Calibri" panose="020F0502020204030204"/>
                  </a:rPr>
                  <a:t>, DIS, SIDIS…);</a:t>
                </a:r>
                <a:endParaRPr kumimoji="0" lang="fr-FR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 </a:t>
                </a:r>
                <a:r>
                  <a:rPr kumimoji="0" lang="fr-FR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Generalized</a:t>
                </a:r>
                <a:r>
                  <a:rPr kumimoji="0" lang="fr-FR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Parton Distributions </a:t>
                </a:r>
                <a:r>
                  <a:rPr lang="fr-FR" dirty="0">
                    <a:solidFill>
                      <a:prstClr val="black"/>
                    </a:solidFill>
                    <a:latin typeface="Calibri" panose="020F0502020204030204"/>
                  </a:rPr>
                  <a:t>of </a:t>
                </a:r>
                <a:r>
                  <a:rPr lang="fr-FR" dirty="0" err="1">
                    <a:solidFill>
                      <a:prstClr val="black"/>
                    </a:solidFill>
                    <a:latin typeface="Calibri" panose="020F0502020204030204"/>
                  </a:rPr>
                  <a:t>hadronic</a:t>
                </a:r>
                <a:r>
                  <a:rPr lang="fr-FR" dirty="0">
                    <a:solidFill>
                      <a:prstClr val="black"/>
                    </a:solidFill>
                    <a:latin typeface="Calibri" panose="020F0502020204030204"/>
                  </a:rPr>
                  <a:t> </a:t>
                </a:r>
                <a:r>
                  <a:rPr lang="fr-FR" dirty="0" err="1">
                    <a:solidFill>
                      <a:prstClr val="black"/>
                    </a:solidFill>
                    <a:latin typeface="Calibri" panose="020F0502020204030204"/>
                  </a:rPr>
                  <a:t>systems</a:t>
                </a:r>
                <a:r>
                  <a:rPr lang="fr-FR" dirty="0">
                    <a:solidFill>
                      <a:prstClr val="black"/>
                    </a:solidFill>
                    <a:latin typeface="Calibri" panose="020F0502020204030204"/>
                  </a:rPr>
                  <a:t> (proton, neutron, </a:t>
                </a:r>
                <a:r>
                  <a:rPr lang="fr-FR" dirty="0" err="1">
                    <a:solidFill>
                      <a:prstClr val="black"/>
                    </a:solidFill>
                    <a:latin typeface="Calibri" panose="020F0502020204030204"/>
                  </a:rPr>
                  <a:t>nuclei</a:t>
                </a:r>
                <a:r>
                  <a:rPr lang="fr-FR" dirty="0">
                    <a:solidFill>
                      <a:prstClr val="black"/>
                    </a:solidFill>
                    <a:latin typeface="Calibri" panose="020F0502020204030204"/>
                  </a:rPr>
                  <a:t>…)</a:t>
                </a:r>
                <a:r>
                  <a:rPr kumimoji="0" lang="fr-FR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for the </a:t>
                </a:r>
                <a:r>
                  <a:rPr kumimoji="0" lang="fr-FR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determination</a:t>
                </a:r>
                <a:r>
                  <a:rPr kumimoji="0" lang="fr-FR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of </a:t>
                </a:r>
                <a:r>
                  <a:rPr kumimoji="0" lang="fr-FR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GFFs</a:t>
                </a:r>
                <a:r>
                  <a:rPr lang="fr-FR" dirty="0">
                    <a:solidFill>
                      <a:prstClr val="black"/>
                    </a:solidFill>
                    <a:latin typeface="Calibri" panose="020F0502020204030204"/>
                  </a:rPr>
                  <a:t>;</a:t>
                </a:r>
                <a:endParaRPr kumimoji="0" lang="fr-FR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 Tests of the Standard Model </a:t>
                </a:r>
                <a:r>
                  <a:rPr kumimoji="0" lang="fr-FR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using</a:t>
                </a:r>
                <a:r>
                  <a:rPr kumimoji="0" lang="fr-FR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fr-FR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novel</a:t>
                </a:r>
                <a:r>
                  <a:rPr kumimoji="0" lang="fr-FR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fr-FR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reaction</a:t>
                </a:r>
                <a:r>
                  <a:rPr kumimoji="0" lang="fr-FR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channels.</a:t>
                </a:r>
              </a:p>
            </p:txBody>
          </p:sp>
        </p:grp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9B687958-EF45-1569-8BAF-EF8B6F04A6FA}"/>
                </a:ext>
              </a:extLst>
            </p:cNvPr>
            <p:cNvSpPr txBox="1"/>
            <p:nvPr/>
          </p:nvSpPr>
          <p:spPr>
            <a:xfrm>
              <a:off x="1056742" y="1271814"/>
              <a:ext cx="10765023" cy="2160000"/>
            </a:xfrm>
            <a:prstGeom prst="rect">
              <a:avLst/>
            </a:prstGeom>
            <a:noFill/>
            <a:ln w="76200" cmpd="thinThick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432F81BC-CE74-3C44-F9A6-4FB364F72F6B}"/>
              </a:ext>
            </a:extLst>
          </p:cNvPr>
          <p:cNvSpPr txBox="1"/>
          <p:nvPr/>
        </p:nvSpPr>
        <p:spPr>
          <a:xfrm>
            <a:off x="6222061" y="6241970"/>
            <a:ext cx="5447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400" b="1" i="1" dirty="0" err="1">
                <a:solidFill>
                  <a:srgbClr val="CD04FF"/>
                </a:solidFill>
              </a:rPr>
              <a:t>Subscribe</a:t>
            </a:r>
            <a:r>
              <a:rPr lang="fr-FR" sz="1400" i="1" dirty="0">
                <a:solidFill>
                  <a:srgbClr val="CD04FF"/>
                </a:solidFill>
              </a:rPr>
              <a:t> to the </a:t>
            </a:r>
            <a:r>
              <a:rPr lang="fr-FR" sz="1400" i="1" dirty="0" err="1">
                <a:solidFill>
                  <a:srgbClr val="CD04FF"/>
                </a:solidFill>
              </a:rPr>
              <a:t>JLab</a:t>
            </a:r>
            <a:r>
              <a:rPr lang="fr-FR" sz="1400" i="1" dirty="0">
                <a:solidFill>
                  <a:srgbClr val="CD04FF"/>
                </a:solidFill>
              </a:rPr>
              <a:t> Positron </a:t>
            </a:r>
            <a:r>
              <a:rPr lang="fr-FR" sz="1400" i="1" dirty="0" err="1">
                <a:solidFill>
                  <a:srgbClr val="CD04FF"/>
                </a:solidFill>
              </a:rPr>
              <a:t>Working</a:t>
            </a:r>
            <a:r>
              <a:rPr lang="fr-FR" sz="1400" i="1" dirty="0">
                <a:solidFill>
                  <a:srgbClr val="CD04FF"/>
                </a:solidFill>
              </a:rPr>
              <a:t> Group mailing </a:t>
            </a:r>
            <a:r>
              <a:rPr lang="fr-FR" sz="1400" i="1" dirty="0" err="1">
                <a:solidFill>
                  <a:srgbClr val="CD04FF"/>
                </a:solidFill>
              </a:rPr>
              <a:t>list</a:t>
            </a:r>
            <a:r>
              <a:rPr lang="fr-FR" sz="1400" i="1" dirty="0">
                <a:solidFill>
                  <a:srgbClr val="CD04FF"/>
                </a:solidFill>
              </a:rPr>
              <a:t> </a:t>
            </a:r>
            <a:r>
              <a:rPr lang="fr-FR" sz="1400" b="1" i="1" dirty="0" err="1">
                <a:solidFill>
                  <a:srgbClr val="CD04FF"/>
                </a:solidFill>
              </a:rPr>
              <a:t>pwg@jlab.org</a:t>
            </a:r>
            <a:endParaRPr lang="fr-FR" sz="1400" b="1" i="1" dirty="0">
              <a:solidFill>
                <a:srgbClr val="CD04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735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C413B3A3-CF7C-B3AB-5A50-787C7FAE8D71}"/>
              </a:ext>
            </a:extLst>
          </p:cNvPr>
          <p:cNvGrpSpPr/>
          <p:nvPr/>
        </p:nvGrpSpPr>
        <p:grpSpPr>
          <a:xfrm>
            <a:off x="95493" y="98532"/>
            <a:ext cx="11930332" cy="1057446"/>
            <a:chOff x="95493" y="98532"/>
            <a:chExt cx="11930332" cy="1057446"/>
          </a:xfrm>
        </p:grpSpPr>
        <p:cxnSp>
          <p:nvCxnSpPr>
            <p:cNvPr id="3" name="Connecteur droit 2">
              <a:extLst>
                <a:ext uri="{FF2B5EF4-FFF2-40B4-BE49-F238E27FC236}">
                  <a16:creationId xmlns:a16="http://schemas.microsoft.com/office/drawing/2014/main" id="{DFA87C10-1568-B70B-A0BC-44D1E4D5E35C}"/>
                </a:ext>
              </a:extLst>
            </p:cNvPr>
            <p:cNvCxnSpPr>
              <a:cxnSpLocks/>
            </p:cNvCxnSpPr>
            <p:nvPr/>
          </p:nvCxnSpPr>
          <p:spPr>
            <a:xfrm>
              <a:off x="1152419" y="623127"/>
              <a:ext cx="1087340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pic>
          <p:nvPicPr>
            <p:cNvPr id="4" name="Image 3" descr="LP15122-Picture.eps">
              <a:extLst>
                <a:ext uri="{FF2B5EF4-FFF2-40B4-BE49-F238E27FC236}">
                  <a16:creationId xmlns:a16="http://schemas.microsoft.com/office/drawing/2014/main" id="{08C99154-35DA-59E2-C29C-2EFF8968C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93" y="98532"/>
              <a:ext cx="1057446" cy="1057446"/>
            </a:xfrm>
            <a:prstGeom prst="rect">
              <a:avLst/>
            </a:prstGeom>
          </p:spPr>
        </p:pic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8603C20F-8C1C-A19E-FD01-C0C420EF6BC3}"/>
              </a:ext>
            </a:extLst>
          </p:cNvPr>
          <p:cNvGrpSpPr/>
          <p:nvPr/>
        </p:nvGrpSpPr>
        <p:grpSpPr>
          <a:xfrm>
            <a:off x="762484" y="766744"/>
            <a:ext cx="10536588" cy="4083262"/>
            <a:chOff x="2426184" y="766744"/>
            <a:chExt cx="10536588" cy="4083262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CF36EE24-27DB-C384-9C3B-A27A5FC3BE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26184" y="1742217"/>
              <a:ext cx="7956000" cy="3107789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833DDDE8-3F66-8340-C3D2-CB32B9DA819C}"/>
                </a:ext>
              </a:extLst>
            </p:cNvPr>
            <p:cNvSpPr txBox="1"/>
            <p:nvPr/>
          </p:nvSpPr>
          <p:spPr>
            <a:xfrm>
              <a:off x="7521826" y="766744"/>
              <a:ext cx="3416192" cy="140038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rgbClr val="7030A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 err="1"/>
                <a:t>Physics</a:t>
              </a:r>
              <a:r>
                <a:rPr lang="fr-FR" dirty="0"/>
                <a:t> @ </a:t>
              </a:r>
              <a:r>
                <a:rPr lang="fr-FR" b="1" dirty="0">
                  <a:solidFill>
                    <a:srgbClr val="CD04FF"/>
                  </a:solidFill>
                </a:rPr>
                <a:t>LERF</a:t>
              </a:r>
              <a:r>
                <a:rPr lang="fr-FR" b="1" dirty="0">
                  <a:solidFill>
                    <a:srgbClr val="FF40FF"/>
                  </a:solidFill>
                </a:rPr>
                <a:t> </a:t>
              </a:r>
            </a:p>
            <a:p>
              <a:pPr algn="ctr"/>
              <a:r>
                <a:rPr lang="fr-FR" dirty="0"/>
                <a:t>at </a:t>
              </a:r>
              <a:r>
                <a:rPr lang="fr-FR" b="1" dirty="0" err="1">
                  <a:solidFill>
                    <a:srgbClr val="CD04FF"/>
                  </a:solidFill>
                </a:rPr>
                <a:t>very</a:t>
              </a:r>
              <a:r>
                <a:rPr lang="fr-FR" b="1" dirty="0">
                  <a:solidFill>
                    <a:srgbClr val="CD04FF"/>
                  </a:solidFill>
                </a:rPr>
                <a:t> </a:t>
              </a:r>
              <a:r>
                <a:rPr lang="fr-FR" b="1" dirty="0" err="1">
                  <a:solidFill>
                    <a:srgbClr val="CD04FF"/>
                  </a:solidFill>
                </a:rPr>
                <a:t>low</a:t>
              </a:r>
              <a:r>
                <a:rPr lang="fr-FR" b="1" dirty="0">
                  <a:solidFill>
                    <a:srgbClr val="CD04FF"/>
                  </a:solidFill>
                </a:rPr>
                <a:t> </a:t>
              </a:r>
              <a:r>
                <a:rPr lang="fr-FR" b="1" dirty="0" err="1">
                  <a:solidFill>
                    <a:srgbClr val="CD04FF"/>
                  </a:solidFill>
                </a:rPr>
                <a:t>beam</a:t>
              </a:r>
              <a:r>
                <a:rPr lang="fr-FR" b="1" dirty="0">
                  <a:solidFill>
                    <a:srgbClr val="CD04FF"/>
                  </a:solidFill>
                </a:rPr>
                <a:t> </a:t>
              </a:r>
              <a:r>
                <a:rPr lang="fr-FR" b="1" dirty="0" err="1">
                  <a:solidFill>
                    <a:srgbClr val="CD04FF"/>
                  </a:solidFill>
                </a:rPr>
                <a:t>energies</a:t>
              </a:r>
              <a:endParaRPr lang="fr-FR" b="1" dirty="0">
                <a:solidFill>
                  <a:srgbClr val="CD04FF"/>
                </a:solidFill>
              </a:endParaRPr>
            </a:p>
            <a:p>
              <a:pPr algn="ctr"/>
              <a:endParaRPr lang="fr-FR" sz="1000" dirty="0"/>
            </a:p>
            <a:p>
              <a:pPr algn="ctr"/>
              <a:r>
                <a:rPr lang="fr-FR" b="1" dirty="0" err="1">
                  <a:solidFill>
                    <a:srgbClr val="0432FF"/>
                  </a:solidFill>
                </a:rPr>
                <a:t>I</a:t>
              </a:r>
              <a:r>
                <a:rPr lang="fr-FR" b="1" baseline="-25000" dirty="0" err="1">
                  <a:solidFill>
                    <a:srgbClr val="0432FF"/>
                  </a:solidFill>
                </a:rPr>
                <a:t>e</a:t>
              </a:r>
              <a:r>
                <a:rPr lang="fr-FR" dirty="0"/>
                <a:t> &lt; 10 mA   </a:t>
              </a:r>
              <a:r>
                <a:rPr lang="fr-FR" b="1" dirty="0" err="1">
                  <a:solidFill>
                    <a:srgbClr val="0432FF"/>
                  </a:solidFill>
                </a:rPr>
                <a:t>P</a:t>
              </a:r>
              <a:r>
                <a:rPr lang="fr-FR" b="1" baseline="-25000" dirty="0" err="1">
                  <a:solidFill>
                    <a:srgbClr val="0432FF"/>
                  </a:solidFill>
                </a:rPr>
                <a:t>e</a:t>
              </a:r>
              <a:r>
                <a:rPr lang="fr-FR" dirty="0"/>
                <a:t> &gt; 80%   </a:t>
              </a:r>
              <a:r>
                <a:rPr lang="fr-FR" b="1" dirty="0">
                  <a:solidFill>
                    <a:srgbClr val="0432FF"/>
                  </a:solidFill>
                </a:rPr>
                <a:t>T</a:t>
              </a:r>
              <a:r>
                <a:rPr lang="fr-FR" b="1" baseline="-25000" dirty="0">
                  <a:solidFill>
                    <a:srgbClr val="0432FF"/>
                  </a:solidFill>
                </a:rPr>
                <a:t>e</a:t>
              </a:r>
              <a:r>
                <a:rPr lang="fr-FR" dirty="0"/>
                <a:t> &lt; 10 MeV</a:t>
              </a:r>
            </a:p>
            <a:p>
              <a:pPr algn="ctr"/>
              <a:endParaRPr lang="fr-FR" sz="300" dirty="0"/>
            </a:p>
            <a:p>
              <a:pPr algn="ctr"/>
              <a:r>
                <a:rPr lang="fr-FR" b="1" dirty="0" err="1">
                  <a:solidFill>
                    <a:srgbClr val="FF0000"/>
                  </a:solidFill>
                </a:rPr>
                <a:t>I</a:t>
              </a:r>
              <a:r>
                <a:rPr lang="fr-FR" b="1" baseline="-25000" dirty="0" err="1">
                  <a:solidFill>
                    <a:srgbClr val="FF0000"/>
                  </a:solidFill>
                </a:rPr>
                <a:t>p</a:t>
              </a:r>
              <a:r>
                <a:rPr lang="fr-FR" dirty="0"/>
                <a:t> &lt; 10 </a:t>
              </a:r>
              <a:r>
                <a:rPr lang="fr-FR" dirty="0" err="1"/>
                <a:t>nA</a:t>
              </a:r>
              <a:r>
                <a:rPr lang="fr-FR" dirty="0"/>
                <a:t>   </a:t>
              </a:r>
              <a:r>
                <a:rPr lang="fr-FR" b="1" dirty="0">
                  <a:solidFill>
                    <a:srgbClr val="FF0000"/>
                  </a:solidFill>
                </a:rPr>
                <a:t>P</a:t>
              </a:r>
              <a:r>
                <a:rPr lang="fr-FR" b="1" baseline="-25000" dirty="0">
                  <a:solidFill>
                    <a:srgbClr val="FF0000"/>
                  </a:solidFill>
                </a:rPr>
                <a:t>p</a:t>
              </a:r>
              <a:r>
                <a:rPr lang="fr-FR" dirty="0"/>
                <a:t> &lt; 60%  </a:t>
              </a:r>
              <a:r>
                <a:rPr lang="fr-FR" b="1" dirty="0" err="1">
                  <a:solidFill>
                    <a:srgbClr val="FF0000"/>
                  </a:solidFill>
                </a:rPr>
                <a:t>T</a:t>
              </a:r>
              <a:r>
                <a:rPr lang="fr-FR" b="1" baseline="-25000" dirty="0" err="1">
                  <a:solidFill>
                    <a:srgbClr val="FF0000"/>
                  </a:solidFill>
                </a:rPr>
                <a:t>p</a:t>
              </a:r>
              <a:r>
                <a:rPr lang="fr-FR" dirty="0"/>
                <a:t> &lt; 10 MeV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FBD41E23-A461-17A5-2398-DCF0B9F5A92E}"/>
                </a:ext>
              </a:extLst>
            </p:cNvPr>
            <p:cNvSpPr txBox="1"/>
            <p:nvPr/>
          </p:nvSpPr>
          <p:spPr>
            <a:xfrm>
              <a:off x="9466942" y="2995588"/>
              <a:ext cx="3495830" cy="1723549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rgbClr val="7030A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 err="1"/>
                <a:t>Physics</a:t>
              </a:r>
              <a:r>
                <a:rPr lang="fr-FR" dirty="0"/>
                <a:t> @ </a:t>
              </a:r>
              <a:r>
                <a:rPr lang="fr-FR" b="1" dirty="0">
                  <a:solidFill>
                    <a:srgbClr val="CD04FF"/>
                  </a:solidFill>
                </a:rPr>
                <a:t>LERF</a:t>
              </a:r>
              <a:r>
                <a:rPr lang="fr-FR" dirty="0"/>
                <a:t> </a:t>
              </a:r>
            </a:p>
            <a:p>
              <a:pPr algn="ctr"/>
              <a:r>
                <a:rPr lang="fr-FR" dirty="0"/>
                <a:t>at </a:t>
              </a:r>
              <a:r>
                <a:rPr lang="fr-FR" b="1" dirty="0" err="1">
                  <a:solidFill>
                    <a:srgbClr val="CD04FF"/>
                  </a:solidFill>
                </a:rPr>
                <a:t>low</a:t>
              </a:r>
              <a:r>
                <a:rPr lang="fr-FR" b="1" dirty="0">
                  <a:solidFill>
                    <a:srgbClr val="CD04FF"/>
                  </a:solidFill>
                </a:rPr>
                <a:t> </a:t>
              </a:r>
              <a:r>
                <a:rPr lang="fr-FR" b="1" dirty="0" err="1">
                  <a:solidFill>
                    <a:srgbClr val="CD04FF"/>
                  </a:solidFill>
                </a:rPr>
                <a:t>beam</a:t>
              </a:r>
              <a:r>
                <a:rPr lang="fr-FR" b="1" dirty="0">
                  <a:solidFill>
                    <a:srgbClr val="CD04FF"/>
                  </a:solidFill>
                </a:rPr>
                <a:t> </a:t>
              </a:r>
              <a:r>
                <a:rPr lang="fr-FR" b="1" dirty="0" err="1">
                  <a:solidFill>
                    <a:srgbClr val="CD04FF"/>
                  </a:solidFill>
                </a:rPr>
                <a:t>energies</a:t>
              </a:r>
              <a:endParaRPr lang="fr-FR" b="1" dirty="0">
                <a:solidFill>
                  <a:srgbClr val="CD04FF"/>
                </a:solidFill>
              </a:endParaRPr>
            </a:p>
            <a:p>
              <a:pPr algn="ctr"/>
              <a:endParaRPr lang="fr-FR" sz="1000" dirty="0"/>
            </a:p>
            <a:p>
              <a:pPr algn="ctr"/>
              <a:r>
                <a:rPr lang="fr-FR" b="1" dirty="0" err="1">
                  <a:solidFill>
                    <a:srgbClr val="0432FF"/>
                  </a:solidFill>
                </a:rPr>
                <a:t>I</a:t>
              </a:r>
              <a:r>
                <a:rPr lang="fr-FR" b="1" baseline="-25000" dirty="0" err="1">
                  <a:solidFill>
                    <a:srgbClr val="0432FF"/>
                  </a:solidFill>
                </a:rPr>
                <a:t>e</a:t>
              </a:r>
              <a:r>
                <a:rPr lang="fr-FR" dirty="0"/>
                <a:t> &lt; 1 mA   </a:t>
              </a:r>
              <a:r>
                <a:rPr lang="fr-FR" b="1" dirty="0" err="1">
                  <a:solidFill>
                    <a:srgbClr val="0432FF"/>
                  </a:solidFill>
                </a:rPr>
                <a:t>P</a:t>
              </a:r>
              <a:r>
                <a:rPr lang="fr-FR" b="1" baseline="-25000" dirty="0" err="1">
                  <a:solidFill>
                    <a:srgbClr val="0432FF"/>
                  </a:solidFill>
                </a:rPr>
                <a:t>e</a:t>
              </a:r>
              <a:r>
                <a:rPr lang="fr-FR" dirty="0"/>
                <a:t> &gt; 80%   </a:t>
              </a:r>
              <a:r>
                <a:rPr lang="fr-FR" b="1" dirty="0">
                  <a:solidFill>
                    <a:srgbClr val="0432FF"/>
                  </a:solidFill>
                </a:rPr>
                <a:t>T</a:t>
              </a:r>
              <a:r>
                <a:rPr lang="fr-FR" b="1" baseline="-25000" dirty="0">
                  <a:solidFill>
                    <a:srgbClr val="0432FF"/>
                  </a:solidFill>
                </a:rPr>
                <a:t>e</a:t>
              </a:r>
              <a:r>
                <a:rPr lang="fr-FR" dirty="0"/>
                <a:t> &lt; 150 MeV</a:t>
              </a:r>
            </a:p>
            <a:p>
              <a:pPr algn="ctr"/>
              <a:endParaRPr lang="fr-FR" sz="300" dirty="0"/>
            </a:p>
            <a:p>
              <a:pPr algn="ctr"/>
              <a:r>
                <a:rPr lang="fr-FR" b="1" dirty="0" err="1">
                  <a:solidFill>
                    <a:srgbClr val="FF0000"/>
                  </a:solidFill>
                </a:rPr>
                <a:t>I</a:t>
              </a:r>
              <a:r>
                <a:rPr lang="fr-FR" b="1" baseline="-25000" dirty="0" err="1">
                  <a:solidFill>
                    <a:srgbClr val="FF0000"/>
                  </a:solidFill>
                </a:rPr>
                <a:t>p</a:t>
              </a:r>
              <a:r>
                <a:rPr lang="fr-FR" dirty="0"/>
                <a:t> &gt; 50 </a:t>
              </a:r>
              <a:r>
                <a:rPr lang="fr-FR" dirty="0" err="1"/>
                <a:t>nA</a:t>
              </a:r>
              <a:r>
                <a:rPr lang="fr-FR" dirty="0"/>
                <a:t>  </a:t>
              </a:r>
              <a:r>
                <a:rPr lang="fr-FR" b="1" dirty="0">
                  <a:solidFill>
                    <a:srgbClr val="FF0000"/>
                  </a:solidFill>
                </a:rPr>
                <a:t>P</a:t>
              </a:r>
              <a:r>
                <a:rPr lang="fr-FR" b="1" baseline="-25000" dirty="0">
                  <a:solidFill>
                    <a:srgbClr val="FF0000"/>
                  </a:solidFill>
                </a:rPr>
                <a:t>p</a:t>
              </a:r>
              <a:r>
                <a:rPr lang="fr-FR" dirty="0"/>
                <a:t> &gt; 60%  </a:t>
              </a:r>
              <a:r>
                <a:rPr lang="fr-FR" b="1" dirty="0" err="1">
                  <a:solidFill>
                    <a:srgbClr val="FF0000"/>
                  </a:solidFill>
                </a:rPr>
                <a:t>T</a:t>
              </a:r>
              <a:r>
                <a:rPr lang="fr-FR" b="1" baseline="-25000" dirty="0" err="1">
                  <a:solidFill>
                    <a:srgbClr val="FF0000"/>
                  </a:solidFill>
                </a:rPr>
                <a:t>p</a:t>
              </a:r>
              <a:r>
                <a:rPr lang="fr-FR" dirty="0"/>
                <a:t> &lt; 123 MeV</a:t>
              </a:r>
            </a:p>
            <a:p>
              <a:pPr algn="ctr"/>
              <a:endParaRPr lang="fr-FR" sz="300" dirty="0"/>
            </a:p>
            <a:p>
              <a:pPr algn="ctr"/>
              <a:r>
                <a:rPr lang="fr-FR" b="1" dirty="0" err="1">
                  <a:solidFill>
                    <a:srgbClr val="FF0000"/>
                  </a:solidFill>
                </a:rPr>
                <a:t>I</a:t>
              </a:r>
              <a:r>
                <a:rPr lang="fr-FR" b="1" baseline="-25000" dirty="0" err="1">
                  <a:solidFill>
                    <a:srgbClr val="FF0000"/>
                  </a:solidFill>
                </a:rPr>
                <a:t>p</a:t>
              </a:r>
              <a:r>
                <a:rPr lang="fr-FR" dirty="0"/>
                <a:t> &gt; 1 </a:t>
              </a:r>
              <a:r>
                <a:rPr lang="fr-FR" dirty="0">
                  <a:latin typeface="Symbol" pitchFamily="2" charset="2"/>
                </a:rPr>
                <a:t>m</a:t>
              </a:r>
              <a:r>
                <a:rPr lang="fr-FR" dirty="0"/>
                <a:t>A   </a:t>
              </a:r>
              <a:r>
                <a:rPr lang="fr-FR" b="1" dirty="0">
                  <a:solidFill>
                    <a:srgbClr val="FF0000"/>
                  </a:solidFill>
                </a:rPr>
                <a:t>P</a:t>
              </a:r>
              <a:r>
                <a:rPr lang="fr-FR" b="1" baseline="-25000" dirty="0">
                  <a:solidFill>
                    <a:srgbClr val="FF0000"/>
                  </a:solidFill>
                </a:rPr>
                <a:t>p</a:t>
              </a:r>
              <a:r>
                <a:rPr lang="fr-FR" dirty="0"/>
                <a:t> &lt; 10%  </a:t>
              </a:r>
              <a:r>
                <a:rPr lang="fr-FR" b="1" dirty="0" err="1">
                  <a:solidFill>
                    <a:srgbClr val="FF0000"/>
                  </a:solidFill>
                </a:rPr>
                <a:t>T</a:t>
              </a:r>
              <a:r>
                <a:rPr lang="fr-FR" b="1" baseline="-25000" dirty="0" err="1">
                  <a:solidFill>
                    <a:srgbClr val="FF0000"/>
                  </a:solidFill>
                </a:rPr>
                <a:t>p</a:t>
              </a:r>
              <a:r>
                <a:rPr lang="fr-FR" dirty="0"/>
                <a:t> &lt; 123 MeV</a:t>
              </a:r>
            </a:p>
          </p:txBody>
        </p:sp>
        <p:cxnSp>
          <p:nvCxnSpPr>
            <p:cNvPr id="12" name="Connecteur en arc 11">
              <a:extLst>
                <a:ext uri="{FF2B5EF4-FFF2-40B4-BE49-F238E27FC236}">
                  <a16:creationId xmlns:a16="http://schemas.microsoft.com/office/drawing/2014/main" id="{B9B965A9-1FCA-AB22-5BD5-2B3962A2309C}"/>
                </a:ext>
              </a:extLst>
            </p:cNvPr>
            <p:cNvCxnSpPr>
              <a:cxnSpLocks/>
              <a:stCxn id="7" idx="2"/>
            </p:cNvCxnSpPr>
            <p:nvPr/>
          </p:nvCxnSpPr>
          <p:spPr>
            <a:xfrm rot="5400000">
              <a:off x="7979548" y="1985379"/>
              <a:ext cx="1068626" cy="1432122"/>
            </a:xfrm>
            <a:prstGeom prst="curvedConnector2">
              <a:avLst/>
            </a:prstGeom>
            <a:ln w="19050">
              <a:solidFill>
                <a:srgbClr val="7030A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en arc 20">
              <a:extLst>
                <a:ext uri="{FF2B5EF4-FFF2-40B4-BE49-F238E27FC236}">
                  <a16:creationId xmlns:a16="http://schemas.microsoft.com/office/drawing/2014/main" id="{5B4C7E80-2665-AED8-615E-31D5D4C53175}"/>
                </a:ext>
              </a:extLst>
            </p:cNvPr>
            <p:cNvCxnSpPr>
              <a:cxnSpLocks/>
              <a:stCxn id="8" idx="1"/>
            </p:cNvCxnSpPr>
            <p:nvPr/>
          </p:nvCxnSpPr>
          <p:spPr>
            <a:xfrm rot="10800000">
              <a:off x="7394800" y="3336095"/>
              <a:ext cx="2072143" cy="521269"/>
            </a:xfrm>
            <a:prstGeom prst="curvedConnector3">
              <a:avLst>
                <a:gd name="adj1" fmla="val 75482"/>
              </a:avLst>
            </a:prstGeom>
            <a:ln w="19050">
              <a:solidFill>
                <a:srgbClr val="7030A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Connecteur droit 39">
            <a:extLst>
              <a:ext uri="{FF2B5EF4-FFF2-40B4-BE49-F238E27FC236}">
                <a16:creationId xmlns:a16="http://schemas.microsoft.com/office/drawing/2014/main" id="{D6105ECB-74BD-E051-7C33-5E41D7C7E277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1" name="ZoneTexte 40">
            <a:extLst>
              <a:ext uri="{FF2B5EF4-FFF2-40B4-BE49-F238E27FC236}">
                <a16:creationId xmlns:a16="http://schemas.microsoft.com/office/drawing/2014/main" id="{C2016306-1892-8D71-AFE1-162212CFA824}"/>
              </a:ext>
            </a:extLst>
          </p:cNvPr>
          <p:cNvSpPr txBox="1"/>
          <p:nvPr/>
        </p:nvSpPr>
        <p:spPr>
          <a:xfrm>
            <a:off x="11621366" y="6465193"/>
            <a:ext cx="63831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prstClr val="white">
                    <a:lumMod val="65000"/>
                  </a:prstClr>
                </a:solidFill>
                <a:latin typeface="Bauhaus 93" pitchFamily="82" charset="77"/>
              </a:rPr>
              <a:t>24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/24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8F361F4-8463-E907-FC05-A4A18658AA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sp>
        <p:nvSpPr>
          <p:cNvPr id="6" name="Text Box 64">
            <a:extLst>
              <a:ext uri="{FF2B5EF4-FFF2-40B4-BE49-F238E27FC236}">
                <a16:creationId xmlns:a16="http://schemas.microsoft.com/office/drawing/2014/main" id="{B3DAE278-B3F5-0A78-CA0F-2DFAB403A5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333399"/>
                </a:solidFill>
                <a:latin typeface="Lucida Calligraphy" charset="0"/>
              </a:rPr>
              <a:t>E. Voutier</a:t>
            </a:r>
          </a:p>
        </p:txBody>
      </p:sp>
      <p:sp>
        <p:nvSpPr>
          <p:cNvPr id="14" name="Text Box 18">
            <a:extLst>
              <a:ext uri="{FF2B5EF4-FFF2-40B4-BE49-F238E27FC236}">
                <a16:creationId xmlns:a16="http://schemas.microsoft.com/office/drawing/2014/main" id="{71BF117F-45DD-0310-B4A1-18AE33FCE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2EE6068-AB27-428D-EFD3-10869C4369F4}"/>
              </a:ext>
            </a:extLst>
          </p:cNvPr>
          <p:cNvSpPr txBox="1"/>
          <p:nvPr/>
        </p:nvSpPr>
        <p:spPr>
          <a:xfrm>
            <a:off x="1203162" y="161462"/>
            <a:ext cx="2938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Summary</a:t>
            </a: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&amp; Outlook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ADBCAF23-8CE5-D352-DC27-744FD1A40A35}"/>
                  </a:ext>
                </a:extLst>
              </p:cNvPr>
              <p:cNvSpPr txBox="1"/>
              <p:nvPr/>
            </p:nvSpPr>
            <p:spPr>
              <a:xfrm>
                <a:off x="85617" y="5386160"/>
                <a:ext cx="6468822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b="1" dirty="0"/>
                  <a:t>International Workshop on Low Energy e</a:t>
                </a:r>
                <a14:m>
                  <m:oMath xmlns:m="http://schemas.openxmlformats.org/officeDocument/2006/math">
                    <m:r>
                      <a:rPr lang="fr-FR" b="1" i="1" baseline="30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fr-FR" b="1" dirty="0"/>
                  <a:t> </a:t>
                </a:r>
                <a:r>
                  <a:rPr lang="fr-FR" b="1" dirty="0" err="1"/>
                  <a:t>Physics</a:t>
                </a:r>
                <a:r>
                  <a:rPr lang="fr-FR" b="1" dirty="0"/>
                  <a:t> at Jefferson </a:t>
                </a:r>
                <a:r>
                  <a:rPr lang="fr-FR" b="1" dirty="0" err="1"/>
                  <a:t>Lab</a:t>
                </a:r>
                <a:endParaRPr lang="fr-FR" b="1" dirty="0"/>
              </a:p>
              <a:p>
                <a:pPr algn="ctr"/>
                <a:r>
                  <a:rPr lang="fr-FR" dirty="0"/>
                  <a:t>(</a:t>
                </a:r>
                <a:r>
                  <a:rPr lang="fr-FR" dirty="0" err="1"/>
                  <a:t>MeVPhy@JLab</a:t>
                </a:r>
                <a:r>
                  <a:rPr lang="fr-FR" dirty="0"/>
                  <a:t>)</a:t>
                </a:r>
              </a:p>
              <a:p>
                <a:pPr algn="ctr"/>
                <a:r>
                  <a:rPr lang="fr-FR" i="1" dirty="0"/>
                  <a:t>Newport News, </a:t>
                </a:r>
                <a:r>
                  <a:rPr lang="fr-FR" i="1" dirty="0" err="1"/>
                  <a:t>November</a:t>
                </a:r>
                <a:r>
                  <a:rPr lang="fr-FR" i="1" dirty="0"/>
                  <a:t>, 3</a:t>
                </a:r>
                <a:r>
                  <a:rPr lang="fr-FR" i="1" baseline="30000" dirty="0"/>
                  <a:t>rd</a:t>
                </a:r>
                <a:r>
                  <a:rPr lang="fr-FR" i="1" dirty="0"/>
                  <a:t>-7</a:t>
                </a:r>
                <a:r>
                  <a:rPr lang="fr-FR" i="1" baseline="30000" dirty="0"/>
                  <a:t>th</a:t>
                </a:r>
                <a:r>
                  <a:rPr lang="fr-FR" i="1" dirty="0"/>
                  <a:t>, 2025</a:t>
                </a: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ADBCAF23-8CE5-D352-DC27-744FD1A40A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17" y="5386160"/>
                <a:ext cx="6468822" cy="923330"/>
              </a:xfrm>
              <a:prstGeom prst="rect">
                <a:avLst/>
              </a:prstGeom>
              <a:blipFill>
                <a:blip r:embed="rId5"/>
                <a:stretch>
                  <a:fillRect l="-392" t="-4110" r="-392" b="-109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Flèche droite à entaille 18">
            <a:extLst>
              <a:ext uri="{FF2B5EF4-FFF2-40B4-BE49-F238E27FC236}">
                <a16:creationId xmlns:a16="http://schemas.microsoft.com/office/drawing/2014/main" id="{3C2733A7-B389-0D0D-9C04-10DB217B478D}"/>
              </a:ext>
            </a:extLst>
          </p:cNvPr>
          <p:cNvSpPr/>
          <p:nvPr/>
        </p:nvSpPr>
        <p:spPr>
          <a:xfrm rot="5400000">
            <a:off x="3957386" y="4932151"/>
            <a:ext cx="492019" cy="308390"/>
          </a:xfrm>
          <a:prstGeom prst="notchedRightArrow">
            <a:avLst>
              <a:gd name="adj1" fmla="val 34276"/>
              <a:gd name="adj2" fmla="val 57862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8D4FF69C-AAAA-6477-71AA-0F97DE7876D4}"/>
              </a:ext>
            </a:extLst>
          </p:cNvPr>
          <p:cNvSpPr txBox="1"/>
          <p:nvPr/>
        </p:nvSpPr>
        <p:spPr>
          <a:xfrm>
            <a:off x="10331647" y="6241970"/>
            <a:ext cx="13383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600" b="1" i="1" dirty="0" err="1">
                <a:solidFill>
                  <a:srgbClr val="FF0000"/>
                </a:solidFill>
              </a:rPr>
              <a:t>Keep</a:t>
            </a:r>
            <a:r>
              <a:rPr lang="fr-FR" sz="1600" b="1" i="1" dirty="0">
                <a:solidFill>
                  <a:srgbClr val="FF0000"/>
                </a:solidFill>
              </a:rPr>
              <a:t> </a:t>
            </a:r>
            <a:r>
              <a:rPr lang="fr-FR" sz="1600" b="1" i="1" dirty="0" err="1">
                <a:solidFill>
                  <a:srgbClr val="FF0000"/>
                </a:solidFill>
              </a:rPr>
              <a:t>posted</a:t>
            </a:r>
            <a:r>
              <a:rPr lang="fr-FR" sz="1600" b="1" i="1" dirty="0">
                <a:solidFill>
                  <a:srgbClr val="FF0000"/>
                </a:solidFill>
              </a:rPr>
              <a:t> !</a:t>
            </a:r>
          </a:p>
        </p:txBody>
      </p:sp>
      <p:sp>
        <p:nvSpPr>
          <p:cNvPr id="24" name="Flèche droite à entaille 23">
            <a:extLst>
              <a:ext uri="{FF2B5EF4-FFF2-40B4-BE49-F238E27FC236}">
                <a16:creationId xmlns:a16="http://schemas.microsoft.com/office/drawing/2014/main" id="{FEEFA42E-193C-0A89-AE67-067F03221C22}"/>
              </a:ext>
            </a:extLst>
          </p:cNvPr>
          <p:cNvSpPr/>
          <p:nvPr/>
        </p:nvSpPr>
        <p:spPr>
          <a:xfrm rot="5400000">
            <a:off x="2635517" y="4921711"/>
            <a:ext cx="492019" cy="339229"/>
          </a:xfrm>
          <a:prstGeom prst="notchedRightArrow">
            <a:avLst>
              <a:gd name="adj1" fmla="val 34276"/>
              <a:gd name="adj2" fmla="val 57862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B831EF4-C467-1042-5CAE-EAABAFE46641}"/>
              </a:ext>
            </a:extLst>
          </p:cNvPr>
          <p:cNvSpPr txBox="1"/>
          <p:nvPr/>
        </p:nvSpPr>
        <p:spPr>
          <a:xfrm>
            <a:off x="9333974" y="1463719"/>
            <a:ext cx="270458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i="1" dirty="0" err="1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Nuclear</a:t>
            </a:r>
            <a:r>
              <a:rPr lang="fr-FR" sz="1600" i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sz="1600" i="1" dirty="0" err="1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physics</a:t>
            </a:r>
            <a:endParaRPr lang="fr-FR" sz="1600" i="1" dirty="0">
              <a:solidFill>
                <a:srgbClr val="CD04FF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fr-FR" sz="1600" i="1" dirty="0" err="1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Nuclear</a:t>
            </a:r>
            <a:r>
              <a:rPr lang="fr-FR" sz="1600" i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sz="1600" i="1" dirty="0" err="1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astrophysics</a:t>
            </a:r>
            <a:endParaRPr lang="fr-FR" sz="1600" i="1" dirty="0">
              <a:solidFill>
                <a:srgbClr val="CD04FF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fr-FR" sz="1600" i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Atomic </a:t>
            </a:r>
            <a:r>
              <a:rPr lang="fr-FR" sz="1600" i="1" dirty="0" err="1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physics</a:t>
            </a:r>
            <a:endParaRPr lang="fr-FR" sz="1600" i="1" dirty="0">
              <a:solidFill>
                <a:srgbClr val="CD04FF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algn="ctr"/>
            <a:r>
              <a:rPr lang="fr-FR" sz="1600" i="1" dirty="0" err="1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Material</a:t>
            </a:r>
            <a:r>
              <a:rPr lang="fr-FR" sz="1600" i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Science</a:t>
            </a:r>
          </a:p>
          <a:p>
            <a:pPr algn="ctr"/>
            <a:r>
              <a:rPr lang="fr-FR" sz="1600" i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Test of the Standard Model </a:t>
            </a:r>
          </a:p>
        </p:txBody>
      </p:sp>
      <p:graphicFrame>
        <p:nvGraphicFramePr>
          <p:cNvPr id="28" name="Tableau 27">
            <a:extLst>
              <a:ext uri="{FF2B5EF4-FFF2-40B4-BE49-F238E27FC236}">
                <a16:creationId xmlns:a16="http://schemas.microsoft.com/office/drawing/2014/main" id="{E9893FEA-8FB5-FD82-3FC6-F52E061B0A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208443"/>
              </p:ext>
            </p:extLst>
          </p:nvPr>
        </p:nvGraphicFramePr>
        <p:xfrm>
          <a:off x="6668421" y="5059872"/>
          <a:ext cx="5431409" cy="1097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53589">
                  <a:extLst>
                    <a:ext uri="{9D8B030D-6E8A-4147-A177-3AD203B41FA5}">
                      <a16:colId xmlns:a16="http://schemas.microsoft.com/office/drawing/2014/main" val="3391056356"/>
                    </a:ext>
                  </a:extLst>
                </a:gridCol>
                <a:gridCol w="2877820">
                  <a:extLst>
                    <a:ext uri="{9D8B030D-6E8A-4147-A177-3AD203B41FA5}">
                      <a16:colId xmlns:a16="http://schemas.microsoft.com/office/drawing/2014/main" val="3305381848"/>
                    </a:ext>
                  </a:extLst>
                </a:gridCol>
              </a:tblGrid>
              <a:tr h="230833">
                <a:tc>
                  <a:txBody>
                    <a:bodyPr/>
                    <a:lstStyle/>
                    <a:p>
                      <a:r>
                        <a:rPr lang="fr-FR" sz="1200" i="1" dirty="0"/>
                        <a:t>D. Cassidy (</a:t>
                      </a:r>
                      <a:r>
                        <a:rPr lang="fr-FR" sz="1200" i="1" dirty="0" err="1"/>
                        <a:t>University</a:t>
                      </a:r>
                      <a:r>
                        <a:rPr lang="fr-FR" sz="1200" i="1" dirty="0"/>
                        <a:t> </a:t>
                      </a:r>
                      <a:r>
                        <a:rPr lang="fr-FR" sz="1200" i="1" dirty="0" err="1"/>
                        <a:t>College</a:t>
                      </a:r>
                      <a:r>
                        <a:rPr lang="fr-FR" sz="1200" i="1" dirty="0"/>
                        <a:t> London)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i="1" dirty="0"/>
                        <a:t>J. </a:t>
                      </a:r>
                      <a:r>
                        <a:rPr lang="fr-FR" sz="1200" i="1" dirty="0" err="1"/>
                        <a:t>Grames</a:t>
                      </a:r>
                      <a:r>
                        <a:rPr lang="fr-FR" sz="1200" i="1" dirty="0"/>
                        <a:t> (Jefferson </a:t>
                      </a:r>
                      <a:r>
                        <a:rPr lang="fr-FR" sz="1200" i="1" dirty="0" err="1"/>
                        <a:t>Lab</a:t>
                      </a:r>
                      <a:r>
                        <a:rPr lang="fr-FR" sz="1200" i="1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362526"/>
                  </a:ext>
                </a:extLst>
              </a:tr>
              <a:tr h="230833">
                <a:tc>
                  <a:txBody>
                    <a:bodyPr/>
                    <a:lstStyle/>
                    <a:p>
                      <a:r>
                        <a:rPr lang="fr-FR" sz="1200" i="1" dirty="0"/>
                        <a:t>D. </a:t>
                      </a:r>
                      <a:r>
                        <a:rPr lang="fr-FR" sz="1200" i="1" dirty="0" err="1"/>
                        <a:t>Higinbotham</a:t>
                      </a:r>
                      <a:r>
                        <a:rPr lang="fr-FR" sz="1200" i="1" dirty="0"/>
                        <a:t> (Jefferson </a:t>
                      </a:r>
                      <a:r>
                        <a:rPr lang="fr-FR" sz="1200" i="1" dirty="0" err="1"/>
                        <a:t>Lab</a:t>
                      </a:r>
                      <a:r>
                        <a:rPr lang="fr-FR" sz="1200" i="1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i="1" dirty="0"/>
                        <a:t>K. Jordan (Jefferson </a:t>
                      </a:r>
                      <a:r>
                        <a:rPr lang="fr-FR" sz="1200" i="1" dirty="0" err="1"/>
                        <a:t>Lab</a:t>
                      </a:r>
                      <a:r>
                        <a:rPr lang="fr-FR" sz="1200" i="1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078028"/>
                  </a:ext>
                </a:extLst>
              </a:tr>
              <a:tr h="230833">
                <a:tc>
                  <a:txBody>
                    <a:bodyPr/>
                    <a:lstStyle/>
                    <a:p>
                      <a:r>
                        <a:rPr lang="fr-FR" sz="1200" i="1" dirty="0" err="1"/>
                        <a:t>T</a:t>
                      </a:r>
                      <a:r>
                        <a:rPr lang="fr-FR" sz="1200" i="1" dirty="0"/>
                        <a:t>. </a:t>
                      </a:r>
                      <a:r>
                        <a:rPr lang="fr-FR" sz="1200" i="1" dirty="0" err="1"/>
                        <a:t>Kutz</a:t>
                      </a:r>
                      <a:r>
                        <a:rPr lang="fr-FR" sz="1200" i="1" dirty="0"/>
                        <a:t> (</a:t>
                      </a:r>
                      <a:r>
                        <a:rPr lang="fr-FR" sz="1200" i="1" dirty="0" err="1"/>
                        <a:t>Universität</a:t>
                      </a:r>
                      <a:r>
                        <a:rPr lang="fr-FR" sz="1200" i="1" dirty="0"/>
                        <a:t> Mainz)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i="1" dirty="0"/>
                        <a:t>A. Schmidt (George Washington </a:t>
                      </a:r>
                      <a:r>
                        <a:rPr lang="fr-FR" sz="1200" i="1" dirty="0" err="1"/>
                        <a:t>University</a:t>
                      </a:r>
                      <a:r>
                        <a:rPr lang="fr-FR" sz="1200" i="1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227320"/>
                  </a:ext>
                </a:extLst>
              </a:tr>
              <a:tr h="230833">
                <a:tc>
                  <a:txBody>
                    <a:bodyPr/>
                    <a:lstStyle/>
                    <a:p>
                      <a:r>
                        <a:rPr lang="fr-FR" sz="1200" i="1" dirty="0"/>
                        <a:t>F. Selim (Arizona State </a:t>
                      </a:r>
                      <a:r>
                        <a:rPr lang="fr-FR" sz="1200" i="1" dirty="0" err="1"/>
                        <a:t>University</a:t>
                      </a:r>
                      <a:r>
                        <a:rPr lang="fr-FR" sz="1200" i="1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i="1" dirty="0"/>
                        <a:t>E. </a:t>
                      </a:r>
                      <a:r>
                        <a:rPr lang="fr-FR" sz="1200" i="1" dirty="0" err="1"/>
                        <a:t>Voutier</a:t>
                      </a:r>
                      <a:r>
                        <a:rPr lang="fr-FR" sz="1200" i="1" dirty="0"/>
                        <a:t> (Université Paris-Saclay)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2890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50516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CC"/>
            </a:gs>
            <a:gs pos="100000">
              <a:srgbClr val="765E5E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01AA68AE-8386-EE25-B3E4-14290B9722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1365" y="2900442"/>
            <a:ext cx="2406627" cy="3056034"/>
          </a:xfrm>
          <a:prstGeom prst="rect">
            <a:avLst/>
          </a:prstGeom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E7C771DD-AF5E-9062-5859-D1A623DAD874}"/>
              </a:ext>
            </a:extLst>
          </p:cNvPr>
          <p:cNvGrpSpPr/>
          <p:nvPr/>
        </p:nvGrpSpPr>
        <p:grpSpPr>
          <a:xfrm>
            <a:off x="95493" y="98532"/>
            <a:ext cx="11930332" cy="1057446"/>
            <a:chOff x="95493" y="98532"/>
            <a:chExt cx="11930332" cy="1057446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B6319F96-43C8-CA5E-8F06-ECE767763173}"/>
                </a:ext>
              </a:extLst>
            </p:cNvPr>
            <p:cNvCxnSpPr>
              <a:cxnSpLocks/>
            </p:cNvCxnSpPr>
            <p:nvPr/>
          </p:nvCxnSpPr>
          <p:spPr>
            <a:xfrm>
              <a:off x="1152419" y="623127"/>
              <a:ext cx="1087340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pic>
          <p:nvPicPr>
            <p:cNvPr id="6" name="Image 5" descr="LP15122-Picture.eps">
              <a:extLst>
                <a:ext uri="{FF2B5EF4-FFF2-40B4-BE49-F238E27FC236}">
                  <a16:creationId xmlns:a16="http://schemas.microsoft.com/office/drawing/2014/main" id="{20552EF2-0BFC-3EEC-BFA9-334D36C9B1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93" y="98532"/>
              <a:ext cx="1057446" cy="1057446"/>
            </a:xfrm>
            <a:prstGeom prst="rect">
              <a:avLst/>
            </a:prstGeom>
          </p:spPr>
        </p:pic>
      </p:grpSp>
      <p:pic>
        <p:nvPicPr>
          <p:cNvPr id="8" name="Image 7">
            <a:extLst>
              <a:ext uri="{FF2B5EF4-FFF2-40B4-BE49-F238E27FC236}">
                <a16:creationId xmlns:a16="http://schemas.microsoft.com/office/drawing/2014/main" id="{AF3799C3-C2DC-DF93-00AB-B3B1AC0001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sp>
        <p:nvSpPr>
          <p:cNvPr id="21" name="Text Box 64">
            <a:extLst>
              <a:ext uri="{FF2B5EF4-FFF2-40B4-BE49-F238E27FC236}">
                <a16:creationId xmlns:a16="http://schemas.microsoft.com/office/drawing/2014/main" id="{7DB14027-5594-4333-0944-8697B9160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Lucida Calligraphy" charset="0"/>
                <a:ea typeface="+mn-ea"/>
                <a:cs typeface="+mn-cs"/>
              </a:rPr>
              <a:t>E. Voutier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2A0C43D-98C9-F2D3-79A7-65AA98267BB4}"/>
              </a:ext>
            </a:extLst>
          </p:cNvPr>
          <p:cNvSpPr txBox="1"/>
          <p:nvPr/>
        </p:nvSpPr>
        <p:spPr>
          <a:xfrm>
            <a:off x="1203162" y="161462"/>
            <a:ext cx="3369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Multi-Photon Exchange</a:t>
            </a:r>
          </a:p>
        </p:txBody>
      </p:sp>
      <p:sp>
        <p:nvSpPr>
          <p:cNvPr id="9" name="Text Box 18">
            <a:extLst>
              <a:ext uri="{FF2B5EF4-FFF2-40B4-BE49-F238E27FC236}">
                <a16:creationId xmlns:a16="http://schemas.microsoft.com/office/drawing/2014/main" id="{8E44A3BE-62CE-101C-0EBC-F791CE5DBF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4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th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  <p:sp>
        <p:nvSpPr>
          <p:cNvPr id="14" name="Text Box 9">
            <a:extLst>
              <a:ext uri="{FF2B5EF4-FFF2-40B4-BE49-F238E27FC236}">
                <a16:creationId xmlns:a16="http://schemas.microsoft.com/office/drawing/2014/main" id="{D5B10646-1197-A90C-470F-4BA3265AB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267" y="1024395"/>
            <a:ext cx="5072263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Calligraphy" charset="0"/>
                <a:ea typeface="+mn-ea"/>
                <a:cs typeface="+mn-cs"/>
              </a:rPr>
              <a:t>Dispersive Effects in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Calligraphy" charset="0"/>
                <a:ea typeface="+mn-ea"/>
                <a:cs typeface="+mn-cs"/>
              </a:rPr>
              <a:t>eA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Calligraphy" charset="0"/>
                <a:ea typeface="+mn-ea"/>
                <a:cs typeface="+mn-cs"/>
              </a:rPr>
              <a:t> Scattering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C63D8AD-0374-96EA-AEB4-8D38C3933B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1172" y="1210655"/>
            <a:ext cx="555790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P. Gueye et al.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Proposal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 to PAC53 (2025)     P. Gueye et al. EPJ A 56 (2020) 126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C8D34BA3-E1C1-4BC2-2F0D-470ACC888D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1636" y="2745609"/>
            <a:ext cx="3302529" cy="3291892"/>
          </a:xfrm>
          <a:prstGeom prst="rect">
            <a:avLst/>
          </a:prstGeom>
        </p:spPr>
      </p:pic>
      <p:pic>
        <p:nvPicPr>
          <p:cNvPr id="25" name="Picture 6">
            <a:extLst>
              <a:ext uri="{FF2B5EF4-FFF2-40B4-BE49-F238E27FC236}">
                <a16:creationId xmlns:a16="http://schemas.microsoft.com/office/drawing/2014/main" id="{E9929275-A1F1-ADBD-CA0E-99074CB008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2285" y="2779194"/>
            <a:ext cx="5275111" cy="3008526"/>
          </a:xfrm>
          <a:prstGeom prst="rect">
            <a:avLst/>
          </a:prstGeom>
        </p:spPr>
      </p:pic>
      <p:sp>
        <p:nvSpPr>
          <p:cNvPr id="26" name="Rounded Rectangle 1">
            <a:extLst>
              <a:ext uri="{FF2B5EF4-FFF2-40B4-BE49-F238E27FC236}">
                <a16:creationId xmlns:a16="http://schemas.microsoft.com/office/drawing/2014/main" id="{124F983E-3E61-9A16-D10F-2BB942223D68}"/>
              </a:ext>
            </a:extLst>
          </p:cNvPr>
          <p:cNvSpPr/>
          <p:nvPr/>
        </p:nvSpPr>
        <p:spPr>
          <a:xfrm>
            <a:off x="162273" y="4903319"/>
            <a:ext cx="5238411" cy="87033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Text Box 6">
            <a:extLst>
              <a:ext uri="{FF2B5EF4-FFF2-40B4-BE49-F238E27FC236}">
                <a16:creationId xmlns:a16="http://schemas.microsoft.com/office/drawing/2014/main" id="{600862E9-8049-FD89-9810-D067A03738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601" y="1660348"/>
            <a:ext cx="11664114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0093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V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irtual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excitations of the nucleus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contribute significantly </a:t>
            </a: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to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eA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cross section and are energy dependent.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0093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US" sz="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0093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The comparison between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D04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e</a:t>
            </a:r>
            <a:r>
              <a:rPr kumimoji="0" lang="en-US" sz="1800" b="1" i="0" u="none" strike="noStrike" kern="1200" cap="none" spc="0" normalizeH="0" baseline="30000" noProof="0" dirty="0">
                <a:ln>
                  <a:noFill/>
                </a:ln>
                <a:solidFill>
                  <a:srgbClr val="CD04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-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D04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and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CD04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e</a:t>
            </a:r>
            <a:r>
              <a:rPr kumimoji="0" lang="en-US" sz="1800" b="1" i="0" u="none" strike="noStrike" kern="1200" cap="none" spc="0" normalizeH="0" baseline="30000" noProof="0" dirty="0" err="1">
                <a:ln>
                  <a:noFill/>
                </a:ln>
                <a:solidFill>
                  <a:srgbClr val="CD04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+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CD04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cross sections selects the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real part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of the dispersive amplitude while measurements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D04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in the minima region </a:t>
            </a: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of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the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D04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nuclear form factor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also access the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imaginary part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.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A16BD744-8630-8235-E83C-2BF4A6C6339B}"/>
                  </a:ext>
                </a:extLst>
              </p:cNvPr>
              <p:cNvSpPr txBox="1"/>
              <p:nvPr/>
            </p:nvSpPr>
            <p:spPr>
              <a:xfrm>
                <a:off x="778764" y="6074319"/>
                <a:ext cx="10640477" cy="417230"/>
              </a:xfrm>
              <a:prstGeom prst="rect">
                <a:avLst/>
              </a:prstGeom>
              <a:noFill/>
              <a:ln w="12700">
                <a:solidFill>
                  <a:srgbClr val="0000FF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fr-F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fr-F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ℳ</m:t>
                                  </m:r>
                                </m:e>
                                <m:sub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𝑆𝑡𝑎𝑡</m:t>
                                  </m:r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.</m:t>
                                  </m:r>
                                </m:sub>
                              </m:sSub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ℳ</m:t>
                                  </m:r>
                                </m:e>
                                <m:sub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𝐷𝑖𝑠𝑝</m:t>
                                  </m:r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.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 </m:t>
                      </m:r>
                      <m:sSup>
                        <m:sSup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𝛼</m:t>
                              </m:r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𝑍</m:t>
                              </m:r>
                            </m:e>
                          </m:d>
                        </m:e>
                        <m:sup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𝐹</m:t>
                              </m:r>
                              <m:d>
                                <m:dPr>
                                  <m:ctrlP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kumimoji="0" lang="en-US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0" lang="en-US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𝑞</m:t>
                                      </m:r>
                                    </m:e>
                                    <m:sup>
                                      <m:r>
                                        <a:rPr kumimoji="0" lang="en-US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</m:e>
                        <m:sup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+2</m:t>
                      </m:r>
                      <m:sSup>
                        <m:sSup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𝛼</m:t>
                              </m:r>
                              <m: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𝑍</m:t>
                              </m:r>
                            </m:e>
                          </m:d>
                        </m:e>
                        <m:sup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𝐹</m:t>
                          </m:r>
                          <m:d>
                            <m:dPr>
                              <m:ctrlP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kumimoji="0" lang="en-US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kumimoji="0" lang="en-US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a:rPr kumimoji="0" lang="en-US" sz="18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𝕽𝖊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kumimoji="0" lang="en-US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sz="1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𝑮</m:t>
                              </m:r>
                              <m:d>
                                <m:dPr>
                                  <m:ctrlPr>
                                    <a:rPr kumimoji="0" lang="en-US" sz="1800" b="1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kumimoji="0" lang="en-US" sz="1800" b="1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0" lang="en-US" sz="1800" b="1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𝒒</m:t>
                                      </m:r>
                                    </m:e>
                                    <m:sup>
                                      <m:r>
                                        <a:rPr kumimoji="0" lang="en-US" sz="1800" b="1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𝟐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</m:e>
                      </m:d>
                      <m:r>
                        <a:rPr kumimoji="0" lang="en-US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 </m:t>
                      </m:r>
                      <m:sSup>
                        <m:sSupPr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𝛼</m:t>
                              </m:r>
                              <m:r>
                                <a:rPr kumimoji="0" 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𝑍</m:t>
                              </m:r>
                            </m:e>
                          </m:d>
                        </m:e>
                        <m:sup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kumimoji="0" lang="en-US" sz="18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FF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𝕽𝖊</m:t>
                                  </m:r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kumimoji="0" lang="en-US" sz="1800" b="1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kumimoji="0" lang="en-US" sz="1800" b="1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FF0000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𝑮</m:t>
                                      </m:r>
                                      <m:d>
                                        <m:dPr>
                                          <m:ctrlPr>
                                            <a:rPr kumimoji="0" lang="en-US" sz="1800" b="1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FF0000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kumimoji="0" lang="en-US" sz="1800" b="1" i="1" u="none" strike="noStrike" kern="1200" cap="none" spc="0" normalizeH="0" baseline="0" noProof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srgbClr val="FF0000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panose="02040503050406030204" pitchFamily="18" charset="0"/>
                                                  <a:ea typeface="+mn-ea"/>
                                                  <a:cs typeface="+mn-cs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kumimoji="0" lang="en-US" sz="1800" b="1" i="1" u="none" strike="noStrike" kern="1200" cap="none" spc="0" normalizeH="0" baseline="0" noProof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srgbClr val="FF0000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panose="02040503050406030204" pitchFamily="18" charset="0"/>
                                                  <a:ea typeface="+mn-ea"/>
                                                  <a:cs typeface="+mn-cs"/>
                                                </a:rPr>
                                                <m:t>𝒒</m:t>
                                              </m:r>
                                            </m:e>
                                            <m:sup>
                                              <m:r>
                                                <a:rPr kumimoji="0" lang="en-US" sz="1800" b="1" i="1" u="none" strike="noStrike" kern="1200" cap="none" spc="0" normalizeH="0" baseline="0" noProof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srgbClr val="FF0000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panose="02040503050406030204" pitchFamily="18" charset="0"/>
                                                  <a:ea typeface="+mn-ea"/>
                                                  <a:cs typeface="+mn-cs"/>
                                                </a:rPr>
                                                <m:t>𝟐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  <m:r>
                            <a:rPr kumimoji="0" 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+</m:t>
                          </m:r>
                          <m:sSup>
                            <m:sSupPr>
                              <m:ctrlP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kumimoji="0" lang="en-US" sz="18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𝕴𝖒</m:t>
                                  </m:r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kumimoji="0" lang="en-US" sz="1800" b="1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FF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kumimoji="0" lang="en-US" sz="1800" b="1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FF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𝑮</m:t>
                                      </m:r>
                                      <m:d>
                                        <m:dPr>
                                          <m:ctrlPr>
                                            <a:rPr kumimoji="0" lang="en-US" sz="1800" b="1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srgbClr val="0000FF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kumimoji="0" lang="en-US" sz="1800" b="1" i="1" u="none" strike="noStrike" kern="1200" cap="none" spc="0" normalizeH="0" baseline="0" noProof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srgbClr val="0000FF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panose="02040503050406030204" pitchFamily="18" charset="0"/>
                                                  <a:ea typeface="+mn-ea"/>
                                                  <a:cs typeface="+mn-cs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kumimoji="0" lang="en-US" sz="1800" b="1" i="1" u="none" strike="noStrike" kern="1200" cap="none" spc="0" normalizeH="0" baseline="0" noProof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srgbClr val="0000FF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panose="02040503050406030204" pitchFamily="18" charset="0"/>
                                                  <a:ea typeface="+mn-ea"/>
                                                  <a:cs typeface="+mn-cs"/>
                                                </a:rPr>
                                                <m:t>𝒒</m:t>
                                              </m:r>
                                            </m:e>
                                            <m:sup>
                                              <m:r>
                                                <a:rPr kumimoji="0" lang="en-US" sz="1800" b="1" i="1" u="none" strike="noStrike" kern="1200" cap="none" spc="0" normalizeH="0" baseline="0" noProof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srgbClr val="0000FF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panose="02040503050406030204" pitchFamily="18" charset="0"/>
                                                  <a:ea typeface="+mn-ea"/>
                                                  <a:cs typeface="+mn-cs"/>
                                                </a:rPr>
                                                <m:t>𝟐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kumimoji="0" lang="en-US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A16BD744-8630-8235-E83C-2BF4A6C633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764" y="6074319"/>
                <a:ext cx="10640477" cy="417230"/>
              </a:xfrm>
              <a:prstGeom prst="rect">
                <a:avLst/>
              </a:prstGeom>
              <a:blipFill>
                <a:blip r:embed="rId7"/>
                <a:stretch>
                  <a:fillRect b="-8571"/>
                </a:stretch>
              </a:blipFill>
              <a:ln w="127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19BD4D50-2C93-FF7A-20A2-38FA3A733044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1740CADC-477B-602B-CA41-34250200D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8731" y="2713627"/>
            <a:ext cx="2483642" cy="280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G.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Rawitscher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 PR 151 (1966) 846</a:t>
            </a:r>
          </a:p>
        </p:txBody>
      </p:sp>
    </p:spTree>
    <p:extLst>
      <p:ext uri="{BB962C8B-B14F-4D97-AF65-F5344CB8AC3E}">
        <p14:creationId xmlns:p14="http://schemas.microsoft.com/office/powerpoint/2010/main" val="33085188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AE6A7122-B750-04BD-9911-0DEC2513A6F9}"/>
                  </a:ext>
                </a:extLst>
              </p:cNvPr>
              <p:cNvSpPr txBox="1"/>
              <p:nvPr/>
            </p:nvSpPr>
            <p:spPr>
              <a:xfrm>
                <a:off x="1746952" y="5159913"/>
                <a:ext cx="8693426" cy="376000"/>
              </a:xfrm>
              <a:prstGeom prst="rect">
                <a:avLst/>
              </a:prstGeom>
              <a:solidFill>
                <a:srgbClr val="EDDDFF"/>
              </a:solidFill>
              <a:ln w="15875">
                <a:solidFill>
                  <a:srgbClr val="CD04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sSup>
                            <m:sSup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5</m:t>
                              </m:r>
                            </m:sup>
                          </m:s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𝑃</m:t>
                          </m:r>
                          <m: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𝑆</m:t>
                          </m:r>
                        </m:sub>
                        <m: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</m:sup>
                      </m:sSubSup>
                      <m:r>
                        <a:rPr kumimoji="0" lang="fr-F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sSubSup>
                        <m:sSubSupPr>
                          <m:ctrlP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sSup>
                            <m:sSup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5</m:t>
                              </m:r>
                            </m:sup>
                          </m:s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𝑃</m:t>
                          </m:r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0</m:t>
                          </m:r>
                        </m:sub>
                        <m: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</m:sup>
                      </m:sSubSup>
                      <m:r>
                        <a:rPr kumimoji="0" lang="fr-F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fr-F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𝑆</m:t>
                      </m:r>
                      <m:r>
                        <a:rPr kumimoji="0" lang="fr-FR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𝑃</m:t>
                                  </m:r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 </m:t>
                                  </m:r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∆</m:t>
                              </m:r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𝐵𝐻</m:t>
                              </m:r>
                            </m:sub>
                          </m:sSub>
                          <m:r>
                            <a:rPr kumimoji="0" lang="fr-FR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+</m:t>
                          </m:r>
                          <m:d>
                            <m:dPr>
                              <m:ctrlP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0" lang="fr-FR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FF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𝑃</m:t>
                                      </m:r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5</m:t>
                                      </m:r>
                                    </m:sup>
                                  </m:sSup>
                                  <m:r>
                                    <a:rPr kumimoji="0" lang="fr-F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∆</m:t>
                                  </m:r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kumimoji="0" lang="fr-F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𝐷𝑉𝐶𝑆</m:t>
                                  </m:r>
                                </m:sub>
                              </m:sSub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 </m:t>
                                  </m:r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𝐷𝑉𝐶𝑆</m:t>
                                  </m:r>
                                </m:sub>
                              </m:sSub>
                            </m:e>
                          </m:d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  <m:d>
                            <m:dPr>
                              <m:ctrlP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𝑃</m:t>
                              </m:r>
                              <m:sSub>
                                <m:sSub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5</m:t>
                                      </m:r>
                                    </m:sup>
                                  </m:sSup>
                                  <m:r>
                                    <a:rPr kumimoji="0" lang="fr-F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∆</m:t>
                                  </m:r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𝐼𝑁𝑇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 </m:t>
                                      </m:r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5</m:t>
                                      </m:r>
                                    </m:sup>
                                  </m:sSup>
                                  <m:r>
                                    <a:rPr kumimoji="0" lang="fr-F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∆</m:t>
                                  </m:r>
                                  <m:acc>
                                    <m:accPr>
                                      <m:chr m:val="̃"/>
                                      <m:ctrlP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𝐼𝑁𝑇</m:t>
                                  </m:r>
                                </m:sub>
                              </m:sSub>
                            </m:e>
                          </m:d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AE6A7122-B750-04BD-9911-0DEC2513A6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6952" y="5159913"/>
                <a:ext cx="8693426" cy="376000"/>
              </a:xfrm>
              <a:prstGeom prst="rect">
                <a:avLst/>
              </a:prstGeom>
              <a:blipFill>
                <a:blip r:embed="rId2"/>
                <a:stretch>
                  <a:fillRect b="-12500"/>
                </a:stretch>
              </a:blipFill>
              <a:ln w="15875">
                <a:solidFill>
                  <a:srgbClr val="CD04FF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Connecteur en arc 59">
            <a:extLst>
              <a:ext uri="{FF2B5EF4-FFF2-40B4-BE49-F238E27FC236}">
                <a16:creationId xmlns:a16="http://schemas.microsoft.com/office/drawing/2014/main" id="{0886E4C1-33F5-A63C-8E03-DEAD6DF2472D}"/>
              </a:ext>
            </a:extLst>
          </p:cNvPr>
          <p:cNvCxnSpPr>
            <a:cxnSpLocks/>
            <a:stCxn id="17" idx="2"/>
            <a:endCxn id="27" idx="0"/>
          </p:cNvCxnSpPr>
          <p:nvPr/>
        </p:nvCxnSpPr>
        <p:spPr>
          <a:xfrm rot="16200000" flipH="1">
            <a:off x="7450453" y="4043404"/>
            <a:ext cx="2149182" cy="339860"/>
          </a:xfrm>
          <a:prstGeom prst="curvedConnector3">
            <a:avLst>
              <a:gd name="adj1" fmla="val 15726"/>
            </a:avLst>
          </a:prstGeom>
          <a:ln w="19050">
            <a:solidFill>
              <a:srgbClr val="00B05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E4E9E103-13ED-48A3-86F8-99EF3E8C92AE}"/>
                  </a:ext>
                </a:extLst>
              </p:cNvPr>
              <p:cNvSpPr txBox="1"/>
              <p:nvPr/>
            </p:nvSpPr>
            <p:spPr>
              <a:xfrm>
                <a:off x="2697414" y="3673339"/>
                <a:ext cx="6440352" cy="375167"/>
              </a:xfrm>
              <a:prstGeom prst="rect">
                <a:avLst/>
              </a:prstGeom>
              <a:solidFill>
                <a:srgbClr val="EDDDFF"/>
              </a:solidFill>
              <a:ln w="15875">
                <a:solidFill>
                  <a:srgbClr val="CD04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sSup>
                            <m:sSup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5</m:t>
                              </m:r>
                            </m:sup>
                          </m:s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𝑃</m:t>
                          </m:r>
                          <m: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0</m:t>
                          </m:r>
                        </m:sub>
                        <m: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</m:sup>
                      </m:sSubSup>
                      <m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5</m:t>
                              </m:r>
                            </m:sup>
                          </m:s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𝐵</m:t>
                          </m:r>
                          <m: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𝐻</m:t>
                          </m:r>
                        </m:sub>
                      </m:sSub>
                      <m:r>
                        <a:rPr kumimoji="0" lang="fr-FR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sSub>
                        <m:sSubPr>
                          <m:ctrlP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5</m:t>
                              </m:r>
                            </m:sup>
                          </m:s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𝐷𝑉𝐶𝑆</m:t>
                          </m:r>
                        </m:sub>
                      </m:sSub>
                      <m:r>
                        <a:rPr kumimoji="0" lang="fr-FR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𝑃</m:t>
                      </m:r>
                      <m:sSup>
                        <m:sSupPr>
                          <m:ctrlP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 </m:t>
                          </m:r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𝑑</m:t>
                          </m:r>
                        </m:e>
                        <m: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5</m:t>
                          </m:r>
                        </m:sup>
                      </m:sSup>
                      <m:sSub>
                        <m:sSubPr>
                          <m:ctrlP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</m:acc>
                        </m:e>
                        <m:sub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𝐷𝑉𝐶𝑆</m:t>
                          </m:r>
                        </m:sub>
                      </m:sSub>
                      <m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−</m:t>
                      </m:r>
                      <m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𝑒</m:t>
                      </m:r>
                      <m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𝐼𝑁</m:t>
                              </m:r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𝑇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+ </m:t>
                              </m:r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𝑃</m:t>
                              </m:r>
                              <m:sSup>
                                <m:sSup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 </m:t>
                                  </m:r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  <m:acc>
                                <m:accPr>
                                  <m:chr m:val="̃"/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𝜎</m:t>
                                  </m:r>
                                </m:e>
                              </m:acc>
                            </m:e>
                            <m:sub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𝐼𝑁</m:t>
                              </m:r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𝑇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E4E9E103-13ED-48A3-86F8-99EF3E8C92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7414" y="3673339"/>
                <a:ext cx="6440352" cy="375167"/>
              </a:xfrm>
              <a:prstGeom prst="rect">
                <a:avLst/>
              </a:prstGeom>
              <a:blipFill>
                <a:blip r:embed="rId3"/>
                <a:stretch>
                  <a:fillRect b="-12500"/>
                </a:stretch>
              </a:blipFill>
              <a:ln w="15875">
                <a:solidFill>
                  <a:srgbClr val="CD04FF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Lucida Calligraphy" charset="0"/>
                  <a:ea typeface="+mn-ea"/>
                  <a:cs typeface="+mn-cs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4" name="Text Box 9">
            <a:extLst>
              <a:ext uri="{FF2B5EF4-FFF2-40B4-BE49-F238E27FC236}">
                <a16:creationId xmlns:a16="http://schemas.microsoft.com/office/drawing/2014/main" id="{6C48EDDF-E996-A350-8566-E49A4DC44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3511" y="1009273"/>
            <a:ext cx="5048177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Calligraphy" charset="0"/>
                <a:ea typeface="+mn-ea"/>
                <a:cs typeface="+mn-cs"/>
              </a:rPr>
              <a:t>Deeply Virtual Compton Scattering</a:t>
            </a:r>
          </a:p>
        </p:txBody>
      </p:sp>
      <p:pic>
        <p:nvPicPr>
          <p:cNvPr id="8" name="Picture 8" descr="diagbh">
            <a:extLst>
              <a:ext uri="{FF2B5EF4-FFF2-40B4-BE49-F238E27FC236}">
                <a16:creationId xmlns:a16="http://schemas.microsoft.com/office/drawing/2014/main" id="{BA19A86E-102A-65D4-182E-C67BA183F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54" y="1686676"/>
            <a:ext cx="5797002" cy="1489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43">
            <a:extLst>
              <a:ext uri="{FF2B5EF4-FFF2-40B4-BE49-F238E27FC236}">
                <a16:creationId xmlns:a16="http://schemas.microsoft.com/office/drawing/2014/main" id="{4BB59CFA-E506-E85F-35DB-BA22258B04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3576" y="1216509"/>
            <a:ext cx="540244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M. Diehl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at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 the CLAS12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European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 Workshop, Genova,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February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 25-28, 2009</a:t>
            </a:r>
          </a:p>
        </p:txBody>
      </p:sp>
      <p:sp>
        <p:nvSpPr>
          <p:cNvPr id="16" name="Text Box 70">
            <a:extLst>
              <a:ext uri="{FF2B5EF4-FFF2-40B4-BE49-F238E27FC236}">
                <a16:creationId xmlns:a16="http://schemas.microsoft.com/office/drawing/2014/main" id="{E9F89A18-5826-8DDC-887C-93A37EE969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5542" y="5849841"/>
            <a:ext cx="7817004" cy="646331"/>
          </a:xfrm>
          <a:prstGeom prst="rect">
            <a:avLst/>
          </a:prstGeom>
          <a:noFill/>
          <a:ln w="38100" cmpd="dbl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Polarized electrons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and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positrons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allow to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separate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the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unknown amplitudes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of the cross section for electro-production of photons.</a:t>
            </a:r>
            <a:endParaRPr kumimoji="0" lang="en-US" sz="18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14F7FB37-F599-33A9-98E6-A08B581BDC02}"/>
                  </a:ext>
                </a:extLst>
              </p:cNvPr>
              <p:cNvSpPr txBox="1"/>
              <p:nvPr/>
            </p:nvSpPr>
            <p:spPr>
              <a:xfrm>
                <a:off x="7010405" y="2553968"/>
                <a:ext cx="268941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fr-FR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CD04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∝</m:t>
                    </m:r>
                  </m:oMath>
                </a14:m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to the 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real part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of a 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CFF 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linear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combination</a:t>
                </a:r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14F7FB37-F599-33A9-98E6-A08B581BDC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405" y="2553968"/>
                <a:ext cx="2689417" cy="584775"/>
              </a:xfrm>
              <a:prstGeom prst="rect">
                <a:avLst/>
              </a:prstGeom>
              <a:blipFill>
                <a:blip r:embed="rId7"/>
                <a:stretch>
                  <a:fillRect t="-4255" b="-106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9D6BEA24-117A-A957-48E0-48BD2F92D439}"/>
                  </a:ext>
                </a:extLst>
              </p:cNvPr>
              <p:cNvSpPr txBox="1"/>
              <p:nvPr/>
            </p:nvSpPr>
            <p:spPr>
              <a:xfrm>
                <a:off x="9430872" y="3110747"/>
                <a:ext cx="268941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fr-FR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CD04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∝</m:t>
                    </m:r>
                  </m:oMath>
                </a14:m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to the 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imaginary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part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of a 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CFF 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linear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combination</a:t>
                </a: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9D6BEA24-117A-A957-48E0-48BD2F92D4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0872" y="3110747"/>
                <a:ext cx="2689417" cy="584775"/>
              </a:xfrm>
              <a:prstGeom prst="rect">
                <a:avLst/>
              </a:prstGeom>
              <a:blipFill>
                <a:blip r:embed="rId8"/>
                <a:stretch>
                  <a:fillRect t="-2128" b="-1276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ZoneTexte 19">
            <a:extLst>
              <a:ext uri="{FF2B5EF4-FFF2-40B4-BE49-F238E27FC236}">
                <a16:creationId xmlns:a16="http://schemas.microsoft.com/office/drawing/2014/main" id="{D2CAC1B6-47A6-CB66-00BF-0F2F20D3F6B0}"/>
              </a:ext>
            </a:extLst>
          </p:cNvPr>
          <p:cNvSpPr txBox="1"/>
          <p:nvPr/>
        </p:nvSpPr>
        <p:spPr>
          <a:xfrm>
            <a:off x="7512424" y="1995580"/>
            <a:ext cx="22716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CFF = Compton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Form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Factors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4506F79F-7803-9712-5C34-EF0D626FEBD9}"/>
                  </a:ext>
                </a:extLst>
              </p:cNvPr>
              <p:cNvSpPr txBox="1"/>
              <p:nvPr/>
            </p:nvSpPr>
            <p:spPr>
              <a:xfrm>
                <a:off x="157536" y="4007221"/>
                <a:ext cx="266251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fr-FR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CD04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∝</m:t>
                    </m:r>
                  </m:oMath>
                </a14:m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to the 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real part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of a 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CFF 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bi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linear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combination</a:t>
                </a:r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4506F79F-7803-9712-5C34-EF0D626FEB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536" y="4007221"/>
                <a:ext cx="2662511" cy="584775"/>
              </a:xfrm>
              <a:prstGeom prst="rect">
                <a:avLst/>
              </a:prstGeom>
              <a:blipFill>
                <a:blip r:embed="rId9"/>
                <a:stretch>
                  <a:fillRect l="-474" t="-4255" r="-474" b="-106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B0E3B4F5-DC49-ECC7-5AB0-4D526EB97643}"/>
                  </a:ext>
                </a:extLst>
              </p:cNvPr>
              <p:cNvSpPr txBox="1"/>
              <p:nvPr/>
            </p:nvSpPr>
            <p:spPr>
              <a:xfrm>
                <a:off x="5298137" y="4231337"/>
                <a:ext cx="289559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fr-FR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CD04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∝</m:t>
                    </m:r>
                  </m:oMath>
                </a14:m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to the 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imaginary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part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of a 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CFF 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bi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linear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combination</a:t>
                </a:r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B0E3B4F5-DC49-ECC7-5AB0-4D526EB976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8137" y="4231337"/>
                <a:ext cx="2895598" cy="584775"/>
              </a:xfrm>
              <a:prstGeom prst="rect">
                <a:avLst/>
              </a:prstGeom>
              <a:blipFill>
                <a:blip r:embed="rId10"/>
                <a:stretch>
                  <a:fillRect t="-4255" b="-106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Ellipse 22">
            <a:extLst>
              <a:ext uri="{FF2B5EF4-FFF2-40B4-BE49-F238E27FC236}">
                <a16:creationId xmlns:a16="http://schemas.microsoft.com/office/drawing/2014/main" id="{A5D0808A-7564-D7AE-0C21-22EC68BB4D88}"/>
              </a:ext>
            </a:extLst>
          </p:cNvPr>
          <p:cNvSpPr/>
          <p:nvPr/>
        </p:nvSpPr>
        <p:spPr>
          <a:xfrm>
            <a:off x="7496827" y="3807421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6A934B59-CB36-0B3E-2045-8E2862796246}"/>
              </a:ext>
            </a:extLst>
          </p:cNvPr>
          <p:cNvSpPr/>
          <p:nvPr/>
        </p:nvSpPr>
        <p:spPr>
          <a:xfrm>
            <a:off x="8713415" y="3803246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AB0E74C2-96FF-8818-0AF5-64040AECB341}"/>
              </a:ext>
            </a:extLst>
          </p:cNvPr>
          <p:cNvSpPr/>
          <p:nvPr/>
        </p:nvSpPr>
        <p:spPr>
          <a:xfrm>
            <a:off x="6141062" y="3863962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281C2198-D14D-C7B1-D4DF-32D0A6B26917}"/>
              </a:ext>
            </a:extLst>
          </p:cNvPr>
          <p:cNvSpPr/>
          <p:nvPr/>
        </p:nvSpPr>
        <p:spPr>
          <a:xfrm>
            <a:off x="4730843" y="3819599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BB21775B-78A2-C1A8-C1F8-3958863B2954}"/>
              </a:ext>
            </a:extLst>
          </p:cNvPr>
          <p:cNvSpPr/>
          <p:nvPr/>
        </p:nvSpPr>
        <p:spPr>
          <a:xfrm>
            <a:off x="8613555" y="5287925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52BB14E9-1632-AC12-5B7E-8FB820D6D1BA}"/>
              </a:ext>
            </a:extLst>
          </p:cNvPr>
          <p:cNvSpPr/>
          <p:nvPr/>
        </p:nvSpPr>
        <p:spPr>
          <a:xfrm>
            <a:off x="9740895" y="5269832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96E7CEB9-AD4A-D76C-42A2-1E011885249E}"/>
              </a:ext>
            </a:extLst>
          </p:cNvPr>
          <p:cNvSpPr/>
          <p:nvPr/>
        </p:nvSpPr>
        <p:spPr>
          <a:xfrm>
            <a:off x="7021535" y="5300625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602D84E0-9776-437F-20AD-9A2A9691AC42}"/>
              </a:ext>
            </a:extLst>
          </p:cNvPr>
          <p:cNvSpPr/>
          <p:nvPr/>
        </p:nvSpPr>
        <p:spPr>
          <a:xfrm>
            <a:off x="5669249" y="5255914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52E95858-C0C4-CE4C-C4C1-2D3D2AC9D4DE}"/>
              </a:ext>
            </a:extLst>
          </p:cNvPr>
          <p:cNvSpPr/>
          <p:nvPr/>
        </p:nvSpPr>
        <p:spPr>
          <a:xfrm>
            <a:off x="7009009" y="5300625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5" name="Connecteur en arc 34">
            <a:extLst>
              <a:ext uri="{FF2B5EF4-FFF2-40B4-BE49-F238E27FC236}">
                <a16:creationId xmlns:a16="http://schemas.microsoft.com/office/drawing/2014/main" id="{41145DE0-926F-A3B7-4DB1-79250F9A340A}"/>
              </a:ext>
            </a:extLst>
          </p:cNvPr>
          <p:cNvCxnSpPr>
            <a:cxnSpLocks/>
            <a:stCxn id="17" idx="2"/>
            <a:endCxn id="23" idx="0"/>
          </p:cNvCxnSpPr>
          <p:nvPr/>
        </p:nvCxnSpPr>
        <p:spPr>
          <a:xfrm rot="5400000">
            <a:off x="7632341" y="3084648"/>
            <a:ext cx="668678" cy="776868"/>
          </a:xfrm>
          <a:prstGeom prst="curvedConnector3">
            <a:avLst>
              <a:gd name="adj1" fmla="val 50000"/>
            </a:avLst>
          </a:prstGeom>
          <a:ln w="19050">
            <a:solidFill>
              <a:srgbClr val="00B05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en arc 38">
            <a:extLst>
              <a:ext uri="{FF2B5EF4-FFF2-40B4-BE49-F238E27FC236}">
                <a16:creationId xmlns:a16="http://schemas.microsoft.com/office/drawing/2014/main" id="{817ABDBA-9912-7117-13AA-58E23FBBBCD0}"/>
              </a:ext>
            </a:extLst>
          </p:cNvPr>
          <p:cNvCxnSpPr>
            <a:cxnSpLocks/>
            <a:stCxn id="18" idx="1"/>
            <a:endCxn id="24" idx="1"/>
          </p:cNvCxnSpPr>
          <p:nvPr/>
        </p:nvCxnSpPr>
        <p:spPr>
          <a:xfrm rot="10800000" flipV="1">
            <a:off x="8737262" y="3403134"/>
            <a:ext cx="693610" cy="418731"/>
          </a:xfrm>
          <a:prstGeom prst="curvedConnector2">
            <a:avLst/>
          </a:prstGeom>
          <a:ln w="19050">
            <a:solidFill>
              <a:srgbClr val="00B05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en arc 42">
            <a:extLst>
              <a:ext uri="{FF2B5EF4-FFF2-40B4-BE49-F238E27FC236}">
                <a16:creationId xmlns:a16="http://schemas.microsoft.com/office/drawing/2014/main" id="{A5C1FC4A-1DF8-7312-2518-2F628DE9DB88}"/>
              </a:ext>
            </a:extLst>
          </p:cNvPr>
          <p:cNvCxnSpPr>
            <a:cxnSpLocks/>
            <a:stCxn id="21" idx="3"/>
            <a:endCxn id="26" idx="4"/>
          </p:cNvCxnSpPr>
          <p:nvPr/>
        </p:nvCxnSpPr>
        <p:spPr>
          <a:xfrm flipV="1">
            <a:off x="2820047" y="3946742"/>
            <a:ext cx="1992215" cy="352867"/>
          </a:xfrm>
          <a:prstGeom prst="curvedConnector2">
            <a:avLst/>
          </a:prstGeom>
          <a:ln w="19050">
            <a:solidFill>
              <a:srgbClr val="00B05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en arc 49">
            <a:extLst>
              <a:ext uri="{FF2B5EF4-FFF2-40B4-BE49-F238E27FC236}">
                <a16:creationId xmlns:a16="http://schemas.microsoft.com/office/drawing/2014/main" id="{74E6B2C6-39BD-5236-2FAD-34B650E37B17}"/>
              </a:ext>
            </a:extLst>
          </p:cNvPr>
          <p:cNvCxnSpPr>
            <a:cxnSpLocks/>
            <a:endCxn id="25" idx="5"/>
          </p:cNvCxnSpPr>
          <p:nvPr/>
        </p:nvCxnSpPr>
        <p:spPr>
          <a:xfrm rot="16200000" flipV="1">
            <a:off x="6364519" y="3888019"/>
            <a:ext cx="271552" cy="440483"/>
          </a:xfrm>
          <a:prstGeom prst="curvedConnector3">
            <a:avLst>
              <a:gd name="adj1" fmla="val 50000"/>
            </a:avLst>
          </a:prstGeom>
          <a:ln w="19050">
            <a:solidFill>
              <a:srgbClr val="00B05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en arc 56">
            <a:extLst>
              <a:ext uri="{FF2B5EF4-FFF2-40B4-BE49-F238E27FC236}">
                <a16:creationId xmlns:a16="http://schemas.microsoft.com/office/drawing/2014/main" id="{8A8BCB99-5B5D-0358-D1FB-5777535B0A50}"/>
              </a:ext>
            </a:extLst>
          </p:cNvPr>
          <p:cNvCxnSpPr>
            <a:cxnSpLocks/>
            <a:stCxn id="18" idx="2"/>
            <a:endCxn id="28" idx="0"/>
          </p:cNvCxnSpPr>
          <p:nvPr/>
        </p:nvCxnSpPr>
        <p:spPr>
          <a:xfrm rot="5400000">
            <a:off x="9511793" y="4006044"/>
            <a:ext cx="1574310" cy="953267"/>
          </a:xfrm>
          <a:prstGeom prst="curvedConnector3">
            <a:avLst>
              <a:gd name="adj1" fmla="val 50000"/>
            </a:avLst>
          </a:prstGeom>
          <a:ln w="19050">
            <a:solidFill>
              <a:srgbClr val="00B05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en arc 67">
            <a:extLst>
              <a:ext uri="{FF2B5EF4-FFF2-40B4-BE49-F238E27FC236}">
                <a16:creationId xmlns:a16="http://schemas.microsoft.com/office/drawing/2014/main" id="{3D953102-3FC2-3813-F034-984E045B3C31}"/>
              </a:ext>
            </a:extLst>
          </p:cNvPr>
          <p:cNvCxnSpPr>
            <a:cxnSpLocks/>
            <a:endCxn id="33" idx="7"/>
          </p:cNvCxnSpPr>
          <p:nvPr/>
        </p:nvCxnSpPr>
        <p:spPr>
          <a:xfrm rot="16200000" flipH="1">
            <a:off x="6695402" y="4866646"/>
            <a:ext cx="465033" cy="440164"/>
          </a:xfrm>
          <a:prstGeom prst="curvedConnector3">
            <a:avLst>
              <a:gd name="adj1" fmla="val 50000"/>
            </a:avLst>
          </a:prstGeom>
          <a:ln w="19050">
            <a:solidFill>
              <a:srgbClr val="00B05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en arc 70">
            <a:extLst>
              <a:ext uri="{FF2B5EF4-FFF2-40B4-BE49-F238E27FC236}">
                <a16:creationId xmlns:a16="http://schemas.microsoft.com/office/drawing/2014/main" id="{45B004FB-B18F-F83A-82E0-0FFC1A0C5864}"/>
              </a:ext>
            </a:extLst>
          </p:cNvPr>
          <p:cNvCxnSpPr>
            <a:cxnSpLocks/>
            <a:stCxn id="21" idx="3"/>
            <a:endCxn id="32" idx="0"/>
          </p:cNvCxnSpPr>
          <p:nvPr/>
        </p:nvCxnSpPr>
        <p:spPr>
          <a:xfrm>
            <a:off x="2820047" y="4299609"/>
            <a:ext cx="2930621" cy="956305"/>
          </a:xfrm>
          <a:prstGeom prst="curvedConnector2">
            <a:avLst/>
          </a:prstGeom>
          <a:ln w="19050">
            <a:solidFill>
              <a:srgbClr val="00B05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1E1C78D8-C567-2BF5-A6B0-18812CA3F008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9" name="Text Box 18">
            <a:extLst>
              <a:ext uri="{FF2B5EF4-FFF2-40B4-BE49-F238E27FC236}">
                <a16:creationId xmlns:a16="http://schemas.microsoft.com/office/drawing/2014/main" id="{5809CB9A-177B-80E4-E65C-37F13CF815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4738CEA8-3F4F-49A9-1E41-9A64B39FEA10}"/>
              </a:ext>
            </a:extLst>
          </p:cNvPr>
          <p:cNvSpPr txBox="1"/>
          <p:nvPr/>
        </p:nvSpPr>
        <p:spPr>
          <a:xfrm>
            <a:off x="1203162" y="161462"/>
            <a:ext cx="4620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Generalized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Parton Distributions</a:t>
            </a:r>
          </a:p>
        </p:txBody>
      </p:sp>
    </p:spTree>
    <p:extLst>
      <p:ext uri="{BB962C8B-B14F-4D97-AF65-F5344CB8AC3E}">
        <p14:creationId xmlns:p14="http://schemas.microsoft.com/office/powerpoint/2010/main" val="2582337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ANNEAU DE CHANTIER: DANGER, ATTENTION TRAVAUX (AK5)">
            <a:extLst>
              <a:ext uri="{FF2B5EF4-FFF2-40B4-BE49-F238E27FC236}">
                <a16:creationId xmlns:a16="http://schemas.microsoft.com/office/drawing/2014/main" id="{7B5B6EDE-E7CF-F0EC-B6BF-35C914D5FB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03" y="3872713"/>
            <a:ext cx="2154436" cy="215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E7C771DD-AF5E-9062-5859-D1A623DAD874}"/>
              </a:ext>
            </a:extLst>
          </p:cNvPr>
          <p:cNvGrpSpPr/>
          <p:nvPr/>
        </p:nvGrpSpPr>
        <p:grpSpPr>
          <a:xfrm>
            <a:off x="95493" y="98532"/>
            <a:ext cx="11930332" cy="1057446"/>
            <a:chOff x="95493" y="98532"/>
            <a:chExt cx="11930332" cy="1057446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B6319F96-43C8-CA5E-8F06-ECE767763173}"/>
                </a:ext>
              </a:extLst>
            </p:cNvPr>
            <p:cNvCxnSpPr>
              <a:cxnSpLocks/>
            </p:cNvCxnSpPr>
            <p:nvPr/>
          </p:nvCxnSpPr>
          <p:spPr>
            <a:xfrm>
              <a:off x="1152419" y="623127"/>
              <a:ext cx="1087340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pic>
          <p:nvPicPr>
            <p:cNvPr id="6" name="Image 5" descr="LP15122-Picture.eps">
              <a:extLst>
                <a:ext uri="{FF2B5EF4-FFF2-40B4-BE49-F238E27FC236}">
                  <a16:creationId xmlns:a16="http://schemas.microsoft.com/office/drawing/2014/main" id="{20552EF2-0BFC-3EEC-BFA9-334D36C9B1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93" y="98532"/>
              <a:ext cx="1057446" cy="1057446"/>
            </a:xfrm>
            <a:prstGeom prst="rect">
              <a:avLst/>
            </a:prstGeom>
          </p:spPr>
        </p:pic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E4411707-D8FA-CE26-E841-A2844A3C081F}"/>
              </a:ext>
            </a:extLst>
          </p:cNvPr>
          <p:cNvSpPr txBox="1"/>
          <p:nvPr/>
        </p:nvSpPr>
        <p:spPr>
          <a:xfrm>
            <a:off x="1203162" y="161462"/>
            <a:ext cx="42242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JLab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Positron 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Group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F3799C3-C2DC-DF93-00AB-B3B1AC0001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sp>
        <p:nvSpPr>
          <p:cNvPr id="15" name="Text Box 6">
            <a:extLst>
              <a:ext uri="{FF2B5EF4-FFF2-40B4-BE49-F238E27FC236}">
                <a16:creationId xmlns:a16="http://schemas.microsoft.com/office/drawing/2014/main" id="{559A8310-833E-86EC-4136-131C0BBD3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662" y="1115690"/>
            <a:ext cx="1101724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0093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3</a:t>
            </a: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new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Proposals </a:t>
            </a: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have been submitted to the coming </a:t>
            </a:r>
            <a:r>
              <a:rPr lang="en-US" dirty="0" err="1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JLab</a:t>
            </a: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PAC53 (July 2025).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5736A4E-4DDC-A6D5-F992-7E4940DE2A31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04DC708C-CCC7-51E3-B728-916FBB77D7C9}"/>
              </a:ext>
            </a:extLst>
          </p:cNvPr>
          <p:cNvSpPr txBox="1"/>
          <p:nvPr/>
        </p:nvSpPr>
        <p:spPr>
          <a:xfrm>
            <a:off x="11723958" y="6465193"/>
            <a:ext cx="535724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prstClr val="white">
                    <a:lumMod val="65000"/>
                  </a:prstClr>
                </a:solidFill>
                <a:latin typeface="Bauhaus 93" pitchFamily="82" charset="77"/>
              </a:rPr>
              <a:t>3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/24</a:t>
            </a:r>
          </a:p>
        </p:txBody>
      </p:sp>
      <p:sp>
        <p:nvSpPr>
          <p:cNvPr id="21" name="Text Box 64">
            <a:extLst>
              <a:ext uri="{FF2B5EF4-FFF2-40B4-BE49-F238E27FC236}">
                <a16:creationId xmlns:a16="http://schemas.microsoft.com/office/drawing/2014/main" id="{7DB14027-5594-4333-0944-8697B9160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333399"/>
                </a:solidFill>
                <a:latin typeface="Lucida Calligraphy" charset="0"/>
              </a:rPr>
              <a:t>E. Voutier</a:t>
            </a:r>
          </a:p>
        </p:txBody>
      </p:sp>
      <p:sp>
        <p:nvSpPr>
          <p:cNvPr id="2" name="Text Box 6">
            <a:extLst>
              <a:ext uri="{FF2B5EF4-FFF2-40B4-BE49-F238E27FC236}">
                <a16:creationId xmlns:a16="http://schemas.microsoft.com/office/drawing/2014/main" id="{256AB086-D280-F92B-B6E2-040F7F92D0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5042" y="3519995"/>
            <a:ext cx="827178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0093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b="1" dirty="0">
                <a:solidFill>
                  <a:srgbClr val="00B05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4</a:t>
            </a: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>
                <a:solidFill>
                  <a:srgbClr val="00B05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Letters-of-Intent </a:t>
            </a: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are still under developments for additional proposals.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B1DC72A-F142-123A-E7A9-450E0C359598}"/>
              </a:ext>
            </a:extLst>
          </p:cNvPr>
          <p:cNvSpPr txBox="1"/>
          <p:nvPr/>
        </p:nvSpPr>
        <p:spPr>
          <a:xfrm>
            <a:off x="2791923" y="3733704"/>
            <a:ext cx="935224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/>
              <a:t>p-</a:t>
            </a:r>
            <a:r>
              <a:rPr lang="fr-FR" sz="1400" dirty="0" err="1"/>
              <a:t>GPs</a:t>
            </a:r>
            <a:r>
              <a:rPr lang="fr-FR" sz="1400" dirty="0"/>
              <a:t> – LOI12+23-001</a:t>
            </a:r>
            <a:endParaRPr lang="fr-FR" sz="14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fr-FR" sz="1400" dirty="0"/>
              <a:t>	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generalized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polarizabilities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of the proton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positron and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polarized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electron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beams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/>
              <a:t>	</a:t>
            </a:r>
            <a:r>
              <a:rPr lang="fr-FR" sz="1400" i="1" dirty="0">
                <a:solidFill>
                  <a:srgbClr val="0432FF"/>
                </a:solidFill>
              </a:rPr>
              <a:t>N. </a:t>
            </a:r>
            <a:r>
              <a:rPr lang="fr-FR" sz="1400" i="1" dirty="0" err="1">
                <a:solidFill>
                  <a:srgbClr val="0432FF"/>
                </a:solidFill>
              </a:rPr>
              <a:t>Sparveris</a:t>
            </a:r>
            <a:endParaRPr lang="fr-FR" sz="500" i="1" dirty="0">
              <a:solidFill>
                <a:srgbClr val="0432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/>
              <a:t>Axial </a:t>
            </a:r>
            <a:r>
              <a:rPr lang="fr-FR" sz="1400" dirty="0" err="1"/>
              <a:t>form</a:t>
            </a:r>
            <a:r>
              <a:rPr lang="fr-FR" sz="1400" dirty="0"/>
              <a:t> factor – LOI12+23-002</a:t>
            </a:r>
            <a:endParaRPr lang="fr-FR" sz="14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fr-FR" sz="1400" dirty="0"/>
              <a:t>	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The axial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form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factor of the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nucleon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weak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capture of positrons</a:t>
            </a: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400" i="1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fr-FR" sz="1400" i="1" dirty="0" err="1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Dutta</a:t>
            </a:r>
            <a:endParaRPr lang="fr-FR" sz="500" u="sng" dirty="0"/>
          </a:p>
          <a:p>
            <a:pPr marL="298450" lvl="1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cs typeface="Arial" panose="020B0604020202020204" pitchFamily="34" charset="0"/>
              </a:rPr>
              <a:t>Dark</a:t>
            </a:r>
            <a:r>
              <a:rPr lang="fr-FR" sz="1400" dirty="0">
                <a:cs typeface="Arial" panose="020B0604020202020204" pitchFamily="34" charset="0"/>
              </a:rPr>
              <a:t> </a:t>
            </a:r>
            <a:r>
              <a:rPr lang="fr-FR" sz="1400" dirty="0" err="1">
                <a:cs typeface="Arial" panose="020B0604020202020204" pitchFamily="34" charset="0"/>
              </a:rPr>
              <a:t>Bhabha</a:t>
            </a:r>
            <a:r>
              <a:rPr lang="fr-FR" sz="1400" dirty="0">
                <a:cs typeface="Arial" panose="020B0604020202020204" pitchFamily="34" charset="0"/>
              </a:rPr>
              <a:t> – LOI12+23-005</a:t>
            </a:r>
          </a:p>
          <a:p>
            <a:pPr indent="890588"/>
            <a:r>
              <a:rPr lang="fr-FR" sz="1400" dirty="0">
                <a:cs typeface="Arial" panose="020B0604020202020204" pitchFamily="34" charset="0"/>
              </a:rPr>
              <a:t> </a:t>
            </a:r>
            <a:r>
              <a:rPr lang="fr-FR" sz="1400" dirty="0">
                <a:effectLst/>
                <a:latin typeface="Calibri" panose="020F0502020204030204" pitchFamily="34" charset="0"/>
              </a:rPr>
              <a:t>A </a:t>
            </a:r>
            <a:r>
              <a:rPr lang="fr-FR" sz="1400" dirty="0" err="1">
                <a:latin typeface="Calibri" panose="020F0502020204030204" pitchFamily="34" charset="0"/>
              </a:rPr>
              <a:t>h</a:t>
            </a:r>
            <a:r>
              <a:rPr lang="fr-FR" sz="1400" dirty="0" err="1">
                <a:effectLst/>
                <a:latin typeface="Calibri" panose="020F0502020204030204" pitchFamily="34" charset="0"/>
              </a:rPr>
              <a:t>opefully</a:t>
            </a:r>
            <a:r>
              <a:rPr lang="fr-FR" sz="1400" dirty="0">
                <a:effectLst/>
                <a:latin typeface="Calibri" panose="020F0502020204030204" pitchFamily="34" charset="0"/>
              </a:rPr>
              <a:t> amplitude-</a:t>
            </a:r>
            <a:r>
              <a:rPr lang="fr-FR" sz="1400" dirty="0" err="1">
                <a:effectLst/>
                <a:latin typeface="Calibri" panose="020F0502020204030204" pitchFamily="34" charset="0"/>
              </a:rPr>
              <a:t>level</a:t>
            </a:r>
            <a:r>
              <a:rPr lang="fr-FR" sz="1400" dirty="0">
                <a:effectLst/>
                <a:latin typeface="Calibri" panose="020F0502020204030204" pitchFamily="34" charset="0"/>
              </a:rPr>
              <a:t> </a:t>
            </a:r>
            <a:r>
              <a:rPr lang="fr-FR" sz="1400" dirty="0" err="1">
                <a:latin typeface="Calibri" panose="020F0502020204030204" pitchFamily="34" charset="0"/>
              </a:rPr>
              <a:t>s</a:t>
            </a:r>
            <a:r>
              <a:rPr lang="fr-FR" sz="1400" dirty="0" err="1">
                <a:effectLst/>
                <a:latin typeface="Calibri" panose="020F0502020204030204" pitchFamily="34" charset="0"/>
              </a:rPr>
              <a:t>earch</a:t>
            </a:r>
            <a:r>
              <a:rPr lang="fr-FR" sz="1400" dirty="0">
                <a:effectLst/>
                <a:latin typeface="Calibri" panose="020F0502020204030204" pitchFamily="34" charset="0"/>
              </a:rPr>
              <a:t> for a </a:t>
            </a:r>
            <a:r>
              <a:rPr lang="fr-FR" sz="1400" dirty="0" err="1">
                <a:latin typeface="Calibri" panose="020F0502020204030204" pitchFamily="34" charset="0"/>
              </a:rPr>
              <a:t>D</a:t>
            </a:r>
            <a:r>
              <a:rPr lang="fr-FR" sz="1400" dirty="0" err="1">
                <a:effectLst/>
                <a:latin typeface="Calibri" panose="020F0502020204030204" pitchFamily="34" charset="0"/>
              </a:rPr>
              <a:t>ark</a:t>
            </a:r>
            <a:r>
              <a:rPr lang="fr-FR" sz="1400" dirty="0">
                <a:effectLst/>
                <a:latin typeface="Calibri" panose="020F0502020204030204" pitchFamily="34" charset="0"/>
              </a:rPr>
              <a:t> Photon in </a:t>
            </a:r>
            <a:r>
              <a:rPr lang="fr-FR" sz="1400" dirty="0" err="1">
                <a:effectLst/>
                <a:latin typeface="Calibri" panose="020F0502020204030204" pitchFamily="34" charset="0"/>
              </a:rPr>
              <a:t>Bhabha</a:t>
            </a:r>
            <a:r>
              <a:rPr lang="fr-FR" sz="1400" dirty="0">
                <a:effectLst/>
                <a:latin typeface="Calibri" panose="020F0502020204030204" pitchFamily="34" charset="0"/>
              </a:rPr>
              <a:t> </a:t>
            </a:r>
            <a:r>
              <a:rPr lang="fr-FR" sz="1400" dirty="0" err="1">
                <a:latin typeface="Calibri" panose="020F0502020204030204" pitchFamily="34" charset="0"/>
              </a:rPr>
              <a:t>s</a:t>
            </a:r>
            <a:r>
              <a:rPr lang="fr-FR" sz="1400" dirty="0" err="1">
                <a:effectLst/>
                <a:latin typeface="Calibri" panose="020F0502020204030204" pitchFamily="34" charset="0"/>
              </a:rPr>
              <a:t>cattering</a:t>
            </a:r>
            <a:endParaRPr lang="fr-FR" sz="1400" dirty="0">
              <a:latin typeface="Calibri" panose="020F0502020204030204" pitchFamily="34" charset="0"/>
            </a:endParaRPr>
          </a:p>
          <a:p>
            <a:pPr indent="890588"/>
            <a:r>
              <a:rPr lang="fr-FR" sz="1400" i="1" dirty="0">
                <a:solidFill>
                  <a:srgbClr val="0432FF"/>
                </a:solidFill>
                <a:effectLst/>
                <a:latin typeface="Calibri" panose="020F0502020204030204" pitchFamily="34" charset="0"/>
              </a:rPr>
              <a:t> D. Mack</a:t>
            </a:r>
            <a:endParaRPr lang="fr-FR" sz="500" i="1" dirty="0">
              <a:solidFill>
                <a:srgbClr val="0432FF"/>
              </a:solidFill>
              <a:effectLst/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/>
              <a:t>TPE in </a:t>
            </a:r>
            <a:r>
              <a:rPr lang="fr-FR" sz="1400" dirty="0" err="1"/>
              <a:t>polarization</a:t>
            </a:r>
            <a:r>
              <a:rPr lang="fr-FR" sz="1400" dirty="0"/>
              <a:t> </a:t>
            </a:r>
            <a:r>
              <a:rPr lang="fr-FR" sz="1400" dirty="0" err="1"/>
              <a:t>transfer</a:t>
            </a:r>
            <a:r>
              <a:rPr lang="fr-FR" sz="1400" dirty="0"/>
              <a:t> – LOI12+23-008</a:t>
            </a:r>
          </a:p>
          <a:p>
            <a:r>
              <a:rPr lang="fr-FR" sz="1400" dirty="0"/>
              <a:t>	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Polarization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transfer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in positron-proton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elastic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scattering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/>
              <a:t>	</a:t>
            </a:r>
            <a:r>
              <a:rPr lang="fr-FR" sz="1400" i="1" dirty="0">
                <a:solidFill>
                  <a:srgbClr val="0432FF"/>
                </a:solidFill>
              </a:rPr>
              <a:t>A. </a:t>
            </a:r>
            <a:r>
              <a:rPr lang="fr-FR" sz="1400" i="1" dirty="0" err="1">
                <a:solidFill>
                  <a:srgbClr val="0432FF"/>
                </a:solidFill>
              </a:rPr>
              <a:t>Puckett</a:t>
            </a:r>
            <a:r>
              <a:rPr lang="fr-FR" sz="1400" i="1" dirty="0">
                <a:solidFill>
                  <a:srgbClr val="0432FF"/>
                </a:solidFill>
              </a:rPr>
              <a:t>, J.C. </a:t>
            </a:r>
            <a:r>
              <a:rPr lang="fr-FR" sz="1400" i="1" dirty="0" err="1">
                <a:solidFill>
                  <a:srgbClr val="0432FF"/>
                </a:solidFill>
              </a:rPr>
              <a:t>Bernauer</a:t>
            </a:r>
            <a:r>
              <a:rPr lang="fr-FR" sz="1400" i="1" dirty="0">
                <a:solidFill>
                  <a:srgbClr val="0432FF"/>
                </a:solidFill>
              </a:rPr>
              <a:t>, A. Schmidt</a:t>
            </a:r>
            <a:endParaRPr lang="fr-FR" sz="1400" i="1" dirty="0">
              <a:solidFill>
                <a:srgbClr val="0432FF"/>
              </a:solidFill>
              <a:cs typeface="Arial" panose="020B0604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8617673-8FA4-70C0-96DE-6F92B30EC1EE}"/>
              </a:ext>
            </a:extLst>
          </p:cNvPr>
          <p:cNvSpPr txBox="1"/>
          <p:nvPr/>
        </p:nvSpPr>
        <p:spPr>
          <a:xfrm>
            <a:off x="938087" y="1308098"/>
            <a:ext cx="9757799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/>
              <a:t>n-TPE</a:t>
            </a:r>
          </a:p>
          <a:p>
            <a:r>
              <a:rPr lang="fr-FR" sz="1400" dirty="0"/>
              <a:t>	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-photon exchange contribution in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electron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-neutron and positron-neutron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elastic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scattering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/>
              <a:t>	</a:t>
            </a:r>
            <a:r>
              <a:rPr lang="fr-FR" sz="1400" i="1" dirty="0">
                <a:solidFill>
                  <a:srgbClr val="0000FF"/>
                </a:solidFill>
              </a:rPr>
              <a:t>S. </a:t>
            </a:r>
            <a:r>
              <a:rPr lang="fr-FR" sz="1400" i="1" dirty="0" err="1">
                <a:solidFill>
                  <a:srgbClr val="0000FF"/>
                </a:solidFill>
              </a:rPr>
              <a:t>Alsalmi</a:t>
            </a:r>
            <a:r>
              <a:rPr lang="fr-FR" sz="1400" i="1" dirty="0">
                <a:solidFill>
                  <a:srgbClr val="0000FF"/>
                </a:solidFill>
              </a:rPr>
              <a:t>, P. Blunden, P. </a:t>
            </a:r>
            <a:r>
              <a:rPr lang="fr-FR" sz="1400" i="1" dirty="0" err="1">
                <a:solidFill>
                  <a:srgbClr val="0000FF"/>
                </a:solidFill>
              </a:rPr>
              <a:t>Datta</a:t>
            </a:r>
            <a:r>
              <a:rPr lang="fr-FR" sz="1400" i="1" dirty="0">
                <a:solidFill>
                  <a:srgbClr val="0000FF"/>
                </a:solidFill>
              </a:rPr>
              <a:t>, E. </a:t>
            </a:r>
            <a:r>
              <a:rPr lang="fr-FR" sz="1400" i="1" dirty="0" err="1">
                <a:solidFill>
                  <a:srgbClr val="0000FF"/>
                </a:solidFill>
              </a:rPr>
              <a:t>Fuchey</a:t>
            </a:r>
            <a:endParaRPr lang="fr-FR" sz="500" i="1" dirty="0">
              <a:solidFill>
                <a:srgbClr val="0432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/>
              <a:t>MPE in </a:t>
            </a:r>
            <a:r>
              <a:rPr lang="fr-FR" sz="1400" dirty="0" err="1"/>
              <a:t>eN</a:t>
            </a:r>
            <a:endParaRPr lang="fr-FR" sz="14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fr-FR" sz="1400" dirty="0"/>
              <a:t>	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Energy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dependence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of disper</a:t>
            </a:r>
            <a:r>
              <a:rPr lang="fr-FR" sz="1400" i="1" dirty="0">
                <a:latin typeface="Arial" panose="020B0604020202020204" pitchFamily="34" charset="0"/>
                <a:cs typeface="Arial" panose="020B0604020202020204" pitchFamily="34" charset="0"/>
              </a:rPr>
              <a:t>sive </a:t>
            </a:r>
            <a:r>
              <a:rPr lang="fr-FR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effects</a:t>
            </a:r>
            <a:r>
              <a:rPr lang="fr-FR" sz="1400" i="1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fr-FR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unpolarized</a:t>
            </a:r>
            <a:r>
              <a:rPr lang="fr-FR" sz="1400" i="1" dirty="0">
                <a:latin typeface="Arial" panose="020B0604020202020204" pitchFamily="34" charset="0"/>
                <a:cs typeface="Arial" panose="020B0604020202020204" pitchFamily="34" charset="0"/>
              </a:rPr>
              <a:t> inclusive </a:t>
            </a:r>
            <a:r>
              <a:rPr lang="fr-FR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elastic</a:t>
            </a:r>
            <a:r>
              <a:rPr lang="fr-FR" sz="14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electron</a:t>
            </a:r>
            <a:r>
              <a:rPr lang="fr-FR" sz="1400" i="1" dirty="0">
                <a:latin typeface="Arial" panose="020B0604020202020204" pitchFamily="34" charset="0"/>
                <a:cs typeface="Arial" panose="020B0604020202020204" pitchFamily="34" charset="0"/>
              </a:rPr>
              <a:t>/positron-nucleus </a:t>
            </a:r>
            <a:r>
              <a:rPr lang="fr-FR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scattering</a:t>
            </a:r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400" i="1" dirty="0">
                <a:solidFill>
                  <a:srgbClr val="0000FF"/>
                </a:solidFill>
                <a:cs typeface="Arial" panose="020B0604020202020204" pitchFamily="34" charset="0"/>
              </a:rPr>
              <a:t>A. </a:t>
            </a:r>
            <a:r>
              <a:rPr lang="fr-FR" sz="1400" i="1" dirty="0" err="1">
                <a:solidFill>
                  <a:srgbClr val="0000FF"/>
                </a:solidFill>
                <a:cs typeface="Arial" panose="020B0604020202020204" pitchFamily="34" charset="0"/>
              </a:rPr>
              <a:t>Afanasev</a:t>
            </a:r>
            <a:r>
              <a:rPr lang="fr-FR" sz="1400" i="1" dirty="0">
                <a:solidFill>
                  <a:srgbClr val="0000FF"/>
                </a:solidFill>
                <a:cs typeface="Arial" panose="020B0604020202020204" pitchFamily="34" charset="0"/>
              </a:rPr>
              <a:t>, J. </a:t>
            </a:r>
            <a:r>
              <a:rPr lang="fr-FR" sz="1400" i="1" dirty="0" err="1">
                <a:solidFill>
                  <a:srgbClr val="0000FF"/>
                </a:solidFill>
                <a:cs typeface="Arial" panose="020B0604020202020204" pitchFamily="34" charset="0"/>
              </a:rPr>
              <a:t>Arrington</a:t>
            </a:r>
            <a:r>
              <a:rPr lang="fr-FR" sz="1400" i="1" dirty="0">
                <a:solidFill>
                  <a:srgbClr val="0000FF"/>
                </a:solidFill>
                <a:cs typeface="Arial" panose="020B0604020202020204" pitchFamily="34" charset="0"/>
              </a:rPr>
              <a:t>, P. Gueye</a:t>
            </a:r>
            <a:endParaRPr lang="fr-FR" sz="500" u="sng" dirty="0"/>
          </a:p>
          <a:p>
            <a:pPr marL="298450" lvl="1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cs typeface="Arial" panose="020B0604020202020204" pitchFamily="34" charset="0"/>
              </a:rPr>
              <a:t>T</a:t>
            </a:r>
            <a:r>
              <a:rPr lang="fr-FR" sz="1400" dirty="0">
                <a:cs typeface="Arial" panose="020B0604020202020204" pitchFamily="34" charset="0"/>
              </a:rPr>
              <a:t>(M)PE in (SI)DIS</a:t>
            </a:r>
          </a:p>
          <a:p>
            <a:pPr indent="890588"/>
            <a:r>
              <a:rPr lang="fr-FR" sz="1400" dirty="0">
                <a:cs typeface="Arial" panose="020B0604020202020204" pitchFamily="34" charset="0"/>
              </a:rPr>
              <a:t> </a:t>
            </a:r>
            <a:r>
              <a:rPr lang="fr-FR" sz="1400" dirty="0">
                <a:latin typeface="Calibri" panose="020F0502020204030204" pitchFamily="34" charset="0"/>
                <a:cs typeface="Arial" panose="020B0604020202020204" pitchFamily="34" charset="0"/>
              </a:rPr>
              <a:t>Multi-photon </a:t>
            </a:r>
            <a:r>
              <a:rPr lang="fr-FR" sz="1400" dirty="0" err="1">
                <a:latin typeface="Calibri" panose="020F0502020204030204" pitchFamily="34" charset="0"/>
                <a:cs typeface="Arial" panose="020B0604020202020204" pitchFamily="34" charset="0"/>
              </a:rPr>
              <a:t>effects</a:t>
            </a:r>
            <a:r>
              <a:rPr lang="fr-FR" sz="1400" dirty="0">
                <a:latin typeface="Calibri" panose="020F0502020204030204" pitchFamily="34" charset="0"/>
                <a:cs typeface="Arial" panose="020B0604020202020204" pitchFamily="34" charset="0"/>
              </a:rPr>
              <a:t> in inclusive and semi-inclusive </a:t>
            </a:r>
            <a:r>
              <a:rPr lang="fr-FR" sz="1400" dirty="0" err="1">
                <a:latin typeface="Calibri" panose="020F0502020204030204" pitchFamily="34" charset="0"/>
                <a:cs typeface="Arial" panose="020B0604020202020204" pitchFamily="34" charset="0"/>
              </a:rPr>
              <a:t>deep</a:t>
            </a:r>
            <a:r>
              <a:rPr lang="fr-FR" sz="1400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Calibri" panose="020F0502020204030204" pitchFamily="34" charset="0"/>
                <a:cs typeface="Arial" panose="020B0604020202020204" pitchFamily="34" charset="0"/>
              </a:rPr>
              <a:t>inelastic</a:t>
            </a:r>
            <a:r>
              <a:rPr lang="fr-FR" sz="1400" dirty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Calibri" panose="020F0502020204030204" pitchFamily="34" charset="0"/>
                <a:cs typeface="Arial" panose="020B0604020202020204" pitchFamily="34" charset="0"/>
              </a:rPr>
              <a:t>scattering</a:t>
            </a:r>
            <a:endParaRPr lang="fr-FR" sz="1400" dirty="0">
              <a:latin typeface="Calibri" panose="020F0502020204030204" pitchFamily="34" charset="0"/>
            </a:endParaRPr>
          </a:p>
          <a:p>
            <a:pPr indent="890588"/>
            <a:r>
              <a:rPr lang="fr-FR" sz="1400" i="1" dirty="0">
                <a:solidFill>
                  <a:srgbClr val="0432FF"/>
                </a:solidFill>
                <a:effectLst/>
                <a:latin typeface="Calibri" panose="020F0502020204030204" pitchFamily="34" charset="0"/>
              </a:rPr>
              <a:t> G. Gaskell, </a:t>
            </a:r>
            <a:r>
              <a:rPr lang="fr-FR" sz="1400" i="1" dirty="0" err="1">
                <a:solidFill>
                  <a:srgbClr val="0432FF"/>
                </a:solidFill>
                <a:effectLst/>
                <a:latin typeface="Calibri" panose="020F0502020204030204" pitchFamily="34" charset="0"/>
              </a:rPr>
              <a:t>T</a:t>
            </a:r>
            <a:r>
              <a:rPr lang="fr-FR" sz="1400" i="1" dirty="0">
                <a:solidFill>
                  <a:srgbClr val="0432FF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fr-FR" sz="1400" i="1" dirty="0">
                <a:solidFill>
                  <a:srgbClr val="0432FF"/>
                </a:solidFill>
                <a:latin typeface="Calibri" panose="020F0502020204030204" pitchFamily="34" charset="0"/>
              </a:rPr>
              <a:t>Hague, M. </a:t>
            </a:r>
            <a:r>
              <a:rPr lang="fr-FR" sz="1400" i="1" dirty="0" err="1">
                <a:solidFill>
                  <a:srgbClr val="0432FF"/>
                </a:solidFill>
                <a:latin typeface="Calibri" panose="020F0502020204030204" pitchFamily="34" charset="0"/>
              </a:rPr>
              <a:t>Nycz</a:t>
            </a:r>
            <a:endParaRPr lang="fr-FR" sz="1400" i="1" dirty="0">
              <a:solidFill>
                <a:srgbClr val="0432FF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1" name="Text Box 18">
            <a:extLst>
              <a:ext uri="{FF2B5EF4-FFF2-40B4-BE49-F238E27FC236}">
                <a16:creationId xmlns:a16="http://schemas.microsoft.com/office/drawing/2014/main" id="{2BE9FA55-AA33-D2FD-557C-BFD83513F8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95627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E7C771DD-AF5E-9062-5859-D1A623DAD874}"/>
              </a:ext>
            </a:extLst>
          </p:cNvPr>
          <p:cNvGrpSpPr/>
          <p:nvPr/>
        </p:nvGrpSpPr>
        <p:grpSpPr>
          <a:xfrm>
            <a:off x="95493" y="98532"/>
            <a:ext cx="11930332" cy="1057446"/>
            <a:chOff x="95493" y="98532"/>
            <a:chExt cx="11930332" cy="1057446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B6319F96-43C8-CA5E-8F06-ECE767763173}"/>
                </a:ext>
              </a:extLst>
            </p:cNvPr>
            <p:cNvCxnSpPr>
              <a:cxnSpLocks/>
            </p:cNvCxnSpPr>
            <p:nvPr/>
          </p:nvCxnSpPr>
          <p:spPr>
            <a:xfrm>
              <a:off x="1152419" y="623127"/>
              <a:ext cx="1087340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pic>
          <p:nvPicPr>
            <p:cNvPr id="6" name="Image 5" descr="LP15122-Picture.eps">
              <a:extLst>
                <a:ext uri="{FF2B5EF4-FFF2-40B4-BE49-F238E27FC236}">
                  <a16:creationId xmlns:a16="http://schemas.microsoft.com/office/drawing/2014/main" id="{20552EF2-0BFC-3EEC-BFA9-334D36C9B1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93" y="98532"/>
              <a:ext cx="1057446" cy="1057446"/>
            </a:xfrm>
            <a:prstGeom prst="rect">
              <a:avLst/>
            </a:prstGeom>
          </p:spPr>
        </p:pic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E4411707-D8FA-CE26-E841-A2844A3C081F}"/>
              </a:ext>
            </a:extLst>
          </p:cNvPr>
          <p:cNvSpPr txBox="1"/>
          <p:nvPr/>
        </p:nvSpPr>
        <p:spPr>
          <a:xfrm>
            <a:off x="1203162" y="161462"/>
            <a:ext cx="1160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fr-FR" sz="24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F3799C3-C2DC-DF93-00AB-B3B1AC0001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5736A4E-4DDC-A6D5-F992-7E4940DE2A31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04DC708C-CCC7-51E3-B728-916FBB77D7C9}"/>
              </a:ext>
            </a:extLst>
          </p:cNvPr>
          <p:cNvSpPr txBox="1"/>
          <p:nvPr/>
        </p:nvSpPr>
        <p:spPr>
          <a:xfrm>
            <a:off x="11723958" y="6465193"/>
            <a:ext cx="535724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4/24</a:t>
            </a:r>
          </a:p>
        </p:txBody>
      </p:sp>
      <p:sp>
        <p:nvSpPr>
          <p:cNvPr id="21" name="Text Box 64">
            <a:extLst>
              <a:ext uri="{FF2B5EF4-FFF2-40B4-BE49-F238E27FC236}">
                <a16:creationId xmlns:a16="http://schemas.microsoft.com/office/drawing/2014/main" id="{7DB14027-5594-4333-0944-8697B9160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333399"/>
                </a:solidFill>
                <a:latin typeface="Lucida Calligraphy" charset="0"/>
              </a:rPr>
              <a:t>E. Voutier</a:t>
            </a:r>
          </a:p>
        </p:txBody>
      </p:sp>
      <p:sp>
        <p:nvSpPr>
          <p:cNvPr id="3" name="Text Box 18">
            <a:extLst>
              <a:ext uri="{FF2B5EF4-FFF2-40B4-BE49-F238E27FC236}">
                <a16:creationId xmlns:a16="http://schemas.microsoft.com/office/drawing/2014/main" id="{85F1138B-6470-5C8C-3F27-198CDEF4BC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7FB5CFA-3E12-5F7D-C519-BED52D18AA26}"/>
              </a:ext>
            </a:extLst>
          </p:cNvPr>
          <p:cNvSpPr txBox="1"/>
          <p:nvPr/>
        </p:nvSpPr>
        <p:spPr>
          <a:xfrm>
            <a:off x="973216" y="2054892"/>
            <a:ext cx="3663119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i="1" dirty="0"/>
              <a:t> Two-photon exchange</a:t>
            </a:r>
          </a:p>
          <a:p>
            <a:pPr>
              <a:buFont typeface="Arial" pitchFamily="34" charset="0"/>
              <a:buChar char="•"/>
            </a:pPr>
            <a:endParaRPr lang="en-US" sz="2000" i="1" dirty="0"/>
          </a:p>
          <a:p>
            <a:pPr>
              <a:buFont typeface="Arial" pitchFamily="34" charset="0"/>
              <a:buChar char="•"/>
            </a:pPr>
            <a:r>
              <a:rPr lang="en-US" sz="2000" i="1" dirty="0"/>
              <a:t> Multi-photon exchange</a:t>
            </a:r>
          </a:p>
          <a:p>
            <a:pPr>
              <a:buFont typeface="Arial" pitchFamily="34" charset="0"/>
              <a:buChar char="•"/>
            </a:pPr>
            <a:endParaRPr lang="en-US" sz="2000" i="1" dirty="0"/>
          </a:p>
          <a:p>
            <a:pPr>
              <a:buFont typeface="Arial" pitchFamily="34" charset="0"/>
              <a:buChar char="•"/>
            </a:pPr>
            <a:r>
              <a:rPr lang="en-US" sz="2000" i="1" dirty="0"/>
              <a:t> Generalized </a:t>
            </a:r>
            <a:r>
              <a:rPr lang="en-US" sz="2000" i="1" dirty="0" err="1"/>
              <a:t>parton</a:t>
            </a:r>
            <a:r>
              <a:rPr lang="en-US" sz="2000" i="1" dirty="0"/>
              <a:t> distributions</a:t>
            </a:r>
          </a:p>
          <a:p>
            <a:pPr>
              <a:buFont typeface="Arial" pitchFamily="34" charset="0"/>
              <a:buChar char="•"/>
            </a:pPr>
            <a:endParaRPr lang="en-US" sz="2000" i="1" dirty="0"/>
          </a:p>
          <a:p>
            <a:pPr>
              <a:buFont typeface="Arial" pitchFamily="34" charset="0"/>
              <a:buChar char="•"/>
            </a:pPr>
            <a:r>
              <a:rPr lang="en-US" sz="2000" i="1" dirty="0"/>
              <a:t> Test of the Standard Model</a:t>
            </a:r>
          </a:p>
          <a:p>
            <a:endParaRPr lang="en-US" sz="2000" i="1" dirty="0"/>
          </a:p>
          <a:p>
            <a:pPr>
              <a:buFont typeface="Arial" pitchFamily="34" charset="0"/>
              <a:buChar char="•"/>
            </a:pPr>
            <a:r>
              <a:rPr lang="en-US" sz="2000" i="1" dirty="0"/>
              <a:t> </a:t>
            </a:r>
            <a:r>
              <a:rPr lang="en-US" sz="2000" i="1" dirty="0" err="1"/>
              <a:t>Ce</a:t>
            </a:r>
            <a:r>
              <a:rPr lang="en-US" sz="2000" i="1" baseline="30000" dirty="0" err="1"/>
              <a:t>+</a:t>
            </a:r>
            <a:r>
              <a:rPr lang="en-US" sz="2000" i="1" dirty="0" err="1"/>
              <a:t>BAF</a:t>
            </a:r>
            <a:endParaRPr lang="en-US" sz="2000" i="1" dirty="0"/>
          </a:p>
          <a:p>
            <a:pPr>
              <a:buFont typeface="Arial" pitchFamily="34" charset="0"/>
              <a:buChar char="•"/>
            </a:pPr>
            <a:endParaRPr lang="en-US" sz="2000" i="1" dirty="0"/>
          </a:p>
          <a:p>
            <a:pPr>
              <a:buFont typeface="Arial" pitchFamily="34" charset="0"/>
              <a:buChar char="•"/>
            </a:pPr>
            <a:r>
              <a:rPr lang="en-US" sz="2000" i="1" dirty="0"/>
              <a:t> Summary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679BFE9D-5A21-6B10-2624-DBFA61A88F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17" y="1226104"/>
            <a:ext cx="1360004" cy="1027372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72286859-FB21-C27C-7C5A-E577049C9A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893" y="2146590"/>
            <a:ext cx="4846966" cy="330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378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C413B3A3-CF7C-B3AB-5A50-787C7FAE8D71}"/>
              </a:ext>
            </a:extLst>
          </p:cNvPr>
          <p:cNvGrpSpPr/>
          <p:nvPr/>
        </p:nvGrpSpPr>
        <p:grpSpPr>
          <a:xfrm>
            <a:off x="95493" y="98532"/>
            <a:ext cx="11930332" cy="1057446"/>
            <a:chOff x="95493" y="98532"/>
            <a:chExt cx="11930332" cy="1057446"/>
          </a:xfrm>
        </p:grpSpPr>
        <p:cxnSp>
          <p:nvCxnSpPr>
            <p:cNvPr id="3" name="Connecteur droit 2">
              <a:extLst>
                <a:ext uri="{FF2B5EF4-FFF2-40B4-BE49-F238E27FC236}">
                  <a16:creationId xmlns:a16="http://schemas.microsoft.com/office/drawing/2014/main" id="{DFA87C10-1568-B70B-A0BC-44D1E4D5E35C}"/>
                </a:ext>
              </a:extLst>
            </p:cNvPr>
            <p:cNvCxnSpPr>
              <a:cxnSpLocks/>
            </p:cNvCxnSpPr>
            <p:nvPr/>
          </p:nvCxnSpPr>
          <p:spPr>
            <a:xfrm>
              <a:off x="1152419" y="623127"/>
              <a:ext cx="1087340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pic>
          <p:nvPicPr>
            <p:cNvPr id="4" name="Image 3" descr="LP15122-Picture.eps">
              <a:extLst>
                <a:ext uri="{FF2B5EF4-FFF2-40B4-BE49-F238E27FC236}">
                  <a16:creationId xmlns:a16="http://schemas.microsoft.com/office/drawing/2014/main" id="{08C99154-35DA-59E2-C29C-2EFF8968C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93" y="98532"/>
              <a:ext cx="1057446" cy="1057446"/>
            </a:xfrm>
            <a:prstGeom prst="rect">
              <a:avLst/>
            </a:prstGeom>
          </p:spPr>
        </p:pic>
      </p:grp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46B885DD-530B-04DB-013B-41EC71850A6C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035B7164-7DB9-5C5E-80F5-3DEF9A38EDD6}"/>
              </a:ext>
            </a:extLst>
          </p:cNvPr>
          <p:cNvSpPr txBox="1"/>
          <p:nvPr/>
        </p:nvSpPr>
        <p:spPr>
          <a:xfrm>
            <a:off x="11723958" y="6465193"/>
            <a:ext cx="535724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prstClr val="white">
                    <a:lumMod val="65000"/>
                  </a:prstClr>
                </a:solidFill>
                <a:latin typeface="Bauhaus 93" pitchFamily="82" charset="77"/>
              </a:rPr>
              <a:t>5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/24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0FF02D05-73AF-03FC-8EB6-F5BED225D4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267" y="1024395"/>
            <a:ext cx="2685351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Elastic Scattering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33CF4B-277D-DE02-EC9A-9A22780B28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4681" y="1210656"/>
            <a:ext cx="602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J.C.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Bernauer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 et al. EPJA 57 (2021) 144     J.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Arrington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, M.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Yurov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, EPJ A 57 (2021) 319 </a:t>
            </a:r>
          </a:p>
        </p:txBody>
      </p: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1C5C2246-4A9B-BD5A-E398-9C9B19121629}"/>
              </a:ext>
            </a:extLst>
          </p:cNvPr>
          <p:cNvGrpSpPr/>
          <p:nvPr/>
        </p:nvGrpSpPr>
        <p:grpSpPr>
          <a:xfrm>
            <a:off x="617306" y="2892443"/>
            <a:ext cx="3780000" cy="3702620"/>
            <a:chOff x="142854" y="2892443"/>
            <a:chExt cx="3780000" cy="3702620"/>
          </a:xfrm>
        </p:grpSpPr>
        <p:sp>
          <p:nvSpPr>
            <p:cNvPr id="10" name="Rectangle : coins arrondis 9">
              <a:extLst>
                <a:ext uri="{FF2B5EF4-FFF2-40B4-BE49-F238E27FC236}">
                  <a16:creationId xmlns:a16="http://schemas.microsoft.com/office/drawing/2014/main" id="{C3EEAAF8-9F46-F2CC-A393-00ECF97EB990}"/>
                </a:ext>
              </a:extLst>
            </p:cNvPr>
            <p:cNvSpPr/>
            <p:nvPr/>
          </p:nvSpPr>
          <p:spPr>
            <a:xfrm>
              <a:off x="142854" y="2892443"/>
              <a:ext cx="3780000" cy="3420000"/>
            </a:xfrm>
            <a:prstGeom prst="roundRect">
              <a:avLst/>
            </a:prstGeom>
            <a:noFill/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1862A24F-EA5C-445C-A782-C4A2BF68CD82}"/>
                </a:ext>
              </a:extLst>
            </p:cNvPr>
            <p:cNvSpPr txBox="1"/>
            <p:nvPr/>
          </p:nvSpPr>
          <p:spPr>
            <a:xfrm>
              <a:off x="812939" y="6318064"/>
              <a:ext cx="22894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200" dirty="0">
                  <a:solidFill>
                    <a:schemeClr val="bg1">
                      <a:lumMod val="50000"/>
                    </a:schemeClr>
                  </a:solidFill>
                  <a:latin typeface="Avenir Book" panose="02000503020000020003" pitchFamily="2" charset="0"/>
                </a:rPr>
                <a:t>PR12+23-008 A. Schmidt et al.</a:t>
              </a:r>
            </a:p>
          </p:txBody>
        </p:sp>
        <p:pic>
          <p:nvPicPr>
            <p:cNvPr id="22" name="Content Placeholder 4">
              <a:extLst>
                <a:ext uri="{FF2B5EF4-FFF2-40B4-BE49-F238E27FC236}">
                  <a16:creationId xmlns:a16="http://schemas.microsoft.com/office/drawing/2014/main" id="{1412E9FE-1475-2D10-94B5-0E87BE6DC5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5864" y="3740753"/>
              <a:ext cx="3457919" cy="25344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ZoneTexte 24">
                  <a:extLst>
                    <a:ext uri="{FF2B5EF4-FFF2-40B4-BE49-F238E27FC236}">
                      <a16:creationId xmlns:a16="http://schemas.microsoft.com/office/drawing/2014/main" id="{4F3B1D5D-388E-E0B5-7AFA-F7FA3664F2EC}"/>
                    </a:ext>
                  </a:extLst>
                </p:cNvPr>
                <p:cNvSpPr txBox="1"/>
                <p:nvPr/>
              </p:nvSpPr>
              <p:spPr>
                <a:xfrm>
                  <a:off x="976063" y="3034276"/>
                  <a:ext cx="2160838" cy="519245"/>
                </a:xfrm>
                <a:prstGeom prst="rect">
                  <a:avLst/>
                </a:prstGeom>
                <a:noFill/>
                <a:ln w="25400">
                  <a:solidFill>
                    <a:srgbClr val="FF0000"/>
                  </a:solidFill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  <m:r>
                          <a:rPr lang="fr-FR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sub>
                            </m:sSub>
                          </m:den>
                        </m:f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≈1+</m:t>
                        </m:r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25" name="ZoneTexte 24">
                  <a:extLst>
                    <a:ext uri="{FF2B5EF4-FFF2-40B4-BE49-F238E27FC236}">
                      <a16:creationId xmlns:a16="http://schemas.microsoft.com/office/drawing/2014/main" id="{4F3B1D5D-388E-E0B5-7AFA-F7FA3664F2E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6063" y="3034276"/>
                  <a:ext cx="2160838" cy="519245"/>
                </a:xfrm>
                <a:prstGeom prst="rect">
                  <a:avLst/>
                </a:prstGeom>
                <a:blipFill>
                  <a:blip r:embed="rId4"/>
                  <a:stretch>
                    <a:fillRect b="-4651"/>
                  </a:stretch>
                </a:blipFill>
                <a:ln w="25400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2D614EF0-2480-EA33-3B4A-C0162AE21261}"/>
              </a:ext>
            </a:extLst>
          </p:cNvPr>
          <p:cNvGrpSpPr/>
          <p:nvPr/>
        </p:nvGrpSpPr>
        <p:grpSpPr>
          <a:xfrm>
            <a:off x="7801847" y="2893642"/>
            <a:ext cx="3780000" cy="3709016"/>
            <a:chOff x="7226196" y="2893642"/>
            <a:chExt cx="3780000" cy="3709016"/>
          </a:xfrm>
        </p:grpSpPr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AE958659-D94F-AF46-6A35-B8964F8454E5}"/>
                </a:ext>
              </a:extLst>
            </p:cNvPr>
            <p:cNvSpPr txBox="1"/>
            <p:nvPr/>
          </p:nvSpPr>
          <p:spPr>
            <a:xfrm>
              <a:off x="8076379" y="6325659"/>
              <a:ext cx="20954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200" dirty="0">
                  <a:solidFill>
                    <a:schemeClr val="bg1">
                      <a:lumMod val="50000"/>
                    </a:schemeClr>
                  </a:solidFill>
                  <a:latin typeface="Avenir Book" panose="02000503020000020003" pitchFamily="2" charset="0"/>
                </a:rPr>
                <a:t>PR12+23-012 M. </a:t>
              </a:r>
              <a:r>
                <a:rPr lang="fr-FR" sz="1200" dirty="0" err="1">
                  <a:solidFill>
                    <a:schemeClr val="bg1">
                      <a:lumMod val="50000"/>
                    </a:schemeClr>
                  </a:solidFill>
                  <a:latin typeface="Avenir Book" panose="02000503020000020003" pitchFamily="2" charset="0"/>
                </a:rPr>
                <a:t>Nycz</a:t>
              </a:r>
              <a:r>
                <a:rPr lang="fr-FR" sz="1200" dirty="0">
                  <a:solidFill>
                    <a:schemeClr val="bg1">
                      <a:lumMod val="50000"/>
                    </a:schemeClr>
                  </a:solidFill>
                  <a:latin typeface="Avenir Book" panose="02000503020000020003" pitchFamily="2" charset="0"/>
                </a:rPr>
                <a:t> et al.</a:t>
              </a:r>
              <a:endParaRPr lang="fr-FR" dirty="0"/>
            </a:p>
          </p:txBody>
        </p:sp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2573C1AF-E7B0-6B47-0440-5F4B1E8BBA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29918" y="3790640"/>
              <a:ext cx="3276000" cy="2474736"/>
            </a:xfrm>
            <a:prstGeom prst="rect">
              <a:avLst/>
            </a:prstGeom>
          </p:spPr>
        </p:pic>
        <p:sp>
          <p:nvSpPr>
            <p:cNvPr id="13" name="Rectangle : coins arrondis 12">
              <a:extLst>
                <a:ext uri="{FF2B5EF4-FFF2-40B4-BE49-F238E27FC236}">
                  <a16:creationId xmlns:a16="http://schemas.microsoft.com/office/drawing/2014/main" id="{C0BE508B-A58E-B257-F42F-0DD26A766B51}"/>
                </a:ext>
              </a:extLst>
            </p:cNvPr>
            <p:cNvSpPr/>
            <p:nvPr/>
          </p:nvSpPr>
          <p:spPr>
            <a:xfrm>
              <a:off x="7226196" y="2893642"/>
              <a:ext cx="3780000" cy="3420000"/>
            </a:xfrm>
            <a:prstGeom prst="roundRect">
              <a:avLst/>
            </a:prstGeom>
            <a:noFill/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ZoneTexte 25">
                  <a:extLst>
                    <a:ext uri="{FF2B5EF4-FFF2-40B4-BE49-F238E27FC236}">
                      <a16:creationId xmlns:a16="http://schemas.microsoft.com/office/drawing/2014/main" id="{3DA03053-55AE-284E-BD9B-444C935C7E0C}"/>
                    </a:ext>
                  </a:extLst>
                </p:cNvPr>
                <p:cNvSpPr txBox="1"/>
                <p:nvPr/>
              </p:nvSpPr>
              <p:spPr>
                <a:xfrm>
                  <a:off x="7391162" y="3239967"/>
                  <a:ext cx="3452355" cy="395365"/>
                </a:xfrm>
                <a:prstGeom prst="rect">
                  <a:avLst/>
                </a:prstGeom>
                <a:noFill/>
                <a:ln w="25400">
                  <a:solidFill>
                    <a:srgbClr val="FF0000"/>
                  </a:solidFill>
                </a:ln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sz="15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5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fr-FR" sz="15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fr-FR" sz="15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fr-FR" sz="15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5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fr-FR" sz="15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sub>
                        </m:sSub>
                        <m:d>
                          <m:dPr>
                            <m:ctrlPr>
                              <a:rPr lang="fr-FR" sz="15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FR" sz="15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5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fr-FR" sz="15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𝑀</m:t>
                                </m:r>
                              </m:sub>
                            </m:sSub>
                            <m:r>
                              <a:rPr lang="fr-FR" sz="15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±</m:t>
                            </m:r>
                            <m:sSub>
                              <m:sSubPr>
                                <m:ctrlPr>
                                  <a:rPr lang="fr-FR" sz="15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5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r>
                                  <a:rPr lang="fr-FR" sz="1500" b="0" i="1" dirty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fr-FR" sz="15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5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fr-FR" sz="15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fr-FR" sz="15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</m:sub>
                                </m:sSub>
                              </m:sub>
                            </m:sSub>
                          </m:e>
                        </m:d>
                        <m:r>
                          <a:rPr lang="fr-FR" sz="15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fr-FR" sz="15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5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num>
                          <m:den>
                            <m:r>
                              <a:rPr lang="fr-FR" sz="1500" b="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den>
                        </m:f>
                        <m:sSub>
                          <m:sSubPr>
                            <m:ctrlPr>
                              <a:rPr lang="fr-FR" sz="15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5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𝐺</m:t>
                            </m:r>
                          </m:e>
                          <m:sub>
                            <m:r>
                              <a:rPr lang="fr-FR" sz="15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sub>
                        </m:sSub>
                        <m:d>
                          <m:dPr>
                            <m:ctrlPr>
                              <a:rPr lang="fr-FR" sz="15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FR" sz="15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5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fr-FR" sz="15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𝐸</m:t>
                                </m:r>
                              </m:sub>
                            </m:sSub>
                            <m:r>
                              <a:rPr lang="fr-FR" sz="15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±</m:t>
                            </m:r>
                            <m:sSub>
                              <m:sSubPr>
                                <m:ctrlPr>
                                  <a:rPr lang="fr-FR" sz="15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500" i="1" dirty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fr-FR" sz="15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15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fr-FR" sz="15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fr-FR" sz="1500" i="1" dirty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</m:sub>
                                </m:sSub>
                              </m:sub>
                            </m:sSub>
                          </m:e>
                        </m:d>
                      </m:oMath>
                    </m:oMathPara>
                  </a14:m>
                  <a:endParaRPr lang="fr-FR" sz="1500" dirty="0"/>
                </a:p>
              </p:txBody>
            </p:sp>
          </mc:Choice>
          <mc:Fallback xmlns="">
            <p:sp>
              <p:nvSpPr>
                <p:cNvPr id="26" name="ZoneTexte 25">
                  <a:extLst>
                    <a:ext uri="{FF2B5EF4-FFF2-40B4-BE49-F238E27FC236}">
                      <a16:creationId xmlns:a16="http://schemas.microsoft.com/office/drawing/2014/main" id="{3DA03053-55AE-284E-BD9B-444C935C7E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91162" y="3239967"/>
                  <a:ext cx="3452355" cy="395365"/>
                </a:xfrm>
                <a:prstGeom prst="rect">
                  <a:avLst/>
                </a:prstGeom>
                <a:blipFill>
                  <a:blip r:embed="rId6"/>
                  <a:stretch>
                    <a:fillRect b="-5714"/>
                  </a:stretch>
                </a:blipFill>
                <a:ln w="25400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8" name="Text Box 6">
            <a:extLst>
              <a:ext uri="{FF2B5EF4-FFF2-40B4-BE49-F238E27FC236}">
                <a16:creationId xmlns:a16="http://schemas.microsoft.com/office/drawing/2014/main" id="{E8A453E8-CD4C-A64C-E58C-07384068A8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943" y="1646060"/>
            <a:ext cx="1170288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D60093"/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Measurements of </a:t>
            </a:r>
            <a:r>
              <a:rPr lang="en-US" b="1" dirty="0">
                <a:solidFill>
                  <a:srgbClr val="3333CC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polarization transfer 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observables in </a:t>
            </a:r>
            <a:r>
              <a:rPr lang="en-US" b="1" dirty="0">
                <a:solidFill>
                  <a:srgbClr val="3333CC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electron elastic scattering off protons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question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 the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validity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 of the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1</a:t>
            </a:r>
            <a:r>
              <a:rPr lang="en-US" b="1" dirty="0">
                <a:solidFill>
                  <a:srgbClr val="FF0000"/>
                </a:solidFill>
                <a:latin typeface="Symbol" pitchFamily="2" charset="2"/>
                <a:ea typeface="ＭＳ Ｐゴシック" charset="0"/>
                <a:cs typeface="Microsoft Sans Serif" panose="020B0604020202020204" pitchFamily="34" charset="0"/>
              </a:rPr>
              <a:t>g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 exchange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approximation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 (OPE) of the electromagnetic interaction.</a:t>
            </a:r>
          </a:p>
          <a:p>
            <a:pPr marL="285750" indent="-285750" algn="just">
              <a:buClr>
                <a:srgbClr val="D60093"/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Interaction mechanisms </a:t>
            </a:r>
            <a:r>
              <a:rPr lang="en-US" b="1" dirty="0">
                <a:solidFill>
                  <a:srgbClr val="CD04FF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beyond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 the </a:t>
            </a:r>
            <a:r>
              <a:rPr lang="en-US" b="1" dirty="0">
                <a:solidFill>
                  <a:srgbClr val="CD04FF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Born approximation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 may reconciliate cross section and polarization measurements of the proton electric form factor (G</a:t>
            </a:r>
            <a:r>
              <a:rPr lang="en-US" baseline="-25000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E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).</a:t>
            </a:r>
            <a:endParaRPr lang="en-US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C32C4862-2444-4242-2784-EBB7996241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D4FA5628-B01B-AB4F-DD65-6BFCA932E35D}"/>
              </a:ext>
            </a:extLst>
          </p:cNvPr>
          <p:cNvSpPr txBox="1"/>
          <p:nvPr/>
        </p:nvSpPr>
        <p:spPr>
          <a:xfrm>
            <a:off x="1203162" y="161462"/>
            <a:ext cx="3278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-Photon Exchange</a:t>
            </a:r>
          </a:p>
        </p:txBody>
      </p:sp>
      <p:sp>
        <p:nvSpPr>
          <p:cNvPr id="11" name="Text Box 64">
            <a:extLst>
              <a:ext uri="{FF2B5EF4-FFF2-40B4-BE49-F238E27FC236}">
                <a16:creationId xmlns:a16="http://schemas.microsoft.com/office/drawing/2014/main" id="{9B893573-C25A-3247-1833-59BD6F6329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333399"/>
                </a:solidFill>
                <a:latin typeface="Lucida Calligraphy" charset="0"/>
              </a:rPr>
              <a:t>E. Voutier</a:t>
            </a:r>
          </a:p>
        </p:txBody>
      </p:sp>
      <p:sp>
        <p:nvSpPr>
          <p:cNvPr id="19" name="Text Box 18">
            <a:extLst>
              <a:ext uri="{FF2B5EF4-FFF2-40B4-BE49-F238E27FC236}">
                <a16:creationId xmlns:a16="http://schemas.microsoft.com/office/drawing/2014/main" id="{01E4B57B-91CB-CBD9-B120-A15B2ED2D1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  <p:pic>
        <p:nvPicPr>
          <p:cNvPr id="3076" name="Picture 4" descr="Experimental Hall C | Jefferson Lab">
            <a:extLst>
              <a:ext uri="{FF2B5EF4-FFF2-40B4-BE49-F238E27FC236}">
                <a16:creationId xmlns:a16="http://schemas.microsoft.com/office/drawing/2014/main" id="{F99E0586-30FE-BA10-E7ED-4D28C7A114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300" y="4748165"/>
            <a:ext cx="2618787" cy="1442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F5A7D8E5-4830-F543-464F-0D4D78736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115" y="3010484"/>
            <a:ext cx="2371769" cy="1581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840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age 41">
            <a:extLst>
              <a:ext uri="{FF2B5EF4-FFF2-40B4-BE49-F238E27FC236}">
                <a16:creationId xmlns:a16="http://schemas.microsoft.com/office/drawing/2014/main" id="{014E2FAF-38CF-B5BD-CF98-70EBAC7ABA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6677" y="3551266"/>
            <a:ext cx="4102100" cy="3021495"/>
          </a:xfrm>
          <a:prstGeom prst="rect">
            <a:avLst/>
          </a:prstGeom>
        </p:spPr>
      </p:pic>
      <p:grpSp>
        <p:nvGrpSpPr>
          <p:cNvPr id="2" name="Groupe 1">
            <a:extLst>
              <a:ext uri="{FF2B5EF4-FFF2-40B4-BE49-F238E27FC236}">
                <a16:creationId xmlns:a16="http://schemas.microsoft.com/office/drawing/2014/main" id="{C413B3A3-CF7C-B3AB-5A50-787C7FAE8D71}"/>
              </a:ext>
            </a:extLst>
          </p:cNvPr>
          <p:cNvGrpSpPr/>
          <p:nvPr/>
        </p:nvGrpSpPr>
        <p:grpSpPr>
          <a:xfrm>
            <a:off x="95493" y="98532"/>
            <a:ext cx="11930332" cy="1057446"/>
            <a:chOff x="95493" y="98532"/>
            <a:chExt cx="11930332" cy="1057446"/>
          </a:xfrm>
        </p:grpSpPr>
        <p:cxnSp>
          <p:nvCxnSpPr>
            <p:cNvPr id="3" name="Connecteur droit 2">
              <a:extLst>
                <a:ext uri="{FF2B5EF4-FFF2-40B4-BE49-F238E27FC236}">
                  <a16:creationId xmlns:a16="http://schemas.microsoft.com/office/drawing/2014/main" id="{DFA87C10-1568-B70B-A0BC-44D1E4D5E35C}"/>
                </a:ext>
              </a:extLst>
            </p:cNvPr>
            <p:cNvCxnSpPr>
              <a:cxnSpLocks/>
            </p:cNvCxnSpPr>
            <p:nvPr/>
          </p:nvCxnSpPr>
          <p:spPr>
            <a:xfrm>
              <a:off x="1152419" y="623127"/>
              <a:ext cx="1087340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pic>
          <p:nvPicPr>
            <p:cNvPr id="4" name="Image 3" descr="LP15122-Picture.eps">
              <a:extLst>
                <a:ext uri="{FF2B5EF4-FFF2-40B4-BE49-F238E27FC236}">
                  <a16:creationId xmlns:a16="http://schemas.microsoft.com/office/drawing/2014/main" id="{08C99154-35DA-59E2-C29C-2EFF8968C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93" y="98532"/>
              <a:ext cx="1057446" cy="1057446"/>
            </a:xfrm>
            <a:prstGeom prst="rect">
              <a:avLst/>
            </a:prstGeom>
          </p:spPr>
        </p:pic>
      </p:grp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46B885DD-530B-04DB-013B-41EC71850A6C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035B7164-7DB9-5C5E-80F5-3DEF9A38EDD6}"/>
              </a:ext>
            </a:extLst>
          </p:cNvPr>
          <p:cNvSpPr txBox="1"/>
          <p:nvPr/>
        </p:nvSpPr>
        <p:spPr>
          <a:xfrm>
            <a:off x="11723958" y="6465193"/>
            <a:ext cx="535724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6/24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0FF02D05-73AF-03FC-8EB6-F5BED225D4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267" y="1024395"/>
            <a:ext cx="3547766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Quasi-Elastic Scattering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33CF4B-277D-DE02-EC9A-9A22780B28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0561" y="1210656"/>
            <a:ext cx="3024734" cy="280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E.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Fuchey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 et al.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Proposal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 to PAC53 (2025)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 Box 6">
                <a:extLst>
                  <a:ext uri="{FF2B5EF4-FFF2-40B4-BE49-F238E27FC236}">
                    <a16:creationId xmlns:a16="http://schemas.microsoft.com/office/drawing/2014/main" id="{E8A453E8-CD4C-A64C-E58C-07384068A81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2943" y="1646060"/>
                <a:ext cx="11702882" cy="12003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Clr>
                    <a:srgbClr val="D60093"/>
                  </a:buClr>
                  <a:buFont typeface="Courier New" panose="02070309020205020404" pitchFamily="49" charset="0"/>
                  <a:buChar char="o"/>
                  <a:defRPr/>
                </a:pPr>
                <a:r>
                  <a:rPr lang="en-US" dirty="0">
                    <a:solidFill>
                      <a:srgbClr val="000000"/>
                    </a:solidFill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The </a:t>
                </a:r>
                <a:r>
                  <a:rPr lang="en-US" b="1" dirty="0">
                    <a:solidFill>
                      <a:srgbClr val="0000FF"/>
                    </a:solidFill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simultaneous measurement</a:t>
                </a:r>
                <a:r>
                  <a:rPr lang="en-US" dirty="0">
                    <a:solidFill>
                      <a:srgbClr val="000000"/>
                    </a:solidFill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of quasi-elastic scattering off </a:t>
                </a:r>
                <a:r>
                  <a:rPr lang="en-US" b="1" dirty="0">
                    <a:solidFill>
                      <a:srgbClr val="0000FF"/>
                    </a:solidFill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protons</a:t>
                </a:r>
                <a:r>
                  <a:rPr lang="en-US" dirty="0">
                    <a:solidFill>
                      <a:srgbClr val="000000"/>
                    </a:solidFill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and </a:t>
                </a:r>
                <a:r>
                  <a:rPr lang="en-US" b="1" dirty="0">
                    <a:solidFill>
                      <a:srgbClr val="0000FF"/>
                    </a:solidFill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neutrons</a:t>
                </a:r>
                <a:r>
                  <a:rPr lang="en-US" dirty="0">
                    <a:solidFill>
                      <a:srgbClr val="000000"/>
                    </a:solidFill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from a deuterium target enables the relative determination of </a:t>
                </a:r>
                <a:r>
                  <a:rPr lang="en-US" b="1" dirty="0">
                    <a:solidFill>
                      <a:srgbClr val="FF0000"/>
                    </a:solidFill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TPE </a:t>
                </a:r>
                <a:r>
                  <a:rPr lang="en-US" dirty="0">
                    <a:solidFill>
                      <a:srgbClr val="000000"/>
                    </a:solidFill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effects in </a:t>
                </a:r>
                <a:r>
                  <a:rPr lang="en-US" b="1" dirty="0">
                    <a:solidFill>
                      <a:srgbClr val="FF0000"/>
                    </a:solidFill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electron-neutron</a:t>
                </a:r>
                <a:r>
                  <a:rPr lang="en-US" dirty="0">
                    <a:solidFill>
                      <a:srgbClr val="000000"/>
                    </a:solidFill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scattering.</a:t>
                </a:r>
              </a:p>
              <a:p>
                <a:pPr marL="285750" indent="-285750" algn="just">
                  <a:buClr>
                    <a:srgbClr val="D60093"/>
                  </a:buClr>
                  <a:buFont typeface="Courier New" panose="02070309020205020404" pitchFamily="49" charset="0"/>
                  <a:buChar char="o"/>
                  <a:defRPr/>
                </a:pPr>
                <a:r>
                  <a:rPr lang="en-US" dirty="0">
                    <a:solidFill>
                      <a:srgbClr val="000000"/>
                    </a:solidFill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The </a:t>
                </a:r>
                <a:r>
                  <a:rPr lang="en-US" b="1" dirty="0">
                    <a:solidFill>
                      <a:srgbClr val="CD04FF"/>
                    </a:solidFill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positron to electron</a:t>
                </a:r>
                <a:r>
                  <a:rPr lang="en-US" dirty="0">
                    <a:solidFill>
                      <a:srgbClr val="000000"/>
                    </a:solidFill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</a:t>
                </a:r>
                <a:r>
                  <a:rPr lang="en-US" b="1" dirty="0">
                    <a:solidFill>
                      <a:srgbClr val="CD04FF"/>
                    </a:solidFill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cross section super ratio </a:t>
                </a:r>
                <a:r>
                  <a:rPr lang="en-US" dirty="0">
                    <a:solidFill>
                      <a:srgbClr val="000000"/>
                    </a:solidFill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provides a measurement of TPE, as well as the comparison of neutron to proton cross section ratio at two different </a:t>
                </a:r>
                <a:r>
                  <a:rPr lang="en-US" dirty="0">
                    <a:solidFill>
                      <a:srgbClr val="000000"/>
                    </a:solidFill>
                    <a:latin typeface="Symbol" pitchFamily="2" charset="2"/>
                    <a:ea typeface="ＭＳ Ｐゴシック" charset="0"/>
                    <a:cs typeface="Microsoft Sans Serif" panose="020B0604020202020204" pitchFamily="34" charset="0"/>
                  </a:rPr>
                  <a:t>e</a:t>
                </a:r>
                <a:r>
                  <a:rPr lang="en-US" dirty="0">
                    <a:solidFill>
                      <a:srgbClr val="000000"/>
                    </a:solidFill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measures the </a:t>
                </a:r>
                <a:r>
                  <a:rPr lang="en-US" b="1" dirty="0">
                    <a:solidFill>
                      <a:srgbClr val="CD04FF"/>
                    </a:solidFill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e</a:t>
                </a:r>
                <a14:m>
                  <m:oMath xmlns:m="http://schemas.openxmlformats.org/officeDocument/2006/math">
                    <m:r>
                      <a:rPr lang="en-US" b="1" i="1" baseline="30000" smtClean="0">
                        <a:solidFill>
                          <a:srgbClr val="CD04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Microsoft Sans Serif" panose="020B0604020202020204" pitchFamily="34" charset="0"/>
                      </a:rPr>
                      <m:t>±</m:t>
                    </m:r>
                    <m:r>
                      <a:rPr lang="en-US" i="1" baseline="30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Microsoft Sans Serif" panose="020B0604020202020204" pitchFamily="34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CD04FF"/>
                    </a:solidFill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Rosenbluth slope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8" name="Text Box 6">
                <a:extLst>
                  <a:ext uri="{FF2B5EF4-FFF2-40B4-BE49-F238E27FC236}">
                    <a16:creationId xmlns:a16="http://schemas.microsoft.com/office/drawing/2014/main" id="{E8A453E8-CD4C-A64C-E58C-07384068A8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2943" y="1646060"/>
                <a:ext cx="11702882" cy="1200329"/>
              </a:xfrm>
              <a:prstGeom prst="rect">
                <a:avLst/>
              </a:prstGeom>
              <a:blipFill>
                <a:blip r:embed="rId4"/>
                <a:stretch>
                  <a:fillRect l="-325" t="-2083" r="-325" b="-625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age 11">
            <a:extLst>
              <a:ext uri="{FF2B5EF4-FFF2-40B4-BE49-F238E27FC236}">
                <a16:creationId xmlns:a16="http://schemas.microsoft.com/office/drawing/2014/main" id="{C32C4862-2444-4242-2784-EBB7996241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D4FA5628-B01B-AB4F-DD65-6BFCA932E35D}"/>
              </a:ext>
            </a:extLst>
          </p:cNvPr>
          <p:cNvSpPr txBox="1"/>
          <p:nvPr/>
        </p:nvSpPr>
        <p:spPr>
          <a:xfrm>
            <a:off x="1203162" y="161462"/>
            <a:ext cx="3278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-Photon Exchange</a:t>
            </a:r>
          </a:p>
        </p:txBody>
      </p:sp>
      <p:sp>
        <p:nvSpPr>
          <p:cNvPr id="11" name="Text Box 64">
            <a:extLst>
              <a:ext uri="{FF2B5EF4-FFF2-40B4-BE49-F238E27FC236}">
                <a16:creationId xmlns:a16="http://schemas.microsoft.com/office/drawing/2014/main" id="{9B893573-C25A-3247-1833-59BD6F6329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333399"/>
                </a:solidFill>
                <a:latin typeface="Lucida Calligraphy" charset="0"/>
              </a:rPr>
              <a:t>E. Voutier</a:t>
            </a:r>
          </a:p>
        </p:txBody>
      </p:sp>
      <p:sp>
        <p:nvSpPr>
          <p:cNvPr id="19" name="Text Box 18">
            <a:extLst>
              <a:ext uri="{FF2B5EF4-FFF2-40B4-BE49-F238E27FC236}">
                <a16:creationId xmlns:a16="http://schemas.microsoft.com/office/drawing/2014/main" id="{01E4B57B-91CB-CBD9-B120-A15B2ED2D1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4E3B9DB5-A29B-B674-F149-D6122C3DDAC4}"/>
                  </a:ext>
                </a:extLst>
              </p:cNvPr>
              <p:cNvSpPr txBox="1"/>
              <p:nvPr/>
            </p:nvSpPr>
            <p:spPr>
              <a:xfrm>
                <a:off x="8977732" y="2893602"/>
                <a:ext cx="2414167" cy="562270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sz="15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5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5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fr-FR" sz="15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bSup>
                      <m:r>
                        <a:rPr lang="fr-FR" sz="15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15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5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15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fr-FR" sz="15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fr-FR" sz="150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5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15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15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5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15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5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p>
                              </m:sSubSup>
                            </m:num>
                            <m:den>
                              <m:sSubSup>
                                <m:sSubSupPr>
                                  <m:ctrlPr>
                                    <a:rPr lang="en-US" sz="15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5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15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15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p>
                              </m:sSubSup>
                            </m:den>
                          </m:f>
                          <m:d>
                            <m:dPr>
                              <m:ctrlPr>
                                <a:rPr lang="en-US" sz="15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500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1−</m:t>
                              </m:r>
                              <m:sSubSup>
                                <m:sSubSupPr>
                                  <m:ctrlPr>
                                    <a:rPr lang="en-US" sz="15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5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5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en-US" sz="1500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p>
                              </m:sSubSup>
                            </m:e>
                          </m:d>
                        </m:e>
                      </m:d>
                    </m:oMath>
                  </m:oMathPara>
                </a14:m>
                <a:endParaRPr lang="fr-FR" sz="1500" dirty="0"/>
              </a:p>
            </p:txBody>
          </p:sp>
        </mc:Choice>
        <mc:Fallback xmlns="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4E3B9DB5-A29B-B674-F149-D6122C3DDA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7732" y="2893602"/>
                <a:ext cx="2414167" cy="562270"/>
              </a:xfrm>
              <a:prstGeom prst="rect">
                <a:avLst/>
              </a:prstGeom>
              <a:blipFill>
                <a:blip r:embed="rId6"/>
                <a:stretch>
                  <a:fillRect b="-4255"/>
                </a:stretch>
              </a:blipFill>
              <a:ln w="254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C3EC4166-B99B-9E00-177A-A671B827AC27}"/>
                  </a:ext>
                </a:extLst>
              </p:cNvPr>
              <p:cNvSpPr txBox="1"/>
              <p:nvPr/>
            </p:nvSpPr>
            <p:spPr>
              <a:xfrm>
                <a:off x="4580472" y="2957786"/>
                <a:ext cx="2943685" cy="495905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  <m:r>
                      <a:rPr lang="fr-FR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den>
                        </m:f>
                      </m:num>
                      <m:den>
                        <m:f>
                          <m:f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</m:den>
                        </m:f>
                      </m:den>
                    </m:f>
                    <m:sSubSup>
                      <m:sSubSup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p>
                    </m:sSubSup>
                  </m:oMath>
                </a14:m>
                <a:r>
                  <a:rPr lang="fr-FR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F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fr-F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p>
                    </m:sSubSup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C3EC4166-B99B-9E00-177A-A671B827AC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0472" y="2957786"/>
                <a:ext cx="2943685" cy="495905"/>
              </a:xfrm>
              <a:prstGeom prst="rect">
                <a:avLst/>
              </a:prstGeom>
              <a:blipFill>
                <a:blip r:embed="rId7"/>
                <a:stretch>
                  <a:fillRect t="-95349" b="-134884"/>
                </a:stretch>
              </a:blipFill>
              <a:ln w="254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6" name="Image 45">
            <a:extLst>
              <a:ext uri="{FF2B5EF4-FFF2-40B4-BE49-F238E27FC236}">
                <a16:creationId xmlns:a16="http://schemas.microsoft.com/office/drawing/2014/main" id="{96AE8898-6D9B-B993-0486-46B97586B8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0385" y="3818521"/>
            <a:ext cx="3535327" cy="2160980"/>
          </a:xfrm>
          <a:prstGeom prst="rect">
            <a:avLst/>
          </a:prstGeom>
        </p:spPr>
      </p:pic>
      <p:grpSp>
        <p:nvGrpSpPr>
          <p:cNvPr id="49" name="Groupe 48">
            <a:extLst>
              <a:ext uri="{FF2B5EF4-FFF2-40B4-BE49-F238E27FC236}">
                <a16:creationId xmlns:a16="http://schemas.microsoft.com/office/drawing/2014/main" id="{BB18F5F4-F064-7979-CA02-58496D819CFB}"/>
              </a:ext>
            </a:extLst>
          </p:cNvPr>
          <p:cNvGrpSpPr/>
          <p:nvPr/>
        </p:nvGrpSpPr>
        <p:grpSpPr>
          <a:xfrm>
            <a:off x="3848475" y="3538566"/>
            <a:ext cx="3987049" cy="3060000"/>
            <a:chOff x="4102475" y="3563966"/>
            <a:chExt cx="3987049" cy="2968334"/>
          </a:xfrm>
        </p:grpSpPr>
        <p:pic>
          <p:nvPicPr>
            <p:cNvPr id="40" name="Image 39">
              <a:extLst>
                <a:ext uri="{FF2B5EF4-FFF2-40B4-BE49-F238E27FC236}">
                  <a16:creationId xmlns:a16="http://schemas.microsoft.com/office/drawing/2014/main" id="{08A29547-9D9B-6013-817F-C7F1A69CB2D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102475" y="3563966"/>
              <a:ext cx="3987049" cy="2901227"/>
            </a:xfrm>
            <a:prstGeom prst="rect">
              <a:avLst/>
            </a:prstGeom>
          </p:spPr>
        </p:pic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7146FE83-7C0E-7E4E-1A59-A5028951BDFE}"/>
                </a:ext>
              </a:extLst>
            </p:cNvPr>
            <p:cNvSpPr txBox="1"/>
            <p:nvPr/>
          </p:nvSpPr>
          <p:spPr>
            <a:xfrm>
              <a:off x="6745659" y="6154909"/>
              <a:ext cx="94053" cy="30859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9CEE3F20-A5CE-BA7E-06EB-EAC40FDAC966}"/>
                </a:ext>
              </a:extLst>
            </p:cNvPr>
            <p:cNvSpPr txBox="1"/>
            <p:nvPr/>
          </p:nvSpPr>
          <p:spPr>
            <a:xfrm>
              <a:off x="6015014" y="6223708"/>
              <a:ext cx="94053" cy="30859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</p:grpSp>
      <p:sp>
        <p:nvSpPr>
          <p:cNvPr id="53" name="ZoneTexte 52">
            <a:extLst>
              <a:ext uri="{FF2B5EF4-FFF2-40B4-BE49-F238E27FC236}">
                <a16:creationId xmlns:a16="http://schemas.microsoft.com/office/drawing/2014/main" id="{792D4A4C-B74C-1541-3AE3-909BFFC32603}"/>
              </a:ext>
            </a:extLst>
          </p:cNvPr>
          <p:cNvSpPr txBox="1"/>
          <p:nvPr/>
        </p:nvSpPr>
        <p:spPr>
          <a:xfrm>
            <a:off x="244307" y="3536821"/>
            <a:ext cx="29254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err="1">
                <a:solidFill>
                  <a:srgbClr val="0000FF"/>
                </a:solidFill>
              </a:rPr>
              <a:t>Bigbite</a:t>
            </a:r>
            <a:r>
              <a:rPr lang="fr-FR" sz="1400" b="1" dirty="0">
                <a:solidFill>
                  <a:srgbClr val="0000FF"/>
                </a:solidFill>
              </a:rPr>
              <a:t> + Super </a:t>
            </a:r>
            <a:r>
              <a:rPr lang="fr-FR" sz="1400" b="1" dirty="0" err="1">
                <a:solidFill>
                  <a:srgbClr val="0000FF"/>
                </a:solidFill>
              </a:rPr>
              <a:t>Bigbite</a:t>
            </a:r>
            <a:r>
              <a:rPr lang="fr-FR" sz="1400" b="1" dirty="0">
                <a:solidFill>
                  <a:srgbClr val="0000FF"/>
                </a:solidFill>
              </a:rPr>
              <a:t> </a:t>
            </a:r>
            <a:r>
              <a:rPr lang="fr-FR" sz="1400" b="1" dirty="0" err="1">
                <a:solidFill>
                  <a:srgbClr val="0000FF"/>
                </a:solidFill>
              </a:rPr>
              <a:t>Spectrometer</a:t>
            </a:r>
            <a:endParaRPr lang="fr-FR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274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A34F164A-B1AF-BB63-249E-4FC220AA5A1D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F4964346-74B0-6460-5669-49E0CB7B0133}"/>
              </a:ext>
            </a:extLst>
          </p:cNvPr>
          <p:cNvSpPr txBox="1"/>
          <p:nvPr/>
        </p:nvSpPr>
        <p:spPr>
          <a:xfrm>
            <a:off x="11723958" y="6465193"/>
            <a:ext cx="535724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prstClr val="white">
                    <a:lumMod val="65000"/>
                  </a:prstClr>
                </a:solidFill>
                <a:latin typeface="Bauhaus 93" pitchFamily="82" charset="77"/>
              </a:rPr>
              <a:t>7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/24</a:t>
            </a:r>
          </a:p>
        </p:txBody>
      </p:sp>
      <p:sp>
        <p:nvSpPr>
          <p:cNvPr id="13" name="Text Box 9">
            <a:extLst>
              <a:ext uri="{FF2B5EF4-FFF2-40B4-BE49-F238E27FC236}">
                <a16:creationId xmlns:a16="http://schemas.microsoft.com/office/drawing/2014/main" id="{7E96CBAB-C22F-4930-83AD-0152BEA896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267" y="1024395"/>
            <a:ext cx="3346691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Calligraphy" charset="0"/>
                <a:ea typeface="+mn-ea"/>
                <a:cs typeface="+mn-cs"/>
              </a:rPr>
              <a:t>Polarization Transfer</a:t>
            </a:r>
          </a:p>
        </p:txBody>
      </p:sp>
      <p:sp>
        <p:nvSpPr>
          <p:cNvPr id="15" name="Rectangle 19">
            <a:extLst>
              <a:ext uri="{FF2B5EF4-FFF2-40B4-BE49-F238E27FC236}">
                <a16:creationId xmlns:a16="http://schemas.microsoft.com/office/drawing/2014/main" id="{985DDEBE-D818-41A0-87A6-63B1CA65E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3958" y="1214824"/>
            <a:ext cx="75032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A.J.R.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Puckett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, J.C.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Bernauer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, A. Schmidt EPJ A 57 (2021) 188     A.J.R.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Puckett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, J.C.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Bernauer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, A. Schmidt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/>
                <a:cs typeface="Al Tarikh" pitchFamily="2" charset="-78"/>
              </a:rPr>
              <a:t>et al. LOI12+23-008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6">
                <a:extLst>
                  <a:ext uri="{FF2B5EF4-FFF2-40B4-BE49-F238E27FC236}">
                    <a16:creationId xmlns:a16="http://schemas.microsoft.com/office/drawing/2014/main" id="{2EC70520-AC4D-476C-AC8B-EFC3EC7CFAF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3039" y="1646060"/>
                <a:ext cx="11702882" cy="14835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Clr>
                    <a:srgbClr val="D60093"/>
                  </a:buClr>
                  <a:buFont typeface="Courier New" panose="02070309020205020404" pitchFamily="49" charset="0"/>
                  <a:buChar char="o"/>
                  <a:defRPr/>
                </a:pP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The theoretical prediction that </a:t>
                </a:r>
                <a:r>
                  <a:rPr lang="en-US" b="1" dirty="0">
                    <a:solidFill>
                      <a:srgbClr val="0000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polarization transfer 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experiments are much </a:t>
                </a:r>
                <a:r>
                  <a:rPr lang="en-US" b="1" dirty="0">
                    <a:solidFill>
                      <a:srgbClr val="0000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less sensitive 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to TPE effects than </a:t>
                </a:r>
                <a:r>
                  <a:rPr lang="en-US" b="1" dirty="0">
                    <a:solidFill>
                      <a:srgbClr val="0000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cross section 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measurements </a:t>
                </a:r>
                <a:r>
                  <a:rPr lang="en-US" b="1" dirty="0">
                    <a:solidFill>
                      <a:srgbClr val="FF0000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must be confronted to experimental measurements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.</a:t>
                </a:r>
              </a:p>
              <a:p>
                <a:pPr marL="285750" indent="-285750" algn="just">
                  <a:buClr>
                    <a:srgbClr val="D60093"/>
                  </a:buClr>
                  <a:buFont typeface="Courier New" panose="02070309020205020404" pitchFamily="49" charset="0"/>
                  <a:buChar char="o"/>
                  <a:defRPr/>
                </a:pP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Within the </a:t>
                </a:r>
                <a:r>
                  <a:rPr lang="en-US" b="1" dirty="0">
                    <a:solidFill>
                      <a:srgbClr val="0000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same detector configuration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as the </a:t>
                </a:r>
                <a:r>
                  <a:rPr lang="en-US" b="1" dirty="0">
                    <a:solidFill>
                      <a:srgbClr val="0000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SBS GEP 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experiment and a </a:t>
                </a:r>
                <a:r>
                  <a:rPr lang="en-US" b="1" dirty="0">
                    <a:solidFill>
                      <a:srgbClr val="0000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longer L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0000FF"/>
                            </a:solidFill>
                            <a:latin typeface="Microsoft Sans Serif" panose="020B0604020202020204" pitchFamily="34" charset="0"/>
                            <a:cs typeface="Microsoft Sans Serif" panose="020B0604020202020204" pitchFamily="34" charset="0"/>
                          </a:rPr>
                          <m:t>H</m:t>
                        </m:r>
                      </m:e>
                      <m:sub>
                        <m:r>
                          <a:rPr lang="fr-FR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rgbClr val="0000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target 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(40 cm), the beam-to-proton polarization transfer in elastic scattering is proposed to be measured with a </a:t>
                </a:r>
                <a:r>
                  <a:rPr lang="en-US" b="1" dirty="0">
                    <a:solidFill>
                      <a:srgbClr val="CD04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2-4%</a:t>
                </a:r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precision in the </a:t>
                </a:r>
                <a:r>
                  <a:rPr lang="en-US" b="1" dirty="0">
                    <a:solidFill>
                      <a:srgbClr val="CD04FF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2.5-3.4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dirty="0" smtClean="0">
                            <a:solidFill>
                              <a:srgbClr val="CD04FF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1" dirty="0">
                            <a:solidFill>
                              <a:srgbClr val="CD04FF"/>
                            </a:solidFill>
                            <a:latin typeface="Microsoft Sans Serif" panose="020B0604020202020204" pitchFamily="34" charset="0"/>
                            <a:cs typeface="Microsoft Sans Serif" panose="020B0604020202020204" pitchFamily="34" charset="0"/>
                          </a:rPr>
                          <m:t>GeV</m:t>
                        </m:r>
                      </m:e>
                      <m:sup>
                        <m:r>
                          <a:rPr lang="fr-FR" b="1" i="1" dirty="0" smtClean="0">
                            <a:solidFill>
                              <a:srgbClr val="CD04FF"/>
                            </a:solidFill>
                            <a:latin typeface="Cambria Math" panose="02040503050406030204" pitchFamily="18" charset="0"/>
                            <a:cs typeface="Microsoft Sans Serif" panose="020B0604020202020204" pitchFamily="34" charset="0"/>
                          </a:rPr>
                          <m:t>𝟐</m:t>
                        </m:r>
                      </m:sup>
                    </m:sSup>
                    <m:r>
                      <a:rPr lang="en-US" b="0" i="0" dirty="0" smtClean="0">
                        <a:solidFill>
                          <a:srgbClr val="CD04FF"/>
                        </a:solidFill>
                        <a:latin typeface="Cambria Math" panose="02040503050406030204" pitchFamily="18" charset="0"/>
                        <a:cs typeface="Microsoft Sans Serif" panose="020B0604020202020204" pitchFamily="34" charset="0"/>
                      </a:rPr>
                      <m:t> </m:t>
                    </m:r>
                  </m:oMath>
                </a14:m>
                <a:r>
                  <a:rPr lang="en-US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range. </a:t>
                </a:r>
              </a:p>
            </p:txBody>
          </p:sp>
        </mc:Choice>
        <mc:Fallback xmlns="">
          <p:sp>
            <p:nvSpPr>
              <p:cNvPr id="17" name="Text Box 6">
                <a:extLst>
                  <a:ext uri="{FF2B5EF4-FFF2-40B4-BE49-F238E27FC236}">
                    <a16:creationId xmlns:a16="http://schemas.microsoft.com/office/drawing/2014/main" id="{2EC70520-AC4D-476C-AC8B-EFC3EC7CFA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3039" y="1646060"/>
                <a:ext cx="11702882" cy="1483548"/>
              </a:xfrm>
              <a:prstGeom prst="rect">
                <a:avLst/>
              </a:prstGeom>
              <a:blipFill>
                <a:blip r:embed="rId2"/>
                <a:stretch>
                  <a:fillRect l="-217" t="-1695" r="-433" b="-508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3605E63E-B0E2-4479-9C36-4D1898CEBDAE}"/>
                  </a:ext>
                </a:extLst>
              </p:cNvPr>
              <p:cNvSpPr txBox="1"/>
              <p:nvPr/>
            </p:nvSpPr>
            <p:spPr>
              <a:xfrm>
                <a:off x="6789297" y="3665382"/>
                <a:ext cx="5277919" cy="1930337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den>
                      </m:f>
                      <m:r>
                        <a:rPr lang="fr-FR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fr-FR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ad>
                        <m:radPr>
                          <m:degHide m:val="on"/>
                          <m:ctrlPr>
                            <a:rPr lang="fr-FR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fr-FR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fr-FR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</m:d>
                              <m:r>
                                <a:rPr lang="fr-FR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den>
                          </m:f>
                        </m:e>
                      </m:rad>
                      <m:r>
                        <a:rPr lang="fr-FR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fr-FR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fr-FR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fr-FR" b="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fr-FR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fr-FR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d>
                            <m:dPr>
                              <m:begChr m:val="{"/>
                              <m:endChr m:val="}"/>
                              <m:ctrlPr>
                                <a:rPr lang="fr-FR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eqArr>
                                <m:eqArrPr>
                                  <m:ctrlPr>
                                    <a:rPr lang="fr-FR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f>
                                    <m:fPr>
                                      <m:ctrlPr>
                                        <a:rPr lang="fr-FR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ℜ𝔢</m:t>
                                      </m:r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fr-FR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FR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𝛿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fr-FR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acc>
                                                <m:accPr>
                                                  <m:chr m:val="̃"/>
                                                  <m:ctrlPr>
                                                    <a:rPr lang="fr-FR" i="1" dirty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fr-FR" i="1" dirty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𝐺</m:t>
                                                  </m:r>
                                                </m:e>
                                              </m:acc>
                                            </m:e>
                                            <m:sub>
                                              <m:r>
                                                <a:rPr lang="fr-FR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𝑀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fr-FR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𝐺</m:t>
                                          </m:r>
                                        </m:e>
                                        <m:sub>
                                          <m:r>
                                            <a:rPr lang="fr-FR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𝑀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  <m:e>
                                  <m:r>
                                    <a:rPr lang="fr-FR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fr-FR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ℜ𝔢</m:t>
                                      </m:r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fr-FR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fr-FR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𝑓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fr-FR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fr-FR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𝛿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fr-FR" i="1" dirty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acc>
                                                    <m:accPr>
                                                      <m:chr m:val="̃"/>
                                                      <m:ctrlPr>
                                                        <a:rPr lang="fr-FR" i="1" dirty="0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</m:ctrlPr>
                                                    </m:accPr>
                                                    <m:e>
                                                      <m:r>
                                                        <a:rPr lang="fr-FR" i="1" dirty="0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𝐺</m:t>
                                                      </m:r>
                                                    </m:e>
                                                  </m:acc>
                                                </m:e>
                                                <m:sub>
                                                  <m:r>
                                                    <a:rPr lang="fr-FR" i="1" dirty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𝐸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fr-FR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fr-FR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𝛿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fr-FR" i="1" dirty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acc>
                                                    <m:accPr>
                                                      <m:chr m:val="̃"/>
                                                      <m:ctrlPr>
                                                        <a:rPr lang="fr-FR" i="1" dirty="0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</m:ctrlPr>
                                                    </m:accPr>
                                                    <m:e>
                                                      <m:r>
                                                        <a:rPr lang="fr-FR" i="1" dirty="0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𝐹</m:t>
                                                      </m:r>
                                                    </m:e>
                                                  </m:acc>
                                                </m:e>
                                                <m:sub>
                                                  <m:r>
                                                    <a:rPr lang="fr-FR" i="1" dirty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3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</m: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fr-FR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𝐺</m:t>
                                          </m:r>
                                        </m:e>
                                        <m:sub>
                                          <m:r>
                                            <a:rPr lang="fr-FR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  <m:e>
                                  <m:r>
                                    <a:rPr lang="fr-FR" b="0" i="1" dirty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−2</m:t>
                                  </m:r>
                                  <m:f>
                                    <m:fPr>
                                      <m:ctrlPr>
                                        <a:rPr lang="fr-FR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i="1" dirty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ℜ𝔢</m:t>
                                      </m:r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fr-FR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fr-FR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fr-FR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𝑓</m:t>
                                              </m:r>
                                            </m:e>
                                            <m:sub>
                                              <m:r>
                                                <a:rPr lang="fr-FR" b="0" i="1" dirty="0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fr-FR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fr-FR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𝛿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fr-FR" i="1" dirty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acc>
                                                    <m:accPr>
                                                      <m:chr m:val="̃"/>
                                                      <m:ctrlPr>
                                                        <a:rPr lang="fr-FR" i="1" dirty="0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</m:ctrlPr>
                                                    </m:accPr>
                                                    <m:e>
                                                      <m:r>
                                                        <a:rPr lang="fr-FR" i="1" dirty="0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𝐺</m:t>
                                                      </m:r>
                                                    </m:e>
                                                  </m:acc>
                                                </m:e>
                                                <m:sub>
                                                  <m:r>
                                                    <a:rPr lang="fr-FR" b="0" i="1" dirty="0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𝑀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fr-FR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fr-FR" i="1" dirty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𝛿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fr-FR" i="1" dirty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acc>
                                                    <m:accPr>
                                                      <m:chr m:val="̃"/>
                                                      <m:ctrlPr>
                                                        <a:rPr lang="fr-FR" i="1" dirty="0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</m:ctrlPr>
                                                    </m:accPr>
                                                    <m:e>
                                                      <m:r>
                                                        <a:rPr lang="fr-FR" i="1" dirty="0">
                                                          <a:latin typeface="Cambria Math" panose="02040503050406030204" pitchFamily="18" charset="0"/>
                                                          <a:ea typeface="Cambria Math" panose="02040503050406030204" pitchFamily="18" charset="0"/>
                                                        </a:rPr>
                                                        <m:t>𝐹</m:t>
                                                      </m:r>
                                                    </m:e>
                                                  </m:acc>
                                                </m:e>
                                                <m:sub>
                                                  <m:r>
                                                    <a:rPr lang="fr-FR" i="1" dirty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3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</m:d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fr-FR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i="1" dirty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𝐺</m:t>
                                          </m:r>
                                        </m:e>
                                        <m:sub>
                                          <m:r>
                                            <a:rPr lang="fr-FR" b="0" i="1" dirty="0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𝑀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eqArr>
                            </m:e>
                          </m:d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3605E63E-B0E2-4479-9C36-4D1898CEBD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9297" y="3665382"/>
                <a:ext cx="5277919" cy="193033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>
            <a:extLst>
              <a:ext uri="{FF2B5EF4-FFF2-40B4-BE49-F238E27FC236}">
                <a16:creationId xmlns:a16="http://schemas.microsoft.com/office/drawing/2014/main" id="{34FD7EBB-20C5-4178-A85B-79D7CE9DB5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920" y="3316909"/>
            <a:ext cx="6419496" cy="306246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6266735-02C8-4031-8E3A-F267CFBABE74}"/>
              </a:ext>
            </a:extLst>
          </p:cNvPr>
          <p:cNvSpPr/>
          <p:nvPr/>
        </p:nvSpPr>
        <p:spPr>
          <a:xfrm>
            <a:off x="330466" y="6234873"/>
            <a:ext cx="2518029" cy="256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1B8A31B-3992-4054-8352-86AE4924B36A}"/>
              </a:ext>
            </a:extLst>
          </p:cNvPr>
          <p:cNvSpPr txBox="1"/>
          <p:nvPr/>
        </p:nvSpPr>
        <p:spPr>
          <a:xfrm>
            <a:off x="537739" y="3896360"/>
            <a:ext cx="117692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100" dirty="0">
                <a:latin typeface="Baskerville Old Face" panose="02020602080505020303" pitchFamily="18" charset="0"/>
              </a:rPr>
              <a:t>40 cm LH2 </a:t>
            </a:r>
            <a:r>
              <a:rPr lang="fr-FR" sz="1100" dirty="0" err="1">
                <a:latin typeface="Baskerville Old Face" panose="02020602080505020303" pitchFamily="18" charset="0"/>
              </a:rPr>
              <a:t>target</a:t>
            </a:r>
            <a:endParaRPr lang="fr-FR" sz="1100" dirty="0">
              <a:latin typeface="Baskerville Old Face" panose="02020602080505020303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70165E5-8D04-4F83-BFCB-711E4C78DFC1}"/>
              </a:ext>
            </a:extLst>
          </p:cNvPr>
          <p:cNvSpPr/>
          <p:nvPr/>
        </p:nvSpPr>
        <p:spPr>
          <a:xfrm>
            <a:off x="238018" y="4799173"/>
            <a:ext cx="1225021" cy="3519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AACF849A-250D-4FA6-8545-2DE9E7AC0763}"/>
              </a:ext>
            </a:extLst>
          </p:cNvPr>
          <p:cNvSpPr/>
          <p:nvPr/>
        </p:nvSpPr>
        <p:spPr>
          <a:xfrm rot="2227143">
            <a:off x="1342335" y="4746225"/>
            <a:ext cx="422482" cy="4725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98DE1051-75AA-4D7A-80D2-D40786D0E38C}"/>
                  </a:ext>
                </a:extLst>
              </p:cNvPr>
              <p:cNvSpPr txBox="1"/>
              <p:nvPr/>
            </p:nvSpPr>
            <p:spPr>
              <a:xfrm>
                <a:off x="241592" y="4731173"/>
                <a:ext cx="159473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100" b="1" dirty="0">
                    <a:solidFill>
                      <a:srgbClr val="073DE9"/>
                    </a:solidFill>
                  </a:rPr>
                  <a:t>60% </a:t>
                </a:r>
                <a:r>
                  <a:rPr lang="fr-FR" sz="1100" b="1" dirty="0" err="1">
                    <a:solidFill>
                      <a:srgbClr val="073DE9"/>
                    </a:solidFill>
                  </a:rPr>
                  <a:t>polarized</a:t>
                </a:r>
                <a:r>
                  <a:rPr lang="fr-FR" sz="1100" b="1" dirty="0">
                    <a:solidFill>
                      <a:srgbClr val="073DE9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1100" b="1" i="1" smtClean="0">
                            <a:solidFill>
                              <a:srgbClr val="073DE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fr-FR" sz="1100" b="1" dirty="0">
                            <a:solidFill>
                              <a:srgbClr val="073DE9"/>
                            </a:solidFill>
                          </a:rPr>
                          <m:t>e</m:t>
                        </m:r>
                      </m:e>
                      <m:sup>
                        <m:r>
                          <a:rPr lang="fr-FR" sz="1100" b="1" i="1" smtClean="0">
                            <a:solidFill>
                              <a:srgbClr val="073DE9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fr-FR" sz="1100" b="1" dirty="0">
                    <a:solidFill>
                      <a:srgbClr val="073DE9"/>
                    </a:solidFill>
                  </a:rPr>
                  <a:t> </a:t>
                </a:r>
                <a:r>
                  <a:rPr lang="fr-FR" sz="1100" b="1" dirty="0" err="1">
                    <a:solidFill>
                      <a:srgbClr val="073DE9"/>
                    </a:solidFill>
                  </a:rPr>
                  <a:t>beam</a:t>
                </a:r>
                <a:endParaRPr lang="fr-FR" sz="1100" b="1" dirty="0">
                  <a:solidFill>
                    <a:srgbClr val="073DE9"/>
                  </a:solidFill>
                </a:endParaRPr>
              </a:p>
              <a:p>
                <a:pPr algn="ctr"/>
                <a:r>
                  <a:rPr lang="fr-FR" sz="1100" b="1" dirty="0">
                    <a:solidFill>
                      <a:srgbClr val="073DE9"/>
                    </a:solidFill>
                  </a:rPr>
                  <a:t>2.2-4.4 </a:t>
                </a:r>
                <a:r>
                  <a:rPr lang="fr-FR" sz="1100" b="1" dirty="0" err="1">
                    <a:solidFill>
                      <a:srgbClr val="073DE9"/>
                    </a:solidFill>
                  </a:rPr>
                  <a:t>GeV</a:t>
                </a:r>
                <a:r>
                  <a:rPr lang="fr-FR" sz="1100" b="1" dirty="0">
                    <a:solidFill>
                      <a:srgbClr val="073DE9"/>
                    </a:solidFill>
                  </a:rPr>
                  <a:t>, 50 </a:t>
                </a:r>
                <a:r>
                  <a:rPr lang="fr-FR" sz="1100" b="1" dirty="0" err="1">
                    <a:solidFill>
                      <a:srgbClr val="073DE9"/>
                    </a:solidFill>
                  </a:rPr>
                  <a:t>nA</a:t>
                </a:r>
                <a:endParaRPr lang="fr-FR" sz="1100" b="1" dirty="0">
                  <a:solidFill>
                    <a:srgbClr val="073DE9"/>
                  </a:solidFill>
                </a:endParaRP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98DE1051-75AA-4D7A-80D2-D40786D0E3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592" y="4731173"/>
                <a:ext cx="1594732" cy="430887"/>
              </a:xfrm>
              <a:prstGeom prst="rect">
                <a:avLst/>
              </a:prstGeom>
              <a:blipFill>
                <a:blip r:embed="rId5"/>
                <a:stretch>
                  <a:fillRect b="-84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71B7F55F-8799-4E22-9855-C03171322F8F}"/>
              </a:ext>
            </a:extLst>
          </p:cNvPr>
          <p:cNvSpPr/>
          <p:nvPr/>
        </p:nvSpPr>
        <p:spPr>
          <a:xfrm>
            <a:off x="161925" y="5343035"/>
            <a:ext cx="1828800" cy="401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AFC3527F-60B3-4B5F-9045-2C77C345AA85}"/>
              </a:ext>
            </a:extLst>
          </p:cNvPr>
          <p:cNvSpPr txBox="1"/>
          <p:nvPr/>
        </p:nvSpPr>
        <p:spPr>
          <a:xfrm>
            <a:off x="1556915" y="5315585"/>
            <a:ext cx="9100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latin typeface="Baskerville Old Face" panose="02020602080505020303" pitchFamily="18" charset="0"/>
              </a:rPr>
              <a:t>SBS magnet </a:t>
            </a:r>
          </a:p>
          <a:p>
            <a:pPr algn="ctr"/>
            <a:r>
              <a:rPr lang="fr-FR" sz="1100" dirty="0">
                <a:latin typeface="Baskerville Old Face" panose="02020602080505020303" pitchFamily="18" charset="0"/>
              </a:rPr>
              <a:t>2.4 </a:t>
            </a:r>
            <a:r>
              <a:rPr lang="fr-FR" sz="1100" dirty="0" err="1">
                <a:latin typeface="Baskerville Old Face" panose="02020602080505020303" pitchFamily="18" charset="0"/>
              </a:rPr>
              <a:t>T.m</a:t>
            </a:r>
            <a:endParaRPr lang="fr-FR" sz="1100" dirty="0">
              <a:latin typeface="Baskerville Old Face" panose="02020602080505020303" pitchFamily="18" charset="0"/>
            </a:endParaRP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9BBFB25D-D9D9-455B-AE1F-F9DCB1C9D30F}"/>
              </a:ext>
            </a:extLst>
          </p:cNvPr>
          <p:cNvCxnSpPr>
            <a:cxnSpLocks/>
          </p:cNvCxnSpPr>
          <p:nvPr/>
        </p:nvCxnSpPr>
        <p:spPr>
          <a:xfrm>
            <a:off x="1152419" y="623127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33" name="Image 32">
            <a:extLst>
              <a:ext uri="{FF2B5EF4-FFF2-40B4-BE49-F238E27FC236}">
                <a16:creationId xmlns:a16="http://schemas.microsoft.com/office/drawing/2014/main" id="{C73422DC-94AD-49A9-8C41-4FC351CF7D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pic>
        <p:nvPicPr>
          <p:cNvPr id="3" name="Image 2" descr="LP15122-Picture.eps">
            <a:extLst>
              <a:ext uri="{FF2B5EF4-FFF2-40B4-BE49-F238E27FC236}">
                <a16:creationId xmlns:a16="http://schemas.microsoft.com/office/drawing/2014/main" id="{CDB7F157-E463-818F-76D2-E8875961D08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sp>
        <p:nvSpPr>
          <p:cNvPr id="11" name="Text Box 64">
            <a:extLst>
              <a:ext uri="{FF2B5EF4-FFF2-40B4-BE49-F238E27FC236}">
                <a16:creationId xmlns:a16="http://schemas.microsoft.com/office/drawing/2014/main" id="{8483EEA2-B6BA-81DE-DD07-5E5890918F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333399"/>
                </a:solidFill>
                <a:latin typeface="Lucida Calligraphy" charset="0"/>
              </a:rPr>
              <a:t>E. Voutier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D53F227-4B50-2A37-58F9-10CE9C019F39}"/>
              </a:ext>
            </a:extLst>
          </p:cNvPr>
          <p:cNvSpPr txBox="1"/>
          <p:nvPr/>
        </p:nvSpPr>
        <p:spPr>
          <a:xfrm>
            <a:off x="1203162" y="161462"/>
            <a:ext cx="3278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-Photon Exchange</a:t>
            </a:r>
          </a:p>
        </p:txBody>
      </p:sp>
      <p:sp>
        <p:nvSpPr>
          <p:cNvPr id="14" name="Text Box 18">
            <a:extLst>
              <a:ext uri="{FF2B5EF4-FFF2-40B4-BE49-F238E27FC236}">
                <a16:creationId xmlns:a16="http://schemas.microsoft.com/office/drawing/2014/main" id="{FF651EAC-4E5F-88F2-59BC-CCBB4F284B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645721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E7C771DD-AF5E-9062-5859-D1A623DAD874}"/>
              </a:ext>
            </a:extLst>
          </p:cNvPr>
          <p:cNvGrpSpPr/>
          <p:nvPr/>
        </p:nvGrpSpPr>
        <p:grpSpPr>
          <a:xfrm>
            <a:off x="95493" y="98532"/>
            <a:ext cx="11930332" cy="1057446"/>
            <a:chOff x="95493" y="98532"/>
            <a:chExt cx="11930332" cy="1057446"/>
          </a:xfrm>
        </p:grpSpPr>
        <p:cxnSp>
          <p:nvCxnSpPr>
            <p:cNvPr id="5" name="Connecteur droit 4">
              <a:extLst>
                <a:ext uri="{FF2B5EF4-FFF2-40B4-BE49-F238E27FC236}">
                  <a16:creationId xmlns:a16="http://schemas.microsoft.com/office/drawing/2014/main" id="{B6319F96-43C8-CA5E-8F06-ECE767763173}"/>
                </a:ext>
              </a:extLst>
            </p:cNvPr>
            <p:cNvCxnSpPr>
              <a:cxnSpLocks/>
            </p:cNvCxnSpPr>
            <p:nvPr/>
          </p:nvCxnSpPr>
          <p:spPr>
            <a:xfrm>
              <a:off x="1152419" y="623127"/>
              <a:ext cx="1087340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pic>
          <p:nvPicPr>
            <p:cNvPr id="6" name="Image 5" descr="LP15122-Picture.eps">
              <a:extLst>
                <a:ext uri="{FF2B5EF4-FFF2-40B4-BE49-F238E27FC236}">
                  <a16:creationId xmlns:a16="http://schemas.microsoft.com/office/drawing/2014/main" id="{20552EF2-0BFC-3EEC-BFA9-334D36C9B1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93" y="98532"/>
              <a:ext cx="1057446" cy="1057446"/>
            </a:xfrm>
            <a:prstGeom prst="rect">
              <a:avLst/>
            </a:prstGeom>
          </p:spPr>
        </p:pic>
      </p:grpSp>
      <p:pic>
        <p:nvPicPr>
          <p:cNvPr id="8" name="Image 7">
            <a:extLst>
              <a:ext uri="{FF2B5EF4-FFF2-40B4-BE49-F238E27FC236}">
                <a16:creationId xmlns:a16="http://schemas.microsoft.com/office/drawing/2014/main" id="{AF3799C3-C2DC-DF93-00AB-B3B1AC0001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5736A4E-4DDC-A6D5-F992-7E4940DE2A31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04DC708C-CCC7-51E3-B728-916FBB77D7C9}"/>
              </a:ext>
            </a:extLst>
          </p:cNvPr>
          <p:cNvSpPr txBox="1"/>
          <p:nvPr/>
        </p:nvSpPr>
        <p:spPr>
          <a:xfrm>
            <a:off x="11723958" y="6465193"/>
            <a:ext cx="535724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prstClr val="white">
                    <a:lumMod val="65000"/>
                  </a:prstClr>
                </a:solidFill>
                <a:latin typeface="Bauhaus 93" pitchFamily="82" charset="77"/>
              </a:rPr>
              <a:t>8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/24</a:t>
            </a:r>
          </a:p>
        </p:txBody>
      </p:sp>
      <p:sp>
        <p:nvSpPr>
          <p:cNvPr id="21" name="Text Box 64">
            <a:extLst>
              <a:ext uri="{FF2B5EF4-FFF2-40B4-BE49-F238E27FC236}">
                <a16:creationId xmlns:a16="http://schemas.microsoft.com/office/drawing/2014/main" id="{7DB14027-5594-4333-0944-8697B9160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333399"/>
                </a:solidFill>
                <a:latin typeface="Lucida Calligraphy" charset="0"/>
              </a:rPr>
              <a:t>E. Voutier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D87A6DE-4510-0CC4-4B2A-9F4833B71F47}"/>
              </a:ext>
            </a:extLst>
          </p:cNvPr>
          <p:cNvSpPr txBox="1"/>
          <p:nvPr/>
        </p:nvSpPr>
        <p:spPr>
          <a:xfrm>
            <a:off x="1203162" y="161462"/>
            <a:ext cx="3278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-Photon Exchange</a:t>
            </a:r>
          </a:p>
        </p:txBody>
      </p:sp>
      <p:sp>
        <p:nvSpPr>
          <p:cNvPr id="9" name="Text Box 18">
            <a:extLst>
              <a:ext uri="{FF2B5EF4-FFF2-40B4-BE49-F238E27FC236}">
                <a16:creationId xmlns:a16="http://schemas.microsoft.com/office/drawing/2014/main" id="{57498890-881B-C52B-F0B5-5BA3591E5D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id="{36A14975-5B07-024E-8F51-E6393008FB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267" y="1024395"/>
            <a:ext cx="1935715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DIS &amp; SIDIS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Calligraphy" charset="0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F65E4B5-B351-10DF-0C10-7CA26FD5AF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3886" y="1210656"/>
            <a:ext cx="3024734" cy="280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. Hague et al.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Proposal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 to PAC53 (2025)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6B027CA-D67C-8507-44A3-790CD99E87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341" y="3225488"/>
            <a:ext cx="5276295" cy="287686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C329E1BB-A495-3466-F73D-FDD470AFE7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7280" y="3238523"/>
            <a:ext cx="5375524" cy="2944558"/>
          </a:xfrm>
          <a:prstGeom prst="rect">
            <a:avLst/>
          </a:prstGeom>
        </p:spPr>
      </p:pic>
      <p:sp>
        <p:nvSpPr>
          <p:cNvPr id="16" name="Text Box 6">
            <a:extLst>
              <a:ext uri="{FF2B5EF4-FFF2-40B4-BE49-F238E27FC236}">
                <a16:creationId xmlns:a16="http://schemas.microsoft.com/office/drawing/2014/main" id="{70274FD2-B145-88EF-9983-32A21B222E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943" y="1646060"/>
            <a:ext cx="1170288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D60093"/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There are 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contradictory evidences 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of possible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TPE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 effects in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DIS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 from 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HERMES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 and </a:t>
            </a:r>
            <a:r>
              <a:rPr lang="en-US" b="1" dirty="0" err="1">
                <a:solidFill>
                  <a:srgbClr val="0000FF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JLab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 measurements of the target-normal single spin asymmetry.   </a:t>
            </a:r>
          </a:p>
          <a:p>
            <a:pPr marL="285750" indent="-285750" algn="just">
              <a:buClr>
                <a:srgbClr val="D60093"/>
              </a:buClr>
              <a:buFont typeface="Courier New" panose="02070309020205020404" pitchFamily="49" charset="0"/>
              <a:buChar char="o"/>
              <a:defRPr/>
            </a:pPr>
            <a:r>
              <a:rPr lang="en-US" b="1" dirty="0">
                <a:solidFill>
                  <a:srgbClr val="CD04FF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Significant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TPE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 </a:t>
            </a:r>
            <a:r>
              <a:rPr lang="en-US" b="1" dirty="0">
                <a:solidFill>
                  <a:srgbClr val="CD04FF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effects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 in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SIDIS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 have recently been </a:t>
            </a:r>
            <a:r>
              <a:rPr lang="en-US" b="1" dirty="0">
                <a:solidFill>
                  <a:srgbClr val="CD04FF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predicted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 </a:t>
            </a:r>
          </a:p>
          <a:p>
            <a:pPr marL="285750" indent="-285750" algn="just">
              <a:buClr>
                <a:srgbClr val="D60093"/>
              </a:buClr>
              <a:buFont typeface="Police système Courant"/>
              <a:buChar char=" "/>
              <a:defRPr/>
            </a:pP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while no measurement is available.</a:t>
            </a:r>
            <a:endParaRPr lang="en-US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6A42B24E-F74B-7AAE-3117-26B49DF8F32C}"/>
                  </a:ext>
                </a:extLst>
              </p:cNvPr>
              <p:cNvSpPr txBox="1"/>
              <p:nvPr/>
            </p:nvSpPr>
            <p:spPr>
              <a:xfrm>
                <a:off x="7974999" y="2439032"/>
                <a:ext cx="2160838" cy="519245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fr-FR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fr-FR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</m:den>
                      </m:f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≈1+</m:t>
                      </m:r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fr-F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6A42B24E-F74B-7AAE-3117-26B49DF8F3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4999" y="2439032"/>
                <a:ext cx="2160838" cy="519245"/>
              </a:xfrm>
              <a:prstGeom prst="rect">
                <a:avLst/>
              </a:prstGeom>
              <a:blipFill>
                <a:blip r:embed="rId6"/>
                <a:stretch>
                  <a:fillRect b="-6977"/>
                </a:stretch>
              </a:blipFill>
              <a:ln w="254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43">
            <a:extLst>
              <a:ext uri="{FF2B5EF4-FFF2-40B4-BE49-F238E27FC236}">
                <a16:creationId xmlns:a16="http://schemas.microsoft.com/office/drawing/2014/main" id="{ADFEC155-7CE8-46F5-E3CF-33D5DA173B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057" y="6236346"/>
            <a:ext cx="116429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(HERMES Collaboration) A.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Airapetian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 et al. PLB 628 (2010) 351     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J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  <a:effectLst/>
                <a:latin typeface="Avenir Book" panose="02000503020000020003" pitchFamily="2" charset="0"/>
              </a:rPr>
              <a:t>.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Katich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  <a:effectLst/>
                <a:latin typeface="Avenir Book" panose="02000503020000020003" pitchFamily="2" charset="0"/>
              </a:rPr>
              <a:t> et al. PRL 113 (2014) 022502     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S. Lee, A.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Afanasev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</a:rPr>
              <a:t>, arXix:2504.17123</a:t>
            </a:r>
            <a:endParaRPr lang="fr-FR" sz="1200" dirty="0">
              <a:solidFill>
                <a:schemeClr val="bg1">
                  <a:lumMod val="50000"/>
                </a:schemeClr>
              </a:solidFill>
              <a:effectLst/>
              <a:latin typeface="Avenir Book" panose="02000503020000020003" pitchFamily="2" charset="0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31FF0326-B755-83AB-9077-8CEEC0DDB14D}"/>
              </a:ext>
            </a:extLst>
          </p:cNvPr>
          <p:cNvSpPr txBox="1"/>
          <p:nvPr/>
        </p:nvSpPr>
        <p:spPr>
          <a:xfrm>
            <a:off x="2570908" y="4704522"/>
            <a:ext cx="1660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1E77B4"/>
                </a:solidFill>
              </a:rPr>
              <a:t>H(</a:t>
            </a:r>
            <a:r>
              <a:rPr lang="fr-FR" sz="1400" b="1" dirty="0" err="1">
                <a:solidFill>
                  <a:srgbClr val="1E77B4"/>
                </a:solidFill>
              </a:rPr>
              <a:t>e,e</a:t>
            </a:r>
            <a:r>
              <a:rPr lang="fr-FR" sz="1400" b="1" dirty="0">
                <a:solidFill>
                  <a:srgbClr val="1E77B4"/>
                </a:solidFill>
              </a:rPr>
              <a:t>’)X projections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04C58CE0-91B5-42CF-DBA8-10B599102DDF}"/>
              </a:ext>
            </a:extLst>
          </p:cNvPr>
          <p:cNvSpPr txBox="1"/>
          <p:nvPr/>
        </p:nvSpPr>
        <p:spPr>
          <a:xfrm>
            <a:off x="7898277" y="4793093"/>
            <a:ext cx="18223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1E77B4"/>
                </a:solidFill>
              </a:rPr>
              <a:t>H(</a:t>
            </a:r>
            <a:r>
              <a:rPr lang="fr-FR" sz="1400" b="1" dirty="0" err="1">
                <a:solidFill>
                  <a:srgbClr val="1E77B4"/>
                </a:solidFill>
              </a:rPr>
              <a:t>e,e’</a:t>
            </a:r>
            <a:r>
              <a:rPr lang="fr-FR" sz="1400" b="1" dirty="0" err="1">
                <a:solidFill>
                  <a:srgbClr val="1E77B4"/>
                </a:solidFill>
                <a:latin typeface="Symbol" pitchFamily="2" charset="2"/>
              </a:rPr>
              <a:t>p</a:t>
            </a:r>
            <a:r>
              <a:rPr lang="fr-FR" sz="1400" b="1" baseline="30000" dirty="0">
                <a:solidFill>
                  <a:srgbClr val="1E77B4"/>
                </a:solidFill>
              </a:rPr>
              <a:t>+</a:t>
            </a:r>
            <a:r>
              <a:rPr lang="fr-FR" sz="1400" b="1" dirty="0">
                <a:solidFill>
                  <a:srgbClr val="1E77B4"/>
                </a:solidFill>
              </a:rPr>
              <a:t>)X projections</a:t>
            </a:r>
          </a:p>
        </p:txBody>
      </p:sp>
    </p:spTree>
    <p:extLst>
      <p:ext uri="{BB962C8B-B14F-4D97-AF65-F5344CB8AC3E}">
        <p14:creationId xmlns:p14="http://schemas.microsoft.com/office/powerpoint/2010/main" val="2514551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C413B3A3-CF7C-B3AB-5A50-787C7FAE8D71}"/>
              </a:ext>
            </a:extLst>
          </p:cNvPr>
          <p:cNvGrpSpPr/>
          <p:nvPr/>
        </p:nvGrpSpPr>
        <p:grpSpPr>
          <a:xfrm>
            <a:off x="95493" y="98532"/>
            <a:ext cx="11930332" cy="1057446"/>
            <a:chOff x="95493" y="98532"/>
            <a:chExt cx="11930332" cy="1057446"/>
          </a:xfrm>
        </p:grpSpPr>
        <p:cxnSp>
          <p:nvCxnSpPr>
            <p:cNvPr id="3" name="Connecteur droit 2">
              <a:extLst>
                <a:ext uri="{FF2B5EF4-FFF2-40B4-BE49-F238E27FC236}">
                  <a16:creationId xmlns:a16="http://schemas.microsoft.com/office/drawing/2014/main" id="{DFA87C10-1568-B70B-A0BC-44D1E4D5E35C}"/>
                </a:ext>
              </a:extLst>
            </p:cNvPr>
            <p:cNvCxnSpPr>
              <a:cxnSpLocks/>
            </p:cNvCxnSpPr>
            <p:nvPr/>
          </p:nvCxnSpPr>
          <p:spPr>
            <a:xfrm>
              <a:off x="1152419" y="623127"/>
              <a:ext cx="1087340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pic>
          <p:nvPicPr>
            <p:cNvPr id="4" name="Image 3" descr="LP15122-Picture.eps">
              <a:extLst>
                <a:ext uri="{FF2B5EF4-FFF2-40B4-BE49-F238E27FC236}">
                  <a16:creationId xmlns:a16="http://schemas.microsoft.com/office/drawing/2014/main" id="{08C99154-35DA-59E2-C29C-2EFF8968C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93" y="98532"/>
              <a:ext cx="1057446" cy="1057446"/>
            </a:xfrm>
            <a:prstGeom prst="rect">
              <a:avLst/>
            </a:prstGeom>
          </p:spPr>
        </p:pic>
      </p:grpSp>
      <p:sp>
        <p:nvSpPr>
          <p:cNvPr id="37" name="ZoneTexte 36">
            <a:extLst>
              <a:ext uri="{FF2B5EF4-FFF2-40B4-BE49-F238E27FC236}">
                <a16:creationId xmlns:a16="http://schemas.microsoft.com/office/drawing/2014/main" id="{57D3DB5D-1D1D-3EDA-A544-1940ACB4348D}"/>
              </a:ext>
            </a:extLst>
          </p:cNvPr>
          <p:cNvSpPr txBox="1"/>
          <p:nvPr/>
        </p:nvSpPr>
        <p:spPr>
          <a:xfrm>
            <a:off x="1203162" y="161462"/>
            <a:ext cx="3369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Multi-Photon Exchange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16D1D4DA-D864-B1D1-F720-52C2B76130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267" y="1024395"/>
            <a:ext cx="4528804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Coulomb Corrections in (SI)DIS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0889746-2D8F-ED0E-626D-C8DEF95470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34725" y="88304"/>
            <a:ext cx="891100" cy="438433"/>
          </a:xfrm>
          <a:prstGeom prst="rect">
            <a:avLst/>
          </a:prstGeom>
        </p:spPr>
      </p:pic>
      <p:sp>
        <p:nvSpPr>
          <p:cNvPr id="13" name="Text Box 6">
            <a:extLst>
              <a:ext uri="{FF2B5EF4-FFF2-40B4-BE49-F238E27FC236}">
                <a16:creationId xmlns:a16="http://schemas.microsoft.com/office/drawing/2014/main" id="{3825C095-E31A-6AAE-6338-D5AA2DDA1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943" y="1646060"/>
            <a:ext cx="1170288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c="http://schemas.openxmlformats.org/markup-compatibility/2006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D60093"/>
              </a:buClr>
              <a:buFont typeface="Courier New" panose="02070309020205020404" pitchFamily="49" charset="0"/>
              <a:buChar char="o"/>
              <a:defRPr/>
            </a:pP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Coulomb Corrections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are at work when dealing with the understanding of the </a:t>
            </a:r>
            <a:r>
              <a:rPr lang="en-US" b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nuclear dependency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of physics </a:t>
            </a:r>
            <a:r>
              <a:rPr lang="en-US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phenoma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: the 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EMC effect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in 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DIS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the nuclear dependence of </a:t>
            </a:r>
            <a:r>
              <a:rPr lang="en-US" b="1" dirty="0" err="1">
                <a:solidFill>
                  <a:srgbClr val="0000FF"/>
                </a:solidFill>
                <a:latin typeface="Symbol" pitchFamily="2" charset="2"/>
                <a:cs typeface="Microsoft Sans Serif" panose="020B0604020202020204" pitchFamily="34" charset="0"/>
              </a:rPr>
              <a:t>s</a:t>
            </a:r>
            <a:r>
              <a:rPr lang="en-US" b="1" baseline="-25000" dirty="0" err="1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/</a:t>
            </a:r>
            <a:r>
              <a:rPr lang="en-US" b="1" dirty="0" err="1">
                <a:solidFill>
                  <a:srgbClr val="0000FF"/>
                </a:solidFill>
                <a:latin typeface="Symbol" pitchFamily="2" charset="2"/>
                <a:cs typeface="Microsoft Sans Serif" panose="020B0604020202020204" pitchFamily="34" charset="0"/>
              </a:rPr>
              <a:t>s</a:t>
            </a:r>
            <a:r>
              <a:rPr lang="en-US" b="1" baseline="-25000" dirty="0" err="1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in 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SIDIS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...</a:t>
            </a:r>
            <a:endParaRPr lang="en-US" sz="80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85750" indent="-285750" algn="just">
              <a:buClr>
                <a:srgbClr val="D60093"/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Prescriptions have been derived in the quasi-elastic domain of which application to </a:t>
            </a:r>
            <a:r>
              <a:rPr lang="en-US" b="1" dirty="0">
                <a:solidFill>
                  <a:srgbClr val="FF26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DIS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</a:t>
            </a:r>
            <a:r>
              <a:rPr lang="en-US" b="1" dirty="0">
                <a:solidFill>
                  <a:srgbClr val="FF26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SIDIS regimes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must be experimentally confirmed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698A2BE-A808-ADE5-72D7-ECBECCAB98CD}"/>
              </a:ext>
            </a:extLst>
          </p:cNvPr>
          <p:cNvSpPr txBox="1"/>
          <p:nvPr/>
        </p:nvSpPr>
        <p:spPr>
          <a:xfrm>
            <a:off x="9884761" y="3008128"/>
            <a:ext cx="2230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400" b="1" i="1" dirty="0">
                <a:solidFill>
                  <a:srgbClr val="0000FF"/>
                </a:solidFill>
              </a:rPr>
              <a:t>H(</a:t>
            </a:r>
            <a:r>
              <a:rPr lang="fr-FR" sz="1400" b="1" i="1" dirty="0" err="1">
                <a:solidFill>
                  <a:srgbClr val="0000FF"/>
                </a:solidFill>
              </a:rPr>
              <a:t>e,e’</a:t>
            </a:r>
            <a:r>
              <a:rPr lang="fr-FR" sz="1400" b="1" i="1" dirty="0" err="1">
                <a:solidFill>
                  <a:srgbClr val="0000FF"/>
                </a:solidFill>
                <a:latin typeface="Symbol" pitchFamily="2" charset="2"/>
              </a:rPr>
              <a:t>p</a:t>
            </a:r>
            <a:r>
              <a:rPr lang="fr-FR" sz="1400" b="1" i="1" baseline="30000" dirty="0">
                <a:solidFill>
                  <a:srgbClr val="0000FF"/>
                </a:solidFill>
              </a:rPr>
              <a:t>+</a:t>
            </a:r>
            <a:r>
              <a:rPr lang="fr-FR" sz="1400" b="1" i="1" dirty="0">
                <a:solidFill>
                  <a:srgbClr val="0000FF"/>
                </a:solidFill>
              </a:rPr>
              <a:t>)X SIDIS Projections</a:t>
            </a:r>
          </a:p>
        </p:txBody>
      </p:sp>
      <p:sp>
        <p:nvSpPr>
          <p:cNvPr id="10" name="Text Box 64">
            <a:extLst>
              <a:ext uri="{FF2B5EF4-FFF2-40B4-BE49-F238E27FC236}">
                <a16:creationId xmlns:a16="http://schemas.microsoft.com/office/drawing/2014/main" id="{2F4850B6-BEA1-4341-069A-026DE24B5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55036" y="289798"/>
            <a:ext cx="74411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solidFill>
                  <a:srgbClr val="333399"/>
                </a:solidFill>
                <a:latin typeface="Lucida Calligraphy" charset="0"/>
              </a:rPr>
              <a:t>E. Voutier</a:t>
            </a:r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074BB9C5-1502-1902-9DB0-796DF1CE0789}"/>
              </a:ext>
            </a:extLst>
          </p:cNvPr>
          <p:cNvGrpSpPr/>
          <p:nvPr/>
        </p:nvGrpSpPr>
        <p:grpSpPr>
          <a:xfrm>
            <a:off x="4222477" y="2855899"/>
            <a:ext cx="3780000" cy="3702237"/>
            <a:chOff x="8267688" y="2899192"/>
            <a:chExt cx="3780000" cy="3702237"/>
          </a:xfrm>
        </p:grpSpPr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6A672406-3E16-ED2C-A5DF-019A5DB56D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29059" y="3790640"/>
              <a:ext cx="3217682" cy="2376320"/>
            </a:xfrm>
            <a:prstGeom prst="rect">
              <a:avLst/>
            </a:prstGeom>
          </p:spPr>
        </p:pic>
        <p:sp>
          <p:nvSpPr>
            <p:cNvPr id="23" name="Rectangle : coins arrondis 22">
              <a:extLst>
                <a:ext uri="{FF2B5EF4-FFF2-40B4-BE49-F238E27FC236}">
                  <a16:creationId xmlns:a16="http://schemas.microsoft.com/office/drawing/2014/main" id="{B4F7EF7F-079B-3888-DC90-C6E39F9D657D}"/>
                </a:ext>
              </a:extLst>
            </p:cNvPr>
            <p:cNvSpPr/>
            <p:nvPr/>
          </p:nvSpPr>
          <p:spPr>
            <a:xfrm>
              <a:off x="8267688" y="2899192"/>
              <a:ext cx="3780000" cy="3420000"/>
            </a:xfrm>
            <a:prstGeom prst="roundRect">
              <a:avLst/>
            </a:prstGeom>
            <a:noFill/>
            <a:ln w="190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id="{FEFD5F9E-233B-9723-A206-E84680D08FAF}"/>
                    </a:ext>
                  </a:extLst>
                </p:cNvPr>
                <p:cNvSpPr txBox="1"/>
                <p:nvPr/>
              </p:nvSpPr>
              <p:spPr>
                <a:xfrm>
                  <a:off x="8612772" y="3013069"/>
                  <a:ext cx="3091544" cy="711733"/>
                </a:xfrm>
                <a:prstGeom prst="rect">
                  <a:avLst/>
                </a:prstGeom>
                <a:noFill/>
                <a:ln w="25400">
                  <a:solidFill>
                    <a:srgbClr val="FF0000"/>
                  </a:solidFill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  <m:r>
                          <a:rPr lang="fr-FR" i="1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type m:val="lin"/>
                            <m:ctrlPr>
                              <a:rPr lang="fr-FR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fr-FR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begChr m:val=""/>
                                    <m:endChr m:val="|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fr-FR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fr-FR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 b="0" i="0" smtClean="0">
                                                <a:latin typeface="Cambria Math" panose="02040503050406030204" pitchFamily="18" charset="0"/>
                                              </a:rPr>
                                              <m:t>Au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fr-FR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 b="0" i="0" smtClean="0">
                                                <a:latin typeface="Cambria Math" panose="02040503050406030204" pitchFamily="18" charset="0"/>
                                              </a:rPr>
                                              <m:t>D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  <m:sub>
                                <m:sSubSup>
                                  <m:sSubSup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b/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fr-FR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begChr m:val=""/>
                                    <m:endChr m:val="|"/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fr-FR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fr-FR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>
                                                <a:latin typeface="Cambria Math" panose="02040503050406030204" pitchFamily="18" charset="0"/>
                                              </a:rPr>
                                              <m:t>Au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fr-FR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𝜎</m:t>
                                            </m:r>
                                          </m:e>
                                          <m:sub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fr-FR">
                                                <a:latin typeface="Cambria Math" panose="02040503050406030204" pitchFamily="18" charset="0"/>
                                              </a:rPr>
                                              <m:t>D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  <m:sub>
                                <m:sSup>
                                  <m:sSupPr>
                                    <m:ctrlPr>
                                      <a:rPr lang="fr-F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sub>
                            </m:sSub>
                          </m:den>
                        </m:f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id="{FEFD5F9E-233B-9723-A206-E84680D08F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12772" y="3013069"/>
                  <a:ext cx="3091544" cy="711733"/>
                </a:xfrm>
                <a:prstGeom prst="rect">
                  <a:avLst/>
                </a:prstGeom>
                <a:blipFill>
                  <a:blip r:embed="rId5"/>
                  <a:stretch>
                    <a:fillRect l="-5285" t="-184746" b="-252542"/>
                  </a:stretch>
                </a:blipFill>
                <a:ln w="25400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6D80F252-4785-B04D-4CFE-5BDAA39E36FB}"/>
                </a:ext>
              </a:extLst>
            </p:cNvPr>
            <p:cNvSpPr txBox="1"/>
            <p:nvPr/>
          </p:nvSpPr>
          <p:spPr>
            <a:xfrm>
              <a:off x="9034468" y="6324430"/>
              <a:ext cx="22381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200" dirty="0">
                  <a:solidFill>
                    <a:schemeClr val="bg1">
                      <a:lumMod val="50000"/>
                    </a:schemeClr>
                  </a:solidFill>
                  <a:latin typeface="Avenir Book" panose="02000503020000020003" pitchFamily="2" charset="0"/>
                </a:rPr>
                <a:t>PR12+23-003 D. Gaskell et al.</a:t>
              </a:r>
            </a:p>
          </p:txBody>
        </p:sp>
      </p:grpSp>
      <p:pic>
        <p:nvPicPr>
          <p:cNvPr id="26" name="Image 25">
            <a:extLst>
              <a:ext uri="{FF2B5EF4-FFF2-40B4-BE49-F238E27FC236}">
                <a16:creationId xmlns:a16="http://schemas.microsoft.com/office/drawing/2014/main" id="{4C2D454C-6F33-D9C9-02DF-4C343D8A381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" r="51945"/>
          <a:stretch/>
        </p:blipFill>
        <p:spPr>
          <a:xfrm>
            <a:off x="34708" y="3287541"/>
            <a:ext cx="4087957" cy="2809588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07AACA76-CD72-15F2-1302-E9586FB3D49E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8095851" y="3277001"/>
            <a:ext cx="4093200" cy="282600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7FFBFD29-D03C-9B18-D06B-359F640EBA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9536" y="1210656"/>
            <a:ext cx="3024734" cy="280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. Hague et al.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Proposal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 to PAC53 (2025)</a:t>
            </a: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A13826A3-D8C0-3650-DAEC-8873FF4C193A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EFF58E7C-6477-BB13-6AEF-AAACA7D33DA9}"/>
              </a:ext>
            </a:extLst>
          </p:cNvPr>
          <p:cNvSpPr txBox="1"/>
          <p:nvPr/>
        </p:nvSpPr>
        <p:spPr>
          <a:xfrm>
            <a:off x="11723958" y="6465193"/>
            <a:ext cx="535724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prstClr val="white">
                    <a:lumMod val="65000"/>
                  </a:prstClr>
                </a:solidFill>
                <a:latin typeface="Bauhaus 93" pitchFamily="82" charset="77"/>
              </a:rPr>
              <a:t>9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/24</a:t>
            </a:r>
          </a:p>
        </p:txBody>
      </p:sp>
      <p:sp>
        <p:nvSpPr>
          <p:cNvPr id="38" name="Text Box 18">
            <a:extLst>
              <a:ext uri="{FF2B5EF4-FFF2-40B4-BE49-F238E27FC236}">
                <a16:creationId xmlns:a16="http://schemas.microsoft.com/office/drawing/2014/main" id="{6E960D76-CBBC-EF77-A487-2DC92593F2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869149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June 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4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</a:t>
            </a:r>
            <a:r>
              <a:rPr kumimoji="0" lang="en-US" sz="900" b="0" i="1" u="none" strike="noStrike" kern="1200" cap="none" spc="0" normalizeH="0" baseline="3000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h</a:t>
            </a: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srgbClr val="969696"/>
                </a:solidFill>
                <a:effectLst/>
                <a:uLnTx/>
                <a:uFillTx/>
                <a:latin typeface="Footlight MT Light" charset="0"/>
                <a:ea typeface="+mn-ea"/>
                <a:cs typeface="+mn-cs"/>
              </a:rPr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36032039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83237</TotalTime>
  <Words>3678</Words>
  <Application>Microsoft Macintosh PowerPoint</Application>
  <PresentationFormat>Grand écran</PresentationFormat>
  <Paragraphs>471</Paragraphs>
  <Slides>28</Slides>
  <Notes>2</Notes>
  <HiddenSlides>0</HiddenSlides>
  <MMClips>0</MMClips>
  <ScaleCrop>false</ScaleCrop>
  <HeadingPairs>
    <vt:vector size="8" baseType="variant">
      <vt:variant>
        <vt:lpstr>Polices utilisées</vt:lpstr>
      </vt:variant>
      <vt:variant>
        <vt:i4>17</vt:i4>
      </vt:variant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48" baseType="lpstr">
      <vt:lpstr>Arial</vt:lpstr>
      <vt:lpstr>Avenir</vt:lpstr>
      <vt:lpstr>Avenir Book</vt:lpstr>
      <vt:lpstr>Baskerville Old Face</vt:lpstr>
      <vt:lpstr>Bauhaus 93</vt:lpstr>
      <vt:lpstr>Calibri</vt:lpstr>
      <vt:lpstr>Calibri Light</vt:lpstr>
      <vt:lpstr>Cambria Math</vt:lpstr>
      <vt:lpstr>Comic Sans MS</vt:lpstr>
      <vt:lpstr>Courier New</vt:lpstr>
      <vt:lpstr>Footlight MT Light</vt:lpstr>
      <vt:lpstr>Lucida Calligraphy</vt:lpstr>
      <vt:lpstr>Microsoft Sans Serif</vt:lpstr>
      <vt:lpstr>Police système Courant</vt:lpstr>
      <vt:lpstr>Symbol</vt:lpstr>
      <vt:lpstr>Times New Roman</vt:lpstr>
      <vt:lpstr>Zapf Dingbats</vt:lpstr>
      <vt:lpstr>Thème Office</vt:lpstr>
      <vt:lpstr>2_Modèle par défaut</vt:lpstr>
      <vt:lpstr>Equation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Eric Voutier</dc:creator>
  <cp:lastModifiedBy>voutier</cp:lastModifiedBy>
  <cp:revision>468</cp:revision>
  <dcterms:created xsi:type="dcterms:W3CDTF">2022-06-14T07:58:15Z</dcterms:created>
  <dcterms:modified xsi:type="dcterms:W3CDTF">2025-06-02T20:14:01Z</dcterms:modified>
</cp:coreProperties>
</file>