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svg" ContentType="image/svg+xml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4.xml" ContentType="application/vnd.openxmlformats-officedocument.presentationml.notesSlide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366" r:id="rId2"/>
    <p:sldId id="686" r:id="rId3"/>
    <p:sldId id="658" r:id="rId4"/>
    <p:sldId id="737" r:id="rId5"/>
    <p:sldId id="711" r:id="rId6"/>
    <p:sldId id="834" r:id="rId7"/>
    <p:sldId id="822" r:id="rId8"/>
    <p:sldId id="823" r:id="rId9"/>
    <p:sldId id="824" r:id="rId10"/>
    <p:sldId id="753" r:id="rId11"/>
    <p:sldId id="858" r:id="rId12"/>
    <p:sldId id="857" r:id="rId13"/>
    <p:sldId id="866" r:id="rId14"/>
    <p:sldId id="863" r:id="rId15"/>
    <p:sldId id="830" r:id="rId16"/>
    <p:sldId id="852" r:id="rId17"/>
    <p:sldId id="868" r:id="rId18"/>
    <p:sldId id="343" r:id="rId19"/>
    <p:sldId id="864" r:id="rId20"/>
    <p:sldId id="867" r:id="rId21"/>
    <p:sldId id="869" r:id="rId22"/>
    <p:sldId id="873" r:id="rId23"/>
    <p:sldId id="288" r:id="rId24"/>
  </p:sldIdLst>
  <p:sldSz cx="12192000" cy="6858000"/>
  <p:notesSz cx="7099300" cy="10234613"/>
  <p:defaultTextStyle>
    <a:defPPr>
      <a:defRPr lang="de-DE"/>
    </a:defPPr>
    <a:lvl1pPr marL="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15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31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145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86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574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6pPr>
    <a:lvl7pPr marL="362829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7pPr>
    <a:lvl8pPr marL="4233005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8pPr>
    <a:lvl9pPr marL="483772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601" userDrawn="1">
          <p15:clr>
            <a:srgbClr val="A4A3A4"/>
          </p15:clr>
        </p15:guide>
        <p15:guide id="2" orient="horz" pos="840" userDrawn="1">
          <p15:clr>
            <a:srgbClr val="A4A3A4"/>
          </p15:clr>
        </p15:guide>
        <p15:guide id="3" orient="horz" pos="2160" userDrawn="1">
          <p15:clr>
            <a:srgbClr val="A4A3A4"/>
          </p15:clr>
        </p15:guide>
        <p15:guide id="4" orient="horz" pos="2399" userDrawn="1">
          <p15:clr>
            <a:srgbClr val="A4A3A4"/>
          </p15:clr>
        </p15:guide>
        <p15:guide id="5" orient="horz" pos="3840" userDrawn="1">
          <p15:clr>
            <a:srgbClr val="A4A3A4"/>
          </p15:clr>
        </p15:guide>
        <p15:guide id="6" orient="horz" pos="4200" userDrawn="1">
          <p15:clr>
            <a:srgbClr val="A4A3A4"/>
          </p15:clr>
        </p15:guide>
        <p15:guide id="7" orient="horz" pos="120" userDrawn="1">
          <p15:clr>
            <a:srgbClr val="A4A3A4"/>
          </p15:clr>
        </p15:guide>
        <p15:guide id="8" orient="horz" pos="3719" userDrawn="1">
          <p15:clr>
            <a:srgbClr val="A4A3A4"/>
          </p15:clr>
        </p15:guide>
        <p15:guide id="9" pos="239" userDrawn="1">
          <p15:clr>
            <a:srgbClr val="A4A3A4"/>
          </p15:clr>
        </p15:guide>
        <p15:guide id="10" pos="7441" userDrawn="1">
          <p15:clr>
            <a:srgbClr val="A4A3A4"/>
          </p15:clr>
        </p15:guide>
        <p15:guide id="11" pos="3960" userDrawn="1">
          <p15:clr>
            <a:srgbClr val="A4A3A4"/>
          </p15:clr>
        </p15:guide>
        <p15:guide id="12" pos="37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787" userDrawn="1">
          <p15:clr>
            <a:srgbClr val="A4A3A4"/>
          </p15:clr>
        </p15:guide>
        <p15:guide id="2" orient="horz" pos="5660" userDrawn="1">
          <p15:clr>
            <a:srgbClr val="A4A3A4"/>
          </p15:clr>
        </p15:guide>
        <p15:guide id="3" pos="2236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99CC"/>
    <a:srgbClr val="F29F24"/>
    <a:srgbClr val="74B235"/>
    <a:srgbClr val="1F1FA3"/>
    <a:srgbClr val="FFFFFF"/>
    <a:srgbClr val="F8E08C"/>
    <a:srgbClr val="FFFF99"/>
    <a:srgbClr val="F8DE83"/>
    <a:srgbClr val="909085"/>
    <a:srgbClr val="F7D96D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0A15C55-8517-42AA-B614-E9B94910E393}">
  <a:tblStyle styleId="{0E3FDE45-AF77-4B5C-9715-49D594BDF05E}" styleName="Helle Formatvorlage 1 - Akz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1E171933-4619-4E11-9A3F-F7608DF75F80}" styleName="Mittlere Formatvorlage 1 - Akz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ittlere Formatvorlage 3 - Akz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02" autoAdjust="0"/>
    <p:restoredTop sz="79979" autoAdjust="0"/>
  </p:normalViewPr>
  <p:slideViewPr>
    <p:cSldViewPr showGuides="1">
      <p:cViewPr varScale="1">
        <p:scale>
          <a:sx n="62" d="100"/>
          <a:sy n="62" d="100"/>
        </p:scale>
        <p:origin x="1207" y="45"/>
      </p:cViewPr>
      <p:guideLst>
        <p:guide orient="horz" pos="601"/>
        <p:guide orient="horz" pos="840"/>
        <p:guide orient="horz" pos="2160"/>
        <p:guide orient="horz" pos="2399"/>
        <p:guide orient="horz" pos="3840"/>
        <p:guide orient="horz" pos="4200"/>
        <p:guide orient="horz" pos="120"/>
        <p:guide orient="horz" pos="3719"/>
        <p:guide pos="239"/>
        <p:guide pos="7441"/>
        <p:guide pos="3960"/>
        <p:guide pos="37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2791"/>
    </p:cViewPr>
  </p:sorterViewPr>
  <p:notesViewPr>
    <p:cSldViewPr showGuides="1">
      <p:cViewPr varScale="1">
        <p:scale>
          <a:sx n="90" d="100"/>
          <a:sy n="90" d="100"/>
        </p:scale>
        <p:origin x="-2754" y="-96"/>
      </p:cViewPr>
      <p:guideLst>
        <p:guide orient="horz" pos="787"/>
        <p:guide orient="horz" pos="5660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94023" y="39765"/>
            <a:ext cx="5068267" cy="32235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l">
              <a:defRPr sz="1300"/>
            </a:lvl1pPr>
          </a:lstStyle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85898" y="39765"/>
            <a:ext cx="894400" cy="32235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r">
              <a:defRPr sz="1300"/>
            </a:lvl1pPr>
          </a:lstStyle>
          <a:p>
            <a:fld id="{5F4F8B23-BA26-447E-B384-628556EB1E33}" type="datetime1">
              <a:rPr lang="de-DE" smtClean="0"/>
              <a:t>10.06.2025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94024" y="9872533"/>
            <a:ext cx="5217333" cy="32235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l">
              <a:defRPr sz="1300"/>
            </a:lvl1pPr>
          </a:lstStyle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6084065" y="9872533"/>
            <a:ext cx="596267" cy="32235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300"/>
            </a:lvl1pPr>
          </a:lstStyle>
          <a:p>
            <a:fld id="{B40210A4-2901-42F9-8CA9-E251F67383C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5789503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7"/>
          <p:cNvSpPr>
            <a:spLocks noChangeAspect="1"/>
          </p:cNvSpPr>
          <p:nvPr/>
        </p:nvSpPr>
        <p:spPr bwMode="auto">
          <a:xfrm>
            <a:off x="815585" y="5278500"/>
            <a:ext cx="5864813" cy="4250457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00" h="1349">
                <a:moveTo>
                  <a:pt x="2000" y="0"/>
                </a:moveTo>
                <a:lnTo>
                  <a:pt x="1361" y="0"/>
                </a:lnTo>
                <a:cubicBezTo>
                  <a:pt x="1285" y="208"/>
                  <a:pt x="1168" y="419"/>
                  <a:pt x="992" y="627"/>
                </a:cubicBezTo>
                <a:cubicBezTo>
                  <a:pt x="644" y="1036"/>
                  <a:pt x="259" y="1159"/>
                  <a:pt x="0" y="1193"/>
                </a:cubicBezTo>
                <a:lnTo>
                  <a:pt x="0" y="1349"/>
                </a:lnTo>
                <a:lnTo>
                  <a:pt x="2000" y="1349"/>
                </a:lnTo>
                <a:lnTo>
                  <a:pt x="2000" y="0"/>
                </a:ln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9700" y="1249363"/>
            <a:ext cx="6819900" cy="3836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418902" y="5278500"/>
            <a:ext cx="6261496" cy="427161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8" name="Kopfzeilenplatzhalter 1"/>
          <p:cNvSpPr>
            <a:spLocks noGrp="1"/>
          </p:cNvSpPr>
          <p:nvPr>
            <p:ph type="hdr" sz="quarter"/>
          </p:nvPr>
        </p:nvSpPr>
        <p:spPr>
          <a:xfrm>
            <a:off x="419482" y="39765"/>
            <a:ext cx="5068267" cy="32235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l">
              <a:defRPr sz="1300"/>
            </a:lvl1pPr>
          </a:lstStyle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9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85898" y="39765"/>
            <a:ext cx="894400" cy="322350"/>
          </a:xfrm>
          <a:prstGeom prst="rect">
            <a:avLst/>
          </a:prstGeom>
        </p:spPr>
        <p:txBody>
          <a:bodyPr vert="horz" wrap="none" lIns="0" tIns="0" rIns="0" bIns="0" rtlCol="0"/>
          <a:lstStyle>
            <a:lvl1pPr algn="r">
              <a:defRPr sz="1300"/>
            </a:lvl1pPr>
          </a:lstStyle>
          <a:p>
            <a:fld id="{A3D1D8BE-F1A7-43D1-9570-AE5B1D721018}" type="datetime1">
              <a:rPr lang="de-DE" smtClean="0"/>
              <a:t>10.06.2025</a:t>
            </a:fld>
            <a:endParaRPr lang="de-DE"/>
          </a:p>
        </p:txBody>
      </p:sp>
      <p:sp>
        <p:nvSpPr>
          <p:cNvPr id="10" name="Fußzeilenplatzhalter 3"/>
          <p:cNvSpPr>
            <a:spLocks noGrp="1"/>
          </p:cNvSpPr>
          <p:nvPr>
            <p:ph type="ftr" sz="quarter" idx="4"/>
          </p:nvPr>
        </p:nvSpPr>
        <p:spPr>
          <a:xfrm>
            <a:off x="419482" y="9872533"/>
            <a:ext cx="5217333" cy="32235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l">
              <a:defRPr sz="1300"/>
            </a:lvl1pPr>
          </a:lstStyle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5"/>
          </p:nvPr>
        </p:nvSpPr>
        <p:spPr>
          <a:xfrm>
            <a:off x="6084065" y="9872533"/>
            <a:ext cx="596267" cy="322350"/>
          </a:xfrm>
          <a:prstGeom prst="rect">
            <a:avLst/>
          </a:prstGeom>
        </p:spPr>
        <p:txBody>
          <a:bodyPr vert="horz" wrap="none" lIns="0" tIns="0" rIns="0" bIns="0" rtlCol="0" anchor="b"/>
          <a:lstStyle>
            <a:lvl1pPr algn="r">
              <a:defRPr sz="1300"/>
            </a:lvl1pPr>
          </a:lstStyle>
          <a:p>
            <a:fld id="{B40210A4-2901-42F9-8CA9-E251F67383C7}" type="slidenum">
              <a:rPr lang="de-DE" smtClean="0"/>
              <a:t>‹Nr.›</a:t>
            </a:fld>
            <a:endParaRPr lang="de-DE"/>
          </a:p>
        </p:txBody>
      </p:sp>
      <p:sp>
        <p:nvSpPr>
          <p:cNvPr id="3" name="AutoShape 3"/>
          <p:cNvSpPr>
            <a:spLocks noChangeAspect="1" noChangeArrowheads="1" noTextEdit="1"/>
          </p:cNvSpPr>
          <p:nvPr/>
        </p:nvSpPr>
        <p:spPr bwMode="auto">
          <a:xfrm>
            <a:off x="419056" y="6245602"/>
            <a:ext cx="6335139" cy="2635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727082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1pPr>
    <a:lvl2pPr marL="604715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2pPr>
    <a:lvl3pPr marL="1209431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3pPr>
    <a:lvl4pPr marL="1814145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4pPr>
    <a:lvl5pPr marL="2418860" algn="l" defTabSz="1209431" rtl="0" eaLnBrk="1" latinLnBrk="0" hangingPunct="1">
      <a:defRPr sz="2381" kern="1200">
        <a:solidFill>
          <a:schemeClr val="tx1"/>
        </a:solidFill>
        <a:latin typeface="+mn-lt"/>
        <a:ea typeface="+mn-ea"/>
        <a:cs typeface="+mn-cs"/>
      </a:defRPr>
    </a:lvl5pPr>
    <a:lvl6pPr marL="3023574" algn="l" defTabSz="1209431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6pPr>
    <a:lvl7pPr marL="3628290" algn="l" defTabSz="1209431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7pPr>
    <a:lvl8pPr marL="4233005" algn="l" defTabSz="1209431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8pPr>
    <a:lvl9pPr marL="4837720" algn="l" defTabSz="1209431" rtl="0" eaLnBrk="1" latinLnBrk="0" hangingPunct="1">
      <a:defRPr sz="158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1"/>
          </p:nvPr>
        </p:nvSpPr>
        <p:spPr/>
        <p:txBody>
          <a:bodyPr/>
          <a:lstStyle/>
          <a:p>
            <a:fld id="{1E022632-D421-494C-B4CE-541263C8FA88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63793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fld id="{A3D1D8BE-F1A7-43D1-9570-AE5B1D721018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089706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fld id="{A3D1D8BE-F1A7-43D1-9570-AE5B1D721018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52083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7FE5DD-7CA8-403C-9BAF-2190D566D67C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16316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FE5DD-7CA8-403C-9BAF-2190D566D67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81451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FE5DD-7CA8-403C-9BAF-2190D566D67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93051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7FE5DD-7CA8-403C-9BAF-2190D566D67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97012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7FE5DD-7CA8-403C-9BAF-2190D566D67C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360375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2400" b="0" i="0" u="none" strike="noStrike" kern="1200" baseline="0" dirty="0">
              <a:solidFill>
                <a:schemeClr val="tx1"/>
              </a:solidFill>
              <a:latin typeface="Times New Roman" pitchFamily="18" charset="0"/>
              <a:ea typeface="+mn-ea"/>
              <a:cs typeface="+mn-cs"/>
            </a:endParaRPr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fld id="{A3D1D8BE-F1A7-43D1-9570-AE5B1D721018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84581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endParaRPr lang="de-DE" dirty="0"/>
              </a:p>
            </p:txBody>
          </p:sp>
        </mc:Choice>
        <mc:Fallback xmlns="">
          <p:sp>
            <p:nvSpPr>
              <p:cNvPr id="3" name="Notizenplatzhalter 2"/>
              <p:cNvSpPr>
                <a:spLocks noGrp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Excitation spectrum of strange mesons from PDG [119] (points and shaded boxes representing</a:t>
                </a:r>
              </a:p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the central value and uncertainty of the measurements, respectively) compared to a relativistic </a:t>
                </a:r>
                <a:r>
                  <a:rPr lang="en-US" sz="1200" b="0" i="0" u="none" strike="noStrike" kern="1200" baseline="0" dirty="0" err="1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quarkmodel</a:t>
                </a:r>
                <a:endParaRPr lang="en-US" sz="1200" b="0" i="0" u="none" strike="noStrike" kern="1200" baseline="0" dirty="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endParaRPr>
              </a:p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prediction from Ref. [120] (black lines). States included in the PDG summary table are shown in</a:t>
                </a:r>
              </a:p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blue, the remaining states are shown in orange. The states are grouped by their JP quantum numbers.</a:t>
                </a:r>
              </a:p>
              <a:p>
                <a:endParaRPr lang="en-US" sz="1200" b="0" i="0" u="none" strike="noStrike" kern="1200" baseline="0" dirty="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endParaRPr>
              </a:p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Most of the results are more than 30 years old, only 4 new states were included since 1990. Most of the recent studies are from heavy-meson or tau decays =&gt; limited set of J^P and mass range.</a:t>
                </a:r>
              </a:p>
              <a:p>
                <a:endParaRPr lang="en-US" sz="1200" b="0" i="0" u="none" strike="noStrike" kern="1200" baseline="0" dirty="0">
                  <a:solidFill>
                    <a:schemeClr val="tx1"/>
                  </a:solidFill>
                  <a:latin typeface="Times New Roman" pitchFamily="18" charset="0"/>
                  <a:ea typeface="+mn-ea"/>
                  <a:cs typeface="+mn-cs"/>
                </a:endParaRPr>
              </a:p>
              <a:p>
                <a:r>
                  <a:rPr lang="en-US" sz="1200" b="0" i="0" u="none" strike="noStrike" kern="1200" baseline="0" dirty="0">
                    <a:solidFill>
                      <a:schemeClr val="tx1"/>
                    </a:solidFill>
                    <a:latin typeface="Times New Roman" pitchFamily="18" charset="0"/>
                    <a:ea typeface="+mn-ea"/>
                    <a:cs typeface="+mn-cs"/>
                  </a:rPr>
                  <a:t>Kaon ID in final state: at least one of the 2 neg. particles has to be identified as K, i.e. it has to have p&lt;50 GeV.</a:t>
                </a:r>
              </a:p>
              <a:p>
                <a:pPr marL="0" marR="0" lvl="0" indent="0" algn="l" defTabSz="1209431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en-US" sz="2400" dirty="0">
                    <a:solidFill>
                      <a:srgbClr val="1F1FA3"/>
                    </a:solidFill>
                    <a:cs typeface="Arial" panose="020B0604020202020204" pitchFamily="34" charset="0"/>
                  </a:rPr>
                  <a:t>This causes leakage from dominant </a:t>
                </a:r>
                <a:r>
                  <a:rPr lang="de-DE" sz="2400" i="0">
                    <a:solidFill>
                      <a:srgbClr val="1F1FA3"/>
                    </a:solidFill>
                    <a:latin typeface="Cambria Math" panose="02040503050406030204" pitchFamily="18" charset="0"/>
                  </a:rPr>
                  <a:t>1^+ 0^+  𝐾^∗ 𝜋 𝑆</a:t>
                </a:r>
                <a:r>
                  <a:rPr lang="en-US" sz="2400" dirty="0">
                    <a:solidFill>
                      <a:srgbClr val="1F1FA3"/>
                    </a:solidFill>
                    <a:cs typeface="Arial" panose="020B0604020202020204" pitchFamily="34" charset="0"/>
                  </a:rPr>
                  <a:t>-wave into other waves for </a:t>
                </a:r>
                <a:r>
                  <a:rPr lang="de-DE" sz="2400" i="0">
                    <a:solidFill>
                      <a:srgbClr val="1F1FA3"/>
                    </a:solidFill>
                    <a:latin typeface="Cambria Math" panose="02040503050406030204" pitchFamily="18" charset="0"/>
                  </a:rPr>
                  <a:t>𝑚_𝑋&lt;1.6 GeV/𝑐^2</a:t>
                </a:r>
                <a:r>
                  <a:rPr lang="en-US" sz="2400" dirty="0">
                    <a:solidFill>
                      <a:srgbClr val="1F1FA3"/>
                    </a:solidFill>
                    <a:cs typeface="Arial" panose="020B0604020202020204" pitchFamily="34" charset="0"/>
                  </a:rPr>
                  <a:t>, e.g. </a:t>
                </a:r>
                <a:r>
                  <a:rPr lang="de-DE" sz="2400" i="0">
                    <a:solidFill>
                      <a:srgbClr val="1F1FA3"/>
                    </a:solidFill>
                    <a:latin typeface="Cambria Math" panose="02040503050406030204" pitchFamily="18" charset="0"/>
                  </a:rPr>
                  <a:t>3^+ 1^+  𝐾^∗ 𝜋 𝐷</a:t>
                </a:r>
                <a:r>
                  <a:rPr lang="en-US" sz="2400" dirty="0">
                    <a:solidFill>
                      <a:srgbClr val="1F1FA3"/>
                    </a:solidFill>
                    <a:cs typeface="Arial" panose="020B0604020202020204" pitchFamily="34" charset="0"/>
                  </a:rPr>
                  <a:t>-wave</a:t>
                </a:r>
              </a:p>
              <a:p>
                <a:r>
                  <a:rPr lang="en-US" sz="2381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Among these waves are the 1+ 0+ K*(892)pi  S , 0- 0+ K*(892)pi  P, and 3+ 1+ K*(892)pi  D waves, for which the discrepancies are</a:t>
                </a:r>
              </a:p>
              <a:p>
                <a:r>
                  <a:rPr lang="en-US" sz="2381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314 largest. The deviations are limited to the region </a:t>
                </a:r>
                <a:r>
                  <a:rPr lang="en-US" sz="2381" b="0" i="0" u="none" strike="noStrike" kern="1200" baseline="0" dirty="0" err="1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mK</a:t>
                </a:r>
                <a:r>
                  <a:rPr lang="en-US" sz="2381" b="0" i="0" u="none" strike="noStrike" kern="1200" baseline="0" dirty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rPr>
                  <a:t> . 1:6GeV=c2.</a:t>
                </a:r>
                <a:endParaRPr lang="en-US" sz="2400" dirty="0">
                  <a:solidFill>
                    <a:srgbClr val="1F1FA3"/>
                  </a:solidFill>
                  <a:cs typeface="Arial" panose="020B0604020202020204" pitchFamily="34" charset="0"/>
                </a:endParaRPr>
              </a:p>
              <a:p>
                <a:endParaRPr lang="de-DE" dirty="0"/>
              </a:p>
            </p:txBody>
          </p:sp>
        </mc:Fallback>
      </mc:AlternateContent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906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fld id="{7C7FE5DD-7CA8-403C-9BAF-2190D566D67C}" type="slidenum">
              <a:rPr kumimoji="0" lang="en-GB" sz="1300" b="0" i="0" u="none" strike="noStrike" kern="120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Times New Roman" pitchFamily="18" charset="0"/>
                <a:ea typeface="+mn-ea"/>
                <a:cs typeface="+mn-cs"/>
              </a:rPr>
              <a:pPr marL="0" marR="0" lvl="0" indent="0" algn="r" defTabSz="9906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3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Times New Roman" pitchFamily="18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2405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de-DE"/>
              <a:t>Präsentationstitel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quarter" idx="1"/>
          </p:nvPr>
        </p:nvSpPr>
        <p:spPr/>
        <p:txBody>
          <a:bodyPr/>
          <a:lstStyle/>
          <a:p>
            <a:fld id="{A3D1D8BE-F1A7-43D1-9570-AE5B1D721018}" type="datetime1">
              <a:rPr lang="de-DE" smtClean="0"/>
              <a:t>10.06.2025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de-DE"/>
              <a:t>Autor/Veranstaltung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40210A4-2901-42F9-8CA9-E251F67383C7}" type="slidenum">
              <a:rPr lang="de-DE" smtClean="0"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77427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Bild 7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688289" y="1191293"/>
            <a:ext cx="3132348" cy="4891845"/>
          </a:xfrm>
          <a:prstGeom prst="rect">
            <a:avLst/>
          </a:prstGeom>
        </p:spPr>
      </p:pic>
      <p:sp>
        <p:nvSpPr>
          <p:cNvPr id="51" name="Untertitel 2"/>
          <p:cNvSpPr>
            <a:spLocks noGrp="1"/>
          </p:cNvSpPr>
          <p:nvPr>
            <p:ph type="subTitle" idx="1"/>
          </p:nvPr>
        </p:nvSpPr>
        <p:spPr>
          <a:xfrm>
            <a:off x="1775520" y="3284984"/>
            <a:ext cx="6666759" cy="2476130"/>
          </a:xfrm>
        </p:spPr>
        <p:txBody>
          <a:bodyPr tIns="0" bIns="0"/>
          <a:lstStyle>
            <a:lvl1pPr marL="0" indent="0" algn="l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None/>
              <a:defRPr sz="3200" cap="all" baseline="0">
                <a:solidFill>
                  <a:schemeClr val="accent2"/>
                </a:solidFill>
                <a:latin typeface="Exo 2 Semi Bold" pitchFamily="50" charset="0"/>
              </a:defRPr>
            </a:lvl1pPr>
            <a:lvl2pPr marL="45718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6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09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2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/>
              <a:t>Master-Untertitelformat bearbeiten</a:t>
            </a:r>
          </a:p>
        </p:txBody>
      </p:sp>
      <p:pic>
        <p:nvPicPr>
          <p:cNvPr id="26" name="Picture 3" descr="page1image24627232">
            <a:extLst>
              <a:ext uri="{FF2B5EF4-FFF2-40B4-BE49-F238E27FC236}">
                <a16:creationId xmlns:a16="http://schemas.microsoft.com/office/drawing/2014/main" id="{56EFF41A-6133-43BC-CBB4-C5AD432131E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191294"/>
            <a:ext cx="4001932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3319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Titel, Text und 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80085" y="1333581"/>
            <a:ext cx="5524827" cy="4571102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6287092" y="1333582"/>
            <a:ext cx="5524829" cy="2095421"/>
          </a:xfrm>
        </p:spPr>
        <p:txBody>
          <a:bodyPr/>
          <a:lstStyle>
            <a:lvl1pPr marL="0" indent="0">
              <a:buNone/>
              <a:defRPr/>
            </a:lvl1pPr>
            <a:lvl2pPr marL="215991" indent="0">
              <a:buNone/>
              <a:defRPr/>
            </a:lvl2pPr>
            <a:lvl3pPr marL="431983" indent="0">
              <a:buNone/>
              <a:defRPr/>
            </a:lvl3pPr>
            <a:lvl4pPr marL="647975" indent="0">
              <a:buNone/>
              <a:defRPr/>
            </a:lvl4pPr>
            <a:lvl5pPr marL="863967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3" hasCustomPrompt="1"/>
          </p:nvPr>
        </p:nvSpPr>
        <p:spPr>
          <a:xfrm>
            <a:off x="6287092" y="3809032"/>
            <a:ext cx="5524829" cy="2095187"/>
          </a:xfrm>
        </p:spPr>
        <p:txBody>
          <a:bodyPr/>
          <a:lstStyle>
            <a:lvl1pPr marL="0" indent="0">
              <a:buNone/>
              <a:defRPr/>
            </a:lvl1pPr>
            <a:lvl2pPr marL="215991" indent="0">
              <a:buNone/>
              <a:defRPr/>
            </a:lvl2pPr>
            <a:lvl3pPr marL="431983" indent="0">
              <a:buNone/>
              <a:defRPr/>
            </a:lvl3pPr>
            <a:lvl4pPr marL="647975" indent="0">
              <a:buNone/>
              <a:defRPr/>
            </a:lvl4pPr>
            <a:lvl5pPr marL="863967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149160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el und vier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quarter" idx="1"/>
          </p:nvPr>
        </p:nvSpPr>
        <p:spPr>
          <a:xfrm>
            <a:off x="383114" y="1333386"/>
            <a:ext cx="5524827" cy="2095617"/>
          </a:xfrm>
        </p:spPr>
        <p:txBody>
          <a:bodyPr/>
          <a:lstStyle>
            <a:lvl1pPr marL="143995" indent="-143995">
              <a:spcBef>
                <a:spcPts val="0"/>
              </a:spcBef>
              <a:spcAft>
                <a:spcPts val="420"/>
              </a:spcAft>
              <a:defRPr sz="1400"/>
            </a:lvl1pPr>
            <a:lvl2pPr marL="287989" indent="-143995">
              <a:spcBef>
                <a:spcPts val="0"/>
              </a:spcBef>
              <a:spcAft>
                <a:spcPts val="420"/>
              </a:spcAft>
              <a:defRPr sz="1400"/>
            </a:lvl2pPr>
            <a:lvl3pPr marL="431983" indent="-143995">
              <a:spcBef>
                <a:spcPts val="0"/>
              </a:spcBef>
              <a:spcAft>
                <a:spcPts val="420"/>
              </a:spcAft>
              <a:defRPr sz="1400"/>
            </a:lvl3pPr>
            <a:lvl4pPr marL="575978" indent="-143995">
              <a:spcBef>
                <a:spcPts val="0"/>
              </a:spcBef>
              <a:spcAft>
                <a:spcPts val="420"/>
              </a:spcAft>
              <a:defRPr sz="1400"/>
            </a:lvl4pPr>
            <a:lvl5pPr marL="719972" indent="-143995">
              <a:spcAft>
                <a:spcPts val="420"/>
              </a:spcAft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quarter" idx="2"/>
          </p:nvPr>
        </p:nvSpPr>
        <p:spPr>
          <a:xfrm>
            <a:off x="6287092" y="1326426"/>
            <a:ext cx="5524829" cy="2102577"/>
          </a:xfrm>
        </p:spPr>
        <p:txBody>
          <a:bodyPr/>
          <a:lstStyle>
            <a:lvl1pPr marL="143995" indent="-143995">
              <a:spcBef>
                <a:spcPts val="0"/>
              </a:spcBef>
              <a:spcAft>
                <a:spcPts val="420"/>
              </a:spcAft>
              <a:defRPr sz="1400"/>
            </a:lvl1pPr>
            <a:lvl2pPr marL="287989" indent="-143995">
              <a:spcBef>
                <a:spcPts val="0"/>
              </a:spcBef>
              <a:spcAft>
                <a:spcPts val="420"/>
              </a:spcAft>
              <a:defRPr sz="1400"/>
            </a:lvl2pPr>
            <a:lvl3pPr marL="431983" indent="-143995">
              <a:spcBef>
                <a:spcPts val="0"/>
              </a:spcBef>
              <a:spcAft>
                <a:spcPts val="420"/>
              </a:spcAft>
              <a:defRPr sz="1400"/>
            </a:lvl3pPr>
            <a:lvl4pPr marL="575978" indent="-143995">
              <a:spcBef>
                <a:spcPts val="0"/>
              </a:spcBef>
              <a:spcAft>
                <a:spcPts val="420"/>
              </a:spcAft>
              <a:defRPr sz="1400"/>
            </a:lvl4pPr>
            <a:lvl5pPr marL="719972" indent="-143995">
              <a:spcAft>
                <a:spcPts val="420"/>
              </a:spcAft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Inhaltsplatzhalter 4"/>
          <p:cNvSpPr>
            <a:spLocks noGrp="1"/>
          </p:cNvSpPr>
          <p:nvPr>
            <p:ph sz="quarter" idx="3"/>
          </p:nvPr>
        </p:nvSpPr>
        <p:spPr>
          <a:xfrm>
            <a:off x="377684" y="3811280"/>
            <a:ext cx="5509932" cy="2093404"/>
          </a:xfrm>
        </p:spPr>
        <p:txBody>
          <a:bodyPr/>
          <a:lstStyle>
            <a:lvl1pPr marL="143995" indent="-143995">
              <a:spcBef>
                <a:spcPts val="0"/>
              </a:spcBef>
              <a:spcAft>
                <a:spcPts val="420"/>
              </a:spcAft>
              <a:defRPr sz="1400"/>
            </a:lvl1pPr>
            <a:lvl2pPr marL="287989" indent="-143995">
              <a:spcBef>
                <a:spcPts val="0"/>
              </a:spcBef>
              <a:spcAft>
                <a:spcPts val="420"/>
              </a:spcAft>
              <a:defRPr sz="1400"/>
            </a:lvl2pPr>
            <a:lvl3pPr marL="431983" indent="-143995">
              <a:spcBef>
                <a:spcPts val="0"/>
              </a:spcBef>
              <a:spcAft>
                <a:spcPts val="420"/>
              </a:spcAft>
              <a:defRPr sz="1400"/>
            </a:lvl3pPr>
            <a:lvl4pPr marL="575978" indent="-143995">
              <a:spcBef>
                <a:spcPts val="0"/>
              </a:spcBef>
              <a:spcAft>
                <a:spcPts val="420"/>
              </a:spcAft>
              <a:defRPr sz="1400"/>
            </a:lvl4pPr>
            <a:lvl5pPr marL="719972" indent="-143995">
              <a:spcAft>
                <a:spcPts val="420"/>
              </a:spcAft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56985" y="3821482"/>
            <a:ext cx="5524829" cy="2083202"/>
          </a:xfrm>
        </p:spPr>
        <p:txBody>
          <a:bodyPr/>
          <a:lstStyle>
            <a:lvl1pPr marL="143995" indent="-143995">
              <a:spcBef>
                <a:spcPts val="0"/>
              </a:spcBef>
              <a:spcAft>
                <a:spcPts val="420"/>
              </a:spcAft>
              <a:defRPr sz="1400"/>
            </a:lvl1pPr>
            <a:lvl2pPr marL="287989" indent="-143995">
              <a:spcBef>
                <a:spcPts val="0"/>
              </a:spcBef>
              <a:spcAft>
                <a:spcPts val="420"/>
              </a:spcAft>
              <a:defRPr sz="1400"/>
            </a:lvl2pPr>
            <a:lvl3pPr marL="431983" indent="-143995">
              <a:spcBef>
                <a:spcPts val="0"/>
              </a:spcBef>
              <a:spcAft>
                <a:spcPts val="420"/>
              </a:spcAft>
              <a:defRPr sz="1400"/>
            </a:lvl3pPr>
            <a:lvl4pPr marL="575978" indent="-143995">
              <a:spcBef>
                <a:spcPts val="0"/>
              </a:spcBef>
              <a:spcAft>
                <a:spcPts val="420"/>
              </a:spcAft>
              <a:defRPr sz="1400"/>
            </a:lvl4pPr>
            <a:lvl5pPr marL="719972" indent="-143995">
              <a:spcAft>
                <a:spcPts val="420"/>
              </a:spcAft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7836140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0082" y="191085"/>
            <a:ext cx="11428729" cy="762233"/>
          </a:xfrm>
        </p:spPr>
        <p:txBody>
          <a:bodyPr tIns="0" anchor="ctr" anchorCtr="0"/>
          <a:lstStyle>
            <a:lvl1pPr algn="l">
              <a:defRPr sz="2400" b="0"/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2271" y="1618959"/>
            <a:ext cx="11428729" cy="3904666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182" indent="0">
              <a:buNone/>
              <a:defRPr sz="2800"/>
            </a:lvl2pPr>
            <a:lvl3pPr marL="914365" indent="0">
              <a:buNone/>
              <a:defRPr sz="2400"/>
            </a:lvl3pPr>
            <a:lvl4pPr marL="1371547" indent="0">
              <a:buNone/>
              <a:defRPr sz="2000"/>
            </a:lvl4pPr>
            <a:lvl5pPr marL="1828729" indent="0">
              <a:buNone/>
              <a:defRPr sz="2000"/>
            </a:lvl5pPr>
            <a:lvl6pPr marL="2285911" indent="0">
              <a:buNone/>
              <a:defRPr sz="2000"/>
            </a:lvl6pPr>
            <a:lvl7pPr marL="2743094" indent="0">
              <a:buNone/>
              <a:defRPr sz="2000"/>
            </a:lvl7pPr>
            <a:lvl8pPr marL="3200276" indent="0">
              <a:buNone/>
              <a:defRPr sz="2000"/>
            </a:lvl8pPr>
            <a:lvl9pPr marL="3657458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0082" y="5524473"/>
            <a:ext cx="11428729" cy="476179"/>
          </a:xfrm>
        </p:spPr>
        <p:txBody>
          <a:bodyPr anchor="ctr" anchorCtr="0"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5" indent="0">
              <a:buNone/>
              <a:defRPr sz="1000"/>
            </a:lvl3pPr>
            <a:lvl4pPr marL="1371547" indent="0">
              <a:buNone/>
              <a:defRPr sz="900"/>
            </a:lvl4pPr>
            <a:lvl5pPr marL="1828729" indent="0">
              <a:buNone/>
              <a:defRPr sz="900"/>
            </a:lvl5pPr>
            <a:lvl6pPr marL="2285911" indent="0">
              <a:buNone/>
              <a:defRPr sz="900"/>
            </a:lvl6pPr>
            <a:lvl7pPr marL="2743094" indent="0">
              <a:buNone/>
              <a:defRPr sz="900"/>
            </a:lvl7pPr>
            <a:lvl8pPr marL="3200276" indent="0">
              <a:buNone/>
              <a:defRPr sz="900"/>
            </a:lvl8pPr>
            <a:lvl9pPr marL="3657458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2276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0082" y="191085"/>
            <a:ext cx="11428729" cy="762233"/>
          </a:xfrm>
        </p:spPr>
        <p:txBody>
          <a:bodyPr tIns="0" anchor="ctr" anchorCtr="0"/>
          <a:lstStyle>
            <a:lvl1pPr algn="l">
              <a:defRPr sz="2400" b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868" y="1618959"/>
            <a:ext cx="7809631" cy="4380845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182" indent="0">
              <a:buNone/>
              <a:defRPr sz="2800"/>
            </a:lvl2pPr>
            <a:lvl3pPr marL="914365" indent="0">
              <a:buNone/>
              <a:defRPr sz="2400"/>
            </a:lvl3pPr>
            <a:lvl4pPr marL="1371547" indent="0">
              <a:buNone/>
              <a:defRPr sz="2000"/>
            </a:lvl4pPr>
            <a:lvl5pPr marL="1828729" indent="0">
              <a:buNone/>
              <a:defRPr sz="2000"/>
            </a:lvl5pPr>
            <a:lvl6pPr marL="2285911" indent="0">
              <a:buNone/>
              <a:defRPr sz="2000"/>
            </a:lvl6pPr>
            <a:lvl7pPr marL="2743094" indent="0">
              <a:buNone/>
              <a:defRPr sz="2000"/>
            </a:lvl7pPr>
            <a:lvl8pPr marL="3200276" indent="0">
              <a:buNone/>
              <a:defRPr sz="2000"/>
            </a:lvl8pPr>
            <a:lvl9pPr marL="3657458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572499" y="1618959"/>
            <a:ext cx="3239420" cy="4380845"/>
          </a:xfrm>
        </p:spPr>
        <p:txBody>
          <a:bodyPr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5" indent="0">
              <a:buNone/>
              <a:defRPr sz="1000"/>
            </a:lvl3pPr>
            <a:lvl4pPr marL="1371547" indent="0">
              <a:buNone/>
              <a:defRPr sz="900"/>
            </a:lvl4pPr>
            <a:lvl5pPr marL="1828729" indent="0">
              <a:buNone/>
              <a:defRPr sz="900"/>
            </a:lvl5pPr>
            <a:lvl6pPr marL="2285911" indent="0">
              <a:buNone/>
              <a:defRPr sz="900"/>
            </a:lvl6pPr>
            <a:lvl7pPr marL="2743094" indent="0">
              <a:buNone/>
              <a:defRPr sz="900"/>
            </a:lvl7pPr>
            <a:lvl8pPr marL="3200276" indent="0">
              <a:buNone/>
              <a:defRPr sz="900"/>
            </a:lvl8pPr>
            <a:lvl9pPr marL="3657458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25518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Bilder mit 2-spaltigem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80082" y="171759"/>
            <a:ext cx="11428729" cy="781558"/>
          </a:xfrm>
        </p:spPr>
        <p:txBody>
          <a:bodyPr tIns="0" anchor="ctr" anchorCtr="0"/>
          <a:lstStyle>
            <a:lvl1pPr algn="l">
              <a:defRPr lang="de-DE" dirty="0"/>
            </a:lvl1pPr>
          </a:lstStyle>
          <a:p>
            <a:r>
              <a:rPr lang="de-DE" dirty="0"/>
              <a:t>Mastertitelformat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1868" y="1618957"/>
            <a:ext cx="2476092" cy="2001126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  <a:lvl2pPr marL="457182" indent="0">
              <a:buNone/>
              <a:defRPr sz="2800"/>
            </a:lvl2pPr>
            <a:lvl3pPr marL="914365" indent="0">
              <a:buNone/>
              <a:defRPr sz="2400"/>
            </a:lvl3pPr>
            <a:lvl4pPr marL="1371547" indent="0">
              <a:buNone/>
              <a:defRPr sz="2000"/>
            </a:lvl4pPr>
            <a:lvl5pPr marL="1828729" indent="0">
              <a:buNone/>
              <a:defRPr sz="2000"/>
            </a:lvl5pPr>
            <a:lvl6pPr marL="2285911" indent="0">
              <a:buNone/>
              <a:defRPr sz="2000"/>
            </a:lvl6pPr>
            <a:lvl7pPr marL="2743094" indent="0">
              <a:buNone/>
              <a:defRPr sz="2000"/>
            </a:lvl7pPr>
            <a:lvl8pPr marL="3200276" indent="0">
              <a:buNone/>
              <a:defRPr sz="2000"/>
            </a:lvl8pPr>
            <a:lvl9pPr marL="3657458" indent="0">
              <a:buNone/>
              <a:defRPr sz="2000"/>
            </a:lvl9pPr>
          </a:lstStyle>
          <a:p>
            <a:r>
              <a:rPr lang="de-DE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238500" y="1618959"/>
            <a:ext cx="8573420" cy="4380845"/>
          </a:xfrm>
        </p:spPr>
        <p:txBody>
          <a:bodyPr numCol="2" spcCol="216000"/>
          <a:lstStyle>
            <a:lvl1pPr marL="0" indent="0">
              <a:buNone/>
              <a:defRPr sz="1400"/>
            </a:lvl1pPr>
            <a:lvl2pPr marL="457182" indent="0">
              <a:buNone/>
              <a:defRPr sz="1200"/>
            </a:lvl2pPr>
            <a:lvl3pPr marL="914365" indent="0">
              <a:buNone/>
              <a:defRPr sz="1000"/>
            </a:lvl3pPr>
            <a:lvl4pPr marL="1371547" indent="0">
              <a:buNone/>
              <a:defRPr sz="900"/>
            </a:lvl4pPr>
            <a:lvl5pPr marL="1828729" indent="0">
              <a:buNone/>
              <a:defRPr sz="900"/>
            </a:lvl5pPr>
            <a:lvl6pPr marL="2285911" indent="0">
              <a:buNone/>
              <a:defRPr sz="900"/>
            </a:lvl6pPr>
            <a:lvl7pPr marL="2743094" indent="0">
              <a:buNone/>
              <a:defRPr sz="900"/>
            </a:lvl7pPr>
            <a:lvl8pPr marL="3200276" indent="0">
              <a:buNone/>
              <a:defRPr sz="900"/>
            </a:lvl8pPr>
            <a:lvl9pPr marL="3657458" indent="0">
              <a:buNone/>
              <a:defRPr sz="9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  <p:sp>
        <p:nvSpPr>
          <p:cNvPr id="9" name="Bildplatzhalter 8"/>
          <p:cNvSpPr>
            <a:spLocks noGrp="1"/>
          </p:cNvSpPr>
          <p:nvPr>
            <p:ph type="pic" sz="quarter" idx="13"/>
          </p:nvPr>
        </p:nvSpPr>
        <p:spPr>
          <a:xfrm>
            <a:off x="380082" y="4000151"/>
            <a:ext cx="2477878" cy="2001124"/>
          </a:xfrm>
          <a:pattFill prst="ltUpDiag">
            <a:fgClr>
              <a:schemeClr val="accent1"/>
            </a:fgClr>
            <a:bgClr>
              <a:schemeClr val="bg1"/>
            </a:bgClr>
          </a:pattFill>
        </p:spPr>
        <p:txBody>
          <a:bodyPr lIns="144000" tIns="144000"/>
          <a:lstStyle>
            <a:lvl1pPr marL="0" indent="0">
              <a:buNone/>
              <a:defRPr sz="1400"/>
            </a:lvl1pPr>
          </a:lstStyle>
          <a:p>
            <a:r>
              <a:rPr lang="de-DE"/>
              <a:t>Bild auf Platzhalter ziehen oder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421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11839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81964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-1" y="1333385"/>
            <a:ext cx="12192000" cy="5524617"/>
          </a:xfrm>
          <a:noFill/>
        </p:spPr>
        <p:txBody>
          <a:bodyPr lIns="1368000" tIns="864000" rIns="1440000"/>
          <a:lstStyle>
            <a:lvl1pPr marL="0" indent="0">
              <a:lnSpc>
                <a:spcPts val="32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3409818" algn="l"/>
              </a:tabLst>
              <a:defRPr sz="2800" cap="all" baseline="0">
                <a:latin typeface="Exo 2 Semi Bold" pitchFamily="50" charset="0"/>
              </a:defRPr>
            </a:lvl1pPr>
          </a:lstStyle>
          <a:p>
            <a:pPr lvl="0"/>
            <a:r>
              <a:rPr lang="de-DE" dirty="0"/>
              <a:t>Durch Klicken individuelle Dankesformel hinzufügen</a:t>
            </a:r>
          </a:p>
        </p:txBody>
      </p:sp>
      <p:sp>
        <p:nvSpPr>
          <p:cNvPr id="9" name="Textplatzhalter 8"/>
          <p:cNvSpPr>
            <a:spLocks noGrp="1"/>
          </p:cNvSpPr>
          <p:nvPr userDrawn="1">
            <p:ph type="body" sz="quarter" idx="14" hasCustomPrompt="1"/>
          </p:nvPr>
        </p:nvSpPr>
        <p:spPr>
          <a:xfrm>
            <a:off x="1809422" y="3810215"/>
            <a:ext cx="5524827" cy="1618958"/>
          </a:xfrm>
        </p:spPr>
        <p:txBody>
          <a:bodyPr/>
          <a:lstStyle>
            <a:lvl1pPr marL="0" indent="0">
              <a:buNone/>
              <a:defRPr sz="1400" baseline="0">
                <a:latin typeface="+mn-lt"/>
              </a:defRPr>
            </a:lvl1pPr>
          </a:lstStyle>
          <a:p>
            <a:pPr lvl="0"/>
            <a:r>
              <a:rPr lang="de-DE" dirty="0"/>
              <a:t>Durch Klicken Autor/Adresse/Kontaktdaten hinzufügen</a:t>
            </a:r>
          </a:p>
        </p:txBody>
      </p:sp>
      <p:sp>
        <p:nvSpPr>
          <p:cNvPr id="71" name="Freeform 7"/>
          <p:cNvSpPr>
            <a:spLocks noChangeAspect="1"/>
          </p:cNvSpPr>
          <p:nvPr userDrawn="1"/>
        </p:nvSpPr>
        <p:spPr bwMode="auto">
          <a:xfrm>
            <a:off x="3143248" y="-12387"/>
            <a:ext cx="9065461" cy="6894047"/>
          </a:xfrm>
          <a:custGeom>
            <a:avLst/>
            <a:gdLst>
              <a:gd name="T0" fmla="*/ 2000 w 2000"/>
              <a:gd name="T1" fmla="*/ 0 h 1349"/>
              <a:gd name="T2" fmla="*/ 1361 w 2000"/>
              <a:gd name="T3" fmla="*/ 0 h 1349"/>
              <a:gd name="T4" fmla="*/ 992 w 2000"/>
              <a:gd name="T5" fmla="*/ 627 h 1349"/>
              <a:gd name="T6" fmla="*/ 0 w 2000"/>
              <a:gd name="T7" fmla="*/ 1193 h 1349"/>
              <a:gd name="T8" fmla="*/ 0 w 2000"/>
              <a:gd name="T9" fmla="*/ 1349 h 1349"/>
              <a:gd name="T10" fmla="*/ 2000 w 2000"/>
              <a:gd name="T11" fmla="*/ 1349 h 1349"/>
              <a:gd name="T12" fmla="*/ 2000 w 2000"/>
              <a:gd name="T13" fmla="*/ 0 h 1349"/>
              <a:gd name="connsiteX0" fmla="*/ 8674 w 10000"/>
              <a:gd name="connsiteY0" fmla="*/ 0 h 10000"/>
              <a:gd name="connsiteX1" fmla="*/ 6805 w 10000"/>
              <a:gd name="connsiteY1" fmla="*/ 0 h 10000"/>
              <a:gd name="connsiteX2" fmla="*/ 4960 w 10000"/>
              <a:gd name="connsiteY2" fmla="*/ 4648 h 10000"/>
              <a:gd name="connsiteX3" fmla="*/ 0 w 10000"/>
              <a:gd name="connsiteY3" fmla="*/ 8844 h 10000"/>
              <a:gd name="connsiteX4" fmla="*/ 0 w 10000"/>
              <a:gd name="connsiteY4" fmla="*/ 10000 h 10000"/>
              <a:gd name="connsiteX5" fmla="*/ 10000 w 10000"/>
              <a:gd name="connsiteY5" fmla="*/ 10000 h 10000"/>
              <a:gd name="connsiteX6" fmla="*/ 8674 w 10000"/>
              <a:gd name="connsiteY6" fmla="*/ 0 h 10000"/>
              <a:gd name="connsiteX0" fmla="*/ 8674 w 8674"/>
              <a:gd name="connsiteY0" fmla="*/ 0 h 10036"/>
              <a:gd name="connsiteX1" fmla="*/ 6805 w 8674"/>
              <a:gd name="connsiteY1" fmla="*/ 0 h 10036"/>
              <a:gd name="connsiteX2" fmla="*/ 4960 w 8674"/>
              <a:gd name="connsiteY2" fmla="*/ 4648 h 10036"/>
              <a:gd name="connsiteX3" fmla="*/ 0 w 8674"/>
              <a:gd name="connsiteY3" fmla="*/ 8844 h 10036"/>
              <a:gd name="connsiteX4" fmla="*/ 0 w 8674"/>
              <a:gd name="connsiteY4" fmla="*/ 10000 h 10036"/>
              <a:gd name="connsiteX5" fmla="*/ 8651 w 8674"/>
              <a:gd name="connsiteY5" fmla="*/ 10036 h 10036"/>
              <a:gd name="connsiteX6" fmla="*/ 8674 w 8674"/>
              <a:gd name="connsiteY6" fmla="*/ 0 h 10036"/>
              <a:gd name="connsiteX0" fmla="*/ 9951 w 9974"/>
              <a:gd name="connsiteY0" fmla="*/ 0 h 10000"/>
              <a:gd name="connsiteX1" fmla="*/ 7845 w 9974"/>
              <a:gd name="connsiteY1" fmla="*/ 0 h 10000"/>
              <a:gd name="connsiteX2" fmla="*/ 5718 w 9974"/>
              <a:gd name="connsiteY2" fmla="*/ 4631 h 10000"/>
              <a:gd name="connsiteX3" fmla="*/ 0 w 9974"/>
              <a:gd name="connsiteY3" fmla="*/ 8812 h 10000"/>
              <a:gd name="connsiteX4" fmla="*/ 0 w 9974"/>
              <a:gd name="connsiteY4" fmla="*/ 9964 h 10000"/>
              <a:gd name="connsiteX5" fmla="*/ 9973 w 9974"/>
              <a:gd name="connsiteY5" fmla="*/ 10000 h 10000"/>
              <a:gd name="connsiteX6" fmla="*/ 9951 w 9974"/>
              <a:gd name="connsiteY6" fmla="*/ 0 h 10000"/>
              <a:gd name="connsiteX0" fmla="*/ 9986 w 10000"/>
              <a:gd name="connsiteY0" fmla="*/ 6 h 10000"/>
              <a:gd name="connsiteX1" fmla="*/ 7865 w 10000"/>
              <a:gd name="connsiteY1" fmla="*/ 0 h 10000"/>
              <a:gd name="connsiteX2" fmla="*/ 5733 w 10000"/>
              <a:gd name="connsiteY2" fmla="*/ 4631 h 10000"/>
              <a:gd name="connsiteX3" fmla="*/ 0 w 10000"/>
              <a:gd name="connsiteY3" fmla="*/ 8812 h 10000"/>
              <a:gd name="connsiteX4" fmla="*/ 0 w 10000"/>
              <a:gd name="connsiteY4" fmla="*/ 9964 h 10000"/>
              <a:gd name="connsiteX5" fmla="*/ 9999 w 10000"/>
              <a:gd name="connsiteY5" fmla="*/ 10000 h 10000"/>
              <a:gd name="connsiteX6" fmla="*/ 9986 w 10000"/>
              <a:gd name="connsiteY6" fmla="*/ 6 h 10000"/>
              <a:gd name="connsiteX0" fmla="*/ 9986 w 10000"/>
              <a:gd name="connsiteY0" fmla="*/ 0 h 10012"/>
              <a:gd name="connsiteX1" fmla="*/ 7865 w 10000"/>
              <a:gd name="connsiteY1" fmla="*/ 12 h 10012"/>
              <a:gd name="connsiteX2" fmla="*/ 5733 w 10000"/>
              <a:gd name="connsiteY2" fmla="*/ 4643 h 10012"/>
              <a:gd name="connsiteX3" fmla="*/ 0 w 10000"/>
              <a:gd name="connsiteY3" fmla="*/ 8824 h 10012"/>
              <a:gd name="connsiteX4" fmla="*/ 0 w 10000"/>
              <a:gd name="connsiteY4" fmla="*/ 9976 h 10012"/>
              <a:gd name="connsiteX5" fmla="*/ 9999 w 10000"/>
              <a:gd name="connsiteY5" fmla="*/ 10012 h 10012"/>
              <a:gd name="connsiteX6" fmla="*/ 9986 w 10000"/>
              <a:gd name="connsiteY6" fmla="*/ 0 h 10012"/>
              <a:gd name="connsiteX0" fmla="*/ 9977 w 10000"/>
              <a:gd name="connsiteY0" fmla="*/ 0 h 10012"/>
              <a:gd name="connsiteX1" fmla="*/ 7865 w 10000"/>
              <a:gd name="connsiteY1" fmla="*/ 12 h 10012"/>
              <a:gd name="connsiteX2" fmla="*/ 5733 w 10000"/>
              <a:gd name="connsiteY2" fmla="*/ 4643 h 10012"/>
              <a:gd name="connsiteX3" fmla="*/ 0 w 10000"/>
              <a:gd name="connsiteY3" fmla="*/ 8824 h 10012"/>
              <a:gd name="connsiteX4" fmla="*/ 0 w 10000"/>
              <a:gd name="connsiteY4" fmla="*/ 9976 h 10012"/>
              <a:gd name="connsiteX5" fmla="*/ 9999 w 10000"/>
              <a:gd name="connsiteY5" fmla="*/ 10012 h 10012"/>
              <a:gd name="connsiteX6" fmla="*/ 9977 w 10000"/>
              <a:gd name="connsiteY6" fmla="*/ 0 h 10012"/>
              <a:gd name="connsiteX0" fmla="*/ 9990 w 10001"/>
              <a:gd name="connsiteY0" fmla="*/ 0 h 10018"/>
              <a:gd name="connsiteX1" fmla="*/ 7865 w 10001"/>
              <a:gd name="connsiteY1" fmla="*/ 18 h 10018"/>
              <a:gd name="connsiteX2" fmla="*/ 5733 w 10001"/>
              <a:gd name="connsiteY2" fmla="*/ 4649 h 10018"/>
              <a:gd name="connsiteX3" fmla="*/ 0 w 10001"/>
              <a:gd name="connsiteY3" fmla="*/ 8830 h 10018"/>
              <a:gd name="connsiteX4" fmla="*/ 0 w 10001"/>
              <a:gd name="connsiteY4" fmla="*/ 9982 h 10018"/>
              <a:gd name="connsiteX5" fmla="*/ 9999 w 10001"/>
              <a:gd name="connsiteY5" fmla="*/ 10018 h 10018"/>
              <a:gd name="connsiteX6" fmla="*/ 9990 w 10001"/>
              <a:gd name="connsiteY6" fmla="*/ 0 h 10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01" h="10018">
                <a:moveTo>
                  <a:pt x="9990" y="0"/>
                </a:moveTo>
                <a:lnTo>
                  <a:pt x="7865" y="18"/>
                </a:lnTo>
                <a:cubicBezTo>
                  <a:pt x="7426" y="1554"/>
                  <a:pt x="6751" y="3113"/>
                  <a:pt x="5733" y="4649"/>
                </a:cubicBezTo>
                <a:cubicBezTo>
                  <a:pt x="3722" y="7670"/>
                  <a:pt x="1497" y="8579"/>
                  <a:pt x="0" y="8830"/>
                </a:cubicBezTo>
                <a:lnTo>
                  <a:pt x="0" y="9982"/>
                </a:lnTo>
                <a:lnTo>
                  <a:pt x="9999" y="10018"/>
                </a:lnTo>
                <a:cubicBezTo>
                  <a:pt x="10009" y="6685"/>
                  <a:pt x="9981" y="3333"/>
                  <a:pt x="9990" y="0"/>
                </a:cubicBezTo>
                <a:close/>
              </a:path>
            </a:pathLst>
          </a:custGeom>
          <a:solidFill>
            <a:srgbClr val="7A786C">
              <a:alpha val="1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de-DE" sz="2381"/>
          </a:p>
        </p:txBody>
      </p:sp>
      <p:sp>
        <p:nvSpPr>
          <p:cNvPr id="5" name="Datumsplatzhalter 4" hidden="1"/>
          <p:cNvSpPr>
            <a:spLocks noGrp="1"/>
          </p:cNvSpPr>
          <p:nvPr>
            <p:ph type="dt" sz="half" idx="15"/>
          </p:nvPr>
        </p:nvSpPr>
        <p:spPr>
          <a:xfrm>
            <a:off x="381000" y="6953114"/>
            <a:ext cx="1142873" cy="38094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 hidden="1"/>
          <p:cNvSpPr>
            <a:spLocks noGrp="1"/>
          </p:cNvSpPr>
          <p:nvPr>
            <p:ph type="ftr" sz="quarter" idx="16"/>
          </p:nvPr>
        </p:nvSpPr>
        <p:spPr>
          <a:xfrm>
            <a:off x="2762249" y="6953156"/>
            <a:ext cx="6666759" cy="380943"/>
          </a:xfrm>
        </p:spPr>
        <p:txBody>
          <a:bodyPr/>
          <a:lstStyle/>
          <a:p>
            <a:r>
              <a:rPr lang="de-DE"/>
              <a:t>AMBER</a:t>
            </a:r>
            <a:endParaRPr lang="de-DE" dirty="0"/>
          </a:p>
        </p:txBody>
      </p:sp>
      <p:sp>
        <p:nvSpPr>
          <p:cNvPr id="8" name="Foliennummernplatzhalter 7" hidden="1"/>
          <p:cNvSpPr>
            <a:spLocks noGrp="1"/>
          </p:cNvSpPr>
          <p:nvPr>
            <p:ph type="sldNum" sz="quarter" idx="17"/>
          </p:nvPr>
        </p:nvSpPr>
        <p:spPr>
          <a:xfrm>
            <a:off x="11049085" y="6953114"/>
            <a:ext cx="761915" cy="380943"/>
          </a:xfr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89" name="Gruppieren 29"/>
          <p:cNvGrpSpPr>
            <a:grpSpLocks noChangeAspect="1"/>
          </p:cNvGrpSpPr>
          <p:nvPr userDrawn="1"/>
        </p:nvGrpSpPr>
        <p:grpSpPr>
          <a:xfrm>
            <a:off x="381000" y="5714911"/>
            <a:ext cx="2478754" cy="952358"/>
            <a:chOff x="7081838" y="144463"/>
            <a:chExt cx="1871662" cy="719137"/>
          </a:xfrm>
        </p:grpSpPr>
        <p:sp>
          <p:nvSpPr>
            <p:cNvPr id="90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1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2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3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4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5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6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7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8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99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0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1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2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3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4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5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6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7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108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</p:grpSp>
    </p:spTree>
    <p:extLst>
      <p:ext uri="{BB962C8B-B14F-4D97-AF65-F5344CB8AC3E}">
        <p14:creationId xmlns:p14="http://schemas.microsoft.com/office/powerpoint/2010/main" val="16273392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93425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953499" y="1618959"/>
            <a:ext cx="2858420" cy="4382316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80083" y="1618959"/>
            <a:ext cx="8190589" cy="4380845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233516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2271" y="1333386"/>
            <a:ext cx="11428729" cy="4571299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AMBER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9837753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 Only_w logo wtrm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51CB73A-3EB2-0F4B-A749-FE602CE5F24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7867" t="3208" r="30052" b="19629"/>
          <a:stretch/>
        </p:blipFill>
        <p:spPr>
          <a:xfrm>
            <a:off x="4086577" y="-188728"/>
            <a:ext cx="8105424" cy="7046728"/>
          </a:xfrm>
          <a:prstGeom prst="rect">
            <a:avLst/>
          </a:prstGeom>
        </p:spPr>
      </p:pic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5FC89D9-A95D-984D-AA31-A11221C38E3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09600" y="609600"/>
            <a:ext cx="10968072" cy="892208"/>
          </a:xfrm>
        </p:spPr>
        <p:txBody>
          <a:bodyPr lIns="0" tIns="0" rIns="0" bIns="0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3200" b="1" i="0">
                <a:solidFill>
                  <a:srgbClr val="000F7E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buNone/>
              <a:defRPr b="1" i="0">
                <a:latin typeface="Acumin Pro" panose="020B0504020202020204" pitchFamily="34" charset="77"/>
              </a:defRPr>
            </a:lvl2pPr>
            <a:lvl3pPr>
              <a:buNone/>
              <a:defRPr b="1" i="0">
                <a:latin typeface="Acumin Pro" panose="020B0504020202020204" pitchFamily="34" charset="77"/>
              </a:defRPr>
            </a:lvl3pPr>
            <a:lvl4pPr>
              <a:buNone/>
              <a:defRPr b="1" i="0">
                <a:latin typeface="Acumin Pro" panose="020B0504020202020204" pitchFamily="34" charset="77"/>
              </a:defRPr>
            </a:lvl4pPr>
            <a:lvl5pPr>
              <a:buNone/>
              <a:defRPr b="1" i="0">
                <a:latin typeface="Acumin Pro" panose="020B0504020202020204" pitchFamily="34" charset="77"/>
              </a:defRPr>
            </a:lvl5pPr>
          </a:lstStyle>
          <a:p>
            <a:pPr lvl="0"/>
            <a:r>
              <a:rPr lang="en-US" dirty="0"/>
              <a:t>Click to add a brief slide title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790429E5-795A-8A43-A273-2BC100111C0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600" y="1523999"/>
            <a:ext cx="10968072" cy="4267200"/>
          </a:xfrm>
        </p:spPr>
        <p:txBody>
          <a:bodyPr lIns="0" tIns="0" rIns="0" bIns="0">
            <a:noAutofit/>
          </a:bodyPr>
          <a:lstStyle>
            <a:lvl1pPr marL="306910" indent="-306910">
              <a:lnSpc>
                <a:spcPct val="100000"/>
              </a:lnSpc>
              <a:spcBef>
                <a:spcPts val="800"/>
              </a:spcBef>
              <a:tabLst/>
              <a:defRPr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</a:lstStyle>
          <a:p>
            <a:pPr lvl="0"/>
            <a:r>
              <a:rPr lang="en-US" dirty="0"/>
              <a:t>Click to add first bullet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8" name="Slide Number Placeholder 3">
            <a:extLst>
              <a:ext uri="{FF2B5EF4-FFF2-40B4-BE49-F238E27FC236}">
                <a16:creationId xmlns:a16="http://schemas.microsoft.com/office/drawing/2014/main" id="{351EB0E6-A70D-CE45-BB73-DE0110A910ED}"/>
              </a:ext>
            </a:extLst>
          </p:cNvPr>
          <p:cNvSpPr txBox="1">
            <a:spLocks/>
          </p:cNvSpPr>
          <p:nvPr userDrawn="1"/>
        </p:nvSpPr>
        <p:spPr>
          <a:xfrm>
            <a:off x="11606785" y="6461336"/>
            <a:ext cx="293980" cy="270473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defPPr>
              <a:defRPr lang="en-US"/>
            </a:defPPr>
            <a:lvl1pPr marL="0" algn="r" defTabSz="457200" rtl="0" eaLnBrk="1" latinLnBrk="0" hangingPunct="1">
              <a:defRPr sz="700" b="0" i="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33" dirty="0">
                <a:solidFill>
                  <a:schemeClr val="bg1">
                    <a:lumMod val="65000"/>
                  </a:schemeClr>
                </a:solidFill>
              </a:rPr>
              <a:t>  </a:t>
            </a:r>
            <a:fld id="{F16E1515-8F3D-DE4D-94E5-8D9BEBCD7A49}" type="slidenum">
              <a:rPr lang="en-US" sz="933" smtClean="0">
                <a:solidFill>
                  <a:schemeClr val="bg1">
                    <a:lumMod val="65000"/>
                  </a:schemeClr>
                </a:solidFill>
              </a:rPr>
              <a:pPr/>
              <a:t>‹Nr.›</a:t>
            </a:fld>
            <a:endParaRPr lang="en-US" sz="933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90097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8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 userDrawn="1">
            <p:ph type="body" idx="1"/>
          </p:nvPr>
        </p:nvSpPr>
        <p:spPr>
          <a:xfrm>
            <a:off x="1810702" y="2095594"/>
            <a:ext cx="8571547" cy="476179"/>
          </a:xfrm>
        </p:spPr>
        <p:txBody>
          <a:bodyPr wrap="none" bIns="0" anchor="b" anchorCtr="0"/>
          <a:lstStyle>
            <a:lvl1pPr marL="0" indent="0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None/>
              <a:defRPr sz="1800" cap="all" baseline="0">
                <a:solidFill>
                  <a:schemeClr val="accent3"/>
                </a:solidFill>
                <a:latin typeface="Exo 2 Semi Bold" pitchFamily="50" charset="0"/>
              </a:defRPr>
            </a:lvl1pPr>
            <a:lvl2pPr marL="45718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65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4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2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1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09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27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458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2" name="Titel 1"/>
          <p:cNvSpPr>
            <a:spLocks noGrp="1"/>
          </p:cNvSpPr>
          <p:nvPr userDrawn="1">
            <p:ph type="title"/>
          </p:nvPr>
        </p:nvSpPr>
        <p:spPr>
          <a:xfrm>
            <a:off x="1810702" y="2572036"/>
            <a:ext cx="8571547" cy="2285658"/>
          </a:xfrm>
        </p:spPr>
        <p:txBody>
          <a:bodyPr tIns="0" anchor="t"/>
          <a:lstStyle>
            <a:lvl1pPr algn="l">
              <a:lnSpc>
                <a:spcPts val="3600"/>
              </a:lnSpc>
              <a:defRPr sz="3200" b="0" cap="all">
                <a:solidFill>
                  <a:schemeClr val="accent2"/>
                </a:solidFill>
                <a:latin typeface="Exo 2 Semi Bold" pitchFamily="50" charset="0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Datumsplatzhalter 6" hidden="1"/>
          <p:cNvSpPr>
            <a:spLocks noGrp="1"/>
          </p:cNvSpPr>
          <p:nvPr>
            <p:ph type="dt" sz="half" idx="10"/>
          </p:nvPr>
        </p:nvSpPr>
        <p:spPr>
          <a:xfrm>
            <a:off x="381000" y="6953114"/>
            <a:ext cx="1142873" cy="380943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8" name="Fußzeilenplatzhalter 7" hidden="1"/>
          <p:cNvSpPr>
            <a:spLocks noGrp="1"/>
          </p:cNvSpPr>
          <p:nvPr>
            <p:ph type="ftr" sz="quarter" idx="11"/>
          </p:nvPr>
        </p:nvSpPr>
        <p:spPr>
          <a:xfrm>
            <a:off x="2762249" y="6953156"/>
            <a:ext cx="6666759" cy="380943"/>
          </a:xfrm>
        </p:spPr>
        <p:txBody>
          <a:bodyPr/>
          <a:lstStyle/>
          <a:p>
            <a:r>
              <a:rPr lang="de-DE"/>
              <a:t>AMBER</a:t>
            </a:r>
            <a:endParaRPr lang="de-DE" dirty="0"/>
          </a:p>
        </p:txBody>
      </p:sp>
      <p:sp>
        <p:nvSpPr>
          <p:cNvPr id="9" name="Foliennummernplatzhalter 8" hidden="1"/>
          <p:cNvSpPr>
            <a:spLocks noGrp="1"/>
          </p:cNvSpPr>
          <p:nvPr>
            <p:ph type="sldNum" sz="quarter" idx="12"/>
          </p:nvPr>
        </p:nvSpPr>
        <p:spPr>
          <a:xfrm>
            <a:off x="11049085" y="6953114"/>
            <a:ext cx="761915" cy="380943"/>
          </a:xfrm>
        </p:spPr>
        <p:txBody>
          <a:bodyPr/>
          <a:lstStyle/>
          <a:p>
            <a:fld id="{527F1E04-A1A3-475C-A843-CFD0985386E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27" name="Gruppieren 29"/>
          <p:cNvGrpSpPr>
            <a:grpSpLocks noChangeAspect="1"/>
          </p:cNvGrpSpPr>
          <p:nvPr userDrawn="1"/>
        </p:nvGrpSpPr>
        <p:grpSpPr>
          <a:xfrm>
            <a:off x="381000" y="5714911"/>
            <a:ext cx="2478754" cy="952358"/>
            <a:chOff x="7081838" y="144463"/>
            <a:chExt cx="1871662" cy="719137"/>
          </a:xfrm>
        </p:grpSpPr>
        <p:sp>
          <p:nvSpPr>
            <p:cNvPr id="28" name="AutoShape 3"/>
            <p:cNvSpPr>
              <a:spLocks noChangeAspect="1" noChangeArrowheads="1" noTextEdit="1"/>
            </p:cNvSpPr>
            <p:nvPr userDrawn="1"/>
          </p:nvSpPr>
          <p:spPr bwMode="auto">
            <a:xfrm>
              <a:off x="7081838" y="144463"/>
              <a:ext cx="1871662" cy="719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29" name="Freeform 5"/>
            <p:cNvSpPr>
              <a:spLocks/>
            </p:cNvSpPr>
            <p:nvPr userDrawn="1"/>
          </p:nvSpPr>
          <p:spPr bwMode="auto">
            <a:xfrm>
              <a:off x="8216900" y="144463"/>
              <a:ext cx="455612" cy="392112"/>
            </a:xfrm>
            <a:custGeom>
              <a:avLst/>
              <a:gdLst>
                <a:gd name="T0" fmla="*/ 944 w 1277"/>
                <a:gd name="T1" fmla="*/ 552 h 1104"/>
                <a:gd name="T2" fmla="*/ 1277 w 1277"/>
                <a:gd name="T3" fmla="*/ 0 h 1104"/>
                <a:gd name="T4" fmla="*/ 0 w 1277"/>
                <a:gd name="T5" fmla="*/ 0 h 1104"/>
                <a:gd name="T6" fmla="*/ 0 w 1277"/>
                <a:gd name="T7" fmla="*/ 1104 h 1104"/>
                <a:gd name="T8" fmla="*/ 944 w 1277"/>
                <a:gd name="T9" fmla="*/ 552 h 1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7" h="1104">
                  <a:moveTo>
                    <a:pt x="944" y="552"/>
                  </a:moveTo>
                  <a:cubicBezTo>
                    <a:pt x="1110" y="357"/>
                    <a:pt x="1203" y="197"/>
                    <a:pt x="1277" y="0"/>
                  </a:cubicBezTo>
                  <a:lnTo>
                    <a:pt x="0" y="0"/>
                  </a:lnTo>
                  <a:lnTo>
                    <a:pt x="0" y="1104"/>
                  </a:lnTo>
                  <a:cubicBezTo>
                    <a:pt x="253" y="1070"/>
                    <a:pt x="607" y="949"/>
                    <a:pt x="944" y="552"/>
                  </a:cubicBezTo>
                  <a:close/>
                </a:path>
              </a:pathLst>
            </a:custGeom>
            <a:solidFill>
              <a:srgbClr val="07529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0" name="Rectangle 6"/>
            <p:cNvSpPr>
              <a:spLocks noChangeArrowheads="1"/>
            </p:cNvSpPr>
            <p:nvPr userDrawn="1"/>
          </p:nvSpPr>
          <p:spPr bwMode="auto">
            <a:xfrm>
              <a:off x="8216900" y="654050"/>
              <a:ext cx="714375" cy="200025"/>
            </a:xfrm>
            <a:prstGeom prst="rect">
              <a:avLst/>
            </a:prstGeom>
            <a:solidFill>
              <a:srgbClr val="EAB90C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1" name="Freeform 7"/>
            <p:cNvSpPr>
              <a:spLocks/>
            </p:cNvSpPr>
            <p:nvPr userDrawn="1"/>
          </p:nvSpPr>
          <p:spPr bwMode="auto">
            <a:xfrm>
              <a:off x="8216900" y="144463"/>
              <a:ext cx="714375" cy="477837"/>
            </a:xfrm>
            <a:custGeom>
              <a:avLst/>
              <a:gdLst>
                <a:gd name="T0" fmla="*/ 2000 w 2000"/>
                <a:gd name="T1" fmla="*/ 0 h 1349"/>
                <a:gd name="T2" fmla="*/ 1361 w 2000"/>
                <a:gd name="T3" fmla="*/ 0 h 1349"/>
                <a:gd name="T4" fmla="*/ 992 w 2000"/>
                <a:gd name="T5" fmla="*/ 627 h 1349"/>
                <a:gd name="T6" fmla="*/ 0 w 2000"/>
                <a:gd name="T7" fmla="*/ 1193 h 1349"/>
                <a:gd name="T8" fmla="*/ 0 w 2000"/>
                <a:gd name="T9" fmla="*/ 1349 h 1349"/>
                <a:gd name="T10" fmla="*/ 2000 w 2000"/>
                <a:gd name="T11" fmla="*/ 1349 h 1349"/>
                <a:gd name="T12" fmla="*/ 2000 w 2000"/>
                <a:gd name="T13" fmla="*/ 0 h 1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00" h="1349">
                  <a:moveTo>
                    <a:pt x="2000" y="0"/>
                  </a:moveTo>
                  <a:lnTo>
                    <a:pt x="1361" y="0"/>
                  </a:lnTo>
                  <a:cubicBezTo>
                    <a:pt x="1285" y="208"/>
                    <a:pt x="1168" y="419"/>
                    <a:pt x="992" y="627"/>
                  </a:cubicBezTo>
                  <a:cubicBezTo>
                    <a:pt x="644" y="1036"/>
                    <a:pt x="259" y="1159"/>
                    <a:pt x="0" y="1193"/>
                  </a:cubicBezTo>
                  <a:lnTo>
                    <a:pt x="0" y="1349"/>
                  </a:lnTo>
                  <a:lnTo>
                    <a:pt x="2000" y="1349"/>
                  </a:lnTo>
                  <a:lnTo>
                    <a:pt x="2000" y="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2" name="Freeform 8"/>
            <p:cNvSpPr>
              <a:spLocks noEditPoints="1"/>
            </p:cNvSpPr>
            <p:nvPr userDrawn="1"/>
          </p:nvSpPr>
          <p:spPr bwMode="auto">
            <a:xfrm>
              <a:off x="8250238" y="690563"/>
              <a:ext cx="95250" cy="131762"/>
            </a:xfrm>
            <a:custGeom>
              <a:avLst/>
              <a:gdLst>
                <a:gd name="T0" fmla="*/ 134 w 264"/>
                <a:gd name="T1" fmla="*/ 318 h 371"/>
                <a:gd name="T2" fmla="*/ 198 w 264"/>
                <a:gd name="T3" fmla="*/ 265 h 371"/>
                <a:gd name="T4" fmla="*/ 132 w 264"/>
                <a:gd name="T5" fmla="*/ 203 h 371"/>
                <a:gd name="T6" fmla="*/ 65 w 264"/>
                <a:gd name="T7" fmla="*/ 203 h 371"/>
                <a:gd name="T8" fmla="*/ 65 w 264"/>
                <a:gd name="T9" fmla="*/ 318 h 371"/>
                <a:gd name="T10" fmla="*/ 134 w 264"/>
                <a:gd name="T11" fmla="*/ 318 h 371"/>
                <a:gd name="T12" fmla="*/ 65 w 264"/>
                <a:gd name="T13" fmla="*/ 53 h 371"/>
                <a:gd name="T14" fmla="*/ 65 w 264"/>
                <a:gd name="T15" fmla="*/ 155 h 371"/>
                <a:gd name="T16" fmla="*/ 131 w 264"/>
                <a:gd name="T17" fmla="*/ 155 h 371"/>
                <a:gd name="T18" fmla="*/ 190 w 264"/>
                <a:gd name="T19" fmla="*/ 103 h 371"/>
                <a:gd name="T20" fmla="*/ 126 w 264"/>
                <a:gd name="T21" fmla="*/ 53 h 371"/>
                <a:gd name="T22" fmla="*/ 65 w 264"/>
                <a:gd name="T23" fmla="*/ 53 h 371"/>
                <a:gd name="T24" fmla="*/ 191 w 264"/>
                <a:gd name="T25" fmla="*/ 180 h 371"/>
                <a:gd name="T26" fmla="*/ 264 w 264"/>
                <a:gd name="T27" fmla="*/ 277 h 371"/>
                <a:gd name="T28" fmla="*/ 145 w 264"/>
                <a:gd name="T29" fmla="*/ 371 h 371"/>
                <a:gd name="T30" fmla="*/ 0 w 264"/>
                <a:gd name="T31" fmla="*/ 367 h 371"/>
                <a:gd name="T32" fmla="*/ 0 w 264"/>
                <a:gd name="T33" fmla="*/ 4 h 371"/>
                <a:gd name="T34" fmla="*/ 129 w 264"/>
                <a:gd name="T35" fmla="*/ 0 h 371"/>
                <a:gd name="T36" fmla="*/ 253 w 264"/>
                <a:gd name="T37" fmla="*/ 95 h 371"/>
                <a:gd name="T38" fmla="*/ 191 w 264"/>
                <a:gd name="T39" fmla="*/ 178 h 371"/>
                <a:gd name="T40" fmla="*/ 191 w 264"/>
                <a:gd name="T41" fmla="*/ 18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4" h="371">
                  <a:moveTo>
                    <a:pt x="134" y="318"/>
                  </a:moveTo>
                  <a:cubicBezTo>
                    <a:pt x="183" y="318"/>
                    <a:pt x="198" y="308"/>
                    <a:pt x="198" y="265"/>
                  </a:cubicBezTo>
                  <a:cubicBezTo>
                    <a:pt x="198" y="216"/>
                    <a:pt x="182" y="204"/>
                    <a:pt x="132" y="203"/>
                  </a:cubicBezTo>
                  <a:lnTo>
                    <a:pt x="65" y="203"/>
                  </a:lnTo>
                  <a:lnTo>
                    <a:pt x="65" y="318"/>
                  </a:lnTo>
                  <a:lnTo>
                    <a:pt x="134" y="318"/>
                  </a:lnTo>
                  <a:close/>
                  <a:moveTo>
                    <a:pt x="65" y="53"/>
                  </a:moveTo>
                  <a:lnTo>
                    <a:pt x="65" y="155"/>
                  </a:lnTo>
                  <a:lnTo>
                    <a:pt x="131" y="155"/>
                  </a:lnTo>
                  <a:cubicBezTo>
                    <a:pt x="175" y="155"/>
                    <a:pt x="190" y="145"/>
                    <a:pt x="190" y="103"/>
                  </a:cubicBezTo>
                  <a:cubicBezTo>
                    <a:pt x="190" y="63"/>
                    <a:pt x="174" y="53"/>
                    <a:pt x="126" y="53"/>
                  </a:cubicBezTo>
                  <a:lnTo>
                    <a:pt x="65" y="53"/>
                  </a:lnTo>
                  <a:close/>
                  <a:moveTo>
                    <a:pt x="191" y="180"/>
                  </a:moveTo>
                  <a:cubicBezTo>
                    <a:pt x="245" y="185"/>
                    <a:pt x="264" y="219"/>
                    <a:pt x="264" y="277"/>
                  </a:cubicBezTo>
                  <a:cubicBezTo>
                    <a:pt x="264" y="351"/>
                    <a:pt x="230" y="371"/>
                    <a:pt x="145" y="371"/>
                  </a:cubicBezTo>
                  <a:cubicBezTo>
                    <a:pt x="79" y="371"/>
                    <a:pt x="44" y="371"/>
                    <a:pt x="0" y="367"/>
                  </a:cubicBezTo>
                  <a:lnTo>
                    <a:pt x="0" y="4"/>
                  </a:lnTo>
                  <a:cubicBezTo>
                    <a:pt x="39" y="1"/>
                    <a:pt x="71" y="0"/>
                    <a:pt x="129" y="0"/>
                  </a:cubicBezTo>
                  <a:cubicBezTo>
                    <a:pt x="220" y="0"/>
                    <a:pt x="253" y="20"/>
                    <a:pt x="253" y="95"/>
                  </a:cubicBezTo>
                  <a:cubicBezTo>
                    <a:pt x="253" y="147"/>
                    <a:pt x="235" y="174"/>
                    <a:pt x="191" y="178"/>
                  </a:cubicBezTo>
                  <a:lnTo>
                    <a:pt x="191" y="18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3" name="Freeform 9"/>
            <p:cNvSpPr>
              <a:spLocks noEditPoints="1"/>
            </p:cNvSpPr>
            <p:nvPr userDrawn="1"/>
          </p:nvSpPr>
          <p:spPr bwMode="auto">
            <a:xfrm>
              <a:off x="8364538" y="688975"/>
              <a:ext cx="106362" cy="133350"/>
            </a:xfrm>
            <a:custGeom>
              <a:avLst/>
              <a:gdLst>
                <a:gd name="T0" fmla="*/ 69 w 299"/>
                <a:gd name="T1" fmla="*/ 188 h 376"/>
                <a:gd name="T2" fmla="*/ 149 w 299"/>
                <a:gd name="T3" fmla="*/ 320 h 376"/>
                <a:gd name="T4" fmla="*/ 230 w 299"/>
                <a:gd name="T5" fmla="*/ 188 h 376"/>
                <a:gd name="T6" fmla="*/ 149 w 299"/>
                <a:gd name="T7" fmla="*/ 56 h 376"/>
                <a:gd name="T8" fmla="*/ 69 w 299"/>
                <a:gd name="T9" fmla="*/ 188 h 376"/>
                <a:gd name="T10" fmla="*/ 299 w 299"/>
                <a:gd name="T11" fmla="*/ 188 h 376"/>
                <a:gd name="T12" fmla="*/ 149 w 299"/>
                <a:gd name="T13" fmla="*/ 376 h 376"/>
                <a:gd name="T14" fmla="*/ 0 w 299"/>
                <a:gd name="T15" fmla="*/ 188 h 376"/>
                <a:gd name="T16" fmla="*/ 149 w 299"/>
                <a:gd name="T17" fmla="*/ 0 h 376"/>
                <a:gd name="T18" fmla="*/ 299 w 299"/>
                <a:gd name="T19" fmla="*/ 188 h 3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99" h="376">
                  <a:moveTo>
                    <a:pt x="69" y="188"/>
                  </a:moveTo>
                  <a:cubicBezTo>
                    <a:pt x="69" y="289"/>
                    <a:pt x="88" y="320"/>
                    <a:pt x="149" y="320"/>
                  </a:cubicBezTo>
                  <a:cubicBezTo>
                    <a:pt x="211" y="320"/>
                    <a:pt x="230" y="289"/>
                    <a:pt x="230" y="188"/>
                  </a:cubicBezTo>
                  <a:cubicBezTo>
                    <a:pt x="230" y="87"/>
                    <a:pt x="211" y="56"/>
                    <a:pt x="149" y="56"/>
                  </a:cubicBezTo>
                  <a:cubicBezTo>
                    <a:pt x="88" y="56"/>
                    <a:pt x="69" y="87"/>
                    <a:pt x="69" y="188"/>
                  </a:cubicBezTo>
                  <a:close/>
                  <a:moveTo>
                    <a:pt x="299" y="188"/>
                  </a:moveTo>
                  <a:cubicBezTo>
                    <a:pt x="299" y="332"/>
                    <a:pt x="260" y="376"/>
                    <a:pt x="149" y="376"/>
                  </a:cubicBezTo>
                  <a:cubicBezTo>
                    <a:pt x="39" y="376"/>
                    <a:pt x="0" y="332"/>
                    <a:pt x="0" y="188"/>
                  </a:cubicBezTo>
                  <a:cubicBezTo>
                    <a:pt x="0" y="44"/>
                    <a:pt x="39" y="0"/>
                    <a:pt x="149" y="0"/>
                  </a:cubicBezTo>
                  <a:cubicBezTo>
                    <a:pt x="260" y="0"/>
                    <a:pt x="299" y="44"/>
                    <a:pt x="299" y="18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4" name="Freeform 10"/>
            <p:cNvSpPr>
              <a:spLocks/>
            </p:cNvSpPr>
            <p:nvPr userDrawn="1"/>
          </p:nvSpPr>
          <p:spPr bwMode="auto">
            <a:xfrm>
              <a:off x="849630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2 w 295"/>
                <a:gd name="T7" fmla="*/ 343 h 363"/>
                <a:gd name="T8" fmla="*/ 90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4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7" y="363"/>
                    <a:pt x="271" y="363"/>
                  </a:cubicBezTo>
                  <a:lnTo>
                    <a:pt x="219" y="363"/>
                  </a:lnTo>
                  <a:cubicBezTo>
                    <a:pt x="205" y="363"/>
                    <a:pt x="197" y="357"/>
                    <a:pt x="192" y="343"/>
                  </a:cubicBezTo>
                  <a:lnTo>
                    <a:pt x="90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4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5" name="Freeform 11"/>
            <p:cNvSpPr>
              <a:spLocks/>
            </p:cNvSpPr>
            <p:nvPr userDrawn="1"/>
          </p:nvSpPr>
          <p:spPr bwMode="auto">
            <a:xfrm>
              <a:off x="8629650" y="692150"/>
              <a:ext cx="104775" cy="128587"/>
            </a:xfrm>
            <a:custGeom>
              <a:avLst/>
              <a:gdLst>
                <a:gd name="T0" fmla="*/ 295 w 295"/>
                <a:gd name="T1" fmla="*/ 339 h 363"/>
                <a:gd name="T2" fmla="*/ 271 w 295"/>
                <a:gd name="T3" fmla="*/ 363 h 363"/>
                <a:gd name="T4" fmla="*/ 219 w 295"/>
                <a:gd name="T5" fmla="*/ 363 h 363"/>
                <a:gd name="T6" fmla="*/ 191 w 295"/>
                <a:gd name="T7" fmla="*/ 343 h 363"/>
                <a:gd name="T8" fmla="*/ 89 w 295"/>
                <a:gd name="T9" fmla="*/ 121 h 363"/>
                <a:gd name="T10" fmla="*/ 68 w 295"/>
                <a:gd name="T11" fmla="*/ 67 h 363"/>
                <a:gd name="T12" fmla="*/ 62 w 295"/>
                <a:gd name="T13" fmla="*/ 67 h 363"/>
                <a:gd name="T14" fmla="*/ 65 w 295"/>
                <a:gd name="T15" fmla="*/ 121 h 363"/>
                <a:gd name="T16" fmla="*/ 65 w 295"/>
                <a:gd name="T17" fmla="*/ 363 h 363"/>
                <a:gd name="T18" fmla="*/ 0 w 295"/>
                <a:gd name="T19" fmla="*/ 363 h 363"/>
                <a:gd name="T20" fmla="*/ 0 w 295"/>
                <a:gd name="T21" fmla="*/ 25 h 363"/>
                <a:gd name="T22" fmla="*/ 25 w 295"/>
                <a:gd name="T23" fmla="*/ 0 h 363"/>
                <a:gd name="T24" fmla="*/ 76 w 295"/>
                <a:gd name="T25" fmla="*/ 0 h 363"/>
                <a:gd name="T26" fmla="*/ 103 w 295"/>
                <a:gd name="T27" fmla="*/ 20 h 363"/>
                <a:gd name="T28" fmla="*/ 202 w 295"/>
                <a:gd name="T29" fmla="*/ 237 h 363"/>
                <a:gd name="T30" fmla="*/ 227 w 295"/>
                <a:gd name="T31" fmla="*/ 294 h 363"/>
                <a:gd name="T32" fmla="*/ 233 w 295"/>
                <a:gd name="T33" fmla="*/ 294 h 363"/>
                <a:gd name="T34" fmla="*/ 231 w 295"/>
                <a:gd name="T35" fmla="*/ 235 h 363"/>
                <a:gd name="T36" fmla="*/ 231 w 295"/>
                <a:gd name="T37" fmla="*/ 0 h 363"/>
                <a:gd name="T38" fmla="*/ 295 w 295"/>
                <a:gd name="T39" fmla="*/ 0 h 363"/>
                <a:gd name="T40" fmla="*/ 295 w 295"/>
                <a:gd name="T41" fmla="*/ 339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95" h="363">
                  <a:moveTo>
                    <a:pt x="295" y="339"/>
                  </a:moveTo>
                  <a:cubicBezTo>
                    <a:pt x="295" y="355"/>
                    <a:pt x="286" y="363"/>
                    <a:pt x="271" y="363"/>
                  </a:cubicBezTo>
                  <a:lnTo>
                    <a:pt x="219" y="363"/>
                  </a:lnTo>
                  <a:cubicBezTo>
                    <a:pt x="204" y="363"/>
                    <a:pt x="197" y="357"/>
                    <a:pt x="191" y="343"/>
                  </a:cubicBezTo>
                  <a:lnTo>
                    <a:pt x="89" y="121"/>
                  </a:lnTo>
                  <a:cubicBezTo>
                    <a:pt x="83" y="106"/>
                    <a:pt x="72" y="84"/>
                    <a:pt x="68" y="67"/>
                  </a:cubicBezTo>
                  <a:lnTo>
                    <a:pt x="62" y="67"/>
                  </a:lnTo>
                  <a:cubicBezTo>
                    <a:pt x="64" y="85"/>
                    <a:pt x="65" y="104"/>
                    <a:pt x="65" y="121"/>
                  </a:cubicBezTo>
                  <a:lnTo>
                    <a:pt x="65" y="363"/>
                  </a:lnTo>
                  <a:lnTo>
                    <a:pt x="0" y="363"/>
                  </a:lnTo>
                  <a:lnTo>
                    <a:pt x="0" y="25"/>
                  </a:lnTo>
                  <a:cubicBezTo>
                    <a:pt x="0" y="9"/>
                    <a:pt x="9" y="0"/>
                    <a:pt x="25" y="0"/>
                  </a:cubicBezTo>
                  <a:lnTo>
                    <a:pt x="76" y="0"/>
                  </a:lnTo>
                  <a:cubicBezTo>
                    <a:pt x="90" y="0"/>
                    <a:pt x="97" y="7"/>
                    <a:pt x="103" y="20"/>
                  </a:cubicBezTo>
                  <a:lnTo>
                    <a:pt x="202" y="237"/>
                  </a:lnTo>
                  <a:cubicBezTo>
                    <a:pt x="209" y="252"/>
                    <a:pt x="219" y="274"/>
                    <a:pt x="227" y="294"/>
                  </a:cubicBezTo>
                  <a:lnTo>
                    <a:pt x="233" y="294"/>
                  </a:lnTo>
                  <a:cubicBezTo>
                    <a:pt x="232" y="274"/>
                    <a:pt x="231" y="254"/>
                    <a:pt x="231" y="235"/>
                  </a:cubicBezTo>
                  <a:lnTo>
                    <a:pt x="231" y="0"/>
                  </a:lnTo>
                  <a:lnTo>
                    <a:pt x="295" y="0"/>
                  </a:lnTo>
                  <a:lnTo>
                    <a:pt x="295" y="3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6" name="Freeform 12"/>
            <p:cNvSpPr>
              <a:spLocks/>
            </p:cNvSpPr>
            <p:nvPr userDrawn="1"/>
          </p:nvSpPr>
          <p:spPr bwMode="auto">
            <a:xfrm>
              <a:off x="7081838" y="695058"/>
              <a:ext cx="95250" cy="130175"/>
            </a:xfrm>
            <a:custGeom>
              <a:avLst/>
              <a:gdLst>
                <a:gd name="T0" fmla="*/ 267 w 267"/>
                <a:gd name="T1" fmla="*/ 223 h 370"/>
                <a:gd name="T2" fmla="*/ 136 w 267"/>
                <a:gd name="T3" fmla="*/ 370 h 370"/>
                <a:gd name="T4" fmla="*/ 0 w 267"/>
                <a:gd name="T5" fmla="*/ 223 h 370"/>
                <a:gd name="T6" fmla="*/ 0 w 267"/>
                <a:gd name="T7" fmla="*/ 0 h 370"/>
                <a:gd name="T8" fmla="*/ 53 w 267"/>
                <a:gd name="T9" fmla="*/ 0 h 370"/>
                <a:gd name="T10" fmla="*/ 53 w 267"/>
                <a:gd name="T11" fmla="*/ 223 h 370"/>
                <a:gd name="T12" fmla="*/ 134 w 267"/>
                <a:gd name="T13" fmla="*/ 323 h 370"/>
                <a:gd name="T14" fmla="*/ 215 w 267"/>
                <a:gd name="T15" fmla="*/ 223 h 370"/>
                <a:gd name="T16" fmla="*/ 215 w 267"/>
                <a:gd name="T17" fmla="*/ 0 h 370"/>
                <a:gd name="T18" fmla="*/ 267 w 267"/>
                <a:gd name="T19" fmla="*/ 0 h 370"/>
                <a:gd name="T20" fmla="*/ 267 w 267"/>
                <a:gd name="T21" fmla="*/ 223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67" h="370">
                  <a:moveTo>
                    <a:pt x="267" y="223"/>
                  </a:moveTo>
                  <a:cubicBezTo>
                    <a:pt x="267" y="330"/>
                    <a:pt x="232" y="370"/>
                    <a:pt x="136" y="370"/>
                  </a:cubicBezTo>
                  <a:cubicBezTo>
                    <a:pt x="36" y="370"/>
                    <a:pt x="0" y="330"/>
                    <a:pt x="0" y="223"/>
                  </a:cubicBezTo>
                  <a:lnTo>
                    <a:pt x="0" y="0"/>
                  </a:lnTo>
                  <a:lnTo>
                    <a:pt x="53" y="0"/>
                  </a:lnTo>
                  <a:lnTo>
                    <a:pt x="53" y="223"/>
                  </a:lnTo>
                  <a:cubicBezTo>
                    <a:pt x="53" y="298"/>
                    <a:pt x="73" y="323"/>
                    <a:pt x="134" y="323"/>
                  </a:cubicBezTo>
                  <a:cubicBezTo>
                    <a:pt x="193" y="323"/>
                    <a:pt x="215" y="298"/>
                    <a:pt x="215" y="223"/>
                  </a:cubicBezTo>
                  <a:lnTo>
                    <a:pt x="215" y="0"/>
                  </a:lnTo>
                  <a:lnTo>
                    <a:pt x="267" y="0"/>
                  </a:lnTo>
                  <a:lnTo>
                    <a:pt x="267" y="22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7" name="Freeform 13"/>
            <p:cNvSpPr>
              <a:spLocks/>
            </p:cNvSpPr>
            <p:nvPr userDrawn="1"/>
          </p:nvSpPr>
          <p:spPr bwMode="auto">
            <a:xfrm>
              <a:off x="7207250" y="695058"/>
              <a:ext cx="101600" cy="128587"/>
            </a:xfrm>
            <a:custGeom>
              <a:avLst/>
              <a:gdLst>
                <a:gd name="T0" fmla="*/ 284 w 284"/>
                <a:gd name="T1" fmla="*/ 343 h 363"/>
                <a:gd name="T2" fmla="*/ 265 w 284"/>
                <a:gd name="T3" fmla="*/ 363 h 363"/>
                <a:gd name="T4" fmla="*/ 215 w 284"/>
                <a:gd name="T5" fmla="*/ 363 h 363"/>
                <a:gd name="T6" fmla="*/ 192 w 284"/>
                <a:gd name="T7" fmla="*/ 347 h 363"/>
                <a:gd name="T8" fmla="*/ 79 w 284"/>
                <a:gd name="T9" fmla="*/ 100 h 363"/>
                <a:gd name="T10" fmla="*/ 57 w 284"/>
                <a:gd name="T11" fmla="*/ 49 h 363"/>
                <a:gd name="T12" fmla="*/ 50 w 284"/>
                <a:gd name="T13" fmla="*/ 49 h 363"/>
                <a:gd name="T14" fmla="*/ 53 w 284"/>
                <a:gd name="T15" fmla="*/ 100 h 363"/>
                <a:gd name="T16" fmla="*/ 53 w 284"/>
                <a:gd name="T17" fmla="*/ 363 h 363"/>
                <a:gd name="T18" fmla="*/ 0 w 284"/>
                <a:gd name="T19" fmla="*/ 363 h 363"/>
                <a:gd name="T20" fmla="*/ 0 w 284"/>
                <a:gd name="T21" fmla="*/ 21 h 363"/>
                <a:gd name="T22" fmla="*/ 20 w 284"/>
                <a:gd name="T23" fmla="*/ 0 h 363"/>
                <a:gd name="T24" fmla="*/ 68 w 284"/>
                <a:gd name="T25" fmla="*/ 0 h 363"/>
                <a:gd name="T26" fmla="*/ 92 w 284"/>
                <a:gd name="T27" fmla="*/ 17 h 363"/>
                <a:gd name="T28" fmla="*/ 202 w 284"/>
                <a:gd name="T29" fmla="*/ 257 h 363"/>
                <a:gd name="T30" fmla="*/ 227 w 284"/>
                <a:gd name="T31" fmla="*/ 312 h 363"/>
                <a:gd name="T32" fmla="*/ 235 w 284"/>
                <a:gd name="T33" fmla="*/ 312 h 363"/>
                <a:gd name="T34" fmla="*/ 232 w 284"/>
                <a:gd name="T35" fmla="*/ 255 h 363"/>
                <a:gd name="T36" fmla="*/ 232 w 284"/>
                <a:gd name="T37" fmla="*/ 0 h 363"/>
                <a:gd name="T38" fmla="*/ 284 w 284"/>
                <a:gd name="T39" fmla="*/ 0 h 363"/>
                <a:gd name="T40" fmla="*/ 284 w 284"/>
                <a:gd name="T41" fmla="*/ 343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84" h="363">
                  <a:moveTo>
                    <a:pt x="284" y="343"/>
                  </a:moveTo>
                  <a:cubicBezTo>
                    <a:pt x="284" y="356"/>
                    <a:pt x="277" y="363"/>
                    <a:pt x="265" y="363"/>
                  </a:cubicBezTo>
                  <a:lnTo>
                    <a:pt x="215" y="363"/>
                  </a:lnTo>
                  <a:cubicBezTo>
                    <a:pt x="203" y="363"/>
                    <a:pt x="197" y="358"/>
                    <a:pt x="192" y="347"/>
                  </a:cubicBezTo>
                  <a:lnTo>
                    <a:pt x="79" y="100"/>
                  </a:lnTo>
                  <a:cubicBezTo>
                    <a:pt x="73" y="86"/>
                    <a:pt x="62" y="64"/>
                    <a:pt x="57" y="49"/>
                  </a:cubicBezTo>
                  <a:lnTo>
                    <a:pt x="50" y="49"/>
                  </a:lnTo>
                  <a:cubicBezTo>
                    <a:pt x="52" y="66"/>
                    <a:pt x="53" y="83"/>
                    <a:pt x="53" y="100"/>
                  </a:cubicBezTo>
                  <a:lnTo>
                    <a:pt x="53" y="363"/>
                  </a:lnTo>
                  <a:lnTo>
                    <a:pt x="0" y="363"/>
                  </a:lnTo>
                  <a:lnTo>
                    <a:pt x="0" y="21"/>
                  </a:lnTo>
                  <a:cubicBezTo>
                    <a:pt x="0" y="7"/>
                    <a:pt x="7" y="0"/>
                    <a:pt x="20" y="0"/>
                  </a:cubicBezTo>
                  <a:lnTo>
                    <a:pt x="68" y="0"/>
                  </a:lnTo>
                  <a:cubicBezTo>
                    <a:pt x="80" y="0"/>
                    <a:pt x="86" y="6"/>
                    <a:pt x="92" y="17"/>
                  </a:cubicBezTo>
                  <a:lnTo>
                    <a:pt x="202" y="257"/>
                  </a:lnTo>
                  <a:cubicBezTo>
                    <a:pt x="208" y="272"/>
                    <a:pt x="219" y="293"/>
                    <a:pt x="227" y="312"/>
                  </a:cubicBezTo>
                  <a:lnTo>
                    <a:pt x="235" y="312"/>
                  </a:lnTo>
                  <a:cubicBezTo>
                    <a:pt x="233" y="293"/>
                    <a:pt x="232" y="274"/>
                    <a:pt x="232" y="255"/>
                  </a:cubicBezTo>
                  <a:lnTo>
                    <a:pt x="232" y="0"/>
                  </a:lnTo>
                  <a:lnTo>
                    <a:pt x="284" y="0"/>
                  </a:lnTo>
                  <a:lnTo>
                    <a:pt x="284" y="343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8" name="Rectangle 14"/>
            <p:cNvSpPr>
              <a:spLocks noChangeArrowheads="1"/>
            </p:cNvSpPr>
            <p:nvPr userDrawn="1"/>
          </p:nvSpPr>
          <p:spPr bwMode="auto">
            <a:xfrm>
              <a:off x="7340600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59" name="Freeform 15"/>
            <p:cNvSpPr>
              <a:spLocks/>
            </p:cNvSpPr>
            <p:nvPr userDrawn="1"/>
          </p:nvSpPr>
          <p:spPr bwMode="auto">
            <a:xfrm>
              <a:off x="7378701" y="695058"/>
              <a:ext cx="109537" cy="128587"/>
            </a:xfrm>
            <a:custGeom>
              <a:avLst/>
              <a:gdLst>
                <a:gd name="T0" fmla="*/ 199 w 306"/>
                <a:gd name="T1" fmla="*/ 348 h 363"/>
                <a:gd name="T2" fmla="*/ 179 w 306"/>
                <a:gd name="T3" fmla="*/ 363 h 363"/>
                <a:gd name="T4" fmla="*/ 128 w 306"/>
                <a:gd name="T5" fmla="*/ 363 h 363"/>
                <a:gd name="T6" fmla="*/ 108 w 306"/>
                <a:gd name="T7" fmla="*/ 348 h 363"/>
                <a:gd name="T8" fmla="*/ 0 w 306"/>
                <a:gd name="T9" fmla="*/ 0 h 363"/>
                <a:gd name="T10" fmla="*/ 55 w 306"/>
                <a:gd name="T11" fmla="*/ 0 h 363"/>
                <a:gd name="T12" fmla="*/ 137 w 306"/>
                <a:gd name="T13" fmla="*/ 283 h 363"/>
                <a:gd name="T14" fmla="*/ 147 w 306"/>
                <a:gd name="T15" fmla="*/ 323 h 363"/>
                <a:gd name="T16" fmla="*/ 161 w 306"/>
                <a:gd name="T17" fmla="*/ 323 h 363"/>
                <a:gd name="T18" fmla="*/ 171 w 306"/>
                <a:gd name="T19" fmla="*/ 283 h 363"/>
                <a:gd name="T20" fmla="*/ 252 w 306"/>
                <a:gd name="T21" fmla="*/ 0 h 363"/>
                <a:gd name="T22" fmla="*/ 306 w 306"/>
                <a:gd name="T23" fmla="*/ 0 h 363"/>
                <a:gd name="T24" fmla="*/ 199 w 306"/>
                <a:gd name="T25" fmla="*/ 348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06" h="363">
                  <a:moveTo>
                    <a:pt x="199" y="348"/>
                  </a:moveTo>
                  <a:cubicBezTo>
                    <a:pt x="197" y="357"/>
                    <a:pt x="189" y="363"/>
                    <a:pt x="179" y="363"/>
                  </a:cubicBezTo>
                  <a:lnTo>
                    <a:pt x="128" y="363"/>
                  </a:lnTo>
                  <a:cubicBezTo>
                    <a:pt x="118" y="363"/>
                    <a:pt x="110" y="357"/>
                    <a:pt x="108" y="348"/>
                  </a:cubicBezTo>
                  <a:lnTo>
                    <a:pt x="0" y="0"/>
                  </a:lnTo>
                  <a:lnTo>
                    <a:pt x="55" y="0"/>
                  </a:lnTo>
                  <a:lnTo>
                    <a:pt x="137" y="283"/>
                  </a:lnTo>
                  <a:cubicBezTo>
                    <a:pt x="140" y="296"/>
                    <a:pt x="143" y="310"/>
                    <a:pt x="147" y="323"/>
                  </a:cubicBezTo>
                  <a:lnTo>
                    <a:pt x="161" y="323"/>
                  </a:lnTo>
                  <a:cubicBezTo>
                    <a:pt x="163" y="310"/>
                    <a:pt x="167" y="296"/>
                    <a:pt x="171" y="283"/>
                  </a:cubicBezTo>
                  <a:lnTo>
                    <a:pt x="252" y="0"/>
                  </a:lnTo>
                  <a:lnTo>
                    <a:pt x="306" y="0"/>
                  </a:lnTo>
                  <a:lnTo>
                    <a:pt x="199" y="348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0" name="Freeform 16"/>
            <p:cNvSpPr>
              <a:spLocks/>
            </p:cNvSpPr>
            <p:nvPr userDrawn="1"/>
          </p:nvSpPr>
          <p:spPr bwMode="auto">
            <a:xfrm>
              <a:off x="7505700" y="695058"/>
              <a:ext cx="80962" cy="128587"/>
            </a:xfrm>
            <a:custGeom>
              <a:avLst/>
              <a:gdLst>
                <a:gd name="T0" fmla="*/ 228 w 228"/>
                <a:gd name="T1" fmla="*/ 361 h 365"/>
                <a:gd name="T2" fmla="*/ 73 w 228"/>
                <a:gd name="T3" fmla="*/ 365 h 365"/>
                <a:gd name="T4" fmla="*/ 0 w 228"/>
                <a:gd name="T5" fmla="*/ 300 h 365"/>
                <a:gd name="T6" fmla="*/ 0 w 228"/>
                <a:gd name="T7" fmla="*/ 65 h 365"/>
                <a:gd name="T8" fmla="*/ 73 w 228"/>
                <a:gd name="T9" fmla="*/ 0 h 365"/>
                <a:gd name="T10" fmla="*/ 228 w 228"/>
                <a:gd name="T11" fmla="*/ 4 h 365"/>
                <a:gd name="T12" fmla="*/ 226 w 228"/>
                <a:gd name="T13" fmla="*/ 45 h 365"/>
                <a:gd name="T14" fmla="*/ 82 w 228"/>
                <a:gd name="T15" fmla="*/ 45 h 365"/>
                <a:gd name="T16" fmla="*/ 53 w 228"/>
                <a:gd name="T17" fmla="*/ 79 h 365"/>
                <a:gd name="T18" fmla="*/ 53 w 228"/>
                <a:gd name="T19" fmla="*/ 152 h 365"/>
                <a:gd name="T20" fmla="*/ 206 w 228"/>
                <a:gd name="T21" fmla="*/ 152 h 365"/>
                <a:gd name="T22" fmla="*/ 206 w 228"/>
                <a:gd name="T23" fmla="*/ 194 h 365"/>
                <a:gd name="T24" fmla="*/ 53 w 228"/>
                <a:gd name="T25" fmla="*/ 194 h 365"/>
                <a:gd name="T26" fmla="*/ 53 w 228"/>
                <a:gd name="T27" fmla="*/ 287 h 365"/>
                <a:gd name="T28" fmla="*/ 82 w 228"/>
                <a:gd name="T29" fmla="*/ 321 h 365"/>
                <a:gd name="T30" fmla="*/ 226 w 228"/>
                <a:gd name="T31" fmla="*/ 321 h 365"/>
                <a:gd name="T32" fmla="*/ 228 w 228"/>
                <a:gd name="T33" fmla="*/ 361 h 3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8" h="365">
                  <a:moveTo>
                    <a:pt x="228" y="361"/>
                  </a:moveTo>
                  <a:cubicBezTo>
                    <a:pt x="180" y="365"/>
                    <a:pt x="125" y="365"/>
                    <a:pt x="73" y="365"/>
                  </a:cubicBezTo>
                  <a:cubicBezTo>
                    <a:pt x="27" y="365"/>
                    <a:pt x="0" y="340"/>
                    <a:pt x="0" y="300"/>
                  </a:cubicBezTo>
                  <a:lnTo>
                    <a:pt x="0" y="65"/>
                  </a:lnTo>
                  <a:cubicBezTo>
                    <a:pt x="0" y="25"/>
                    <a:pt x="28" y="0"/>
                    <a:pt x="73" y="0"/>
                  </a:cubicBezTo>
                  <a:cubicBezTo>
                    <a:pt x="125" y="0"/>
                    <a:pt x="180" y="0"/>
                    <a:pt x="228" y="4"/>
                  </a:cubicBezTo>
                  <a:lnTo>
                    <a:pt x="226" y="45"/>
                  </a:lnTo>
                  <a:lnTo>
                    <a:pt x="82" y="45"/>
                  </a:lnTo>
                  <a:cubicBezTo>
                    <a:pt x="61" y="45"/>
                    <a:pt x="53" y="54"/>
                    <a:pt x="53" y="79"/>
                  </a:cubicBezTo>
                  <a:lnTo>
                    <a:pt x="53" y="152"/>
                  </a:lnTo>
                  <a:lnTo>
                    <a:pt x="206" y="152"/>
                  </a:lnTo>
                  <a:lnTo>
                    <a:pt x="206" y="194"/>
                  </a:lnTo>
                  <a:lnTo>
                    <a:pt x="53" y="194"/>
                  </a:lnTo>
                  <a:lnTo>
                    <a:pt x="53" y="287"/>
                  </a:lnTo>
                  <a:cubicBezTo>
                    <a:pt x="53" y="312"/>
                    <a:pt x="61" y="321"/>
                    <a:pt x="82" y="321"/>
                  </a:cubicBezTo>
                  <a:lnTo>
                    <a:pt x="226" y="321"/>
                  </a:lnTo>
                  <a:lnTo>
                    <a:pt x="228" y="361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1" name="Freeform 17"/>
            <p:cNvSpPr>
              <a:spLocks noEditPoints="1"/>
            </p:cNvSpPr>
            <p:nvPr userDrawn="1"/>
          </p:nvSpPr>
          <p:spPr bwMode="auto">
            <a:xfrm>
              <a:off x="7612063" y="693471"/>
              <a:ext cx="92075" cy="130175"/>
            </a:xfrm>
            <a:custGeom>
              <a:avLst/>
              <a:gdLst>
                <a:gd name="T0" fmla="*/ 126 w 260"/>
                <a:gd name="T1" fmla="*/ 173 h 367"/>
                <a:gd name="T2" fmla="*/ 194 w 260"/>
                <a:gd name="T3" fmla="*/ 108 h 367"/>
                <a:gd name="T4" fmla="*/ 126 w 260"/>
                <a:gd name="T5" fmla="*/ 45 h 367"/>
                <a:gd name="T6" fmla="*/ 52 w 260"/>
                <a:gd name="T7" fmla="*/ 45 h 367"/>
                <a:gd name="T8" fmla="*/ 52 w 260"/>
                <a:gd name="T9" fmla="*/ 173 h 367"/>
                <a:gd name="T10" fmla="*/ 126 w 260"/>
                <a:gd name="T11" fmla="*/ 173 h 367"/>
                <a:gd name="T12" fmla="*/ 204 w 260"/>
                <a:gd name="T13" fmla="*/ 367 h 367"/>
                <a:gd name="T14" fmla="*/ 173 w 260"/>
                <a:gd name="T15" fmla="*/ 254 h 367"/>
                <a:gd name="T16" fmla="*/ 127 w 260"/>
                <a:gd name="T17" fmla="*/ 218 h 367"/>
                <a:gd name="T18" fmla="*/ 52 w 260"/>
                <a:gd name="T19" fmla="*/ 217 h 367"/>
                <a:gd name="T20" fmla="*/ 52 w 260"/>
                <a:gd name="T21" fmla="*/ 367 h 367"/>
                <a:gd name="T22" fmla="*/ 0 w 260"/>
                <a:gd name="T23" fmla="*/ 367 h 367"/>
                <a:gd name="T24" fmla="*/ 0 w 260"/>
                <a:gd name="T25" fmla="*/ 4 h 367"/>
                <a:gd name="T26" fmla="*/ 127 w 260"/>
                <a:gd name="T27" fmla="*/ 0 h 367"/>
                <a:gd name="T28" fmla="*/ 247 w 260"/>
                <a:gd name="T29" fmla="*/ 105 h 367"/>
                <a:gd name="T30" fmla="*/ 180 w 260"/>
                <a:gd name="T31" fmla="*/ 197 h 367"/>
                <a:gd name="T32" fmla="*/ 180 w 260"/>
                <a:gd name="T33" fmla="*/ 200 h 367"/>
                <a:gd name="T34" fmla="*/ 226 w 260"/>
                <a:gd name="T35" fmla="*/ 252 h 367"/>
                <a:gd name="T36" fmla="*/ 260 w 260"/>
                <a:gd name="T37" fmla="*/ 367 h 367"/>
                <a:gd name="T38" fmla="*/ 204 w 260"/>
                <a:gd name="T39" fmla="*/ 367 h 3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60" h="367">
                  <a:moveTo>
                    <a:pt x="126" y="173"/>
                  </a:moveTo>
                  <a:cubicBezTo>
                    <a:pt x="177" y="172"/>
                    <a:pt x="194" y="158"/>
                    <a:pt x="194" y="108"/>
                  </a:cubicBezTo>
                  <a:cubicBezTo>
                    <a:pt x="194" y="58"/>
                    <a:pt x="177" y="45"/>
                    <a:pt x="126" y="45"/>
                  </a:cubicBezTo>
                  <a:cubicBezTo>
                    <a:pt x="98" y="45"/>
                    <a:pt x="72" y="45"/>
                    <a:pt x="52" y="45"/>
                  </a:cubicBezTo>
                  <a:lnTo>
                    <a:pt x="52" y="173"/>
                  </a:lnTo>
                  <a:lnTo>
                    <a:pt x="126" y="173"/>
                  </a:lnTo>
                  <a:close/>
                  <a:moveTo>
                    <a:pt x="204" y="367"/>
                  </a:moveTo>
                  <a:lnTo>
                    <a:pt x="173" y="254"/>
                  </a:lnTo>
                  <a:cubicBezTo>
                    <a:pt x="164" y="228"/>
                    <a:pt x="150" y="218"/>
                    <a:pt x="127" y="218"/>
                  </a:cubicBezTo>
                  <a:lnTo>
                    <a:pt x="52" y="217"/>
                  </a:lnTo>
                  <a:lnTo>
                    <a:pt x="52" y="367"/>
                  </a:lnTo>
                  <a:lnTo>
                    <a:pt x="0" y="367"/>
                  </a:lnTo>
                  <a:lnTo>
                    <a:pt x="0" y="4"/>
                  </a:lnTo>
                  <a:cubicBezTo>
                    <a:pt x="40" y="0"/>
                    <a:pt x="68" y="0"/>
                    <a:pt x="127" y="0"/>
                  </a:cubicBezTo>
                  <a:cubicBezTo>
                    <a:pt x="212" y="0"/>
                    <a:pt x="247" y="23"/>
                    <a:pt x="247" y="105"/>
                  </a:cubicBezTo>
                  <a:cubicBezTo>
                    <a:pt x="247" y="162"/>
                    <a:pt x="229" y="191"/>
                    <a:pt x="180" y="197"/>
                  </a:cubicBezTo>
                  <a:lnTo>
                    <a:pt x="180" y="200"/>
                  </a:lnTo>
                  <a:cubicBezTo>
                    <a:pt x="198" y="205"/>
                    <a:pt x="218" y="221"/>
                    <a:pt x="226" y="252"/>
                  </a:cubicBezTo>
                  <a:lnTo>
                    <a:pt x="260" y="367"/>
                  </a:lnTo>
                  <a:lnTo>
                    <a:pt x="204" y="36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2" name="Freeform 18"/>
            <p:cNvSpPr>
              <a:spLocks/>
            </p:cNvSpPr>
            <p:nvPr userDrawn="1"/>
          </p:nvSpPr>
          <p:spPr bwMode="auto">
            <a:xfrm>
              <a:off x="7723188" y="691883"/>
              <a:ext cx="85725" cy="133350"/>
            </a:xfrm>
            <a:custGeom>
              <a:avLst/>
              <a:gdLst>
                <a:gd name="T0" fmla="*/ 229 w 243"/>
                <a:gd name="T1" fmla="*/ 11 h 375"/>
                <a:gd name="T2" fmla="*/ 226 w 243"/>
                <a:gd name="T3" fmla="*/ 49 h 375"/>
                <a:gd name="T4" fmla="*/ 122 w 243"/>
                <a:gd name="T5" fmla="*/ 47 h 375"/>
                <a:gd name="T6" fmla="*/ 53 w 243"/>
                <a:gd name="T7" fmla="*/ 97 h 375"/>
                <a:gd name="T8" fmla="*/ 97 w 243"/>
                <a:gd name="T9" fmla="*/ 152 h 375"/>
                <a:gd name="T10" fmla="*/ 169 w 243"/>
                <a:gd name="T11" fmla="*/ 172 h 375"/>
                <a:gd name="T12" fmla="*/ 243 w 243"/>
                <a:gd name="T13" fmla="*/ 276 h 375"/>
                <a:gd name="T14" fmla="*/ 119 w 243"/>
                <a:gd name="T15" fmla="*/ 375 h 375"/>
                <a:gd name="T16" fmla="*/ 5 w 243"/>
                <a:gd name="T17" fmla="*/ 365 h 375"/>
                <a:gd name="T18" fmla="*/ 9 w 243"/>
                <a:gd name="T19" fmla="*/ 326 h 375"/>
                <a:gd name="T20" fmla="*/ 120 w 243"/>
                <a:gd name="T21" fmla="*/ 329 h 375"/>
                <a:gd name="T22" fmla="*/ 189 w 243"/>
                <a:gd name="T23" fmla="*/ 275 h 375"/>
                <a:gd name="T24" fmla="*/ 146 w 243"/>
                <a:gd name="T25" fmla="*/ 219 h 375"/>
                <a:gd name="T26" fmla="*/ 72 w 243"/>
                <a:gd name="T27" fmla="*/ 199 h 375"/>
                <a:gd name="T28" fmla="*/ 0 w 243"/>
                <a:gd name="T29" fmla="*/ 96 h 375"/>
                <a:gd name="T30" fmla="*/ 120 w 243"/>
                <a:gd name="T31" fmla="*/ 0 h 375"/>
                <a:gd name="T32" fmla="*/ 229 w 243"/>
                <a:gd name="T33" fmla="*/ 11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43" h="375">
                  <a:moveTo>
                    <a:pt x="229" y="11"/>
                  </a:moveTo>
                  <a:lnTo>
                    <a:pt x="226" y="49"/>
                  </a:lnTo>
                  <a:cubicBezTo>
                    <a:pt x="195" y="48"/>
                    <a:pt x="156" y="47"/>
                    <a:pt x="122" y="47"/>
                  </a:cubicBezTo>
                  <a:cubicBezTo>
                    <a:pt x="72" y="47"/>
                    <a:pt x="53" y="49"/>
                    <a:pt x="53" y="97"/>
                  </a:cubicBezTo>
                  <a:cubicBezTo>
                    <a:pt x="53" y="135"/>
                    <a:pt x="67" y="145"/>
                    <a:pt x="97" y="152"/>
                  </a:cubicBezTo>
                  <a:lnTo>
                    <a:pt x="169" y="172"/>
                  </a:lnTo>
                  <a:cubicBezTo>
                    <a:pt x="225" y="188"/>
                    <a:pt x="243" y="221"/>
                    <a:pt x="243" y="276"/>
                  </a:cubicBezTo>
                  <a:cubicBezTo>
                    <a:pt x="243" y="359"/>
                    <a:pt x="206" y="375"/>
                    <a:pt x="119" y="375"/>
                  </a:cubicBezTo>
                  <a:cubicBezTo>
                    <a:pt x="96" y="375"/>
                    <a:pt x="56" y="374"/>
                    <a:pt x="5" y="365"/>
                  </a:cubicBezTo>
                  <a:lnTo>
                    <a:pt x="9" y="326"/>
                  </a:lnTo>
                  <a:cubicBezTo>
                    <a:pt x="75" y="328"/>
                    <a:pt x="93" y="329"/>
                    <a:pt x="120" y="329"/>
                  </a:cubicBezTo>
                  <a:cubicBezTo>
                    <a:pt x="173" y="328"/>
                    <a:pt x="189" y="320"/>
                    <a:pt x="189" y="275"/>
                  </a:cubicBezTo>
                  <a:cubicBezTo>
                    <a:pt x="189" y="236"/>
                    <a:pt x="175" y="227"/>
                    <a:pt x="146" y="219"/>
                  </a:cubicBezTo>
                  <a:lnTo>
                    <a:pt x="72" y="199"/>
                  </a:lnTo>
                  <a:cubicBezTo>
                    <a:pt x="19" y="184"/>
                    <a:pt x="0" y="151"/>
                    <a:pt x="0" y="96"/>
                  </a:cubicBezTo>
                  <a:cubicBezTo>
                    <a:pt x="0" y="12"/>
                    <a:pt x="38" y="0"/>
                    <a:pt x="120" y="0"/>
                  </a:cubicBezTo>
                  <a:cubicBezTo>
                    <a:pt x="154" y="0"/>
                    <a:pt x="192" y="2"/>
                    <a:pt x="229" y="11"/>
                  </a:cubicBez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3" name="Rectangle 19"/>
            <p:cNvSpPr>
              <a:spLocks noChangeArrowheads="1"/>
            </p:cNvSpPr>
            <p:nvPr userDrawn="1"/>
          </p:nvSpPr>
          <p:spPr bwMode="auto">
            <a:xfrm>
              <a:off x="7834312" y="695058"/>
              <a:ext cx="19050" cy="128587"/>
            </a:xfrm>
            <a:prstGeom prst="rect">
              <a:avLst/>
            </a:pr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4" name="Freeform 20"/>
            <p:cNvSpPr>
              <a:spLocks/>
            </p:cNvSpPr>
            <p:nvPr userDrawn="1"/>
          </p:nvSpPr>
          <p:spPr bwMode="auto">
            <a:xfrm>
              <a:off x="7872413" y="695058"/>
              <a:ext cx="101600" cy="128587"/>
            </a:xfrm>
            <a:custGeom>
              <a:avLst/>
              <a:gdLst>
                <a:gd name="T0" fmla="*/ 168 w 283"/>
                <a:gd name="T1" fmla="*/ 47 h 363"/>
                <a:gd name="T2" fmla="*/ 168 w 283"/>
                <a:gd name="T3" fmla="*/ 363 h 363"/>
                <a:gd name="T4" fmla="*/ 114 w 283"/>
                <a:gd name="T5" fmla="*/ 363 h 363"/>
                <a:gd name="T6" fmla="*/ 114 w 283"/>
                <a:gd name="T7" fmla="*/ 47 h 363"/>
                <a:gd name="T8" fmla="*/ 0 w 283"/>
                <a:gd name="T9" fmla="*/ 47 h 363"/>
                <a:gd name="T10" fmla="*/ 0 w 283"/>
                <a:gd name="T11" fmla="*/ 0 h 363"/>
                <a:gd name="T12" fmla="*/ 283 w 283"/>
                <a:gd name="T13" fmla="*/ 0 h 363"/>
                <a:gd name="T14" fmla="*/ 283 w 283"/>
                <a:gd name="T15" fmla="*/ 47 h 363"/>
                <a:gd name="T16" fmla="*/ 168 w 283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3" h="363">
                  <a:moveTo>
                    <a:pt x="168" y="47"/>
                  </a:moveTo>
                  <a:lnTo>
                    <a:pt x="168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3" y="0"/>
                  </a:lnTo>
                  <a:lnTo>
                    <a:pt x="283" y="47"/>
                  </a:lnTo>
                  <a:lnTo>
                    <a:pt x="168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5" name="Freeform 21"/>
            <p:cNvSpPr>
              <a:spLocks noEditPoints="1"/>
            </p:cNvSpPr>
            <p:nvPr userDrawn="1"/>
          </p:nvSpPr>
          <p:spPr bwMode="auto">
            <a:xfrm>
              <a:off x="7969250" y="660133"/>
              <a:ext cx="114299" cy="163512"/>
            </a:xfrm>
            <a:custGeom>
              <a:avLst/>
              <a:gdLst>
                <a:gd name="T0" fmla="*/ 199 w 321"/>
                <a:gd name="T1" fmla="*/ 57 h 459"/>
                <a:gd name="T2" fmla="*/ 185 w 321"/>
                <a:gd name="T3" fmla="*/ 43 h 459"/>
                <a:gd name="T4" fmla="*/ 185 w 321"/>
                <a:gd name="T5" fmla="*/ 14 h 459"/>
                <a:gd name="T6" fmla="*/ 199 w 321"/>
                <a:gd name="T7" fmla="*/ 0 h 459"/>
                <a:gd name="T8" fmla="*/ 215 w 321"/>
                <a:gd name="T9" fmla="*/ 0 h 459"/>
                <a:gd name="T10" fmla="*/ 230 w 321"/>
                <a:gd name="T11" fmla="*/ 14 h 459"/>
                <a:gd name="T12" fmla="*/ 230 w 321"/>
                <a:gd name="T13" fmla="*/ 43 h 459"/>
                <a:gd name="T14" fmla="*/ 215 w 321"/>
                <a:gd name="T15" fmla="*/ 57 h 459"/>
                <a:gd name="T16" fmla="*/ 199 w 321"/>
                <a:gd name="T17" fmla="*/ 57 h 459"/>
                <a:gd name="T18" fmla="*/ 176 w 321"/>
                <a:gd name="T19" fmla="*/ 166 h 459"/>
                <a:gd name="T20" fmla="*/ 167 w 321"/>
                <a:gd name="T21" fmla="*/ 137 h 459"/>
                <a:gd name="T22" fmla="*/ 153 w 321"/>
                <a:gd name="T23" fmla="*/ 137 h 459"/>
                <a:gd name="T24" fmla="*/ 144 w 321"/>
                <a:gd name="T25" fmla="*/ 166 h 459"/>
                <a:gd name="T26" fmla="*/ 102 w 321"/>
                <a:gd name="T27" fmla="*/ 304 h 459"/>
                <a:gd name="T28" fmla="*/ 218 w 321"/>
                <a:gd name="T29" fmla="*/ 304 h 459"/>
                <a:gd name="T30" fmla="*/ 176 w 321"/>
                <a:gd name="T31" fmla="*/ 166 h 459"/>
                <a:gd name="T32" fmla="*/ 105 w 321"/>
                <a:gd name="T33" fmla="*/ 57 h 459"/>
                <a:gd name="T34" fmla="*/ 92 w 321"/>
                <a:gd name="T35" fmla="*/ 43 h 459"/>
                <a:gd name="T36" fmla="*/ 92 w 321"/>
                <a:gd name="T37" fmla="*/ 14 h 459"/>
                <a:gd name="T38" fmla="*/ 105 w 321"/>
                <a:gd name="T39" fmla="*/ 0 h 459"/>
                <a:gd name="T40" fmla="*/ 122 w 321"/>
                <a:gd name="T41" fmla="*/ 0 h 459"/>
                <a:gd name="T42" fmla="*/ 136 w 321"/>
                <a:gd name="T43" fmla="*/ 14 h 459"/>
                <a:gd name="T44" fmla="*/ 136 w 321"/>
                <a:gd name="T45" fmla="*/ 43 h 459"/>
                <a:gd name="T46" fmla="*/ 122 w 321"/>
                <a:gd name="T47" fmla="*/ 57 h 459"/>
                <a:gd name="T48" fmla="*/ 105 w 321"/>
                <a:gd name="T49" fmla="*/ 57 h 459"/>
                <a:gd name="T50" fmla="*/ 88 w 321"/>
                <a:gd name="T51" fmla="*/ 350 h 459"/>
                <a:gd name="T52" fmla="*/ 54 w 321"/>
                <a:gd name="T53" fmla="*/ 459 h 459"/>
                <a:gd name="T54" fmla="*/ 0 w 321"/>
                <a:gd name="T55" fmla="*/ 459 h 459"/>
                <a:gd name="T56" fmla="*/ 114 w 321"/>
                <a:gd name="T57" fmla="*/ 110 h 459"/>
                <a:gd name="T58" fmla="*/ 133 w 321"/>
                <a:gd name="T59" fmla="*/ 96 h 459"/>
                <a:gd name="T60" fmla="*/ 187 w 321"/>
                <a:gd name="T61" fmla="*/ 96 h 459"/>
                <a:gd name="T62" fmla="*/ 206 w 321"/>
                <a:gd name="T63" fmla="*/ 110 h 459"/>
                <a:gd name="T64" fmla="*/ 321 w 321"/>
                <a:gd name="T65" fmla="*/ 459 h 459"/>
                <a:gd name="T66" fmla="*/ 266 w 321"/>
                <a:gd name="T67" fmla="*/ 459 h 459"/>
                <a:gd name="T68" fmla="*/ 233 w 321"/>
                <a:gd name="T69" fmla="*/ 350 h 459"/>
                <a:gd name="T70" fmla="*/ 88 w 321"/>
                <a:gd name="T71" fmla="*/ 350 h 4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21" h="459">
                  <a:moveTo>
                    <a:pt x="199" y="57"/>
                  </a:moveTo>
                  <a:cubicBezTo>
                    <a:pt x="189" y="57"/>
                    <a:pt x="185" y="53"/>
                    <a:pt x="185" y="43"/>
                  </a:cubicBezTo>
                  <a:lnTo>
                    <a:pt x="185" y="14"/>
                  </a:lnTo>
                  <a:cubicBezTo>
                    <a:pt x="185" y="6"/>
                    <a:pt x="189" y="0"/>
                    <a:pt x="199" y="0"/>
                  </a:cubicBezTo>
                  <a:lnTo>
                    <a:pt x="215" y="0"/>
                  </a:lnTo>
                  <a:cubicBezTo>
                    <a:pt x="224" y="0"/>
                    <a:pt x="230" y="6"/>
                    <a:pt x="230" y="14"/>
                  </a:cubicBezTo>
                  <a:lnTo>
                    <a:pt x="230" y="43"/>
                  </a:lnTo>
                  <a:cubicBezTo>
                    <a:pt x="230" y="53"/>
                    <a:pt x="224" y="57"/>
                    <a:pt x="215" y="57"/>
                  </a:cubicBezTo>
                  <a:lnTo>
                    <a:pt x="199" y="57"/>
                  </a:lnTo>
                  <a:close/>
                  <a:moveTo>
                    <a:pt x="176" y="166"/>
                  </a:moveTo>
                  <a:cubicBezTo>
                    <a:pt x="173" y="157"/>
                    <a:pt x="170" y="146"/>
                    <a:pt x="167" y="137"/>
                  </a:cubicBezTo>
                  <a:lnTo>
                    <a:pt x="153" y="137"/>
                  </a:lnTo>
                  <a:cubicBezTo>
                    <a:pt x="150" y="146"/>
                    <a:pt x="147" y="157"/>
                    <a:pt x="144" y="166"/>
                  </a:cubicBezTo>
                  <a:lnTo>
                    <a:pt x="102" y="304"/>
                  </a:lnTo>
                  <a:lnTo>
                    <a:pt x="218" y="304"/>
                  </a:lnTo>
                  <a:lnTo>
                    <a:pt x="176" y="166"/>
                  </a:lnTo>
                  <a:close/>
                  <a:moveTo>
                    <a:pt x="105" y="57"/>
                  </a:moveTo>
                  <a:cubicBezTo>
                    <a:pt x="96" y="57"/>
                    <a:pt x="92" y="53"/>
                    <a:pt x="92" y="43"/>
                  </a:cubicBezTo>
                  <a:lnTo>
                    <a:pt x="92" y="14"/>
                  </a:lnTo>
                  <a:cubicBezTo>
                    <a:pt x="92" y="6"/>
                    <a:pt x="96" y="0"/>
                    <a:pt x="105" y="0"/>
                  </a:cubicBezTo>
                  <a:lnTo>
                    <a:pt x="122" y="0"/>
                  </a:lnTo>
                  <a:cubicBezTo>
                    <a:pt x="132" y="0"/>
                    <a:pt x="136" y="6"/>
                    <a:pt x="136" y="14"/>
                  </a:cubicBezTo>
                  <a:lnTo>
                    <a:pt x="136" y="43"/>
                  </a:lnTo>
                  <a:cubicBezTo>
                    <a:pt x="136" y="53"/>
                    <a:pt x="132" y="57"/>
                    <a:pt x="122" y="57"/>
                  </a:cubicBezTo>
                  <a:lnTo>
                    <a:pt x="105" y="57"/>
                  </a:lnTo>
                  <a:close/>
                  <a:moveTo>
                    <a:pt x="88" y="350"/>
                  </a:moveTo>
                  <a:lnTo>
                    <a:pt x="54" y="459"/>
                  </a:lnTo>
                  <a:lnTo>
                    <a:pt x="0" y="459"/>
                  </a:lnTo>
                  <a:lnTo>
                    <a:pt x="114" y="110"/>
                  </a:lnTo>
                  <a:cubicBezTo>
                    <a:pt x="116" y="102"/>
                    <a:pt x="124" y="96"/>
                    <a:pt x="133" y="96"/>
                  </a:cubicBezTo>
                  <a:lnTo>
                    <a:pt x="187" y="96"/>
                  </a:lnTo>
                  <a:cubicBezTo>
                    <a:pt x="196" y="96"/>
                    <a:pt x="204" y="102"/>
                    <a:pt x="206" y="110"/>
                  </a:cubicBezTo>
                  <a:lnTo>
                    <a:pt x="321" y="459"/>
                  </a:lnTo>
                  <a:lnTo>
                    <a:pt x="266" y="459"/>
                  </a:lnTo>
                  <a:lnTo>
                    <a:pt x="233" y="350"/>
                  </a:lnTo>
                  <a:lnTo>
                    <a:pt x="88" y="350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  <p:sp>
          <p:nvSpPr>
            <p:cNvPr id="66" name="Freeform 22"/>
            <p:cNvSpPr>
              <a:spLocks/>
            </p:cNvSpPr>
            <p:nvPr userDrawn="1"/>
          </p:nvSpPr>
          <p:spPr bwMode="auto">
            <a:xfrm>
              <a:off x="8078788" y="695058"/>
              <a:ext cx="100012" cy="128587"/>
            </a:xfrm>
            <a:custGeom>
              <a:avLst/>
              <a:gdLst>
                <a:gd name="T0" fmla="*/ 167 w 282"/>
                <a:gd name="T1" fmla="*/ 47 h 363"/>
                <a:gd name="T2" fmla="*/ 167 w 282"/>
                <a:gd name="T3" fmla="*/ 363 h 363"/>
                <a:gd name="T4" fmla="*/ 114 w 282"/>
                <a:gd name="T5" fmla="*/ 363 h 363"/>
                <a:gd name="T6" fmla="*/ 114 w 282"/>
                <a:gd name="T7" fmla="*/ 47 h 363"/>
                <a:gd name="T8" fmla="*/ 0 w 282"/>
                <a:gd name="T9" fmla="*/ 47 h 363"/>
                <a:gd name="T10" fmla="*/ 0 w 282"/>
                <a:gd name="T11" fmla="*/ 0 h 363"/>
                <a:gd name="T12" fmla="*/ 282 w 282"/>
                <a:gd name="T13" fmla="*/ 0 h 363"/>
                <a:gd name="T14" fmla="*/ 282 w 282"/>
                <a:gd name="T15" fmla="*/ 47 h 363"/>
                <a:gd name="T16" fmla="*/ 167 w 282"/>
                <a:gd name="T17" fmla="*/ 47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82" h="363">
                  <a:moveTo>
                    <a:pt x="167" y="47"/>
                  </a:moveTo>
                  <a:lnTo>
                    <a:pt x="167" y="363"/>
                  </a:lnTo>
                  <a:lnTo>
                    <a:pt x="114" y="363"/>
                  </a:lnTo>
                  <a:lnTo>
                    <a:pt x="114" y="47"/>
                  </a:lnTo>
                  <a:lnTo>
                    <a:pt x="0" y="47"/>
                  </a:lnTo>
                  <a:lnTo>
                    <a:pt x="0" y="0"/>
                  </a:lnTo>
                  <a:lnTo>
                    <a:pt x="282" y="0"/>
                  </a:lnTo>
                  <a:lnTo>
                    <a:pt x="282" y="47"/>
                  </a:lnTo>
                  <a:lnTo>
                    <a:pt x="167" y="47"/>
                  </a:lnTo>
                  <a:close/>
                </a:path>
              </a:pathLst>
            </a:custGeom>
            <a:solidFill>
              <a:srgbClr val="9090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de-DE" sz="2381"/>
            </a:p>
          </p:txBody>
        </p:sp>
      </p:grpSp>
    </p:spTree>
    <p:extLst>
      <p:ext uri="{BB962C8B-B14F-4D97-AF65-F5344CB8AC3E}">
        <p14:creationId xmlns:p14="http://schemas.microsoft.com/office/powerpoint/2010/main" val="728914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81614" y="1331818"/>
            <a:ext cx="5523886" cy="457283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286499" y="1333386"/>
            <a:ext cx="5523886" cy="457129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2538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1614" y="1333581"/>
            <a:ext cx="5523886" cy="571415"/>
          </a:xfrm>
        </p:spPr>
        <p:txBody>
          <a:bodyPr wrap="none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 cap="none" baseline="0"/>
            </a:lvl1pPr>
            <a:lvl2pPr marL="457182" indent="0">
              <a:buNone/>
              <a:defRPr sz="2000" b="1"/>
            </a:lvl2pPr>
            <a:lvl3pPr marL="914365" indent="0">
              <a:buNone/>
              <a:defRPr sz="1800" b="1"/>
            </a:lvl3pPr>
            <a:lvl4pPr marL="1371547" indent="0">
              <a:buNone/>
              <a:defRPr sz="1600" b="1"/>
            </a:lvl4pPr>
            <a:lvl5pPr marL="1828729" indent="0">
              <a:buNone/>
              <a:defRPr sz="1600" b="1"/>
            </a:lvl5pPr>
            <a:lvl6pPr marL="2285911" indent="0">
              <a:buNone/>
              <a:defRPr sz="1600" b="1"/>
            </a:lvl6pPr>
            <a:lvl7pPr marL="2743094" indent="0">
              <a:buNone/>
              <a:defRPr sz="1600" b="1"/>
            </a:lvl7pPr>
            <a:lvl8pPr marL="3200276" indent="0">
              <a:buNone/>
              <a:defRPr sz="1600" b="1"/>
            </a:lvl8pPr>
            <a:lvl9pPr marL="3657458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80672" y="2286043"/>
            <a:ext cx="5524827" cy="3619985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286172" y="1333581"/>
            <a:ext cx="5524829" cy="571415"/>
          </a:xfrm>
        </p:spPr>
        <p:txBody>
          <a:bodyPr wrap="none" anchor="ctr" anchorCtr="0"/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400" b="1" cap="none" baseline="0"/>
            </a:lvl1pPr>
            <a:lvl2pPr marL="457182" indent="0">
              <a:buNone/>
              <a:defRPr sz="2000" b="1"/>
            </a:lvl2pPr>
            <a:lvl3pPr marL="914365" indent="0">
              <a:buNone/>
              <a:defRPr sz="1800" b="1"/>
            </a:lvl3pPr>
            <a:lvl4pPr marL="1371547" indent="0">
              <a:buNone/>
              <a:defRPr sz="1600" b="1"/>
            </a:lvl4pPr>
            <a:lvl5pPr marL="1828729" indent="0">
              <a:buNone/>
              <a:defRPr sz="1600" b="1"/>
            </a:lvl5pPr>
            <a:lvl6pPr marL="2285911" indent="0">
              <a:buNone/>
              <a:defRPr sz="1600" b="1"/>
            </a:lvl6pPr>
            <a:lvl7pPr marL="2743094" indent="0">
              <a:buNone/>
              <a:defRPr sz="1600" b="1"/>
            </a:lvl7pPr>
            <a:lvl8pPr marL="3200276" indent="0">
              <a:buNone/>
              <a:defRPr sz="1600" b="1"/>
            </a:lvl8pPr>
            <a:lvl9pPr marL="3657458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287113" y="2287071"/>
            <a:ext cx="5523886" cy="3618959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14484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81001" y="1333580"/>
            <a:ext cx="2476225" cy="4571104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5991" indent="0">
              <a:buFont typeface="Arial" panose="020B0604020202020204" pitchFamily="34" charset="0"/>
              <a:buNone/>
              <a:defRPr sz="1400"/>
            </a:lvl2pPr>
            <a:lvl3pPr marL="431983" indent="0">
              <a:buNone/>
              <a:defRPr sz="1400"/>
            </a:lvl3pPr>
            <a:lvl4pPr marL="647975" indent="0">
              <a:buNone/>
              <a:defRPr sz="1400"/>
            </a:lvl4pPr>
            <a:lvl5pPr marL="863967" indent="0">
              <a:buNone/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238501" y="1333580"/>
            <a:ext cx="8572499" cy="4571104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65636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el und Text über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381000" y="1333580"/>
            <a:ext cx="11428729" cy="1143316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5991" indent="0">
              <a:buNone/>
              <a:defRPr sz="1400"/>
            </a:lvl2pPr>
            <a:lvl3pPr marL="431983" indent="0">
              <a:buNone/>
              <a:defRPr sz="1400"/>
            </a:lvl3pPr>
            <a:lvl4pPr marL="647975" indent="0">
              <a:buNone/>
              <a:defRPr sz="1400"/>
            </a:lvl4pPr>
            <a:lvl5pPr marL="863967" indent="0">
              <a:buNone/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 hasCustomPrompt="1"/>
          </p:nvPr>
        </p:nvSpPr>
        <p:spPr>
          <a:xfrm>
            <a:off x="382271" y="2857522"/>
            <a:ext cx="11428729" cy="3047162"/>
          </a:xfrm>
        </p:spPr>
        <p:txBody>
          <a:bodyPr/>
          <a:lstStyle>
            <a:lvl1pPr marL="0" indent="0">
              <a:buNone/>
              <a:defRPr/>
            </a:lvl1pPr>
            <a:lvl2pPr marL="215991" indent="0">
              <a:buNone/>
              <a:defRPr/>
            </a:lvl2pPr>
            <a:lvl3pPr marL="431983" indent="0">
              <a:buNone/>
              <a:defRPr/>
            </a:lvl3pPr>
            <a:lvl4pPr marL="647975" indent="0">
              <a:buNone/>
              <a:defRPr/>
            </a:lvl4pPr>
            <a:lvl5pPr marL="863967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160591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el und Inhalt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 hasCustomPrompt="1"/>
          </p:nvPr>
        </p:nvSpPr>
        <p:spPr>
          <a:xfrm>
            <a:off x="381000" y="1333581"/>
            <a:ext cx="11428729" cy="2857073"/>
          </a:xfrm>
        </p:spPr>
        <p:txBody>
          <a:bodyPr/>
          <a:lstStyle>
            <a:lvl1pPr marL="0" indent="0">
              <a:buNone/>
              <a:defRPr sz="1400"/>
            </a:lvl1pPr>
            <a:lvl2pPr marL="215991" indent="0">
              <a:buNone/>
              <a:defRPr sz="1400"/>
            </a:lvl2pPr>
            <a:lvl3pPr marL="431983" indent="0">
              <a:buNone/>
              <a:defRPr sz="1400"/>
            </a:lvl3pPr>
            <a:lvl4pPr marL="647975" indent="0">
              <a:buNone/>
              <a:defRPr sz="1400"/>
            </a:lvl4pPr>
            <a:lvl5pPr marL="863967" indent="0">
              <a:buNone/>
              <a:defRPr sz="1400"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81000" y="4571956"/>
            <a:ext cx="11428729" cy="1332728"/>
          </a:xfrm>
        </p:spPr>
        <p:txBody>
          <a:bodyPr/>
          <a:lstStyle>
            <a:lvl1pPr marL="0" indent="0">
              <a:spcBef>
                <a:spcPts val="0"/>
              </a:spcBef>
              <a:spcAft>
                <a:spcPts val="420"/>
              </a:spcAft>
              <a:buNone/>
              <a:defRPr sz="1400"/>
            </a:lvl1pPr>
            <a:lvl2pPr marL="215991" indent="0">
              <a:buNone/>
              <a:defRPr sz="1400"/>
            </a:lvl2pPr>
            <a:lvl3pPr marL="431983" indent="0">
              <a:buNone/>
              <a:defRPr sz="1400"/>
            </a:lvl3pPr>
            <a:lvl4pPr marL="647975" indent="0">
              <a:buNone/>
              <a:defRPr sz="1400"/>
            </a:lvl4pPr>
            <a:lvl5pPr marL="863967" indent="0">
              <a:buNone/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98596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el, zwei Inhalte üb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quarter" idx="1" hasCustomPrompt="1"/>
          </p:nvPr>
        </p:nvSpPr>
        <p:spPr>
          <a:xfrm>
            <a:off x="381000" y="1333581"/>
            <a:ext cx="5523886" cy="2857073"/>
          </a:xfrm>
        </p:spPr>
        <p:txBody>
          <a:bodyPr/>
          <a:lstStyle>
            <a:lvl1pPr marL="0" indent="0">
              <a:buNone/>
              <a:defRPr/>
            </a:lvl1pPr>
            <a:lvl2pPr marL="215991" indent="0">
              <a:buNone/>
              <a:defRPr/>
            </a:lvl2pPr>
            <a:lvl3pPr marL="431983" indent="0">
              <a:buNone/>
              <a:defRPr/>
            </a:lvl3pPr>
            <a:lvl4pPr marL="647975" indent="0">
              <a:buNone/>
              <a:defRPr/>
            </a:lvl4pPr>
            <a:lvl5pPr marL="863967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quarter" idx="2" hasCustomPrompt="1"/>
          </p:nvPr>
        </p:nvSpPr>
        <p:spPr>
          <a:xfrm>
            <a:off x="6287113" y="1333581"/>
            <a:ext cx="5523886" cy="2857073"/>
          </a:xfrm>
        </p:spPr>
        <p:txBody>
          <a:bodyPr/>
          <a:lstStyle>
            <a:lvl1pPr marL="0" indent="0">
              <a:buNone/>
              <a:defRPr/>
            </a:lvl1pPr>
            <a:lvl2pPr marL="215991" indent="0">
              <a:buNone/>
              <a:defRPr/>
            </a:lvl2pPr>
            <a:lvl3pPr marL="431983" indent="0">
              <a:buNone/>
              <a:defRPr/>
            </a:lvl3pPr>
            <a:lvl4pPr marL="647975" indent="0">
              <a:buNone/>
              <a:defRPr/>
            </a:lvl4pPr>
            <a:lvl5pPr marL="863967" indent="0">
              <a:buNone/>
              <a:defRPr/>
            </a:lvl5pPr>
          </a:lstStyle>
          <a:p>
            <a:pPr lvl="0"/>
            <a:r>
              <a:rPr lang="de-DE" dirty="0"/>
              <a:t> 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half" idx="3"/>
          </p:nvPr>
        </p:nvSpPr>
        <p:spPr>
          <a:xfrm>
            <a:off x="381000" y="4571956"/>
            <a:ext cx="11431837" cy="1332728"/>
          </a:xfrm>
        </p:spPr>
        <p:txBody>
          <a:bodyPr/>
          <a:lstStyle>
            <a:lvl1pPr marL="0" indent="0">
              <a:spcAft>
                <a:spcPts val="420"/>
              </a:spcAft>
              <a:buNone/>
              <a:defRPr sz="1400"/>
            </a:lvl1pPr>
            <a:lvl2pPr marL="215991" indent="0">
              <a:spcAft>
                <a:spcPts val="420"/>
              </a:spcAft>
              <a:buNone/>
              <a:defRPr sz="1400"/>
            </a:lvl2pPr>
            <a:lvl3pPr marL="431983" indent="0">
              <a:spcAft>
                <a:spcPts val="420"/>
              </a:spcAft>
              <a:buNone/>
              <a:defRPr sz="1400"/>
            </a:lvl3pPr>
            <a:lvl4pPr marL="647975" indent="0">
              <a:spcAft>
                <a:spcPts val="420"/>
              </a:spcAft>
              <a:buNone/>
              <a:defRPr sz="1400"/>
            </a:lvl4pPr>
            <a:lvl5pPr marL="863967" indent="0">
              <a:spcAft>
                <a:spcPts val="420"/>
              </a:spcAft>
              <a:buNone/>
              <a:defRPr sz="1400"/>
            </a:lvl5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4680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74152" y="191085"/>
            <a:ext cx="11430917" cy="762233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de-DE" dirty="0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87336" y="1333384"/>
            <a:ext cx="11428729" cy="4716843"/>
          </a:xfrm>
          <a:prstGeom prst="rect">
            <a:avLst/>
          </a:prstGeom>
        </p:spPr>
        <p:txBody>
          <a:bodyPr vert="horz" lIns="0" tIns="0" rIns="0" bIns="72000" rtlCol="0">
            <a:noAutofit/>
          </a:bodyPr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756231" y="6241961"/>
            <a:ext cx="6666759" cy="571415"/>
          </a:xfrm>
          <a:prstGeom prst="rect">
            <a:avLst/>
          </a:prstGeom>
        </p:spPr>
        <p:txBody>
          <a:bodyPr vert="horz" wrap="none" lIns="0" tIns="295200" rIns="0" bIns="0" rtlCol="0" anchor="t" anchorCtr="0">
            <a:noAutofit/>
          </a:bodyPr>
          <a:lstStyle>
            <a:lvl1pPr algn="ct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de-DE" dirty="0"/>
              <a:t>AMBER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50098" y="6241960"/>
            <a:ext cx="761915" cy="571150"/>
          </a:xfrm>
          <a:prstGeom prst="rect">
            <a:avLst/>
          </a:prstGeom>
        </p:spPr>
        <p:txBody>
          <a:bodyPr vert="horz" wrap="none" lIns="0" tIns="295200" rIns="0" bIns="0" rtlCol="0" anchor="t" anchorCtr="0">
            <a:noAutofit/>
          </a:bodyPr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527F1E04-A1A3-475C-A843-CFD0985386EF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8" name="Grafik 7"/>
          <p:cNvPicPr>
            <a:picLocks noChangeAspect="1"/>
          </p:cNvPicPr>
          <p:nvPr userDrawn="1"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44472" y="191085"/>
            <a:ext cx="1608597" cy="647806"/>
          </a:xfrm>
          <a:prstGeom prst="rect">
            <a:avLst/>
          </a:prstGeom>
        </p:spPr>
      </p:pic>
      <p:sp>
        <p:nvSpPr>
          <p:cNvPr id="31" name="Datumsplatzhalter 3"/>
          <p:cNvSpPr>
            <a:spLocks noGrp="1"/>
          </p:cNvSpPr>
          <p:nvPr>
            <p:ph type="dt" sz="half" idx="2"/>
          </p:nvPr>
        </p:nvSpPr>
        <p:spPr>
          <a:xfrm>
            <a:off x="386226" y="6241961"/>
            <a:ext cx="1619123" cy="571415"/>
          </a:xfrm>
          <a:prstGeom prst="rect">
            <a:avLst/>
          </a:prstGeom>
        </p:spPr>
        <p:txBody>
          <a:bodyPr lIns="0" tIns="295200" rIns="0" bIns="0" anchor="t" anchorCtr="0"/>
          <a:lstStyle>
            <a:lvl1pPr algn="l">
              <a:defRPr sz="1200">
                <a:solidFill>
                  <a:srgbClr val="909085"/>
                </a:solidFill>
              </a:defRPr>
            </a:lvl1pPr>
          </a:lstStyle>
          <a:p>
            <a:r>
              <a:rPr lang="de-DE"/>
              <a:t>B. Ketzer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32804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62" r:id="rId7"/>
    <p:sldLayoutId id="2147483664" r:id="rId8"/>
    <p:sldLayoutId id="2147483663" r:id="rId9"/>
    <p:sldLayoutId id="2147483665" r:id="rId10"/>
    <p:sldLayoutId id="2147483661" r:id="rId11"/>
    <p:sldLayoutId id="2147483667" r:id="rId12"/>
    <p:sldLayoutId id="2147483657" r:id="rId13"/>
    <p:sldLayoutId id="2147483670" r:id="rId14"/>
    <p:sldLayoutId id="2147483654" r:id="rId15"/>
    <p:sldLayoutId id="2147483655" r:id="rId16"/>
    <p:sldLayoutId id="2147483668" r:id="rId17"/>
    <p:sldLayoutId id="2147483658" r:id="rId18"/>
    <p:sldLayoutId id="2147483659" r:id="rId19"/>
    <p:sldLayoutId id="2147483671" r:id="rId20"/>
  </p:sldLayoutIdLst>
  <p:hf hdr="0"/>
  <p:txStyles>
    <p:titleStyle>
      <a:lvl1pPr algn="l" defTabSz="914365" rtl="0" eaLnBrk="1" latinLnBrk="0" hangingPunct="1">
        <a:lnSpc>
          <a:spcPts val="2600"/>
        </a:lnSpc>
        <a:spcBef>
          <a:spcPts val="600"/>
        </a:spcBef>
        <a:buNone/>
        <a:defRPr sz="3200" b="0" kern="1200" cap="all" baseline="0">
          <a:solidFill>
            <a:schemeClr val="accent1"/>
          </a:solidFill>
          <a:latin typeface="Exo 2 Semi Bold" pitchFamily="50" charset="0"/>
          <a:ea typeface="+mj-ea"/>
          <a:cs typeface="+mj-cs"/>
        </a:defRPr>
      </a:lvl1pPr>
    </p:titleStyle>
    <p:bodyStyle>
      <a:lvl1pPr marL="215991" indent="-215991" algn="l" defTabSz="914365" rtl="0" eaLnBrk="1" latinLnBrk="0" hangingPunct="1">
        <a:spcBef>
          <a:spcPts val="600"/>
        </a:spcBef>
        <a:spcAft>
          <a:spcPts val="6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1pPr>
      <a:lvl2pPr marL="431983" indent="-215991" algn="l" defTabSz="914365" rtl="0" eaLnBrk="1" latinLnBrk="0" hangingPunct="1">
        <a:spcBef>
          <a:spcPts val="600"/>
        </a:spcBef>
        <a:spcAft>
          <a:spcPts val="3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647975" indent="-215991" algn="l" defTabSz="914365" rtl="0" eaLnBrk="1" latinLnBrk="0" hangingPunct="1">
        <a:spcBef>
          <a:spcPts val="300"/>
        </a:spcBef>
        <a:spcAft>
          <a:spcPts val="300"/>
        </a:spcAft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3pPr>
      <a:lvl4pPr marL="863967" indent="-215991" algn="l" defTabSz="914365" rtl="0" eaLnBrk="1" latinLnBrk="0" hangingPunct="1">
        <a:spcBef>
          <a:spcPts val="300"/>
        </a:spcBef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4pPr>
      <a:lvl5pPr marL="1079958" indent="-215991" algn="l" defTabSz="914365" rtl="0" eaLnBrk="1" latinLnBrk="0" hangingPunct="1">
        <a:spcBef>
          <a:spcPts val="0"/>
        </a:spcBef>
        <a:buFont typeface="Calibri" panose="020F0502020204030204" pitchFamily="34" charset="0"/>
        <a:buChar char="−"/>
        <a:defRPr sz="2000" kern="1200">
          <a:solidFill>
            <a:schemeClr val="accent2"/>
          </a:solidFill>
          <a:latin typeface="+mn-lt"/>
          <a:ea typeface="+mn-ea"/>
          <a:cs typeface="+mn-cs"/>
        </a:defRPr>
      </a:lvl5pPr>
      <a:lvl6pPr marL="2514502" indent="-228591" algn="l" defTabSz="9143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85" indent="-228591" algn="l" defTabSz="9143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67" indent="-228591" algn="l" defTabSz="9143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49" indent="-228591" algn="l" defTabSz="914365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2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65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47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29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11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94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76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58" algn="l" defTabSz="91436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1.png"/><Relationship Id="rId7" Type="http://schemas.openxmlformats.org/officeDocument/2006/relationships/hyperlink" Target="https://arxiv.org/abs/2202.00623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png"/><Relationship Id="rId5" Type="http://schemas.openxmlformats.org/officeDocument/2006/relationships/image" Target="../media/image490.png"/><Relationship Id="rId4" Type="http://schemas.openxmlformats.org/officeDocument/2006/relationships/image" Target="../media/image5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53.emf"/><Relationship Id="rId5" Type="http://schemas.openxmlformats.org/officeDocument/2006/relationships/image" Target="../media/image56.png"/><Relationship Id="rId4" Type="http://schemas.openxmlformats.org/officeDocument/2006/relationships/image" Target="../media/image52.emf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1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6.emf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55.emf"/><Relationship Id="rId5" Type="http://schemas.openxmlformats.org/officeDocument/2006/relationships/image" Target="../media/image54.emf"/><Relationship Id="rId10" Type="http://schemas.openxmlformats.org/officeDocument/2006/relationships/image" Target="../media/image58.png"/><Relationship Id="rId4" Type="http://schemas.openxmlformats.org/officeDocument/2006/relationships/notesSlide" Target="../notesSlides/notesSlide8.xml"/><Relationship Id="rId9" Type="http://schemas.openxmlformats.org/officeDocument/2006/relationships/image" Target="../media/image57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emf"/><Relationship Id="rId3" Type="http://schemas.openxmlformats.org/officeDocument/2006/relationships/image" Target="../media/image610.png"/><Relationship Id="rId7" Type="http://schemas.openxmlformats.org/officeDocument/2006/relationships/image" Target="../media/image6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0.emf"/><Relationship Id="rId11" Type="http://schemas.openxmlformats.org/officeDocument/2006/relationships/image" Target="../media/image65.emf"/><Relationship Id="rId5" Type="http://schemas.openxmlformats.org/officeDocument/2006/relationships/image" Target="../media/image59.emf"/><Relationship Id="rId10" Type="http://schemas.openxmlformats.org/officeDocument/2006/relationships/image" Target="../media/image64.emf"/><Relationship Id="rId4" Type="http://schemas.openxmlformats.org/officeDocument/2006/relationships/image" Target="../media/image64.png"/><Relationship Id="rId9" Type="http://schemas.openxmlformats.org/officeDocument/2006/relationships/image" Target="../media/image63.emf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0.emf"/><Relationship Id="rId13" Type="http://schemas.openxmlformats.org/officeDocument/2006/relationships/image" Target="../media/image73.png"/><Relationship Id="rId18" Type="http://schemas.openxmlformats.org/officeDocument/2006/relationships/image" Target="../media/image80.png"/><Relationship Id="rId3" Type="http://schemas.openxmlformats.org/officeDocument/2006/relationships/image" Target="../media/image610.png"/><Relationship Id="rId21" Type="http://schemas.openxmlformats.org/officeDocument/2006/relationships/image" Target="../media/image60.emf"/><Relationship Id="rId7" Type="http://schemas.openxmlformats.org/officeDocument/2006/relationships/image" Target="../media/image69.svg"/><Relationship Id="rId12" Type="http://schemas.openxmlformats.org/officeDocument/2006/relationships/image" Target="../media/image720.png"/><Relationship Id="rId17" Type="http://schemas.openxmlformats.org/officeDocument/2006/relationships/image" Target="../media/image79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78.png"/><Relationship Id="rId20" Type="http://schemas.openxmlformats.org/officeDocument/2006/relationships/image" Target="../media/image82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8.png"/><Relationship Id="rId11" Type="http://schemas.openxmlformats.org/officeDocument/2006/relationships/image" Target="../media/image71.png"/><Relationship Id="rId5" Type="http://schemas.openxmlformats.org/officeDocument/2006/relationships/image" Target="../media/image67.svg"/><Relationship Id="rId15" Type="http://schemas.openxmlformats.org/officeDocument/2006/relationships/image" Target="../media/image77.png"/><Relationship Id="rId19" Type="http://schemas.openxmlformats.org/officeDocument/2006/relationships/image" Target="../media/image81.png"/><Relationship Id="rId4" Type="http://schemas.openxmlformats.org/officeDocument/2006/relationships/image" Target="../media/image66.png"/><Relationship Id="rId14" Type="http://schemas.openxmlformats.org/officeDocument/2006/relationships/image" Target="../media/image740.png"/><Relationship Id="rId22" Type="http://schemas.openxmlformats.org/officeDocument/2006/relationships/image" Target="../media/image62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24.png"/><Relationship Id="rId5" Type="http://schemas.openxmlformats.org/officeDocument/2006/relationships/image" Target="../media/image74.png"/><Relationship Id="rId4" Type="http://schemas.openxmlformats.org/officeDocument/2006/relationships/image" Target="../media/image107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84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5.png"/><Relationship Id="rId7" Type="http://schemas.openxmlformats.org/officeDocument/2006/relationships/image" Target="../media/image9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93.png"/><Relationship Id="rId4" Type="http://schemas.openxmlformats.org/officeDocument/2006/relationships/image" Target="../media/image8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88.em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9.emf"/><Relationship Id="rId4" Type="http://schemas.openxmlformats.org/officeDocument/2006/relationships/image" Target="../media/image95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3" Type="http://schemas.openxmlformats.org/officeDocument/2006/relationships/image" Target="../media/image98.png"/><Relationship Id="rId7" Type="http://schemas.openxmlformats.org/officeDocument/2006/relationships/image" Target="../media/image102.pn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01.png"/><Relationship Id="rId5" Type="http://schemas.openxmlformats.org/officeDocument/2006/relationships/image" Target="../media/image100.png"/><Relationship Id="rId4" Type="http://schemas.openxmlformats.org/officeDocument/2006/relationships/image" Target="../media/image9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5.wmf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12.png"/><Relationship Id="rId5" Type="http://schemas.openxmlformats.org/officeDocument/2006/relationships/image" Target="../media/image8.emf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5.png"/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emf"/><Relationship Id="rId2" Type="http://schemas.openxmlformats.org/officeDocument/2006/relationships/image" Target="../media/image106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1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emf"/><Relationship Id="rId2" Type="http://schemas.openxmlformats.org/officeDocument/2006/relationships/image" Target="../media/image109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93.emf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arxiv.org/abs/2505.00947" TargetMode="External"/><Relationship Id="rId3" Type="http://schemas.openxmlformats.org/officeDocument/2006/relationships/image" Target="../media/image94.emf"/><Relationship Id="rId7" Type="http://schemas.openxmlformats.org/officeDocument/2006/relationships/image" Target="../media/image96.emf"/><Relationship Id="rId2" Type="http://schemas.openxmlformats.org/officeDocument/2006/relationships/hyperlink" Target="https://home.cern/news/news/physics/amber-releases-its-first-results" TargetMode="External"/><Relationship Id="rId1" Type="http://schemas.openxmlformats.org/officeDocument/2006/relationships/slideLayout" Target="../slideLayouts/slideLayout15.xml"/><Relationship Id="rId6" Type="http://schemas.openxmlformats.org/officeDocument/2006/relationships/hyperlink" Target="https://arxiv.org/abs/2503.15575" TargetMode="External"/><Relationship Id="rId5" Type="http://schemas.openxmlformats.org/officeDocument/2006/relationships/image" Target="../media/image95.emf"/><Relationship Id="rId4" Type="http://schemas.openxmlformats.org/officeDocument/2006/relationships/hyperlink" Target="https://ep-news.web.cern.ch/content/amber-uncovers-universes-mysteries" TargetMode="External"/><Relationship Id="rId9" Type="http://schemas.openxmlformats.org/officeDocument/2006/relationships/image" Target="../media/image97.emf"/></Relationships>
</file>

<file path=ppt/slides/_rels/slide3.xml.rels><?xml version="1.0" encoding="UTF-8" standalone="yes"?>
<Relationships xmlns="http://schemas.openxmlformats.org/package/2006/relationships"><Relationship Id="rId18" Type="http://schemas.openxmlformats.org/officeDocument/2006/relationships/image" Target="../media/image14.png"/><Relationship Id="rId13" Type="http://schemas.openxmlformats.org/officeDocument/2006/relationships/image" Target="../media/image120.png"/><Relationship Id="rId26" Type="http://schemas.openxmlformats.org/officeDocument/2006/relationships/image" Target="../media/image19.png"/><Relationship Id="rId39" Type="http://schemas.openxmlformats.org/officeDocument/2006/relationships/image" Target="../media/image240.png"/><Relationship Id="rId3" Type="http://schemas.openxmlformats.org/officeDocument/2006/relationships/tags" Target="../tags/tag3.xml"/><Relationship Id="rId34" Type="http://schemas.openxmlformats.org/officeDocument/2006/relationships/image" Target="../media/image28.png"/><Relationship Id="rId17" Type="http://schemas.openxmlformats.org/officeDocument/2006/relationships/image" Target="../media/image16.png"/><Relationship Id="rId25" Type="http://schemas.openxmlformats.org/officeDocument/2006/relationships/image" Target="../media/image18.png"/><Relationship Id="rId33" Type="http://schemas.openxmlformats.org/officeDocument/2006/relationships/image" Target="../media/image27.png"/><Relationship Id="rId38" Type="http://schemas.openxmlformats.org/officeDocument/2006/relationships/image" Target="../media/image32.jpg"/><Relationship Id="rId2" Type="http://schemas.openxmlformats.org/officeDocument/2006/relationships/tags" Target="../tags/tag2.xml"/><Relationship Id="rId29" Type="http://schemas.openxmlformats.org/officeDocument/2006/relationships/image" Target="../media/image23.png"/><Relationship Id="rId41" Type="http://schemas.openxmlformats.org/officeDocument/2006/relationships/image" Target="../media/image260.png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24" Type="http://schemas.openxmlformats.org/officeDocument/2006/relationships/image" Target="../media/image17.png"/><Relationship Id="rId32" Type="http://schemas.openxmlformats.org/officeDocument/2006/relationships/image" Target="../media/image26.png"/><Relationship Id="rId37" Type="http://schemas.openxmlformats.org/officeDocument/2006/relationships/image" Target="../media/image31.png"/><Relationship Id="rId40" Type="http://schemas.openxmlformats.org/officeDocument/2006/relationships/image" Target="../media/image250.png"/><Relationship Id="rId5" Type="http://schemas.openxmlformats.org/officeDocument/2006/relationships/notesSlide" Target="../notesSlides/notesSlide2.xml"/><Relationship Id="rId23" Type="http://schemas.openxmlformats.org/officeDocument/2006/relationships/image" Target="../media/image15.png"/><Relationship Id="rId28" Type="http://schemas.openxmlformats.org/officeDocument/2006/relationships/image" Target="../media/image22.png"/><Relationship Id="rId36" Type="http://schemas.openxmlformats.org/officeDocument/2006/relationships/image" Target="../media/image30.png"/><Relationship Id="rId31" Type="http://schemas.openxmlformats.org/officeDocument/2006/relationships/image" Target="../media/image25.png"/><Relationship Id="rId4" Type="http://schemas.openxmlformats.org/officeDocument/2006/relationships/slideLayout" Target="../slideLayouts/slideLayout15.xml"/><Relationship Id="rId22" Type="http://schemas.openxmlformats.org/officeDocument/2006/relationships/image" Target="../media/image21.png"/><Relationship Id="rId27" Type="http://schemas.openxmlformats.org/officeDocument/2006/relationships/image" Target="../media/image20.png"/><Relationship Id="rId30" Type="http://schemas.openxmlformats.org/officeDocument/2006/relationships/image" Target="../media/image24.png"/><Relationship Id="rId35" Type="http://schemas.openxmlformats.org/officeDocument/2006/relationships/image" Target="../media/image2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3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emf"/><Relationship Id="rId7" Type="http://schemas.openxmlformats.org/officeDocument/2006/relationships/image" Target="../media/image40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39.png"/><Relationship Id="rId11" Type="http://schemas.openxmlformats.org/officeDocument/2006/relationships/image" Target="../media/image44.emf"/><Relationship Id="rId5" Type="http://schemas.openxmlformats.org/officeDocument/2006/relationships/image" Target="../media/image38.emf"/><Relationship Id="rId10" Type="http://schemas.openxmlformats.org/officeDocument/2006/relationships/image" Target="../media/image43.emf"/><Relationship Id="rId4" Type="http://schemas.openxmlformats.org/officeDocument/2006/relationships/image" Target="../media/image37.emf"/><Relationship Id="rId9" Type="http://schemas.openxmlformats.org/officeDocument/2006/relationships/image" Target="../media/image42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6.emf"/><Relationship Id="rId12" Type="http://schemas.openxmlformats.org/officeDocument/2006/relationships/image" Target="../media/image49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45.png"/><Relationship Id="rId11" Type="http://schemas.openxmlformats.org/officeDocument/2006/relationships/image" Target="../media/image76.png"/><Relationship Id="rId5" Type="http://schemas.openxmlformats.org/officeDocument/2006/relationships/image" Target="../media/image70.png"/><Relationship Id="rId10" Type="http://schemas.openxmlformats.org/officeDocument/2006/relationships/image" Target="../media/image75.png"/><Relationship Id="rId4" Type="http://schemas.openxmlformats.org/officeDocument/2006/relationships/notesSlide" Target="../notesSlides/notesSlide3.xml"/><Relationship Id="rId9" Type="http://schemas.openxmlformats.org/officeDocument/2006/relationships/image" Target="../media/image4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5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48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47.emf"/><Relationship Id="rId11" Type="http://schemas.openxmlformats.org/officeDocument/2006/relationships/image" Target="../media/image49.png"/><Relationship Id="rId5" Type="http://schemas.openxmlformats.org/officeDocument/2006/relationships/image" Target="../media/image70.png"/><Relationship Id="rId10" Type="http://schemas.openxmlformats.org/officeDocument/2006/relationships/image" Target="../media/image45.png"/><Relationship Id="rId4" Type="http://schemas.openxmlformats.org/officeDocument/2006/relationships/notesSlide" Target="../notesSlides/notesSlide4.xml"/><Relationship Id="rId9" Type="http://schemas.openxmlformats.org/officeDocument/2006/relationships/image" Target="../media/image7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emf"/><Relationship Id="rId13" Type="http://schemas.openxmlformats.org/officeDocument/2006/relationships/image" Target="../media/image75.png"/><Relationship Id="rId3" Type="http://schemas.openxmlformats.org/officeDocument/2006/relationships/slideLayout" Target="../slideLayouts/slideLayout15.xml"/><Relationship Id="rId7" Type="http://schemas.openxmlformats.org/officeDocument/2006/relationships/image" Target="../media/image51.png"/><Relationship Id="rId2" Type="http://schemas.openxmlformats.org/officeDocument/2006/relationships/tags" Target="../tags/tag9.xml"/><Relationship Id="rId16" Type="http://schemas.openxmlformats.org/officeDocument/2006/relationships/image" Target="../media/image49.png"/><Relationship Id="rId1" Type="http://schemas.openxmlformats.org/officeDocument/2006/relationships/tags" Target="../tags/tag8.xml"/><Relationship Id="rId6" Type="http://schemas.openxmlformats.org/officeDocument/2006/relationships/image" Target="../media/image50.emf"/><Relationship Id="rId5" Type="http://schemas.openxmlformats.org/officeDocument/2006/relationships/image" Target="../media/image46.png"/><Relationship Id="rId15" Type="http://schemas.openxmlformats.org/officeDocument/2006/relationships/image" Target="../media/image45.png"/><Relationship Id="rId4" Type="http://schemas.openxmlformats.org/officeDocument/2006/relationships/notesSlide" Target="../notesSlides/notesSlide5.xml"/><Relationship Id="rId9" Type="http://schemas.openxmlformats.org/officeDocument/2006/relationships/image" Target="../media/image48.png"/><Relationship Id="rId14" Type="http://schemas.openxmlformats.org/officeDocument/2006/relationships/image" Target="../media/image7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2"/>
          <p:cNvSpPr txBox="1">
            <a:spLocks/>
          </p:cNvSpPr>
          <p:nvPr/>
        </p:nvSpPr>
        <p:spPr>
          <a:xfrm>
            <a:off x="1715344" y="2780661"/>
            <a:ext cx="5532784" cy="1872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ts val="36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  <a:defRPr sz="3200" kern="1200" cap="all" baseline="0">
                <a:solidFill>
                  <a:schemeClr val="accent2"/>
                </a:solidFill>
                <a:latin typeface="Exo 2 Semi Bold" pitchFamily="50" charset="0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ts val="600"/>
              </a:spcBef>
              <a:spcAft>
                <a:spcPts val="300"/>
              </a:spcAft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ts val="300"/>
              </a:spcBef>
              <a:spcAft>
                <a:spcPts val="300"/>
              </a:spcAft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ts val="300"/>
              </a:spcBef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ts val="0"/>
              </a:spcBef>
              <a:buFont typeface="Calibri" panose="020F050202020403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dirty="0"/>
              <a:t> 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811434" y="4149080"/>
            <a:ext cx="6358087" cy="224676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spcAft>
                <a:spcPts val="420"/>
              </a:spcAft>
            </a:pPr>
            <a:r>
              <a:rPr lang="de-DE" sz="1800" dirty="0"/>
              <a:t>Bernhard Ketzer</a:t>
            </a:r>
          </a:p>
          <a:p>
            <a:pPr algn="ctr">
              <a:spcAft>
                <a:spcPts val="420"/>
              </a:spcAft>
            </a:pPr>
            <a:r>
              <a:rPr lang="de-DE" sz="1800" dirty="0" err="1"/>
              <a:t>for</a:t>
            </a:r>
            <a:r>
              <a:rPr lang="de-DE" sz="1800" dirty="0"/>
              <a:t> </a:t>
            </a:r>
            <a:r>
              <a:rPr lang="de-DE" sz="1800" dirty="0" err="1"/>
              <a:t>the</a:t>
            </a:r>
            <a:r>
              <a:rPr lang="de-DE" sz="1800" dirty="0"/>
              <a:t> AMBER </a:t>
            </a:r>
            <a:r>
              <a:rPr lang="de-DE" sz="1800" dirty="0" err="1"/>
              <a:t>Collaboration</a:t>
            </a:r>
            <a:endParaRPr lang="de-DE" sz="1800" dirty="0"/>
          </a:p>
          <a:p>
            <a:pPr algn="ctr">
              <a:spcAft>
                <a:spcPts val="420"/>
              </a:spcAft>
            </a:pPr>
            <a:endParaRPr lang="de-DE" sz="1800" dirty="0"/>
          </a:p>
          <a:p>
            <a:pPr algn="ctr">
              <a:spcAft>
                <a:spcPts val="420"/>
              </a:spcAft>
            </a:pPr>
            <a:r>
              <a:rPr lang="en-US" sz="1800" dirty="0"/>
              <a:t>Production and Structure of Matter and Antimatter at High Energies</a:t>
            </a:r>
            <a:endParaRPr lang="de-DE" sz="1800" dirty="0"/>
          </a:p>
          <a:p>
            <a:pPr algn="ctr">
              <a:spcAft>
                <a:spcPts val="420"/>
              </a:spcAft>
            </a:pPr>
            <a:r>
              <a:rPr lang="de-DE" sz="1800" b="1" dirty="0"/>
              <a:t>PAW 2025</a:t>
            </a:r>
          </a:p>
          <a:p>
            <a:pPr algn="ctr">
              <a:spcAft>
                <a:spcPts val="420"/>
              </a:spcAft>
            </a:pPr>
            <a:r>
              <a:rPr lang="de-DE" sz="1800" dirty="0"/>
              <a:t>Kloster </a:t>
            </a:r>
            <a:r>
              <a:rPr lang="de-DE" sz="1800" dirty="0" err="1"/>
              <a:t>Irsee</a:t>
            </a:r>
            <a:endParaRPr lang="de-DE" sz="1800" dirty="0"/>
          </a:p>
          <a:p>
            <a:pPr algn="ctr">
              <a:spcAft>
                <a:spcPts val="420"/>
              </a:spcAft>
            </a:pPr>
            <a:r>
              <a:rPr lang="de-DE" sz="1800" dirty="0"/>
              <a:t>04 June 2025</a:t>
            </a:r>
          </a:p>
        </p:txBody>
      </p:sp>
      <p:sp>
        <p:nvSpPr>
          <p:cNvPr id="3" name="Textfeld 2">
            <a:extLst>
              <a:ext uri="{FF2B5EF4-FFF2-40B4-BE49-F238E27FC236}">
                <a16:creationId xmlns:a16="http://schemas.microsoft.com/office/drawing/2014/main" id="{306649D3-7BB2-4461-A0A0-A929AE41ABFF}"/>
              </a:ext>
            </a:extLst>
          </p:cNvPr>
          <p:cNvSpPr txBox="1"/>
          <p:nvPr/>
        </p:nvSpPr>
        <p:spPr>
          <a:xfrm>
            <a:off x="1271464" y="3140968"/>
            <a:ext cx="5606984" cy="492443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3200" dirty="0"/>
              <a:t>Challenges for Kaon Spectroscopy</a:t>
            </a:r>
          </a:p>
        </p:txBody>
      </p:sp>
    </p:spTree>
    <p:extLst>
      <p:ext uri="{BB962C8B-B14F-4D97-AF65-F5344CB8AC3E}">
        <p14:creationId xmlns:p14="http://schemas.microsoft.com/office/powerpoint/2010/main" val="6782207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/>
                  <a:t>Hybrid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de-DE" dirty="0"/>
                  <a:t> Multiplet</a:t>
                </a:r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b="-797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DDDDDD"/>
                </a:solidFill>
                <a:latin typeface="Arial" charset="0"/>
              </a:rPr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DDDDDD"/>
                </a:solidFill>
                <a:latin typeface="Arial" charset="0"/>
              </a:rPr>
              <a:t>AMBER</a:t>
            </a:r>
            <a:endParaRPr lang="en-GB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0708E14-7B22-4BA8-8558-A58781B58305}" type="slidenum">
              <a:rPr lang="de-DE">
                <a:solidFill>
                  <a:srgbClr val="DDDDDD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de-DE">
              <a:solidFill>
                <a:srgbClr val="DDDDDD"/>
              </a:solidFill>
              <a:latin typeface="Arial" charset="0"/>
            </a:endParaRPr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76120" y="1844824"/>
            <a:ext cx="4444088" cy="363793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767409" y="1196752"/>
                <a:ext cx="4824536" cy="24776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FF0000"/>
                    </a:solidFill>
                  </a:rPr>
                  <a:t>So far: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resonant nature of only one member of the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−+</m:t>
                        </m:r>
                      </m:sup>
                    </m:sSup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multiplet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confirmed</a:t>
                </a:r>
                <a:endParaRPr lang="de-DE" sz="2000" dirty="0">
                  <a:solidFill>
                    <a:schemeClr val="tx1"/>
                  </a:solidFill>
                </a:endParaRP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(1600)</m:t>
                    </m:r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observed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in 7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decay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channels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by</a:t>
                </a:r>
                <a:r>
                  <a:rPr lang="de-DE" sz="2000" dirty="0">
                    <a:solidFill>
                      <a:schemeClr val="tx1"/>
                    </a:solidFill>
                  </a:rPr>
                  <a:t> COMPASS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de-DE" sz="2000" dirty="0" err="1">
                    <a:solidFill>
                      <a:schemeClr val="tx1"/>
                    </a:solidFill>
                  </a:rPr>
                  <a:t>branching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fractions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to</a:t>
                </a:r>
                <a:r>
                  <a:rPr lang="de-DE" sz="2000" dirty="0">
                    <a:solidFill>
                      <a:schemeClr val="tx1"/>
                    </a:solidFill>
                  </a:rPr>
                  <a:t> dominant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decay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channels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to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be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extracted</a:t>
                </a:r>
                <a:endParaRPr lang="de-DE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9" y="1196752"/>
                <a:ext cx="4824536" cy="2477601"/>
              </a:xfrm>
              <a:prstGeom prst="rect">
                <a:avLst/>
              </a:prstGeom>
              <a:blipFill>
                <a:blip r:embed="rId5"/>
                <a:stretch>
                  <a:fillRect l="-1391" t="-1229" b="-34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767409" y="4005064"/>
                <a:ext cx="5616623" cy="22467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FF0000"/>
                    </a:solidFill>
                  </a:rPr>
                  <a:t>Need to:</a:t>
                </a:r>
                <a:endParaRPr lang="en-US" sz="2000" dirty="0">
                  <a:solidFill>
                    <a:srgbClr val="000096"/>
                  </a:solidFill>
                </a:endParaRP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understand production and decay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(1600)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discover other members of the </a:t>
                </a:r>
                <a:r>
                  <a:rPr lang="en-US" sz="2000" dirty="0" err="1">
                    <a:solidFill>
                      <a:schemeClr val="tx1"/>
                    </a:solidFill>
                  </a:rPr>
                  <a:t>multiplet</a:t>
                </a:r>
                <a:r>
                  <a:rPr lang="en-US" sz="2000" dirty="0">
                    <a:solidFill>
                      <a:schemeClr val="tx1"/>
                    </a:solidFill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(1855)</m:t>
                    </m:r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 err="1">
                    <a:solidFill>
                      <a:schemeClr val="tx1"/>
                    </a:solidFill>
                  </a:rPr>
                  <a:t>GlueX</a:t>
                </a:r>
                <a:r>
                  <a:rPr lang="en-US" sz="2000" dirty="0">
                    <a:solidFill>
                      <a:schemeClr val="tx1"/>
                    </a:solidFill>
                  </a:rPr>
                  <a:t>, CLAS, BES III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Hybrids with strangeness: </a:t>
                </a:r>
                <a:r>
                  <a:rPr lang="en-US" sz="2000" b="1" dirty="0">
                    <a:solidFill>
                      <a:srgbClr val="FF0000"/>
                    </a:solidFill>
                  </a:rPr>
                  <a:t>AMBER</a:t>
                </a:r>
                <a:endParaRPr lang="de-DE" sz="2000" b="1" dirty="0" err="1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7409" y="4005064"/>
                <a:ext cx="5616623" cy="2246769"/>
              </a:xfrm>
              <a:prstGeom prst="rect">
                <a:avLst/>
              </a:prstGeom>
              <a:blipFill>
                <a:blip r:embed="rId6"/>
                <a:stretch>
                  <a:fillRect l="-1194" t="-1626" b="-37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feld 10">
            <a:extLst>
              <a:ext uri="{FF2B5EF4-FFF2-40B4-BE49-F238E27FC236}">
                <a16:creationId xmlns:a16="http://schemas.microsoft.com/office/drawing/2014/main" id="{6D795AC9-F91B-4E6E-9A21-5DDB987CAA15}"/>
              </a:ext>
            </a:extLst>
          </p:cNvPr>
          <p:cNvSpPr txBox="1"/>
          <p:nvPr/>
        </p:nvSpPr>
        <p:spPr>
          <a:xfrm>
            <a:off x="2518154" y="5191756"/>
            <a:ext cx="208646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de-DE" sz="1200" dirty="0">
                <a:solidFill>
                  <a:srgbClr val="000000"/>
                </a:solidFill>
                <a:hlinkClick r:id="rId7"/>
              </a:rPr>
              <a:t>https://arxiv.org/abs/2202.00623</a:t>
            </a:r>
            <a:endParaRPr lang="en-US" sz="1200" dirty="0">
              <a:solidFill>
                <a:srgbClr val="00009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99219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5246B24-00D3-437A-B025-05DF2E7DCA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Strange Meson Spectrum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F52791-B81C-4DAA-B2F0-123B582567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A55BB2A8-9A7C-4D42-9965-31D54D5E34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4F2E6071-7D8A-4E85-BA95-74150C7E6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11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6723EDC-141C-4259-8798-BACC43ECFB53}"/>
                  </a:ext>
                </a:extLst>
              </p:cNvPr>
              <p:cNvSpPr txBox="1"/>
              <p:nvPr/>
            </p:nvSpPr>
            <p:spPr>
              <a:xfrm>
                <a:off x="454814" y="1268760"/>
                <a:ext cx="4705082" cy="34778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charset="0"/>
                  <a:buChar char="•"/>
                </a:pPr>
                <a:r>
                  <a:rPr lang="de-DE" sz="2000" dirty="0"/>
                  <a:t>17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established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/>
                  <a:t>strange</a:t>
                </a:r>
                <a:r>
                  <a:rPr lang="de-DE" sz="2000" dirty="0"/>
                  <a:t> </a:t>
                </a:r>
                <a:r>
                  <a:rPr lang="de-DE" sz="2000" dirty="0" err="1"/>
                  <a:t>mesons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listed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by</a:t>
                </a:r>
                <a:r>
                  <a:rPr lang="de-DE" sz="2000" dirty="0">
                    <a:solidFill>
                      <a:schemeClr val="tx1"/>
                    </a:solidFill>
                  </a:rPr>
                  <a:t> PDG (</a:t>
                </a:r>
                <a14:m>
                  <m:oMath xmlns:m="http://schemas.openxmlformats.org/officeDocument/2006/math">
                    <m:r>
                      <a:rPr 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𝑀</m:t>
                    </m:r>
                    <m:r>
                      <a:rPr 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&lt;3.1 </m:t>
                    </m:r>
                    <m:r>
                      <m:rPr>
                        <m:sty m:val="p"/>
                      </m:rPr>
                      <a:rPr lang="de-DE" sz="20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de-DE" sz="2000" dirty="0">
                    <a:solidFill>
                      <a:schemeClr val="tx1"/>
                    </a:solidFill>
                  </a:rPr>
                  <a:t>) </a:t>
                </a:r>
              </a:p>
              <a:p>
                <a:pPr marL="285750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charset="0"/>
                  <a:buChar char="•"/>
                </a:pPr>
                <a:r>
                  <a:rPr lang="de-DE" sz="2000" dirty="0">
                    <a:solidFill>
                      <a:schemeClr val="tx1"/>
                    </a:solidFill>
                  </a:rPr>
                  <a:t>8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need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confirmation</a:t>
                </a:r>
                <a:r>
                  <a:rPr lang="de-DE" sz="2000" dirty="0">
                    <a:solidFill>
                      <a:schemeClr val="tx1"/>
                    </a:solidFill>
                  </a:rPr>
                  <a:t>,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mostly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observed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only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by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single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experiment</a:t>
                </a:r>
                <a:r>
                  <a:rPr lang="de-DE" sz="2000" dirty="0"/>
                  <a:t> and</a:t>
                </a:r>
                <a:r>
                  <a:rPr lang="de-DE" sz="2000" dirty="0">
                    <a:solidFill>
                      <a:schemeClr val="tx1"/>
                    </a:solidFill>
                  </a:rPr>
                  <a:t> in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single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channel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</a:p>
              <a:p>
                <a:pPr marL="285750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charset="0"/>
                  <a:buChar char="•"/>
                </a:pPr>
                <a:r>
                  <a:rPr lang="de-DE" sz="2000" dirty="0" err="1">
                    <a:solidFill>
                      <a:schemeClr val="tx1"/>
                    </a:solidFill>
                  </a:rPr>
                  <a:t>many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predicted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quark-model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states</a:t>
                </a:r>
                <a:r>
                  <a:rPr lang="de-DE" sz="2000" dirty="0">
                    <a:solidFill>
                      <a:schemeClr val="tx1"/>
                    </a:solidFill>
                  </a:rPr>
                  <a:t> still not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observed</a:t>
                </a:r>
                <a:endParaRPr lang="de-DE" sz="2000" dirty="0">
                  <a:solidFill>
                    <a:schemeClr val="tx1"/>
                  </a:solidFill>
                </a:endParaRPr>
              </a:p>
              <a:p>
                <a:pPr marL="285750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charset="0"/>
                  <a:buChar char="•"/>
                </a:pPr>
                <a:r>
                  <a:rPr lang="de-DE" sz="2000" dirty="0" err="1">
                    <a:solidFill>
                      <a:schemeClr val="tx1"/>
                    </a:solidFill>
                  </a:rPr>
                  <a:t>most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measurements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performed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more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than</a:t>
                </a:r>
                <a:r>
                  <a:rPr lang="de-DE" sz="2000" dirty="0">
                    <a:solidFill>
                      <a:schemeClr val="tx1"/>
                    </a:solidFill>
                  </a:rPr>
                  <a:t> 30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years</a:t>
                </a:r>
                <a:r>
                  <a:rPr lang="de-DE" sz="2000" dirty="0">
                    <a:solidFill>
                      <a:schemeClr val="tx1"/>
                    </a:solidFill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</a:rPr>
                  <a:t>ago</a:t>
                </a:r>
                <a:r>
                  <a:rPr lang="de-DE" sz="2000" dirty="0">
                    <a:solidFill>
                      <a:schemeClr val="tx1"/>
                    </a:solidFill>
                  </a:rPr>
                  <a:t>!</a:t>
                </a:r>
              </a:p>
              <a:p>
                <a:pPr marL="285750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charset="0"/>
                  <a:buChar char="•"/>
                </a:pPr>
                <a:endParaRPr lang="de-DE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76723EDC-141C-4259-8798-BACC43ECFB5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4814" y="1268760"/>
                <a:ext cx="4705082" cy="3477875"/>
              </a:xfrm>
              <a:prstGeom prst="rect">
                <a:avLst/>
              </a:prstGeom>
              <a:blipFill>
                <a:blip r:embed="rId3"/>
                <a:stretch>
                  <a:fillRect l="-1167" t="-87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8BF6448E-80BA-4557-9AA5-EBDFF4649D0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9896" y="953318"/>
            <a:ext cx="6882976" cy="412815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EF5D054B-5AC4-49EB-89C9-DEA8B29C1FA0}"/>
                  </a:ext>
                </a:extLst>
              </p:cNvPr>
              <p:cNvSpPr txBox="1"/>
              <p:nvPr/>
            </p:nvSpPr>
            <p:spPr>
              <a:xfrm>
                <a:off x="623392" y="4981337"/>
                <a:ext cx="4992854" cy="1025922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no spin-exotics for strange mesons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appear only as supernumerary states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only one clear candidate so far: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Sup>
                          <m:sSubSupPr>
                            <m:ctrlP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𝐾</m:t>
                            </m:r>
                          </m:e>
                          <m:sub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  <m:sup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∗</m:t>
                            </m:r>
                          </m:sup>
                        </m:sSubSup>
                        <m:d>
                          <m:dPr>
                            <m:ctrlP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de-DE" sz="20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700</m:t>
                            </m:r>
                          </m:e>
                        </m:d>
                      </m:num>
                      <m:den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𝜅</m:t>
                        </m:r>
                      </m:den>
                    </m:f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EF5D054B-5AC4-49EB-89C9-DEA8B29C1F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392" y="4981337"/>
                <a:ext cx="4992854" cy="1025922"/>
              </a:xfrm>
              <a:prstGeom prst="rect">
                <a:avLst/>
              </a:prstGeom>
              <a:blipFill>
                <a:blip r:embed="rId5"/>
                <a:stretch>
                  <a:fillRect l="-2930" t="-7738" r="-9035" b="-744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feld 6">
            <a:extLst>
              <a:ext uri="{FF2B5EF4-FFF2-40B4-BE49-F238E27FC236}">
                <a16:creationId xmlns:a16="http://schemas.microsoft.com/office/drawing/2014/main" id="{7F613D60-CE56-4D41-AC11-BBC05AC08CE3}"/>
              </a:ext>
            </a:extLst>
          </p:cNvPr>
          <p:cNvSpPr txBox="1"/>
          <p:nvPr/>
        </p:nvSpPr>
        <p:spPr>
          <a:xfrm>
            <a:off x="6406798" y="5391721"/>
            <a:ext cx="5785202" cy="10259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2000" dirty="0">
                <a:solidFill>
                  <a:srgbClr val="FF0000"/>
                </a:solidFill>
              </a:rPr>
              <a:t>More data needed on strange meson spectrum </a:t>
            </a:r>
          </a:p>
          <a:p>
            <a:pPr marL="342900" indent="-34290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srgbClr val="FF0000"/>
                </a:solidFill>
              </a:rPr>
              <a:t>bridge the gap between light and heavy hadrons</a:t>
            </a:r>
          </a:p>
          <a:p>
            <a:pPr marL="342900" indent="-34290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srgbClr val="FF0000"/>
                </a:solidFill>
              </a:rPr>
              <a:t>input to other fields, e.g. CP violation, BSM</a:t>
            </a: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332128EF-D815-4B39-BE9A-0DF344FCD07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306697" y="3140968"/>
            <a:ext cx="1286213" cy="365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753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Strange Meson </a:t>
            </a:r>
            <a:r>
              <a:rPr lang="de-DE" dirty="0" err="1"/>
              <a:t>spectrum</a:t>
            </a:r>
            <a:endParaRPr lang="de-DE" dirty="0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de-DE" dirty="0">
                <a:solidFill>
                  <a:srgbClr val="DDDDDD"/>
                </a:solidFill>
                <a:latin typeface="Arial" charset="0"/>
              </a:rPr>
              <a:t>B. Ketzer</a:t>
            </a:r>
            <a:endParaRPr lang="it-IT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dirty="0">
                <a:solidFill>
                  <a:srgbClr val="DDDDDD"/>
                </a:solidFill>
                <a:latin typeface="Arial" charset="0"/>
              </a:rPr>
              <a:t>AMBER</a:t>
            </a:r>
            <a:endParaRPr lang="en-GB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0708E14-7B22-4BA8-8558-A58781B58305}" type="slidenum">
              <a:rPr lang="de-DE">
                <a:solidFill>
                  <a:srgbClr val="DDDDDD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de-DE">
              <a:solidFill>
                <a:srgbClr val="DDDDDD"/>
              </a:solidFill>
              <a:latin typeface="Arial" charset="0"/>
            </a:endParaRP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39307C4A-147B-4793-A209-E21104256501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49804"/>
          <a:stretch/>
        </p:blipFill>
        <p:spPr>
          <a:xfrm>
            <a:off x="5302246" y="1166626"/>
            <a:ext cx="3267761" cy="1582915"/>
          </a:xfrm>
          <a:prstGeom prst="rect">
            <a:avLst/>
          </a:prstGeom>
        </p:spPr>
      </p:pic>
      <p:pic>
        <p:nvPicPr>
          <p:cNvPr id="13" name="Grafik 12">
            <a:extLst>
              <a:ext uri="{FF2B5EF4-FFF2-40B4-BE49-F238E27FC236}">
                <a16:creationId xmlns:a16="http://schemas.microsoft.com/office/drawing/2014/main" id="{2FAA0944-3E09-440A-80EF-740B78C72FF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9804"/>
          <a:stretch/>
        </p:blipFill>
        <p:spPr>
          <a:xfrm>
            <a:off x="8850433" y="1166626"/>
            <a:ext cx="3267761" cy="1582915"/>
          </a:xfrm>
          <a:prstGeom prst="rect">
            <a:avLst/>
          </a:prstGeom>
        </p:spPr>
      </p:pic>
      <p:pic>
        <p:nvPicPr>
          <p:cNvPr id="20" name="Grafik 19">
            <a:extLst>
              <a:ext uri="{FF2B5EF4-FFF2-40B4-BE49-F238E27FC236}">
                <a16:creationId xmlns:a16="http://schemas.microsoft.com/office/drawing/2014/main" id="{55B0CE8A-2D63-4FB5-98FE-59399C3C7DA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91944" y="3262737"/>
            <a:ext cx="3376759" cy="3264798"/>
          </a:xfrm>
          <a:prstGeom prst="rect">
            <a:avLst/>
          </a:prstGeom>
        </p:spPr>
      </p:pic>
      <p:pic>
        <p:nvPicPr>
          <p:cNvPr id="21" name="Grafik 20">
            <a:extLst>
              <a:ext uri="{FF2B5EF4-FFF2-40B4-BE49-F238E27FC236}">
                <a16:creationId xmlns:a16="http://schemas.microsoft.com/office/drawing/2014/main" id="{C0091657-00A3-4091-A42D-69898056F8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787697" y="3406044"/>
            <a:ext cx="3270383" cy="33037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D3090910-F1AD-40FE-B93A-73EAF74C3BEC}"/>
                  </a:ext>
                </a:extLst>
              </p:cNvPr>
              <p:cNvSpPr txBox="1"/>
              <p:nvPr/>
            </p:nvSpPr>
            <p:spPr>
              <a:xfrm>
                <a:off x="374152" y="1200874"/>
                <a:ext cx="5663952" cy="527400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914400"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en-US" sz="2000" dirty="0">
                    <a:solidFill>
                      <a:srgbClr val="FF0000"/>
                    </a:solidFill>
                  </a:rPr>
                  <a:t>COMPASS: 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beam has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∼2.4%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admixture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tagged by CEDAR detectors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parasitic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diffractive dissociation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final state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: 720 k events </a:t>
                </a:r>
              </a:p>
              <a:p>
                <a:pPr lvl="1" defTabSz="914400" fontAlgn="base">
                  <a:spcBef>
                    <a:spcPts val="600"/>
                  </a:spcBef>
                  <a:spcAft>
                    <a:spcPct val="0"/>
                  </a:spcAft>
                </a:pPr>
                <a:r>
                  <a:rPr lang="de-DE" sz="20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⇒ </a:t>
                </a:r>
                <a:r>
                  <a:rPr lang="de-DE" sz="2000" dirty="0" err="1">
                    <a:solidFill>
                      <a:schemeClr val="tx1"/>
                    </a:solidFill>
                    <a:ea typeface="Cambria" panose="02040503050406030204" pitchFamily="18" charset="0"/>
                  </a:rPr>
                  <a:t>access</a:t>
                </a:r>
                <a:r>
                  <a:rPr lang="de-DE" sz="20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  <a:ea typeface="Cambria" panose="02040503050406030204" pitchFamily="18" charset="0"/>
                  </a:rPr>
                  <a:t>to</a:t>
                </a:r>
                <a:r>
                  <a:rPr lang="de-DE" sz="20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 all </a:t>
                </a:r>
                <a:r>
                  <a:rPr lang="de-DE" sz="2000" dirty="0" err="1">
                    <a:solidFill>
                      <a:schemeClr val="tx1"/>
                    </a:solidFill>
                    <a:ea typeface="Cambria" panose="02040503050406030204" pitchFamily="18" charset="0"/>
                  </a:rPr>
                  <a:t>kaon</a:t>
                </a:r>
                <a:r>
                  <a:rPr lang="de-DE" sz="20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 </a:t>
                </a:r>
                <a:r>
                  <a:rPr lang="de-DE" sz="2000" dirty="0" err="1">
                    <a:solidFill>
                      <a:schemeClr val="tx1"/>
                    </a:solidFill>
                    <a:ea typeface="Cambria" panose="02040503050406030204" pitchFamily="18" charset="0"/>
                  </a:rPr>
                  <a:t>states</a:t>
                </a:r>
                <a:r>
                  <a:rPr lang="de-DE" sz="2000" dirty="0">
                    <a:solidFill>
                      <a:schemeClr val="tx1"/>
                    </a:solidFill>
                    <a:ea typeface="Cambria" panose="020405030504060302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de-DE" sz="20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  <m:sup>
                        <m:r>
                          <a:rPr lang="de-DE" sz="20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endParaRPr lang="en-US" sz="2000" dirty="0">
                  <a:solidFill>
                    <a:schemeClr val="tx1"/>
                  </a:solidFill>
                </a:endParaRP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requires to identify one of the two negative particles </a:t>
                </a:r>
              </a:p>
              <a:p>
                <a:pPr marL="342900" indent="-342900" defTabSz="914400" fontAlgn="base">
                  <a:spcBef>
                    <a:spcPts val="600"/>
                  </a:spcBef>
                  <a:spcAft>
                    <a:spcPct val="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</a:rPr>
                  <a:t>limited kinematic range of RICH: </a:t>
                </a:r>
              </a:p>
              <a:p>
                <a:pPr marL="890465" lvl="1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leakage in certain partial waves</a:t>
                </a:r>
              </a:p>
              <a:p>
                <a:pPr marL="890465" lvl="1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  <a:sym typeface="Symbol" panose="05050102010706020507" pitchFamily="18" charset="2"/>
                  </a:rPr>
                  <a:t>analysis artifacts for </a:t>
                </a:r>
                <a:endParaRPr lang="en-US" sz="2000" dirty="0">
                  <a:solidFill>
                    <a:schemeClr val="tx1"/>
                  </a:solidFill>
                </a:endParaRPr>
              </a:p>
              <a:p>
                <a:pPr marL="890465" lvl="1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</a:rPr>
                  <a:t>only a subset of partial waves affected</a:t>
                </a:r>
              </a:p>
              <a:p>
                <a:pPr marL="890465" lvl="1" indent="-285750" defTabSz="914400" fontAlgn="base">
                  <a:spcBef>
                    <a:spcPts val="600"/>
                  </a:spcBef>
                  <a:spcAft>
                    <a:spcPct val="0"/>
                  </a:spcAft>
                  <a:buFont typeface="Symbol" panose="05050102010706020507" pitchFamily="18" charset="2"/>
                  <a:buChar char="Þ"/>
                </a:pPr>
                <a:r>
                  <a:rPr lang="en-US" sz="2000" dirty="0"/>
                  <a:t> 11 strange states observed, including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sz="2000" dirty="0">
                    <a:solidFill>
                      <a:schemeClr val="tx1"/>
                    </a:solidFill>
                  </a:rPr>
                  <a:t> ground states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D3090910-F1AD-40FE-B93A-73EAF74C3BE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52" y="1200874"/>
                <a:ext cx="5663952" cy="5274008"/>
              </a:xfrm>
              <a:prstGeom prst="rect">
                <a:avLst/>
              </a:prstGeom>
              <a:blipFill>
                <a:blip r:embed="rId8"/>
                <a:stretch>
                  <a:fillRect l="-1075" t="-694" b="-115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feld 18">
            <a:extLst>
              <a:ext uri="{FF2B5EF4-FFF2-40B4-BE49-F238E27FC236}">
                <a16:creationId xmlns:a16="http://schemas.microsoft.com/office/drawing/2014/main" id="{46F5A01B-3509-4CA2-A321-8DC71FBDB506}"/>
              </a:ext>
            </a:extLst>
          </p:cNvPr>
          <p:cNvSpPr txBox="1"/>
          <p:nvPr/>
        </p:nvSpPr>
        <p:spPr>
          <a:xfrm>
            <a:off x="3172447" y="6149627"/>
            <a:ext cx="18788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200" dirty="0"/>
              <a:t>[COMPASS, arXiv:2504.09470]</a:t>
            </a:r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0036AFF7-A38B-473C-8DB0-75D4B46080F0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8118" y="4293096"/>
            <a:ext cx="1484190" cy="254476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8266C5F8-D956-4F37-A439-8DBB4B90F3E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2179" y="5014277"/>
            <a:ext cx="2166857" cy="286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7149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E223BBC5-C396-492C-AD79-D33A48FF0C10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 New Krypto-exotic State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E223BBC5-C396-492C-AD79-D33A48FF0C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12CC9F08-6041-4A59-AAD3-1FAEB1726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263DFB45-B166-4D2B-BAF8-4F9006B257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7B101C3-7AD8-4380-8C48-89CC44EC64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13</a:t>
            </a:fld>
            <a:endParaRPr lang="de-DE"/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id="{9997D68A-8C05-488E-8F3A-E51402964C46}"/>
              </a:ext>
            </a:extLst>
          </p:cNvPr>
          <p:cNvSpPr txBox="1"/>
          <p:nvPr/>
        </p:nvSpPr>
        <p:spPr>
          <a:xfrm>
            <a:off x="2351584" y="6435202"/>
            <a:ext cx="187884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200" dirty="0"/>
              <a:t>[COMPASS, arXiv:2504.09470]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EAB9702E-2C34-41BA-8C06-4E65131100F9}"/>
                  </a:ext>
                </a:extLst>
              </p:cNvPr>
              <p:cNvSpPr txBox="1"/>
              <p:nvPr/>
            </p:nvSpPr>
            <p:spPr>
              <a:xfrm>
                <a:off x="479376" y="1132365"/>
                <a:ext cx="4680520" cy="408034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(1460)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signal in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𝜌</m:t>
                    </m:r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 </a:t>
                </a:r>
                <a14:m>
                  <m:oMath xmlns:m="http://schemas.openxmlformats.org/officeDocument/2006/math">
                    <m:r>
                      <a:rPr lang="de-DE" sz="2000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𝑃</m:t>
                    </m:r>
                  </m:oMath>
                </a14:m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-wave, but affected by leakage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fix parameters to PDG values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Second peak at 1.7 GeV, clear rising phase 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Þ"/>
                </a:pP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(1690)</m:t>
                    </m:r>
                  </m:oMath>
                </a14:m>
                <a:r>
                  <a:rPr lang="en-US" sz="2000" dirty="0">
                    <a:solidFill>
                      <a:srgbClr val="FF0000"/>
                    </a:solidFill>
                    <a:cs typeface="Arial" panose="020B0604020202020204" pitchFamily="34" charset="0"/>
                  </a:rPr>
                  <a:t> </a:t>
                </a: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signal, significance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8.3</m:t>
                    </m:r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US" sz="2000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  <a:p>
                <a:pPr lvl="1">
                  <a:spcBef>
                    <a:spcPts val="600"/>
                  </a:spcBef>
                </a:pPr>
                <a:r>
                  <a:rPr lang="de-DE" sz="2000" b="0" dirty="0">
                    <a:solidFill>
                      <a:srgbClr val="FF0000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𝑚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1687±</m:t>
                        </m:r>
                        <m:sSubSup>
                          <m:sSubSupPr>
                            <m:ctrlP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b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−67</m:t>
                            </m:r>
                          </m:sub>
                          <m:sup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+2</m:t>
                            </m:r>
                          </m:sup>
                        </m:sSubSup>
                      </m:e>
                    </m:d>
                    <m:r>
                      <m:rPr>
                        <m:sty m:val="p"/>
                      </m:rPr>
                      <a:rPr lang="de-DE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  <a:cs typeface="Arial" panose="020B0604020202020204" pitchFamily="34" charset="0"/>
                  </a:rPr>
                  <a:t>, </a:t>
                </a:r>
                <a14:m>
                  <m:oMath xmlns:m="http://schemas.openxmlformats.org/officeDocument/2006/math">
                    <m:r>
                      <a:rPr lang="de-DE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 </m:t>
                    </m:r>
                  </m:oMath>
                </a14:m>
                <a:endParaRPr lang="de-DE" sz="2000" b="0" i="0" dirty="0">
                  <a:solidFill>
                    <a:srgbClr val="FF0000"/>
                  </a:solidFill>
                  <a:latin typeface="Cambria Math" panose="02040503050406030204" pitchFamily="18" charset="0"/>
                </a:endParaRPr>
              </a:p>
              <a:p>
                <a:pPr lvl="1">
                  <a:spcBef>
                    <a:spcPts val="600"/>
                  </a:spcBef>
                </a:pPr>
                <a:r>
                  <a:rPr lang="de-DE" sz="2000" b="0" dirty="0">
                    <a:solidFill>
                      <a:srgbClr val="FF0000"/>
                    </a:solidFill>
                  </a:rPr>
                  <a:t>     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Γ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140±</m:t>
                        </m:r>
                        <m:sSubSup>
                          <m:sSubSupPr>
                            <m:ctrlP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20</m:t>
                            </m:r>
                          </m:e>
                          <m:sub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−50</m:t>
                            </m:r>
                          </m:sub>
                          <m:sup>
                            <m:r>
                              <a:rPr lang="de-DE" sz="20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+50</m:t>
                            </m:r>
                          </m:sup>
                        </m:sSubSup>
                      </m:e>
                    </m:d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MeV</m:t>
                    </m:r>
                    <m:r>
                      <a:rPr lang="de-DE" sz="20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sz="2000" dirty="0">
                  <a:solidFill>
                    <a:srgbClr val="1F1FA3"/>
                  </a:solidFill>
                  <a:cs typeface="Arial" panose="020B0604020202020204" pitchFamily="34" charset="0"/>
                </a:endParaRP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Shoulder at 1.9 GeV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  <a:sym typeface="Symbol" panose="05050102010706020507" pitchFamily="18" charset="2"/>
                  </a:rPr>
                  <a:t>evidence for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𝐾</m:t>
                    </m:r>
                    <m:r>
                      <a:rPr lang="de-DE" sz="20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(1830)</m:t>
                    </m:r>
                  </m:oMath>
                </a14:m>
                <a:endParaRPr lang="en-US" sz="2000" dirty="0">
                  <a:solidFill>
                    <a:schemeClr val="tx1"/>
                  </a:solidFill>
                  <a:cs typeface="Arial" panose="020B0604020202020204" pitchFamily="34" charset="0"/>
                </a:endParaRP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Þ"/>
                </a:pPr>
                <a:r>
                  <a:rPr lang="en-US" sz="2000" dirty="0">
                    <a:solidFill>
                      <a:schemeClr val="tx1"/>
                    </a:solidFill>
                    <a:cs typeface="Arial" panose="020B0604020202020204" pitchFamily="34" charset="0"/>
                  </a:rPr>
                  <a:t>phase motion compensated by resonances in reference waves  </a:t>
                </a: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EAB9702E-2C34-41BA-8C06-4E65131100F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132365"/>
                <a:ext cx="4680520" cy="4080348"/>
              </a:xfrm>
              <a:prstGeom prst="rect">
                <a:avLst/>
              </a:prstGeom>
              <a:blipFill>
                <a:blip r:embed="rId4"/>
                <a:stretch>
                  <a:fillRect l="-3129" t="-1943" r="-3259" b="-284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Grafik 9">
            <a:extLst>
              <a:ext uri="{FF2B5EF4-FFF2-40B4-BE49-F238E27FC236}">
                <a16:creationId xmlns:a16="http://schemas.microsoft.com/office/drawing/2014/main" id="{A660A979-9C63-4534-9BB0-F79E4DF0E02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60296" y="1101607"/>
            <a:ext cx="3307679" cy="3219803"/>
          </a:xfrm>
          <a:prstGeom prst="rect">
            <a:avLst/>
          </a:prstGeom>
        </p:spPr>
      </p:pic>
      <p:pic>
        <p:nvPicPr>
          <p:cNvPr id="9" name="Grafik 8">
            <a:extLst>
              <a:ext uri="{FF2B5EF4-FFF2-40B4-BE49-F238E27FC236}">
                <a16:creationId xmlns:a16="http://schemas.microsoft.com/office/drawing/2014/main" id="{48C4FE25-4020-4866-AAC6-400FA90989D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671006" y="907656"/>
            <a:ext cx="3526937" cy="3528000"/>
          </a:xfrm>
          <a:prstGeom prst="rect">
            <a:avLst/>
          </a:prstGeom>
        </p:spPr>
      </p:pic>
      <p:sp>
        <p:nvSpPr>
          <p:cNvPr id="17" name="Textfeld 16">
            <a:extLst>
              <a:ext uri="{FF2B5EF4-FFF2-40B4-BE49-F238E27FC236}">
                <a16:creationId xmlns:a16="http://schemas.microsoft.com/office/drawing/2014/main" id="{38E76B1E-025C-4720-95A4-CB5C5C115A6C}"/>
              </a:ext>
            </a:extLst>
          </p:cNvPr>
          <p:cNvSpPr txBox="1"/>
          <p:nvPr/>
        </p:nvSpPr>
        <p:spPr>
          <a:xfrm>
            <a:off x="623392" y="5451148"/>
            <a:ext cx="5607432" cy="66684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3 excited K from single analysis, QM predicts only 2</a:t>
            </a:r>
          </a:p>
          <a:p>
            <a:pPr marL="285750" indent="-28575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K(1690) candidate for supernumerary state</a:t>
            </a:r>
            <a:endParaRPr lang="en-US" sz="2000" dirty="0">
              <a:solidFill>
                <a:srgbClr val="FF0000"/>
              </a:solidFill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A545FE5E-D311-49DA-90CD-BB3D51145EC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159896" y="907656"/>
            <a:ext cx="3528392" cy="3529456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6E8D1784-ED4A-4161-A522-CC40642447F5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159896" y="907200"/>
            <a:ext cx="3526937" cy="3528000"/>
          </a:xfrm>
          <a:prstGeom prst="rect">
            <a:avLst/>
          </a:prstGeom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4DD3A18E-7084-4DA3-ACF1-E9A309A21B8D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632641" y="3856760"/>
            <a:ext cx="4680000" cy="2810155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88BA5687-EA35-41E5-AEB6-6BC61A098ED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631200" y="3855600"/>
            <a:ext cx="4680000" cy="2810155"/>
          </a:xfrm>
          <a:prstGeom prst="rect">
            <a:avLst/>
          </a:prstGeom>
        </p:spPr>
      </p:pic>
      <p:pic>
        <p:nvPicPr>
          <p:cNvPr id="18" name="Grafik 17">
            <a:extLst>
              <a:ext uri="{FF2B5EF4-FFF2-40B4-BE49-F238E27FC236}">
                <a16:creationId xmlns:a16="http://schemas.microsoft.com/office/drawing/2014/main" id="{A4B3C18B-FDE8-4B77-95D7-94F6B1DFA6C1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631200" y="3855600"/>
            <a:ext cx="4680000" cy="28101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81097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0FCC927-C2D1-482F-B625-9850C0ACA019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A New Krypto-exotic State with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𝑃</m:t>
                        </m:r>
                      </m:sup>
                    </m:s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i="1"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D0FCC927-C2D1-482F-B625-9850C0ACA019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3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BD33F83-02F5-407C-960A-4D2BD7259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05B15A9-35D5-4444-AB28-482B039704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7C22919-2934-4799-8C7B-C57EE3633E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3A9F5F48-2C73-47BD-8564-AE1DAEE8E99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08525" y="1384964"/>
            <a:ext cx="3744415" cy="2145238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E65F3129-5430-414C-9B69-480F454D890F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00165" y="3861048"/>
            <a:ext cx="3658808" cy="2139069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09FDA48F-8320-4A7E-A103-57F3F693E0D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879976" y="4630177"/>
            <a:ext cx="3060938" cy="197739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821B24E-1F01-4A4C-AC68-A9067DE2D6CC}"/>
                  </a:ext>
                </a:extLst>
              </p:cNvPr>
              <p:cNvSpPr txBox="1"/>
              <p:nvPr/>
            </p:nvSpPr>
            <p:spPr>
              <a:xfrm>
                <a:off x="3935760" y="2809503"/>
                <a:ext cx="416396" cy="235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200" b="0" i="0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</a:rPr>
                        <m:t>Re</m:t>
                      </m:r>
                      <m:r>
                        <a:rPr lang="de-DE" sz="1200" b="0" i="1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200" b="0" i="1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</m:oMath>
                  </m:oMathPara>
                </a14:m>
                <a:endParaRPr lang="en-US" sz="1200" dirty="0">
                  <a:solidFill>
                    <a:srgbClr val="3D99CC"/>
                  </a:solidFill>
                </a:endParaRP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5821B24E-1F01-4A4C-AC68-A9067DE2D6C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2809503"/>
                <a:ext cx="416396" cy="235962"/>
              </a:xfrm>
              <a:prstGeom prst="rect">
                <a:avLst/>
              </a:prstGeom>
              <a:blipFill>
                <a:blip r:embed="rId11"/>
                <a:stretch>
                  <a:fillRect l="-8824" r="-88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D728C95-77B5-4C3C-9D90-E8549432FE65}"/>
                  </a:ext>
                </a:extLst>
              </p:cNvPr>
              <p:cNvSpPr txBox="1"/>
              <p:nvPr/>
            </p:nvSpPr>
            <p:spPr>
              <a:xfrm>
                <a:off x="3936251" y="2324767"/>
                <a:ext cx="422808" cy="235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200" smtClean="0">
                          <a:solidFill>
                            <a:srgbClr val="F29F24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m:rPr>
                          <m:sty m:val="p"/>
                        </m:rPr>
                        <a:rPr lang="de-DE" sz="1200" b="0" i="0" smtClean="0">
                          <a:solidFill>
                            <a:srgbClr val="F29F24"/>
                          </a:solidFill>
                          <a:latin typeface="Cambria Math" panose="02040503050406030204" pitchFamily="18" charset="0"/>
                        </a:rPr>
                        <m:t>m</m:t>
                      </m:r>
                      <m:r>
                        <a:rPr lang="de-DE" sz="1200" b="0" i="1" smtClean="0">
                          <a:solidFill>
                            <a:srgbClr val="F29F24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200" b="0" i="1" smtClean="0">
                          <a:solidFill>
                            <a:srgbClr val="F29F24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</m:oMath>
                  </m:oMathPara>
                </a14:m>
                <a:endParaRPr lang="en-US" sz="1200" dirty="0">
                  <a:solidFill>
                    <a:srgbClr val="F29F24"/>
                  </a:solidFill>
                </a:endParaRP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id="{1D728C95-77B5-4C3C-9D90-E8549432FE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6251" y="2324767"/>
                <a:ext cx="422808" cy="235962"/>
              </a:xfrm>
              <a:prstGeom prst="rect">
                <a:avLst/>
              </a:prstGeom>
              <a:blipFill>
                <a:blip r:embed="rId12"/>
                <a:stretch>
                  <a:fillRect l="-8696" r="-869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A598E3F5-7DE6-4E66-8AC7-5811EC551858}"/>
                  </a:ext>
                </a:extLst>
              </p:cNvPr>
              <p:cNvSpPr txBox="1"/>
              <p:nvPr/>
            </p:nvSpPr>
            <p:spPr>
              <a:xfrm>
                <a:off x="3935760" y="1955254"/>
                <a:ext cx="491737" cy="235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200" smtClean="0">
                          <a:solidFill>
                            <a:srgbClr val="74B235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de-DE" sz="1200" b="0" i="0" smtClean="0">
                          <a:solidFill>
                            <a:srgbClr val="74B235"/>
                          </a:solidFill>
                          <a:latin typeface="Cambria Math" panose="02040503050406030204" pitchFamily="18" charset="0"/>
                        </a:rPr>
                        <m:t>bs</m:t>
                      </m:r>
                      <m:r>
                        <a:rPr lang="de-DE" sz="1200" b="0" i="1" smtClean="0">
                          <a:solidFill>
                            <a:srgbClr val="74B235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200" b="0" i="1" smtClean="0">
                          <a:solidFill>
                            <a:srgbClr val="74B235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</m:oMath>
                  </m:oMathPara>
                </a14:m>
                <a:endParaRPr lang="en-US" sz="1200" dirty="0">
                  <a:solidFill>
                    <a:srgbClr val="74B235"/>
                  </a:solidFill>
                </a:endParaRP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A598E3F5-7DE6-4E66-8AC7-5811EC5518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1955254"/>
                <a:ext cx="491737" cy="235962"/>
              </a:xfrm>
              <a:prstGeom prst="rect">
                <a:avLst/>
              </a:prstGeom>
              <a:blipFill>
                <a:blip r:embed="rId13"/>
                <a:stretch>
                  <a:fillRect l="-7500" r="-7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B2CA4F46-AFF8-4020-B824-C6FE8A77B38D}"/>
                  </a:ext>
                </a:extLst>
              </p:cNvPr>
              <p:cNvSpPr txBox="1"/>
              <p:nvPr/>
            </p:nvSpPr>
            <p:spPr>
              <a:xfrm>
                <a:off x="3935760" y="3912527"/>
                <a:ext cx="480516" cy="23596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de-DE" sz="1200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</a:rPr>
                        <m:t>A</m:t>
                      </m:r>
                      <m:r>
                        <m:rPr>
                          <m:sty m:val="p"/>
                        </m:rPr>
                        <a:rPr lang="de-DE" sz="1200" b="0" i="0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</a:rPr>
                        <m:t>rg</m:t>
                      </m:r>
                      <m:r>
                        <a:rPr lang="de-DE" sz="1200" b="0" i="1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de-DE" sz="1200" b="0" i="1" smtClean="0">
                          <a:solidFill>
                            <a:srgbClr val="3D99CC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ℳ</m:t>
                      </m:r>
                    </m:oMath>
                  </m:oMathPara>
                </a14:m>
                <a:endParaRPr lang="en-US" sz="1200" dirty="0">
                  <a:solidFill>
                    <a:srgbClr val="3D99CC"/>
                  </a:solidFill>
                </a:endParaRPr>
              </a:p>
            </p:txBody>
          </p:sp>
        </mc:Choice>
        <mc:Fallback xmlns="">
          <p:sp>
            <p:nvSpPr>
              <p:cNvPr id="15" name="Textfeld 14">
                <a:extLst>
                  <a:ext uri="{FF2B5EF4-FFF2-40B4-BE49-F238E27FC236}">
                    <a16:creationId xmlns:a16="http://schemas.microsoft.com/office/drawing/2014/main" id="{B2CA4F46-AFF8-4020-B824-C6FE8A77B38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35760" y="3912527"/>
                <a:ext cx="480516" cy="235962"/>
              </a:xfrm>
              <a:prstGeom prst="rect">
                <a:avLst/>
              </a:prstGeom>
              <a:blipFill>
                <a:blip r:embed="rId14"/>
                <a:stretch>
                  <a:fillRect l="-7692" r="-769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Rechteck 15">
            <a:extLst>
              <a:ext uri="{FF2B5EF4-FFF2-40B4-BE49-F238E27FC236}">
                <a16:creationId xmlns:a16="http://schemas.microsoft.com/office/drawing/2014/main" id="{56575395-45D8-4F62-AE83-FE3F1A146164}"/>
              </a:ext>
            </a:extLst>
          </p:cNvPr>
          <p:cNvSpPr/>
          <p:nvPr/>
        </p:nvSpPr>
        <p:spPr>
          <a:xfrm>
            <a:off x="5951984" y="5661248"/>
            <a:ext cx="720080" cy="2160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err="1">
              <a:solidFill>
                <a:schemeClr val="accent2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A5A896AC-3B46-45AC-B32A-22D1D99E3310}"/>
                  </a:ext>
                </a:extLst>
              </p:cNvPr>
              <p:cNvSpPr txBox="1"/>
              <p:nvPr/>
            </p:nvSpPr>
            <p:spPr>
              <a:xfrm>
                <a:off x="6621827" y="5172869"/>
                <a:ext cx="339067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∗−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7" name="Textfeld 16">
                <a:extLst>
                  <a:ext uri="{FF2B5EF4-FFF2-40B4-BE49-F238E27FC236}">
                    <a16:creationId xmlns:a16="http://schemas.microsoft.com/office/drawing/2014/main" id="{A5A896AC-3B46-45AC-B32A-22D1D99E331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21827" y="5172869"/>
                <a:ext cx="339067" cy="266740"/>
              </a:xfrm>
              <a:prstGeom prst="rect">
                <a:avLst/>
              </a:prstGeom>
              <a:blipFill>
                <a:blip r:embed="rId15"/>
                <a:stretch>
                  <a:fillRect l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A771A0A4-4234-485A-9E27-51AF2B5843B3}"/>
                  </a:ext>
                </a:extLst>
              </p:cNvPr>
              <p:cNvSpPr txBox="1"/>
              <p:nvPr/>
            </p:nvSpPr>
            <p:spPr>
              <a:xfrm>
                <a:off x="6708913" y="5954332"/>
                <a:ext cx="619529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𝜔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(792)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A771A0A4-4234-485A-9E27-51AF2B5843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08913" y="5954332"/>
                <a:ext cx="619529" cy="266740"/>
              </a:xfrm>
              <a:prstGeom prst="rect">
                <a:avLst/>
              </a:prstGeom>
              <a:blipFill>
                <a:blip r:embed="rId16"/>
                <a:stretch>
                  <a:fillRect l="-3960" r="-9901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94CFD3A-74CE-4891-AC9B-5A263CA0ED44}"/>
                  </a:ext>
                </a:extLst>
              </p:cNvPr>
              <p:cNvSpPr txBox="1"/>
              <p:nvPr/>
            </p:nvSpPr>
            <p:spPr>
              <a:xfrm>
                <a:off x="6837404" y="4680056"/>
                <a:ext cx="581954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/</m:t>
                      </m:r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494CFD3A-74CE-4891-AC9B-5A263CA0ED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37404" y="4680056"/>
                <a:ext cx="581954" cy="266740"/>
              </a:xfrm>
              <a:prstGeom prst="rect">
                <a:avLst/>
              </a:prstGeom>
              <a:blipFill>
                <a:blip r:embed="rId17"/>
                <a:stretch>
                  <a:fillRect l="-6316" b="-930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1" name="Gerader Verbinder 20">
            <a:extLst>
              <a:ext uri="{FF2B5EF4-FFF2-40B4-BE49-F238E27FC236}">
                <a16:creationId xmlns:a16="http://schemas.microsoft.com/office/drawing/2014/main" id="{D3A4F655-1105-4B61-8C3D-0E6FF344AD48}"/>
              </a:ext>
            </a:extLst>
          </p:cNvPr>
          <p:cNvCxnSpPr>
            <a:cxnSpLocks/>
          </p:cNvCxnSpPr>
          <p:nvPr/>
        </p:nvCxnSpPr>
        <p:spPr>
          <a:xfrm flipV="1">
            <a:off x="7386701" y="4440649"/>
            <a:ext cx="0" cy="571462"/>
          </a:xfrm>
          <a:prstGeom prst="line">
            <a:avLst/>
          </a:prstGeom>
          <a:ln w="25400">
            <a:solidFill>
              <a:srgbClr val="FF0000"/>
            </a:solidFill>
            <a:prstDash val="dash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0DC645E6-19A3-4F8A-8899-BEC756E3ADBA}"/>
                  </a:ext>
                </a:extLst>
              </p:cNvPr>
              <p:cNvSpPr txBox="1"/>
              <p:nvPr/>
            </p:nvSpPr>
            <p:spPr>
              <a:xfrm>
                <a:off x="7591687" y="4685888"/>
                <a:ext cx="339067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∗−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0DC645E6-19A3-4F8A-8899-BEC756E3AD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91687" y="4685888"/>
                <a:ext cx="339067" cy="266740"/>
              </a:xfrm>
              <a:prstGeom prst="rect">
                <a:avLst/>
              </a:prstGeom>
              <a:blipFill>
                <a:blip r:embed="rId15"/>
                <a:stretch>
                  <a:fillRect l="-125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286DB7D-1489-4B71-97EF-005498524021}"/>
                  </a:ext>
                </a:extLst>
              </p:cNvPr>
              <p:cNvSpPr txBox="1"/>
              <p:nvPr/>
            </p:nvSpPr>
            <p:spPr>
              <a:xfrm>
                <a:off x="8336160" y="4546686"/>
                <a:ext cx="276551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𝐾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C286DB7D-1489-4B71-97EF-0054985240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36160" y="4546686"/>
                <a:ext cx="276551" cy="266740"/>
              </a:xfrm>
              <a:prstGeom prst="rect">
                <a:avLst/>
              </a:prstGeom>
              <a:blipFill>
                <a:blip r:embed="rId18"/>
                <a:stretch>
                  <a:fillRect l="-152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BBB85F9B-E8F1-46BF-9D41-CE72294BD19C}"/>
                  </a:ext>
                </a:extLst>
              </p:cNvPr>
              <p:cNvSpPr txBox="1"/>
              <p:nvPr/>
            </p:nvSpPr>
            <p:spPr>
              <a:xfrm>
                <a:off x="8179224" y="5489653"/>
                <a:ext cx="238655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de-DE" sz="1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p>
                          <m:r>
                            <a:rPr lang="de-DE" sz="1400" b="0" i="1" smtClean="0">
                              <a:latin typeface="Cambria Math" panose="02040503050406030204" pitchFamily="18" charset="0"/>
                            </a:rPr>
                            <m:t>0</m:t>
                          </m:r>
                        </m:sup>
                      </m:sSup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7" name="Textfeld 26">
                <a:extLst>
                  <a:ext uri="{FF2B5EF4-FFF2-40B4-BE49-F238E27FC236}">
                    <a16:creationId xmlns:a16="http://schemas.microsoft.com/office/drawing/2014/main" id="{BBB85F9B-E8F1-46BF-9D41-CE72294BD19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179224" y="5489653"/>
                <a:ext cx="238655" cy="266740"/>
              </a:xfrm>
              <a:prstGeom prst="rect">
                <a:avLst/>
              </a:prstGeom>
              <a:blipFill>
                <a:blip r:embed="rId19"/>
                <a:stretch>
                  <a:fillRect l="-12821" r="-512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DDD5853F-98BC-4D12-AF09-A67C54672D5E}"/>
                  </a:ext>
                </a:extLst>
              </p:cNvPr>
              <p:cNvSpPr txBox="1"/>
              <p:nvPr/>
            </p:nvSpPr>
            <p:spPr>
              <a:xfrm>
                <a:off x="8247573" y="6394170"/>
                <a:ext cx="588879" cy="26674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𝜌</m:t>
                      </m:r>
                      <m:r>
                        <a:rPr lang="de-DE" sz="1400" b="0" i="1" smtClean="0">
                          <a:latin typeface="Cambria Math" panose="02040503050406030204" pitchFamily="18" charset="0"/>
                        </a:rPr>
                        <m:t>(770)</m:t>
                      </m:r>
                    </m:oMath>
                  </m:oMathPara>
                </a14:m>
                <a:endParaRPr lang="en-US" sz="1400" dirty="0"/>
              </a:p>
            </p:txBody>
          </p:sp>
        </mc:Choice>
        <mc:Fallback xmlns="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DDD5853F-98BC-4D12-AF09-A67C54672D5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247573" y="6394170"/>
                <a:ext cx="588879" cy="266740"/>
              </a:xfrm>
              <a:prstGeom prst="rect">
                <a:avLst/>
              </a:prstGeom>
              <a:blipFill>
                <a:blip r:embed="rId20"/>
                <a:stretch>
                  <a:fillRect l="-7216" r="-9278" b="-4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9" name="Textfeld 28">
            <a:extLst>
              <a:ext uri="{FF2B5EF4-FFF2-40B4-BE49-F238E27FC236}">
                <a16:creationId xmlns:a16="http://schemas.microsoft.com/office/drawing/2014/main" id="{BD9CC294-F054-444A-8802-4F0811FA9D26}"/>
              </a:ext>
            </a:extLst>
          </p:cNvPr>
          <p:cNvSpPr txBox="1"/>
          <p:nvPr/>
        </p:nvSpPr>
        <p:spPr>
          <a:xfrm>
            <a:off x="9213073" y="5435932"/>
            <a:ext cx="24835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</a:rPr>
              <a:t>Triangle singularity (?)</a:t>
            </a:r>
            <a:endParaRPr lang="de-DE" sz="2000" dirty="0" err="1">
              <a:solidFill>
                <a:srgbClr val="FF0000"/>
              </a:solidFill>
            </a:endParaRP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7AFC8A2B-636A-43F8-8227-34C8C6500030}"/>
              </a:ext>
            </a:extLst>
          </p:cNvPr>
          <p:cNvSpPr txBox="1"/>
          <p:nvPr/>
        </p:nvSpPr>
        <p:spPr>
          <a:xfrm>
            <a:off x="9516485" y="5843820"/>
            <a:ext cx="17953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/>
              <a:t>[M. Wagner, priv. comm.</a:t>
            </a:r>
            <a:r>
              <a:rPr lang="de-DE" sz="1200" dirty="0"/>
              <a:t>]</a:t>
            </a:r>
            <a:r>
              <a:rPr lang="en-US" sz="1200" dirty="0"/>
              <a:t> </a:t>
            </a:r>
            <a:endParaRPr lang="de-DE" sz="1200" dirty="0" err="1"/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BB54E4D0-1741-49E2-9460-59160792EC9E}"/>
              </a:ext>
            </a:extLst>
          </p:cNvPr>
          <p:cNvSpPr txBox="1"/>
          <p:nvPr/>
        </p:nvSpPr>
        <p:spPr>
          <a:xfrm rot="2232002">
            <a:off x="1323549" y="3669558"/>
            <a:ext cx="3076740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3600" dirty="0">
                <a:solidFill>
                  <a:schemeClr val="accent1">
                    <a:lumMod val="40000"/>
                    <a:lumOff val="60000"/>
                  </a:schemeClr>
                </a:solidFill>
              </a:rPr>
              <a:t>ongoing analysis</a:t>
            </a:r>
          </a:p>
        </p:txBody>
      </p:sp>
      <p:pic>
        <p:nvPicPr>
          <p:cNvPr id="31" name="Grafik 30">
            <a:extLst>
              <a:ext uri="{FF2B5EF4-FFF2-40B4-BE49-F238E27FC236}">
                <a16:creationId xmlns:a16="http://schemas.microsoft.com/office/drawing/2014/main" id="{106B7DE0-4C32-4215-AF6D-6CE5C6D99D93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671006" y="907656"/>
            <a:ext cx="3526937" cy="3528000"/>
          </a:xfrm>
          <a:prstGeom prst="rect">
            <a:avLst/>
          </a:prstGeom>
        </p:spPr>
      </p:pic>
      <p:pic>
        <p:nvPicPr>
          <p:cNvPr id="32" name="Grafik 31">
            <a:extLst>
              <a:ext uri="{FF2B5EF4-FFF2-40B4-BE49-F238E27FC236}">
                <a16:creationId xmlns:a16="http://schemas.microsoft.com/office/drawing/2014/main" id="{592B22F3-3505-4EDA-94CF-A6FB67527536}"/>
              </a:ext>
            </a:extLst>
          </p:cNvPr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159896" y="907200"/>
            <a:ext cx="3526937" cy="352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230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AMBER @ CERN SPS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15</a:t>
            </a:fld>
            <a:endParaRPr lang="de-DE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86226" y="980728"/>
            <a:ext cx="11418843" cy="5472608"/>
          </a:xfrm>
          <a:prstGeom prst="rect">
            <a:avLst/>
          </a:prstGeom>
        </p:spPr>
      </p:pic>
      <p:sp>
        <p:nvSpPr>
          <p:cNvPr id="9" name="Rechteck 8"/>
          <p:cNvSpPr/>
          <p:nvPr/>
        </p:nvSpPr>
        <p:spPr>
          <a:xfrm>
            <a:off x="6600056" y="4653136"/>
            <a:ext cx="1688520" cy="573800"/>
          </a:xfrm>
          <a:prstGeom prst="rect">
            <a:avLst/>
          </a:prstGeom>
          <a:noFill/>
          <a:ln w="28575">
            <a:solidFill>
              <a:srgbClr val="F7D96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err="1">
              <a:solidFill>
                <a:schemeClr val="accent2"/>
              </a:solidFill>
            </a:endParaRPr>
          </a:p>
        </p:txBody>
      </p:sp>
      <p:pic>
        <p:nvPicPr>
          <p:cNvPr id="11" name="Grafik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1148713"/>
            <a:ext cx="6548845" cy="191588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feld 1"/>
              <p:cNvSpPr txBox="1"/>
              <p:nvPr/>
            </p:nvSpPr>
            <p:spPr>
              <a:xfrm>
                <a:off x="7300322" y="1124744"/>
                <a:ext cx="4392488" cy="2338076"/>
              </a:xfrm>
              <a:prstGeom prst="rect">
                <a:avLst/>
              </a:prstGeom>
              <a:solidFill>
                <a:srgbClr val="FFFFFF"/>
              </a:solidFill>
              <a:effectLst>
                <a:outerShdw blurRad="190500" dist="228600" dir="2700000" algn="ctr" rotWithShape="0">
                  <a:schemeClr val="tx1">
                    <a:alpha val="30000"/>
                  </a:schemeClr>
                </a:outerShdw>
              </a:effectLst>
            </p:spPr>
            <p:txBody>
              <a:bodyPr wrap="square" lIns="14400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600" b="1" dirty="0"/>
                  <a:t>M2 beamline (EHN2): 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most versatile beamline at CERN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high-intensity beams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, p</a:t>
                </a:r>
              </a:p>
              <a:p>
                <a:pPr marL="890465" lvl="1" indent="-285750">
                  <a:spcAft>
                    <a:spcPts val="420"/>
                  </a:spcAft>
                  <a:buFont typeface="Symbol" panose="05050102010706020507" pitchFamily="18" charset="2"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𝜇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: 90-180 GeV, up to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5⋅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de-DE" sz="1600" b="0" dirty="0"/>
              </a:p>
              <a:p>
                <a:pPr marL="890465" lvl="1" indent="-285750">
                  <a:spcAft>
                    <a:spcPts val="420"/>
                  </a:spcAft>
                  <a:buFont typeface="Symbol" panose="05050102010706020507" pitchFamily="18" charset="2"/>
                  <a:buChar char="-"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/>
                  <a:t>: 60-250 GeV, up to </a:t>
                </a:r>
                <a14:m>
                  <m:oMath xmlns:m="http://schemas.openxmlformats.org/officeDocument/2006/math"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1.5⋅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endParaRPr lang="en-US" sz="1600" dirty="0"/>
              </a:p>
              <a:p>
                <a:pPr lvl="1">
                  <a:spcAft>
                    <a:spcPts val="420"/>
                  </a:spcAft>
                </a:pPr>
                <a:r>
                  <a:rPr lang="en-US" sz="1600" dirty="0"/>
                  <a:t>	  up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1600" b="0" i="1" smtClean="0">
                            <a:latin typeface="Cambria Math" panose="02040503050406030204" pitchFamily="18" charset="0"/>
                          </a:rPr>
                          <m:t>9</m:t>
                        </m:r>
                      </m:sup>
                    </m:sSup>
                    <m:r>
                      <a:rPr lang="de-DE" sz="1600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de-DE" sz="1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600" b="0" i="0" smtClean="0"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de-DE" sz="16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1600" dirty="0"/>
                  <a:t> w/ absorber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intensity limited by radioprotection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North Area Consolidation ongoing</a:t>
                </a:r>
              </a:p>
            </p:txBody>
          </p:sp>
        </mc:Choice>
        <mc:Fallback xmlns="">
          <p:sp>
            <p:nvSpPr>
              <p:cNvPr id="2" name="Textfeld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322" y="1124744"/>
                <a:ext cx="4392488" cy="233807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effectLst>
                <a:outerShdw blurRad="190500" dist="228600" dir="2700000" algn="ctr" rotWithShape="0">
                  <a:schemeClr val="tx1">
                    <a:alpha val="30000"/>
                  </a:schemeClr>
                </a:outerShdw>
              </a:effectLst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" name="Grafik 16">
            <a:extLst>
              <a:ext uri="{FF2B5EF4-FFF2-40B4-BE49-F238E27FC236}">
                <a16:creationId xmlns:a16="http://schemas.microsoft.com/office/drawing/2014/main" id="{F04D3CA6-8564-447E-B430-FAD81B53EF99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384" y="3239395"/>
            <a:ext cx="6574869" cy="2928636"/>
          </a:xfrm>
          <a:prstGeom prst="rect">
            <a:avLst/>
          </a:prstGeom>
        </p:spPr>
      </p:pic>
      <p:sp>
        <p:nvSpPr>
          <p:cNvPr id="18" name="Textfeld 17">
            <a:extLst>
              <a:ext uri="{FF2B5EF4-FFF2-40B4-BE49-F238E27FC236}">
                <a16:creationId xmlns:a16="http://schemas.microsoft.com/office/drawing/2014/main" id="{0528582F-4844-469F-A086-B77DAF9974A7}"/>
              </a:ext>
            </a:extLst>
          </p:cNvPr>
          <p:cNvSpPr txBox="1"/>
          <p:nvPr/>
        </p:nvSpPr>
        <p:spPr>
          <a:xfrm>
            <a:off x="7300322" y="3680004"/>
            <a:ext cx="4392488" cy="986662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 w="19050">
            <a:solidFill>
              <a:schemeClr val="tx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lIns="72000" tIns="72000" rIns="72000" bIns="7200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600" b="1" dirty="0">
                <a:solidFill>
                  <a:schemeClr val="tx1"/>
                </a:solidFill>
              </a:rPr>
              <a:t>Phase-1: 2023 </a:t>
            </a:r>
            <a:r>
              <a:rPr lang="en-US" sz="1600" b="1" dirty="0">
                <a:solidFill>
                  <a:schemeClr val="tx1"/>
                </a:solidFill>
                <a:sym typeface="Symbol" panose="05050102010706020507" pitchFamily="18" charset="2"/>
              </a:rPr>
              <a:t> 2031 </a:t>
            </a:r>
            <a:r>
              <a:rPr lang="en-US" sz="1600" dirty="0">
                <a:solidFill>
                  <a:schemeClr val="tx1"/>
                </a:solidFill>
                <a:sym typeface="Symbol" panose="05050102010706020507" pitchFamily="18" charset="2"/>
              </a:rPr>
              <a:t>(conventional beams)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approved by CERN RB in 2020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/>
                </a:solidFill>
              </a:rPr>
              <a:t>conventional h/</a:t>
            </a:r>
            <a:r>
              <a:rPr lang="en-US" sz="160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dirty="0">
                <a:solidFill>
                  <a:schemeClr val="tx1"/>
                </a:solidFill>
              </a:rPr>
              <a:t> beams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CD03B2E8-6A40-4C49-BDC2-583C1BB606EA}"/>
                  </a:ext>
                </a:extLst>
              </p:cNvPr>
              <p:cNvSpPr txBox="1"/>
              <p:nvPr/>
            </p:nvSpPr>
            <p:spPr>
              <a:xfrm>
                <a:off x="7300322" y="4883851"/>
                <a:ext cx="4392487" cy="1284180"/>
              </a:xfrm>
              <a:prstGeom prst="rect">
                <a:avLst/>
              </a:prstGeom>
              <a:ln w="19050"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wrap="square" lIns="72000" tIns="72000" rIns="72000" bIns="7200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600" b="1" dirty="0"/>
                  <a:t>Phase-2: 2031 </a:t>
                </a:r>
                <a:r>
                  <a:rPr lang="en-US" sz="1600" b="1" dirty="0">
                    <a:sym typeface="Symbol" panose="05050102010706020507" pitchFamily="18" charset="2"/>
                  </a:rPr>
                  <a:t> 2041 </a:t>
                </a:r>
                <a:r>
                  <a:rPr lang="en-US" sz="1600" dirty="0">
                    <a:sym typeface="Symbol" panose="05050102010706020507" pitchFamily="18" charset="2"/>
                  </a:rPr>
                  <a:t>(high-intensity kaon beam)</a:t>
                </a:r>
                <a:endParaRPr lang="en-US" sz="1600" dirty="0"/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proposal in drafting stage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to be submitted in 2025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600" dirty="0"/>
                  <a:t>high-intensity h beams (K,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de-DE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de-DE" sz="16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</m:oMath>
                </a14:m>
                <a:r>
                  <a:rPr lang="en-US" sz="1600" dirty="0"/>
                  <a:t>,…)</a:t>
                </a:r>
              </a:p>
            </p:txBody>
          </p:sp>
        </mc:Choice>
        <mc:Fallback xmlns="">
          <p:sp>
            <p:nvSpPr>
              <p:cNvPr id="19" name="Textfeld 18">
                <a:extLst>
                  <a:ext uri="{FF2B5EF4-FFF2-40B4-BE49-F238E27FC236}">
                    <a16:creationId xmlns:a16="http://schemas.microsoft.com/office/drawing/2014/main" id="{CD03B2E8-6A40-4C49-BDC2-583C1BB606E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0322" y="4883851"/>
                <a:ext cx="4392487" cy="128418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 w="1905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8614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 animBg="1"/>
      <p:bldP spid="18" grpId="0" animBg="1"/>
      <p:bldP spid="1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High-Intensity Kaon Beam for Phase-2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16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/>
              <p:cNvSpPr txBox="1"/>
              <p:nvPr/>
            </p:nvSpPr>
            <p:spPr>
              <a:xfrm>
                <a:off x="479376" y="1063143"/>
                <a:ext cx="5664692" cy="16140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800" b="1" dirty="0"/>
                  <a:t>Worldwide unique experiments: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spectroscopy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de-DE" sz="1800" i="1">
                        <a:solidFill>
                          <a:srgbClr val="00009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  <m:sup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dirty="0"/>
                  <a:t> in diffractive production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measure kaon quark and gluon PDF (DY, prompt photons)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electromagnetic/</a:t>
                </a:r>
                <a:r>
                  <a:rPr lang="en-US" sz="1800" dirty="0" err="1"/>
                  <a:t>Primakoff</a:t>
                </a:r>
                <a:r>
                  <a:rPr lang="en-US" sz="1800" dirty="0"/>
                  <a:t> reactions with kaons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kaon charge radius in inverse kinematics</a:t>
                </a:r>
              </a:p>
            </p:txBody>
          </p:sp>
        </mc:Choice>
        <mc:Fallback xmlns="">
          <p:sp>
            <p:nvSpPr>
              <p:cNvPr id="7" name="Textfeld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063143"/>
                <a:ext cx="5664692" cy="1614032"/>
              </a:xfrm>
              <a:prstGeom prst="rect">
                <a:avLst/>
              </a:prstGeom>
              <a:blipFill>
                <a:blip r:embed="rId2"/>
                <a:stretch>
                  <a:fillRect l="-2583" t="-4906" r="-1830" b="-7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479376" y="3014082"/>
            <a:ext cx="4922886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b="1" dirty="0"/>
              <a:t>Requirements: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Highest possible intensity of K in secondary beam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839416" y="3652862"/>
            <a:ext cx="633670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1800" dirty="0" err="1">
                <a:ea typeface="Cambria" panose="02040503050406030204" pitchFamily="18" charset="0"/>
              </a:rPr>
              <a:t>complete</a:t>
            </a:r>
            <a:r>
              <a:rPr lang="de-DE" sz="1800" dirty="0">
                <a:ea typeface="Cambria" panose="02040503050406030204" pitchFamily="18" charset="0"/>
              </a:rPr>
              <a:t> beam-line </a:t>
            </a:r>
            <a:r>
              <a:rPr lang="de-DE" sz="1800" dirty="0" err="1">
                <a:ea typeface="Cambria" panose="02040503050406030204" pitchFamily="18" charset="0"/>
              </a:rPr>
              <a:t>vacuum</a:t>
            </a:r>
            <a:r>
              <a:rPr lang="de-DE" sz="1800" dirty="0">
                <a:ea typeface="Cambria" panose="02040503050406030204" pitchFamily="18" charset="0"/>
              </a:rPr>
              <a:t>: </a:t>
            </a:r>
            <a:r>
              <a:rPr lang="de-DE" sz="1800" dirty="0" err="1">
                <a:ea typeface="Cambria" panose="02040503050406030204" pitchFamily="18" charset="0"/>
              </a:rPr>
              <a:t>remove</a:t>
            </a:r>
            <a:r>
              <a:rPr lang="de-DE" sz="1800" dirty="0">
                <a:ea typeface="Cambria" panose="02040503050406030204" pitchFamily="18" charset="0"/>
              </a:rPr>
              <a:t> 100m </a:t>
            </a:r>
            <a:r>
              <a:rPr lang="de-DE" sz="1800" dirty="0" err="1">
                <a:ea typeface="Cambria" panose="02040503050406030204" pitchFamily="18" charset="0"/>
              </a:rPr>
              <a:t>air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sections</a:t>
            </a:r>
            <a:r>
              <a:rPr lang="de-DE" sz="1800" dirty="0">
                <a:ea typeface="Cambria" panose="02040503050406030204" pitchFamily="18" charset="0"/>
              </a:rPr>
              <a:t>, </a:t>
            </a:r>
            <a:r>
              <a:rPr lang="de-DE" sz="1800" dirty="0" err="1">
                <a:ea typeface="Cambria" panose="02040503050406030204" pitchFamily="18" charset="0"/>
              </a:rPr>
              <a:t>except</a:t>
            </a:r>
            <a:r>
              <a:rPr lang="de-DE" sz="1800" dirty="0">
                <a:ea typeface="Cambria" panose="02040503050406030204" pitchFamily="18" charset="0"/>
              </a:rPr>
              <a:t> XTAX (5m), </a:t>
            </a:r>
            <a:r>
              <a:rPr lang="de-DE" sz="1800" dirty="0" err="1">
                <a:ea typeface="Cambria" panose="02040503050406030204" pitchFamily="18" charset="0"/>
              </a:rPr>
              <a:t>replace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wire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chambers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by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SciFi</a:t>
            </a:r>
            <a:r>
              <a:rPr lang="de-DE" sz="1800" dirty="0">
                <a:ea typeface="Cambria" panose="02040503050406030204" pitchFamily="18" charset="0"/>
              </a:rPr>
              <a:t> (XBPF)</a:t>
            </a:r>
          </a:p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1800" dirty="0" err="1">
                <a:ea typeface="Cambria" panose="02040503050406030204" pitchFamily="18" charset="0"/>
              </a:rPr>
              <a:t>improve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transport</a:t>
            </a:r>
            <a:r>
              <a:rPr lang="de-DE" sz="1800" dirty="0">
                <a:ea typeface="Cambria" panose="02040503050406030204" pitchFamily="18" charset="0"/>
              </a:rPr>
              <a:t>: </a:t>
            </a:r>
            <a:r>
              <a:rPr lang="de-DE" sz="1800" dirty="0" err="1">
                <a:ea typeface="Cambria" panose="02040503050406030204" pitchFamily="18" charset="0"/>
              </a:rPr>
              <a:t>reduce</a:t>
            </a:r>
            <a:r>
              <a:rPr lang="de-DE" sz="1800" dirty="0">
                <a:ea typeface="Cambria" panose="02040503050406030204" pitchFamily="18" charset="0"/>
              </a:rPr>
              <a:t> beam </a:t>
            </a:r>
            <a:r>
              <a:rPr lang="de-DE" sz="1800" dirty="0" err="1">
                <a:ea typeface="Cambria" panose="02040503050406030204" pitchFamily="18" charset="0"/>
              </a:rPr>
              <a:t>divergence</a:t>
            </a:r>
            <a:r>
              <a:rPr lang="de-DE" sz="1800" dirty="0">
                <a:ea typeface="Cambria" panose="02040503050406030204" pitchFamily="18" charset="0"/>
              </a:rPr>
              <a:t> at CEDARs </a:t>
            </a:r>
          </a:p>
        </p:txBody>
      </p:sp>
      <p:pic>
        <p:nvPicPr>
          <p:cNvPr id="16" name="Content Placeholder 7" descr="A computer generated image of a building&#10;&#10;Description automatically generated">
            <a:extLst>
              <a:ext uri="{FF2B5EF4-FFF2-40B4-BE49-F238E27FC236}">
                <a16:creationId xmlns:a16="http://schemas.microsoft.com/office/drawing/2014/main" id="{D274A026-3D9B-4B39-9830-FDBD5343E04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17806" y="1210763"/>
            <a:ext cx="4713249" cy="1759575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4ED87734-D2A6-42BC-9F0A-A2250431BEB9}"/>
              </a:ext>
            </a:extLst>
          </p:cNvPr>
          <p:cNvSpPr txBox="1"/>
          <p:nvPr/>
        </p:nvSpPr>
        <p:spPr>
          <a:xfrm>
            <a:off x="479376" y="4797152"/>
            <a:ext cx="5713744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High-efficiency / high-purity beam particle identification</a:t>
            </a:r>
          </a:p>
          <a:p>
            <a:pPr marL="890465" lvl="1" indent="-28575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1800" dirty="0">
                <a:sym typeface="Symbol" panose="05050102010706020507" pitchFamily="18" charset="2"/>
              </a:rPr>
              <a:t>reduce beam momentum, choose positive polarity</a:t>
            </a:r>
          </a:p>
        </p:txBody>
      </p:sp>
      <p:pic>
        <p:nvPicPr>
          <p:cNvPr id="18" name="Picture 3">
            <a:extLst>
              <a:ext uri="{FF2B5EF4-FFF2-40B4-BE49-F238E27FC236}">
                <a16:creationId xmlns:a16="http://schemas.microsoft.com/office/drawing/2014/main" id="{5F0950E8-C4DD-4241-9163-FC4027287DB2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8076" y="3547354"/>
            <a:ext cx="5078643" cy="2545942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551AA10D-437B-4404-88BF-B309D3680240}"/>
              </a:ext>
            </a:extLst>
          </p:cNvPr>
          <p:cNvSpPr txBox="1"/>
          <p:nvPr/>
        </p:nvSpPr>
        <p:spPr>
          <a:xfrm>
            <a:off x="8547875" y="6226458"/>
            <a:ext cx="2502223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dirty="0"/>
              <a:t>Atherton parameterization</a:t>
            </a:r>
          </a:p>
        </p:txBody>
      </p:sp>
    </p:spTree>
    <p:extLst>
      <p:ext uri="{BB962C8B-B14F-4D97-AF65-F5344CB8AC3E}">
        <p14:creationId xmlns:p14="http://schemas.microsoft.com/office/powerpoint/2010/main" val="3427873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4" grpId="0"/>
      <p:bldP spid="9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High-Intensity Kaon Beam for Phase-2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17</a:t>
            </a:fld>
            <a:endParaRPr lang="de-DE"/>
          </a:p>
        </p:txBody>
      </p:sp>
      <p:pic>
        <p:nvPicPr>
          <p:cNvPr id="15" name="Content Placeholder 11">
            <a:extLst>
              <a:ext uri="{FF2B5EF4-FFF2-40B4-BE49-F238E27FC236}">
                <a16:creationId xmlns:a16="http://schemas.microsoft.com/office/drawing/2014/main" id="{1D7A00E0-AD38-4749-ACC9-7A730F13B8F0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8250929" y="3916716"/>
            <a:ext cx="2960094" cy="2573994"/>
          </a:xfrm>
          <a:prstGeom prst="rect">
            <a:avLst/>
          </a:prstGeom>
        </p:spPr>
      </p:pic>
      <p:pic>
        <p:nvPicPr>
          <p:cNvPr id="19" name="Content Placeholder 13">
            <a:extLst>
              <a:ext uri="{FF2B5EF4-FFF2-40B4-BE49-F238E27FC236}">
                <a16:creationId xmlns:a16="http://schemas.microsoft.com/office/drawing/2014/main" id="{4A8A8035-8133-46A0-AF3F-A8AC8B8DD0AF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8250929" y="1130352"/>
            <a:ext cx="2960093" cy="257399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B1137AD7-6C5F-4CD7-8116-9330DD840941}"/>
                  </a:ext>
                </a:extLst>
              </p:cNvPr>
              <p:cNvSpPr txBox="1"/>
              <p:nvPr/>
            </p:nvSpPr>
            <p:spPr>
              <a:xfrm>
                <a:off x="9148893" y="1091485"/>
                <a:ext cx="1127103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190 </m:t>
                      </m:r>
                      <m:r>
                        <m:rPr>
                          <m:sty m:val="p"/>
                        </m:rPr>
                        <a:rPr lang="de-DE" sz="18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B1137AD7-6C5F-4CD7-8116-9330DD84094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48893" y="1091485"/>
                <a:ext cx="1127103" cy="328295"/>
              </a:xfrm>
              <a:prstGeom prst="rect">
                <a:avLst/>
              </a:prstGeom>
              <a:blipFill>
                <a:blip r:embed="rId6"/>
                <a:stretch>
                  <a:fillRect l="-3784" t="-1852" r="-1622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804335A4-7F4B-4E6E-AA9E-6BEAD9C7C513}"/>
                  </a:ext>
                </a:extLst>
              </p:cNvPr>
              <p:cNvSpPr txBox="1"/>
              <p:nvPr/>
            </p:nvSpPr>
            <p:spPr>
              <a:xfrm>
                <a:off x="9158157" y="3881379"/>
                <a:ext cx="1108573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100 </m:t>
                      </m:r>
                      <m:r>
                        <m:rPr>
                          <m:sty m:val="p"/>
                        </m:rPr>
                        <a:rPr lang="de-DE" sz="1800" b="0" i="0" smtClean="0">
                          <a:latin typeface="Cambria Math" panose="02040503050406030204" pitchFamily="18" charset="0"/>
                        </a:rPr>
                        <m:t>GeV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/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𝑐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21" name="Textfeld 20">
                <a:extLst>
                  <a:ext uri="{FF2B5EF4-FFF2-40B4-BE49-F238E27FC236}">
                    <a16:creationId xmlns:a16="http://schemas.microsoft.com/office/drawing/2014/main" id="{804335A4-7F4B-4E6E-AA9E-6BEAD9C7C51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158157" y="3881379"/>
                <a:ext cx="1108573" cy="328295"/>
              </a:xfrm>
              <a:prstGeom prst="rect">
                <a:avLst/>
              </a:prstGeom>
              <a:blipFill>
                <a:blip r:embed="rId7"/>
                <a:stretch>
                  <a:fillRect l="-4396" t="-3704" r="-2198" b="-129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CF73182B-0D44-48BA-98C6-9CF7A1FAB2E2}"/>
                  </a:ext>
                </a:extLst>
              </p:cNvPr>
              <p:cNvSpPr txBox="1"/>
              <p:nvPr/>
            </p:nvSpPr>
            <p:spPr>
              <a:xfrm>
                <a:off x="479376" y="1063143"/>
                <a:ext cx="5664692" cy="161403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800" b="1" dirty="0"/>
                  <a:t>Worldwide unique experiments: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spectroscopy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</m:sSub>
                    <m:r>
                      <a:rPr lang="de-DE" sz="1800" i="1">
                        <a:solidFill>
                          <a:srgbClr val="000096"/>
                        </a:solidFill>
                        <a:latin typeface="Cambria Math" panose="02040503050406030204" pitchFamily="18" charset="0"/>
                        <a:ea typeface="Cambria" panose="02040503050406030204" pitchFamily="18" charset="0"/>
                      </a:rPr>
                      <m:t>, </m:t>
                    </m:r>
                    <m:sSubSup>
                      <m:sSubSupPr>
                        <m:ctrlP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</m:ctrlPr>
                      </m:sSubSupPr>
                      <m:e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𝐾</m:t>
                        </m:r>
                      </m:e>
                      <m:sub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𝐽</m:t>
                        </m:r>
                      </m:sub>
                      <m:sup>
                        <m:r>
                          <a:rPr lang="de-DE" sz="18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  <a:ea typeface="Cambria" panose="02040503050406030204" pitchFamily="18" charset="0"/>
                          </a:rPr>
                          <m:t>∗</m:t>
                        </m:r>
                      </m:sup>
                    </m:sSubSup>
                  </m:oMath>
                </a14:m>
                <a:r>
                  <a:rPr lang="en-US" sz="1800" dirty="0"/>
                  <a:t> in diffractive production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measure kaon quark and gluon PDF (DY, prompt photons)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electromagnetic/</a:t>
                </a:r>
                <a:r>
                  <a:rPr lang="en-US" sz="1800" dirty="0" err="1"/>
                  <a:t>Primakoff</a:t>
                </a:r>
                <a:r>
                  <a:rPr lang="en-US" sz="1800" dirty="0"/>
                  <a:t> reactions with kaons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kaon charge radius in inverse kinematics</a:t>
                </a:r>
              </a:p>
            </p:txBody>
          </p:sp>
        </mc:Choice>
        <mc:Fallback xmlns="">
          <p:sp>
            <p:nvSpPr>
              <p:cNvPr id="18" name="Textfeld 17">
                <a:extLst>
                  <a:ext uri="{FF2B5EF4-FFF2-40B4-BE49-F238E27FC236}">
                    <a16:creationId xmlns:a16="http://schemas.microsoft.com/office/drawing/2014/main" id="{CF73182B-0D44-48BA-98C6-9CF7A1FAB2E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063143"/>
                <a:ext cx="5664692" cy="1614032"/>
              </a:xfrm>
              <a:prstGeom prst="rect">
                <a:avLst/>
              </a:prstGeom>
              <a:blipFill>
                <a:blip r:embed="rId8"/>
                <a:stretch>
                  <a:fillRect l="-2583" t="-4906" r="-1830" b="-79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feld 21">
            <a:extLst>
              <a:ext uri="{FF2B5EF4-FFF2-40B4-BE49-F238E27FC236}">
                <a16:creationId xmlns:a16="http://schemas.microsoft.com/office/drawing/2014/main" id="{324C99DD-988F-4E36-91F7-761218892D32}"/>
              </a:ext>
            </a:extLst>
          </p:cNvPr>
          <p:cNvSpPr txBox="1"/>
          <p:nvPr/>
        </p:nvSpPr>
        <p:spPr>
          <a:xfrm>
            <a:off x="479376" y="3014082"/>
            <a:ext cx="4922886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b="1" dirty="0"/>
              <a:t>Requirements: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Highest possible intensity of K in secondary beam</a:t>
            </a:r>
          </a:p>
        </p:txBody>
      </p:sp>
      <p:sp>
        <p:nvSpPr>
          <p:cNvPr id="23" name="Textfeld 22">
            <a:extLst>
              <a:ext uri="{FF2B5EF4-FFF2-40B4-BE49-F238E27FC236}">
                <a16:creationId xmlns:a16="http://schemas.microsoft.com/office/drawing/2014/main" id="{20205486-B569-4843-BB21-FC412CA7F197}"/>
              </a:ext>
            </a:extLst>
          </p:cNvPr>
          <p:cNvSpPr txBox="1"/>
          <p:nvPr/>
        </p:nvSpPr>
        <p:spPr>
          <a:xfrm>
            <a:off x="839416" y="3652862"/>
            <a:ext cx="6336704" cy="10002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1800" dirty="0" err="1">
                <a:ea typeface="Cambria" panose="02040503050406030204" pitchFamily="18" charset="0"/>
              </a:rPr>
              <a:t>complete</a:t>
            </a:r>
            <a:r>
              <a:rPr lang="de-DE" sz="1800" dirty="0">
                <a:ea typeface="Cambria" panose="02040503050406030204" pitchFamily="18" charset="0"/>
              </a:rPr>
              <a:t> beam-line </a:t>
            </a:r>
            <a:r>
              <a:rPr lang="de-DE" sz="1800" dirty="0" err="1">
                <a:ea typeface="Cambria" panose="02040503050406030204" pitchFamily="18" charset="0"/>
              </a:rPr>
              <a:t>vacuum</a:t>
            </a:r>
            <a:r>
              <a:rPr lang="de-DE" sz="1800" dirty="0">
                <a:ea typeface="Cambria" panose="02040503050406030204" pitchFamily="18" charset="0"/>
              </a:rPr>
              <a:t>: </a:t>
            </a:r>
            <a:r>
              <a:rPr lang="de-DE" sz="1800" dirty="0" err="1">
                <a:ea typeface="Cambria" panose="02040503050406030204" pitchFamily="18" charset="0"/>
              </a:rPr>
              <a:t>remove</a:t>
            </a:r>
            <a:r>
              <a:rPr lang="de-DE" sz="1800" dirty="0">
                <a:ea typeface="Cambria" panose="02040503050406030204" pitchFamily="18" charset="0"/>
              </a:rPr>
              <a:t> 100m </a:t>
            </a:r>
            <a:r>
              <a:rPr lang="de-DE" sz="1800" dirty="0" err="1">
                <a:ea typeface="Cambria" panose="02040503050406030204" pitchFamily="18" charset="0"/>
              </a:rPr>
              <a:t>air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sections</a:t>
            </a:r>
            <a:r>
              <a:rPr lang="de-DE" sz="1800" dirty="0">
                <a:ea typeface="Cambria" panose="02040503050406030204" pitchFamily="18" charset="0"/>
              </a:rPr>
              <a:t>, </a:t>
            </a:r>
            <a:r>
              <a:rPr lang="de-DE" sz="1800" dirty="0" err="1">
                <a:ea typeface="Cambria" panose="02040503050406030204" pitchFamily="18" charset="0"/>
              </a:rPr>
              <a:t>except</a:t>
            </a:r>
            <a:r>
              <a:rPr lang="de-DE" sz="1800" dirty="0">
                <a:ea typeface="Cambria" panose="02040503050406030204" pitchFamily="18" charset="0"/>
              </a:rPr>
              <a:t> XTAX (5m), </a:t>
            </a:r>
            <a:r>
              <a:rPr lang="de-DE" sz="1800" dirty="0" err="1">
                <a:ea typeface="Cambria" panose="02040503050406030204" pitchFamily="18" charset="0"/>
              </a:rPr>
              <a:t>replace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wire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chambers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by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SciFi</a:t>
            </a:r>
            <a:r>
              <a:rPr lang="de-DE" sz="1800" dirty="0">
                <a:ea typeface="Cambria" panose="02040503050406030204" pitchFamily="18" charset="0"/>
              </a:rPr>
              <a:t> (XBPF)</a:t>
            </a:r>
          </a:p>
          <a:p>
            <a:pPr marL="285750" indent="-285750">
              <a:spcBef>
                <a:spcPts val="600"/>
              </a:spcBef>
              <a:buFont typeface="Symbol" panose="05050102010706020507" pitchFamily="18" charset="2"/>
              <a:buChar char="-"/>
            </a:pPr>
            <a:r>
              <a:rPr lang="de-DE" sz="1800" dirty="0" err="1">
                <a:ea typeface="Cambria" panose="02040503050406030204" pitchFamily="18" charset="0"/>
              </a:rPr>
              <a:t>improve</a:t>
            </a:r>
            <a:r>
              <a:rPr lang="de-DE" sz="1800" dirty="0">
                <a:ea typeface="Cambria" panose="02040503050406030204" pitchFamily="18" charset="0"/>
              </a:rPr>
              <a:t> </a:t>
            </a:r>
            <a:r>
              <a:rPr lang="de-DE" sz="1800" dirty="0" err="1">
                <a:ea typeface="Cambria" panose="02040503050406030204" pitchFamily="18" charset="0"/>
              </a:rPr>
              <a:t>transport</a:t>
            </a:r>
            <a:r>
              <a:rPr lang="de-DE" sz="1800" dirty="0">
                <a:ea typeface="Cambria" panose="02040503050406030204" pitchFamily="18" charset="0"/>
              </a:rPr>
              <a:t>: </a:t>
            </a:r>
            <a:r>
              <a:rPr lang="de-DE" sz="1800" dirty="0" err="1">
                <a:ea typeface="Cambria" panose="02040503050406030204" pitchFamily="18" charset="0"/>
              </a:rPr>
              <a:t>reduce</a:t>
            </a:r>
            <a:r>
              <a:rPr lang="de-DE" sz="1800" dirty="0">
                <a:ea typeface="Cambria" panose="02040503050406030204" pitchFamily="18" charset="0"/>
              </a:rPr>
              <a:t> beam </a:t>
            </a:r>
            <a:r>
              <a:rPr lang="de-DE" sz="1800" dirty="0" err="1">
                <a:ea typeface="Cambria" panose="02040503050406030204" pitchFamily="18" charset="0"/>
              </a:rPr>
              <a:t>divergence</a:t>
            </a:r>
            <a:r>
              <a:rPr lang="de-DE" sz="1800" dirty="0">
                <a:ea typeface="Cambria" panose="02040503050406030204" pitchFamily="18" charset="0"/>
              </a:rPr>
              <a:t> at CEDARs </a:t>
            </a:r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070DDF6D-5CB5-4517-ADF7-D8047DAB9F18}"/>
              </a:ext>
            </a:extLst>
          </p:cNvPr>
          <p:cNvSpPr txBox="1"/>
          <p:nvPr/>
        </p:nvSpPr>
        <p:spPr>
          <a:xfrm>
            <a:off x="479376" y="4797152"/>
            <a:ext cx="5713744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High-efficiency / high-purity beam particle identification</a:t>
            </a:r>
          </a:p>
          <a:p>
            <a:pPr marL="890465" lvl="1" indent="-285750">
              <a:spcAft>
                <a:spcPts val="420"/>
              </a:spcAft>
              <a:buFont typeface="Symbol" panose="05050102010706020507" pitchFamily="18" charset="2"/>
              <a:buChar char="Þ"/>
            </a:pPr>
            <a:r>
              <a:rPr lang="en-US" sz="1800" dirty="0">
                <a:sym typeface="Symbol" panose="05050102010706020507" pitchFamily="18" charset="2"/>
              </a:rPr>
              <a:t>reduce beam momentum, choose positive polarity</a:t>
            </a:r>
          </a:p>
        </p:txBody>
      </p:sp>
      <p:sp>
        <p:nvSpPr>
          <p:cNvPr id="25" name="Textfeld 24">
            <a:extLst>
              <a:ext uri="{FF2B5EF4-FFF2-40B4-BE49-F238E27FC236}">
                <a16:creationId xmlns:a16="http://schemas.microsoft.com/office/drawing/2014/main" id="{034AD3AB-335E-489C-A050-1888792C0138}"/>
              </a:ext>
            </a:extLst>
          </p:cNvPr>
          <p:cNvSpPr txBox="1"/>
          <p:nvPr/>
        </p:nvSpPr>
        <p:spPr>
          <a:xfrm>
            <a:off x="479376" y="5589240"/>
            <a:ext cx="5661678" cy="60529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Close acceptance hole in final-state PID</a:t>
            </a:r>
          </a:p>
          <a:p>
            <a:pPr lvl="1">
              <a:spcAft>
                <a:spcPts val="420"/>
              </a:spcAft>
            </a:pPr>
            <a:r>
              <a:rPr lang="en-US" sz="1800" dirty="0">
                <a:sym typeface="Symbol" panose="05050102010706020507" pitchFamily="18" charset="2"/>
              </a:rPr>
              <a:t> reduce beam momentum, extend RICH acceptance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1888579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hteck 27">
            <a:extLst>
              <a:ext uri="{FF2B5EF4-FFF2-40B4-BE49-F238E27FC236}">
                <a16:creationId xmlns:a16="http://schemas.microsoft.com/office/drawing/2014/main" id="{E2905DEC-EAA2-44DD-AF47-ECD35CD13ABB}"/>
              </a:ext>
            </a:extLst>
          </p:cNvPr>
          <p:cNvSpPr/>
          <p:nvPr/>
        </p:nvSpPr>
        <p:spPr>
          <a:xfrm>
            <a:off x="119335" y="4005064"/>
            <a:ext cx="11881321" cy="1469598"/>
          </a:xfrm>
          <a:prstGeom prst="rect">
            <a:avLst/>
          </a:prstGeom>
          <a:gradFill>
            <a:gsLst>
              <a:gs pos="0">
                <a:schemeClr val="accent2">
                  <a:tint val="50000"/>
                  <a:satMod val="300000"/>
                </a:schemeClr>
              </a:gs>
              <a:gs pos="35000">
                <a:schemeClr val="accent2">
                  <a:tint val="37000"/>
                  <a:satMod val="300000"/>
                </a:schemeClr>
              </a:gs>
              <a:gs pos="100000">
                <a:schemeClr val="accent2">
                  <a:tint val="15000"/>
                  <a:satMod val="350000"/>
                </a:schemeClr>
              </a:gs>
            </a:gsLst>
            <a:lin ang="162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00" dirty="0" err="1">
              <a:solidFill>
                <a:schemeClr val="accent2"/>
              </a:solidFill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1161DEF-663A-4EFC-91C4-D26204FADA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AMBER Experimental Setup for Spectroscopy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682633-E015-484C-B9CB-742DE585C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C283C0D-1A42-47F6-9FEA-CFEA47774A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C8798442-30AD-497E-BEFA-E20777AD53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18</a:t>
            </a:fld>
            <a:endParaRPr lang="de-DE"/>
          </a:p>
        </p:txBody>
      </p:sp>
      <p:pic>
        <p:nvPicPr>
          <p:cNvPr id="6" name="Picture 6">
            <a:extLst>
              <a:ext uri="{FF2B5EF4-FFF2-40B4-BE49-F238E27FC236}">
                <a16:creationId xmlns:a16="http://schemas.microsoft.com/office/drawing/2014/main" id="{CADA9F5B-F180-4115-B6F1-80B3A117B6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338" y="991075"/>
            <a:ext cx="9217662" cy="2293909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D36EFADC-E480-4EB7-AC8A-AAC05DB336F2}"/>
              </a:ext>
            </a:extLst>
          </p:cNvPr>
          <p:cNvSpPr txBox="1"/>
          <p:nvPr/>
        </p:nvSpPr>
        <p:spPr>
          <a:xfrm>
            <a:off x="191344" y="4088860"/>
            <a:ext cx="283071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beam line upgrade </a:t>
            </a:r>
            <a:r>
              <a:rPr lang="en-US" sz="1800" dirty="0"/>
              <a:t>for high-intensity K beam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F88C35F3-D0EE-4887-9279-2226D1963623}"/>
              </a:ext>
            </a:extLst>
          </p:cNvPr>
          <p:cNvSpPr txBox="1"/>
          <p:nvPr/>
        </p:nvSpPr>
        <p:spPr>
          <a:xfrm>
            <a:off x="3227691" y="4088860"/>
            <a:ext cx="3084333" cy="93358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dirty="0"/>
              <a:t>Target: 40 cm </a:t>
            </a:r>
            <a:r>
              <a:rPr lang="en-US" sz="1800" dirty="0" err="1"/>
              <a:t>lH</a:t>
            </a:r>
            <a:r>
              <a:rPr lang="en-US" sz="1800" dirty="0"/>
              <a:t> 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Recoil Proton Detector</a:t>
            </a:r>
          </a:p>
          <a:p>
            <a:pPr marL="285750" indent="-28575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1800" b="1" dirty="0"/>
              <a:t>Beam + vertex tracking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9C53B75-6077-4176-B8BB-9EB3CCF9E1A0}"/>
                  </a:ext>
                </a:extLst>
              </p:cNvPr>
              <p:cNvSpPr txBox="1"/>
              <p:nvPr/>
            </p:nvSpPr>
            <p:spPr>
              <a:xfrm>
                <a:off x="6612067" y="4088860"/>
                <a:ext cx="5331203" cy="126188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final-state PID: RICH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1" dirty="0"/>
                  <a:t>Low-material large-area tracking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dirty="0"/>
                  <a:t>electromagnetic calorimetry: </a:t>
                </a:r>
                <a:r>
                  <a:rPr lang="en-US" sz="1800" b="1" dirty="0"/>
                  <a:t>ECAL1, ECAL2</a:t>
                </a:r>
                <a:r>
                  <a:rPr lang="en-US" sz="1800" dirty="0"/>
                  <a:t>, ECAL0 (?)</a:t>
                </a:r>
              </a:p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1800" b="1" dirty="0"/>
                  <a:t>HLT: </a:t>
                </a:r>
                <a:r>
                  <a:rPr lang="en-US" sz="1800" dirty="0"/>
                  <a:t>minimum bias K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1800" dirty="0"/>
                  <a:t> access also low-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𝑡</m:t>
                    </m:r>
                  </m:oMath>
                </a14:m>
                <a:r>
                  <a:rPr lang="en-US" sz="1800" dirty="0"/>
                  <a:t> region</a:t>
                </a:r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39C53B75-6077-4176-B8BB-9EB3CCF9E1A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12067" y="4088860"/>
                <a:ext cx="5331203" cy="1261884"/>
              </a:xfrm>
              <a:prstGeom prst="rect">
                <a:avLst/>
              </a:prstGeom>
              <a:blipFill>
                <a:blip r:embed="rId3"/>
                <a:stretch>
                  <a:fillRect l="-2517" t="-6280" r="-1945" b="-10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CD986EF-D776-46FE-A792-2335EF588CC8}"/>
                  </a:ext>
                </a:extLst>
              </p:cNvPr>
              <p:cNvSpPr txBox="1"/>
              <p:nvPr/>
            </p:nvSpPr>
            <p:spPr>
              <a:xfrm>
                <a:off x="191344" y="3368343"/>
                <a:ext cx="145565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800" b="1" dirty="0">
                    <a:solidFill>
                      <a:srgbClr val="00B050"/>
                    </a:solidFill>
                  </a:rPr>
                  <a:t>Beam: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800" dirty="0"/>
                  <a:t>, K, (e) </a:t>
                </a:r>
              </a:p>
            </p:txBody>
          </p:sp>
        </mc:Choice>
        <mc:Fallback xmlns="">
          <p:sp>
            <p:nvSpPr>
              <p:cNvPr id="20" name="Textfeld 19">
                <a:extLst>
                  <a:ext uri="{FF2B5EF4-FFF2-40B4-BE49-F238E27FC236}">
                    <a16:creationId xmlns:a16="http://schemas.microsoft.com/office/drawing/2014/main" id="{1CD986EF-D776-46FE-A792-2335EF588C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1344" y="3368343"/>
                <a:ext cx="1455655" cy="276999"/>
              </a:xfrm>
              <a:prstGeom prst="rect">
                <a:avLst/>
              </a:prstGeom>
              <a:blipFill>
                <a:blip r:embed="rId4"/>
                <a:stretch>
                  <a:fillRect l="-9623" t="-28889" r="-9205" b="-5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Geschweifte Klammer links 20">
            <a:extLst>
              <a:ext uri="{FF2B5EF4-FFF2-40B4-BE49-F238E27FC236}">
                <a16:creationId xmlns:a16="http://schemas.microsoft.com/office/drawing/2014/main" id="{C9D1F68E-EEFE-4F89-A134-407701EA45DB}"/>
              </a:ext>
            </a:extLst>
          </p:cNvPr>
          <p:cNvSpPr/>
          <p:nvPr/>
        </p:nvSpPr>
        <p:spPr>
          <a:xfrm rot="16200000">
            <a:off x="3754252" y="2225981"/>
            <a:ext cx="154141" cy="1649034"/>
          </a:xfrm>
          <a:prstGeom prst="leftBrace">
            <a:avLst/>
          </a:prstGeom>
          <a:noFill/>
          <a:ln w="19050">
            <a:solidFill>
              <a:schemeClr val="accent2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feld 21">
            <a:extLst>
              <a:ext uri="{FF2B5EF4-FFF2-40B4-BE49-F238E27FC236}">
                <a16:creationId xmlns:a16="http://schemas.microsoft.com/office/drawing/2014/main" id="{ECBAB2C8-1247-4424-81DD-903776F36741}"/>
              </a:ext>
            </a:extLst>
          </p:cNvPr>
          <p:cNvSpPr txBox="1"/>
          <p:nvPr/>
        </p:nvSpPr>
        <p:spPr>
          <a:xfrm>
            <a:off x="3071664" y="3368343"/>
            <a:ext cx="291535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b="1" dirty="0">
                <a:solidFill>
                  <a:srgbClr val="0070C0"/>
                </a:solidFill>
              </a:rPr>
              <a:t>Target region: </a:t>
            </a:r>
            <a:r>
              <a:rPr lang="en-US" sz="1800" dirty="0"/>
              <a:t>program-specific</a:t>
            </a:r>
          </a:p>
        </p:txBody>
      </p:sp>
      <p:sp>
        <p:nvSpPr>
          <p:cNvPr id="23" name="Geschweifte Klammer links 22">
            <a:extLst>
              <a:ext uri="{FF2B5EF4-FFF2-40B4-BE49-F238E27FC236}">
                <a16:creationId xmlns:a16="http://schemas.microsoft.com/office/drawing/2014/main" id="{CA09E39B-1A2C-40DF-A0B1-D15B1268794C}"/>
              </a:ext>
            </a:extLst>
          </p:cNvPr>
          <p:cNvSpPr/>
          <p:nvPr/>
        </p:nvSpPr>
        <p:spPr>
          <a:xfrm rot="16200000">
            <a:off x="8243705" y="-399961"/>
            <a:ext cx="176238" cy="7337668"/>
          </a:xfrm>
          <a:prstGeom prst="leftBrace">
            <a:avLst/>
          </a:prstGeom>
          <a:noFill/>
          <a:ln w="19050">
            <a:solidFill>
              <a:srgbClr val="FF0000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feld 23">
            <a:extLst>
              <a:ext uri="{FF2B5EF4-FFF2-40B4-BE49-F238E27FC236}">
                <a16:creationId xmlns:a16="http://schemas.microsoft.com/office/drawing/2014/main" id="{3F3A744F-B527-44CD-9123-F2CFFD793D47}"/>
              </a:ext>
            </a:extLst>
          </p:cNvPr>
          <p:cNvSpPr txBox="1"/>
          <p:nvPr/>
        </p:nvSpPr>
        <p:spPr>
          <a:xfrm>
            <a:off x="6456040" y="3368343"/>
            <a:ext cx="42734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b="1" dirty="0">
                <a:solidFill>
                  <a:srgbClr val="FF0000"/>
                </a:solidFill>
              </a:rPr>
              <a:t>Spectrometer: </a:t>
            </a:r>
            <a:r>
              <a:rPr lang="en-US" sz="1800" dirty="0"/>
              <a:t>common for all measurements</a:t>
            </a:r>
          </a:p>
        </p:txBody>
      </p:sp>
      <p:cxnSp>
        <p:nvCxnSpPr>
          <p:cNvPr id="26" name="Gerade Verbindung mit Pfeil 25">
            <a:extLst>
              <a:ext uri="{FF2B5EF4-FFF2-40B4-BE49-F238E27FC236}">
                <a16:creationId xmlns:a16="http://schemas.microsoft.com/office/drawing/2014/main" id="{9542925E-D929-4714-8130-E56E984E050B}"/>
              </a:ext>
            </a:extLst>
          </p:cNvPr>
          <p:cNvCxnSpPr/>
          <p:nvPr/>
        </p:nvCxnSpPr>
        <p:spPr>
          <a:xfrm>
            <a:off x="119335" y="2257303"/>
            <a:ext cx="2592289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" name="Grafik 18">
            <a:extLst>
              <a:ext uri="{FF2B5EF4-FFF2-40B4-BE49-F238E27FC236}">
                <a16:creationId xmlns:a16="http://schemas.microsoft.com/office/drawing/2014/main" id="{D997EC06-3BB5-4154-9FB7-DFAD7701F1A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05741">
            <a:off x="336819" y="1784950"/>
            <a:ext cx="1744988" cy="10510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09892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10" grpId="0"/>
      <p:bldP spid="11" grpId="0"/>
      <p:bldP spid="12" grpId="0"/>
      <p:bldP spid="20" grpId="0"/>
      <p:bldP spid="21" grpId="0" animBg="1"/>
      <p:bldP spid="22" grpId="0"/>
      <p:bldP spid="23" grpId="0" animBg="1"/>
      <p:bldP spid="2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F82D325-0463-4351-8398-0A2E05968B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Projections (Preliminary)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38B106C4-CD7A-4802-8BBE-99F963384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6B0431FA-D702-49B4-B5D1-D84AD098B9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CB6DBF-6683-48AA-A826-BF595B4A4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19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41FB9EB8-352F-43DF-AAA3-4F2F003BC603}"/>
                  </a:ext>
                </a:extLst>
              </p:cNvPr>
              <p:cNvSpPr txBox="1"/>
              <p:nvPr/>
            </p:nvSpPr>
            <p:spPr>
              <a:xfrm>
                <a:off x="3359696" y="5376867"/>
                <a:ext cx="5670142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GB" sz="2000" dirty="0">
                    <a:solidFill>
                      <a:srgbClr val="2F2F2F"/>
                    </a:solidFill>
                    <a:sym typeface="Symbol" panose="05050102010706020507" pitchFamily="18" charset="2"/>
                  </a:rPr>
                  <a:t> </a:t>
                </a:r>
                <a:r>
                  <a:rPr lang="en-GB" sz="2000" dirty="0">
                    <a:solidFill>
                      <a:srgbClr val="2F2F2F"/>
                    </a:solidFill>
                  </a:rPr>
                  <a:t>we can record </a:t>
                </a:r>
                <a:r>
                  <a:rPr lang="en-GB" sz="2000" dirty="0">
                    <a:solidFill>
                      <a:srgbClr val="FF0000"/>
                    </a:solidFill>
                  </a:rPr>
                  <a:t>20 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20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events in about 2 </a:t>
                </a:r>
                <a:r>
                  <a:rPr lang="en-US" sz="2000" dirty="0" err="1">
                    <a:solidFill>
                      <a:srgbClr val="FF0000"/>
                    </a:solidFill>
                  </a:rPr>
                  <a:t>yrs</a:t>
                </a:r>
                <a:r>
                  <a:rPr lang="en-US" sz="2000" dirty="0">
                    <a:solidFill>
                      <a:srgbClr val="FF0000"/>
                    </a:solidFill>
                  </a:rPr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41FB9EB8-352F-43DF-AAA3-4F2F003BC6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59696" y="5376867"/>
                <a:ext cx="5670142" cy="307777"/>
              </a:xfrm>
              <a:prstGeom prst="rect">
                <a:avLst/>
              </a:prstGeom>
              <a:blipFill>
                <a:blip r:embed="rId2"/>
                <a:stretch>
                  <a:fillRect l="-2688" t="-29412" r="-860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A592AD4-70FB-4882-91E9-C8EAB9423FFE}"/>
                  </a:ext>
                </a:extLst>
              </p:cNvPr>
              <p:cNvSpPr txBox="1"/>
              <p:nvPr/>
            </p:nvSpPr>
            <p:spPr>
              <a:xfrm>
                <a:off x="479376" y="1628800"/>
                <a:ext cx="6847644" cy="10259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Beam line optimization (NA-CONS)</a:t>
                </a:r>
              </a:p>
              <a:p>
                <a:pPr marL="890465" lvl="1" indent="-285750">
                  <a:spcAft>
                    <a:spcPts val="420"/>
                  </a:spcAft>
                  <a:buFont typeface="Symbol" panose="05050102010706020507" pitchFamily="18" charset="2"/>
                  <a:buChar char="-"/>
                </a:pPr>
                <a:r>
                  <a:rPr lang="en-US" sz="2000" dirty="0"/>
                  <a:t>improved CEDAR efficiency: 85%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/>
                  <a:t> 95%</a:t>
                </a:r>
              </a:p>
              <a:p>
                <a:pPr marL="890465" lvl="1" indent="-285750">
                  <a:spcAft>
                    <a:spcPts val="420"/>
                  </a:spcAft>
                  <a:buFont typeface="Symbol" panose="05050102010706020507" pitchFamily="18" charset="2"/>
                  <a:buChar char="-"/>
                </a:pPr>
                <a:r>
                  <a:rPr lang="en-US" sz="2000" dirty="0"/>
                  <a:t>beam intensity: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2.4⋅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particles per spill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⇒7⋅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sup>
                    </m:sSup>
                  </m:oMath>
                </a14:m>
                <a:r>
                  <a:rPr lang="en-US" sz="2000" dirty="0"/>
                  <a:t> pps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AA592AD4-70FB-4882-91E9-C8EAB9423FF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1628800"/>
                <a:ext cx="6847644" cy="1025922"/>
              </a:xfrm>
              <a:prstGeom prst="rect">
                <a:avLst/>
              </a:prstGeom>
              <a:blipFill>
                <a:blip r:embed="rId3"/>
                <a:stretch>
                  <a:fillRect l="-2137" t="-7738" r="-1336" b="-148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495BC327-13C4-4CB9-89EB-2DB28CEB3638}"/>
                  </a:ext>
                </a:extLst>
              </p:cNvPr>
              <p:cNvSpPr txBox="1"/>
              <p:nvPr/>
            </p:nvSpPr>
            <p:spPr>
              <a:xfrm>
                <a:off x="479376" y="2834159"/>
                <a:ext cx="5871864" cy="66684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marL="285750" indent="-285750">
                  <a:spcAft>
                    <a:spcPts val="420"/>
                  </a:spcAft>
                  <a:buFont typeface="Arial" panose="020B0604020202020204" pitchFamily="34" charset="0"/>
                  <a:buChar char="•"/>
                </a:pPr>
                <a:r>
                  <a:rPr lang="en-US" sz="2000" dirty="0"/>
                  <a:t>Reduced beam momentum: </a:t>
                </a:r>
              </a:p>
              <a:p>
                <a:pPr marL="890465" lvl="1" indent="-285750">
                  <a:spcAft>
                    <a:spcPts val="420"/>
                  </a:spcAft>
                  <a:buFont typeface="Symbol" panose="05050102010706020507" pitchFamily="18" charset="2"/>
                  <a:buChar char="-"/>
                </a:pPr>
                <a:r>
                  <a:rPr lang="en-US" sz="2000" dirty="0"/>
                  <a:t>improved final-state PID efficiency: 50%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2000" dirty="0"/>
                  <a:t> 81% </a:t>
                </a:r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495BC327-13C4-4CB9-89EB-2DB28CEB36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2834159"/>
                <a:ext cx="5871864" cy="666849"/>
              </a:xfrm>
              <a:prstGeom prst="rect">
                <a:avLst/>
              </a:prstGeom>
              <a:blipFill>
                <a:blip r:embed="rId4"/>
                <a:stretch>
                  <a:fillRect l="-2492" t="-11927" r="-1661" b="-220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BBAE6724-2269-43FC-A39A-129518A1AD70}"/>
                  </a:ext>
                </a:extLst>
              </p:cNvPr>
              <p:cNvSpPr txBox="1"/>
              <p:nvPr/>
            </p:nvSpPr>
            <p:spPr>
              <a:xfrm>
                <a:off x="386226" y="1015453"/>
                <a:ext cx="3705566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2000" dirty="0"/>
                  <a:t>Goal: record </a:t>
                </a:r>
                <a:r>
                  <a:rPr lang="en-GB" sz="2000" dirty="0">
                    <a:solidFill>
                      <a:srgbClr val="FF0000"/>
                    </a:solidFill>
                  </a:rPr>
                  <a:t>20 M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𝐾</m:t>
                        </m:r>
                      </m:e>
                      <m:sup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sSup>
                      <m:sSupPr>
                        <m:ctrlP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  <m:sSup>
                      <m:sSupPr>
                        <m:ctrlP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p>
                        <m:r>
                          <a:rPr lang="de-DE" sz="20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r>
                  <a:rPr lang="en-US" sz="2000" dirty="0">
                    <a:solidFill>
                      <a:srgbClr val="FF0000"/>
                    </a:solidFill>
                  </a:rPr>
                  <a:t> events</a:t>
                </a:r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10" name="Textfeld 9">
                <a:extLst>
                  <a:ext uri="{FF2B5EF4-FFF2-40B4-BE49-F238E27FC236}">
                    <a16:creationId xmlns:a16="http://schemas.microsoft.com/office/drawing/2014/main" id="{BBAE6724-2269-43FC-A39A-129518A1AD7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6226" y="1015453"/>
                <a:ext cx="3705566" cy="307777"/>
              </a:xfrm>
              <a:prstGeom prst="rect">
                <a:avLst/>
              </a:prstGeom>
              <a:blipFill>
                <a:blip r:embed="rId5"/>
                <a:stretch>
                  <a:fillRect l="-4112" t="-26000" r="-1974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16BA8EF1-4F0C-4047-9F92-F34533581A77}"/>
                  </a:ext>
                </a:extLst>
              </p:cNvPr>
              <p:cNvSpPr txBox="1"/>
              <p:nvPr/>
            </p:nvSpPr>
            <p:spPr>
              <a:xfrm>
                <a:off x="479376" y="3861048"/>
                <a:ext cx="722197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2000" dirty="0"/>
                  <a:t>Luminosity for K with 40cm lH2 target: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ℒ</m:t>
                    </m:r>
                    <m:r>
                      <a:rPr lang="de-DE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=1.24⋅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30</m:t>
                        </m:r>
                      </m:sup>
                    </m:sSup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de-DE" sz="2000" b="0" i="0" smtClean="0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spi</m:t>
                    </m:r>
                    <m:sSup>
                      <m:sSup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2000" b="0" i="0" smtClean="0">
                            <a:latin typeface="Cambria Math" panose="02040503050406030204" pitchFamily="18" charset="0"/>
                          </a:rPr>
                          <m:t>ll</m:t>
                        </m:r>
                      </m:e>
                      <m:sup>
                        <m:r>
                          <a:rPr lang="de-DE" sz="2000" b="0" i="0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2000" dirty="0"/>
                  <a:t> </a:t>
                </a:r>
              </a:p>
            </p:txBody>
          </p:sp>
        </mc:Choice>
        <mc:Fallback xmlns="">
          <p:sp>
            <p:nvSpPr>
              <p:cNvPr id="11" name="Textfeld 10">
                <a:extLst>
                  <a:ext uri="{FF2B5EF4-FFF2-40B4-BE49-F238E27FC236}">
                    <a16:creationId xmlns:a16="http://schemas.microsoft.com/office/drawing/2014/main" id="{16BA8EF1-4F0C-4047-9F92-F34533581A7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3861048"/>
                <a:ext cx="7221977" cy="307777"/>
              </a:xfrm>
              <a:prstGeom prst="rect">
                <a:avLst/>
              </a:prstGeom>
              <a:blipFill>
                <a:blip r:embed="rId6"/>
                <a:stretch>
                  <a:fillRect l="-2196" t="-25490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99AE2BB-1213-4A80-B060-CB6CEFB92035}"/>
                  </a:ext>
                </a:extLst>
              </p:cNvPr>
              <p:cNvSpPr txBox="1"/>
              <p:nvPr/>
            </p:nvSpPr>
            <p:spPr>
              <a:xfrm>
                <a:off x="479376" y="4293096"/>
                <a:ext cx="6619120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2000" dirty="0"/>
                  <a:t>Cross section for diffractive production of </a:t>
                </a: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𝐾</m:t>
                    </m:r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lang="en-US" sz="2000" dirty="0"/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20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𝐾</m:t>
                        </m:r>
                        <m:r>
                          <a:rPr lang="de-DE" sz="2000" b="0" i="1" smtClean="0">
                            <a:latin typeface="Cambria Math" panose="02040503050406030204" pitchFamily="18" charset="0"/>
                          </a:rPr>
                          <m:t>𝜋𝜋</m:t>
                        </m:r>
                      </m:sub>
                    </m:sSub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=250 </m:t>
                    </m:r>
                    <m:r>
                      <m:rPr>
                        <m:sty m:val="p"/>
                      </m:rPr>
                      <a:rPr lang="de-DE" sz="2000" b="0" i="0" smtClean="0">
                        <a:latin typeface="Cambria Math" panose="02040503050406030204" pitchFamily="18" charset="0"/>
                      </a:rPr>
                      <m:t>μb</m:t>
                    </m:r>
                  </m:oMath>
                </a14:m>
                <a:endParaRPr lang="en-US" sz="2000" dirty="0"/>
              </a:p>
            </p:txBody>
          </p:sp>
        </mc:Choice>
        <mc:Fallback xmlns="">
          <p:sp>
            <p:nvSpPr>
              <p:cNvPr id="12" name="Textfeld 11">
                <a:extLst>
                  <a:ext uri="{FF2B5EF4-FFF2-40B4-BE49-F238E27FC236}">
                    <a16:creationId xmlns:a16="http://schemas.microsoft.com/office/drawing/2014/main" id="{899AE2BB-1213-4A80-B060-CB6CEFB920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376" y="4293096"/>
                <a:ext cx="6619120" cy="307777"/>
              </a:xfrm>
              <a:prstGeom prst="rect">
                <a:avLst/>
              </a:prstGeom>
              <a:blipFill>
                <a:blip r:embed="rId7"/>
                <a:stretch>
                  <a:fillRect l="-2396" t="-25490" r="-829" b="-4902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Geschweifte Klammer rechts 12">
            <a:extLst>
              <a:ext uri="{FF2B5EF4-FFF2-40B4-BE49-F238E27FC236}">
                <a16:creationId xmlns:a16="http://schemas.microsoft.com/office/drawing/2014/main" id="{6F42D066-9E49-4D52-94F1-A6DD42EFACB2}"/>
              </a:ext>
            </a:extLst>
          </p:cNvPr>
          <p:cNvSpPr/>
          <p:nvPr/>
        </p:nvSpPr>
        <p:spPr>
          <a:xfrm>
            <a:off x="7464152" y="3705999"/>
            <a:ext cx="216024" cy="1019145"/>
          </a:xfrm>
          <a:prstGeom prst="rightBrace">
            <a:avLst/>
          </a:prstGeom>
          <a:ln w="12700">
            <a:solidFill>
              <a:schemeClr val="accent2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1FBCAC2-24CA-47C8-98E2-585F920D3E44}"/>
                  </a:ext>
                </a:extLst>
              </p:cNvPr>
              <p:cNvSpPr txBox="1"/>
              <p:nvPr/>
            </p:nvSpPr>
            <p:spPr>
              <a:xfrm>
                <a:off x="7752184" y="4077071"/>
                <a:ext cx="4111767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 xmlns:m="http://schemas.openxmlformats.org/officeDocument/2006/math">
                    <m:r>
                      <a:rPr lang="de-DE" sz="2000" b="0" i="1" smtClean="0">
                        <a:latin typeface="Cambria Math" panose="02040503050406030204" pitchFamily="18" charset="0"/>
                      </a:rPr>
                      <m:t>⇒200</m:t>
                    </m:r>
                  </m:oMath>
                </a14:m>
                <a:r>
                  <a:rPr lang="en-US" sz="2000" dirty="0"/>
                  <a:t> days á 3000 spills (4.8 s) per day</a:t>
                </a:r>
              </a:p>
            </p:txBody>
          </p:sp>
        </mc:Choice>
        <mc:Fallback xmlns="">
          <p:sp>
            <p:nvSpPr>
              <p:cNvPr id="14" name="Textfeld 13">
                <a:extLst>
                  <a:ext uri="{FF2B5EF4-FFF2-40B4-BE49-F238E27FC236}">
                    <a16:creationId xmlns:a16="http://schemas.microsoft.com/office/drawing/2014/main" id="{81FBCAC2-24CA-47C8-98E2-585F920D3E4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52184" y="4077071"/>
                <a:ext cx="4111767" cy="307777"/>
              </a:xfrm>
              <a:prstGeom prst="rect">
                <a:avLst/>
              </a:prstGeom>
              <a:blipFill>
                <a:blip r:embed="rId8"/>
                <a:stretch>
                  <a:fillRect l="-1780" t="-26000" r="-2819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828185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9" grpId="0"/>
      <p:bldP spid="10" grpId="0"/>
      <p:bldP spid="11" grpId="0"/>
      <p:bldP spid="12" grpId="0"/>
      <p:bldP spid="13" grpId="0" animBg="1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Why</a:t>
            </a:r>
            <a:r>
              <a:rPr lang="de-DE" dirty="0"/>
              <a:t> </a:t>
            </a:r>
            <a:r>
              <a:rPr lang="de-DE" dirty="0" err="1"/>
              <a:t>Spectroscopy</a:t>
            </a:r>
            <a:r>
              <a:rPr lang="de-DE" dirty="0"/>
              <a:t>?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AMBER</a:t>
            </a:r>
            <a:endParaRPr lang="en-GB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708E14-7B22-4BA8-8558-A58781B58305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40671" y="1956840"/>
            <a:ext cx="5219114" cy="1368152"/>
          </a:xfrm>
          <a:prstGeom prst="rect">
            <a:avLst/>
          </a:prstGeom>
        </p:spPr>
      </p:pic>
      <p:pic>
        <p:nvPicPr>
          <p:cNvPr id="8" name="Picture 2" descr="Hydrogen atom spectra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5626483" y="1340768"/>
            <a:ext cx="4752975" cy="61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Grafik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3599" y="3815875"/>
            <a:ext cx="3667529" cy="2466602"/>
          </a:xfrm>
          <a:prstGeom prst="rect">
            <a:avLst/>
          </a:prstGeom>
        </p:spPr>
      </p:pic>
      <p:sp>
        <p:nvSpPr>
          <p:cNvPr id="10" name="Oval 175"/>
          <p:cNvSpPr>
            <a:spLocks noChangeArrowheads="1"/>
          </p:cNvSpPr>
          <p:nvPr/>
        </p:nvSpPr>
        <p:spPr bwMode="auto">
          <a:xfrm>
            <a:off x="1992536" y="4725640"/>
            <a:ext cx="1727200" cy="863600"/>
          </a:xfrm>
          <a:prstGeom prst="ellipse">
            <a:avLst/>
          </a:prstGeom>
          <a:gradFill rotWithShape="1">
            <a:gsLst>
              <a:gs pos="0">
                <a:srgbClr val="C0C0C0">
                  <a:gamma/>
                  <a:shade val="46275"/>
                  <a:invGamma/>
                </a:srgbClr>
              </a:gs>
              <a:gs pos="100000">
                <a:srgbClr val="C0C0C0"/>
              </a:gs>
            </a:gsLst>
            <a:lin ang="18900000" scaled="1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de-DE"/>
          </a:p>
        </p:txBody>
      </p:sp>
      <p:sp>
        <p:nvSpPr>
          <p:cNvPr id="11" name="Oval 176"/>
          <p:cNvSpPr>
            <a:spLocks noChangeArrowheads="1"/>
          </p:cNvSpPr>
          <p:nvPr/>
        </p:nvSpPr>
        <p:spPr bwMode="auto">
          <a:xfrm>
            <a:off x="2289400" y="4959723"/>
            <a:ext cx="358775" cy="358775"/>
          </a:xfrm>
          <a:prstGeom prst="ellipse">
            <a:avLst/>
          </a:prstGeom>
          <a:gradFill rotWithShape="1">
            <a:gsLst>
              <a:gs pos="0">
                <a:srgbClr val="FF0000"/>
              </a:gs>
              <a:gs pos="100000">
                <a:srgbClr val="FF0000">
                  <a:gamma/>
                  <a:shade val="46275"/>
                  <a:invGamma/>
                </a:srgbClr>
              </a:gs>
            </a:gsLst>
            <a:path path="shape">
              <a:fillToRect l="50000" t="50000" r="50000" b="50000"/>
            </a:path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b="1" i="1">
                <a:latin typeface="Times New Roman" pitchFamily="18" charset="0"/>
              </a:rPr>
              <a:t>u</a:t>
            </a:r>
          </a:p>
        </p:txBody>
      </p:sp>
      <p:sp>
        <p:nvSpPr>
          <p:cNvPr id="12" name="Oval 177"/>
          <p:cNvSpPr>
            <a:spLocks noChangeArrowheads="1"/>
          </p:cNvSpPr>
          <p:nvPr/>
        </p:nvSpPr>
        <p:spPr bwMode="auto">
          <a:xfrm>
            <a:off x="2916462" y="4961310"/>
            <a:ext cx="358775" cy="358775"/>
          </a:xfrm>
          <a:prstGeom prst="ellipse">
            <a:avLst/>
          </a:prstGeom>
          <a:solidFill>
            <a:srgbClr val="00FF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de-DE"/>
          </a:p>
        </p:txBody>
      </p:sp>
      <p:graphicFrame>
        <p:nvGraphicFramePr>
          <p:cNvPr id="13" name="Object 178"/>
          <p:cNvGraphicFramePr>
            <a:graphicFrameLocks noChangeAspect="1"/>
          </p:cNvGraphicFramePr>
          <p:nvPr>
            <p:extLst/>
          </p:nvPr>
        </p:nvGraphicFramePr>
        <p:xfrm>
          <a:off x="2992662" y="4961310"/>
          <a:ext cx="246063" cy="3286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90" name="Equation" r:id="rId6" imgW="152280" imgH="203040" progId="Equation.3">
                  <p:embed/>
                </p:oleObj>
              </mc:Choice>
              <mc:Fallback>
                <p:oleObj name="Equation" r:id="rId6" imgW="152280" imgH="203040" progId="Equation.3">
                  <p:embed/>
                  <p:pic>
                    <p:nvPicPr>
                      <p:cNvPr id="13" name="Object 17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92662" y="4961310"/>
                        <a:ext cx="246063" cy="3286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4" name="Grafik 1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4989" y="3842508"/>
            <a:ext cx="2606328" cy="2588922"/>
          </a:xfrm>
          <a:prstGeom prst="rect">
            <a:avLst/>
          </a:prstGeom>
        </p:spPr>
      </p:pic>
      <p:sp>
        <p:nvSpPr>
          <p:cNvPr id="16" name="Ellipse 15"/>
          <p:cNvSpPr/>
          <p:nvPr/>
        </p:nvSpPr>
        <p:spPr>
          <a:xfrm>
            <a:off x="2927617" y="2273958"/>
            <a:ext cx="74952" cy="74952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7" name="Ellipse 16"/>
          <p:cNvSpPr/>
          <p:nvPr/>
        </p:nvSpPr>
        <p:spPr>
          <a:xfrm>
            <a:off x="2870983" y="2217324"/>
            <a:ext cx="188223" cy="188223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Ellipse 17"/>
          <p:cNvSpPr/>
          <p:nvPr/>
        </p:nvSpPr>
        <p:spPr>
          <a:xfrm>
            <a:off x="2714506" y="2060847"/>
            <a:ext cx="501174" cy="501174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Ellipse 18"/>
          <p:cNvSpPr/>
          <p:nvPr/>
        </p:nvSpPr>
        <p:spPr>
          <a:xfrm>
            <a:off x="2375755" y="1722096"/>
            <a:ext cx="1178676" cy="1178676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0" name="Ellipse 19"/>
          <p:cNvSpPr/>
          <p:nvPr/>
        </p:nvSpPr>
        <p:spPr>
          <a:xfrm>
            <a:off x="1922420" y="1268761"/>
            <a:ext cx="2085349" cy="2085349"/>
          </a:xfrm>
          <a:prstGeom prst="ellipse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cxnSp>
        <p:nvCxnSpPr>
          <p:cNvPr id="22" name="Gerader Verbinder 21"/>
          <p:cNvCxnSpPr/>
          <p:nvPr/>
        </p:nvCxnSpPr>
        <p:spPr>
          <a:xfrm>
            <a:off x="4435997" y="3356992"/>
            <a:ext cx="9777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r Verbinder 22"/>
          <p:cNvCxnSpPr/>
          <p:nvPr/>
        </p:nvCxnSpPr>
        <p:spPr>
          <a:xfrm>
            <a:off x="4435997" y="1815639"/>
            <a:ext cx="9777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Gerader Verbinder 23"/>
          <p:cNvCxnSpPr/>
          <p:nvPr/>
        </p:nvCxnSpPr>
        <p:spPr>
          <a:xfrm>
            <a:off x="4435997" y="1532610"/>
            <a:ext cx="9777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r Verbinder 24"/>
          <p:cNvCxnSpPr/>
          <p:nvPr/>
        </p:nvCxnSpPr>
        <p:spPr>
          <a:xfrm>
            <a:off x="4435997" y="1434638"/>
            <a:ext cx="9777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Gerader Verbinder 25"/>
          <p:cNvCxnSpPr/>
          <p:nvPr/>
        </p:nvCxnSpPr>
        <p:spPr>
          <a:xfrm>
            <a:off x="4435997" y="1369324"/>
            <a:ext cx="97777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mit Pfeil 27"/>
          <p:cNvCxnSpPr/>
          <p:nvPr/>
        </p:nvCxnSpPr>
        <p:spPr>
          <a:xfrm flipV="1">
            <a:off x="4580013" y="1532610"/>
            <a:ext cx="0" cy="18215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mit Pfeil 29"/>
          <p:cNvCxnSpPr/>
          <p:nvPr/>
        </p:nvCxnSpPr>
        <p:spPr>
          <a:xfrm>
            <a:off x="4797029" y="1369325"/>
            <a:ext cx="0" cy="446315"/>
          </a:xfrm>
          <a:prstGeom prst="straightConnector1">
            <a:avLst/>
          </a:prstGeom>
          <a:ln w="12700">
            <a:solidFill>
              <a:srgbClr val="0033B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mit Pfeil 31"/>
          <p:cNvCxnSpPr/>
          <p:nvPr/>
        </p:nvCxnSpPr>
        <p:spPr>
          <a:xfrm>
            <a:off x="5012061" y="1434639"/>
            <a:ext cx="0" cy="381001"/>
          </a:xfrm>
          <a:prstGeom prst="straightConnector1">
            <a:avLst/>
          </a:prstGeom>
          <a:ln w="12700">
            <a:solidFill>
              <a:srgbClr val="00FFF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mit Pfeil 33"/>
          <p:cNvCxnSpPr/>
          <p:nvPr/>
        </p:nvCxnSpPr>
        <p:spPr>
          <a:xfrm>
            <a:off x="5228085" y="1532611"/>
            <a:ext cx="0" cy="283029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feld 35"/>
          <p:cNvSpPr txBox="1"/>
          <p:nvPr/>
        </p:nvSpPr>
        <p:spPr>
          <a:xfrm>
            <a:off x="2927617" y="2232539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>
                <a:solidFill>
                  <a:srgbClr val="FF0000"/>
                </a:solidFill>
              </a:rPr>
              <a:t>p</a:t>
            </a:r>
          </a:p>
        </p:txBody>
      </p:sp>
      <p:sp>
        <p:nvSpPr>
          <p:cNvPr id="37" name="Ellipse 36"/>
          <p:cNvSpPr/>
          <p:nvPr/>
        </p:nvSpPr>
        <p:spPr>
          <a:xfrm>
            <a:off x="3385986" y="1916833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8" name="Textfeld 37"/>
          <p:cNvSpPr txBox="1"/>
          <p:nvPr/>
        </p:nvSpPr>
        <p:spPr>
          <a:xfrm>
            <a:off x="2832528" y="193363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800" dirty="0"/>
              <a:t>e</a:t>
            </a:r>
          </a:p>
        </p:txBody>
      </p:sp>
      <p:cxnSp>
        <p:nvCxnSpPr>
          <p:cNvPr id="40" name="Gerade Verbindung mit Pfeil 39"/>
          <p:cNvCxnSpPr/>
          <p:nvPr/>
        </p:nvCxnSpPr>
        <p:spPr>
          <a:xfrm flipH="1">
            <a:off x="3153171" y="1959701"/>
            <a:ext cx="226188" cy="190871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Gerade Verbindung mit Pfeil 42"/>
          <p:cNvCxnSpPr/>
          <p:nvPr/>
        </p:nvCxnSpPr>
        <p:spPr>
          <a:xfrm>
            <a:off x="4797029" y="1815639"/>
            <a:ext cx="0" cy="1538470"/>
          </a:xfrm>
          <a:prstGeom prst="straightConnector1">
            <a:avLst/>
          </a:prstGeom>
          <a:ln>
            <a:solidFill>
              <a:schemeClr val="tx1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4" name="Textfeld 43"/>
              <p:cNvSpPr txBox="1"/>
              <p:nvPr/>
            </p:nvSpPr>
            <p:spPr>
              <a:xfrm>
                <a:off x="3647728" y="3152364"/>
                <a:ext cx="81541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>
                          <a:latin typeface="Cambria Math" panose="02040503050406030204" pitchFamily="18" charset="0"/>
                        </a:rPr>
                        <m:t>𝑛</m:t>
                      </m:r>
                      <m:r>
                        <a:rPr lang="de-DE" sz="1800" i="1">
                          <a:latin typeface="Cambria Math" panose="02040503050406030204" pitchFamily="18" charset="0"/>
                        </a:rPr>
                        <m:t>=1</m:t>
                      </m:r>
                    </m:oMath>
                  </m:oMathPara>
                </a14:m>
                <a:endParaRPr lang="de-DE" sz="1800" dirty="0" err="1"/>
              </a:p>
            </p:txBody>
          </p:sp>
        </mc:Choice>
        <mc:Fallback xmlns="">
          <p:sp>
            <p:nvSpPr>
              <p:cNvPr id="44" name="Textfeld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47728" y="3152364"/>
                <a:ext cx="815416" cy="369332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7" name="Textfeld 46"/>
              <p:cNvSpPr txBox="1"/>
              <p:nvPr/>
            </p:nvSpPr>
            <p:spPr>
              <a:xfrm>
                <a:off x="4112004" y="1354032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>
                          <a:latin typeface="Cambria Math" panose="02040503050406030204" pitchFamily="18" charset="0"/>
                        </a:rPr>
                        <m:t>3</m:t>
                      </m:r>
                    </m:oMath>
                  </m:oMathPara>
                </a14:m>
                <a:endParaRPr lang="de-DE" sz="1800" dirty="0" err="1"/>
              </a:p>
            </p:txBody>
          </p:sp>
        </mc:Choice>
        <mc:Fallback xmlns="">
          <p:sp>
            <p:nvSpPr>
              <p:cNvPr id="47" name="Textfeld 4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004" y="1354032"/>
                <a:ext cx="377026" cy="369332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8" name="Textfeld 47"/>
              <p:cNvSpPr txBox="1"/>
              <p:nvPr/>
            </p:nvSpPr>
            <p:spPr>
              <a:xfrm>
                <a:off x="4112004" y="1638869"/>
                <a:ext cx="3770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800" i="1">
                          <a:latin typeface="Cambria Math" panose="02040503050406030204" pitchFamily="18" charset="0"/>
                        </a:rPr>
                        <m:t>2</m:t>
                      </m:r>
                    </m:oMath>
                  </m:oMathPara>
                </a14:m>
                <a:endParaRPr lang="de-DE" sz="1800" dirty="0" err="1"/>
              </a:p>
            </p:txBody>
          </p:sp>
        </mc:Choice>
        <mc:Fallback xmlns="">
          <p:sp>
            <p:nvSpPr>
              <p:cNvPr id="48" name="Textfeld 4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2004" y="1638869"/>
                <a:ext cx="377026" cy="369332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Textfeld 48"/>
          <p:cNvSpPr txBox="1"/>
          <p:nvPr/>
        </p:nvSpPr>
        <p:spPr>
          <a:xfrm>
            <a:off x="936387" y="983254"/>
            <a:ext cx="874407" cy="458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>
                <a:solidFill>
                  <a:srgbClr val="FF0000"/>
                </a:solidFill>
              </a:rPr>
              <a:t>Atom</a:t>
            </a:r>
          </a:p>
        </p:txBody>
      </p:sp>
      <p:sp>
        <p:nvSpPr>
          <p:cNvPr id="50" name="Textfeld 49"/>
          <p:cNvSpPr txBox="1"/>
          <p:nvPr/>
        </p:nvSpPr>
        <p:spPr>
          <a:xfrm>
            <a:off x="940039" y="4313872"/>
            <a:ext cx="1123513" cy="4587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err="1">
                <a:solidFill>
                  <a:srgbClr val="FF0000"/>
                </a:solidFill>
              </a:rPr>
              <a:t>Hadron</a:t>
            </a:r>
            <a:endParaRPr lang="de-DE" b="1" dirty="0">
              <a:solidFill>
                <a:srgbClr val="FF0000"/>
              </a:solidFill>
            </a:endParaRPr>
          </a:p>
        </p:txBody>
      </p:sp>
      <p:grpSp>
        <p:nvGrpSpPr>
          <p:cNvPr id="64" name="Gruppieren 63"/>
          <p:cNvGrpSpPr/>
          <p:nvPr/>
        </p:nvGrpSpPr>
        <p:grpSpPr>
          <a:xfrm>
            <a:off x="5269870" y="1635566"/>
            <a:ext cx="571645" cy="82102"/>
            <a:chOff x="251520" y="4149080"/>
            <a:chExt cx="713226" cy="93253"/>
          </a:xfrm>
        </p:grpSpPr>
        <p:grpSp>
          <p:nvGrpSpPr>
            <p:cNvPr id="61" name="Gruppieren 60"/>
            <p:cNvGrpSpPr/>
            <p:nvPr/>
          </p:nvGrpSpPr>
          <p:grpSpPr>
            <a:xfrm>
              <a:off x="251520" y="4149080"/>
              <a:ext cx="600236" cy="93253"/>
              <a:chOff x="251519" y="3272886"/>
              <a:chExt cx="6569957" cy="969447"/>
            </a:xfrm>
          </p:grpSpPr>
          <p:sp>
            <p:nvSpPr>
              <p:cNvPr id="51" name="Bogen 50"/>
              <p:cNvSpPr/>
              <p:nvPr/>
            </p:nvSpPr>
            <p:spPr>
              <a:xfrm>
                <a:off x="251519" y="3281035"/>
                <a:ext cx="946917" cy="946917"/>
              </a:xfrm>
              <a:prstGeom prst="arc">
                <a:avLst>
                  <a:gd name="adj1" fmla="val 10843502"/>
                  <a:gd name="adj2" fmla="val 0"/>
                </a:avLst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sp>
            <p:nvSpPr>
              <p:cNvPr id="52" name="Bogen 51"/>
              <p:cNvSpPr/>
              <p:nvPr/>
            </p:nvSpPr>
            <p:spPr>
              <a:xfrm flipV="1">
                <a:off x="1198436" y="3274231"/>
                <a:ext cx="946917" cy="946917"/>
              </a:xfrm>
              <a:prstGeom prst="arc">
                <a:avLst>
                  <a:gd name="adj1" fmla="val 10843502"/>
                  <a:gd name="adj2" fmla="val 0"/>
                </a:avLst>
              </a:prstGeom>
              <a:noFill/>
              <a:ln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  <p:grpSp>
            <p:nvGrpSpPr>
              <p:cNvPr id="54" name="Gruppieren 53"/>
              <p:cNvGrpSpPr/>
              <p:nvPr/>
            </p:nvGrpSpPr>
            <p:grpSpPr>
              <a:xfrm>
                <a:off x="2143753" y="3272886"/>
                <a:ext cx="1893834" cy="953721"/>
                <a:chOff x="251519" y="3274231"/>
                <a:chExt cx="1893834" cy="953721"/>
              </a:xfrm>
            </p:grpSpPr>
            <p:sp>
              <p:nvSpPr>
                <p:cNvPr id="55" name="Bogen 54"/>
                <p:cNvSpPr/>
                <p:nvPr/>
              </p:nvSpPr>
              <p:spPr>
                <a:xfrm>
                  <a:off x="251519" y="3281035"/>
                  <a:ext cx="946917" cy="946917"/>
                </a:xfrm>
                <a:prstGeom prst="arc">
                  <a:avLst>
                    <a:gd name="adj1" fmla="val 10843502"/>
                    <a:gd name="adj2" fmla="val 0"/>
                  </a:avLst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6" name="Bogen 55"/>
                <p:cNvSpPr/>
                <p:nvPr/>
              </p:nvSpPr>
              <p:spPr>
                <a:xfrm flipV="1">
                  <a:off x="1198436" y="3274231"/>
                  <a:ext cx="946917" cy="946917"/>
                </a:xfrm>
                <a:prstGeom prst="arc">
                  <a:avLst>
                    <a:gd name="adj1" fmla="val 10843502"/>
                    <a:gd name="adj2" fmla="val 0"/>
                  </a:avLst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grpSp>
            <p:nvGrpSpPr>
              <p:cNvPr id="57" name="Gruppieren 56"/>
              <p:cNvGrpSpPr/>
              <p:nvPr/>
            </p:nvGrpSpPr>
            <p:grpSpPr>
              <a:xfrm>
                <a:off x="4035433" y="3288612"/>
                <a:ext cx="1893834" cy="953721"/>
                <a:chOff x="251519" y="3274231"/>
                <a:chExt cx="1893834" cy="953721"/>
              </a:xfrm>
            </p:grpSpPr>
            <p:sp>
              <p:nvSpPr>
                <p:cNvPr id="58" name="Bogen 57"/>
                <p:cNvSpPr/>
                <p:nvPr/>
              </p:nvSpPr>
              <p:spPr>
                <a:xfrm>
                  <a:off x="251519" y="3281035"/>
                  <a:ext cx="946917" cy="946917"/>
                </a:xfrm>
                <a:prstGeom prst="arc">
                  <a:avLst>
                    <a:gd name="adj1" fmla="val 10843502"/>
                    <a:gd name="adj2" fmla="val 0"/>
                  </a:avLst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  <p:sp>
              <p:nvSpPr>
                <p:cNvPr id="59" name="Bogen 58"/>
                <p:cNvSpPr/>
                <p:nvPr/>
              </p:nvSpPr>
              <p:spPr>
                <a:xfrm flipV="1">
                  <a:off x="1198436" y="3274231"/>
                  <a:ext cx="946917" cy="946917"/>
                </a:xfrm>
                <a:prstGeom prst="arc">
                  <a:avLst>
                    <a:gd name="adj1" fmla="val 10843502"/>
                    <a:gd name="adj2" fmla="val 0"/>
                  </a:avLst>
                </a:prstGeom>
                <a:noFill/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e-DE"/>
                </a:p>
              </p:txBody>
            </p:sp>
          </p:grpSp>
          <p:sp>
            <p:nvSpPr>
              <p:cNvPr id="60" name="Bogen 59"/>
              <p:cNvSpPr/>
              <p:nvPr/>
            </p:nvSpPr>
            <p:spPr>
              <a:xfrm>
                <a:off x="5929059" y="3432400"/>
                <a:ext cx="892417" cy="696795"/>
              </a:xfrm>
              <a:prstGeom prst="arc">
                <a:avLst>
                  <a:gd name="adj1" fmla="val 10843502"/>
                  <a:gd name="adj2" fmla="val 16560118"/>
                </a:avLst>
              </a:prstGeom>
              <a:noFill/>
              <a:ln>
                <a:solidFill>
                  <a:srgbClr val="C00000"/>
                </a:solidFill>
                <a:headEnd type="none" w="med" len="med"/>
                <a:tailEnd type="none" w="med" len="me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e-DE"/>
              </a:p>
            </p:txBody>
          </p:sp>
        </p:grpSp>
        <p:cxnSp>
          <p:nvCxnSpPr>
            <p:cNvPr id="63" name="Gerade Verbindung mit Pfeil 62"/>
            <p:cNvCxnSpPr/>
            <p:nvPr/>
          </p:nvCxnSpPr>
          <p:spPr>
            <a:xfrm>
              <a:off x="810975" y="4162687"/>
              <a:ext cx="153771" cy="0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5" name="Ellipse 64"/>
          <p:cNvSpPr/>
          <p:nvPr/>
        </p:nvSpPr>
        <p:spPr>
          <a:xfrm>
            <a:off x="2881930" y="2204865"/>
            <a:ext cx="45719" cy="45719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178459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37" grpId="0" animBg="1"/>
      <p:bldP spid="50" grpId="0"/>
      <p:bldP spid="65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D320165-E931-4FA4-A79E-18884239C7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Worldwide Competition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CC789B44-3BBC-49D8-BE7C-F77CB3A5C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CF5AC24-FE4E-4719-97A5-4038222773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771EE4DA-77C7-4EA3-ACAA-0232AAB6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20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FDE5D25-A815-4257-B991-AE067A73313D}"/>
                  </a:ext>
                </a:extLst>
              </p:cNvPr>
              <p:cNvSpPr txBox="1"/>
              <p:nvPr/>
            </p:nvSpPr>
            <p:spPr>
              <a:xfrm>
                <a:off x="411632" y="1052736"/>
                <a:ext cx="8394862" cy="169277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b="1" dirty="0"/>
                  <a:t>BESIII, Belle II, </a:t>
                </a:r>
                <a:r>
                  <a:rPr lang="en-US" sz="1800" b="1" dirty="0" err="1"/>
                  <a:t>LHCb</a:t>
                </a:r>
                <a:r>
                  <a:rPr lang="en-US" sz="1800" dirty="0"/>
                  <a:t>: Decays of heavy mesons (D/B) or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r>
                  <a:rPr lang="en-US" sz="1800" dirty="0"/>
                  <a:t> leptons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limited by mass of D,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𝜏</m:t>
                    </m:r>
                  </m:oMath>
                </a14:m>
                <a:endParaRPr lang="en-US" sz="1800" dirty="0"/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limited in mass for B decays with charm (e.g. </a:t>
                </a:r>
                <a14:m>
                  <m:oMath xmlns:m="http://schemas.openxmlformats.org/officeDocument/2006/math">
                    <m:f>
                      <m:fPr>
                        <m:type m:val="lin"/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</m:num>
                      <m:den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den>
                    </m:f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, 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𝜓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, …</m:t>
                    </m:r>
                  </m:oMath>
                </a14:m>
                <a:r>
                  <a:rPr lang="en-US" sz="1800" dirty="0"/>
                  <a:t>), 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or challenging large phase space for 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𝐵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→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hhh</m:t>
                    </m:r>
                  </m:oMath>
                </a14:m>
                <a:r>
                  <a:rPr lang="en-US" sz="1800" dirty="0"/>
                  <a:t> with large continuum background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needs knowledge of strong phases and final-state interactions</a:t>
                </a:r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6FDE5D25-A815-4257-B991-AE067A73313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32" y="1052736"/>
                <a:ext cx="8394862" cy="1692771"/>
              </a:xfrm>
              <a:prstGeom prst="rect">
                <a:avLst/>
              </a:prstGeom>
              <a:blipFill>
                <a:blip r:embed="rId2"/>
                <a:stretch>
                  <a:fillRect l="-1743" t="-4693" r="-799" b="-7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DB7446B-AAD9-410D-BAB6-BB4DE34E944D}"/>
                  </a:ext>
                </a:extLst>
              </p:cNvPr>
              <p:cNvSpPr txBox="1"/>
              <p:nvPr/>
            </p:nvSpPr>
            <p:spPr>
              <a:xfrm>
                <a:off x="411632" y="3009645"/>
                <a:ext cx="8205195" cy="133882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b="1" dirty="0"/>
                  <a:t>Jefferson Lab, Hall D</a:t>
                </a:r>
                <a:r>
                  <a:rPr lang="en-US" sz="1800" dirty="0"/>
                  <a:t>: </a:t>
                </a:r>
                <a:r>
                  <a:rPr lang="en-US" sz="1800" dirty="0" err="1"/>
                  <a:t>GlueX</a:t>
                </a:r>
                <a:endParaRPr lang="en-US" sz="1800" dirty="0"/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photoproduction </a:t>
                </a:r>
                <a:r>
                  <a:rPr lang="en-US" sz="1800" dirty="0">
                    <a:sym typeface="Symbol" panose="05050102010706020507" pitchFamily="18" charset="2"/>
                  </a:rPr>
                  <a:t> complementary to diffractive production in AMBER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>
                    <a:sym typeface="Symbol" panose="05050102010706020507" pitchFamily="18" charset="2"/>
                  </a:rPr>
                  <a:t>tagging of strange meson by displaced vertex of weakly decaying baryon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Λ</m:t>
                    </m:r>
                    <m:r>
                      <a:rPr lang="de-DE" sz="1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r>
                      <m:rPr>
                        <m:sty m:val="p"/>
                      </m:rPr>
                      <a:rPr lang="de-DE" sz="1800" b="0" i="0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Σ</m:t>
                    </m:r>
                  </m:oMath>
                </a14:m>
                <a:r>
                  <a:rPr lang="en-US" sz="1800" dirty="0"/>
                  <a:t>)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analysis more challenging: need to model upper and lower vertex</a:t>
                </a:r>
              </a:p>
            </p:txBody>
          </p:sp>
        </mc:Choice>
        <mc:Fallback xmlns="">
          <p:sp>
            <p:nvSpPr>
              <p:cNvPr id="8" name="Textfeld 7">
                <a:extLst>
                  <a:ext uri="{FF2B5EF4-FFF2-40B4-BE49-F238E27FC236}">
                    <a16:creationId xmlns:a16="http://schemas.microsoft.com/office/drawing/2014/main" id="{BDB7446B-AAD9-410D-BAB6-BB4DE34E944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11632" y="3009645"/>
                <a:ext cx="8205195" cy="1338828"/>
              </a:xfrm>
              <a:prstGeom prst="rect">
                <a:avLst/>
              </a:prstGeom>
              <a:blipFill>
                <a:blip r:embed="rId3"/>
                <a:stretch>
                  <a:fillRect l="-1783" t="-5936" r="-817" b="-100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2134447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CBEFA5C-213E-4C6E-9017-3F52B2CAAA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Worldwide Competition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DEF5FDA-0CAB-45C3-A269-A3D89388D4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D00D4B75-2181-475B-BB2B-A06082D2FD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896C1877-0C17-428B-B348-A224E9B53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21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7AF348C8-DE56-46F9-98C9-295813F0DB3E}"/>
                  </a:ext>
                </a:extLst>
              </p:cNvPr>
              <p:cNvSpPr txBox="1"/>
              <p:nvPr/>
            </p:nvSpPr>
            <p:spPr>
              <a:xfrm>
                <a:off x="374152" y="1124744"/>
                <a:ext cx="11418843" cy="287771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b="1" dirty="0"/>
                  <a:t>Jefferson Lab, Hall D</a:t>
                </a:r>
                <a:r>
                  <a:rPr lang="en-US" sz="1800" dirty="0"/>
                  <a:t>: KLF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Tertiary beam: e from CEBAF (total current 5 </a:t>
                </a:r>
                <a:r>
                  <a:rPr lang="el-GR" sz="1800" dirty="0"/>
                  <a:t>μ</a:t>
                </a:r>
                <a:r>
                  <a:rPr lang="en-US" sz="1800" dirty="0"/>
                  <a:t>A) produce photons in CPS (compact photon source: 10%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/>
                  <a:t> copper radiator + beam dump), photon beam hits 40 cm kaon production target (Be) target, where K</a:t>
                </a:r>
                <a:r>
                  <a:rPr lang="en-US" sz="1800" baseline="-25000" dirty="0"/>
                  <a:t>L</a:t>
                </a:r>
                <a:r>
                  <a:rPr lang="en-US" sz="1800" dirty="0"/>
                  <a:t> are produced (mainly via </a:t>
                </a:r>
                <a:r>
                  <a:rPr lang="el-GR" sz="1800" dirty="0"/>
                  <a:t>ϕ </a:t>
                </a:r>
                <a:r>
                  <a:rPr lang="en-US" sz="1800" dirty="0"/>
                  <a:t>decay), charged particles are swept away with a dipole magnet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K</a:t>
                </a:r>
                <a:r>
                  <a:rPr lang="en-US" sz="1800" baseline="-25000" dirty="0"/>
                  <a:t>L</a:t>
                </a:r>
                <a:r>
                  <a:rPr lang="en-US" sz="1800" dirty="0"/>
                  <a:t> impinge on liquid hydrogen or deuterium target inside </a:t>
                </a:r>
                <a:r>
                  <a:rPr lang="en-US" sz="1800" dirty="0" err="1"/>
                  <a:t>GlueX</a:t>
                </a:r>
                <a:r>
                  <a:rPr lang="en-US" sz="1800" dirty="0"/>
                  <a:t> detector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Flux ≈ 10</a:t>
                </a:r>
                <a:r>
                  <a:rPr lang="en-US" sz="1800" baseline="30000" dirty="0"/>
                  <a:t>4 </a:t>
                </a:r>
                <a:r>
                  <a:rPr lang="en-US" sz="1800" dirty="0"/>
                  <a:t>K</a:t>
                </a:r>
                <a:r>
                  <a:rPr lang="en-US" sz="1800" baseline="-25000" dirty="0"/>
                  <a:t>L</a:t>
                </a:r>
                <a:r>
                  <a:rPr lang="en-US" sz="1800" dirty="0"/>
                  <a:t> s</a:t>
                </a:r>
                <a:r>
                  <a:rPr lang="en-US" sz="1800" baseline="30000" dirty="0"/>
                  <a:t>−1</a:t>
                </a:r>
                <a:r>
                  <a:rPr lang="en-US" sz="1800" dirty="0"/>
                  <a:t>, momentum range 0 − 11 GeV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Focus on hyperon spectroscopy, up to masses of 2.5 GeV, hyperon - nucleon scattering, </a:t>
                </a:r>
                <a:r>
                  <a:rPr lang="en-US" sz="1800" dirty="0" err="1"/>
                  <a:t>hypernuclei</a:t>
                </a:r>
                <a:r>
                  <a:rPr lang="en-US" sz="1800" dirty="0"/>
                  <a:t> production (using nuclear emulsions as add-on)</a:t>
                </a:r>
              </a:p>
              <a:p>
                <a:pPr marL="890465" lvl="1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kaon spectroscopy: K</a:t>
                </a:r>
                <a:r>
                  <a:rPr lang="el-GR" sz="1800" dirty="0"/>
                  <a:t>π </a:t>
                </a:r>
                <a:r>
                  <a:rPr lang="en-US" sz="1800" dirty="0"/>
                  <a:t>scattering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7AF348C8-DE56-46F9-98C9-295813F0DB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4152" y="1124744"/>
                <a:ext cx="11418843" cy="2877711"/>
              </a:xfrm>
              <a:prstGeom prst="rect">
                <a:avLst/>
              </a:prstGeom>
              <a:blipFill>
                <a:blip r:embed="rId2"/>
                <a:stretch>
                  <a:fillRect l="-1227" t="-2754" b="-40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Grafik 7">
            <a:extLst>
              <a:ext uri="{FF2B5EF4-FFF2-40B4-BE49-F238E27FC236}">
                <a16:creationId xmlns:a16="http://schemas.microsoft.com/office/drawing/2014/main" id="{8DCE1260-AA3B-4BAB-BDA8-759E841529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179012"/>
            <a:ext cx="8324687" cy="2308386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39121603-051C-4727-92D8-4A658CA5820C}"/>
              </a:ext>
            </a:extLst>
          </p:cNvPr>
          <p:cNvSpPr txBox="1"/>
          <p:nvPr/>
        </p:nvSpPr>
        <p:spPr>
          <a:xfrm>
            <a:off x="8116138" y="6373388"/>
            <a:ext cx="301948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200" dirty="0"/>
              <a:t>[M. </a:t>
            </a:r>
            <a:r>
              <a:rPr lang="en-US" sz="1200" dirty="0" err="1"/>
              <a:t>Amaryan</a:t>
            </a:r>
            <a:r>
              <a:rPr lang="en-US" sz="1200" dirty="0"/>
              <a:t>, https://arxiv.org/abs/2008.08215]</a:t>
            </a:r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DEDADC60-76C5-450E-B881-EE5B7A3354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39745" y="3395034"/>
            <a:ext cx="4372268" cy="1618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4335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9083CE16-B923-4470-86F1-B789355D12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Worldwide Competition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D7DB295F-EA65-4D3B-845A-BDD0AD5D4D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1B191C2C-BE7E-49AF-9C3F-067F314AD9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750200B-E74D-44F4-884F-83A492EF31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22</a:t>
            </a:fld>
            <a:endParaRPr lang="de-DE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0A76A10F-BD74-44C7-B896-0F27D1853DA1}"/>
                  </a:ext>
                </a:extLst>
              </p:cNvPr>
              <p:cNvSpPr/>
              <p:nvPr/>
            </p:nvSpPr>
            <p:spPr>
              <a:xfrm>
                <a:off x="362610" y="1052736"/>
                <a:ext cx="6165438" cy="486287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spcBef>
                    <a:spcPts val="600"/>
                  </a:spcBef>
                </a:pPr>
                <a:r>
                  <a:rPr lang="en-US" sz="1800" b="1" dirty="0"/>
                  <a:t>J-PARC</a:t>
                </a:r>
                <a:r>
                  <a:rPr lang="en-US" sz="1800" dirty="0"/>
                  <a:t>:</a:t>
                </a:r>
                <a:r>
                  <a:rPr lang="en-US" sz="1800" b="1" dirty="0"/>
                  <a:t> </a:t>
                </a:r>
                <a:r>
                  <a:rPr lang="en-US" sz="1800" dirty="0"/>
                  <a:t>Hadron Experimental Facility Extension (HEF-ex)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Mixed hadron beam at high-momentum beam line (</a:t>
                </a:r>
                <a14:m>
                  <m:oMath xmlns:m="http://schemas.openxmlformats.org/officeDocument/2006/math"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US" sz="1800" dirty="0"/>
                  <a:t>): 10</a:t>
                </a:r>
                <a:r>
                  <a:rPr lang="en-US" sz="1800" baseline="30000" dirty="0"/>
                  <a:t>7</a:t>
                </a:r>
                <a:r>
                  <a:rPr lang="en-US" sz="1800" dirty="0"/>
                  <a:t> particles per spill (2s), momentum up to 20 GeV/c</a:t>
                </a:r>
              </a:p>
              <a:p>
                <a:pPr>
                  <a:spcBef>
                    <a:spcPts val="600"/>
                  </a:spcBef>
                </a:pPr>
                <a:r>
                  <a:rPr lang="de-DE" sz="1800" b="0" dirty="0"/>
                  <a:t>	</a:t>
                </a:r>
                <a:r>
                  <a:rPr lang="de-DE" sz="1800" b="0" dirty="0">
                    <a:sym typeface="Symbol" panose="05050102010706020507" pitchFamily="18" charset="2"/>
                  </a:rPr>
                  <a:t>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Λ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  <m:r>
                      <a:rPr lang="de-DE" sz="1800" b="0" i="1" smtClean="0"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de-DE" sz="18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</a:rPr>
                          <m:t>Ξ</m:t>
                        </m:r>
                      </m:e>
                      <m:sub>
                        <m:r>
                          <a:rPr lang="de-DE" sz="1800" b="0" i="1" smtClean="0">
                            <a:latin typeface="Cambria Math" panose="02040503050406030204" pitchFamily="18" charset="0"/>
                          </a:rPr>
                          <m:t>𝑐</m:t>
                        </m:r>
                      </m:sub>
                    </m:sSub>
                  </m:oMath>
                </a14:m>
                <a:r>
                  <a:rPr lang="en-US" sz="1800" dirty="0"/>
                  <a:t> spectroscopy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K10 beam line: RF-separated K− beam up to 10 GeV/c,  &lt; 10</a:t>
                </a:r>
                <a:r>
                  <a:rPr lang="en-US" sz="1800" baseline="30000" dirty="0"/>
                  <a:t>7</a:t>
                </a:r>
                <a:r>
                  <a:rPr lang="en-US" sz="1800" dirty="0"/>
                  <a:t> particles per spill (depending on energy)</a:t>
                </a:r>
              </a:p>
              <a:p>
                <a:pPr>
                  <a:spcBef>
                    <a:spcPts val="600"/>
                  </a:spcBef>
                </a:pPr>
                <a:r>
                  <a:rPr lang="en-US" sz="1800" dirty="0"/>
                  <a:t>	</a:t>
                </a:r>
                <a:r>
                  <a:rPr lang="en-US" sz="1800" dirty="0">
                    <a:sym typeface="Symbol" panose="05050102010706020507" pitchFamily="18" charset="2"/>
                  </a:rPr>
                  <a:t>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Ξ</m:t>
                        </m:r>
                      </m:e>
                      <m:sup>
                        <m:r>
                          <a:rPr lang="de-DE" sz="1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∗</m:t>
                        </m:r>
                      </m:sup>
                    </m:sSup>
                    <m:r>
                      <a:rPr lang="de-DE" sz="1800" b="0" i="1" smtClean="0">
                        <a:latin typeface="Cambria Math" panose="02040503050406030204" pitchFamily="18" charset="0"/>
                        <a:sym typeface="Symbol" panose="05050102010706020507" pitchFamily="18" charset="2"/>
                      </a:rPr>
                      <m:t>, </m:t>
                    </m:r>
                    <m:sSup>
                      <m:sSupPr>
                        <m:ctrlPr>
                          <a:rPr lang="de-DE" sz="1800" b="0" i="1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de-DE" sz="1800" b="0" i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Ω</m:t>
                        </m:r>
                      </m:e>
                      <m:sup>
                        <m:r>
                          <a:rPr lang="de-DE" sz="1800" b="0" i="0" smtClean="0">
                            <a:latin typeface="Cambria Math" panose="02040503050406030204" pitchFamily="18" charset="0"/>
                            <a:sym typeface="Symbol" panose="05050102010706020507" pitchFamily="18" charset="2"/>
                          </a:rPr>
                          <m:t>∗</m:t>
                        </m:r>
                      </m:sup>
                    </m:sSup>
                  </m:oMath>
                </a14:m>
                <a:r>
                  <a:rPr lang="en-US" sz="1800" dirty="0"/>
                  <a:t> spectroscopy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-"/>
                </a:pPr>
                <a:r>
                  <a:rPr lang="en-US" sz="1800" dirty="0"/>
                  <a:t>at such low momenta, the separation between beam and target excitations difficult, may lead to larger systematic uncertainties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-"/>
                </a:pPr>
                <a:r>
                  <a:rPr lang="en-US" sz="1800" dirty="0"/>
                  <a:t>no strange-meson spectroscopy program so far</a:t>
                </a:r>
              </a:p>
              <a:p>
                <a:pPr marL="890465" lvl="1" indent="-285750">
                  <a:spcBef>
                    <a:spcPts val="600"/>
                  </a:spcBef>
                  <a:buFont typeface="Symbol" panose="05050102010706020507" pitchFamily="18" charset="2"/>
                  <a:buChar char="-"/>
                </a:pPr>
                <a:r>
                  <a:rPr lang="en-US" sz="1800" dirty="0"/>
                  <a:t>no plans for a general-purpose detector with high-precision tracking and calorimetry, which is needed for spectroscopy as discussed above.</a:t>
                </a:r>
              </a:p>
              <a:p>
                <a:pPr marL="285750" indent="-285750">
                  <a:spcBef>
                    <a:spcPts val="600"/>
                  </a:spcBef>
                  <a:buFont typeface="Arial" panose="020B0604020202020204" pitchFamily="34" charset="0"/>
                  <a:buChar char="•"/>
                </a:pPr>
                <a:r>
                  <a:rPr lang="en-US" sz="1800" dirty="0"/>
                  <a:t>Timeline: first operation in 2033 (earliest case)</a:t>
                </a:r>
              </a:p>
            </p:txBody>
          </p:sp>
        </mc:Choice>
        <mc:Fallback xmlns="">
          <p:sp>
            <p:nvSpPr>
              <p:cNvPr id="6" name="Rechteck 5">
                <a:extLst>
                  <a:ext uri="{FF2B5EF4-FFF2-40B4-BE49-F238E27FC236}">
                    <a16:creationId xmlns:a16="http://schemas.microsoft.com/office/drawing/2014/main" id="{0A76A10F-BD74-44C7-B896-0F27D1853DA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2610" y="1052736"/>
                <a:ext cx="6165438" cy="4862870"/>
              </a:xfrm>
              <a:prstGeom prst="rect">
                <a:avLst/>
              </a:prstGeom>
              <a:blipFill>
                <a:blip r:embed="rId2"/>
                <a:stretch>
                  <a:fillRect l="-791" t="-753" r="-1383" b="-11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7" name="Grafik 6">
            <a:extLst>
              <a:ext uri="{FF2B5EF4-FFF2-40B4-BE49-F238E27FC236}">
                <a16:creationId xmlns:a16="http://schemas.microsoft.com/office/drawing/2014/main" id="{42283EB4-F5C3-4FF9-B936-730709393E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3206" y="3785144"/>
            <a:ext cx="4798807" cy="2700000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55331966-E4D5-4A13-849F-4BE35815FE5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3206" y="971187"/>
            <a:ext cx="4798807" cy="2700000"/>
          </a:xfrm>
          <a:prstGeom prst="rect">
            <a:avLst/>
          </a:prstGeom>
        </p:spPr>
      </p:pic>
      <p:sp>
        <p:nvSpPr>
          <p:cNvPr id="9" name="Textfeld 8">
            <a:extLst>
              <a:ext uri="{FF2B5EF4-FFF2-40B4-BE49-F238E27FC236}">
                <a16:creationId xmlns:a16="http://schemas.microsoft.com/office/drawing/2014/main" id="{51100A94-8301-45D7-9D85-5EEDD4D2F305}"/>
              </a:ext>
            </a:extLst>
          </p:cNvPr>
          <p:cNvSpPr txBox="1"/>
          <p:nvPr/>
        </p:nvSpPr>
        <p:spPr>
          <a:xfrm>
            <a:off x="1862881" y="6057294"/>
            <a:ext cx="304788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200" dirty="0"/>
              <a:t>[Hitoshi Takahashi, HADRON 2025, Osaka, Japan]</a:t>
            </a:r>
          </a:p>
        </p:txBody>
      </p:sp>
    </p:spTree>
    <p:extLst>
      <p:ext uri="{BB962C8B-B14F-4D97-AF65-F5344CB8AC3E}">
        <p14:creationId xmlns:p14="http://schemas.microsoft.com/office/powerpoint/2010/main" val="421665111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Grafik 12">
            <a:hlinkClick r:id="rId2"/>
            <a:extLst>
              <a:ext uri="{FF2B5EF4-FFF2-40B4-BE49-F238E27FC236}">
                <a16:creationId xmlns:a16="http://schemas.microsoft.com/office/drawing/2014/main" id="{103505CA-A404-45BF-AF15-E587E4A381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30744" y="980728"/>
            <a:ext cx="5057944" cy="1305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/>
              <a:t>AMBER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23</a:t>
            </a:fld>
            <a:endParaRPr lang="de-DE"/>
          </a:p>
        </p:txBody>
      </p:sp>
      <p:sp>
        <p:nvSpPr>
          <p:cNvPr id="11" name="Textfeld 10"/>
          <p:cNvSpPr txBox="1"/>
          <p:nvPr/>
        </p:nvSpPr>
        <p:spPr>
          <a:xfrm>
            <a:off x="386226" y="1032991"/>
            <a:ext cx="7077926" cy="166712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NA66/AMBER</a:t>
            </a:r>
            <a:r>
              <a:rPr lang="en-US" sz="2000" dirty="0"/>
              <a:t> is a </a:t>
            </a:r>
            <a:r>
              <a:rPr lang="en-US" sz="2000" b="1" dirty="0"/>
              <a:t>new and unique facility </a:t>
            </a:r>
            <a:r>
              <a:rPr lang="en-US" sz="2000" dirty="0"/>
              <a:t>at CERN dedicated to study fundamental questions related to the emergence of hadron properties from QCD with high-energy hadron and muon beams</a:t>
            </a:r>
          </a:p>
          <a:p>
            <a:pPr marL="342900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Phase-1: started in 2023</a:t>
            </a:r>
            <a:endParaRPr lang="en-US" sz="2000" dirty="0"/>
          </a:p>
        </p:txBody>
      </p:sp>
      <p:sp>
        <p:nvSpPr>
          <p:cNvPr id="12" name="Textfeld 11"/>
          <p:cNvSpPr txBox="1"/>
          <p:nvPr/>
        </p:nvSpPr>
        <p:spPr>
          <a:xfrm>
            <a:off x="374152" y="2809478"/>
            <a:ext cx="7284300" cy="20518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Phase-2: measurements with high-intensity hadron/K beam</a:t>
            </a:r>
          </a:p>
          <a:p>
            <a:pPr marL="947615" lvl="1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Comprehensive program to strange meson spectroscopy</a:t>
            </a:r>
          </a:p>
          <a:p>
            <a:pPr marL="947615" lvl="1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Analysis tools are in our hands, expect further progress </a:t>
            </a:r>
          </a:p>
          <a:p>
            <a:pPr marL="947615" lvl="1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Re-write strange meson section of PDG</a:t>
            </a:r>
          </a:p>
          <a:p>
            <a:pPr marL="947615" lvl="1" indent="-342900">
              <a:spcBef>
                <a:spcPts val="600"/>
              </a:spcBef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Kaon and pion gluon PDFs, </a:t>
            </a:r>
            <a:r>
              <a:rPr lang="en-US" sz="2000" dirty="0" err="1"/>
              <a:t>Primakoff</a:t>
            </a:r>
            <a:r>
              <a:rPr lang="en-US" sz="2000" dirty="0"/>
              <a:t> reactions, charge radii</a:t>
            </a:r>
          </a:p>
        </p:txBody>
      </p:sp>
      <p:sp>
        <p:nvSpPr>
          <p:cNvPr id="14" name="Textfeld 13"/>
          <p:cNvSpPr txBox="1"/>
          <p:nvPr/>
        </p:nvSpPr>
        <p:spPr>
          <a:xfrm>
            <a:off x="473625" y="5119638"/>
            <a:ext cx="7278560" cy="13336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342900" indent="-34290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b="1" dirty="0">
                <a:solidFill>
                  <a:srgbClr val="C00000"/>
                </a:solidFill>
              </a:rPr>
              <a:t>Opportunities for cooperation:</a:t>
            </a:r>
          </a:p>
          <a:p>
            <a:pPr marL="947615" lvl="1" indent="-34290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Important contributions to instrumentation &amp; software: tracking, calorimetry, PID, DAQ, reconstruction</a:t>
            </a:r>
            <a:r>
              <a:rPr lang="en-US" sz="2000" b="1" dirty="0">
                <a:solidFill>
                  <a:srgbClr val="C00000"/>
                </a:solidFill>
              </a:rPr>
              <a:t> </a:t>
            </a:r>
            <a:endParaRPr lang="en-US" sz="2000" dirty="0"/>
          </a:p>
          <a:p>
            <a:pPr marL="947615" lvl="1" indent="-342900">
              <a:spcAft>
                <a:spcPts val="42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Shaping physics program for Phase-2</a:t>
            </a:r>
          </a:p>
        </p:txBody>
      </p:sp>
      <p:pic>
        <p:nvPicPr>
          <p:cNvPr id="15" name="Grafik 14">
            <a:hlinkClick r:id="rId4"/>
            <a:extLst>
              <a:ext uri="{FF2B5EF4-FFF2-40B4-BE49-F238E27FC236}">
                <a16:creationId xmlns:a16="http://schemas.microsoft.com/office/drawing/2014/main" id="{2BFC2CE7-4B4D-4D2B-A496-6F35B6ADFD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85866" y="2509442"/>
            <a:ext cx="3238726" cy="3943894"/>
          </a:xfrm>
          <a:prstGeom prst="rect">
            <a:avLst/>
          </a:prstGeom>
        </p:spPr>
      </p:pic>
      <p:pic>
        <p:nvPicPr>
          <p:cNvPr id="6" name="Grafik 5">
            <a:hlinkClick r:id="rId6"/>
            <a:extLst>
              <a:ext uri="{FF2B5EF4-FFF2-40B4-BE49-F238E27FC236}">
                <a16:creationId xmlns:a16="http://schemas.microsoft.com/office/drawing/2014/main" id="{7F00059F-CFDD-4015-ACEC-407F281626D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745851" y="880872"/>
            <a:ext cx="4109958" cy="5808359"/>
          </a:xfrm>
          <a:prstGeom prst="rect">
            <a:avLst/>
          </a:prstGeom>
        </p:spPr>
      </p:pic>
      <p:pic>
        <p:nvPicPr>
          <p:cNvPr id="8" name="Grafik 7">
            <a:hlinkClick r:id="rId8"/>
            <a:extLst>
              <a:ext uri="{FF2B5EF4-FFF2-40B4-BE49-F238E27FC236}">
                <a16:creationId xmlns:a16="http://schemas.microsoft.com/office/drawing/2014/main" id="{98A5E884-9F41-47FE-A678-899261446F8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4079" y="2496346"/>
            <a:ext cx="4503186" cy="1767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87639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74152" y="191085"/>
            <a:ext cx="11430917" cy="762233"/>
          </a:xfrm>
        </p:spPr>
        <p:txBody>
          <a:bodyPr/>
          <a:lstStyle/>
          <a:p>
            <a:r>
              <a:rPr lang="de-DE" dirty="0" err="1"/>
              <a:t>Exotic</a:t>
            </a:r>
            <a:r>
              <a:rPr lang="de-DE" dirty="0"/>
              <a:t> Mesons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DDDDDD"/>
                </a:solidFill>
                <a:latin typeface="Arial" charset="0"/>
              </a:rPr>
              <a:t>B. Ketzer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DDDDDD"/>
                </a:solidFill>
                <a:latin typeface="Arial" charset="0"/>
              </a:rPr>
              <a:t>AMBER</a:t>
            </a:r>
            <a:endParaRPr lang="en-GB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0708E14-7B22-4BA8-8558-A58781B58305}" type="slidenum">
              <a:rPr lang="de-DE">
                <a:solidFill>
                  <a:srgbClr val="DDDDDD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de-DE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49" name="Freihandform 48"/>
          <p:cNvSpPr>
            <a:spLocks noChangeAspect="1" noChangeArrowheads="1"/>
          </p:cNvSpPr>
          <p:nvPr/>
        </p:nvSpPr>
        <p:spPr bwMode="auto">
          <a:xfrm>
            <a:off x="3166326" y="1496056"/>
            <a:ext cx="54248" cy="153935"/>
          </a:xfrm>
          <a:custGeom>
            <a:avLst/>
            <a:gdLst>
              <a:gd name="connsiteX0" fmla="*/ 27124 w 54248"/>
              <a:gd name="connsiteY0" fmla="*/ 0 h 153935"/>
              <a:gd name="connsiteX1" fmla="*/ 43628 w 54248"/>
              <a:gd name="connsiteY1" fmla="*/ 24443 h 153935"/>
              <a:gd name="connsiteX2" fmla="*/ 54248 w 54248"/>
              <a:gd name="connsiteY2" fmla="*/ 76967 h 153935"/>
              <a:gd name="connsiteX3" fmla="*/ 43628 w 54248"/>
              <a:gd name="connsiteY3" fmla="*/ 129491 h 153935"/>
              <a:gd name="connsiteX4" fmla="*/ 27124 w 54248"/>
              <a:gd name="connsiteY4" fmla="*/ 153935 h 153935"/>
              <a:gd name="connsiteX5" fmla="*/ 10620 w 54248"/>
              <a:gd name="connsiteY5" fmla="*/ 129491 h 153935"/>
              <a:gd name="connsiteX6" fmla="*/ 0 w 54248"/>
              <a:gd name="connsiteY6" fmla="*/ 76967 h 153935"/>
              <a:gd name="connsiteX7" fmla="*/ 10620 w 54248"/>
              <a:gd name="connsiteY7" fmla="*/ 24443 h 153935"/>
              <a:gd name="connsiteX8" fmla="*/ 27124 w 54248"/>
              <a:gd name="connsiteY8" fmla="*/ 0 h 1539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4248" h="153935">
                <a:moveTo>
                  <a:pt x="27124" y="0"/>
                </a:moveTo>
                <a:lnTo>
                  <a:pt x="43628" y="24443"/>
                </a:lnTo>
                <a:cubicBezTo>
                  <a:pt x="50467" y="40587"/>
                  <a:pt x="54248" y="58336"/>
                  <a:pt x="54248" y="76967"/>
                </a:cubicBezTo>
                <a:cubicBezTo>
                  <a:pt x="54248" y="95598"/>
                  <a:pt x="50467" y="113347"/>
                  <a:pt x="43628" y="129491"/>
                </a:cubicBezTo>
                <a:lnTo>
                  <a:pt x="27124" y="153935"/>
                </a:lnTo>
                <a:lnTo>
                  <a:pt x="10620" y="129491"/>
                </a:lnTo>
                <a:cubicBezTo>
                  <a:pt x="3782" y="113347"/>
                  <a:pt x="0" y="95598"/>
                  <a:pt x="0" y="76967"/>
                </a:cubicBezTo>
                <a:cubicBezTo>
                  <a:pt x="0" y="58336"/>
                  <a:pt x="3782" y="40587"/>
                  <a:pt x="10620" y="24443"/>
                </a:cubicBezTo>
                <a:lnTo>
                  <a:pt x="27124" y="0"/>
                </a:lnTo>
                <a:close/>
              </a:path>
            </a:pathLst>
          </a:custGeom>
          <a:gradFill flip="none" rotWithShape="1">
            <a:gsLst>
              <a:gs pos="0">
                <a:schemeClr val="bg1"/>
              </a:gs>
              <a:gs pos="100000">
                <a:schemeClr val="bg1"/>
              </a:gs>
              <a:gs pos="100000">
                <a:srgbClr val="FF0000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8" name="Freihandform 47"/>
          <p:cNvSpPr>
            <a:spLocks noChangeAspect="1" noChangeArrowheads="1"/>
          </p:cNvSpPr>
          <p:nvPr/>
        </p:nvSpPr>
        <p:spPr bwMode="auto">
          <a:xfrm>
            <a:off x="2950302" y="1438083"/>
            <a:ext cx="243148" cy="269876"/>
          </a:xfrm>
          <a:custGeom>
            <a:avLst/>
            <a:gdLst>
              <a:gd name="connsiteX0" fmla="*/ 135136 w 243148"/>
              <a:gd name="connsiteY0" fmla="*/ 0 h 269876"/>
              <a:gd name="connsiteX1" fmla="*/ 230692 w 243148"/>
              <a:gd name="connsiteY1" fmla="*/ 39523 h 269876"/>
              <a:gd name="connsiteX2" fmla="*/ 243148 w 243148"/>
              <a:gd name="connsiteY2" fmla="*/ 57971 h 269876"/>
              <a:gd name="connsiteX3" fmla="*/ 226644 w 243148"/>
              <a:gd name="connsiteY3" fmla="*/ 82414 h 269876"/>
              <a:gd name="connsiteX4" fmla="*/ 216024 w 243148"/>
              <a:gd name="connsiteY4" fmla="*/ 134938 h 269876"/>
              <a:gd name="connsiteX5" fmla="*/ 226644 w 243148"/>
              <a:gd name="connsiteY5" fmla="*/ 187462 h 269876"/>
              <a:gd name="connsiteX6" fmla="*/ 243148 w 243148"/>
              <a:gd name="connsiteY6" fmla="*/ 211906 h 269876"/>
              <a:gd name="connsiteX7" fmla="*/ 230692 w 243148"/>
              <a:gd name="connsiteY7" fmla="*/ 230354 h 269876"/>
              <a:gd name="connsiteX8" fmla="*/ 135136 w 243148"/>
              <a:gd name="connsiteY8" fmla="*/ 269876 h 269876"/>
              <a:gd name="connsiteX9" fmla="*/ 0 w 243148"/>
              <a:gd name="connsiteY9" fmla="*/ 134938 h 269876"/>
              <a:gd name="connsiteX10" fmla="*/ 135136 w 243148"/>
              <a:gd name="connsiteY10" fmla="*/ 0 h 26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3148" h="269876">
                <a:moveTo>
                  <a:pt x="135136" y="0"/>
                </a:moveTo>
                <a:cubicBezTo>
                  <a:pt x="172453" y="0"/>
                  <a:pt x="206237" y="15104"/>
                  <a:pt x="230692" y="39523"/>
                </a:cubicBezTo>
                <a:lnTo>
                  <a:pt x="243148" y="57971"/>
                </a:lnTo>
                <a:lnTo>
                  <a:pt x="226644" y="82414"/>
                </a:lnTo>
                <a:cubicBezTo>
                  <a:pt x="219806" y="98558"/>
                  <a:pt x="216024" y="116307"/>
                  <a:pt x="216024" y="134938"/>
                </a:cubicBezTo>
                <a:cubicBezTo>
                  <a:pt x="216024" y="153569"/>
                  <a:pt x="219806" y="171318"/>
                  <a:pt x="226644" y="187462"/>
                </a:cubicBezTo>
                <a:lnTo>
                  <a:pt x="243148" y="211906"/>
                </a:lnTo>
                <a:lnTo>
                  <a:pt x="230692" y="230354"/>
                </a:lnTo>
                <a:cubicBezTo>
                  <a:pt x="206237" y="254773"/>
                  <a:pt x="172453" y="269876"/>
                  <a:pt x="135136" y="269876"/>
                </a:cubicBezTo>
                <a:cubicBezTo>
                  <a:pt x="60502" y="269876"/>
                  <a:pt x="0" y="209462"/>
                  <a:pt x="0" y="134938"/>
                </a:cubicBezTo>
                <a:cubicBezTo>
                  <a:pt x="0" y="60414"/>
                  <a:pt x="60502" y="0"/>
                  <a:pt x="135136" y="0"/>
                </a:cubicBezTo>
                <a:close/>
              </a:path>
            </a:pathLst>
          </a:custGeom>
          <a:gradFill flip="none" rotWithShape="1">
            <a:gsLst>
              <a:gs pos="0">
                <a:srgbClr val="FF0000"/>
              </a:gs>
              <a:gs pos="79000">
                <a:schemeClr val="bg1"/>
              </a:gs>
              <a:gs pos="50000">
                <a:srgbClr val="FF0000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7" name="Freihandform 46"/>
          <p:cNvSpPr>
            <a:spLocks noChangeAspect="1" noChangeArrowheads="1"/>
          </p:cNvSpPr>
          <p:nvPr/>
        </p:nvSpPr>
        <p:spPr bwMode="auto">
          <a:xfrm>
            <a:off x="3193450" y="1438083"/>
            <a:ext cx="243148" cy="269876"/>
          </a:xfrm>
          <a:custGeom>
            <a:avLst/>
            <a:gdLst>
              <a:gd name="connsiteX0" fmla="*/ 108012 w 243148"/>
              <a:gd name="connsiteY0" fmla="*/ 0 h 269876"/>
              <a:gd name="connsiteX1" fmla="*/ 243148 w 243148"/>
              <a:gd name="connsiteY1" fmla="*/ 134938 h 269876"/>
              <a:gd name="connsiteX2" fmla="*/ 108012 w 243148"/>
              <a:gd name="connsiteY2" fmla="*/ 269876 h 269876"/>
              <a:gd name="connsiteX3" fmla="*/ 12456 w 243148"/>
              <a:gd name="connsiteY3" fmla="*/ 230354 h 269876"/>
              <a:gd name="connsiteX4" fmla="*/ 0 w 243148"/>
              <a:gd name="connsiteY4" fmla="*/ 211906 h 269876"/>
              <a:gd name="connsiteX5" fmla="*/ 16504 w 243148"/>
              <a:gd name="connsiteY5" fmla="*/ 187462 h 269876"/>
              <a:gd name="connsiteX6" fmla="*/ 27124 w 243148"/>
              <a:gd name="connsiteY6" fmla="*/ 134938 h 269876"/>
              <a:gd name="connsiteX7" fmla="*/ 16504 w 243148"/>
              <a:gd name="connsiteY7" fmla="*/ 82414 h 269876"/>
              <a:gd name="connsiteX8" fmla="*/ 0 w 243148"/>
              <a:gd name="connsiteY8" fmla="*/ 57971 h 269876"/>
              <a:gd name="connsiteX9" fmla="*/ 12456 w 243148"/>
              <a:gd name="connsiteY9" fmla="*/ 39523 h 269876"/>
              <a:gd name="connsiteX10" fmla="*/ 108012 w 243148"/>
              <a:gd name="connsiteY10" fmla="*/ 0 h 269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43148" h="269876">
                <a:moveTo>
                  <a:pt x="108012" y="0"/>
                </a:moveTo>
                <a:cubicBezTo>
                  <a:pt x="182646" y="0"/>
                  <a:pt x="243148" y="60414"/>
                  <a:pt x="243148" y="134938"/>
                </a:cubicBezTo>
                <a:cubicBezTo>
                  <a:pt x="243148" y="209462"/>
                  <a:pt x="182646" y="269876"/>
                  <a:pt x="108012" y="269876"/>
                </a:cubicBezTo>
                <a:cubicBezTo>
                  <a:pt x="70695" y="269876"/>
                  <a:pt x="36911" y="254773"/>
                  <a:pt x="12456" y="230354"/>
                </a:cubicBezTo>
                <a:lnTo>
                  <a:pt x="0" y="211906"/>
                </a:lnTo>
                <a:lnTo>
                  <a:pt x="16504" y="187462"/>
                </a:lnTo>
                <a:cubicBezTo>
                  <a:pt x="23343" y="171318"/>
                  <a:pt x="27124" y="153569"/>
                  <a:pt x="27124" y="134938"/>
                </a:cubicBezTo>
                <a:cubicBezTo>
                  <a:pt x="27124" y="116307"/>
                  <a:pt x="23343" y="98558"/>
                  <a:pt x="16504" y="82414"/>
                </a:cubicBezTo>
                <a:lnTo>
                  <a:pt x="0" y="57971"/>
                </a:lnTo>
                <a:lnTo>
                  <a:pt x="12456" y="39523"/>
                </a:lnTo>
                <a:cubicBezTo>
                  <a:pt x="36911" y="15104"/>
                  <a:pt x="70695" y="0"/>
                  <a:pt x="108012" y="0"/>
                </a:cubicBezTo>
                <a:close/>
              </a:path>
            </a:pathLst>
          </a:custGeom>
          <a:gradFill flip="none" rotWithShape="1">
            <a:gsLst>
              <a:gs pos="2990">
                <a:srgbClr val="00FFFF"/>
              </a:gs>
              <a:gs pos="0">
                <a:srgbClr val="00FFFF"/>
              </a:gs>
              <a:gs pos="100000">
                <a:schemeClr val="bg1"/>
              </a:gs>
              <a:gs pos="79000">
                <a:schemeClr val="bg1"/>
              </a:gs>
            </a:gsLst>
            <a:path path="circle">
              <a:fillToRect l="100000" t="100000"/>
            </a:path>
            <a:tileRect r="-100000" b="-100000"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anchor="ctr">
            <a:no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3" name="Oval 20"/>
          <p:cNvSpPr>
            <a:spLocks noChangeAspect="1" noChangeArrowheads="1"/>
          </p:cNvSpPr>
          <p:nvPr/>
        </p:nvSpPr>
        <p:spPr bwMode="auto">
          <a:xfrm>
            <a:off x="1127448" y="1268760"/>
            <a:ext cx="1027113" cy="53975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rgbClr val="0066FF">
                  <a:gamma/>
                  <a:shade val="46275"/>
                  <a:invGamma/>
                </a:srgbClr>
              </a:gs>
            </a:gsLst>
            <a:lin ang="2700000" scaled="1"/>
            <a:tileRect/>
          </a:gra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endParaRPr lang="de-DE" sz="2000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27" name="Text Box 26"/>
          <p:cNvSpPr txBox="1">
            <a:spLocks noChangeArrowheads="1"/>
          </p:cNvSpPr>
          <p:nvPr/>
        </p:nvSpPr>
        <p:spPr bwMode="auto">
          <a:xfrm>
            <a:off x="2339665" y="1310288"/>
            <a:ext cx="422275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A4"/>
                </a:solidFill>
                <a:latin typeface="Arial" charset="0"/>
              </a:rPr>
              <a:t>=</a:t>
            </a:r>
          </a:p>
        </p:txBody>
      </p:sp>
      <p:sp>
        <p:nvSpPr>
          <p:cNvPr id="34" name="Text Box 33"/>
          <p:cNvSpPr txBox="1">
            <a:spLocks noChangeArrowheads="1"/>
          </p:cNvSpPr>
          <p:nvPr/>
        </p:nvSpPr>
        <p:spPr bwMode="auto">
          <a:xfrm>
            <a:off x="10023303" y="1304951"/>
            <a:ext cx="795411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A4"/>
                </a:solidFill>
              </a:rPr>
              <a:t>+ ...</a:t>
            </a:r>
          </a:p>
        </p:txBody>
      </p:sp>
      <p:sp>
        <p:nvSpPr>
          <p:cNvPr id="39" name="Textfeld 38"/>
          <p:cNvSpPr txBox="1"/>
          <p:nvPr/>
        </p:nvSpPr>
        <p:spPr>
          <a:xfrm>
            <a:off x="4583833" y="3650248"/>
            <a:ext cx="5213607" cy="23237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ts val="600"/>
              </a:spcBef>
              <a:spcAft>
                <a:spcPct val="0"/>
              </a:spcAft>
            </a:pPr>
            <a:r>
              <a:rPr lang="de-DE" sz="2000" b="1" dirty="0">
                <a:solidFill>
                  <a:srgbClr val="FF0000"/>
                </a:solidFill>
              </a:rPr>
              <a:t>How </a:t>
            </a:r>
            <a:r>
              <a:rPr lang="de-DE" sz="2000" b="1" dirty="0" err="1">
                <a:solidFill>
                  <a:srgbClr val="FF0000"/>
                </a:solidFill>
              </a:rPr>
              <a:t>to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identify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them</a:t>
            </a:r>
            <a:r>
              <a:rPr lang="de-DE" sz="2000" b="1" dirty="0">
                <a:solidFill>
                  <a:srgbClr val="FF0000"/>
                </a:solidFill>
              </a:rPr>
              <a:t>?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96"/>
                </a:solidFill>
              </a:rPr>
              <a:t>Crypto-exotic</a:t>
            </a:r>
            <a:r>
              <a:rPr lang="de-DE" sz="2000" dirty="0">
                <a:solidFill>
                  <a:srgbClr val="000096"/>
                </a:solidFill>
              </a:rPr>
              <a:t>: </a:t>
            </a:r>
          </a:p>
          <a:p>
            <a:pPr marL="947615" lvl="1" indent="-342900" defTabSz="914400" fontAlgn="base">
              <a:spcBef>
                <a:spcPts val="600"/>
              </a:spcBef>
              <a:spcAft>
                <a:spcPct val="0"/>
              </a:spcAft>
              <a:buFont typeface="Symbol" panose="05050102010706020507" pitchFamily="18" charset="2"/>
              <a:buChar char="-"/>
            </a:pPr>
            <a:r>
              <a:rPr lang="de-DE" sz="2000" dirty="0" err="1">
                <a:solidFill>
                  <a:srgbClr val="000096"/>
                </a:solidFill>
              </a:rPr>
              <a:t>supernumerary</a:t>
            </a:r>
            <a:r>
              <a:rPr lang="de-DE" sz="2000" dirty="0">
                <a:solidFill>
                  <a:srgbClr val="000096"/>
                </a:solidFill>
              </a:rPr>
              <a:t>, </a:t>
            </a:r>
            <a:r>
              <a:rPr lang="de-DE" sz="2000" dirty="0" err="1">
                <a:solidFill>
                  <a:srgbClr val="000096"/>
                </a:solidFill>
              </a:rPr>
              <a:t>unexpected</a:t>
            </a:r>
            <a:r>
              <a:rPr lang="de-DE" sz="2000" dirty="0">
                <a:solidFill>
                  <a:srgbClr val="000096"/>
                </a:solidFill>
              </a:rPr>
              <a:t> </a:t>
            </a:r>
            <a:r>
              <a:rPr lang="de-DE" sz="2000" dirty="0" err="1">
                <a:solidFill>
                  <a:srgbClr val="000096"/>
                </a:solidFill>
              </a:rPr>
              <a:t>properties</a:t>
            </a:r>
            <a:endParaRPr lang="de-DE" sz="2000" dirty="0">
              <a:solidFill>
                <a:srgbClr val="000096"/>
              </a:solidFill>
            </a:endParaRPr>
          </a:p>
          <a:p>
            <a:pPr marL="947615" lvl="1" indent="-342900" defTabSz="914400" fontAlgn="base">
              <a:spcBef>
                <a:spcPts val="600"/>
              </a:spcBef>
              <a:spcAft>
                <a:spcPct val="0"/>
              </a:spcAft>
              <a:buFont typeface="Symbol" panose="05050102010706020507" pitchFamily="18" charset="2"/>
              <a:buChar char="-"/>
            </a:pPr>
            <a:r>
              <a:rPr lang="de-DE" sz="2000" dirty="0" err="1">
                <a:solidFill>
                  <a:srgbClr val="000096"/>
                </a:solidFill>
              </a:rPr>
              <a:t>comparison</a:t>
            </a:r>
            <a:r>
              <a:rPr lang="de-DE" sz="2000" dirty="0">
                <a:solidFill>
                  <a:srgbClr val="000096"/>
                </a:solidFill>
              </a:rPr>
              <a:t> </a:t>
            </a:r>
            <a:r>
              <a:rPr lang="de-DE" sz="2000" dirty="0" err="1">
                <a:solidFill>
                  <a:srgbClr val="000096"/>
                </a:solidFill>
              </a:rPr>
              <a:t>with</a:t>
            </a:r>
            <a:r>
              <a:rPr lang="de-DE" sz="2000" dirty="0">
                <a:solidFill>
                  <a:srgbClr val="000096"/>
                </a:solidFill>
              </a:rPr>
              <a:t> </a:t>
            </a:r>
            <a:r>
              <a:rPr lang="de-DE" sz="2000" dirty="0" err="1">
                <a:solidFill>
                  <a:srgbClr val="000096"/>
                </a:solidFill>
              </a:rPr>
              <a:t>lattice</a:t>
            </a:r>
            <a:r>
              <a:rPr lang="de-DE" sz="2000" dirty="0">
                <a:solidFill>
                  <a:srgbClr val="000096"/>
                </a:solidFill>
              </a:rPr>
              <a:t>, </a:t>
            </a:r>
            <a:r>
              <a:rPr lang="de-DE" sz="2000" dirty="0" err="1">
                <a:solidFill>
                  <a:srgbClr val="000096"/>
                </a:solidFill>
              </a:rPr>
              <a:t>models</a:t>
            </a:r>
            <a:r>
              <a:rPr lang="de-DE" sz="2000" dirty="0">
                <a:solidFill>
                  <a:srgbClr val="000096"/>
                </a:solidFill>
              </a:rPr>
              <a:t> 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dirty="0" err="1">
                <a:solidFill>
                  <a:srgbClr val="000096"/>
                </a:solidFill>
              </a:rPr>
              <a:t>Flavor-exotic</a:t>
            </a:r>
            <a:r>
              <a:rPr lang="de-DE" sz="2000" dirty="0">
                <a:solidFill>
                  <a:srgbClr val="000096"/>
                </a:solidFill>
              </a:rPr>
              <a:t>: </a:t>
            </a:r>
          </a:p>
          <a:p>
            <a:pPr marL="342900" indent="-342900" defTabSz="914400" fontAlgn="base">
              <a:spcBef>
                <a:spcPts val="60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de-DE" sz="2000" dirty="0">
                <a:solidFill>
                  <a:srgbClr val="000096"/>
                </a:solidFill>
              </a:rPr>
              <a:t>Spin-</a:t>
            </a:r>
            <a:r>
              <a:rPr lang="de-DE" sz="2000" dirty="0" err="1">
                <a:solidFill>
                  <a:srgbClr val="000096"/>
                </a:solidFill>
              </a:rPr>
              <a:t>exotic</a:t>
            </a:r>
            <a:r>
              <a:rPr lang="de-DE" sz="2000" dirty="0">
                <a:solidFill>
                  <a:srgbClr val="000096"/>
                </a:solidFill>
              </a:rPr>
              <a:t>: </a:t>
            </a:r>
          </a:p>
        </p:txBody>
      </p:sp>
      <p:pic>
        <p:nvPicPr>
          <p:cNvPr id="42" name="Grafik 4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9909" y="5653162"/>
            <a:ext cx="3233307" cy="27933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7" name="Textfeld 86"/>
              <p:cNvSpPr txBox="1"/>
              <p:nvPr/>
            </p:nvSpPr>
            <p:spPr>
              <a:xfrm>
                <a:off x="2846304" y="2132857"/>
                <a:ext cx="694293" cy="3077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2000" i="1">
                              <a:solidFill>
                                <a:srgbClr val="000096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de-DE" sz="2000" i="1">
                                  <a:solidFill>
                                    <a:srgbClr val="000096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de-DE" sz="2000" i="1">
                                  <a:solidFill>
                                    <a:srgbClr val="000096"/>
                                  </a:solidFill>
                                  <a:latin typeface="Cambria Math" panose="02040503050406030204" pitchFamily="18" charset="0"/>
                                </a:rPr>
                                <m:t>𝑞</m:t>
                              </m:r>
                              <m:acc>
                                <m:accPr>
                                  <m:chr m:val="̅"/>
                                  <m:ctrlPr>
                                    <a:rPr lang="de-DE" sz="2000" i="1">
                                      <a:solidFill>
                                        <a:srgbClr val="000096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lang="de-DE" sz="2000" i="1">
                                      <a:solidFill>
                                        <a:srgbClr val="000096"/>
                                      </a:solidFill>
                                      <a:latin typeface="Cambria Math" panose="02040503050406030204" pitchFamily="18" charset="0"/>
                                    </a:rPr>
                                    <m:t>𝑞</m:t>
                                  </m:r>
                                </m:e>
                              </m:acc>
                            </m:e>
                          </m:d>
                        </m:e>
                        <m:sub>
                          <m:r>
                            <a:rPr lang="de-DE" sz="2000" i="1">
                              <a:solidFill>
                                <a:srgbClr val="000096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</m:oMath>
                  </m:oMathPara>
                </a14:m>
                <a:endParaRPr lang="de-DE" sz="2000" dirty="0" err="1">
                  <a:solidFill>
                    <a:srgbClr val="000096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87" name="Textfeld 8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6304" y="2132857"/>
                <a:ext cx="694293" cy="307777"/>
              </a:xfrm>
              <a:prstGeom prst="rect">
                <a:avLst/>
              </a:prstGeom>
              <a:blipFill>
                <a:blip r:embed="rId17"/>
                <a:stretch>
                  <a:fillRect r="-11404" b="-3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9" name="Grafik 128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6128" y="1417465"/>
            <a:ext cx="452571" cy="23619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5" name="Textfeld 144"/>
              <p:cNvSpPr txBox="1"/>
              <p:nvPr/>
            </p:nvSpPr>
            <p:spPr>
              <a:xfrm>
                <a:off x="3001291" y="1458920"/>
                <a:ext cx="1313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de-DE" sz="1200" i="1">
                          <a:solidFill>
                            <a:srgbClr val="000000"/>
                          </a:solidFill>
                          <a:latin typeface="Cambria Math" panose="02040503050406030204" pitchFamily="18" charset="0"/>
                        </a:rPr>
                        <m:t>𝑞</m:t>
                      </m:r>
                    </m:oMath>
                  </m:oMathPara>
                </a14:m>
                <a:endParaRPr lang="de-DE" sz="1200" dirty="0" err="1">
                  <a:solidFill>
                    <a:srgbClr val="000000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145" name="Textfeld 14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01291" y="1458920"/>
                <a:ext cx="131318" cy="184666"/>
              </a:xfrm>
              <a:prstGeom prst="rect">
                <a:avLst/>
              </a:prstGeom>
              <a:blipFill>
                <a:blip r:embed="rId13"/>
                <a:stretch>
                  <a:fillRect l="-22727" r="-18182" b="-22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6" name="Textfeld 145"/>
              <p:cNvSpPr txBox="1"/>
              <p:nvPr/>
            </p:nvSpPr>
            <p:spPr>
              <a:xfrm>
                <a:off x="3254164" y="1462206"/>
                <a:ext cx="131318" cy="18466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 defTabSz="914400"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lang="de-D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de-DE" sz="1200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𝑞</m:t>
                          </m:r>
                        </m:e>
                      </m:acc>
                    </m:oMath>
                  </m:oMathPara>
                </a14:m>
                <a:endParaRPr lang="de-DE" sz="1200" dirty="0" err="1">
                  <a:solidFill>
                    <a:srgbClr val="000000"/>
                  </a:solidFill>
                  <a:latin typeface="Arial" charset="0"/>
                </a:endParaRPr>
              </a:p>
            </p:txBody>
          </p:sp>
        </mc:Choice>
        <mc:Fallback xmlns="">
          <p:sp>
            <p:nvSpPr>
              <p:cNvPr id="146" name="Textfeld 14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54164" y="1462206"/>
                <a:ext cx="131318" cy="184666"/>
              </a:xfrm>
              <a:prstGeom prst="rect">
                <a:avLst/>
              </a:prstGeom>
              <a:blipFill>
                <a:blip r:embed="rId22"/>
                <a:stretch>
                  <a:fillRect l="-23810" r="-42857" b="-2666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0" name="Gruppieren 9">
            <a:extLst>
              <a:ext uri="{FF2B5EF4-FFF2-40B4-BE49-F238E27FC236}">
                <a16:creationId xmlns:a16="http://schemas.microsoft.com/office/drawing/2014/main" id="{7BB3B952-1852-4A6A-A4E9-59C1445A7CDB}"/>
              </a:ext>
            </a:extLst>
          </p:cNvPr>
          <p:cNvGrpSpPr/>
          <p:nvPr/>
        </p:nvGrpSpPr>
        <p:grpSpPr>
          <a:xfrm>
            <a:off x="3616817" y="1310288"/>
            <a:ext cx="6134050" cy="1686664"/>
            <a:chOff x="3616817" y="1310288"/>
            <a:chExt cx="6134050" cy="1686664"/>
          </a:xfrm>
        </p:grpSpPr>
        <p:sp>
          <p:nvSpPr>
            <p:cNvPr id="127" name="Freihandform 126"/>
            <p:cNvSpPr/>
            <p:nvPr/>
          </p:nvSpPr>
          <p:spPr>
            <a:xfrm>
              <a:off x="7274280" y="1579396"/>
              <a:ext cx="521154" cy="235404"/>
            </a:xfrm>
            <a:custGeom>
              <a:avLst/>
              <a:gdLst>
                <a:gd name="connsiteX0" fmla="*/ 521154 w 521154"/>
                <a:gd name="connsiteY0" fmla="*/ 144236 h 235404"/>
                <a:gd name="connsiteX1" fmla="*/ 376918 w 521154"/>
                <a:gd name="connsiteY1" fmla="*/ 0 h 235404"/>
                <a:gd name="connsiteX2" fmla="*/ 141514 w 521154"/>
                <a:gd name="connsiteY2" fmla="*/ 235404 h 235404"/>
                <a:gd name="connsiteX3" fmla="*/ 0 w 521154"/>
                <a:gd name="connsiteY3" fmla="*/ 93890 h 235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154" h="235404">
                  <a:moveTo>
                    <a:pt x="521154" y="144236"/>
                  </a:moveTo>
                  <a:lnTo>
                    <a:pt x="376918" y="0"/>
                  </a:lnTo>
                  <a:lnTo>
                    <a:pt x="141514" y="235404"/>
                  </a:lnTo>
                  <a:lnTo>
                    <a:pt x="0" y="9389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6" name="Freihandform 125"/>
            <p:cNvSpPr/>
            <p:nvPr/>
          </p:nvSpPr>
          <p:spPr>
            <a:xfrm>
              <a:off x="7277740" y="1496055"/>
              <a:ext cx="521154" cy="235404"/>
            </a:xfrm>
            <a:custGeom>
              <a:avLst/>
              <a:gdLst>
                <a:gd name="connsiteX0" fmla="*/ 521154 w 521154"/>
                <a:gd name="connsiteY0" fmla="*/ 144236 h 235404"/>
                <a:gd name="connsiteX1" fmla="*/ 376918 w 521154"/>
                <a:gd name="connsiteY1" fmla="*/ 0 h 235404"/>
                <a:gd name="connsiteX2" fmla="*/ 141514 w 521154"/>
                <a:gd name="connsiteY2" fmla="*/ 235404 h 235404"/>
                <a:gd name="connsiteX3" fmla="*/ 0 w 521154"/>
                <a:gd name="connsiteY3" fmla="*/ 93890 h 235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21154" h="235404">
                  <a:moveTo>
                    <a:pt x="521154" y="144236"/>
                  </a:moveTo>
                  <a:lnTo>
                    <a:pt x="376918" y="0"/>
                  </a:lnTo>
                  <a:lnTo>
                    <a:pt x="141514" y="235404"/>
                  </a:lnTo>
                  <a:lnTo>
                    <a:pt x="0" y="93890"/>
                  </a:lnTo>
                </a:path>
              </a:pathLst>
            </a:custGeom>
            <a:noFill/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" name="Text Box 27"/>
            <p:cNvSpPr txBox="1">
              <a:spLocks noChangeArrowheads="1"/>
            </p:cNvSpPr>
            <p:nvPr/>
          </p:nvSpPr>
          <p:spPr bwMode="auto">
            <a:xfrm>
              <a:off x="3616817" y="1310288"/>
              <a:ext cx="42227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00" dirty="0">
                  <a:solidFill>
                    <a:srgbClr val="0000A4"/>
                  </a:solidFill>
                  <a:latin typeface="Arial" charset="0"/>
                </a:rPr>
                <a:t>+</a:t>
              </a:r>
            </a:p>
          </p:txBody>
        </p:sp>
        <p:sp>
          <p:nvSpPr>
            <p:cNvPr id="29" name="Text Box 28"/>
            <p:cNvSpPr txBox="1">
              <a:spLocks noChangeArrowheads="1"/>
            </p:cNvSpPr>
            <p:nvPr/>
          </p:nvSpPr>
          <p:spPr bwMode="auto">
            <a:xfrm>
              <a:off x="4881034" y="1310288"/>
              <a:ext cx="42227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00" dirty="0">
                  <a:solidFill>
                    <a:srgbClr val="0000A4"/>
                  </a:solidFill>
                  <a:latin typeface="Arial" charset="0"/>
                </a:rPr>
                <a:t>+</a:t>
              </a:r>
            </a:p>
          </p:txBody>
        </p:sp>
        <p:sp>
          <p:nvSpPr>
            <p:cNvPr id="30" name="Text Box 29 1"/>
            <p:cNvSpPr txBox="1">
              <a:spLocks noChangeArrowheads="1"/>
            </p:cNvSpPr>
            <p:nvPr/>
          </p:nvSpPr>
          <p:spPr bwMode="auto">
            <a:xfrm>
              <a:off x="6517357" y="1310288"/>
              <a:ext cx="42227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00" dirty="0">
                  <a:solidFill>
                    <a:srgbClr val="0000A4"/>
                  </a:solidFill>
                  <a:latin typeface="Arial" charset="0"/>
                </a:rPr>
                <a:t>+</a:t>
              </a:r>
            </a:p>
          </p:txBody>
        </p:sp>
        <p:sp>
          <p:nvSpPr>
            <p:cNvPr id="35" name="Text Box 34"/>
            <p:cNvSpPr txBox="1">
              <a:spLocks noChangeArrowheads="1"/>
            </p:cNvSpPr>
            <p:nvPr/>
          </p:nvSpPr>
          <p:spPr bwMode="auto">
            <a:xfrm>
              <a:off x="7047370" y="2596842"/>
              <a:ext cx="878767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FF0000"/>
                  </a:solidFill>
                </a:rPr>
                <a:t>Hybrid</a:t>
              </a:r>
            </a:p>
          </p:txBody>
        </p:sp>
        <p:sp>
          <p:nvSpPr>
            <p:cNvPr id="36" name="Text Box 35"/>
            <p:cNvSpPr txBox="1">
              <a:spLocks noChangeArrowheads="1"/>
            </p:cNvSpPr>
            <p:nvPr/>
          </p:nvSpPr>
          <p:spPr bwMode="auto">
            <a:xfrm>
              <a:off x="8705388" y="2596842"/>
              <a:ext cx="1045479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err="1">
                  <a:solidFill>
                    <a:srgbClr val="FF0000"/>
                  </a:solidFill>
                </a:rPr>
                <a:t>Glueball</a:t>
              </a:r>
              <a:endParaRPr lang="en-US" sz="2000" dirty="0">
                <a:solidFill>
                  <a:srgbClr val="FF0000"/>
                </a:solidFill>
              </a:endParaRPr>
            </a:p>
          </p:txBody>
        </p:sp>
        <p:sp>
          <p:nvSpPr>
            <p:cNvPr id="37" name="TextBox 43 1"/>
            <p:cNvSpPr txBox="1"/>
            <p:nvPr/>
          </p:nvSpPr>
          <p:spPr>
            <a:xfrm>
              <a:off x="3743694" y="2596842"/>
              <a:ext cx="130785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 err="1">
                  <a:solidFill>
                    <a:srgbClr val="FF0000"/>
                  </a:solidFill>
                </a:rPr>
                <a:t>Tetraquark</a:t>
              </a:r>
              <a:endParaRPr lang="de-DE" sz="2000" dirty="0">
                <a:solidFill>
                  <a:srgbClr val="FF0000"/>
                </a:solidFill>
              </a:endParaRPr>
            </a:p>
          </p:txBody>
        </p:sp>
        <p:sp>
          <p:nvSpPr>
            <p:cNvPr id="50" name="Freihandform 49"/>
            <p:cNvSpPr>
              <a:spLocks noChangeAspect="1" noChangeArrowheads="1"/>
            </p:cNvSpPr>
            <p:nvPr/>
          </p:nvSpPr>
          <p:spPr bwMode="auto">
            <a:xfrm>
              <a:off x="4430543" y="1370816"/>
              <a:ext cx="54248" cy="153935"/>
            </a:xfrm>
            <a:custGeom>
              <a:avLst/>
              <a:gdLst>
                <a:gd name="connsiteX0" fmla="*/ 27124 w 54248"/>
                <a:gd name="connsiteY0" fmla="*/ 0 h 153935"/>
                <a:gd name="connsiteX1" fmla="*/ 43628 w 54248"/>
                <a:gd name="connsiteY1" fmla="*/ 24443 h 153935"/>
                <a:gd name="connsiteX2" fmla="*/ 54248 w 54248"/>
                <a:gd name="connsiteY2" fmla="*/ 76967 h 153935"/>
                <a:gd name="connsiteX3" fmla="*/ 43628 w 54248"/>
                <a:gd name="connsiteY3" fmla="*/ 129491 h 153935"/>
                <a:gd name="connsiteX4" fmla="*/ 27124 w 54248"/>
                <a:gd name="connsiteY4" fmla="*/ 153935 h 153935"/>
                <a:gd name="connsiteX5" fmla="*/ 10620 w 54248"/>
                <a:gd name="connsiteY5" fmla="*/ 129491 h 153935"/>
                <a:gd name="connsiteX6" fmla="*/ 0 w 54248"/>
                <a:gd name="connsiteY6" fmla="*/ 76967 h 153935"/>
                <a:gd name="connsiteX7" fmla="*/ 10620 w 54248"/>
                <a:gd name="connsiteY7" fmla="*/ 24443 h 153935"/>
                <a:gd name="connsiteX8" fmla="*/ 27124 w 54248"/>
                <a:gd name="connsiteY8" fmla="*/ 0 h 15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48" h="153935">
                  <a:moveTo>
                    <a:pt x="27124" y="0"/>
                  </a:moveTo>
                  <a:lnTo>
                    <a:pt x="43628" y="24443"/>
                  </a:lnTo>
                  <a:cubicBezTo>
                    <a:pt x="50467" y="40587"/>
                    <a:pt x="54248" y="58336"/>
                    <a:pt x="54248" y="76967"/>
                  </a:cubicBezTo>
                  <a:cubicBezTo>
                    <a:pt x="54248" y="95598"/>
                    <a:pt x="50467" y="113347"/>
                    <a:pt x="43628" y="129491"/>
                  </a:cubicBezTo>
                  <a:lnTo>
                    <a:pt x="27124" y="153935"/>
                  </a:lnTo>
                  <a:lnTo>
                    <a:pt x="10620" y="129491"/>
                  </a:lnTo>
                  <a:cubicBezTo>
                    <a:pt x="3782" y="113347"/>
                    <a:pt x="0" y="95598"/>
                    <a:pt x="0" y="76967"/>
                  </a:cubicBezTo>
                  <a:cubicBezTo>
                    <a:pt x="0" y="58336"/>
                    <a:pt x="3782" y="40587"/>
                    <a:pt x="10620" y="24443"/>
                  </a:cubicBezTo>
                  <a:lnTo>
                    <a:pt x="27124" y="0"/>
                  </a:ln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rgbClr val="FFFF00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1" name="Freihandform 50"/>
                <p:cNvSpPr>
                  <a:spLocks noChangeAspect="1" noChangeArrowheads="1"/>
                </p:cNvSpPr>
                <p:nvPr/>
              </p:nvSpPr>
              <p:spPr bwMode="auto">
                <a:xfrm>
                  <a:off x="4214519" y="1312843"/>
                  <a:ext cx="243148" cy="269876"/>
                </a:xfrm>
                <a:custGeom>
                  <a:avLst/>
                  <a:gdLst>
                    <a:gd name="connsiteX0" fmla="*/ 135136 w 243148"/>
                    <a:gd name="connsiteY0" fmla="*/ 0 h 269876"/>
                    <a:gd name="connsiteX1" fmla="*/ 230692 w 243148"/>
                    <a:gd name="connsiteY1" fmla="*/ 39523 h 269876"/>
                    <a:gd name="connsiteX2" fmla="*/ 243148 w 243148"/>
                    <a:gd name="connsiteY2" fmla="*/ 57971 h 269876"/>
                    <a:gd name="connsiteX3" fmla="*/ 226644 w 243148"/>
                    <a:gd name="connsiteY3" fmla="*/ 82414 h 269876"/>
                    <a:gd name="connsiteX4" fmla="*/ 216024 w 243148"/>
                    <a:gd name="connsiteY4" fmla="*/ 134938 h 269876"/>
                    <a:gd name="connsiteX5" fmla="*/ 226644 w 243148"/>
                    <a:gd name="connsiteY5" fmla="*/ 187462 h 269876"/>
                    <a:gd name="connsiteX6" fmla="*/ 243148 w 243148"/>
                    <a:gd name="connsiteY6" fmla="*/ 211906 h 269876"/>
                    <a:gd name="connsiteX7" fmla="*/ 230692 w 243148"/>
                    <a:gd name="connsiteY7" fmla="*/ 230354 h 269876"/>
                    <a:gd name="connsiteX8" fmla="*/ 135136 w 243148"/>
                    <a:gd name="connsiteY8" fmla="*/ 269876 h 269876"/>
                    <a:gd name="connsiteX9" fmla="*/ 0 w 243148"/>
                    <a:gd name="connsiteY9" fmla="*/ 134938 h 269876"/>
                    <a:gd name="connsiteX10" fmla="*/ 135136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35136" y="0"/>
                      </a:moveTo>
                      <a:cubicBezTo>
                        <a:pt x="172453" y="0"/>
                        <a:pt x="206237" y="15104"/>
                        <a:pt x="230692" y="39523"/>
                      </a:cubicBezTo>
                      <a:lnTo>
                        <a:pt x="243148" y="57971"/>
                      </a:lnTo>
                      <a:lnTo>
                        <a:pt x="226644" y="82414"/>
                      </a:lnTo>
                      <a:cubicBezTo>
                        <a:pt x="219806" y="98558"/>
                        <a:pt x="216024" y="116307"/>
                        <a:pt x="216024" y="134938"/>
                      </a:cubicBezTo>
                      <a:cubicBezTo>
                        <a:pt x="216024" y="153569"/>
                        <a:pt x="219806" y="171318"/>
                        <a:pt x="226644" y="187462"/>
                      </a:cubicBezTo>
                      <a:lnTo>
                        <a:pt x="243148" y="211906"/>
                      </a:lnTo>
                      <a:lnTo>
                        <a:pt x="230692" y="230354"/>
                      </a:lnTo>
                      <a:cubicBezTo>
                        <a:pt x="206237" y="254773"/>
                        <a:pt x="172453" y="269876"/>
                        <a:pt x="135136" y="269876"/>
                      </a:cubicBezTo>
                      <a:cubicBezTo>
                        <a:pt x="60502" y="269876"/>
                        <a:pt x="0" y="209462"/>
                        <a:pt x="0" y="134938"/>
                      </a:cubicBezTo>
                      <a:cubicBezTo>
                        <a:pt x="0" y="60414"/>
                        <a:pt x="60502" y="0"/>
                        <a:pt x="1351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0000"/>
                    </a:gs>
                    <a:gs pos="79000">
                      <a:schemeClr val="bg1"/>
                    </a:gs>
                    <a:gs pos="50000">
                      <a:srgbClr val="FF0000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de-DE" sz="1200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1" name="Freihandform 50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14519" y="1312843"/>
                  <a:ext cx="243148" cy="269876"/>
                </a:xfrm>
                <a:custGeom>
                  <a:avLst/>
                  <a:gdLst>
                    <a:gd name="connsiteX0" fmla="*/ 135136 w 243148"/>
                    <a:gd name="connsiteY0" fmla="*/ 0 h 269876"/>
                    <a:gd name="connsiteX1" fmla="*/ 230692 w 243148"/>
                    <a:gd name="connsiteY1" fmla="*/ 39523 h 269876"/>
                    <a:gd name="connsiteX2" fmla="*/ 243148 w 243148"/>
                    <a:gd name="connsiteY2" fmla="*/ 57971 h 269876"/>
                    <a:gd name="connsiteX3" fmla="*/ 226644 w 243148"/>
                    <a:gd name="connsiteY3" fmla="*/ 82414 h 269876"/>
                    <a:gd name="connsiteX4" fmla="*/ 216024 w 243148"/>
                    <a:gd name="connsiteY4" fmla="*/ 134938 h 269876"/>
                    <a:gd name="connsiteX5" fmla="*/ 226644 w 243148"/>
                    <a:gd name="connsiteY5" fmla="*/ 187462 h 269876"/>
                    <a:gd name="connsiteX6" fmla="*/ 243148 w 243148"/>
                    <a:gd name="connsiteY6" fmla="*/ 211906 h 269876"/>
                    <a:gd name="connsiteX7" fmla="*/ 230692 w 243148"/>
                    <a:gd name="connsiteY7" fmla="*/ 230354 h 269876"/>
                    <a:gd name="connsiteX8" fmla="*/ 135136 w 243148"/>
                    <a:gd name="connsiteY8" fmla="*/ 269876 h 269876"/>
                    <a:gd name="connsiteX9" fmla="*/ 0 w 243148"/>
                    <a:gd name="connsiteY9" fmla="*/ 134938 h 269876"/>
                    <a:gd name="connsiteX10" fmla="*/ 135136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35136" y="0"/>
                      </a:moveTo>
                      <a:cubicBezTo>
                        <a:pt x="172453" y="0"/>
                        <a:pt x="206237" y="15104"/>
                        <a:pt x="230692" y="39523"/>
                      </a:cubicBezTo>
                      <a:lnTo>
                        <a:pt x="243148" y="57971"/>
                      </a:lnTo>
                      <a:lnTo>
                        <a:pt x="226644" y="82414"/>
                      </a:lnTo>
                      <a:cubicBezTo>
                        <a:pt x="219806" y="98558"/>
                        <a:pt x="216024" y="116307"/>
                        <a:pt x="216024" y="134938"/>
                      </a:cubicBezTo>
                      <a:cubicBezTo>
                        <a:pt x="216024" y="153569"/>
                        <a:pt x="219806" y="171318"/>
                        <a:pt x="226644" y="187462"/>
                      </a:cubicBezTo>
                      <a:lnTo>
                        <a:pt x="243148" y="211906"/>
                      </a:lnTo>
                      <a:lnTo>
                        <a:pt x="230692" y="230354"/>
                      </a:lnTo>
                      <a:cubicBezTo>
                        <a:pt x="206237" y="254773"/>
                        <a:pt x="172453" y="269876"/>
                        <a:pt x="135136" y="269876"/>
                      </a:cubicBezTo>
                      <a:cubicBezTo>
                        <a:pt x="60502" y="269876"/>
                        <a:pt x="0" y="209462"/>
                        <a:pt x="0" y="134938"/>
                      </a:cubicBezTo>
                      <a:cubicBezTo>
                        <a:pt x="0" y="60414"/>
                        <a:pt x="60502" y="0"/>
                        <a:pt x="135136" y="0"/>
                      </a:cubicBezTo>
                      <a:close/>
                    </a:path>
                  </a:pathLst>
                </a:custGeom>
                <a:blipFill>
                  <a:blip r:embed="rId23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2" name="Freihandform 51"/>
                <p:cNvSpPr>
                  <a:spLocks noChangeAspect="1" noChangeArrowheads="1"/>
                </p:cNvSpPr>
                <p:nvPr/>
              </p:nvSpPr>
              <p:spPr bwMode="auto">
                <a:xfrm>
                  <a:off x="4457667" y="1312843"/>
                  <a:ext cx="243148" cy="269876"/>
                </a:xfrm>
                <a:custGeom>
                  <a:avLst/>
                  <a:gdLst>
                    <a:gd name="connsiteX0" fmla="*/ 108012 w 243148"/>
                    <a:gd name="connsiteY0" fmla="*/ 0 h 269876"/>
                    <a:gd name="connsiteX1" fmla="*/ 243148 w 243148"/>
                    <a:gd name="connsiteY1" fmla="*/ 134938 h 269876"/>
                    <a:gd name="connsiteX2" fmla="*/ 108012 w 243148"/>
                    <a:gd name="connsiteY2" fmla="*/ 269876 h 269876"/>
                    <a:gd name="connsiteX3" fmla="*/ 12456 w 243148"/>
                    <a:gd name="connsiteY3" fmla="*/ 230354 h 269876"/>
                    <a:gd name="connsiteX4" fmla="*/ 0 w 243148"/>
                    <a:gd name="connsiteY4" fmla="*/ 211906 h 269876"/>
                    <a:gd name="connsiteX5" fmla="*/ 16504 w 243148"/>
                    <a:gd name="connsiteY5" fmla="*/ 187462 h 269876"/>
                    <a:gd name="connsiteX6" fmla="*/ 27124 w 243148"/>
                    <a:gd name="connsiteY6" fmla="*/ 134938 h 269876"/>
                    <a:gd name="connsiteX7" fmla="*/ 16504 w 243148"/>
                    <a:gd name="connsiteY7" fmla="*/ 82414 h 269876"/>
                    <a:gd name="connsiteX8" fmla="*/ 0 w 243148"/>
                    <a:gd name="connsiteY8" fmla="*/ 57971 h 269876"/>
                    <a:gd name="connsiteX9" fmla="*/ 12456 w 243148"/>
                    <a:gd name="connsiteY9" fmla="*/ 39523 h 269876"/>
                    <a:gd name="connsiteX10" fmla="*/ 108012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08012" y="0"/>
                      </a:moveTo>
                      <a:cubicBezTo>
                        <a:pt x="182646" y="0"/>
                        <a:pt x="243148" y="60414"/>
                        <a:pt x="243148" y="134938"/>
                      </a:cubicBezTo>
                      <a:cubicBezTo>
                        <a:pt x="243148" y="209462"/>
                        <a:pt x="182646" y="269876"/>
                        <a:pt x="108012" y="269876"/>
                      </a:cubicBezTo>
                      <a:cubicBezTo>
                        <a:pt x="70695" y="269876"/>
                        <a:pt x="36911" y="254773"/>
                        <a:pt x="12456" y="230354"/>
                      </a:cubicBezTo>
                      <a:lnTo>
                        <a:pt x="0" y="211906"/>
                      </a:lnTo>
                      <a:lnTo>
                        <a:pt x="16504" y="187462"/>
                      </a:lnTo>
                      <a:cubicBezTo>
                        <a:pt x="23343" y="171318"/>
                        <a:pt x="27124" y="153569"/>
                        <a:pt x="27124" y="134938"/>
                      </a:cubicBezTo>
                      <a:cubicBezTo>
                        <a:pt x="27124" y="116307"/>
                        <a:pt x="23343" y="98558"/>
                        <a:pt x="16504" y="82414"/>
                      </a:cubicBezTo>
                      <a:lnTo>
                        <a:pt x="0" y="57971"/>
                      </a:lnTo>
                      <a:lnTo>
                        <a:pt x="12456" y="39523"/>
                      </a:lnTo>
                      <a:cubicBezTo>
                        <a:pt x="36911" y="15104"/>
                        <a:pt x="70695" y="0"/>
                        <a:pt x="10801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55000">
                      <a:srgbClr val="24BB69"/>
                    </a:gs>
                    <a:gs pos="2990">
                      <a:srgbClr val="00B050"/>
                    </a:gs>
                    <a:gs pos="0">
                      <a:srgbClr val="00FFFF"/>
                    </a:gs>
                    <a:gs pos="100000">
                      <a:schemeClr val="bg1"/>
                    </a:gs>
                    <a:gs pos="89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de-DE" sz="1200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2" name="Freihandform 51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57667" y="1312843"/>
                  <a:ext cx="243148" cy="269876"/>
                </a:xfrm>
                <a:custGeom>
                  <a:avLst/>
                  <a:gdLst>
                    <a:gd name="connsiteX0" fmla="*/ 108012 w 243148"/>
                    <a:gd name="connsiteY0" fmla="*/ 0 h 269876"/>
                    <a:gd name="connsiteX1" fmla="*/ 243148 w 243148"/>
                    <a:gd name="connsiteY1" fmla="*/ 134938 h 269876"/>
                    <a:gd name="connsiteX2" fmla="*/ 108012 w 243148"/>
                    <a:gd name="connsiteY2" fmla="*/ 269876 h 269876"/>
                    <a:gd name="connsiteX3" fmla="*/ 12456 w 243148"/>
                    <a:gd name="connsiteY3" fmla="*/ 230354 h 269876"/>
                    <a:gd name="connsiteX4" fmla="*/ 0 w 243148"/>
                    <a:gd name="connsiteY4" fmla="*/ 211906 h 269876"/>
                    <a:gd name="connsiteX5" fmla="*/ 16504 w 243148"/>
                    <a:gd name="connsiteY5" fmla="*/ 187462 h 269876"/>
                    <a:gd name="connsiteX6" fmla="*/ 27124 w 243148"/>
                    <a:gd name="connsiteY6" fmla="*/ 134938 h 269876"/>
                    <a:gd name="connsiteX7" fmla="*/ 16504 w 243148"/>
                    <a:gd name="connsiteY7" fmla="*/ 82414 h 269876"/>
                    <a:gd name="connsiteX8" fmla="*/ 0 w 243148"/>
                    <a:gd name="connsiteY8" fmla="*/ 57971 h 269876"/>
                    <a:gd name="connsiteX9" fmla="*/ 12456 w 243148"/>
                    <a:gd name="connsiteY9" fmla="*/ 39523 h 269876"/>
                    <a:gd name="connsiteX10" fmla="*/ 108012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08012" y="0"/>
                      </a:moveTo>
                      <a:cubicBezTo>
                        <a:pt x="182646" y="0"/>
                        <a:pt x="243148" y="60414"/>
                        <a:pt x="243148" y="134938"/>
                      </a:cubicBezTo>
                      <a:cubicBezTo>
                        <a:pt x="243148" y="209462"/>
                        <a:pt x="182646" y="269876"/>
                        <a:pt x="108012" y="269876"/>
                      </a:cubicBezTo>
                      <a:cubicBezTo>
                        <a:pt x="70695" y="269876"/>
                        <a:pt x="36911" y="254773"/>
                        <a:pt x="12456" y="230354"/>
                      </a:cubicBezTo>
                      <a:lnTo>
                        <a:pt x="0" y="211906"/>
                      </a:lnTo>
                      <a:lnTo>
                        <a:pt x="16504" y="187462"/>
                      </a:lnTo>
                      <a:cubicBezTo>
                        <a:pt x="23343" y="171318"/>
                        <a:pt x="27124" y="153569"/>
                        <a:pt x="27124" y="134938"/>
                      </a:cubicBezTo>
                      <a:cubicBezTo>
                        <a:pt x="27124" y="116307"/>
                        <a:pt x="23343" y="98558"/>
                        <a:pt x="16504" y="82414"/>
                      </a:cubicBezTo>
                      <a:lnTo>
                        <a:pt x="0" y="57971"/>
                      </a:lnTo>
                      <a:lnTo>
                        <a:pt x="12456" y="39523"/>
                      </a:lnTo>
                      <a:cubicBezTo>
                        <a:pt x="36911" y="15104"/>
                        <a:pt x="70695" y="0"/>
                        <a:pt x="108012" y="0"/>
                      </a:cubicBezTo>
                      <a:close/>
                    </a:path>
                  </a:pathLst>
                </a:custGeom>
                <a:blipFill>
                  <a:blip r:embed="rId24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53" name="Freihandform 52"/>
            <p:cNvSpPr>
              <a:spLocks noChangeAspect="1" noChangeArrowheads="1"/>
            </p:cNvSpPr>
            <p:nvPr/>
          </p:nvSpPr>
          <p:spPr bwMode="auto">
            <a:xfrm>
              <a:off x="4430543" y="1658848"/>
              <a:ext cx="54248" cy="153935"/>
            </a:xfrm>
            <a:custGeom>
              <a:avLst/>
              <a:gdLst>
                <a:gd name="connsiteX0" fmla="*/ 27124 w 54248"/>
                <a:gd name="connsiteY0" fmla="*/ 0 h 153935"/>
                <a:gd name="connsiteX1" fmla="*/ 43628 w 54248"/>
                <a:gd name="connsiteY1" fmla="*/ 24443 h 153935"/>
                <a:gd name="connsiteX2" fmla="*/ 54248 w 54248"/>
                <a:gd name="connsiteY2" fmla="*/ 76967 h 153935"/>
                <a:gd name="connsiteX3" fmla="*/ 43628 w 54248"/>
                <a:gd name="connsiteY3" fmla="*/ 129491 h 153935"/>
                <a:gd name="connsiteX4" fmla="*/ 27124 w 54248"/>
                <a:gd name="connsiteY4" fmla="*/ 153935 h 153935"/>
                <a:gd name="connsiteX5" fmla="*/ 10620 w 54248"/>
                <a:gd name="connsiteY5" fmla="*/ 129491 h 153935"/>
                <a:gd name="connsiteX6" fmla="*/ 0 w 54248"/>
                <a:gd name="connsiteY6" fmla="*/ 76967 h 153935"/>
                <a:gd name="connsiteX7" fmla="*/ 10620 w 54248"/>
                <a:gd name="connsiteY7" fmla="*/ 24443 h 153935"/>
                <a:gd name="connsiteX8" fmla="*/ 27124 w 54248"/>
                <a:gd name="connsiteY8" fmla="*/ 0 h 15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48" h="153935">
                  <a:moveTo>
                    <a:pt x="27124" y="0"/>
                  </a:moveTo>
                  <a:lnTo>
                    <a:pt x="43628" y="24443"/>
                  </a:lnTo>
                  <a:cubicBezTo>
                    <a:pt x="50467" y="40587"/>
                    <a:pt x="54248" y="58336"/>
                    <a:pt x="54248" y="76967"/>
                  </a:cubicBezTo>
                  <a:cubicBezTo>
                    <a:pt x="54248" y="95598"/>
                    <a:pt x="50467" y="113347"/>
                    <a:pt x="43628" y="129491"/>
                  </a:cubicBezTo>
                  <a:lnTo>
                    <a:pt x="27124" y="153935"/>
                  </a:lnTo>
                  <a:lnTo>
                    <a:pt x="10620" y="129491"/>
                  </a:lnTo>
                  <a:cubicBezTo>
                    <a:pt x="3782" y="113347"/>
                    <a:pt x="0" y="95598"/>
                    <a:pt x="0" y="76967"/>
                  </a:cubicBezTo>
                  <a:cubicBezTo>
                    <a:pt x="0" y="58336"/>
                    <a:pt x="3782" y="40587"/>
                    <a:pt x="10620" y="24443"/>
                  </a:cubicBezTo>
                  <a:lnTo>
                    <a:pt x="27124" y="0"/>
                  </a:ln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4" name="Freihandform 53"/>
                <p:cNvSpPr>
                  <a:spLocks noChangeAspect="1" noChangeArrowheads="1"/>
                </p:cNvSpPr>
                <p:nvPr/>
              </p:nvSpPr>
              <p:spPr bwMode="auto">
                <a:xfrm>
                  <a:off x="4214519" y="1600875"/>
                  <a:ext cx="243148" cy="269876"/>
                </a:xfrm>
                <a:custGeom>
                  <a:avLst/>
                  <a:gdLst>
                    <a:gd name="connsiteX0" fmla="*/ 135136 w 243148"/>
                    <a:gd name="connsiteY0" fmla="*/ 0 h 269876"/>
                    <a:gd name="connsiteX1" fmla="*/ 230692 w 243148"/>
                    <a:gd name="connsiteY1" fmla="*/ 39523 h 269876"/>
                    <a:gd name="connsiteX2" fmla="*/ 243148 w 243148"/>
                    <a:gd name="connsiteY2" fmla="*/ 57971 h 269876"/>
                    <a:gd name="connsiteX3" fmla="*/ 226644 w 243148"/>
                    <a:gd name="connsiteY3" fmla="*/ 82414 h 269876"/>
                    <a:gd name="connsiteX4" fmla="*/ 216024 w 243148"/>
                    <a:gd name="connsiteY4" fmla="*/ 134938 h 269876"/>
                    <a:gd name="connsiteX5" fmla="*/ 226644 w 243148"/>
                    <a:gd name="connsiteY5" fmla="*/ 187462 h 269876"/>
                    <a:gd name="connsiteX6" fmla="*/ 243148 w 243148"/>
                    <a:gd name="connsiteY6" fmla="*/ 211906 h 269876"/>
                    <a:gd name="connsiteX7" fmla="*/ 230692 w 243148"/>
                    <a:gd name="connsiteY7" fmla="*/ 230354 h 269876"/>
                    <a:gd name="connsiteX8" fmla="*/ 135136 w 243148"/>
                    <a:gd name="connsiteY8" fmla="*/ 269876 h 269876"/>
                    <a:gd name="connsiteX9" fmla="*/ 0 w 243148"/>
                    <a:gd name="connsiteY9" fmla="*/ 134938 h 269876"/>
                    <a:gd name="connsiteX10" fmla="*/ 135136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35136" y="0"/>
                      </a:moveTo>
                      <a:cubicBezTo>
                        <a:pt x="172453" y="0"/>
                        <a:pt x="206237" y="15104"/>
                        <a:pt x="230692" y="39523"/>
                      </a:cubicBezTo>
                      <a:lnTo>
                        <a:pt x="243148" y="57971"/>
                      </a:lnTo>
                      <a:lnTo>
                        <a:pt x="226644" y="82414"/>
                      </a:lnTo>
                      <a:cubicBezTo>
                        <a:pt x="219806" y="98558"/>
                        <a:pt x="216024" y="116307"/>
                        <a:pt x="216024" y="134938"/>
                      </a:cubicBezTo>
                      <a:cubicBezTo>
                        <a:pt x="216024" y="153569"/>
                        <a:pt x="219806" y="171318"/>
                        <a:pt x="226644" y="187462"/>
                      </a:cubicBezTo>
                      <a:lnTo>
                        <a:pt x="243148" y="211906"/>
                      </a:lnTo>
                      <a:lnTo>
                        <a:pt x="230692" y="230354"/>
                      </a:lnTo>
                      <a:cubicBezTo>
                        <a:pt x="206237" y="254773"/>
                        <a:pt x="172453" y="269876"/>
                        <a:pt x="135136" y="269876"/>
                      </a:cubicBezTo>
                      <a:cubicBezTo>
                        <a:pt x="60502" y="269876"/>
                        <a:pt x="0" y="209462"/>
                        <a:pt x="0" y="134938"/>
                      </a:cubicBezTo>
                      <a:cubicBezTo>
                        <a:pt x="0" y="60414"/>
                        <a:pt x="60502" y="0"/>
                        <a:pt x="135136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2000">
                      <a:srgbClr val="FF00FF"/>
                    </a:gs>
                    <a:gs pos="79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de-DE" sz="1200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4" name="Freihandform 53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214519" y="1600875"/>
                  <a:ext cx="243148" cy="269876"/>
                </a:xfrm>
                <a:custGeom>
                  <a:avLst/>
                  <a:gdLst>
                    <a:gd name="connsiteX0" fmla="*/ 135136 w 243148"/>
                    <a:gd name="connsiteY0" fmla="*/ 0 h 269876"/>
                    <a:gd name="connsiteX1" fmla="*/ 230692 w 243148"/>
                    <a:gd name="connsiteY1" fmla="*/ 39523 h 269876"/>
                    <a:gd name="connsiteX2" fmla="*/ 243148 w 243148"/>
                    <a:gd name="connsiteY2" fmla="*/ 57971 h 269876"/>
                    <a:gd name="connsiteX3" fmla="*/ 226644 w 243148"/>
                    <a:gd name="connsiteY3" fmla="*/ 82414 h 269876"/>
                    <a:gd name="connsiteX4" fmla="*/ 216024 w 243148"/>
                    <a:gd name="connsiteY4" fmla="*/ 134938 h 269876"/>
                    <a:gd name="connsiteX5" fmla="*/ 226644 w 243148"/>
                    <a:gd name="connsiteY5" fmla="*/ 187462 h 269876"/>
                    <a:gd name="connsiteX6" fmla="*/ 243148 w 243148"/>
                    <a:gd name="connsiteY6" fmla="*/ 211906 h 269876"/>
                    <a:gd name="connsiteX7" fmla="*/ 230692 w 243148"/>
                    <a:gd name="connsiteY7" fmla="*/ 230354 h 269876"/>
                    <a:gd name="connsiteX8" fmla="*/ 135136 w 243148"/>
                    <a:gd name="connsiteY8" fmla="*/ 269876 h 269876"/>
                    <a:gd name="connsiteX9" fmla="*/ 0 w 243148"/>
                    <a:gd name="connsiteY9" fmla="*/ 134938 h 269876"/>
                    <a:gd name="connsiteX10" fmla="*/ 135136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35136" y="0"/>
                      </a:moveTo>
                      <a:cubicBezTo>
                        <a:pt x="172453" y="0"/>
                        <a:pt x="206237" y="15104"/>
                        <a:pt x="230692" y="39523"/>
                      </a:cubicBezTo>
                      <a:lnTo>
                        <a:pt x="243148" y="57971"/>
                      </a:lnTo>
                      <a:lnTo>
                        <a:pt x="226644" y="82414"/>
                      </a:lnTo>
                      <a:cubicBezTo>
                        <a:pt x="219806" y="98558"/>
                        <a:pt x="216024" y="116307"/>
                        <a:pt x="216024" y="134938"/>
                      </a:cubicBezTo>
                      <a:cubicBezTo>
                        <a:pt x="216024" y="153569"/>
                        <a:pt x="219806" y="171318"/>
                        <a:pt x="226644" y="187462"/>
                      </a:cubicBezTo>
                      <a:lnTo>
                        <a:pt x="243148" y="211906"/>
                      </a:lnTo>
                      <a:lnTo>
                        <a:pt x="230692" y="230354"/>
                      </a:lnTo>
                      <a:cubicBezTo>
                        <a:pt x="206237" y="254773"/>
                        <a:pt x="172453" y="269876"/>
                        <a:pt x="135136" y="269876"/>
                      </a:cubicBezTo>
                      <a:cubicBezTo>
                        <a:pt x="60502" y="269876"/>
                        <a:pt x="0" y="209462"/>
                        <a:pt x="0" y="134938"/>
                      </a:cubicBezTo>
                      <a:cubicBezTo>
                        <a:pt x="0" y="60414"/>
                        <a:pt x="60502" y="0"/>
                        <a:pt x="135136" y="0"/>
                      </a:cubicBezTo>
                      <a:close/>
                    </a:path>
                  </a:pathLst>
                </a:custGeom>
                <a:blipFill>
                  <a:blip r:embed="rId25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5" name="Freihandform 54"/>
                <p:cNvSpPr>
                  <a:spLocks noChangeAspect="1" noChangeArrowheads="1"/>
                </p:cNvSpPr>
                <p:nvPr/>
              </p:nvSpPr>
              <p:spPr bwMode="auto">
                <a:xfrm>
                  <a:off x="4457667" y="1600875"/>
                  <a:ext cx="243148" cy="269876"/>
                </a:xfrm>
                <a:custGeom>
                  <a:avLst/>
                  <a:gdLst>
                    <a:gd name="connsiteX0" fmla="*/ 108012 w 243148"/>
                    <a:gd name="connsiteY0" fmla="*/ 0 h 269876"/>
                    <a:gd name="connsiteX1" fmla="*/ 243148 w 243148"/>
                    <a:gd name="connsiteY1" fmla="*/ 134938 h 269876"/>
                    <a:gd name="connsiteX2" fmla="*/ 108012 w 243148"/>
                    <a:gd name="connsiteY2" fmla="*/ 269876 h 269876"/>
                    <a:gd name="connsiteX3" fmla="*/ 12456 w 243148"/>
                    <a:gd name="connsiteY3" fmla="*/ 230354 h 269876"/>
                    <a:gd name="connsiteX4" fmla="*/ 0 w 243148"/>
                    <a:gd name="connsiteY4" fmla="*/ 211906 h 269876"/>
                    <a:gd name="connsiteX5" fmla="*/ 16504 w 243148"/>
                    <a:gd name="connsiteY5" fmla="*/ 187462 h 269876"/>
                    <a:gd name="connsiteX6" fmla="*/ 27124 w 243148"/>
                    <a:gd name="connsiteY6" fmla="*/ 134938 h 269876"/>
                    <a:gd name="connsiteX7" fmla="*/ 16504 w 243148"/>
                    <a:gd name="connsiteY7" fmla="*/ 82414 h 269876"/>
                    <a:gd name="connsiteX8" fmla="*/ 0 w 243148"/>
                    <a:gd name="connsiteY8" fmla="*/ 57971 h 269876"/>
                    <a:gd name="connsiteX9" fmla="*/ 12456 w 243148"/>
                    <a:gd name="connsiteY9" fmla="*/ 39523 h 269876"/>
                    <a:gd name="connsiteX10" fmla="*/ 108012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08012" y="0"/>
                      </a:moveTo>
                      <a:cubicBezTo>
                        <a:pt x="182646" y="0"/>
                        <a:pt x="243148" y="60414"/>
                        <a:pt x="243148" y="134938"/>
                      </a:cubicBezTo>
                      <a:cubicBezTo>
                        <a:pt x="243148" y="209462"/>
                        <a:pt x="182646" y="269876"/>
                        <a:pt x="108012" y="269876"/>
                      </a:cubicBezTo>
                      <a:cubicBezTo>
                        <a:pt x="70695" y="269876"/>
                        <a:pt x="36911" y="254773"/>
                        <a:pt x="12456" y="230354"/>
                      </a:cubicBezTo>
                      <a:lnTo>
                        <a:pt x="0" y="211906"/>
                      </a:lnTo>
                      <a:lnTo>
                        <a:pt x="16504" y="187462"/>
                      </a:lnTo>
                      <a:cubicBezTo>
                        <a:pt x="23343" y="171318"/>
                        <a:pt x="27124" y="153569"/>
                        <a:pt x="27124" y="134938"/>
                      </a:cubicBezTo>
                      <a:cubicBezTo>
                        <a:pt x="27124" y="116307"/>
                        <a:pt x="23343" y="98558"/>
                        <a:pt x="16504" y="82414"/>
                      </a:cubicBezTo>
                      <a:lnTo>
                        <a:pt x="0" y="57971"/>
                      </a:lnTo>
                      <a:lnTo>
                        <a:pt x="12456" y="39523"/>
                      </a:lnTo>
                      <a:cubicBezTo>
                        <a:pt x="36911" y="15104"/>
                        <a:pt x="70695" y="0"/>
                        <a:pt x="108012" y="0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40000">
                      <a:srgbClr val="00FFFF"/>
                    </a:gs>
                    <a:gs pos="0">
                      <a:srgbClr val="00FFFF"/>
                    </a:gs>
                    <a:gs pos="100000">
                      <a:schemeClr val="bg1"/>
                    </a:gs>
                    <a:gs pos="79000">
                      <a:schemeClr val="bg1"/>
                    </a:gs>
                  </a:gsLst>
                  <a:path path="circle">
                    <a:fillToRect l="100000" t="100000"/>
                  </a:path>
                  <a:tileRect r="-100000" b="-100000"/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square" anchor="ctr">
                  <a:no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de-DE" sz="1200" dirty="0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55" name="Freihandform 5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 bwMode="auto">
                <a:xfrm>
                  <a:off x="4457667" y="1600875"/>
                  <a:ext cx="243148" cy="269876"/>
                </a:xfrm>
                <a:custGeom>
                  <a:avLst/>
                  <a:gdLst>
                    <a:gd name="connsiteX0" fmla="*/ 108012 w 243148"/>
                    <a:gd name="connsiteY0" fmla="*/ 0 h 269876"/>
                    <a:gd name="connsiteX1" fmla="*/ 243148 w 243148"/>
                    <a:gd name="connsiteY1" fmla="*/ 134938 h 269876"/>
                    <a:gd name="connsiteX2" fmla="*/ 108012 w 243148"/>
                    <a:gd name="connsiteY2" fmla="*/ 269876 h 269876"/>
                    <a:gd name="connsiteX3" fmla="*/ 12456 w 243148"/>
                    <a:gd name="connsiteY3" fmla="*/ 230354 h 269876"/>
                    <a:gd name="connsiteX4" fmla="*/ 0 w 243148"/>
                    <a:gd name="connsiteY4" fmla="*/ 211906 h 269876"/>
                    <a:gd name="connsiteX5" fmla="*/ 16504 w 243148"/>
                    <a:gd name="connsiteY5" fmla="*/ 187462 h 269876"/>
                    <a:gd name="connsiteX6" fmla="*/ 27124 w 243148"/>
                    <a:gd name="connsiteY6" fmla="*/ 134938 h 269876"/>
                    <a:gd name="connsiteX7" fmla="*/ 16504 w 243148"/>
                    <a:gd name="connsiteY7" fmla="*/ 82414 h 269876"/>
                    <a:gd name="connsiteX8" fmla="*/ 0 w 243148"/>
                    <a:gd name="connsiteY8" fmla="*/ 57971 h 269876"/>
                    <a:gd name="connsiteX9" fmla="*/ 12456 w 243148"/>
                    <a:gd name="connsiteY9" fmla="*/ 39523 h 269876"/>
                    <a:gd name="connsiteX10" fmla="*/ 108012 w 243148"/>
                    <a:gd name="connsiteY10" fmla="*/ 0 h 2698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3148" h="269876">
                      <a:moveTo>
                        <a:pt x="108012" y="0"/>
                      </a:moveTo>
                      <a:cubicBezTo>
                        <a:pt x="182646" y="0"/>
                        <a:pt x="243148" y="60414"/>
                        <a:pt x="243148" y="134938"/>
                      </a:cubicBezTo>
                      <a:cubicBezTo>
                        <a:pt x="243148" y="209462"/>
                        <a:pt x="182646" y="269876"/>
                        <a:pt x="108012" y="269876"/>
                      </a:cubicBezTo>
                      <a:cubicBezTo>
                        <a:pt x="70695" y="269876"/>
                        <a:pt x="36911" y="254773"/>
                        <a:pt x="12456" y="230354"/>
                      </a:cubicBezTo>
                      <a:lnTo>
                        <a:pt x="0" y="211906"/>
                      </a:lnTo>
                      <a:lnTo>
                        <a:pt x="16504" y="187462"/>
                      </a:lnTo>
                      <a:cubicBezTo>
                        <a:pt x="23343" y="171318"/>
                        <a:pt x="27124" y="153569"/>
                        <a:pt x="27124" y="134938"/>
                      </a:cubicBezTo>
                      <a:cubicBezTo>
                        <a:pt x="27124" y="116307"/>
                        <a:pt x="23343" y="98558"/>
                        <a:pt x="16504" y="82414"/>
                      </a:cubicBezTo>
                      <a:lnTo>
                        <a:pt x="0" y="57971"/>
                      </a:lnTo>
                      <a:lnTo>
                        <a:pt x="12456" y="39523"/>
                      </a:lnTo>
                      <a:cubicBezTo>
                        <a:pt x="36911" y="15104"/>
                        <a:pt x="70695" y="0"/>
                        <a:pt x="108012" y="0"/>
                      </a:cubicBezTo>
                      <a:close/>
                    </a:path>
                  </a:pathLst>
                </a:custGeom>
                <a:blipFill>
                  <a:blip r:embed="rId26"/>
                  <a:stretch>
                    <a:fillRect/>
                  </a:stretch>
                </a:blip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68" name="Freihandform 67"/>
            <p:cNvSpPr>
              <a:spLocks noChangeAspect="1" noChangeArrowheads="1"/>
            </p:cNvSpPr>
            <p:nvPr/>
          </p:nvSpPr>
          <p:spPr bwMode="auto">
            <a:xfrm rot="16200000">
              <a:off x="5524062" y="1529943"/>
              <a:ext cx="54248" cy="153935"/>
            </a:xfrm>
            <a:custGeom>
              <a:avLst/>
              <a:gdLst>
                <a:gd name="connsiteX0" fmla="*/ 27124 w 54248"/>
                <a:gd name="connsiteY0" fmla="*/ 0 h 153935"/>
                <a:gd name="connsiteX1" fmla="*/ 43628 w 54248"/>
                <a:gd name="connsiteY1" fmla="*/ 24443 h 153935"/>
                <a:gd name="connsiteX2" fmla="*/ 54248 w 54248"/>
                <a:gd name="connsiteY2" fmla="*/ 76967 h 153935"/>
                <a:gd name="connsiteX3" fmla="*/ 43628 w 54248"/>
                <a:gd name="connsiteY3" fmla="*/ 129491 h 153935"/>
                <a:gd name="connsiteX4" fmla="*/ 27124 w 54248"/>
                <a:gd name="connsiteY4" fmla="*/ 153935 h 153935"/>
                <a:gd name="connsiteX5" fmla="*/ 10620 w 54248"/>
                <a:gd name="connsiteY5" fmla="*/ 129491 h 153935"/>
                <a:gd name="connsiteX6" fmla="*/ 0 w 54248"/>
                <a:gd name="connsiteY6" fmla="*/ 76967 h 153935"/>
                <a:gd name="connsiteX7" fmla="*/ 10620 w 54248"/>
                <a:gd name="connsiteY7" fmla="*/ 24443 h 153935"/>
                <a:gd name="connsiteX8" fmla="*/ 27124 w 54248"/>
                <a:gd name="connsiteY8" fmla="*/ 0 h 15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48" h="153935">
                  <a:moveTo>
                    <a:pt x="27124" y="0"/>
                  </a:moveTo>
                  <a:lnTo>
                    <a:pt x="43628" y="24443"/>
                  </a:lnTo>
                  <a:cubicBezTo>
                    <a:pt x="50467" y="40587"/>
                    <a:pt x="54248" y="58336"/>
                    <a:pt x="54248" y="76967"/>
                  </a:cubicBezTo>
                  <a:cubicBezTo>
                    <a:pt x="54248" y="95598"/>
                    <a:pt x="50467" y="113347"/>
                    <a:pt x="43628" y="129491"/>
                  </a:cubicBezTo>
                  <a:lnTo>
                    <a:pt x="27124" y="153935"/>
                  </a:lnTo>
                  <a:lnTo>
                    <a:pt x="10620" y="129491"/>
                  </a:lnTo>
                  <a:cubicBezTo>
                    <a:pt x="3782" y="113347"/>
                    <a:pt x="0" y="95598"/>
                    <a:pt x="0" y="76967"/>
                  </a:cubicBezTo>
                  <a:cubicBezTo>
                    <a:pt x="0" y="58336"/>
                    <a:pt x="3782" y="40587"/>
                    <a:pt x="10620" y="24443"/>
                  </a:cubicBezTo>
                  <a:lnTo>
                    <a:pt x="271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69" name="Freihandform 68"/>
            <p:cNvSpPr>
              <a:spLocks noChangeAspect="1" noChangeArrowheads="1"/>
            </p:cNvSpPr>
            <p:nvPr/>
          </p:nvSpPr>
          <p:spPr bwMode="auto">
            <a:xfrm rot="16200000">
              <a:off x="5429610" y="1593546"/>
              <a:ext cx="243148" cy="269876"/>
            </a:xfrm>
            <a:custGeom>
              <a:avLst/>
              <a:gdLst>
                <a:gd name="connsiteX0" fmla="*/ 135136 w 243148"/>
                <a:gd name="connsiteY0" fmla="*/ 0 h 269876"/>
                <a:gd name="connsiteX1" fmla="*/ 230692 w 243148"/>
                <a:gd name="connsiteY1" fmla="*/ 39523 h 269876"/>
                <a:gd name="connsiteX2" fmla="*/ 243148 w 243148"/>
                <a:gd name="connsiteY2" fmla="*/ 57971 h 269876"/>
                <a:gd name="connsiteX3" fmla="*/ 226644 w 243148"/>
                <a:gd name="connsiteY3" fmla="*/ 82414 h 269876"/>
                <a:gd name="connsiteX4" fmla="*/ 216024 w 243148"/>
                <a:gd name="connsiteY4" fmla="*/ 134938 h 269876"/>
                <a:gd name="connsiteX5" fmla="*/ 226644 w 243148"/>
                <a:gd name="connsiteY5" fmla="*/ 187462 h 269876"/>
                <a:gd name="connsiteX6" fmla="*/ 243148 w 243148"/>
                <a:gd name="connsiteY6" fmla="*/ 211906 h 269876"/>
                <a:gd name="connsiteX7" fmla="*/ 230692 w 243148"/>
                <a:gd name="connsiteY7" fmla="*/ 230354 h 269876"/>
                <a:gd name="connsiteX8" fmla="*/ 135136 w 243148"/>
                <a:gd name="connsiteY8" fmla="*/ 269876 h 269876"/>
                <a:gd name="connsiteX9" fmla="*/ 0 w 243148"/>
                <a:gd name="connsiteY9" fmla="*/ 134938 h 269876"/>
                <a:gd name="connsiteX10" fmla="*/ 135136 w 243148"/>
                <a:gd name="connsiteY10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148" h="269876">
                  <a:moveTo>
                    <a:pt x="135136" y="0"/>
                  </a:moveTo>
                  <a:cubicBezTo>
                    <a:pt x="172453" y="0"/>
                    <a:pt x="206237" y="15104"/>
                    <a:pt x="230692" y="39523"/>
                  </a:cubicBezTo>
                  <a:lnTo>
                    <a:pt x="243148" y="57971"/>
                  </a:lnTo>
                  <a:lnTo>
                    <a:pt x="226644" y="82414"/>
                  </a:lnTo>
                  <a:cubicBezTo>
                    <a:pt x="219806" y="98558"/>
                    <a:pt x="216024" y="116307"/>
                    <a:pt x="216024" y="134938"/>
                  </a:cubicBezTo>
                  <a:cubicBezTo>
                    <a:pt x="216024" y="153569"/>
                    <a:pt x="219806" y="171318"/>
                    <a:pt x="226644" y="187462"/>
                  </a:cubicBezTo>
                  <a:lnTo>
                    <a:pt x="243148" y="211906"/>
                  </a:lnTo>
                  <a:lnTo>
                    <a:pt x="230692" y="230354"/>
                  </a:lnTo>
                  <a:cubicBezTo>
                    <a:pt x="206237" y="254773"/>
                    <a:pt x="172453" y="269876"/>
                    <a:pt x="135136" y="269876"/>
                  </a:cubicBezTo>
                  <a:cubicBezTo>
                    <a:pt x="60502" y="269876"/>
                    <a:pt x="0" y="209462"/>
                    <a:pt x="0" y="134938"/>
                  </a:cubicBezTo>
                  <a:cubicBezTo>
                    <a:pt x="0" y="60414"/>
                    <a:pt x="60502" y="0"/>
                    <a:pt x="135136" y="0"/>
                  </a:cubicBezTo>
                  <a:close/>
                </a:path>
              </a:pathLst>
            </a:custGeom>
            <a:gradFill flip="none" rotWithShape="1">
              <a:gsLst>
                <a:gs pos="0">
                  <a:srgbClr val="FF0000"/>
                </a:gs>
                <a:gs pos="79000">
                  <a:schemeClr val="bg1"/>
                </a:gs>
                <a:gs pos="50000">
                  <a:srgbClr val="FF0000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0" name="Freihandform 69"/>
            <p:cNvSpPr>
              <a:spLocks noChangeAspect="1" noChangeArrowheads="1"/>
            </p:cNvSpPr>
            <p:nvPr/>
          </p:nvSpPr>
          <p:spPr bwMode="auto">
            <a:xfrm rot="16200000">
              <a:off x="5429610" y="1350398"/>
              <a:ext cx="243148" cy="269876"/>
            </a:xfrm>
            <a:custGeom>
              <a:avLst/>
              <a:gdLst>
                <a:gd name="connsiteX0" fmla="*/ 108012 w 243148"/>
                <a:gd name="connsiteY0" fmla="*/ 0 h 269876"/>
                <a:gd name="connsiteX1" fmla="*/ 243148 w 243148"/>
                <a:gd name="connsiteY1" fmla="*/ 134938 h 269876"/>
                <a:gd name="connsiteX2" fmla="*/ 108012 w 243148"/>
                <a:gd name="connsiteY2" fmla="*/ 269876 h 269876"/>
                <a:gd name="connsiteX3" fmla="*/ 12456 w 243148"/>
                <a:gd name="connsiteY3" fmla="*/ 230354 h 269876"/>
                <a:gd name="connsiteX4" fmla="*/ 0 w 243148"/>
                <a:gd name="connsiteY4" fmla="*/ 211906 h 269876"/>
                <a:gd name="connsiteX5" fmla="*/ 16504 w 243148"/>
                <a:gd name="connsiteY5" fmla="*/ 187462 h 269876"/>
                <a:gd name="connsiteX6" fmla="*/ 27124 w 243148"/>
                <a:gd name="connsiteY6" fmla="*/ 134938 h 269876"/>
                <a:gd name="connsiteX7" fmla="*/ 16504 w 243148"/>
                <a:gd name="connsiteY7" fmla="*/ 82414 h 269876"/>
                <a:gd name="connsiteX8" fmla="*/ 0 w 243148"/>
                <a:gd name="connsiteY8" fmla="*/ 57971 h 269876"/>
                <a:gd name="connsiteX9" fmla="*/ 12456 w 243148"/>
                <a:gd name="connsiteY9" fmla="*/ 39523 h 269876"/>
                <a:gd name="connsiteX10" fmla="*/ 108012 w 243148"/>
                <a:gd name="connsiteY10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148" h="269876">
                  <a:moveTo>
                    <a:pt x="108012" y="0"/>
                  </a:moveTo>
                  <a:cubicBezTo>
                    <a:pt x="182646" y="0"/>
                    <a:pt x="243148" y="60414"/>
                    <a:pt x="243148" y="134938"/>
                  </a:cubicBezTo>
                  <a:cubicBezTo>
                    <a:pt x="243148" y="209462"/>
                    <a:pt x="182646" y="269876"/>
                    <a:pt x="108012" y="269876"/>
                  </a:cubicBezTo>
                  <a:cubicBezTo>
                    <a:pt x="70695" y="269876"/>
                    <a:pt x="36911" y="254773"/>
                    <a:pt x="12456" y="230354"/>
                  </a:cubicBezTo>
                  <a:lnTo>
                    <a:pt x="0" y="211906"/>
                  </a:lnTo>
                  <a:lnTo>
                    <a:pt x="16504" y="187462"/>
                  </a:lnTo>
                  <a:cubicBezTo>
                    <a:pt x="23343" y="171318"/>
                    <a:pt x="27124" y="153569"/>
                    <a:pt x="27124" y="134938"/>
                  </a:cubicBezTo>
                  <a:cubicBezTo>
                    <a:pt x="27124" y="116307"/>
                    <a:pt x="23343" y="98558"/>
                    <a:pt x="16504" y="82414"/>
                  </a:cubicBezTo>
                  <a:lnTo>
                    <a:pt x="0" y="57971"/>
                  </a:lnTo>
                  <a:lnTo>
                    <a:pt x="12456" y="39523"/>
                  </a:lnTo>
                  <a:cubicBezTo>
                    <a:pt x="36911" y="15104"/>
                    <a:pt x="70695" y="0"/>
                    <a:pt x="108012" y="0"/>
                  </a:cubicBezTo>
                  <a:close/>
                </a:path>
              </a:pathLst>
            </a:custGeom>
            <a:gradFill flip="none" rotWithShape="1">
              <a:gsLst>
                <a:gs pos="2990">
                  <a:srgbClr val="00FFFF"/>
                </a:gs>
                <a:gs pos="0">
                  <a:srgbClr val="00FFFF"/>
                </a:gs>
                <a:gs pos="100000">
                  <a:schemeClr val="bg1"/>
                </a:gs>
                <a:gs pos="79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 dirty="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1" name="Freihandform 70"/>
            <p:cNvSpPr>
              <a:spLocks noChangeAspect="1" noChangeArrowheads="1"/>
            </p:cNvSpPr>
            <p:nvPr/>
          </p:nvSpPr>
          <p:spPr bwMode="auto">
            <a:xfrm rot="16200000">
              <a:off x="6190180" y="1529943"/>
              <a:ext cx="54248" cy="153935"/>
            </a:xfrm>
            <a:custGeom>
              <a:avLst/>
              <a:gdLst>
                <a:gd name="connsiteX0" fmla="*/ 27124 w 54248"/>
                <a:gd name="connsiteY0" fmla="*/ 0 h 153935"/>
                <a:gd name="connsiteX1" fmla="*/ 43628 w 54248"/>
                <a:gd name="connsiteY1" fmla="*/ 24443 h 153935"/>
                <a:gd name="connsiteX2" fmla="*/ 54248 w 54248"/>
                <a:gd name="connsiteY2" fmla="*/ 76967 h 153935"/>
                <a:gd name="connsiteX3" fmla="*/ 43628 w 54248"/>
                <a:gd name="connsiteY3" fmla="*/ 129491 h 153935"/>
                <a:gd name="connsiteX4" fmla="*/ 27124 w 54248"/>
                <a:gd name="connsiteY4" fmla="*/ 153935 h 153935"/>
                <a:gd name="connsiteX5" fmla="*/ 10620 w 54248"/>
                <a:gd name="connsiteY5" fmla="*/ 129491 h 153935"/>
                <a:gd name="connsiteX6" fmla="*/ 0 w 54248"/>
                <a:gd name="connsiteY6" fmla="*/ 76967 h 153935"/>
                <a:gd name="connsiteX7" fmla="*/ 10620 w 54248"/>
                <a:gd name="connsiteY7" fmla="*/ 24443 h 153935"/>
                <a:gd name="connsiteX8" fmla="*/ 27124 w 54248"/>
                <a:gd name="connsiteY8" fmla="*/ 0 h 153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54248" h="153935">
                  <a:moveTo>
                    <a:pt x="27124" y="0"/>
                  </a:moveTo>
                  <a:lnTo>
                    <a:pt x="43628" y="24443"/>
                  </a:lnTo>
                  <a:cubicBezTo>
                    <a:pt x="50467" y="40587"/>
                    <a:pt x="54248" y="58336"/>
                    <a:pt x="54248" y="76967"/>
                  </a:cubicBezTo>
                  <a:cubicBezTo>
                    <a:pt x="54248" y="95598"/>
                    <a:pt x="50467" y="113347"/>
                    <a:pt x="43628" y="129491"/>
                  </a:cubicBezTo>
                  <a:lnTo>
                    <a:pt x="27124" y="153935"/>
                  </a:lnTo>
                  <a:lnTo>
                    <a:pt x="10620" y="129491"/>
                  </a:lnTo>
                  <a:cubicBezTo>
                    <a:pt x="3782" y="113347"/>
                    <a:pt x="0" y="95598"/>
                    <a:pt x="0" y="76967"/>
                  </a:cubicBezTo>
                  <a:cubicBezTo>
                    <a:pt x="0" y="58336"/>
                    <a:pt x="3782" y="40587"/>
                    <a:pt x="10620" y="24443"/>
                  </a:cubicBezTo>
                  <a:lnTo>
                    <a:pt x="27124" y="0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bg1"/>
                </a:gs>
                <a:gs pos="100000">
                  <a:schemeClr val="bg1"/>
                </a:gs>
                <a:gs pos="100000">
                  <a:srgbClr val="FF0000"/>
                </a:gs>
              </a:gsLst>
              <a:path path="circle">
                <a:fillToRect l="100000" t="100000"/>
              </a:path>
              <a:tileRect r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2" name="Freihandform 71"/>
            <p:cNvSpPr>
              <a:spLocks noChangeAspect="1" noChangeArrowheads="1"/>
            </p:cNvSpPr>
            <p:nvPr/>
          </p:nvSpPr>
          <p:spPr bwMode="auto">
            <a:xfrm rot="16200000">
              <a:off x="6095728" y="1593546"/>
              <a:ext cx="243148" cy="269876"/>
            </a:xfrm>
            <a:custGeom>
              <a:avLst/>
              <a:gdLst>
                <a:gd name="connsiteX0" fmla="*/ 135136 w 243148"/>
                <a:gd name="connsiteY0" fmla="*/ 0 h 269876"/>
                <a:gd name="connsiteX1" fmla="*/ 230692 w 243148"/>
                <a:gd name="connsiteY1" fmla="*/ 39523 h 269876"/>
                <a:gd name="connsiteX2" fmla="*/ 243148 w 243148"/>
                <a:gd name="connsiteY2" fmla="*/ 57971 h 269876"/>
                <a:gd name="connsiteX3" fmla="*/ 226644 w 243148"/>
                <a:gd name="connsiteY3" fmla="*/ 82414 h 269876"/>
                <a:gd name="connsiteX4" fmla="*/ 216024 w 243148"/>
                <a:gd name="connsiteY4" fmla="*/ 134938 h 269876"/>
                <a:gd name="connsiteX5" fmla="*/ 226644 w 243148"/>
                <a:gd name="connsiteY5" fmla="*/ 187462 h 269876"/>
                <a:gd name="connsiteX6" fmla="*/ 243148 w 243148"/>
                <a:gd name="connsiteY6" fmla="*/ 211906 h 269876"/>
                <a:gd name="connsiteX7" fmla="*/ 230692 w 243148"/>
                <a:gd name="connsiteY7" fmla="*/ 230354 h 269876"/>
                <a:gd name="connsiteX8" fmla="*/ 135136 w 243148"/>
                <a:gd name="connsiteY8" fmla="*/ 269876 h 269876"/>
                <a:gd name="connsiteX9" fmla="*/ 0 w 243148"/>
                <a:gd name="connsiteY9" fmla="*/ 134938 h 269876"/>
                <a:gd name="connsiteX10" fmla="*/ 135136 w 243148"/>
                <a:gd name="connsiteY10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148" h="269876">
                  <a:moveTo>
                    <a:pt x="135136" y="0"/>
                  </a:moveTo>
                  <a:cubicBezTo>
                    <a:pt x="172453" y="0"/>
                    <a:pt x="206237" y="15104"/>
                    <a:pt x="230692" y="39523"/>
                  </a:cubicBezTo>
                  <a:lnTo>
                    <a:pt x="243148" y="57971"/>
                  </a:lnTo>
                  <a:lnTo>
                    <a:pt x="226644" y="82414"/>
                  </a:lnTo>
                  <a:cubicBezTo>
                    <a:pt x="219806" y="98558"/>
                    <a:pt x="216024" y="116307"/>
                    <a:pt x="216024" y="134938"/>
                  </a:cubicBezTo>
                  <a:cubicBezTo>
                    <a:pt x="216024" y="153569"/>
                    <a:pt x="219806" y="171318"/>
                    <a:pt x="226644" y="187462"/>
                  </a:cubicBezTo>
                  <a:lnTo>
                    <a:pt x="243148" y="211906"/>
                  </a:lnTo>
                  <a:lnTo>
                    <a:pt x="230692" y="230354"/>
                  </a:lnTo>
                  <a:cubicBezTo>
                    <a:pt x="206237" y="254773"/>
                    <a:pt x="172453" y="269876"/>
                    <a:pt x="135136" y="269876"/>
                  </a:cubicBezTo>
                  <a:cubicBezTo>
                    <a:pt x="60502" y="269876"/>
                    <a:pt x="0" y="209462"/>
                    <a:pt x="0" y="134938"/>
                  </a:cubicBezTo>
                  <a:cubicBezTo>
                    <a:pt x="0" y="60414"/>
                    <a:pt x="60502" y="0"/>
                    <a:pt x="135136" y="0"/>
                  </a:cubicBezTo>
                  <a:close/>
                </a:path>
              </a:pathLst>
            </a:custGeom>
            <a:gradFill flip="none" rotWithShape="1">
              <a:gsLst>
                <a:gs pos="45000">
                  <a:srgbClr val="00B050"/>
                </a:gs>
                <a:gs pos="79000">
                  <a:srgbClr val="B6E8CD"/>
                </a:gs>
                <a:gs pos="93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p:sp>
          <p:nvSpPr>
            <p:cNvPr id="73" name="Freihandform 72"/>
            <p:cNvSpPr>
              <a:spLocks noChangeAspect="1" noChangeArrowheads="1"/>
            </p:cNvSpPr>
            <p:nvPr/>
          </p:nvSpPr>
          <p:spPr bwMode="auto">
            <a:xfrm rot="16200000">
              <a:off x="6095728" y="1350398"/>
              <a:ext cx="243148" cy="269876"/>
            </a:xfrm>
            <a:custGeom>
              <a:avLst/>
              <a:gdLst>
                <a:gd name="connsiteX0" fmla="*/ 108012 w 243148"/>
                <a:gd name="connsiteY0" fmla="*/ 0 h 269876"/>
                <a:gd name="connsiteX1" fmla="*/ 243148 w 243148"/>
                <a:gd name="connsiteY1" fmla="*/ 134938 h 269876"/>
                <a:gd name="connsiteX2" fmla="*/ 108012 w 243148"/>
                <a:gd name="connsiteY2" fmla="*/ 269876 h 269876"/>
                <a:gd name="connsiteX3" fmla="*/ 12456 w 243148"/>
                <a:gd name="connsiteY3" fmla="*/ 230354 h 269876"/>
                <a:gd name="connsiteX4" fmla="*/ 0 w 243148"/>
                <a:gd name="connsiteY4" fmla="*/ 211906 h 269876"/>
                <a:gd name="connsiteX5" fmla="*/ 16504 w 243148"/>
                <a:gd name="connsiteY5" fmla="*/ 187462 h 269876"/>
                <a:gd name="connsiteX6" fmla="*/ 27124 w 243148"/>
                <a:gd name="connsiteY6" fmla="*/ 134938 h 269876"/>
                <a:gd name="connsiteX7" fmla="*/ 16504 w 243148"/>
                <a:gd name="connsiteY7" fmla="*/ 82414 h 269876"/>
                <a:gd name="connsiteX8" fmla="*/ 0 w 243148"/>
                <a:gd name="connsiteY8" fmla="*/ 57971 h 269876"/>
                <a:gd name="connsiteX9" fmla="*/ 12456 w 243148"/>
                <a:gd name="connsiteY9" fmla="*/ 39523 h 269876"/>
                <a:gd name="connsiteX10" fmla="*/ 108012 w 243148"/>
                <a:gd name="connsiteY10" fmla="*/ 0 h 269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3148" h="269876">
                  <a:moveTo>
                    <a:pt x="108012" y="0"/>
                  </a:moveTo>
                  <a:cubicBezTo>
                    <a:pt x="182646" y="0"/>
                    <a:pt x="243148" y="60414"/>
                    <a:pt x="243148" y="134938"/>
                  </a:cubicBezTo>
                  <a:cubicBezTo>
                    <a:pt x="243148" y="209462"/>
                    <a:pt x="182646" y="269876"/>
                    <a:pt x="108012" y="269876"/>
                  </a:cubicBezTo>
                  <a:cubicBezTo>
                    <a:pt x="70695" y="269876"/>
                    <a:pt x="36911" y="254773"/>
                    <a:pt x="12456" y="230354"/>
                  </a:cubicBezTo>
                  <a:lnTo>
                    <a:pt x="0" y="211906"/>
                  </a:lnTo>
                  <a:lnTo>
                    <a:pt x="16504" y="187462"/>
                  </a:lnTo>
                  <a:cubicBezTo>
                    <a:pt x="23343" y="171318"/>
                    <a:pt x="27124" y="153569"/>
                    <a:pt x="27124" y="134938"/>
                  </a:cubicBezTo>
                  <a:cubicBezTo>
                    <a:pt x="27124" y="116307"/>
                    <a:pt x="23343" y="98558"/>
                    <a:pt x="16504" y="82414"/>
                  </a:cubicBezTo>
                  <a:lnTo>
                    <a:pt x="0" y="57971"/>
                  </a:lnTo>
                  <a:lnTo>
                    <a:pt x="12456" y="39523"/>
                  </a:lnTo>
                  <a:cubicBezTo>
                    <a:pt x="36911" y="15104"/>
                    <a:pt x="70695" y="0"/>
                    <a:pt x="108012" y="0"/>
                  </a:cubicBezTo>
                  <a:close/>
                </a:path>
              </a:pathLst>
            </a:custGeom>
            <a:gradFill flip="none" rotWithShape="1">
              <a:gsLst>
                <a:gs pos="2990">
                  <a:srgbClr val="FF00FF"/>
                </a:gs>
                <a:gs pos="37000">
                  <a:srgbClr val="FF00FF"/>
                </a:gs>
                <a:gs pos="100000">
                  <a:schemeClr val="bg1"/>
                </a:gs>
                <a:gs pos="79000">
                  <a:schemeClr val="bg1"/>
                </a:gs>
              </a:gsLst>
              <a:path path="circle">
                <a:fillToRect t="100000" r="100000"/>
              </a:path>
              <a:tileRect l="-100000" b="-100000"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anchor="ctr">
              <a:no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000000"/>
                </a:solidFill>
                <a:latin typeface="Arial" charset="0"/>
              </a:endParaRPr>
            </a:p>
          </p:txBody>
        </p:sp>
        <p:cxnSp>
          <p:nvCxnSpPr>
            <p:cNvPr id="76" name="Gerader Verbinder 75"/>
            <p:cNvCxnSpPr>
              <a:stCxn id="70" idx="4"/>
              <a:endCxn id="73" idx="8"/>
            </p:cNvCxnSpPr>
            <p:nvPr/>
          </p:nvCxnSpPr>
          <p:spPr>
            <a:xfrm>
              <a:off x="5628153" y="1606910"/>
              <a:ext cx="512183" cy="0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0" name="Textfeld 79"/>
                <p:cNvSpPr txBox="1"/>
                <p:nvPr/>
              </p:nvSpPr>
              <p:spPr>
                <a:xfrm>
                  <a:off x="5485525" y="1374569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DE" sz="12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de-DE" sz="12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0" name="Textfeld 7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5525" y="1374569"/>
                  <a:ext cx="131318" cy="184666"/>
                </a:xfrm>
                <a:prstGeom prst="rect">
                  <a:avLst/>
                </a:prstGeom>
                <a:blipFill>
                  <a:blip r:embed="rId27"/>
                  <a:stretch>
                    <a:fillRect l="-23810" r="-42857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1" name="Textfeld 80"/>
                <p:cNvSpPr txBox="1"/>
                <p:nvPr/>
              </p:nvSpPr>
              <p:spPr>
                <a:xfrm>
                  <a:off x="6146184" y="1374569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DE" sz="12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de-DE" sz="12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1" name="Textfeld 8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46184" y="1374569"/>
                  <a:ext cx="131318" cy="184666"/>
                </a:xfrm>
                <a:prstGeom prst="rect">
                  <a:avLst/>
                </a:prstGeom>
                <a:blipFill>
                  <a:blip r:embed="rId28"/>
                  <a:stretch>
                    <a:fillRect l="-22727" r="-40909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2" name="Textfeld 81"/>
                <p:cNvSpPr txBox="1"/>
                <p:nvPr/>
              </p:nvSpPr>
              <p:spPr>
                <a:xfrm>
                  <a:off x="5488308" y="1612964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2" name="Textfeld 8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488308" y="1612964"/>
                  <a:ext cx="131318" cy="184666"/>
                </a:xfrm>
                <a:prstGeom prst="rect">
                  <a:avLst/>
                </a:prstGeom>
                <a:blipFill>
                  <a:blip r:embed="rId29"/>
                  <a:stretch>
                    <a:fillRect l="-22727" r="-1818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3" name="Textfeld 82"/>
                <p:cNvSpPr txBox="1"/>
                <p:nvPr/>
              </p:nvSpPr>
              <p:spPr>
                <a:xfrm>
                  <a:off x="6153224" y="1608636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3" name="Textfeld 8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153224" y="1608636"/>
                  <a:ext cx="131318" cy="184666"/>
                </a:xfrm>
                <a:prstGeom prst="rect">
                  <a:avLst/>
                </a:prstGeom>
                <a:blipFill>
                  <a:blip r:embed="rId29"/>
                  <a:stretch>
                    <a:fillRect l="-22727" r="-18182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4" name="Textfeld 83"/>
                <p:cNvSpPr txBox="1"/>
                <p:nvPr/>
              </p:nvSpPr>
              <p:spPr>
                <a:xfrm>
                  <a:off x="5749943" y="1422244"/>
                  <a:ext cx="289245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 </m:t>
                        </m:r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𝜎</m:t>
                        </m:r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4" name="Textfeld 8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749943" y="1422244"/>
                  <a:ext cx="289245" cy="184666"/>
                </a:xfrm>
                <a:prstGeom prst="rect">
                  <a:avLst/>
                </a:prstGeom>
                <a:blipFill>
                  <a:blip r:embed="rId30"/>
                  <a:stretch>
                    <a:fillRect l="-4167" r="-41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5" name="Rechteck 84"/>
                <p:cNvSpPr/>
                <p:nvPr/>
              </p:nvSpPr>
              <p:spPr>
                <a:xfrm>
                  <a:off x="5642229" y="1534209"/>
                  <a:ext cx="489686" cy="276999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𝜌</m:t>
                        </m:r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,</m:t>
                        </m:r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𝜔</m:t>
                        </m:r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5" name="Rechteck 84"/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2229" y="1534209"/>
                  <a:ext cx="489686" cy="276999"/>
                </a:xfrm>
                <a:prstGeom prst="rect">
                  <a:avLst/>
                </a:prstGeom>
                <a:blipFill>
                  <a:blip r:embed="rId31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6" name="Textfeld 85"/>
                <p:cNvSpPr txBox="1"/>
                <p:nvPr/>
              </p:nvSpPr>
              <p:spPr>
                <a:xfrm>
                  <a:off x="3797340" y="2132857"/>
                  <a:ext cx="1310294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  <m:t>𝑞𝑞</m:t>
                                </m:r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acc>
                                  <m:accPr>
                                    <m:chr m:val="̅"/>
                                    <m:ctrlP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  <m:acc>
                                  <m:accPr>
                                    <m:chr m:val="̅"/>
                                    <m:ctrlP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</m:oMath>
                    </m:oMathPara>
                  </a14:m>
                  <a:endParaRPr lang="de-DE" sz="20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6" name="Textfeld 85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797340" y="2132857"/>
                  <a:ext cx="1310294" cy="307777"/>
                </a:xfrm>
                <a:prstGeom prst="rect">
                  <a:avLst/>
                </a:prstGeom>
                <a:blipFill>
                  <a:blip r:embed="rId32"/>
                  <a:stretch>
                    <a:fillRect r="-6047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88" name="Textfeld 87"/>
                <p:cNvSpPr txBox="1"/>
                <p:nvPr/>
              </p:nvSpPr>
              <p:spPr>
                <a:xfrm>
                  <a:off x="5271666" y="2132857"/>
                  <a:ext cx="1318053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de-DE" sz="20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88" name="Textfeld 8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1666" y="2132857"/>
                  <a:ext cx="1318053" cy="307777"/>
                </a:xfrm>
                <a:prstGeom prst="rect">
                  <a:avLst/>
                </a:prstGeom>
                <a:blipFill>
                  <a:blip r:embed="rId33"/>
                  <a:stretch>
                    <a:fillRect r="-6019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9" name="TextBox 43 2"/>
            <p:cNvSpPr txBox="1"/>
            <p:nvPr/>
          </p:nvSpPr>
          <p:spPr>
            <a:xfrm>
              <a:off x="5324597" y="2596842"/>
              <a:ext cx="11576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2000" dirty="0">
                  <a:solidFill>
                    <a:srgbClr val="FF0000"/>
                  </a:solidFill>
                </a:rPr>
                <a:t>Molecule</a:t>
              </a:r>
              <a:endParaRPr lang="de-DE" sz="2000" dirty="0">
                <a:solidFill>
                  <a:srgbClr val="FF0000"/>
                </a:solidFill>
              </a:endParaRPr>
            </a:p>
          </p:txBody>
        </p:sp>
        <p:sp>
          <p:nvSpPr>
            <p:cNvPr id="96" name="Ellipse 95"/>
            <p:cNvSpPr/>
            <p:nvPr/>
          </p:nvSpPr>
          <p:spPr>
            <a:xfrm>
              <a:off x="7047369" y="1512942"/>
              <a:ext cx="270000" cy="270000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68000">
                  <a:srgbClr val="FF0000"/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7" name="Ellipse 96"/>
            <p:cNvSpPr/>
            <p:nvPr/>
          </p:nvSpPr>
          <p:spPr>
            <a:xfrm>
              <a:off x="7753433" y="1512942"/>
              <a:ext cx="270000" cy="270000"/>
            </a:xfrm>
            <a:prstGeom prst="ellipse">
              <a:avLst/>
            </a:prstGeom>
            <a:gradFill flip="none" rotWithShape="1">
              <a:gsLst>
                <a:gs pos="26000">
                  <a:schemeClr val="bg1"/>
                </a:gs>
                <a:gs pos="70000">
                  <a:srgbClr val="FF00FF"/>
                </a:gs>
              </a:gsLst>
              <a:path path="circle">
                <a:fillToRect r="100000" b="100000"/>
              </a:path>
              <a:tileRect l="-100000" t="-100000"/>
            </a:gra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8" name="Textfeld 127"/>
                <p:cNvSpPr txBox="1"/>
                <p:nvPr/>
              </p:nvSpPr>
              <p:spPr>
                <a:xfrm>
                  <a:off x="7059473" y="2132857"/>
                  <a:ext cx="855747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  <m:t>𝑞</m:t>
                                </m:r>
                                <m:acc>
                                  <m:accPr>
                                    <m:chr m:val="̅"/>
                                    <m:ctrlP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accPr>
                                  <m:e>
                                    <m:r>
                                      <a:rPr lang="de-DE" sz="2000" i="1">
                                        <a:solidFill>
                                          <a:srgbClr val="000096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𝑞</m:t>
                                    </m:r>
                                  </m:e>
                                </m:acc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8</m:t>
                            </m:r>
                          </m:sub>
                        </m:sSub>
                        <m:r>
                          <a:rPr lang="de-DE" sz="2000" i="1">
                            <a:solidFill>
                              <a:srgbClr val="000096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oMath>
                    </m:oMathPara>
                  </a14:m>
                  <a:endParaRPr lang="de-DE" sz="20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28" name="Textfeld 12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059473" y="2132857"/>
                  <a:ext cx="855747" cy="307777"/>
                </a:xfrm>
                <a:prstGeom prst="rect">
                  <a:avLst/>
                </a:prstGeom>
                <a:blipFill>
                  <a:blip r:embed="rId34"/>
                  <a:stretch>
                    <a:fillRect r="-6429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grpSp>
          <p:nvGrpSpPr>
            <p:cNvPr id="139" name="Gruppieren 138"/>
            <p:cNvGrpSpPr/>
            <p:nvPr/>
          </p:nvGrpSpPr>
          <p:grpSpPr>
            <a:xfrm>
              <a:off x="8762364" y="1370042"/>
              <a:ext cx="944212" cy="486087"/>
              <a:chOff x="5904916" y="5833351"/>
              <a:chExt cx="944212" cy="486087"/>
            </a:xfrm>
          </p:grpSpPr>
          <p:sp>
            <p:nvSpPr>
              <p:cNvPr id="137" name="Freihandform 136"/>
              <p:cNvSpPr/>
              <p:nvPr/>
            </p:nvSpPr>
            <p:spPr>
              <a:xfrm>
                <a:off x="5972828" y="5901698"/>
                <a:ext cx="876300" cy="417740"/>
              </a:xfrm>
              <a:custGeom>
                <a:avLst/>
                <a:gdLst>
                  <a:gd name="connsiteX0" fmla="*/ 0 w 876300"/>
                  <a:gd name="connsiteY0" fmla="*/ 417740 h 417740"/>
                  <a:gd name="connsiteX1" fmla="*/ 876300 w 876300"/>
                  <a:gd name="connsiteY1" fmla="*/ 417740 h 417740"/>
                  <a:gd name="connsiteX2" fmla="*/ 876300 w 876300"/>
                  <a:gd name="connsiteY2" fmla="*/ 0 h 41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300" h="417740">
                    <a:moveTo>
                      <a:pt x="0" y="417740"/>
                    </a:moveTo>
                    <a:lnTo>
                      <a:pt x="876300" y="417740"/>
                    </a:lnTo>
                    <a:lnTo>
                      <a:pt x="876300" y="0"/>
                    </a:lnTo>
                  </a:path>
                </a:pathLst>
              </a:custGeom>
              <a:noFill/>
              <a:ln>
                <a:solidFill>
                  <a:srgbClr val="FF00FF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sz="2000">
                  <a:solidFill>
                    <a:srgbClr val="FFFFFF"/>
                  </a:solidFill>
                  <a:latin typeface="Arial"/>
                </a:endParaRPr>
              </a:p>
            </p:txBody>
          </p:sp>
          <p:sp>
            <p:nvSpPr>
              <p:cNvPr id="138" name="Freihandform 137"/>
              <p:cNvSpPr/>
              <p:nvPr/>
            </p:nvSpPr>
            <p:spPr>
              <a:xfrm>
                <a:off x="5904916" y="5833351"/>
                <a:ext cx="876300" cy="417740"/>
              </a:xfrm>
              <a:custGeom>
                <a:avLst/>
                <a:gdLst>
                  <a:gd name="connsiteX0" fmla="*/ 0 w 876300"/>
                  <a:gd name="connsiteY0" fmla="*/ 417740 h 417740"/>
                  <a:gd name="connsiteX1" fmla="*/ 876300 w 876300"/>
                  <a:gd name="connsiteY1" fmla="*/ 417740 h 417740"/>
                  <a:gd name="connsiteX2" fmla="*/ 876300 w 876300"/>
                  <a:gd name="connsiteY2" fmla="*/ 0 h 4177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76300" h="417740">
                    <a:moveTo>
                      <a:pt x="0" y="417740"/>
                    </a:moveTo>
                    <a:lnTo>
                      <a:pt x="876300" y="417740"/>
                    </a:lnTo>
                    <a:lnTo>
                      <a:pt x="876300" y="0"/>
                    </a:lnTo>
                  </a:path>
                </a:pathLst>
              </a:custGeom>
              <a:noFill/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defTabSz="914400" fontAlgn="base">
                  <a:spcBef>
                    <a:spcPct val="0"/>
                  </a:spcBef>
                  <a:spcAft>
                    <a:spcPct val="0"/>
                  </a:spcAft>
                </a:pPr>
                <a:endParaRPr lang="de-DE" sz="2000">
                  <a:solidFill>
                    <a:srgbClr val="FFFFFF"/>
                  </a:solidFill>
                  <a:latin typeface="Arial"/>
                </a:endParaRPr>
              </a:p>
            </p:txBody>
          </p:sp>
        </p:grpSp>
        <p:sp>
          <p:nvSpPr>
            <p:cNvPr id="141" name="Freihandform 140"/>
            <p:cNvSpPr/>
            <p:nvPr/>
          </p:nvSpPr>
          <p:spPr>
            <a:xfrm flipH="1" flipV="1">
              <a:off x="8778693" y="1374123"/>
              <a:ext cx="876300" cy="417740"/>
            </a:xfrm>
            <a:custGeom>
              <a:avLst/>
              <a:gdLst>
                <a:gd name="connsiteX0" fmla="*/ 0 w 876300"/>
                <a:gd name="connsiteY0" fmla="*/ 417740 h 417740"/>
                <a:gd name="connsiteX1" fmla="*/ 876300 w 876300"/>
                <a:gd name="connsiteY1" fmla="*/ 417740 h 417740"/>
                <a:gd name="connsiteX2" fmla="*/ 876300 w 876300"/>
                <a:gd name="connsiteY2" fmla="*/ 0 h 41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6300" h="417740">
                  <a:moveTo>
                    <a:pt x="0" y="417740"/>
                  </a:moveTo>
                  <a:lnTo>
                    <a:pt x="876300" y="417740"/>
                  </a:lnTo>
                  <a:lnTo>
                    <a:pt x="876300" y="0"/>
                  </a:lnTo>
                </a:path>
              </a:pathLst>
            </a:cu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2" name="Freihandform 141"/>
            <p:cNvSpPr/>
            <p:nvPr/>
          </p:nvSpPr>
          <p:spPr>
            <a:xfrm flipH="1" flipV="1">
              <a:off x="8846605" y="1442470"/>
              <a:ext cx="876300" cy="417740"/>
            </a:xfrm>
            <a:custGeom>
              <a:avLst/>
              <a:gdLst>
                <a:gd name="connsiteX0" fmla="*/ 0 w 876300"/>
                <a:gd name="connsiteY0" fmla="*/ 417740 h 417740"/>
                <a:gd name="connsiteX1" fmla="*/ 876300 w 876300"/>
                <a:gd name="connsiteY1" fmla="*/ 417740 h 417740"/>
                <a:gd name="connsiteX2" fmla="*/ 876300 w 876300"/>
                <a:gd name="connsiteY2" fmla="*/ 0 h 4177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76300" h="417740">
                  <a:moveTo>
                    <a:pt x="0" y="417740"/>
                  </a:moveTo>
                  <a:lnTo>
                    <a:pt x="876300" y="417740"/>
                  </a:lnTo>
                  <a:lnTo>
                    <a:pt x="876300" y="0"/>
                  </a:lnTo>
                </a:path>
              </a:pathLst>
            </a:custGeom>
            <a:noFill/>
            <a:ln>
              <a:solidFill>
                <a:srgbClr val="00FF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914400" fontAlgn="base">
                <a:spcBef>
                  <a:spcPct val="0"/>
                </a:spcBef>
                <a:spcAft>
                  <a:spcPct val="0"/>
                </a:spcAft>
              </a:pPr>
              <a:endParaRPr lang="de-DE" sz="200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3" name="Text Box 29 2"/>
            <p:cNvSpPr txBox="1">
              <a:spLocks noChangeArrowheads="1"/>
            </p:cNvSpPr>
            <p:nvPr/>
          </p:nvSpPr>
          <p:spPr bwMode="auto">
            <a:xfrm>
              <a:off x="8186301" y="1310288"/>
              <a:ext cx="422275" cy="5794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sz="3200" dirty="0">
                  <a:solidFill>
                    <a:srgbClr val="0000A4"/>
                  </a:solidFill>
                  <a:latin typeface="Arial" charset="0"/>
                </a:rPr>
                <a:t>+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4" name="Textfeld 143"/>
                <p:cNvSpPr txBox="1"/>
                <p:nvPr/>
              </p:nvSpPr>
              <p:spPr>
                <a:xfrm>
                  <a:off x="8981557" y="2132857"/>
                  <a:ext cx="721608" cy="307777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d>
                              <m:dPr>
                                <m:ctrlP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r>
                                  <a:rPr lang="de-DE" sz="2000" i="1">
                                    <a:solidFill>
                                      <a:srgbClr val="000096"/>
                                    </a:solidFill>
                                    <a:latin typeface="Cambria Math" panose="02040503050406030204" pitchFamily="18" charset="0"/>
                                  </a:rPr>
                                  <m:t>𝑔𝑔</m:t>
                                </m:r>
                              </m:e>
                            </m:d>
                          </m:e>
                          <m:sub>
                            <m:r>
                              <a:rPr lang="de-DE" sz="2000" i="1">
                                <a:solidFill>
                                  <a:srgbClr val="000096"/>
                                </a:solidFill>
                                <a:latin typeface="Cambria Math" panose="02040503050406030204" pitchFamily="18" charset="0"/>
                              </a:rPr>
                              <m:t>0</m:t>
                            </m:r>
                          </m:sub>
                        </m:sSub>
                      </m:oMath>
                    </m:oMathPara>
                  </a14:m>
                  <a:endParaRPr lang="de-DE" sz="2000" dirty="0" err="1">
                    <a:solidFill>
                      <a:srgbClr val="000096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44" name="Textfeld 14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981557" y="2132857"/>
                  <a:ext cx="721608" cy="307777"/>
                </a:xfrm>
                <a:prstGeom prst="rect">
                  <a:avLst/>
                </a:prstGeom>
                <a:blipFill>
                  <a:blip r:embed="rId35"/>
                  <a:stretch>
                    <a:fillRect r="-2521" b="-30000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7" name="Textfeld 146"/>
                <p:cNvSpPr txBox="1"/>
                <p:nvPr/>
              </p:nvSpPr>
              <p:spPr>
                <a:xfrm>
                  <a:off x="7112002" y="1534208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de-DE" sz="12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𝑞</m:t>
                        </m:r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47" name="Textfeld 1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12002" y="1534208"/>
                  <a:ext cx="131318" cy="184666"/>
                </a:xfrm>
                <a:prstGeom prst="rect">
                  <a:avLst/>
                </a:prstGeom>
                <a:blipFill>
                  <a:blip r:embed="rId29"/>
                  <a:stretch>
                    <a:fillRect l="-23810" r="-23810" b="-2666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48" name="Textfeld 147"/>
                <p:cNvSpPr txBox="1"/>
                <p:nvPr/>
              </p:nvSpPr>
              <p:spPr>
                <a:xfrm>
                  <a:off x="7824627" y="1543817"/>
                  <a:ext cx="131318" cy="184666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defTabSz="914400" fontAlgn="base">
                    <a:spcBef>
                      <a:spcPct val="0"/>
                    </a:spcBef>
                    <a:spcAft>
                      <a:spcPct val="0"/>
                    </a:spcAft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acc>
                          <m:accPr>
                            <m:chr m:val="̅"/>
                            <m:ctrlP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sz="12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𝑞</m:t>
                            </m:r>
                          </m:e>
                        </m:acc>
                      </m:oMath>
                    </m:oMathPara>
                  </a14:m>
                  <a:endParaRPr lang="de-DE" sz="1200" dirty="0" err="1">
                    <a:solidFill>
                      <a:srgbClr val="000000"/>
                    </a:solidFill>
                    <a:latin typeface="Arial" charset="0"/>
                  </a:endParaRPr>
                </a:p>
              </p:txBody>
            </p:sp>
          </mc:Choice>
          <mc:Fallback xmlns="">
            <p:sp>
              <p:nvSpPr>
                <p:cNvPr id="148" name="Textfeld 147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824627" y="1543817"/>
                  <a:ext cx="131318" cy="184666"/>
                </a:xfrm>
                <a:prstGeom prst="rect">
                  <a:avLst/>
                </a:prstGeom>
                <a:blipFill>
                  <a:blip r:embed="rId36"/>
                  <a:stretch>
                    <a:fillRect l="-23810" r="-42857" b="-22581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49" name="Textfeld 148"/>
          <p:cNvSpPr txBox="1"/>
          <p:nvPr/>
        </p:nvSpPr>
        <p:spPr>
          <a:xfrm>
            <a:off x="4583832" y="3068960"/>
            <a:ext cx="19574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2000" b="1" dirty="0" err="1">
                <a:solidFill>
                  <a:srgbClr val="FF0000"/>
                </a:solidFill>
              </a:rPr>
              <a:t>Where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are</a:t>
            </a:r>
            <a:r>
              <a:rPr lang="de-DE" sz="2000" b="1" dirty="0">
                <a:solidFill>
                  <a:srgbClr val="FF0000"/>
                </a:solidFill>
              </a:rPr>
              <a:t> </a:t>
            </a:r>
            <a:r>
              <a:rPr lang="de-DE" sz="2000" b="1" dirty="0" err="1">
                <a:solidFill>
                  <a:srgbClr val="FF0000"/>
                </a:solidFill>
              </a:rPr>
              <a:t>they</a:t>
            </a:r>
            <a:r>
              <a:rPr lang="de-DE" sz="2000" b="1" dirty="0">
                <a:solidFill>
                  <a:srgbClr val="FF0000"/>
                </a:solidFill>
              </a:rPr>
              <a:t>?</a:t>
            </a:r>
          </a:p>
        </p:txBody>
      </p:sp>
      <p:pic>
        <p:nvPicPr>
          <p:cNvPr id="7" name="Grafik 6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3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857" y="5250674"/>
            <a:ext cx="2241523" cy="252952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473964D9-F8B6-4D65-9E6E-6126A302DE26}"/>
              </a:ext>
            </a:extLst>
          </p:cNvPr>
          <p:cNvPicPr>
            <a:picLocks noChangeAspect="1"/>
          </p:cNvPicPr>
          <p:nvPr/>
        </p:nvPicPr>
        <p:blipFill>
          <a:blip r:embed="rId3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152" y="3709181"/>
            <a:ext cx="3709508" cy="254304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576C84E0-200D-45B2-B7EB-A6C1C2BCBF04}"/>
                  </a:ext>
                </a:extLst>
              </p:cNvPr>
              <p:cNvSpPr txBox="1"/>
              <p:nvPr/>
            </p:nvSpPr>
            <p:spPr>
              <a:xfrm>
                <a:off x="10115953" y="4483809"/>
                <a:ext cx="1689116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d>
                        <m:d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1420</m:t>
                          </m:r>
                        </m:e>
                      </m:d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𝑋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, 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𝑌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a:rPr lang="de-DE" sz="1800" b="0" i="1" smtClean="0">
                          <a:latin typeface="Cambria Math" panose="02040503050406030204" pitchFamily="18" charset="0"/>
                        </a:rPr>
                        <m:t>𝑍</m:t>
                      </m:r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576C84E0-200D-45B2-B7EB-A6C1C2BCBF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15953" y="4483809"/>
                <a:ext cx="1689116" cy="328295"/>
              </a:xfrm>
              <a:prstGeom prst="rect">
                <a:avLst/>
              </a:prstGeom>
              <a:blipFill>
                <a:blip r:embed="rId39"/>
                <a:stretch>
                  <a:fillRect l="-1439" r="-251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C4ED9CB-3612-4768-A669-C8C55DE40B8F}"/>
                  </a:ext>
                </a:extLst>
              </p:cNvPr>
              <p:cNvSpPr txBox="1"/>
              <p:nvPr/>
            </p:nvSpPr>
            <p:spPr>
              <a:xfrm>
                <a:off x="10647342" y="5175421"/>
                <a:ext cx="347018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de-DE" sz="1800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de-DE" sz="1800" b="0" i="0" smtClean="0">
                              <a:latin typeface="Cambria Math" panose="02040503050406030204" pitchFamily="18" charset="0"/>
                            </a:rPr>
                            <m:t>cc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9" name="Textfeld 8">
                <a:extLst>
                  <a:ext uri="{FF2B5EF4-FFF2-40B4-BE49-F238E27FC236}">
                    <a16:creationId xmlns:a16="http://schemas.microsoft.com/office/drawing/2014/main" id="{BC4ED9CB-3612-4768-A669-C8C55DE40B8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47342" y="5175421"/>
                <a:ext cx="347018" cy="328295"/>
              </a:xfrm>
              <a:prstGeom prst="rect">
                <a:avLst/>
              </a:prstGeom>
              <a:blipFill>
                <a:blip r:embed="rId40"/>
                <a:stretch>
                  <a:fillRect l="-17544" r="-175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feld 65">
                <a:extLst>
                  <a:ext uri="{FF2B5EF4-FFF2-40B4-BE49-F238E27FC236}">
                    <a16:creationId xmlns:a16="http://schemas.microsoft.com/office/drawing/2014/main" id="{38EB8545-FA73-4D76-818A-FBBFFF36C2AF}"/>
                  </a:ext>
                </a:extLst>
              </p:cNvPr>
              <p:cNvSpPr txBox="1"/>
              <p:nvPr/>
            </p:nvSpPr>
            <p:spPr>
              <a:xfrm>
                <a:off x="10671381" y="5620916"/>
                <a:ext cx="291170" cy="32829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sz="18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𝜋</m:t>
                          </m:r>
                        </m:e>
                        <m:sub>
                          <m:r>
                            <a:rPr lang="de-DE" sz="1800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</m:oMath>
                  </m:oMathPara>
                </a14:m>
                <a:endParaRPr lang="en-US" sz="1800" dirty="0"/>
              </a:p>
            </p:txBody>
          </p:sp>
        </mc:Choice>
        <mc:Fallback xmlns="">
          <p:sp>
            <p:nvSpPr>
              <p:cNvPr id="66" name="Textfeld 65">
                <a:extLst>
                  <a:ext uri="{FF2B5EF4-FFF2-40B4-BE49-F238E27FC236}">
                    <a16:creationId xmlns:a16="http://schemas.microsoft.com/office/drawing/2014/main" id="{38EB8545-FA73-4D76-818A-FBBFFF36C2A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671381" y="5620916"/>
                <a:ext cx="291170" cy="328295"/>
              </a:xfrm>
              <a:prstGeom prst="rect">
                <a:avLst/>
              </a:prstGeom>
              <a:blipFill>
                <a:blip r:embed="rId41"/>
                <a:stretch>
                  <a:fillRect l="-12766" r="-85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26295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9" grpId="0"/>
      <p:bldP spid="149" grpId="0"/>
      <p:bldP spid="6" grpId="0"/>
      <p:bldP spid="9" grpId="0"/>
      <p:bldP spid="6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Grafik 13">
            <a:extLst>
              <a:ext uri="{FF2B5EF4-FFF2-40B4-BE49-F238E27FC236}">
                <a16:creationId xmlns:a16="http://schemas.microsoft.com/office/drawing/2014/main" id="{F70903B5-BF87-42C4-BEFC-E1732149D38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608165"/>
            <a:ext cx="9205210" cy="6396890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Light-Meson </a:t>
            </a:r>
            <a:r>
              <a:rPr lang="de-DE" dirty="0" err="1"/>
              <a:t>Spectrum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DDDDDD"/>
                </a:solidFill>
                <a:latin typeface="Arial" charset="0"/>
              </a:rPr>
              <a:t>B. Ketzer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DDDDDD"/>
                </a:solidFill>
                <a:latin typeface="Arial" charset="0"/>
              </a:rPr>
              <a:t>AMBER</a:t>
            </a:r>
            <a:endParaRPr lang="en-GB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0708E14-7B22-4BA8-8558-A58781B58305}" type="slidenum">
              <a:rPr lang="de-DE">
                <a:solidFill>
                  <a:srgbClr val="DDDDDD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de-DE">
              <a:solidFill>
                <a:srgbClr val="DDDDDD"/>
              </a:solidFill>
              <a:latin typeface="Arial" charset="0"/>
            </a:endParaRPr>
          </a:p>
        </p:txBody>
      </p:sp>
      <p:pic>
        <p:nvPicPr>
          <p:cNvPr id="12" name="Grafik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44072" y="3362979"/>
            <a:ext cx="1224136" cy="929373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9" name="Textfeld 8"/>
          <p:cNvSpPr txBox="1"/>
          <p:nvPr/>
        </p:nvSpPr>
        <p:spPr>
          <a:xfrm>
            <a:off x="5735960" y="519063"/>
            <a:ext cx="472097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</a:rPr>
              <a:t>[B. Ketzer et al., </a:t>
            </a:r>
            <a:r>
              <a:rPr lang="de-DE" sz="1200" dirty="0" err="1">
                <a:solidFill>
                  <a:srgbClr val="000000"/>
                </a:solidFill>
              </a:rPr>
              <a:t>Prog</a:t>
            </a:r>
            <a:r>
              <a:rPr lang="de-DE" sz="1200" dirty="0">
                <a:solidFill>
                  <a:srgbClr val="000000"/>
                </a:solidFill>
              </a:rPr>
              <a:t>. Part. </a:t>
            </a:r>
            <a:r>
              <a:rPr lang="de-DE" sz="1200" dirty="0" err="1">
                <a:solidFill>
                  <a:srgbClr val="000000"/>
                </a:solidFill>
              </a:rPr>
              <a:t>Nucl</a:t>
            </a:r>
            <a:r>
              <a:rPr lang="de-DE" sz="1200" dirty="0">
                <a:solidFill>
                  <a:srgbClr val="000000"/>
                </a:solidFill>
              </a:rPr>
              <a:t>. Phys. 113, 103755 (2020)]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 err="1">
                <a:solidFill>
                  <a:srgbClr val="000000"/>
                </a:solidFill>
              </a:rPr>
              <a:t>Relativistic</a:t>
            </a:r>
            <a:r>
              <a:rPr lang="de-DE" sz="1200" dirty="0">
                <a:solidFill>
                  <a:srgbClr val="000000"/>
                </a:solidFill>
              </a:rPr>
              <a:t> Quark Model: [D. Ebert et al., Phys. </a:t>
            </a:r>
            <a:r>
              <a:rPr lang="de-DE" sz="1200" dirty="0" err="1">
                <a:solidFill>
                  <a:srgbClr val="000000"/>
                </a:solidFill>
              </a:rPr>
              <a:t>Rev</a:t>
            </a:r>
            <a:r>
              <a:rPr lang="de-DE" sz="1200" dirty="0">
                <a:solidFill>
                  <a:srgbClr val="000000"/>
                </a:solidFill>
              </a:rPr>
              <a:t>. D 79, 114029 (2009)]</a:t>
            </a:r>
          </a:p>
        </p:txBody>
      </p:sp>
    </p:spTree>
    <p:extLst>
      <p:ext uri="{BB962C8B-B14F-4D97-AF65-F5344CB8AC3E}">
        <p14:creationId xmlns:p14="http://schemas.microsoft.com/office/powerpoint/2010/main" val="3609433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rafik 17">
            <a:extLst>
              <a:ext uri="{FF2B5EF4-FFF2-40B4-BE49-F238E27FC236}">
                <a16:creationId xmlns:a16="http://schemas.microsoft.com/office/drawing/2014/main" id="{BC0D3AE8-BCDD-4D21-8A15-6E70264151A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5425" y="608165"/>
            <a:ext cx="9205210" cy="6396890"/>
          </a:xfrm>
          <a:prstGeom prst="rect">
            <a:avLst/>
          </a:prstGeom>
        </p:spPr>
      </p:pic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Light-Meson </a:t>
            </a:r>
            <a:r>
              <a:rPr lang="de-DE" dirty="0" err="1"/>
              <a:t>Spectrum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>
                <a:solidFill>
                  <a:srgbClr val="DDDDDD"/>
                </a:solidFill>
                <a:latin typeface="Arial" charset="0"/>
              </a:rPr>
              <a:t>B. Ketzer</a:t>
            </a:r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solidFill>
                  <a:srgbClr val="DDDDDD"/>
                </a:solidFill>
                <a:latin typeface="Arial" charset="0"/>
              </a:rPr>
              <a:t>AMBER</a:t>
            </a:r>
            <a:endParaRPr lang="en-GB" dirty="0">
              <a:solidFill>
                <a:srgbClr val="DDDDDD"/>
              </a:solidFill>
              <a:latin typeface="Arial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fld id="{C0708E14-7B22-4BA8-8558-A58781B58305}" type="slidenum">
              <a:rPr lang="de-DE">
                <a:solidFill>
                  <a:srgbClr val="DDDDDD"/>
                </a:solidFill>
                <a:latin typeface="Arial" charset="0"/>
              </a:rPr>
              <a:pPr defTabSz="914400"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de-DE">
              <a:solidFill>
                <a:srgbClr val="DDDDDD"/>
              </a:solidFill>
              <a:latin typeface="Arial" charset="0"/>
            </a:endParaRPr>
          </a:p>
        </p:txBody>
      </p:sp>
      <p:pic>
        <p:nvPicPr>
          <p:cNvPr id="13" name="Grafik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08349" y="1818161"/>
            <a:ext cx="1482372" cy="2655525"/>
          </a:xfrm>
          <a:prstGeom prst="ellipse">
            <a:avLst/>
          </a:prstGeom>
          <a:ln w="28575">
            <a:solidFill>
              <a:srgbClr val="FF0000"/>
            </a:solidFill>
          </a:ln>
        </p:spPr>
      </p:pic>
      <p:pic>
        <p:nvPicPr>
          <p:cNvPr id="15" name="Grafik 14">
            <a:extLst>
              <a:ext uri="{FF2B5EF4-FFF2-40B4-BE49-F238E27FC236}">
                <a16:creationId xmlns:a16="http://schemas.microsoft.com/office/drawing/2014/main" id="{BBAE391B-FCEF-4E48-A86E-6B36368AB0E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836547" y="4728038"/>
            <a:ext cx="1224136" cy="929373"/>
          </a:xfrm>
          <a:prstGeom prst="rect">
            <a:avLst/>
          </a:prstGeom>
          <a:solidFill>
            <a:schemeClr val="bg1"/>
          </a:solidFill>
        </p:spPr>
      </p:pic>
      <p:cxnSp>
        <p:nvCxnSpPr>
          <p:cNvPr id="6" name="Gerader Verbinder 5">
            <a:extLst>
              <a:ext uri="{FF2B5EF4-FFF2-40B4-BE49-F238E27FC236}">
                <a16:creationId xmlns:a16="http://schemas.microsoft.com/office/drawing/2014/main" id="{5B20BF61-5E12-445C-9C4B-133371B0EBD7}"/>
              </a:ext>
            </a:extLst>
          </p:cNvPr>
          <p:cNvCxnSpPr>
            <a:cxnSpLocks/>
          </p:cNvCxnSpPr>
          <p:nvPr/>
        </p:nvCxnSpPr>
        <p:spPr>
          <a:xfrm>
            <a:off x="9836547" y="4728038"/>
            <a:ext cx="1355782" cy="1005218"/>
          </a:xfrm>
          <a:prstGeom prst="line">
            <a:avLst/>
          </a:prstGeom>
          <a:ln w="38100">
            <a:solidFill>
              <a:srgbClr val="FF0000"/>
            </a:solidFill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feld 18">
            <a:extLst>
              <a:ext uri="{FF2B5EF4-FFF2-40B4-BE49-F238E27FC236}">
                <a16:creationId xmlns:a16="http://schemas.microsoft.com/office/drawing/2014/main" id="{F2D2A826-4FC7-466D-B7FD-EE583EDD5D64}"/>
              </a:ext>
            </a:extLst>
          </p:cNvPr>
          <p:cNvSpPr txBox="1"/>
          <p:nvPr/>
        </p:nvSpPr>
        <p:spPr>
          <a:xfrm>
            <a:off x="5735960" y="519063"/>
            <a:ext cx="4720972" cy="461665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>
                <a:solidFill>
                  <a:srgbClr val="000000"/>
                </a:solidFill>
              </a:rPr>
              <a:t>[B. Ketzer et al., </a:t>
            </a:r>
            <a:r>
              <a:rPr lang="de-DE" sz="1200" dirty="0" err="1">
                <a:solidFill>
                  <a:srgbClr val="000000"/>
                </a:solidFill>
              </a:rPr>
              <a:t>Prog</a:t>
            </a:r>
            <a:r>
              <a:rPr lang="de-DE" sz="1200" dirty="0">
                <a:solidFill>
                  <a:srgbClr val="000000"/>
                </a:solidFill>
              </a:rPr>
              <a:t>. Part. </a:t>
            </a:r>
            <a:r>
              <a:rPr lang="de-DE" sz="1200" dirty="0" err="1">
                <a:solidFill>
                  <a:srgbClr val="000000"/>
                </a:solidFill>
              </a:rPr>
              <a:t>Nucl</a:t>
            </a:r>
            <a:r>
              <a:rPr lang="de-DE" sz="1200" dirty="0">
                <a:solidFill>
                  <a:srgbClr val="000000"/>
                </a:solidFill>
              </a:rPr>
              <a:t>. Phys. 113, 103755 (2020)]</a:t>
            </a:r>
          </a:p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de-DE" sz="1200" dirty="0" err="1">
                <a:solidFill>
                  <a:srgbClr val="000000"/>
                </a:solidFill>
              </a:rPr>
              <a:t>Relativistic</a:t>
            </a:r>
            <a:r>
              <a:rPr lang="de-DE" sz="1200" dirty="0">
                <a:solidFill>
                  <a:srgbClr val="000000"/>
                </a:solidFill>
              </a:rPr>
              <a:t> Quark Model: [D. Ebert et al., Phys. </a:t>
            </a:r>
            <a:r>
              <a:rPr lang="de-DE" sz="1200" dirty="0" err="1">
                <a:solidFill>
                  <a:srgbClr val="000000"/>
                </a:solidFill>
              </a:rPr>
              <a:t>Rev</a:t>
            </a:r>
            <a:r>
              <a:rPr lang="de-DE" sz="1200" dirty="0">
                <a:solidFill>
                  <a:srgbClr val="000000"/>
                </a:solidFill>
              </a:rPr>
              <a:t>. D 79, 114029 (2009)]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15ECE11-B55A-430C-B812-5B8A8CA1C3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4072" y="3362979"/>
            <a:ext cx="1224136" cy="929373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786521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7209F29-F5D3-4194-8D4C-A2BCF76103DC}"/>
                  </a:ext>
                </a:extLst>
              </p:cNvPr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/>
                  <a:t>The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𝜋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</m:sSub>
                  </m:oMath>
                </a14:m>
                <a:r>
                  <a:rPr lang="en-US" dirty="0"/>
                  <a:t> Saga</a:t>
                </a:r>
              </a:p>
            </p:txBody>
          </p:sp>
        </mc:Choice>
        <mc:Fallback xmlns="">
          <p:sp>
            <p:nvSpPr>
              <p:cNvPr id="2" name="Titel 1">
                <a:extLst>
                  <a:ext uri="{FF2B5EF4-FFF2-40B4-BE49-F238E27FC236}">
                    <a16:creationId xmlns:a16="http://schemas.microsoft.com/office/drawing/2014/main" id="{B7209F29-F5D3-4194-8D4C-A2BCF76103D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ADF35DC-A879-4B62-8979-32CF144DE8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1108625-64B6-4330-8EE1-2B5FC8737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5F50B388-A373-4517-B61D-BCCB2A1B93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6</a:t>
            </a:fld>
            <a:endParaRPr lang="de-DE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6FA3AAAF-93FC-461A-BF42-F940B773C5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935" y="1255293"/>
            <a:ext cx="4917686" cy="1332884"/>
          </a:xfrm>
          <a:prstGeom prst="rect">
            <a:avLst/>
          </a:prstGeom>
        </p:spPr>
      </p:pic>
      <p:pic>
        <p:nvPicPr>
          <p:cNvPr id="6" name="Grafik 5">
            <a:extLst>
              <a:ext uri="{FF2B5EF4-FFF2-40B4-BE49-F238E27FC236}">
                <a16:creationId xmlns:a16="http://schemas.microsoft.com/office/drawing/2014/main" id="{05F5F98A-C66F-461D-AFC0-54266A20AAC4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b="40926"/>
          <a:stretch/>
        </p:blipFill>
        <p:spPr>
          <a:xfrm>
            <a:off x="3931238" y="221176"/>
            <a:ext cx="3835631" cy="1547571"/>
          </a:xfrm>
          <a:prstGeom prst="rect">
            <a:avLst/>
          </a:prstGeom>
        </p:spPr>
      </p:pic>
      <p:pic>
        <p:nvPicPr>
          <p:cNvPr id="8" name="Grafik 7">
            <a:extLst>
              <a:ext uri="{FF2B5EF4-FFF2-40B4-BE49-F238E27FC236}">
                <a16:creationId xmlns:a16="http://schemas.microsoft.com/office/drawing/2014/main" id="{2D6E372A-0D4D-49FD-B49C-C2840AFDFF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24260" y="1016541"/>
            <a:ext cx="5256584" cy="1863457"/>
          </a:xfrm>
          <a:prstGeom prst="rect">
            <a:avLst/>
          </a:prstGeom>
        </p:spPr>
      </p:pic>
      <p:sp>
        <p:nvSpPr>
          <p:cNvPr id="10" name="Textfeld 9">
            <a:extLst>
              <a:ext uri="{FF2B5EF4-FFF2-40B4-BE49-F238E27FC236}">
                <a16:creationId xmlns:a16="http://schemas.microsoft.com/office/drawing/2014/main" id="{81CAB7B9-89B2-4EF5-9BD6-D7A3CC44C572}"/>
              </a:ext>
            </a:extLst>
          </p:cNvPr>
          <p:cNvSpPr txBox="1"/>
          <p:nvPr/>
        </p:nvSpPr>
        <p:spPr>
          <a:xfrm>
            <a:off x="263352" y="908720"/>
            <a:ext cx="345639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dirty="0">
                <a:solidFill>
                  <a:srgbClr val="FF0000"/>
                </a:solidFill>
              </a:rPr>
              <a:t>1970 – 1980’s: early phenomenology</a:t>
            </a:r>
          </a:p>
        </p:txBody>
      </p:sp>
      <p:pic>
        <p:nvPicPr>
          <p:cNvPr id="11" name="Picture 3">
            <a:extLst>
              <a:ext uri="{FF2B5EF4-FFF2-40B4-BE49-F238E27FC236}">
                <a16:creationId xmlns:a16="http://schemas.microsoft.com/office/drawing/2014/main" id="{495A8535-1C85-4EBD-8868-0DB335D43837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392" y="3140968"/>
            <a:ext cx="1689730" cy="15691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95756952-F212-476D-9CD1-7DAC6E6DA90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623392" y="4904557"/>
            <a:ext cx="1689730" cy="16548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>
            <a:extLst>
              <a:ext uri="{FF2B5EF4-FFF2-40B4-BE49-F238E27FC236}">
                <a16:creationId xmlns:a16="http://schemas.microsoft.com/office/drawing/2014/main" id="{015871AA-F50C-481C-91FF-157AD2D0A08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2588008" y="3834255"/>
            <a:ext cx="1667533" cy="14401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feld 13">
            <a:extLst>
              <a:ext uri="{FF2B5EF4-FFF2-40B4-BE49-F238E27FC236}">
                <a16:creationId xmlns:a16="http://schemas.microsoft.com/office/drawing/2014/main" id="{76BCD993-6FF1-47BF-A5BE-DF14B5564AD8}"/>
              </a:ext>
            </a:extLst>
          </p:cNvPr>
          <p:cNvSpPr txBox="1"/>
          <p:nvPr/>
        </p:nvSpPr>
        <p:spPr>
          <a:xfrm>
            <a:off x="2228536" y="3377163"/>
            <a:ext cx="42275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96"/>
                </a:solidFill>
                <a:latin typeface="Arial" charset="0"/>
              </a:rPr>
              <a:t>[BNL E852, </a:t>
            </a:r>
            <a:r>
              <a:rPr lang="nb-NO" sz="1200" dirty="0">
                <a:solidFill>
                  <a:srgbClr val="000096"/>
                </a:solidFill>
                <a:latin typeface="Arial" charset="0"/>
              </a:rPr>
              <a:t>Adams et al., Phys. Rev. Lett. 81, 5760 (1998)</a:t>
            </a:r>
            <a:r>
              <a:rPr lang="en-US" sz="1200" dirty="0">
                <a:solidFill>
                  <a:srgbClr val="000096"/>
                </a:solidFill>
                <a:latin typeface="Arial" charset="0"/>
              </a:rPr>
              <a:t>]</a:t>
            </a:r>
            <a:endParaRPr lang="de-DE" sz="1200" dirty="0" err="1">
              <a:solidFill>
                <a:srgbClr val="000096"/>
              </a:solidFill>
              <a:latin typeface="Arial" charset="0"/>
            </a:endParaRP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id="{E874C3E8-CF3C-4331-AF85-6E7760EF3A5E}"/>
              </a:ext>
            </a:extLst>
          </p:cNvPr>
          <p:cNvSpPr txBox="1"/>
          <p:nvPr/>
        </p:nvSpPr>
        <p:spPr>
          <a:xfrm>
            <a:off x="2313122" y="6149185"/>
            <a:ext cx="426642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96"/>
                </a:solidFill>
                <a:latin typeface="Arial" charset="0"/>
              </a:rPr>
              <a:t>[BNL E852, </a:t>
            </a:r>
            <a:r>
              <a:rPr lang="fr-FR" sz="1200" dirty="0" err="1">
                <a:solidFill>
                  <a:srgbClr val="000096"/>
                </a:solidFill>
                <a:latin typeface="Arial" charset="0"/>
              </a:rPr>
              <a:t>Dzierba</a:t>
            </a:r>
            <a:r>
              <a:rPr lang="fr-FR" sz="1200" dirty="0">
                <a:solidFill>
                  <a:srgbClr val="000096"/>
                </a:solidFill>
                <a:latin typeface="Arial" charset="0"/>
              </a:rPr>
              <a:t> et al., Phys. </a:t>
            </a:r>
            <a:r>
              <a:rPr lang="fr-FR" sz="1200" dirty="0" err="1">
                <a:solidFill>
                  <a:srgbClr val="000096"/>
                </a:solidFill>
                <a:latin typeface="Arial" charset="0"/>
              </a:rPr>
              <a:t>Rev</a:t>
            </a:r>
            <a:r>
              <a:rPr lang="fr-FR" sz="1200" dirty="0">
                <a:solidFill>
                  <a:srgbClr val="000096"/>
                </a:solidFill>
                <a:latin typeface="Arial" charset="0"/>
              </a:rPr>
              <a:t>. D 73, 072001 (2006)</a:t>
            </a:r>
            <a:r>
              <a:rPr lang="en-US" sz="1200" dirty="0">
                <a:solidFill>
                  <a:srgbClr val="000096"/>
                </a:solidFill>
                <a:latin typeface="Arial" charset="0"/>
              </a:rPr>
              <a:t>]</a:t>
            </a:r>
            <a:endParaRPr lang="de-DE" sz="1200" dirty="0" err="1">
              <a:solidFill>
                <a:srgbClr val="000096"/>
              </a:solidFill>
              <a:latin typeface="Arial" charset="0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C3091522-4922-40B9-A0B4-451CE8655D8E}"/>
              </a:ext>
            </a:extLst>
          </p:cNvPr>
          <p:cNvSpPr txBox="1"/>
          <p:nvPr/>
        </p:nvSpPr>
        <p:spPr>
          <a:xfrm>
            <a:off x="2828819" y="5003185"/>
            <a:ext cx="364170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96"/>
                </a:solidFill>
                <a:latin typeface="Arial" charset="0"/>
              </a:rPr>
              <a:t>[VES, </a:t>
            </a:r>
            <a:r>
              <a:rPr lang="de-DE" sz="1200" dirty="0" err="1">
                <a:solidFill>
                  <a:srgbClr val="000096"/>
                </a:solidFill>
                <a:latin typeface="Arial" charset="0"/>
              </a:rPr>
              <a:t>Zaitsev</a:t>
            </a:r>
            <a:r>
              <a:rPr lang="de-DE" sz="1200" dirty="0">
                <a:solidFill>
                  <a:srgbClr val="000096"/>
                </a:solidFill>
                <a:latin typeface="Arial" charset="0"/>
              </a:rPr>
              <a:t>, </a:t>
            </a:r>
            <a:r>
              <a:rPr lang="de-DE" sz="1200" dirty="0" err="1">
                <a:solidFill>
                  <a:srgbClr val="000096"/>
                </a:solidFill>
                <a:latin typeface="Arial" charset="0"/>
              </a:rPr>
              <a:t>Nucl.Phys</a:t>
            </a:r>
            <a:r>
              <a:rPr lang="de-DE" sz="1200" dirty="0">
                <a:solidFill>
                  <a:srgbClr val="000096"/>
                </a:solidFill>
                <a:latin typeface="Arial" charset="0"/>
              </a:rPr>
              <a:t>. 830 A675, 155C (2000)</a:t>
            </a:r>
            <a:r>
              <a:rPr lang="en-US" sz="1200" dirty="0">
                <a:solidFill>
                  <a:srgbClr val="000096"/>
                </a:solidFill>
                <a:latin typeface="Arial" charset="0"/>
              </a:rPr>
              <a:t>]</a:t>
            </a:r>
            <a:endParaRPr lang="de-DE" sz="1200" dirty="0" err="1">
              <a:solidFill>
                <a:srgbClr val="000096"/>
              </a:solidFill>
              <a:latin typeface="Arial" charset="0"/>
            </a:endParaRPr>
          </a:p>
        </p:txBody>
      </p:sp>
      <p:sp>
        <p:nvSpPr>
          <p:cNvPr id="20" name="Textfeld 19">
            <a:extLst>
              <a:ext uri="{FF2B5EF4-FFF2-40B4-BE49-F238E27FC236}">
                <a16:creationId xmlns:a16="http://schemas.microsoft.com/office/drawing/2014/main" id="{4E5325E9-7E82-4FC6-99F8-48E0FB23156F}"/>
              </a:ext>
            </a:extLst>
          </p:cNvPr>
          <p:cNvSpPr txBox="1"/>
          <p:nvPr/>
        </p:nvSpPr>
        <p:spPr>
          <a:xfrm>
            <a:off x="403284" y="2806047"/>
            <a:ext cx="220400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spcAft>
                <a:spcPts val="420"/>
              </a:spcAft>
            </a:pPr>
            <a:r>
              <a:rPr lang="en-US" sz="1800" dirty="0">
                <a:solidFill>
                  <a:srgbClr val="FF0000"/>
                </a:solidFill>
              </a:rPr>
              <a:t>1995 – 2010: early data</a:t>
            </a:r>
          </a:p>
        </p:txBody>
      </p:sp>
      <p:pic>
        <p:nvPicPr>
          <p:cNvPr id="21" name="Grafik 20">
            <a:extLst>
              <a:ext uri="{FF2B5EF4-FFF2-40B4-BE49-F238E27FC236}">
                <a16:creationId xmlns:a16="http://schemas.microsoft.com/office/drawing/2014/main" id="{B55930CD-EBC1-45A9-A5AC-2E120589635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464152" y="3910577"/>
            <a:ext cx="1787994" cy="1336206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9D0B9451-8115-44C7-A7EA-6ABB4786EE2D}"/>
              </a:ext>
            </a:extLst>
          </p:cNvPr>
          <p:cNvSpPr txBox="1"/>
          <p:nvPr/>
        </p:nvSpPr>
        <p:spPr>
          <a:xfrm>
            <a:off x="7203551" y="3527520"/>
            <a:ext cx="4132413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96"/>
                </a:solidFill>
                <a:latin typeface="Arial" charset="0"/>
              </a:rPr>
              <a:t>[Crystal Barrel, </a:t>
            </a:r>
            <a:r>
              <a:rPr lang="nb-NO" sz="1200" dirty="0">
                <a:solidFill>
                  <a:srgbClr val="000096"/>
                </a:solidFill>
                <a:latin typeface="Arial" charset="0"/>
              </a:rPr>
              <a:t>Abele et al., Phys. Lett. B 446, 349 (1999)</a:t>
            </a:r>
            <a:r>
              <a:rPr lang="en-US" sz="1200" dirty="0">
                <a:solidFill>
                  <a:srgbClr val="000096"/>
                </a:solidFill>
                <a:latin typeface="Arial" charset="0"/>
              </a:rPr>
              <a:t>]</a:t>
            </a:r>
            <a:endParaRPr lang="de-DE" sz="1200" dirty="0" err="1">
              <a:solidFill>
                <a:srgbClr val="000096"/>
              </a:solidFill>
              <a:latin typeface="Arial" charset="0"/>
            </a:endParaRP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0A39D39F-E9E8-4909-B4C1-34530B2FA170}"/>
              </a:ext>
            </a:extLst>
          </p:cNvPr>
          <p:cNvPicPr>
            <a:picLocks noChangeAspect="1"/>
          </p:cNvPicPr>
          <p:nvPr/>
        </p:nvPicPr>
        <p:blipFill rotWithShape="1">
          <a:blip r:embed="rId10"/>
          <a:srcRect r="43423"/>
          <a:stretch/>
        </p:blipFill>
        <p:spPr>
          <a:xfrm>
            <a:off x="9693435" y="4437112"/>
            <a:ext cx="2111634" cy="2036207"/>
          </a:xfrm>
          <a:prstGeom prst="rect">
            <a:avLst/>
          </a:prstGeom>
        </p:spPr>
      </p:pic>
      <p:sp>
        <p:nvSpPr>
          <p:cNvPr id="24" name="Textfeld 23">
            <a:extLst>
              <a:ext uri="{FF2B5EF4-FFF2-40B4-BE49-F238E27FC236}">
                <a16:creationId xmlns:a16="http://schemas.microsoft.com/office/drawing/2014/main" id="{C8A7587F-51C0-440E-86D8-DC2781D76A29}"/>
              </a:ext>
            </a:extLst>
          </p:cNvPr>
          <p:cNvSpPr txBox="1"/>
          <p:nvPr/>
        </p:nvSpPr>
        <p:spPr>
          <a:xfrm>
            <a:off x="7020835" y="6276948"/>
            <a:ext cx="415562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>
                <a:solidFill>
                  <a:srgbClr val="000096"/>
                </a:solidFill>
                <a:latin typeface="Arial" charset="0"/>
              </a:rPr>
              <a:t>[BNL E852, Ivanov</a:t>
            </a:r>
            <a:r>
              <a:rPr lang="nb-NO" sz="1200" dirty="0">
                <a:solidFill>
                  <a:srgbClr val="000096"/>
                </a:solidFill>
                <a:latin typeface="Arial" charset="0"/>
              </a:rPr>
              <a:t> et al., Phys. Rev. Lett. 86, 9377 (2011)</a:t>
            </a:r>
            <a:r>
              <a:rPr lang="en-US" sz="1200" dirty="0">
                <a:solidFill>
                  <a:srgbClr val="000096"/>
                </a:solidFill>
                <a:latin typeface="Arial" charset="0"/>
              </a:rPr>
              <a:t>]</a:t>
            </a:r>
            <a:endParaRPr lang="de-DE" sz="1200" dirty="0" err="1">
              <a:solidFill>
                <a:srgbClr val="000096"/>
              </a:solidFill>
              <a:latin typeface="Arial" charset="0"/>
            </a:endParaRP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79D574EE-502B-4653-AA7C-CA0B6464ACAC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b="31465"/>
          <a:stretch/>
        </p:blipFill>
        <p:spPr>
          <a:xfrm>
            <a:off x="4114461" y="1921735"/>
            <a:ext cx="4403542" cy="13463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97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20" grpId="0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 err="1"/>
                  <a:t>Two</a:t>
                </a:r>
                <a:r>
                  <a:rPr lang="de-DE" dirty="0"/>
                  <a:t> </a:t>
                </a:r>
                <a:r>
                  <a:rPr lang="de-DE" dirty="0" err="1"/>
                  <a:t>low-mass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de-DE" dirty="0"/>
                  <a:t> Mesons?</a:t>
                </a:r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  <a:endParaRPr lang="de-DE" dirty="0"/>
          </a:p>
        </p:txBody>
      </p:sp>
      <p:pic>
        <p:nvPicPr>
          <p:cNvPr id="10" name="Grafik 9">
            <a:extLst>
              <a:ext uri="{FF2B5EF4-FFF2-40B4-BE49-F238E27FC236}">
                <a16:creationId xmlns:a16="http://schemas.microsoft.com/office/drawing/2014/main" id="{8DE4CC52-DE16-456E-B0DE-531AA49A00D5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5" y="987990"/>
            <a:ext cx="2179047" cy="208762"/>
          </a:xfrm>
          <a:prstGeom prst="rect">
            <a:avLst/>
          </a:prstGeom>
        </p:spPr>
      </p:pic>
      <p:sp>
        <p:nvSpPr>
          <p:cNvPr id="4" name="Rechteck 3"/>
          <p:cNvSpPr/>
          <p:nvPr/>
        </p:nvSpPr>
        <p:spPr>
          <a:xfrm>
            <a:off x="2096700" y="3697358"/>
            <a:ext cx="8175764" cy="2492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>
              <a:solidFill>
                <a:schemeClr val="tx1"/>
              </a:solidFill>
            </a:endParaRPr>
          </a:p>
        </p:txBody>
      </p:sp>
      <p:pic>
        <p:nvPicPr>
          <p:cNvPr id="19" name="Grafik 1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31290" y="4611510"/>
            <a:ext cx="4421918" cy="1169551"/>
          </a:xfrm>
          <a:prstGeom prst="rect">
            <a:avLst/>
          </a:prstGeom>
        </p:spPr>
      </p:pic>
      <p:sp>
        <p:nvSpPr>
          <p:cNvPr id="20" name="Textfeld 19"/>
          <p:cNvSpPr txBox="1"/>
          <p:nvPr/>
        </p:nvSpPr>
        <p:spPr>
          <a:xfrm>
            <a:off x="2229254" y="4611509"/>
            <a:ext cx="3601179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</a:pPr>
            <a:r>
              <a:rPr lang="de-DE" sz="2000" dirty="0"/>
              <a:t> Model </a:t>
            </a:r>
            <a:r>
              <a:rPr lang="de-DE" sz="2000" dirty="0" err="1"/>
              <a:t>based</a:t>
            </a:r>
            <a:r>
              <a:rPr lang="de-DE" sz="2000" dirty="0"/>
              <a:t> on S-matrix </a:t>
            </a:r>
            <a:r>
              <a:rPr lang="de-DE" sz="2000" dirty="0" err="1"/>
              <a:t>theory</a:t>
            </a:r>
            <a:endParaRPr lang="de-DE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Analyticity</a:t>
            </a:r>
            <a:endParaRPr lang="de-DE" sz="2000" dirty="0"/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/>
              <a:t>Unitarity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19736" y="6248346"/>
            <a:ext cx="4114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[A. Rodas, BK, et al. (JPAC), Phys. </a:t>
            </a:r>
            <a:r>
              <a:rPr lang="de-DE" sz="1200" dirty="0" err="1"/>
              <a:t>Rev</a:t>
            </a:r>
            <a:r>
              <a:rPr lang="de-DE" sz="1200" dirty="0"/>
              <a:t>. </a:t>
            </a:r>
            <a:r>
              <a:rPr lang="de-DE" sz="1200" dirty="0" err="1"/>
              <a:t>Lett</a:t>
            </a:r>
            <a:r>
              <a:rPr lang="de-DE" sz="1200" dirty="0"/>
              <a:t>. 122, 042002 (2019)]</a:t>
            </a: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7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D932C0-CBF3-4264-A1EA-73197783C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30F455C7-28E9-4957-A974-0E7E295AD2A3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083"/>
          <a:stretch/>
        </p:blipFill>
        <p:spPr>
          <a:xfrm>
            <a:off x="2477772" y="1172437"/>
            <a:ext cx="7218628" cy="2492263"/>
          </a:xfrm>
          <a:prstGeom prst="rect">
            <a:avLst/>
          </a:prstGeom>
        </p:spPr>
      </p:pic>
      <p:sp>
        <p:nvSpPr>
          <p:cNvPr id="22" name="Textfeld 21">
            <a:extLst>
              <a:ext uri="{FF2B5EF4-FFF2-40B4-BE49-F238E27FC236}">
                <a16:creationId xmlns:a16="http://schemas.microsoft.com/office/drawing/2014/main" id="{7B11039A-748D-4240-95E8-5A31314618CD}"/>
              </a:ext>
            </a:extLst>
          </p:cNvPr>
          <p:cNvSpPr txBox="1"/>
          <p:nvPr/>
        </p:nvSpPr>
        <p:spPr>
          <a:xfrm>
            <a:off x="487226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3" name="Grafik 22">
            <a:extLst>
              <a:ext uri="{FF2B5EF4-FFF2-40B4-BE49-F238E27FC236}">
                <a16:creationId xmlns:a16="http://schemas.microsoft.com/office/drawing/2014/main" id="{95D3A3E4-DA1F-4CAD-94ED-3E23AE7F3BF0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3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5376A0F-8F4D-434A-86BB-77DD0897CCF5}"/>
                  </a:ext>
                </a:extLst>
              </p:cNvPr>
              <p:cNvSpPr txBox="1"/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E5376A0F-8F4D-434A-86BB-77DD0897CCF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blipFill>
                <a:blip r:embed="rId10"/>
                <a:stretch>
                  <a:fillRect l="-7784" t="-19231" r="-7186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feld 23">
            <a:extLst>
              <a:ext uri="{FF2B5EF4-FFF2-40B4-BE49-F238E27FC236}">
                <a16:creationId xmlns:a16="http://schemas.microsoft.com/office/drawing/2014/main" id="{F667412B-460B-4C0D-A20C-B64FAFE44836}"/>
              </a:ext>
            </a:extLst>
          </p:cNvPr>
          <p:cNvSpPr txBox="1"/>
          <p:nvPr/>
        </p:nvSpPr>
        <p:spPr>
          <a:xfrm>
            <a:off x="622637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5" name="Grafik 24">
            <a:extLst>
              <a:ext uri="{FF2B5EF4-FFF2-40B4-BE49-F238E27FC236}">
                <a16:creationId xmlns:a16="http://schemas.microsoft.com/office/drawing/2014/main" id="{8E44D67E-55E7-4732-8E47-F3BAB0D0CF23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4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DFF507FA-1667-42A1-8B34-BC125A1DDC3E}"/>
                  </a:ext>
                </a:extLst>
              </p:cNvPr>
              <p:cNvSpPr txBox="1"/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26" name="Textfeld 25">
                <a:extLst>
                  <a:ext uri="{FF2B5EF4-FFF2-40B4-BE49-F238E27FC236}">
                    <a16:creationId xmlns:a16="http://schemas.microsoft.com/office/drawing/2014/main" id="{DFF507FA-1667-42A1-8B34-BC125A1DDC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blipFill>
                <a:blip r:embed="rId11"/>
                <a:stretch>
                  <a:fillRect l="-7514" t="-19231" r="-6358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8" name="Grafik 27">
            <a:extLst>
              <a:ext uri="{FF2B5EF4-FFF2-40B4-BE49-F238E27FC236}">
                <a16:creationId xmlns:a16="http://schemas.microsoft.com/office/drawing/2014/main" id="{B1F24020-2F19-4547-8567-44E0222C0D96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t="93744" r="49126" b="-1664"/>
          <a:stretch/>
        </p:blipFill>
        <p:spPr>
          <a:xfrm>
            <a:off x="2501539" y="3660478"/>
            <a:ext cx="3635690" cy="391486"/>
          </a:xfrm>
          <a:prstGeom prst="rect">
            <a:avLst/>
          </a:prstGeom>
        </p:spPr>
      </p:pic>
      <p:pic>
        <p:nvPicPr>
          <p:cNvPr id="29" name="Grafik 28">
            <a:extLst>
              <a:ext uri="{FF2B5EF4-FFF2-40B4-BE49-F238E27FC236}">
                <a16:creationId xmlns:a16="http://schemas.microsoft.com/office/drawing/2014/main" id="{2459C8B2-BB42-49A0-B332-5BD28C4060D2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56372" t="93984" b="-1664"/>
          <a:stretch/>
        </p:blipFill>
        <p:spPr>
          <a:xfrm>
            <a:off x="6096000" y="3671086"/>
            <a:ext cx="3651667" cy="371654"/>
          </a:xfrm>
          <a:prstGeom prst="rect">
            <a:avLst/>
          </a:prstGeom>
        </p:spPr>
      </p:pic>
      <p:pic>
        <p:nvPicPr>
          <p:cNvPr id="14" name="Grafik 13">
            <a:extLst>
              <a:ext uri="{FF2B5EF4-FFF2-40B4-BE49-F238E27FC236}">
                <a16:creationId xmlns:a16="http://schemas.microsoft.com/office/drawing/2014/main" id="{4E07A094-1C21-46F9-89E4-66AE7162900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936441"/>
            <a:ext cx="2249367" cy="26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3302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 err="1"/>
                  <a:t>Two</a:t>
                </a:r>
                <a:r>
                  <a:rPr lang="de-DE" dirty="0"/>
                  <a:t> Low-</a:t>
                </a:r>
                <a:r>
                  <a:rPr lang="de-DE" dirty="0" err="1"/>
                  <a:t>mass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de-DE" dirty="0"/>
                  <a:t> Mesons?</a:t>
                </a:r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3719736" y="6248346"/>
            <a:ext cx="4114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[A. Rodas, BK, et al. (JPAC), Phys. </a:t>
            </a:r>
            <a:r>
              <a:rPr lang="de-DE" sz="1200" dirty="0" err="1"/>
              <a:t>Rev</a:t>
            </a:r>
            <a:r>
              <a:rPr lang="de-DE" sz="1200" dirty="0"/>
              <a:t>. </a:t>
            </a:r>
            <a:r>
              <a:rPr lang="de-DE" sz="1200" dirty="0" err="1"/>
              <a:t>Lett</a:t>
            </a:r>
            <a:r>
              <a:rPr lang="de-DE" sz="1200" dirty="0"/>
              <a:t>. 122, 042002 (2019)]</a:t>
            </a:r>
          </a:p>
        </p:txBody>
      </p:sp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8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CFE27722-0790-4867-9E54-09DD4D3F73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pic>
        <p:nvPicPr>
          <p:cNvPr id="18" name="Grafik 17">
            <a:extLst>
              <a:ext uri="{FF2B5EF4-FFF2-40B4-BE49-F238E27FC236}">
                <a16:creationId xmlns:a16="http://schemas.microsoft.com/office/drawing/2014/main" id="{7409580F-4F89-4EF5-8F09-98833ADB64B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-1" b="-1664"/>
          <a:stretch/>
        </p:blipFill>
        <p:spPr>
          <a:xfrm>
            <a:off x="2477772" y="1172437"/>
            <a:ext cx="7218628" cy="5075909"/>
          </a:xfrm>
          <a:prstGeom prst="rect">
            <a:avLst/>
          </a:prstGeom>
        </p:spPr>
      </p:pic>
      <p:sp>
        <p:nvSpPr>
          <p:cNvPr id="19" name="Textfeld 18">
            <a:extLst>
              <a:ext uri="{FF2B5EF4-FFF2-40B4-BE49-F238E27FC236}">
                <a16:creationId xmlns:a16="http://schemas.microsoft.com/office/drawing/2014/main" id="{845683A2-353F-4BBB-A9AB-324C7B7E1C25}"/>
              </a:ext>
            </a:extLst>
          </p:cNvPr>
          <p:cNvSpPr txBox="1"/>
          <p:nvPr/>
        </p:nvSpPr>
        <p:spPr>
          <a:xfrm>
            <a:off x="487226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D50CF2BB-4602-4009-AFF4-F22EF28F3AA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3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D66B7D81-4F81-4352-9380-23642DAB7448}"/>
                  </a:ext>
                </a:extLst>
              </p:cNvPr>
              <p:cNvSpPr txBox="1"/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22" name="Textfeld 21">
                <a:extLst>
                  <a:ext uri="{FF2B5EF4-FFF2-40B4-BE49-F238E27FC236}">
                    <a16:creationId xmlns:a16="http://schemas.microsoft.com/office/drawing/2014/main" id="{D66B7D81-4F81-4352-9380-23642DAB744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blipFill>
                <a:blip r:embed="rId8"/>
                <a:stretch>
                  <a:fillRect l="-7784" t="-19231" r="-7186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3" name="Textfeld 22">
            <a:extLst>
              <a:ext uri="{FF2B5EF4-FFF2-40B4-BE49-F238E27FC236}">
                <a16:creationId xmlns:a16="http://schemas.microsoft.com/office/drawing/2014/main" id="{70A5A92E-D163-4FE1-913C-062710E60C2F}"/>
              </a:ext>
            </a:extLst>
          </p:cNvPr>
          <p:cNvSpPr txBox="1"/>
          <p:nvPr/>
        </p:nvSpPr>
        <p:spPr>
          <a:xfrm>
            <a:off x="622637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8AA13105-F302-4290-882A-979558C3C5B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4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779C9D3D-2C24-405A-8352-DD23DA7F6D06}"/>
                  </a:ext>
                </a:extLst>
              </p:cNvPr>
              <p:cNvSpPr txBox="1"/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779C9D3D-2C24-405A-8352-DD23DA7F6D0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blipFill>
                <a:blip r:embed="rId9"/>
                <a:stretch>
                  <a:fillRect l="-7514" t="-19231" r="-6358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5" name="Grafik 14">
            <a:extLst>
              <a:ext uri="{FF2B5EF4-FFF2-40B4-BE49-F238E27FC236}">
                <a16:creationId xmlns:a16="http://schemas.microsoft.com/office/drawing/2014/main" id="{BD2AC322-87F2-4B58-8014-7452A7C69793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5" y="987990"/>
            <a:ext cx="2179047" cy="208762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B36E85F2-5D31-42F7-BD5C-42C919F857F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936441"/>
            <a:ext cx="2249367" cy="26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176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el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de-DE" dirty="0" err="1"/>
                  <a:t>Two</a:t>
                </a:r>
                <a:r>
                  <a:rPr lang="de-DE" dirty="0"/>
                  <a:t> Low-</a:t>
                </a:r>
                <a:r>
                  <a:rPr lang="de-DE" dirty="0" err="1"/>
                  <a:t>Mass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sub>
                    </m:sSub>
                  </m:oMath>
                </a14:m>
                <a:r>
                  <a:rPr lang="de-DE" dirty="0"/>
                  <a:t> Mesons?</a:t>
                </a:r>
              </a:p>
            </p:txBody>
          </p:sp>
        </mc:Choice>
        <mc:Fallback xmlns="">
          <p:sp>
            <p:nvSpPr>
              <p:cNvPr id="2" name="Titel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5"/>
                <a:stretch>
                  <a:fillRect l="-2132" t="-8800" b="-4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/>
              <a:t>B. Ketzer</a:t>
            </a:r>
          </a:p>
        </p:txBody>
      </p:sp>
      <p:sp>
        <p:nvSpPr>
          <p:cNvPr id="4" name="Rechteck 3"/>
          <p:cNvSpPr/>
          <p:nvPr/>
        </p:nvSpPr>
        <p:spPr>
          <a:xfrm>
            <a:off x="2096700" y="3697358"/>
            <a:ext cx="8175764" cy="24922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8" name="Rechteck 17"/>
          <p:cNvSpPr/>
          <p:nvPr/>
        </p:nvSpPr>
        <p:spPr>
          <a:xfrm>
            <a:off x="1631504" y="3861048"/>
            <a:ext cx="8909130" cy="2182066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pic>
        <p:nvPicPr>
          <p:cNvPr id="16" name="Grafik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899838" y="4083284"/>
            <a:ext cx="4588650" cy="1239750"/>
          </a:xfrm>
          <a:prstGeom prst="rect">
            <a:avLst/>
          </a:prstGeom>
          <a:ln w="12700">
            <a:noFill/>
          </a:ln>
        </p:spPr>
      </p:pic>
      <p:sp>
        <p:nvSpPr>
          <p:cNvPr id="17" name="Textfeld 16"/>
          <p:cNvSpPr txBox="1"/>
          <p:nvPr/>
        </p:nvSpPr>
        <p:spPr>
          <a:xfrm>
            <a:off x="1685563" y="4028453"/>
            <a:ext cx="4248471" cy="1092607"/>
          </a:xfrm>
          <a:prstGeom prst="rect">
            <a:avLst/>
          </a:prstGeom>
          <a:solidFill>
            <a:schemeClr val="bg1"/>
          </a:solidFill>
          <a:ln w="12700">
            <a:noFill/>
          </a:ln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/>
              <a:t>only</a:t>
            </a:r>
            <a:r>
              <a:rPr lang="de-DE" sz="2000" dirty="0"/>
              <a:t> a </a:t>
            </a:r>
            <a:r>
              <a:rPr lang="de-DE" sz="2000" dirty="0" err="1"/>
              <a:t>single</a:t>
            </a:r>
            <a:r>
              <a:rPr lang="de-DE" sz="2000" dirty="0"/>
              <a:t> pole </a:t>
            </a:r>
            <a:r>
              <a:rPr lang="de-DE" sz="2000" dirty="0" err="1"/>
              <a:t>needed</a:t>
            </a:r>
            <a:r>
              <a:rPr lang="de-DE" sz="2000" dirty="0"/>
              <a:t> </a:t>
            </a:r>
            <a:r>
              <a:rPr lang="de-DE" sz="2000" dirty="0" err="1"/>
              <a:t>to</a:t>
            </a:r>
            <a:r>
              <a:rPr lang="de-DE" sz="2000" dirty="0"/>
              <a:t> </a:t>
            </a:r>
            <a:r>
              <a:rPr lang="de-DE" sz="2000" dirty="0" err="1"/>
              <a:t>describe</a:t>
            </a:r>
            <a:r>
              <a:rPr lang="de-DE" sz="2000" dirty="0"/>
              <a:t> </a:t>
            </a:r>
            <a:r>
              <a:rPr lang="de-DE" sz="2000" dirty="0" err="1"/>
              <a:t>both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peaks</a:t>
            </a:r>
            <a:endParaRPr lang="de-DE" sz="2000" dirty="0">
              <a:sym typeface="Symbol" panose="05050102010706020507" pitchFamily="18" charset="2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2000" dirty="0" err="1">
                <a:sym typeface="Symbol" panose="05050102010706020507" pitchFamily="18" charset="2"/>
              </a:rPr>
              <a:t>consistent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 err="1">
                <a:sym typeface="Symbol" panose="05050102010706020507" pitchFamily="18" charset="2"/>
              </a:rPr>
              <a:t>with</a:t>
            </a:r>
            <a:r>
              <a:rPr lang="de-DE" sz="2000" dirty="0">
                <a:sym typeface="Symbol" panose="05050102010706020507" pitchFamily="18" charset="2"/>
              </a:rPr>
              <a:t> </a:t>
            </a:r>
            <a:r>
              <a:rPr lang="de-DE" sz="2000" dirty="0">
                <a:latin typeface="Symbol" panose="05050102010706020507" pitchFamily="18" charset="2"/>
                <a:sym typeface="Symbol" panose="05050102010706020507" pitchFamily="18" charset="2"/>
              </a:rPr>
              <a:t>p</a:t>
            </a:r>
            <a:r>
              <a:rPr lang="de-DE" sz="2000" baseline="-25000" dirty="0">
                <a:sym typeface="Symbol" panose="05050102010706020507" pitchFamily="18" charset="2"/>
              </a:rPr>
              <a:t>1</a:t>
            </a:r>
            <a:r>
              <a:rPr lang="de-DE" sz="2000" dirty="0">
                <a:sym typeface="Symbol" panose="05050102010706020507" pitchFamily="18" charset="2"/>
              </a:rPr>
              <a:t>(1600)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2256391" y="5252841"/>
            <a:ext cx="767921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sym typeface="Symbol" panose="05050102010706020507" pitchFamily="18" charset="2"/>
              </a:rPr>
              <a:t>First coupled-channel extraction of resonance pole of a hybrid candidate</a:t>
            </a:r>
            <a:endParaRPr lang="de-DE" sz="2000" dirty="0">
              <a:solidFill>
                <a:srgbClr val="FF0000"/>
              </a:solidFill>
              <a:sym typeface="Symbol" panose="05050102010706020507" pitchFamily="18" charset="2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3719736" y="6248346"/>
            <a:ext cx="411471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/>
              <a:t>[A. Rodas, BK, et al. (JPAC), Phys. </a:t>
            </a:r>
            <a:r>
              <a:rPr lang="de-DE" sz="1200" dirty="0" err="1"/>
              <a:t>Rev</a:t>
            </a:r>
            <a:r>
              <a:rPr lang="de-DE" sz="1200" dirty="0"/>
              <a:t>. </a:t>
            </a:r>
            <a:r>
              <a:rPr lang="de-DE" sz="1200" dirty="0" err="1"/>
              <a:t>Lett</a:t>
            </a:r>
            <a:r>
              <a:rPr lang="de-DE" sz="1200" dirty="0"/>
              <a:t>. 122, 042002 (2019)]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2805309" y="5661642"/>
                <a:ext cx="684212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Later confirmed by</a:t>
                </a:r>
                <a:r>
                  <a:rPr lang="en-US" sz="1200" dirty="0">
                    <a:solidFill>
                      <a:schemeClr val="tx1"/>
                    </a:solidFill>
                  </a:rPr>
                  <a:t> </a:t>
                </a:r>
                <a:r>
                  <a:rPr lang="de-DE" sz="1200" dirty="0">
                    <a:solidFill>
                      <a:schemeClr val="tx1"/>
                    </a:solidFill>
                  </a:rPr>
                  <a:t>[B. Kopf et al., </a:t>
                </a:r>
                <a:r>
                  <a:rPr lang="de-DE" sz="1200" dirty="0"/>
                  <a:t>Eur. Phys. J. C 12, 1056 (2021)</a:t>
                </a:r>
                <a:r>
                  <a:rPr lang="de-DE" sz="1200" dirty="0">
                    <a:solidFill>
                      <a:schemeClr val="tx1"/>
                    </a:solidFill>
                  </a:rPr>
                  <a:t>], also </a:t>
                </a:r>
                <a:r>
                  <a:rPr lang="de-DE" sz="1200" dirty="0" err="1">
                    <a:solidFill>
                      <a:schemeClr val="tx1"/>
                    </a:solidFill>
                  </a:rPr>
                  <a:t>including</a:t>
                </a:r>
                <a:r>
                  <a:rPr lang="en-US" sz="1200" dirty="0"/>
                  <a:t>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sz="12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US" sz="1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US" sz="1200" i="1" dirty="0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US" sz="1200" dirty="0"/>
                  <a:t> and </a:t>
                </a:r>
                <a14:m>
                  <m:oMath xmlns:m="http://schemas.openxmlformats.org/officeDocument/2006/math">
                    <m:r>
                      <a:rPr lang="en-US" sz="1200" i="1">
                        <a:latin typeface="Cambria Math" panose="02040503050406030204" pitchFamily="18" charset="0"/>
                      </a:rPr>
                      <m:t>𝜋𝜋</m:t>
                    </m:r>
                  </m:oMath>
                </a14:m>
                <a:r>
                  <a:rPr lang="de-DE" sz="1200" dirty="0"/>
                  <a:t> </a:t>
                </a:r>
                <a:r>
                  <a:rPr lang="de-DE" sz="1200" dirty="0" err="1"/>
                  <a:t>scattering</a:t>
                </a:r>
                <a:r>
                  <a:rPr lang="de-DE" sz="1200" dirty="0"/>
                  <a:t> </a:t>
                </a:r>
                <a:r>
                  <a:rPr lang="de-DE" sz="1200" dirty="0" err="1"/>
                  <a:t>data</a:t>
                </a:r>
                <a:r>
                  <a:rPr lang="de-DE" sz="1200" dirty="0"/>
                  <a:t>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05309" y="5661642"/>
                <a:ext cx="6842129" cy="276999"/>
              </a:xfrm>
              <a:prstGeom prst="rect">
                <a:avLst/>
              </a:prstGeom>
              <a:blipFill>
                <a:blip r:embed="rId7"/>
                <a:stretch>
                  <a:fillRect t="-2222" b="-177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Foliennummernplatzhalt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7F1E04-A1A3-475C-A843-CFD0985386EF}" type="slidenum">
              <a:rPr lang="de-DE" smtClean="0"/>
              <a:t>9</a:t>
            </a:fld>
            <a:endParaRPr lang="de-DE"/>
          </a:p>
        </p:txBody>
      </p:sp>
      <p:sp>
        <p:nvSpPr>
          <p:cNvPr id="9" name="Fußzeilenplatzhalter 8">
            <a:extLst>
              <a:ext uri="{FF2B5EF4-FFF2-40B4-BE49-F238E27FC236}">
                <a16:creationId xmlns:a16="http://schemas.microsoft.com/office/drawing/2014/main" id="{B983601B-4905-4345-9D94-2FC64C3C5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AMBER</a:t>
            </a:r>
          </a:p>
        </p:txBody>
      </p:sp>
      <p:pic>
        <p:nvPicPr>
          <p:cNvPr id="22" name="Grafik 21">
            <a:extLst>
              <a:ext uri="{FF2B5EF4-FFF2-40B4-BE49-F238E27FC236}">
                <a16:creationId xmlns:a16="http://schemas.microsoft.com/office/drawing/2014/main" id="{16EB87B8-6413-4777-9157-45C39251BC8E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b="50083"/>
          <a:stretch/>
        </p:blipFill>
        <p:spPr>
          <a:xfrm>
            <a:off x="2477772" y="1172437"/>
            <a:ext cx="7218628" cy="2492263"/>
          </a:xfrm>
          <a:prstGeom prst="rect">
            <a:avLst/>
          </a:prstGeom>
        </p:spPr>
      </p:pic>
      <p:sp>
        <p:nvSpPr>
          <p:cNvPr id="23" name="Textfeld 22">
            <a:extLst>
              <a:ext uri="{FF2B5EF4-FFF2-40B4-BE49-F238E27FC236}">
                <a16:creationId xmlns:a16="http://schemas.microsoft.com/office/drawing/2014/main" id="{DA9EB68F-75FE-4926-AF96-B6ED907266A9}"/>
              </a:ext>
            </a:extLst>
          </p:cNvPr>
          <p:cNvSpPr txBox="1"/>
          <p:nvPr/>
        </p:nvSpPr>
        <p:spPr>
          <a:xfrm>
            <a:off x="487226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4" name="Grafik 23">
            <a:extLst>
              <a:ext uri="{FF2B5EF4-FFF2-40B4-BE49-F238E27FC236}">
                <a16:creationId xmlns:a16="http://schemas.microsoft.com/office/drawing/2014/main" id="{22B437EC-1886-4598-B49F-F1A9884F6CCB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593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FD560E3-A64F-4F31-8045-AAAE9B0BD958}"/>
                  </a:ext>
                </a:extLst>
              </p:cNvPr>
              <p:cNvSpPr txBox="1"/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25" name="Textfeld 24">
                <a:extLst>
                  <a:ext uri="{FF2B5EF4-FFF2-40B4-BE49-F238E27FC236}">
                    <a16:creationId xmlns:a16="http://schemas.microsoft.com/office/drawing/2014/main" id="{4FD560E3-A64F-4F31-8045-AAAE9B0BD95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3342" y="1374292"/>
                <a:ext cx="1020664" cy="153888"/>
              </a:xfrm>
              <a:prstGeom prst="rect">
                <a:avLst/>
              </a:prstGeom>
              <a:blipFill>
                <a:blip r:embed="rId13"/>
                <a:stretch>
                  <a:fillRect l="-7784" t="-19231" r="-7186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Textfeld 25">
            <a:extLst>
              <a:ext uri="{FF2B5EF4-FFF2-40B4-BE49-F238E27FC236}">
                <a16:creationId xmlns:a16="http://schemas.microsoft.com/office/drawing/2014/main" id="{4A3A5714-5C9D-4004-8FB8-60C2739C3590}"/>
              </a:ext>
            </a:extLst>
          </p:cNvPr>
          <p:cNvSpPr txBox="1"/>
          <p:nvPr/>
        </p:nvSpPr>
        <p:spPr>
          <a:xfrm>
            <a:off x="6226374" y="1561982"/>
            <a:ext cx="12241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000" indent="-180000">
              <a:buFont typeface="Courier New" panose="02070309020205020404" pitchFamily="49" charset="0"/>
              <a:buChar char="o"/>
            </a:pPr>
            <a:r>
              <a:rPr lang="de-DE" sz="1000" dirty="0"/>
              <a:t>Data </a:t>
            </a:r>
            <a:r>
              <a:rPr lang="de-DE" sz="1000" dirty="0" err="1"/>
              <a:t>from</a:t>
            </a:r>
            <a:r>
              <a:rPr lang="de-DE" sz="1000" dirty="0"/>
              <a:t> </a:t>
            </a:r>
          </a:p>
        </p:txBody>
      </p:sp>
      <p:pic>
        <p:nvPicPr>
          <p:cNvPr id="27" name="Grafik 26">
            <a:extLst>
              <a:ext uri="{FF2B5EF4-FFF2-40B4-BE49-F238E27FC236}">
                <a16:creationId xmlns:a16="http://schemas.microsoft.com/office/drawing/2014/main" id="{DF6CBF2A-74ED-4F36-91E7-DA5DDAE3E17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0041" y="1556792"/>
            <a:ext cx="257310" cy="25660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F65CD649-666E-45B1-AA36-FF115A210D1F}"/>
                  </a:ext>
                </a:extLst>
              </p:cNvPr>
              <p:cNvSpPr txBox="1"/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>
                  <a:spcAft>
                    <a:spcPts val="420"/>
                  </a:spcAft>
                </a:pPr>
                <a:r>
                  <a:rPr lang="en-US" sz="1000" dirty="0"/>
                  <a:t>P-wave </a:t>
                </a:r>
                <a14:m>
                  <m:oMath xmlns:m="http://schemas.openxmlformats.org/officeDocument/2006/math"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𝜂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′</m:t>
                    </m:r>
                    <m:r>
                      <a:rPr lang="de-DE" sz="1000" b="0" i="1" smtClean="0">
                        <a:latin typeface="Cambria Math" panose="02040503050406030204" pitchFamily="18" charset="0"/>
                      </a:rPr>
                      <m:t>𝜋</m:t>
                    </m:r>
                  </m:oMath>
                </a14:m>
                <a:r>
                  <a:rPr lang="en-US" sz="1000" dirty="0"/>
                  <a:t> channel </a:t>
                </a:r>
              </a:p>
            </p:txBody>
          </p:sp>
        </mc:Choice>
        <mc:Fallback xmlns="">
          <p:sp>
            <p:nvSpPr>
              <p:cNvPr id="28" name="Textfeld 27">
                <a:extLst>
                  <a:ext uri="{FF2B5EF4-FFF2-40B4-BE49-F238E27FC236}">
                    <a16:creationId xmlns:a16="http://schemas.microsoft.com/office/drawing/2014/main" id="{F65CD649-666E-45B1-AA36-FF115A210D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07452" y="1374292"/>
                <a:ext cx="1054328" cy="153888"/>
              </a:xfrm>
              <a:prstGeom prst="rect">
                <a:avLst/>
              </a:prstGeom>
              <a:blipFill>
                <a:blip r:embed="rId14"/>
                <a:stretch>
                  <a:fillRect l="-7514" t="-19231" r="-6358" b="-5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9" name="Grafik 28">
            <a:extLst>
              <a:ext uri="{FF2B5EF4-FFF2-40B4-BE49-F238E27FC236}">
                <a16:creationId xmlns:a16="http://schemas.microsoft.com/office/drawing/2014/main" id="{D02F2719-2127-4AFD-A64A-20B8CFC7F4C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0905" y="987990"/>
            <a:ext cx="2179047" cy="208762"/>
          </a:xfrm>
          <a:prstGeom prst="rect">
            <a:avLst/>
          </a:prstGeom>
        </p:spPr>
      </p:pic>
      <p:pic>
        <p:nvPicPr>
          <p:cNvPr id="30" name="Grafik 29">
            <a:extLst>
              <a:ext uri="{FF2B5EF4-FFF2-40B4-BE49-F238E27FC236}">
                <a16:creationId xmlns:a16="http://schemas.microsoft.com/office/drawing/2014/main" id="{72D22E2E-E5F4-41F3-8327-1302FB3E2BB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8048" y="936441"/>
            <a:ext cx="2249367" cy="260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51170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7,2328"/>
  <p:tag name="ORIGINALWIDTH" val="1590,551"/>
  <p:tag name="LATEXADDIN" val="\documentclass{article}&#10;%\usepackage{amsmath}&#10;\usepackage[dvipsnames,usenames]{color}&#10;\input{myunits.sty}&#10;\input{mymathphys.sty}&#10;\pagestyle{empty}&#10;\begin{document}&#10;\definecolor{MyBlue}{rgb}{0,0,0.5}&#10;{\color{Red}&#10;\begin{eqnarray*}&#10;J^{PC}&amp;=&amp;0^{--},\,0^{+-},\,1^{-+},\ldots&#10;\end{eqnarray*}&#10;}&#10;\end{document}"/>
  <p:tag name="IGUANATEXSIZE" val="20"/>
  <p:tag name="IGUANATEXCURSOR" val="263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,2343"/>
  <p:tag name="ORIGINALWIDTH" val="730,4087"/>
  <p:tag name="LATEXADDIN" val="\documentclass{article}&#10;\usepackage{amsmath}&#10;\usepackage{amssymb}&#10;\usepackage{mathtools}&#10;\usepackage{bbold}&#10;\usepackage[dvipsnames,usenames]{color}&#10;\usepackage{latexsym}&#10;\usepackage{eufrak}&#10;\input{myunits.sty}&#10;\input{mymathphys.sty}&#10;\pagestyle{empty}&#10;\begin{document}&#10;\definecolor{TuBlue}{rgb}{0,0,0.54}&#10;\definecolor{BnBlue}{rgb}{0.027,0.320,0.602}&#10;{\color{Black}&#10;\begin{align*}&#10;p\lesssim 50\,\GeV/c&#10;\end{align*}}&#10;\end{document}&#10;"/>
  <p:tag name="IGUANATEXSIZE" val="20"/>
  <p:tag name="IGUANATEXCURSOR" val="399"/>
  <p:tag name="TRANSPARENCY" val="Wahr"/>
  <p:tag name="FILENAME" val=""/>
  <p:tag name="LATEXENGINEID" val="0"/>
  <p:tag name="TEMPFOLDER" val="c:\temp\"/>
  <p:tag name="LATEXFORMHEIGHT" val="387"/>
  <p:tag name="LATEXFORMWIDTH" val="476"/>
  <p:tag name="LATEXFORMWRAP" val="Wahr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,9824"/>
  <p:tag name="ORIGINALWIDTH" val="1066,367"/>
  <p:tag name="LATEXADDIN" val="\documentclass{article}&#10;\usepackage{amsmath}&#10;\usepackage{amssymb}&#10;\usepackage{mathtools}&#10;\usepackage{bbold}&#10;\usepackage[dvipsnames,usenames]{color}&#10;\usepackage{latexsym}&#10;\usepackage{eufrak}&#10;\input{myunits.sty}&#10;\input{mymathphys.sty}&#10;\pagestyle{empty}&#10;\begin{document}&#10;\definecolor{TuBlue}{rgb}{0,0,0.54}&#10;\definecolor{BnBlue}{rgb}{0.027,0.320,0.602}&#10;{\color{Black}&#10;\begin{align*}&#10;m_{K\pi\pi}\lesssim 1.6\,\GeV/c^2&#10;\end{align*}}&#10;\end{document}&#10;"/>
  <p:tag name="IGUANATEXSIZE" val="20"/>
  <p:tag name="IGUANATEXCURSOR" val="412"/>
  <p:tag name="TRANSPARENCY" val="Wahr"/>
  <p:tag name="FILENAME" val=""/>
  <p:tag name="LATEXENGINEID" val="0"/>
  <p:tag name="TEMPFOLDER" val="c:\temp\"/>
  <p:tag name="LATEXFORMHEIGHT" val="387"/>
  <p:tag name="LATEXFORMWIDTH" val="476"/>
  <p:tag name="LATEXFORMWRAP" val="Wahr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6,2354"/>
  <p:tag name="ORIGINALWIDTH" val="222,7221"/>
  <p:tag name="LATEXADDIN" val="\documentclass{article}&#10;\usepackage{amsmath}&#10;\usepackage{amssymb}&#10;\usepackage[dvipsnames,usenames]{color}&#10;\usepackage{latexsym}&#10;\input{myunits.sty}&#10;\input{mymathphys.sty}&#10;\pagestyle{empty}&#10;\begin{document}&#10;\definecolor{MyBlue}{rgb}{0,0,0.5}&#10;{\color{Black}&#10;\begin{align*}&#10;J^{PC}&#10;\end{align*}&#10;}&#10;\end{document}"/>
  <p:tag name="IGUANATEXSIZE" val="20"/>
  <p:tag name="IGUANATEXCURSOR" val="25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4.4844"/>
  <p:tag name="ORIGINALWIDTH" val="1103.112"/>
  <p:tag name="LATEXADDIN" val="\documentclass{article}&#10;\usepackage{amsmath}&#10;\usepackage{amssymb}&#10;\usepackage[dvipsnames,usenames]{color}&#10;\usepackage{latexsym}&#10;\input{myunits.sty}&#10;\input{mymathphys.sty}&#10;\pagestyle{empty}&#10;\begin{document}&#10;\definecolor{MyBlue}{rgb}{0,0,0.5}&#10;{\color{MyBlue}&#10;\begin{align*}&#10;\abs{Q},\abs{I_3},\abs{S},\abs{C}\geq 2&#10;\end{align*}&#10;}&#10;\end{document}"/>
  <p:tag name="IGUANATEXSIZE" val="20"/>
  <p:tag name="IGUANATEXCURSOR" val="30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,7372"/>
  <p:tag name="ORIGINALWIDTH" val="1072,366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+\pi + p&#10;\end{align*}&#10;}&#10;\end{document}"/>
  <p:tag name="IGUANATEXSIZE" val="20"/>
  <p:tag name="IGUANATEXCURSOR" val="26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,4841"/>
  <p:tag name="ORIGINALWIDTH" val="1106,862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'+\pi + p&#10;\end{align*}&#10;}&#10;\end{document}"/>
  <p:tag name="IGUANATEXSIZE" val="20"/>
  <p:tag name="IGUANATEXCURSOR" val="26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,7372"/>
  <p:tag name="ORIGINALWIDTH" val="1072,366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+\pi + p&#10;\end{align*}&#10;}&#10;\end{document}"/>
  <p:tag name="IGUANATEXSIZE" val="20"/>
  <p:tag name="IGUANATEXCURSOR" val="26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,4841"/>
  <p:tag name="ORIGINALWIDTH" val="1106,862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'+\pi + p&#10;\end{align*}&#10;}&#10;\end{document}"/>
  <p:tag name="IGUANATEXSIZE" val="20"/>
  <p:tag name="IGUANATEXCURSOR" val="26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02,7372"/>
  <p:tag name="ORIGINALWIDTH" val="1072,366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+\pi + p&#10;\end{align*}&#10;}&#10;\end{document}"/>
  <p:tag name="IGUANATEXSIZE" val="20"/>
  <p:tag name="IGUANATEXCURSOR" val="264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7,4841"/>
  <p:tag name="ORIGINALWIDTH" val="1106,862"/>
  <p:tag name="LATEXADDIN" val="\documentclass{article}&#10;\usepackage{amsmath}&#10;\usepackage[dvipsnames,usenames]{color}&#10;\usepackage{latexsym}&#10;\input{myunits.sty}&#10;\input{mymathphys.sty}&#10;\pagestyle{empty}&#10;\begin{document}&#10;\definecolor{MyBlue}{rgb}{0,0,0.5}&#10;{\color{Red}&#10;\begin{align*}&#10;\pi^- +p\to \eta'+\pi + p&#10;\end{align*}&#10;}&#10;\end{document}"/>
  <p:tag name="IGUANATEXSIZE" val="20"/>
  <p:tag name="IGUANATEXCURSOR" val="265"/>
  <p:tag name="TRANSPARENCY" val="Wahr"/>
  <p:tag name="FILENAME" val=""/>
  <p:tag name="LATEXENGINEID" val="0"/>
  <p:tag name="TEMPFOLDER" val="c:\temp\"/>
  <p:tag name="LATEXFORMHEIGHT" val="312"/>
  <p:tag name="LATEXFORMWIDTH" val="384"/>
  <p:tag name="LATEXFORMWRAP" val="Wahr"/>
  <p:tag name="BITMAPVECTOR" val="0"/>
</p:tagLst>
</file>

<file path=ppt/theme/theme1.xml><?xml version="1.0" encoding="utf-8"?>
<a:theme xmlns:a="http://schemas.openxmlformats.org/drawingml/2006/main" name="Uni_Bonn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F8DE83"/>
      </a:accent6>
      <a:hlink>
        <a:srgbClr val="79BAF8"/>
      </a:hlink>
      <a:folHlink>
        <a:srgbClr val="6C6C62"/>
      </a:folHlink>
    </a:clrScheme>
    <a:fontScheme name="Uni-Bonn">
      <a:majorFont>
        <a:latin typeface="Exo 2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4"/>
        </a:solidFill>
        <a:ln>
          <a:noFill/>
        </a:ln>
      </a:spPr>
      <a:bodyPr rtlCol="0" anchor="ctr"/>
      <a:lstStyle>
        <a:defPPr algn="ctr">
          <a:defRPr sz="1400" dirty="0" err="1" smtClean="0">
            <a:solidFill>
              <a:schemeClr val="accent2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solidFill>
            <a:schemeClr val="accent2"/>
          </a:solidFill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0" rIns="0" bIns="0" rtlCol="0">
        <a:spAutoFit/>
      </a:bodyPr>
      <a:lstStyle>
        <a:defPPr>
          <a:spcAft>
            <a:spcPts val="420"/>
          </a:spcAft>
          <a:defRPr sz="18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äsentation1" id="{27F31B5E-C1BF-D240-BFD3-C75B95032EC3}" vid="{162594C0-6F92-F042-8266-248D4477398F}"/>
    </a:ext>
  </a:extLst>
</a:theme>
</file>

<file path=ppt/theme/theme2.xml><?xml version="1.0" encoding="utf-8"?>
<a:theme xmlns:a="http://schemas.openxmlformats.org/drawingml/2006/main" name="Larissa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B08B09"/>
      </a:accent6>
      <a:hlink>
        <a:srgbClr val="032D56"/>
      </a:hlink>
      <a:folHlink>
        <a:srgbClr val="6C6C62"/>
      </a:folHlink>
    </a:clrScheme>
    <a:fontScheme name="Uni-Bonn">
      <a:majorFont>
        <a:latin typeface="Calibri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Uni-Bonn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909085"/>
      </a:accent1>
      <a:accent2>
        <a:srgbClr val="07529A"/>
      </a:accent2>
      <a:accent3>
        <a:srgbClr val="EAB90C"/>
      </a:accent3>
      <a:accent4>
        <a:srgbClr val="D8D8C8"/>
      </a:accent4>
      <a:accent5>
        <a:srgbClr val="053D73"/>
      </a:accent5>
      <a:accent6>
        <a:srgbClr val="B08B09"/>
      </a:accent6>
      <a:hlink>
        <a:srgbClr val="032D56"/>
      </a:hlink>
      <a:folHlink>
        <a:srgbClr val="6C6C62"/>
      </a:folHlink>
    </a:clrScheme>
    <a:fontScheme name="Uni-Bonn">
      <a:majorFont>
        <a:latin typeface="Calibri"/>
        <a:ea typeface=""/>
        <a:cs typeface="Calibri"/>
      </a:majorFont>
      <a:minorFont>
        <a:latin typeface="Calibri"/>
        <a:ea typeface=""/>
        <a:cs typeface="Calibri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Template_Uni_Bonn_2020-07</Template>
  <TotalTime>0</TotalTime>
  <Words>1957</Words>
  <Application>Microsoft Office PowerPoint</Application>
  <PresentationFormat>Breitbild</PresentationFormat>
  <Paragraphs>361</Paragraphs>
  <Slides>23</Slides>
  <Notes>11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34" baseType="lpstr">
      <vt:lpstr>Acumin Pro</vt:lpstr>
      <vt:lpstr>Arial</vt:lpstr>
      <vt:lpstr>Calibri</vt:lpstr>
      <vt:lpstr>Cambria</vt:lpstr>
      <vt:lpstr>Cambria Math</vt:lpstr>
      <vt:lpstr>Courier New</vt:lpstr>
      <vt:lpstr>Exo 2 Semi Bold</vt:lpstr>
      <vt:lpstr>Symbol</vt:lpstr>
      <vt:lpstr>Times New Roman</vt:lpstr>
      <vt:lpstr>Uni_Bonn</vt:lpstr>
      <vt:lpstr>Equation</vt:lpstr>
      <vt:lpstr>PowerPoint-Präsentation</vt:lpstr>
      <vt:lpstr>Why Spectroscopy?</vt:lpstr>
      <vt:lpstr>Exotic Mesons</vt:lpstr>
      <vt:lpstr>Light-Meson Spectrum</vt:lpstr>
      <vt:lpstr>Light-Meson Spectrum</vt:lpstr>
      <vt:lpstr>The π_1 Saga</vt:lpstr>
      <vt:lpstr>Two low-mass π_1 Mesons?</vt:lpstr>
      <vt:lpstr>Two Low-mass π_1 Mesons?</vt:lpstr>
      <vt:lpstr>Two Low-Mass π_1 Mesons?</vt:lpstr>
      <vt:lpstr>Hybrid π_1 Multiplet</vt:lpstr>
      <vt:lpstr>Strange Meson Spectrum</vt:lpstr>
      <vt:lpstr>Strange Meson spectrum</vt:lpstr>
      <vt:lpstr>A New Krypto-exotic State with J^P=0^-</vt:lpstr>
      <vt:lpstr>A New Krypto-exotic State with J^P=0^-</vt:lpstr>
      <vt:lpstr>AMBER @ CERN SPS</vt:lpstr>
      <vt:lpstr>High-Intensity Kaon Beam for Phase-2</vt:lpstr>
      <vt:lpstr>High-Intensity Kaon Beam for Phase-2</vt:lpstr>
      <vt:lpstr>AMBER Experimental Setup for Spectroscopy</vt:lpstr>
      <vt:lpstr>Projections (Preliminary)</vt:lpstr>
      <vt:lpstr>Worldwide Competition</vt:lpstr>
      <vt:lpstr>Worldwide Competition</vt:lpstr>
      <vt:lpstr>Worldwide Competition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Ulrike Syrakas</dc:creator>
  <cp:lastModifiedBy>Bernhard Ketzer</cp:lastModifiedBy>
  <cp:revision>1980</cp:revision>
  <cp:lastPrinted>2021-07-15T20:17:12Z</cp:lastPrinted>
  <dcterms:created xsi:type="dcterms:W3CDTF">2020-07-07T11:17:10Z</dcterms:created>
  <dcterms:modified xsi:type="dcterms:W3CDTF">2025-06-10T15:49:31Z</dcterms:modified>
</cp:coreProperties>
</file>