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422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F6FF"/>
    <a:srgbClr val="0563C1"/>
    <a:srgbClr val="FDF3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78" autoAdjust="0"/>
    <p:restoredTop sz="98332" autoAdjust="0"/>
  </p:normalViewPr>
  <p:slideViewPr>
    <p:cSldViewPr snapToGrid="0">
      <p:cViewPr varScale="1">
        <p:scale>
          <a:sx n="231" d="100"/>
          <a:sy n="231" d="100"/>
        </p:scale>
        <p:origin x="222" y="5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A3C5D-E60A-4F57-8F8F-3CB867B3E966}" type="datetimeFigureOut">
              <a:rPr lang="en-CH" smtClean="0"/>
              <a:t>30/11/2024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445C4-BC37-44E2-8BAE-E7B1DD6AF11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33853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r>
              <a:rPr lang="en-US" dirty="0"/>
              <a:t>In summary,</a:t>
            </a:r>
          </a:p>
          <a:p>
            <a:endParaRPr lang="en-US" dirty="0"/>
          </a:p>
          <a:p>
            <a:r>
              <a:rPr lang="en-US" b="1" dirty="0"/>
              <a:t>CLICK </a:t>
            </a:r>
            <a:r>
              <a:rPr lang="en-US" dirty="0"/>
              <a:t>We address two key issues of agent-based modeling:</a:t>
            </a:r>
          </a:p>
          <a:p>
            <a:r>
              <a:rPr lang="en-US" dirty="0"/>
              <a:t>Which are Inflexible design and low performance</a:t>
            </a:r>
          </a:p>
          <a:p>
            <a:endParaRPr lang="en-US" dirty="0"/>
          </a:p>
          <a:p>
            <a:r>
              <a:rPr lang="en-US" b="1" dirty="0"/>
              <a:t>CLICK </a:t>
            </a:r>
            <a:r>
              <a:rPr lang="en-US" b="0" dirty="0"/>
              <a:t>by designing …</a:t>
            </a:r>
          </a:p>
          <a:p>
            <a:endParaRPr lang="en-US" b="0" dirty="0"/>
          </a:p>
          <a:p>
            <a:r>
              <a:rPr lang="en-US" b="1" dirty="0"/>
              <a:t>CLICK </a:t>
            </a:r>
            <a:r>
              <a:rPr lang="en-US" b="0" dirty="0"/>
              <a:t>thereby enabling</a:t>
            </a:r>
          </a:p>
          <a:p>
            <a:endParaRPr lang="en-US" b="0" dirty="0"/>
          </a:p>
          <a:p>
            <a:r>
              <a:rPr lang="en-US" b="1" dirty="0"/>
              <a:t>CLICK </a:t>
            </a:r>
            <a:r>
              <a:rPr lang="en-US" b="0" dirty="0"/>
              <a:t>and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10C5C-EC48-48E0-B9F6-D09605C8CA9E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08323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AE0F6-CC27-47F4-86A5-FB64EFFD0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D44697-E05C-4D34-85C1-655AA735CF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D9E26-1240-4498-A6B3-5E2438CE3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D250-843A-422A-AFB6-0795269DEAF1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A5FA5-DB47-47E3-9C62-69C97B11E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C9CC4-50ED-4F59-A46D-CCAF6D354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1657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396FB-49CD-4558-81B2-6216D76FC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B4F809-F035-4281-AA87-58886561F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A27AA-307D-446F-AD5B-2462EDA78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6953-D95D-41E2-989B-967EF7B5B03C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19D72-0D05-4031-A5FC-E69773D64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F4BA4-7428-4529-B66F-31F0CF9CC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1543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F9E0AE-86E5-470C-91B4-75289FC2D7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C4CD57-D2DE-4766-AAB6-FD7E3F6478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B673A-63DF-4118-8C9D-903C887CC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3803E-1BB4-4EF2-9BDA-D0322114278B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3BEBD-C46D-4439-873F-7350E05FB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4452B-7825-4AFC-9FA6-FDF1DD11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52611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C5FF4-15B2-41FC-8A0A-1E788A04E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213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B9543-4090-4AE6-9833-AE2AEF56D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2646"/>
            <a:ext cx="10515600" cy="49343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BABB4-A241-4A6C-8A09-5A43454C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4C2A-A897-43A8-9575-2880AB3FA652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30B6A-7DCF-4E37-8F71-C934952CC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301E2-3C4A-4E8D-B2CF-7A91A463B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9395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4B116-47CA-41C6-8775-29D747BFD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D0930-ADDD-46FC-A824-9E0E1B7E5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63081-A338-4EA7-B8A3-2C0973F93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2A6-421B-4B38-A7BA-EADD6070D3D4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BF282-09DA-4B96-82CA-BC6977F8A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F5550-9DEF-444C-B9C1-913FCC242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383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5B222-259D-4AB0-9B60-0CF246698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F1BE2-B825-4419-8A6C-E1CAB4DAE9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6EFDD5-EE23-451A-ADD3-7EFD47B48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50B9BE-AA36-4E13-844C-9A45845AD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B7CBD-9D4E-4867-A0F5-B738EC120893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98F5C9-CED2-449B-8D93-B68B64151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39EA04-4DC5-49B4-BC63-B0951379F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62445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783E0-CC21-4FD2-A6D7-4074ECDEC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16268B-F696-4701-9C1E-945FA3D8F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65B9-5AF9-4875-8262-8DBEC90257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4041C-5988-4F34-8C4D-4B4CBFFA42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F7F011-D6EA-4CF7-8741-4F69F2F79F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2E2633-C0E7-4D5C-AE9A-1576D3201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D470-2AE6-4FA4-B616-2C8C5EFE73B7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AEDD4B-D321-4363-99BD-AE104A15A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3C0A93-665E-4CDE-83C9-FECA9843C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5316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E2345-8CD7-45C8-8252-3BCBC44F8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26E498-34B6-4B07-9812-86F66A268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C035-7B9B-4CD4-A259-1098D4EF54DC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E1C4F-63CC-4B69-A5BA-ACA642026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19BDAD-5F8A-45DA-A368-BD4191F8E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3459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92CA9A-2551-45C8-856A-7E1BF283F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D80FE-5859-4288-BD1C-C3B49D8E6297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94124C-0E39-43FA-9039-1DBEF206B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8558ED-6B1B-4EE3-A15D-523C2BDFA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077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F6883-0667-4D75-A390-18D16E84D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B8E51-04B9-4477-8B16-5A0A25076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77F7B-AA97-4A51-B635-DB8DBBA37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6C6C1D-2BD8-47EA-8C84-593A09E11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2B352-55E3-4B6D-8729-3514F8C78111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2509A7-451F-47BF-88A1-3485516E9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B372B-B3BB-46A4-8BC1-B62452192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655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FD807-49A9-438D-93FE-0DAE9DCFC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44E4E1-2A7E-4C41-9AD4-D141545CFE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17A551-2F7C-4C4F-92DC-D58533D22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F1D04-11DC-4CA1-AC76-8C0FF7A30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C21E-AE48-4FC6-B1BE-D85B155218F2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3E7CE5-28AD-4963-B5A5-47717FB1B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909E11-7ABC-4AE3-B144-530185ECF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9637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99AD5B-6415-4525-B870-A977BDDC9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F796F0-8C7A-40C9-92E3-9CB2EA1A9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2DA0A-E2AE-4B1A-B1DF-462350EF60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1830D-D7F8-4154-BCE8-200DC87404D7}" type="datetime8">
              <a:rPr lang="en-CH" smtClean="0"/>
              <a:t>30/11/2024 17:37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8EB06-672A-4B11-AABA-0F360BBD5C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BBD9D-75E3-4B89-9D2C-78311D05A5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25CF7-D0B5-462B-9CBA-6FF5428E16E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870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thz.ch/de/news-und-veranstaltungen/eth-news/news/2018/09/weiter-bei-den-besten.html" TargetMode="External"/><Relationship Id="rId7" Type="http://schemas.openxmlformats.org/officeDocument/2006/relationships/image" Target="../media/image6.sv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45/3572848.3577480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12" Type="http://schemas.openxmlformats.org/officeDocument/2006/relationships/hyperlink" Target="https://www.nature.com/articles/s43856-024-00442-w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hyperlink" Target="https://doi.org/10.1016/j.cma.2023.116566" TargetMode="External"/><Relationship Id="rId5" Type="http://schemas.openxmlformats.org/officeDocument/2006/relationships/image" Target="../media/image10.png"/><Relationship Id="rId10" Type="http://schemas.openxmlformats.org/officeDocument/2006/relationships/hyperlink" Target="https://doi.org/10.1080/15384047.2024.2344600" TargetMode="External"/><Relationship Id="rId4" Type="http://schemas.openxmlformats.org/officeDocument/2006/relationships/image" Target="../media/image9.png"/><Relationship Id="rId9" Type="http://schemas.openxmlformats.org/officeDocument/2006/relationships/hyperlink" Target="https://doi.org/10.1093/bioinformatics/btab649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Lukas.Breitwieser@cern.ch" TargetMode="External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hyperlink" Target="https://linkedin.com/in/LukasBreitwies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48722-81E6-4512-865E-0F701A44C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9640" y="1122363"/>
            <a:ext cx="6398206" cy="2387600"/>
          </a:xfrm>
        </p:spPr>
        <p:txBody>
          <a:bodyPr/>
          <a:lstStyle/>
          <a:p>
            <a:r>
              <a:rPr lang="en-US" dirty="0"/>
              <a:t>Self Introduction</a:t>
            </a:r>
            <a:br>
              <a:rPr lang="en-US" dirty="0"/>
            </a:br>
            <a:r>
              <a:rPr lang="en-US" dirty="0"/>
              <a:t>Lukas </a:t>
            </a:r>
            <a:r>
              <a:rPr lang="en-US" dirty="0" err="1"/>
              <a:t>Breitwieser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27A327-0DAD-40B7-B30A-BB512C4764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9640" y="3602038"/>
            <a:ext cx="6398206" cy="1655762"/>
          </a:xfrm>
        </p:spPr>
        <p:txBody>
          <a:bodyPr/>
          <a:lstStyle/>
          <a:p>
            <a:r>
              <a:rPr lang="en-US" dirty="0"/>
              <a:t>SFT Group Meeting</a:t>
            </a:r>
          </a:p>
          <a:p>
            <a:r>
              <a:rPr lang="en-US" dirty="0"/>
              <a:t>December 2, 2024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45C694-756C-421C-963A-13130344F1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1" t="52085" r="30399"/>
          <a:stretch/>
        </p:blipFill>
        <p:spPr>
          <a:xfrm>
            <a:off x="8194580" y="0"/>
            <a:ext cx="39974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643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1327E5C-3D97-40F3-AF8C-791444D2E1D7}"/>
              </a:ext>
            </a:extLst>
          </p:cNvPr>
          <p:cNvSpPr txBox="1">
            <a:spLocks/>
          </p:cNvSpPr>
          <p:nvPr/>
        </p:nvSpPr>
        <p:spPr>
          <a:xfrm>
            <a:off x="838200" y="1242646"/>
            <a:ext cx="5882230" cy="493431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 am from Austria</a:t>
            </a:r>
          </a:p>
          <a:p>
            <a:r>
              <a:rPr lang="en-US" dirty="0"/>
              <a:t>Studied</a:t>
            </a:r>
          </a:p>
          <a:p>
            <a:pPr lvl="1"/>
            <a:r>
              <a:rPr lang="en-US" dirty="0"/>
              <a:t>Medicine (did not complete)</a:t>
            </a:r>
          </a:p>
          <a:p>
            <a:pPr lvl="1"/>
            <a:r>
              <a:rPr lang="en-US" dirty="0"/>
              <a:t>Master in Software Engineering and </a:t>
            </a:r>
            <a:br>
              <a:rPr lang="en-US" dirty="0"/>
            </a:br>
            <a:r>
              <a:rPr lang="en-US" dirty="0"/>
              <a:t>Business Management</a:t>
            </a:r>
          </a:p>
          <a:p>
            <a:endParaRPr lang="en-US" dirty="0"/>
          </a:p>
          <a:p>
            <a:r>
              <a:rPr lang="en-US" dirty="0"/>
              <a:t>Joined </a:t>
            </a:r>
            <a:r>
              <a:rPr lang="en-US" b="1" dirty="0"/>
              <a:t>CERN </a:t>
            </a:r>
            <a:r>
              <a:rPr lang="en-US" b="1" dirty="0" err="1"/>
              <a:t>openlab</a:t>
            </a:r>
            <a:r>
              <a:rPr lang="en-US" b="1" dirty="0"/>
              <a:t> </a:t>
            </a:r>
            <a:r>
              <a:rPr lang="en-US" dirty="0"/>
              <a:t>(IT) as a summer student in 2015</a:t>
            </a:r>
          </a:p>
          <a:p>
            <a:pPr lvl="1"/>
            <a:r>
              <a:rPr lang="en-US" dirty="0"/>
              <a:t>and never left</a:t>
            </a:r>
          </a:p>
          <a:p>
            <a:pPr lvl="1"/>
            <a:r>
              <a:rPr lang="en-US" b="1" dirty="0"/>
              <a:t>Agent-Based Simulation</a:t>
            </a:r>
            <a:r>
              <a:rPr lang="en-US" dirty="0"/>
              <a:t>: BioDynaMo</a:t>
            </a:r>
          </a:p>
          <a:p>
            <a:r>
              <a:rPr lang="en-US" b="1" dirty="0"/>
              <a:t>PhD in CS </a:t>
            </a:r>
            <a:r>
              <a:rPr lang="en-US" dirty="0"/>
              <a:t>at ETH Zurich</a:t>
            </a:r>
          </a:p>
          <a:p>
            <a:pPr lvl="1"/>
            <a:r>
              <a:rPr lang="en-US" dirty="0"/>
              <a:t>BioDynaMo project</a:t>
            </a:r>
          </a:p>
          <a:p>
            <a:pPr lvl="1"/>
            <a:r>
              <a:rPr lang="en-US" dirty="0"/>
              <a:t>Parallel, distributed, high-performance, and heterogeneous computing; computational biology/X</a:t>
            </a:r>
          </a:p>
          <a:p>
            <a:r>
              <a:rPr lang="en-US" dirty="0"/>
              <a:t>Joined </a:t>
            </a:r>
            <a:r>
              <a:rPr lang="en-US" b="1" dirty="0"/>
              <a:t>SFT</a:t>
            </a:r>
            <a:r>
              <a:rPr lang="en-US" dirty="0"/>
              <a:t> as a guest</a:t>
            </a:r>
          </a:p>
          <a:p>
            <a:r>
              <a:rPr lang="en-US" dirty="0"/>
              <a:t>Met my </a:t>
            </a:r>
            <a:r>
              <a:rPr lang="en-US" b="1" dirty="0"/>
              <a:t>wife</a:t>
            </a:r>
            <a:r>
              <a:rPr lang="en-US" dirty="0"/>
              <a:t> indirectly through CERN/SFT</a:t>
            </a:r>
          </a:p>
          <a:p>
            <a:endParaRPr lang="en-US" dirty="0"/>
          </a:p>
          <a:p>
            <a:r>
              <a:rPr lang="en-US" b="1" dirty="0"/>
              <a:t>Hobbies</a:t>
            </a:r>
          </a:p>
          <a:p>
            <a:pPr lvl="1"/>
            <a:r>
              <a:rPr lang="en-US" dirty="0"/>
              <a:t>Road biking, running, swimming, skiing, hiking, </a:t>
            </a:r>
            <a:br>
              <a:rPr lang="en-US" dirty="0"/>
            </a:br>
            <a:r>
              <a:rPr lang="en-US" dirty="0"/>
              <a:t>and would like to try wing foiling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07D52A-BEA7-4D0A-B446-C25B3DF20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</a:t>
            </a:r>
            <a:endParaRPr lang="en-CH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3D5F48-BBF2-44AF-9A94-83126928DA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176078" y="2308778"/>
            <a:ext cx="3556917" cy="1773910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7B28BB-B47C-414D-98B0-AF8C004661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77" y="4172801"/>
            <a:ext cx="3556917" cy="23673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3EA2C0-2BCA-45EC-9D7B-51131769C1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5605" y="544282"/>
            <a:ext cx="3556917" cy="1674383"/>
          </a:xfrm>
          <a:prstGeom prst="rect">
            <a:avLst/>
          </a:prstGeom>
        </p:spPr>
      </p:pic>
      <p:pic>
        <p:nvPicPr>
          <p:cNvPr id="12" name="Graphic 11" descr="Marker with solid fill">
            <a:extLst>
              <a:ext uri="{FF2B5EF4-FFF2-40B4-BE49-F238E27FC236}">
                <a16:creationId xmlns:a16="http://schemas.microsoft.com/office/drawing/2014/main" id="{8F54ABD9-411B-4FD2-A1C7-F391F3C5B3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70821" y="726343"/>
            <a:ext cx="410745" cy="410745"/>
          </a:xfrm>
          <a:prstGeom prst="rect">
            <a:avLst/>
          </a:prstGeom>
        </p:spPr>
      </p:pic>
      <p:pic>
        <p:nvPicPr>
          <p:cNvPr id="16" name="Graphic 15" descr="Marker with solid fill">
            <a:extLst>
              <a:ext uri="{FF2B5EF4-FFF2-40B4-BE49-F238E27FC236}">
                <a16:creationId xmlns:a16="http://schemas.microsoft.com/office/drawing/2014/main" id="{EA6276EF-D5E8-4D22-BE50-0BF3B20EE3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79455" y="1176100"/>
            <a:ext cx="410745" cy="410745"/>
          </a:xfrm>
          <a:prstGeom prst="rect">
            <a:avLst/>
          </a:prstGeom>
        </p:spPr>
      </p:pic>
      <p:pic>
        <p:nvPicPr>
          <p:cNvPr id="17" name="Graphic 16" descr="Marker with solid fill">
            <a:extLst>
              <a:ext uri="{FF2B5EF4-FFF2-40B4-BE49-F238E27FC236}">
                <a16:creationId xmlns:a16="http://schemas.microsoft.com/office/drawing/2014/main" id="{0ED75D6A-85CE-4CBF-9619-FC1F876506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66412" y="1060122"/>
            <a:ext cx="410745" cy="410745"/>
          </a:xfrm>
          <a:prstGeom prst="rect">
            <a:avLst/>
          </a:prstGeom>
        </p:spPr>
      </p:pic>
      <p:pic>
        <p:nvPicPr>
          <p:cNvPr id="18" name="Graphic 17" descr="Marker with solid fill">
            <a:extLst>
              <a:ext uri="{FF2B5EF4-FFF2-40B4-BE49-F238E27FC236}">
                <a16:creationId xmlns:a16="http://schemas.microsoft.com/office/drawing/2014/main" id="{06F5FF83-265E-4E31-8B09-EFD78571CF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85605" y="1525242"/>
            <a:ext cx="410745" cy="41074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FBEC02-42DF-4A36-A190-DBFF9A551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1015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D2146-75F5-4ECA-A935-04312C80E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BioDynaMo in a Nutshell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8B26B-F337-409A-BD46-6B5E13D1F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C3F08-3115-4FA1-9043-5197FD680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EEF885-BD8F-4E1A-97E3-5F210B58F867}"/>
              </a:ext>
            </a:extLst>
          </p:cNvPr>
          <p:cNvSpPr txBox="1"/>
          <p:nvPr/>
        </p:nvSpPr>
        <p:spPr>
          <a:xfrm>
            <a:off x="1799458" y="1241577"/>
            <a:ext cx="94340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We address two key issues of agent-based modeling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D6D68"/>
                </a:solidFill>
              </a:rPr>
              <a:t>inflexible software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D6D68"/>
                </a:solidFill>
              </a:rPr>
              <a:t>low performance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8121EF-FE84-4C5E-BB1A-25708963F41E}"/>
              </a:ext>
            </a:extLst>
          </p:cNvPr>
          <p:cNvGrpSpPr/>
          <p:nvPr/>
        </p:nvGrpSpPr>
        <p:grpSpPr>
          <a:xfrm>
            <a:off x="2218753" y="3659547"/>
            <a:ext cx="7754493" cy="1936974"/>
            <a:chOff x="602428" y="6094286"/>
            <a:chExt cx="7754493" cy="1936974"/>
          </a:xfrm>
          <a:effectLst/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8489CC1-00CE-469C-B4D9-DB1A15CCBFBF}"/>
                </a:ext>
              </a:extLst>
            </p:cNvPr>
            <p:cNvGrpSpPr/>
            <p:nvPr/>
          </p:nvGrpSpPr>
          <p:grpSpPr>
            <a:xfrm>
              <a:off x="609206" y="6094286"/>
              <a:ext cx="7747715" cy="1936974"/>
              <a:chOff x="590077" y="2632544"/>
              <a:chExt cx="7747715" cy="1936974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DD70B57D-A73C-4378-A6CF-8B3F3AB2A7B0}"/>
                  </a:ext>
                </a:extLst>
              </p:cNvPr>
              <p:cNvSpPr/>
              <p:nvPr/>
            </p:nvSpPr>
            <p:spPr>
              <a:xfrm>
                <a:off x="590077" y="2632544"/>
                <a:ext cx="7588745" cy="1936974"/>
              </a:xfrm>
              <a:prstGeom prst="roundRect">
                <a:avLst>
                  <a:gd name="adj" fmla="val 9181"/>
                </a:avLst>
              </a:prstGeom>
              <a:solidFill>
                <a:srgbClr val="D5F8E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D354971-9FF0-4174-A366-87A514475F87}"/>
                  </a:ext>
                </a:extLst>
              </p:cNvPr>
              <p:cNvSpPr txBox="1"/>
              <p:nvPr/>
            </p:nvSpPr>
            <p:spPr>
              <a:xfrm>
                <a:off x="1045277" y="2686166"/>
                <a:ext cx="7292515" cy="18158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rgbClr val="28BD93"/>
                    </a:solidFill>
                  </a:rPr>
                  <a:t>thereby enabling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>
                    <a:solidFill>
                      <a:srgbClr val="28BD93"/>
                    </a:solidFill>
                  </a:rPr>
                  <a:t>larger and more complex simulations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>
                    <a:solidFill>
                      <a:srgbClr val="28BD93"/>
                    </a:solidFill>
                  </a:rPr>
                  <a:t>faster iterative development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>
                    <a:solidFill>
                      <a:srgbClr val="28BD93"/>
                    </a:solidFill>
                  </a:rPr>
                  <a:t>more extensive parameter exploration</a:t>
                </a:r>
                <a:endParaRPr lang="en-US" sz="2800" dirty="0">
                  <a:solidFill>
                    <a:srgbClr val="28BD93"/>
                  </a:solidFill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325D54F-8CB2-4D77-8CCD-EA60FDF9E3BC}"/>
                </a:ext>
              </a:extLst>
            </p:cNvPr>
            <p:cNvSpPr txBox="1"/>
            <p:nvPr/>
          </p:nvSpPr>
          <p:spPr>
            <a:xfrm>
              <a:off x="602428" y="6227169"/>
              <a:ext cx="49244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28BD93"/>
                  </a:solidFill>
                  <a:latin typeface="JetBrainsMono NFM" panose="02000009000000000000" pitchFamily="49" charset="0"/>
                  <a:ea typeface="JetBrainsMono NFM" panose="02000009000000000000" pitchFamily="49" charset="0"/>
                  <a:cs typeface="JetBrainsMono NFM" panose="02000009000000000000" pitchFamily="49" charset="0"/>
                </a:rPr>
                <a:t>1</a:t>
              </a:r>
              <a:endParaRPr lang="en-CH" sz="4000" dirty="0">
                <a:solidFill>
                  <a:srgbClr val="28BD93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4D27F01-D7A8-4BE3-B9F7-5A8AECBDE675}"/>
              </a:ext>
            </a:extLst>
          </p:cNvPr>
          <p:cNvGrpSpPr/>
          <p:nvPr/>
        </p:nvGrpSpPr>
        <p:grpSpPr>
          <a:xfrm>
            <a:off x="2217887" y="5766260"/>
            <a:ext cx="7755360" cy="707887"/>
            <a:chOff x="630291" y="5280393"/>
            <a:chExt cx="7755360" cy="70788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3829A13-11ED-4481-A1FF-145E727CAC64}"/>
                </a:ext>
              </a:extLst>
            </p:cNvPr>
            <p:cNvGrpSpPr/>
            <p:nvPr/>
          </p:nvGrpSpPr>
          <p:grpSpPr>
            <a:xfrm>
              <a:off x="637935" y="5280393"/>
              <a:ext cx="7747716" cy="650201"/>
              <a:chOff x="590076" y="2653663"/>
              <a:chExt cx="7747716" cy="839153"/>
            </a:xfrm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FD13BC2F-FB20-40F4-81E7-51B9813EBF89}"/>
                  </a:ext>
                </a:extLst>
              </p:cNvPr>
              <p:cNvSpPr/>
              <p:nvPr/>
            </p:nvSpPr>
            <p:spPr>
              <a:xfrm>
                <a:off x="590076" y="2653663"/>
                <a:ext cx="7588745" cy="839153"/>
              </a:xfrm>
              <a:prstGeom prst="roundRect">
                <a:avLst>
                  <a:gd name="adj" fmla="val 9181"/>
                </a:avLst>
              </a:prstGeom>
              <a:solidFill>
                <a:srgbClr val="D5F8E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114B785-FF16-4E81-AFEF-DB906FEC5651}"/>
                  </a:ext>
                </a:extLst>
              </p:cNvPr>
              <p:cNvSpPr txBox="1"/>
              <p:nvPr/>
            </p:nvSpPr>
            <p:spPr>
              <a:xfrm>
                <a:off x="1045277" y="2686166"/>
                <a:ext cx="7292515" cy="6752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rgbClr val="28BD93"/>
                    </a:solidFill>
                  </a:rPr>
                  <a:t>significantly </a:t>
                </a:r>
                <a:r>
                  <a:rPr lang="en-US" sz="2800" b="1" dirty="0">
                    <a:solidFill>
                      <a:srgbClr val="28BD93"/>
                    </a:solidFill>
                  </a:rPr>
                  <a:t>improving adoption</a:t>
                </a:r>
                <a:endParaRPr lang="en-US" sz="2800" dirty="0">
                  <a:solidFill>
                    <a:srgbClr val="28BD93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658AE1D-26FE-46A6-B70A-138AE4C5A610}"/>
                </a:ext>
              </a:extLst>
            </p:cNvPr>
            <p:cNvSpPr txBox="1"/>
            <p:nvPr/>
          </p:nvSpPr>
          <p:spPr>
            <a:xfrm>
              <a:off x="630291" y="5280394"/>
              <a:ext cx="34243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4000" dirty="0">
                  <a:solidFill>
                    <a:srgbClr val="28BD93"/>
                  </a:solidFill>
                  <a:latin typeface="JetBrainsMono NFM" panose="02000009000000000000" pitchFamily="49" charset="0"/>
                  <a:ea typeface="JetBrainsMono NFM" panose="02000009000000000000" pitchFamily="49" charset="0"/>
                  <a:cs typeface="JetBrainsMono NFM" panose="02000009000000000000" pitchFamily="49" charset="0"/>
                </a:rPr>
                <a:t>2</a:t>
              </a:r>
              <a:endParaRPr lang="en-CH" sz="4000" dirty="0">
                <a:solidFill>
                  <a:srgbClr val="28BD93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3BCD79E-D175-4BEA-B5AF-ADB30E7FA8C9}"/>
              </a:ext>
            </a:extLst>
          </p:cNvPr>
          <p:cNvSpPr txBox="1"/>
          <p:nvPr/>
        </p:nvSpPr>
        <p:spPr>
          <a:xfrm>
            <a:off x="1799458" y="2561143"/>
            <a:ext cx="92105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by designing an </a:t>
            </a:r>
            <a:r>
              <a:rPr lang="en-US" sz="2800" b="1" dirty="0">
                <a:solidFill>
                  <a:srgbClr val="38BCFF"/>
                </a:solidFill>
              </a:rPr>
              <a:t>agent-based simulation platform </a:t>
            </a:r>
            <a:r>
              <a:rPr lang="en-US" sz="2800" dirty="0"/>
              <a:t>from the ground up to be </a:t>
            </a:r>
            <a:r>
              <a:rPr lang="en-US" sz="2800" b="1" dirty="0">
                <a:solidFill>
                  <a:srgbClr val="DDB110"/>
                </a:solidFill>
              </a:rPr>
              <a:t>high-performance</a:t>
            </a:r>
            <a:r>
              <a:rPr lang="en-US" sz="2800" dirty="0"/>
              <a:t>,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DDB110"/>
                </a:solidFill>
              </a:rPr>
              <a:t>scalable</a:t>
            </a:r>
            <a:r>
              <a:rPr lang="en-US" sz="2800" dirty="0"/>
              <a:t>,</a:t>
            </a:r>
            <a:r>
              <a:rPr lang="en-US" sz="2800" b="1" dirty="0"/>
              <a:t> </a:t>
            </a:r>
            <a:r>
              <a:rPr lang="en-US" sz="2800" dirty="0"/>
              <a:t>and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DDB110"/>
                </a:solidFill>
              </a:rPr>
              <a:t>modular</a:t>
            </a:r>
            <a:endParaRPr lang="en-US" sz="2800" dirty="0">
              <a:solidFill>
                <a:srgbClr val="DDB1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9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91489-2A18-477C-9E68-7F8077E82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BioDynaMo Results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84091-8D37-498E-9EEB-698ED7F78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22CC412F-BF88-4597-907D-CA82999B3C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387" y="1235314"/>
            <a:ext cx="2705413" cy="2199523"/>
          </a:xfrm>
          <a:prstGeom prst="rect">
            <a:avLst/>
          </a:prstGeom>
        </p:spPr>
      </p:pic>
      <p:pic>
        <p:nvPicPr>
          <p:cNvPr id="5" name="Rendering">
            <a:extLst>
              <a:ext uri="{FF2B5EF4-FFF2-40B4-BE49-F238E27FC236}">
                <a16:creationId xmlns:a16="http://schemas.microsoft.com/office/drawing/2014/main" id="{B513D60A-B6A0-473B-B8F7-465BFE839D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7" b="16056"/>
          <a:stretch/>
        </p:blipFill>
        <p:spPr>
          <a:xfrm>
            <a:off x="4338892" y="3826596"/>
            <a:ext cx="3739741" cy="215359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4F4F35D-D9E8-48B3-80A6-F87EDCE33776}"/>
              </a:ext>
            </a:extLst>
          </p:cNvPr>
          <p:cNvGrpSpPr/>
          <p:nvPr/>
        </p:nvGrpSpPr>
        <p:grpSpPr>
          <a:xfrm>
            <a:off x="8112408" y="3827005"/>
            <a:ext cx="3598561" cy="2066186"/>
            <a:chOff x="1972137" y="2337429"/>
            <a:chExt cx="4015462" cy="2221072"/>
          </a:xfrm>
        </p:grpSpPr>
        <p:pic>
          <p:nvPicPr>
            <p:cNvPr id="7" name="Immagine 12">
              <a:extLst>
                <a:ext uri="{FF2B5EF4-FFF2-40B4-BE49-F238E27FC236}">
                  <a16:creationId xmlns:a16="http://schemas.microsoft.com/office/drawing/2014/main" id="{E387206E-56D5-4548-949A-FBB6DCFD38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8" r="10939"/>
            <a:stretch/>
          </p:blipFill>
          <p:spPr>
            <a:xfrm>
              <a:off x="3264709" y="2337429"/>
              <a:ext cx="2722890" cy="2052000"/>
            </a:xfrm>
            <a:prstGeom prst="rect">
              <a:avLst/>
            </a:prstGeom>
          </p:spPr>
        </p:pic>
        <p:pic>
          <p:nvPicPr>
            <p:cNvPr id="9" name="Immagine 6">
              <a:extLst>
                <a:ext uri="{FF2B5EF4-FFF2-40B4-BE49-F238E27FC236}">
                  <a16:creationId xmlns:a16="http://schemas.microsoft.com/office/drawing/2014/main" id="{C51D13AD-4698-44E2-B873-3382A09080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92" r="21369" b="3146"/>
            <a:stretch/>
          </p:blipFill>
          <p:spPr>
            <a:xfrm>
              <a:off x="1972137" y="3418768"/>
              <a:ext cx="1152214" cy="113973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4D84DDF-6D4A-44A4-9A27-03A4044098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8839" y="3030161"/>
              <a:ext cx="163452" cy="432912"/>
            </a:xfrm>
            <a:prstGeom prst="line">
              <a:avLst/>
            </a:prstGeom>
            <a:ln>
              <a:solidFill>
                <a:srgbClr val="FDBB6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AC988F1-76D3-43CA-B404-C6C3517AB4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00447" y="3030161"/>
              <a:ext cx="162654" cy="1528338"/>
            </a:xfrm>
            <a:prstGeom prst="line">
              <a:avLst/>
            </a:prstGeom>
            <a:ln>
              <a:solidFill>
                <a:srgbClr val="FDBB6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ame 11">
              <a:extLst>
                <a:ext uri="{FF2B5EF4-FFF2-40B4-BE49-F238E27FC236}">
                  <a16:creationId xmlns:a16="http://schemas.microsoft.com/office/drawing/2014/main" id="{BD0432E8-C5A3-4B73-963A-50DAADF721A9}"/>
                </a:ext>
              </a:extLst>
            </p:cNvPr>
            <p:cNvSpPr/>
            <p:nvPr/>
          </p:nvSpPr>
          <p:spPr>
            <a:xfrm>
              <a:off x="1980128" y="3463075"/>
              <a:ext cx="1120318" cy="1095426"/>
            </a:xfrm>
            <a:prstGeom prst="frame">
              <a:avLst>
                <a:gd name="adj1" fmla="val 1054"/>
              </a:avLst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7" name="Frame 16">
              <a:extLst>
                <a:ext uri="{FF2B5EF4-FFF2-40B4-BE49-F238E27FC236}">
                  <a16:creationId xmlns:a16="http://schemas.microsoft.com/office/drawing/2014/main" id="{39BC69E1-860A-4B94-A651-BE5B740F7321}"/>
                </a:ext>
              </a:extLst>
            </p:cNvPr>
            <p:cNvSpPr/>
            <p:nvPr/>
          </p:nvSpPr>
          <p:spPr>
            <a:xfrm rot="3589443">
              <a:off x="3399396" y="2498668"/>
              <a:ext cx="483618" cy="343849"/>
            </a:xfrm>
            <a:prstGeom prst="frame">
              <a:avLst>
                <a:gd name="adj1" fmla="val 9102"/>
              </a:avLst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17663EF-D7A7-4058-A026-611CF6178761}"/>
                </a:ext>
              </a:extLst>
            </p:cNvPr>
            <p:cNvSpPr txBox="1"/>
            <p:nvPr/>
          </p:nvSpPr>
          <p:spPr>
            <a:xfrm>
              <a:off x="2369332" y="3042353"/>
              <a:ext cx="811232" cy="268273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en-GB" sz="2400" dirty="0">
                  <a:latin typeface="Lato" panose="020F0502020204030203" pitchFamily="34" charset="0"/>
                </a:rPr>
                <a:t>Alveolus</a:t>
              </a:r>
            </a:p>
          </p:txBody>
        </p:sp>
      </p:grpSp>
      <p:pic>
        <p:nvPicPr>
          <p:cNvPr id="19" name="Content Placeholder 6">
            <a:extLst>
              <a:ext uri="{FF2B5EF4-FFF2-40B4-BE49-F238E27FC236}">
                <a16:creationId xmlns:a16="http://schemas.microsoft.com/office/drawing/2014/main" id="{2BC8ACE2-141A-4278-B594-F4B87B0028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48" y="3827005"/>
            <a:ext cx="3478530" cy="2190929"/>
          </a:xfrm>
          <a:prstGeom prst="rect">
            <a:avLst/>
          </a:prstGeom>
        </p:spPr>
      </p:pic>
      <p:pic>
        <p:nvPicPr>
          <p:cNvPr id="20" name="Content Placeholder 5">
            <a:extLst>
              <a:ext uri="{FF2B5EF4-FFF2-40B4-BE49-F238E27FC236}">
                <a16:creationId xmlns:a16="http://schemas.microsoft.com/office/drawing/2014/main" id="{23195114-4EF3-4AED-9DD1-DFFE4D011F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7" y="1235314"/>
            <a:ext cx="3616786" cy="2246063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83D94D9C-159E-49B3-8255-E3DFF68E2FFA}"/>
              </a:ext>
            </a:extLst>
          </p:cNvPr>
          <p:cNvGrpSpPr/>
          <p:nvPr/>
        </p:nvGrpSpPr>
        <p:grpSpPr>
          <a:xfrm>
            <a:off x="4509919" y="961013"/>
            <a:ext cx="4051109" cy="2635050"/>
            <a:chOff x="2546445" y="1413063"/>
            <a:chExt cx="4051109" cy="263505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7F576B5-D4A1-4522-8C7A-ED787CBEEA0C}"/>
                </a:ext>
              </a:extLst>
            </p:cNvPr>
            <p:cNvSpPr txBox="1"/>
            <p:nvPr/>
          </p:nvSpPr>
          <p:spPr>
            <a:xfrm>
              <a:off x="2546445" y="1413063"/>
              <a:ext cx="4051109" cy="2123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b="1" dirty="0">
                  <a:solidFill>
                    <a:srgbClr val="28BD93"/>
                  </a:solidFill>
                </a:rPr>
                <a:t>500 billion </a:t>
              </a:r>
              <a:br>
                <a:rPr lang="en-US" sz="6600" b="1" dirty="0">
                  <a:solidFill>
                    <a:srgbClr val="28BD93"/>
                  </a:solidFill>
                </a:rPr>
              </a:br>
              <a:r>
                <a:rPr lang="en-US" sz="6600" b="1" dirty="0">
                  <a:solidFill>
                    <a:srgbClr val="28BD93"/>
                  </a:solidFill>
                </a:rPr>
                <a:t>agents</a:t>
              </a:r>
              <a:endParaRPr lang="en-CH" sz="6600" b="1" dirty="0">
                <a:solidFill>
                  <a:srgbClr val="28BD93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074D3AC-6AFF-4657-8837-D7A9BADEAFB5}"/>
                </a:ext>
              </a:extLst>
            </p:cNvPr>
            <p:cNvSpPr txBox="1"/>
            <p:nvPr/>
          </p:nvSpPr>
          <p:spPr>
            <a:xfrm>
              <a:off x="2812126" y="3463338"/>
              <a:ext cx="35197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on</a:t>
              </a:r>
              <a:r>
                <a:rPr lang="en-US" sz="3200" b="1" dirty="0"/>
                <a:t> 84096 </a:t>
              </a:r>
              <a:r>
                <a:rPr lang="en-US" sz="3200" dirty="0"/>
                <a:t>CPU cores</a:t>
              </a:r>
              <a:endParaRPr lang="en-CH" sz="32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224DDE0-8AFB-4AF5-A96C-BE19884D023A}"/>
              </a:ext>
            </a:extLst>
          </p:cNvPr>
          <p:cNvSpPr txBox="1"/>
          <p:nvPr/>
        </p:nvSpPr>
        <p:spPr>
          <a:xfrm>
            <a:off x="-50984" y="6059151"/>
            <a:ext cx="90113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References: </a:t>
            </a:r>
            <a:r>
              <a:rPr lang="en-US" sz="1600" dirty="0">
                <a:hlinkClick r:id="rId8"/>
              </a:rPr>
              <a:t>https://doi.org/10.1145/3572848.3577480</a:t>
            </a:r>
            <a:r>
              <a:rPr lang="en-US" sz="1600" dirty="0"/>
              <a:t>, </a:t>
            </a:r>
            <a:r>
              <a:rPr lang="en-US" sz="1600" dirty="0">
                <a:hlinkClick r:id="rId9"/>
              </a:rPr>
              <a:t>https://doi.org/10.1093/bioinformatics/btab649</a:t>
            </a:r>
            <a:r>
              <a:rPr lang="en-US" sz="1600" dirty="0"/>
              <a:t>, </a:t>
            </a:r>
            <a:br>
              <a:rPr lang="en-US" sz="1600" dirty="0"/>
            </a:br>
            <a:r>
              <a:rPr lang="en-US" sz="1600" dirty="0">
                <a:hlinkClick r:id="rId10"/>
              </a:rPr>
              <a:t>https://doi.org/10.1080/15384047.2024.2344600</a:t>
            </a:r>
            <a:r>
              <a:rPr lang="en-US" sz="1600" dirty="0"/>
              <a:t>, </a:t>
            </a:r>
            <a:r>
              <a:rPr lang="en-US" sz="1600" dirty="0">
                <a:hlinkClick r:id="rId11"/>
              </a:rPr>
              <a:t>https://doi.org/10.1016/j.cma.2023.116566</a:t>
            </a:r>
            <a:r>
              <a:rPr lang="en-US" sz="1600" dirty="0"/>
              <a:t>, </a:t>
            </a:r>
          </a:p>
          <a:p>
            <a:r>
              <a:rPr lang="en-US" sz="1600" dirty="0">
                <a:hlinkClick r:id="rId12"/>
              </a:rPr>
              <a:t>https://www.nature.com/articles/s43856-024-00442-w</a:t>
            </a:r>
            <a:endParaRPr lang="en-US" sz="16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942D8D6-EC5A-4F06-9AFB-7DA29E6F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026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202B788-D28D-4F8B-A415-10F0851400BF}"/>
              </a:ext>
            </a:extLst>
          </p:cNvPr>
          <p:cNvSpPr/>
          <p:nvPr/>
        </p:nvSpPr>
        <p:spPr>
          <a:xfrm>
            <a:off x="538161" y="2944778"/>
            <a:ext cx="5143501" cy="2365409"/>
          </a:xfrm>
          <a:prstGeom prst="roundRect">
            <a:avLst>
              <a:gd name="adj" fmla="val 9181"/>
            </a:avLst>
          </a:prstGeom>
          <a:solidFill>
            <a:srgbClr val="D8F6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EC20DB-AD9D-4261-804B-270BE2F70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My Future Contributions in SFT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8D3E5-EBA6-445F-913B-13017F37A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812" y="2071321"/>
            <a:ext cx="4929188" cy="328172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Contract: 2 year Quest</a:t>
            </a:r>
          </a:p>
          <a:p>
            <a:r>
              <a:rPr lang="en-US" dirty="0"/>
              <a:t>Supervisor: Jonas </a:t>
            </a:r>
            <a:r>
              <a:rPr lang="en-US" dirty="0" err="1"/>
              <a:t>Rembser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Tasks</a:t>
            </a:r>
            <a:r>
              <a:rPr lang="en-US" dirty="0"/>
              <a:t>:</a:t>
            </a:r>
          </a:p>
          <a:p>
            <a:r>
              <a:rPr lang="en-US" u="sng" dirty="0"/>
              <a:t>EP R&amp;D</a:t>
            </a:r>
            <a:r>
              <a:rPr lang="en-US" dirty="0"/>
              <a:t>: GPU </a:t>
            </a:r>
            <a:r>
              <a:rPr lang="en-US" dirty="0" err="1"/>
              <a:t>Histogramming</a:t>
            </a:r>
            <a:endParaRPr lang="en-US" dirty="0"/>
          </a:p>
          <a:p>
            <a:r>
              <a:rPr lang="en-US" dirty="0"/>
              <a:t>Enabling CUDA support for ROOT’s cling version</a:t>
            </a:r>
          </a:p>
          <a:p>
            <a:r>
              <a:rPr lang="en-US" dirty="0"/>
              <a:t>Universal Histogram Interface</a:t>
            </a:r>
          </a:p>
          <a:p>
            <a:r>
              <a:rPr lang="en-US" dirty="0"/>
              <a:t>…</a:t>
            </a:r>
          </a:p>
          <a:p>
            <a:pPr lvl="1"/>
            <a:endParaRPr lang="en-US" dirty="0"/>
          </a:p>
          <a:p>
            <a:endParaRPr lang="en-CH" dirty="0"/>
          </a:p>
        </p:txBody>
      </p:sp>
      <p:pic>
        <p:nvPicPr>
          <p:cNvPr id="4098" name="Picture 2" descr="Installing ROOT - ROOT">
            <a:extLst>
              <a:ext uri="{FF2B5EF4-FFF2-40B4-BE49-F238E27FC236}">
                <a16:creationId xmlns:a16="http://schemas.microsoft.com/office/drawing/2014/main" id="{BD1FF983-9B7C-46B5-BF3D-8E9983FDA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103" y="2944779"/>
            <a:ext cx="4061105" cy="236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7A0372-D530-4182-88C7-7D558F727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8394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AB048-66F9-4E28-8A28-C31EC60AB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and Let’s Connect …</a:t>
            </a:r>
            <a:endParaRPr lang="en-CH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09815F0-FEDD-4005-8B02-9B3D9EE536D3}"/>
              </a:ext>
            </a:extLst>
          </p:cNvPr>
          <p:cNvGrpSpPr/>
          <p:nvPr/>
        </p:nvGrpSpPr>
        <p:grpSpPr>
          <a:xfrm>
            <a:off x="571500" y="2021681"/>
            <a:ext cx="11049000" cy="1557345"/>
            <a:chOff x="571500" y="2764631"/>
            <a:chExt cx="11049000" cy="1557345"/>
          </a:xfrm>
        </p:grpSpPr>
        <p:pic>
          <p:nvPicPr>
            <p:cNvPr id="5" name="Graphic 4" descr="Email with solid fill">
              <a:extLst>
                <a:ext uri="{FF2B5EF4-FFF2-40B4-BE49-F238E27FC236}">
                  <a16:creationId xmlns:a16="http://schemas.microsoft.com/office/drawing/2014/main" id="{A2BDEFBA-4F6E-4C56-B943-1D3B3ACA8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09762" y="2764631"/>
              <a:ext cx="914400" cy="914400"/>
            </a:xfrm>
            <a:prstGeom prst="rect">
              <a:avLst/>
            </a:prstGeom>
          </p:spPr>
        </p:pic>
        <p:pic>
          <p:nvPicPr>
            <p:cNvPr id="7" name="Graphic 6" descr="Building with solid fill">
              <a:extLst>
                <a:ext uri="{FF2B5EF4-FFF2-40B4-BE49-F238E27FC236}">
                  <a16:creationId xmlns:a16="http://schemas.microsoft.com/office/drawing/2014/main" id="{3EB51BCB-91E6-45CB-8993-757651AF1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81563" y="2764631"/>
              <a:ext cx="914400" cy="914400"/>
            </a:xfrm>
            <a:prstGeom prst="rect">
              <a:avLst/>
            </a:prstGeom>
          </p:spPr>
        </p:pic>
        <p:pic>
          <p:nvPicPr>
            <p:cNvPr id="9" name="Graphic 8" descr="Internet with solid fill">
              <a:extLst>
                <a:ext uri="{FF2B5EF4-FFF2-40B4-BE49-F238E27FC236}">
                  <a16:creationId xmlns:a16="http://schemas.microsoft.com/office/drawing/2014/main" id="{9B0F3963-374D-4DFA-BFB7-E4CF8E2CC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62962" y="2764631"/>
              <a:ext cx="914400" cy="9144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F1DCD3D-989E-4E45-B78A-27A370BFE91A}"/>
                </a:ext>
              </a:extLst>
            </p:cNvPr>
            <p:cNvSpPr txBox="1"/>
            <p:nvPr/>
          </p:nvSpPr>
          <p:spPr>
            <a:xfrm>
              <a:off x="571500" y="3860311"/>
              <a:ext cx="35909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hlinkClick r:id="rId8"/>
                </a:rPr>
                <a:t>Lukas.Breitwieser@cern.ch</a:t>
              </a:r>
              <a:endParaRPr lang="en-US" sz="2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1D5C6E8-3ADF-43D9-B510-EF0995C40C44}"/>
                </a:ext>
              </a:extLst>
            </p:cNvPr>
            <p:cNvSpPr txBox="1"/>
            <p:nvPr/>
          </p:nvSpPr>
          <p:spPr>
            <a:xfrm>
              <a:off x="4633913" y="3860311"/>
              <a:ext cx="14097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/>
                <a:t>32/RC-13</a:t>
              </a:r>
              <a:endParaRPr lang="en-CH" sz="2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A93697B-98B8-46AB-BD0C-57E4D7ED89C1}"/>
                </a:ext>
              </a:extLst>
            </p:cNvPr>
            <p:cNvSpPr txBox="1"/>
            <p:nvPr/>
          </p:nvSpPr>
          <p:spPr>
            <a:xfrm>
              <a:off x="6219825" y="3860311"/>
              <a:ext cx="540067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0563C1"/>
                  </a:solidFill>
                  <a:hlinkClick r:id="rId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https://linkedin.com/in/LukasBreitwieser</a:t>
              </a:r>
              <a:endParaRPr lang="en-US" sz="2400" dirty="0">
                <a:solidFill>
                  <a:srgbClr val="0563C1"/>
                </a:solidFill>
              </a:endParaRPr>
            </a:p>
          </p:txBody>
        </p:sp>
      </p:grpSp>
      <p:pic>
        <p:nvPicPr>
          <p:cNvPr id="2050" name="Picture 2" descr="twelve, Clock, new, time, year, Countdown icon">
            <a:extLst>
              <a:ext uri="{FF2B5EF4-FFF2-40B4-BE49-F238E27FC236}">
                <a16:creationId xmlns:a16="http://schemas.microsoft.com/office/drawing/2014/main" id="{E0FCBF95-5D53-45C7-8F7E-F853F74B4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4967104"/>
            <a:ext cx="866775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6800917-3600-4449-B546-2D505EE28FE6}"/>
              </a:ext>
            </a:extLst>
          </p:cNvPr>
          <p:cNvSpPr txBox="1"/>
          <p:nvPr/>
        </p:nvSpPr>
        <p:spPr>
          <a:xfrm>
            <a:off x="3098008" y="4440786"/>
            <a:ext cx="47267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… and go for an early lunch together</a:t>
            </a:r>
            <a:endParaRPr lang="en-CH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FADC57-B850-41F8-B69F-AFA144496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CF7-D0B5-462B-9CBA-6FF5428E16E8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6181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2924</TotalTime>
  <Words>331</Words>
  <Application>Microsoft Office PowerPoint</Application>
  <PresentationFormat>Widescreen</PresentationFormat>
  <Paragraphs>67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JetBrainsMono NFM</vt:lpstr>
      <vt:lpstr>Lato</vt:lpstr>
      <vt:lpstr>Office Theme</vt:lpstr>
      <vt:lpstr>Self Introduction Lukas Breitwieser</vt:lpstr>
      <vt:lpstr>About Me</vt:lpstr>
      <vt:lpstr>BioDynaMo in a Nutshell</vt:lpstr>
      <vt:lpstr>BioDynaMo Results</vt:lpstr>
      <vt:lpstr>My Future Contributions in SFT</vt:lpstr>
      <vt:lpstr>Thank You and Let’s Connect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lukas</dc:creator>
  <cp:lastModifiedBy>lukas</cp:lastModifiedBy>
  <cp:revision>52</cp:revision>
  <dcterms:created xsi:type="dcterms:W3CDTF">2024-11-29T17:19:20Z</dcterms:created>
  <dcterms:modified xsi:type="dcterms:W3CDTF">2024-12-01T18:07:29Z</dcterms:modified>
</cp:coreProperties>
</file>