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4679" r:id="rId3"/>
    <p:sldId id="4676" r:id="rId4"/>
    <p:sldId id="4689" r:id="rId5"/>
    <p:sldId id="4694" r:id="rId6"/>
    <p:sldId id="4695" r:id="rId7"/>
    <p:sldId id="4696" r:id="rId8"/>
    <p:sldId id="4697" r:id="rId9"/>
    <p:sldId id="4698" r:id="rId10"/>
    <p:sldId id="4699" r:id="rId11"/>
    <p:sldId id="4700" r:id="rId12"/>
    <p:sldId id="4701" r:id="rId13"/>
    <p:sldId id="4702" r:id="rId14"/>
    <p:sldId id="4710" r:id="rId15"/>
    <p:sldId id="4712" r:id="rId16"/>
    <p:sldId id="468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90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C60AB-2F40-40EF-B85B-4B6545EFCA3C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FD50E-864B-43CD-8C72-F5F870E78F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024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3FC7-8D24-FC2C-6872-57A029B5B4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149FD-A0C1-69CC-FFBA-98FE71156F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C80C3-4B7F-A6C1-2370-EB797AA15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8F8C4-DA1C-3627-EC8C-DF2094A3B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94F8A-B303-1201-E76D-49D4CE627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25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15674-A690-AE5E-297B-EE3792D41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3C1133-C40C-C529-9F86-59E5F8BB3F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1E636-B10A-FCE7-782C-A1BCA6E1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47EAA-F387-9DF9-9DAC-DB62DE2D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95E9E-900C-5ECD-04E7-ADC816A0A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20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E73AF2-C418-CC16-4C82-76E8C8615F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0CA157-630A-F587-7ACE-98B14F893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F4FBD-1A57-40FA-CCAB-660C00AE0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95B19-CCC8-5577-0D18-B3F67A35F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F1235-3395-6295-399F-721EDCADE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84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6BF-8FC0-865B-F395-00185B792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58E61-E994-E82B-FAC7-2444D7E09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9E19F-ABD0-702D-37AA-D93CADE92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B7144-2A8A-F246-A49D-93EA72D45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BAF6-AC08-3A08-8E4E-8DBB11A88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23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36547-0F7D-4496-4A99-E1CF7C7D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43A46-8E06-606A-4D41-0F4D0E6A4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70EEF-90B1-D34F-DA61-9B9F3F553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BF0CA-5B03-83DD-E1D4-843C33267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F8DFD-979D-0216-7062-6D8E03501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15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C997-1C91-3E1A-C6C4-9DA8F6101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FBAF8-B26E-36BC-2707-1B0E8F2C0D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D296A3-4DF9-2DDB-8ECC-A9DDC2C21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5E055D-19A9-0026-10D7-039ABF55A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9A96E-6FE0-E95D-F689-16B69F629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B673A-8C88-8AAB-7833-58AFA1DA7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436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775B2-27F2-CA0C-37DC-47BE2B173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34968-2999-C096-4C6D-4D6657B85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575C4-5E81-FE7C-3EDC-9AF18C1BF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E51E74-B3B8-7DC6-72F2-F8EB46BAFC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F63EC8-DA06-4999-86CF-E9C854A37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E84A3C-46FE-D581-8255-9B25FB484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F45EE1-253C-A414-BE73-32E846FD2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780A3A-EA39-816D-4170-33B07358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991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1EEF1-2BE5-FB1B-7B55-E4CB79A85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EFD36-626D-425C-81EE-A9F8F1E52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C15A31-1C60-7E08-7E50-AF0B9AB8D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2E4AA-C224-1BD8-0872-1288DB7D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38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D064AA-8DA4-DD59-9ECF-B0AF7B1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2A2C7A-3ABF-0E14-7EC5-35D90167C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24A21-5250-1E70-C357-07A5C956F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3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19828-CFC8-ECCB-07BA-0BA8F8C80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F90B1-E97E-D88A-4574-5332348C0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E6AC4A-7DB4-3014-B4D7-082B10195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6CEDA8-6553-5F42-1B3C-D45FB33E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6B9A4-7108-05AB-D342-71FB51914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415987-DF04-BEE3-B081-79C2595F1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9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995E7-ADBD-CF12-59C7-5EA751D34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00098C-098C-D347-5533-EFAEDB4365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C20B88-3EE1-B6DC-4EEA-D7F63FB78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85108-7E13-555E-1CE1-EB872B5CC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816FD-C6BA-4CC7-6D0F-601938F35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9A0B7-7F6A-1AF0-38DC-2F1F5A2F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96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7D2BC2-B871-7A2F-C467-76BDCC43B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4AD910-E746-35B0-A25C-7CC30D348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9E48B-F589-5FF3-DB4C-F5222DAD6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774FE7-5F45-43D0-86C6-9A7197D0631D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C2AE6-4A51-549D-373B-103CD3009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DA6E6-FFA4-9379-91BC-60D5EB124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0760F3-2A90-475A-A2CB-84C7404F5E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26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ib-pubdb1.desy.de/record/426140/files/DESY-PETRAIV-Conceptual-Design-Report.pdf" TargetMode="External"/><Relationship Id="rId2" Type="http://schemas.openxmlformats.org/officeDocument/2006/relationships/hyperlink" Target="http://xfel.desy.de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995850/contributions/4408042/" TargetMode="External"/><Relationship Id="rId4" Type="http://schemas.openxmlformats.org/officeDocument/2006/relationships/hyperlink" Target="https://zenodo.org/records/767566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42918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2B426-3C20-86DE-CE73-8C79C1E01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3391" y="864704"/>
            <a:ext cx="9727096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FCC Science Applications &amp; FCC-ee booster as a light source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725C8-7EC1-6CFC-EF0A-34510AE3C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4670" y="4337534"/>
            <a:ext cx="9144000" cy="1655762"/>
          </a:xfrm>
        </p:spPr>
        <p:txBody>
          <a:bodyPr/>
          <a:lstStyle/>
          <a:p>
            <a:r>
              <a:rPr lang="en-US" dirty="0"/>
              <a:t>Frank Zimmermann, 24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022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2E222B-3CBA-4AB8-023C-7FBCD2493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283D8F-EF11-E9D2-73D7-6115F0D13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838200"/>
            <a:ext cx="10096500" cy="518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85DF98-C11B-0D00-5065-2F0B4198BEDE}"/>
              </a:ext>
            </a:extLst>
          </p:cNvPr>
          <p:cNvSpPr txBox="1"/>
          <p:nvPr/>
        </p:nvSpPr>
        <p:spPr>
          <a:xfrm>
            <a:off x="99601" y="126621"/>
            <a:ext cx="8420382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Diffraction limit – matching e</a:t>
            </a:r>
            <a:r>
              <a:rPr kumimoji="0" lang="en-GB" sz="3000" b="0" i="0" u="none" strike="noStrike" kern="1200" cap="none" spc="0" normalizeH="0" baseline="30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photon beams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702EB2-B0AB-C3C4-7AB2-D391C08D86EA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</p:spTree>
    <p:extLst>
      <p:ext uri="{BB962C8B-B14F-4D97-AF65-F5344CB8AC3E}">
        <p14:creationId xmlns:p14="http://schemas.microsoft.com/office/powerpoint/2010/main" val="2465186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12AEBD-CE38-9A92-7B3C-D8BAB6842F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3FD3DF-B6A0-586E-D110-34032DA5C8C6}"/>
              </a:ext>
            </a:extLst>
          </p:cNvPr>
          <p:cNvSpPr txBox="1"/>
          <p:nvPr/>
        </p:nvSpPr>
        <p:spPr>
          <a:xfrm>
            <a:off x="99601" y="126621"/>
            <a:ext cx="961423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rgbClr val="0F124A"/>
                </a:solidFill>
                <a:latin typeface="Arial"/>
              </a:rPr>
              <a:t>Diffraction limited radiation: High t</a:t>
            </a:r>
            <a:r>
              <a:rPr lang="en-GB" sz="3000" dirty="0" err="1">
                <a:solidFill>
                  <a:srgbClr val="0F124A"/>
                </a:solidFill>
                <a:latin typeface="Arial"/>
              </a:rPr>
              <a:t>ransverse</a:t>
            </a:r>
            <a:r>
              <a:rPr lang="en-GB" sz="3000" dirty="0">
                <a:solidFill>
                  <a:srgbClr val="0F124A"/>
                </a:solidFill>
                <a:latin typeface="Arial"/>
              </a:rPr>
              <a:t> coherence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22F438-DAE2-580B-198A-B7C8E7D8A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52" y="934443"/>
            <a:ext cx="11448415" cy="5214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B311F-6E56-4E43-63F4-DFC402C189FE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96B97F-9067-A342-37D5-61E061CB9B47}"/>
              </a:ext>
            </a:extLst>
          </p:cNvPr>
          <p:cNvSpPr/>
          <p:nvPr/>
        </p:nvSpPr>
        <p:spPr>
          <a:xfrm>
            <a:off x="575018" y="4787756"/>
            <a:ext cx="5009322" cy="147663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18D0E5-908C-68A4-0DFE-53AC925C5063}"/>
              </a:ext>
            </a:extLst>
          </p:cNvPr>
          <p:cNvSpPr txBox="1"/>
          <p:nvPr/>
        </p:nvSpPr>
        <p:spPr>
          <a:xfrm>
            <a:off x="4062449" y="6352143"/>
            <a:ext cx="152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 be revised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35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3ED23F-C311-6010-45FA-61276B45C3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BB6310-4618-091A-3C8C-406A69413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59" y="831533"/>
            <a:ext cx="11161342" cy="55297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1832AA-41D2-C996-945B-0A7D05DC5C57}"/>
              </a:ext>
            </a:extLst>
          </p:cNvPr>
          <p:cNvSpPr txBox="1"/>
          <p:nvPr/>
        </p:nvSpPr>
        <p:spPr>
          <a:xfrm>
            <a:off x="99601" y="126621"/>
            <a:ext cx="491461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rgbClr val="0F124A"/>
                </a:solidFill>
                <a:latin typeface="Arial"/>
              </a:rPr>
              <a:t>Average and peak brilliance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A4D54-B97D-94C5-0D71-67D39F2F1E65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AF3405-D8CD-248D-6CF0-1F40FE2C0B8F}"/>
              </a:ext>
            </a:extLst>
          </p:cNvPr>
          <p:cNvSpPr/>
          <p:nvPr/>
        </p:nvSpPr>
        <p:spPr>
          <a:xfrm>
            <a:off x="258719" y="963579"/>
            <a:ext cx="11161342" cy="510923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F01A76-11A7-B02B-2239-3C8E24DDB762}"/>
              </a:ext>
            </a:extLst>
          </p:cNvPr>
          <p:cNvSpPr txBox="1"/>
          <p:nvPr/>
        </p:nvSpPr>
        <p:spPr>
          <a:xfrm>
            <a:off x="9969274" y="636082"/>
            <a:ext cx="152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 be revised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36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3ED23F-C311-6010-45FA-61276B45C3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1832AA-41D2-C996-945B-0A7D05DC5C57}"/>
              </a:ext>
            </a:extLst>
          </p:cNvPr>
          <p:cNvSpPr txBox="1"/>
          <p:nvPr/>
        </p:nvSpPr>
        <p:spPr>
          <a:xfrm>
            <a:off x="99601" y="126621"/>
            <a:ext cx="11686212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FCC-LS | preliminary conclusions for coherent 50-100 keV photons 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8F0482-6C6F-2E9F-44A5-B9911C4F9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01" y="1198562"/>
            <a:ext cx="12017895" cy="40020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810285-0ED6-3C7D-D600-33CF43488EEF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</p:spTree>
    <p:extLst>
      <p:ext uri="{BB962C8B-B14F-4D97-AF65-F5344CB8AC3E}">
        <p14:creationId xmlns:p14="http://schemas.microsoft.com/office/powerpoint/2010/main" val="2721155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84CBD8-14BB-CA90-9B83-61D26DDC19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354169-1F88-F9EF-EB85-8CDDA13D7DC5}"/>
              </a:ext>
            </a:extLst>
          </p:cNvPr>
          <p:cNvSpPr txBox="1"/>
          <p:nvPr/>
        </p:nvSpPr>
        <p:spPr>
          <a:xfrm>
            <a:off x="251660" y="168716"/>
            <a:ext cx="118407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How &amp; where can we integrate the FCC photon beam lines ?  </a:t>
            </a:r>
            <a:endParaRPr lang="en-GB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70FA97-FAD1-0994-7526-692060B52A03}"/>
              </a:ext>
            </a:extLst>
          </p:cNvPr>
          <p:cNvSpPr txBox="1"/>
          <p:nvPr/>
        </p:nvSpPr>
        <p:spPr>
          <a:xfrm>
            <a:off x="466725" y="989814"/>
            <a:ext cx="9704901" cy="2433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Option: around the four </a:t>
            </a:r>
            <a:r>
              <a:rPr lang="en-US" sz="3000" dirty="0" err="1"/>
              <a:t>e</a:t>
            </a:r>
            <a:r>
              <a:rPr lang="en-US" sz="3000" baseline="30000" dirty="0" err="1"/>
              <a:t>+</a:t>
            </a:r>
            <a:r>
              <a:rPr lang="en-US" sz="3000" dirty="0" err="1"/>
              <a:t>e</a:t>
            </a:r>
            <a:r>
              <a:rPr lang="en-US" sz="3000" baseline="30000" dirty="0"/>
              <a:t>-</a:t>
            </a:r>
            <a:r>
              <a:rPr lang="en-US" sz="3000" dirty="0"/>
              <a:t> collision points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booster is separated to bypass the experimental detector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large underground infrastructure for FCC-hh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wide tunnel</a:t>
            </a:r>
          </a:p>
          <a:p>
            <a:pPr algn="l">
              <a:lnSpc>
                <a:spcPts val="3700"/>
              </a:lnSpc>
            </a:pPr>
            <a:endParaRPr lang="en-GB" sz="3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A064F5-6805-E00C-0366-989DDD70B5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399" y="2585997"/>
            <a:ext cx="9144000" cy="12241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5DAEF0-EE46-D197-772C-7D56D8911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044" y="3924774"/>
            <a:ext cx="8901623" cy="26446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CE225E-269B-3874-922B-91507407A8A7}"/>
              </a:ext>
            </a:extLst>
          </p:cNvPr>
          <p:cNvSpPr txBox="1"/>
          <p:nvPr/>
        </p:nvSpPr>
        <p:spPr>
          <a:xfrm>
            <a:off x="10642862" y="6488668"/>
            <a:ext cx="1310326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Watson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E84FF7-97E5-9C97-B7D6-8C4821AE161D}"/>
              </a:ext>
            </a:extLst>
          </p:cNvPr>
          <p:cNvSpPr/>
          <p:nvPr/>
        </p:nvSpPr>
        <p:spPr>
          <a:xfrm>
            <a:off x="2948399" y="2616563"/>
            <a:ext cx="9144000" cy="348681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675E44-F737-06E2-565F-3F7A382B6673}"/>
              </a:ext>
            </a:extLst>
          </p:cNvPr>
          <p:cNvSpPr txBox="1"/>
          <p:nvPr/>
        </p:nvSpPr>
        <p:spPr>
          <a:xfrm>
            <a:off x="10706369" y="1974208"/>
            <a:ext cx="1246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 be studied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6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CF8706-2C59-3010-C733-2599234FC3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E5428-50B1-84D5-29B3-1FDEA238D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743" y="999096"/>
            <a:ext cx="5421656" cy="1659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C59B28-4658-ECC2-FFE7-ABD487877B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05"/>
          <a:stretch/>
        </p:blipFill>
        <p:spPr>
          <a:xfrm>
            <a:off x="250893" y="1641103"/>
            <a:ext cx="6149907" cy="45529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F7EF5F-6FE1-DAB3-702E-5C8F460F5A26}"/>
              </a:ext>
            </a:extLst>
          </p:cNvPr>
          <p:cNvSpPr txBox="1"/>
          <p:nvPr/>
        </p:nvSpPr>
        <p:spPr>
          <a:xfrm>
            <a:off x="99601" y="126621"/>
            <a:ext cx="7010252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FCC-BS |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beamstrahlung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photon source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B8F6A2-D7AE-7B39-3122-5FFE22FD6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122" y="3699744"/>
            <a:ext cx="5934075" cy="2857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BA036E-3819-253C-9929-2E4EBA95C54A}"/>
              </a:ext>
            </a:extLst>
          </p:cNvPr>
          <p:cNvSpPr txBox="1"/>
          <p:nvPr/>
        </p:nvSpPr>
        <p:spPr>
          <a:xfrm>
            <a:off x="142876" y="6372578"/>
            <a:ext cx="1224012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Frasca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550EA3-6809-4A59-5E5E-E7D134B128B1}"/>
              </a:ext>
            </a:extLst>
          </p:cNvPr>
          <p:cNvSpPr txBox="1"/>
          <p:nvPr/>
        </p:nvSpPr>
        <p:spPr>
          <a:xfrm>
            <a:off x="8880050" y="6488668"/>
            <a:ext cx="3073138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Duchemin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M. Calviani</a:t>
            </a:r>
          </a:p>
        </p:txBody>
      </p:sp>
    </p:spTree>
    <p:extLst>
      <p:ext uri="{BB962C8B-B14F-4D97-AF65-F5344CB8AC3E}">
        <p14:creationId xmlns:p14="http://schemas.microsoft.com/office/powerpoint/2010/main" val="3785271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46B672-4F16-1E47-27D2-0BD761606E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DB5BAB-F8F1-190C-9028-7DBB175EE5A2}"/>
              </a:ext>
            </a:extLst>
          </p:cNvPr>
          <p:cNvSpPr txBox="1"/>
          <p:nvPr/>
        </p:nvSpPr>
        <p:spPr>
          <a:xfrm>
            <a:off x="99601" y="109256"/>
            <a:ext cx="214834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EDFE2-5F3B-1744-11E6-F1F81D1E7A75}"/>
              </a:ext>
            </a:extLst>
          </p:cNvPr>
          <p:cNvSpPr txBox="1"/>
          <p:nvPr/>
        </p:nvSpPr>
        <p:spPr>
          <a:xfrm>
            <a:off x="29162" y="789046"/>
            <a:ext cx="12162837" cy="5811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Altarelli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(Eds.), XFEL: The European X-Ray Free-Electron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Laser.Technical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 Report, Preprint DESY 2006-097, DESY, Hamburg, 2006 (see also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http://xfel.desy.de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E.A.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Schneidmiller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M.V.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Yurkov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”Photon Beam Properties at the European XFEL”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DESY-11-152; TESLA-FEL 2011-01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G.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Schroer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PETRA IV Conceptual Design Report,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https://bib-pubdb1.desy.de/record/426140/files/DESY-PETRAIV-Conceptual-Design-Report.pdf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T. Tanaka and H. Kitamura,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“SPECTRA: a synchrotron radiation calculation code”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Journal of Synchrotron Radiation 8, 1221 (2001)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F. Burkart et al., “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LUXE — A QED Experiment at the European XFEL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,” 10th Int. Particle Accelerator Conf. IPAC2019, Melbourne, Australia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JACoW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Publishing ISBN: 978-3-95450-208-0 doi:10.18429/JACoW-IPAC2019-TUPRB008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Hugenschmidt, 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Positrons in Surface Physics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(2016), https://arxiv.org/pdf/1611.04430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Benedikt, S. Casalbuoni, M. Doser, F. Zimmermann,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First thoughts on the synergetic use of the FCC-ee collider and its injector complex for photon science and other applications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10.5281/zenodo.7675663.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 Casalbuoni and F. Zimmermann,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FCC-ee booster as ultimate storage ring photon source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FCC Week 2021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R. Aleksan, A. Apyan, Y. Papaphilippou, F. Zimmermann,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Scenarios for Circular Gamma-Gamma Higgs Factories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Proc. IPAC2015, Richmond (2015) 2156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C1CFBA-9E63-3A31-3AFE-840BEBAD5F3F}"/>
              </a:ext>
            </a:extLst>
          </p:cNvPr>
          <p:cNvSpPr/>
          <p:nvPr/>
        </p:nvSpPr>
        <p:spPr>
          <a:xfrm>
            <a:off x="99601" y="4475163"/>
            <a:ext cx="11992798" cy="1284549"/>
          </a:xfrm>
          <a:prstGeom prst="rect">
            <a:avLst/>
          </a:prstGeom>
          <a:noFill/>
          <a:ln w="508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01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605482" y="135202"/>
            <a:ext cx="8662949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Histor</a:t>
            </a:r>
            <a:r>
              <a:rPr lang="en-US" sz="3000" dirty="0">
                <a:solidFill>
                  <a:srgbClr val="0F124A"/>
                </a:solidFill>
                <a:latin typeface="Arial"/>
              </a:rPr>
              <a:t>y: studies of other FCC science applications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4E43BB-60AB-7540-EE6A-0F4856677CDE}"/>
              </a:ext>
            </a:extLst>
          </p:cNvPr>
          <p:cNvSpPr txBox="1"/>
          <p:nvPr/>
        </p:nvSpPr>
        <p:spPr>
          <a:xfrm>
            <a:off x="-69240" y="880095"/>
            <a:ext cx="12121741" cy="7969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14 May 2013 brainstorming meeting on LHC as a light source </a:t>
            </a:r>
            <a:r>
              <a:rPr lang="en-GB" dirty="0"/>
              <a:t>organized by Herman Winick. </a:t>
            </a:r>
          </a:p>
          <a:p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Attendees:  Yunhai Cai, Alan Fisher, Bob </a:t>
            </a:r>
            <a:r>
              <a:rPr lang="en-GB" sz="16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Hettel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Claudio Pellegrini, Tom </a:t>
            </a:r>
            <a:r>
              <a:rPr lang="en-GB" sz="16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Rabedeau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John Seeman, Jim </a:t>
            </a:r>
            <a:r>
              <a:rPr lang="en-GB" sz="16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Sebek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Gennady Stupakov,  Kai Tian. “Herman Winick </a:t>
            </a:r>
            <a:r>
              <a:rPr lang="en-GB" sz="16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Winick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called this meeting after having discussions with Albert Hofmann and Frank Zimmermann, who pointed out that LHC provided soft x-ray beams that might exceed the performance of existing electron storage ring light sources, and that this might be extended to harder x-rays from future proton rings”;</a:t>
            </a:r>
            <a:r>
              <a:rPr lang="en-GB" sz="16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Followed by discussion on HE-LHC, VHE-LHC (FCC-hh) &amp; TLEP (FCC-ee) as light sources</a:t>
            </a:r>
            <a:r>
              <a:rPr lang="en-GB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GB" sz="1800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rainstorming in July 2020 on </a:t>
            </a:r>
            <a:r>
              <a:rPr lang="en-GB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R1 outside </a:t>
            </a:r>
            <a:r>
              <a:rPr lang="en-GB" b="1" kern="1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terasse</a:t>
            </a:r>
            <a:r>
              <a:rPr lang="en-GB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(covid!): </a:t>
            </a:r>
            <a:r>
              <a:rPr lang="en-GB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Michael Benedikt, Sara Casalbuoni (EU-XFEL, remote), Michael Doser, Frank Zimmermann; identified 7 applications: </a:t>
            </a:r>
            <a:r>
              <a:rPr lang="en-GB" sz="16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1.1 FCC-LS : The world’s most powerful light source for very hard X-rays  1.2 FCC-CBS: 3-5 orders of magnitude more flux and higher photon energy than ELI-NP; </a:t>
            </a:r>
            <a:r>
              <a:rPr lang="en-GB" sz="1600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2.1 Positron source for material research; 2.2 Testbed for LEMMA muon collider; 2.3 Plasma acceleration of positrons; </a:t>
            </a:r>
            <a:r>
              <a:rPr lang="en-GB" sz="1600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2.4 Non-perturbative QED Experiments – proving the boiling of the QED vacuum ; 2.5 Positronium-based GeV photon source – a speculative proposal ;</a:t>
            </a:r>
            <a:r>
              <a:rPr lang="en-GB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Documented in M. Benedikt, F. Zimmermann, M. Doser, S. Casalbuoni: 10.5281/zenodo.7675663</a:t>
            </a:r>
          </a:p>
          <a:p>
            <a:endParaRPr lang="it-IT" kern="1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Other FCC Science </a:t>
            </a:r>
            <a:r>
              <a:rPr lang="en-GB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800" b="1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nitiative  (also in view of ESU), kick off brainstorm 23 August 2024</a:t>
            </a:r>
            <a:r>
              <a:rPr lang="en-GB" sz="16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person: Gianluigi Arduini, Hannes Bartosik, Michael B</a:t>
            </a:r>
            <a:r>
              <a:rPr lang="en-US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enedikt,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Christoph Grojean, Patrick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Janot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Yann</a:t>
            </a:r>
            <a:r>
              <a:rPr lang="en-US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Papaphilippou, Guy Wilkinson, Frank </a:t>
            </a:r>
            <a:r>
              <a:rPr lang="en-US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Zimmermann;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Remote: Emanuele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Bagnaschi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, Giovanni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Cantatore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Sara Casalbuoni</a:t>
            </a:r>
            <a:r>
              <a:rPr lang="en-US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David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d’Enterria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Armin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Ilg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Richard Jacobsson, Joerg Jaeckel, Witek Krasny, Sakura Pascarelli, Benjamin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Rienäcker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Ivo Schulthess, Alessandro Variola, Matthew Wing; </a:t>
            </a:r>
            <a:r>
              <a:rPr lang="en-GB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https://indico.cern.ch/event/1442918/</a:t>
            </a:r>
            <a:r>
              <a:rPr lang="en-GB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GB" b="1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Recent communications</a:t>
            </a:r>
            <a:r>
              <a:rPr lang="en-GB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Atoosa Meseck </a:t>
            </a: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Compton source;</a:t>
            </a:r>
            <a:r>
              <a:rPr lang="en-US" sz="1600" kern="100" noProof="0" dirty="0">
                <a:solidFill>
                  <a:srgbClr val="0F124A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Marco Calviani &amp; Charlotte </a:t>
            </a:r>
            <a:r>
              <a:rPr kumimoji="0" lang="en-US" sz="1600" b="1" i="0" u="none" strike="noStrike" kern="1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Duchemin</a:t>
            </a:r>
            <a:r>
              <a:rPr kumimoji="0" 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use of </a:t>
            </a:r>
            <a:r>
              <a:rPr kumimoji="0" lang="en-US" sz="1600" b="0" i="0" u="none" strike="noStrike" kern="1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beamstrahlung</a:t>
            </a: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photons and on radionuclide production </a:t>
            </a:r>
            <a:r>
              <a:rPr lang="en-US" sz="1600" kern="100" noProof="0" dirty="0">
                <a:solidFill>
                  <a:srgbClr val="0F124A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Witek Krasny </a:t>
            </a: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comprehensive notes from, and comments on, the kickoff meeting</a:t>
            </a:r>
            <a:endParaRPr kumimoji="0" lang="en-GB" sz="1600" b="0" i="0" u="none" strike="noStrike" kern="1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kern="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991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0CE027-7633-2631-3202-E9B7EA416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FAB6EE-39D8-3C69-3A74-55D01E971D9F}"/>
              </a:ext>
            </a:extLst>
          </p:cNvPr>
          <p:cNvSpPr txBox="1"/>
          <p:nvPr/>
        </p:nvSpPr>
        <p:spPr>
          <a:xfrm>
            <a:off x="605482" y="135202"/>
            <a:ext cx="3687228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Proposed next steps</a:t>
            </a:r>
            <a:endParaRPr lang="en-GB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3FFB14-00BA-30B7-92B9-F6E8392F1319}"/>
              </a:ext>
            </a:extLst>
          </p:cNvPr>
          <p:cNvSpPr txBox="1"/>
          <p:nvPr/>
        </p:nvSpPr>
        <p:spPr>
          <a:xfrm>
            <a:off x="525961" y="839892"/>
            <a:ext cx="11609717" cy="5774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4 working groups</a:t>
            </a:r>
          </a:p>
          <a:p>
            <a:pPr marL="514350" indent="-514350" algn="l">
              <a:lnSpc>
                <a:spcPts val="3700"/>
              </a:lnSpc>
              <a:buAutoNum type="arabicParenR"/>
            </a:pPr>
            <a:r>
              <a:rPr lang="en-US" sz="3000" dirty="0"/>
              <a:t>photon science (light source, CBS) </a:t>
            </a:r>
          </a:p>
          <a:p>
            <a:pPr algn="l">
              <a:lnSpc>
                <a:spcPts val="3700"/>
              </a:lnSpc>
            </a:pPr>
            <a:r>
              <a:rPr lang="en-US" sz="2400" dirty="0"/>
              <a:t>	- S. Casalbuoni, F. Zimmermann, + ?</a:t>
            </a:r>
            <a:endParaRPr lang="en-US" sz="3000" dirty="0"/>
          </a:p>
          <a:p>
            <a:pPr marL="514350" indent="-514350" algn="l">
              <a:lnSpc>
                <a:spcPts val="3700"/>
              </a:lnSpc>
              <a:buFont typeface="+mj-lt"/>
              <a:buAutoNum type="arabicParenR" startAt="2"/>
            </a:pPr>
            <a:r>
              <a:rPr lang="en-US" sz="3000" dirty="0"/>
              <a:t> HEP applications (QED, dark sector, )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- G. Arduini + ? </a:t>
            </a:r>
            <a:endParaRPr lang="en-US" sz="3000" dirty="0"/>
          </a:p>
          <a:p>
            <a:pPr marL="514350" indent="-514350" algn="l">
              <a:lnSpc>
                <a:spcPts val="3700"/>
              </a:lnSpc>
              <a:buFont typeface="+mj-lt"/>
              <a:buAutoNum type="arabicParenR" startAt="3"/>
            </a:pPr>
            <a:r>
              <a:rPr lang="en-US" sz="3000" dirty="0"/>
              <a:t>e</a:t>
            </a:r>
            <a:r>
              <a:rPr lang="en-US" sz="3000" baseline="30000" dirty="0"/>
              <a:t>+</a:t>
            </a:r>
            <a:r>
              <a:rPr lang="en-US" sz="3000" dirty="0"/>
              <a:t> applications (surface science, Ps BEC, 511 keV X-ray laser )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- B.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Rienäcker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M. Doser </a:t>
            </a:r>
            <a:endParaRPr lang="en-US" sz="3000" dirty="0"/>
          </a:p>
          <a:p>
            <a:pPr algn="l">
              <a:lnSpc>
                <a:spcPts val="3700"/>
              </a:lnSpc>
            </a:pPr>
            <a:r>
              <a:rPr lang="en-GB" sz="3000" dirty="0"/>
              <a:t>4) neutron science </a:t>
            </a:r>
            <a:r>
              <a:rPr lang="en-GB" sz="2800" dirty="0"/>
              <a:t>(based on the e- </a:t>
            </a:r>
            <a:r>
              <a:rPr lang="en-GB" sz="2800" dirty="0" err="1"/>
              <a:t>linac</a:t>
            </a:r>
            <a:r>
              <a:rPr lang="en-GB" sz="2800" dirty="0"/>
              <a:t>) </a:t>
            </a:r>
            <a:r>
              <a:rPr lang="en-GB" sz="3000" dirty="0"/>
              <a:t>and radionuclide production </a:t>
            </a:r>
          </a:p>
          <a:p>
            <a:pPr algn="l">
              <a:lnSpc>
                <a:spcPts val="3700"/>
              </a:lnSpc>
            </a:pPr>
            <a:r>
              <a:rPr lang="en-GB" sz="2800" dirty="0"/>
              <a:t> 	(based on the </a:t>
            </a:r>
            <a:r>
              <a:rPr lang="en-GB" sz="2800" dirty="0" err="1"/>
              <a:t>beamstrahlung</a:t>
            </a:r>
            <a:r>
              <a:rPr lang="en-GB" sz="2800" dirty="0"/>
              <a:t> photons)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/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Calviani (tbc)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F124A"/>
                </a:solidFill>
                <a:latin typeface="Arial"/>
              </a:rPr>
              <a:t> </a:t>
            </a:r>
            <a:endParaRPr lang="en-US" sz="1600" dirty="0"/>
          </a:p>
          <a:p>
            <a:pPr algn="l">
              <a:lnSpc>
                <a:spcPts val="3700"/>
              </a:lnSpc>
            </a:pPr>
            <a:r>
              <a:rPr lang="en-GB" sz="3000" dirty="0"/>
              <a:t>in person status &amp; wrap-up meeting at CERN, 28+29 Nov. 2024</a:t>
            </a:r>
          </a:p>
        </p:txBody>
      </p:sp>
    </p:spTree>
    <p:extLst>
      <p:ext uri="{BB962C8B-B14F-4D97-AF65-F5344CB8AC3E}">
        <p14:creationId xmlns:p14="http://schemas.microsoft.com/office/powerpoint/2010/main" val="854888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150BE9-8BF2-23A9-E85A-C7590967D3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6C2286-DAE6-7121-D40E-9CDA2240664E}"/>
              </a:ext>
            </a:extLst>
          </p:cNvPr>
          <p:cNvSpPr txBox="1"/>
          <p:nvPr/>
        </p:nvSpPr>
        <p:spPr>
          <a:xfrm>
            <a:off x="99602" y="126621"/>
            <a:ext cx="11992797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Photon Science:  FCC-LS – 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motivation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DA4D6D4-1188-78FA-7454-7AE554A47620}"/>
                  </a:ext>
                </a:extLst>
              </p:cNvPr>
              <p:cNvSpPr txBox="1"/>
              <p:nvPr/>
            </p:nvSpPr>
            <p:spPr>
              <a:xfrm>
                <a:off x="99601" y="961846"/>
                <a:ext cx="12092399" cy="5262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large FCC-ee rings are outstanding: 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high beam current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(1.5 A in the collider, </a:t>
                </a: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F124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 mA average current in the full-energy booster, to be compared with 30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at the European XFEL, a difference by many orders of magnitude), and an 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extremely low emittance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Photon energies from an undulator or wiggler increase as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g</a:t>
                </a:r>
                <a:r>
                  <a:rPr kumimoji="0" lang="en-US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Radiation remains coherent for photon wavelengths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 panose="020F0502020204030204" pitchFamily="34" charset="0"/>
                    <a:cs typeface="+mn-cs"/>
                  </a:rPr>
                  <a:t>λ&gt;4πε.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For constant cell-length the horizontal emittance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 panose="020F0502020204030204" pitchFamily="34" charset="0"/>
                    <a:cs typeface="+mn-cs"/>
                  </a:rPr>
                  <a:t>ε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in a storage ring scales as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g</a:t>
                </a:r>
                <a:r>
                  <a:rPr kumimoji="0" lang="en-US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r</a:t>
                </a:r>
                <a:r>
                  <a:rPr kumimoji="0" lang="en-US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With the extremely large radius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r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of the FCC, we can achieve 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such a small emittance that high brilliance and coherent radiation could be reached also at high photon energies, inaccessible with the present and planned light sources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The FCC-ee booster at injection energy offers the lowest emittance. The </a:t>
                </a: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emittance can be further lowered by introducing wigglers / undulators,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which could be the same a for photon science.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DA4D6D4-1188-78FA-7454-7AE554A47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01" y="961846"/>
                <a:ext cx="12092399" cy="5262979"/>
              </a:xfrm>
              <a:prstGeom prst="rect">
                <a:avLst/>
              </a:prstGeom>
              <a:blipFill>
                <a:blip r:embed="rId2"/>
                <a:stretch>
                  <a:fillRect l="-1008" t="-1159" r="-806" b="-2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7877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071CA1-F80C-931E-84F3-71E765689C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93E83C-DECC-2B4D-94CE-A1EB62000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80" y="963579"/>
            <a:ext cx="10227786" cy="53008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5C4C97-4F54-616C-5948-6DE83B84FB33}"/>
              </a:ext>
            </a:extLst>
          </p:cNvPr>
          <p:cNvSpPr txBox="1"/>
          <p:nvPr/>
        </p:nvSpPr>
        <p:spPr>
          <a:xfrm>
            <a:off x="99601" y="126621"/>
            <a:ext cx="10116872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Photon Science:  FCC-LS – 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Opportunities with the booster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3F0E3B-8DB6-B16D-4CCE-4063AF44CC6E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F80942-AD58-ADF1-C86E-C2447ED7D6DC}"/>
              </a:ext>
            </a:extLst>
          </p:cNvPr>
          <p:cNvSpPr/>
          <p:nvPr/>
        </p:nvSpPr>
        <p:spPr>
          <a:xfrm>
            <a:off x="6410739" y="963579"/>
            <a:ext cx="5009322" cy="510923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158F58-9168-D53C-1B56-FB8599F8F6BC}"/>
              </a:ext>
            </a:extLst>
          </p:cNvPr>
          <p:cNvSpPr txBox="1"/>
          <p:nvPr/>
        </p:nvSpPr>
        <p:spPr>
          <a:xfrm>
            <a:off x="9969274" y="636082"/>
            <a:ext cx="152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 be revised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8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5F0D64-B51E-DC88-A93E-B5A260D05C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3E9DE-FC25-4ADF-7ED0-70FD5AE0D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4390"/>
            <a:ext cx="11920571" cy="51892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E6F89B-CF58-D22D-C689-05D2450F9AD2}"/>
              </a:ext>
            </a:extLst>
          </p:cNvPr>
          <p:cNvSpPr txBox="1"/>
          <p:nvPr/>
        </p:nvSpPr>
        <p:spPr>
          <a:xfrm>
            <a:off x="99601" y="126621"/>
            <a:ext cx="8919429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Using the FCC-ee Booster ring as a Photon Source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599893-002C-9EF4-4187-75659C2A5B98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00C39B-6860-037B-5812-CF1E838817B9}"/>
              </a:ext>
            </a:extLst>
          </p:cNvPr>
          <p:cNvSpPr/>
          <p:nvPr/>
        </p:nvSpPr>
        <p:spPr>
          <a:xfrm>
            <a:off x="6709025" y="1654139"/>
            <a:ext cx="5211546" cy="8322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77F8A-8112-FF0A-A49F-AFFF1E24E7A3}"/>
              </a:ext>
            </a:extLst>
          </p:cNvPr>
          <p:cNvSpPr txBox="1"/>
          <p:nvPr/>
        </p:nvSpPr>
        <p:spPr>
          <a:xfrm>
            <a:off x="10111267" y="1228692"/>
            <a:ext cx="1583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 be revised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17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D47C58-52EE-F8CB-63AB-DF85EA4585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D92D4A-6707-4D77-6276-881081C9B4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35" b="5104"/>
          <a:stretch/>
        </p:blipFill>
        <p:spPr>
          <a:xfrm>
            <a:off x="230504" y="988694"/>
            <a:ext cx="11486826" cy="52863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22771D-910F-E219-20B9-86635F5367C3}"/>
              </a:ext>
            </a:extLst>
          </p:cNvPr>
          <p:cNvSpPr txBox="1"/>
          <p:nvPr/>
        </p:nvSpPr>
        <p:spPr>
          <a:xfrm>
            <a:off x="99601" y="126621"/>
            <a:ext cx="7444667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Horizontal emittance versus circumference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9E729B-A4DF-FC93-9D54-E5FDBAE43080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</p:spTree>
    <p:extLst>
      <p:ext uri="{BB962C8B-B14F-4D97-AF65-F5344CB8AC3E}">
        <p14:creationId xmlns:p14="http://schemas.microsoft.com/office/powerpoint/2010/main" val="296778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6749CC-8E34-84B1-A775-8A09A43B02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F3EA78-C2F3-FAFF-BDB8-D14B548F4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186"/>
          <a:stretch/>
        </p:blipFill>
        <p:spPr>
          <a:xfrm>
            <a:off x="295275" y="960120"/>
            <a:ext cx="11762988" cy="4960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955A5B-2D1C-4348-A7DA-AB2EE8E7F416}"/>
              </a:ext>
            </a:extLst>
          </p:cNvPr>
          <p:cNvSpPr txBox="1"/>
          <p:nvPr/>
        </p:nvSpPr>
        <p:spPr>
          <a:xfrm>
            <a:off x="99601" y="126621"/>
            <a:ext cx="6647461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Diffraction limited storage ring (DLSR)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0F1CAD-3EDB-9F9A-E272-654FD6BB4014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</p:spTree>
    <p:extLst>
      <p:ext uri="{BB962C8B-B14F-4D97-AF65-F5344CB8AC3E}">
        <p14:creationId xmlns:p14="http://schemas.microsoft.com/office/powerpoint/2010/main" val="2137962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B6DB9-E2F5-3275-73EC-7D2E6BFEE0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417DF2-74D6-474F-4EF6-66CBE0BE9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57" y="781050"/>
            <a:ext cx="9754484" cy="55511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DDA11D-AF7E-6EF0-92BB-98974967C254}"/>
              </a:ext>
            </a:extLst>
          </p:cNvPr>
          <p:cNvSpPr txBox="1"/>
          <p:nvPr/>
        </p:nvSpPr>
        <p:spPr>
          <a:xfrm>
            <a:off x="99601" y="126621"/>
            <a:ext cx="2697662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Diffraction limit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12DB85-D2B5-5D9F-8809-4FFF8B275F71}"/>
              </a:ext>
            </a:extLst>
          </p:cNvPr>
          <p:cNvSpPr txBox="1"/>
          <p:nvPr/>
        </p:nvSpPr>
        <p:spPr>
          <a:xfrm>
            <a:off x="10463942" y="6264390"/>
            <a:ext cx="16284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Casalbuoni</a:t>
            </a:r>
          </a:p>
        </p:txBody>
      </p:sp>
    </p:spTree>
    <p:extLst>
      <p:ext uri="{BB962C8B-B14F-4D97-AF65-F5344CB8AC3E}">
        <p14:creationId xmlns:p14="http://schemas.microsoft.com/office/powerpoint/2010/main" val="483650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1136</Words>
  <Application>Microsoft Office PowerPoint</Application>
  <PresentationFormat>Widescreen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Cambria Math</vt:lpstr>
      <vt:lpstr>Symbol</vt:lpstr>
      <vt:lpstr>Times New Roman</vt:lpstr>
      <vt:lpstr>Office Theme</vt:lpstr>
      <vt:lpstr>Other FCC Science Applications &amp; FCC-ee booster as a light source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Zimmermann</dc:creator>
  <cp:lastModifiedBy>Frank Zimmermann</cp:lastModifiedBy>
  <cp:revision>1</cp:revision>
  <dcterms:created xsi:type="dcterms:W3CDTF">2024-09-24T08:22:13Z</dcterms:created>
  <dcterms:modified xsi:type="dcterms:W3CDTF">2024-09-24T08:32:34Z</dcterms:modified>
</cp:coreProperties>
</file>