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1" r:id="rId4"/>
    <p:sldMasterId id="2147483700" r:id="rId5"/>
  </p:sldMasterIdLst>
  <p:notesMasterIdLst>
    <p:notesMasterId r:id="rId92"/>
  </p:notesMasterIdLst>
  <p:sldIdLst>
    <p:sldId id="257" r:id="rId6"/>
    <p:sldId id="274" r:id="rId7"/>
    <p:sldId id="258" r:id="rId8"/>
    <p:sldId id="283" r:id="rId9"/>
    <p:sldId id="370" r:id="rId10"/>
    <p:sldId id="356" r:id="rId11"/>
    <p:sldId id="286" r:id="rId12"/>
    <p:sldId id="287" r:id="rId13"/>
    <p:sldId id="284" r:id="rId14"/>
    <p:sldId id="285" r:id="rId15"/>
    <p:sldId id="291" r:id="rId16"/>
    <p:sldId id="292" r:id="rId17"/>
    <p:sldId id="294" r:id="rId18"/>
    <p:sldId id="296" r:id="rId19"/>
    <p:sldId id="295" r:id="rId20"/>
    <p:sldId id="369" r:id="rId21"/>
    <p:sldId id="289" r:id="rId22"/>
    <p:sldId id="298" r:id="rId23"/>
    <p:sldId id="299" r:id="rId24"/>
    <p:sldId id="357" r:id="rId25"/>
    <p:sldId id="358" r:id="rId26"/>
    <p:sldId id="359" r:id="rId27"/>
    <p:sldId id="303" r:id="rId28"/>
    <p:sldId id="360" r:id="rId29"/>
    <p:sldId id="361" r:id="rId30"/>
    <p:sldId id="363" r:id="rId31"/>
    <p:sldId id="365" r:id="rId32"/>
    <p:sldId id="381" r:id="rId33"/>
    <p:sldId id="371" r:id="rId34"/>
    <p:sldId id="377" r:id="rId35"/>
    <p:sldId id="378" r:id="rId36"/>
    <p:sldId id="379" r:id="rId37"/>
    <p:sldId id="380" r:id="rId38"/>
    <p:sldId id="382" r:id="rId39"/>
    <p:sldId id="372" r:id="rId40"/>
    <p:sldId id="308" r:id="rId41"/>
    <p:sldId id="323" r:id="rId42"/>
    <p:sldId id="324" r:id="rId43"/>
    <p:sldId id="328" r:id="rId44"/>
    <p:sldId id="325" r:id="rId45"/>
    <p:sldId id="394" r:id="rId46"/>
    <p:sldId id="334" r:id="rId47"/>
    <p:sldId id="335" r:id="rId48"/>
    <p:sldId id="336" r:id="rId49"/>
    <p:sldId id="354" r:id="rId50"/>
    <p:sldId id="385" r:id="rId51"/>
    <p:sldId id="355" r:id="rId52"/>
    <p:sldId id="338" r:id="rId53"/>
    <p:sldId id="339" r:id="rId54"/>
    <p:sldId id="350" r:id="rId55"/>
    <p:sldId id="351" r:id="rId56"/>
    <p:sldId id="352" r:id="rId57"/>
    <p:sldId id="353" r:id="rId58"/>
    <p:sldId id="340" r:id="rId59"/>
    <p:sldId id="386" r:id="rId60"/>
    <p:sldId id="388" r:id="rId61"/>
    <p:sldId id="389" r:id="rId62"/>
    <p:sldId id="390" r:id="rId63"/>
    <p:sldId id="392" r:id="rId64"/>
    <p:sldId id="395" r:id="rId65"/>
    <p:sldId id="272" r:id="rId66"/>
    <p:sldId id="273" r:id="rId67"/>
    <p:sldId id="393" r:id="rId68"/>
    <p:sldId id="383" r:id="rId69"/>
    <p:sldId id="326" r:id="rId70"/>
    <p:sldId id="327" r:id="rId71"/>
    <p:sldId id="346" r:id="rId72"/>
    <p:sldId id="345" r:id="rId73"/>
    <p:sldId id="329" r:id="rId74"/>
    <p:sldId id="330" r:id="rId75"/>
    <p:sldId id="347" r:id="rId76"/>
    <p:sldId id="331" r:id="rId77"/>
    <p:sldId id="348" r:id="rId78"/>
    <p:sldId id="332" r:id="rId79"/>
    <p:sldId id="349" r:id="rId80"/>
    <p:sldId id="384" r:id="rId81"/>
    <p:sldId id="337" r:id="rId82"/>
    <p:sldId id="368" r:id="rId83"/>
    <p:sldId id="307" r:id="rId84"/>
    <p:sldId id="315" r:id="rId85"/>
    <p:sldId id="311" r:id="rId86"/>
    <p:sldId id="317" r:id="rId87"/>
    <p:sldId id="344" r:id="rId88"/>
    <p:sldId id="320" r:id="rId89"/>
    <p:sldId id="319" r:id="rId90"/>
    <p:sldId id="313" r:id="rId9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3" userDrawn="1">
          <p15:clr>
            <a:srgbClr val="A4A3A4"/>
          </p15:clr>
        </p15:guide>
        <p15:guide id="2" pos="325" userDrawn="1">
          <p15:clr>
            <a:srgbClr val="A4A3A4"/>
          </p15:clr>
        </p15:guide>
        <p15:guide id="3" orient="horz" pos="3974" userDrawn="1">
          <p15:clr>
            <a:srgbClr val="A4A3A4"/>
          </p15:clr>
        </p15:guide>
        <p15:guide id="4" pos="7355" userDrawn="1">
          <p15:clr>
            <a:srgbClr val="A4A3A4"/>
          </p15:clr>
        </p15:guide>
        <p15:guide id="5" pos="3840" userDrawn="1">
          <p15:clr>
            <a:srgbClr val="A4A3A4"/>
          </p15:clr>
        </p15:guide>
        <p15:guide id="6" orient="horz" pos="867" userDrawn="1">
          <p15:clr>
            <a:srgbClr val="A4A3A4"/>
          </p15:clr>
        </p15:guide>
        <p15:guide id="7" orient="horz" pos="3634" userDrawn="1">
          <p15:clr>
            <a:srgbClr val="A4A3A4"/>
          </p15:clr>
        </p15:guide>
        <p15:guide id="8" pos="86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76798"/>
    <a:srgbClr val="000000"/>
    <a:srgbClr val="E7EBFF"/>
    <a:srgbClr val="003088"/>
    <a:srgbClr val="CBD3FC"/>
    <a:srgbClr val="1E5DF8"/>
    <a:srgbClr val="626262"/>
    <a:srgbClr val="F08900"/>
    <a:srgbClr val="FF69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71"/>
    <p:restoredTop sz="71871"/>
  </p:normalViewPr>
  <p:slideViewPr>
    <p:cSldViewPr snapToGrid="0" snapToObjects="1">
      <p:cViewPr varScale="1">
        <p:scale>
          <a:sx n="85" d="100"/>
          <a:sy n="85" d="100"/>
        </p:scale>
        <p:origin x="1968" y="160"/>
      </p:cViewPr>
      <p:guideLst>
        <p:guide orient="horz" pos="323"/>
        <p:guide pos="325"/>
        <p:guide orient="horz" pos="3974"/>
        <p:guide pos="7355"/>
        <p:guide pos="3840"/>
        <p:guide orient="horz" pos="867"/>
        <p:guide orient="horz" pos="3634"/>
        <p:guide pos="86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slide" Target="slides/slide84.xml"/><Relationship Id="rId16" Type="http://schemas.openxmlformats.org/officeDocument/2006/relationships/slide" Target="slides/slide11.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5" Type="http://schemas.openxmlformats.org/officeDocument/2006/relationships/slideMaster" Target="slideMasters/slideMaster2.xml"/><Relationship Id="rId90" Type="http://schemas.openxmlformats.org/officeDocument/2006/relationships/slide" Target="slides/slide85.xml"/><Relationship Id="rId95" Type="http://schemas.openxmlformats.org/officeDocument/2006/relationships/theme" Target="theme/theme1.xml"/><Relationship Id="rId22" Type="http://schemas.openxmlformats.org/officeDocument/2006/relationships/slide" Target="slides/slide17.xml"/><Relationship Id="rId27" Type="http://schemas.openxmlformats.org/officeDocument/2006/relationships/slide" Target="slides/slide22.xml"/><Relationship Id="rId43" Type="http://schemas.openxmlformats.org/officeDocument/2006/relationships/slide" Target="slides/slide38.xml"/><Relationship Id="rId48" Type="http://schemas.openxmlformats.org/officeDocument/2006/relationships/slide" Target="slides/slide43.xml"/><Relationship Id="rId64" Type="http://schemas.openxmlformats.org/officeDocument/2006/relationships/slide" Target="slides/slide59.xml"/><Relationship Id="rId69" Type="http://schemas.openxmlformats.org/officeDocument/2006/relationships/slide" Target="slides/slide64.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slide" Target="slides/slide86.xml"/><Relationship Id="rId9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notesMaster" Target="notesMasters/notesMaster1.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61" Type="http://schemas.openxmlformats.org/officeDocument/2006/relationships/slide" Target="slides/slide56.xml"/><Relationship Id="rId82" Type="http://schemas.openxmlformats.org/officeDocument/2006/relationships/slide" Target="slides/slide77.xml"/><Relationship Id="rId19" Type="http://schemas.openxmlformats.org/officeDocument/2006/relationships/slide" Target="slides/slide14.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Regular"/>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Regular"/>
              </a:defRPr>
            </a:lvl1pPr>
          </a:lstStyle>
          <a:p>
            <a:fld id="{48FE9A4A-3203-D544-A0F2-9B4A7A1B021E}" type="datetimeFigureOut">
              <a:rPr lang="en-US" smtClean="0"/>
              <a:pPr/>
              <a:t>4/7/25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Regular"/>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Regular"/>
              </a:defRPr>
            </a:lvl1pPr>
          </a:lstStyle>
          <a:p>
            <a:fld id="{C0F3BA1D-A00F-DB41-84DA-BE26C4853B35}" type="slidenum">
              <a:rPr lang="en-US" smtClean="0"/>
              <a:pPr/>
              <a:t>‹#›</a:t>
            </a:fld>
            <a:endParaRPr lang="en-US" dirty="0"/>
          </a:p>
        </p:txBody>
      </p:sp>
    </p:spTree>
    <p:extLst>
      <p:ext uri="{BB962C8B-B14F-4D97-AF65-F5344CB8AC3E}">
        <p14:creationId xmlns:p14="http://schemas.microsoft.com/office/powerpoint/2010/main" val="66186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Regular"/>
        <a:ea typeface="+mn-ea"/>
        <a:cs typeface="+mn-cs"/>
      </a:defRPr>
    </a:lvl1pPr>
    <a:lvl2pPr marL="457200" algn="l" defTabSz="914400" rtl="0" eaLnBrk="1" latinLnBrk="0" hangingPunct="1">
      <a:defRPr sz="1200" b="0" i="0" kern="1200">
        <a:solidFill>
          <a:schemeClr val="tx1"/>
        </a:solidFill>
        <a:latin typeface="Arial Regular"/>
        <a:ea typeface="+mn-ea"/>
        <a:cs typeface="+mn-cs"/>
      </a:defRPr>
    </a:lvl2pPr>
    <a:lvl3pPr marL="914400" algn="l" defTabSz="914400" rtl="0" eaLnBrk="1" latinLnBrk="0" hangingPunct="1">
      <a:defRPr sz="1200" b="0" i="0" kern="1200">
        <a:solidFill>
          <a:schemeClr val="tx1"/>
        </a:solidFill>
        <a:latin typeface="Arial Regular"/>
        <a:ea typeface="+mn-ea"/>
        <a:cs typeface="+mn-cs"/>
      </a:defRPr>
    </a:lvl3pPr>
    <a:lvl4pPr marL="1371600" algn="l" defTabSz="914400" rtl="0" eaLnBrk="1" latinLnBrk="0" hangingPunct="1">
      <a:defRPr sz="1200" b="0" i="0" kern="1200">
        <a:solidFill>
          <a:schemeClr val="tx1"/>
        </a:solidFill>
        <a:latin typeface="Arial Regular"/>
        <a:ea typeface="+mn-ea"/>
        <a:cs typeface="+mn-cs"/>
      </a:defRPr>
    </a:lvl4pPr>
    <a:lvl5pPr marL="1828800" algn="l" defTabSz="914400" rtl="0" eaLnBrk="1" latinLnBrk="0" hangingPunct="1">
      <a:defRPr sz="1200" b="0" i="0" kern="1200">
        <a:solidFill>
          <a:schemeClr val="tx1"/>
        </a:solidFill>
        <a:latin typeface="Arial Regular"/>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abstract pattern can be removed or repositioned if required. Be careful to ‘Send to Back’ so that it does not obscure any important information.</a:t>
            </a:r>
          </a:p>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1</a:t>
            </a:fld>
            <a:endParaRPr lang="en-US"/>
          </a:p>
        </p:txBody>
      </p:sp>
    </p:spTree>
    <p:extLst>
      <p:ext uri="{BB962C8B-B14F-4D97-AF65-F5344CB8AC3E}">
        <p14:creationId xmlns:p14="http://schemas.microsoft.com/office/powerpoint/2010/main" val="7926725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0" i="0" u="none" strike="noStrike" dirty="0">
                <a:solidFill>
                  <a:srgbClr val="000000"/>
                </a:solidFill>
                <a:effectLst/>
                <a:latin typeface="Arial" panose="020B0604020202020204" pitchFamily="34" charset="0"/>
              </a:rPr>
              <a:t>What if a user’s identity is compromised? Can we isolate that identity and suspend it? Otherwise, do we have to suspend an entire Virtual Organisation, or a service?</a:t>
            </a:r>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14</a:t>
            </a:fld>
            <a:endParaRPr lang="en-US" dirty="0"/>
          </a:p>
        </p:txBody>
      </p:sp>
    </p:spTree>
    <p:extLst>
      <p:ext uri="{BB962C8B-B14F-4D97-AF65-F5344CB8AC3E}">
        <p14:creationId xmlns:p14="http://schemas.microsoft.com/office/powerpoint/2010/main" val="36320962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15</a:t>
            </a:fld>
            <a:endParaRPr lang="en-US" dirty="0"/>
          </a:p>
        </p:txBody>
      </p:sp>
    </p:spTree>
    <p:extLst>
      <p:ext uri="{BB962C8B-B14F-4D97-AF65-F5344CB8AC3E}">
        <p14:creationId xmlns:p14="http://schemas.microsoft.com/office/powerpoint/2010/main" val="34366367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16</a:t>
            </a:fld>
            <a:endParaRPr lang="en-US" dirty="0"/>
          </a:p>
        </p:txBody>
      </p:sp>
    </p:spTree>
    <p:extLst>
      <p:ext uri="{BB962C8B-B14F-4D97-AF65-F5344CB8AC3E}">
        <p14:creationId xmlns:p14="http://schemas.microsoft.com/office/powerpoint/2010/main" val="17630847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17</a:t>
            </a:fld>
            <a:endParaRPr lang="en-US" dirty="0"/>
          </a:p>
        </p:txBody>
      </p:sp>
    </p:spTree>
    <p:extLst>
      <p:ext uri="{BB962C8B-B14F-4D97-AF65-F5344CB8AC3E}">
        <p14:creationId xmlns:p14="http://schemas.microsoft.com/office/powerpoint/2010/main" val="19378395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effectLst/>
                <a:latin typeface="Helvetica" pitchFamily="2" charset="0"/>
              </a:rPr>
              <a:t>Or, potentially,</a:t>
            </a:r>
            <a:r>
              <a:rPr lang="en-GB" i="0" dirty="0">
                <a:effectLst/>
                <a:latin typeface="Helvetica" pitchFamily="2" charset="0"/>
              </a:rPr>
              <a:t> </a:t>
            </a:r>
            <a:r>
              <a:rPr lang="en-GB" i="1" dirty="0">
                <a:effectLst/>
                <a:latin typeface="Helvetica" pitchFamily="2" charset="0"/>
              </a:rPr>
              <a:t>a trusted 3rd party like a government, bank or organisation specialised in identity vetting</a:t>
            </a:r>
            <a:endParaRPr lang="en-GB" dirty="0">
              <a:effectLst/>
              <a:latin typeface="Helvetica" pitchFamily="2" charset="0"/>
            </a:endParaRPr>
          </a:p>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18</a:t>
            </a:fld>
            <a:endParaRPr lang="en-US" dirty="0"/>
          </a:p>
        </p:txBody>
      </p:sp>
    </p:spTree>
    <p:extLst>
      <p:ext uri="{BB962C8B-B14F-4D97-AF65-F5344CB8AC3E}">
        <p14:creationId xmlns:p14="http://schemas.microsoft.com/office/powerpoint/2010/main" val="35265617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effectLst/>
                <a:latin typeface="Helvetica" pitchFamily="2" charset="0"/>
              </a:rPr>
              <a:t>Or, potentially,</a:t>
            </a:r>
            <a:r>
              <a:rPr lang="en-GB" i="0" dirty="0">
                <a:effectLst/>
                <a:latin typeface="Helvetica" pitchFamily="2" charset="0"/>
              </a:rPr>
              <a:t> </a:t>
            </a:r>
            <a:r>
              <a:rPr lang="en-GB" i="1" dirty="0">
                <a:effectLst/>
                <a:latin typeface="Helvetica" pitchFamily="2" charset="0"/>
              </a:rPr>
              <a:t>a trusted 3rd party like a government, bank or organisation specialised in identity vetting</a:t>
            </a:r>
            <a:endParaRPr lang="en-GB" dirty="0">
              <a:effectLst/>
              <a:latin typeface="Helvetica" pitchFamily="2" charset="0"/>
            </a:endParaRPr>
          </a:p>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19</a:t>
            </a:fld>
            <a:endParaRPr lang="en-US" dirty="0"/>
          </a:p>
        </p:txBody>
      </p:sp>
    </p:spTree>
    <p:extLst>
      <p:ext uri="{BB962C8B-B14F-4D97-AF65-F5344CB8AC3E}">
        <p14:creationId xmlns:p14="http://schemas.microsoft.com/office/powerpoint/2010/main" val="25505711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20</a:t>
            </a:fld>
            <a:endParaRPr lang="en-US" dirty="0"/>
          </a:p>
        </p:txBody>
      </p:sp>
    </p:spTree>
    <p:extLst>
      <p:ext uri="{BB962C8B-B14F-4D97-AF65-F5344CB8AC3E}">
        <p14:creationId xmlns:p14="http://schemas.microsoft.com/office/powerpoint/2010/main" val="10297788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21</a:t>
            </a:fld>
            <a:endParaRPr lang="en-US" dirty="0"/>
          </a:p>
        </p:txBody>
      </p:sp>
    </p:spTree>
    <p:extLst>
      <p:ext uri="{BB962C8B-B14F-4D97-AF65-F5344CB8AC3E}">
        <p14:creationId xmlns:p14="http://schemas.microsoft.com/office/powerpoint/2010/main" val="32460142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22</a:t>
            </a:fld>
            <a:endParaRPr lang="en-US" dirty="0"/>
          </a:p>
        </p:txBody>
      </p:sp>
    </p:spTree>
    <p:extLst>
      <p:ext uri="{BB962C8B-B14F-4D97-AF65-F5344CB8AC3E}">
        <p14:creationId xmlns:p14="http://schemas.microsoft.com/office/powerpoint/2010/main" val="33408924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 research communities we have been using certificates for authentication for a long time, since the early 2000s. One of the original challenges was how to make sure that the certificate authorities were well behaved and checked the identity of the people to whom they issued certificates. This is where a group called the IGTF was created, they agreed a set of rules and policies for the certificate authorities and only those certificate authorities that were part of IGTF would be trusted by research infrastructures. </a:t>
            </a:r>
          </a:p>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24</a:t>
            </a:fld>
            <a:endParaRPr lang="en-US" dirty="0"/>
          </a:p>
        </p:txBody>
      </p:sp>
    </p:spTree>
    <p:extLst>
      <p:ext uri="{BB962C8B-B14F-4D97-AF65-F5344CB8AC3E}">
        <p14:creationId xmlns:p14="http://schemas.microsoft.com/office/powerpoint/2010/main" val="4166166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Please replace photo of presenter with a portrait of your own. </a:t>
            </a:r>
            <a:r>
              <a:rPr lang="en-US" b="1" dirty="0"/>
              <a:t>1)</a:t>
            </a:r>
            <a:r>
              <a:rPr lang="en-US" dirty="0"/>
              <a:t> Send the geometric shape overlay to the back – </a:t>
            </a:r>
            <a:r>
              <a:rPr lang="en-US" i="1" dirty="0"/>
              <a:t>Right-Click &gt; Send to Back &gt; Send to Back</a:t>
            </a:r>
            <a:r>
              <a:rPr lang="en-US" dirty="0"/>
              <a:t>. </a:t>
            </a:r>
            <a:r>
              <a:rPr lang="en-US" b="1" dirty="0"/>
              <a:t>2) </a:t>
            </a:r>
            <a:r>
              <a:rPr lang="en-US" dirty="0"/>
              <a:t>Replace image – use the guides provided to correctly position it. </a:t>
            </a:r>
            <a:r>
              <a:rPr lang="en-US" b="1" dirty="0"/>
              <a:t>3) </a:t>
            </a:r>
            <a:r>
              <a:rPr lang="en-US" dirty="0"/>
              <a:t>Send your portrait to the back so that the geometric overlay re-appears over the portrait.</a:t>
            </a:r>
          </a:p>
        </p:txBody>
      </p:sp>
      <p:sp>
        <p:nvSpPr>
          <p:cNvPr id="4" name="Slide Number Placeholder 3"/>
          <p:cNvSpPr>
            <a:spLocks noGrp="1"/>
          </p:cNvSpPr>
          <p:nvPr>
            <p:ph type="sldNum" sz="quarter" idx="5"/>
          </p:nvPr>
        </p:nvSpPr>
        <p:spPr/>
        <p:txBody>
          <a:bodyPr/>
          <a:lstStyle/>
          <a:p>
            <a:fld id="{C0F3BA1D-A00F-DB41-84DA-BE26C4853B35}" type="slidenum">
              <a:rPr lang="en-US" smtClean="0"/>
              <a:t>2</a:t>
            </a:fld>
            <a:endParaRPr lang="en-US"/>
          </a:p>
        </p:txBody>
      </p:sp>
    </p:spTree>
    <p:extLst>
      <p:ext uri="{BB962C8B-B14F-4D97-AF65-F5344CB8AC3E}">
        <p14:creationId xmlns:p14="http://schemas.microsoft.com/office/powerpoint/2010/main" val="17895054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 research communities we have been using certificates for authentication for a long time, since the early 2000s. One of the original challenges was how to make sure that the certificate authorities were well behaved and checked the identity of the people to whom they issued certificates. This is where a group called the IGTF was created, they agreed a set of rules and policies for the certificate authorities and only those certificate authorities that were part of IGTF would be trusted by research infrastructures. </a:t>
            </a:r>
          </a:p>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25</a:t>
            </a:fld>
            <a:endParaRPr lang="en-US" dirty="0"/>
          </a:p>
        </p:txBody>
      </p:sp>
    </p:spTree>
    <p:extLst>
      <p:ext uri="{BB962C8B-B14F-4D97-AF65-F5344CB8AC3E}">
        <p14:creationId xmlns:p14="http://schemas.microsoft.com/office/powerpoint/2010/main" val="32742071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GB" dirty="0"/>
              <a:t>We want proxies because </a:t>
            </a:r>
          </a:p>
          <a:p>
            <a:pPr marL="457200" lvl="0" indent="-298450" algn="l" rtl="0">
              <a:spcBef>
                <a:spcPts val="0"/>
              </a:spcBef>
              <a:spcAft>
                <a:spcPts val="0"/>
              </a:spcAft>
              <a:buSzPts val="1100"/>
              <a:buAutoNum type="arabicPeriod"/>
            </a:pPr>
            <a:r>
              <a:rPr lang="en-GB" dirty="0"/>
              <a:t>they have a shorter life time. If they are compromised the damage is limited. In addition, the private key of a certificate is protected by a password known only to the user - it’s critical that that information remain private and so the user private key can’t be used for signing by a system.   </a:t>
            </a:r>
          </a:p>
          <a:p>
            <a:pPr marL="457200" lvl="0" indent="-298450" algn="l" rtl="0">
              <a:spcBef>
                <a:spcPts val="0"/>
              </a:spcBef>
              <a:spcAft>
                <a:spcPts val="0"/>
              </a:spcAft>
              <a:buSzPts val="1100"/>
              <a:buAutoNum type="arabicPeriod"/>
            </a:pPr>
            <a:r>
              <a:rPr lang="en-GB" dirty="0"/>
              <a:t>By giving a proxy to a service, that service can keep regenerating the proxy and acting like you. You don’t want to give them all of your rights, just the one relevant for that particular service</a:t>
            </a:r>
          </a:p>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26</a:t>
            </a:fld>
            <a:endParaRPr lang="en-US" dirty="0"/>
          </a:p>
        </p:txBody>
      </p:sp>
    </p:spTree>
    <p:extLst>
      <p:ext uri="{BB962C8B-B14F-4D97-AF65-F5344CB8AC3E}">
        <p14:creationId xmlns:p14="http://schemas.microsoft.com/office/powerpoint/2010/main" val="36506896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GB" dirty="0"/>
              <a:t>We’re already getting quite deep here, you can see how complicated it is to set up this distributed authentication system. On top of that we need to add the authorization. </a:t>
            </a:r>
          </a:p>
          <a:p>
            <a:pPr marL="0" lvl="0" indent="0" algn="l" rtl="0">
              <a:spcBef>
                <a:spcPts val="0"/>
              </a:spcBef>
              <a:spcAft>
                <a:spcPts val="0"/>
              </a:spcAft>
              <a:buNone/>
            </a:pPr>
            <a:r>
              <a:rPr lang="en-GB" dirty="0"/>
              <a:t>For science such as WLCG, authorization rules are stored in the Virtual Organisation Management System (VOMS). A Virtual Organisation is effectively an experiment in our context. Who has registered with VOMS? Probably all the physicists.  </a:t>
            </a:r>
          </a:p>
          <a:p>
            <a:pPr marL="0" lvl="0" indent="0" algn="l" rtl="0">
              <a:spcBef>
                <a:spcPts val="0"/>
              </a:spcBef>
              <a:spcAft>
                <a:spcPts val="0"/>
              </a:spcAft>
              <a:buNone/>
            </a:pPr>
            <a:endParaRPr lang="en-GB" dirty="0"/>
          </a:p>
          <a:p>
            <a:pPr marL="0" lvl="0" indent="0" algn="l" rtl="0">
              <a:spcBef>
                <a:spcPts val="0"/>
              </a:spcBef>
              <a:spcAft>
                <a:spcPts val="0"/>
              </a:spcAft>
              <a:buNone/>
            </a:pPr>
            <a:r>
              <a:rPr lang="en-GB" dirty="0"/>
              <a:t>The authorization can be added to a proxy certificate in the form of an extension. </a:t>
            </a:r>
          </a:p>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27</a:t>
            </a:fld>
            <a:endParaRPr lang="en-US" dirty="0"/>
          </a:p>
        </p:txBody>
      </p:sp>
    </p:spTree>
    <p:extLst>
      <p:ext uri="{BB962C8B-B14F-4D97-AF65-F5344CB8AC3E}">
        <p14:creationId xmlns:p14="http://schemas.microsoft.com/office/powerpoint/2010/main" val="12638557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28</a:t>
            </a:fld>
            <a:endParaRPr lang="en-US" dirty="0"/>
          </a:p>
        </p:txBody>
      </p:sp>
    </p:spTree>
    <p:extLst>
      <p:ext uri="{BB962C8B-B14F-4D97-AF65-F5344CB8AC3E}">
        <p14:creationId xmlns:p14="http://schemas.microsoft.com/office/powerpoint/2010/main" val="34447555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29</a:t>
            </a:fld>
            <a:endParaRPr lang="en-US" dirty="0"/>
          </a:p>
        </p:txBody>
      </p:sp>
    </p:spTree>
    <p:extLst>
      <p:ext uri="{BB962C8B-B14F-4D97-AF65-F5344CB8AC3E}">
        <p14:creationId xmlns:p14="http://schemas.microsoft.com/office/powerpoint/2010/main" val="17406653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30</a:t>
            </a:fld>
            <a:endParaRPr lang="en-US" dirty="0"/>
          </a:p>
        </p:txBody>
      </p:sp>
    </p:spTree>
    <p:extLst>
      <p:ext uri="{BB962C8B-B14F-4D97-AF65-F5344CB8AC3E}">
        <p14:creationId xmlns:p14="http://schemas.microsoft.com/office/powerpoint/2010/main" val="28201476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31</a:t>
            </a:fld>
            <a:endParaRPr lang="en-US" dirty="0"/>
          </a:p>
        </p:txBody>
      </p:sp>
    </p:spTree>
    <p:extLst>
      <p:ext uri="{BB962C8B-B14F-4D97-AF65-F5344CB8AC3E}">
        <p14:creationId xmlns:p14="http://schemas.microsoft.com/office/powerpoint/2010/main" val="2176392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32</a:t>
            </a:fld>
            <a:endParaRPr lang="en-US" dirty="0"/>
          </a:p>
        </p:txBody>
      </p:sp>
    </p:spTree>
    <p:extLst>
      <p:ext uri="{BB962C8B-B14F-4D97-AF65-F5344CB8AC3E}">
        <p14:creationId xmlns:p14="http://schemas.microsoft.com/office/powerpoint/2010/main" val="15497011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33</a:t>
            </a:fld>
            <a:endParaRPr lang="en-US" dirty="0"/>
          </a:p>
        </p:txBody>
      </p:sp>
    </p:spTree>
    <p:extLst>
      <p:ext uri="{BB962C8B-B14F-4D97-AF65-F5344CB8AC3E}">
        <p14:creationId xmlns:p14="http://schemas.microsoft.com/office/powerpoint/2010/main" val="29368810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34</a:t>
            </a:fld>
            <a:endParaRPr lang="en-US" dirty="0"/>
          </a:p>
        </p:txBody>
      </p:sp>
    </p:spTree>
    <p:extLst>
      <p:ext uri="{BB962C8B-B14F-4D97-AF65-F5344CB8AC3E}">
        <p14:creationId xmlns:p14="http://schemas.microsoft.com/office/powerpoint/2010/main" val="7824102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 replace photo with one of your own. </a:t>
            </a:r>
            <a:r>
              <a:rPr lang="en-US" b="1" dirty="0"/>
              <a:t>1)</a:t>
            </a:r>
            <a:r>
              <a:rPr lang="en-US" dirty="0"/>
              <a:t> Send the geometric shape overlay to the back – </a:t>
            </a:r>
            <a:r>
              <a:rPr lang="en-US" i="1" dirty="0"/>
              <a:t>Right-Click &gt; Send to Back &gt; Send to Back</a:t>
            </a:r>
            <a:r>
              <a:rPr lang="en-US" dirty="0"/>
              <a:t>. </a:t>
            </a:r>
            <a:r>
              <a:rPr lang="en-US" b="1" dirty="0"/>
              <a:t>2) </a:t>
            </a:r>
            <a:r>
              <a:rPr lang="en-US" dirty="0"/>
              <a:t>Replace image – use the guides provided to correctly position it. </a:t>
            </a:r>
            <a:r>
              <a:rPr lang="en-US" b="1" dirty="0"/>
              <a:t>3) </a:t>
            </a:r>
            <a:r>
              <a:rPr lang="en-US" dirty="0"/>
              <a:t>Send your image to the back so that the geometric overlay re-appears over the image. Remember to delete the image credit if using your own image.</a:t>
            </a:r>
          </a:p>
        </p:txBody>
      </p:sp>
      <p:sp>
        <p:nvSpPr>
          <p:cNvPr id="4" name="Slide Number Placeholder 3"/>
          <p:cNvSpPr>
            <a:spLocks noGrp="1"/>
          </p:cNvSpPr>
          <p:nvPr>
            <p:ph type="sldNum" sz="quarter" idx="5"/>
          </p:nvPr>
        </p:nvSpPr>
        <p:spPr/>
        <p:txBody>
          <a:bodyPr/>
          <a:lstStyle/>
          <a:p>
            <a:fld id="{C0F3BA1D-A00F-DB41-84DA-BE26C4853B35}" type="slidenum">
              <a:rPr lang="en-US" smtClean="0"/>
              <a:t>3</a:t>
            </a:fld>
            <a:endParaRPr lang="en-US"/>
          </a:p>
        </p:txBody>
      </p:sp>
    </p:spTree>
    <p:extLst>
      <p:ext uri="{BB962C8B-B14F-4D97-AF65-F5344CB8AC3E}">
        <p14:creationId xmlns:p14="http://schemas.microsoft.com/office/powerpoint/2010/main" val="72402061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35</a:t>
            </a:fld>
            <a:endParaRPr lang="en-US" dirty="0"/>
          </a:p>
        </p:txBody>
      </p:sp>
    </p:spTree>
    <p:extLst>
      <p:ext uri="{BB962C8B-B14F-4D97-AF65-F5344CB8AC3E}">
        <p14:creationId xmlns:p14="http://schemas.microsoft.com/office/powerpoint/2010/main" val="15824553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36</a:t>
            </a:fld>
            <a:endParaRPr lang="en-US" dirty="0"/>
          </a:p>
        </p:txBody>
      </p:sp>
    </p:spTree>
    <p:extLst>
      <p:ext uri="{BB962C8B-B14F-4D97-AF65-F5344CB8AC3E}">
        <p14:creationId xmlns:p14="http://schemas.microsoft.com/office/powerpoint/2010/main" val="37915542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38</a:t>
            </a:fld>
            <a:endParaRPr lang="en-US" dirty="0"/>
          </a:p>
        </p:txBody>
      </p:sp>
    </p:spTree>
    <p:extLst>
      <p:ext uri="{BB962C8B-B14F-4D97-AF65-F5344CB8AC3E}">
        <p14:creationId xmlns:p14="http://schemas.microsoft.com/office/powerpoint/2010/main" val="310564253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39</a:t>
            </a:fld>
            <a:endParaRPr lang="en-US" dirty="0"/>
          </a:p>
        </p:txBody>
      </p:sp>
    </p:spTree>
    <p:extLst>
      <p:ext uri="{BB962C8B-B14F-4D97-AF65-F5344CB8AC3E}">
        <p14:creationId xmlns:p14="http://schemas.microsoft.com/office/powerpoint/2010/main" val="17316274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40</a:t>
            </a:fld>
            <a:endParaRPr lang="en-US" dirty="0"/>
          </a:p>
        </p:txBody>
      </p:sp>
    </p:spTree>
    <p:extLst>
      <p:ext uri="{BB962C8B-B14F-4D97-AF65-F5344CB8AC3E}">
        <p14:creationId xmlns:p14="http://schemas.microsoft.com/office/powerpoint/2010/main" val="411050486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are several different </a:t>
            </a:r>
            <a:r>
              <a:rPr lang="en-GB" dirty="0" err="1"/>
              <a:t>Authorisaton</a:t>
            </a:r>
            <a:r>
              <a:rPr lang="en-GB" dirty="0"/>
              <a:t> Grants which can be issued, and different scenarios will call for different grants.</a:t>
            </a:r>
          </a:p>
          <a:p>
            <a:pPr marL="800100" lvl="1" indent="-342900">
              <a:buFont typeface="Arial" panose="020B0604020202020204" pitchFamily="34" charset="0"/>
              <a:buChar char="•"/>
            </a:pPr>
            <a:r>
              <a:rPr lang="en-GB" sz="1200" dirty="0">
                <a:solidFill>
                  <a:srgbClr val="626262"/>
                </a:solidFill>
                <a:latin typeface="Arial" panose="020B0604020202020204" pitchFamily="34" charset="0"/>
                <a:cs typeface="Arial" panose="020B0604020202020204" pitchFamily="34" charset="0"/>
              </a:rPr>
              <a:t>Authorization Code – the most typical, where a code issued which is exchanged for a token</a:t>
            </a:r>
          </a:p>
          <a:p>
            <a:pPr marL="800100" lvl="1" indent="-342900">
              <a:buFont typeface="Arial" panose="020B0604020202020204" pitchFamily="34" charset="0"/>
              <a:buChar char="•"/>
            </a:pPr>
            <a:r>
              <a:rPr lang="en-GB" sz="1200" dirty="0">
                <a:solidFill>
                  <a:srgbClr val="626262"/>
                </a:solidFill>
                <a:latin typeface="Arial" panose="020B0604020202020204" pitchFamily="34" charset="0"/>
                <a:cs typeface="Arial" panose="020B0604020202020204" pitchFamily="34" charset="0"/>
              </a:rPr>
              <a:t>Client Credentials – for a client to authenticate and get information about itself</a:t>
            </a:r>
          </a:p>
          <a:p>
            <a:pPr marL="800100" lvl="1" indent="-342900">
              <a:buFont typeface="Arial" panose="020B0604020202020204" pitchFamily="34" charset="0"/>
              <a:buChar char="•"/>
            </a:pPr>
            <a:r>
              <a:rPr lang="en-GB" sz="1200" dirty="0">
                <a:solidFill>
                  <a:srgbClr val="626262"/>
                </a:solidFill>
                <a:latin typeface="Arial" panose="020B0604020202020204" pitchFamily="34" charset="0"/>
                <a:cs typeface="Arial" panose="020B0604020202020204" pitchFamily="34" charset="0"/>
              </a:rPr>
              <a:t>Device Code – such as when you authenticate to a </a:t>
            </a:r>
            <a:r>
              <a:rPr lang="en-GB" sz="1200" dirty="0" err="1">
                <a:solidFill>
                  <a:srgbClr val="626262"/>
                </a:solidFill>
                <a:latin typeface="Arial" panose="020B0604020202020204" pitchFamily="34" charset="0"/>
                <a:cs typeface="Arial" panose="020B0604020202020204" pitchFamily="34" charset="0"/>
              </a:rPr>
              <a:t>SmartTV</a:t>
            </a:r>
            <a:endParaRPr lang="en-GB" sz="1200" dirty="0">
              <a:solidFill>
                <a:srgbClr val="626262"/>
              </a:solidFill>
              <a:latin typeface="Arial" panose="020B0604020202020204" pitchFamily="34" charset="0"/>
              <a:cs typeface="Arial" panose="020B0604020202020204" pitchFamily="34" charset="0"/>
            </a:endParaRPr>
          </a:p>
          <a:p>
            <a:pPr marL="800100" lvl="1" indent="-342900">
              <a:buFont typeface="Arial" panose="020B0604020202020204" pitchFamily="34" charset="0"/>
              <a:buChar char="•"/>
            </a:pPr>
            <a:r>
              <a:rPr lang="en-GB" sz="1200" dirty="0">
                <a:solidFill>
                  <a:srgbClr val="626262"/>
                </a:solidFill>
                <a:latin typeface="Arial" panose="020B0604020202020204" pitchFamily="34" charset="0"/>
                <a:cs typeface="Arial" panose="020B0604020202020204" pitchFamily="34" charset="0"/>
              </a:rPr>
              <a:t>Refresh Token – for allowing the client to obtain a new token when the first expires.</a:t>
            </a:r>
          </a:p>
          <a:p>
            <a:pPr marL="0" lvl="0" indent="0">
              <a:buFont typeface="Arial" panose="020B0604020202020204" pitchFamily="34" charset="0"/>
              <a:buNone/>
            </a:pPr>
            <a:r>
              <a:rPr lang="en-GB" sz="1200" dirty="0">
                <a:solidFill>
                  <a:srgbClr val="626262"/>
                </a:solidFill>
                <a:latin typeface="Arial" panose="020B0604020202020204" pitchFamily="34" charset="0"/>
                <a:cs typeface="Arial" panose="020B0604020202020204" pitchFamily="34" charset="0"/>
              </a:rPr>
              <a:t>More information can be found in the supplement slides – non examinable!</a:t>
            </a:r>
          </a:p>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41</a:t>
            </a:fld>
            <a:endParaRPr lang="en-US" dirty="0"/>
          </a:p>
        </p:txBody>
      </p:sp>
    </p:spTree>
    <p:extLst>
      <p:ext uri="{BB962C8B-B14F-4D97-AF65-F5344CB8AC3E}">
        <p14:creationId xmlns:p14="http://schemas.microsoft.com/office/powerpoint/2010/main" val="38151467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45</a:t>
            </a:fld>
            <a:endParaRPr lang="en-US" dirty="0"/>
          </a:p>
        </p:txBody>
      </p:sp>
    </p:spTree>
    <p:extLst>
      <p:ext uri="{BB962C8B-B14F-4D97-AF65-F5344CB8AC3E}">
        <p14:creationId xmlns:p14="http://schemas.microsoft.com/office/powerpoint/2010/main" val="303355837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46</a:t>
            </a:fld>
            <a:endParaRPr lang="en-US" dirty="0"/>
          </a:p>
        </p:txBody>
      </p:sp>
    </p:spTree>
    <p:extLst>
      <p:ext uri="{BB962C8B-B14F-4D97-AF65-F5344CB8AC3E}">
        <p14:creationId xmlns:p14="http://schemas.microsoft.com/office/powerpoint/2010/main" val="404601750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47</a:t>
            </a:fld>
            <a:endParaRPr lang="en-US" dirty="0"/>
          </a:p>
        </p:txBody>
      </p:sp>
    </p:spTree>
    <p:extLst>
      <p:ext uri="{BB962C8B-B14F-4D97-AF65-F5344CB8AC3E}">
        <p14:creationId xmlns:p14="http://schemas.microsoft.com/office/powerpoint/2010/main" val="195668864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48</a:t>
            </a:fld>
            <a:endParaRPr lang="en-US" dirty="0"/>
          </a:p>
        </p:txBody>
      </p:sp>
    </p:spTree>
    <p:extLst>
      <p:ext uri="{BB962C8B-B14F-4D97-AF65-F5344CB8AC3E}">
        <p14:creationId xmlns:p14="http://schemas.microsoft.com/office/powerpoint/2010/main" val="30958877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5</a:t>
            </a:fld>
            <a:endParaRPr lang="en-US" dirty="0"/>
          </a:p>
        </p:txBody>
      </p:sp>
    </p:spTree>
    <p:extLst>
      <p:ext uri="{BB962C8B-B14F-4D97-AF65-F5344CB8AC3E}">
        <p14:creationId xmlns:p14="http://schemas.microsoft.com/office/powerpoint/2010/main" val="409125165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49</a:t>
            </a:fld>
            <a:endParaRPr lang="en-US" dirty="0"/>
          </a:p>
        </p:txBody>
      </p:sp>
    </p:spTree>
    <p:extLst>
      <p:ext uri="{BB962C8B-B14F-4D97-AF65-F5344CB8AC3E}">
        <p14:creationId xmlns:p14="http://schemas.microsoft.com/office/powerpoint/2010/main" val="390445080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50</a:t>
            </a:fld>
            <a:endParaRPr lang="en-US" dirty="0"/>
          </a:p>
        </p:txBody>
      </p:sp>
    </p:spTree>
    <p:extLst>
      <p:ext uri="{BB962C8B-B14F-4D97-AF65-F5344CB8AC3E}">
        <p14:creationId xmlns:p14="http://schemas.microsoft.com/office/powerpoint/2010/main" val="176113696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52</a:t>
            </a:fld>
            <a:endParaRPr lang="en-US" dirty="0"/>
          </a:p>
        </p:txBody>
      </p:sp>
    </p:spTree>
    <p:extLst>
      <p:ext uri="{BB962C8B-B14F-4D97-AF65-F5344CB8AC3E}">
        <p14:creationId xmlns:p14="http://schemas.microsoft.com/office/powerpoint/2010/main" val="112548544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53</a:t>
            </a:fld>
            <a:endParaRPr lang="en-US" dirty="0"/>
          </a:p>
        </p:txBody>
      </p:sp>
    </p:spTree>
    <p:extLst>
      <p:ext uri="{BB962C8B-B14F-4D97-AF65-F5344CB8AC3E}">
        <p14:creationId xmlns:p14="http://schemas.microsoft.com/office/powerpoint/2010/main" val="104359799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54</a:t>
            </a:fld>
            <a:endParaRPr lang="en-US" dirty="0"/>
          </a:p>
        </p:txBody>
      </p:sp>
    </p:spTree>
    <p:extLst>
      <p:ext uri="{BB962C8B-B14F-4D97-AF65-F5344CB8AC3E}">
        <p14:creationId xmlns:p14="http://schemas.microsoft.com/office/powerpoint/2010/main" val="7749095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55</a:t>
            </a:fld>
            <a:endParaRPr lang="en-US" dirty="0"/>
          </a:p>
        </p:txBody>
      </p:sp>
    </p:spTree>
    <p:extLst>
      <p:ext uri="{BB962C8B-B14F-4D97-AF65-F5344CB8AC3E}">
        <p14:creationId xmlns:p14="http://schemas.microsoft.com/office/powerpoint/2010/main" val="322482783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56</a:t>
            </a:fld>
            <a:endParaRPr lang="en-US" dirty="0"/>
          </a:p>
        </p:txBody>
      </p:sp>
    </p:spTree>
    <p:extLst>
      <p:ext uri="{BB962C8B-B14F-4D97-AF65-F5344CB8AC3E}">
        <p14:creationId xmlns:p14="http://schemas.microsoft.com/office/powerpoint/2010/main" val="10990889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57</a:t>
            </a:fld>
            <a:endParaRPr lang="en-US" dirty="0"/>
          </a:p>
        </p:txBody>
      </p:sp>
    </p:spTree>
    <p:extLst>
      <p:ext uri="{BB962C8B-B14F-4D97-AF65-F5344CB8AC3E}">
        <p14:creationId xmlns:p14="http://schemas.microsoft.com/office/powerpoint/2010/main" val="343237872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58</a:t>
            </a:fld>
            <a:endParaRPr lang="en-US" dirty="0"/>
          </a:p>
        </p:txBody>
      </p:sp>
    </p:spTree>
    <p:extLst>
      <p:ext uri="{BB962C8B-B14F-4D97-AF65-F5344CB8AC3E}">
        <p14:creationId xmlns:p14="http://schemas.microsoft.com/office/powerpoint/2010/main" val="38050680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59</a:t>
            </a:fld>
            <a:endParaRPr lang="en-US" dirty="0"/>
          </a:p>
        </p:txBody>
      </p:sp>
    </p:spTree>
    <p:extLst>
      <p:ext uri="{BB962C8B-B14F-4D97-AF65-F5344CB8AC3E}">
        <p14:creationId xmlns:p14="http://schemas.microsoft.com/office/powerpoint/2010/main" val="33070118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6</a:t>
            </a:fld>
            <a:endParaRPr lang="en-US" dirty="0"/>
          </a:p>
        </p:txBody>
      </p:sp>
    </p:spTree>
    <p:extLst>
      <p:ext uri="{BB962C8B-B14F-4D97-AF65-F5344CB8AC3E}">
        <p14:creationId xmlns:p14="http://schemas.microsoft.com/office/powerpoint/2010/main" val="273649031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60</a:t>
            </a:fld>
            <a:endParaRPr lang="en-US" dirty="0"/>
          </a:p>
        </p:txBody>
      </p:sp>
    </p:spTree>
    <p:extLst>
      <p:ext uri="{BB962C8B-B14F-4D97-AF65-F5344CB8AC3E}">
        <p14:creationId xmlns:p14="http://schemas.microsoft.com/office/powerpoint/2010/main" val="117336365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abstract pattern can be removed or repositioned if required. Be careful to ‘Send to Back’ so that it does not obscure any important information.</a:t>
            </a:r>
          </a:p>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61</a:t>
            </a:fld>
            <a:endParaRPr lang="en-US"/>
          </a:p>
        </p:txBody>
      </p:sp>
    </p:spTree>
    <p:extLst>
      <p:ext uri="{BB962C8B-B14F-4D97-AF65-F5344CB8AC3E}">
        <p14:creationId xmlns:p14="http://schemas.microsoft.com/office/powerpoint/2010/main" val="250046385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abstract pattern can be removed or repositioned if required. Be careful to ‘Send to Back’ so that it does not obscure any important information.</a:t>
            </a:r>
          </a:p>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62</a:t>
            </a:fld>
            <a:endParaRPr lang="en-US"/>
          </a:p>
        </p:txBody>
      </p:sp>
    </p:spTree>
    <p:extLst>
      <p:ext uri="{BB962C8B-B14F-4D97-AF65-F5344CB8AC3E}">
        <p14:creationId xmlns:p14="http://schemas.microsoft.com/office/powerpoint/2010/main" val="337591071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 replace photo with one of your own. </a:t>
            </a:r>
            <a:r>
              <a:rPr lang="en-US" b="1" dirty="0"/>
              <a:t>1)</a:t>
            </a:r>
            <a:r>
              <a:rPr lang="en-US" dirty="0"/>
              <a:t> Send the geometric shape overlay to the back – </a:t>
            </a:r>
            <a:r>
              <a:rPr lang="en-US" i="1" dirty="0"/>
              <a:t>Right-Click &gt; Send to Back &gt; Send to Back</a:t>
            </a:r>
            <a:r>
              <a:rPr lang="en-US" dirty="0"/>
              <a:t>. </a:t>
            </a:r>
            <a:r>
              <a:rPr lang="en-US" b="1" dirty="0"/>
              <a:t>2) </a:t>
            </a:r>
            <a:r>
              <a:rPr lang="en-US" dirty="0"/>
              <a:t>Replace image – use the guides provided to correctly position it. </a:t>
            </a:r>
            <a:r>
              <a:rPr lang="en-US" b="1" dirty="0"/>
              <a:t>3) </a:t>
            </a:r>
            <a:r>
              <a:rPr lang="en-US" dirty="0"/>
              <a:t>Send your image to the back so that the geometric overlay re-appears over the image. Remember to delete the image credit if using your own image.</a:t>
            </a:r>
          </a:p>
        </p:txBody>
      </p:sp>
      <p:sp>
        <p:nvSpPr>
          <p:cNvPr id="4" name="Slide Number Placeholder 3"/>
          <p:cNvSpPr>
            <a:spLocks noGrp="1"/>
          </p:cNvSpPr>
          <p:nvPr>
            <p:ph type="sldNum" sz="quarter" idx="5"/>
          </p:nvPr>
        </p:nvSpPr>
        <p:spPr/>
        <p:txBody>
          <a:bodyPr/>
          <a:lstStyle/>
          <a:p>
            <a:fld id="{C0F3BA1D-A00F-DB41-84DA-BE26C4853B35}" type="slidenum">
              <a:rPr lang="en-US" smtClean="0"/>
              <a:t>63</a:t>
            </a:fld>
            <a:endParaRPr lang="en-US"/>
          </a:p>
        </p:txBody>
      </p:sp>
    </p:spTree>
    <p:extLst>
      <p:ext uri="{BB962C8B-B14F-4D97-AF65-F5344CB8AC3E}">
        <p14:creationId xmlns:p14="http://schemas.microsoft.com/office/powerpoint/2010/main" val="422867442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64</a:t>
            </a:fld>
            <a:endParaRPr lang="en-US" dirty="0"/>
          </a:p>
        </p:txBody>
      </p:sp>
    </p:spTree>
    <p:extLst>
      <p:ext uri="{BB962C8B-B14F-4D97-AF65-F5344CB8AC3E}">
        <p14:creationId xmlns:p14="http://schemas.microsoft.com/office/powerpoint/2010/main" val="187291383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65</a:t>
            </a:fld>
            <a:endParaRPr lang="en-US" dirty="0"/>
          </a:p>
        </p:txBody>
      </p:sp>
    </p:spTree>
    <p:extLst>
      <p:ext uri="{BB962C8B-B14F-4D97-AF65-F5344CB8AC3E}">
        <p14:creationId xmlns:p14="http://schemas.microsoft.com/office/powerpoint/2010/main" val="367849652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66</a:t>
            </a:fld>
            <a:endParaRPr lang="en-US" dirty="0"/>
          </a:p>
        </p:txBody>
      </p:sp>
    </p:spTree>
    <p:extLst>
      <p:ext uri="{BB962C8B-B14F-4D97-AF65-F5344CB8AC3E}">
        <p14:creationId xmlns:p14="http://schemas.microsoft.com/office/powerpoint/2010/main" val="279362511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67</a:t>
            </a:fld>
            <a:endParaRPr lang="en-US" dirty="0"/>
          </a:p>
        </p:txBody>
      </p:sp>
    </p:spTree>
    <p:extLst>
      <p:ext uri="{BB962C8B-B14F-4D97-AF65-F5344CB8AC3E}">
        <p14:creationId xmlns:p14="http://schemas.microsoft.com/office/powerpoint/2010/main" val="214577943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68</a:t>
            </a:fld>
            <a:endParaRPr lang="en-US" dirty="0"/>
          </a:p>
        </p:txBody>
      </p:sp>
    </p:spTree>
    <p:extLst>
      <p:ext uri="{BB962C8B-B14F-4D97-AF65-F5344CB8AC3E}">
        <p14:creationId xmlns:p14="http://schemas.microsoft.com/office/powerpoint/2010/main" val="121115450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Code challenge and method sent with </a:t>
            </a:r>
            <a:r>
              <a:rPr lang="en-GB" dirty="0" err="1"/>
              <a:t>AuthZ</a:t>
            </a:r>
            <a:r>
              <a:rPr lang="en-GB" dirty="0"/>
              <a:t> request</a:t>
            </a:r>
            <a:br>
              <a:rPr lang="en-GB" dirty="0"/>
            </a:br>
            <a:r>
              <a:rPr lang="en-GB" dirty="0"/>
              <a:t>Code verifier sent with </a:t>
            </a:r>
            <a:r>
              <a:rPr lang="en-GB" dirty="0" err="1"/>
              <a:t>AuthZ</a:t>
            </a:r>
            <a:r>
              <a:rPr lang="en-GB" dirty="0"/>
              <a:t> Code to the Token endpoint</a:t>
            </a:r>
          </a:p>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69</a:t>
            </a:fld>
            <a:endParaRPr lang="en-US" dirty="0"/>
          </a:p>
        </p:txBody>
      </p:sp>
    </p:spTree>
    <p:extLst>
      <p:ext uri="{BB962C8B-B14F-4D97-AF65-F5344CB8AC3E}">
        <p14:creationId xmlns:p14="http://schemas.microsoft.com/office/powerpoint/2010/main" val="41866282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9</a:t>
            </a:fld>
            <a:endParaRPr lang="en-US" dirty="0"/>
          </a:p>
        </p:txBody>
      </p:sp>
    </p:spTree>
    <p:extLst>
      <p:ext uri="{BB962C8B-B14F-4D97-AF65-F5344CB8AC3E}">
        <p14:creationId xmlns:p14="http://schemas.microsoft.com/office/powerpoint/2010/main" val="150986635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Code challenge and method sent with </a:t>
            </a:r>
            <a:r>
              <a:rPr lang="en-GB" dirty="0" err="1"/>
              <a:t>AuthZ</a:t>
            </a:r>
            <a:r>
              <a:rPr lang="en-GB" dirty="0"/>
              <a:t> request</a:t>
            </a:r>
            <a:br>
              <a:rPr lang="en-GB" dirty="0"/>
            </a:br>
            <a:r>
              <a:rPr lang="en-GB" dirty="0"/>
              <a:t>Code verifier sent with </a:t>
            </a:r>
            <a:r>
              <a:rPr lang="en-GB" dirty="0" err="1"/>
              <a:t>AuthZ</a:t>
            </a:r>
            <a:r>
              <a:rPr lang="en-GB" dirty="0"/>
              <a:t> Code to the Token endpoint</a:t>
            </a:r>
          </a:p>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70</a:t>
            </a:fld>
            <a:endParaRPr lang="en-US" dirty="0"/>
          </a:p>
        </p:txBody>
      </p:sp>
    </p:spTree>
    <p:extLst>
      <p:ext uri="{BB962C8B-B14F-4D97-AF65-F5344CB8AC3E}">
        <p14:creationId xmlns:p14="http://schemas.microsoft.com/office/powerpoint/2010/main" val="325081580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Code challenge and method sent with </a:t>
            </a:r>
            <a:r>
              <a:rPr lang="en-GB" dirty="0" err="1"/>
              <a:t>AuthZ</a:t>
            </a:r>
            <a:r>
              <a:rPr lang="en-GB" dirty="0"/>
              <a:t> request</a:t>
            </a:r>
            <a:br>
              <a:rPr lang="en-GB" dirty="0"/>
            </a:br>
            <a:r>
              <a:rPr lang="en-GB" dirty="0"/>
              <a:t>Code verifier sent with </a:t>
            </a:r>
            <a:r>
              <a:rPr lang="en-GB" dirty="0" err="1"/>
              <a:t>AuthZ</a:t>
            </a:r>
            <a:r>
              <a:rPr lang="en-GB" dirty="0"/>
              <a:t> Code to the Token endpoint</a:t>
            </a:r>
          </a:p>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71</a:t>
            </a:fld>
            <a:endParaRPr lang="en-US" dirty="0"/>
          </a:p>
        </p:txBody>
      </p:sp>
    </p:spTree>
    <p:extLst>
      <p:ext uri="{BB962C8B-B14F-4D97-AF65-F5344CB8AC3E}">
        <p14:creationId xmlns:p14="http://schemas.microsoft.com/office/powerpoint/2010/main" val="6658199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72</a:t>
            </a:fld>
            <a:endParaRPr lang="en-US" dirty="0"/>
          </a:p>
        </p:txBody>
      </p:sp>
    </p:spTree>
    <p:extLst>
      <p:ext uri="{BB962C8B-B14F-4D97-AF65-F5344CB8AC3E}">
        <p14:creationId xmlns:p14="http://schemas.microsoft.com/office/powerpoint/2010/main" val="243424152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73</a:t>
            </a:fld>
            <a:endParaRPr lang="en-US" dirty="0"/>
          </a:p>
        </p:txBody>
      </p:sp>
    </p:spTree>
    <p:extLst>
      <p:ext uri="{BB962C8B-B14F-4D97-AF65-F5344CB8AC3E}">
        <p14:creationId xmlns:p14="http://schemas.microsoft.com/office/powerpoint/2010/main" val="90280750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74</a:t>
            </a:fld>
            <a:endParaRPr lang="en-US" dirty="0"/>
          </a:p>
        </p:txBody>
      </p:sp>
    </p:spTree>
    <p:extLst>
      <p:ext uri="{BB962C8B-B14F-4D97-AF65-F5344CB8AC3E}">
        <p14:creationId xmlns:p14="http://schemas.microsoft.com/office/powerpoint/2010/main" val="269609771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75</a:t>
            </a:fld>
            <a:endParaRPr lang="en-US" dirty="0"/>
          </a:p>
        </p:txBody>
      </p:sp>
    </p:spTree>
    <p:extLst>
      <p:ext uri="{BB962C8B-B14F-4D97-AF65-F5344CB8AC3E}">
        <p14:creationId xmlns:p14="http://schemas.microsoft.com/office/powerpoint/2010/main" val="364420424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76</a:t>
            </a:fld>
            <a:endParaRPr lang="en-US" dirty="0"/>
          </a:p>
        </p:txBody>
      </p:sp>
    </p:spTree>
    <p:extLst>
      <p:ext uri="{BB962C8B-B14F-4D97-AF65-F5344CB8AC3E}">
        <p14:creationId xmlns:p14="http://schemas.microsoft.com/office/powerpoint/2010/main" val="130813492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77</a:t>
            </a:fld>
            <a:endParaRPr lang="en-US" dirty="0"/>
          </a:p>
        </p:txBody>
      </p:sp>
    </p:spTree>
    <p:extLst>
      <p:ext uri="{BB962C8B-B14F-4D97-AF65-F5344CB8AC3E}">
        <p14:creationId xmlns:p14="http://schemas.microsoft.com/office/powerpoint/2010/main" val="3306414726"/>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78</a:t>
            </a:fld>
            <a:endParaRPr lang="en-US" dirty="0"/>
          </a:p>
        </p:txBody>
      </p:sp>
    </p:spTree>
    <p:extLst>
      <p:ext uri="{BB962C8B-B14F-4D97-AF65-F5344CB8AC3E}">
        <p14:creationId xmlns:p14="http://schemas.microsoft.com/office/powerpoint/2010/main" val="304089886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85</a:t>
            </a:fld>
            <a:endParaRPr lang="en-US" dirty="0"/>
          </a:p>
        </p:txBody>
      </p:sp>
    </p:spTree>
    <p:extLst>
      <p:ext uri="{BB962C8B-B14F-4D97-AF65-F5344CB8AC3E}">
        <p14:creationId xmlns:p14="http://schemas.microsoft.com/office/powerpoint/2010/main" val="15929580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10</a:t>
            </a:fld>
            <a:endParaRPr lang="en-US" dirty="0"/>
          </a:p>
        </p:txBody>
      </p:sp>
    </p:spTree>
    <p:extLst>
      <p:ext uri="{BB962C8B-B14F-4D97-AF65-F5344CB8AC3E}">
        <p14:creationId xmlns:p14="http://schemas.microsoft.com/office/powerpoint/2010/main" val="64836103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86</a:t>
            </a:fld>
            <a:endParaRPr lang="en-US" dirty="0"/>
          </a:p>
        </p:txBody>
      </p:sp>
    </p:spTree>
    <p:extLst>
      <p:ext uri="{BB962C8B-B14F-4D97-AF65-F5344CB8AC3E}">
        <p14:creationId xmlns:p14="http://schemas.microsoft.com/office/powerpoint/2010/main" val="36727216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0" i="0" u="none" strike="noStrike" dirty="0">
                <a:solidFill>
                  <a:srgbClr val="000000"/>
                </a:solidFill>
                <a:effectLst/>
                <a:latin typeface="Arial" panose="020B0604020202020204" pitchFamily="34" charset="0"/>
              </a:rPr>
              <a:t>Sure the final product may be openly available but, whilst the information is in draft, confidentiality matters. Even between some WLCG experiments there is an intentional level of segregation between work.</a:t>
            </a:r>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12</a:t>
            </a:fld>
            <a:endParaRPr lang="en-US" dirty="0"/>
          </a:p>
        </p:txBody>
      </p:sp>
    </p:spTree>
    <p:extLst>
      <p:ext uri="{BB962C8B-B14F-4D97-AF65-F5344CB8AC3E}">
        <p14:creationId xmlns:p14="http://schemas.microsoft.com/office/powerpoint/2010/main" val="14856345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0" i="0" u="none" strike="noStrike" dirty="0">
                <a:solidFill>
                  <a:srgbClr val="000000"/>
                </a:solidFill>
                <a:effectLst/>
                <a:latin typeface="Arial" panose="020B0604020202020204" pitchFamily="34" charset="0"/>
              </a:rPr>
              <a:t>When something goes wrong, we need to be able to trace the usage. Equally, if something goes brilliantly, we want to understand who deserves credit!  For example, a job that seg faults, where does it come from? Can we contact the person and get them to understand? Provenance of user/data</a:t>
            </a:r>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13</a:t>
            </a:fld>
            <a:endParaRPr lang="en-US" dirty="0"/>
          </a:p>
        </p:txBody>
      </p:sp>
    </p:spTree>
    <p:extLst>
      <p:ext uri="{BB962C8B-B14F-4D97-AF65-F5344CB8AC3E}">
        <p14:creationId xmlns:p14="http://schemas.microsoft.com/office/powerpoint/2010/main" val="30232016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29370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49145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6006703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0C20C2AB-CCBF-D301-2BA4-0582F13F7FA0}"/>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5101614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363703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45374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3914999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1716614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9815096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0759581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967384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0239290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9409198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314143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6369692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133560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D08F2655-089D-2F5E-D065-9DB463D81F3F}"/>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172286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DDCD1E77-9486-C7A9-BF48-EAE3BD0BC7F0}"/>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380670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rgbClr val="FFFFFF"/>
        </a:solidFill>
        <a:effectLst/>
      </p:bgPr>
    </p:bg>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9B524346-2370-EE1E-64E7-4FA8EE7AB0F3}"/>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354548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1189987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594672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848707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18961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95455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818596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985277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rgbClr val="000000"/>
                </a:solidFill>
                <a:latin typeface="Arial" panose="020B0604020202020204" pitchFamily="34" charset="0"/>
                <a:cs typeface="Arial" panose="020B0604020202020204" pitchFamily="34" charset="0"/>
              </a:defRPr>
            </a:lvl1pPr>
          </a:lstStyle>
          <a:p>
            <a:fld id="{BBAAB195-B577-5546-8349-9DDA93B6129E}" type="slidenum">
              <a:rPr lang="en-US" smtClean="0"/>
              <a:pPr/>
              <a:t>‹#›</a:t>
            </a:fld>
            <a:endParaRPr lang="en-US"/>
          </a:p>
        </p:txBody>
      </p:sp>
      <p:pic>
        <p:nvPicPr>
          <p:cNvPr id="11" name="Picture 10" descr="A blue and red logo&#10;&#10;Description automatically generated">
            <a:extLst>
              <a:ext uri="{FF2B5EF4-FFF2-40B4-BE49-F238E27FC236}">
                <a16:creationId xmlns:a16="http://schemas.microsoft.com/office/drawing/2014/main" id="{0E5C290D-5FEF-C04A-969F-44B9BAC65A3F}"/>
              </a:ext>
            </a:extLst>
          </p:cNvPr>
          <p:cNvPicPr>
            <a:picLocks noChangeAspect="1"/>
          </p:cNvPicPr>
          <p:nvPr userDrawn="1"/>
        </p:nvPicPr>
        <p:blipFill>
          <a:blip r:embed="rId14"/>
          <a:stretch>
            <a:fillRect/>
          </a:stretch>
        </p:blipFill>
        <p:spPr>
          <a:xfrm>
            <a:off x="476183" y="5641767"/>
            <a:ext cx="1538147" cy="851108"/>
          </a:xfrm>
          <a:prstGeom prst="rect">
            <a:avLst/>
          </a:prstGeom>
        </p:spPr>
      </p:pic>
    </p:spTree>
    <p:extLst>
      <p:ext uri="{BB962C8B-B14F-4D97-AF65-F5344CB8AC3E}">
        <p14:creationId xmlns:p14="http://schemas.microsoft.com/office/powerpoint/2010/main" val="967685184"/>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9" r:id="rId12"/>
  </p:sldLayoutIdLst>
  <p:hf hdr="0" ftr="0" dt="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rgbClr val="000000"/>
                </a:solidFill>
                <a:latin typeface="Arial" panose="020B0604020202020204" pitchFamily="34" charset="0"/>
                <a:cs typeface="Arial" panose="020B0604020202020204" pitchFamily="34" charset="0"/>
              </a:defRPr>
            </a:lvl1pPr>
          </a:lstStyle>
          <a:p>
            <a:fld id="{BBAAB195-B577-5546-8349-9DDA93B6129E}" type="slidenum">
              <a:rPr lang="en-US" smtClean="0"/>
              <a:pPr/>
              <a:t>‹#›</a:t>
            </a:fld>
            <a:endParaRPr lang="en-US"/>
          </a:p>
        </p:txBody>
      </p:sp>
    </p:spTree>
    <p:extLst>
      <p:ext uri="{BB962C8B-B14F-4D97-AF65-F5344CB8AC3E}">
        <p14:creationId xmlns:p14="http://schemas.microsoft.com/office/powerpoint/2010/main" val="3143380421"/>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Lst>
  <p:hf hdr="0" ftr="0" dt="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hyperlink" Target="https://home.cern/cern-people/updates/2018/01/get-yourself-orcid" TargetMode="External"/><Relationship Id="rId5" Type="http://schemas.openxmlformats.org/officeDocument/2006/relationships/hyperlink" Target="https://blog.inspirehep.net/2015/04/what-is-orcid-and-how-can-it-help-you/" TargetMode="External"/><Relationship Id="rId4" Type="http://schemas.openxmlformats.org/officeDocument/2006/relationships/hyperlink" Target="https://nedroidcomics.tumblr.com/post/41879001445/the-internet"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image" Target="../media/image5.png"/><Relationship Id="rId7"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hyperlink" Target="mailto:thomas.dack@stfc.ac.uk" TargetMode="External"/><Relationship Id="rId4" Type="http://schemas.openxmlformats.org/officeDocument/2006/relationships/image" Target="../media/image6.JPG"/></Relationships>
</file>

<file path=ppt/slides/_rels/slide20.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12.xml"/><Relationship Id="rId4" Type="http://schemas.openxmlformats.org/officeDocument/2006/relationships/hyperlink" Target="http://slideplayer.com/slide/10176602/"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31.png"/><Relationship Id="rId7" Type="http://schemas.openxmlformats.org/officeDocument/2006/relationships/image" Target="../media/image23.svg"/><Relationship Id="rId2" Type="http://schemas.openxmlformats.org/officeDocument/2006/relationships/notesSlide" Target="../notesSlides/notesSlide23.xml"/><Relationship Id="rId1" Type="http://schemas.openxmlformats.org/officeDocument/2006/relationships/slideLayout" Target="../slideLayouts/slideLayout8.xml"/><Relationship Id="rId6" Type="http://schemas.openxmlformats.org/officeDocument/2006/relationships/image" Target="../media/image22.png"/><Relationship Id="rId5" Type="http://schemas.openxmlformats.org/officeDocument/2006/relationships/image" Target="../media/image21.svg"/><Relationship Id="rId4" Type="http://schemas.openxmlformats.org/officeDocument/2006/relationships/image" Target="../media/image20.png"/><Relationship Id="rId9" Type="http://schemas.openxmlformats.org/officeDocument/2006/relationships/image" Target="../media/image25.sv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notesSlide" Target="../notesSlides/notesSlide25.xml"/><Relationship Id="rId1" Type="http://schemas.openxmlformats.org/officeDocument/2006/relationships/slideLayout" Target="../slideLayouts/slideLayout12.xml"/><Relationship Id="rId4" Type="http://schemas.openxmlformats.org/officeDocument/2006/relationships/hyperlink" Target="http://docs.oasis-open.org/security/saml/Post2.0/sstc-saml-tech-overview-2.0.html"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6.xml"/><Relationship Id="rId1" Type="http://schemas.openxmlformats.org/officeDocument/2006/relationships/slideLayout" Target="../slideLayouts/slideLayout12.xml"/><Relationship Id="rId4" Type="http://schemas.openxmlformats.org/officeDocument/2006/relationships/hyperlink" Target="https://www.mutuallyhuman.com/blog/2013/05/09/choosing-an-sso-strategy-saml-vs-oauth2/"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8.xml"/><Relationship Id="rId1" Type="http://schemas.openxmlformats.org/officeDocument/2006/relationships/slideLayout" Target="../slideLayouts/slideLayout12.xml"/><Relationship Id="rId4" Type="http://schemas.openxmlformats.org/officeDocument/2006/relationships/hyperlink" Target="https://technical.edugain.org/" TargetMode="External"/></Relationships>
</file>

<file path=ppt/slides/_rels/slide34.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31.png"/><Relationship Id="rId7" Type="http://schemas.openxmlformats.org/officeDocument/2006/relationships/image" Target="../media/image23.svg"/><Relationship Id="rId2" Type="http://schemas.openxmlformats.org/officeDocument/2006/relationships/notesSlide" Target="../notesSlides/notesSlide29.xml"/><Relationship Id="rId1" Type="http://schemas.openxmlformats.org/officeDocument/2006/relationships/slideLayout" Target="../slideLayouts/slideLayout8.xml"/><Relationship Id="rId6" Type="http://schemas.openxmlformats.org/officeDocument/2006/relationships/image" Target="../media/image22.png"/><Relationship Id="rId5" Type="http://schemas.openxmlformats.org/officeDocument/2006/relationships/image" Target="../media/image21.svg"/><Relationship Id="rId4" Type="http://schemas.openxmlformats.org/officeDocument/2006/relationships/image" Target="../media/image20.png"/><Relationship Id="rId9" Type="http://schemas.openxmlformats.org/officeDocument/2006/relationships/image" Target="../media/image25.sv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hyperlink" Target="https://jwt.io/introduction/" TargetMode="External"/><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hyperlink" Target="https://oauth.net/" TargetMode="External"/><Relationship Id="rId2" Type="http://schemas.openxmlformats.org/officeDocument/2006/relationships/image" Target="../media/image35.pn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45.svg"/><Relationship Id="rId3" Type="http://schemas.openxmlformats.org/officeDocument/2006/relationships/image" Target="../media/image36.png"/><Relationship Id="rId7" Type="http://schemas.openxmlformats.org/officeDocument/2006/relationships/image" Target="../media/image35.png"/><Relationship Id="rId12" Type="http://schemas.openxmlformats.org/officeDocument/2006/relationships/image" Target="../media/image44.png"/><Relationship Id="rId2" Type="http://schemas.openxmlformats.org/officeDocument/2006/relationships/notesSlide" Target="../notesSlides/notesSlide32.xml"/><Relationship Id="rId16" Type="http://schemas.openxmlformats.org/officeDocument/2006/relationships/image" Target="../media/image48.svg"/><Relationship Id="rId1" Type="http://schemas.openxmlformats.org/officeDocument/2006/relationships/slideLayout" Target="../slideLayouts/slideLayout12.xml"/><Relationship Id="rId6" Type="http://schemas.openxmlformats.org/officeDocument/2006/relationships/image" Target="../media/image39.svg"/><Relationship Id="rId11" Type="http://schemas.openxmlformats.org/officeDocument/2006/relationships/image" Target="../media/image43.svg"/><Relationship Id="rId5" Type="http://schemas.openxmlformats.org/officeDocument/2006/relationships/image" Target="../media/image38.png"/><Relationship Id="rId15" Type="http://schemas.openxmlformats.org/officeDocument/2006/relationships/image" Target="../media/image47.png"/><Relationship Id="rId10" Type="http://schemas.openxmlformats.org/officeDocument/2006/relationships/image" Target="../media/image42.png"/><Relationship Id="rId4" Type="http://schemas.openxmlformats.org/officeDocument/2006/relationships/image" Target="../media/image37.svg"/><Relationship Id="rId9" Type="http://schemas.openxmlformats.org/officeDocument/2006/relationships/image" Target="../media/image41.svg"/><Relationship Id="rId14" Type="http://schemas.openxmlformats.org/officeDocument/2006/relationships/image" Target="../media/image46.svg"/></Relationships>
</file>

<file path=ppt/slides/_rels/slide39.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45.svg"/><Relationship Id="rId3" Type="http://schemas.openxmlformats.org/officeDocument/2006/relationships/image" Target="../media/image36.png"/><Relationship Id="rId7" Type="http://schemas.openxmlformats.org/officeDocument/2006/relationships/image" Target="../media/image35.png"/><Relationship Id="rId12" Type="http://schemas.openxmlformats.org/officeDocument/2006/relationships/image" Target="../media/image44.png"/><Relationship Id="rId2" Type="http://schemas.openxmlformats.org/officeDocument/2006/relationships/notesSlide" Target="../notesSlides/notesSlide33.xml"/><Relationship Id="rId16" Type="http://schemas.openxmlformats.org/officeDocument/2006/relationships/image" Target="../media/image48.svg"/><Relationship Id="rId1" Type="http://schemas.openxmlformats.org/officeDocument/2006/relationships/slideLayout" Target="../slideLayouts/slideLayout12.xml"/><Relationship Id="rId6" Type="http://schemas.openxmlformats.org/officeDocument/2006/relationships/image" Target="../media/image39.svg"/><Relationship Id="rId11" Type="http://schemas.openxmlformats.org/officeDocument/2006/relationships/image" Target="../media/image43.svg"/><Relationship Id="rId5" Type="http://schemas.openxmlformats.org/officeDocument/2006/relationships/image" Target="../media/image38.png"/><Relationship Id="rId15" Type="http://schemas.openxmlformats.org/officeDocument/2006/relationships/image" Target="../media/image47.png"/><Relationship Id="rId10" Type="http://schemas.openxmlformats.org/officeDocument/2006/relationships/image" Target="../media/image42.png"/><Relationship Id="rId4" Type="http://schemas.openxmlformats.org/officeDocument/2006/relationships/image" Target="../media/image37.svg"/><Relationship Id="rId9" Type="http://schemas.openxmlformats.org/officeDocument/2006/relationships/image" Target="../media/image41.svg"/><Relationship Id="rId14" Type="http://schemas.openxmlformats.org/officeDocument/2006/relationships/image" Target="../media/image46.sv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8" Type="http://schemas.openxmlformats.org/officeDocument/2006/relationships/image" Target="../media/image39.svg"/><Relationship Id="rId13" Type="http://schemas.openxmlformats.org/officeDocument/2006/relationships/image" Target="../media/image47.png"/><Relationship Id="rId18" Type="http://schemas.openxmlformats.org/officeDocument/2006/relationships/image" Target="../media/image35.png"/><Relationship Id="rId3" Type="http://schemas.openxmlformats.org/officeDocument/2006/relationships/image" Target="../media/image42.png"/><Relationship Id="rId7" Type="http://schemas.openxmlformats.org/officeDocument/2006/relationships/image" Target="../media/image38.png"/><Relationship Id="rId12" Type="http://schemas.openxmlformats.org/officeDocument/2006/relationships/image" Target="../media/image50.svg"/><Relationship Id="rId17" Type="http://schemas.openxmlformats.org/officeDocument/2006/relationships/image" Target="../media/image45.svg"/><Relationship Id="rId2" Type="http://schemas.openxmlformats.org/officeDocument/2006/relationships/notesSlide" Target="../notesSlides/notesSlide34.xml"/><Relationship Id="rId16" Type="http://schemas.openxmlformats.org/officeDocument/2006/relationships/image" Target="../media/image44.png"/><Relationship Id="rId1" Type="http://schemas.openxmlformats.org/officeDocument/2006/relationships/slideLayout" Target="../slideLayouts/slideLayout12.xml"/><Relationship Id="rId6" Type="http://schemas.openxmlformats.org/officeDocument/2006/relationships/image" Target="../media/image37.svg"/><Relationship Id="rId11" Type="http://schemas.openxmlformats.org/officeDocument/2006/relationships/image" Target="../media/image49.png"/><Relationship Id="rId5" Type="http://schemas.openxmlformats.org/officeDocument/2006/relationships/image" Target="../media/image36.png"/><Relationship Id="rId15" Type="http://schemas.openxmlformats.org/officeDocument/2006/relationships/image" Target="../media/image46.svg"/><Relationship Id="rId10" Type="http://schemas.openxmlformats.org/officeDocument/2006/relationships/image" Target="../media/image41.svg"/><Relationship Id="rId4" Type="http://schemas.openxmlformats.org/officeDocument/2006/relationships/image" Target="../media/image43.svg"/><Relationship Id="rId9" Type="http://schemas.openxmlformats.org/officeDocument/2006/relationships/image" Target="../media/image40.png"/><Relationship Id="rId14" Type="http://schemas.openxmlformats.org/officeDocument/2006/relationships/image" Target="../media/image48.svg"/></Relationships>
</file>

<file path=ppt/slides/_rels/slide41.xml.rels><?xml version="1.0" encoding="UTF-8" standalone="yes"?>
<Relationships xmlns="http://schemas.openxmlformats.org/package/2006/relationships"><Relationship Id="rId8" Type="http://schemas.openxmlformats.org/officeDocument/2006/relationships/image" Target="../media/image39.svg"/><Relationship Id="rId13" Type="http://schemas.openxmlformats.org/officeDocument/2006/relationships/image" Target="../media/image47.png"/><Relationship Id="rId18" Type="http://schemas.openxmlformats.org/officeDocument/2006/relationships/image" Target="../media/image35.png"/><Relationship Id="rId3" Type="http://schemas.openxmlformats.org/officeDocument/2006/relationships/image" Target="../media/image42.png"/><Relationship Id="rId7" Type="http://schemas.openxmlformats.org/officeDocument/2006/relationships/image" Target="../media/image38.png"/><Relationship Id="rId12" Type="http://schemas.openxmlformats.org/officeDocument/2006/relationships/image" Target="../media/image50.svg"/><Relationship Id="rId17" Type="http://schemas.openxmlformats.org/officeDocument/2006/relationships/image" Target="../media/image45.svg"/><Relationship Id="rId2" Type="http://schemas.openxmlformats.org/officeDocument/2006/relationships/notesSlide" Target="../notesSlides/notesSlide35.xml"/><Relationship Id="rId16" Type="http://schemas.openxmlformats.org/officeDocument/2006/relationships/image" Target="../media/image44.png"/><Relationship Id="rId1" Type="http://schemas.openxmlformats.org/officeDocument/2006/relationships/slideLayout" Target="../slideLayouts/slideLayout12.xml"/><Relationship Id="rId6" Type="http://schemas.openxmlformats.org/officeDocument/2006/relationships/image" Target="../media/image37.svg"/><Relationship Id="rId11" Type="http://schemas.openxmlformats.org/officeDocument/2006/relationships/image" Target="../media/image49.png"/><Relationship Id="rId5" Type="http://schemas.openxmlformats.org/officeDocument/2006/relationships/image" Target="../media/image36.png"/><Relationship Id="rId15" Type="http://schemas.openxmlformats.org/officeDocument/2006/relationships/image" Target="../media/image46.svg"/><Relationship Id="rId10" Type="http://schemas.openxmlformats.org/officeDocument/2006/relationships/image" Target="../media/image41.svg"/><Relationship Id="rId4" Type="http://schemas.openxmlformats.org/officeDocument/2006/relationships/image" Target="../media/image43.svg"/><Relationship Id="rId9" Type="http://schemas.openxmlformats.org/officeDocument/2006/relationships/image" Target="../media/image40.png"/><Relationship Id="rId14" Type="http://schemas.openxmlformats.org/officeDocument/2006/relationships/image" Target="../media/image48.svg"/></Relationships>
</file>

<file path=ppt/slides/_rels/slide4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hyperlink" Target="https://openid.net/connect/" TargetMode="External"/><Relationship Id="rId2" Type="http://schemas.openxmlformats.org/officeDocument/2006/relationships/image" Target="../media/image51.jp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41.xml"/><Relationship Id="rId1" Type="http://schemas.openxmlformats.org/officeDocument/2006/relationships/slideLayout" Target="../slideLayouts/slideLayout12.xml"/><Relationship Id="rId5" Type="http://schemas.openxmlformats.org/officeDocument/2006/relationships/hyperlink" Target="https://jwt.io/" TargetMode="External"/><Relationship Id="rId4" Type="http://schemas.openxmlformats.org/officeDocument/2006/relationships/image" Target="../media/image52.png"/></Relationships>
</file>

<file path=ppt/slides/_rels/slide5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g"/><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42.xml"/><Relationship Id="rId1" Type="http://schemas.openxmlformats.org/officeDocument/2006/relationships/slideLayout" Target="../slideLayouts/slideLayout12.xml"/><Relationship Id="rId4" Type="http://schemas.openxmlformats.org/officeDocument/2006/relationships/image" Target="../media/image52.png"/></Relationships>
</file>

<file path=ppt/slides/_rels/slide53.xml.rels><?xml version="1.0" encoding="UTF-8" standalone="yes"?>
<Relationships xmlns="http://schemas.openxmlformats.org/package/2006/relationships"><Relationship Id="rId3" Type="http://schemas.openxmlformats.org/officeDocument/2006/relationships/image" Target="../media/image51.jpg"/><Relationship Id="rId7" Type="http://schemas.openxmlformats.org/officeDocument/2006/relationships/hyperlink" Target="https://wlcg.cloud.cnaf.infn.it/.well-known/openid-configuration" TargetMode="External"/><Relationship Id="rId2" Type="http://schemas.openxmlformats.org/officeDocument/2006/relationships/notesSlide" Target="../notesSlides/notesSlide43.xml"/><Relationship Id="rId1" Type="http://schemas.openxmlformats.org/officeDocument/2006/relationships/slideLayout" Target="../slideLayouts/slideLayout12.xml"/><Relationship Id="rId6" Type="http://schemas.openxmlformats.org/officeDocument/2006/relationships/hyperlink" Target="https://wlcg.cloud.cnaf.infn.it/jwk" TargetMode="External"/><Relationship Id="rId5" Type="http://schemas.openxmlformats.org/officeDocument/2006/relationships/image" Target="../media/image53.png"/><Relationship Id="rId4" Type="http://schemas.openxmlformats.org/officeDocument/2006/relationships/image" Target="../media/image52.png"/></Relationships>
</file>

<file path=ppt/slides/_rels/slide54.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31.png"/><Relationship Id="rId7" Type="http://schemas.openxmlformats.org/officeDocument/2006/relationships/image" Target="../media/image23.svg"/><Relationship Id="rId2" Type="http://schemas.openxmlformats.org/officeDocument/2006/relationships/notesSlide" Target="../notesSlides/notesSlide45.xml"/><Relationship Id="rId1" Type="http://schemas.openxmlformats.org/officeDocument/2006/relationships/slideLayout" Target="../slideLayouts/slideLayout8.xml"/><Relationship Id="rId6" Type="http://schemas.openxmlformats.org/officeDocument/2006/relationships/image" Target="../media/image22.png"/><Relationship Id="rId5" Type="http://schemas.openxmlformats.org/officeDocument/2006/relationships/image" Target="../media/image21.svg"/><Relationship Id="rId4" Type="http://schemas.openxmlformats.org/officeDocument/2006/relationships/image" Target="../media/image20.png"/><Relationship Id="rId9" Type="http://schemas.openxmlformats.org/officeDocument/2006/relationships/image" Target="../media/image25.sv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20.png"/><Relationship Id="rId7" Type="http://schemas.openxmlformats.org/officeDocument/2006/relationships/image" Target="../media/image22.png"/><Relationship Id="rId2" Type="http://schemas.openxmlformats.org/officeDocument/2006/relationships/notesSlide" Target="../notesSlides/notesSlide48.xml"/><Relationship Id="rId1" Type="http://schemas.openxmlformats.org/officeDocument/2006/relationships/slideLayout" Target="../slideLayouts/slideLayout8.xml"/><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1.svg"/><Relationship Id="rId9" Type="http://schemas.openxmlformats.org/officeDocument/2006/relationships/image" Target="../media/image54.jpe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1.xml"/><Relationship Id="rId1" Type="http://schemas.openxmlformats.org/officeDocument/2006/relationships/slideLayout" Target="../slideLayouts/slideLayout12.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62.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notesSlide" Target="../notesSlides/notesSlide52.xml"/><Relationship Id="rId1" Type="http://schemas.openxmlformats.org/officeDocument/2006/relationships/slideLayout" Target="../slideLayouts/slideLayout12.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 Id="rId9" Type="http://schemas.openxmlformats.org/officeDocument/2006/relationships/image" Target="../media/image64.pn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5.xml"/><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6.xml"/><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7.xml"/><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8.xml"/><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9.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0.xml"/><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1.xml"/><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2.xml"/><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3.xml"/><Relationship Id="rId1" Type="http://schemas.openxmlformats.org/officeDocument/2006/relationships/slideLayout" Target="../slideLayouts/slideLayout12.xml"/><Relationship Id="rId4" Type="http://schemas.openxmlformats.org/officeDocument/2006/relationships/image" Target="../media/image65.jpeg"/></Relationships>
</file>

<file path=ppt/slides/_rels/slide7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4.xml"/><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5.xml"/><Relationship Id="rId1" Type="http://schemas.openxmlformats.org/officeDocument/2006/relationships/slideLayout" Target="../slideLayouts/slideLayout1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67.xml"/><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1.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12.xml"/></Relationships>
</file>

<file path=ppt/slides/_rels/slide82.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66.png"/><Relationship Id="rId1" Type="http://schemas.openxmlformats.org/officeDocument/2006/relationships/slideLayout" Target="../slideLayouts/slideLayout12.xml"/></Relationships>
</file>

<file path=ppt/slides/_rels/slide83.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2.xml"/></Relationships>
</file>

<file path=ppt/slides/_rels/slide84.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2.xml"/></Relationships>
</file>

<file path=ppt/slides/_rels/slide8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69.xml"/><Relationship Id="rId1" Type="http://schemas.openxmlformats.org/officeDocument/2006/relationships/slideLayout" Target="../slideLayouts/slideLayout12.xml"/></Relationships>
</file>

<file path=ppt/slides/_rels/slide86.xml.rels><?xml version="1.0" encoding="UTF-8" standalone="yes"?>
<Relationships xmlns="http://schemas.openxmlformats.org/package/2006/relationships"><Relationship Id="rId3" Type="http://schemas.openxmlformats.org/officeDocument/2006/relationships/hyperlink" Target="https://zenodo.org/record/3460258#.Y-YqUxPMLVs" TargetMode="External"/><Relationship Id="rId2" Type="http://schemas.openxmlformats.org/officeDocument/2006/relationships/notesSlide" Target="../notesSlides/notesSlide70.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Picture 3" descr="A blue square with white text&#10;&#10;Description automatically generated">
            <a:extLst>
              <a:ext uri="{FF2B5EF4-FFF2-40B4-BE49-F238E27FC236}">
                <a16:creationId xmlns:a16="http://schemas.microsoft.com/office/drawing/2014/main" id="{FAE1D806-04D6-94BF-2A90-058460C591E4}"/>
              </a:ext>
            </a:extLst>
          </p:cNvPr>
          <p:cNvPicPr>
            <a:picLocks noChangeAspect="1"/>
          </p:cNvPicPr>
          <p:nvPr/>
        </p:nvPicPr>
        <p:blipFill>
          <a:blip r:embed="rId4"/>
          <a:stretch>
            <a:fillRect/>
          </a:stretch>
        </p:blipFill>
        <p:spPr>
          <a:xfrm>
            <a:off x="265177" y="258290"/>
            <a:ext cx="4344594" cy="1865889"/>
          </a:xfrm>
          <a:prstGeom prst="rect">
            <a:avLst/>
          </a:prstGeom>
        </p:spPr>
      </p:pic>
      <p:pic>
        <p:nvPicPr>
          <p:cNvPr id="7" name="Picture 6">
            <a:extLst>
              <a:ext uri="{FF2B5EF4-FFF2-40B4-BE49-F238E27FC236}">
                <a16:creationId xmlns:a16="http://schemas.microsoft.com/office/drawing/2014/main" id="{0B460467-1FF7-C745-9E17-03FC0ADFFE40}"/>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905460" y="0"/>
            <a:ext cx="3286539" cy="6858000"/>
          </a:xfrm>
          <a:prstGeom prst="rect">
            <a:avLst/>
          </a:prstGeom>
        </p:spPr>
      </p:pic>
      <p:sp>
        <p:nvSpPr>
          <p:cNvPr id="3" name="TextBox 2">
            <a:extLst>
              <a:ext uri="{FF2B5EF4-FFF2-40B4-BE49-F238E27FC236}">
                <a16:creationId xmlns:a16="http://schemas.microsoft.com/office/drawing/2014/main" id="{78DB0FE0-A4AF-D848-8925-91A37993D74D}"/>
              </a:ext>
            </a:extLst>
          </p:cNvPr>
          <p:cNvSpPr txBox="1"/>
          <p:nvPr/>
        </p:nvSpPr>
        <p:spPr>
          <a:xfrm>
            <a:off x="1255197" y="2160730"/>
            <a:ext cx="4564836" cy="1938992"/>
          </a:xfrm>
          <a:prstGeom prst="rect">
            <a:avLst/>
          </a:prstGeom>
          <a:noFill/>
        </p:spPr>
        <p:txBody>
          <a:bodyPr wrap="square" rtlCol="0" anchor="t">
            <a:spAutoFit/>
          </a:bodyPr>
          <a:lstStyle/>
          <a:p>
            <a:r>
              <a:rPr lang="en-GB" sz="4000" b="1" dirty="0">
                <a:latin typeface="Arial" panose="020B0604020202020204" pitchFamily="34" charset="0"/>
                <a:cs typeface="Arial" panose="020B0604020202020204" pitchFamily="34" charset="0"/>
              </a:rPr>
              <a:t>Identity, Authentication, Authorization </a:t>
            </a:r>
          </a:p>
        </p:txBody>
      </p:sp>
      <p:sp>
        <p:nvSpPr>
          <p:cNvPr id="5" name="Rectangle 4">
            <a:extLst>
              <a:ext uri="{FF2B5EF4-FFF2-40B4-BE49-F238E27FC236}">
                <a16:creationId xmlns:a16="http://schemas.microsoft.com/office/drawing/2014/main" id="{0BEB0AE4-391E-6F41-84C6-D4EEDF519A31}"/>
              </a:ext>
            </a:extLst>
          </p:cNvPr>
          <p:cNvSpPr/>
          <p:nvPr/>
        </p:nvSpPr>
        <p:spPr>
          <a:xfrm>
            <a:off x="1255197" y="4099722"/>
            <a:ext cx="5745669" cy="954107"/>
          </a:xfrm>
          <a:prstGeom prst="rect">
            <a:avLst/>
          </a:prstGeom>
        </p:spPr>
        <p:txBody>
          <a:bodyPr wrap="square">
            <a:spAutoFit/>
          </a:bodyPr>
          <a:lstStyle/>
          <a:p>
            <a:r>
              <a:rPr lang="en-GB" sz="2800" b="0" i="0" u="none" strike="noStrike" dirty="0">
                <a:solidFill>
                  <a:srgbClr val="000000"/>
                </a:solidFill>
                <a:effectLst/>
                <a:latin typeface="Arial" panose="020B0604020202020204" pitchFamily="34" charset="0"/>
                <a:cs typeface="Arial" panose="020B0604020202020204" pitchFamily="34" charset="0"/>
              </a:rPr>
              <a:t>Thematic CSC – Security</a:t>
            </a:r>
          </a:p>
          <a:p>
            <a:r>
              <a:rPr lang="en-GB" sz="2800" dirty="0">
                <a:solidFill>
                  <a:srgbClr val="000000"/>
                </a:solidFill>
                <a:latin typeface="Arial" panose="020B0604020202020204" pitchFamily="34" charset="0"/>
                <a:cs typeface="Arial" panose="020B0604020202020204" pitchFamily="34" charset="0"/>
              </a:rPr>
              <a:t>Tom </a:t>
            </a:r>
            <a:r>
              <a:rPr lang="en-GB" sz="2800" dirty="0" err="1">
                <a:solidFill>
                  <a:srgbClr val="000000"/>
                </a:solidFill>
                <a:latin typeface="Arial" panose="020B0604020202020204" pitchFamily="34" charset="0"/>
                <a:cs typeface="Arial" panose="020B0604020202020204" pitchFamily="34" charset="0"/>
              </a:rPr>
              <a:t>Dack</a:t>
            </a:r>
            <a:r>
              <a:rPr lang="en-GB" sz="2800" dirty="0">
                <a:solidFill>
                  <a:srgbClr val="000000"/>
                </a:solidFill>
                <a:latin typeface="Arial" panose="020B0604020202020204" pitchFamily="34" charset="0"/>
                <a:cs typeface="Arial" panose="020B0604020202020204" pitchFamily="34" charset="0"/>
              </a:rPr>
              <a:t> – STFC UKRI</a:t>
            </a:r>
            <a:endParaRPr lang="en-GB" sz="2400" dirty="0">
              <a:solidFill>
                <a:srgbClr val="62626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243825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B90EB83-7A40-018B-43FA-2295EFE79F53}"/>
              </a:ext>
            </a:extLst>
          </p:cNvPr>
          <p:cNvSpPr txBox="1"/>
          <p:nvPr/>
        </p:nvSpPr>
        <p:spPr>
          <a:xfrm>
            <a:off x="403341" y="345182"/>
            <a:ext cx="11699616" cy="707886"/>
          </a:xfrm>
          <a:prstGeom prst="rect">
            <a:avLst/>
          </a:prstGeom>
          <a:noFill/>
        </p:spPr>
        <p:txBody>
          <a:bodyPr wrap="square" rtlCol="0" anchor="t">
            <a:spAutoFit/>
          </a:bodyPr>
          <a:lstStyle/>
          <a:p>
            <a:r>
              <a:rPr lang="en-US" sz="4000" b="1" spc="-150" dirty="0">
                <a:solidFill>
                  <a:srgbClr val="2E2D62"/>
                </a:solidFill>
                <a:latin typeface="Arial" panose="020B0604020202020204" pitchFamily="34" charset="0"/>
                <a:cs typeface="Arial" panose="020B0604020202020204" pitchFamily="34" charset="0"/>
              </a:rPr>
              <a:t>Authentication &amp; Authorization: Controlling Access</a:t>
            </a:r>
          </a:p>
        </p:txBody>
      </p:sp>
      <p:sp>
        <p:nvSpPr>
          <p:cNvPr id="5" name="Rectangle 4">
            <a:extLst>
              <a:ext uri="{FF2B5EF4-FFF2-40B4-BE49-F238E27FC236}">
                <a16:creationId xmlns:a16="http://schemas.microsoft.com/office/drawing/2014/main" id="{697BFE5A-7C82-E244-83C3-A634D5C30E22}"/>
              </a:ext>
            </a:extLst>
          </p:cNvPr>
          <p:cNvSpPr/>
          <p:nvPr/>
        </p:nvSpPr>
        <p:spPr>
          <a:xfrm>
            <a:off x="151393" y="1453035"/>
            <a:ext cx="11889213" cy="2308324"/>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Controlling access depends on:</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Verifying a user’s access to an account or identity – </a:t>
            </a:r>
            <a:r>
              <a:rPr lang="en-GB" sz="2400" b="1" dirty="0">
                <a:solidFill>
                  <a:srgbClr val="626262"/>
                </a:solidFill>
                <a:latin typeface="Arial" panose="020B0604020202020204" pitchFamily="34" charset="0"/>
                <a:cs typeface="Arial" panose="020B0604020202020204" pitchFamily="34" charset="0"/>
              </a:rPr>
              <a:t>authentication (</a:t>
            </a:r>
            <a:r>
              <a:rPr lang="en-GB" sz="2400" b="1" dirty="0" err="1">
                <a:solidFill>
                  <a:srgbClr val="626262"/>
                </a:solidFill>
                <a:latin typeface="Arial" panose="020B0604020202020204" pitchFamily="34" charset="0"/>
                <a:cs typeface="Arial" panose="020B0604020202020204" pitchFamily="34" charset="0"/>
              </a:rPr>
              <a:t>AuthN</a:t>
            </a:r>
            <a:r>
              <a:rPr lang="en-GB" sz="2400" b="1" dirty="0">
                <a:solidFill>
                  <a:srgbClr val="626262"/>
                </a:solidFill>
                <a:latin typeface="Arial" panose="020B0604020202020204" pitchFamily="34" charset="0"/>
                <a:cs typeface="Arial" panose="020B0604020202020204" pitchFamily="34" charset="0"/>
              </a:rPr>
              <a:t>)</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Knowing that a user is allowed to do what they want to do –  </a:t>
            </a:r>
            <a:r>
              <a:rPr lang="en-GB" sz="2400" b="1" dirty="0">
                <a:solidFill>
                  <a:srgbClr val="626262"/>
                </a:solidFill>
                <a:latin typeface="Arial" panose="020B0604020202020204" pitchFamily="34" charset="0"/>
                <a:cs typeface="Arial" panose="020B0604020202020204" pitchFamily="34" charset="0"/>
              </a:rPr>
              <a:t>authorization (</a:t>
            </a:r>
            <a:r>
              <a:rPr lang="en-GB" sz="2400" b="1" dirty="0" err="1">
                <a:solidFill>
                  <a:srgbClr val="626262"/>
                </a:solidFill>
                <a:latin typeface="Arial" panose="020B0604020202020204" pitchFamily="34" charset="0"/>
                <a:cs typeface="Arial" panose="020B0604020202020204" pitchFamily="34" charset="0"/>
              </a:rPr>
              <a:t>AuthZ</a:t>
            </a:r>
            <a:r>
              <a:rPr lang="en-GB" sz="2400" b="1" dirty="0">
                <a:solidFill>
                  <a:srgbClr val="626262"/>
                </a:solidFill>
                <a:latin typeface="Arial" panose="020B0604020202020204" pitchFamily="34" charset="0"/>
                <a:cs typeface="Arial" panose="020B0604020202020204" pitchFamily="34" charset="0"/>
              </a:rPr>
              <a:t>)</a:t>
            </a:r>
            <a:r>
              <a:rPr lang="en-GB" sz="2400" dirty="0">
                <a:solidFill>
                  <a:srgbClr val="626262"/>
                </a:solidFill>
                <a:latin typeface="Arial" panose="020B0604020202020204" pitchFamily="34" charset="0"/>
                <a:cs typeface="Arial" panose="020B0604020202020204" pitchFamily="34" charset="0"/>
              </a:rPr>
              <a:t> </a:t>
            </a:r>
          </a:p>
          <a:p>
            <a:endParaRPr lang="en-GB" sz="2400" dirty="0">
              <a:solidFill>
                <a:srgbClr val="626262"/>
              </a:solidFill>
              <a:latin typeface="Arial" panose="020B0604020202020204" pitchFamily="34" charset="0"/>
              <a:cs typeface="Arial" panose="020B0604020202020204" pitchFamily="34" charset="0"/>
            </a:endParaRPr>
          </a:p>
          <a:p>
            <a:r>
              <a:rPr lang="en-GB" sz="2400" dirty="0">
                <a:solidFill>
                  <a:srgbClr val="626262"/>
                </a:solidFill>
                <a:latin typeface="Arial" panose="020B0604020202020204" pitchFamily="34" charset="0"/>
                <a:cs typeface="Arial" panose="020B0604020202020204" pitchFamily="34" charset="0"/>
              </a:rPr>
              <a:t>These processes are usually combined, as key processes in a community’s </a:t>
            </a:r>
            <a:r>
              <a:rPr lang="en-GB" sz="2400" b="1" dirty="0">
                <a:solidFill>
                  <a:srgbClr val="626262"/>
                </a:solidFill>
                <a:latin typeface="Arial" panose="020B0604020202020204" pitchFamily="34" charset="0"/>
                <a:cs typeface="Arial" panose="020B0604020202020204" pitchFamily="34" charset="0"/>
              </a:rPr>
              <a:t>Authentication and Authorization Infrastructure - AAI</a:t>
            </a:r>
            <a:endParaRPr lang="en-GB" sz="2400" dirty="0">
              <a:solidFill>
                <a:srgbClr val="626262"/>
              </a:solidFill>
              <a:latin typeface="Arial" panose="020B0604020202020204" pitchFamily="34" charset="0"/>
              <a:cs typeface="Arial" panose="020B0604020202020204" pitchFamily="34" charset="0"/>
            </a:endParaRPr>
          </a:p>
        </p:txBody>
      </p:sp>
      <p:grpSp>
        <p:nvGrpSpPr>
          <p:cNvPr id="13" name="Group 12">
            <a:extLst>
              <a:ext uri="{FF2B5EF4-FFF2-40B4-BE49-F238E27FC236}">
                <a16:creationId xmlns:a16="http://schemas.microsoft.com/office/drawing/2014/main" id="{1B097943-F061-D2DF-0EDB-0F9D5FA23A11}"/>
              </a:ext>
            </a:extLst>
          </p:cNvPr>
          <p:cNvGrpSpPr/>
          <p:nvPr/>
        </p:nvGrpSpPr>
        <p:grpSpPr>
          <a:xfrm>
            <a:off x="5197033" y="3570404"/>
            <a:ext cx="6905924" cy="3741607"/>
            <a:chOff x="5197033" y="3570404"/>
            <a:chExt cx="6905924" cy="3741607"/>
          </a:xfrm>
        </p:grpSpPr>
        <p:sp>
          <p:nvSpPr>
            <p:cNvPr id="3" name="Rectangle 2">
              <a:extLst>
                <a:ext uri="{FF2B5EF4-FFF2-40B4-BE49-F238E27FC236}">
                  <a16:creationId xmlns:a16="http://schemas.microsoft.com/office/drawing/2014/main" id="{820135E0-C8C1-CE2B-B1A7-195C51E1D530}"/>
                </a:ext>
              </a:extLst>
            </p:cNvPr>
            <p:cNvSpPr/>
            <p:nvPr/>
          </p:nvSpPr>
          <p:spPr>
            <a:xfrm>
              <a:off x="5197033" y="4265023"/>
              <a:ext cx="6905924" cy="3046988"/>
            </a:xfrm>
            <a:prstGeom prst="rect">
              <a:avLst/>
            </a:prstGeom>
          </p:spPr>
          <p:txBody>
            <a:bodyPr wrap="square">
              <a:spAutoFit/>
            </a:bodyPr>
            <a:lstStyle/>
            <a:p>
              <a:r>
                <a:rPr lang="en-GB" dirty="0">
                  <a:solidFill>
                    <a:srgbClr val="626262"/>
                  </a:solidFill>
                  <a:latin typeface="Arial" panose="020B0604020202020204" pitchFamily="34" charset="0"/>
                  <a:cs typeface="Arial" panose="020B0604020202020204" pitchFamily="34" charset="0"/>
                </a:rPr>
                <a:t>SIDE NOTE:</a:t>
              </a:r>
            </a:p>
            <a:p>
              <a:pPr marL="342900" indent="-342900">
                <a:buFont typeface="Arial" panose="020B0604020202020204" pitchFamily="34" charset="0"/>
                <a:buChar char="•"/>
              </a:pPr>
              <a:r>
                <a:rPr lang="en-GB" b="1" dirty="0" err="1">
                  <a:solidFill>
                    <a:srgbClr val="626262"/>
                  </a:solidFill>
                  <a:latin typeface="Arial" panose="020B0604020202020204" pitchFamily="34" charset="0"/>
                  <a:cs typeface="Arial" panose="020B0604020202020204" pitchFamily="34" charset="0"/>
                </a:rPr>
                <a:t>Authori</a:t>
              </a:r>
              <a:r>
                <a:rPr lang="en-GB" b="1" dirty="0" err="1">
                  <a:solidFill>
                    <a:srgbClr val="626262"/>
                  </a:solidFill>
                  <a:highlight>
                    <a:srgbClr val="FFFF00"/>
                  </a:highlight>
                  <a:latin typeface="Arial" panose="020B0604020202020204" pitchFamily="34" charset="0"/>
                  <a:cs typeface="Arial" panose="020B0604020202020204" pitchFamily="34" charset="0"/>
                </a:rPr>
                <a:t>Z</a:t>
              </a:r>
              <a:r>
                <a:rPr lang="en-GB" b="1" dirty="0" err="1">
                  <a:solidFill>
                    <a:srgbClr val="626262"/>
                  </a:solidFill>
                  <a:latin typeface="Arial" panose="020B0604020202020204" pitchFamily="34" charset="0"/>
                  <a:cs typeface="Arial" panose="020B0604020202020204" pitchFamily="34" charset="0"/>
                </a:rPr>
                <a:t>ation</a:t>
              </a:r>
              <a:r>
                <a:rPr lang="en-GB" b="1" dirty="0">
                  <a:solidFill>
                    <a:srgbClr val="626262"/>
                  </a:solidFill>
                  <a:latin typeface="Arial" panose="020B0604020202020204" pitchFamily="34" charset="0"/>
                  <a:cs typeface="Arial" panose="020B0604020202020204" pitchFamily="34" charset="0"/>
                </a:rPr>
                <a:t> </a:t>
              </a:r>
              <a:r>
                <a:rPr lang="en-GB" dirty="0">
                  <a:solidFill>
                    <a:srgbClr val="626262"/>
                  </a:solidFill>
                  <a:latin typeface="Arial" panose="020B0604020202020204" pitchFamily="34" charset="0"/>
                  <a:cs typeface="Arial" panose="020B0604020202020204" pitchFamily="34" charset="0"/>
                </a:rPr>
                <a:t>- 🇺🇸 &amp; 🇨🇦</a:t>
              </a:r>
            </a:p>
            <a:p>
              <a:pPr marL="342900" indent="-342900">
                <a:buFont typeface="Arial" panose="020B0604020202020204" pitchFamily="34" charset="0"/>
                <a:buChar char="•"/>
              </a:pPr>
              <a:r>
                <a:rPr lang="en-GB" b="1" dirty="0" err="1">
                  <a:solidFill>
                    <a:srgbClr val="626262"/>
                  </a:solidFill>
                  <a:latin typeface="Arial" panose="020B0604020202020204" pitchFamily="34" charset="0"/>
                  <a:cs typeface="Arial" panose="020B0604020202020204" pitchFamily="34" charset="0"/>
                </a:rPr>
                <a:t>Authori</a:t>
              </a:r>
              <a:r>
                <a:rPr lang="en-GB" b="1" dirty="0" err="1">
                  <a:solidFill>
                    <a:srgbClr val="626262"/>
                  </a:solidFill>
                  <a:highlight>
                    <a:srgbClr val="FFFF00"/>
                  </a:highlight>
                  <a:latin typeface="Arial" panose="020B0604020202020204" pitchFamily="34" charset="0"/>
                  <a:cs typeface="Arial" panose="020B0604020202020204" pitchFamily="34" charset="0"/>
                </a:rPr>
                <a:t>S</a:t>
              </a:r>
              <a:r>
                <a:rPr lang="en-GB" b="1" dirty="0" err="1">
                  <a:solidFill>
                    <a:srgbClr val="626262"/>
                  </a:solidFill>
                  <a:latin typeface="Arial" panose="020B0604020202020204" pitchFamily="34" charset="0"/>
                  <a:cs typeface="Arial" panose="020B0604020202020204" pitchFamily="34" charset="0"/>
                </a:rPr>
                <a:t>ation</a:t>
              </a:r>
              <a:r>
                <a:rPr lang="en-GB" b="1" dirty="0">
                  <a:solidFill>
                    <a:srgbClr val="626262"/>
                  </a:solidFill>
                  <a:latin typeface="Arial" panose="020B0604020202020204" pitchFamily="34" charset="0"/>
                  <a:cs typeface="Arial" panose="020B0604020202020204" pitchFamily="34" charset="0"/>
                </a:rPr>
                <a:t> </a:t>
              </a:r>
              <a:r>
                <a:rPr lang="en-GB" dirty="0">
                  <a:solidFill>
                    <a:srgbClr val="626262"/>
                  </a:solidFill>
                  <a:latin typeface="Arial" panose="020B0604020202020204" pitchFamily="34" charset="0"/>
                  <a:cs typeface="Arial" panose="020B0604020202020204" pitchFamily="34" charset="0"/>
                </a:rPr>
                <a:t>- 🇬🇧 &amp; the rest of the English-speaking world</a:t>
              </a:r>
            </a:p>
            <a:p>
              <a:pPr marL="342900" indent="-342900">
                <a:buFont typeface="Arial" panose="020B0604020202020204" pitchFamily="34" charset="0"/>
                <a:buChar char="•"/>
              </a:pPr>
              <a:endParaRPr lang="en-GB" dirty="0">
                <a:solidFill>
                  <a:srgbClr val="626262"/>
                </a:solidFill>
                <a:latin typeface="Arial" panose="020B0604020202020204" pitchFamily="34" charset="0"/>
                <a:cs typeface="Arial" panose="020B0604020202020204" pitchFamily="34" charset="0"/>
              </a:endParaRPr>
            </a:p>
            <a:p>
              <a:r>
                <a:rPr lang="en-GB" dirty="0">
                  <a:solidFill>
                    <a:srgbClr val="626262"/>
                  </a:solidFill>
                  <a:latin typeface="Arial" panose="020B0604020202020204" pitchFamily="34" charset="0"/>
                  <a:cs typeface="Arial" panose="020B0604020202020204" pitchFamily="34" charset="0"/>
                </a:rPr>
                <a:t>I will have typed </a:t>
              </a:r>
              <a:r>
                <a:rPr lang="en-GB" b="1" dirty="0" err="1">
                  <a:solidFill>
                    <a:srgbClr val="626262"/>
                  </a:solidFill>
                  <a:latin typeface="Arial" panose="020B0604020202020204" pitchFamily="34" charset="0"/>
                  <a:cs typeface="Arial" panose="020B0604020202020204" pitchFamily="34" charset="0"/>
                </a:rPr>
                <a:t>Authori</a:t>
              </a:r>
              <a:r>
                <a:rPr lang="en-GB" b="1" dirty="0" err="1">
                  <a:solidFill>
                    <a:srgbClr val="626262"/>
                  </a:solidFill>
                  <a:highlight>
                    <a:srgbClr val="FFFF00"/>
                  </a:highlight>
                  <a:latin typeface="Arial" panose="020B0604020202020204" pitchFamily="34" charset="0"/>
                  <a:cs typeface="Arial" panose="020B0604020202020204" pitchFamily="34" charset="0"/>
                </a:rPr>
                <a:t>Z</a:t>
              </a:r>
              <a:r>
                <a:rPr lang="en-GB" b="1" dirty="0" err="1">
                  <a:solidFill>
                    <a:srgbClr val="626262"/>
                  </a:solidFill>
                  <a:latin typeface="Arial" panose="020B0604020202020204" pitchFamily="34" charset="0"/>
                  <a:cs typeface="Arial" panose="020B0604020202020204" pitchFamily="34" charset="0"/>
                </a:rPr>
                <a:t>e</a:t>
              </a:r>
              <a:r>
                <a:rPr lang="en-GB" dirty="0">
                  <a:solidFill>
                    <a:srgbClr val="626262"/>
                  </a:solidFill>
                  <a:latin typeface="Arial" panose="020B0604020202020204" pitchFamily="34" charset="0"/>
                  <a:cs typeface="Arial" panose="020B0604020202020204" pitchFamily="34" charset="0"/>
                </a:rPr>
                <a:t>, for consistency (and less Microsoft Rage) except in occurrences where it is a </a:t>
              </a:r>
              <a:r>
                <a:rPr lang="en-GB" b="1" dirty="0">
                  <a:solidFill>
                    <a:srgbClr val="626262"/>
                  </a:solidFill>
                  <a:latin typeface="Arial" panose="020B0604020202020204" pitchFamily="34" charset="0"/>
                  <a:cs typeface="Arial" panose="020B0604020202020204" pitchFamily="34" charset="0"/>
                </a:rPr>
                <a:t>named term</a:t>
              </a:r>
              <a:r>
                <a:rPr lang="en-GB" dirty="0">
                  <a:solidFill>
                    <a:srgbClr val="626262"/>
                  </a:solidFill>
                  <a:latin typeface="Arial" panose="020B0604020202020204" pitchFamily="34" charset="0"/>
                  <a:cs typeface="Arial" panose="020B0604020202020204" pitchFamily="34" charset="0"/>
                </a:rPr>
                <a:t> or </a:t>
              </a:r>
              <a:r>
                <a:rPr lang="en-GB" b="1" dirty="0">
                  <a:solidFill>
                    <a:srgbClr val="626262"/>
                  </a:solidFill>
                  <a:latin typeface="Arial" panose="020B0604020202020204" pitchFamily="34" charset="0"/>
                  <a:cs typeface="Arial" panose="020B0604020202020204" pitchFamily="34" charset="0"/>
                </a:rPr>
                <a:t>attribute</a:t>
              </a:r>
              <a:endParaRPr lang="en-GB" dirty="0">
                <a:solidFill>
                  <a:srgbClr val="626262"/>
                </a:solidFill>
                <a:latin typeface="Arial" panose="020B0604020202020204" pitchFamily="34" charset="0"/>
                <a:cs typeface="Arial" panose="020B0604020202020204" pitchFamily="34" charset="0"/>
              </a:endParaRPr>
            </a:p>
            <a:p>
              <a:r>
                <a:rPr lang="en-GB" dirty="0">
                  <a:solidFill>
                    <a:srgbClr val="626262"/>
                  </a:solidFill>
                  <a:latin typeface="Arial" panose="020B0604020202020204" pitchFamily="34" charset="0"/>
                  <a:cs typeface="Arial" panose="020B0604020202020204" pitchFamily="34" charset="0"/>
                </a:rPr>
                <a:t>	… also I use the Americanised shorthand, </a:t>
              </a:r>
              <a:r>
                <a:rPr lang="en-GB" b="1" dirty="0" err="1">
                  <a:solidFill>
                    <a:srgbClr val="626262"/>
                  </a:solidFill>
                  <a:latin typeface="Arial" panose="020B0604020202020204" pitchFamily="34" charset="0"/>
                  <a:cs typeface="Arial" panose="020B0604020202020204" pitchFamily="34" charset="0"/>
                </a:rPr>
                <a:t>AuthZ</a:t>
              </a:r>
              <a:r>
                <a:rPr lang="en-GB" dirty="0">
                  <a:solidFill>
                    <a:srgbClr val="626262"/>
                  </a:solidFill>
                  <a:latin typeface="Arial" panose="020B0604020202020204" pitchFamily="34" charset="0"/>
                  <a:cs typeface="Arial" panose="020B0604020202020204" pitchFamily="34" charset="0"/>
                </a:rPr>
                <a:t> </a:t>
              </a:r>
            </a:p>
            <a:p>
              <a:pPr marL="342900" indent="-342900">
                <a:buFont typeface="Arial" panose="020B0604020202020204" pitchFamily="34" charset="0"/>
                <a:buChar char="•"/>
              </a:pPr>
              <a:endParaRPr lang="en-GB" sz="2400" b="1" dirty="0">
                <a:solidFill>
                  <a:srgbClr val="6262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GB" sz="2400" b="1" dirty="0">
                <a:solidFill>
                  <a:srgbClr val="626262"/>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ED9C6430-B018-7DA6-96B3-99BF4A3654B9}"/>
                </a:ext>
              </a:extLst>
            </p:cNvPr>
            <p:cNvPicPr>
              <a:picLocks noChangeAspect="1"/>
            </p:cNvPicPr>
            <p:nvPr/>
          </p:nvPicPr>
          <p:blipFill>
            <a:blip r:embed="rId3"/>
            <a:stretch>
              <a:fillRect/>
            </a:stretch>
          </p:blipFill>
          <p:spPr>
            <a:xfrm rot="689141">
              <a:off x="8370615" y="3854624"/>
              <a:ext cx="2624634" cy="658510"/>
            </a:xfrm>
            <a:prstGeom prst="rect">
              <a:avLst/>
            </a:prstGeom>
          </p:spPr>
        </p:pic>
        <p:pic>
          <p:nvPicPr>
            <p:cNvPr id="7" name="Picture 6">
              <a:extLst>
                <a:ext uri="{FF2B5EF4-FFF2-40B4-BE49-F238E27FC236}">
                  <a16:creationId xmlns:a16="http://schemas.microsoft.com/office/drawing/2014/main" id="{24C227B2-DFE1-DC8E-2EDC-0DFEBC4DD1E6}"/>
                </a:ext>
              </a:extLst>
            </p:cNvPr>
            <p:cNvPicPr>
              <a:picLocks noChangeAspect="1"/>
            </p:cNvPicPr>
            <p:nvPr/>
          </p:nvPicPr>
          <p:blipFill rotWithShape="1">
            <a:blip r:embed="rId4"/>
            <a:srcRect t="12025" r="16995" b="1"/>
            <a:stretch/>
          </p:blipFill>
          <p:spPr>
            <a:xfrm rot="20477803">
              <a:off x="7140957" y="3943455"/>
              <a:ext cx="853874" cy="435739"/>
            </a:xfrm>
            <a:prstGeom prst="rect">
              <a:avLst/>
            </a:prstGeom>
          </p:spPr>
        </p:pic>
        <p:pic>
          <p:nvPicPr>
            <p:cNvPr id="8" name="Picture 7">
              <a:extLst>
                <a:ext uri="{FF2B5EF4-FFF2-40B4-BE49-F238E27FC236}">
                  <a16:creationId xmlns:a16="http://schemas.microsoft.com/office/drawing/2014/main" id="{25AE6A91-099F-1711-809E-AD40C6C20753}"/>
                </a:ext>
              </a:extLst>
            </p:cNvPr>
            <p:cNvPicPr>
              <a:picLocks noChangeAspect="1"/>
            </p:cNvPicPr>
            <p:nvPr/>
          </p:nvPicPr>
          <p:blipFill>
            <a:blip r:embed="rId4"/>
            <a:stretch>
              <a:fillRect/>
            </a:stretch>
          </p:blipFill>
          <p:spPr>
            <a:xfrm rot="21021545">
              <a:off x="10926668" y="3570404"/>
              <a:ext cx="1028700" cy="495300"/>
            </a:xfrm>
            <a:prstGeom prst="rect">
              <a:avLst/>
            </a:prstGeom>
          </p:spPr>
        </p:pic>
        <p:pic>
          <p:nvPicPr>
            <p:cNvPr id="12" name="Picture 11">
              <a:extLst>
                <a:ext uri="{FF2B5EF4-FFF2-40B4-BE49-F238E27FC236}">
                  <a16:creationId xmlns:a16="http://schemas.microsoft.com/office/drawing/2014/main" id="{C5F0AAED-006E-9B24-C3C8-1A38073C40DA}"/>
                </a:ext>
              </a:extLst>
            </p:cNvPr>
            <p:cNvPicPr>
              <a:picLocks noChangeAspect="1"/>
            </p:cNvPicPr>
            <p:nvPr/>
          </p:nvPicPr>
          <p:blipFill rotWithShape="1">
            <a:blip r:embed="rId4"/>
            <a:srcRect t="12025" r="16995" b="1"/>
            <a:stretch/>
          </p:blipFill>
          <p:spPr>
            <a:xfrm rot="1012550">
              <a:off x="5826211" y="3744054"/>
              <a:ext cx="853874" cy="435739"/>
            </a:xfrm>
            <a:prstGeom prst="rect">
              <a:avLst/>
            </a:prstGeom>
          </p:spPr>
        </p:pic>
      </p:grpSp>
    </p:spTree>
    <p:extLst>
      <p:ext uri="{BB962C8B-B14F-4D97-AF65-F5344CB8AC3E}">
        <p14:creationId xmlns:p14="http://schemas.microsoft.com/office/powerpoint/2010/main" val="735250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r>
              <a:rPr lang="en-US" sz="4000" b="1" spc="-150" dirty="0">
                <a:solidFill>
                  <a:srgbClr val="2E2D62"/>
                </a:solidFill>
                <a:latin typeface="Arial" panose="020B0604020202020204" pitchFamily="34" charset="0"/>
                <a:cs typeface="Arial" panose="020B0604020202020204" pitchFamily="34" charset="0"/>
              </a:rPr>
              <a:t>What makes AAI important for research?</a:t>
            </a:r>
          </a:p>
        </p:txBody>
      </p:sp>
      <p:sp>
        <p:nvSpPr>
          <p:cNvPr id="3" name="Rectangle 2">
            <a:extLst>
              <a:ext uri="{FF2B5EF4-FFF2-40B4-BE49-F238E27FC236}">
                <a16:creationId xmlns:a16="http://schemas.microsoft.com/office/drawing/2014/main" id="{D263CB44-DAAB-E0CB-DFDA-BC3F7A9037DA}"/>
              </a:ext>
            </a:extLst>
          </p:cNvPr>
          <p:cNvSpPr/>
          <p:nvPr/>
        </p:nvSpPr>
        <p:spPr>
          <a:xfrm>
            <a:off x="403341" y="2090172"/>
            <a:ext cx="10719460" cy="2677656"/>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A couple of key concepts underpin the use of identity in research:</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Confidentiality</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Traceability</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Suspension</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Attribution</a:t>
            </a:r>
          </a:p>
          <a:p>
            <a:endParaRPr lang="en-GB" sz="2400" dirty="0">
              <a:solidFill>
                <a:srgbClr val="626262"/>
              </a:solidFill>
              <a:latin typeface="Arial" panose="020B0604020202020204" pitchFamily="34" charset="0"/>
              <a:cs typeface="Arial" panose="020B0604020202020204" pitchFamily="34" charset="0"/>
            </a:endParaRPr>
          </a:p>
          <a:p>
            <a:pPr marL="800100" lvl="1"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Slide Number Placeholder 5">
            <a:extLst>
              <a:ext uri="{FF2B5EF4-FFF2-40B4-BE49-F238E27FC236}">
                <a16:creationId xmlns:a16="http://schemas.microsoft.com/office/drawing/2014/main" id="{EBB1BF38-9AC8-8DAB-4A8F-942E7EBB1AD7}"/>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11</a:t>
            </a:fld>
            <a:endParaRPr lang="en-US"/>
          </a:p>
        </p:txBody>
      </p:sp>
    </p:spTree>
    <p:extLst>
      <p:ext uri="{BB962C8B-B14F-4D97-AF65-F5344CB8AC3E}">
        <p14:creationId xmlns:p14="http://schemas.microsoft.com/office/powerpoint/2010/main" val="8676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r>
              <a:rPr lang="en-US" sz="4000" b="1" spc="-150" dirty="0">
                <a:solidFill>
                  <a:srgbClr val="2E2D62"/>
                </a:solidFill>
                <a:latin typeface="Arial" panose="020B0604020202020204" pitchFamily="34" charset="0"/>
                <a:cs typeface="Arial" panose="020B0604020202020204" pitchFamily="34" charset="0"/>
              </a:rPr>
              <a:t>What makes AAI important for research?</a:t>
            </a:r>
          </a:p>
        </p:txBody>
      </p:sp>
      <p:sp>
        <p:nvSpPr>
          <p:cNvPr id="3" name="Rectangle 2">
            <a:extLst>
              <a:ext uri="{FF2B5EF4-FFF2-40B4-BE49-F238E27FC236}">
                <a16:creationId xmlns:a16="http://schemas.microsoft.com/office/drawing/2014/main" id="{D263CB44-DAAB-E0CB-DFDA-BC3F7A9037DA}"/>
              </a:ext>
            </a:extLst>
          </p:cNvPr>
          <p:cNvSpPr/>
          <p:nvPr/>
        </p:nvSpPr>
        <p:spPr>
          <a:xfrm>
            <a:off x="403341" y="1257079"/>
            <a:ext cx="10719460" cy="2308324"/>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A couple of key concepts underpin this:</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Confidentiality</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Traceability</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Suspension</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Attribution</a:t>
            </a:r>
          </a:p>
          <a:p>
            <a:pPr marL="800100" lvl="1"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033821D0-F71F-F4EA-972F-6B92257814D8}"/>
              </a:ext>
            </a:extLst>
          </p:cNvPr>
          <p:cNvSpPr/>
          <p:nvPr/>
        </p:nvSpPr>
        <p:spPr>
          <a:xfrm>
            <a:off x="5120640" y="2292096"/>
            <a:ext cx="6766560" cy="427939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b="1" dirty="0"/>
              <a:t>Confidentiality</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Whilst final research outputs are public, maintaining confidentiality before this point is important</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Particularly important for fields handling personal and medical data</a:t>
            </a:r>
          </a:p>
          <a:p>
            <a:pPr marL="342900" indent="-342900">
              <a:buFont typeface="Arial" panose="020B0604020202020204" pitchFamily="34" charset="0"/>
              <a:buChar char="•"/>
            </a:pPr>
            <a:endParaRPr lang="en-GB" sz="2400" dirty="0"/>
          </a:p>
        </p:txBody>
      </p:sp>
      <p:cxnSp>
        <p:nvCxnSpPr>
          <p:cNvPr id="6" name="Straight Arrow Connector 5">
            <a:extLst>
              <a:ext uri="{FF2B5EF4-FFF2-40B4-BE49-F238E27FC236}">
                <a16:creationId xmlns:a16="http://schemas.microsoft.com/office/drawing/2014/main" id="{B591BF5A-6786-F0EF-80AF-200A6396EC2E}"/>
              </a:ext>
            </a:extLst>
          </p:cNvPr>
          <p:cNvCxnSpPr>
            <a:cxnSpLocks/>
          </p:cNvCxnSpPr>
          <p:nvPr/>
        </p:nvCxnSpPr>
        <p:spPr>
          <a:xfrm>
            <a:off x="2866768" y="1882400"/>
            <a:ext cx="2168528" cy="1116832"/>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7170" name="Picture 2" descr="All Right Then, Keep Your Secrets - Meming Wiki">
            <a:extLst>
              <a:ext uri="{FF2B5EF4-FFF2-40B4-BE49-F238E27FC236}">
                <a16:creationId xmlns:a16="http://schemas.microsoft.com/office/drawing/2014/main" id="{0A881555-E641-369D-DB09-36BCF762101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341" y="3266747"/>
            <a:ext cx="4415794" cy="33082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56066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0299752-ACB6-E812-D3C0-53D465F9F95D}"/>
              </a:ext>
            </a:extLst>
          </p:cNvPr>
          <p:cNvSpPr/>
          <p:nvPr/>
        </p:nvSpPr>
        <p:spPr>
          <a:xfrm>
            <a:off x="403341" y="5799560"/>
            <a:ext cx="2394664" cy="70701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r>
              <a:rPr lang="en-US" sz="4000" b="1" spc="-150" dirty="0">
                <a:solidFill>
                  <a:srgbClr val="2E2D62"/>
                </a:solidFill>
                <a:latin typeface="Arial" panose="020B0604020202020204" pitchFamily="34" charset="0"/>
                <a:cs typeface="Arial" panose="020B0604020202020204" pitchFamily="34" charset="0"/>
              </a:rPr>
              <a:t>What makes AAI important for research?</a:t>
            </a:r>
          </a:p>
        </p:txBody>
      </p:sp>
      <p:sp>
        <p:nvSpPr>
          <p:cNvPr id="3" name="Rectangle 2">
            <a:extLst>
              <a:ext uri="{FF2B5EF4-FFF2-40B4-BE49-F238E27FC236}">
                <a16:creationId xmlns:a16="http://schemas.microsoft.com/office/drawing/2014/main" id="{D263CB44-DAAB-E0CB-DFDA-BC3F7A9037DA}"/>
              </a:ext>
            </a:extLst>
          </p:cNvPr>
          <p:cNvSpPr/>
          <p:nvPr/>
        </p:nvSpPr>
        <p:spPr>
          <a:xfrm>
            <a:off x="403341" y="1257079"/>
            <a:ext cx="10719460" cy="2308324"/>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A couple of key concepts underpin this:</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Confidentiality</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Traceability</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Suspension</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Attribution</a:t>
            </a:r>
          </a:p>
          <a:p>
            <a:pPr marL="800100" lvl="1"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033821D0-F71F-F4EA-972F-6B92257814D8}"/>
              </a:ext>
            </a:extLst>
          </p:cNvPr>
          <p:cNvSpPr/>
          <p:nvPr/>
        </p:nvSpPr>
        <p:spPr>
          <a:xfrm>
            <a:off x="5120640" y="2292096"/>
            <a:ext cx="6766560" cy="427939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b="1" dirty="0"/>
              <a:t>Traceability</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If something goes wrong – accidentally or maliciously – service owners need to be able to trace where this happened</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Knowing which account caused an issues is important for both support or suspension</a:t>
            </a:r>
          </a:p>
          <a:p>
            <a:pPr marL="342900" indent="-342900">
              <a:buFont typeface="Arial" panose="020B0604020202020204" pitchFamily="34" charset="0"/>
              <a:buChar char="•"/>
            </a:pPr>
            <a:endParaRPr lang="en-GB" sz="2400" dirty="0"/>
          </a:p>
        </p:txBody>
      </p:sp>
      <p:cxnSp>
        <p:nvCxnSpPr>
          <p:cNvPr id="6" name="Straight Arrow Connector 5">
            <a:extLst>
              <a:ext uri="{FF2B5EF4-FFF2-40B4-BE49-F238E27FC236}">
                <a16:creationId xmlns:a16="http://schemas.microsoft.com/office/drawing/2014/main" id="{B591BF5A-6786-F0EF-80AF-200A6396EC2E}"/>
              </a:ext>
            </a:extLst>
          </p:cNvPr>
          <p:cNvCxnSpPr>
            <a:cxnSpLocks/>
          </p:cNvCxnSpPr>
          <p:nvPr/>
        </p:nvCxnSpPr>
        <p:spPr>
          <a:xfrm>
            <a:off x="2499360" y="2194560"/>
            <a:ext cx="2535936" cy="804672"/>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9218" name="Picture 2" descr="In The Emperor's New Groove, Kronk and Yzma beat Pacha and Kuzco back to  the lab by literally falling into a plot hole. This is explained when Kronk  pulls up the map,">
            <a:extLst>
              <a:ext uri="{FF2B5EF4-FFF2-40B4-BE49-F238E27FC236}">
                <a16:creationId xmlns:a16="http://schemas.microsoft.com/office/drawing/2014/main" id="{C39D1BD6-6D93-7AE0-38CA-10873481D1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341" y="3308729"/>
            <a:ext cx="4510035" cy="2536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57850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r>
              <a:rPr lang="en-US" sz="4000" b="1" spc="-150" dirty="0">
                <a:solidFill>
                  <a:srgbClr val="2E2D62"/>
                </a:solidFill>
                <a:latin typeface="Arial" panose="020B0604020202020204" pitchFamily="34" charset="0"/>
                <a:cs typeface="Arial" panose="020B0604020202020204" pitchFamily="34" charset="0"/>
              </a:rPr>
              <a:t>What makes AAI important for research?</a:t>
            </a:r>
          </a:p>
        </p:txBody>
      </p:sp>
      <p:sp>
        <p:nvSpPr>
          <p:cNvPr id="3" name="Rectangle 2">
            <a:extLst>
              <a:ext uri="{FF2B5EF4-FFF2-40B4-BE49-F238E27FC236}">
                <a16:creationId xmlns:a16="http://schemas.microsoft.com/office/drawing/2014/main" id="{D263CB44-DAAB-E0CB-DFDA-BC3F7A9037DA}"/>
              </a:ext>
            </a:extLst>
          </p:cNvPr>
          <p:cNvSpPr/>
          <p:nvPr/>
        </p:nvSpPr>
        <p:spPr>
          <a:xfrm>
            <a:off x="403341" y="1257079"/>
            <a:ext cx="10719460" cy="2308324"/>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A couple of key concepts underpin this:</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Confidentiality</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Traceability</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Suspension</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Attribution</a:t>
            </a:r>
          </a:p>
          <a:p>
            <a:pPr marL="800100" lvl="1"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033821D0-F71F-F4EA-972F-6B92257814D8}"/>
              </a:ext>
            </a:extLst>
          </p:cNvPr>
          <p:cNvSpPr/>
          <p:nvPr/>
        </p:nvSpPr>
        <p:spPr>
          <a:xfrm>
            <a:off x="5120640" y="2292096"/>
            <a:ext cx="6766560" cy="427939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b="1" dirty="0"/>
              <a:t>Suspension</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Processes to suspend an individual user account in case of compromise or malicious activity</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Avoids downtime caused by stopping an entire service or resource, by isolating the problematic identity</a:t>
            </a:r>
          </a:p>
          <a:p>
            <a:pPr marL="342900" indent="-342900">
              <a:buFont typeface="Arial" panose="020B0604020202020204" pitchFamily="34" charset="0"/>
              <a:buChar char="•"/>
            </a:pPr>
            <a:endParaRPr lang="en-GB" sz="2400" dirty="0"/>
          </a:p>
        </p:txBody>
      </p:sp>
      <p:cxnSp>
        <p:nvCxnSpPr>
          <p:cNvPr id="6" name="Straight Arrow Connector 5">
            <a:extLst>
              <a:ext uri="{FF2B5EF4-FFF2-40B4-BE49-F238E27FC236}">
                <a16:creationId xmlns:a16="http://schemas.microsoft.com/office/drawing/2014/main" id="{B591BF5A-6786-F0EF-80AF-200A6396EC2E}"/>
              </a:ext>
            </a:extLst>
          </p:cNvPr>
          <p:cNvCxnSpPr>
            <a:cxnSpLocks/>
          </p:cNvCxnSpPr>
          <p:nvPr/>
        </p:nvCxnSpPr>
        <p:spPr>
          <a:xfrm>
            <a:off x="2572512" y="2633472"/>
            <a:ext cx="2462784" cy="36576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7170" name="Picture 2">
            <a:extLst>
              <a:ext uri="{FF2B5EF4-FFF2-40B4-BE49-F238E27FC236}">
                <a16:creationId xmlns:a16="http://schemas.microsoft.com/office/drawing/2014/main" id="{0A881555-E641-369D-DB09-36BCF7621014}"/>
              </a:ext>
            </a:extLst>
          </p:cNvPr>
          <p:cNvPicPr>
            <a:picLocks noChangeAspect="1" noChangeArrowheads="1"/>
          </p:cNvPicPr>
          <p:nvPr/>
        </p:nvPicPr>
        <p:blipFill>
          <a:blip r:embed="rId3"/>
          <a:srcRect/>
          <a:stretch/>
        </p:blipFill>
        <p:spPr bwMode="auto">
          <a:xfrm>
            <a:off x="403341" y="3263286"/>
            <a:ext cx="3255058" cy="33082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16604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r>
              <a:rPr lang="en-US" sz="4000" b="1" spc="-150" dirty="0">
                <a:solidFill>
                  <a:srgbClr val="2E2D62"/>
                </a:solidFill>
                <a:latin typeface="Arial" panose="020B0604020202020204" pitchFamily="34" charset="0"/>
                <a:cs typeface="Arial" panose="020B0604020202020204" pitchFamily="34" charset="0"/>
              </a:rPr>
              <a:t>What makes AAI important for research?</a:t>
            </a:r>
          </a:p>
        </p:txBody>
      </p:sp>
      <p:sp>
        <p:nvSpPr>
          <p:cNvPr id="3" name="Rectangle 2">
            <a:extLst>
              <a:ext uri="{FF2B5EF4-FFF2-40B4-BE49-F238E27FC236}">
                <a16:creationId xmlns:a16="http://schemas.microsoft.com/office/drawing/2014/main" id="{D263CB44-DAAB-E0CB-DFDA-BC3F7A9037DA}"/>
              </a:ext>
            </a:extLst>
          </p:cNvPr>
          <p:cNvSpPr/>
          <p:nvPr/>
        </p:nvSpPr>
        <p:spPr>
          <a:xfrm>
            <a:off x="403341" y="1257079"/>
            <a:ext cx="10719460" cy="2308324"/>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A couple of key concepts underpin this:</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Confidentiality</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Traceability</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Suspension</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Attribution</a:t>
            </a:r>
          </a:p>
          <a:p>
            <a:pPr marL="800100" lvl="1"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033821D0-F71F-F4EA-972F-6B92257814D8}"/>
              </a:ext>
            </a:extLst>
          </p:cNvPr>
          <p:cNvSpPr/>
          <p:nvPr/>
        </p:nvSpPr>
        <p:spPr>
          <a:xfrm>
            <a:off x="5120640" y="2292096"/>
            <a:ext cx="6766560" cy="427939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b="1" dirty="0"/>
              <a:t>Attribution</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A single central identity provides a mechanism through which research can be attributed</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This helps to avoid problems arising from Identity changes – name changes from marriage, gender transition, etc</a:t>
            </a:r>
          </a:p>
          <a:p>
            <a:endParaRPr lang="en-GB" sz="2400" dirty="0"/>
          </a:p>
          <a:p>
            <a:pPr marL="342900" indent="-342900">
              <a:buFont typeface="Arial" panose="020B0604020202020204" pitchFamily="34" charset="0"/>
              <a:buChar char="•"/>
            </a:pPr>
            <a:r>
              <a:rPr lang="en-GB" sz="2400" dirty="0"/>
              <a:t>ORCID is an example of this – life-long identifiers for researchers, which can be attached to publications, grant requests, etc</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endParaRPr lang="en-GB" sz="2400" dirty="0"/>
          </a:p>
        </p:txBody>
      </p:sp>
      <p:cxnSp>
        <p:nvCxnSpPr>
          <p:cNvPr id="6" name="Straight Arrow Connector 5">
            <a:extLst>
              <a:ext uri="{FF2B5EF4-FFF2-40B4-BE49-F238E27FC236}">
                <a16:creationId xmlns:a16="http://schemas.microsoft.com/office/drawing/2014/main" id="{B591BF5A-6786-F0EF-80AF-200A6396EC2E}"/>
              </a:ext>
            </a:extLst>
          </p:cNvPr>
          <p:cNvCxnSpPr>
            <a:cxnSpLocks/>
          </p:cNvCxnSpPr>
          <p:nvPr/>
        </p:nvCxnSpPr>
        <p:spPr>
          <a:xfrm>
            <a:off x="2304288" y="2999232"/>
            <a:ext cx="2731008"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A572C107-FA78-9E15-1DBB-F8BB66A9BB77}"/>
              </a:ext>
            </a:extLst>
          </p:cNvPr>
          <p:cNvGrpSpPr/>
          <p:nvPr/>
        </p:nvGrpSpPr>
        <p:grpSpPr>
          <a:xfrm>
            <a:off x="304800" y="3460830"/>
            <a:ext cx="4760917" cy="2168230"/>
            <a:chOff x="304800" y="4431792"/>
            <a:chExt cx="4760917" cy="2168230"/>
          </a:xfrm>
        </p:grpSpPr>
        <p:grpSp>
          <p:nvGrpSpPr>
            <p:cNvPr id="10" name="Group 9">
              <a:extLst>
                <a:ext uri="{FF2B5EF4-FFF2-40B4-BE49-F238E27FC236}">
                  <a16:creationId xmlns:a16="http://schemas.microsoft.com/office/drawing/2014/main" id="{65DFFEE9-8A6E-FFF4-EC71-DBBBDB3DAFFB}"/>
                </a:ext>
              </a:extLst>
            </p:cNvPr>
            <p:cNvGrpSpPr/>
            <p:nvPr/>
          </p:nvGrpSpPr>
          <p:grpSpPr>
            <a:xfrm>
              <a:off x="304800" y="4431792"/>
              <a:ext cx="4760917" cy="2023131"/>
              <a:chOff x="1091243" y="2417434"/>
              <a:chExt cx="4760917" cy="2023131"/>
            </a:xfrm>
          </p:grpSpPr>
          <p:pic>
            <p:nvPicPr>
              <p:cNvPr id="11" name="Picture 2" descr="Image">
                <a:extLst>
                  <a:ext uri="{FF2B5EF4-FFF2-40B4-BE49-F238E27FC236}">
                    <a16:creationId xmlns:a16="http://schemas.microsoft.com/office/drawing/2014/main" id="{E5BEC8A2-4F41-97E4-84C8-12C8EC4B759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58756"/>
              <a:stretch/>
            </p:blipFill>
            <p:spPr bwMode="auto">
              <a:xfrm>
                <a:off x="1091243" y="2417434"/>
                <a:ext cx="2249365" cy="202313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Image">
                <a:extLst>
                  <a:ext uri="{FF2B5EF4-FFF2-40B4-BE49-F238E27FC236}">
                    <a16:creationId xmlns:a16="http://schemas.microsoft.com/office/drawing/2014/main" id="{6879E1A0-E86F-3316-C490-0C58DBEF775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3706" t="40711" r="7754" b="29867"/>
              <a:stretch/>
            </p:blipFill>
            <p:spPr bwMode="auto">
              <a:xfrm>
                <a:off x="3048000" y="3121387"/>
                <a:ext cx="1072896" cy="117592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Image">
                <a:extLst>
                  <a:ext uri="{FF2B5EF4-FFF2-40B4-BE49-F238E27FC236}">
                    <a16:creationId xmlns:a16="http://schemas.microsoft.com/office/drawing/2014/main" id="{7C25D13B-A5C9-17DF-D03C-20EC4055FC2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985" t="70578"/>
              <a:stretch/>
            </p:blipFill>
            <p:spPr bwMode="auto">
              <a:xfrm>
                <a:off x="3986784" y="2967695"/>
                <a:ext cx="1865376" cy="1329614"/>
              </a:xfrm>
              <a:prstGeom prst="rect">
                <a:avLst/>
              </a:prstGeom>
              <a:noFill/>
              <a:extLst>
                <a:ext uri="{909E8E84-426E-40DD-AFC4-6F175D3DCCD1}">
                  <a14:hiddenFill xmlns:a14="http://schemas.microsoft.com/office/drawing/2010/main">
                    <a:solidFill>
                      <a:srgbClr val="FFFFFF"/>
                    </a:solidFill>
                  </a14:hiddenFill>
                </a:ext>
              </a:extLst>
            </p:spPr>
          </p:pic>
        </p:grpSp>
        <p:sp>
          <p:nvSpPr>
            <p:cNvPr id="14" name="TextBox 13">
              <a:extLst>
                <a:ext uri="{FF2B5EF4-FFF2-40B4-BE49-F238E27FC236}">
                  <a16:creationId xmlns:a16="http://schemas.microsoft.com/office/drawing/2014/main" id="{5FEF1F14-675F-35A9-9969-43C8D5DE258F}"/>
                </a:ext>
              </a:extLst>
            </p:cNvPr>
            <p:cNvSpPr txBox="1"/>
            <p:nvPr/>
          </p:nvSpPr>
          <p:spPr>
            <a:xfrm>
              <a:off x="310837" y="6384578"/>
              <a:ext cx="2980885" cy="215444"/>
            </a:xfrm>
            <a:prstGeom prst="rect">
              <a:avLst/>
            </a:prstGeom>
            <a:noFill/>
          </p:spPr>
          <p:txBody>
            <a:bodyPr wrap="square" rtlCol="0">
              <a:spAutoFit/>
            </a:bodyPr>
            <a:lstStyle/>
            <a:p>
              <a:r>
                <a:rPr lang="en-GB" sz="800" dirty="0"/>
                <a:t>Tumblr – </a:t>
              </a:r>
              <a:r>
                <a:rPr lang="en-GB" sz="800" dirty="0">
                  <a:hlinkClick r:id="rId4"/>
                </a:rPr>
                <a:t>The Internet by Nedroid</a:t>
              </a:r>
              <a:r>
                <a:rPr lang="en-GB" sz="800" dirty="0"/>
                <a:t> / January 30th, 2013</a:t>
              </a:r>
            </a:p>
          </p:txBody>
        </p:sp>
      </p:grpSp>
      <p:sp>
        <p:nvSpPr>
          <p:cNvPr id="16" name="Rectangle 15">
            <a:extLst>
              <a:ext uri="{FF2B5EF4-FFF2-40B4-BE49-F238E27FC236}">
                <a16:creationId xmlns:a16="http://schemas.microsoft.com/office/drawing/2014/main" id="{D09A6A81-3BED-C99A-29C5-5ADB7BA8D79A}"/>
              </a:ext>
            </a:extLst>
          </p:cNvPr>
          <p:cNvSpPr/>
          <p:nvPr/>
        </p:nvSpPr>
        <p:spPr>
          <a:xfrm>
            <a:off x="403341" y="5575034"/>
            <a:ext cx="2394664" cy="854046"/>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TextBox 6">
            <a:extLst>
              <a:ext uri="{FF2B5EF4-FFF2-40B4-BE49-F238E27FC236}">
                <a16:creationId xmlns:a16="http://schemas.microsoft.com/office/drawing/2014/main" id="{4E411E2F-1D9F-F180-2AFA-AC510E896A54}"/>
              </a:ext>
            </a:extLst>
          </p:cNvPr>
          <p:cNvSpPr txBox="1"/>
          <p:nvPr/>
        </p:nvSpPr>
        <p:spPr>
          <a:xfrm>
            <a:off x="860861" y="5863389"/>
            <a:ext cx="4174435" cy="1015663"/>
          </a:xfrm>
          <a:prstGeom prst="rect">
            <a:avLst/>
          </a:prstGeom>
          <a:noFill/>
        </p:spPr>
        <p:txBody>
          <a:bodyPr wrap="square">
            <a:spAutoFit/>
          </a:bodyPr>
          <a:lstStyle/>
          <a:p>
            <a:r>
              <a:rPr lang="en-GB" sz="1200" b="0" i="0" u="none" strike="noStrike" dirty="0">
                <a:solidFill>
                  <a:srgbClr val="000000"/>
                </a:solidFill>
                <a:effectLst/>
                <a:latin typeface="Arial" panose="020B0604020202020204" pitchFamily="34" charset="0"/>
              </a:rPr>
              <a:t>Not come across ORCID?</a:t>
            </a:r>
          </a:p>
          <a:p>
            <a:r>
              <a:rPr lang="en-GB" sz="1200" b="0" i="0" u="none" strike="noStrike" dirty="0">
                <a:solidFill>
                  <a:srgbClr val="000000"/>
                </a:solidFill>
                <a:effectLst/>
                <a:latin typeface="Arial" panose="020B0604020202020204" pitchFamily="34" charset="0"/>
              </a:rPr>
              <a:t>Visit </a:t>
            </a:r>
            <a:r>
              <a:rPr lang="en-GB" sz="1200" b="0" i="1" u="sng" strike="noStrike" dirty="0">
                <a:solidFill>
                  <a:srgbClr val="607D8B"/>
                </a:solidFill>
                <a:effectLst/>
                <a:latin typeface="Arial" panose="020B0604020202020204" pitchFamily="34" charset="0"/>
                <a:hlinkClick r:id="rId5"/>
              </a:rPr>
              <a:t>https://blog.inspirehep.net/2015/04/what-is-orcid-and-how-can-it-help-you/</a:t>
            </a:r>
            <a:r>
              <a:rPr lang="en-GB" sz="1200" b="0" i="1" u="none" strike="noStrike" dirty="0">
                <a:solidFill>
                  <a:srgbClr val="000000"/>
                </a:solidFill>
                <a:effectLst/>
                <a:latin typeface="Arial" panose="020B0604020202020204" pitchFamily="34" charset="0"/>
              </a:rPr>
              <a:t> </a:t>
            </a:r>
            <a:br>
              <a:rPr lang="en-GB" sz="1200" b="0" i="1" u="none" strike="noStrike" dirty="0">
                <a:solidFill>
                  <a:srgbClr val="000000"/>
                </a:solidFill>
                <a:effectLst/>
                <a:latin typeface="Arial" panose="020B0604020202020204" pitchFamily="34" charset="0"/>
              </a:rPr>
            </a:br>
            <a:r>
              <a:rPr lang="en-GB" sz="1200" b="0" i="1" u="none" strike="noStrike" dirty="0">
                <a:solidFill>
                  <a:srgbClr val="000000"/>
                </a:solidFill>
                <a:effectLst/>
                <a:latin typeface="Arial" panose="020B0604020202020204" pitchFamily="34" charset="0"/>
              </a:rPr>
              <a:t>and </a:t>
            </a:r>
            <a:r>
              <a:rPr lang="en-GB" sz="1200" b="0" i="1" u="sng" strike="noStrike" dirty="0">
                <a:solidFill>
                  <a:srgbClr val="607D8B"/>
                </a:solidFill>
                <a:effectLst/>
                <a:latin typeface="Arial" panose="020B0604020202020204" pitchFamily="34" charset="0"/>
                <a:hlinkClick r:id="rId6"/>
              </a:rPr>
              <a:t>https://home.cern/cern-people/updates/2018/01/get-yourself-orcid</a:t>
            </a:r>
            <a:r>
              <a:rPr lang="en-GB" sz="1200" b="0" i="1" u="none" strike="noStrike" dirty="0">
                <a:solidFill>
                  <a:srgbClr val="000000"/>
                </a:solidFill>
                <a:effectLst/>
                <a:latin typeface="Arial" panose="020B0604020202020204" pitchFamily="34" charset="0"/>
              </a:rPr>
              <a:t> </a:t>
            </a:r>
            <a:endParaRPr lang="en-GB" sz="1200" dirty="0"/>
          </a:p>
        </p:txBody>
      </p:sp>
      <p:pic>
        <p:nvPicPr>
          <p:cNvPr id="1026" name="Picture 2">
            <a:extLst>
              <a:ext uri="{FF2B5EF4-FFF2-40B4-BE49-F238E27FC236}">
                <a16:creationId xmlns:a16="http://schemas.microsoft.com/office/drawing/2014/main" id="{6463C380-0692-0BE5-45F2-8AF70D6FDDC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0766" y="5991172"/>
            <a:ext cx="760095" cy="760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92665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C9A6F-CCFE-1F15-3E03-9A84EDCF7A74}"/>
              </a:ext>
            </a:extLst>
          </p:cNvPr>
          <p:cNvSpPr>
            <a:spLocks noGrp="1"/>
          </p:cNvSpPr>
          <p:nvPr>
            <p:ph type="ctrTitle"/>
          </p:nvPr>
        </p:nvSpPr>
        <p:spPr/>
        <p:txBody>
          <a:bodyPr>
            <a:normAutofit/>
          </a:bodyPr>
          <a:lstStyle/>
          <a:p>
            <a:pPr marL="0" marR="0" lvl="0" indent="0" defTabSz="914400" rtl="0" eaLnBrk="1" fontAlgn="auto" latinLnBrk="0" hangingPunct="1">
              <a:lnSpc>
                <a:spcPct val="100000"/>
              </a:lnSpc>
              <a:spcBef>
                <a:spcPts val="0"/>
              </a:spcBef>
              <a:spcAft>
                <a:spcPts val="200"/>
              </a:spcAft>
              <a:tabLst/>
              <a:defRPr/>
            </a:pPr>
            <a:r>
              <a:rPr kumimoji="0" lang="en-US" sz="60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AuthN</a:t>
            </a: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&amp; </a:t>
            </a:r>
            <a:r>
              <a:rPr kumimoji="0" lang="en-US" sz="60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AuthZ</a:t>
            </a:r>
            <a:b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b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For Distributed Research</a:t>
            </a:r>
            <a:endParaRPr lang="en-GB" dirty="0"/>
          </a:p>
        </p:txBody>
      </p:sp>
      <p:sp>
        <p:nvSpPr>
          <p:cNvPr id="3" name="Subtitle 2">
            <a:extLst>
              <a:ext uri="{FF2B5EF4-FFF2-40B4-BE49-F238E27FC236}">
                <a16:creationId xmlns:a16="http://schemas.microsoft.com/office/drawing/2014/main" id="{19381778-7A54-9FEA-B7DD-4DE733FAEE20}"/>
              </a:ext>
            </a:extLst>
          </p:cNvPr>
          <p:cNvSpPr>
            <a:spLocks noGrp="1"/>
          </p:cNvSpPr>
          <p:nvPr>
            <p:ph type="subTitle" idx="1"/>
          </p:nvPr>
        </p:nvSpPr>
        <p:spPr/>
        <p:txBody>
          <a:bodyPr/>
          <a:lstStyle/>
          <a:p>
            <a:endParaRPr lang="en-GB"/>
          </a:p>
        </p:txBody>
      </p:sp>
      <p:sp>
        <p:nvSpPr>
          <p:cNvPr id="5" name="Slide Number Placeholder 5">
            <a:extLst>
              <a:ext uri="{FF2B5EF4-FFF2-40B4-BE49-F238E27FC236}">
                <a16:creationId xmlns:a16="http://schemas.microsoft.com/office/drawing/2014/main" id="{C52E0146-2DC9-5F9B-D344-ED5544543A71}"/>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16</a:t>
            </a:fld>
            <a:endParaRPr lang="en-US"/>
          </a:p>
        </p:txBody>
      </p:sp>
    </p:spTree>
    <p:extLst>
      <p:ext uri="{BB962C8B-B14F-4D97-AF65-F5344CB8AC3E}">
        <p14:creationId xmlns:p14="http://schemas.microsoft.com/office/powerpoint/2010/main" val="13284944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AuthN</a:t>
            </a: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&amp; </a:t>
            </a:r>
            <a:r>
              <a:rPr kumimoji="0" lang="en-US" sz="40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AuthZ</a:t>
            </a: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a:t>
            </a:r>
            <a:r>
              <a:rPr lang="en-US" sz="4000" b="1" spc="-100" dirty="0">
                <a:solidFill>
                  <a:srgbClr val="2E2D62"/>
                </a:solidFill>
                <a:latin typeface="Arial" panose="020B0604020202020204" pitchFamily="34" charset="0"/>
                <a:cs typeface="Arial" panose="020B0604020202020204" pitchFamily="34" charset="0"/>
              </a:rPr>
              <a:t>for Distributed Research</a:t>
            </a:r>
          </a:p>
        </p:txBody>
      </p:sp>
      <p:sp>
        <p:nvSpPr>
          <p:cNvPr id="3" name="Rectangle 2">
            <a:extLst>
              <a:ext uri="{FF2B5EF4-FFF2-40B4-BE49-F238E27FC236}">
                <a16:creationId xmlns:a16="http://schemas.microsoft.com/office/drawing/2014/main" id="{D263CB44-DAAB-E0CB-DFDA-BC3F7A9037DA}"/>
              </a:ext>
            </a:extLst>
          </p:cNvPr>
          <p:cNvSpPr/>
          <p:nvPr/>
        </p:nvSpPr>
        <p:spPr>
          <a:xfrm>
            <a:off x="403341" y="1720840"/>
            <a:ext cx="10719460" cy="3785652"/>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Providing global access to computing resources – not easy!</a:t>
            </a:r>
          </a:p>
          <a:p>
            <a:endParaRPr lang="en-GB" sz="2400" dirty="0">
              <a:solidFill>
                <a:srgbClr val="6262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Global user community, with many members</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Distributed single infrastructure</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Not guaranteed that users know each other</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Not guaranteed that users will ever meet</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a:p>
            <a:r>
              <a:rPr lang="en-GB" sz="2400" dirty="0">
                <a:solidFill>
                  <a:srgbClr val="626262"/>
                </a:solidFill>
                <a:latin typeface="Arial" panose="020B0604020202020204" pitchFamily="34" charset="0"/>
                <a:cs typeface="Arial" panose="020B0604020202020204" pitchFamily="34" charset="0"/>
              </a:rPr>
              <a:t>Need a system for provisioning access, to be trusted across the research infrastructure</a:t>
            </a:r>
          </a:p>
          <a:p>
            <a:pPr marL="800100" lvl="1"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Slide Number Placeholder 5">
            <a:extLst>
              <a:ext uri="{FF2B5EF4-FFF2-40B4-BE49-F238E27FC236}">
                <a16:creationId xmlns:a16="http://schemas.microsoft.com/office/drawing/2014/main" id="{F3BE500F-0DB1-CD19-561D-0FEA5E5E6655}"/>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17</a:t>
            </a:fld>
            <a:endParaRPr lang="en-US"/>
          </a:p>
        </p:txBody>
      </p:sp>
    </p:spTree>
    <p:extLst>
      <p:ext uri="{BB962C8B-B14F-4D97-AF65-F5344CB8AC3E}">
        <p14:creationId xmlns:p14="http://schemas.microsoft.com/office/powerpoint/2010/main" val="41590153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571500" marR="0" lvl="0" indent="-571500" algn="l" defTabSz="914400" rtl="0" eaLnBrk="1" fontAlgn="auto" latinLnBrk="0" hangingPunct="1">
              <a:lnSpc>
                <a:spcPct val="100000"/>
              </a:lnSpc>
              <a:spcBef>
                <a:spcPts val="0"/>
              </a:spcBef>
              <a:spcAft>
                <a:spcPts val="200"/>
              </a:spcAft>
              <a:buClrTx/>
              <a:buSzTx/>
              <a:buFont typeface="Arial" panose="020B0604020202020204" pitchFamily="34" charset="0"/>
              <a:buChar char="•"/>
              <a:tabLst/>
              <a:defRPr/>
            </a:pPr>
            <a:r>
              <a:rPr kumimoji="0" lang="en-US" sz="4000" b="1" i="1"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Not guaranteed that users know each other</a:t>
            </a:r>
          </a:p>
        </p:txBody>
      </p:sp>
      <p:sp>
        <p:nvSpPr>
          <p:cNvPr id="3" name="Rectangle 2">
            <a:extLst>
              <a:ext uri="{FF2B5EF4-FFF2-40B4-BE49-F238E27FC236}">
                <a16:creationId xmlns:a16="http://schemas.microsoft.com/office/drawing/2014/main" id="{D263CB44-DAAB-E0CB-DFDA-BC3F7A9037DA}"/>
              </a:ext>
            </a:extLst>
          </p:cNvPr>
          <p:cNvSpPr/>
          <p:nvPr/>
        </p:nvSpPr>
        <p:spPr>
          <a:xfrm>
            <a:off x="403341" y="1163996"/>
            <a:ext cx="10719460" cy="4462760"/>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Who can you trust to know the users, in order to </a:t>
            </a:r>
            <a:r>
              <a:rPr lang="en-GB" sz="2400" b="1" dirty="0">
                <a:solidFill>
                  <a:srgbClr val="626262"/>
                </a:solidFill>
                <a:latin typeface="Arial" panose="020B0604020202020204" pitchFamily="34" charset="0"/>
                <a:cs typeface="Arial" panose="020B0604020202020204" pitchFamily="34" charset="0"/>
              </a:rPr>
              <a:t>authenticate</a:t>
            </a:r>
            <a:r>
              <a:rPr lang="en-GB" sz="2400" dirty="0">
                <a:solidFill>
                  <a:srgbClr val="626262"/>
                </a:solidFill>
                <a:latin typeface="Arial" panose="020B0604020202020204" pitchFamily="34" charset="0"/>
                <a:cs typeface="Arial" panose="020B0604020202020204" pitchFamily="34" charset="0"/>
              </a:rPr>
              <a:t> them?</a:t>
            </a:r>
          </a:p>
          <a:p>
            <a:endParaRPr lang="en-GB" sz="2400" dirty="0">
              <a:solidFill>
                <a:srgbClr val="626262"/>
              </a:solidFill>
              <a:latin typeface="Arial" panose="020B0604020202020204" pitchFamily="34" charset="0"/>
              <a:cs typeface="Arial" panose="020B0604020202020204" pitchFamily="34" charset="0"/>
            </a:endParaRPr>
          </a:p>
          <a:p>
            <a:r>
              <a:rPr lang="en-GB" sz="2400" dirty="0">
                <a:solidFill>
                  <a:srgbClr val="626262"/>
                </a:solidFill>
                <a:latin typeface="Arial" panose="020B0604020202020204" pitchFamily="34" charset="0"/>
                <a:cs typeface="Arial" panose="020B0604020202020204" pitchFamily="34" charset="0"/>
              </a:rPr>
              <a:t>Many options, including:</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Infrastructure</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Experimental Group or Research Community</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Home Organisations</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 trusted Third Party</a:t>
            </a:r>
          </a:p>
          <a:p>
            <a:pPr marL="342900" indent="-342900">
              <a:buFont typeface="Arial" panose="020B0604020202020204" pitchFamily="34" charset="0"/>
              <a:buChar char="•"/>
            </a:pPr>
            <a:endParaRPr lang="en-GB" sz="2000" dirty="0">
              <a:solidFill>
                <a:srgbClr val="626262"/>
              </a:solidFill>
              <a:latin typeface="Arial" panose="020B0604020202020204" pitchFamily="34" charset="0"/>
              <a:cs typeface="Arial" panose="020B0604020202020204" pitchFamily="34" charset="0"/>
            </a:endParaRPr>
          </a:p>
          <a:p>
            <a:r>
              <a:rPr lang="en-GB" sz="2400" dirty="0">
                <a:solidFill>
                  <a:srgbClr val="626262"/>
                </a:solidFill>
                <a:latin typeface="Arial" panose="020B0604020202020204" pitchFamily="34" charset="0"/>
                <a:cs typeface="Arial" panose="020B0604020202020204" pitchFamily="34" charset="0"/>
              </a:rPr>
              <a:t>In most cases, a user’s </a:t>
            </a:r>
            <a:r>
              <a:rPr lang="en-GB" sz="2400" b="1" dirty="0">
                <a:solidFill>
                  <a:srgbClr val="626262"/>
                </a:solidFill>
                <a:latin typeface="Arial" panose="020B0604020202020204" pitchFamily="34" charset="0"/>
                <a:cs typeface="Arial" panose="020B0604020202020204" pitchFamily="34" charset="0"/>
              </a:rPr>
              <a:t>Home Organisation</a:t>
            </a:r>
            <a:r>
              <a:rPr lang="en-GB" sz="2400" dirty="0">
                <a:solidFill>
                  <a:srgbClr val="626262"/>
                </a:solidFill>
                <a:latin typeface="Arial" panose="020B0604020202020204" pitchFamily="34" charset="0"/>
                <a:cs typeface="Arial" panose="020B0604020202020204" pitchFamily="34" charset="0"/>
              </a:rPr>
              <a:t> may have the most current information – especially if their access is a function of their affiliation.</a:t>
            </a:r>
          </a:p>
          <a:p>
            <a:endParaRPr lang="en-GB" sz="2400" dirty="0">
              <a:solidFill>
                <a:srgbClr val="626262"/>
              </a:solidFill>
              <a:latin typeface="Arial" panose="020B0604020202020204" pitchFamily="34" charset="0"/>
              <a:cs typeface="Arial" panose="020B0604020202020204" pitchFamily="34" charset="0"/>
            </a:endParaRPr>
          </a:p>
          <a:p>
            <a:r>
              <a:rPr lang="en-GB" sz="2400" dirty="0">
                <a:solidFill>
                  <a:srgbClr val="626262"/>
                </a:solidFill>
                <a:latin typeface="Arial" panose="020B0604020202020204" pitchFamily="34" charset="0"/>
                <a:cs typeface="Arial" panose="020B0604020202020204" pitchFamily="34" charset="0"/>
              </a:rPr>
              <a:t>Something you trust to know users is an </a:t>
            </a:r>
          </a:p>
        </p:txBody>
      </p:sp>
      <p:sp>
        <p:nvSpPr>
          <p:cNvPr id="4" name="TextBox 3">
            <a:extLst>
              <a:ext uri="{FF2B5EF4-FFF2-40B4-BE49-F238E27FC236}">
                <a16:creationId xmlns:a16="http://schemas.microsoft.com/office/drawing/2014/main" id="{396FCAB6-2E45-7274-524C-00D13BA90799}"/>
              </a:ext>
            </a:extLst>
          </p:cNvPr>
          <p:cNvSpPr txBox="1"/>
          <p:nvPr/>
        </p:nvSpPr>
        <p:spPr>
          <a:xfrm>
            <a:off x="5910024" y="5005955"/>
            <a:ext cx="5388243" cy="707886"/>
          </a:xfrm>
          <a:prstGeom prst="rect">
            <a:avLst/>
          </a:prstGeom>
          <a:noFill/>
        </p:spPr>
        <p:txBody>
          <a:bodyPr wrap="square" rtlCol="0">
            <a:spAutoFit/>
          </a:bodyPr>
          <a:lstStyle/>
          <a:p>
            <a:r>
              <a:rPr lang="en-GB" sz="4000" dirty="0">
                <a:latin typeface="Arial" panose="020B0604020202020204" pitchFamily="34" charset="0"/>
                <a:cs typeface="Arial" panose="020B0604020202020204" pitchFamily="34" charset="0"/>
              </a:rPr>
              <a:t>Identity Provider (IdP)</a:t>
            </a:r>
          </a:p>
        </p:txBody>
      </p:sp>
      <p:sp>
        <p:nvSpPr>
          <p:cNvPr id="5" name="Slide Number Placeholder 5">
            <a:extLst>
              <a:ext uri="{FF2B5EF4-FFF2-40B4-BE49-F238E27FC236}">
                <a16:creationId xmlns:a16="http://schemas.microsoft.com/office/drawing/2014/main" id="{AF78604B-EC22-3C7B-4A75-D475A73FE1C7}"/>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18</a:t>
            </a:fld>
            <a:endParaRPr lang="en-US"/>
          </a:p>
        </p:txBody>
      </p:sp>
    </p:spTree>
    <p:extLst>
      <p:ext uri="{BB962C8B-B14F-4D97-AF65-F5344CB8AC3E}">
        <p14:creationId xmlns:p14="http://schemas.microsoft.com/office/powerpoint/2010/main" val="10284800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571500" marR="0" lvl="0" indent="-571500" algn="l" defTabSz="914400" rtl="0" eaLnBrk="1" fontAlgn="auto" latinLnBrk="0" hangingPunct="1">
              <a:lnSpc>
                <a:spcPct val="100000"/>
              </a:lnSpc>
              <a:spcBef>
                <a:spcPts val="0"/>
              </a:spcBef>
              <a:spcAft>
                <a:spcPts val="200"/>
              </a:spcAft>
              <a:buClrTx/>
              <a:buSzTx/>
              <a:buFont typeface="Arial" panose="020B0604020202020204" pitchFamily="34" charset="0"/>
              <a:buChar char="•"/>
              <a:tabLst/>
              <a:defRPr/>
            </a:pPr>
            <a:r>
              <a:rPr kumimoji="0" lang="en-US" sz="4000" b="1" i="1"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Not guaranteed that users will ever meet</a:t>
            </a:r>
          </a:p>
        </p:txBody>
      </p:sp>
      <p:sp>
        <p:nvSpPr>
          <p:cNvPr id="3" name="Rectangle 2">
            <a:extLst>
              <a:ext uri="{FF2B5EF4-FFF2-40B4-BE49-F238E27FC236}">
                <a16:creationId xmlns:a16="http://schemas.microsoft.com/office/drawing/2014/main" id="{D263CB44-DAAB-E0CB-DFDA-BC3F7A9037DA}"/>
              </a:ext>
            </a:extLst>
          </p:cNvPr>
          <p:cNvSpPr/>
          <p:nvPr/>
        </p:nvSpPr>
        <p:spPr>
          <a:xfrm>
            <a:off x="403341" y="1782395"/>
            <a:ext cx="10719460" cy="3293209"/>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But! A user’s </a:t>
            </a:r>
            <a:r>
              <a:rPr lang="en-GB" sz="2400" b="1" dirty="0">
                <a:solidFill>
                  <a:srgbClr val="626262"/>
                </a:solidFill>
                <a:latin typeface="Arial" panose="020B0604020202020204" pitchFamily="34" charset="0"/>
                <a:cs typeface="Arial" panose="020B0604020202020204" pitchFamily="34" charset="0"/>
              </a:rPr>
              <a:t>Experimental Group or Research Community </a:t>
            </a:r>
            <a:r>
              <a:rPr lang="en-GB" sz="2400" dirty="0">
                <a:solidFill>
                  <a:srgbClr val="626262"/>
                </a:solidFill>
                <a:latin typeface="Arial" panose="020B0604020202020204" pitchFamily="34" charset="0"/>
                <a:cs typeface="Arial" panose="020B0604020202020204" pitchFamily="34" charset="0"/>
              </a:rPr>
              <a:t>will likely be better placed to tell you other things about the user…</a:t>
            </a:r>
          </a:p>
          <a:p>
            <a:endParaRPr lang="en-GB" sz="2400" dirty="0">
              <a:solidFill>
                <a:srgbClr val="6262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Which group the user belongs to</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What roles (permissions) they should have </a:t>
            </a:r>
          </a:p>
          <a:p>
            <a:pPr marL="800100" lvl="1" indent="-342900">
              <a:buFont typeface="Arial" panose="020B0604020202020204" pitchFamily="34" charset="0"/>
              <a:buChar char="•"/>
            </a:pPr>
            <a:r>
              <a:rPr lang="en-GB" sz="2000" i="1" dirty="0">
                <a:solidFill>
                  <a:srgbClr val="626262"/>
                </a:solidFill>
                <a:latin typeface="Arial" panose="020B0604020202020204" pitchFamily="34" charset="0"/>
                <a:cs typeface="Arial" panose="020B0604020202020204" pitchFamily="34" charset="0"/>
              </a:rPr>
              <a:t>what are they </a:t>
            </a:r>
            <a:r>
              <a:rPr lang="en-GB" sz="2000" b="1" i="1" dirty="0">
                <a:solidFill>
                  <a:srgbClr val="626262"/>
                </a:solidFill>
                <a:latin typeface="Arial" panose="020B0604020202020204" pitchFamily="34" charset="0"/>
                <a:cs typeface="Arial" panose="020B0604020202020204" pitchFamily="34" charset="0"/>
              </a:rPr>
              <a:t>authorised </a:t>
            </a:r>
            <a:r>
              <a:rPr lang="en-GB" sz="2000" i="1" dirty="0">
                <a:solidFill>
                  <a:srgbClr val="626262"/>
                </a:solidFill>
                <a:latin typeface="Arial" panose="020B0604020202020204" pitchFamily="34" charset="0"/>
                <a:cs typeface="Arial" panose="020B0604020202020204" pitchFamily="34" charset="0"/>
              </a:rPr>
              <a:t>to do</a:t>
            </a:r>
          </a:p>
          <a:p>
            <a:pPr marL="800100" lvl="1" indent="-342900">
              <a:buFont typeface="Arial" panose="020B0604020202020204" pitchFamily="34" charset="0"/>
              <a:buChar char="•"/>
            </a:pPr>
            <a:r>
              <a:rPr lang="en-GB" sz="2000" i="1" dirty="0">
                <a:solidFill>
                  <a:srgbClr val="626262"/>
                </a:solidFill>
                <a:latin typeface="Arial" panose="020B0604020202020204" pitchFamily="34" charset="0"/>
                <a:cs typeface="Arial" panose="020B0604020202020204" pitchFamily="34" charset="0"/>
              </a:rPr>
              <a:t>Are they a user, an admin, a super-user, etc?</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status of a user’s policy acceptance – e.g. whether they have accepted the latest acceptable usage policy</a:t>
            </a:r>
            <a:endParaRPr lang="en-GB" sz="2000" dirty="0">
              <a:solidFill>
                <a:srgbClr val="626262"/>
              </a:solidFill>
              <a:latin typeface="Arial" panose="020B0604020202020204" pitchFamily="34" charset="0"/>
              <a:cs typeface="Arial" panose="020B0604020202020204" pitchFamily="34" charset="0"/>
            </a:endParaRPr>
          </a:p>
        </p:txBody>
      </p:sp>
      <p:sp>
        <p:nvSpPr>
          <p:cNvPr id="4" name="Slide Number Placeholder 5">
            <a:extLst>
              <a:ext uri="{FF2B5EF4-FFF2-40B4-BE49-F238E27FC236}">
                <a16:creationId xmlns:a16="http://schemas.microsoft.com/office/drawing/2014/main" id="{95B74252-8418-014B-CC21-8BA454B3A587}"/>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19</a:t>
            </a:fld>
            <a:endParaRPr lang="en-US"/>
          </a:p>
        </p:txBody>
      </p:sp>
    </p:spTree>
    <p:extLst>
      <p:ext uri="{BB962C8B-B14F-4D97-AF65-F5344CB8AC3E}">
        <p14:creationId xmlns:p14="http://schemas.microsoft.com/office/powerpoint/2010/main" val="7546475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pic>
        <p:nvPicPr>
          <p:cNvPr id="4" name="Picture 3" descr="A logo of a company&#10;&#10;Description automatically generated">
            <a:extLst>
              <a:ext uri="{FF2B5EF4-FFF2-40B4-BE49-F238E27FC236}">
                <a16:creationId xmlns:a16="http://schemas.microsoft.com/office/drawing/2014/main" id="{09F98231-ADC4-547E-258B-51D681799BC7}"/>
              </a:ext>
            </a:extLst>
          </p:cNvPr>
          <p:cNvPicPr>
            <a:picLocks noChangeAspect="1"/>
          </p:cNvPicPr>
          <p:nvPr/>
        </p:nvPicPr>
        <p:blipFill>
          <a:blip r:embed="rId3"/>
          <a:stretch>
            <a:fillRect/>
          </a:stretch>
        </p:blipFill>
        <p:spPr>
          <a:xfrm>
            <a:off x="2933570" y="5464046"/>
            <a:ext cx="1603908" cy="1304599"/>
          </a:xfrm>
          <a:prstGeom prst="rect">
            <a:avLst/>
          </a:prstGeom>
        </p:spPr>
      </p:pic>
      <p:pic>
        <p:nvPicPr>
          <p:cNvPr id="8" name="Picture 7">
            <a:extLst>
              <a:ext uri="{FF2B5EF4-FFF2-40B4-BE49-F238E27FC236}">
                <a16:creationId xmlns:a16="http://schemas.microsoft.com/office/drawing/2014/main" id="{AE74F7AA-AAA9-1C4C-86A5-79C52DC86179}"/>
              </a:ext>
            </a:extLst>
          </p:cNvPr>
          <p:cNvPicPr>
            <a:picLocks noChangeAspect="1"/>
          </p:cNvPicPr>
          <p:nvPr/>
        </p:nvPicPr>
        <p:blipFill>
          <a:blip r:embed="rId4"/>
          <a:srcRect/>
          <a:stretch/>
        </p:blipFill>
        <p:spPr>
          <a:xfrm>
            <a:off x="7531457" y="0"/>
            <a:ext cx="5140989" cy="6858000"/>
          </a:xfrm>
          <a:prstGeom prst="rect">
            <a:avLst/>
          </a:prstGeom>
        </p:spPr>
      </p:pic>
      <p:sp>
        <p:nvSpPr>
          <p:cNvPr id="6" name="TextBox 5">
            <a:extLst>
              <a:ext uri="{FF2B5EF4-FFF2-40B4-BE49-F238E27FC236}">
                <a16:creationId xmlns:a16="http://schemas.microsoft.com/office/drawing/2014/main" id="{D7BE17AB-FEAE-1A42-84B8-5376345F5709}"/>
              </a:ext>
            </a:extLst>
          </p:cNvPr>
          <p:cNvSpPr txBox="1"/>
          <p:nvPr/>
        </p:nvSpPr>
        <p:spPr>
          <a:xfrm>
            <a:off x="403341" y="345182"/>
            <a:ext cx="6356456" cy="769441"/>
          </a:xfrm>
          <a:prstGeom prst="rect">
            <a:avLst/>
          </a:prstGeom>
          <a:noFill/>
        </p:spPr>
        <p:txBody>
          <a:bodyPr wrap="square" rtlCol="0" anchor="t">
            <a:spAutoFit/>
          </a:bodyPr>
          <a:lstStyle/>
          <a:p>
            <a:r>
              <a:rPr lang="en-US" sz="4400" b="1" spc="-160" dirty="0">
                <a:solidFill>
                  <a:srgbClr val="2E2D62"/>
                </a:solidFill>
                <a:latin typeface="Arial" panose="020B0604020202020204" pitchFamily="34" charset="0"/>
                <a:cs typeface="Arial" panose="020B0604020202020204" pitchFamily="34" charset="0"/>
              </a:rPr>
              <a:t>Who am I?</a:t>
            </a:r>
          </a:p>
        </p:txBody>
      </p:sp>
      <p:sp>
        <p:nvSpPr>
          <p:cNvPr id="7" name="Rectangle 6">
            <a:extLst>
              <a:ext uri="{FF2B5EF4-FFF2-40B4-BE49-F238E27FC236}">
                <a16:creationId xmlns:a16="http://schemas.microsoft.com/office/drawing/2014/main" id="{2422DBB9-7747-7041-8E78-C517CE8075C9}"/>
              </a:ext>
            </a:extLst>
          </p:cNvPr>
          <p:cNvSpPr/>
          <p:nvPr/>
        </p:nvSpPr>
        <p:spPr>
          <a:xfrm>
            <a:off x="403341" y="1114623"/>
            <a:ext cx="6552796" cy="4185761"/>
          </a:xfrm>
          <a:prstGeom prst="rect">
            <a:avLst/>
          </a:prstGeom>
        </p:spPr>
        <p:txBody>
          <a:bodyPr wrap="square">
            <a:spAutoFit/>
          </a:bodyPr>
          <a:lstStyle/>
          <a:p>
            <a:r>
              <a:rPr lang="en-GB" sz="2000" dirty="0">
                <a:solidFill>
                  <a:srgbClr val="626262"/>
                </a:solidFill>
                <a:latin typeface="Arial" panose="020B0604020202020204" pitchFamily="34" charset="0"/>
                <a:cs typeface="Arial" panose="020B0604020202020204" pitchFamily="34" charset="0"/>
              </a:rPr>
              <a:t>I currently wear multiple Authentication and Authorization hats…</a:t>
            </a:r>
          </a:p>
          <a:p>
            <a:pPr marL="285750" indent="-28575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Group Leader for the STFC Federating Services Group, responsible for the Identity and Access Management service for the U.K. IRIS Collaboration</a:t>
            </a:r>
          </a:p>
          <a:p>
            <a:pPr marL="285750" indent="-28575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Current Authorization Working Group Chair for the WLCG</a:t>
            </a:r>
          </a:p>
          <a:p>
            <a:pPr marL="285750" indent="-28575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Leading Identity Management Community of Practice within the Square Kilometre Array Observatory’s Science Regional Centre Network project</a:t>
            </a:r>
          </a:p>
          <a:p>
            <a:r>
              <a:rPr lang="en-GB" sz="2000" dirty="0">
                <a:solidFill>
                  <a:srgbClr val="626262"/>
                </a:solidFill>
                <a:latin typeface="Arial" panose="020B0604020202020204" pitchFamily="34" charset="0"/>
                <a:cs typeface="Arial" panose="020B0604020202020204" pitchFamily="34" charset="0"/>
              </a:rPr>
              <a:t>Working to ensure that all these communities (and others!) can interoperate</a:t>
            </a:r>
          </a:p>
          <a:p>
            <a:endParaRPr lang="en-GB" sz="2000" dirty="0">
              <a:solidFill>
                <a:srgbClr val="626262"/>
              </a:solidFill>
              <a:latin typeface="Arial" panose="020B0604020202020204" pitchFamily="34" charset="0"/>
              <a:cs typeface="Arial" panose="020B0604020202020204" pitchFamily="34" charset="0"/>
            </a:endParaRPr>
          </a:p>
          <a:p>
            <a:r>
              <a:rPr lang="en-GB" sz="2000" dirty="0">
                <a:solidFill>
                  <a:srgbClr val="626262"/>
                </a:solidFill>
                <a:latin typeface="Arial" panose="020B0604020202020204" pitchFamily="34" charset="0"/>
                <a:cs typeface="Arial" panose="020B0604020202020204" pitchFamily="34" charset="0"/>
              </a:rPr>
              <a:t>Questions? Feel free to contact at:</a:t>
            </a:r>
          </a:p>
          <a:p>
            <a:r>
              <a:rPr lang="en-GB" sz="2000" dirty="0">
                <a:solidFill>
                  <a:srgbClr val="626262"/>
                </a:solidFill>
                <a:latin typeface="Arial" panose="020B0604020202020204" pitchFamily="34" charset="0"/>
                <a:cs typeface="Arial" panose="020B0604020202020204" pitchFamily="34" charset="0"/>
                <a:hlinkClick r:id="rId5"/>
              </a:rPr>
              <a:t>thomas.dack@stfc.ac.uk</a:t>
            </a:r>
            <a:r>
              <a:rPr lang="en-GB" sz="2000" dirty="0">
                <a:solidFill>
                  <a:srgbClr val="626262"/>
                </a:solidFill>
                <a:latin typeface="Arial" panose="020B0604020202020204" pitchFamily="34" charset="0"/>
                <a:cs typeface="Arial" panose="020B0604020202020204" pitchFamily="34" charset="0"/>
              </a:rPr>
              <a:t> </a:t>
            </a:r>
          </a:p>
        </p:txBody>
      </p:sp>
      <p:pic>
        <p:nvPicPr>
          <p:cNvPr id="2" name="Picture 1" descr="A blue square with white text&#10;&#10;Description automatically generated">
            <a:extLst>
              <a:ext uri="{FF2B5EF4-FFF2-40B4-BE49-F238E27FC236}">
                <a16:creationId xmlns:a16="http://schemas.microsoft.com/office/drawing/2014/main" id="{9EAB7935-45F8-3668-046B-9732882661AB}"/>
              </a:ext>
            </a:extLst>
          </p:cNvPr>
          <p:cNvPicPr>
            <a:picLocks noChangeAspect="1"/>
          </p:cNvPicPr>
          <p:nvPr/>
        </p:nvPicPr>
        <p:blipFill>
          <a:blip r:embed="rId6"/>
          <a:stretch>
            <a:fillRect/>
          </a:stretch>
        </p:blipFill>
        <p:spPr>
          <a:xfrm>
            <a:off x="403341" y="5567211"/>
            <a:ext cx="2557245" cy="1098270"/>
          </a:xfrm>
          <a:prstGeom prst="rect">
            <a:avLst/>
          </a:prstGeom>
        </p:spPr>
      </p:pic>
      <p:pic>
        <p:nvPicPr>
          <p:cNvPr id="10" name="Picture 9" descr="A logo with stars and a white background&#10;&#10;Description automatically generated">
            <a:extLst>
              <a:ext uri="{FF2B5EF4-FFF2-40B4-BE49-F238E27FC236}">
                <a16:creationId xmlns:a16="http://schemas.microsoft.com/office/drawing/2014/main" id="{132C6EB4-75BF-345A-DD7D-FED0C6315F5E}"/>
              </a:ext>
            </a:extLst>
          </p:cNvPr>
          <p:cNvPicPr>
            <a:picLocks noChangeAspect="1"/>
          </p:cNvPicPr>
          <p:nvPr/>
        </p:nvPicPr>
        <p:blipFill>
          <a:blip r:embed="rId7"/>
          <a:stretch>
            <a:fillRect/>
          </a:stretch>
        </p:blipFill>
        <p:spPr>
          <a:xfrm>
            <a:off x="4510463" y="5624840"/>
            <a:ext cx="2445674" cy="1034792"/>
          </a:xfrm>
          <a:prstGeom prst="rect">
            <a:avLst/>
          </a:prstGeom>
        </p:spPr>
      </p:pic>
      <p:sp>
        <p:nvSpPr>
          <p:cNvPr id="3" name="Slide Number Placeholder 2">
            <a:extLst>
              <a:ext uri="{FF2B5EF4-FFF2-40B4-BE49-F238E27FC236}">
                <a16:creationId xmlns:a16="http://schemas.microsoft.com/office/drawing/2014/main" id="{D7A1934B-2C62-D08B-8927-090D46C3F338}"/>
              </a:ext>
            </a:extLst>
          </p:cNvPr>
          <p:cNvSpPr>
            <a:spLocks noGrp="1"/>
          </p:cNvSpPr>
          <p:nvPr>
            <p:ph type="sldNum" sz="quarter" idx="12"/>
          </p:nvPr>
        </p:nvSpPr>
        <p:spPr/>
        <p:txBody>
          <a:bodyPr/>
          <a:lstStyle/>
          <a:p>
            <a:fld id="{BBAAB195-B577-5546-8349-9DDA93B6129E}" type="slidenum">
              <a:rPr lang="en-US" smtClean="0"/>
              <a:t>2</a:t>
            </a:fld>
            <a:endParaRPr lang="en-US"/>
          </a:p>
        </p:txBody>
      </p:sp>
      <p:pic>
        <p:nvPicPr>
          <p:cNvPr id="9" name="Picture 8" descr="A person holding two cats&#10;&#10;Description automatically generated">
            <a:extLst>
              <a:ext uri="{FF2B5EF4-FFF2-40B4-BE49-F238E27FC236}">
                <a16:creationId xmlns:a16="http://schemas.microsoft.com/office/drawing/2014/main" id="{D813535F-B7E0-8E01-34F2-EA438CAE635C}"/>
              </a:ext>
            </a:extLst>
          </p:cNvPr>
          <p:cNvPicPr>
            <a:picLocks noChangeAspect="1"/>
          </p:cNvPicPr>
          <p:nvPr/>
        </p:nvPicPr>
        <p:blipFill rotWithShape="1">
          <a:blip r:embed="rId8"/>
          <a:srcRect l="7815" r="10223" b="7315"/>
          <a:stretch/>
        </p:blipFill>
        <p:spPr>
          <a:xfrm>
            <a:off x="6861342" y="0"/>
            <a:ext cx="5643208" cy="7873140"/>
          </a:xfrm>
          <a:prstGeom prst="rect">
            <a:avLst/>
          </a:prstGeom>
        </p:spPr>
      </p:pic>
    </p:spTree>
    <p:extLst>
      <p:ext uri="{BB962C8B-B14F-4D97-AF65-F5344CB8AC3E}">
        <p14:creationId xmlns:p14="http://schemas.microsoft.com/office/powerpoint/2010/main" val="1547133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FD1B6-DD36-CBFD-E2BF-4192CBEF100D}"/>
              </a:ext>
            </a:extLst>
          </p:cNvPr>
          <p:cNvSpPr>
            <a:spLocks noGrp="1"/>
          </p:cNvSpPr>
          <p:nvPr>
            <p:ph type="title"/>
          </p:nvPr>
        </p:nvSpPr>
        <p:spPr>
          <a:xfrm>
            <a:off x="839788" y="368555"/>
            <a:ext cx="3932237" cy="1600200"/>
          </a:xfrm>
        </p:spPr>
        <p:txBody>
          <a:bodyPr/>
          <a:lstStyle/>
          <a:p>
            <a:r>
              <a:rPr lang="en-GB" dirty="0"/>
              <a:t>Putting the Pieces Together…</a:t>
            </a:r>
          </a:p>
        </p:txBody>
      </p:sp>
      <p:sp>
        <p:nvSpPr>
          <p:cNvPr id="4" name="Text Placeholder 3">
            <a:extLst>
              <a:ext uri="{FF2B5EF4-FFF2-40B4-BE49-F238E27FC236}">
                <a16:creationId xmlns:a16="http://schemas.microsoft.com/office/drawing/2014/main" id="{9895C8FB-0414-A048-318E-69BD77367FB9}"/>
              </a:ext>
            </a:extLst>
          </p:cNvPr>
          <p:cNvSpPr>
            <a:spLocks noGrp="1"/>
          </p:cNvSpPr>
          <p:nvPr>
            <p:ph type="body" sz="half" idx="2"/>
          </p:nvPr>
        </p:nvSpPr>
        <p:spPr/>
        <p:txBody>
          <a:bodyPr>
            <a:normAutofit lnSpcReduction="10000"/>
          </a:bodyPr>
          <a:lstStyle/>
          <a:p>
            <a:r>
              <a:rPr lang="en-GB" sz="2400" dirty="0"/>
              <a:t>In distributed computing, we need to work with both Identity Providers and Research Communities to obtain the information needed to make access control decisions.</a:t>
            </a:r>
          </a:p>
          <a:p>
            <a:endParaRPr lang="en-GB" sz="2400" dirty="0"/>
          </a:p>
          <a:p>
            <a:r>
              <a:rPr lang="en-GB" sz="2400" dirty="0"/>
              <a:t>But to do that, we need methods to communicate this info…</a:t>
            </a:r>
          </a:p>
        </p:txBody>
      </p:sp>
      <p:grpSp>
        <p:nvGrpSpPr>
          <p:cNvPr id="37" name="Group 36">
            <a:extLst>
              <a:ext uri="{FF2B5EF4-FFF2-40B4-BE49-F238E27FC236}">
                <a16:creationId xmlns:a16="http://schemas.microsoft.com/office/drawing/2014/main" id="{4E4E062F-9D2D-7F2A-D0B0-E6EF94594044}"/>
              </a:ext>
            </a:extLst>
          </p:cNvPr>
          <p:cNvGrpSpPr/>
          <p:nvPr/>
        </p:nvGrpSpPr>
        <p:grpSpPr>
          <a:xfrm>
            <a:off x="5322780" y="1828800"/>
            <a:ext cx="6150191" cy="1410346"/>
            <a:chOff x="5322780" y="1828800"/>
            <a:chExt cx="6150191" cy="1410346"/>
          </a:xfrm>
        </p:grpSpPr>
        <p:grpSp>
          <p:nvGrpSpPr>
            <p:cNvPr id="23" name="Group 22">
              <a:extLst>
                <a:ext uri="{FF2B5EF4-FFF2-40B4-BE49-F238E27FC236}">
                  <a16:creationId xmlns:a16="http://schemas.microsoft.com/office/drawing/2014/main" id="{7F1E5EBC-0192-EC6D-C669-B2C2B4F6F031}"/>
                </a:ext>
              </a:extLst>
            </p:cNvPr>
            <p:cNvGrpSpPr/>
            <p:nvPr/>
          </p:nvGrpSpPr>
          <p:grpSpPr>
            <a:xfrm>
              <a:off x="8526463" y="1828800"/>
              <a:ext cx="2946508" cy="1410346"/>
              <a:chOff x="8526463" y="1828800"/>
              <a:chExt cx="2946508" cy="1410346"/>
            </a:xfrm>
          </p:grpSpPr>
          <p:sp>
            <p:nvSpPr>
              <p:cNvPr id="20" name="Rectangle 19">
                <a:extLst>
                  <a:ext uri="{FF2B5EF4-FFF2-40B4-BE49-F238E27FC236}">
                    <a16:creationId xmlns:a16="http://schemas.microsoft.com/office/drawing/2014/main" id="{E17A2D9B-CE5D-CD58-1590-7600803A8F9E}"/>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DDE228B7-0824-BA30-72C5-0DAF0ED28A06}"/>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Research</a:t>
                </a:r>
              </a:p>
              <a:p>
                <a:pPr algn="ctr"/>
                <a:r>
                  <a:rPr lang="en-GB" sz="2400" dirty="0">
                    <a:solidFill>
                      <a:schemeClr val="bg1"/>
                    </a:solidFill>
                    <a:latin typeface="Arial" panose="020B0604020202020204" pitchFamily="34" charset="0"/>
                    <a:cs typeface="Arial" panose="020B0604020202020204" pitchFamily="34" charset="0"/>
                  </a:rPr>
                  <a:t>Community</a:t>
                </a:r>
              </a:p>
            </p:txBody>
          </p:sp>
          <p:pic>
            <p:nvPicPr>
              <p:cNvPr id="8" name="Graphic 7" descr="Factory with solid fill">
                <a:extLst>
                  <a:ext uri="{FF2B5EF4-FFF2-40B4-BE49-F238E27FC236}">
                    <a16:creationId xmlns:a16="http://schemas.microsoft.com/office/drawing/2014/main" id="{A0DBCCE4-FD2E-1BF6-0A40-07F0D5049DF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599176" y="1968755"/>
                <a:ext cx="1014668" cy="1014668"/>
              </a:xfrm>
              <a:prstGeom prst="rect">
                <a:avLst/>
              </a:prstGeom>
            </p:spPr>
          </p:pic>
        </p:grpSp>
        <p:grpSp>
          <p:nvGrpSpPr>
            <p:cNvPr id="26" name="Group 25">
              <a:extLst>
                <a:ext uri="{FF2B5EF4-FFF2-40B4-BE49-F238E27FC236}">
                  <a16:creationId xmlns:a16="http://schemas.microsoft.com/office/drawing/2014/main" id="{111C61B2-F2EB-E9B2-8F7E-6620DDD9161C}"/>
                </a:ext>
              </a:extLst>
            </p:cNvPr>
            <p:cNvGrpSpPr/>
            <p:nvPr/>
          </p:nvGrpSpPr>
          <p:grpSpPr>
            <a:xfrm>
              <a:off x="5322780" y="1828800"/>
              <a:ext cx="2946508" cy="1410346"/>
              <a:chOff x="8526463" y="1828800"/>
              <a:chExt cx="2946508" cy="1410346"/>
            </a:xfrm>
          </p:grpSpPr>
          <p:sp>
            <p:nvSpPr>
              <p:cNvPr id="27" name="Rectangle 26">
                <a:extLst>
                  <a:ext uri="{FF2B5EF4-FFF2-40B4-BE49-F238E27FC236}">
                    <a16:creationId xmlns:a16="http://schemas.microsoft.com/office/drawing/2014/main" id="{46254C85-BCAF-282E-9356-49A7E121FC0E}"/>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a:extLst>
                  <a:ext uri="{FF2B5EF4-FFF2-40B4-BE49-F238E27FC236}">
                    <a16:creationId xmlns:a16="http://schemas.microsoft.com/office/drawing/2014/main" id="{7951B396-56B9-BA1C-FA67-A2BA4B83181C}"/>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Identity</a:t>
                </a:r>
              </a:p>
              <a:p>
                <a:pPr algn="ctr"/>
                <a:r>
                  <a:rPr lang="en-GB" sz="2400" dirty="0">
                    <a:solidFill>
                      <a:schemeClr val="bg1"/>
                    </a:solidFill>
                    <a:latin typeface="Arial" panose="020B0604020202020204" pitchFamily="34" charset="0"/>
                    <a:cs typeface="Arial" panose="020B0604020202020204" pitchFamily="34" charset="0"/>
                  </a:rPr>
                  <a:t>Provider</a:t>
                </a:r>
              </a:p>
            </p:txBody>
          </p:sp>
          <p:pic>
            <p:nvPicPr>
              <p:cNvPr id="29" name="Graphic 28">
                <a:extLst>
                  <a:ext uri="{FF2B5EF4-FFF2-40B4-BE49-F238E27FC236}">
                    <a16:creationId xmlns:a16="http://schemas.microsoft.com/office/drawing/2014/main" id="{BE0C473F-E70F-7162-51F4-455EFACF41DA}"/>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8599176" y="1968755"/>
                <a:ext cx="1014668" cy="1014668"/>
              </a:xfrm>
              <a:prstGeom prst="rect">
                <a:avLst/>
              </a:prstGeom>
            </p:spPr>
          </p:pic>
        </p:grpSp>
      </p:grpSp>
      <p:grpSp>
        <p:nvGrpSpPr>
          <p:cNvPr id="33" name="Group 32">
            <a:extLst>
              <a:ext uri="{FF2B5EF4-FFF2-40B4-BE49-F238E27FC236}">
                <a16:creationId xmlns:a16="http://schemas.microsoft.com/office/drawing/2014/main" id="{6D79A8E6-67DF-ECA1-BA28-EE926FF196ED}"/>
              </a:ext>
            </a:extLst>
          </p:cNvPr>
          <p:cNvGrpSpPr/>
          <p:nvPr/>
        </p:nvGrpSpPr>
        <p:grpSpPr>
          <a:xfrm>
            <a:off x="6924621" y="4166289"/>
            <a:ext cx="2946508" cy="1410346"/>
            <a:chOff x="8526463" y="1828800"/>
            <a:chExt cx="2946508" cy="1410346"/>
          </a:xfrm>
        </p:grpSpPr>
        <p:sp>
          <p:nvSpPr>
            <p:cNvPr id="34" name="Rectangle 33">
              <a:extLst>
                <a:ext uri="{FF2B5EF4-FFF2-40B4-BE49-F238E27FC236}">
                  <a16:creationId xmlns:a16="http://schemas.microsoft.com/office/drawing/2014/main" id="{FA845410-5E39-7CB6-3E24-02864EA88951}"/>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a:extLst>
                <a:ext uri="{FF2B5EF4-FFF2-40B4-BE49-F238E27FC236}">
                  <a16:creationId xmlns:a16="http://schemas.microsoft.com/office/drawing/2014/main" id="{9712EB31-3E66-4A6A-5B66-2EAFE5C035E7}"/>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Research</a:t>
              </a:r>
            </a:p>
            <a:p>
              <a:pPr algn="ctr"/>
              <a:r>
                <a:rPr lang="en-GB" sz="2400" dirty="0">
                  <a:solidFill>
                    <a:schemeClr val="bg1"/>
                  </a:solidFill>
                  <a:latin typeface="Arial" panose="020B0604020202020204" pitchFamily="34" charset="0"/>
                  <a:cs typeface="Arial" panose="020B0604020202020204" pitchFamily="34" charset="0"/>
                </a:rPr>
                <a:t>Service</a:t>
              </a:r>
            </a:p>
          </p:txBody>
        </p:sp>
        <p:pic>
          <p:nvPicPr>
            <p:cNvPr id="36" name="Graphic 35" descr="Lightbulb and gear with solid fill">
              <a:extLst>
                <a:ext uri="{FF2B5EF4-FFF2-40B4-BE49-F238E27FC236}">
                  <a16:creationId xmlns:a16="http://schemas.microsoft.com/office/drawing/2014/main" id="{50978765-75C1-38E1-DB10-9699EDF747CD}"/>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8599176" y="1968755"/>
              <a:ext cx="1014668" cy="1014668"/>
            </a:xfrm>
            <a:prstGeom prst="rect">
              <a:avLst/>
            </a:prstGeom>
          </p:spPr>
        </p:pic>
      </p:grpSp>
      <p:cxnSp>
        <p:nvCxnSpPr>
          <p:cNvPr id="39" name="Straight Arrow Connector 38">
            <a:extLst>
              <a:ext uri="{FF2B5EF4-FFF2-40B4-BE49-F238E27FC236}">
                <a16:creationId xmlns:a16="http://schemas.microsoft.com/office/drawing/2014/main" id="{30523FDC-CB7F-7D3F-4989-D76F679D29A4}"/>
              </a:ext>
            </a:extLst>
          </p:cNvPr>
          <p:cNvCxnSpPr>
            <a:stCxn id="27" idx="2"/>
            <a:endCxn id="34" idx="0"/>
          </p:cNvCxnSpPr>
          <p:nvPr/>
        </p:nvCxnSpPr>
        <p:spPr>
          <a:xfrm>
            <a:off x="6796034" y="3239146"/>
            <a:ext cx="1601841" cy="927143"/>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5E3A8F01-0F09-689E-D365-7DF0A9D0884E}"/>
              </a:ext>
            </a:extLst>
          </p:cNvPr>
          <p:cNvCxnSpPr>
            <a:stCxn id="20" idx="2"/>
            <a:endCxn id="34" idx="0"/>
          </p:cNvCxnSpPr>
          <p:nvPr/>
        </p:nvCxnSpPr>
        <p:spPr>
          <a:xfrm flipH="1">
            <a:off x="8397875" y="3239146"/>
            <a:ext cx="1601842" cy="927143"/>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7D1E5BAA-7AB1-E5E6-8D9D-FACB62C2E445}"/>
              </a:ext>
            </a:extLst>
          </p:cNvPr>
          <p:cNvSpPr txBox="1"/>
          <p:nvPr/>
        </p:nvSpPr>
        <p:spPr>
          <a:xfrm>
            <a:off x="5203471" y="3526782"/>
            <a:ext cx="2067291" cy="461665"/>
          </a:xfrm>
          <a:prstGeom prst="rect">
            <a:avLst/>
          </a:prstGeom>
          <a:noFill/>
        </p:spPr>
        <p:txBody>
          <a:bodyPr wrap="square" rtlCol="0">
            <a:spAutoFit/>
          </a:bodyPr>
          <a:lstStyle/>
          <a:p>
            <a:r>
              <a:rPr lang="en-GB" sz="2400" dirty="0"/>
              <a:t>Authentication</a:t>
            </a:r>
          </a:p>
        </p:txBody>
      </p:sp>
      <p:sp>
        <p:nvSpPr>
          <p:cNvPr id="46" name="TextBox 45">
            <a:extLst>
              <a:ext uri="{FF2B5EF4-FFF2-40B4-BE49-F238E27FC236}">
                <a16:creationId xmlns:a16="http://schemas.microsoft.com/office/drawing/2014/main" id="{2DA1E06A-AA41-B5CA-40F3-B691A279E7F3}"/>
              </a:ext>
            </a:extLst>
          </p:cNvPr>
          <p:cNvSpPr txBox="1"/>
          <p:nvPr/>
        </p:nvSpPr>
        <p:spPr>
          <a:xfrm>
            <a:off x="9596679" y="3526783"/>
            <a:ext cx="1876291" cy="461665"/>
          </a:xfrm>
          <a:prstGeom prst="rect">
            <a:avLst/>
          </a:prstGeom>
          <a:noFill/>
        </p:spPr>
        <p:txBody>
          <a:bodyPr wrap="square" rtlCol="0">
            <a:spAutoFit/>
          </a:bodyPr>
          <a:lstStyle/>
          <a:p>
            <a:r>
              <a:rPr lang="en-GB" sz="2400" dirty="0"/>
              <a:t>Authorization</a:t>
            </a:r>
          </a:p>
        </p:txBody>
      </p:sp>
      <p:sp>
        <p:nvSpPr>
          <p:cNvPr id="5" name="Slide Number Placeholder 5">
            <a:extLst>
              <a:ext uri="{FF2B5EF4-FFF2-40B4-BE49-F238E27FC236}">
                <a16:creationId xmlns:a16="http://schemas.microsoft.com/office/drawing/2014/main" id="{2652C465-8539-0CDE-D8EC-D2E715BD835B}"/>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20</a:t>
            </a:fld>
            <a:endParaRPr lang="en-US"/>
          </a:p>
        </p:txBody>
      </p:sp>
    </p:spTree>
    <p:extLst>
      <p:ext uri="{BB962C8B-B14F-4D97-AF65-F5344CB8AC3E}">
        <p14:creationId xmlns:p14="http://schemas.microsoft.com/office/powerpoint/2010/main" val="4555244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How does it work?</a:t>
            </a:r>
            <a:endParaRPr lang="en-US" sz="4000" b="1" spc="-100" dirty="0">
              <a:solidFill>
                <a:srgbClr val="2E2D62"/>
              </a:solidFill>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D263CB44-DAAB-E0CB-DFDA-BC3F7A9037DA}"/>
              </a:ext>
            </a:extLst>
          </p:cNvPr>
          <p:cNvSpPr/>
          <p:nvPr/>
        </p:nvSpPr>
        <p:spPr>
          <a:xfrm>
            <a:off x="403341" y="1720840"/>
            <a:ext cx="10719460" cy="4093428"/>
          </a:xfrm>
          <a:prstGeom prst="rect">
            <a:avLst/>
          </a:prstGeom>
        </p:spPr>
        <p:txBody>
          <a:bodyPr wrap="square">
            <a:spAutoFit/>
          </a:bodyPr>
          <a:lstStyle/>
          <a:p>
            <a:pPr rtl="0">
              <a:spcBef>
                <a:spcPts val="0"/>
              </a:spcBef>
              <a:spcAft>
                <a:spcPts val="1200"/>
              </a:spcAft>
            </a:pPr>
            <a:r>
              <a:rPr lang="en-GB" sz="3200" b="0" i="0" u="none" strike="noStrike" dirty="0">
                <a:solidFill>
                  <a:schemeClr val="accent4"/>
                </a:solidFill>
                <a:effectLst/>
                <a:latin typeface="Arial" panose="020B0604020202020204" pitchFamily="34" charset="0"/>
                <a:cs typeface="Arial" panose="020B0604020202020204" pitchFamily="34" charset="0"/>
              </a:rPr>
              <a:t>There are multiple possibilities, we’ll focus on the three most widely used methods for distributed authentication</a:t>
            </a:r>
            <a:endParaRPr lang="en-GB" sz="3200" dirty="0">
              <a:solidFill>
                <a:schemeClr val="accent4"/>
              </a:solidFill>
              <a:effectLst/>
              <a:latin typeface="Arial" panose="020B0604020202020204" pitchFamily="34" charset="0"/>
              <a:cs typeface="Arial" panose="020B0604020202020204" pitchFamily="34" charset="0"/>
            </a:endParaRPr>
          </a:p>
          <a:p>
            <a:pPr rtl="0" fontAlgn="base">
              <a:spcBef>
                <a:spcPts val="0"/>
              </a:spcBef>
              <a:spcAft>
                <a:spcPts val="0"/>
              </a:spcAft>
              <a:buFont typeface="Arial" panose="020B0604020202020204" pitchFamily="34" charset="0"/>
              <a:buChar char="•"/>
            </a:pPr>
            <a:r>
              <a:rPr lang="en-GB" sz="3200" b="0" i="0" u="none" strike="noStrike" dirty="0">
                <a:solidFill>
                  <a:schemeClr val="accent4"/>
                </a:solidFill>
                <a:effectLst/>
                <a:latin typeface="Arial" panose="020B0604020202020204" pitchFamily="34" charset="0"/>
                <a:cs typeface="Arial" panose="020B0604020202020204" pitchFamily="34" charset="0"/>
              </a:rPr>
              <a:t>Certificates</a:t>
            </a:r>
          </a:p>
          <a:p>
            <a:pPr rtl="0" fontAlgn="base">
              <a:spcBef>
                <a:spcPts val="0"/>
              </a:spcBef>
              <a:spcAft>
                <a:spcPts val="0"/>
              </a:spcAft>
              <a:buFont typeface="Arial" panose="020B0604020202020204" pitchFamily="34" charset="0"/>
              <a:buChar char="•"/>
            </a:pPr>
            <a:r>
              <a:rPr lang="en-GB" sz="3200" b="0" i="0" u="none" strike="noStrike" dirty="0">
                <a:solidFill>
                  <a:schemeClr val="accent4"/>
                </a:solidFill>
                <a:effectLst/>
                <a:latin typeface="Arial" panose="020B0604020202020204" pitchFamily="34" charset="0"/>
                <a:cs typeface="Arial" panose="020B0604020202020204" pitchFamily="34" charset="0"/>
              </a:rPr>
              <a:t>SAML</a:t>
            </a:r>
          </a:p>
          <a:p>
            <a:pPr marL="742950" lvl="1" indent="-285750" rtl="0" fontAlgn="base">
              <a:spcBef>
                <a:spcPts val="0"/>
              </a:spcBef>
              <a:spcAft>
                <a:spcPts val="0"/>
              </a:spcAft>
              <a:buFont typeface="Arial" panose="020B0604020202020204" pitchFamily="34" charset="0"/>
              <a:buChar char="•"/>
            </a:pPr>
            <a:r>
              <a:rPr lang="en-GB" sz="2800" b="0" i="0" u="none" strike="noStrike" dirty="0">
                <a:solidFill>
                  <a:schemeClr val="accent4"/>
                </a:solidFill>
                <a:effectLst/>
                <a:latin typeface="Arial" panose="020B0604020202020204" pitchFamily="34" charset="0"/>
                <a:cs typeface="Arial" panose="020B0604020202020204" pitchFamily="34" charset="0"/>
              </a:rPr>
              <a:t>XML bundles</a:t>
            </a:r>
          </a:p>
          <a:p>
            <a:pPr rtl="0" fontAlgn="base">
              <a:spcBef>
                <a:spcPts val="0"/>
              </a:spcBef>
              <a:spcAft>
                <a:spcPts val="0"/>
              </a:spcAft>
              <a:buFont typeface="Arial" panose="020B0604020202020204" pitchFamily="34" charset="0"/>
              <a:buChar char="•"/>
            </a:pPr>
            <a:r>
              <a:rPr lang="en-GB" sz="3200" b="0" i="0" u="none" strike="noStrike" dirty="0">
                <a:solidFill>
                  <a:schemeClr val="accent4"/>
                </a:solidFill>
                <a:effectLst/>
                <a:latin typeface="Arial" panose="020B0604020202020204" pitchFamily="34" charset="0"/>
                <a:cs typeface="Arial" panose="020B0604020202020204" pitchFamily="34" charset="0"/>
              </a:rPr>
              <a:t>OAuth2 </a:t>
            </a:r>
          </a:p>
          <a:p>
            <a:pPr marL="742950" lvl="1" indent="-285750" rtl="0" fontAlgn="base">
              <a:spcBef>
                <a:spcPts val="0"/>
              </a:spcBef>
              <a:spcAft>
                <a:spcPts val="1200"/>
              </a:spcAft>
              <a:buFont typeface="Arial" panose="020B0604020202020204" pitchFamily="34" charset="0"/>
              <a:buChar char="•"/>
            </a:pPr>
            <a:r>
              <a:rPr lang="en-GB" sz="2800" b="0" i="0" u="none" strike="noStrike" dirty="0">
                <a:solidFill>
                  <a:schemeClr val="accent4"/>
                </a:solidFill>
                <a:effectLst/>
                <a:latin typeface="Arial" panose="020B0604020202020204" pitchFamily="34" charset="0"/>
                <a:cs typeface="Arial" panose="020B0604020202020204" pitchFamily="34" charset="0"/>
              </a:rPr>
              <a:t>Tokens</a:t>
            </a:r>
          </a:p>
          <a:p>
            <a:pPr marL="800100" lvl="1"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5" name="Slide Number Placeholder 5">
            <a:extLst>
              <a:ext uri="{FF2B5EF4-FFF2-40B4-BE49-F238E27FC236}">
                <a16:creationId xmlns:a16="http://schemas.microsoft.com/office/drawing/2014/main" id="{D3BFCAAE-4B75-5100-2C41-7A04EC4B6835}"/>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21</a:t>
            </a:fld>
            <a:endParaRPr lang="en-US"/>
          </a:p>
        </p:txBody>
      </p:sp>
    </p:spTree>
    <p:extLst>
      <p:ext uri="{BB962C8B-B14F-4D97-AF65-F5344CB8AC3E}">
        <p14:creationId xmlns:p14="http://schemas.microsoft.com/office/powerpoint/2010/main" val="2686440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C9A6F-CCFE-1F15-3E03-9A84EDCF7A74}"/>
              </a:ext>
            </a:extLst>
          </p:cNvPr>
          <p:cNvSpPr>
            <a:spLocks noGrp="1"/>
          </p:cNvSpPr>
          <p:nvPr>
            <p:ph type="ctrTitle"/>
          </p:nvPr>
        </p:nvSpPr>
        <p:spPr/>
        <p:txBody>
          <a:bodyPr>
            <a:normAutofit fontScale="90000"/>
          </a:bodyPr>
          <a:lstStyle/>
          <a:p>
            <a:pPr marL="0" marR="0" lvl="0" indent="0" defTabSz="914400" rtl="0" eaLnBrk="1" fontAlgn="auto" latinLnBrk="0" hangingPunct="1">
              <a:lnSpc>
                <a:spcPct val="100000"/>
              </a:lnSpc>
              <a:spcBef>
                <a:spcPts val="0"/>
              </a:spcBef>
              <a:spcAft>
                <a:spcPts val="200"/>
              </a:spcAft>
              <a:tabLst/>
              <a:defRPr/>
            </a:pPr>
            <a:r>
              <a:rPr kumimoji="0" lang="en-US" sz="60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AuthN</a:t>
            </a: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&amp; </a:t>
            </a:r>
            <a:r>
              <a:rPr kumimoji="0" lang="en-US" sz="60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AuthZ</a:t>
            </a:r>
            <a:br>
              <a:rPr lang="en-US" spc="-100" dirty="0">
                <a:solidFill>
                  <a:srgbClr val="2E2D62"/>
                </a:solidFill>
                <a:ea typeface="+mn-ea"/>
              </a:rPr>
            </a:b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Technologies:</a:t>
            </a:r>
            <a:b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b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Certificates</a:t>
            </a:r>
            <a:endParaRPr lang="en-GB" dirty="0"/>
          </a:p>
        </p:txBody>
      </p:sp>
      <p:sp>
        <p:nvSpPr>
          <p:cNvPr id="3" name="Subtitle 2">
            <a:extLst>
              <a:ext uri="{FF2B5EF4-FFF2-40B4-BE49-F238E27FC236}">
                <a16:creationId xmlns:a16="http://schemas.microsoft.com/office/drawing/2014/main" id="{19381778-7A54-9FEA-B7DD-4DE733FAEE20}"/>
              </a:ext>
            </a:extLst>
          </p:cNvPr>
          <p:cNvSpPr>
            <a:spLocks noGrp="1"/>
          </p:cNvSpPr>
          <p:nvPr>
            <p:ph type="subTitle" idx="1"/>
          </p:nvPr>
        </p:nvSpPr>
        <p:spPr/>
        <p:txBody>
          <a:bodyPr/>
          <a:lstStyle/>
          <a:p>
            <a:endParaRPr lang="en-GB"/>
          </a:p>
        </p:txBody>
      </p:sp>
      <p:sp>
        <p:nvSpPr>
          <p:cNvPr id="5" name="Slide Number Placeholder 5">
            <a:extLst>
              <a:ext uri="{FF2B5EF4-FFF2-40B4-BE49-F238E27FC236}">
                <a16:creationId xmlns:a16="http://schemas.microsoft.com/office/drawing/2014/main" id="{C52E0146-2DC9-5F9B-D344-ED5544543A71}"/>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22</a:t>
            </a:fld>
            <a:endParaRPr lang="en-US"/>
          </a:p>
        </p:txBody>
      </p:sp>
    </p:spTree>
    <p:extLst>
      <p:ext uri="{BB962C8B-B14F-4D97-AF65-F5344CB8AC3E}">
        <p14:creationId xmlns:p14="http://schemas.microsoft.com/office/powerpoint/2010/main" val="40534831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What is a Certificate… </a:t>
            </a:r>
            <a:endParaRPr lang="en-US" sz="4000" b="1" spc="-100" dirty="0">
              <a:solidFill>
                <a:srgbClr val="2E2D62"/>
              </a:solidFill>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D263CB44-DAAB-E0CB-DFDA-BC3F7A9037DA}"/>
              </a:ext>
            </a:extLst>
          </p:cNvPr>
          <p:cNvSpPr/>
          <p:nvPr/>
        </p:nvSpPr>
        <p:spPr>
          <a:xfrm>
            <a:off x="403341" y="1166841"/>
            <a:ext cx="7639468" cy="4893647"/>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A Certificate is…</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 digital identity, representing an entity</a:t>
            </a:r>
          </a:p>
          <a:p>
            <a:pPr marL="800100" lvl="1" indent="-34290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could be a service/website, a machine, or a human individual</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Signed by a Certificate Authority (CA)</a:t>
            </a:r>
          </a:p>
          <a:p>
            <a:pPr marL="800100" lvl="1" indent="-34290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Self-signed certificates do exist but are not useful for situations requiring assured authentication. </a:t>
            </a:r>
          </a:p>
          <a:p>
            <a:pPr marL="800100" lvl="1" indent="-34290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Signed by taking a hash of the certificate, which is then encrypted with the CA’s private key</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Long lived – typically within research applications, a certificate will last a year</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User keeps an accompanying private key and password</a:t>
            </a:r>
          </a:p>
          <a:p>
            <a:pPr marL="800100" lvl="1"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0352B3A2-C5F3-21B4-6C30-68FB69F2BB18}"/>
              </a:ext>
            </a:extLst>
          </p:cNvPr>
          <p:cNvGrpSpPr/>
          <p:nvPr/>
        </p:nvGrpSpPr>
        <p:grpSpPr>
          <a:xfrm>
            <a:off x="8042809" y="1166841"/>
            <a:ext cx="4060148" cy="3309653"/>
            <a:chOff x="8042809" y="1972642"/>
            <a:chExt cx="4060148" cy="3309653"/>
          </a:xfrm>
        </p:grpSpPr>
        <p:pic>
          <p:nvPicPr>
            <p:cNvPr id="1026" name="Picture 2">
              <a:extLst>
                <a:ext uri="{FF2B5EF4-FFF2-40B4-BE49-F238E27FC236}">
                  <a16:creationId xmlns:a16="http://schemas.microsoft.com/office/drawing/2014/main" id="{D0D6001C-CA62-79A0-6862-990FABA51A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42809" y="1972642"/>
              <a:ext cx="4060148" cy="291271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3B63B8B-F227-6EC5-6367-DDA1B5F71769}"/>
                </a:ext>
              </a:extLst>
            </p:cNvPr>
            <p:cNvSpPr txBox="1"/>
            <p:nvPr/>
          </p:nvSpPr>
          <p:spPr>
            <a:xfrm>
              <a:off x="8135189" y="4912963"/>
              <a:ext cx="3875388" cy="369332"/>
            </a:xfrm>
            <a:prstGeom prst="rect">
              <a:avLst/>
            </a:prstGeom>
            <a:noFill/>
          </p:spPr>
          <p:txBody>
            <a:bodyPr wrap="square" rtlCol="0">
              <a:spAutoFit/>
            </a:bodyPr>
            <a:lstStyle/>
            <a:p>
              <a:r>
                <a:rPr lang="en-GB" dirty="0"/>
                <a:t>http://</a:t>
              </a:r>
              <a:r>
                <a:rPr lang="en-GB" dirty="0" err="1"/>
                <a:t>slideplayer.com</a:t>
              </a:r>
              <a:r>
                <a:rPr lang="en-GB" dirty="0"/>
                <a:t>/slide/10176602/</a:t>
              </a:r>
            </a:p>
          </p:txBody>
        </p:sp>
      </p:grpSp>
      <p:sp>
        <p:nvSpPr>
          <p:cNvPr id="8" name="Slide Number Placeholder 5">
            <a:extLst>
              <a:ext uri="{FF2B5EF4-FFF2-40B4-BE49-F238E27FC236}">
                <a16:creationId xmlns:a16="http://schemas.microsoft.com/office/drawing/2014/main" id="{56175821-EE5B-2948-CDDB-C59CCE8BCA9A}"/>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23</a:t>
            </a:fld>
            <a:endParaRPr lang="en-US"/>
          </a:p>
        </p:txBody>
      </p:sp>
    </p:spTree>
    <p:extLst>
      <p:ext uri="{BB962C8B-B14F-4D97-AF65-F5344CB8AC3E}">
        <p14:creationId xmlns:p14="http://schemas.microsoft.com/office/powerpoint/2010/main" val="40083004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 sz="4000" b="1" dirty="0">
                <a:latin typeface="Arial" panose="020B0604020202020204" pitchFamily="34" charset="0"/>
                <a:cs typeface="Arial" panose="020B0604020202020204" pitchFamily="34" charset="0"/>
              </a:rPr>
              <a:t>Certificates for Research</a:t>
            </a:r>
            <a:endParaRPr lang="en-US" sz="1600" b="1" spc="-100" dirty="0">
              <a:solidFill>
                <a:srgbClr val="2E2D62"/>
              </a:solidFill>
              <a:latin typeface="Arial" panose="020B0604020202020204" pitchFamily="34" charset="0"/>
              <a:cs typeface="Arial" panose="020B0604020202020204" pitchFamily="34" charset="0"/>
            </a:endParaRPr>
          </a:p>
        </p:txBody>
      </p:sp>
      <p:sp>
        <p:nvSpPr>
          <p:cNvPr id="6" name="Google Shape;277;p39">
            <a:extLst>
              <a:ext uri="{FF2B5EF4-FFF2-40B4-BE49-F238E27FC236}">
                <a16:creationId xmlns:a16="http://schemas.microsoft.com/office/drawing/2014/main" id="{DF6055C5-33DE-9DAE-E050-D0FEE8A592DB}"/>
              </a:ext>
            </a:extLst>
          </p:cNvPr>
          <p:cNvSpPr txBox="1">
            <a:spLocks/>
          </p:cNvSpPr>
          <p:nvPr/>
        </p:nvSpPr>
        <p:spPr>
          <a:xfrm>
            <a:off x="403341" y="1166841"/>
            <a:ext cx="6791600" cy="4472000"/>
          </a:xfrm>
          <a:prstGeom prst="rect">
            <a:avLst/>
          </a:prstGeom>
        </p:spPr>
        <p:txBody>
          <a:bodyPr spcFirstLastPara="1" vert="horz" wrap="square" lIns="121900" tIns="121900" rIns="121900" bIns="121900" rtlCol="0" anchor="t" anchorCtr="0">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626262"/>
              </a:buClr>
              <a:buFont typeface="Arial" panose="020B0604020202020204" pitchFamily="34" charset="0"/>
              <a:buChar char="•"/>
            </a:pPr>
            <a:r>
              <a:rPr lang="en-GB" dirty="0"/>
              <a:t>Certificates have been used for research since the early 2000s</a:t>
            </a:r>
          </a:p>
          <a:p>
            <a:pPr lvl="1">
              <a:buClr>
                <a:srgbClr val="626262"/>
              </a:buClr>
              <a:buFont typeface="Arial" panose="020B0604020202020204" pitchFamily="34" charset="0"/>
              <a:buChar char="•"/>
            </a:pPr>
            <a:r>
              <a:rPr lang="en-GB" dirty="0"/>
              <a:t>X509 is the form of certificate used</a:t>
            </a:r>
          </a:p>
          <a:p>
            <a:pPr>
              <a:buClr>
                <a:srgbClr val="626262"/>
              </a:buClr>
              <a:buFont typeface="Arial" panose="020B0604020202020204" pitchFamily="34" charset="0"/>
              <a:buChar char="•"/>
            </a:pPr>
            <a:r>
              <a:rPr lang="en-GB" dirty="0"/>
              <a:t>Certificate Authorities (CAs) regulated by the </a:t>
            </a:r>
            <a:r>
              <a:rPr lang="en-GB" b="1" dirty="0"/>
              <a:t>Interoperable Global Trust Federation </a:t>
            </a:r>
            <a:r>
              <a:rPr lang="en-GB" dirty="0"/>
              <a:t>(IGTF) </a:t>
            </a:r>
          </a:p>
          <a:p>
            <a:pPr lvl="1">
              <a:buClr>
                <a:srgbClr val="626262"/>
              </a:buClr>
              <a:buFont typeface="Arial" panose="020B0604020202020204" pitchFamily="34" charset="0"/>
              <a:buChar char="•"/>
            </a:pPr>
            <a:r>
              <a:rPr lang="en-GB" dirty="0"/>
              <a:t>Signed by CA </a:t>
            </a:r>
            <a:r>
              <a:rPr lang="en-GB" b="1" dirty="0"/>
              <a:t>IF</a:t>
            </a:r>
            <a:r>
              <a:rPr lang="en-GB" dirty="0"/>
              <a:t> they can validate the identity</a:t>
            </a:r>
          </a:p>
          <a:p>
            <a:pPr>
              <a:buClr>
                <a:srgbClr val="626262"/>
              </a:buClr>
              <a:buFont typeface="Arial" panose="020B0604020202020204" pitchFamily="34" charset="0"/>
              <a:buChar char="•"/>
            </a:pPr>
            <a:r>
              <a:rPr lang="en-GB" dirty="0"/>
              <a:t>Authentication = Certificates</a:t>
            </a:r>
          </a:p>
          <a:p>
            <a:pPr>
              <a:buClr>
                <a:srgbClr val="626262"/>
              </a:buClr>
              <a:buFont typeface="Arial" panose="020B0604020202020204" pitchFamily="34" charset="0"/>
              <a:buChar char="•"/>
            </a:pPr>
            <a:r>
              <a:rPr lang="en-GB" dirty="0"/>
              <a:t>Authorization = Certificate Extensions </a:t>
            </a:r>
          </a:p>
        </p:txBody>
      </p:sp>
      <p:pic>
        <p:nvPicPr>
          <p:cNvPr id="7" name="Google Shape;279;p39">
            <a:extLst>
              <a:ext uri="{FF2B5EF4-FFF2-40B4-BE49-F238E27FC236}">
                <a16:creationId xmlns:a16="http://schemas.microsoft.com/office/drawing/2014/main" id="{BF00544C-7944-9E2F-0E65-E2D8131088EE}"/>
              </a:ext>
            </a:extLst>
          </p:cNvPr>
          <p:cNvPicPr preferRelativeResize="0"/>
          <p:nvPr/>
        </p:nvPicPr>
        <p:blipFill>
          <a:blip r:embed="rId3">
            <a:alphaModFix/>
          </a:blip>
          <a:stretch>
            <a:fillRect/>
          </a:stretch>
        </p:blipFill>
        <p:spPr>
          <a:xfrm>
            <a:off x="7837468" y="2053041"/>
            <a:ext cx="3552133" cy="1349800"/>
          </a:xfrm>
          <a:prstGeom prst="rect">
            <a:avLst/>
          </a:prstGeom>
          <a:noFill/>
          <a:ln>
            <a:noFill/>
          </a:ln>
        </p:spPr>
      </p:pic>
      <p:sp>
        <p:nvSpPr>
          <p:cNvPr id="8" name="Slide Number Placeholder 5">
            <a:extLst>
              <a:ext uri="{FF2B5EF4-FFF2-40B4-BE49-F238E27FC236}">
                <a16:creationId xmlns:a16="http://schemas.microsoft.com/office/drawing/2014/main" id="{8035FC56-0ED4-2D0A-098C-C5C1C2084B92}"/>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24</a:t>
            </a:fld>
            <a:endParaRPr lang="en-US"/>
          </a:p>
        </p:txBody>
      </p:sp>
    </p:spTree>
    <p:extLst>
      <p:ext uri="{BB962C8B-B14F-4D97-AF65-F5344CB8AC3E}">
        <p14:creationId xmlns:p14="http://schemas.microsoft.com/office/powerpoint/2010/main" val="19349473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 sz="4000" b="1" dirty="0">
                <a:latin typeface="Arial" panose="020B0604020202020204" pitchFamily="34" charset="0"/>
                <a:cs typeface="Arial" panose="020B0604020202020204" pitchFamily="34" charset="0"/>
              </a:rPr>
              <a:t>Taking a peek inside…</a:t>
            </a:r>
            <a:endParaRPr lang="en-US" sz="1600" b="1" spc="-100" dirty="0">
              <a:solidFill>
                <a:srgbClr val="2E2D62"/>
              </a:solidFill>
              <a:latin typeface="Arial" panose="020B0604020202020204" pitchFamily="34" charset="0"/>
              <a:cs typeface="Arial" panose="020B0604020202020204" pitchFamily="34" charset="0"/>
            </a:endParaRPr>
          </a:p>
        </p:txBody>
      </p:sp>
      <p:pic>
        <p:nvPicPr>
          <p:cNvPr id="4" name="Picture 3" descr="A screenshot of a computer&#10;&#10;Description automatically generated">
            <a:extLst>
              <a:ext uri="{FF2B5EF4-FFF2-40B4-BE49-F238E27FC236}">
                <a16:creationId xmlns:a16="http://schemas.microsoft.com/office/drawing/2014/main" id="{A98D5BF4-1810-0906-9473-65FB7D68961D}"/>
              </a:ext>
            </a:extLst>
          </p:cNvPr>
          <p:cNvPicPr>
            <a:picLocks noChangeAspect="1"/>
          </p:cNvPicPr>
          <p:nvPr/>
        </p:nvPicPr>
        <p:blipFill>
          <a:blip r:embed="rId3"/>
          <a:stretch>
            <a:fillRect/>
          </a:stretch>
        </p:blipFill>
        <p:spPr>
          <a:xfrm>
            <a:off x="-189926" y="727339"/>
            <a:ext cx="9194442" cy="5403322"/>
          </a:xfrm>
          <a:prstGeom prst="rect">
            <a:avLst/>
          </a:prstGeom>
        </p:spPr>
      </p:pic>
      <p:sp>
        <p:nvSpPr>
          <p:cNvPr id="5" name="TextBox 4">
            <a:extLst>
              <a:ext uri="{FF2B5EF4-FFF2-40B4-BE49-F238E27FC236}">
                <a16:creationId xmlns:a16="http://schemas.microsoft.com/office/drawing/2014/main" id="{5FE6E306-ECE5-60BE-8998-9BFA33254701}"/>
              </a:ext>
            </a:extLst>
          </p:cNvPr>
          <p:cNvSpPr txBox="1"/>
          <p:nvPr/>
        </p:nvSpPr>
        <p:spPr>
          <a:xfrm>
            <a:off x="8462075" y="1053068"/>
            <a:ext cx="3640882" cy="5016758"/>
          </a:xfrm>
          <a:prstGeom prst="rect">
            <a:avLst/>
          </a:prstGeom>
          <a:noFill/>
        </p:spPr>
        <p:txBody>
          <a:bodyPr wrap="square" rtlCol="0">
            <a:spAutoFit/>
          </a:bodyPr>
          <a:lstStyle/>
          <a:p>
            <a:pPr marL="285750" indent="-28575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Here, I have downloaded my “certificate bundle” from the UK Certificate Authority – this contains the certificate and a private key, protected by a password</a:t>
            </a:r>
          </a:p>
          <a:p>
            <a:pPr marL="285750" indent="-285750">
              <a:buFont typeface="Arial" panose="020B0604020202020204" pitchFamily="34" charset="0"/>
              <a:buChar char="•"/>
            </a:pPr>
            <a:endParaRPr lang="en-GB" sz="2000" dirty="0">
              <a:solidFill>
                <a:srgbClr val="626262"/>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The first command extracts the certificate from the bundle</a:t>
            </a:r>
          </a:p>
          <a:p>
            <a:pPr marL="285750" indent="-285750">
              <a:buFont typeface="Arial" panose="020B0604020202020204" pitchFamily="34" charset="0"/>
              <a:buChar char="•"/>
            </a:pPr>
            <a:endParaRPr lang="en-GB" sz="2000" dirty="0">
              <a:solidFill>
                <a:srgbClr val="626262"/>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The second uses the OpenSSL tool to look inside – you can see information about the issuer, the UK CA, and the subject, me</a:t>
            </a:r>
          </a:p>
        </p:txBody>
      </p:sp>
      <p:sp>
        <p:nvSpPr>
          <p:cNvPr id="8" name="Slide Number Placeholder 5">
            <a:extLst>
              <a:ext uri="{FF2B5EF4-FFF2-40B4-BE49-F238E27FC236}">
                <a16:creationId xmlns:a16="http://schemas.microsoft.com/office/drawing/2014/main" id="{8AD3EB9F-88E1-1A0C-34CB-A93BD8EE9CB6}"/>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25</a:t>
            </a:fld>
            <a:endParaRPr lang="en-US"/>
          </a:p>
        </p:txBody>
      </p:sp>
    </p:spTree>
    <p:extLst>
      <p:ext uri="{BB962C8B-B14F-4D97-AF65-F5344CB8AC3E}">
        <p14:creationId xmlns:p14="http://schemas.microsoft.com/office/powerpoint/2010/main" val="9445789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 sz="4000" b="1" dirty="0">
                <a:latin typeface="Arial" panose="020B0604020202020204" pitchFamily="34" charset="0"/>
                <a:cs typeface="Arial" panose="020B0604020202020204" pitchFamily="34" charset="0"/>
              </a:rPr>
              <a:t>Proxy Certificates</a:t>
            </a:r>
            <a:endParaRPr lang="en-US" sz="1600" b="1" spc="-100" dirty="0">
              <a:solidFill>
                <a:srgbClr val="2E2D62"/>
              </a:solidFill>
              <a:latin typeface="Arial" panose="020B0604020202020204" pitchFamily="34" charset="0"/>
              <a:cs typeface="Arial" panose="020B0604020202020204" pitchFamily="34" charset="0"/>
            </a:endParaRPr>
          </a:p>
        </p:txBody>
      </p:sp>
      <p:sp>
        <p:nvSpPr>
          <p:cNvPr id="3" name="Google Shape;295;p41">
            <a:extLst>
              <a:ext uri="{FF2B5EF4-FFF2-40B4-BE49-F238E27FC236}">
                <a16:creationId xmlns:a16="http://schemas.microsoft.com/office/drawing/2014/main" id="{14B56758-E547-6250-3E79-90E4CE245356}"/>
              </a:ext>
            </a:extLst>
          </p:cNvPr>
          <p:cNvSpPr txBox="1">
            <a:spLocks/>
          </p:cNvSpPr>
          <p:nvPr/>
        </p:nvSpPr>
        <p:spPr>
          <a:xfrm>
            <a:off x="403341" y="1053068"/>
            <a:ext cx="5186000" cy="4472000"/>
          </a:xfrm>
          <a:prstGeom prst="rect">
            <a:avLst/>
          </a:prstGeom>
        </p:spPr>
        <p:txBody>
          <a:bodyPr spcFirstLastPara="1" vert="horz" wrap="square" lIns="121900" tIns="121900" rIns="121900" bIns="121900" rtlCol="0" anchor="t" anchorCtr="0">
            <a:normAutofit fontScale="77500" lnSpcReduction="2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626262"/>
              </a:buClr>
              <a:buFont typeface="Arial" panose="020B0604020202020204" pitchFamily="34" charset="0"/>
              <a:buChar char="•"/>
            </a:pPr>
            <a:r>
              <a:rPr lang="en-GB" dirty="0"/>
              <a:t>In most certificate-based AAI, the original user certificate is not used for job submission – instead, a proxy is generated.</a:t>
            </a:r>
          </a:p>
          <a:p>
            <a:pPr>
              <a:buClr>
                <a:srgbClr val="626262"/>
              </a:buClr>
              <a:buFont typeface="Arial" panose="020B0604020202020204" pitchFamily="34" charset="0"/>
              <a:buChar char="•"/>
            </a:pPr>
            <a:r>
              <a:rPr lang="en-GB" dirty="0"/>
              <a:t>The user certificate is used to generate and sign a </a:t>
            </a:r>
          </a:p>
          <a:p>
            <a:pPr lvl="1">
              <a:buClr>
                <a:srgbClr val="626262"/>
              </a:buClr>
              <a:buFont typeface="Arial" panose="020B0604020202020204" pitchFamily="34" charset="0"/>
              <a:buChar char="•"/>
            </a:pPr>
            <a:r>
              <a:rPr lang="en-GB" dirty="0"/>
              <a:t>Proxy Certificate </a:t>
            </a:r>
          </a:p>
          <a:p>
            <a:pPr lvl="2">
              <a:buClr>
                <a:srgbClr val="626262"/>
              </a:buClr>
              <a:buFont typeface="Arial" panose="020B0604020202020204" pitchFamily="34" charset="0"/>
              <a:buChar char="•"/>
            </a:pPr>
            <a:r>
              <a:rPr lang="en-GB" dirty="0"/>
              <a:t>Identity of the user</a:t>
            </a:r>
          </a:p>
          <a:p>
            <a:pPr lvl="2">
              <a:buClr>
                <a:srgbClr val="626262"/>
              </a:buClr>
              <a:buFont typeface="Arial" panose="020B0604020202020204" pitchFamily="34" charset="0"/>
              <a:buChar char="•"/>
            </a:pPr>
            <a:r>
              <a:rPr lang="en-GB" dirty="0"/>
              <a:t>Short lived</a:t>
            </a:r>
          </a:p>
          <a:p>
            <a:pPr lvl="2">
              <a:buClr>
                <a:srgbClr val="626262"/>
              </a:buClr>
              <a:buFont typeface="Arial" panose="020B0604020202020204" pitchFamily="34" charset="0"/>
              <a:buChar char="•"/>
            </a:pPr>
            <a:r>
              <a:rPr lang="en-GB" dirty="0"/>
              <a:t>Expiration time</a:t>
            </a:r>
          </a:p>
          <a:p>
            <a:pPr lvl="1">
              <a:buClr>
                <a:srgbClr val="626262"/>
              </a:buClr>
              <a:buFont typeface="Arial" panose="020B0604020202020204" pitchFamily="34" charset="0"/>
              <a:buChar char="•"/>
            </a:pPr>
            <a:r>
              <a:rPr lang="en-GB" dirty="0"/>
              <a:t>with corresponding Private key</a:t>
            </a:r>
          </a:p>
          <a:p>
            <a:pPr lvl="2">
              <a:buClr>
                <a:srgbClr val="626262"/>
              </a:buClr>
              <a:buFont typeface="Arial" panose="020B0604020202020204" pitchFamily="34" charset="0"/>
              <a:buChar char="•"/>
            </a:pPr>
            <a:r>
              <a:rPr lang="en-GB" dirty="0"/>
              <a:t>No password</a:t>
            </a:r>
          </a:p>
          <a:p>
            <a:pPr lvl="2">
              <a:buClr>
                <a:srgbClr val="626262"/>
              </a:buClr>
              <a:buFont typeface="Arial" panose="020B0604020202020204" pitchFamily="34" charset="0"/>
              <a:buChar char="•"/>
            </a:pPr>
            <a:r>
              <a:rPr lang="en-GB" dirty="0"/>
              <a:t>Readable only by the user</a:t>
            </a:r>
          </a:p>
          <a:p>
            <a:pPr>
              <a:buClr>
                <a:srgbClr val="626262"/>
              </a:buClr>
              <a:buFont typeface="Arial" panose="020B0604020202020204" pitchFamily="34" charset="0"/>
              <a:buChar char="•"/>
            </a:pPr>
            <a:r>
              <a:rPr lang="en-GB" dirty="0"/>
              <a:t>The proxy and its private key can be used together to generate new proxies</a:t>
            </a:r>
          </a:p>
        </p:txBody>
      </p:sp>
      <p:grpSp>
        <p:nvGrpSpPr>
          <p:cNvPr id="8" name="Group 7">
            <a:extLst>
              <a:ext uri="{FF2B5EF4-FFF2-40B4-BE49-F238E27FC236}">
                <a16:creationId xmlns:a16="http://schemas.microsoft.com/office/drawing/2014/main" id="{2C7D532A-1BC3-7F8A-C485-609A00FF6159}"/>
              </a:ext>
            </a:extLst>
          </p:cNvPr>
          <p:cNvGrpSpPr/>
          <p:nvPr/>
        </p:nvGrpSpPr>
        <p:grpSpPr>
          <a:xfrm>
            <a:off x="5589341" y="1055634"/>
            <a:ext cx="6212333" cy="2170366"/>
            <a:chOff x="5589341" y="1055634"/>
            <a:chExt cx="6212333" cy="2170366"/>
          </a:xfrm>
        </p:grpSpPr>
        <p:pic>
          <p:nvPicPr>
            <p:cNvPr id="4" name="Google Shape;292;p41">
              <a:extLst>
                <a:ext uri="{FF2B5EF4-FFF2-40B4-BE49-F238E27FC236}">
                  <a16:creationId xmlns:a16="http://schemas.microsoft.com/office/drawing/2014/main" id="{FCBCF9E0-6B94-1BD0-B17D-2816154A562A}"/>
                </a:ext>
              </a:extLst>
            </p:cNvPr>
            <p:cNvPicPr preferRelativeResize="0"/>
            <p:nvPr/>
          </p:nvPicPr>
          <p:blipFill rotWithShape="1">
            <a:blip r:embed="rId3">
              <a:alphaModFix/>
            </a:blip>
            <a:srcRect l="8042" t="49642" r="18514"/>
            <a:stretch/>
          </p:blipFill>
          <p:spPr>
            <a:xfrm>
              <a:off x="5589341" y="1055634"/>
              <a:ext cx="6212333" cy="1724533"/>
            </a:xfrm>
            <a:prstGeom prst="rect">
              <a:avLst/>
            </a:prstGeom>
            <a:noFill/>
            <a:ln>
              <a:noFill/>
            </a:ln>
          </p:spPr>
        </p:pic>
        <p:sp>
          <p:nvSpPr>
            <p:cNvPr id="5" name="Google Shape;293;p41">
              <a:extLst>
                <a:ext uri="{FF2B5EF4-FFF2-40B4-BE49-F238E27FC236}">
                  <a16:creationId xmlns:a16="http://schemas.microsoft.com/office/drawing/2014/main" id="{5F0B74CE-042A-E8D7-3E5C-841AB29E75C6}"/>
                </a:ext>
              </a:extLst>
            </p:cNvPr>
            <p:cNvSpPr txBox="1"/>
            <p:nvPr/>
          </p:nvSpPr>
          <p:spPr>
            <a:xfrm>
              <a:off x="6289107" y="2780167"/>
              <a:ext cx="4812800" cy="445833"/>
            </a:xfrm>
            <a:prstGeom prst="rect">
              <a:avLst/>
            </a:prstGeom>
            <a:noFill/>
            <a:ln>
              <a:noFill/>
            </a:ln>
          </p:spPr>
          <p:txBody>
            <a:bodyPr spcFirstLastPara="1" wrap="square" lIns="121900" tIns="121900" rIns="121900" bIns="121900" anchor="ctr" anchorCtr="0">
              <a:noAutofit/>
            </a:bodyPr>
            <a:lstStyle/>
            <a:p>
              <a:pPr algn="ctr"/>
              <a:r>
                <a:rPr lang="en" u="sng" dirty="0">
                  <a:solidFill>
                    <a:schemeClr val="hlink"/>
                  </a:solidFill>
                  <a:hlinkClick r:id="rId4"/>
                </a:rPr>
                <a:t>http://slideplayer.com/slide/10176602/</a:t>
              </a:r>
              <a:r>
                <a:rPr lang="en" dirty="0"/>
                <a:t> </a:t>
              </a:r>
              <a:endParaRPr dirty="0"/>
            </a:p>
          </p:txBody>
        </p:sp>
      </p:grpSp>
      <p:sp>
        <p:nvSpPr>
          <p:cNvPr id="9" name="TextBox 8">
            <a:extLst>
              <a:ext uri="{FF2B5EF4-FFF2-40B4-BE49-F238E27FC236}">
                <a16:creationId xmlns:a16="http://schemas.microsoft.com/office/drawing/2014/main" id="{14A50308-0B50-73A4-E2E3-87A1C80F2EA5}"/>
              </a:ext>
            </a:extLst>
          </p:cNvPr>
          <p:cNvSpPr txBox="1"/>
          <p:nvPr/>
        </p:nvSpPr>
        <p:spPr>
          <a:xfrm>
            <a:off x="5473389" y="3292943"/>
            <a:ext cx="6629568" cy="3693319"/>
          </a:xfrm>
          <a:prstGeom prst="rect">
            <a:avLst/>
          </a:prstGeom>
          <a:noFill/>
        </p:spPr>
        <p:txBody>
          <a:bodyPr wrap="square" rtlCol="0">
            <a:spAutoFit/>
          </a:bodyPr>
          <a:lstStyle/>
          <a:p>
            <a:r>
              <a:rPr lang="en-GB" dirty="0">
                <a:solidFill>
                  <a:srgbClr val="626262"/>
                </a:solidFill>
                <a:latin typeface="Arial" panose="020B0604020202020204" pitchFamily="34" charset="0"/>
                <a:cs typeface="Arial" panose="020B0604020202020204" pitchFamily="34" charset="0"/>
              </a:rPr>
              <a:t>Why Generate a Proxy Certificate and not send the original?</a:t>
            </a:r>
          </a:p>
          <a:p>
            <a:pPr marL="0" lvl="0" indent="0" algn="l" rtl="0">
              <a:spcBef>
                <a:spcPts val="0"/>
              </a:spcBef>
              <a:spcAft>
                <a:spcPts val="0"/>
              </a:spcAft>
              <a:buNone/>
            </a:pPr>
            <a:endParaRPr lang="en-GB" dirty="0">
              <a:solidFill>
                <a:srgbClr val="626262"/>
              </a:solidFill>
              <a:latin typeface="Arial" panose="020B0604020202020204" pitchFamily="34" charset="0"/>
              <a:cs typeface="Arial" panose="020B0604020202020204" pitchFamily="34" charset="0"/>
            </a:endParaRPr>
          </a:p>
          <a:p>
            <a:pPr marL="0" lvl="0" indent="0" algn="l" rtl="0">
              <a:spcBef>
                <a:spcPts val="0"/>
              </a:spcBef>
              <a:spcAft>
                <a:spcPts val="0"/>
              </a:spcAft>
              <a:buNone/>
            </a:pPr>
            <a:r>
              <a:rPr lang="en-GB" dirty="0">
                <a:solidFill>
                  <a:srgbClr val="626262"/>
                </a:solidFill>
                <a:latin typeface="Arial" panose="020B0604020202020204" pitchFamily="34" charset="0"/>
                <a:cs typeface="Arial" panose="020B0604020202020204" pitchFamily="34" charset="0"/>
              </a:rPr>
              <a:t>We use proxies because: </a:t>
            </a:r>
          </a:p>
          <a:p>
            <a:pPr marL="457200" lvl="0" indent="-298450" algn="l" rtl="0">
              <a:spcBef>
                <a:spcPts val="0"/>
              </a:spcBef>
              <a:spcAft>
                <a:spcPts val="0"/>
              </a:spcAft>
              <a:buSzPts val="1100"/>
              <a:buAutoNum type="arabicPeriod"/>
            </a:pPr>
            <a:r>
              <a:rPr lang="en-GB" dirty="0">
                <a:solidFill>
                  <a:srgbClr val="626262"/>
                </a:solidFill>
                <a:latin typeface="Arial" panose="020B0604020202020204" pitchFamily="34" charset="0"/>
                <a:cs typeface="Arial" panose="020B0604020202020204" pitchFamily="34" charset="0"/>
              </a:rPr>
              <a:t>they have a shorter lifetime. If they are compromised the damage is limited. In addition, the private key of a certificate is protected by a password known only to the user - it’s critical that that information remain private and so the user private key can’t be used for signing by a system.   </a:t>
            </a:r>
          </a:p>
          <a:p>
            <a:pPr marL="457200" lvl="0" indent="-298450" algn="l" rtl="0">
              <a:spcBef>
                <a:spcPts val="0"/>
              </a:spcBef>
              <a:spcAft>
                <a:spcPts val="0"/>
              </a:spcAft>
              <a:buSzPts val="1100"/>
              <a:buAutoNum type="arabicPeriod"/>
            </a:pPr>
            <a:r>
              <a:rPr lang="en-GB" dirty="0">
                <a:solidFill>
                  <a:srgbClr val="626262"/>
                </a:solidFill>
                <a:latin typeface="Arial" panose="020B0604020202020204" pitchFamily="34" charset="0"/>
                <a:cs typeface="Arial" panose="020B0604020202020204" pitchFamily="34" charset="0"/>
              </a:rPr>
              <a:t>By giving a proxy to a service, that service can keep regenerating the proxy and acting like you. You don’t want to give them all of your rights, just the one relevant for that particular service</a:t>
            </a:r>
          </a:p>
          <a:p>
            <a:endParaRPr lang="en-GB" dirty="0"/>
          </a:p>
        </p:txBody>
      </p:sp>
      <p:sp>
        <p:nvSpPr>
          <p:cNvPr id="10" name="Slide Number Placeholder 5">
            <a:extLst>
              <a:ext uri="{FF2B5EF4-FFF2-40B4-BE49-F238E27FC236}">
                <a16:creationId xmlns:a16="http://schemas.microsoft.com/office/drawing/2014/main" id="{73D8A5F1-F224-1198-ED50-C8C888CD2004}"/>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26</a:t>
            </a:fld>
            <a:endParaRPr lang="en-US"/>
          </a:p>
        </p:txBody>
      </p:sp>
    </p:spTree>
    <p:extLst>
      <p:ext uri="{BB962C8B-B14F-4D97-AF65-F5344CB8AC3E}">
        <p14:creationId xmlns:p14="http://schemas.microsoft.com/office/powerpoint/2010/main" val="3123763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 sz="4000" b="1" dirty="0">
                <a:latin typeface="Arial" panose="020B0604020202020204" pitchFamily="34" charset="0"/>
                <a:cs typeface="Arial" panose="020B0604020202020204" pitchFamily="34" charset="0"/>
              </a:rPr>
              <a:t>The WLCG Example: VOMS Proxy Certificates </a:t>
            </a:r>
            <a:endParaRPr lang="en-US" sz="1600" b="1" spc="-100" dirty="0">
              <a:solidFill>
                <a:srgbClr val="2E2D62"/>
              </a:solidFill>
              <a:latin typeface="Arial" panose="020B0604020202020204" pitchFamily="34" charset="0"/>
              <a:cs typeface="Arial" panose="020B0604020202020204" pitchFamily="34" charset="0"/>
            </a:endParaRPr>
          </a:p>
        </p:txBody>
      </p:sp>
      <p:sp>
        <p:nvSpPr>
          <p:cNvPr id="3" name="Google Shape;302;p42">
            <a:extLst>
              <a:ext uri="{FF2B5EF4-FFF2-40B4-BE49-F238E27FC236}">
                <a16:creationId xmlns:a16="http://schemas.microsoft.com/office/drawing/2014/main" id="{FAD76116-C389-FE36-1686-083CC90562FA}"/>
              </a:ext>
            </a:extLst>
          </p:cNvPr>
          <p:cNvSpPr txBox="1">
            <a:spLocks/>
          </p:cNvSpPr>
          <p:nvPr/>
        </p:nvSpPr>
        <p:spPr>
          <a:xfrm>
            <a:off x="6096001" y="3277125"/>
            <a:ext cx="6006956" cy="2367366"/>
          </a:xfrm>
          <a:prstGeom prst="rect">
            <a:avLst/>
          </a:prstGeom>
        </p:spPr>
        <p:txBody>
          <a:bodyPr spcFirstLastPara="1" vert="horz" wrap="square" lIns="121900" tIns="121900" rIns="121900" bIns="121900" rtlCol="0" anchor="t" anchorCtr="0">
            <a:normAutofit/>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b="1" dirty="0"/>
              <a:t>Grid Proxy</a:t>
            </a:r>
            <a:r>
              <a:rPr lang="en-GB" sz="2000" dirty="0"/>
              <a:t> = Short lived certificate to be used for authentication to grid services</a:t>
            </a:r>
          </a:p>
          <a:p>
            <a:r>
              <a:rPr lang="en-GB" sz="2000" b="1" dirty="0"/>
              <a:t>VOMS Extension</a:t>
            </a:r>
            <a:r>
              <a:rPr lang="en-GB" sz="2000" dirty="0"/>
              <a:t> = Virtual Organisation specific information, e.g. role and capability </a:t>
            </a:r>
          </a:p>
          <a:p>
            <a:r>
              <a:rPr lang="en-GB" sz="2000" b="1" dirty="0"/>
              <a:t>VOMS Proxy = Grid Proxy + VOMS Extension</a:t>
            </a:r>
          </a:p>
        </p:txBody>
      </p:sp>
      <p:pic>
        <p:nvPicPr>
          <p:cNvPr id="4" name="Google Shape;306;p42">
            <a:extLst>
              <a:ext uri="{FF2B5EF4-FFF2-40B4-BE49-F238E27FC236}">
                <a16:creationId xmlns:a16="http://schemas.microsoft.com/office/drawing/2014/main" id="{77FEAB22-B9D2-5BDA-C34B-33617CD1E354}"/>
              </a:ext>
            </a:extLst>
          </p:cNvPr>
          <p:cNvPicPr preferRelativeResize="0"/>
          <p:nvPr/>
        </p:nvPicPr>
        <p:blipFill>
          <a:blip r:embed="rId3">
            <a:alphaModFix/>
          </a:blip>
          <a:stretch>
            <a:fillRect/>
          </a:stretch>
        </p:blipFill>
        <p:spPr>
          <a:xfrm>
            <a:off x="231435" y="3347208"/>
            <a:ext cx="5864565" cy="2227200"/>
          </a:xfrm>
          <a:prstGeom prst="rect">
            <a:avLst/>
          </a:prstGeom>
          <a:noFill/>
          <a:ln>
            <a:noFill/>
          </a:ln>
        </p:spPr>
      </p:pic>
      <p:sp>
        <p:nvSpPr>
          <p:cNvPr id="5" name="TextBox 4">
            <a:extLst>
              <a:ext uri="{FF2B5EF4-FFF2-40B4-BE49-F238E27FC236}">
                <a16:creationId xmlns:a16="http://schemas.microsoft.com/office/drawing/2014/main" id="{E961D50A-5820-364B-2CD0-19159D232744}"/>
              </a:ext>
            </a:extLst>
          </p:cNvPr>
          <p:cNvSpPr txBox="1"/>
          <p:nvPr/>
        </p:nvSpPr>
        <p:spPr>
          <a:xfrm>
            <a:off x="403341" y="1213509"/>
            <a:ext cx="11531779" cy="2262158"/>
          </a:xfrm>
          <a:prstGeom prst="rect">
            <a:avLst/>
          </a:prstGeom>
          <a:noFill/>
        </p:spPr>
        <p:txBody>
          <a:bodyPr wrap="square" rtlCol="0">
            <a:spAutoFit/>
          </a:bodyPr>
          <a:lstStyle/>
          <a:p>
            <a:pPr marL="0" lvl="0" indent="0" algn="l" rtl="0">
              <a:spcBef>
                <a:spcPts val="0"/>
              </a:spcBef>
              <a:spcAft>
                <a:spcPts val="0"/>
              </a:spcAft>
              <a:buNone/>
            </a:pPr>
            <a:r>
              <a:rPr lang="en-GB" sz="2100" dirty="0">
                <a:solidFill>
                  <a:srgbClr val="626262"/>
                </a:solidFill>
                <a:latin typeface="Arial" panose="020B0604020202020204" pitchFamily="34" charset="0"/>
                <a:cs typeface="Arial" panose="020B0604020202020204" pitchFamily="34" charset="0"/>
              </a:rPr>
              <a:t>That was just for Authentication - we now need a way to add authorization</a:t>
            </a:r>
          </a:p>
          <a:p>
            <a:pPr marL="0" lvl="0" indent="0" algn="l" rtl="0">
              <a:spcBef>
                <a:spcPts val="0"/>
              </a:spcBef>
              <a:spcAft>
                <a:spcPts val="0"/>
              </a:spcAft>
              <a:buNone/>
            </a:pPr>
            <a:endParaRPr lang="en-GB" sz="2100" dirty="0">
              <a:solidFill>
                <a:srgbClr val="626262"/>
              </a:solidFill>
              <a:latin typeface="Arial" panose="020B0604020202020204" pitchFamily="34" charset="0"/>
              <a:cs typeface="Arial" panose="020B0604020202020204" pitchFamily="34" charset="0"/>
            </a:endParaRPr>
          </a:p>
          <a:p>
            <a:pPr marL="0" lvl="0" indent="0" algn="l" rtl="0">
              <a:spcBef>
                <a:spcPts val="0"/>
              </a:spcBef>
              <a:spcAft>
                <a:spcPts val="0"/>
              </a:spcAft>
              <a:buNone/>
            </a:pPr>
            <a:r>
              <a:rPr lang="en-GB" sz="2100" dirty="0">
                <a:solidFill>
                  <a:srgbClr val="626262"/>
                </a:solidFill>
                <a:latin typeface="Arial" panose="020B0604020202020204" pitchFamily="34" charset="0"/>
                <a:cs typeface="Arial" panose="020B0604020202020204" pitchFamily="34" charset="0"/>
              </a:rPr>
              <a:t>Taking WLCG as an example:</a:t>
            </a:r>
          </a:p>
          <a:p>
            <a:pPr marL="285750" lvl="0" indent="-285750" algn="l" rtl="0">
              <a:spcBef>
                <a:spcPts val="0"/>
              </a:spcBef>
              <a:spcAft>
                <a:spcPts val="0"/>
              </a:spcAft>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Authorization rules are (were!) stored in the Virtual Organisation Management System (VOMS)</a:t>
            </a:r>
          </a:p>
          <a:p>
            <a:pPr marL="285750" lvl="0" indent="-285750" algn="l" rtl="0">
              <a:spcBef>
                <a:spcPts val="0"/>
              </a:spcBef>
              <a:spcAft>
                <a:spcPts val="0"/>
              </a:spcAft>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A Virtual Organisation is an experiment or research community in our context. </a:t>
            </a:r>
          </a:p>
          <a:p>
            <a:pPr marL="285750" lvl="0" indent="-285750" algn="l" rtl="0">
              <a:spcBef>
                <a:spcPts val="0"/>
              </a:spcBef>
              <a:spcAft>
                <a:spcPts val="0"/>
              </a:spcAft>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Who has registered with, and is known to, VOMS?</a:t>
            </a:r>
            <a:endParaRPr lang="en-GB" sz="1600" dirty="0">
              <a:solidFill>
                <a:srgbClr val="626262"/>
              </a:solidFill>
              <a:latin typeface="Arial" panose="020B0604020202020204" pitchFamily="34" charset="0"/>
              <a:cs typeface="Arial" panose="020B0604020202020204" pitchFamily="34" charset="0"/>
            </a:endParaRPr>
          </a:p>
          <a:p>
            <a:endParaRPr lang="en-GB" dirty="0"/>
          </a:p>
        </p:txBody>
      </p:sp>
      <p:sp>
        <p:nvSpPr>
          <p:cNvPr id="8" name="Slide Number Placeholder 5">
            <a:extLst>
              <a:ext uri="{FF2B5EF4-FFF2-40B4-BE49-F238E27FC236}">
                <a16:creationId xmlns:a16="http://schemas.microsoft.com/office/drawing/2014/main" id="{BA85FE1F-0C9D-FD22-B06F-1C8A6CAD8A2B}"/>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27</a:t>
            </a:fld>
            <a:endParaRPr lang="en-US"/>
          </a:p>
        </p:txBody>
      </p:sp>
    </p:spTree>
    <p:extLst>
      <p:ext uri="{BB962C8B-B14F-4D97-AF65-F5344CB8AC3E}">
        <p14:creationId xmlns:p14="http://schemas.microsoft.com/office/powerpoint/2010/main" val="40219574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oogle Shape;317;p43">
            <a:extLst>
              <a:ext uri="{FF2B5EF4-FFF2-40B4-BE49-F238E27FC236}">
                <a16:creationId xmlns:a16="http://schemas.microsoft.com/office/drawing/2014/main" id="{6D2749CC-E6AD-B711-586D-3955A2F0ECDE}"/>
              </a:ext>
            </a:extLst>
          </p:cNvPr>
          <p:cNvPicPr preferRelativeResize="0"/>
          <p:nvPr/>
        </p:nvPicPr>
        <p:blipFill>
          <a:blip r:embed="rId3">
            <a:alphaModFix/>
          </a:blip>
          <a:stretch>
            <a:fillRect/>
          </a:stretch>
        </p:blipFill>
        <p:spPr>
          <a:xfrm rot="10800000">
            <a:off x="16513" y="4049452"/>
            <a:ext cx="823274" cy="835223"/>
          </a:xfrm>
          <a:prstGeom prst="rect">
            <a:avLst/>
          </a:prstGeom>
          <a:noFill/>
          <a:ln>
            <a:noFill/>
          </a:ln>
        </p:spPr>
      </p:pic>
      <p:sp>
        <p:nvSpPr>
          <p:cNvPr id="2" name="Title 1">
            <a:extLst>
              <a:ext uri="{FF2B5EF4-FFF2-40B4-BE49-F238E27FC236}">
                <a16:creationId xmlns:a16="http://schemas.microsoft.com/office/drawing/2014/main" id="{3A8FD1B6-DD36-CBFD-E2BF-4192CBEF100D}"/>
              </a:ext>
            </a:extLst>
          </p:cNvPr>
          <p:cNvSpPr>
            <a:spLocks noGrp="1"/>
          </p:cNvSpPr>
          <p:nvPr>
            <p:ph type="title"/>
          </p:nvPr>
        </p:nvSpPr>
        <p:spPr>
          <a:xfrm>
            <a:off x="839788" y="281199"/>
            <a:ext cx="7429500" cy="620457"/>
          </a:xfrm>
        </p:spPr>
        <p:txBody>
          <a:bodyPr>
            <a:normAutofit fontScale="90000"/>
          </a:bodyPr>
          <a:lstStyle/>
          <a:p>
            <a:r>
              <a:rPr lang="en-GB" dirty="0"/>
              <a:t>Putting the pieces together… Certificates</a:t>
            </a:r>
          </a:p>
        </p:txBody>
      </p:sp>
      <p:sp>
        <p:nvSpPr>
          <p:cNvPr id="4" name="Text Placeholder 3">
            <a:extLst>
              <a:ext uri="{FF2B5EF4-FFF2-40B4-BE49-F238E27FC236}">
                <a16:creationId xmlns:a16="http://schemas.microsoft.com/office/drawing/2014/main" id="{9895C8FB-0414-A048-318E-69BD77367FB9}"/>
              </a:ext>
            </a:extLst>
          </p:cNvPr>
          <p:cNvSpPr>
            <a:spLocks noGrp="1"/>
          </p:cNvSpPr>
          <p:nvPr>
            <p:ph type="body" sz="half" idx="2"/>
          </p:nvPr>
        </p:nvSpPr>
        <p:spPr>
          <a:xfrm>
            <a:off x="839788" y="989012"/>
            <a:ext cx="4106508" cy="4675619"/>
          </a:xfrm>
        </p:spPr>
        <p:txBody>
          <a:bodyPr>
            <a:normAutofit fontScale="92500"/>
          </a:bodyPr>
          <a:lstStyle/>
          <a:p>
            <a:pPr marL="0" indent="0">
              <a:buNone/>
            </a:pPr>
            <a:r>
              <a:rPr lang="en-GB" sz="2200" b="1" dirty="0"/>
              <a:t>Good Bits</a:t>
            </a:r>
          </a:p>
          <a:p>
            <a:pPr marL="342900" indent="-342900">
              <a:spcBef>
                <a:spcPts val="1600"/>
              </a:spcBef>
              <a:buClr>
                <a:srgbClr val="626262"/>
              </a:buClr>
              <a:buFont typeface="Arial" panose="020B0604020202020204" pitchFamily="34" charset="0"/>
              <a:buChar char="•"/>
            </a:pPr>
            <a:r>
              <a:rPr lang="en-GB" sz="2200" dirty="0"/>
              <a:t>Well established technology, services are set up to accept certificates</a:t>
            </a:r>
          </a:p>
          <a:p>
            <a:pPr marL="342900" indent="-342900">
              <a:buClr>
                <a:srgbClr val="626262"/>
              </a:buClr>
              <a:buFont typeface="Arial" panose="020B0604020202020204" pitchFamily="34" charset="0"/>
              <a:buChar char="•"/>
            </a:pPr>
            <a:r>
              <a:rPr lang="en-GB" sz="2200" dirty="0"/>
              <a:t>Same credential valid for web and non-web</a:t>
            </a:r>
          </a:p>
          <a:p>
            <a:pPr marL="0" indent="0">
              <a:buClr>
                <a:srgbClr val="626262"/>
              </a:buClr>
              <a:buNone/>
            </a:pPr>
            <a:r>
              <a:rPr lang="en-GB" sz="2200" b="1" dirty="0"/>
              <a:t>Bad Bits</a:t>
            </a:r>
          </a:p>
          <a:p>
            <a:pPr marL="342900" indent="-342900">
              <a:spcBef>
                <a:spcPts val="1600"/>
              </a:spcBef>
              <a:buClr>
                <a:srgbClr val="626262"/>
              </a:buClr>
              <a:buFont typeface="Arial" panose="020B0604020202020204" pitchFamily="34" charset="0"/>
              <a:buChar char="•"/>
            </a:pPr>
            <a:r>
              <a:rPr lang="en-GB" sz="2200" dirty="0"/>
              <a:t>Security impact if compromised (and frequently compromised)</a:t>
            </a:r>
          </a:p>
          <a:p>
            <a:pPr marL="342900" indent="-342900">
              <a:buClr>
                <a:srgbClr val="626262"/>
              </a:buClr>
              <a:buFont typeface="Arial" panose="020B0604020202020204" pitchFamily="34" charset="0"/>
              <a:buChar char="•"/>
            </a:pPr>
            <a:r>
              <a:rPr lang="en-GB" sz="2200" dirty="0"/>
              <a:t>Not user friendly &amp; Mobility issues</a:t>
            </a:r>
          </a:p>
          <a:p>
            <a:pPr marL="342900" indent="-342900">
              <a:buClr>
                <a:srgbClr val="626262"/>
              </a:buClr>
              <a:buFont typeface="Arial" panose="020B0604020202020204" pitchFamily="34" charset="0"/>
              <a:buChar char="•"/>
            </a:pPr>
            <a:r>
              <a:rPr lang="en-GB" sz="2200" dirty="0"/>
              <a:t>Aging out of usage in favour of more modern solutions</a:t>
            </a:r>
          </a:p>
          <a:p>
            <a:endParaRPr lang="en-GB" sz="2400" dirty="0"/>
          </a:p>
        </p:txBody>
      </p:sp>
      <p:grpSp>
        <p:nvGrpSpPr>
          <p:cNvPr id="37" name="Group 36">
            <a:extLst>
              <a:ext uri="{FF2B5EF4-FFF2-40B4-BE49-F238E27FC236}">
                <a16:creationId xmlns:a16="http://schemas.microsoft.com/office/drawing/2014/main" id="{4E4E062F-9D2D-7F2A-D0B0-E6EF94594044}"/>
              </a:ext>
            </a:extLst>
          </p:cNvPr>
          <p:cNvGrpSpPr/>
          <p:nvPr/>
        </p:nvGrpSpPr>
        <p:grpSpPr>
          <a:xfrm>
            <a:off x="5322780" y="1828800"/>
            <a:ext cx="6150191" cy="1410346"/>
            <a:chOff x="5322780" y="1828800"/>
            <a:chExt cx="6150191" cy="1410346"/>
          </a:xfrm>
        </p:grpSpPr>
        <p:grpSp>
          <p:nvGrpSpPr>
            <p:cNvPr id="23" name="Group 22">
              <a:extLst>
                <a:ext uri="{FF2B5EF4-FFF2-40B4-BE49-F238E27FC236}">
                  <a16:creationId xmlns:a16="http://schemas.microsoft.com/office/drawing/2014/main" id="{7F1E5EBC-0192-EC6D-C669-B2C2B4F6F031}"/>
                </a:ext>
              </a:extLst>
            </p:cNvPr>
            <p:cNvGrpSpPr/>
            <p:nvPr/>
          </p:nvGrpSpPr>
          <p:grpSpPr>
            <a:xfrm>
              <a:off x="8526463" y="1828800"/>
              <a:ext cx="2946508" cy="1410346"/>
              <a:chOff x="8526463" y="1828800"/>
              <a:chExt cx="2946508" cy="1410346"/>
            </a:xfrm>
          </p:grpSpPr>
          <p:sp>
            <p:nvSpPr>
              <p:cNvPr id="20" name="Rectangle 19">
                <a:extLst>
                  <a:ext uri="{FF2B5EF4-FFF2-40B4-BE49-F238E27FC236}">
                    <a16:creationId xmlns:a16="http://schemas.microsoft.com/office/drawing/2014/main" id="{E17A2D9B-CE5D-CD58-1590-7600803A8F9E}"/>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DDE228B7-0824-BA30-72C5-0DAF0ED28A06}"/>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Research</a:t>
                </a:r>
              </a:p>
              <a:p>
                <a:pPr algn="ctr"/>
                <a:r>
                  <a:rPr lang="en-GB" sz="2400" dirty="0">
                    <a:solidFill>
                      <a:schemeClr val="bg1"/>
                    </a:solidFill>
                    <a:latin typeface="Arial" panose="020B0604020202020204" pitchFamily="34" charset="0"/>
                    <a:cs typeface="Arial" panose="020B0604020202020204" pitchFamily="34" charset="0"/>
                  </a:rPr>
                  <a:t>Community</a:t>
                </a:r>
              </a:p>
            </p:txBody>
          </p:sp>
          <p:pic>
            <p:nvPicPr>
              <p:cNvPr id="8" name="Graphic 7" descr="Factory with solid fill">
                <a:extLst>
                  <a:ext uri="{FF2B5EF4-FFF2-40B4-BE49-F238E27FC236}">
                    <a16:creationId xmlns:a16="http://schemas.microsoft.com/office/drawing/2014/main" id="{A0DBCCE4-FD2E-1BF6-0A40-07F0D5049DF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599176" y="1968755"/>
                <a:ext cx="1014668" cy="1014668"/>
              </a:xfrm>
              <a:prstGeom prst="rect">
                <a:avLst/>
              </a:prstGeom>
            </p:spPr>
          </p:pic>
        </p:grpSp>
        <p:grpSp>
          <p:nvGrpSpPr>
            <p:cNvPr id="26" name="Group 25">
              <a:extLst>
                <a:ext uri="{FF2B5EF4-FFF2-40B4-BE49-F238E27FC236}">
                  <a16:creationId xmlns:a16="http://schemas.microsoft.com/office/drawing/2014/main" id="{111C61B2-F2EB-E9B2-8F7E-6620DDD9161C}"/>
                </a:ext>
              </a:extLst>
            </p:cNvPr>
            <p:cNvGrpSpPr/>
            <p:nvPr/>
          </p:nvGrpSpPr>
          <p:grpSpPr>
            <a:xfrm>
              <a:off x="5322780" y="1828800"/>
              <a:ext cx="2946508" cy="1410346"/>
              <a:chOff x="8526463" y="1828800"/>
              <a:chExt cx="2946508" cy="1410346"/>
            </a:xfrm>
          </p:grpSpPr>
          <p:sp>
            <p:nvSpPr>
              <p:cNvPr id="27" name="Rectangle 26">
                <a:extLst>
                  <a:ext uri="{FF2B5EF4-FFF2-40B4-BE49-F238E27FC236}">
                    <a16:creationId xmlns:a16="http://schemas.microsoft.com/office/drawing/2014/main" id="{46254C85-BCAF-282E-9356-49A7E121FC0E}"/>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a:extLst>
                  <a:ext uri="{FF2B5EF4-FFF2-40B4-BE49-F238E27FC236}">
                    <a16:creationId xmlns:a16="http://schemas.microsoft.com/office/drawing/2014/main" id="{7951B396-56B9-BA1C-FA67-A2BA4B83181C}"/>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Identity</a:t>
                </a:r>
              </a:p>
              <a:p>
                <a:pPr algn="ctr"/>
                <a:r>
                  <a:rPr lang="en-GB" sz="2400" dirty="0">
                    <a:solidFill>
                      <a:schemeClr val="bg1"/>
                    </a:solidFill>
                    <a:latin typeface="Arial" panose="020B0604020202020204" pitchFamily="34" charset="0"/>
                    <a:cs typeface="Arial" panose="020B0604020202020204" pitchFamily="34" charset="0"/>
                  </a:rPr>
                  <a:t>Provider</a:t>
                </a:r>
              </a:p>
            </p:txBody>
          </p:sp>
          <p:pic>
            <p:nvPicPr>
              <p:cNvPr id="29" name="Graphic 28">
                <a:extLst>
                  <a:ext uri="{FF2B5EF4-FFF2-40B4-BE49-F238E27FC236}">
                    <a16:creationId xmlns:a16="http://schemas.microsoft.com/office/drawing/2014/main" id="{BE0C473F-E70F-7162-51F4-455EFACF41DA}"/>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8599176" y="1968755"/>
                <a:ext cx="1014668" cy="1014668"/>
              </a:xfrm>
              <a:prstGeom prst="rect">
                <a:avLst/>
              </a:prstGeom>
            </p:spPr>
          </p:pic>
        </p:grpSp>
      </p:grpSp>
      <p:grpSp>
        <p:nvGrpSpPr>
          <p:cNvPr id="33" name="Group 32">
            <a:extLst>
              <a:ext uri="{FF2B5EF4-FFF2-40B4-BE49-F238E27FC236}">
                <a16:creationId xmlns:a16="http://schemas.microsoft.com/office/drawing/2014/main" id="{6D79A8E6-67DF-ECA1-BA28-EE926FF196ED}"/>
              </a:ext>
            </a:extLst>
          </p:cNvPr>
          <p:cNvGrpSpPr/>
          <p:nvPr/>
        </p:nvGrpSpPr>
        <p:grpSpPr>
          <a:xfrm>
            <a:off x="6924621" y="4166289"/>
            <a:ext cx="2946508" cy="1410346"/>
            <a:chOff x="8526463" y="1828800"/>
            <a:chExt cx="2946508" cy="1410346"/>
          </a:xfrm>
        </p:grpSpPr>
        <p:sp>
          <p:nvSpPr>
            <p:cNvPr id="34" name="Rectangle 33">
              <a:extLst>
                <a:ext uri="{FF2B5EF4-FFF2-40B4-BE49-F238E27FC236}">
                  <a16:creationId xmlns:a16="http://schemas.microsoft.com/office/drawing/2014/main" id="{FA845410-5E39-7CB6-3E24-02864EA88951}"/>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a:extLst>
                <a:ext uri="{FF2B5EF4-FFF2-40B4-BE49-F238E27FC236}">
                  <a16:creationId xmlns:a16="http://schemas.microsoft.com/office/drawing/2014/main" id="{9712EB31-3E66-4A6A-5B66-2EAFE5C035E7}"/>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Research</a:t>
              </a:r>
            </a:p>
            <a:p>
              <a:pPr algn="ctr"/>
              <a:r>
                <a:rPr lang="en-GB" sz="2400" dirty="0">
                  <a:solidFill>
                    <a:schemeClr val="bg1"/>
                  </a:solidFill>
                  <a:latin typeface="Arial" panose="020B0604020202020204" pitchFamily="34" charset="0"/>
                  <a:cs typeface="Arial" panose="020B0604020202020204" pitchFamily="34" charset="0"/>
                </a:rPr>
                <a:t>Service</a:t>
              </a:r>
            </a:p>
          </p:txBody>
        </p:sp>
        <p:pic>
          <p:nvPicPr>
            <p:cNvPr id="36" name="Graphic 35" descr="Lightbulb and gear with solid fill">
              <a:extLst>
                <a:ext uri="{FF2B5EF4-FFF2-40B4-BE49-F238E27FC236}">
                  <a16:creationId xmlns:a16="http://schemas.microsoft.com/office/drawing/2014/main" id="{50978765-75C1-38E1-DB10-9699EDF747CD}"/>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8599176" y="1968755"/>
              <a:ext cx="1014668" cy="1014668"/>
            </a:xfrm>
            <a:prstGeom prst="rect">
              <a:avLst/>
            </a:prstGeom>
          </p:spPr>
        </p:pic>
      </p:grpSp>
      <p:cxnSp>
        <p:nvCxnSpPr>
          <p:cNvPr id="39" name="Straight Arrow Connector 38">
            <a:extLst>
              <a:ext uri="{FF2B5EF4-FFF2-40B4-BE49-F238E27FC236}">
                <a16:creationId xmlns:a16="http://schemas.microsoft.com/office/drawing/2014/main" id="{30523FDC-CB7F-7D3F-4989-D76F679D29A4}"/>
              </a:ext>
            </a:extLst>
          </p:cNvPr>
          <p:cNvCxnSpPr>
            <a:stCxn id="27" idx="2"/>
            <a:endCxn id="34" idx="0"/>
          </p:cNvCxnSpPr>
          <p:nvPr/>
        </p:nvCxnSpPr>
        <p:spPr>
          <a:xfrm>
            <a:off x="6796034" y="3239146"/>
            <a:ext cx="1601841" cy="927143"/>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5E3A8F01-0F09-689E-D365-7DF0A9D0884E}"/>
              </a:ext>
            </a:extLst>
          </p:cNvPr>
          <p:cNvCxnSpPr>
            <a:stCxn id="20" idx="2"/>
            <a:endCxn id="34" idx="0"/>
          </p:cNvCxnSpPr>
          <p:nvPr/>
        </p:nvCxnSpPr>
        <p:spPr>
          <a:xfrm flipH="1">
            <a:off x="8397875" y="3239146"/>
            <a:ext cx="1601842" cy="927143"/>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7D1E5BAA-7AB1-E5E6-8D9D-FACB62C2E445}"/>
              </a:ext>
            </a:extLst>
          </p:cNvPr>
          <p:cNvSpPr txBox="1"/>
          <p:nvPr/>
        </p:nvSpPr>
        <p:spPr>
          <a:xfrm>
            <a:off x="5203471" y="3526782"/>
            <a:ext cx="2067291" cy="830997"/>
          </a:xfrm>
          <a:prstGeom prst="rect">
            <a:avLst/>
          </a:prstGeom>
          <a:noFill/>
        </p:spPr>
        <p:txBody>
          <a:bodyPr wrap="square" rtlCol="0">
            <a:spAutoFit/>
          </a:bodyPr>
          <a:lstStyle/>
          <a:p>
            <a:r>
              <a:rPr lang="en-GB" sz="2400" dirty="0"/>
              <a:t>Authentication</a:t>
            </a:r>
            <a:br>
              <a:rPr lang="en-GB" sz="2400" dirty="0"/>
            </a:br>
            <a:r>
              <a:rPr lang="en-GB" sz="2400" dirty="0"/>
              <a:t>(Certificate)</a:t>
            </a:r>
          </a:p>
        </p:txBody>
      </p:sp>
      <p:sp>
        <p:nvSpPr>
          <p:cNvPr id="46" name="TextBox 45">
            <a:extLst>
              <a:ext uri="{FF2B5EF4-FFF2-40B4-BE49-F238E27FC236}">
                <a16:creationId xmlns:a16="http://schemas.microsoft.com/office/drawing/2014/main" id="{2DA1E06A-AA41-B5CA-40F3-B691A279E7F3}"/>
              </a:ext>
            </a:extLst>
          </p:cNvPr>
          <p:cNvSpPr txBox="1"/>
          <p:nvPr/>
        </p:nvSpPr>
        <p:spPr>
          <a:xfrm>
            <a:off x="9596679" y="3526783"/>
            <a:ext cx="1876291" cy="830997"/>
          </a:xfrm>
          <a:prstGeom prst="rect">
            <a:avLst/>
          </a:prstGeom>
          <a:noFill/>
        </p:spPr>
        <p:txBody>
          <a:bodyPr wrap="square" rtlCol="0">
            <a:spAutoFit/>
          </a:bodyPr>
          <a:lstStyle/>
          <a:p>
            <a:r>
              <a:rPr lang="en-GB" sz="2400" dirty="0"/>
              <a:t>Authorization</a:t>
            </a:r>
          </a:p>
          <a:p>
            <a:pPr algn="r"/>
            <a:r>
              <a:rPr lang="en-GB" sz="2400" dirty="0"/>
              <a:t>(Proxy)</a:t>
            </a:r>
          </a:p>
        </p:txBody>
      </p:sp>
      <p:sp>
        <p:nvSpPr>
          <p:cNvPr id="3" name="Slide Number Placeholder 2">
            <a:extLst>
              <a:ext uri="{FF2B5EF4-FFF2-40B4-BE49-F238E27FC236}">
                <a16:creationId xmlns:a16="http://schemas.microsoft.com/office/drawing/2014/main" id="{5A04F217-0B86-7D31-2946-FF787D29E017}"/>
              </a:ext>
            </a:extLst>
          </p:cNvPr>
          <p:cNvSpPr>
            <a:spLocks noGrp="1"/>
          </p:cNvSpPr>
          <p:nvPr>
            <p:ph type="sldNum" sz="quarter" idx="12"/>
          </p:nvPr>
        </p:nvSpPr>
        <p:spPr/>
        <p:txBody>
          <a:bodyPr/>
          <a:lstStyle/>
          <a:p>
            <a:fld id="{BBAAB195-B577-5546-8349-9DDA93B6129E}" type="slidenum">
              <a:rPr lang="en-US" smtClean="0"/>
              <a:t>28</a:t>
            </a:fld>
            <a:endParaRPr lang="en-US" dirty="0"/>
          </a:p>
        </p:txBody>
      </p:sp>
      <p:pic>
        <p:nvPicPr>
          <p:cNvPr id="5" name="Google Shape;316;p43">
            <a:extLst>
              <a:ext uri="{FF2B5EF4-FFF2-40B4-BE49-F238E27FC236}">
                <a16:creationId xmlns:a16="http://schemas.microsoft.com/office/drawing/2014/main" id="{91745E8F-2515-7459-27ED-DEE6C1B07810}"/>
              </a:ext>
            </a:extLst>
          </p:cNvPr>
          <p:cNvPicPr preferRelativeResize="0"/>
          <p:nvPr/>
        </p:nvPicPr>
        <p:blipFill>
          <a:blip r:embed="rId3">
            <a:alphaModFix/>
          </a:blip>
          <a:stretch>
            <a:fillRect/>
          </a:stretch>
        </p:blipFill>
        <p:spPr>
          <a:xfrm>
            <a:off x="16513" y="1776766"/>
            <a:ext cx="823275" cy="835223"/>
          </a:xfrm>
          <a:prstGeom prst="rect">
            <a:avLst/>
          </a:prstGeom>
          <a:noFill/>
          <a:ln>
            <a:noFill/>
          </a:ln>
        </p:spPr>
      </p:pic>
    </p:spTree>
    <p:extLst>
      <p:ext uri="{BB962C8B-B14F-4D97-AF65-F5344CB8AC3E}">
        <p14:creationId xmlns:p14="http://schemas.microsoft.com/office/powerpoint/2010/main" val="41349669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C9A6F-CCFE-1F15-3E03-9A84EDCF7A74}"/>
              </a:ext>
            </a:extLst>
          </p:cNvPr>
          <p:cNvSpPr>
            <a:spLocks noGrp="1"/>
          </p:cNvSpPr>
          <p:nvPr>
            <p:ph type="ctrTitle"/>
          </p:nvPr>
        </p:nvSpPr>
        <p:spPr/>
        <p:txBody>
          <a:bodyPr>
            <a:normAutofit fontScale="90000"/>
          </a:bodyPr>
          <a:lstStyle/>
          <a:p>
            <a:pPr marL="0" marR="0" lvl="0" indent="0" defTabSz="914400" rtl="0" eaLnBrk="1" fontAlgn="auto" latinLnBrk="0" hangingPunct="1">
              <a:lnSpc>
                <a:spcPct val="100000"/>
              </a:lnSpc>
              <a:spcBef>
                <a:spcPts val="0"/>
              </a:spcBef>
              <a:spcAft>
                <a:spcPts val="200"/>
              </a:spcAft>
              <a:tabLst/>
              <a:defRPr/>
            </a:pPr>
            <a:r>
              <a:rPr kumimoji="0" lang="en-US" sz="60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AuthN</a:t>
            </a: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&amp; </a:t>
            </a:r>
            <a:r>
              <a:rPr kumimoji="0" lang="en-US" sz="60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AuthZ</a:t>
            </a: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Technologies:</a:t>
            </a:r>
            <a:b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b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SAML</a:t>
            </a:r>
            <a:endParaRPr lang="en-GB" dirty="0"/>
          </a:p>
        </p:txBody>
      </p:sp>
      <p:sp>
        <p:nvSpPr>
          <p:cNvPr id="3" name="Subtitle 2">
            <a:extLst>
              <a:ext uri="{FF2B5EF4-FFF2-40B4-BE49-F238E27FC236}">
                <a16:creationId xmlns:a16="http://schemas.microsoft.com/office/drawing/2014/main" id="{19381778-7A54-9FEA-B7DD-4DE733FAEE20}"/>
              </a:ext>
            </a:extLst>
          </p:cNvPr>
          <p:cNvSpPr>
            <a:spLocks noGrp="1"/>
          </p:cNvSpPr>
          <p:nvPr>
            <p:ph type="subTitle" idx="1"/>
          </p:nvPr>
        </p:nvSpPr>
        <p:spPr/>
        <p:txBody>
          <a:bodyPr/>
          <a:lstStyle/>
          <a:p>
            <a:endParaRPr lang="en-GB"/>
          </a:p>
        </p:txBody>
      </p:sp>
      <p:sp>
        <p:nvSpPr>
          <p:cNvPr id="5" name="Slide Number Placeholder 5">
            <a:extLst>
              <a:ext uri="{FF2B5EF4-FFF2-40B4-BE49-F238E27FC236}">
                <a16:creationId xmlns:a16="http://schemas.microsoft.com/office/drawing/2014/main" id="{C52E0146-2DC9-5F9B-D344-ED5544543A71}"/>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29</a:t>
            </a:fld>
            <a:endParaRPr lang="en-US"/>
          </a:p>
        </p:txBody>
      </p:sp>
    </p:spTree>
    <p:extLst>
      <p:ext uri="{BB962C8B-B14F-4D97-AF65-F5344CB8AC3E}">
        <p14:creationId xmlns:p14="http://schemas.microsoft.com/office/powerpoint/2010/main" val="1974220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3163E93-8ADA-7849-A1F1-A16817F4E1F8}"/>
              </a:ext>
            </a:extLst>
          </p:cNvPr>
          <p:cNvPicPr>
            <a:picLocks noChangeAspect="1"/>
          </p:cNvPicPr>
          <p:nvPr/>
        </p:nvPicPr>
        <p:blipFill rotWithShape="1">
          <a:blip r:embed="rId3"/>
          <a:srcRect l="28931"/>
          <a:stretch/>
        </p:blipFill>
        <p:spPr>
          <a:xfrm>
            <a:off x="6096000" y="0"/>
            <a:ext cx="6096000" cy="6858000"/>
          </a:xfrm>
          <a:prstGeom prst="rect">
            <a:avLst/>
          </a:prstGeom>
        </p:spPr>
      </p:pic>
      <p:pic>
        <p:nvPicPr>
          <p:cNvPr id="9" name="Picture 8">
            <a:extLst>
              <a:ext uri="{FF2B5EF4-FFF2-40B4-BE49-F238E27FC236}">
                <a16:creationId xmlns:a16="http://schemas.microsoft.com/office/drawing/2014/main" id="{9E6DE168-6938-B747-BEE8-8CC9B28012DE}"/>
              </a:ext>
            </a:extLst>
          </p:cNvPr>
          <p:cNvPicPr>
            <a:picLocks noChangeAspect="1"/>
          </p:cNvPicPr>
          <p:nvPr/>
        </p:nvPicPr>
        <p:blipFill rotWithShape="1">
          <a:blip r:embed="rId4"/>
          <a:srcRect l="47007"/>
          <a:stretch/>
        </p:blipFill>
        <p:spPr>
          <a:xfrm>
            <a:off x="5731098" y="0"/>
            <a:ext cx="6460901" cy="6858000"/>
          </a:xfrm>
          <a:prstGeom prst="rect">
            <a:avLst/>
          </a:prstGeom>
        </p:spPr>
      </p:pic>
      <p:sp>
        <p:nvSpPr>
          <p:cNvPr id="3" name="TextBox 2">
            <a:extLst>
              <a:ext uri="{FF2B5EF4-FFF2-40B4-BE49-F238E27FC236}">
                <a16:creationId xmlns:a16="http://schemas.microsoft.com/office/drawing/2014/main" id="{C8B66DC9-76C9-5140-A7C4-B9B833C488D1}"/>
              </a:ext>
            </a:extLst>
          </p:cNvPr>
          <p:cNvSpPr txBox="1"/>
          <p:nvPr/>
        </p:nvSpPr>
        <p:spPr>
          <a:xfrm>
            <a:off x="423748" y="1380700"/>
            <a:ext cx="5101814" cy="1072088"/>
          </a:xfrm>
          <a:prstGeom prst="rect">
            <a:avLst/>
          </a:prstGeom>
          <a:noFill/>
        </p:spPr>
        <p:txBody>
          <a:bodyPr wrap="square" rtlCol="0" anchor="t">
            <a:spAutoFit/>
          </a:bodyPr>
          <a:lstStyle/>
          <a:p>
            <a:pPr>
              <a:spcAft>
                <a:spcPts val="200"/>
              </a:spcAft>
            </a:pPr>
            <a:r>
              <a:rPr lang="en-US" sz="2400" b="1" spc="-100" dirty="0">
                <a:solidFill>
                  <a:srgbClr val="1E5DF8"/>
                </a:solidFill>
                <a:latin typeface="Arial" panose="020B0604020202020204" pitchFamily="34" charset="0"/>
                <a:cs typeface="Arial" panose="020B0604020202020204" pitchFamily="34" charset="0"/>
              </a:rPr>
              <a:t>1</a:t>
            </a:r>
            <a:r>
              <a:rPr lang="en-US" sz="2400" b="1" spc="-100" dirty="0">
                <a:solidFill>
                  <a:srgbClr val="2E2D62"/>
                </a:solidFill>
                <a:latin typeface="Arial" panose="020B0604020202020204" pitchFamily="34" charset="0"/>
                <a:cs typeface="Arial" panose="020B0604020202020204" pitchFamily="34" charset="0"/>
              </a:rPr>
              <a:t> Introduction to Identity, Authentication, Authorization</a:t>
            </a:r>
          </a:p>
          <a:p>
            <a:pPr>
              <a:spcAft>
                <a:spcPts val="200"/>
              </a:spcAft>
            </a:pPr>
            <a:r>
              <a:rPr lang="en-GB" sz="1400" dirty="0">
                <a:solidFill>
                  <a:srgbClr val="626262"/>
                </a:solidFill>
                <a:latin typeface="Arial" panose="020B0604020202020204" pitchFamily="34" charset="0"/>
                <a:cs typeface="Arial" panose="020B0604020202020204" pitchFamily="34" charset="0"/>
              </a:rPr>
              <a:t>…and why does it matter anyway </a:t>
            </a:r>
          </a:p>
        </p:txBody>
      </p:sp>
      <p:sp>
        <p:nvSpPr>
          <p:cNvPr id="4" name="TextBox 3">
            <a:extLst>
              <a:ext uri="{FF2B5EF4-FFF2-40B4-BE49-F238E27FC236}">
                <a16:creationId xmlns:a16="http://schemas.microsoft.com/office/drawing/2014/main" id="{A6EBDC0C-5E44-914B-85A5-07AF5BC1B9B6}"/>
              </a:ext>
            </a:extLst>
          </p:cNvPr>
          <p:cNvSpPr txBox="1"/>
          <p:nvPr/>
        </p:nvSpPr>
        <p:spPr>
          <a:xfrm>
            <a:off x="423748" y="2484499"/>
            <a:ext cx="5101814" cy="830997"/>
          </a:xfrm>
          <a:prstGeom prst="rect">
            <a:avLst/>
          </a:prstGeom>
          <a:noFill/>
        </p:spPr>
        <p:txBody>
          <a:bodyPr wrap="square" rtlCol="0" anchor="t">
            <a:spAutoFit/>
          </a:bodyPr>
          <a:lstStyle/>
          <a:p>
            <a:pPr>
              <a:spcAft>
                <a:spcPts val="200"/>
              </a:spcAft>
            </a:pPr>
            <a:r>
              <a:rPr lang="en-US" sz="2400" b="1" spc="-100" dirty="0">
                <a:solidFill>
                  <a:srgbClr val="1E5DF8"/>
                </a:solidFill>
                <a:latin typeface="Arial" panose="020B0604020202020204" pitchFamily="34" charset="0"/>
                <a:cs typeface="Arial" panose="020B0604020202020204" pitchFamily="34" charset="0"/>
              </a:rPr>
              <a:t>2</a:t>
            </a:r>
            <a:r>
              <a:rPr lang="en-US" sz="2400" b="1" spc="-100" dirty="0">
                <a:solidFill>
                  <a:srgbClr val="2E2D62"/>
                </a:solidFill>
                <a:latin typeface="Arial" panose="020B0604020202020204" pitchFamily="34" charset="0"/>
                <a:cs typeface="Arial" panose="020B0604020202020204" pitchFamily="34" charset="0"/>
              </a:rPr>
              <a:t> </a:t>
            </a:r>
            <a:r>
              <a:rPr kumimoji="0" lang="en-US" sz="24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AuthN</a:t>
            </a:r>
            <a:r>
              <a:rPr kumimoji="0" lang="en-US" sz="24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&amp; </a:t>
            </a:r>
            <a:r>
              <a:rPr kumimoji="0" lang="en-US" sz="24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AuthZ</a:t>
            </a:r>
            <a:r>
              <a:rPr lang="en-US" sz="2400" b="1" spc="-100" dirty="0">
                <a:solidFill>
                  <a:srgbClr val="2E2D62"/>
                </a:solidFill>
                <a:latin typeface="Arial" panose="020B0604020202020204" pitchFamily="34" charset="0"/>
                <a:cs typeface="Arial" panose="020B0604020202020204" pitchFamily="34" charset="0"/>
              </a:rPr>
              <a:t> </a:t>
            </a:r>
            <a:r>
              <a:rPr kumimoji="0" lang="en-US" sz="24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For Distributed Research</a:t>
            </a:r>
            <a:endParaRPr lang="en-US" sz="2400" b="1" spc="-100" dirty="0">
              <a:solidFill>
                <a:srgbClr val="2E2D62"/>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1FFD7155-AB0C-D84C-8261-743120695688}"/>
              </a:ext>
            </a:extLst>
          </p:cNvPr>
          <p:cNvSpPr txBox="1"/>
          <p:nvPr/>
        </p:nvSpPr>
        <p:spPr>
          <a:xfrm>
            <a:off x="423748" y="3394896"/>
            <a:ext cx="5101814" cy="1461939"/>
          </a:xfrm>
          <a:prstGeom prst="rect">
            <a:avLst/>
          </a:prstGeom>
          <a:noFill/>
        </p:spPr>
        <p:txBody>
          <a:bodyPr wrap="square" rtlCol="0" anchor="t">
            <a:spAutoFit/>
          </a:bodyPr>
          <a:lstStyle/>
          <a:p>
            <a:pPr>
              <a:spcAft>
                <a:spcPts val="200"/>
              </a:spcAft>
            </a:pPr>
            <a:r>
              <a:rPr lang="en-US" sz="2400" b="1" spc="-100" dirty="0">
                <a:solidFill>
                  <a:srgbClr val="1E5DF8"/>
                </a:solidFill>
                <a:latin typeface="Arial" panose="020B0604020202020204" pitchFamily="34" charset="0"/>
                <a:cs typeface="Arial" panose="020B0604020202020204" pitchFamily="34" charset="0"/>
              </a:rPr>
              <a:t>3</a:t>
            </a:r>
            <a:r>
              <a:rPr lang="en-US" sz="2400" b="1" spc="-100" dirty="0">
                <a:solidFill>
                  <a:srgbClr val="2E2D62"/>
                </a:solidFill>
                <a:latin typeface="Arial" panose="020B0604020202020204" pitchFamily="34" charset="0"/>
                <a:cs typeface="Arial" panose="020B0604020202020204" pitchFamily="34" charset="0"/>
              </a:rPr>
              <a:t> </a:t>
            </a:r>
            <a:r>
              <a:rPr kumimoji="0" lang="en-US" sz="24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AuthN</a:t>
            </a:r>
            <a:r>
              <a:rPr kumimoji="0" lang="en-US" sz="24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&amp; </a:t>
            </a:r>
            <a:r>
              <a:rPr kumimoji="0" lang="en-US" sz="24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AuthZ</a:t>
            </a:r>
            <a:r>
              <a:rPr kumimoji="0" lang="en-US" sz="24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Technologies:</a:t>
            </a:r>
            <a:endParaRPr lang="en-US" sz="2400" b="1" spc="-100" dirty="0">
              <a:solidFill>
                <a:srgbClr val="2E2D62"/>
              </a:solidFill>
              <a:latin typeface="Arial" panose="020B0604020202020204" pitchFamily="34" charset="0"/>
              <a:cs typeface="Arial" panose="020B0604020202020204" pitchFamily="34" charset="0"/>
            </a:endParaRPr>
          </a:p>
          <a:p>
            <a:pPr>
              <a:spcAft>
                <a:spcPts val="200"/>
              </a:spcAft>
            </a:pPr>
            <a:r>
              <a:rPr kumimoji="0" lang="en-US" sz="24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a:t>
            </a:r>
            <a:r>
              <a:rPr lang="en-US" b="1" spc="-100" dirty="0">
                <a:solidFill>
                  <a:srgbClr val="1E5DF8"/>
                </a:solidFill>
                <a:latin typeface="Arial" panose="020B0604020202020204" pitchFamily="34" charset="0"/>
                <a:cs typeface="Arial" panose="020B0604020202020204" pitchFamily="34" charset="0"/>
              </a:rPr>
              <a:t>3 .1 </a:t>
            </a:r>
            <a:r>
              <a:rPr kumimoji="0" lang="en-US"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Certificates</a:t>
            </a:r>
          </a:p>
          <a:p>
            <a:pPr>
              <a:spcAft>
                <a:spcPts val="200"/>
              </a:spcAft>
            </a:pPr>
            <a:r>
              <a:rPr lang="en-US" b="1" spc="-100" dirty="0">
                <a:solidFill>
                  <a:srgbClr val="1E5DF8"/>
                </a:solidFill>
                <a:latin typeface="Arial" panose="020B0604020202020204" pitchFamily="34" charset="0"/>
                <a:cs typeface="Arial" panose="020B0604020202020204" pitchFamily="34" charset="0"/>
              </a:rPr>
              <a:t>	3 .2 </a:t>
            </a:r>
            <a:r>
              <a:rPr kumimoji="0" lang="en-US"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SAML</a:t>
            </a:r>
          </a:p>
          <a:p>
            <a:pPr>
              <a:spcAft>
                <a:spcPts val="200"/>
              </a:spcAft>
            </a:pPr>
            <a:r>
              <a:rPr lang="en-US" b="1" spc="-100" dirty="0">
                <a:solidFill>
                  <a:srgbClr val="2E2D62"/>
                </a:solidFill>
                <a:latin typeface="Arial" panose="020B0604020202020204" pitchFamily="34" charset="0"/>
                <a:cs typeface="Arial" panose="020B0604020202020204" pitchFamily="34" charset="0"/>
              </a:rPr>
              <a:t>	</a:t>
            </a:r>
            <a:r>
              <a:rPr lang="en-US" b="1" spc="-100" dirty="0">
                <a:solidFill>
                  <a:srgbClr val="1E5DF8"/>
                </a:solidFill>
                <a:latin typeface="Arial" panose="020B0604020202020204" pitchFamily="34" charset="0"/>
                <a:cs typeface="Arial" panose="020B0604020202020204" pitchFamily="34" charset="0"/>
              </a:rPr>
              <a:t>3 .3 </a:t>
            </a:r>
            <a:r>
              <a:rPr kumimoji="0" lang="en-US"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&amp; OIDC Tokens</a:t>
            </a:r>
            <a:endParaRPr lang="en-US" b="1" spc="-100" dirty="0">
              <a:solidFill>
                <a:srgbClr val="2E2D62"/>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FC4031FC-5C47-AB47-A1A8-0701484C0E42}"/>
              </a:ext>
            </a:extLst>
          </p:cNvPr>
          <p:cNvSpPr txBox="1"/>
          <p:nvPr/>
        </p:nvSpPr>
        <p:spPr>
          <a:xfrm>
            <a:off x="423748" y="5015635"/>
            <a:ext cx="5101814" cy="461665"/>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US" sz="2400" b="1" spc="-100" dirty="0">
                <a:solidFill>
                  <a:srgbClr val="1E5DF8"/>
                </a:solidFill>
                <a:latin typeface="Arial" panose="020B0604020202020204" pitchFamily="34" charset="0"/>
                <a:cs typeface="Arial" panose="020B0604020202020204" pitchFamily="34" charset="0"/>
              </a:rPr>
              <a:t>4</a:t>
            </a:r>
            <a:r>
              <a:rPr lang="en-US" sz="2400" b="1" spc="-100" dirty="0">
                <a:solidFill>
                  <a:srgbClr val="2E2D62"/>
                </a:solidFill>
                <a:latin typeface="Arial" panose="020B0604020202020204" pitchFamily="34" charset="0"/>
                <a:cs typeface="Arial" panose="020B0604020202020204" pitchFamily="34" charset="0"/>
              </a:rPr>
              <a:t> …but which is “best”?</a:t>
            </a:r>
            <a:endParaRPr kumimoji="0" lang="en-US" sz="24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endParaRPr>
          </a:p>
        </p:txBody>
      </p:sp>
      <p:sp>
        <p:nvSpPr>
          <p:cNvPr id="13" name="TextBox 12">
            <a:extLst>
              <a:ext uri="{FF2B5EF4-FFF2-40B4-BE49-F238E27FC236}">
                <a16:creationId xmlns:a16="http://schemas.microsoft.com/office/drawing/2014/main" id="{001E8603-51D4-7C45-829A-9AE25E5A2E4F}"/>
              </a:ext>
            </a:extLst>
          </p:cNvPr>
          <p:cNvSpPr txBox="1"/>
          <p:nvPr/>
        </p:nvSpPr>
        <p:spPr>
          <a:xfrm>
            <a:off x="403341" y="345182"/>
            <a:ext cx="6356456"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Agenda</a:t>
            </a: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Image © STFC Alan Ford </a:t>
            </a:r>
          </a:p>
        </p:txBody>
      </p:sp>
    </p:spTree>
    <p:extLst>
      <p:ext uri="{BB962C8B-B14F-4D97-AF65-F5344CB8AC3E}">
        <p14:creationId xmlns:p14="http://schemas.microsoft.com/office/powerpoint/2010/main" val="21856921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GB" sz="4000" b="1" u="sng" dirty="0">
                <a:latin typeface="Arial" panose="020B0604020202020204" pitchFamily="34" charset="0"/>
                <a:cs typeface="Arial" panose="020B0604020202020204" pitchFamily="34" charset="0"/>
              </a:rPr>
              <a:t>S</a:t>
            </a:r>
            <a:r>
              <a:rPr lang="en-GB" sz="4000" b="1" dirty="0">
                <a:latin typeface="Arial" panose="020B0604020202020204" pitchFamily="34" charset="0"/>
                <a:cs typeface="Arial" panose="020B0604020202020204" pitchFamily="34" charset="0"/>
              </a:rPr>
              <a:t>ecurity </a:t>
            </a:r>
            <a:r>
              <a:rPr lang="en-GB" sz="4000" b="1" u="sng" dirty="0">
                <a:latin typeface="Arial" panose="020B0604020202020204" pitchFamily="34" charset="0"/>
                <a:cs typeface="Arial" panose="020B0604020202020204" pitchFamily="34" charset="0"/>
              </a:rPr>
              <a:t>A</a:t>
            </a:r>
            <a:r>
              <a:rPr lang="en-GB" sz="4000" b="1" dirty="0">
                <a:latin typeface="Arial" panose="020B0604020202020204" pitchFamily="34" charset="0"/>
                <a:cs typeface="Arial" panose="020B0604020202020204" pitchFamily="34" charset="0"/>
              </a:rPr>
              <a:t>ssertion </a:t>
            </a:r>
            <a:r>
              <a:rPr lang="en-GB" sz="4000" b="1" u="sng" dirty="0">
                <a:latin typeface="Arial" panose="020B0604020202020204" pitchFamily="34" charset="0"/>
                <a:cs typeface="Arial" panose="020B0604020202020204" pitchFamily="34" charset="0"/>
              </a:rPr>
              <a:t>M</a:t>
            </a:r>
            <a:r>
              <a:rPr lang="en-GB" sz="4000" b="1" dirty="0">
                <a:latin typeface="Arial" panose="020B0604020202020204" pitchFamily="34" charset="0"/>
                <a:cs typeface="Arial" panose="020B0604020202020204" pitchFamily="34" charset="0"/>
              </a:rPr>
              <a:t>arkup </a:t>
            </a:r>
            <a:r>
              <a:rPr lang="en-GB" sz="4000" b="1" u="sng" dirty="0">
                <a:latin typeface="Arial" panose="020B0604020202020204" pitchFamily="34" charset="0"/>
                <a:cs typeface="Arial" panose="020B0604020202020204" pitchFamily="34" charset="0"/>
              </a:rPr>
              <a:t>L</a:t>
            </a:r>
            <a:r>
              <a:rPr lang="en-GB" sz="4000" b="1" dirty="0">
                <a:latin typeface="Arial" panose="020B0604020202020204" pitchFamily="34" charset="0"/>
                <a:cs typeface="Arial" panose="020B0604020202020204" pitchFamily="34" charset="0"/>
              </a:rPr>
              <a:t>anguage </a:t>
            </a:r>
          </a:p>
        </p:txBody>
      </p:sp>
      <p:sp>
        <p:nvSpPr>
          <p:cNvPr id="6" name="Google Shape;277;p39">
            <a:extLst>
              <a:ext uri="{FF2B5EF4-FFF2-40B4-BE49-F238E27FC236}">
                <a16:creationId xmlns:a16="http://schemas.microsoft.com/office/drawing/2014/main" id="{DF6055C5-33DE-9DAE-E050-D0FEE8A592DB}"/>
              </a:ext>
            </a:extLst>
          </p:cNvPr>
          <p:cNvSpPr txBox="1">
            <a:spLocks/>
          </p:cNvSpPr>
          <p:nvPr/>
        </p:nvSpPr>
        <p:spPr>
          <a:xfrm>
            <a:off x="403342" y="1166841"/>
            <a:ext cx="5145052" cy="4472000"/>
          </a:xfrm>
          <a:prstGeom prst="rect">
            <a:avLst/>
          </a:prstGeom>
        </p:spPr>
        <p:txBody>
          <a:bodyPr spcFirstLastPara="1" vert="horz" wrap="square" lIns="121900" tIns="121900" rIns="121900" bIns="121900" rtlCol="0" anchor="t" anchorCtr="0">
            <a:normAutofit fontScale="92500"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626262"/>
              </a:buClr>
              <a:buFont typeface="Arial" panose="020B0604020202020204" pitchFamily="34" charset="0"/>
              <a:buChar char="•"/>
            </a:pPr>
            <a:r>
              <a:rPr lang="en-GB" dirty="0"/>
              <a:t>Facilitates Single-Sign-On implementations</a:t>
            </a:r>
          </a:p>
          <a:p>
            <a:pPr>
              <a:buClr>
                <a:srgbClr val="626262"/>
              </a:buClr>
              <a:buFont typeface="Arial" panose="020B0604020202020204" pitchFamily="34" charset="0"/>
              <a:buChar char="•"/>
            </a:pPr>
            <a:r>
              <a:rPr lang="en-GB" dirty="0"/>
              <a:t>Historically used by the Research and Education sector </a:t>
            </a:r>
          </a:p>
          <a:p>
            <a:pPr>
              <a:buClr>
                <a:srgbClr val="626262"/>
              </a:buClr>
              <a:buFont typeface="Arial" panose="020B0604020202020204" pitchFamily="34" charset="0"/>
              <a:buChar char="•"/>
            </a:pPr>
            <a:r>
              <a:rPr lang="en-GB" dirty="0"/>
              <a:t>Mostly limited to web services</a:t>
            </a:r>
          </a:p>
          <a:p>
            <a:pPr>
              <a:buClr>
                <a:srgbClr val="626262"/>
              </a:buClr>
              <a:buFont typeface="Arial" panose="020B0604020202020204" pitchFamily="34" charset="0"/>
              <a:buChar char="•"/>
            </a:pPr>
            <a:r>
              <a:rPr lang="en-GB" dirty="0"/>
              <a:t>Authentication assertions sent as XML packets</a:t>
            </a:r>
          </a:p>
          <a:p>
            <a:pPr lvl="1">
              <a:buClr>
                <a:srgbClr val="626262"/>
              </a:buClr>
              <a:buFont typeface="Arial" panose="020B0604020202020204" pitchFamily="34" charset="0"/>
              <a:buChar char="•"/>
            </a:pPr>
            <a:r>
              <a:rPr lang="en-GB" dirty="0"/>
              <a:t>Can be encrypted or not </a:t>
            </a:r>
          </a:p>
          <a:p>
            <a:pPr lvl="1">
              <a:buClr>
                <a:srgbClr val="626262"/>
              </a:buClr>
              <a:buFont typeface="Arial" panose="020B0604020202020204" pitchFamily="34" charset="0"/>
              <a:buChar char="•"/>
            </a:pPr>
            <a:r>
              <a:rPr lang="en-GB" dirty="0"/>
              <a:t>Contain user attributes, </a:t>
            </a:r>
            <a:br>
              <a:rPr lang="en-GB" dirty="0"/>
            </a:br>
            <a:r>
              <a:rPr lang="en-GB" dirty="0"/>
              <a:t>can contain authorization</a:t>
            </a:r>
            <a:br>
              <a:rPr lang="en-GB" dirty="0"/>
            </a:br>
            <a:r>
              <a:rPr lang="en-GB" dirty="0"/>
              <a:t>information</a:t>
            </a:r>
          </a:p>
        </p:txBody>
      </p:sp>
      <p:sp>
        <p:nvSpPr>
          <p:cNvPr id="8" name="Slide Number Placeholder 5">
            <a:extLst>
              <a:ext uri="{FF2B5EF4-FFF2-40B4-BE49-F238E27FC236}">
                <a16:creationId xmlns:a16="http://schemas.microsoft.com/office/drawing/2014/main" id="{8035FC56-0ED4-2D0A-098C-C5C1C2084B92}"/>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30</a:t>
            </a:fld>
            <a:endParaRPr lang="en-US"/>
          </a:p>
        </p:txBody>
      </p:sp>
      <p:pic>
        <p:nvPicPr>
          <p:cNvPr id="3" name="Google Shape;350;p46">
            <a:extLst>
              <a:ext uri="{FF2B5EF4-FFF2-40B4-BE49-F238E27FC236}">
                <a16:creationId xmlns:a16="http://schemas.microsoft.com/office/drawing/2014/main" id="{985DAA30-AC32-6F53-F8B9-C2478AA0DD79}"/>
              </a:ext>
            </a:extLst>
          </p:cNvPr>
          <p:cNvPicPr preferRelativeResize="0"/>
          <p:nvPr/>
        </p:nvPicPr>
        <p:blipFill>
          <a:blip r:embed="rId3">
            <a:alphaModFix/>
          </a:blip>
          <a:stretch>
            <a:fillRect/>
          </a:stretch>
        </p:blipFill>
        <p:spPr>
          <a:xfrm>
            <a:off x="5548394" y="1791935"/>
            <a:ext cx="6545805" cy="2565133"/>
          </a:xfrm>
          <a:prstGeom prst="rect">
            <a:avLst/>
          </a:prstGeom>
          <a:noFill/>
          <a:ln>
            <a:noFill/>
          </a:ln>
        </p:spPr>
      </p:pic>
      <p:sp>
        <p:nvSpPr>
          <p:cNvPr id="4" name="Google Shape;351;p46">
            <a:extLst>
              <a:ext uri="{FF2B5EF4-FFF2-40B4-BE49-F238E27FC236}">
                <a16:creationId xmlns:a16="http://schemas.microsoft.com/office/drawing/2014/main" id="{6A36F0AF-8162-B03E-97DA-104653E62FC7}"/>
              </a:ext>
            </a:extLst>
          </p:cNvPr>
          <p:cNvSpPr txBox="1"/>
          <p:nvPr/>
        </p:nvSpPr>
        <p:spPr>
          <a:xfrm>
            <a:off x="5548394" y="4470841"/>
            <a:ext cx="6545805" cy="1077060"/>
          </a:xfrm>
          <a:prstGeom prst="rect">
            <a:avLst/>
          </a:prstGeom>
          <a:noFill/>
          <a:ln>
            <a:noFill/>
          </a:ln>
        </p:spPr>
        <p:txBody>
          <a:bodyPr spcFirstLastPara="1" wrap="square" lIns="121900" tIns="121900" rIns="121900" bIns="121900" anchor="ctr" anchorCtr="0">
            <a:noAutofit/>
          </a:bodyPr>
          <a:lstStyle/>
          <a:p>
            <a:r>
              <a:rPr lang="en" sz="2400" u="sng" dirty="0">
                <a:solidFill>
                  <a:schemeClr val="hlink"/>
                </a:solidFill>
                <a:hlinkClick r:id="rId4"/>
              </a:rPr>
              <a:t>http://docs.oasis-open.org/security/saml/Post2.0/sstc-saml-tech-overview-2.0.html</a:t>
            </a:r>
            <a:r>
              <a:rPr lang="en" sz="2400" dirty="0"/>
              <a:t> </a:t>
            </a:r>
            <a:endParaRPr sz="2400" dirty="0"/>
          </a:p>
        </p:txBody>
      </p:sp>
    </p:spTree>
    <p:extLst>
      <p:ext uri="{BB962C8B-B14F-4D97-AF65-F5344CB8AC3E}">
        <p14:creationId xmlns:p14="http://schemas.microsoft.com/office/powerpoint/2010/main" val="20317349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oogle Shape;359;p47">
            <a:extLst>
              <a:ext uri="{FF2B5EF4-FFF2-40B4-BE49-F238E27FC236}">
                <a16:creationId xmlns:a16="http://schemas.microsoft.com/office/drawing/2014/main" id="{D6C70C62-CEA1-51CA-27E4-9F7EA68F9855}"/>
              </a:ext>
            </a:extLst>
          </p:cNvPr>
          <p:cNvPicPr preferRelativeResize="0"/>
          <p:nvPr/>
        </p:nvPicPr>
        <p:blipFill rotWithShape="1">
          <a:blip r:embed="rId3">
            <a:alphaModFix/>
          </a:blip>
          <a:srcRect l="990" t="9771" r="2818"/>
          <a:stretch/>
        </p:blipFill>
        <p:spPr>
          <a:xfrm>
            <a:off x="3817557" y="975578"/>
            <a:ext cx="8285400" cy="5186233"/>
          </a:xfrm>
          <a:prstGeom prst="rect">
            <a:avLst/>
          </a:prstGeom>
          <a:noFill/>
          <a:ln>
            <a:noFill/>
          </a:ln>
        </p:spPr>
      </p:pic>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GB" sz="4000" b="1" dirty="0">
                <a:latin typeface="Arial" panose="020B0604020202020204" pitchFamily="34" charset="0"/>
                <a:cs typeface="Arial" panose="020B0604020202020204" pitchFamily="34" charset="0"/>
              </a:rPr>
              <a:t>SAML Protocol</a:t>
            </a:r>
          </a:p>
        </p:txBody>
      </p:sp>
      <p:sp>
        <p:nvSpPr>
          <p:cNvPr id="6" name="Google Shape;277;p39">
            <a:extLst>
              <a:ext uri="{FF2B5EF4-FFF2-40B4-BE49-F238E27FC236}">
                <a16:creationId xmlns:a16="http://schemas.microsoft.com/office/drawing/2014/main" id="{DF6055C5-33DE-9DAE-E050-D0FEE8A592DB}"/>
              </a:ext>
            </a:extLst>
          </p:cNvPr>
          <p:cNvSpPr txBox="1">
            <a:spLocks/>
          </p:cNvSpPr>
          <p:nvPr/>
        </p:nvSpPr>
        <p:spPr>
          <a:xfrm>
            <a:off x="403342" y="1166841"/>
            <a:ext cx="3414215" cy="4472000"/>
          </a:xfrm>
          <a:prstGeom prst="rect">
            <a:avLst/>
          </a:prstGeom>
        </p:spPr>
        <p:txBody>
          <a:bodyPr spcFirstLastPara="1" vert="horz" wrap="square" lIns="121900" tIns="121900" rIns="121900" bIns="121900" rtlCol="0" anchor="t" anchorCtr="0">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626262"/>
              </a:buClr>
              <a:buFont typeface="Arial" panose="020B0604020202020204" pitchFamily="34" charset="0"/>
              <a:buChar char="•"/>
            </a:pPr>
            <a:r>
              <a:rPr lang="en-GB" dirty="0"/>
              <a:t>Client </a:t>
            </a:r>
          </a:p>
          <a:p>
            <a:pPr lvl="1">
              <a:buClr>
                <a:srgbClr val="626262"/>
              </a:buClr>
              <a:buFont typeface="Arial" panose="020B0604020202020204" pitchFamily="34" charset="0"/>
              <a:buChar char="•"/>
            </a:pPr>
            <a:r>
              <a:rPr lang="en-GB" dirty="0"/>
              <a:t>User on their browser</a:t>
            </a:r>
          </a:p>
          <a:p>
            <a:pPr>
              <a:buClr>
                <a:srgbClr val="626262"/>
              </a:buClr>
              <a:buFont typeface="Arial" panose="020B0604020202020204" pitchFamily="34" charset="0"/>
              <a:buChar char="•"/>
            </a:pPr>
            <a:r>
              <a:rPr lang="en-GB" dirty="0"/>
              <a:t>Resource Server</a:t>
            </a:r>
          </a:p>
          <a:p>
            <a:pPr lvl="1">
              <a:buClr>
                <a:srgbClr val="626262"/>
              </a:buClr>
              <a:buFont typeface="Arial" panose="020B0604020202020204" pitchFamily="34" charset="0"/>
              <a:buChar char="•"/>
            </a:pPr>
            <a:r>
              <a:rPr lang="en-GB" dirty="0"/>
              <a:t>A website requiring authentication</a:t>
            </a:r>
          </a:p>
          <a:p>
            <a:pPr>
              <a:buClr>
                <a:srgbClr val="626262"/>
              </a:buClr>
              <a:buFont typeface="Arial" panose="020B0604020202020204" pitchFamily="34" charset="0"/>
              <a:buChar char="•"/>
            </a:pPr>
            <a:r>
              <a:rPr lang="en-GB" dirty="0"/>
              <a:t>Authorization server/IdP </a:t>
            </a:r>
          </a:p>
          <a:p>
            <a:pPr lvl="1">
              <a:buClr>
                <a:srgbClr val="626262"/>
              </a:buClr>
              <a:buFont typeface="Arial" panose="020B0604020202020204" pitchFamily="34" charset="0"/>
              <a:buChar char="•"/>
            </a:pPr>
            <a:r>
              <a:rPr lang="en-GB" dirty="0"/>
              <a:t>Home Organisation</a:t>
            </a:r>
          </a:p>
        </p:txBody>
      </p:sp>
      <p:sp>
        <p:nvSpPr>
          <p:cNvPr id="8" name="Slide Number Placeholder 5">
            <a:extLst>
              <a:ext uri="{FF2B5EF4-FFF2-40B4-BE49-F238E27FC236}">
                <a16:creationId xmlns:a16="http://schemas.microsoft.com/office/drawing/2014/main" id="{8035FC56-0ED4-2D0A-098C-C5C1C2084B92}"/>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31</a:t>
            </a:fld>
            <a:endParaRPr lang="en-US"/>
          </a:p>
        </p:txBody>
      </p:sp>
      <p:sp>
        <p:nvSpPr>
          <p:cNvPr id="7" name="Google Shape;360;p47">
            <a:extLst>
              <a:ext uri="{FF2B5EF4-FFF2-40B4-BE49-F238E27FC236}">
                <a16:creationId xmlns:a16="http://schemas.microsoft.com/office/drawing/2014/main" id="{36901531-6890-56C1-B957-3E1594392187}"/>
              </a:ext>
            </a:extLst>
          </p:cNvPr>
          <p:cNvSpPr txBox="1"/>
          <p:nvPr/>
        </p:nvSpPr>
        <p:spPr>
          <a:xfrm>
            <a:off x="3817557" y="6101475"/>
            <a:ext cx="8285400" cy="620000"/>
          </a:xfrm>
          <a:prstGeom prst="rect">
            <a:avLst/>
          </a:prstGeom>
          <a:noFill/>
          <a:ln>
            <a:noFill/>
          </a:ln>
        </p:spPr>
        <p:txBody>
          <a:bodyPr spcFirstLastPara="1" wrap="square" lIns="121900" tIns="121900" rIns="121900" bIns="121900" anchor="ctr" anchorCtr="0">
            <a:noAutofit/>
          </a:bodyPr>
          <a:lstStyle/>
          <a:p>
            <a:r>
              <a:rPr lang="en" sz="2400" u="sng" dirty="0">
                <a:solidFill>
                  <a:schemeClr val="hlink"/>
                </a:solidFill>
                <a:hlinkClick r:id="rId4"/>
              </a:rPr>
              <a:t>https://www.mutuallyhuman.com/blog/2013/05/09/choosing-an-sso-strategy-saml-vs-oauth2/</a:t>
            </a:r>
            <a:r>
              <a:rPr lang="en" sz="2400" dirty="0"/>
              <a:t> </a:t>
            </a:r>
            <a:endParaRPr sz="2400" dirty="0"/>
          </a:p>
        </p:txBody>
      </p:sp>
    </p:spTree>
    <p:extLst>
      <p:ext uri="{BB962C8B-B14F-4D97-AF65-F5344CB8AC3E}">
        <p14:creationId xmlns:p14="http://schemas.microsoft.com/office/powerpoint/2010/main" val="5402399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GB" sz="4000" b="1" dirty="0">
                <a:latin typeface="Arial" panose="020B0604020202020204" pitchFamily="34" charset="0"/>
                <a:cs typeface="Arial" panose="020B0604020202020204" pitchFamily="34" charset="0"/>
              </a:rPr>
              <a:t>SAML Trust Federations</a:t>
            </a:r>
          </a:p>
        </p:txBody>
      </p:sp>
      <p:sp>
        <p:nvSpPr>
          <p:cNvPr id="6" name="Google Shape;277;p39">
            <a:extLst>
              <a:ext uri="{FF2B5EF4-FFF2-40B4-BE49-F238E27FC236}">
                <a16:creationId xmlns:a16="http://schemas.microsoft.com/office/drawing/2014/main" id="{DF6055C5-33DE-9DAE-E050-D0FEE8A592DB}"/>
              </a:ext>
            </a:extLst>
          </p:cNvPr>
          <p:cNvSpPr txBox="1">
            <a:spLocks/>
          </p:cNvSpPr>
          <p:nvPr/>
        </p:nvSpPr>
        <p:spPr>
          <a:xfrm>
            <a:off x="403342" y="1166841"/>
            <a:ext cx="10950458" cy="4472000"/>
          </a:xfrm>
          <a:prstGeom prst="rect">
            <a:avLst/>
          </a:prstGeom>
        </p:spPr>
        <p:txBody>
          <a:bodyPr spcFirstLastPara="1" vert="horz" wrap="square" lIns="121900" tIns="121900" rIns="121900" bIns="121900" rtlCol="0" anchor="t" anchorCtr="0">
            <a:normAutofit/>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b="1" dirty="0"/>
              <a:t>A group of Service Providers and Identity Providers that have agreed to work together.</a:t>
            </a:r>
          </a:p>
          <a:p>
            <a:pPr>
              <a:spcBef>
                <a:spcPts val="1600"/>
              </a:spcBef>
              <a:buClr>
                <a:srgbClr val="626262"/>
              </a:buClr>
              <a:buFont typeface="Arial" panose="020B0604020202020204" pitchFamily="34" charset="0"/>
              <a:buChar char="•"/>
            </a:pPr>
            <a:r>
              <a:rPr lang="en-GB" dirty="0"/>
              <a:t>Federation metadata collects XML descriptions of each organisation, along with their certificate</a:t>
            </a:r>
          </a:p>
          <a:p>
            <a:pPr>
              <a:buClr>
                <a:srgbClr val="626262"/>
              </a:buClr>
              <a:buFont typeface="Arial" panose="020B0604020202020204" pitchFamily="34" charset="0"/>
              <a:buChar char="•"/>
            </a:pPr>
            <a:r>
              <a:rPr lang="en-GB" dirty="0"/>
              <a:t>Federation metadata is signed by the Federation and distributed to all members</a:t>
            </a:r>
          </a:p>
          <a:p>
            <a:pPr>
              <a:buClr>
                <a:srgbClr val="626262"/>
              </a:buClr>
              <a:buFont typeface="Arial" panose="020B0604020202020204" pitchFamily="34" charset="0"/>
              <a:buChar char="•"/>
            </a:pPr>
            <a:r>
              <a:rPr lang="en-GB" dirty="0"/>
              <a:t>Everyone has access to everyone’s certificates, issued by a trusted source</a:t>
            </a:r>
          </a:p>
        </p:txBody>
      </p:sp>
      <p:sp>
        <p:nvSpPr>
          <p:cNvPr id="8" name="Slide Number Placeholder 5">
            <a:extLst>
              <a:ext uri="{FF2B5EF4-FFF2-40B4-BE49-F238E27FC236}">
                <a16:creationId xmlns:a16="http://schemas.microsoft.com/office/drawing/2014/main" id="{8035FC56-0ED4-2D0A-098C-C5C1C2084B92}"/>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32</a:t>
            </a:fld>
            <a:endParaRPr lang="en-US"/>
          </a:p>
        </p:txBody>
      </p:sp>
    </p:spTree>
    <p:extLst>
      <p:ext uri="{BB962C8B-B14F-4D97-AF65-F5344CB8AC3E}">
        <p14:creationId xmlns:p14="http://schemas.microsoft.com/office/powerpoint/2010/main" val="11675618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277;p39">
            <a:extLst>
              <a:ext uri="{FF2B5EF4-FFF2-40B4-BE49-F238E27FC236}">
                <a16:creationId xmlns:a16="http://schemas.microsoft.com/office/drawing/2014/main" id="{387E3688-53C6-DF9C-F7FC-A352DB48B756}"/>
              </a:ext>
            </a:extLst>
          </p:cNvPr>
          <p:cNvSpPr txBox="1">
            <a:spLocks/>
          </p:cNvSpPr>
          <p:nvPr/>
        </p:nvSpPr>
        <p:spPr>
          <a:xfrm>
            <a:off x="403342" y="1166841"/>
            <a:ext cx="5692658" cy="4472000"/>
          </a:xfrm>
          <a:prstGeom prst="rect">
            <a:avLst/>
          </a:prstGeom>
        </p:spPr>
        <p:txBody>
          <a:bodyPr spcFirstLastPara="1" vert="horz" wrap="square" lIns="121900" tIns="121900" rIns="121900" bIns="121900" rtlCol="0" anchor="t" anchorCtr="0">
            <a:normAutofit fontScale="925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600"/>
              </a:spcAft>
              <a:buFont typeface="Wingdings" pitchFamily="2" charset="2"/>
              <a:buNone/>
            </a:pPr>
            <a:r>
              <a:rPr lang="en-GB" b="1" dirty="0"/>
              <a:t>The big example: </a:t>
            </a:r>
            <a:r>
              <a:rPr lang="en-GB" b="1" dirty="0" err="1"/>
              <a:t>eduGAIN</a:t>
            </a:r>
            <a:endParaRPr lang="en-GB" b="1" dirty="0"/>
          </a:p>
          <a:p>
            <a:pPr marL="0" indent="0">
              <a:spcAft>
                <a:spcPts val="1600"/>
              </a:spcAft>
              <a:buFont typeface="Wingdings" pitchFamily="2" charset="2"/>
              <a:buNone/>
            </a:pPr>
            <a:r>
              <a:rPr lang="en-GB" sz="2800" dirty="0"/>
              <a:t>“The </a:t>
            </a:r>
            <a:r>
              <a:rPr lang="en-GB" sz="2800" dirty="0" err="1"/>
              <a:t>eduGAIN</a:t>
            </a:r>
            <a:r>
              <a:rPr lang="en-GB" sz="2800" dirty="0"/>
              <a:t> service interconnects identity federations around the world, simplifying access to content, services and resources for the global research and education community. </a:t>
            </a:r>
            <a:r>
              <a:rPr lang="en-GB" sz="2800" dirty="0" err="1"/>
              <a:t>eduGAIN</a:t>
            </a:r>
            <a:r>
              <a:rPr lang="en-GB" sz="2800" dirty="0"/>
              <a:t> enables the trustworthy exchange of information related to identity, authentication and authorization (AAI).​ ”</a:t>
            </a:r>
          </a:p>
        </p:txBody>
      </p:sp>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GB" sz="4000" b="1" dirty="0">
                <a:latin typeface="Arial" panose="020B0604020202020204" pitchFamily="34" charset="0"/>
                <a:cs typeface="Arial" panose="020B0604020202020204" pitchFamily="34" charset="0"/>
              </a:rPr>
              <a:t>Federation of Federations: </a:t>
            </a:r>
            <a:r>
              <a:rPr lang="en-GB" sz="4000" b="1" dirty="0" err="1">
                <a:latin typeface="Arial" panose="020B0604020202020204" pitchFamily="34" charset="0"/>
                <a:cs typeface="Arial" panose="020B0604020202020204" pitchFamily="34" charset="0"/>
              </a:rPr>
              <a:t>Interfederation</a:t>
            </a:r>
            <a:endParaRPr lang="en-GB" sz="4000" b="1" dirty="0">
              <a:latin typeface="Arial" panose="020B0604020202020204" pitchFamily="34" charset="0"/>
              <a:cs typeface="Arial" panose="020B0604020202020204" pitchFamily="34" charset="0"/>
            </a:endParaRPr>
          </a:p>
        </p:txBody>
      </p:sp>
      <p:sp>
        <p:nvSpPr>
          <p:cNvPr id="8" name="Slide Number Placeholder 5">
            <a:extLst>
              <a:ext uri="{FF2B5EF4-FFF2-40B4-BE49-F238E27FC236}">
                <a16:creationId xmlns:a16="http://schemas.microsoft.com/office/drawing/2014/main" id="{8035FC56-0ED4-2D0A-098C-C5C1C2084B92}"/>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33</a:t>
            </a:fld>
            <a:endParaRPr lang="en-US"/>
          </a:p>
        </p:txBody>
      </p:sp>
      <p:sp>
        <p:nvSpPr>
          <p:cNvPr id="4" name="Google Shape;375;p49">
            <a:extLst>
              <a:ext uri="{FF2B5EF4-FFF2-40B4-BE49-F238E27FC236}">
                <a16:creationId xmlns:a16="http://schemas.microsoft.com/office/drawing/2014/main" id="{6730F1FC-72E9-08D2-9813-5C5C191DE916}"/>
              </a:ext>
            </a:extLst>
          </p:cNvPr>
          <p:cNvSpPr txBox="1">
            <a:spLocks/>
          </p:cNvSpPr>
          <p:nvPr/>
        </p:nvSpPr>
        <p:spPr>
          <a:xfrm>
            <a:off x="403342" y="1053068"/>
            <a:ext cx="5333200" cy="4472000"/>
          </a:xfrm>
          <a:prstGeom prst="rect">
            <a:avLst/>
          </a:prstGeom>
        </p:spPr>
        <p:txBody>
          <a:bodyPr spcFirstLastPara="1" vert="horz" wrap="square" lIns="121900" tIns="121900" rIns="121900" bIns="121900" rtlCol="0" anchor="t" anchorCtr="0">
            <a:normAutofit/>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600"/>
              </a:spcAft>
              <a:buFont typeface="Wingdings" pitchFamily="2" charset="2"/>
              <a:buNone/>
            </a:pPr>
            <a:endParaRPr lang="en-GB" sz="2400" dirty="0"/>
          </a:p>
        </p:txBody>
      </p:sp>
      <p:pic>
        <p:nvPicPr>
          <p:cNvPr id="7" name="Google Shape;377;p49">
            <a:extLst>
              <a:ext uri="{FF2B5EF4-FFF2-40B4-BE49-F238E27FC236}">
                <a16:creationId xmlns:a16="http://schemas.microsoft.com/office/drawing/2014/main" id="{357EF513-1EE1-E5AE-9F44-2C5BEB6A84ED}"/>
              </a:ext>
            </a:extLst>
          </p:cNvPr>
          <p:cNvPicPr preferRelativeResize="0"/>
          <p:nvPr/>
        </p:nvPicPr>
        <p:blipFill>
          <a:blip r:embed="rId3">
            <a:alphaModFix/>
          </a:blip>
          <a:stretch>
            <a:fillRect/>
          </a:stretch>
        </p:blipFill>
        <p:spPr>
          <a:xfrm>
            <a:off x="6253149" y="1530000"/>
            <a:ext cx="5692658" cy="3218396"/>
          </a:xfrm>
          <a:prstGeom prst="rect">
            <a:avLst/>
          </a:prstGeom>
          <a:noFill/>
          <a:ln>
            <a:noFill/>
          </a:ln>
        </p:spPr>
      </p:pic>
      <p:sp>
        <p:nvSpPr>
          <p:cNvPr id="10" name="Google Shape;379;p49">
            <a:extLst>
              <a:ext uri="{FF2B5EF4-FFF2-40B4-BE49-F238E27FC236}">
                <a16:creationId xmlns:a16="http://schemas.microsoft.com/office/drawing/2014/main" id="{309A90D2-D2EF-8D2F-8422-ADFFF20F6C55}"/>
              </a:ext>
            </a:extLst>
          </p:cNvPr>
          <p:cNvSpPr txBox="1"/>
          <p:nvPr/>
        </p:nvSpPr>
        <p:spPr>
          <a:xfrm>
            <a:off x="9350429" y="4748396"/>
            <a:ext cx="2595378" cy="398800"/>
          </a:xfrm>
          <a:prstGeom prst="rect">
            <a:avLst/>
          </a:prstGeom>
          <a:noFill/>
          <a:ln>
            <a:noFill/>
          </a:ln>
        </p:spPr>
        <p:txBody>
          <a:bodyPr spcFirstLastPara="1" wrap="square" lIns="121900" tIns="121900" rIns="121900" bIns="121900" anchor="ctr" anchorCtr="0">
            <a:noAutofit/>
          </a:bodyPr>
          <a:lstStyle/>
          <a:p>
            <a:r>
              <a:rPr lang="en" sz="1467" u="sng" dirty="0">
                <a:solidFill>
                  <a:schemeClr val="hlink"/>
                </a:solidFill>
                <a:hlinkClick r:id="rId4"/>
              </a:rPr>
              <a:t>https://technical.edugain.org/</a:t>
            </a:r>
            <a:endParaRPr sz="2400" dirty="0"/>
          </a:p>
        </p:txBody>
      </p:sp>
    </p:spTree>
    <p:extLst>
      <p:ext uri="{BB962C8B-B14F-4D97-AF65-F5344CB8AC3E}">
        <p14:creationId xmlns:p14="http://schemas.microsoft.com/office/powerpoint/2010/main" val="3616822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oogle Shape;317;p43">
            <a:extLst>
              <a:ext uri="{FF2B5EF4-FFF2-40B4-BE49-F238E27FC236}">
                <a16:creationId xmlns:a16="http://schemas.microsoft.com/office/drawing/2014/main" id="{6D2749CC-E6AD-B711-586D-3955A2F0ECDE}"/>
              </a:ext>
            </a:extLst>
          </p:cNvPr>
          <p:cNvPicPr preferRelativeResize="0"/>
          <p:nvPr/>
        </p:nvPicPr>
        <p:blipFill>
          <a:blip r:embed="rId3">
            <a:alphaModFix/>
          </a:blip>
          <a:stretch>
            <a:fillRect/>
          </a:stretch>
        </p:blipFill>
        <p:spPr>
          <a:xfrm rot="10800000">
            <a:off x="16513" y="2949073"/>
            <a:ext cx="823274" cy="835223"/>
          </a:xfrm>
          <a:prstGeom prst="rect">
            <a:avLst/>
          </a:prstGeom>
          <a:noFill/>
          <a:ln>
            <a:noFill/>
          </a:ln>
        </p:spPr>
      </p:pic>
      <p:sp>
        <p:nvSpPr>
          <p:cNvPr id="2" name="Title 1">
            <a:extLst>
              <a:ext uri="{FF2B5EF4-FFF2-40B4-BE49-F238E27FC236}">
                <a16:creationId xmlns:a16="http://schemas.microsoft.com/office/drawing/2014/main" id="{3A8FD1B6-DD36-CBFD-E2BF-4192CBEF100D}"/>
              </a:ext>
            </a:extLst>
          </p:cNvPr>
          <p:cNvSpPr>
            <a:spLocks noGrp="1"/>
          </p:cNvSpPr>
          <p:nvPr>
            <p:ph type="title"/>
          </p:nvPr>
        </p:nvSpPr>
        <p:spPr>
          <a:xfrm>
            <a:off x="839788" y="281199"/>
            <a:ext cx="7429500" cy="620457"/>
          </a:xfrm>
        </p:spPr>
        <p:txBody>
          <a:bodyPr>
            <a:normAutofit/>
          </a:bodyPr>
          <a:lstStyle/>
          <a:p>
            <a:r>
              <a:rPr lang="en-GB" dirty="0"/>
              <a:t>Putting the pieces together… SAML</a:t>
            </a:r>
          </a:p>
        </p:txBody>
      </p:sp>
      <p:sp>
        <p:nvSpPr>
          <p:cNvPr id="4" name="Text Placeholder 3">
            <a:extLst>
              <a:ext uri="{FF2B5EF4-FFF2-40B4-BE49-F238E27FC236}">
                <a16:creationId xmlns:a16="http://schemas.microsoft.com/office/drawing/2014/main" id="{9895C8FB-0414-A048-318E-69BD77367FB9}"/>
              </a:ext>
            </a:extLst>
          </p:cNvPr>
          <p:cNvSpPr>
            <a:spLocks noGrp="1"/>
          </p:cNvSpPr>
          <p:nvPr>
            <p:ph type="body" sz="half" idx="2"/>
          </p:nvPr>
        </p:nvSpPr>
        <p:spPr>
          <a:xfrm>
            <a:off x="839788" y="989012"/>
            <a:ext cx="4106508" cy="4675619"/>
          </a:xfrm>
        </p:spPr>
        <p:txBody>
          <a:bodyPr>
            <a:normAutofit/>
          </a:bodyPr>
          <a:lstStyle/>
          <a:p>
            <a:pPr marL="0" indent="0">
              <a:buNone/>
            </a:pPr>
            <a:r>
              <a:rPr lang="en-GB" sz="2200" b="1" dirty="0"/>
              <a:t>Good Bits</a:t>
            </a:r>
          </a:p>
          <a:p>
            <a:pPr marL="342900" indent="-342900">
              <a:spcBef>
                <a:spcPts val="1600"/>
              </a:spcBef>
              <a:buClr>
                <a:srgbClr val="626262"/>
              </a:buClr>
              <a:buFont typeface="Arial" panose="020B0604020202020204" pitchFamily="34" charset="0"/>
              <a:buChar char="•"/>
            </a:pPr>
            <a:r>
              <a:rPr lang="en-GB" sz="2200" dirty="0"/>
              <a:t>Mature, scalable federations</a:t>
            </a:r>
          </a:p>
          <a:p>
            <a:pPr marL="342900" indent="-342900">
              <a:spcBef>
                <a:spcPts val="1600"/>
              </a:spcBef>
              <a:buClr>
                <a:srgbClr val="626262"/>
              </a:buClr>
              <a:buFont typeface="Arial" panose="020B0604020202020204" pitchFamily="34" charset="0"/>
              <a:buChar char="•"/>
            </a:pPr>
            <a:r>
              <a:rPr lang="en-GB" sz="2200" dirty="0"/>
              <a:t>Secure protocol</a:t>
            </a:r>
          </a:p>
          <a:p>
            <a:pPr marL="0" indent="0">
              <a:buNone/>
            </a:pPr>
            <a:r>
              <a:rPr lang="en-GB" sz="2200" b="1" dirty="0"/>
              <a:t>Bad Bits</a:t>
            </a:r>
          </a:p>
          <a:p>
            <a:pPr marL="342900" indent="-342900">
              <a:spcBef>
                <a:spcPts val="1600"/>
              </a:spcBef>
              <a:buClr>
                <a:srgbClr val="626262"/>
              </a:buClr>
              <a:buFont typeface="Arial" panose="020B0604020202020204" pitchFamily="34" charset="0"/>
              <a:buChar char="•"/>
            </a:pPr>
            <a:r>
              <a:rPr lang="en-GB" sz="2200" dirty="0"/>
              <a:t>Only natively works for web services</a:t>
            </a:r>
          </a:p>
          <a:p>
            <a:pPr marL="342900" indent="-342900">
              <a:buClr>
                <a:srgbClr val="626262"/>
              </a:buClr>
              <a:buFont typeface="Arial" panose="020B0604020202020204" pitchFamily="34" charset="0"/>
              <a:buChar char="•"/>
            </a:pPr>
            <a:r>
              <a:rPr lang="en-GB" sz="2200" dirty="0"/>
              <a:t>Significant implementation effort </a:t>
            </a:r>
          </a:p>
          <a:p>
            <a:endParaRPr lang="en-GB" sz="2400" dirty="0"/>
          </a:p>
        </p:txBody>
      </p:sp>
      <p:grpSp>
        <p:nvGrpSpPr>
          <p:cNvPr id="37" name="Group 36">
            <a:extLst>
              <a:ext uri="{FF2B5EF4-FFF2-40B4-BE49-F238E27FC236}">
                <a16:creationId xmlns:a16="http://schemas.microsoft.com/office/drawing/2014/main" id="{4E4E062F-9D2D-7F2A-D0B0-E6EF94594044}"/>
              </a:ext>
            </a:extLst>
          </p:cNvPr>
          <p:cNvGrpSpPr/>
          <p:nvPr/>
        </p:nvGrpSpPr>
        <p:grpSpPr>
          <a:xfrm>
            <a:off x="5322780" y="1828800"/>
            <a:ext cx="6150191" cy="1410346"/>
            <a:chOff x="5322780" y="1828800"/>
            <a:chExt cx="6150191" cy="1410346"/>
          </a:xfrm>
        </p:grpSpPr>
        <p:grpSp>
          <p:nvGrpSpPr>
            <p:cNvPr id="23" name="Group 22">
              <a:extLst>
                <a:ext uri="{FF2B5EF4-FFF2-40B4-BE49-F238E27FC236}">
                  <a16:creationId xmlns:a16="http://schemas.microsoft.com/office/drawing/2014/main" id="{7F1E5EBC-0192-EC6D-C669-B2C2B4F6F031}"/>
                </a:ext>
              </a:extLst>
            </p:cNvPr>
            <p:cNvGrpSpPr/>
            <p:nvPr/>
          </p:nvGrpSpPr>
          <p:grpSpPr>
            <a:xfrm>
              <a:off x="8526463" y="1828800"/>
              <a:ext cx="2946508" cy="1410346"/>
              <a:chOff x="8526463" y="1828800"/>
              <a:chExt cx="2946508" cy="1410346"/>
            </a:xfrm>
          </p:grpSpPr>
          <p:sp>
            <p:nvSpPr>
              <p:cNvPr id="20" name="Rectangle 19">
                <a:extLst>
                  <a:ext uri="{FF2B5EF4-FFF2-40B4-BE49-F238E27FC236}">
                    <a16:creationId xmlns:a16="http://schemas.microsoft.com/office/drawing/2014/main" id="{E17A2D9B-CE5D-CD58-1590-7600803A8F9E}"/>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DDE228B7-0824-BA30-72C5-0DAF0ED28A06}"/>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Research</a:t>
                </a:r>
              </a:p>
              <a:p>
                <a:pPr algn="ctr"/>
                <a:r>
                  <a:rPr lang="en-GB" sz="2400" dirty="0">
                    <a:solidFill>
                      <a:schemeClr val="bg1"/>
                    </a:solidFill>
                    <a:latin typeface="Arial" panose="020B0604020202020204" pitchFamily="34" charset="0"/>
                    <a:cs typeface="Arial" panose="020B0604020202020204" pitchFamily="34" charset="0"/>
                  </a:rPr>
                  <a:t>Community</a:t>
                </a:r>
              </a:p>
            </p:txBody>
          </p:sp>
          <p:pic>
            <p:nvPicPr>
              <p:cNvPr id="8" name="Graphic 7" descr="Factory with solid fill">
                <a:extLst>
                  <a:ext uri="{FF2B5EF4-FFF2-40B4-BE49-F238E27FC236}">
                    <a16:creationId xmlns:a16="http://schemas.microsoft.com/office/drawing/2014/main" id="{A0DBCCE4-FD2E-1BF6-0A40-07F0D5049DF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599176" y="1968755"/>
                <a:ext cx="1014668" cy="1014668"/>
              </a:xfrm>
              <a:prstGeom prst="rect">
                <a:avLst/>
              </a:prstGeom>
            </p:spPr>
          </p:pic>
        </p:grpSp>
        <p:grpSp>
          <p:nvGrpSpPr>
            <p:cNvPr id="26" name="Group 25">
              <a:extLst>
                <a:ext uri="{FF2B5EF4-FFF2-40B4-BE49-F238E27FC236}">
                  <a16:creationId xmlns:a16="http://schemas.microsoft.com/office/drawing/2014/main" id="{111C61B2-F2EB-E9B2-8F7E-6620DDD9161C}"/>
                </a:ext>
              </a:extLst>
            </p:cNvPr>
            <p:cNvGrpSpPr/>
            <p:nvPr/>
          </p:nvGrpSpPr>
          <p:grpSpPr>
            <a:xfrm>
              <a:off x="5322780" y="1828800"/>
              <a:ext cx="2946508" cy="1410346"/>
              <a:chOff x="8526463" y="1828800"/>
              <a:chExt cx="2946508" cy="1410346"/>
            </a:xfrm>
          </p:grpSpPr>
          <p:sp>
            <p:nvSpPr>
              <p:cNvPr id="27" name="Rectangle 26">
                <a:extLst>
                  <a:ext uri="{FF2B5EF4-FFF2-40B4-BE49-F238E27FC236}">
                    <a16:creationId xmlns:a16="http://schemas.microsoft.com/office/drawing/2014/main" id="{46254C85-BCAF-282E-9356-49A7E121FC0E}"/>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a:extLst>
                  <a:ext uri="{FF2B5EF4-FFF2-40B4-BE49-F238E27FC236}">
                    <a16:creationId xmlns:a16="http://schemas.microsoft.com/office/drawing/2014/main" id="{7951B396-56B9-BA1C-FA67-A2BA4B83181C}"/>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Identity</a:t>
                </a:r>
              </a:p>
              <a:p>
                <a:pPr algn="ctr"/>
                <a:r>
                  <a:rPr lang="en-GB" sz="2400" dirty="0">
                    <a:solidFill>
                      <a:schemeClr val="bg1"/>
                    </a:solidFill>
                    <a:latin typeface="Arial" panose="020B0604020202020204" pitchFamily="34" charset="0"/>
                    <a:cs typeface="Arial" panose="020B0604020202020204" pitchFamily="34" charset="0"/>
                  </a:rPr>
                  <a:t>Provider</a:t>
                </a:r>
              </a:p>
            </p:txBody>
          </p:sp>
          <p:pic>
            <p:nvPicPr>
              <p:cNvPr id="29" name="Graphic 28">
                <a:extLst>
                  <a:ext uri="{FF2B5EF4-FFF2-40B4-BE49-F238E27FC236}">
                    <a16:creationId xmlns:a16="http://schemas.microsoft.com/office/drawing/2014/main" id="{BE0C473F-E70F-7162-51F4-455EFACF41DA}"/>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8599176" y="1968755"/>
                <a:ext cx="1014668" cy="1014668"/>
              </a:xfrm>
              <a:prstGeom prst="rect">
                <a:avLst/>
              </a:prstGeom>
            </p:spPr>
          </p:pic>
        </p:grpSp>
      </p:grpSp>
      <p:grpSp>
        <p:nvGrpSpPr>
          <p:cNvPr id="33" name="Group 32">
            <a:extLst>
              <a:ext uri="{FF2B5EF4-FFF2-40B4-BE49-F238E27FC236}">
                <a16:creationId xmlns:a16="http://schemas.microsoft.com/office/drawing/2014/main" id="{6D79A8E6-67DF-ECA1-BA28-EE926FF196ED}"/>
              </a:ext>
            </a:extLst>
          </p:cNvPr>
          <p:cNvGrpSpPr/>
          <p:nvPr/>
        </p:nvGrpSpPr>
        <p:grpSpPr>
          <a:xfrm>
            <a:off x="6924621" y="4166289"/>
            <a:ext cx="2946508" cy="1410346"/>
            <a:chOff x="8526463" y="1828800"/>
            <a:chExt cx="2946508" cy="1410346"/>
          </a:xfrm>
        </p:grpSpPr>
        <p:sp>
          <p:nvSpPr>
            <p:cNvPr id="34" name="Rectangle 33">
              <a:extLst>
                <a:ext uri="{FF2B5EF4-FFF2-40B4-BE49-F238E27FC236}">
                  <a16:creationId xmlns:a16="http://schemas.microsoft.com/office/drawing/2014/main" id="{FA845410-5E39-7CB6-3E24-02864EA88951}"/>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a:extLst>
                <a:ext uri="{FF2B5EF4-FFF2-40B4-BE49-F238E27FC236}">
                  <a16:creationId xmlns:a16="http://schemas.microsoft.com/office/drawing/2014/main" id="{9712EB31-3E66-4A6A-5B66-2EAFE5C035E7}"/>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Research</a:t>
              </a:r>
            </a:p>
            <a:p>
              <a:pPr algn="ctr"/>
              <a:r>
                <a:rPr lang="en-GB" sz="2400" dirty="0">
                  <a:solidFill>
                    <a:schemeClr val="bg1"/>
                  </a:solidFill>
                  <a:latin typeface="Arial" panose="020B0604020202020204" pitchFamily="34" charset="0"/>
                  <a:cs typeface="Arial" panose="020B0604020202020204" pitchFamily="34" charset="0"/>
                </a:rPr>
                <a:t>Service</a:t>
              </a:r>
            </a:p>
          </p:txBody>
        </p:sp>
        <p:pic>
          <p:nvPicPr>
            <p:cNvPr id="36" name="Graphic 35" descr="Lightbulb and gear with solid fill">
              <a:extLst>
                <a:ext uri="{FF2B5EF4-FFF2-40B4-BE49-F238E27FC236}">
                  <a16:creationId xmlns:a16="http://schemas.microsoft.com/office/drawing/2014/main" id="{50978765-75C1-38E1-DB10-9699EDF747CD}"/>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8599176" y="1968755"/>
              <a:ext cx="1014668" cy="1014668"/>
            </a:xfrm>
            <a:prstGeom prst="rect">
              <a:avLst/>
            </a:prstGeom>
          </p:spPr>
        </p:pic>
      </p:grpSp>
      <p:cxnSp>
        <p:nvCxnSpPr>
          <p:cNvPr id="39" name="Straight Arrow Connector 38">
            <a:extLst>
              <a:ext uri="{FF2B5EF4-FFF2-40B4-BE49-F238E27FC236}">
                <a16:creationId xmlns:a16="http://schemas.microsoft.com/office/drawing/2014/main" id="{30523FDC-CB7F-7D3F-4989-D76F679D29A4}"/>
              </a:ext>
            </a:extLst>
          </p:cNvPr>
          <p:cNvCxnSpPr>
            <a:stCxn id="27" idx="2"/>
            <a:endCxn id="34" idx="0"/>
          </p:cNvCxnSpPr>
          <p:nvPr/>
        </p:nvCxnSpPr>
        <p:spPr>
          <a:xfrm>
            <a:off x="6796034" y="3239146"/>
            <a:ext cx="1601841" cy="927143"/>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5E3A8F01-0F09-689E-D365-7DF0A9D0884E}"/>
              </a:ext>
            </a:extLst>
          </p:cNvPr>
          <p:cNvCxnSpPr>
            <a:stCxn id="20" idx="2"/>
            <a:endCxn id="34" idx="0"/>
          </p:cNvCxnSpPr>
          <p:nvPr/>
        </p:nvCxnSpPr>
        <p:spPr>
          <a:xfrm flipH="1">
            <a:off x="8397875" y="3239146"/>
            <a:ext cx="1601842" cy="927143"/>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7D1E5BAA-7AB1-E5E6-8D9D-FACB62C2E445}"/>
              </a:ext>
            </a:extLst>
          </p:cNvPr>
          <p:cNvSpPr txBox="1"/>
          <p:nvPr/>
        </p:nvSpPr>
        <p:spPr>
          <a:xfrm>
            <a:off x="5125981" y="3526782"/>
            <a:ext cx="2067291" cy="830997"/>
          </a:xfrm>
          <a:prstGeom prst="rect">
            <a:avLst/>
          </a:prstGeom>
          <a:noFill/>
        </p:spPr>
        <p:txBody>
          <a:bodyPr wrap="square" rtlCol="0">
            <a:spAutoFit/>
          </a:bodyPr>
          <a:lstStyle/>
          <a:p>
            <a:r>
              <a:rPr lang="en-GB" sz="2400" dirty="0"/>
              <a:t>Authentication</a:t>
            </a:r>
            <a:br>
              <a:rPr lang="en-GB" sz="2400" dirty="0"/>
            </a:br>
            <a:r>
              <a:rPr lang="en-GB" sz="2400" dirty="0"/>
              <a:t>(SAML Token)</a:t>
            </a:r>
          </a:p>
        </p:txBody>
      </p:sp>
      <p:sp>
        <p:nvSpPr>
          <p:cNvPr id="46" name="TextBox 45">
            <a:extLst>
              <a:ext uri="{FF2B5EF4-FFF2-40B4-BE49-F238E27FC236}">
                <a16:creationId xmlns:a16="http://schemas.microsoft.com/office/drawing/2014/main" id="{2DA1E06A-AA41-B5CA-40F3-B691A279E7F3}"/>
              </a:ext>
            </a:extLst>
          </p:cNvPr>
          <p:cNvSpPr txBox="1"/>
          <p:nvPr/>
        </p:nvSpPr>
        <p:spPr>
          <a:xfrm>
            <a:off x="9875648" y="3526783"/>
            <a:ext cx="1876291" cy="1569660"/>
          </a:xfrm>
          <a:prstGeom prst="rect">
            <a:avLst/>
          </a:prstGeom>
          <a:noFill/>
        </p:spPr>
        <p:txBody>
          <a:bodyPr wrap="square" rtlCol="0">
            <a:spAutoFit/>
          </a:bodyPr>
          <a:lstStyle/>
          <a:p>
            <a:r>
              <a:rPr lang="en-GB" sz="2400" dirty="0"/>
              <a:t>Authorization</a:t>
            </a:r>
          </a:p>
          <a:p>
            <a:r>
              <a:rPr lang="en-GB" dirty="0"/>
              <a:t>Typically a second call takes place to get research authorization</a:t>
            </a:r>
          </a:p>
        </p:txBody>
      </p:sp>
      <p:sp>
        <p:nvSpPr>
          <p:cNvPr id="3" name="Slide Number Placeholder 2">
            <a:extLst>
              <a:ext uri="{FF2B5EF4-FFF2-40B4-BE49-F238E27FC236}">
                <a16:creationId xmlns:a16="http://schemas.microsoft.com/office/drawing/2014/main" id="{5A04F217-0B86-7D31-2946-FF787D29E017}"/>
              </a:ext>
            </a:extLst>
          </p:cNvPr>
          <p:cNvSpPr>
            <a:spLocks noGrp="1"/>
          </p:cNvSpPr>
          <p:nvPr>
            <p:ph type="sldNum" sz="quarter" idx="12"/>
          </p:nvPr>
        </p:nvSpPr>
        <p:spPr/>
        <p:txBody>
          <a:bodyPr/>
          <a:lstStyle/>
          <a:p>
            <a:fld id="{BBAAB195-B577-5546-8349-9DDA93B6129E}" type="slidenum">
              <a:rPr lang="en-US" smtClean="0"/>
              <a:t>34</a:t>
            </a:fld>
            <a:endParaRPr lang="en-US" dirty="0"/>
          </a:p>
        </p:txBody>
      </p:sp>
      <p:pic>
        <p:nvPicPr>
          <p:cNvPr id="5" name="Google Shape;316;p43">
            <a:extLst>
              <a:ext uri="{FF2B5EF4-FFF2-40B4-BE49-F238E27FC236}">
                <a16:creationId xmlns:a16="http://schemas.microsoft.com/office/drawing/2014/main" id="{91745E8F-2515-7459-27ED-DEE6C1B07810}"/>
              </a:ext>
            </a:extLst>
          </p:cNvPr>
          <p:cNvPicPr preferRelativeResize="0"/>
          <p:nvPr/>
        </p:nvPicPr>
        <p:blipFill>
          <a:blip r:embed="rId3">
            <a:alphaModFix/>
          </a:blip>
          <a:stretch>
            <a:fillRect/>
          </a:stretch>
        </p:blipFill>
        <p:spPr>
          <a:xfrm>
            <a:off x="16513" y="1265323"/>
            <a:ext cx="823275" cy="835223"/>
          </a:xfrm>
          <a:prstGeom prst="rect">
            <a:avLst/>
          </a:prstGeom>
          <a:noFill/>
          <a:ln>
            <a:noFill/>
          </a:ln>
        </p:spPr>
      </p:pic>
    </p:spTree>
    <p:extLst>
      <p:ext uri="{BB962C8B-B14F-4D97-AF65-F5344CB8AC3E}">
        <p14:creationId xmlns:p14="http://schemas.microsoft.com/office/powerpoint/2010/main" val="22351358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C9A6F-CCFE-1F15-3E03-9A84EDCF7A74}"/>
              </a:ext>
            </a:extLst>
          </p:cNvPr>
          <p:cNvSpPr>
            <a:spLocks noGrp="1"/>
          </p:cNvSpPr>
          <p:nvPr>
            <p:ph type="ctrTitle"/>
          </p:nvPr>
        </p:nvSpPr>
        <p:spPr/>
        <p:txBody>
          <a:bodyPr>
            <a:normAutofit fontScale="90000"/>
          </a:bodyPr>
          <a:lstStyle/>
          <a:p>
            <a:pPr marL="0" marR="0" lvl="0" indent="0" defTabSz="914400" rtl="0" eaLnBrk="1" fontAlgn="auto" latinLnBrk="0" hangingPunct="1">
              <a:lnSpc>
                <a:spcPct val="100000"/>
              </a:lnSpc>
              <a:spcBef>
                <a:spcPts val="0"/>
              </a:spcBef>
              <a:spcAft>
                <a:spcPts val="200"/>
              </a:spcAft>
              <a:tabLst/>
              <a:defRPr/>
            </a:pPr>
            <a:r>
              <a:rPr kumimoji="0" lang="en-US" sz="60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AuthN</a:t>
            </a: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&amp; </a:t>
            </a:r>
            <a:r>
              <a:rPr kumimoji="0" lang="en-US" sz="60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AuthZ</a:t>
            </a: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Technologies:</a:t>
            </a:r>
            <a:b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b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&amp; OIDC Tokens</a:t>
            </a:r>
            <a:endParaRPr lang="en-GB" dirty="0"/>
          </a:p>
        </p:txBody>
      </p:sp>
      <p:sp>
        <p:nvSpPr>
          <p:cNvPr id="3" name="Subtitle 2">
            <a:extLst>
              <a:ext uri="{FF2B5EF4-FFF2-40B4-BE49-F238E27FC236}">
                <a16:creationId xmlns:a16="http://schemas.microsoft.com/office/drawing/2014/main" id="{19381778-7A54-9FEA-B7DD-4DE733FAEE20}"/>
              </a:ext>
            </a:extLst>
          </p:cNvPr>
          <p:cNvSpPr>
            <a:spLocks noGrp="1"/>
          </p:cNvSpPr>
          <p:nvPr>
            <p:ph type="subTitle" idx="1"/>
          </p:nvPr>
        </p:nvSpPr>
        <p:spPr/>
        <p:txBody>
          <a:bodyPr/>
          <a:lstStyle/>
          <a:p>
            <a:endParaRPr lang="en-GB"/>
          </a:p>
        </p:txBody>
      </p:sp>
      <p:sp>
        <p:nvSpPr>
          <p:cNvPr id="5" name="Slide Number Placeholder 5">
            <a:extLst>
              <a:ext uri="{FF2B5EF4-FFF2-40B4-BE49-F238E27FC236}">
                <a16:creationId xmlns:a16="http://schemas.microsoft.com/office/drawing/2014/main" id="{C52E0146-2DC9-5F9B-D344-ED5544543A71}"/>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35</a:t>
            </a:fld>
            <a:endParaRPr lang="en-US"/>
          </a:p>
        </p:txBody>
      </p:sp>
    </p:spTree>
    <p:extLst>
      <p:ext uri="{BB962C8B-B14F-4D97-AF65-F5344CB8AC3E}">
        <p14:creationId xmlns:p14="http://schemas.microsoft.com/office/powerpoint/2010/main" val="25226480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and OIDC Tokens</a:t>
            </a:r>
            <a:endParaRPr lang="en-US" sz="4000" b="1" spc="-100" dirty="0">
              <a:solidFill>
                <a:srgbClr val="2E2D62"/>
              </a:solidFill>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D263CB44-DAAB-E0CB-DFDA-BC3F7A9037DA}"/>
              </a:ext>
            </a:extLst>
          </p:cNvPr>
          <p:cNvSpPr/>
          <p:nvPr/>
        </p:nvSpPr>
        <p:spPr>
          <a:xfrm>
            <a:off x="403341" y="1313008"/>
            <a:ext cx="10719460" cy="3170099"/>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There are a few components in a “token” flow. Key to this, a token is…</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typically a JSON Web Token </a:t>
            </a:r>
          </a:p>
          <a:p>
            <a:pPr marL="800100" lvl="1" indent="-34290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“JWTs are an open, industry standard RFC 7519 method for representing claims securely between two parties.” </a:t>
            </a:r>
            <a:r>
              <a:rPr lang="en-GB" sz="2000" dirty="0">
                <a:solidFill>
                  <a:srgbClr val="626262"/>
                </a:solidFill>
                <a:latin typeface="Arial" panose="020B0604020202020204" pitchFamily="34" charset="0"/>
                <a:cs typeface="Arial" panose="020B0604020202020204" pitchFamily="34" charset="0"/>
                <a:hlinkClick r:id="rId3"/>
              </a:rPr>
              <a:t>https://jwt.io/introduction/</a:t>
            </a:r>
            <a:r>
              <a:rPr lang="en-GB" sz="2000" dirty="0">
                <a:solidFill>
                  <a:srgbClr val="626262"/>
                </a:solidFill>
                <a:latin typeface="Arial" panose="020B0604020202020204" pitchFamily="34" charset="0"/>
                <a:cs typeface="Arial" panose="020B0604020202020204" pitchFamily="34" charset="0"/>
              </a:rPr>
              <a:t> </a:t>
            </a:r>
          </a:p>
          <a:p>
            <a:pPr marL="800100" lvl="1" indent="-34290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Tokens are encoded strings of data, issued by an issuer with which the client (receiver) has a trusted relationship. </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In this context, JWTs are used to communicate authentication and authorization information using the </a:t>
            </a:r>
            <a:r>
              <a:rPr lang="en-GB" sz="2400" b="1" dirty="0">
                <a:solidFill>
                  <a:srgbClr val="626262"/>
                </a:solidFill>
                <a:latin typeface="Arial" panose="020B0604020202020204" pitchFamily="34" charset="0"/>
                <a:cs typeface="Arial" panose="020B0604020202020204" pitchFamily="34" charset="0"/>
              </a:rPr>
              <a:t>OAuth 2.0 </a:t>
            </a:r>
            <a:r>
              <a:rPr lang="en-GB" sz="2400" dirty="0">
                <a:solidFill>
                  <a:srgbClr val="626262"/>
                </a:solidFill>
                <a:latin typeface="Arial" panose="020B0604020202020204" pitchFamily="34" charset="0"/>
                <a:cs typeface="Arial" panose="020B0604020202020204" pitchFamily="34" charset="0"/>
              </a:rPr>
              <a:t>and </a:t>
            </a:r>
            <a:r>
              <a:rPr lang="en-GB" sz="2400" b="1" dirty="0">
                <a:solidFill>
                  <a:srgbClr val="626262"/>
                </a:solidFill>
                <a:latin typeface="Arial" panose="020B0604020202020204" pitchFamily="34" charset="0"/>
                <a:cs typeface="Arial" panose="020B0604020202020204" pitchFamily="34" charset="0"/>
              </a:rPr>
              <a:t>OIDC </a:t>
            </a:r>
            <a:r>
              <a:rPr lang="en-GB" sz="2400" dirty="0">
                <a:solidFill>
                  <a:srgbClr val="626262"/>
                </a:solidFill>
                <a:latin typeface="Arial" panose="020B0604020202020204" pitchFamily="34" charset="0"/>
                <a:cs typeface="Arial" panose="020B0604020202020204" pitchFamily="34" charset="0"/>
              </a:rPr>
              <a:t>protocols</a:t>
            </a:r>
          </a:p>
          <a:p>
            <a:pPr marL="800100" lvl="1"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graphicFrame>
        <p:nvGraphicFramePr>
          <p:cNvPr id="4" name="Table 4">
            <a:extLst>
              <a:ext uri="{FF2B5EF4-FFF2-40B4-BE49-F238E27FC236}">
                <a16:creationId xmlns:a16="http://schemas.microsoft.com/office/drawing/2014/main" id="{79A2ECC9-F69E-C6E7-A770-3CCA24850FC4}"/>
              </a:ext>
            </a:extLst>
          </p:cNvPr>
          <p:cNvGraphicFramePr>
            <a:graphicFrameLocks noGrp="1"/>
          </p:cNvGraphicFramePr>
          <p:nvPr>
            <p:extLst>
              <p:ext uri="{D42A27DB-BD31-4B8C-83A1-F6EECF244321}">
                <p14:modId xmlns:p14="http://schemas.microsoft.com/office/powerpoint/2010/main" val="556164127"/>
              </p:ext>
            </p:extLst>
          </p:nvPr>
        </p:nvGraphicFramePr>
        <p:xfrm>
          <a:off x="1644580" y="4264832"/>
          <a:ext cx="8902840" cy="1280160"/>
        </p:xfrm>
        <a:graphic>
          <a:graphicData uri="http://schemas.openxmlformats.org/drawingml/2006/table">
            <a:tbl>
              <a:tblPr firstRow="1" bandRow="1">
                <a:tableStyleId>{5C22544A-7EE6-4342-B048-85BDC9FD1C3A}</a:tableStyleId>
              </a:tblPr>
              <a:tblGrid>
                <a:gridCol w="4451420">
                  <a:extLst>
                    <a:ext uri="{9D8B030D-6E8A-4147-A177-3AD203B41FA5}">
                      <a16:colId xmlns:a16="http://schemas.microsoft.com/office/drawing/2014/main" val="279054146"/>
                    </a:ext>
                  </a:extLst>
                </a:gridCol>
                <a:gridCol w="4451420">
                  <a:extLst>
                    <a:ext uri="{9D8B030D-6E8A-4147-A177-3AD203B41FA5}">
                      <a16:colId xmlns:a16="http://schemas.microsoft.com/office/drawing/2014/main" val="1015829129"/>
                    </a:ext>
                  </a:extLst>
                </a:gridCol>
              </a:tblGrid>
              <a:tr h="370840">
                <a:tc>
                  <a:txBody>
                    <a:bodyPr/>
                    <a:lstStyle/>
                    <a:p>
                      <a:pPr algn="ctr"/>
                      <a:r>
                        <a:rPr lang="en-GB" sz="3600" dirty="0"/>
                        <a:t>OAuth 2.0</a:t>
                      </a:r>
                    </a:p>
                  </a:txBody>
                  <a:tcPr/>
                </a:tc>
                <a:tc>
                  <a:txBody>
                    <a:bodyPr/>
                    <a:lstStyle/>
                    <a:p>
                      <a:pPr algn="ctr"/>
                      <a:r>
                        <a:rPr lang="en-GB" sz="3600" dirty="0"/>
                        <a:t>OIDC</a:t>
                      </a:r>
                    </a:p>
                  </a:txBody>
                  <a:tcPr/>
                </a:tc>
                <a:extLst>
                  <a:ext uri="{0D108BD9-81ED-4DB2-BD59-A6C34878D82A}">
                    <a16:rowId xmlns:a16="http://schemas.microsoft.com/office/drawing/2014/main" val="3801543460"/>
                  </a:ext>
                </a:extLst>
              </a:tr>
              <a:tr h="370840">
                <a:tc>
                  <a:txBody>
                    <a:bodyPr/>
                    <a:lstStyle/>
                    <a:p>
                      <a:pPr marL="0" indent="0" algn="ctr">
                        <a:buFont typeface="Arial" panose="020B0604020202020204" pitchFamily="34" charset="0"/>
                        <a:buNone/>
                      </a:pPr>
                      <a:r>
                        <a:rPr lang="en-GB" sz="3600" b="1" dirty="0"/>
                        <a:t>O</a:t>
                      </a:r>
                      <a:r>
                        <a:rPr lang="en-GB" sz="3600" dirty="0"/>
                        <a:t>pen </a:t>
                      </a:r>
                      <a:r>
                        <a:rPr lang="en-GB" sz="3600" b="1" dirty="0"/>
                        <a:t>Auth</a:t>
                      </a:r>
                      <a:r>
                        <a:rPr lang="en-GB" sz="3600" dirty="0"/>
                        <a:t>orization</a:t>
                      </a:r>
                    </a:p>
                  </a:txBody>
                  <a:tcPr/>
                </a:tc>
                <a:tc>
                  <a:txBody>
                    <a:bodyPr/>
                    <a:lstStyle/>
                    <a:p>
                      <a:pPr algn="ctr"/>
                      <a:r>
                        <a:rPr lang="en-GB" sz="3600" b="1" dirty="0"/>
                        <a:t>O</a:t>
                      </a:r>
                      <a:r>
                        <a:rPr lang="en-GB" sz="3600" dirty="0"/>
                        <a:t>pen </a:t>
                      </a:r>
                      <a:r>
                        <a:rPr lang="en-GB" sz="3600" b="1" dirty="0"/>
                        <a:t>ID</a:t>
                      </a:r>
                      <a:r>
                        <a:rPr lang="en-GB" sz="3600" dirty="0"/>
                        <a:t> </a:t>
                      </a:r>
                      <a:r>
                        <a:rPr lang="en-GB" sz="3600" b="1" dirty="0"/>
                        <a:t>C</a:t>
                      </a:r>
                      <a:r>
                        <a:rPr lang="en-GB" sz="3600" dirty="0"/>
                        <a:t>onnect</a:t>
                      </a:r>
                    </a:p>
                  </a:txBody>
                  <a:tcPr/>
                </a:tc>
                <a:extLst>
                  <a:ext uri="{0D108BD9-81ED-4DB2-BD59-A6C34878D82A}">
                    <a16:rowId xmlns:a16="http://schemas.microsoft.com/office/drawing/2014/main" val="3718347116"/>
                  </a:ext>
                </a:extLst>
              </a:tr>
            </a:tbl>
          </a:graphicData>
        </a:graphic>
      </p:graphicFrame>
      <p:sp>
        <p:nvSpPr>
          <p:cNvPr id="5" name="Slide Number Placeholder 5">
            <a:extLst>
              <a:ext uri="{FF2B5EF4-FFF2-40B4-BE49-F238E27FC236}">
                <a16:creationId xmlns:a16="http://schemas.microsoft.com/office/drawing/2014/main" id="{2ABB499A-2F94-8820-F6FD-DCA8F7E1DD65}"/>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36</a:t>
            </a:fld>
            <a:endParaRPr lang="en-US"/>
          </a:p>
        </p:txBody>
      </p:sp>
    </p:spTree>
    <p:extLst>
      <p:ext uri="{BB962C8B-B14F-4D97-AF65-F5344CB8AC3E}">
        <p14:creationId xmlns:p14="http://schemas.microsoft.com/office/powerpoint/2010/main" val="33439371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Oauth</a:t>
            </a: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2.0 – the Access Token</a:t>
            </a:r>
            <a:endParaRPr lang="en-US" sz="4000" b="1" spc="-100" dirty="0">
              <a:solidFill>
                <a:srgbClr val="2E2D62"/>
              </a:solidFill>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31712D65-3594-7BB9-3214-C6E0CB31D035}"/>
              </a:ext>
            </a:extLst>
          </p:cNvPr>
          <p:cNvSpPr/>
          <p:nvPr/>
        </p:nvSpPr>
        <p:spPr>
          <a:xfrm>
            <a:off x="403341" y="1671493"/>
            <a:ext cx="10719460" cy="3416320"/>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An open standard for access delegation, and most often used for allowing users to grant a website access to their information on another website, without giving them their password</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Examples include signing into a third-party website using your Google, GitHub, or </a:t>
            </a:r>
            <a:r>
              <a:rPr lang="en-GB" sz="2400" dirty="0" err="1">
                <a:solidFill>
                  <a:srgbClr val="626262"/>
                </a:solidFill>
                <a:latin typeface="Arial" panose="020B0604020202020204" pitchFamily="34" charset="0"/>
                <a:cs typeface="Arial" panose="020B0604020202020204" pitchFamily="34" charset="0"/>
              </a:rPr>
              <a:t>Orcid</a:t>
            </a:r>
            <a:r>
              <a:rPr lang="en-GB" sz="2400" dirty="0">
                <a:solidFill>
                  <a:srgbClr val="626262"/>
                </a:solidFill>
                <a:latin typeface="Arial" panose="020B0604020202020204" pitchFamily="34" charset="0"/>
                <a:cs typeface="Arial" panose="020B0604020202020204" pitchFamily="34" charset="0"/>
              </a:rPr>
              <a:t> account</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An access token is provided to the third party, from whichever service is acting as the Authorization Server, which it can then use to retrieve a protected resource</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8411A344-EEF2-9B36-303B-AB150606BE43}"/>
              </a:ext>
            </a:extLst>
          </p:cNvPr>
          <p:cNvSpPr txBox="1"/>
          <p:nvPr/>
        </p:nvSpPr>
        <p:spPr>
          <a:xfrm>
            <a:off x="7118430" y="5818632"/>
            <a:ext cx="4984527" cy="923330"/>
          </a:xfrm>
          <a:prstGeom prst="rect">
            <a:avLst/>
          </a:prstGeom>
          <a:solidFill>
            <a:schemeClr val="bg1"/>
          </a:solidFill>
          <a:ln w="38100">
            <a:solidFill>
              <a:schemeClr val="tx1"/>
            </a:solidFill>
          </a:ln>
        </p:spPr>
        <p:txBody>
          <a:bodyPr wrap="square">
            <a:spAutoFit/>
          </a:bodyPr>
          <a:lstStyle/>
          <a:p>
            <a:r>
              <a:rPr lang="en-GB" dirty="0"/>
              <a:t>Want to know more about OAuth after the lecture?</a:t>
            </a:r>
          </a:p>
          <a:p>
            <a:endParaRPr lang="en-GB" dirty="0"/>
          </a:p>
          <a:p>
            <a:pPr algn="ctr"/>
            <a:r>
              <a:rPr lang="en-GB" dirty="0">
                <a:hlinkClick r:id="rId3"/>
              </a:rPr>
              <a:t>https://oauth.net/</a:t>
            </a:r>
            <a:r>
              <a:rPr lang="en-GB" dirty="0"/>
              <a:t> </a:t>
            </a:r>
          </a:p>
        </p:txBody>
      </p:sp>
    </p:spTree>
    <p:extLst>
      <p:ext uri="{BB962C8B-B14F-4D97-AF65-F5344CB8AC3E}">
        <p14:creationId xmlns:p14="http://schemas.microsoft.com/office/powerpoint/2010/main" val="9410543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33142DD1-61E9-0B33-04E7-95574D45282E}"/>
              </a:ext>
            </a:extLst>
          </p:cNvPr>
          <p:cNvGrpSpPr/>
          <p:nvPr/>
        </p:nvGrpSpPr>
        <p:grpSpPr>
          <a:xfrm>
            <a:off x="10665601" y="3994355"/>
            <a:ext cx="1441289" cy="914400"/>
            <a:chOff x="8697421" y="4869427"/>
            <a:chExt cx="1441289" cy="914400"/>
          </a:xfrm>
        </p:grpSpPr>
        <p:pic>
          <p:nvPicPr>
            <p:cNvPr id="22" name="Graphic 21" descr="Database outline">
              <a:extLst>
                <a:ext uri="{FF2B5EF4-FFF2-40B4-BE49-F238E27FC236}">
                  <a16:creationId xmlns:a16="http://schemas.microsoft.com/office/drawing/2014/main" id="{FB9A51DF-B668-EFAF-9603-6C8B3430452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697421" y="4869427"/>
              <a:ext cx="914400" cy="914400"/>
            </a:xfrm>
            <a:prstGeom prst="rect">
              <a:avLst/>
            </a:prstGeom>
          </p:spPr>
        </p:pic>
        <p:sp>
          <p:nvSpPr>
            <p:cNvPr id="23" name="TextBox 22">
              <a:extLst>
                <a:ext uri="{FF2B5EF4-FFF2-40B4-BE49-F238E27FC236}">
                  <a16:creationId xmlns:a16="http://schemas.microsoft.com/office/drawing/2014/main" id="{DB4B933E-466D-E65E-3BE2-C40DAC5C180E}"/>
                </a:ext>
              </a:extLst>
            </p:cNvPr>
            <p:cNvSpPr txBox="1"/>
            <p:nvPr/>
          </p:nvSpPr>
          <p:spPr>
            <a:xfrm>
              <a:off x="9364479" y="4930257"/>
              <a:ext cx="774231" cy="369332"/>
            </a:xfrm>
            <a:prstGeom prst="rect">
              <a:avLst/>
            </a:prstGeom>
            <a:noFill/>
          </p:spPr>
          <p:txBody>
            <a:bodyPr wrap="square" rtlCol="0">
              <a:spAutoFit/>
            </a:bodyPr>
            <a:lstStyle/>
            <a:p>
              <a:pPr algn="ctr"/>
              <a:r>
                <a:rPr lang="en-GB" dirty="0" err="1">
                  <a:solidFill>
                    <a:schemeClr val="tx1">
                      <a:lumMod val="50000"/>
                    </a:schemeClr>
                  </a:solidFill>
                </a:rPr>
                <a:t>AuthZ</a:t>
              </a:r>
              <a:endParaRPr lang="en-GB" dirty="0">
                <a:solidFill>
                  <a:schemeClr val="tx1">
                    <a:lumMod val="50000"/>
                  </a:schemeClr>
                </a:solidFill>
              </a:endParaRPr>
            </a:p>
          </p:txBody>
        </p:sp>
        <p:pic>
          <p:nvPicPr>
            <p:cNvPr id="24" name="Graphic 23" descr="Key outline">
              <a:extLst>
                <a:ext uri="{FF2B5EF4-FFF2-40B4-BE49-F238E27FC236}">
                  <a16:creationId xmlns:a16="http://schemas.microsoft.com/office/drawing/2014/main" id="{17D65067-2356-2665-C01E-61B3BACD5C1D}"/>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9468550" y="5162259"/>
              <a:ext cx="567814" cy="567814"/>
            </a:xfrm>
            <a:prstGeom prst="rect">
              <a:avLst/>
            </a:prstGeom>
          </p:spPr>
        </p:pic>
      </p:grpSp>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Oauth</a:t>
            </a: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2.0 – </a:t>
            </a:r>
            <a:r>
              <a:rPr lang="en-US" sz="4000" b="1" spc="-100" dirty="0">
                <a:solidFill>
                  <a:srgbClr val="2E2D62"/>
                </a:solidFill>
                <a:latin typeface="Arial" panose="020B0604020202020204" pitchFamily="34" charset="0"/>
                <a:cs typeface="Arial" panose="020B0604020202020204" pitchFamily="34" charset="0"/>
              </a:rPr>
              <a:t>Terminology</a:t>
            </a:r>
          </a:p>
        </p:txBody>
      </p:sp>
      <p:sp>
        <p:nvSpPr>
          <p:cNvPr id="5" name="Rectangle 4">
            <a:extLst>
              <a:ext uri="{FF2B5EF4-FFF2-40B4-BE49-F238E27FC236}">
                <a16:creationId xmlns:a16="http://schemas.microsoft.com/office/drawing/2014/main" id="{31712D65-3594-7BB9-3214-C6E0CB31D035}"/>
              </a:ext>
            </a:extLst>
          </p:cNvPr>
          <p:cNvSpPr/>
          <p:nvPr/>
        </p:nvSpPr>
        <p:spPr>
          <a:xfrm>
            <a:off x="403341" y="1072742"/>
            <a:ext cx="10719460" cy="5016758"/>
          </a:xfrm>
          <a:prstGeom prst="rect">
            <a:avLst/>
          </a:prstGeom>
        </p:spPr>
        <p:txBody>
          <a:bodyPr wrap="square">
            <a:spAutoFit/>
          </a:bodyPr>
          <a:lstStyle/>
          <a:p>
            <a:pPr marL="342900" indent="-342900">
              <a:buFont typeface="Arial" panose="020B0604020202020204" pitchFamily="34" charset="0"/>
              <a:buChar char="•"/>
            </a:pPr>
            <a:r>
              <a:rPr lang="en-GB" sz="2000" b="1" dirty="0">
                <a:solidFill>
                  <a:srgbClr val="626262"/>
                </a:solidFill>
                <a:latin typeface="Arial" panose="020B0604020202020204" pitchFamily="34" charset="0"/>
                <a:cs typeface="Arial" panose="020B0604020202020204" pitchFamily="34" charset="0"/>
              </a:rPr>
              <a:t>Protected Resource</a:t>
            </a:r>
          </a:p>
          <a:p>
            <a:pPr marL="800100" lvl="1"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The identity or data which is to be shared</a:t>
            </a:r>
          </a:p>
          <a:p>
            <a:pPr marL="800100" lvl="1" indent="-342900">
              <a:buFont typeface="Arial" panose="020B0604020202020204" pitchFamily="34" charset="0"/>
              <a:buChar char="•"/>
            </a:pPr>
            <a:r>
              <a:rPr lang="en-GB" i="1" dirty="0" err="1">
                <a:solidFill>
                  <a:srgbClr val="626262"/>
                </a:solidFill>
                <a:latin typeface="Arial" panose="020B0604020202020204" pitchFamily="34" charset="0"/>
                <a:cs typeface="Arial" panose="020B0604020202020204" pitchFamily="34" charset="0"/>
              </a:rPr>
              <a:t>eg</a:t>
            </a:r>
            <a:r>
              <a:rPr lang="en-GB" i="1" dirty="0">
                <a:solidFill>
                  <a:srgbClr val="626262"/>
                </a:solidFill>
                <a:latin typeface="Arial" panose="020B0604020202020204" pitchFamily="34" charset="0"/>
                <a:cs typeface="Arial" panose="020B0604020202020204" pitchFamily="34" charset="0"/>
              </a:rPr>
              <a:t>: your email address, or the ability to post to a Social Media profile</a:t>
            </a:r>
          </a:p>
          <a:p>
            <a:pPr marL="342900" indent="-342900">
              <a:buFont typeface="Arial" panose="020B0604020202020204" pitchFamily="34" charset="0"/>
              <a:buChar char="•"/>
            </a:pPr>
            <a:r>
              <a:rPr lang="en-GB" sz="2000" b="1" dirty="0">
                <a:solidFill>
                  <a:srgbClr val="626262"/>
                </a:solidFill>
                <a:latin typeface="Arial" panose="020B0604020202020204" pitchFamily="34" charset="0"/>
                <a:cs typeface="Arial" panose="020B0604020202020204" pitchFamily="34" charset="0"/>
              </a:rPr>
              <a:t>Resource Owner</a:t>
            </a:r>
          </a:p>
          <a:p>
            <a:pPr marL="800100" lvl="1"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The user who owns the </a:t>
            </a:r>
            <a:r>
              <a:rPr lang="en-GB" b="1" dirty="0">
                <a:solidFill>
                  <a:srgbClr val="626262"/>
                </a:solidFill>
                <a:latin typeface="Arial" panose="020B0604020202020204" pitchFamily="34" charset="0"/>
                <a:cs typeface="Arial" panose="020B0604020202020204" pitchFamily="34" charset="0"/>
              </a:rPr>
              <a:t>Protected Resource</a:t>
            </a:r>
          </a:p>
          <a:p>
            <a:pPr marL="800100" lvl="1" indent="-342900">
              <a:buFont typeface="Arial" panose="020B0604020202020204" pitchFamily="34" charset="0"/>
              <a:buChar char="•"/>
            </a:pPr>
            <a:r>
              <a:rPr lang="en-GB" i="1" dirty="0" err="1">
                <a:solidFill>
                  <a:srgbClr val="626262"/>
                </a:solidFill>
                <a:latin typeface="Arial" panose="020B0604020202020204" pitchFamily="34" charset="0"/>
                <a:cs typeface="Arial" panose="020B0604020202020204" pitchFamily="34" charset="0"/>
              </a:rPr>
              <a:t>eg</a:t>
            </a:r>
            <a:r>
              <a:rPr lang="en-GB" i="1" dirty="0">
                <a:solidFill>
                  <a:srgbClr val="626262"/>
                </a:solidFill>
                <a:latin typeface="Arial" panose="020B0604020202020204" pitchFamily="34" charset="0"/>
                <a:cs typeface="Arial" panose="020B0604020202020204" pitchFamily="34" charset="0"/>
              </a:rPr>
              <a:t>: you!</a:t>
            </a:r>
          </a:p>
          <a:p>
            <a:pPr marL="342900" indent="-342900">
              <a:buFont typeface="Arial" panose="020B0604020202020204" pitchFamily="34" charset="0"/>
              <a:buChar char="•"/>
            </a:pPr>
            <a:r>
              <a:rPr lang="en-GB" sz="2000" b="1" dirty="0">
                <a:solidFill>
                  <a:srgbClr val="626262"/>
                </a:solidFill>
                <a:latin typeface="Arial" panose="020B0604020202020204" pitchFamily="34" charset="0"/>
                <a:cs typeface="Arial" panose="020B0604020202020204" pitchFamily="34" charset="0"/>
              </a:rPr>
              <a:t>Client</a:t>
            </a:r>
          </a:p>
          <a:p>
            <a:pPr marL="800100" lvl="1"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The application that wants access on behalf of the </a:t>
            </a:r>
            <a:r>
              <a:rPr lang="en-GB" b="1" dirty="0">
                <a:solidFill>
                  <a:srgbClr val="626262"/>
                </a:solidFill>
                <a:latin typeface="Arial" panose="020B0604020202020204" pitchFamily="34" charset="0"/>
                <a:cs typeface="Arial" panose="020B0604020202020204" pitchFamily="34" charset="0"/>
              </a:rPr>
              <a:t>Resource Owner</a:t>
            </a:r>
          </a:p>
          <a:p>
            <a:pPr marL="800100" lvl="1" indent="-342900">
              <a:buFont typeface="Arial" panose="020B0604020202020204" pitchFamily="34" charset="0"/>
              <a:buChar char="•"/>
            </a:pPr>
            <a:r>
              <a:rPr lang="en-GB" i="1" dirty="0" err="1">
                <a:solidFill>
                  <a:srgbClr val="626262"/>
                </a:solidFill>
                <a:latin typeface="Arial" panose="020B0604020202020204" pitchFamily="34" charset="0"/>
                <a:cs typeface="Arial" panose="020B0604020202020204" pitchFamily="34" charset="0"/>
              </a:rPr>
              <a:t>eg</a:t>
            </a:r>
            <a:r>
              <a:rPr lang="en-GB" i="1" dirty="0">
                <a:solidFill>
                  <a:srgbClr val="626262"/>
                </a:solidFill>
                <a:latin typeface="Arial" panose="020B0604020202020204" pitchFamily="34" charset="0"/>
                <a:cs typeface="Arial" panose="020B0604020202020204" pitchFamily="34" charset="0"/>
              </a:rPr>
              <a:t>: the website you want to register with using your Google identity</a:t>
            </a:r>
          </a:p>
          <a:p>
            <a:pPr marL="342900" indent="-342900">
              <a:buFont typeface="Arial" panose="020B0604020202020204" pitchFamily="34" charset="0"/>
              <a:buChar char="•"/>
            </a:pPr>
            <a:r>
              <a:rPr lang="en-GB" sz="2000" b="1" dirty="0">
                <a:solidFill>
                  <a:srgbClr val="626262"/>
                </a:solidFill>
                <a:latin typeface="Arial" panose="020B0604020202020204" pitchFamily="34" charset="0"/>
                <a:cs typeface="Arial" panose="020B0604020202020204" pitchFamily="34" charset="0"/>
              </a:rPr>
              <a:t>Authorization Server</a:t>
            </a:r>
          </a:p>
          <a:p>
            <a:pPr marL="800100" lvl="1"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The application which knows the </a:t>
            </a:r>
            <a:r>
              <a:rPr lang="en-GB" b="1" dirty="0">
                <a:solidFill>
                  <a:srgbClr val="626262"/>
                </a:solidFill>
                <a:latin typeface="Arial" panose="020B0604020202020204" pitchFamily="34" charset="0"/>
                <a:cs typeface="Arial" panose="020B0604020202020204" pitchFamily="34" charset="0"/>
              </a:rPr>
              <a:t>Resource Owner</a:t>
            </a:r>
            <a:r>
              <a:rPr lang="en-GB" dirty="0">
                <a:solidFill>
                  <a:srgbClr val="626262"/>
                </a:solidFill>
                <a:latin typeface="Arial" panose="020B0604020202020204" pitchFamily="34" charset="0"/>
                <a:cs typeface="Arial" panose="020B0604020202020204" pitchFamily="34" charset="0"/>
              </a:rPr>
              <a:t>, and where the </a:t>
            </a:r>
            <a:r>
              <a:rPr lang="en-GB" b="1" dirty="0">
                <a:solidFill>
                  <a:srgbClr val="626262"/>
                </a:solidFill>
                <a:latin typeface="Arial" panose="020B0604020202020204" pitchFamily="34" charset="0"/>
                <a:cs typeface="Arial" panose="020B0604020202020204" pitchFamily="34" charset="0"/>
              </a:rPr>
              <a:t>Resource Owner </a:t>
            </a:r>
            <a:r>
              <a:rPr lang="en-GB" dirty="0">
                <a:solidFill>
                  <a:srgbClr val="626262"/>
                </a:solidFill>
                <a:latin typeface="Arial" panose="020B0604020202020204" pitchFamily="34" charset="0"/>
                <a:cs typeface="Arial" panose="020B0604020202020204" pitchFamily="34" charset="0"/>
              </a:rPr>
              <a:t>already has an account</a:t>
            </a:r>
          </a:p>
          <a:p>
            <a:pPr marL="800100" lvl="1" indent="-342900">
              <a:buFont typeface="Arial" panose="020B0604020202020204" pitchFamily="34" charset="0"/>
              <a:buChar char="•"/>
            </a:pPr>
            <a:r>
              <a:rPr lang="en-GB" sz="1600" i="1" dirty="0" err="1">
                <a:solidFill>
                  <a:srgbClr val="626262"/>
                </a:solidFill>
                <a:latin typeface="Arial" panose="020B0604020202020204" pitchFamily="34" charset="0"/>
                <a:cs typeface="Arial" panose="020B0604020202020204" pitchFamily="34" charset="0"/>
              </a:rPr>
              <a:t>eg</a:t>
            </a:r>
            <a:r>
              <a:rPr lang="en-GB" sz="1600" i="1" dirty="0">
                <a:solidFill>
                  <a:srgbClr val="626262"/>
                </a:solidFill>
                <a:latin typeface="Arial" panose="020B0604020202020204" pitchFamily="34" charset="0"/>
                <a:cs typeface="Arial" panose="020B0604020202020204" pitchFamily="34" charset="0"/>
              </a:rPr>
              <a:t>: The Google, Facebook, </a:t>
            </a:r>
            <a:r>
              <a:rPr lang="en-GB" sz="1600" i="1" dirty="0" err="1">
                <a:solidFill>
                  <a:srgbClr val="626262"/>
                </a:solidFill>
                <a:latin typeface="Arial" panose="020B0604020202020204" pitchFamily="34" charset="0"/>
                <a:cs typeface="Arial" panose="020B0604020202020204" pitchFamily="34" charset="0"/>
              </a:rPr>
              <a:t>Orcids</a:t>
            </a:r>
            <a:r>
              <a:rPr lang="en-GB" sz="1600" i="1" dirty="0">
                <a:solidFill>
                  <a:srgbClr val="626262"/>
                </a:solidFill>
                <a:latin typeface="Arial" panose="020B0604020202020204" pitchFamily="34" charset="0"/>
                <a:cs typeface="Arial" panose="020B0604020202020204" pitchFamily="34" charset="0"/>
              </a:rPr>
              <a:t> of the world</a:t>
            </a:r>
          </a:p>
          <a:p>
            <a:pPr marL="342900" indent="-342900">
              <a:buFont typeface="Arial" panose="020B0604020202020204" pitchFamily="34" charset="0"/>
              <a:buChar char="•"/>
            </a:pPr>
            <a:r>
              <a:rPr lang="en-GB" sz="2000" b="1" dirty="0">
                <a:solidFill>
                  <a:srgbClr val="626262"/>
                </a:solidFill>
                <a:latin typeface="Arial" panose="020B0604020202020204" pitchFamily="34" charset="0"/>
                <a:cs typeface="Arial" panose="020B0604020202020204" pitchFamily="34" charset="0"/>
              </a:rPr>
              <a:t>Resource Server</a:t>
            </a:r>
          </a:p>
          <a:p>
            <a:pPr marL="800100" lvl="1"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Where </a:t>
            </a:r>
            <a:r>
              <a:rPr lang="en-GB" b="1" dirty="0">
                <a:solidFill>
                  <a:srgbClr val="626262"/>
                </a:solidFill>
                <a:latin typeface="Arial" panose="020B0604020202020204" pitchFamily="34" charset="0"/>
                <a:cs typeface="Arial" panose="020B0604020202020204" pitchFamily="34" charset="0"/>
              </a:rPr>
              <a:t>the Protected Resource </a:t>
            </a:r>
            <a:r>
              <a:rPr lang="en-GB" dirty="0">
                <a:solidFill>
                  <a:srgbClr val="626262"/>
                </a:solidFill>
                <a:latin typeface="Arial" panose="020B0604020202020204" pitchFamily="34" charset="0"/>
                <a:cs typeface="Arial" panose="020B0604020202020204" pitchFamily="34" charset="0"/>
              </a:rPr>
              <a:t>lives, and what the</a:t>
            </a:r>
            <a:r>
              <a:rPr lang="en-GB" b="1" dirty="0">
                <a:solidFill>
                  <a:srgbClr val="626262"/>
                </a:solidFill>
                <a:latin typeface="Arial" panose="020B0604020202020204" pitchFamily="34" charset="0"/>
                <a:cs typeface="Arial" panose="020B0604020202020204" pitchFamily="34" charset="0"/>
              </a:rPr>
              <a:t> Client </a:t>
            </a:r>
            <a:r>
              <a:rPr lang="en-GB" dirty="0">
                <a:solidFill>
                  <a:srgbClr val="626262"/>
                </a:solidFill>
                <a:latin typeface="Arial" panose="020B0604020202020204" pitchFamily="34" charset="0"/>
                <a:cs typeface="Arial" panose="020B0604020202020204" pitchFamily="34" charset="0"/>
              </a:rPr>
              <a:t>wants to use</a:t>
            </a:r>
          </a:p>
          <a:p>
            <a:pPr marL="800100" lvl="1" indent="-342900">
              <a:buFont typeface="Arial" panose="020B0604020202020204" pitchFamily="34" charset="0"/>
              <a:buChar char="•"/>
            </a:pPr>
            <a:r>
              <a:rPr lang="en-GB" i="1" dirty="0" err="1">
                <a:solidFill>
                  <a:srgbClr val="626262"/>
                </a:solidFill>
                <a:latin typeface="Arial" panose="020B0604020202020204" pitchFamily="34" charset="0"/>
                <a:cs typeface="Arial" panose="020B0604020202020204" pitchFamily="34" charset="0"/>
              </a:rPr>
              <a:t>eg</a:t>
            </a:r>
            <a:r>
              <a:rPr lang="en-GB" i="1" dirty="0">
                <a:solidFill>
                  <a:srgbClr val="626262"/>
                </a:solidFill>
                <a:latin typeface="Arial" panose="020B0604020202020204" pitchFamily="34" charset="0"/>
                <a:cs typeface="Arial" panose="020B0604020202020204" pitchFamily="34" charset="0"/>
              </a:rPr>
              <a:t>: the API from which the </a:t>
            </a:r>
            <a:r>
              <a:rPr lang="en-GB" b="1" i="1" dirty="0">
                <a:solidFill>
                  <a:srgbClr val="626262"/>
                </a:solidFill>
                <a:latin typeface="Arial" panose="020B0604020202020204" pitchFamily="34" charset="0"/>
                <a:cs typeface="Arial" panose="020B0604020202020204" pitchFamily="34" charset="0"/>
              </a:rPr>
              <a:t>Client</a:t>
            </a:r>
            <a:r>
              <a:rPr lang="en-GB" i="1" dirty="0">
                <a:solidFill>
                  <a:srgbClr val="626262"/>
                </a:solidFill>
                <a:latin typeface="Arial" panose="020B0604020202020204" pitchFamily="34" charset="0"/>
                <a:cs typeface="Arial" panose="020B0604020202020204" pitchFamily="34" charset="0"/>
              </a:rPr>
              <a:t> can access the </a:t>
            </a:r>
            <a:r>
              <a:rPr lang="en-GB" b="1" i="1" dirty="0">
                <a:solidFill>
                  <a:srgbClr val="626262"/>
                </a:solidFill>
                <a:latin typeface="Arial" panose="020B0604020202020204" pitchFamily="34" charset="0"/>
                <a:cs typeface="Arial" panose="020B0604020202020204" pitchFamily="34" charset="0"/>
              </a:rPr>
              <a:t>Protected Resource</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grpSp>
        <p:nvGrpSpPr>
          <p:cNvPr id="20" name="Group 19">
            <a:extLst>
              <a:ext uri="{FF2B5EF4-FFF2-40B4-BE49-F238E27FC236}">
                <a16:creationId xmlns:a16="http://schemas.microsoft.com/office/drawing/2014/main" id="{B6D262F9-B560-E552-3C92-5B02CF63089A}"/>
              </a:ext>
            </a:extLst>
          </p:cNvPr>
          <p:cNvGrpSpPr/>
          <p:nvPr/>
        </p:nvGrpSpPr>
        <p:grpSpPr>
          <a:xfrm>
            <a:off x="9553065" y="4870860"/>
            <a:ext cx="1441289" cy="914400"/>
            <a:chOff x="8697421" y="4869427"/>
            <a:chExt cx="1441289" cy="914400"/>
          </a:xfrm>
        </p:grpSpPr>
        <p:pic>
          <p:nvPicPr>
            <p:cNvPr id="13" name="Graphic 12" descr="Database outline">
              <a:extLst>
                <a:ext uri="{FF2B5EF4-FFF2-40B4-BE49-F238E27FC236}">
                  <a16:creationId xmlns:a16="http://schemas.microsoft.com/office/drawing/2014/main" id="{8794F9FA-9E06-DA02-A159-020424CD2F6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697421" y="4869427"/>
              <a:ext cx="914400" cy="914400"/>
            </a:xfrm>
            <a:prstGeom prst="rect">
              <a:avLst/>
            </a:prstGeom>
          </p:spPr>
        </p:pic>
        <p:sp>
          <p:nvSpPr>
            <p:cNvPr id="14" name="TextBox 13">
              <a:extLst>
                <a:ext uri="{FF2B5EF4-FFF2-40B4-BE49-F238E27FC236}">
                  <a16:creationId xmlns:a16="http://schemas.microsoft.com/office/drawing/2014/main" id="{3343147E-4067-268D-026A-2FD7A9311B64}"/>
                </a:ext>
              </a:extLst>
            </p:cNvPr>
            <p:cNvSpPr txBox="1"/>
            <p:nvPr/>
          </p:nvSpPr>
          <p:spPr>
            <a:xfrm>
              <a:off x="9364479" y="4930257"/>
              <a:ext cx="774231" cy="369332"/>
            </a:xfrm>
            <a:prstGeom prst="rect">
              <a:avLst/>
            </a:prstGeom>
            <a:noFill/>
          </p:spPr>
          <p:txBody>
            <a:bodyPr wrap="square" rtlCol="0">
              <a:spAutoFit/>
            </a:bodyPr>
            <a:lstStyle/>
            <a:p>
              <a:pPr algn="ctr"/>
              <a:r>
                <a:rPr lang="en-GB" dirty="0" err="1">
                  <a:solidFill>
                    <a:schemeClr val="tx1">
                      <a:lumMod val="50000"/>
                    </a:schemeClr>
                  </a:solidFill>
                </a:rPr>
                <a:t>Resc</a:t>
              </a:r>
              <a:endParaRPr lang="en-GB" dirty="0">
                <a:solidFill>
                  <a:schemeClr val="tx1">
                    <a:lumMod val="50000"/>
                  </a:schemeClr>
                </a:solidFill>
              </a:endParaRPr>
            </a:p>
          </p:txBody>
        </p:sp>
        <p:pic>
          <p:nvPicPr>
            <p:cNvPr id="15" name="Graphic 14" descr="Employee badge outline">
              <a:extLst>
                <a:ext uri="{FF2B5EF4-FFF2-40B4-BE49-F238E27FC236}">
                  <a16:creationId xmlns:a16="http://schemas.microsoft.com/office/drawing/2014/main" id="{C60F5FD1-E9A1-75D3-D597-213583B88EDF}"/>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9468550" y="5162259"/>
              <a:ext cx="567814" cy="567814"/>
            </a:xfrm>
            <a:prstGeom prst="rect">
              <a:avLst/>
            </a:prstGeom>
          </p:spPr>
        </p:pic>
      </p:grpSp>
      <p:grpSp>
        <p:nvGrpSpPr>
          <p:cNvPr id="29" name="Group 28">
            <a:extLst>
              <a:ext uri="{FF2B5EF4-FFF2-40B4-BE49-F238E27FC236}">
                <a16:creationId xmlns:a16="http://schemas.microsoft.com/office/drawing/2014/main" id="{9AEB2228-35FA-0A3A-6163-B8E38B5D16F6}"/>
              </a:ext>
            </a:extLst>
          </p:cNvPr>
          <p:cNvGrpSpPr/>
          <p:nvPr/>
        </p:nvGrpSpPr>
        <p:grpSpPr>
          <a:xfrm>
            <a:off x="10443528" y="2971800"/>
            <a:ext cx="1460031" cy="914400"/>
            <a:chOff x="10437001" y="2966096"/>
            <a:chExt cx="1460031" cy="914400"/>
          </a:xfrm>
        </p:grpSpPr>
        <p:pic>
          <p:nvPicPr>
            <p:cNvPr id="27" name="Graphic 26" descr="Internet outline">
              <a:extLst>
                <a:ext uri="{FF2B5EF4-FFF2-40B4-BE49-F238E27FC236}">
                  <a16:creationId xmlns:a16="http://schemas.microsoft.com/office/drawing/2014/main" id="{42FC51F5-2B0A-C98B-CE2E-BFAF38D575C6}"/>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0437001" y="2966096"/>
              <a:ext cx="914400" cy="914400"/>
            </a:xfrm>
            <a:prstGeom prst="rect">
              <a:avLst/>
            </a:prstGeom>
          </p:spPr>
        </p:pic>
        <p:sp>
          <p:nvSpPr>
            <p:cNvPr id="28" name="TextBox 27">
              <a:extLst>
                <a:ext uri="{FF2B5EF4-FFF2-40B4-BE49-F238E27FC236}">
                  <a16:creationId xmlns:a16="http://schemas.microsoft.com/office/drawing/2014/main" id="{BB6FBBC6-B910-DA71-64D6-7878C3CFAC7A}"/>
                </a:ext>
              </a:extLst>
            </p:cNvPr>
            <p:cNvSpPr txBox="1"/>
            <p:nvPr/>
          </p:nvSpPr>
          <p:spPr>
            <a:xfrm>
              <a:off x="11122801" y="3067428"/>
              <a:ext cx="774231" cy="369332"/>
            </a:xfrm>
            <a:prstGeom prst="rect">
              <a:avLst/>
            </a:prstGeom>
            <a:noFill/>
          </p:spPr>
          <p:txBody>
            <a:bodyPr wrap="square" rtlCol="0">
              <a:spAutoFit/>
            </a:bodyPr>
            <a:lstStyle/>
            <a:p>
              <a:pPr algn="ctr"/>
              <a:r>
                <a:rPr lang="en-GB" dirty="0">
                  <a:solidFill>
                    <a:schemeClr val="tx1">
                      <a:lumMod val="50000"/>
                    </a:schemeClr>
                  </a:solidFill>
                </a:rPr>
                <a:t>Client</a:t>
              </a:r>
            </a:p>
          </p:txBody>
        </p:sp>
      </p:grpSp>
      <p:grpSp>
        <p:nvGrpSpPr>
          <p:cNvPr id="33" name="Group 32">
            <a:extLst>
              <a:ext uri="{FF2B5EF4-FFF2-40B4-BE49-F238E27FC236}">
                <a16:creationId xmlns:a16="http://schemas.microsoft.com/office/drawing/2014/main" id="{1D36C004-8C0F-AA54-FFAD-01F78747C602}"/>
              </a:ext>
            </a:extLst>
          </p:cNvPr>
          <p:cNvGrpSpPr/>
          <p:nvPr/>
        </p:nvGrpSpPr>
        <p:grpSpPr>
          <a:xfrm>
            <a:off x="9698946" y="1921088"/>
            <a:ext cx="1489164" cy="914400"/>
            <a:chOff x="5795949" y="1959077"/>
            <a:chExt cx="1489164" cy="914400"/>
          </a:xfrm>
        </p:grpSpPr>
        <p:pic>
          <p:nvPicPr>
            <p:cNvPr id="31" name="Graphic 30" descr="User outline">
              <a:extLst>
                <a:ext uri="{FF2B5EF4-FFF2-40B4-BE49-F238E27FC236}">
                  <a16:creationId xmlns:a16="http://schemas.microsoft.com/office/drawing/2014/main" id="{8AB9AC1D-6634-9798-D3A4-CA27077635DB}"/>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5795949" y="1959077"/>
              <a:ext cx="914400" cy="914400"/>
            </a:xfrm>
            <a:prstGeom prst="rect">
              <a:avLst/>
            </a:prstGeom>
          </p:spPr>
        </p:pic>
        <p:sp>
          <p:nvSpPr>
            <p:cNvPr id="32" name="TextBox 31">
              <a:extLst>
                <a:ext uri="{FF2B5EF4-FFF2-40B4-BE49-F238E27FC236}">
                  <a16:creationId xmlns:a16="http://schemas.microsoft.com/office/drawing/2014/main" id="{85813B6E-49E9-0DBC-80C4-3CF580CEA33C}"/>
                </a:ext>
              </a:extLst>
            </p:cNvPr>
            <p:cNvSpPr txBox="1"/>
            <p:nvPr/>
          </p:nvSpPr>
          <p:spPr>
            <a:xfrm>
              <a:off x="6370713" y="2107081"/>
              <a:ext cx="914400" cy="369332"/>
            </a:xfrm>
            <a:prstGeom prst="rect">
              <a:avLst/>
            </a:prstGeom>
            <a:noFill/>
          </p:spPr>
          <p:txBody>
            <a:bodyPr wrap="square" rtlCol="0">
              <a:spAutoFit/>
            </a:bodyPr>
            <a:lstStyle/>
            <a:p>
              <a:pPr algn="ctr"/>
              <a:r>
                <a:rPr lang="en-GB" dirty="0">
                  <a:solidFill>
                    <a:schemeClr val="tx1">
                      <a:lumMod val="50000"/>
                    </a:schemeClr>
                  </a:solidFill>
                </a:rPr>
                <a:t>Owner</a:t>
              </a:r>
            </a:p>
          </p:txBody>
        </p:sp>
      </p:grpSp>
      <p:grpSp>
        <p:nvGrpSpPr>
          <p:cNvPr id="38" name="Group 37">
            <a:extLst>
              <a:ext uri="{FF2B5EF4-FFF2-40B4-BE49-F238E27FC236}">
                <a16:creationId xmlns:a16="http://schemas.microsoft.com/office/drawing/2014/main" id="{D065F2E5-9B25-DE90-09CF-15A566A4B044}"/>
              </a:ext>
            </a:extLst>
          </p:cNvPr>
          <p:cNvGrpSpPr/>
          <p:nvPr/>
        </p:nvGrpSpPr>
        <p:grpSpPr>
          <a:xfrm>
            <a:off x="8447251" y="965172"/>
            <a:ext cx="1298837" cy="965703"/>
            <a:chOff x="7285113" y="1053086"/>
            <a:chExt cx="1298837" cy="965703"/>
          </a:xfrm>
        </p:grpSpPr>
        <p:pic>
          <p:nvPicPr>
            <p:cNvPr id="35" name="Graphic 34" descr="Employee badge outline">
              <a:extLst>
                <a:ext uri="{FF2B5EF4-FFF2-40B4-BE49-F238E27FC236}">
                  <a16:creationId xmlns:a16="http://schemas.microsoft.com/office/drawing/2014/main" id="{CD936514-198A-B88E-87CD-05E9951DF7E2}"/>
                </a:ext>
              </a:extLst>
            </p:cNvPr>
            <p:cNvPicPr>
              <a:picLocks noChangeAspect="1"/>
            </p:cNvPicPr>
            <p:nvPr/>
          </p:nvPicPr>
          <p:blipFill>
            <a:blip r:embed="rId8">
              <a:extLst>
                <a:ext uri="{96DAC541-7B7A-43D3-8B79-37D633B846F1}">
                  <asvg:svgBlip xmlns:asvg="http://schemas.microsoft.com/office/drawing/2016/SVG/main" r:embed="rId14"/>
                </a:ext>
              </a:extLst>
            </a:blip>
            <a:stretch>
              <a:fillRect/>
            </a:stretch>
          </p:blipFill>
          <p:spPr>
            <a:xfrm>
              <a:off x="7285113" y="1104389"/>
              <a:ext cx="914400" cy="914400"/>
            </a:xfrm>
            <a:prstGeom prst="rect">
              <a:avLst/>
            </a:prstGeom>
          </p:spPr>
        </p:pic>
        <p:pic>
          <p:nvPicPr>
            <p:cNvPr id="37" name="Graphic 36" descr="Lock with solid fill">
              <a:extLst>
                <a:ext uri="{FF2B5EF4-FFF2-40B4-BE49-F238E27FC236}">
                  <a16:creationId xmlns:a16="http://schemas.microsoft.com/office/drawing/2014/main" id="{7E2F0CCB-E19D-CC63-6709-8999878B595E}"/>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7815076" y="1053086"/>
              <a:ext cx="768874" cy="768874"/>
            </a:xfrm>
            <a:prstGeom prst="rect">
              <a:avLst/>
            </a:prstGeom>
          </p:spPr>
        </p:pic>
      </p:grpSp>
      <p:sp>
        <p:nvSpPr>
          <p:cNvPr id="3" name="Slide Number Placeholder 5">
            <a:extLst>
              <a:ext uri="{FF2B5EF4-FFF2-40B4-BE49-F238E27FC236}">
                <a16:creationId xmlns:a16="http://schemas.microsoft.com/office/drawing/2014/main" id="{EB37EDD2-999A-56A5-D09B-DF9E6BD60FA6}"/>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38</a:t>
            </a:fld>
            <a:endParaRPr lang="en-US"/>
          </a:p>
        </p:txBody>
      </p:sp>
    </p:spTree>
    <p:extLst>
      <p:ext uri="{BB962C8B-B14F-4D97-AF65-F5344CB8AC3E}">
        <p14:creationId xmlns:p14="http://schemas.microsoft.com/office/powerpoint/2010/main" val="278866167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33142DD1-61E9-0B33-04E7-95574D45282E}"/>
              </a:ext>
            </a:extLst>
          </p:cNvPr>
          <p:cNvGrpSpPr/>
          <p:nvPr/>
        </p:nvGrpSpPr>
        <p:grpSpPr>
          <a:xfrm>
            <a:off x="10665601" y="3994355"/>
            <a:ext cx="1441289" cy="914400"/>
            <a:chOff x="8697421" y="4869427"/>
            <a:chExt cx="1441289" cy="914400"/>
          </a:xfrm>
        </p:grpSpPr>
        <p:pic>
          <p:nvPicPr>
            <p:cNvPr id="22" name="Graphic 21" descr="Database outline">
              <a:extLst>
                <a:ext uri="{FF2B5EF4-FFF2-40B4-BE49-F238E27FC236}">
                  <a16:creationId xmlns:a16="http://schemas.microsoft.com/office/drawing/2014/main" id="{FB9A51DF-B668-EFAF-9603-6C8B3430452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697421" y="4869427"/>
              <a:ext cx="914400" cy="914400"/>
            </a:xfrm>
            <a:prstGeom prst="rect">
              <a:avLst/>
            </a:prstGeom>
          </p:spPr>
        </p:pic>
        <p:sp>
          <p:nvSpPr>
            <p:cNvPr id="23" name="TextBox 22">
              <a:extLst>
                <a:ext uri="{FF2B5EF4-FFF2-40B4-BE49-F238E27FC236}">
                  <a16:creationId xmlns:a16="http://schemas.microsoft.com/office/drawing/2014/main" id="{DB4B933E-466D-E65E-3BE2-C40DAC5C180E}"/>
                </a:ext>
              </a:extLst>
            </p:cNvPr>
            <p:cNvSpPr txBox="1"/>
            <p:nvPr/>
          </p:nvSpPr>
          <p:spPr>
            <a:xfrm>
              <a:off x="9364479" y="4930257"/>
              <a:ext cx="774231" cy="369332"/>
            </a:xfrm>
            <a:prstGeom prst="rect">
              <a:avLst/>
            </a:prstGeom>
            <a:noFill/>
          </p:spPr>
          <p:txBody>
            <a:bodyPr wrap="square" rtlCol="0">
              <a:spAutoFit/>
            </a:bodyPr>
            <a:lstStyle/>
            <a:p>
              <a:pPr algn="ctr"/>
              <a:r>
                <a:rPr lang="en-GB" dirty="0" err="1">
                  <a:solidFill>
                    <a:schemeClr val="tx1">
                      <a:lumMod val="50000"/>
                    </a:schemeClr>
                  </a:solidFill>
                </a:rPr>
                <a:t>AuthZ</a:t>
              </a:r>
              <a:endParaRPr lang="en-GB" dirty="0">
                <a:solidFill>
                  <a:schemeClr val="tx1">
                    <a:lumMod val="50000"/>
                  </a:schemeClr>
                </a:solidFill>
              </a:endParaRPr>
            </a:p>
          </p:txBody>
        </p:sp>
        <p:pic>
          <p:nvPicPr>
            <p:cNvPr id="24" name="Graphic 23" descr="Key outline">
              <a:extLst>
                <a:ext uri="{FF2B5EF4-FFF2-40B4-BE49-F238E27FC236}">
                  <a16:creationId xmlns:a16="http://schemas.microsoft.com/office/drawing/2014/main" id="{17D65067-2356-2665-C01E-61B3BACD5C1D}"/>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9468550" y="5162259"/>
              <a:ext cx="567814" cy="567814"/>
            </a:xfrm>
            <a:prstGeom prst="rect">
              <a:avLst/>
            </a:prstGeom>
          </p:spPr>
        </p:pic>
      </p:grpSp>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Oauth</a:t>
            </a: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2.0 – </a:t>
            </a:r>
            <a:r>
              <a:rPr lang="en-US" sz="4000" b="1" spc="-100" dirty="0">
                <a:solidFill>
                  <a:srgbClr val="2E2D62"/>
                </a:solidFill>
                <a:latin typeface="Arial" panose="020B0604020202020204" pitchFamily="34" charset="0"/>
                <a:cs typeface="Arial" panose="020B0604020202020204" pitchFamily="34" charset="0"/>
              </a:rPr>
              <a:t>Terminology</a:t>
            </a:r>
          </a:p>
        </p:txBody>
      </p:sp>
      <p:sp>
        <p:nvSpPr>
          <p:cNvPr id="5" name="Rectangle 4">
            <a:extLst>
              <a:ext uri="{FF2B5EF4-FFF2-40B4-BE49-F238E27FC236}">
                <a16:creationId xmlns:a16="http://schemas.microsoft.com/office/drawing/2014/main" id="{31712D65-3594-7BB9-3214-C6E0CB31D035}"/>
              </a:ext>
            </a:extLst>
          </p:cNvPr>
          <p:cNvSpPr/>
          <p:nvPr/>
        </p:nvSpPr>
        <p:spPr>
          <a:xfrm>
            <a:off x="403341" y="1072742"/>
            <a:ext cx="10719460" cy="5016758"/>
          </a:xfrm>
          <a:prstGeom prst="rect">
            <a:avLst/>
          </a:prstGeom>
        </p:spPr>
        <p:txBody>
          <a:bodyPr wrap="square">
            <a:spAutoFit/>
          </a:bodyPr>
          <a:lstStyle/>
          <a:p>
            <a:pPr marL="342900" indent="-342900">
              <a:buFont typeface="Arial" panose="020B0604020202020204" pitchFamily="34" charset="0"/>
              <a:buChar char="•"/>
            </a:pPr>
            <a:r>
              <a:rPr lang="en-GB" sz="2000" b="1" dirty="0">
                <a:solidFill>
                  <a:srgbClr val="626262"/>
                </a:solidFill>
                <a:latin typeface="Arial" panose="020B0604020202020204" pitchFamily="34" charset="0"/>
                <a:cs typeface="Arial" panose="020B0604020202020204" pitchFamily="34" charset="0"/>
              </a:rPr>
              <a:t>Protected Resource</a:t>
            </a:r>
          </a:p>
          <a:p>
            <a:pPr marL="800100" lvl="1"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The identity or data which is to be shared</a:t>
            </a:r>
          </a:p>
          <a:p>
            <a:pPr marL="800100" lvl="1" indent="-342900">
              <a:buFont typeface="Arial" panose="020B0604020202020204" pitchFamily="34" charset="0"/>
              <a:buChar char="•"/>
            </a:pPr>
            <a:r>
              <a:rPr lang="en-GB" i="1" dirty="0" err="1">
                <a:solidFill>
                  <a:srgbClr val="626262"/>
                </a:solidFill>
                <a:latin typeface="Arial" panose="020B0604020202020204" pitchFamily="34" charset="0"/>
                <a:cs typeface="Arial" panose="020B0604020202020204" pitchFamily="34" charset="0"/>
              </a:rPr>
              <a:t>eg</a:t>
            </a:r>
            <a:r>
              <a:rPr lang="en-GB" i="1" dirty="0">
                <a:solidFill>
                  <a:srgbClr val="626262"/>
                </a:solidFill>
                <a:latin typeface="Arial" panose="020B0604020202020204" pitchFamily="34" charset="0"/>
                <a:cs typeface="Arial" panose="020B0604020202020204" pitchFamily="34" charset="0"/>
              </a:rPr>
              <a:t>: your email address, or the ability to post to your Twitter</a:t>
            </a:r>
          </a:p>
          <a:p>
            <a:pPr marL="342900" indent="-342900">
              <a:buFont typeface="Arial" panose="020B0604020202020204" pitchFamily="34" charset="0"/>
              <a:buChar char="•"/>
            </a:pPr>
            <a:r>
              <a:rPr lang="en-GB" sz="2000" b="1" dirty="0">
                <a:solidFill>
                  <a:srgbClr val="626262"/>
                </a:solidFill>
                <a:latin typeface="Arial" panose="020B0604020202020204" pitchFamily="34" charset="0"/>
                <a:cs typeface="Arial" panose="020B0604020202020204" pitchFamily="34" charset="0"/>
              </a:rPr>
              <a:t>Resource Owner</a:t>
            </a:r>
          </a:p>
          <a:p>
            <a:pPr marL="800100" lvl="1"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The user who owns the </a:t>
            </a:r>
            <a:r>
              <a:rPr lang="en-GB" b="1" dirty="0">
                <a:solidFill>
                  <a:srgbClr val="626262"/>
                </a:solidFill>
                <a:latin typeface="Arial" panose="020B0604020202020204" pitchFamily="34" charset="0"/>
                <a:cs typeface="Arial" panose="020B0604020202020204" pitchFamily="34" charset="0"/>
              </a:rPr>
              <a:t>Protected Resource</a:t>
            </a:r>
          </a:p>
          <a:p>
            <a:pPr marL="800100" lvl="1" indent="-342900">
              <a:buFont typeface="Arial" panose="020B0604020202020204" pitchFamily="34" charset="0"/>
              <a:buChar char="•"/>
            </a:pPr>
            <a:r>
              <a:rPr lang="en-GB" i="1" dirty="0" err="1">
                <a:solidFill>
                  <a:srgbClr val="626262"/>
                </a:solidFill>
                <a:latin typeface="Arial" panose="020B0604020202020204" pitchFamily="34" charset="0"/>
                <a:cs typeface="Arial" panose="020B0604020202020204" pitchFamily="34" charset="0"/>
              </a:rPr>
              <a:t>eg</a:t>
            </a:r>
            <a:r>
              <a:rPr lang="en-GB" i="1" dirty="0">
                <a:solidFill>
                  <a:srgbClr val="626262"/>
                </a:solidFill>
                <a:latin typeface="Arial" panose="020B0604020202020204" pitchFamily="34" charset="0"/>
                <a:cs typeface="Arial" panose="020B0604020202020204" pitchFamily="34" charset="0"/>
              </a:rPr>
              <a:t>: you!</a:t>
            </a:r>
          </a:p>
          <a:p>
            <a:pPr marL="342900" indent="-342900">
              <a:buFont typeface="Arial" panose="020B0604020202020204" pitchFamily="34" charset="0"/>
              <a:buChar char="•"/>
            </a:pPr>
            <a:r>
              <a:rPr lang="en-GB" sz="2000" b="1" dirty="0">
                <a:solidFill>
                  <a:srgbClr val="626262"/>
                </a:solidFill>
                <a:latin typeface="Arial" panose="020B0604020202020204" pitchFamily="34" charset="0"/>
                <a:cs typeface="Arial" panose="020B0604020202020204" pitchFamily="34" charset="0"/>
              </a:rPr>
              <a:t>Client</a:t>
            </a:r>
          </a:p>
          <a:p>
            <a:pPr marL="800100" lvl="1"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The application that wants access on behalf of the </a:t>
            </a:r>
            <a:r>
              <a:rPr lang="en-GB" b="1" dirty="0">
                <a:solidFill>
                  <a:srgbClr val="626262"/>
                </a:solidFill>
                <a:latin typeface="Arial" panose="020B0604020202020204" pitchFamily="34" charset="0"/>
                <a:cs typeface="Arial" panose="020B0604020202020204" pitchFamily="34" charset="0"/>
              </a:rPr>
              <a:t>Resource Owner</a:t>
            </a:r>
          </a:p>
          <a:p>
            <a:pPr marL="800100" lvl="1" indent="-342900">
              <a:buFont typeface="Arial" panose="020B0604020202020204" pitchFamily="34" charset="0"/>
              <a:buChar char="•"/>
            </a:pPr>
            <a:r>
              <a:rPr lang="en-GB" i="1" dirty="0" err="1">
                <a:solidFill>
                  <a:srgbClr val="626262"/>
                </a:solidFill>
                <a:latin typeface="Arial" panose="020B0604020202020204" pitchFamily="34" charset="0"/>
                <a:cs typeface="Arial" panose="020B0604020202020204" pitchFamily="34" charset="0"/>
              </a:rPr>
              <a:t>eg</a:t>
            </a:r>
            <a:r>
              <a:rPr lang="en-GB" i="1" dirty="0">
                <a:solidFill>
                  <a:srgbClr val="626262"/>
                </a:solidFill>
                <a:latin typeface="Arial" panose="020B0604020202020204" pitchFamily="34" charset="0"/>
                <a:cs typeface="Arial" panose="020B0604020202020204" pitchFamily="34" charset="0"/>
              </a:rPr>
              <a:t>: the website you want to register with using your Google identity</a:t>
            </a:r>
          </a:p>
          <a:p>
            <a:pPr marL="342900" indent="-342900">
              <a:buFont typeface="Arial" panose="020B0604020202020204" pitchFamily="34" charset="0"/>
              <a:buChar char="•"/>
            </a:pPr>
            <a:r>
              <a:rPr lang="en-GB" sz="2000" b="1" dirty="0">
                <a:solidFill>
                  <a:srgbClr val="626262"/>
                </a:solidFill>
                <a:latin typeface="Arial" panose="020B0604020202020204" pitchFamily="34" charset="0"/>
                <a:cs typeface="Arial" panose="020B0604020202020204" pitchFamily="34" charset="0"/>
              </a:rPr>
              <a:t>Authorization Server</a:t>
            </a:r>
          </a:p>
          <a:p>
            <a:pPr marL="800100" lvl="1"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The application which knows the </a:t>
            </a:r>
            <a:r>
              <a:rPr lang="en-GB" b="1" dirty="0">
                <a:solidFill>
                  <a:srgbClr val="626262"/>
                </a:solidFill>
                <a:latin typeface="Arial" panose="020B0604020202020204" pitchFamily="34" charset="0"/>
                <a:cs typeface="Arial" panose="020B0604020202020204" pitchFamily="34" charset="0"/>
              </a:rPr>
              <a:t>Resource Owner</a:t>
            </a:r>
            <a:r>
              <a:rPr lang="en-GB" dirty="0">
                <a:solidFill>
                  <a:srgbClr val="626262"/>
                </a:solidFill>
                <a:latin typeface="Arial" panose="020B0604020202020204" pitchFamily="34" charset="0"/>
                <a:cs typeface="Arial" panose="020B0604020202020204" pitchFamily="34" charset="0"/>
              </a:rPr>
              <a:t>, and where the </a:t>
            </a:r>
            <a:r>
              <a:rPr lang="en-GB" b="1" dirty="0">
                <a:solidFill>
                  <a:srgbClr val="626262"/>
                </a:solidFill>
                <a:latin typeface="Arial" panose="020B0604020202020204" pitchFamily="34" charset="0"/>
                <a:cs typeface="Arial" panose="020B0604020202020204" pitchFamily="34" charset="0"/>
              </a:rPr>
              <a:t>Resource Owner </a:t>
            </a:r>
            <a:r>
              <a:rPr lang="en-GB" dirty="0">
                <a:solidFill>
                  <a:srgbClr val="626262"/>
                </a:solidFill>
                <a:latin typeface="Arial" panose="020B0604020202020204" pitchFamily="34" charset="0"/>
                <a:cs typeface="Arial" panose="020B0604020202020204" pitchFamily="34" charset="0"/>
              </a:rPr>
              <a:t>already has an account</a:t>
            </a:r>
          </a:p>
          <a:p>
            <a:pPr marL="800100" lvl="1" indent="-342900">
              <a:buFont typeface="Arial" panose="020B0604020202020204" pitchFamily="34" charset="0"/>
              <a:buChar char="•"/>
            </a:pPr>
            <a:r>
              <a:rPr lang="en-GB" sz="1600" i="1" dirty="0" err="1">
                <a:solidFill>
                  <a:srgbClr val="626262"/>
                </a:solidFill>
                <a:latin typeface="Arial" panose="020B0604020202020204" pitchFamily="34" charset="0"/>
                <a:cs typeface="Arial" panose="020B0604020202020204" pitchFamily="34" charset="0"/>
              </a:rPr>
              <a:t>eg</a:t>
            </a:r>
            <a:r>
              <a:rPr lang="en-GB" sz="1600" i="1" dirty="0">
                <a:solidFill>
                  <a:srgbClr val="626262"/>
                </a:solidFill>
                <a:latin typeface="Arial" panose="020B0604020202020204" pitchFamily="34" charset="0"/>
                <a:cs typeface="Arial" panose="020B0604020202020204" pitchFamily="34" charset="0"/>
              </a:rPr>
              <a:t>: The Google, Twitters, </a:t>
            </a:r>
            <a:r>
              <a:rPr lang="en-GB" sz="1600" i="1" dirty="0" err="1">
                <a:solidFill>
                  <a:srgbClr val="626262"/>
                </a:solidFill>
                <a:latin typeface="Arial" panose="020B0604020202020204" pitchFamily="34" charset="0"/>
                <a:cs typeface="Arial" panose="020B0604020202020204" pitchFamily="34" charset="0"/>
              </a:rPr>
              <a:t>Orcids</a:t>
            </a:r>
            <a:r>
              <a:rPr lang="en-GB" sz="1600" i="1" dirty="0">
                <a:solidFill>
                  <a:srgbClr val="626262"/>
                </a:solidFill>
                <a:latin typeface="Arial" panose="020B0604020202020204" pitchFamily="34" charset="0"/>
                <a:cs typeface="Arial" panose="020B0604020202020204" pitchFamily="34" charset="0"/>
              </a:rPr>
              <a:t> of the world</a:t>
            </a:r>
          </a:p>
          <a:p>
            <a:pPr marL="342900" indent="-342900">
              <a:buFont typeface="Arial" panose="020B0604020202020204" pitchFamily="34" charset="0"/>
              <a:buChar char="•"/>
            </a:pPr>
            <a:r>
              <a:rPr lang="en-GB" sz="2000" b="1" dirty="0">
                <a:solidFill>
                  <a:srgbClr val="626262"/>
                </a:solidFill>
                <a:latin typeface="Arial" panose="020B0604020202020204" pitchFamily="34" charset="0"/>
                <a:cs typeface="Arial" panose="020B0604020202020204" pitchFamily="34" charset="0"/>
              </a:rPr>
              <a:t>Resource Server</a:t>
            </a:r>
          </a:p>
          <a:p>
            <a:pPr marL="800100" lvl="1"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Where </a:t>
            </a:r>
            <a:r>
              <a:rPr lang="en-GB" b="1" dirty="0">
                <a:solidFill>
                  <a:srgbClr val="626262"/>
                </a:solidFill>
                <a:latin typeface="Arial" panose="020B0604020202020204" pitchFamily="34" charset="0"/>
                <a:cs typeface="Arial" panose="020B0604020202020204" pitchFamily="34" charset="0"/>
              </a:rPr>
              <a:t>the Protected Resource </a:t>
            </a:r>
            <a:r>
              <a:rPr lang="en-GB" dirty="0">
                <a:solidFill>
                  <a:srgbClr val="626262"/>
                </a:solidFill>
                <a:latin typeface="Arial" panose="020B0604020202020204" pitchFamily="34" charset="0"/>
                <a:cs typeface="Arial" panose="020B0604020202020204" pitchFamily="34" charset="0"/>
              </a:rPr>
              <a:t>lives, and what the</a:t>
            </a:r>
            <a:r>
              <a:rPr lang="en-GB" b="1" dirty="0">
                <a:solidFill>
                  <a:srgbClr val="626262"/>
                </a:solidFill>
                <a:latin typeface="Arial" panose="020B0604020202020204" pitchFamily="34" charset="0"/>
                <a:cs typeface="Arial" panose="020B0604020202020204" pitchFamily="34" charset="0"/>
              </a:rPr>
              <a:t> Client </a:t>
            </a:r>
            <a:r>
              <a:rPr lang="en-GB" dirty="0">
                <a:solidFill>
                  <a:srgbClr val="626262"/>
                </a:solidFill>
                <a:latin typeface="Arial" panose="020B0604020202020204" pitchFamily="34" charset="0"/>
                <a:cs typeface="Arial" panose="020B0604020202020204" pitchFamily="34" charset="0"/>
              </a:rPr>
              <a:t>wants to use</a:t>
            </a:r>
          </a:p>
          <a:p>
            <a:pPr marL="800100" lvl="1" indent="-342900">
              <a:buFont typeface="Arial" panose="020B0604020202020204" pitchFamily="34" charset="0"/>
              <a:buChar char="•"/>
            </a:pPr>
            <a:r>
              <a:rPr lang="en-GB" i="1" dirty="0" err="1">
                <a:solidFill>
                  <a:srgbClr val="626262"/>
                </a:solidFill>
                <a:latin typeface="Arial" panose="020B0604020202020204" pitchFamily="34" charset="0"/>
                <a:cs typeface="Arial" panose="020B0604020202020204" pitchFamily="34" charset="0"/>
              </a:rPr>
              <a:t>eg</a:t>
            </a:r>
            <a:r>
              <a:rPr lang="en-GB" i="1" dirty="0">
                <a:solidFill>
                  <a:srgbClr val="626262"/>
                </a:solidFill>
                <a:latin typeface="Arial" panose="020B0604020202020204" pitchFamily="34" charset="0"/>
                <a:cs typeface="Arial" panose="020B0604020202020204" pitchFamily="34" charset="0"/>
              </a:rPr>
              <a:t>: the API from which the </a:t>
            </a:r>
            <a:r>
              <a:rPr lang="en-GB" b="1" i="1" dirty="0">
                <a:solidFill>
                  <a:srgbClr val="626262"/>
                </a:solidFill>
                <a:latin typeface="Arial" panose="020B0604020202020204" pitchFamily="34" charset="0"/>
                <a:cs typeface="Arial" panose="020B0604020202020204" pitchFamily="34" charset="0"/>
              </a:rPr>
              <a:t>Client</a:t>
            </a:r>
            <a:r>
              <a:rPr lang="en-GB" i="1" dirty="0">
                <a:solidFill>
                  <a:srgbClr val="626262"/>
                </a:solidFill>
                <a:latin typeface="Arial" panose="020B0604020202020204" pitchFamily="34" charset="0"/>
                <a:cs typeface="Arial" panose="020B0604020202020204" pitchFamily="34" charset="0"/>
              </a:rPr>
              <a:t> can access the </a:t>
            </a:r>
            <a:r>
              <a:rPr lang="en-GB" b="1" i="1" dirty="0">
                <a:solidFill>
                  <a:srgbClr val="626262"/>
                </a:solidFill>
                <a:latin typeface="Arial" panose="020B0604020202020204" pitchFamily="34" charset="0"/>
                <a:cs typeface="Arial" panose="020B0604020202020204" pitchFamily="34" charset="0"/>
              </a:rPr>
              <a:t>Protected Resource</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grpSp>
        <p:nvGrpSpPr>
          <p:cNvPr id="20" name="Group 19">
            <a:extLst>
              <a:ext uri="{FF2B5EF4-FFF2-40B4-BE49-F238E27FC236}">
                <a16:creationId xmlns:a16="http://schemas.microsoft.com/office/drawing/2014/main" id="{B6D262F9-B560-E552-3C92-5B02CF63089A}"/>
              </a:ext>
            </a:extLst>
          </p:cNvPr>
          <p:cNvGrpSpPr/>
          <p:nvPr/>
        </p:nvGrpSpPr>
        <p:grpSpPr>
          <a:xfrm>
            <a:off x="9553065" y="4870860"/>
            <a:ext cx="1441289" cy="914400"/>
            <a:chOff x="8697421" y="4869427"/>
            <a:chExt cx="1441289" cy="914400"/>
          </a:xfrm>
        </p:grpSpPr>
        <p:pic>
          <p:nvPicPr>
            <p:cNvPr id="13" name="Graphic 12" descr="Database outline">
              <a:extLst>
                <a:ext uri="{FF2B5EF4-FFF2-40B4-BE49-F238E27FC236}">
                  <a16:creationId xmlns:a16="http://schemas.microsoft.com/office/drawing/2014/main" id="{8794F9FA-9E06-DA02-A159-020424CD2F6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697421" y="4869427"/>
              <a:ext cx="914400" cy="914400"/>
            </a:xfrm>
            <a:prstGeom prst="rect">
              <a:avLst/>
            </a:prstGeom>
          </p:spPr>
        </p:pic>
        <p:sp>
          <p:nvSpPr>
            <p:cNvPr id="14" name="TextBox 13">
              <a:extLst>
                <a:ext uri="{FF2B5EF4-FFF2-40B4-BE49-F238E27FC236}">
                  <a16:creationId xmlns:a16="http://schemas.microsoft.com/office/drawing/2014/main" id="{3343147E-4067-268D-026A-2FD7A9311B64}"/>
                </a:ext>
              </a:extLst>
            </p:cNvPr>
            <p:cNvSpPr txBox="1"/>
            <p:nvPr/>
          </p:nvSpPr>
          <p:spPr>
            <a:xfrm>
              <a:off x="9364479" y="4930257"/>
              <a:ext cx="774231" cy="369332"/>
            </a:xfrm>
            <a:prstGeom prst="rect">
              <a:avLst/>
            </a:prstGeom>
            <a:noFill/>
          </p:spPr>
          <p:txBody>
            <a:bodyPr wrap="square" rtlCol="0">
              <a:spAutoFit/>
            </a:bodyPr>
            <a:lstStyle/>
            <a:p>
              <a:pPr algn="ctr"/>
              <a:r>
                <a:rPr lang="en-GB" dirty="0" err="1">
                  <a:solidFill>
                    <a:schemeClr val="tx1">
                      <a:lumMod val="50000"/>
                    </a:schemeClr>
                  </a:solidFill>
                </a:rPr>
                <a:t>Resc</a:t>
              </a:r>
              <a:endParaRPr lang="en-GB" dirty="0">
                <a:solidFill>
                  <a:schemeClr val="tx1">
                    <a:lumMod val="50000"/>
                  </a:schemeClr>
                </a:solidFill>
              </a:endParaRPr>
            </a:p>
          </p:txBody>
        </p:sp>
        <p:pic>
          <p:nvPicPr>
            <p:cNvPr id="15" name="Graphic 14" descr="Employee badge outline">
              <a:extLst>
                <a:ext uri="{FF2B5EF4-FFF2-40B4-BE49-F238E27FC236}">
                  <a16:creationId xmlns:a16="http://schemas.microsoft.com/office/drawing/2014/main" id="{C60F5FD1-E9A1-75D3-D597-213583B88EDF}"/>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9468550" y="5162259"/>
              <a:ext cx="567814" cy="567814"/>
            </a:xfrm>
            <a:prstGeom prst="rect">
              <a:avLst/>
            </a:prstGeom>
          </p:spPr>
        </p:pic>
      </p:grpSp>
      <p:grpSp>
        <p:nvGrpSpPr>
          <p:cNvPr id="29" name="Group 28">
            <a:extLst>
              <a:ext uri="{FF2B5EF4-FFF2-40B4-BE49-F238E27FC236}">
                <a16:creationId xmlns:a16="http://schemas.microsoft.com/office/drawing/2014/main" id="{9AEB2228-35FA-0A3A-6163-B8E38B5D16F6}"/>
              </a:ext>
            </a:extLst>
          </p:cNvPr>
          <p:cNvGrpSpPr/>
          <p:nvPr/>
        </p:nvGrpSpPr>
        <p:grpSpPr>
          <a:xfrm>
            <a:off x="10443528" y="2971800"/>
            <a:ext cx="1460031" cy="914400"/>
            <a:chOff x="10437001" y="2966096"/>
            <a:chExt cx="1460031" cy="914400"/>
          </a:xfrm>
        </p:grpSpPr>
        <p:pic>
          <p:nvPicPr>
            <p:cNvPr id="27" name="Graphic 26" descr="Internet outline">
              <a:extLst>
                <a:ext uri="{FF2B5EF4-FFF2-40B4-BE49-F238E27FC236}">
                  <a16:creationId xmlns:a16="http://schemas.microsoft.com/office/drawing/2014/main" id="{42FC51F5-2B0A-C98B-CE2E-BFAF38D575C6}"/>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0437001" y="2966096"/>
              <a:ext cx="914400" cy="914400"/>
            </a:xfrm>
            <a:prstGeom prst="rect">
              <a:avLst/>
            </a:prstGeom>
          </p:spPr>
        </p:pic>
        <p:sp>
          <p:nvSpPr>
            <p:cNvPr id="28" name="TextBox 27">
              <a:extLst>
                <a:ext uri="{FF2B5EF4-FFF2-40B4-BE49-F238E27FC236}">
                  <a16:creationId xmlns:a16="http://schemas.microsoft.com/office/drawing/2014/main" id="{BB6FBBC6-B910-DA71-64D6-7878C3CFAC7A}"/>
                </a:ext>
              </a:extLst>
            </p:cNvPr>
            <p:cNvSpPr txBox="1"/>
            <p:nvPr/>
          </p:nvSpPr>
          <p:spPr>
            <a:xfrm>
              <a:off x="11122801" y="3067428"/>
              <a:ext cx="774231" cy="369332"/>
            </a:xfrm>
            <a:prstGeom prst="rect">
              <a:avLst/>
            </a:prstGeom>
            <a:noFill/>
          </p:spPr>
          <p:txBody>
            <a:bodyPr wrap="square" rtlCol="0">
              <a:spAutoFit/>
            </a:bodyPr>
            <a:lstStyle/>
            <a:p>
              <a:pPr algn="ctr"/>
              <a:r>
                <a:rPr lang="en-GB" dirty="0">
                  <a:solidFill>
                    <a:schemeClr val="tx1">
                      <a:lumMod val="50000"/>
                    </a:schemeClr>
                  </a:solidFill>
                </a:rPr>
                <a:t>Client</a:t>
              </a:r>
            </a:p>
          </p:txBody>
        </p:sp>
      </p:grpSp>
      <p:grpSp>
        <p:nvGrpSpPr>
          <p:cNvPr id="33" name="Group 32">
            <a:extLst>
              <a:ext uri="{FF2B5EF4-FFF2-40B4-BE49-F238E27FC236}">
                <a16:creationId xmlns:a16="http://schemas.microsoft.com/office/drawing/2014/main" id="{1D36C004-8C0F-AA54-FFAD-01F78747C602}"/>
              </a:ext>
            </a:extLst>
          </p:cNvPr>
          <p:cNvGrpSpPr/>
          <p:nvPr/>
        </p:nvGrpSpPr>
        <p:grpSpPr>
          <a:xfrm>
            <a:off x="9698946" y="1921088"/>
            <a:ext cx="1489164" cy="914400"/>
            <a:chOff x="5795949" y="1959077"/>
            <a:chExt cx="1489164" cy="914400"/>
          </a:xfrm>
        </p:grpSpPr>
        <p:pic>
          <p:nvPicPr>
            <p:cNvPr id="31" name="Graphic 30" descr="User outline">
              <a:extLst>
                <a:ext uri="{FF2B5EF4-FFF2-40B4-BE49-F238E27FC236}">
                  <a16:creationId xmlns:a16="http://schemas.microsoft.com/office/drawing/2014/main" id="{8AB9AC1D-6634-9798-D3A4-CA27077635DB}"/>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5795949" y="1959077"/>
              <a:ext cx="914400" cy="914400"/>
            </a:xfrm>
            <a:prstGeom prst="rect">
              <a:avLst/>
            </a:prstGeom>
          </p:spPr>
        </p:pic>
        <p:sp>
          <p:nvSpPr>
            <p:cNvPr id="32" name="TextBox 31">
              <a:extLst>
                <a:ext uri="{FF2B5EF4-FFF2-40B4-BE49-F238E27FC236}">
                  <a16:creationId xmlns:a16="http://schemas.microsoft.com/office/drawing/2014/main" id="{85813B6E-49E9-0DBC-80C4-3CF580CEA33C}"/>
                </a:ext>
              </a:extLst>
            </p:cNvPr>
            <p:cNvSpPr txBox="1"/>
            <p:nvPr/>
          </p:nvSpPr>
          <p:spPr>
            <a:xfrm>
              <a:off x="6370713" y="2107081"/>
              <a:ext cx="914400" cy="369332"/>
            </a:xfrm>
            <a:prstGeom prst="rect">
              <a:avLst/>
            </a:prstGeom>
            <a:noFill/>
          </p:spPr>
          <p:txBody>
            <a:bodyPr wrap="square" rtlCol="0">
              <a:spAutoFit/>
            </a:bodyPr>
            <a:lstStyle/>
            <a:p>
              <a:pPr algn="ctr"/>
              <a:r>
                <a:rPr lang="en-GB" dirty="0">
                  <a:solidFill>
                    <a:schemeClr val="tx1">
                      <a:lumMod val="50000"/>
                    </a:schemeClr>
                  </a:solidFill>
                </a:rPr>
                <a:t>Owner</a:t>
              </a:r>
            </a:p>
          </p:txBody>
        </p:sp>
      </p:grpSp>
      <p:grpSp>
        <p:nvGrpSpPr>
          <p:cNvPr id="38" name="Group 37">
            <a:extLst>
              <a:ext uri="{FF2B5EF4-FFF2-40B4-BE49-F238E27FC236}">
                <a16:creationId xmlns:a16="http://schemas.microsoft.com/office/drawing/2014/main" id="{D065F2E5-9B25-DE90-09CF-15A566A4B044}"/>
              </a:ext>
            </a:extLst>
          </p:cNvPr>
          <p:cNvGrpSpPr/>
          <p:nvPr/>
        </p:nvGrpSpPr>
        <p:grpSpPr>
          <a:xfrm>
            <a:off x="8447251" y="965172"/>
            <a:ext cx="1298837" cy="965703"/>
            <a:chOff x="7285113" y="1053086"/>
            <a:chExt cx="1298837" cy="965703"/>
          </a:xfrm>
        </p:grpSpPr>
        <p:pic>
          <p:nvPicPr>
            <p:cNvPr id="35" name="Graphic 34" descr="Employee badge outline">
              <a:extLst>
                <a:ext uri="{FF2B5EF4-FFF2-40B4-BE49-F238E27FC236}">
                  <a16:creationId xmlns:a16="http://schemas.microsoft.com/office/drawing/2014/main" id="{CD936514-198A-B88E-87CD-05E9951DF7E2}"/>
                </a:ext>
              </a:extLst>
            </p:cNvPr>
            <p:cNvPicPr>
              <a:picLocks noChangeAspect="1"/>
            </p:cNvPicPr>
            <p:nvPr/>
          </p:nvPicPr>
          <p:blipFill>
            <a:blip r:embed="rId8">
              <a:extLst>
                <a:ext uri="{96DAC541-7B7A-43D3-8B79-37D633B846F1}">
                  <asvg:svgBlip xmlns:asvg="http://schemas.microsoft.com/office/drawing/2016/SVG/main" r:embed="rId14"/>
                </a:ext>
              </a:extLst>
            </a:blip>
            <a:stretch>
              <a:fillRect/>
            </a:stretch>
          </p:blipFill>
          <p:spPr>
            <a:xfrm>
              <a:off x="7285113" y="1104389"/>
              <a:ext cx="914400" cy="914400"/>
            </a:xfrm>
            <a:prstGeom prst="rect">
              <a:avLst/>
            </a:prstGeom>
          </p:spPr>
        </p:pic>
        <p:pic>
          <p:nvPicPr>
            <p:cNvPr id="37" name="Graphic 36" descr="Lock with solid fill">
              <a:extLst>
                <a:ext uri="{FF2B5EF4-FFF2-40B4-BE49-F238E27FC236}">
                  <a16:creationId xmlns:a16="http://schemas.microsoft.com/office/drawing/2014/main" id="{7E2F0CCB-E19D-CC63-6709-8999878B595E}"/>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7815076" y="1053086"/>
              <a:ext cx="768874" cy="768874"/>
            </a:xfrm>
            <a:prstGeom prst="rect">
              <a:avLst/>
            </a:prstGeom>
          </p:spPr>
        </p:pic>
      </p:grpSp>
      <p:sp>
        <p:nvSpPr>
          <p:cNvPr id="3" name="Rectangle 2">
            <a:extLst>
              <a:ext uri="{FF2B5EF4-FFF2-40B4-BE49-F238E27FC236}">
                <a16:creationId xmlns:a16="http://schemas.microsoft.com/office/drawing/2014/main" id="{7C066496-EED4-4306-FC7E-F20D45F45626}"/>
              </a:ext>
            </a:extLst>
          </p:cNvPr>
          <p:cNvSpPr/>
          <p:nvPr/>
        </p:nvSpPr>
        <p:spPr>
          <a:xfrm>
            <a:off x="3155182" y="1691167"/>
            <a:ext cx="8947775" cy="506802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A quick aside…</a:t>
            </a:r>
            <a:br>
              <a:rPr lang="en-GB" sz="2800" dirty="0"/>
            </a:br>
            <a:r>
              <a:rPr lang="en-GB" sz="2800" dirty="0"/>
              <a:t>OAuth 2.0 defines two types of clients:</a:t>
            </a:r>
            <a:br>
              <a:rPr lang="en-GB" sz="2800" dirty="0"/>
            </a:br>
            <a:r>
              <a:rPr lang="en-GB" sz="2800" b="1" dirty="0"/>
              <a:t>Confidential </a:t>
            </a:r>
            <a:r>
              <a:rPr lang="en-GB" sz="2800" dirty="0"/>
              <a:t>and </a:t>
            </a:r>
            <a:r>
              <a:rPr lang="en-GB" sz="2800" b="1" dirty="0"/>
              <a:t>Public Clients</a:t>
            </a:r>
          </a:p>
          <a:p>
            <a:endParaRPr lang="en-GB" sz="2800" b="1" dirty="0"/>
          </a:p>
          <a:p>
            <a:pPr marL="342900" indent="-342900">
              <a:buFont typeface="Arial" panose="020B0604020202020204" pitchFamily="34" charset="0"/>
              <a:buChar char="•"/>
            </a:pPr>
            <a:r>
              <a:rPr lang="en-GB" sz="2400" dirty="0"/>
              <a:t>Confidential applications can hold credentials with which they use to authenticate themselves to the </a:t>
            </a:r>
            <a:r>
              <a:rPr lang="en-GB" sz="2400" dirty="0" err="1"/>
              <a:t>AuthZ</a:t>
            </a:r>
            <a:r>
              <a:rPr lang="en-GB" sz="2400" dirty="0"/>
              <a:t> Server in a secure way. They require a trusted backend server to store the secret(s).</a:t>
            </a:r>
          </a:p>
          <a:p>
            <a:pPr marL="342900" indent="-342900">
              <a:buFont typeface="Arial" panose="020B0604020202020204" pitchFamily="34" charset="0"/>
              <a:buChar char="•"/>
            </a:pPr>
            <a:r>
              <a:rPr lang="en-GB" sz="2400" i="1" dirty="0" err="1"/>
              <a:t>eg</a:t>
            </a:r>
            <a:r>
              <a:rPr lang="en-GB" sz="2400" i="1" dirty="0"/>
              <a:t> – a web application with a secure backend</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Public clients </a:t>
            </a:r>
            <a:r>
              <a:rPr lang="en-GB" sz="2400" b="1" dirty="0"/>
              <a:t>cannot</a:t>
            </a:r>
            <a:r>
              <a:rPr lang="en-GB" sz="2400" dirty="0"/>
              <a:t> hold credentials securely.</a:t>
            </a:r>
          </a:p>
          <a:p>
            <a:pPr marL="342900" indent="-342900">
              <a:buFont typeface="Arial" panose="020B0604020202020204" pitchFamily="34" charset="0"/>
              <a:buChar char="•"/>
            </a:pPr>
            <a:r>
              <a:rPr lang="en-GB" sz="2400" i="1" dirty="0" err="1"/>
              <a:t>eg</a:t>
            </a:r>
            <a:r>
              <a:rPr lang="en-GB" sz="2400" i="1" dirty="0"/>
              <a:t> – a native desktop or mobile application, or a JavaScript-based client-side web application (single-page app)</a:t>
            </a:r>
          </a:p>
          <a:p>
            <a:pPr marL="342900" indent="-342900">
              <a:buFont typeface="Arial" panose="020B0604020202020204" pitchFamily="34" charset="0"/>
              <a:buChar char="•"/>
            </a:pPr>
            <a:endParaRPr lang="en-GB" sz="2400" dirty="0"/>
          </a:p>
        </p:txBody>
      </p:sp>
    </p:spTree>
    <p:extLst>
      <p:ext uri="{BB962C8B-B14F-4D97-AF65-F5344CB8AC3E}">
        <p14:creationId xmlns:p14="http://schemas.microsoft.com/office/powerpoint/2010/main" val="5837178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97BFE5A-7C82-E244-83C3-A634D5C30E22}"/>
              </a:ext>
            </a:extLst>
          </p:cNvPr>
          <p:cNvSpPr/>
          <p:nvPr/>
        </p:nvSpPr>
        <p:spPr>
          <a:xfrm>
            <a:off x="416314" y="1387942"/>
            <a:ext cx="10719460" cy="3970318"/>
          </a:xfrm>
          <a:prstGeom prst="rect">
            <a:avLst/>
          </a:prstGeom>
        </p:spPr>
        <p:txBody>
          <a:bodyPr wrap="square">
            <a:spAutoFit/>
          </a:bodyPr>
          <a:lstStyle/>
          <a:p>
            <a:pPr marL="342900" indent="-342900">
              <a:buFont typeface="Arial" panose="020B0604020202020204" pitchFamily="34" charset="0"/>
              <a:buChar char="•"/>
            </a:pPr>
            <a:r>
              <a:rPr lang="en-GB" sz="2800" dirty="0">
                <a:solidFill>
                  <a:srgbClr val="626262"/>
                </a:solidFill>
                <a:latin typeface="Arial" panose="020B0604020202020204" pitchFamily="34" charset="0"/>
                <a:cs typeface="Arial" panose="020B0604020202020204" pitchFamily="34" charset="0"/>
              </a:rPr>
              <a:t>What is the difference between Authentication and Authorization</a:t>
            </a:r>
          </a:p>
          <a:p>
            <a:pPr marL="342900" indent="-342900">
              <a:buFont typeface="Arial" panose="020B0604020202020204" pitchFamily="34" charset="0"/>
              <a:buChar char="•"/>
            </a:pPr>
            <a:r>
              <a:rPr lang="en-GB" sz="2800" dirty="0">
                <a:solidFill>
                  <a:srgbClr val="626262"/>
                </a:solidFill>
                <a:latin typeface="Arial" panose="020B0604020202020204" pitchFamily="34" charset="0"/>
                <a:cs typeface="Arial" panose="020B0604020202020204" pitchFamily="34" charset="0"/>
              </a:rPr>
              <a:t>How the global research community is connected through shared use of digital identities, and an understanding of why this is important for research</a:t>
            </a:r>
          </a:p>
          <a:p>
            <a:pPr marL="342900" indent="-342900">
              <a:buFont typeface="Arial" panose="020B0604020202020204" pitchFamily="34" charset="0"/>
              <a:buChar char="•"/>
            </a:pPr>
            <a:r>
              <a:rPr lang="en-GB" sz="2800" dirty="0">
                <a:solidFill>
                  <a:srgbClr val="626262"/>
                </a:solidFill>
                <a:latin typeface="Arial" panose="020B0604020202020204" pitchFamily="34" charset="0"/>
                <a:cs typeface="Arial" panose="020B0604020202020204" pitchFamily="34" charset="0"/>
              </a:rPr>
              <a:t>An understanding of some of the different tools and methods involved</a:t>
            </a:r>
          </a:p>
          <a:p>
            <a:pPr marL="342900" indent="-342900">
              <a:buFont typeface="Arial" panose="020B0604020202020204" pitchFamily="34" charset="0"/>
              <a:buChar char="•"/>
            </a:pPr>
            <a:endParaRPr lang="en-GB" sz="2800" dirty="0">
              <a:solidFill>
                <a:srgbClr val="626262"/>
              </a:solidFill>
              <a:latin typeface="Arial" panose="020B0604020202020204" pitchFamily="34" charset="0"/>
              <a:cs typeface="Arial" panose="020B0604020202020204" pitchFamily="34" charset="0"/>
            </a:endParaRPr>
          </a:p>
          <a:p>
            <a:pPr algn="ctr"/>
            <a:r>
              <a:rPr lang="en-GB" sz="2800" b="1" i="1" u="none" strike="noStrike" dirty="0">
                <a:solidFill>
                  <a:srgbClr val="000000"/>
                </a:solidFill>
                <a:effectLst/>
                <a:latin typeface="Arial" panose="020B0604020202020204" pitchFamily="34" charset="0"/>
                <a:cs typeface="Arial" panose="020B0604020202020204" pitchFamily="34" charset="0"/>
              </a:rPr>
              <a:t>If you are developing a service that needs authentication or authorization, come back and look at this! </a:t>
            </a:r>
            <a:endParaRPr lang="en-GB" sz="4000" dirty="0">
              <a:solidFill>
                <a:srgbClr val="626262"/>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67B54F19-1212-9345-95FF-9D2815FD6E96}"/>
              </a:ext>
            </a:extLst>
          </p:cNvPr>
          <p:cNvSpPr txBox="1"/>
          <p:nvPr/>
        </p:nvSpPr>
        <p:spPr>
          <a:xfrm>
            <a:off x="403341" y="345182"/>
            <a:ext cx="6356456"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Take Aways</a:t>
            </a:r>
          </a:p>
        </p:txBody>
      </p:sp>
      <p:sp>
        <p:nvSpPr>
          <p:cNvPr id="3" name="Slide Number Placeholder 5">
            <a:extLst>
              <a:ext uri="{FF2B5EF4-FFF2-40B4-BE49-F238E27FC236}">
                <a16:creationId xmlns:a16="http://schemas.microsoft.com/office/drawing/2014/main" id="{38E43571-0177-0B52-6C48-11CCC29F89F1}"/>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4</a:t>
            </a:fld>
            <a:endParaRPr lang="en-US"/>
          </a:p>
        </p:txBody>
      </p:sp>
    </p:spTree>
    <p:extLst>
      <p:ext uri="{BB962C8B-B14F-4D97-AF65-F5344CB8AC3E}">
        <p14:creationId xmlns:p14="http://schemas.microsoft.com/office/powerpoint/2010/main" val="27822360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2.0 – </a:t>
            </a:r>
            <a:r>
              <a:rPr lang="en-US" sz="4000" b="1" spc="-100" dirty="0">
                <a:solidFill>
                  <a:srgbClr val="2E2D62"/>
                </a:solidFill>
                <a:latin typeface="Arial" panose="020B0604020202020204" pitchFamily="34" charset="0"/>
                <a:cs typeface="Arial" panose="020B0604020202020204" pitchFamily="34" charset="0"/>
              </a:rPr>
              <a:t>How things work</a:t>
            </a:r>
          </a:p>
        </p:txBody>
      </p:sp>
      <p:sp>
        <p:nvSpPr>
          <p:cNvPr id="22533" name="Rectangle 22532">
            <a:extLst>
              <a:ext uri="{FF2B5EF4-FFF2-40B4-BE49-F238E27FC236}">
                <a16:creationId xmlns:a16="http://schemas.microsoft.com/office/drawing/2014/main" id="{6B59C842-F788-2ACA-6906-7081A403C7FF}"/>
              </a:ext>
            </a:extLst>
          </p:cNvPr>
          <p:cNvSpPr/>
          <p:nvPr/>
        </p:nvSpPr>
        <p:spPr>
          <a:xfrm>
            <a:off x="403341" y="5587373"/>
            <a:ext cx="2420881" cy="107964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3" name="Rounded Rectangle 2">
            <a:extLst>
              <a:ext uri="{FF2B5EF4-FFF2-40B4-BE49-F238E27FC236}">
                <a16:creationId xmlns:a16="http://schemas.microsoft.com/office/drawing/2014/main" id="{0743F06B-2DE8-4D67-BB79-028692D03DF4}"/>
              </a:ext>
            </a:extLst>
          </p:cNvPr>
          <p:cNvSpPr/>
          <p:nvPr/>
        </p:nvSpPr>
        <p:spPr>
          <a:xfrm>
            <a:off x="779241" y="1180617"/>
            <a:ext cx="2013995" cy="5332201"/>
          </a:xfrm>
          <a:prstGeom prst="roundRect">
            <a:avLst/>
          </a:prstGeom>
          <a:ln w="28575">
            <a:solidFill>
              <a:schemeClr val="tx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4" name="Rounded Rectangle 3">
            <a:extLst>
              <a:ext uri="{FF2B5EF4-FFF2-40B4-BE49-F238E27FC236}">
                <a16:creationId xmlns:a16="http://schemas.microsoft.com/office/drawing/2014/main" id="{7922E562-4D08-6FC8-656F-7F941A1AAD7B}"/>
              </a:ext>
            </a:extLst>
          </p:cNvPr>
          <p:cNvSpPr/>
          <p:nvPr/>
        </p:nvSpPr>
        <p:spPr>
          <a:xfrm>
            <a:off x="7039949" y="1180617"/>
            <a:ext cx="2013995" cy="2882098"/>
          </a:xfrm>
          <a:prstGeom prst="roundRect">
            <a:avLst/>
          </a:prstGeom>
          <a:ln w="28575">
            <a:solidFill>
              <a:schemeClr val="tx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6" name="Rounded Rectangle 5">
            <a:extLst>
              <a:ext uri="{FF2B5EF4-FFF2-40B4-BE49-F238E27FC236}">
                <a16:creationId xmlns:a16="http://schemas.microsoft.com/office/drawing/2014/main" id="{5A035C39-44E8-94FD-E1A8-F9BD11332379}"/>
              </a:ext>
            </a:extLst>
          </p:cNvPr>
          <p:cNvSpPr/>
          <p:nvPr/>
        </p:nvSpPr>
        <p:spPr>
          <a:xfrm>
            <a:off x="7039948" y="4190264"/>
            <a:ext cx="2013995" cy="2322554"/>
          </a:xfrm>
          <a:prstGeom prst="roundRect">
            <a:avLst/>
          </a:prstGeom>
          <a:ln w="28575">
            <a:solidFill>
              <a:schemeClr val="tx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grpSp>
        <p:nvGrpSpPr>
          <p:cNvPr id="7" name="Group 6">
            <a:extLst>
              <a:ext uri="{FF2B5EF4-FFF2-40B4-BE49-F238E27FC236}">
                <a16:creationId xmlns:a16="http://schemas.microsoft.com/office/drawing/2014/main" id="{162AE8A1-8836-40CD-E653-C3B842AC79D5}"/>
              </a:ext>
            </a:extLst>
          </p:cNvPr>
          <p:cNvGrpSpPr/>
          <p:nvPr/>
        </p:nvGrpSpPr>
        <p:grpSpPr>
          <a:xfrm>
            <a:off x="1056222" y="1894637"/>
            <a:ext cx="1460031" cy="914400"/>
            <a:chOff x="10437001" y="2966096"/>
            <a:chExt cx="1460031" cy="914400"/>
          </a:xfrm>
        </p:grpSpPr>
        <p:pic>
          <p:nvPicPr>
            <p:cNvPr id="8" name="Graphic 7" descr="Internet outline">
              <a:extLst>
                <a:ext uri="{FF2B5EF4-FFF2-40B4-BE49-F238E27FC236}">
                  <a16:creationId xmlns:a16="http://schemas.microsoft.com/office/drawing/2014/main" id="{A307EC3A-2E2C-4C0D-1EFD-E91855FFCED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437001" y="2966096"/>
              <a:ext cx="914400" cy="914400"/>
            </a:xfrm>
            <a:prstGeom prst="rect">
              <a:avLst/>
            </a:prstGeom>
          </p:spPr>
        </p:pic>
        <p:sp>
          <p:nvSpPr>
            <p:cNvPr id="9" name="TextBox 8">
              <a:extLst>
                <a:ext uri="{FF2B5EF4-FFF2-40B4-BE49-F238E27FC236}">
                  <a16:creationId xmlns:a16="http://schemas.microsoft.com/office/drawing/2014/main" id="{1C6ADFF1-027F-3EDA-902C-166356FE68C2}"/>
                </a:ext>
              </a:extLst>
            </p:cNvPr>
            <p:cNvSpPr txBox="1"/>
            <p:nvPr/>
          </p:nvSpPr>
          <p:spPr>
            <a:xfrm>
              <a:off x="11122801" y="3067428"/>
              <a:ext cx="774231" cy="369332"/>
            </a:xfrm>
            <a:prstGeom prst="rect">
              <a:avLst/>
            </a:prstGeom>
            <a:noFill/>
          </p:spPr>
          <p:txBody>
            <a:bodyPr wrap="square" rtlCol="0">
              <a:spAutoFit/>
            </a:bodyPr>
            <a:lstStyle/>
            <a:p>
              <a:pPr algn="ctr"/>
              <a:r>
                <a:rPr lang="en-GB" dirty="0">
                  <a:solidFill>
                    <a:schemeClr val="tx1">
                      <a:lumMod val="50000"/>
                    </a:schemeClr>
                  </a:solidFill>
                </a:rPr>
                <a:t>Client</a:t>
              </a:r>
            </a:p>
          </p:txBody>
        </p:sp>
      </p:grpSp>
      <p:grpSp>
        <p:nvGrpSpPr>
          <p:cNvPr id="10" name="Group 9">
            <a:extLst>
              <a:ext uri="{FF2B5EF4-FFF2-40B4-BE49-F238E27FC236}">
                <a16:creationId xmlns:a16="http://schemas.microsoft.com/office/drawing/2014/main" id="{B4007BEF-AEEB-0534-7CF4-AF0CE655570A}"/>
              </a:ext>
            </a:extLst>
          </p:cNvPr>
          <p:cNvGrpSpPr/>
          <p:nvPr/>
        </p:nvGrpSpPr>
        <p:grpSpPr>
          <a:xfrm>
            <a:off x="7376784" y="2353085"/>
            <a:ext cx="1441289" cy="914400"/>
            <a:chOff x="8697421" y="4869427"/>
            <a:chExt cx="1441289" cy="914400"/>
          </a:xfrm>
        </p:grpSpPr>
        <p:pic>
          <p:nvPicPr>
            <p:cNvPr id="11" name="Graphic 10" descr="Database outline">
              <a:extLst>
                <a:ext uri="{FF2B5EF4-FFF2-40B4-BE49-F238E27FC236}">
                  <a16:creationId xmlns:a16="http://schemas.microsoft.com/office/drawing/2014/main" id="{E17F6B75-FCB4-1CF3-026E-16E54E8AC84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697421" y="4869427"/>
              <a:ext cx="914400" cy="914400"/>
            </a:xfrm>
            <a:prstGeom prst="rect">
              <a:avLst/>
            </a:prstGeom>
          </p:spPr>
        </p:pic>
        <p:sp>
          <p:nvSpPr>
            <p:cNvPr id="12" name="TextBox 11">
              <a:extLst>
                <a:ext uri="{FF2B5EF4-FFF2-40B4-BE49-F238E27FC236}">
                  <a16:creationId xmlns:a16="http://schemas.microsoft.com/office/drawing/2014/main" id="{DCE1DDD9-1136-4E41-495D-667E0ECC2D96}"/>
                </a:ext>
              </a:extLst>
            </p:cNvPr>
            <p:cNvSpPr txBox="1"/>
            <p:nvPr/>
          </p:nvSpPr>
          <p:spPr>
            <a:xfrm>
              <a:off x="9364479" y="4930257"/>
              <a:ext cx="774231" cy="369332"/>
            </a:xfrm>
            <a:prstGeom prst="rect">
              <a:avLst/>
            </a:prstGeom>
            <a:noFill/>
          </p:spPr>
          <p:txBody>
            <a:bodyPr wrap="square" rtlCol="0">
              <a:spAutoFit/>
            </a:bodyPr>
            <a:lstStyle/>
            <a:p>
              <a:pPr algn="ctr"/>
              <a:r>
                <a:rPr lang="en-GB" dirty="0" err="1">
                  <a:solidFill>
                    <a:schemeClr val="tx1">
                      <a:lumMod val="50000"/>
                    </a:schemeClr>
                  </a:solidFill>
                </a:rPr>
                <a:t>AuthZ</a:t>
              </a:r>
              <a:endParaRPr lang="en-GB" dirty="0">
                <a:solidFill>
                  <a:schemeClr val="tx1">
                    <a:lumMod val="50000"/>
                  </a:schemeClr>
                </a:solidFill>
              </a:endParaRPr>
            </a:p>
          </p:txBody>
        </p:sp>
        <p:pic>
          <p:nvPicPr>
            <p:cNvPr id="13" name="Graphic 12" descr="Key outline">
              <a:extLst>
                <a:ext uri="{FF2B5EF4-FFF2-40B4-BE49-F238E27FC236}">
                  <a16:creationId xmlns:a16="http://schemas.microsoft.com/office/drawing/2014/main" id="{1318B0EE-1253-7618-4176-BCD6D167D8FE}"/>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9468550" y="5162259"/>
              <a:ext cx="567814" cy="567814"/>
            </a:xfrm>
            <a:prstGeom prst="rect">
              <a:avLst/>
            </a:prstGeom>
          </p:spPr>
        </p:pic>
      </p:grpSp>
      <p:grpSp>
        <p:nvGrpSpPr>
          <p:cNvPr id="14" name="Group 13">
            <a:extLst>
              <a:ext uri="{FF2B5EF4-FFF2-40B4-BE49-F238E27FC236}">
                <a16:creationId xmlns:a16="http://schemas.microsoft.com/office/drawing/2014/main" id="{618C8041-4956-A3CC-27F2-4A088AC89253}"/>
              </a:ext>
            </a:extLst>
          </p:cNvPr>
          <p:cNvGrpSpPr/>
          <p:nvPr/>
        </p:nvGrpSpPr>
        <p:grpSpPr>
          <a:xfrm>
            <a:off x="7321865" y="5066689"/>
            <a:ext cx="1441289" cy="914400"/>
            <a:chOff x="8697421" y="4869427"/>
            <a:chExt cx="1441289" cy="914400"/>
          </a:xfrm>
        </p:grpSpPr>
        <p:pic>
          <p:nvPicPr>
            <p:cNvPr id="15" name="Graphic 14" descr="Database outline">
              <a:extLst>
                <a:ext uri="{FF2B5EF4-FFF2-40B4-BE49-F238E27FC236}">
                  <a16:creationId xmlns:a16="http://schemas.microsoft.com/office/drawing/2014/main" id="{7538B882-05AD-F895-5F1A-2C55AF48029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697421" y="4869427"/>
              <a:ext cx="914400" cy="914400"/>
            </a:xfrm>
            <a:prstGeom prst="rect">
              <a:avLst/>
            </a:prstGeom>
          </p:spPr>
        </p:pic>
        <p:sp>
          <p:nvSpPr>
            <p:cNvPr id="16" name="TextBox 15">
              <a:extLst>
                <a:ext uri="{FF2B5EF4-FFF2-40B4-BE49-F238E27FC236}">
                  <a16:creationId xmlns:a16="http://schemas.microsoft.com/office/drawing/2014/main" id="{FC31267E-5400-AFC4-82F7-FBF4F235E33B}"/>
                </a:ext>
              </a:extLst>
            </p:cNvPr>
            <p:cNvSpPr txBox="1"/>
            <p:nvPr/>
          </p:nvSpPr>
          <p:spPr>
            <a:xfrm>
              <a:off x="9364479" y="4930257"/>
              <a:ext cx="774231" cy="369332"/>
            </a:xfrm>
            <a:prstGeom prst="rect">
              <a:avLst/>
            </a:prstGeom>
            <a:noFill/>
          </p:spPr>
          <p:txBody>
            <a:bodyPr wrap="square" rtlCol="0">
              <a:spAutoFit/>
            </a:bodyPr>
            <a:lstStyle/>
            <a:p>
              <a:pPr algn="ctr"/>
              <a:r>
                <a:rPr lang="en-GB" dirty="0" err="1">
                  <a:solidFill>
                    <a:schemeClr val="tx1">
                      <a:lumMod val="50000"/>
                    </a:schemeClr>
                  </a:solidFill>
                </a:rPr>
                <a:t>Resc</a:t>
              </a:r>
              <a:endParaRPr lang="en-GB" dirty="0">
                <a:solidFill>
                  <a:schemeClr val="tx1">
                    <a:lumMod val="50000"/>
                  </a:schemeClr>
                </a:solidFill>
              </a:endParaRPr>
            </a:p>
          </p:txBody>
        </p:sp>
        <p:pic>
          <p:nvPicPr>
            <p:cNvPr id="17" name="Graphic 16" descr="Employee badge outline">
              <a:extLst>
                <a:ext uri="{FF2B5EF4-FFF2-40B4-BE49-F238E27FC236}">
                  <a16:creationId xmlns:a16="http://schemas.microsoft.com/office/drawing/2014/main" id="{557E8FCC-5658-B404-08DB-1CDAC7EABDAB}"/>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9468550" y="5162259"/>
              <a:ext cx="567814" cy="567814"/>
            </a:xfrm>
            <a:prstGeom prst="rect">
              <a:avLst/>
            </a:prstGeom>
          </p:spPr>
        </p:pic>
      </p:grpSp>
      <p:grpSp>
        <p:nvGrpSpPr>
          <p:cNvPr id="29" name="Group 28">
            <a:extLst>
              <a:ext uri="{FF2B5EF4-FFF2-40B4-BE49-F238E27FC236}">
                <a16:creationId xmlns:a16="http://schemas.microsoft.com/office/drawing/2014/main" id="{E25C693A-F351-CEEC-0D79-A0BFB7ACB5C4}"/>
              </a:ext>
            </a:extLst>
          </p:cNvPr>
          <p:cNvGrpSpPr/>
          <p:nvPr/>
        </p:nvGrpSpPr>
        <p:grpSpPr>
          <a:xfrm>
            <a:off x="2935914" y="1583183"/>
            <a:ext cx="3961355" cy="369332"/>
            <a:chOff x="4115322" y="2104224"/>
            <a:chExt cx="3961355" cy="369332"/>
          </a:xfrm>
        </p:grpSpPr>
        <p:cxnSp>
          <p:nvCxnSpPr>
            <p:cNvPr id="30" name="Straight Arrow Connector 29">
              <a:extLst>
                <a:ext uri="{FF2B5EF4-FFF2-40B4-BE49-F238E27FC236}">
                  <a16:creationId xmlns:a16="http://schemas.microsoft.com/office/drawing/2014/main" id="{E87CCBD8-C982-F6A6-5BB8-1765ECC3AE39}"/>
                </a:ext>
              </a:extLst>
            </p:cNvPr>
            <p:cNvCxnSpPr>
              <a:cxnSpLocks/>
            </p:cNvCxnSpPr>
            <p:nvPr/>
          </p:nvCxnSpPr>
          <p:spPr>
            <a:xfrm>
              <a:off x="4115322" y="2415678"/>
              <a:ext cx="3961355" cy="0"/>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5CD00BF2-1C49-DCF3-533E-7D206DBF91CE}"/>
                </a:ext>
              </a:extLst>
            </p:cNvPr>
            <p:cNvSpPr txBox="1"/>
            <p:nvPr/>
          </p:nvSpPr>
          <p:spPr>
            <a:xfrm>
              <a:off x="4901764" y="2104224"/>
              <a:ext cx="2388471" cy="369332"/>
            </a:xfrm>
            <a:prstGeom prst="rect">
              <a:avLst/>
            </a:prstGeom>
            <a:noFill/>
          </p:spPr>
          <p:txBody>
            <a:bodyPr wrap="square" rtlCol="0">
              <a:spAutoFit/>
            </a:bodyPr>
            <a:lstStyle/>
            <a:p>
              <a:pPr algn="ctr"/>
              <a:r>
                <a:rPr lang="en-GB" dirty="0">
                  <a:solidFill>
                    <a:schemeClr val="accent1"/>
                  </a:solidFill>
                </a:rPr>
                <a:t>Authorization Request</a:t>
              </a:r>
            </a:p>
          </p:txBody>
        </p:sp>
      </p:grpSp>
      <p:grpSp>
        <p:nvGrpSpPr>
          <p:cNvPr id="32" name="Group 31">
            <a:extLst>
              <a:ext uri="{FF2B5EF4-FFF2-40B4-BE49-F238E27FC236}">
                <a16:creationId xmlns:a16="http://schemas.microsoft.com/office/drawing/2014/main" id="{1814B556-C431-65D0-D054-0AFF91909968}"/>
              </a:ext>
            </a:extLst>
          </p:cNvPr>
          <p:cNvGrpSpPr/>
          <p:nvPr/>
        </p:nvGrpSpPr>
        <p:grpSpPr>
          <a:xfrm>
            <a:off x="2935914" y="2126052"/>
            <a:ext cx="3961355" cy="369332"/>
            <a:chOff x="4115322" y="4840202"/>
            <a:chExt cx="3961355" cy="369332"/>
          </a:xfrm>
        </p:grpSpPr>
        <p:sp>
          <p:nvSpPr>
            <p:cNvPr id="33" name="TextBox 32">
              <a:extLst>
                <a:ext uri="{FF2B5EF4-FFF2-40B4-BE49-F238E27FC236}">
                  <a16:creationId xmlns:a16="http://schemas.microsoft.com/office/drawing/2014/main" id="{010B3E70-763E-2251-F7AB-8498931D7D46}"/>
                </a:ext>
              </a:extLst>
            </p:cNvPr>
            <p:cNvSpPr txBox="1"/>
            <p:nvPr/>
          </p:nvSpPr>
          <p:spPr>
            <a:xfrm>
              <a:off x="4901764" y="4840202"/>
              <a:ext cx="2388471" cy="369332"/>
            </a:xfrm>
            <a:prstGeom prst="rect">
              <a:avLst/>
            </a:prstGeom>
            <a:noFill/>
          </p:spPr>
          <p:txBody>
            <a:bodyPr wrap="square" rtlCol="0">
              <a:spAutoFit/>
            </a:bodyPr>
            <a:lstStyle/>
            <a:p>
              <a:pPr algn="ctr"/>
              <a:r>
                <a:rPr lang="en-GB" dirty="0">
                  <a:solidFill>
                    <a:schemeClr val="accent3"/>
                  </a:solidFill>
                </a:rPr>
                <a:t>Authorization Grant</a:t>
              </a:r>
            </a:p>
          </p:txBody>
        </p:sp>
        <p:cxnSp>
          <p:nvCxnSpPr>
            <p:cNvPr id="34" name="Straight Arrow Connector 33">
              <a:extLst>
                <a:ext uri="{FF2B5EF4-FFF2-40B4-BE49-F238E27FC236}">
                  <a16:creationId xmlns:a16="http://schemas.microsoft.com/office/drawing/2014/main" id="{326D0FB1-DCAF-D944-F74D-5A0297B91BFC}"/>
                </a:ext>
              </a:extLst>
            </p:cNvPr>
            <p:cNvCxnSpPr>
              <a:cxnSpLocks/>
            </p:cNvCxnSpPr>
            <p:nvPr/>
          </p:nvCxnSpPr>
          <p:spPr>
            <a:xfrm flipH="1">
              <a:off x="4115322" y="5151661"/>
              <a:ext cx="3961355" cy="0"/>
            </a:xfrm>
            <a:prstGeom prst="straightConnector1">
              <a:avLst/>
            </a:prstGeom>
            <a:ln w="28575">
              <a:tailEnd type="triangle"/>
            </a:ln>
          </p:spPr>
          <p:style>
            <a:lnRef idx="3">
              <a:schemeClr val="accent3"/>
            </a:lnRef>
            <a:fillRef idx="0">
              <a:schemeClr val="accent3"/>
            </a:fillRef>
            <a:effectRef idx="2">
              <a:schemeClr val="accent3"/>
            </a:effectRef>
            <a:fontRef idx="minor">
              <a:schemeClr val="tx1"/>
            </a:fontRef>
          </p:style>
        </p:cxnSp>
      </p:grpSp>
      <p:grpSp>
        <p:nvGrpSpPr>
          <p:cNvPr id="35" name="Group 34">
            <a:extLst>
              <a:ext uri="{FF2B5EF4-FFF2-40B4-BE49-F238E27FC236}">
                <a16:creationId xmlns:a16="http://schemas.microsoft.com/office/drawing/2014/main" id="{F96C7858-67E4-57B4-0325-1E14DBE5E674}"/>
              </a:ext>
            </a:extLst>
          </p:cNvPr>
          <p:cNvGrpSpPr/>
          <p:nvPr/>
        </p:nvGrpSpPr>
        <p:grpSpPr>
          <a:xfrm>
            <a:off x="2935914" y="2668917"/>
            <a:ext cx="3961355" cy="369332"/>
            <a:chOff x="4115322" y="2104220"/>
            <a:chExt cx="3961355" cy="369332"/>
          </a:xfrm>
        </p:grpSpPr>
        <p:cxnSp>
          <p:nvCxnSpPr>
            <p:cNvPr id="36" name="Straight Arrow Connector 35">
              <a:extLst>
                <a:ext uri="{FF2B5EF4-FFF2-40B4-BE49-F238E27FC236}">
                  <a16:creationId xmlns:a16="http://schemas.microsoft.com/office/drawing/2014/main" id="{60885610-0278-FD03-04C9-5EFA879CA71F}"/>
                </a:ext>
              </a:extLst>
            </p:cNvPr>
            <p:cNvCxnSpPr>
              <a:cxnSpLocks/>
            </p:cNvCxnSpPr>
            <p:nvPr/>
          </p:nvCxnSpPr>
          <p:spPr>
            <a:xfrm>
              <a:off x="4115322" y="2415678"/>
              <a:ext cx="3961355" cy="0"/>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81D384E0-99F1-ECB7-6693-E4BCECBEEBCF}"/>
                </a:ext>
              </a:extLst>
            </p:cNvPr>
            <p:cNvSpPr txBox="1"/>
            <p:nvPr/>
          </p:nvSpPr>
          <p:spPr>
            <a:xfrm>
              <a:off x="4271468" y="2104220"/>
              <a:ext cx="3649064" cy="369332"/>
            </a:xfrm>
            <a:prstGeom prst="rect">
              <a:avLst/>
            </a:prstGeom>
            <a:noFill/>
          </p:spPr>
          <p:txBody>
            <a:bodyPr wrap="square" rtlCol="0">
              <a:spAutoFit/>
            </a:bodyPr>
            <a:lstStyle/>
            <a:p>
              <a:pPr algn="ctr"/>
              <a:r>
                <a:rPr lang="en-GB" dirty="0">
                  <a:solidFill>
                    <a:schemeClr val="accent1"/>
                  </a:solidFill>
                </a:rPr>
                <a:t>Access Token Request w </a:t>
              </a:r>
              <a:r>
                <a:rPr lang="en-GB" dirty="0" err="1">
                  <a:solidFill>
                    <a:schemeClr val="accent1"/>
                  </a:solidFill>
                </a:rPr>
                <a:t>AuthZ</a:t>
              </a:r>
              <a:r>
                <a:rPr lang="en-GB" dirty="0">
                  <a:solidFill>
                    <a:schemeClr val="accent1"/>
                  </a:solidFill>
                </a:rPr>
                <a:t> Grant</a:t>
              </a:r>
            </a:p>
          </p:txBody>
        </p:sp>
      </p:grpSp>
      <p:grpSp>
        <p:nvGrpSpPr>
          <p:cNvPr id="39" name="Group 38">
            <a:extLst>
              <a:ext uri="{FF2B5EF4-FFF2-40B4-BE49-F238E27FC236}">
                <a16:creationId xmlns:a16="http://schemas.microsoft.com/office/drawing/2014/main" id="{882B50C4-0C99-9E11-8152-68632D98A2F3}"/>
              </a:ext>
            </a:extLst>
          </p:cNvPr>
          <p:cNvGrpSpPr/>
          <p:nvPr/>
        </p:nvGrpSpPr>
        <p:grpSpPr>
          <a:xfrm>
            <a:off x="2935914" y="3211789"/>
            <a:ext cx="3961355" cy="369332"/>
            <a:chOff x="4115322" y="4840202"/>
            <a:chExt cx="3961355" cy="369332"/>
          </a:xfrm>
        </p:grpSpPr>
        <p:sp>
          <p:nvSpPr>
            <p:cNvPr id="40" name="TextBox 39">
              <a:extLst>
                <a:ext uri="{FF2B5EF4-FFF2-40B4-BE49-F238E27FC236}">
                  <a16:creationId xmlns:a16="http://schemas.microsoft.com/office/drawing/2014/main" id="{4315F658-4B67-E0F2-C01F-7BF5C2DC725B}"/>
                </a:ext>
              </a:extLst>
            </p:cNvPr>
            <p:cNvSpPr txBox="1"/>
            <p:nvPr/>
          </p:nvSpPr>
          <p:spPr>
            <a:xfrm>
              <a:off x="4901764" y="4840202"/>
              <a:ext cx="2388471" cy="369332"/>
            </a:xfrm>
            <a:prstGeom prst="rect">
              <a:avLst/>
            </a:prstGeom>
            <a:noFill/>
          </p:spPr>
          <p:txBody>
            <a:bodyPr wrap="square" rtlCol="0">
              <a:spAutoFit/>
            </a:bodyPr>
            <a:lstStyle/>
            <a:p>
              <a:pPr algn="ctr"/>
              <a:r>
                <a:rPr lang="en-GB" dirty="0">
                  <a:solidFill>
                    <a:schemeClr val="accent3"/>
                  </a:solidFill>
                </a:rPr>
                <a:t>Access Token</a:t>
              </a:r>
            </a:p>
          </p:txBody>
        </p:sp>
        <p:cxnSp>
          <p:nvCxnSpPr>
            <p:cNvPr id="41" name="Straight Arrow Connector 40">
              <a:extLst>
                <a:ext uri="{FF2B5EF4-FFF2-40B4-BE49-F238E27FC236}">
                  <a16:creationId xmlns:a16="http://schemas.microsoft.com/office/drawing/2014/main" id="{0C25EA73-F122-4C53-2604-054C1AD443E9}"/>
                </a:ext>
              </a:extLst>
            </p:cNvPr>
            <p:cNvCxnSpPr>
              <a:cxnSpLocks/>
            </p:cNvCxnSpPr>
            <p:nvPr/>
          </p:nvCxnSpPr>
          <p:spPr>
            <a:xfrm flipH="1">
              <a:off x="4115322" y="5151661"/>
              <a:ext cx="3961355" cy="0"/>
            </a:xfrm>
            <a:prstGeom prst="straightConnector1">
              <a:avLst/>
            </a:prstGeom>
            <a:ln w="28575">
              <a:tailEnd type="triangle"/>
            </a:ln>
          </p:spPr>
          <p:style>
            <a:lnRef idx="3">
              <a:schemeClr val="accent3"/>
            </a:lnRef>
            <a:fillRef idx="0">
              <a:schemeClr val="accent3"/>
            </a:fillRef>
            <a:effectRef idx="2">
              <a:schemeClr val="accent3"/>
            </a:effectRef>
            <a:fontRef idx="minor">
              <a:schemeClr val="tx1"/>
            </a:fontRef>
          </p:style>
        </p:cxnSp>
      </p:grpSp>
      <p:grpSp>
        <p:nvGrpSpPr>
          <p:cNvPr id="48" name="Group 47">
            <a:extLst>
              <a:ext uri="{FF2B5EF4-FFF2-40B4-BE49-F238E27FC236}">
                <a16:creationId xmlns:a16="http://schemas.microsoft.com/office/drawing/2014/main" id="{53C8DA42-D123-FF89-2741-CA0F95C296FD}"/>
              </a:ext>
            </a:extLst>
          </p:cNvPr>
          <p:cNvGrpSpPr/>
          <p:nvPr/>
        </p:nvGrpSpPr>
        <p:grpSpPr>
          <a:xfrm>
            <a:off x="6297187" y="3176360"/>
            <a:ext cx="360000" cy="360000"/>
            <a:chOff x="4651825" y="4781182"/>
            <a:chExt cx="914400" cy="914400"/>
          </a:xfrm>
        </p:grpSpPr>
        <p:pic>
          <p:nvPicPr>
            <p:cNvPr id="45" name="Graphic 44" descr="Harvey Balls 0% with solid fill">
              <a:extLst>
                <a:ext uri="{FF2B5EF4-FFF2-40B4-BE49-F238E27FC236}">
                  <a16:creationId xmlns:a16="http://schemas.microsoft.com/office/drawing/2014/main" id="{7E579EF9-F33E-FA9F-5044-B98851E25CB9}"/>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651825" y="4781182"/>
              <a:ext cx="914400" cy="914400"/>
            </a:xfrm>
            <a:prstGeom prst="rect">
              <a:avLst/>
            </a:prstGeom>
          </p:spPr>
        </p:pic>
        <p:pic>
          <p:nvPicPr>
            <p:cNvPr id="47" name="Graphic 46" descr="Lock with solid fill">
              <a:extLst>
                <a:ext uri="{FF2B5EF4-FFF2-40B4-BE49-F238E27FC236}">
                  <a16:creationId xmlns:a16="http://schemas.microsoft.com/office/drawing/2014/main" id="{DEDF404E-916B-5252-AA5A-E254120CDA88}"/>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816025" y="4945382"/>
              <a:ext cx="586000" cy="586000"/>
            </a:xfrm>
            <a:prstGeom prst="rect">
              <a:avLst/>
            </a:prstGeom>
          </p:spPr>
        </p:pic>
      </p:grpSp>
      <p:grpSp>
        <p:nvGrpSpPr>
          <p:cNvPr id="49" name="Group 48">
            <a:extLst>
              <a:ext uri="{FF2B5EF4-FFF2-40B4-BE49-F238E27FC236}">
                <a16:creationId xmlns:a16="http://schemas.microsoft.com/office/drawing/2014/main" id="{BF015DF3-06FF-7764-7C35-BD2990CF73E6}"/>
              </a:ext>
            </a:extLst>
          </p:cNvPr>
          <p:cNvGrpSpPr/>
          <p:nvPr/>
        </p:nvGrpSpPr>
        <p:grpSpPr>
          <a:xfrm>
            <a:off x="2935914" y="4802722"/>
            <a:ext cx="3961355" cy="369332"/>
            <a:chOff x="4115322" y="2104224"/>
            <a:chExt cx="3961355" cy="369332"/>
          </a:xfrm>
        </p:grpSpPr>
        <p:cxnSp>
          <p:nvCxnSpPr>
            <p:cNvPr id="50" name="Straight Arrow Connector 49">
              <a:extLst>
                <a:ext uri="{FF2B5EF4-FFF2-40B4-BE49-F238E27FC236}">
                  <a16:creationId xmlns:a16="http://schemas.microsoft.com/office/drawing/2014/main" id="{9FB8BAFB-D9CB-26B0-66F5-57A2E1A294FA}"/>
                </a:ext>
              </a:extLst>
            </p:cNvPr>
            <p:cNvCxnSpPr>
              <a:cxnSpLocks/>
            </p:cNvCxnSpPr>
            <p:nvPr/>
          </p:nvCxnSpPr>
          <p:spPr>
            <a:xfrm>
              <a:off x="4115322" y="2415678"/>
              <a:ext cx="3961355" cy="0"/>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D40E0848-EF9B-F54E-B53D-8D0E7CDC2831}"/>
                </a:ext>
              </a:extLst>
            </p:cNvPr>
            <p:cNvSpPr txBox="1"/>
            <p:nvPr/>
          </p:nvSpPr>
          <p:spPr>
            <a:xfrm>
              <a:off x="4306736" y="2104224"/>
              <a:ext cx="3578526" cy="369332"/>
            </a:xfrm>
            <a:prstGeom prst="rect">
              <a:avLst/>
            </a:prstGeom>
            <a:noFill/>
          </p:spPr>
          <p:txBody>
            <a:bodyPr wrap="square" rtlCol="0">
              <a:spAutoFit/>
            </a:bodyPr>
            <a:lstStyle/>
            <a:p>
              <a:pPr algn="ctr"/>
              <a:r>
                <a:rPr lang="en-GB" dirty="0">
                  <a:solidFill>
                    <a:schemeClr val="accent1"/>
                  </a:solidFill>
                </a:rPr>
                <a:t>Resource Request with Access Token</a:t>
              </a:r>
            </a:p>
          </p:txBody>
        </p:sp>
      </p:grpSp>
      <p:grpSp>
        <p:nvGrpSpPr>
          <p:cNvPr id="52" name="Group 51">
            <a:extLst>
              <a:ext uri="{FF2B5EF4-FFF2-40B4-BE49-F238E27FC236}">
                <a16:creationId xmlns:a16="http://schemas.microsoft.com/office/drawing/2014/main" id="{08E3991C-26A8-3C60-CF3E-50EB025EE71F}"/>
              </a:ext>
            </a:extLst>
          </p:cNvPr>
          <p:cNvGrpSpPr/>
          <p:nvPr/>
        </p:nvGrpSpPr>
        <p:grpSpPr>
          <a:xfrm>
            <a:off x="2935914" y="5345590"/>
            <a:ext cx="3961355" cy="369332"/>
            <a:chOff x="4115322" y="4840202"/>
            <a:chExt cx="3961355" cy="369332"/>
          </a:xfrm>
        </p:grpSpPr>
        <p:sp>
          <p:nvSpPr>
            <p:cNvPr id="53" name="TextBox 52">
              <a:extLst>
                <a:ext uri="{FF2B5EF4-FFF2-40B4-BE49-F238E27FC236}">
                  <a16:creationId xmlns:a16="http://schemas.microsoft.com/office/drawing/2014/main" id="{E426F82F-09A5-BE08-0C81-68FBD45C2E98}"/>
                </a:ext>
              </a:extLst>
            </p:cNvPr>
            <p:cNvSpPr txBox="1"/>
            <p:nvPr/>
          </p:nvSpPr>
          <p:spPr>
            <a:xfrm>
              <a:off x="4901764" y="4840202"/>
              <a:ext cx="2388471" cy="369332"/>
            </a:xfrm>
            <a:prstGeom prst="rect">
              <a:avLst/>
            </a:prstGeom>
            <a:noFill/>
          </p:spPr>
          <p:txBody>
            <a:bodyPr wrap="square" rtlCol="0">
              <a:spAutoFit/>
            </a:bodyPr>
            <a:lstStyle/>
            <a:p>
              <a:pPr algn="ctr"/>
              <a:r>
                <a:rPr lang="en-GB" dirty="0">
                  <a:solidFill>
                    <a:schemeClr val="accent3"/>
                  </a:solidFill>
                </a:rPr>
                <a:t>Protected Resource</a:t>
              </a:r>
            </a:p>
          </p:txBody>
        </p:sp>
        <p:cxnSp>
          <p:nvCxnSpPr>
            <p:cNvPr id="54" name="Straight Arrow Connector 53">
              <a:extLst>
                <a:ext uri="{FF2B5EF4-FFF2-40B4-BE49-F238E27FC236}">
                  <a16:creationId xmlns:a16="http://schemas.microsoft.com/office/drawing/2014/main" id="{5EB2F609-31A6-0E3D-26FC-2D2E69321B89}"/>
                </a:ext>
              </a:extLst>
            </p:cNvPr>
            <p:cNvCxnSpPr>
              <a:cxnSpLocks/>
            </p:cNvCxnSpPr>
            <p:nvPr/>
          </p:nvCxnSpPr>
          <p:spPr>
            <a:xfrm flipH="1">
              <a:off x="4115322" y="5151661"/>
              <a:ext cx="3961355" cy="0"/>
            </a:xfrm>
            <a:prstGeom prst="straightConnector1">
              <a:avLst/>
            </a:prstGeom>
            <a:ln w="28575">
              <a:tailEnd type="triangle"/>
            </a:ln>
          </p:spPr>
          <p:style>
            <a:lnRef idx="3">
              <a:schemeClr val="accent3"/>
            </a:lnRef>
            <a:fillRef idx="0">
              <a:schemeClr val="accent3"/>
            </a:fillRef>
            <a:effectRef idx="2">
              <a:schemeClr val="accent3"/>
            </a:effectRef>
            <a:fontRef idx="minor">
              <a:schemeClr val="tx1"/>
            </a:fontRef>
          </p:style>
        </p:cxnSp>
      </p:grpSp>
      <p:grpSp>
        <p:nvGrpSpPr>
          <p:cNvPr id="55" name="Group 54">
            <a:extLst>
              <a:ext uri="{FF2B5EF4-FFF2-40B4-BE49-F238E27FC236}">
                <a16:creationId xmlns:a16="http://schemas.microsoft.com/office/drawing/2014/main" id="{EF641593-F681-DE51-5297-5A3FDA26E5E7}"/>
              </a:ext>
            </a:extLst>
          </p:cNvPr>
          <p:cNvGrpSpPr/>
          <p:nvPr/>
        </p:nvGrpSpPr>
        <p:grpSpPr>
          <a:xfrm>
            <a:off x="2864414" y="4765238"/>
            <a:ext cx="360000" cy="360000"/>
            <a:chOff x="4651825" y="4781182"/>
            <a:chExt cx="914400" cy="914400"/>
          </a:xfrm>
        </p:grpSpPr>
        <p:pic>
          <p:nvPicPr>
            <p:cNvPr id="56" name="Graphic 55" descr="Harvey Balls 0% with solid fill">
              <a:extLst>
                <a:ext uri="{FF2B5EF4-FFF2-40B4-BE49-F238E27FC236}">
                  <a16:creationId xmlns:a16="http://schemas.microsoft.com/office/drawing/2014/main" id="{BFB4BC5A-6C46-2469-3EF4-ACC7795814FF}"/>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651825" y="4781182"/>
              <a:ext cx="914400" cy="914400"/>
            </a:xfrm>
            <a:prstGeom prst="rect">
              <a:avLst/>
            </a:prstGeom>
          </p:spPr>
        </p:pic>
        <p:pic>
          <p:nvPicPr>
            <p:cNvPr id="57" name="Graphic 56" descr="Lock with solid fill">
              <a:extLst>
                <a:ext uri="{FF2B5EF4-FFF2-40B4-BE49-F238E27FC236}">
                  <a16:creationId xmlns:a16="http://schemas.microsoft.com/office/drawing/2014/main" id="{E49BC61D-4F32-4343-D4D6-68030576B5D7}"/>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816025" y="4945382"/>
              <a:ext cx="586000" cy="586000"/>
            </a:xfrm>
            <a:prstGeom prst="rect">
              <a:avLst/>
            </a:prstGeom>
          </p:spPr>
        </p:pic>
      </p:grpSp>
      <p:sp>
        <p:nvSpPr>
          <p:cNvPr id="58" name="TextBox 57">
            <a:extLst>
              <a:ext uri="{FF2B5EF4-FFF2-40B4-BE49-F238E27FC236}">
                <a16:creationId xmlns:a16="http://schemas.microsoft.com/office/drawing/2014/main" id="{4788560E-9889-6BBE-B27A-236E66531028}"/>
              </a:ext>
            </a:extLst>
          </p:cNvPr>
          <p:cNvSpPr txBox="1"/>
          <p:nvPr/>
        </p:nvSpPr>
        <p:spPr>
          <a:xfrm>
            <a:off x="988042" y="1305269"/>
            <a:ext cx="1460031" cy="707886"/>
          </a:xfrm>
          <a:prstGeom prst="rect">
            <a:avLst/>
          </a:prstGeom>
          <a:noFill/>
        </p:spPr>
        <p:txBody>
          <a:bodyPr wrap="square" rtlCol="0">
            <a:spAutoFit/>
          </a:bodyPr>
          <a:lstStyle/>
          <a:p>
            <a:pPr algn="ctr"/>
            <a:r>
              <a:rPr lang="en-GB" sz="4000" dirty="0"/>
              <a:t>Client</a:t>
            </a:r>
          </a:p>
        </p:txBody>
      </p:sp>
      <p:sp>
        <p:nvSpPr>
          <p:cNvPr id="61" name="TextBox 60">
            <a:extLst>
              <a:ext uri="{FF2B5EF4-FFF2-40B4-BE49-F238E27FC236}">
                <a16:creationId xmlns:a16="http://schemas.microsoft.com/office/drawing/2014/main" id="{8CE66E1F-7B00-F6E9-E055-4359E7007285}"/>
              </a:ext>
            </a:extLst>
          </p:cNvPr>
          <p:cNvSpPr txBox="1"/>
          <p:nvPr/>
        </p:nvSpPr>
        <p:spPr>
          <a:xfrm>
            <a:off x="7267647" y="1305269"/>
            <a:ext cx="1460031" cy="1200329"/>
          </a:xfrm>
          <a:prstGeom prst="rect">
            <a:avLst/>
          </a:prstGeom>
          <a:noFill/>
        </p:spPr>
        <p:txBody>
          <a:bodyPr wrap="square" rtlCol="0">
            <a:spAutoFit/>
          </a:bodyPr>
          <a:lstStyle/>
          <a:p>
            <a:pPr algn="ctr"/>
            <a:r>
              <a:rPr lang="en-GB" sz="3600" dirty="0" err="1"/>
              <a:t>AuthZ</a:t>
            </a:r>
            <a:endParaRPr lang="en-GB" sz="3600" dirty="0"/>
          </a:p>
          <a:p>
            <a:pPr algn="ctr"/>
            <a:r>
              <a:rPr lang="en-GB" sz="3600" dirty="0"/>
              <a:t>Server</a:t>
            </a:r>
          </a:p>
        </p:txBody>
      </p:sp>
      <p:sp>
        <p:nvSpPr>
          <p:cNvPr id="62" name="TextBox 61">
            <a:extLst>
              <a:ext uri="{FF2B5EF4-FFF2-40B4-BE49-F238E27FC236}">
                <a16:creationId xmlns:a16="http://schemas.microsoft.com/office/drawing/2014/main" id="{02936C5B-921F-90BA-3B0C-79F8F1318CB8}"/>
              </a:ext>
            </a:extLst>
          </p:cNvPr>
          <p:cNvSpPr txBox="1"/>
          <p:nvPr/>
        </p:nvSpPr>
        <p:spPr>
          <a:xfrm>
            <a:off x="7326300" y="4317464"/>
            <a:ext cx="1460031" cy="830997"/>
          </a:xfrm>
          <a:prstGeom prst="rect">
            <a:avLst/>
          </a:prstGeom>
          <a:noFill/>
        </p:spPr>
        <p:txBody>
          <a:bodyPr wrap="square" rtlCol="0">
            <a:spAutoFit/>
          </a:bodyPr>
          <a:lstStyle/>
          <a:p>
            <a:pPr algn="ctr"/>
            <a:r>
              <a:rPr lang="en-GB" sz="2400" dirty="0"/>
              <a:t>Resource</a:t>
            </a:r>
          </a:p>
          <a:p>
            <a:pPr algn="ctr"/>
            <a:r>
              <a:rPr lang="en-GB" sz="2400" dirty="0"/>
              <a:t>Server</a:t>
            </a:r>
          </a:p>
        </p:txBody>
      </p:sp>
      <p:grpSp>
        <p:nvGrpSpPr>
          <p:cNvPr id="63" name="Group 62">
            <a:extLst>
              <a:ext uri="{FF2B5EF4-FFF2-40B4-BE49-F238E27FC236}">
                <a16:creationId xmlns:a16="http://schemas.microsoft.com/office/drawing/2014/main" id="{CAE0E9D4-0114-99B3-675C-B177292356CE}"/>
              </a:ext>
            </a:extLst>
          </p:cNvPr>
          <p:cNvGrpSpPr>
            <a:grpSpLocks noChangeAspect="1"/>
          </p:cNvGrpSpPr>
          <p:nvPr/>
        </p:nvGrpSpPr>
        <p:grpSpPr>
          <a:xfrm>
            <a:off x="6235093" y="5312185"/>
            <a:ext cx="484188" cy="360000"/>
            <a:chOff x="7285113" y="1053086"/>
            <a:chExt cx="1298837" cy="965703"/>
          </a:xfrm>
        </p:grpSpPr>
        <p:pic>
          <p:nvPicPr>
            <p:cNvPr id="22528" name="Graphic 22527" descr="Employee badge outline">
              <a:extLst>
                <a:ext uri="{FF2B5EF4-FFF2-40B4-BE49-F238E27FC236}">
                  <a16:creationId xmlns:a16="http://schemas.microsoft.com/office/drawing/2014/main" id="{F38E68DE-63E6-41FD-F163-9AC6B004DBBD}"/>
                </a:ext>
              </a:extLst>
            </p:cNvPr>
            <p:cNvPicPr>
              <a:picLocks noChangeAspect="1"/>
            </p:cNvPicPr>
            <p:nvPr/>
          </p:nvPicPr>
          <p:blipFill>
            <a:blip r:embed="rId9">
              <a:extLst>
                <a:ext uri="{96DAC541-7B7A-43D3-8B79-37D633B846F1}">
                  <asvg:svgBlip xmlns:asvg="http://schemas.microsoft.com/office/drawing/2016/SVG/main" r:embed="rId15"/>
                </a:ext>
              </a:extLst>
            </a:blip>
            <a:stretch>
              <a:fillRect/>
            </a:stretch>
          </p:blipFill>
          <p:spPr>
            <a:xfrm>
              <a:off x="7285113" y="1104389"/>
              <a:ext cx="914400" cy="914400"/>
            </a:xfrm>
            <a:prstGeom prst="rect">
              <a:avLst/>
            </a:prstGeom>
          </p:spPr>
        </p:pic>
        <p:pic>
          <p:nvPicPr>
            <p:cNvPr id="22529" name="Graphic 22528" descr="Lock with solid fill">
              <a:extLst>
                <a:ext uri="{FF2B5EF4-FFF2-40B4-BE49-F238E27FC236}">
                  <a16:creationId xmlns:a16="http://schemas.microsoft.com/office/drawing/2014/main" id="{3D857D8E-2FAA-5840-2A0A-E6E41ABA1230}"/>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7815076" y="1053086"/>
              <a:ext cx="768874" cy="768874"/>
            </a:xfrm>
            <a:prstGeom prst="rect">
              <a:avLst/>
            </a:prstGeom>
          </p:spPr>
        </p:pic>
      </p:grpSp>
      <p:grpSp>
        <p:nvGrpSpPr>
          <p:cNvPr id="22572" name="Group 22571">
            <a:extLst>
              <a:ext uri="{FF2B5EF4-FFF2-40B4-BE49-F238E27FC236}">
                <a16:creationId xmlns:a16="http://schemas.microsoft.com/office/drawing/2014/main" id="{CD4E70A7-B7FC-C709-C5A6-00E86A2C4CC9}"/>
              </a:ext>
            </a:extLst>
          </p:cNvPr>
          <p:cNvGrpSpPr/>
          <p:nvPr/>
        </p:nvGrpSpPr>
        <p:grpSpPr>
          <a:xfrm>
            <a:off x="9024287" y="1583183"/>
            <a:ext cx="2388471" cy="864032"/>
            <a:chOff x="9024287" y="1583183"/>
            <a:chExt cx="2388471" cy="864032"/>
          </a:xfrm>
        </p:grpSpPr>
        <p:grpSp>
          <p:nvGrpSpPr>
            <p:cNvPr id="18" name="Group 17">
              <a:extLst>
                <a:ext uri="{FF2B5EF4-FFF2-40B4-BE49-F238E27FC236}">
                  <a16:creationId xmlns:a16="http://schemas.microsoft.com/office/drawing/2014/main" id="{0C1E9AC4-379B-B089-3721-61D485638A7C}"/>
                </a:ext>
              </a:extLst>
            </p:cNvPr>
            <p:cNvGrpSpPr/>
            <p:nvPr/>
          </p:nvGrpSpPr>
          <p:grpSpPr>
            <a:xfrm>
              <a:off x="9736025" y="1884929"/>
              <a:ext cx="854312" cy="552582"/>
              <a:chOff x="5795949" y="2035457"/>
              <a:chExt cx="1489164" cy="838020"/>
            </a:xfrm>
          </p:grpSpPr>
          <p:pic>
            <p:nvPicPr>
              <p:cNvPr id="19" name="Graphic 18" descr="User outline">
                <a:extLst>
                  <a:ext uri="{FF2B5EF4-FFF2-40B4-BE49-F238E27FC236}">
                    <a16:creationId xmlns:a16="http://schemas.microsoft.com/office/drawing/2014/main" id="{A2E5A7FB-6B8B-0513-FB3B-4E755BC86080}"/>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5795949" y="2035457"/>
                <a:ext cx="914400" cy="838020"/>
              </a:xfrm>
              <a:prstGeom prst="rect">
                <a:avLst/>
              </a:prstGeom>
            </p:spPr>
          </p:pic>
          <p:sp>
            <p:nvSpPr>
              <p:cNvPr id="20" name="TextBox 19">
                <a:extLst>
                  <a:ext uri="{FF2B5EF4-FFF2-40B4-BE49-F238E27FC236}">
                    <a16:creationId xmlns:a16="http://schemas.microsoft.com/office/drawing/2014/main" id="{98411E44-FC4D-5AC0-BB9E-63E03DE9B92B}"/>
                  </a:ext>
                </a:extLst>
              </p:cNvPr>
              <p:cNvSpPr txBox="1"/>
              <p:nvPr/>
            </p:nvSpPr>
            <p:spPr>
              <a:xfrm>
                <a:off x="6370713" y="2107081"/>
                <a:ext cx="914400" cy="350069"/>
              </a:xfrm>
              <a:prstGeom prst="rect">
                <a:avLst/>
              </a:prstGeom>
              <a:noFill/>
            </p:spPr>
            <p:txBody>
              <a:bodyPr wrap="square" rtlCol="0">
                <a:spAutoFit/>
              </a:bodyPr>
              <a:lstStyle/>
              <a:p>
                <a:pPr algn="ctr"/>
                <a:r>
                  <a:rPr lang="en-GB" sz="900" dirty="0">
                    <a:solidFill>
                      <a:schemeClr val="tx1">
                        <a:lumMod val="50000"/>
                      </a:schemeClr>
                    </a:solidFill>
                  </a:rPr>
                  <a:t>Owner</a:t>
                </a:r>
                <a:endParaRPr lang="en-GB" dirty="0">
                  <a:solidFill>
                    <a:schemeClr val="tx1">
                      <a:lumMod val="50000"/>
                    </a:schemeClr>
                  </a:solidFill>
                </a:endParaRPr>
              </a:p>
            </p:txBody>
          </p:sp>
        </p:grpSp>
        <p:grpSp>
          <p:nvGrpSpPr>
            <p:cNvPr id="22561" name="Group 22560">
              <a:extLst>
                <a:ext uri="{FF2B5EF4-FFF2-40B4-BE49-F238E27FC236}">
                  <a16:creationId xmlns:a16="http://schemas.microsoft.com/office/drawing/2014/main" id="{9C7D03DF-1E50-B5A1-B191-77D8B9D4E867}"/>
                </a:ext>
              </a:extLst>
            </p:cNvPr>
            <p:cNvGrpSpPr/>
            <p:nvPr/>
          </p:nvGrpSpPr>
          <p:grpSpPr>
            <a:xfrm>
              <a:off x="9140044" y="1894636"/>
              <a:ext cx="598828" cy="552579"/>
              <a:chOff x="4541763" y="1894637"/>
              <a:chExt cx="361720" cy="360000"/>
            </a:xfrm>
          </p:grpSpPr>
          <p:cxnSp>
            <p:nvCxnSpPr>
              <p:cNvPr id="22562" name="Straight Connector 22561">
                <a:extLst>
                  <a:ext uri="{FF2B5EF4-FFF2-40B4-BE49-F238E27FC236}">
                    <a16:creationId xmlns:a16="http://schemas.microsoft.com/office/drawing/2014/main" id="{A895A8FD-01F4-CD05-55A3-E4107239A625}"/>
                  </a:ext>
                </a:extLst>
              </p:cNvPr>
              <p:cNvCxnSpPr>
                <a:cxnSpLocks/>
              </p:cNvCxnSpPr>
              <p:nvPr/>
            </p:nvCxnSpPr>
            <p:spPr>
              <a:xfrm>
                <a:off x="4541763" y="1902910"/>
                <a:ext cx="3600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2563" name="Straight Connector 22562">
                <a:extLst>
                  <a:ext uri="{FF2B5EF4-FFF2-40B4-BE49-F238E27FC236}">
                    <a16:creationId xmlns:a16="http://schemas.microsoft.com/office/drawing/2014/main" id="{67C88DCC-E6D3-6E45-AAC1-13F208EC3DB3}"/>
                  </a:ext>
                </a:extLst>
              </p:cNvPr>
              <p:cNvCxnSpPr>
                <a:cxnSpLocks/>
              </p:cNvCxnSpPr>
              <p:nvPr/>
            </p:nvCxnSpPr>
            <p:spPr>
              <a:xfrm>
                <a:off x="4896467" y="1894637"/>
                <a:ext cx="0" cy="3600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2564" name="Straight Arrow Connector 22563">
                <a:extLst>
                  <a:ext uri="{FF2B5EF4-FFF2-40B4-BE49-F238E27FC236}">
                    <a16:creationId xmlns:a16="http://schemas.microsoft.com/office/drawing/2014/main" id="{D75B2130-2711-8CBC-8633-BE38C220246A}"/>
                  </a:ext>
                </a:extLst>
              </p:cNvPr>
              <p:cNvCxnSpPr/>
              <p:nvPr/>
            </p:nvCxnSpPr>
            <p:spPr>
              <a:xfrm flipH="1">
                <a:off x="4543483" y="2249037"/>
                <a:ext cx="360000"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sp>
          <p:nvSpPr>
            <p:cNvPr id="22566" name="TextBox 22565">
              <a:extLst>
                <a:ext uri="{FF2B5EF4-FFF2-40B4-BE49-F238E27FC236}">
                  <a16:creationId xmlns:a16="http://schemas.microsoft.com/office/drawing/2014/main" id="{ED7C46F4-41C0-6318-F7E2-5DC56BE18C94}"/>
                </a:ext>
              </a:extLst>
            </p:cNvPr>
            <p:cNvSpPr txBox="1"/>
            <p:nvPr/>
          </p:nvSpPr>
          <p:spPr>
            <a:xfrm>
              <a:off x="9024287" y="1583183"/>
              <a:ext cx="2388471" cy="369332"/>
            </a:xfrm>
            <a:prstGeom prst="rect">
              <a:avLst/>
            </a:prstGeom>
            <a:noFill/>
          </p:spPr>
          <p:txBody>
            <a:bodyPr wrap="square" rtlCol="0">
              <a:spAutoFit/>
            </a:bodyPr>
            <a:lstStyle/>
            <a:p>
              <a:pPr algn="ctr"/>
              <a:r>
                <a:rPr lang="en-GB" dirty="0">
                  <a:solidFill>
                    <a:schemeClr val="accent1"/>
                  </a:solidFill>
                </a:rPr>
                <a:t>Owner Authorization</a:t>
              </a:r>
            </a:p>
          </p:txBody>
        </p:sp>
      </p:grpSp>
      <p:grpSp>
        <p:nvGrpSpPr>
          <p:cNvPr id="22568" name="Group 22567">
            <a:extLst>
              <a:ext uri="{FF2B5EF4-FFF2-40B4-BE49-F238E27FC236}">
                <a16:creationId xmlns:a16="http://schemas.microsoft.com/office/drawing/2014/main" id="{F479C308-0AA8-9334-1D2E-4083E88D7566}"/>
              </a:ext>
            </a:extLst>
          </p:cNvPr>
          <p:cNvGrpSpPr/>
          <p:nvPr/>
        </p:nvGrpSpPr>
        <p:grpSpPr>
          <a:xfrm>
            <a:off x="997440" y="2709989"/>
            <a:ext cx="1489164" cy="914400"/>
            <a:chOff x="5795949" y="1959077"/>
            <a:chExt cx="1489164" cy="914400"/>
          </a:xfrm>
        </p:grpSpPr>
        <p:pic>
          <p:nvPicPr>
            <p:cNvPr id="22569" name="Graphic 22568" descr="User outline">
              <a:extLst>
                <a:ext uri="{FF2B5EF4-FFF2-40B4-BE49-F238E27FC236}">
                  <a16:creationId xmlns:a16="http://schemas.microsoft.com/office/drawing/2014/main" id="{5DD555B1-3F43-1B89-DFE1-080C7928443C}"/>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5795949" y="1959077"/>
              <a:ext cx="914400" cy="914400"/>
            </a:xfrm>
            <a:prstGeom prst="rect">
              <a:avLst/>
            </a:prstGeom>
          </p:spPr>
        </p:pic>
        <p:sp>
          <p:nvSpPr>
            <p:cNvPr id="22570" name="TextBox 22569">
              <a:extLst>
                <a:ext uri="{FF2B5EF4-FFF2-40B4-BE49-F238E27FC236}">
                  <a16:creationId xmlns:a16="http://schemas.microsoft.com/office/drawing/2014/main" id="{1F77E656-6779-5C3C-E9B4-BF2A718D1D4A}"/>
                </a:ext>
              </a:extLst>
            </p:cNvPr>
            <p:cNvSpPr txBox="1"/>
            <p:nvPr/>
          </p:nvSpPr>
          <p:spPr>
            <a:xfrm>
              <a:off x="6370713" y="2107081"/>
              <a:ext cx="914400" cy="369332"/>
            </a:xfrm>
            <a:prstGeom prst="rect">
              <a:avLst/>
            </a:prstGeom>
            <a:noFill/>
          </p:spPr>
          <p:txBody>
            <a:bodyPr wrap="square" rtlCol="0">
              <a:spAutoFit/>
            </a:bodyPr>
            <a:lstStyle/>
            <a:p>
              <a:pPr algn="ctr"/>
              <a:r>
                <a:rPr lang="en-GB" dirty="0">
                  <a:solidFill>
                    <a:schemeClr val="tx1">
                      <a:lumMod val="50000"/>
                    </a:schemeClr>
                  </a:solidFill>
                </a:rPr>
                <a:t>Owner</a:t>
              </a:r>
            </a:p>
          </p:txBody>
        </p:sp>
      </p:grpSp>
      <p:pic>
        <p:nvPicPr>
          <p:cNvPr id="22582" name="Picture 2">
            <a:extLst>
              <a:ext uri="{FF2B5EF4-FFF2-40B4-BE49-F238E27FC236}">
                <a16:creationId xmlns:a16="http://schemas.microsoft.com/office/drawing/2014/main" id="{61F35576-B2C6-108C-414E-1EFCBE829252}"/>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sp>
        <p:nvSpPr>
          <p:cNvPr id="23" name="Slide Number Placeholder 5">
            <a:extLst>
              <a:ext uri="{FF2B5EF4-FFF2-40B4-BE49-F238E27FC236}">
                <a16:creationId xmlns:a16="http://schemas.microsoft.com/office/drawing/2014/main" id="{D2AED6B9-015F-73A0-8727-B603D4001CA7}"/>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40</a:t>
            </a:fld>
            <a:endParaRPr lang="en-US"/>
          </a:p>
        </p:txBody>
      </p:sp>
    </p:spTree>
    <p:extLst>
      <p:ext uri="{BB962C8B-B14F-4D97-AF65-F5344CB8AC3E}">
        <p14:creationId xmlns:p14="http://schemas.microsoft.com/office/powerpoint/2010/main" val="34898107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2.0 – </a:t>
            </a:r>
            <a:r>
              <a:rPr lang="en-US" sz="4000" b="1" spc="-100" dirty="0">
                <a:solidFill>
                  <a:srgbClr val="2E2D62"/>
                </a:solidFill>
                <a:latin typeface="Arial" panose="020B0604020202020204" pitchFamily="34" charset="0"/>
                <a:cs typeface="Arial" panose="020B0604020202020204" pitchFamily="34" charset="0"/>
              </a:rPr>
              <a:t>How things work</a:t>
            </a:r>
          </a:p>
        </p:txBody>
      </p:sp>
      <p:sp>
        <p:nvSpPr>
          <p:cNvPr id="22533" name="Rectangle 22532">
            <a:extLst>
              <a:ext uri="{FF2B5EF4-FFF2-40B4-BE49-F238E27FC236}">
                <a16:creationId xmlns:a16="http://schemas.microsoft.com/office/drawing/2014/main" id="{6B59C842-F788-2ACA-6906-7081A403C7FF}"/>
              </a:ext>
            </a:extLst>
          </p:cNvPr>
          <p:cNvSpPr/>
          <p:nvPr/>
        </p:nvSpPr>
        <p:spPr>
          <a:xfrm>
            <a:off x="403341" y="5587373"/>
            <a:ext cx="2420881" cy="107964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3" name="Rounded Rectangle 2">
            <a:extLst>
              <a:ext uri="{FF2B5EF4-FFF2-40B4-BE49-F238E27FC236}">
                <a16:creationId xmlns:a16="http://schemas.microsoft.com/office/drawing/2014/main" id="{0743F06B-2DE8-4D67-BB79-028692D03DF4}"/>
              </a:ext>
            </a:extLst>
          </p:cNvPr>
          <p:cNvSpPr/>
          <p:nvPr/>
        </p:nvSpPr>
        <p:spPr>
          <a:xfrm>
            <a:off x="779241" y="1180617"/>
            <a:ext cx="2013995" cy="5332201"/>
          </a:xfrm>
          <a:prstGeom prst="roundRect">
            <a:avLst/>
          </a:prstGeom>
          <a:ln w="28575">
            <a:solidFill>
              <a:schemeClr val="tx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4" name="Rounded Rectangle 3">
            <a:extLst>
              <a:ext uri="{FF2B5EF4-FFF2-40B4-BE49-F238E27FC236}">
                <a16:creationId xmlns:a16="http://schemas.microsoft.com/office/drawing/2014/main" id="{7922E562-4D08-6FC8-656F-7F941A1AAD7B}"/>
              </a:ext>
            </a:extLst>
          </p:cNvPr>
          <p:cNvSpPr/>
          <p:nvPr/>
        </p:nvSpPr>
        <p:spPr>
          <a:xfrm>
            <a:off x="7039949" y="1180617"/>
            <a:ext cx="2013995" cy="2882098"/>
          </a:xfrm>
          <a:prstGeom prst="roundRect">
            <a:avLst/>
          </a:prstGeom>
          <a:ln w="28575">
            <a:solidFill>
              <a:schemeClr val="tx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6" name="Rounded Rectangle 5">
            <a:extLst>
              <a:ext uri="{FF2B5EF4-FFF2-40B4-BE49-F238E27FC236}">
                <a16:creationId xmlns:a16="http://schemas.microsoft.com/office/drawing/2014/main" id="{5A035C39-44E8-94FD-E1A8-F9BD11332379}"/>
              </a:ext>
            </a:extLst>
          </p:cNvPr>
          <p:cNvSpPr/>
          <p:nvPr/>
        </p:nvSpPr>
        <p:spPr>
          <a:xfrm>
            <a:off x="7039948" y="4190264"/>
            <a:ext cx="2013995" cy="2322554"/>
          </a:xfrm>
          <a:prstGeom prst="roundRect">
            <a:avLst/>
          </a:prstGeom>
          <a:ln w="28575">
            <a:solidFill>
              <a:schemeClr val="tx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grpSp>
        <p:nvGrpSpPr>
          <p:cNvPr id="7" name="Group 6">
            <a:extLst>
              <a:ext uri="{FF2B5EF4-FFF2-40B4-BE49-F238E27FC236}">
                <a16:creationId xmlns:a16="http://schemas.microsoft.com/office/drawing/2014/main" id="{162AE8A1-8836-40CD-E653-C3B842AC79D5}"/>
              </a:ext>
            </a:extLst>
          </p:cNvPr>
          <p:cNvGrpSpPr/>
          <p:nvPr/>
        </p:nvGrpSpPr>
        <p:grpSpPr>
          <a:xfrm>
            <a:off x="1056222" y="1894637"/>
            <a:ext cx="1460031" cy="914400"/>
            <a:chOff x="10437001" y="2966096"/>
            <a:chExt cx="1460031" cy="914400"/>
          </a:xfrm>
        </p:grpSpPr>
        <p:pic>
          <p:nvPicPr>
            <p:cNvPr id="8" name="Graphic 7" descr="Internet outline">
              <a:extLst>
                <a:ext uri="{FF2B5EF4-FFF2-40B4-BE49-F238E27FC236}">
                  <a16:creationId xmlns:a16="http://schemas.microsoft.com/office/drawing/2014/main" id="{A307EC3A-2E2C-4C0D-1EFD-E91855FFCED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437001" y="2966096"/>
              <a:ext cx="914400" cy="914400"/>
            </a:xfrm>
            <a:prstGeom prst="rect">
              <a:avLst/>
            </a:prstGeom>
          </p:spPr>
        </p:pic>
        <p:sp>
          <p:nvSpPr>
            <p:cNvPr id="9" name="TextBox 8">
              <a:extLst>
                <a:ext uri="{FF2B5EF4-FFF2-40B4-BE49-F238E27FC236}">
                  <a16:creationId xmlns:a16="http://schemas.microsoft.com/office/drawing/2014/main" id="{1C6ADFF1-027F-3EDA-902C-166356FE68C2}"/>
                </a:ext>
              </a:extLst>
            </p:cNvPr>
            <p:cNvSpPr txBox="1"/>
            <p:nvPr/>
          </p:nvSpPr>
          <p:spPr>
            <a:xfrm>
              <a:off x="11122801" y="3067428"/>
              <a:ext cx="774231" cy="369332"/>
            </a:xfrm>
            <a:prstGeom prst="rect">
              <a:avLst/>
            </a:prstGeom>
            <a:noFill/>
          </p:spPr>
          <p:txBody>
            <a:bodyPr wrap="square" rtlCol="0">
              <a:spAutoFit/>
            </a:bodyPr>
            <a:lstStyle/>
            <a:p>
              <a:pPr algn="ctr"/>
              <a:r>
                <a:rPr lang="en-GB" dirty="0">
                  <a:solidFill>
                    <a:schemeClr val="tx1">
                      <a:lumMod val="50000"/>
                    </a:schemeClr>
                  </a:solidFill>
                </a:rPr>
                <a:t>Client</a:t>
              </a:r>
            </a:p>
          </p:txBody>
        </p:sp>
      </p:grpSp>
      <p:grpSp>
        <p:nvGrpSpPr>
          <p:cNvPr id="10" name="Group 9">
            <a:extLst>
              <a:ext uri="{FF2B5EF4-FFF2-40B4-BE49-F238E27FC236}">
                <a16:creationId xmlns:a16="http://schemas.microsoft.com/office/drawing/2014/main" id="{B4007BEF-AEEB-0534-7CF4-AF0CE655570A}"/>
              </a:ext>
            </a:extLst>
          </p:cNvPr>
          <p:cNvGrpSpPr/>
          <p:nvPr/>
        </p:nvGrpSpPr>
        <p:grpSpPr>
          <a:xfrm>
            <a:off x="7376784" y="2353085"/>
            <a:ext cx="1441289" cy="914400"/>
            <a:chOff x="8697421" y="4869427"/>
            <a:chExt cx="1441289" cy="914400"/>
          </a:xfrm>
        </p:grpSpPr>
        <p:pic>
          <p:nvPicPr>
            <p:cNvPr id="11" name="Graphic 10" descr="Database outline">
              <a:extLst>
                <a:ext uri="{FF2B5EF4-FFF2-40B4-BE49-F238E27FC236}">
                  <a16:creationId xmlns:a16="http://schemas.microsoft.com/office/drawing/2014/main" id="{E17F6B75-FCB4-1CF3-026E-16E54E8AC84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697421" y="4869427"/>
              <a:ext cx="914400" cy="914400"/>
            </a:xfrm>
            <a:prstGeom prst="rect">
              <a:avLst/>
            </a:prstGeom>
          </p:spPr>
        </p:pic>
        <p:sp>
          <p:nvSpPr>
            <p:cNvPr id="12" name="TextBox 11">
              <a:extLst>
                <a:ext uri="{FF2B5EF4-FFF2-40B4-BE49-F238E27FC236}">
                  <a16:creationId xmlns:a16="http://schemas.microsoft.com/office/drawing/2014/main" id="{DCE1DDD9-1136-4E41-495D-667E0ECC2D96}"/>
                </a:ext>
              </a:extLst>
            </p:cNvPr>
            <p:cNvSpPr txBox="1"/>
            <p:nvPr/>
          </p:nvSpPr>
          <p:spPr>
            <a:xfrm>
              <a:off x="9364479" y="4930257"/>
              <a:ext cx="774231" cy="369332"/>
            </a:xfrm>
            <a:prstGeom prst="rect">
              <a:avLst/>
            </a:prstGeom>
            <a:noFill/>
          </p:spPr>
          <p:txBody>
            <a:bodyPr wrap="square" rtlCol="0">
              <a:spAutoFit/>
            </a:bodyPr>
            <a:lstStyle/>
            <a:p>
              <a:pPr algn="ctr"/>
              <a:r>
                <a:rPr lang="en-GB" dirty="0" err="1">
                  <a:solidFill>
                    <a:schemeClr val="tx1">
                      <a:lumMod val="50000"/>
                    </a:schemeClr>
                  </a:solidFill>
                </a:rPr>
                <a:t>AuthZ</a:t>
              </a:r>
              <a:endParaRPr lang="en-GB" dirty="0">
                <a:solidFill>
                  <a:schemeClr val="tx1">
                    <a:lumMod val="50000"/>
                  </a:schemeClr>
                </a:solidFill>
              </a:endParaRPr>
            </a:p>
          </p:txBody>
        </p:sp>
        <p:pic>
          <p:nvPicPr>
            <p:cNvPr id="13" name="Graphic 12" descr="Key outline">
              <a:extLst>
                <a:ext uri="{FF2B5EF4-FFF2-40B4-BE49-F238E27FC236}">
                  <a16:creationId xmlns:a16="http://schemas.microsoft.com/office/drawing/2014/main" id="{1318B0EE-1253-7618-4176-BCD6D167D8FE}"/>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9468550" y="5162259"/>
              <a:ext cx="567814" cy="567814"/>
            </a:xfrm>
            <a:prstGeom prst="rect">
              <a:avLst/>
            </a:prstGeom>
          </p:spPr>
        </p:pic>
      </p:grpSp>
      <p:grpSp>
        <p:nvGrpSpPr>
          <p:cNvPr id="14" name="Group 13">
            <a:extLst>
              <a:ext uri="{FF2B5EF4-FFF2-40B4-BE49-F238E27FC236}">
                <a16:creationId xmlns:a16="http://schemas.microsoft.com/office/drawing/2014/main" id="{618C8041-4956-A3CC-27F2-4A088AC89253}"/>
              </a:ext>
            </a:extLst>
          </p:cNvPr>
          <p:cNvGrpSpPr/>
          <p:nvPr/>
        </p:nvGrpSpPr>
        <p:grpSpPr>
          <a:xfrm>
            <a:off x="7321865" y="5066689"/>
            <a:ext cx="1441289" cy="914400"/>
            <a:chOff x="8697421" y="4869427"/>
            <a:chExt cx="1441289" cy="914400"/>
          </a:xfrm>
        </p:grpSpPr>
        <p:pic>
          <p:nvPicPr>
            <p:cNvPr id="15" name="Graphic 14" descr="Database outline">
              <a:extLst>
                <a:ext uri="{FF2B5EF4-FFF2-40B4-BE49-F238E27FC236}">
                  <a16:creationId xmlns:a16="http://schemas.microsoft.com/office/drawing/2014/main" id="{7538B882-05AD-F895-5F1A-2C55AF48029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697421" y="4869427"/>
              <a:ext cx="914400" cy="914400"/>
            </a:xfrm>
            <a:prstGeom prst="rect">
              <a:avLst/>
            </a:prstGeom>
          </p:spPr>
        </p:pic>
        <p:sp>
          <p:nvSpPr>
            <p:cNvPr id="16" name="TextBox 15">
              <a:extLst>
                <a:ext uri="{FF2B5EF4-FFF2-40B4-BE49-F238E27FC236}">
                  <a16:creationId xmlns:a16="http://schemas.microsoft.com/office/drawing/2014/main" id="{FC31267E-5400-AFC4-82F7-FBF4F235E33B}"/>
                </a:ext>
              </a:extLst>
            </p:cNvPr>
            <p:cNvSpPr txBox="1"/>
            <p:nvPr/>
          </p:nvSpPr>
          <p:spPr>
            <a:xfrm>
              <a:off x="9364479" y="4930257"/>
              <a:ext cx="774231" cy="369332"/>
            </a:xfrm>
            <a:prstGeom prst="rect">
              <a:avLst/>
            </a:prstGeom>
            <a:noFill/>
          </p:spPr>
          <p:txBody>
            <a:bodyPr wrap="square" rtlCol="0">
              <a:spAutoFit/>
            </a:bodyPr>
            <a:lstStyle/>
            <a:p>
              <a:pPr algn="ctr"/>
              <a:r>
                <a:rPr lang="en-GB" dirty="0" err="1">
                  <a:solidFill>
                    <a:schemeClr val="tx1">
                      <a:lumMod val="50000"/>
                    </a:schemeClr>
                  </a:solidFill>
                </a:rPr>
                <a:t>Resc</a:t>
              </a:r>
              <a:endParaRPr lang="en-GB" dirty="0">
                <a:solidFill>
                  <a:schemeClr val="tx1">
                    <a:lumMod val="50000"/>
                  </a:schemeClr>
                </a:solidFill>
              </a:endParaRPr>
            </a:p>
          </p:txBody>
        </p:sp>
        <p:pic>
          <p:nvPicPr>
            <p:cNvPr id="17" name="Graphic 16" descr="Employee badge outline">
              <a:extLst>
                <a:ext uri="{FF2B5EF4-FFF2-40B4-BE49-F238E27FC236}">
                  <a16:creationId xmlns:a16="http://schemas.microsoft.com/office/drawing/2014/main" id="{557E8FCC-5658-B404-08DB-1CDAC7EABDAB}"/>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9468550" y="5162259"/>
              <a:ext cx="567814" cy="567814"/>
            </a:xfrm>
            <a:prstGeom prst="rect">
              <a:avLst/>
            </a:prstGeom>
          </p:spPr>
        </p:pic>
      </p:grpSp>
      <p:grpSp>
        <p:nvGrpSpPr>
          <p:cNvPr id="29" name="Group 28">
            <a:extLst>
              <a:ext uri="{FF2B5EF4-FFF2-40B4-BE49-F238E27FC236}">
                <a16:creationId xmlns:a16="http://schemas.microsoft.com/office/drawing/2014/main" id="{E25C693A-F351-CEEC-0D79-A0BFB7ACB5C4}"/>
              </a:ext>
            </a:extLst>
          </p:cNvPr>
          <p:cNvGrpSpPr/>
          <p:nvPr/>
        </p:nvGrpSpPr>
        <p:grpSpPr>
          <a:xfrm>
            <a:off x="2935914" y="1583183"/>
            <a:ext cx="3961355" cy="369332"/>
            <a:chOff x="4115322" y="2104224"/>
            <a:chExt cx="3961355" cy="369332"/>
          </a:xfrm>
        </p:grpSpPr>
        <p:cxnSp>
          <p:nvCxnSpPr>
            <p:cNvPr id="30" name="Straight Arrow Connector 29">
              <a:extLst>
                <a:ext uri="{FF2B5EF4-FFF2-40B4-BE49-F238E27FC236}">
                  <a16:creationId xmlns:a16="http://schemas.microsoft.com/office/drawing/2014/main" id="{E87CCBD8-C982-F6A6-5BB8-1765ECC3AE39}"/>
                </a:ext>
              </a:extLst>
            </p:cNvPr>
            <p:cNvCxnSpPr>
              <a:cxnSpLocks/>
            </p:cNvCxnSpPr>
            <p:nvPr/>
          </p:nvCxnSpPr>
          <p:spPr>
            <a:xfrm>
              <a:off x="4115322" y="2415678"/>
              <a:ext cx="3961355" cy="0"/>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5CD00BF2-1C49-DCF3-533E-7D206DBF91CE}"/>
                </a:ext>
              </a:extLst>
            </p:cNvPr>
            <p:cNvSpPr txBox="1"/>
            <p:nvPr/>
          </p:nvSpPr>
          <p:spPr>
            <a:xfrm>
              <a:off x="4901764" y="2104224"/>
              <a:ext cx="2388471" cy="369332"/>
            </a:xfrm>
            <a:prstGeom prst="rect">
              <a:avLst/>
            </a:prstGeom>
            <a:noFill/>
          </p:spPr>
          <p:txBody>
            <a:bodyPr wrap="square" rtlCol="0">
              <a:spAutoFit/>
            </a:bodyPr>
            <a:lstStyle/>
            <a:p>
              <a:pPr algn="ctr"/>
              <a:r>
                <a:rPr lang="en-GB" dirty="0">
                  <a:solidFill>
                    <a:schemeClr val="accent1"/>
                  </a:solidFill>
                </a:rPr>
                <a:t>Authorization Request</a:t>
              </a:r>
            </a:p>
          </p:txBody>
        </p:sp>
      </p:grpSp>
      <p:grpSp>
        <p:nvGrpSpPr>
          <p:cNvPr id="32" name="Group 31">
            <a:extLst>
              <a:ext uri="{FF2B5EF4-FFF2-40B4-BE49-F238E27FC236}">
                <a16:creationId xmlns:a16="http://schemas.microsoft.com/office/drawing/2014/main" id="{1814B556-C431-65D0-D054-0AFF91909968}"/>
              </a:ext>
            </a:extLst>
          </p:cNvPr>
          <p:cNvGrpSpPr/>
          <p:nvPr/>
        </p:nvGrpSpPr>
        <p:grpSpPr>
          <a:xfrm>
            <a:off x="2935914" y="2126052"/>
            <a:ext cx="3961355" cy="369332"/>
            <a:chOff x="4115322" y="4840202"/>
            <a:chExt cx="3961355" cy="369332"/>
          </a:xfrm>
        </p:grpSpPr>
        <p:sp>
          <p:nvSpPr>
            <p:cNvPr id="33" name="TextBox 32">
              <a:extLst>
                <a:ext uri="{FF2B5EF4-FFF2-40B4-BE49-F238E27FC236}">
                  <a16:creationId xmlns:a16="http://schemas.microsoft.com/office/drawing/2014/main" id="{010B3E70-763E-2251-F7AB-8498931D7D46}"/>
                </a:ext>
              </a:extLst>
            </p:cNvPr>
            <p:cNvSpPr txBox="1"/>
            <p:nvPr/>
          </p:nvSpPr>
          <p:spPr>
            <a:xfrm>
              <a:off x="4901764" y="4840202"/>
              <a:ext cx="2388471" cy="369332"/>
            </a:xfrm>
            <a:prstGeom prst="rect">
              <a:avLst/>
            </a:prstGeom>
            <a:noFill/>
          </p:spPr>
          <p:txBody>
            <a:bodyPr wrap="square" rtlCol="0">
              <a:spAutoFit/>
            </a:bodyPr>
            <a:lstStyle/>
            <a:p>
              <a:pPr algn="ctr"/>
              <a:r>
                <a:rPr lang="en-GB" dirty="0">
                  <a:solidFill>
                    <a:schemeClr val="accent3"/>
                  </a:solidFill>
                </a:rPr>
                <a:t>Authorization Grant</a:t>
              </a:r>
            </a:p>
          </p:txBody>
        </p:sp>
        <p:cxnSp>
          <p:nvCxnSpPr>
            <p:cNvPr id="34" name="Straight Arrow Connector 33">
              <a:extLst>
                <a:ext uri="{FF2B5EF4-FFF2-40B4-BE49-F238E27FC236}">
                  <a16:creationId xmlns:a16="http://schemas.microsoft.com/office/drawing/2014/main" id="{326D0FB1-DCAF-D944-F74D-5A0297B91BFC}"/>
                </a:ext>
              </a:extLst>
            </p:cNvPr>
            <p:cNvCxnSpPr>
              <a:cxnSpLocks/>
            </p:cNvCxnSpPr>
            <p:nvPr/>
          </p:nvCxnSpPr>
          <p:spPr>
            <a:xfrm flipH="1">
              <a:off x="4115322" y="5151661"/>
              <a:ext cx="3961355" cy="0"/>
            </a:xfrm>
            <a:prstGeom prst="straightConnector1">
              <a:avLst/>
            </a:prstGeom>
            <a:ln w="28575">
              <a:tailEnd type="triangle"/>
            </a:ln>
          </p:spPr>
          <p:style>
            <a:lnRef idx="3">
              <a:schemeClr val="accent3"/>
            </a:lnRef>
            <a:fillRef idx="0">
              <a:schemeClr val="accent3"/>
            </a:fillRef>
            <a:effectRef idx="2">
              <a:schemeClr val="accent3"/>
            </a:effectRef>
            <a:fontRef idx="minor">
              <a:schemeClr val="tx1"/>
            </a:fontRef>
          </p:style>
        </p:cxnSp>
      </p:grpSp>
      <p:grpSp>
        <p:nvGrpSpPr>
          <p:cNvPr id="35" name="Group 34">
            <a:extLst>
              <a:ext uri="{FF2B5EF4-FFF2-40B4-BE49-F238E27FC236}">
                <a16:creationId xmlns:a16="http://schemas.microsoft.com/office/drawing/2014/main" id="{F96C7858-67E4-57B4-0325-1E14DBE5E674}"/>
              </a:ext>
            </a:extLst>
          </p:cNvPr>
          <p:cNvGrpSpPr/>
          <p:nvPr/>
        </p:nvGrpSpPr>
        <p:grpSpPr>
          <a:xfrm>
            <a:off x="2935914" y="2668917"/>
            <a:ext cx="3961355" cy="369332"/>
            <a:chOff x="4115322" y="2104220"/>
            <a:chExt cx="3961355" cy="369332"/>
          </a:xfrm>
        </p:grpSpPr>
        <p:cxnSp>
          <p:nvCxnSpPr>
            <p:cNvPr id="36" name="Straight Arrow Connector 35">
              <a:extLst>
                <a:ext uri="{FF2B5EF4-FFF2-40B4-BE49-F238E27FC236}">
                  <a16:creationId xmlns:a16="http://schemas.microsoft.com/office/drawing/2014/main" id="{60885610-0278-FD03-04C9-5EFA879CA71F}"/>
                </a:ext>
              </a:extLst>
            </p:cNvPr>
            <p:cNvCxnSpPr>
              <a:cxnSpLocks/>
            </p:cNvCxnSpPr>
            <p:nvPr/>
          </p:nvCxnSpPr>
          <p:spPr>
            <a:xfrm>
              <a:off x="4115322" y="2415678"/>
              <a:ext cx="3961355" cy="0"/>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81D384E0-99F1-ECB7-6693-E4BCECBEEBCF}"/>
                </a:ext>
              </a:extLst>
            </p:cNvPr>
            <p:cNvSpPr txBox="1"/>
            <p:nvPr/>
          </p:nvSpPr>
          <p:spPr>
            <a:xfrm>
              <a:off x="4271468" y="2104220"/>
              <a:ext cx="3649064" cy="369332"/>
            </a:xfrm>
            <a:prstGeom prst="rect">
              <a:avLst/>
            </a:prstGeom>
            <a:noFill/>
          </p:spPr>
          <p:txBody>
            <a:bodyPr wrap="square" rtlCol="0">
              <a:spAutoFit/>
            </a:bodyPr>
            <a:lstStyle/>
            <a:p>
              <a:pPr algn="ctr"/>
              <a:r>
                <a:rPr lang="en-GB" dirty="0">
                  <a:solidFill>
                    <a:schemeClr val="accent1"/>
                  </a:solidFill>
                </a:rPr>
                <a:t>Access Token Request w </a:t>
              </a:r>
              <a:r>
                <a:rPr lang="en-GB" dirty="0" err="1">
                  <a:solidFill>
                    <a:schemeClr val="accent1"/>
                  </a:solidFill>
                </a:rPr>
                <a:t>AuthZ</a:t>
              </a:r>
              <a:r>
                <a:rPr lang="en-GB" dirty="0">
                  <a:solidFill>
                    <a:schemeClr val="accent1"/>
                  </a:solidFill>
                </a:rPr>
                <a:t> Grant</a:t>
              </a:r>
            </a:p>
          </p:txBody>
        </p:sp>
      </p:grpSp>
      <p:grpSp>
        <p:nvGrpSpPr>
          <p:cNvPr id="39" name="Group 38">
            <a:extLst>
              <a:ext uri="{FF2B5EF4-FFF2-40B4-BE49-F238E27FC236}">
                <a16:creationId xmlns:a16="http://schemas.microsoft.com/office/drawing/2014/main" id="{882B50C4-0C99-9E11-8152-68632D98A2F3}"/>
              </a:ext>
            </a:extLst>
          </p:cNvPr>
          <p:cNvGrpSpPr/>
          <p:nvPr/>
        </p:nvGrpSpPr>
        <p:grpSpPr>
          <a:xfrm>
            <a:off x="2935914" y="3211789"/>
            <a:ext cx="3961355" cy="369332"/>
            <a:chOff x="4115322" y="4840202"/>
            <a:chExt cx="3961355" cy="369332"/>
          </a:xfrm>
        </p:grpSpPr>
        <p:sp>
          <p:nvSpPr>
            <p:cNvPr id="40" name="TextBox 39">
              <a:extLst>
                <a:ext uri="{FF2B5EF4-FFF2-40B4-BE49-F238E27FC236}">
                  <a16:creationId xmlns:a16="http://schemas.microsoft.com/office/drawing/2014/main" id="{4315F658-4B67-E0F2-C01F-7BF5C2DC725B}"/>
                </a:ext>
              </a:extLst>
            </p:cNvPr>
            <p:cNvSpPr txBox="1"/>
            <p:nvPr/>
          </p:nvSpPr>
          <p:spPr>
            <a:xfrm>
              <a:off x="4901764" y="4840202"/>
              <a:ext cx="2388471" cy="369332"/>
            </a:xfrm>
            <a:prstGeom prst="rect">
              <a:avLst/>
            </a:prstGeom>
            <a:noFill/>
          </p:spPr>
          <p:txBody>
            <a:bodyPr wrap="square" rtlCol="0">
              <a:spAutoFit/>
            </a:bodyPr>
            <a:lstStyle/>
            <a:p>
              <a:pPr algn="ctr"/>
              <a:r>
                <a:rPr lang="en-GB" dirty="0">
                  <a:solidFill>
                    <a:schemeClr val="accent3"/>
                  </a:solidFill>
                </a:rPr>
                <a:t>Access Token</a:t>
              </a:r>
            </a:p>
          </p:txBody>
        </p:sp>
        <p:cxnSp>
          <p:nvCxnSpPr>
            <p:cNvPr id="41" name="Straight Arrow Connector 40">
              <a:extLst>
                <a:ext uri="{FF2B5EF4-FFF2-40B4-BE49-F238E27FC236}">
                  <a16:creationId xmlns:a16="http://schemas.microsoft.com/office/drawing/2014/main" id="{0C25EA73-F122-4C53-2604-054C1AD443E9}"/>
                </a:ext>
              </a:extLst>
            </p:cNvPr>
            <p:cNvCxnSpPr>
              <a:cxnSpLocks/>
            </p:cNvCxnSpPr>
            <p:nvPr/>
          </p:nvCxnSpPr>
          <p:spPr>
            <a:xfrm flipH="1">
              <a:off x="4115322" y="5151661"/>
              <a:ext cx="3961355" cy="0"/>
            </a:xfrm>
            <a:prstGeom prst="straightConnector1">
              <a:avLst/>
            </a:prstGeom>
            <a:ln w="28575">
              <a:tailEnd type="triangle"/>
            </a:ln>
          </p:spPr>
          <p:style>
            <a:lnRef idx="3">
              <a:schemeClr val="accent3"/>
            </a:lnRef>
            <a:fillRef idx="0">
              <a:schemeClr val="accent3"/>
            </a:fillRef>
            <a:effectRef idx="2">
              <a:schemeClr val="accent3"/>
            </a:effectRef>
            <a:fontRef idx="minor">
              <a:schemeClr val="tx1"/>
            </a:fontRef>
          </p:style>
        </p:cxnSp>
      </p:grpSp>
      <p:grpSp>
        <p:nvGrpSpPr>
          <p:cNvPr id="48" name="Group 47">
            <a:extLst>
              <a:ext uri="{FF2B5EF4-FFF2-40B4-BE49-F238E27FC236}">
                <a16:creationId xmlns:a16="http://schemas.microsoft.com/office/drawing/2014/main" id="{53C8DA42-D123-FF89-2741-CA0F95C296FD}"/>
              </a:ext>
            </a:extLst>
          </p:cNvPr>
          <p:cNvGrpSpPr/>
          <p:nvPr/>
        </p:nvGrpSpPr>
        <p:grpSpPr>
          <a:xfrm>
            <a:off x="6297187" y="3176360"/>
            <a:ext cx="360000" cy="360000"/>
            <a:chOff x="4651825" y="4781182"/>
            <a:chExt cx="914400" cy="914400"/>
          </a:xfrm>
        </p:grpSpPr>
        <p:pic>
          <p:nvPicPr>
            <p:cNvPr id="45" name="Graphic 44" descr="Harvey Balls 0% with solid fill">
              <a:extLst>
                <a:ext uri="{FF2B5EF4-FFF2-40B4-BE49-F238E27FC236}">
                  <a16:creationId xmlns:a16="http://schemas.microsoft.com/office/drawing/2014/main" id="{7E579EF9-F33E-FA9F-5044-B98851E25CB9}"/>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651825" y="4781182"/>
              <a:ext cx="914400" cy="914400"/>
            </a:xfrm>
            <a:prstGeom prst="rect">
              <a:avLst/>
            </a:prstGeom>
          </p:spPr>
        </p:pic>
        <p:pic>
          <p:nvPicPr>
            <p:cNvPr id="47" name="Graphic 46" descr="Lock with solid fill">
              <a:extLst>
                <a:ext uri="{FF2B5EF4-FFF2-40B4-BE49-F238E27FC236}">
                  <a16:creationId xmlns:a16="http://schemas.microsoft.com/office/drawing/2014/main" id="{DEDF404E-916B-5252-AA5A-E254120CDA88}"/>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816025" y="4945382"/>
              <a:ext cx="586000" cy="586000"/>
            </a:xfrm>
            <a:prstGeom prst="rect">
              <a:avLst/>
            </a:prstGeom>
          </p:spPr>
        </p:pic>
      </p:grpSp>
      <p:grpSp>
        <p:nvGrpSpPr>
          <p:cNvPr id="49" name="Group 48">
            <a:extLst>
              <a:ext uri="{FF2B5EF4-FFF2-40B4-BE49-F238E27FC236}">
                <a16:creationId xmlns:a16="http://schemas.microsoft.com/office/drawing/2014/main" id="{BF015DF3-06FF-7764-7C35-BD2990CF73E6}"/>
              </a:ext>
            </a:extLst>
          </p:cNvPr>
          <p:cNvGrpSpPr/>
          <p:nvPr/>
        </p:nvGrpSpPr>
        <p:grpSpPr>
          <a:xfrm>
            <a:off x="2935914" y="4802722"/>
            <a:ext cx="3961355" cy="369332"/>
            <a:chOff x="4115322" y="2104224"/>
            <a:chExt cx="3961355" cy="369332"/>
          </a:xfrm>
        </p:grpSpPr>
        <p:cxnSp>
          <p:nvCxnSpPr>
            <p:cNvPr id="50" name="Straight Arrow Connector 49">
              <a:extLst>
                <a:ext uri="{FF2B5EF4-FFF2-40B4-BE49-F238E27FC236}">
                  <a16:creationId xmlns:a16="http://schemas.microsoft.com/office/drawing/2014/main" id="{9FB8BAFB-D9CB-26B0-66F5-57A2E1A294FA}"/>
                </a:ext>
              </a:extLst>
            </p:cNvPr>
            <p:cNvCxnSpPr>
              <a:cxnSpLocks/>
            </p:cNvCxnSpPr>
            <p:nvPr/>
          </p:nvCxnSpPr>
          <p:spPr>
            <a:xfrm>
              <a:off x="4115322" y="2415678"/>
              <a:ext cx="3961355" cy="0"/>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D40E0848-EF9B-F54E-B53D-8D0E7CDC2831}"/>
                </a:ext>
              </a:extLst>
            </p:cNvPr>
            <p:cNvSpPr txBox="1"/>
            <p:nvPr/>
          </p:nvSpPr>
          <p:spPr>
            <a:xfrm>
              <a:off x="4306736" y="2104224"/>
              <a:ext cx="3578526" cy="369332"/>
            </a:xfrm>
            <a:prstGeom prst="rect">
              <a:avLst/>
            </a:prstGeom>
            <a:noFill/>
          </p:spPr>
          <p:txBody>
            <a:bodyPr wrap="square" rtlCol="0">
              <a:spAutoFit/>
            </a:bodyPr>
            <a:lstStyle/>
            <a:p>
              <a:pPr algn="ctr"/>
              <a:r>
                <a:rPr lang="en-GB" dirty="0">
                  <a:solidFill>
                    <a:schemeClr val="accent1"/>
                  </a:solidFill>
                </a:rPr>
                <a:t>Resource Request with Access Token</a:t>
              </a:r>
            </a:p>
          </p:txBody>
        </p:sp>
      </p:grpSp>
      <p:grpSp>
        <p:nvGrpSpPr>
          <p:cNvPr id="52" name="Group 51">
            <a:extLst>
              <a:ext uri="{FF2B5EF4-FFF2-40B4-BE49-F238E27FC236}">
                <a16:creationId xmlns:a16="http://schemas.microsoft.com/office/drawing/2014/main" id="{08E3991C-26A8-3C60-CF3E-50EB025EE71F}"/>
              </a:ext>
            </a:extLst>
          </p:cNvPr>
          <p:cNvGrpSpPr/>
          <p:nvPr/>
        </p:nvGrpSpPr>
        <p:grpSpPr>
          <a:xfrm>
            <a:off x="2935914" y="5345590"/>
            <a:ext cx="3961355" cy="369332"/>
            <a:chOff x="4115322" y="4840202"/>
            <a:chExt cx="3961355" cy="369332"/>
          </a:xfrm>
        </p:grpSpPr>
        <p:sp>
          <p:nvSpPr>
            <p:cNvPr id="53" name="TextBox 52">
              <a:extLst>
                <a:ext uri="{FF2B5EF4-FFF2-40B4-BE49-F238E27FC236}">
                  <a16:creationId xmlns:a16="http://schemas.microsoft.com/office/drawing/2014/main" id="{E426F82F-09A5-BE08-0C81-68FBD45C2E98}"/>
                </a:ext>
              </a:extLst>
            </p:cNvPr>
            <p:cNvSpPr txBox="1"/>
            <p:nvPr/>
          </p:nvSpPr>
          <p:spPr>
            <a:xfrm>
              <a:off x="4901764" y="4840202"/>
              <a:ext cx="2388471" cy="369332"/>
            </a:xfrm>
            <a:prstGeom prst="rect">
              <a:avLst/>
            </a:prstGeom>
            <a:noFill/>
          </p:spPr>
          <p:txBody>
            <a:bodyPr wrap="square" rtlCol="0">
              <a:spAutoFit/>
            </a:bodyPr>
            <a:lstStyle/>
            <a:p>
              <a:pPr algn="ctr"/>
              <a:r>
                <a:rPr lang="en-GB" dirty="0">
                  <a:solidFill>
                    <a:schemeClr val="accent3"/>
                  </a:solidFill>
                </a:rPr>
                <a:t>Protected Resource</a:t>
              </a:r>
            </a:p>
          </p:txBody>
        </p:sp>
        <p:cxnSp>
          <p:nvCxnSpPr>
            <p:cNvPr id="54" name="Straight Arrow Connector 53">
              <a:extLst>
                <a:ext uri="{FF2B5EF4-FFF2-40B4-BE49-F238E27FC236}">
                  <a16:creationId xmlns:a16="http://schemas.microsoft.com/office/drawing/2014/main" id="{5EB2F609-31A6-0E3D-26FC-2D2E69321B89}"/>
                </a:ext>
              </a:extLst>
            </p:cNvPr>
            <p:cNvCxnSpPr>
              <a:cxnSpLocks/>
            </p:cNvCxnSpPr>
            <p:nvPr/>
          </p:nvCxnSpPr>
          <p:spPr>
            <a:xfrm flipH="1">
              <a:off x="4115322" y="5151661"/>
              <a:ext cx="3961355" cy="0"/>
            </a:xfrm>
            <a:prstGeom prst="straightConnector1">
              <a:avLst/>
            </a:prstGeom>
            <a:ln w="28575">
              <a:tailEnd type="triangle"/>
            </a:ln>
          </p:spPr>
          <p:style>
            <a:lnRef idx="3">
              <a:schemeClr val="accent3"/>
            </a:lnRef>
            <a:fillRef idx="0">
              <a:schemeClr val="accent3"/>
            </a:fillRef>
            <a:effectRef idx="2">
              <a:schemeClr val="accent3"/>
            </a:effectRef>
            <a:fontRef idx="minor">
              <a:schemeClr val="tx1"/>
            </a:fontRef>
          </p:style>
        </p:cxnSp>
      </p:grpSp>
      <p:grpSp>
        <p:nvGrpSpPr>
          <p:cNvPr id="55" name="Group 54">
            <a:extLst>
              <a:ext uri="{FF2B5EF4-FFF2-40B4-BE49-F238E27FC236}">
                <a16:creationId xmlns:a16="http://schemas.microsoft.com/office/drawing/2014/main" id="{EF641593-F681-DE51-5297-5A3FDA26E5E7}"/>
              </a:ext>
            </a:extLst>
          </p:cNvPr>
          <p:cNvGrpSpPr/>
          <p:nvPr/>
        </p:nvGrpSpPr>
        <p:grpSpPr>
          <a:xfrm>
            <a:off x="2864414" y="4765238"/>
            <a:ext cx="360000" cy="360000"/>
            <a:chOff x="4651825" y="4781182"/>
            <a:chExt cx="914400" cy="914400"/>
          </a:xfrm>
        </p:grpSpPr>
        <p:pic>
          <p:nvPicPr>
            <p:cNvPr id="56" name="Graphic 55" descr="Harvey Balls 0% with solid fill">
              <a:extLst>
                <a:ext uri="{FF2B5EF4-FFF2-40B4-BE49-F238E27FC236}">
                  <a16:creationId xmlns:a16="http://schemas.microsoft.com/office/drawing/2014/main" id="{BFB4BC5A-6C46-2469-3EF4-ACC7795814FF}"/>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651825" y="4781182"/>
              <a:ext cx="914400" cy="914400"/>
            </a:xfrm>
            <a:prstGeom prst="rect">
              <a:avLst/>
            </a:prstGeom>
          </p:spPr>
        </p:pic>
        <p:pic>
          <p:nvPicPr>
            <p:cNvPr id="57" name="Graphic 56" descr="Lock with solid fill">
              <a:extLst>
                <a:ext uri="{FF2B5EF4-FFF2-40B4-BE49-F238E27FC236}">
                  <a16:creationId xmlns:a16="http://schemas.microsoft.com/office/drawing/2014/main" id="{E49BC61D-4F32-4343-D4D6-68030576B5D7}"/>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816025" y="4945382"/>
              <a:ext cx="586000" cy="586000"/>
            </a:xfrm>
            <a:prstGeom prst="rect">
              <a:avLst/>
            </a:prstGeom>
          </p:spPr>
        </p:pic>
      </p:grpSp>
      <p:sp>
        <p:nvSpPr>
          <p:cNvPr id="58" name="TextBox 57">
            <a:extLst>
              <a:ext uri="{FF2B5EF4-FFF2-40B4-BE49-F238E27FC236}">
                <a16:creationId xmlns:a16="http://schemas.microsoft.com/office/drawing/2014/main" id="{4788560E-9889-6BBE-B27A-236E66531028}"/>
              </a:ext>
            </a:extLst>
          </p:cNvPr>
          <p:cNvSpPr txBox="1"/>
          <p:nvPr/>
        </p:nvSpPr>
        <p:spPr>
          <a:xfrm>
            <a:off x="988042" y="1305269"/>
            <a:ext cx="1460031" cy="707886"/>
          </a:xfrm>
          <a:prstGeom prst="rect">
            <a:avLst/>
          </a:prstGeom>
          <a:noFill/>
        </p:spPr>
        <p:txBody>
          <a:bodyPr wrap="square" rtlCol="0">
            <a:spAutoFit/>
          </a:bodyPr>
          <a:lstStyle/>
          <a:p>
            <a:pPr algn="ctr"/>
            <a:r>
              <a:rPr lang="en-GB" sz="4000" dirty="0"/>
              <a:t>Client</a:t>
            </a:r>
          </a:p>
        </p:txBody>
      </p:sp>
      <p:sp>
        <p:nvSpPr>
          <p:cNvPr id="61" name="TextBox 60">
            <a:extLst>
              <a:ext uri="{FF2B5EF4-FFF2-40B4-BE49-F238E27FC236}">
                <a16:creationId xmlns:a16="http://schemas.microsoft.com/office/drawing/2014/main" id="{8CE66E1F-7B00-F6E9-E055-4359E7007285}"/>
              </a:ext>
            </a:extLst>
          </p:cNvPr>
          <p:cNvSpPr txBox="1"/>
          <p:nvPr/>
        </p:nvSpPr>
        <p:spPr>
          <a:xfrm>
            <a:off x="7267647" y="1305269"/>
            <a:ext cx="1460031" cy="1200329"/>
          </a:xfrm>
          <a:prstGeom prst="rect">
            <a:avLst/>
          </a:prstGeom>
          <a:noFill/>
        </p:spPr>
        <p:txBody>
          <a:bodyPr wrap="square" rtlCol="0">
            <a:spAutoFit/>
          </a:bodyPr>
          <a:lstStyle/>
          <a:p>
            <a:pPr algn="ctr"/>
            <a:r>
              <a:rPr lang="en-GB" sz="3600" dirty="0" err="1"/>
              <a:t>AuthZ</a:t>
            </a:r>
            <a:endParaRPr lang="en-GB" sz="3600" dirty="0"/>
          </a:p>
          <a:p>
            <a:pPr algn="ctr"/>
            <a:r>
              <a:rPr lang="en-GB" sz="3600" dirty="0"/>
              <a:t>Server</a:t>
            </a:r>
          </a:p>
        </p:txBody>
      </p:sp>
      <p:sp>
        <p:nvSpPr>
          <p:cNvPr id="62" name="TextBox 61">
            <a:extLst>
              <a:ext uri="{FF2B5EF4-FFF2-40B4-BE49-F238E27FC236}">
                <a16:creationId xmlns:a16="http://schemas.microsoft.com/office/drawing/2014/main" id="{02936C5B-921F-90BA-3B0C-79F8F1318CB8}"/>
              </a:ext>
            </a:extLst>
          </p:cNvPr>
          <p:cNvSpPr txBox="1"/>
          <p:nvPr/>
        </p:nvSpPr>
        <p:spPr>
          <a:xfrm>
            <a:off x="7326300" y="4317464"/>
            <a:ext cx="1460031" cy="830997"/>
          </a:xfrm>
          <a:prstGeom prst="rect">
            <a:avLst/>
          </a:prstGeom>
          <a:noFill/>
        </p:spPr>
        <p:txBody>
          <a:bodyPr wrap="square" rtlCol="0">
            <a:spAutoFit/>
          </a:bodyPr>
          <a:lstStyle/>
          <a:p>
            <a:pPr algn="ctr"/>
            <a:r>
              <a:rPr lang="en-GB" sz="2400" dirty="0"/>
              <a:t>Resource</a:t>
            </a:r>
          </a:p>
          <a:p>
            <a:pPr algn="ctr"/>
            <a:r>
              <a:rPr lang="en-GB" sz="2400" dirty="0"/>
              <a:t>Server</a:t>
            </a:r>
          </a:p>
        </p:txBody>
      </p:sp>
      <p:grpSp>
        <p:nvGrpSpPr>
          <p:cNvPr id="63" name="Group 62">
            <a:extLst>
              <a:ext uri="{FF2B5EF4-FFF2-40B4-BE49-F238E27FC236}">
                <a16:creationId xmlns:a16="http://schemas.microsoft.com/office/drawing/2014/main" id="{CAE0E9D4-0114-99B3-675C-B177292356CE}"/>
              </a:ext>
            </a:extLst>
          </p:cNvPr>
          <p:cNvGrpSpPr>
            <a:grpSpLocks noChangeAspect="1"/>
          </p:cNvGrpSpPr>
          <p:nvPr/>
        </p:nvGrpSpPr>
        <p:grpSpPr>
          <a:xfrm>
            <a:off x="6235093" y="5312185"/>
            <a:ext cx="484188" cy="360000"/>
            <a:chOff x="7285113" y="1053086"/>
            <a:chExt cx="1298837" cy="965703"/>
          </a:xfrm>
        </p:grpSpPr>
        <p:pic>
          <p:nvPicPr>
            <p:cNvPr id="22528" name="Graphic 22527" descr="Employee badge outline">
              <a:extLst>
                <a:ext uri="{FF2B5EF4-FFF2-40B4-BE49-F238E27FC236}">
                  <a16:creationId xmlns:a16="http://schemas.microsoft.com/office/drawing/2014/main" id="{F38E68DE-63E6-41FD-F163-9AC6B004DBBD}"/>
                </a:ext>
              </a:extLst>
            </p:cNvPr>
            <p:cNvPicPr>
              <a:picLocks noChangeAspect="1"/>
            </p:cNvPicPr>
            <p:nvPr/>
          </p:nvPicPr>
          <p:blipFill>
            <a:blip r:embed="rId9">
              <a:extLst>
                <a:ext uri="{96DAC541-7B7A-43D3-8B79-37D633B846F1}">
                  <asvg:svgBlip xmlns:asvg="http://schemas.microsoft.com/office/drawing/2016/SVG/main" r:embed="rId15"/>
                </a:ext>
              </a:extLst>
            </a:blip>
            <a:stretch>
              <a:fillRect/>
            </a:stretch>
          </p:blipFill>
          <p:spPr>
            <a:xfrm>
              <a:off x="7285113" y="1104389"/>
              <a:ext cx="914400" cy="914400"/>
            </a:xfrm>
            <a:prstGeom prst="rect">
              <a:avLst/>
            </a:prstGeom>
          </p:spPr>
        </p:pic>
        <p:pic>
          <p:nvPicPr>
            <p:cNvPr id="22529" name="Graphic 22528" descr="Lock with solid fill">
              <a:extLst>
                <a:ext uri="{FF2B5EF4-FFF2-40B4-BE49-F238E27FC236}">
                  <a16:creationId xmlns:a16="http://schemas.microsoft.com/office/drawing/2014/main" id="{3D857D8E-2FAA-5840-2A0A-E6E41ABA1230}"/>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7815076" y="1053086"/>
              <a:ext cx="768874" cy="768874"/>
            </a:xfrm>
            <a:prstGeom prst="rect">
              <a:avLst/>
            </a:prstGeom>
          </p:spPr>
        </p:pic>
      </p:grpSp>
      <p:grpSp>
        <p:nvGrpSpPr>
          <p:cNvPr id="22572" name="Group 22571">
            <a:extLst>
              <a:ext uri="{FF2B5EF4-FFF2-40B4-BE49-F238E27FC236}">
                <a16:creationId xmlns:a16="http://schemas.microsoft.com/office/drawing/2014/main" id="{CD4E70A7-B7FC-C709-C5A6-00E86A2C4CC9}"/>
              </a:ext>
            </a:extLst>
          </p:cNvPr>
          <p:cNvGrpSpPr/>
          <p:nvPr/>
        </p:nvGrpSpPr>
        <p:grpSpPr>
          <a:xfrm>
            <a:off x="9024287" y="1583183"/>
            <a:ext cx="2388471" cy="864032"/>
            <a:chOff x="9024287" y="1583183"/>
            <a:chExt cx="2388471" cy="864032"/>
          </a:xfrm>
        </p:grpSpPr>
        <p:grpSp>
          <p:nvGrpSpPr>
            <p:cNvPr id="18" name="Group 17">
              <a:extLst>
                <a:ext uri="{FF2B5EF4-FFF2-40B4-BE49-F238E27FC236}">
                  <a16:creationId xmlns:a16="http://schemas.microsoft.com/office/drawing/2014/main" id="{0C1E9AC4-379B-B089-3721-61D485638A7C}"/>
                </a:ext>
              </a:extLst>
            </p:cNvPr>
            <p:cNvGrpSpPr/>
            <p:nvPr/>
          </p:nvGrpSpPr>
          <p:grpSpPr>
            <a:xfrm>
              <a:off x="9736025" y="1884929"/>
              <a:ext cx="854312" cy="552582"/>
              <a:chOff x="5795949" y="2035457"/>
              <a:chExt cx="1489164" cy="838020"/>
            </a:xfrm>
          </p:grpSpPr>
          <p:pic>
            <p:nvPicPr>
              <p:cNvPr id="19" name="Graphic 18" descr="User outline">
                <a:extLst>
                  <a:ext uri="{FF2B5EF4-FFF2-40B4-BE49-F238E27FC236}">
                    <a16:creationId xmlns:a16="http://schemas.microsoft.com/office/drawing/2014/main" id="{A2E5A7FB-6B8B-0513-FB3B-4E755BC86080}"/>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5795949" y="2035457"/>
                <a:ext cx="914400" cy="838020"/>
              </a:xfrm>
              <a:prstGeom prst="rect">
                <a:avLst/>
              </a:prstGeom>
            </p:spPr>
          </p:pic>
          <p:sp>
            <p:nvSpPr>
              <p:cNvPr id="20" name="TextBox 19">
                <a:extLst>
                  <a:ext uri="{FF2B5EF4-FFF2-40B4-BE49-F238E27FC236}">
                    <a16:creationId xmlns:a16="http://schemas.microsoft.com/office/drawing/2014/main" id="{98411E44-FC4D-5AC0-BB9E-63E03DE9B92B}"/>
                  </a:ext>
                </a:extLst>
              </p:cNvPr>
              <p:cNvSpPr txBox="1"/>
              <p:nvPr/>
            </p:nvSpPr>
            <p:spPr>
              <a:xfrm>
                <a:off x="6370713" y="2107081"/>
                <a:ext cx="914400" cy="350069"/>
              </a:xfrm>
              <a:prstGeom prst="rect">
                <a:avLst/>
              </a:prstGeom>
              <a:noFill/>
            </p:spPr>
            <p:txBody>
              <a:bodyPr wrap="square" rtlCol="0">
                <a:spAutoFit/>
              </a:bodyPr>
              <a:lstStyle/>
              <a:p>
                <a:pPr algn="ctr"/>
                <a:r>
                  <a:rPr lang="en-GB" sz="900" dirty="0">
                    <a:solidFill>
                      <a:schemeClr val="tx1">
                        <a:lumMod val="50000"/>
                      </a:schemeClr>
                    </a:solidFill>
                  </a:rPr>
                  <a:t>Owner</a:t>
                </a:r>
                <a:endParaRPr lang="en-GB" dirty="0">
                  <a:solidFill>
                    <a:schemeClr val="tx1">
                      <a:lumMod val="50000"/>
                    </a:schemeClr>
                  </a:solidFill>
                </a:endParaRPr>
              </a:p>
            </p:txBody>
          </p:sp>
        </p:grpSp>
        <p:grpSp>
          <p:nvGrpSpPr>
            <p:cNvPr id="22561" name="Group 22560">
              <a:extLst>
                <a:ext uri="{FF2B5EF4-FFF2-40B4-BE49-F238E27FC236}">
                  <a16:creationId xmlns:a16="http://schemas.microsoft.com/office/drawing/2014/main" id="{9C7D03DF-1E50-B5A1-B191-77D8B9D4E867}"/>
                </a:ext>
              </a:extLst>
            </p:cNvPr>
            <p:cNvGrpSpPr/>
            <p:nvPr/>
          </p:nvGrpSpPr>
          <p:grpSpPr>
            <a:xfrm>
              <a:off x="9140044" y="1894636"/>
              <a:ext cx="598828" cy="552579"/>
              <a:chOff x="4541763" y="1894637"/>
              <a:chExt cx="361720" cy="360000"/>
            </a:xfrm>
          </p:grpSpPr>
          <p:cxnSp>
            <p:nvCxnSpPr>
              <p:cNvPr id="22562" name="Straight Connector 22561">
                <a:extLst>
                  <a:ext uri="{FF2B5EF4-FFF2-40B4-BE49-F238E27FC236}">
                    <a16:creationId xmlns:a16="http://schemas.microsoft.com/office/drawing/2014/main" id="{A895A8FD-01F4-CD05-55A3-E4107239A625}"/>
                  </a:ext>
                </a:extLst>
              </p:cNvPr>
              <p:cNvCxnSpPr>
                <a:cxnSpLocks/>
              </p:cNvCxnSpPr>
              <p:nvPr/>
            </p:nvCxnSpPr>
            <p:spPr>
              <a:xfrm>
                <a:off x="4541763" y="1902910"/>
                <a:ext cx="3600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2563" name="Straight Connector 22562">
                <a:extLst>
                  <a:ext uri="{FF2B5EF4-FFF2-40B4-BE49-F238E27FC236}">
                    <a16:creationId xmlns:a16="http://schemas.microsoft.com/office/drawing/2014/main" id="{67C88DCC-E6D3-6E45-AAC1-13F208EC3DB3}"/>
                  </a:ext>
                </a:extLst>
              </p:cNvPr>
              <p:cNvCxnSpPr>
                <a:cxnSpLocks/>
              </p:cNvCxnSpPr>
              <p:nvPr/>
            </p:nvCxnSpPr>
            <p:spPr>
              <a:xfrm>
                <a:off x="4896467" y="1894637"/>
                <a:ext cx="0" cy="3600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2564" name="Straight Arrow Connector 22563">
                <a:extLst>
                  <a:ext uri="{FF2B5EF4-FFF2-40B4-BE49-F238E27FC236}">
                    <a16:creationId xmlns:a16="http://schemas.microsoft.com/office/drawing/2014/main" id="{D75B2130-2711-8CBC-8633-BE38C220246A}"/>
                  </a:ext>
                </a:extLst>
              </p:cNvPr>
              <p:cNvCxnSpPr/>
              <p:nvPr/>
            </p:nvCxnSpPr>
            <p:spPr>
              <a:xfrm flipH="1">
                <a:off x="4543483" y="2249037"/>
                <a:ext cx="360000"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sp>
          <p:nvSpPr>
            <p:cNvPr id="22566" name="TextBox 22565">
              <a:extLst>
                <a:ext uri="{FF2B5EF4-FFF2-40B4-BE49-F238E27FC236}">
                  <a16:creationId xmlns:a16="http://schemas.microsoft.com/office/drawing/2014/main" id="{ED7C46F4-41C0-6318-F7E2-5DC56BE18C94}"/>
                </a:ext>
              </a:extLst>
            </p:cNvPr>
            <p:cNvSpPr txBox="1"/>
            <p:nvPr/>
          </p:nvSpPr>
          <p:spPr>
            <a:xfrm>
              <a:off x="9024287" y="1583183"/>
              <a:ext cx="2388471" cy="369332"/>
            </a:xfrm>
            <a:prstGeom prst="rect">
              <a:avLst/>
            </a:prstGeom>
            <a:noFill/>
          </p:spPr>
          <p:txBody>
            <a:bodyPr wrap="square" rtlCol="0">
              <a:spAutoFit/>
            </a:bodyPr>
            <a:lstStyle/>
            <a:p>
              <a:pPr algn="ctr"/>
              <a:r>
                <a:rPr lang="en-GB" dirty="0">
                  <a:solidFill>
                    <a:schemeClr val="accent1"/>
                  </a:solidFill>
                </a:rPr>
                <a:t>Owner Authorization</a:t>
              </a:r>
            </a:p>
          </p:txBody>
        </p:sp>
      </p:grpSp>
      <p:grpSp>
        <p:nvGrpSpPr>
          <p:cNvPr id="22568" name="Group 22567">
            <a:extLst>
              <a:ext uri="{FF2B5EF4-FFF2-40B4-BE49-F238E27FC236}">
                <a16:creationId xmlns:a16="http://schemas.microsoft.com/office/drawing/2014/main" id="{F479C308-0AA8-9334-1D2E-4083E88D7566}"/>
              </a:ext>
            </a:extLst>
          </p:cNvPr>
          <p:cNvGrpSpPr/>
          <p:nvPr/>
        </p:nvGrpSpPr>
        <p:grpSpPr>
          <a:xfrm>
            <a:off x="997440" y="2709989"/>
            <a:ext cx="1489164" cy="914400"/>
            <a:chOff x="5795949" y="1959077"/>
            <a:chExt cx="1489164" cy="914400"/>
          </a:xfrm>
        </p:grpSpPr>
        <p:pic>
          <p:nvPicPr>
            <p:cNvPr id="22569" name="Graphic 22568" descr="User outline">
              <a:extLst>
                <a:ext uri="{FF2B5EF4-FFF2-40B4-BE49-F238E27FC236}">
                  <a16:creationId xmlns:a16="http://schemas.microsoft.com/office/drawing/2014/main" id="{5DD555B1-3F43-1B89-DFE1-080C7928443C}"/>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5795949" y="1959077"/>
              <a:ext cx="914400" cy="914400"/>
            </a:xfrm>
            <a:prstGeom prst="rect">
              <a:avLst/>
            </a:prstGeom>
          </p:spPr>
        </p:pic>
        <p:sp>
          <p:nvSpPr>
            <p:cNvPr id="22570" name="TextBox 22569">
              <a:extLst>
                <a:ext uri="{FF2B5EF4-FFF2-40B4-BE49-F238E27FC236}">
                  <a16:creationId xmlns:a16="http://schemas.microsoft.com/office/drawing/2014/main" id="{1F77E656-6779-5C3C-E9B4-BF2A718D1D4A}"/>
                </a:ext>
              </a:extLst>
            </p:cNvPr>
            <p:cNvSpPr txBox="1"/>
            <p:nvPr/>
          </p:nvSpPr>
          <p:spPr>
            <a:xfrm>
              <a:off x="6370713" y="2107081"/>
              <a:ext cx="914400" cy="369332"/>
            </a:xfrm>
            <a:prstGeom prst="rect">
              <a:avLst/>
            </a:prstGeom>
            <a:noFill/>
          </p:spPr>
          <p:txBody>
            <a:bodyPr wrap="square" rtlCol="0">
              <a:spAutoFit/>
            </a:bodyPr>
            <a:lstStyle/>
            <a:p>
              <a:pPr algn="ctr"/>
              <a:r>
                <a:rPr lang="en-GB" dirty="0">
                  <a:solidFill>
                    <a:schemeClr val="tx1">
                      <a:lumMod val="50000"/>
                    </a:schemeClr>
                  </a:solidFill>
                </a:rPr>
                <a:t>Owner</a:t>
              </a:r>
            </a:p>
          </p:txBody>
        </p:sp>
      </p:grpSp>
      <p:pic>
        <p:nvPicPr>
          <p:cNvPr id="22582" name="Picture 2">
            <a:extLst>
              <a:ext uri="{FF2B5EF4-FFF2-40B4-BE49-F238E27FC236}">
                <a16:creationId xmlns:a16="http://schemas.microsoft.com/office/drawing/2014/main" id="{61F35576-B2C6-108C-414E-1EFCBE829252}"/>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sp>
        <p:nvSpPr>
          <p:cNvPr id="5" name="Line Callout 1 (Accent Bar) 4">
            <a:extLst>
              <a:ext uri="{FF2B5EF4-FFF2-40B4-BE49-F238E27FC236}">
                <a16:creationId xmlns:a16="http://schemas.microsoft.com/office/drawing/2014/main" id="{38616F18-ED8C-39BD-1BC2-45C2718BEEE8}"/>
              </a:ext>
            </a:extLst>
          </p:cNvPr>
          <p:cNvSpPr/>
          <p:nvPr/>
        </p:nvSpPr>
        <p:spPr>
          <a:xfrm>
            <a:off x="9517923" y="3812583"/>
            <a:ext cx="2585034" cy="2534063"/>
          </a:xfrm>
          <a:prstGeom prst="accentCallout1">
            <a:avLst>
              <a:gd name="adj1" fmla="val 18750"/>
              <a:gd name="adj2" fmla="val -8333"/>
              <a:gd name="adj3" fmla="val -57761"/>
              <a:gd name="adj4" fmla="val -140133"/>
            </a:avLst>
          </a:prstGeom>
          <a:noFill/>
          <a:ln w="57150">
            <a:solidFill>
              <a:srgbClr val="1E5DF8"/>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rgbClr val="003088"/>
                </a:solidFill>
              </a:rPr>
              <a:t>Authorization Grant?</a:t>
            </a:r>
          </a:p>
          <a:p>
            <a:pPr algn="ctr"/>
            <a:r>
              <a:rPr lang="en-GB" dirty="0">
                <a:solidFill>
                  <a:srgbClr val="003088"/>
                </a:solidFill>
              </a:rPr>
              <a:t>Multiple types, the method through which a token is obtained.</a:t>
            </a:r>
          </a:p>
          <a:p>
            <a:pPr algn="ctr"/>
            <a:endParaRPr lang="en-GB" dirty="0">
              <a:solidFill>
                <a:srgbClr val="003088"/>
              </a:solidFill>
            </a:endParaRPr>
          </a:p>
          <a:p>
            <a:pPr algn="ctr"/>
            <a:r>
              <a:rPr lang="en-GB" dirty="0">
                <a:solidFill>
                  <a:srgbClr val="003088"/>
                </a:solidFill>
              </a:rPr>
              <a:t>NON EXAMINABLE: details in Supplement Slides!</a:t>
            </a:r>
          </a:p>
        </p:txBody>
      </p:sp>
      <p:sp>
        <p:nvSpPr>
          <p:cNvPr id="23" name="Slide Number Placeholder 5">
            <a:extLst>
              <a:ext uri="{FF2B5EF4-FFF2-40B4-BE49-F238E27FC236}">
                <a16:creationId xmlns:a16="http://schemas.microsoft.com/office/drawing/2014/main" id="{D2AED6B9-015F-73A0-8727-B603D4001CA7}"/>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41</a:t>
            </a:fld>
            <a:endParaRPr lang="en-US"/>
          </a:p>
        </p:txBody>
      </p:sp>
    </p:spTree>
    <p:extLst>
      <p:ext uri="{BB962C8B-B14F-4D97-AF65-F5344CB8AC3E}">
        <p14:creationId xmlns:p14="http://schemas.microsoft.com/office/powerpoint/2010/main" val="187371276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Oauth</a:t>
            </a: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2.0 – the Access Token</a:t>
            </a:r>
            <a:endParaRPr lang="en-US" sz="4000" b="1" spc="-100" dirty="0">
              <a:solidFill>
                <a:srgbClr val="2E2D62"/>
              </a:solidFill>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31712D65-3594-7BB9-3214-C6E0CB31D035}"/>
              </a:ext>
            </a:extLst>
          </p:cNvPr>
          <p:cNvSpPr/>
          <p:nvPr/>
        </p:nvSpPr>
        <p:spPr>
          <a:xfrm>
            <a:off x="403341" y="1671493"/>
            <a:ext cx="10719460" cy="2769989"/>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OAuth is an </a:t>
            </a:r>
            <a:r>
              <a:rPr lang="en-GB" sz="2400" b="1" dirty="0">
                <a:solidFill>
                  <a:srgbClr val="626262"/>
                </a:solidFill>
                <a:latin typeface="Arial" panose="020B0604020202020204" pitchFamily="34" charset="0"/>
                <a:cs typeface="Arial" panose="020B0604020202020204" pitchFamily="34" charset="0"/>
              </a:rPr>
              <a:t>Authorization</a:t>
            </a:r>
            <a:r>
              <a:rPr lang="en-GB" sz="2400" dirty="0">
                <a:solidFill>
                  <a:srgbClr val="626262"/>
                </a:solidFill>
                <a:latin typeface="Arial" panose="020B0604020202020204" pitchFamily="34" charset="0"/>
                <a:cs typeface="Arial" panose="020B0604020202020204" pitchFamily="34" charset="0"/>
              </a:rPr>
              <a:t> flow – does not have a method for user </a:t>
            </a:r>
            <a:r>
              <a:rPr lang="en-GB" sz="2400" b="1" dirty="0">
                <a:solidFill>
                  <a:srgbClr val="626262"/>
                </a:solidFill>
                <a:latin typeface="Arial" panose="020B0604020202020204" pitchFamily="34" charset="0"/>
                <a:cs typeface="Arial" panose="020B0604020202020204" pitchFamily="34" charset="0"/>
              </a:rPr>
              <a:t>Authentication</a:t>
            </a:r>
            <a:endParaRPr lang="en-GB" sz="2000" dirty="0">
              <a:solidFill>
                <a:srgbClr val="6262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Enter…</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a:p>
            <a:pPr algn="ctr"/>
            <a:r>
              <a:rPr lang="en-GB" sz="5400" b="1" dirty="0">
                <a:solidFill>
                  <a:srgbClr val="626262"/>
                </a:solidFill>
                <a:latin typeface="Arial" panose="020B0604020202020204" pitchFamily="34" charset="0"/>
                <a:cs typeface="Arial" panose="020B0604020202020204" pitchFamily="34" charset="0"/>
              </a:rPr>
              <a:t>OpenID Connect: OIDC</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5">
            <a:extLst>
              <a:ext uri="{FF2B5EF4-FFF2-40B4-BE49-F238E27FC236}">
                <a16:creationId xmlns:a16="http://schemas.microsoft.com/office/drawing/2014/main" id="{3CE5A916-3A02-145F-ED53-A46AE2FC56C3}"/>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42</a:t>
            </a:fld>
            <a:endParaRPr lang="en-US"/>
          </a:p>
        </p:txBody>
      </p:sp>
    </p:spTree>
    <p:extLst>
      <p:ext uri="{BB962C8B-B14F-4D97-AF65-F5344CB8AC3E}">
        <p14:creationId xmlns:p14="http://schemas.microsoft.com/office/powerpoint/2010/main" val="1373850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US" sz="4000" b="1" spc="-100" dirty="0">
                <a:solidFill>
                  <a:srgbClr val="2E2D62"/>
                </a:solidFill>
                <a:latin typeface="Arial" panose="020B0604020202020204" pitchFamily="34" charset="0"/>
                <a:cs typeface="Arial" panose="020B0604020202020204" pitchFamily="34" charset="0"/>
              </a:rPr>
              <a:t>OIDC: The ID Token</a:t>
            </a:r>
          </a:p>
        </p:txBody>
      </p:sp>
      <p:sp>
        <p:nvSpPr>
          <p:cNvPr id="5" name="Rectangle 4">
            <a:extLst>
              <a:ext uri="{FF2B5EF4-FFF2-40B4-BE49-F238E27FC236}">
                <a16:creationId xmlns:a16="http://schemas.microsoft.com/office/drawing/2014/main" id="{31712D65-3594-7BB9-3214-C6E0CB31D035}"/>
              </a:ext>
            </a:extLst>
          </p:cNvPr>
          <p:cNvSpPr/>
          <p:nvPr/>
        </p:nvSpPr>
        <p:spPr>
          <a:xfrm>
            <a:off x="403341" y="1519093"/>
            <a:ext cx="10719460" cy="4154984"/>
          </a:xfrm>
          <a:prstGeom prst="rect">
            <a:avLst/>
          </a:prstGeom>
        </p:spPr>
        <p:txBody>
          <a:bodyPr wrap="square">
            <a:spAutoFit/>
          </a:bodyPr>
          <a:lstStyle/>
          <a:p>
            <a:pPr marL="342900" indent="-342900">
              <a:buFont typeface="Arial" panose="020B0604020202020204" pitchFamily="34" charset="0"/>
              <a:buChar char="•"/>
            </a:pPr>
            <a:r>
              <a:rPr lang="en-GB" sz="2400" b="1" dirty="0">
                <a:solidFill>
                  <a:srgbClr val="626262"/>
                </a:solidFill>
                <a:latin typeface="Arial" panose="020B0604020202020204" pitchFamily="34" charset="0"/>
                <a:cs typeface="Arial" panose="020B0604020202020204" pitchFamily="34" charset="0"/>
              </a:rPr>
              <a:t>OpenID Connect (OIDC) </a:t>
            </a:r>
            <a:r>
              <a:rPr lang="en-GB" sz="2400" dirty="0">
                <a:solidFill>
                  <a:srgbClr val="626262"/>
                </a:solidFill>
                <a:latin typeface="Arial" panose="020B0604020202020204" pitchFamily="34" charset="0"/>
                <a:cs typeface="Arial" panose="020B0604020202020204" pitchFamily="34" charset="0"/>
              </a:rPr>
              <a:t>is an identity layer on top of the base OAuth 2.0 protocol</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OIDC provides the ability for app and web developers to authenticate users without the need to directly store credential sets</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OIDC enables the Authorization Server to act as an </a:t>
            </a:r>
            <a:r>
              <a:rPr lang="en-GB" sz="2400" b="1" dirty="0">
                <a:solidFill>
                  <a:srgbClr val="626262"/>
                </a:solidFill>
                <a:latin typeface="Arial" panose="020B0604020202020204" pitchFamily="34" charset="0"/>
                <a:cs typeface="Arial" panose="020B0604020202020204" pitchFamily="34" charset="0"/>
              </a:rPr>
              <a:t>Identity Provider (IdP)</a:t>
            </a:r>
            <a:r>
              <a:rPr lang="en-GB" sz="2400" dirty="0">
                <a:solidFill>
                  <a:srgbClr val="626262"/>
                </a:solidFill>
                <a:latin typeface="Arial" panose="020B0604020202020204" pitchFamily="34" charset="0"/>
                <a:cs typeface="Arial" panose="020B0604020202020204" pitchFamily="34" charset="0"/>
              </a:rPr>
              <a:t>. An OAuth 2.0 Authorization Server implementing OIDC is also referred to as an </a:t>
            </a:r>
            <a:r>
              <a:rPr lang="en-GB" sz="2400" b="1" dirty="0">
                <a:solidFill>
                  <a:srgbClr val="626262"/>
                </a:solidFill>
                <a:latin typeface="Arial" panose="020B0604020202020204" pitchFamily="34" charset="0"/>
                <a:cs typeface="Arial" panose="020B0604020202020204" pitchFamily="34" charset="0"/>
              </a:rPr>
              <a:t>OpenID Provider (OPs).</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 client which uses an OP for authentication is a </a:t>
            </a:r>
            <a:r>
              <a:rPr lang="en-GB" sz="2400" b="1" dirty="0">
                <a:solidFill>
                  <a:srgbClr val="626262"/>
                </a:solidFill>
                <a:latin typeface="Arial" panose="020B0604020202020204" pitchFamily="34" charset="0"/>
                <a:cs typeface="Arial" panose="020B0604020202020204" pitchFamily="34" charset="0"/>
              </a:rPr>
              <a:t>Relying Party (RPs)</a:t>
            </a:r>
            <a:r>
              <a:rPr lang="en-GB" sz="2400" dirty="0">
                <a:solidFill>
                  <a:srgbClr val="626262"/>
                </a:solidFill>
                <a:latin typeface="Arial" panose="020B0604020202020204" pitchFamily="34" charset="0"/>
                <a:cs typeface="Arial" panose="020B0604020202020204" pitchFamily="34" charset="0"/>
              </a:rPr>
              <a:t>.</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OIDC identifies a set of personal attributes that can be exchanged between Identity Providers and the apps that use them, and includes an approval step so that users can consent (or deny) the sharing of this information</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2"/>
          <a:srcRect/>
          <a:stretch/>
        </p:blipFill>
        <p:spPr bwMode="auto">
          <a:xfrm>
            <a:off x="9391136" y="110488"/>
            <a:ext cx="2397524" cy="110979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43927D4-A5B5-06DE-21A1-4132CD5CC4EB}"/>
              </a:ext>
            </a:extLst>
          </p:cNvPr>
          <p:cNvSpPr txBox="1"/>
          <p:nvPr/>
        </p:nvSpPr>
        <p:spPr>
          <a:xfrm>
            <a:off x="6759614" y="5824182"/>
            <a:ext cx="5343343" cy="923330"/>
          </a:xfrm>
          <a:prstGeom prst="rect">
            <a:avLst/>
          </a:prstGeom>
          <a:solidFill>
            <a:schemeClr val="bg1"/>
          </a:solidFill>
          <a:ln w="38100">
            <a:solidFill>
              <a:schemeClr val="tx1"/>
            </a:solidFill>
          </a:ln>
        </p:spPr>
        <p:txBody>
          <a:bodyPr wrap="square">
            <a:spAutoFit/>
          </a:bodyPr>
          <a:lstStyle/>
          <a:p>
            <a:r>
              <a:rPr lang="en-GB" dirty="0"/>
              <a:t>Want to know more about OIDC after the lecture</a:t>
            </a:r>
          </a:p>
          <a:p>
            <a:endParaRPr lang="en-GB" dirty="0"/>
          </a:p>
          <a:p>
            <a:pPr algn="ctr"/>
            <a:r>
              <a:rPr lang="en-GB" dirty="0">
                <a:hlinkClick r:id="rId3"/>
              </a:rPr>
              <a:t>https://openid.net/connect/</a:t>
            </a:r>
            <a:r>
              <a:rPr lang="en-GB" dirty="0"/>
              <a:t> </a:t>
            </a:r>
          </a:p>
        </p:txBody>
      </p:sp>
    </p:spTree>
    <p:extLst>
      <p:ext uri="{BB962C8B-B14F-4D97-AF65-F5344CB8AC3E}">
        <p14:creationId xmlns:p14="http://schemas.microsoft.com/office/powerpoint/2010/main" val="99103360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US" sz="4000" b="1" spc="-100" dirty="0">
                <a:solidFill>
                  <a:srgbClr val="2E2D62"/>
                </a:solidFill>
                <a:latin typeface="Arial" panose="020B0604020202020204" pitchFamily="34" charset="0"/>
                <a:cs typeface="Arial" panose="020B0604020202020204" pitchFamily="34" charset="0"/>
              </a:rPr>
              <a:t>OIDC: The ID Token</a:t>
            </a:r>
          </a:p>
        </p:txBody>
      </p:sp>
      <p:sp>
        <p:nvSpPr>
          <p:cNvPr id="5" name="Rectangle 4">
            <a:extLst>
              <a:ext uri="{FF2B5EF4-FFF2-40B4-BE49-F238E27FC236}">
                <a16:creationId xmlns:a16="http://schemas.microsoft.com/office/drawing/2014/main" id="{31712D65-3594-7BB9-3214-C6E0CB31D035}"/>
              </a:ext>
            </a:extLst>
          </p:cNvPr>
          <p:cNvSpPr/>
          <p:nvPr/>
        </p:nvSpPr>
        <p:spPr>
          <a:xfrm>
            <a:off x="403341" y="1671493"/>
            <a:ext cx="10719460" cy="3785652"/>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In OAuth flows involving a user, the user will authenticate with the Authorization Server before providing consent for the server to release information to the client. OpenID Connect utilises this process to authenticate to the client</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Token Endpoint will provide two separate tokens: a standard OAuth Access Token, and the OIDC ID Token.</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ID Token will contain information about the user pertaining to what the client has requested</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When the client receives the ID Token, it may then read off requested claims</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2"/>
          <a:srcRect/>
          <a:stretch/>
        </p:blipFill>
        <p:spPr bwMode="auto">
          <a:xfrm>
            <a:off x="9391136" y="110488"/>
            <a:ext cx="2397524" cy="1109790"/>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5">
            <a:extLst>
              <a:ext uri="{FF2B5EF4-FFF2-40B4-BE49-F238E27FC236}">
                <a16:creationId xmlns:a16="http://schemas.microsoft.com/office/drawing/2014/main" id="{067EB3F1-8E2A-24D0-D99E-4CE39735B95B}"/>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44</a:t>
            </a:fld>
            <a:endParaRPr lang="en-US"/>
          </a:p>
        </p:txBody>
      </p:sp>
    </p:spTree>
    <p:extLst>
      <p:ext uri="{BB962C8B-B14F-4D97-AF65-F5344CB8AC3E}">
        <p14:creationId xmlns:p14="http://schemas.microsoft.com/office/powerpoint/2010/main" val="25354462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US" sz="4000" b="1" spc="-100" dirty="0">
                <a:solidFill>
                  <a:srgbClr val="2E2D62"/>
                </a:solidFill>
                <a:latin typeface="Arial" panose="020B0604020202020204" pitchFamily="34" charset="0"/>
                <a:cs typeface="Arial" panose="020B0604020202020204" pitchFamily="34" charset="0"/>
              </a:rPr>
              <a:t>OIDC: Requesting Info with Scopes</a:t>
            </a:r>
          </a:p>
        </p:txBody>
      </p:sp>
      <p:sp>
        <p:nvSpPr>
          <p:cNvPr id="5" name="Rectangle 4">
            <a:extLst>
              <a:ext uri="{FF2B5EF4-FFF2-40B4-BE49-F238E27FC236}">
                <a16:creationId xmlns:a16="http://schemas.microsoft.com/office/drawing/2014/main" id="{31712D65-3594-7BB9-3214-C6E0CB31D035}"/>
              </a:ext>
            </a:extLst>
          </p:cNvPr>
          <p:cNvSpPr/>
          <p:nvPr/>
        </p:nvSpPr>
        <p:spPr>
          <a:xfrm>
            <a:off x="403341" y="1371693"/>
            <a:ext cx="10719460" cy="4339650"/>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When the client makes its token request, it must use </a:t>
            </a:r>
            <a:r>
              <a:rPr lang="en-GB" sz="2400" b="1" dirty="0">
                <a:solidFill>
                  <a:srgbClr val="626262"/>
                </a:solidFill>
                <a:latin typeface="Arial" panose="020B0604020202020204" pitchFamily="34" charset="0"/>
                <a:cs typeface="Arial" panose="020B0604020202020204" pitchFamily="34" charset="0"/>
              </a:rPr>
              <a:t>Scopes</a:t>
            </a:r>
            <a:r>
              <a:rPr lang="en-GB" sz="2400" dirty="0">
                <a:solidFill>
                  <a:srgbClr val="626262"/>
                </a:solidFill>
                <a:latin typeface="Arial" panose="020B0604020202020204" pitchFamily="34" charset="0"/>
                <a:cs typeface="Arial" panose="020B0604020202020204" pitchFamily="34" charset="0"/>
              </a:rPr>
              <a:t> to specify which privileges – </a:t>
            </a:r>
            <a:r>
              <a:rPr lang="en-GB" sz="2400" b="1" dirty="0">
                <a:solidFill>
                  <a:srgbClr val="626262"/>
                </a:solidFill>
                <a:latin typeface="Arial" panose="020B0604020202020204" pitchFamily="34" charset="0"/>
                <a:cs typeface="Arial" panose="020B0604020202020204" pitchFamily="34" charset="0"/>
              </a:rPr>
              <a:t>Claims</a:t>
            </a:r>
            <a:r>
              <a:rPr lang="en-GB" sz="2400" dirty="0">
                <a:solidFill>
                  <a:srgbClr val="626262"/>
                </a:solidFill>
                <a:latin typeface="Arial" panose="020B0604020202020204" pitchFamily="34" charset="0"/>
                <a:cs typeface="Arial" panose="020B0604020202020204" pitchFamily="34" charset="0"/>
              </a:rPr>
              <a:t> – are being requested in the token</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In OAuth 2.0, Scopes correspond to what resources are available when a protected resource is accessed</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In OIDC, Scopes correspond to the specific sets of information to be made available as Claim Values</a:t>
            </a:r>
          </a:p>
          <a:p>
            <a:pPr marL="800100" lvl="1" indent="-342900">
              <a:buFont typeface="Arial" panose="020B0604020202020204" pitchFamily="34" charset="0"/>
              <a:buChar char="•"/>
            </a:pPr>
            <a:r>
              <a:rPr lang="en-GB" sz="2000" b="1" dirty="0">
                <a:solidFill>
                  <a:srgbClr val="626262"/>
                </a:solidFill>
                <a:latin typeface="Arial" panose="020B0604020202020204" pitchFamily="34" charset="0"/>
                <a:cs typeface="Arial" panose="020B0604020202020204" pitchFamily="34" charset="0"/>
              </a:rPr>
              <a:t>Claims</a:t>
            </a:r>
            <a:r>
              <a:rPr lang="en-GB" sz="2000" dirty="0">
                <a:solidFill>
                  <a:srgbClr val="626262"/>
                </a:solidFill>
                <a:latin typeface="Arial" panose="020B0604020202020204" pitchFamily="34" charset="0"/>
                <a:cs typeface="Arial" panose="020B0604020202020204" pitchFamily="34" charset="0"/>
              </a:rPr>
              <a:t> are Key/Value pairs of user information</a:t>
            </a:r>
          </a:p>
          <a:p>
            <a:pPr marL="800100" lvl="1" indent="-34290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A </a:t>
            </a:r>
            <a:r>
              <a:rPr lang="en-GB" sz="2000" b="1" dirty="0">
                <a:solidFill>
                  <a:srgbClr val="626262"/>
                </a:solidFill>
                <a:latin typeface="Arial" panose="020B0604020202020204" pitchFamily="34" charset="0"/>
                <a:cs typeface="Arial" panose="020B0604020202020204" pitchFamily="34" charset="0"/>
              </a:rPr>
              <a:t>Scope </a:t>
            </a:r>
            <a:r>
              <a:rPr lang="en-GB" sz="2000" dirty="0">
                <a:solidFill>
                  <a:srgbClr val="626262"/>
                </a:solidFill>
                <a:latin typeface="Arial" panose="020B0604020202020204" pitchFamily="34" charset="0"/>
                <a:cs typeface="Arial" panose="020B0604020202020204" pitchFamily="34" charset="0"/>
              </a:rPr>
              <a:t>is a </a:t>
            </a:r>
            <a:r>
              <a:rPr lang="en-GB" sz="2000" b="1" dirty="0">
                <a:solidFill>
                  <a:srgbClr val="626262"/>
                </a:solidFill>
                <a:latin typeface="Arial" panose="020B0604020202020204" pitchFamily="34" charset="0"/>
                <a:cs typeface="Arial" panose="020B0604020202020204" pitchFamily="34" charset="0"/>
              </a:rPr>
              <a:t>Grouping of Claims</a:t>
            </a:r>
            <a:r>
              <a:rPr lang="en-GB" sz="2000" dirty="0">
                <a:solidFill>
                  <a:srgbClr val="626262"/>
                </a:solidFill>
                <a:latin typeface="Arial" panose="020B0604020202020204" pitchFamily="34" charset="0"/>
                <a:cs typeface="Arial" panose="020B0604020202020204" pitchFamily="34" charset="0"/>
              </a:rPr>
              <a:t>.</a:t>
            </a:r>
          </a:p>
          <a:p>
            <a:pPr marL="1257300" lvl="2" indent="-34290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e.g. the </a:t>
            </a:r>
            <a:r>
              <a:rPr lang="en-GB" sz="2000" dirty="0">
                <a:solidFill>
                  <a:srgbClr val="626262"/>
                </a:solidFill>
                <a:latin typeface="Simplified Arabic Fixed" panose="02070309020205020404" pitchFamily="49" charset="-78"/>
                <a:cs typeface="Simplified Arabic Fixed" panose="02070309020205020404" pitchFamily="49" charset="-78"/>
              </a:rPr>
              <a:t>email</a:t>
            </a:r>
            <a:r>
              <a:rPr lang="en-GB" sz="2000" dirty="0">
                <a:solidFill>
                  <a:srgbClr val="626262"/>
                </a:solidFill>
                <a:latin typeface="Arial" panose="020B0604020202020204" pitchFamily="34" charset="0"/>
                <a:cs typeface="Arial" panose="020B0604020202020204" pitchFamily="34" charset="0"/>
              </a:rPr>
              <a:t> scope gives the </a:t>
            </a:r>
            <a:r>
              <a:rPr lang="en-GB" sz="2000" dirty="0">
                <a:solidFill>
                  <a:srgbClr val="626262"/>
                </a:solidFill>
                <a:latin typeface="Simplified Arabic Fixed" panose="02070309020205020404" pitchFamily="49" charset="-78"/>
                <a:cs typeface="Simplified Arabic Fixed" panose="02070309020205020404" pitchFamily="49" charset="-78"/>
              </a:rPr>
              <a:t>email </a:t>
            </a:r>
            <a:r>
              <a:rPr lang="en-GB" sz="2000" dirty="0">
                <a:solidFill>
                  <a:srgbClr val="626262"/>
                </a:solidFill>
                <a:latin typeface="Arial" panose="020B0604020202020204" pitchFamily="34" charset="0"/>
                <a:cs typeface="Arial" panose="020B0604020202020204" pitchFamily="34" charset="0"/>
              </a:rPr>
              <a:t>and </a:t>
            </a:r>
            <a:r>
              <a:rPr lang="en-GB" sz="2000" dirty="0" err="1">
                <a:solidFill>
                  <a:srgbClr val="626262"/>
                </a:solidFill>
                <a:latin typeface="Simplified Arabic Fixed" panose="02070309020205020404" pitchFamily="49" charset="-78"/>
                <a:cs typeface="Simplified Arabic Fixed" panose="02070309020205020404" pitchFamily="49" charset="-78"/>
              </a:rPr>
              <a:t>email_verified</a:t>
            </a:r>
            <a:r>
              <a:rPr lang="en-GB" sz="2000" dirty="0">
                <a:solidFill>
                  <a:srgbClr val="626262"/>
                </a:solidFill>
                <a:latin typeface="Simplified Arabic Fixed" panose="02070309020205020404" pitchFamily="49" charset="-78"/>
                <a:cs typeface="Simplified Arabic Fixed" panose="02070309020205020404" pitchFamily="49" charset="-78"/>
              </a:rPr>
              <a:t> </a:t>
            </a:r>
            <a:r>
              <a:rPr lang="en-GB" sz="2000" dirty="0">
                <a:solidFill>
                  <a:srgbClr val="626262"/>
                </a:solidFill>
                <a:latin typeface="Arial" panose="020B0604020202020204" pitchFamily="34" charset="0"/>
                <a:cs typeface="Arial" panose="020B0604020202020204" pitchFamily="34" charset="0"/>
              </a:rPr>
              <a:t>claims</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OIDC defines a set of standard Scopes (and Claims) but does allow additional Scope values to be defined and used – see the supplement slides for examples!</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srcRect/>
          <a:stretch/>
        </p:blipFill>
        <p:spPr bwMode="auto">
          <a:xfrm>
            <a:off x="9391136" y="110488"/>
            <a:ext cx="2397524" cy="1109790"/>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5">
            <a:extLst>
              <a:ext uri="{FF2B5EF4-FFF2-40B4-BE49-F238E27FC236}">
                <a16:creationId xmlns:a16="http://schemas.microsoft.com/office/drawing/2014/main" id="{FCCCDE05-D868-DA67-27BD-848414300DD8}"/>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45</a:t>
            </a:fld>
            <a:endParaRPr lang="en-US"/>
          </a:p>
        </p:txBody>
      </p:sp>
    </p:spTree>
    <p:extLst>
      <p:ext uri="{BB962C8B-B14F-4D97-AF65-F5344CB8AC3E}">
        <p14:creationId xmlns:p14="http://schemas.microsoft.com/office/powerpoint/2010/main" val="252330019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US" sz="4000" b="1" spc="-100" dirty="0">
                <a:solidFill>
                  <a:srgbClr val="2E2D62"/>
                </a:solidFill>
                <a:latin typeface="Arial" panose="020B0604020202020204" pitchFamily="34" charset="0"/>
                <a:cs typeface="Arial" panose="020B0604020202020204" pitchFamily="34" charset="0"/>
              </a:rPr>
              <a:t>An Example Token Request</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srcRect/>
          <a:stretch/>
        </p:blipFill>
        <p:spPr bwMode="auto">
          <a:xfrm>
            <a:off x="9391136" y="110488"/>
            <a:ext cx="2397524" cy="110979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488FCA2-4FCA-D646-A803-87FA5930DA5B}"/>
              </a:ext>
            </a:extLst>
          </p:cNvPr>
          <p:cNvSpPr txBox="1"/>
          <p:nvPr/>
        </p:nvSpPr>
        <p:spPr>
          <a:xfrm>
            <a:off x="487972" y="1963557"/>
            <a:ext cx="11530353" cy="2308324"/>
          </a:xfrm>
          <a:prstGeom prst="rect">
            <a:avLst/>
          </a:prstGeom>
          <a:solidFill>
            <a:schemeClr val="bg1"/>
          </a:solidFill>
          <a:ln w="38100">
            <a:solidFill>
              <a:schemeClr val="dk1">
                <a:shade val="50000"/>
              </a:schemeClr>
            </a:solidFill>
          </a:ln>
        </p:spPr>
        <p:txBody>
          <a:bodyPr wrap="square" rtlCol="0" anchor="ctr">
            <a:spAutoFit/>
          </a:bodyPr>
          <a:lstStyle/>
          <a:p>
            <a:r>
              <a:rPr lang="en-GB" sz="2400" dirty="0">
                <a:highlight>
                  <a:srgbClr val="FFFF00"/>
                </a:highlight>
                <a:latin typeface="Simplified Arabic Fixed" panose="02070309020205020404" pitchFamily="49" charset="-78"/>
                <a:cs typeface="Simplified Arabic Fixed" panose="02070309020205020404" pitchFamily="49" charset="-78"/>
              </a:rPr>
              <a:t>https://example.com/oauth/auth?</a:t>
            </a:r>
            <a:r>
              <a:rPr lang="en-GB" sz="2400" dirty="0">
                <a:latin typeface="Simplified Arabic Fixed" panose="02070309020205020404" pitchFamily="49" charset="-78"/>
                <a:cs typeface="Simplified Arabic Fixed" panose="02070309020205020404" pitchFamily="49" charset="-78"/>
              </a:rPr>
              <a:t>	   ➡️	</a:t>
            </a:r>
            <a:r>
              <a:rPr lang="en-GB" sz="2400" dirty="0">
                <a:highlight>
                  <a:srgbClr val="FFFF00"/>
                </a:highlight>
              </a:rPr>
              <a:t>The Token Endpoint Address</a:t>
            </a:r>
            <a:endParaRPr lang="en-GB" sz="2400" dirty="0">
              <a:highlight>
                <a:srgbClr val="FFFF00"/>
              </a:highlight>
              <a:latin typeface="Simplified Arabic Fixed" panose="02070309020205020404" pitchFamily="49" charset="-78"/>
              <a:cs typeface="Simplified Arabic Fixed" panose="02070309020205020404" pitchFamily="49" charset="-78"/>
            </a:endParaRPr>
          </a:p>
          <a:p>
            <a:r>
              <a:rPr lang="en-GB" sz="2400" dirty="0">
                <a:latin typeface="Simplified Arabic Fixed" panose="02070309020205020404" pitchFamily="49" charset="-78"/>
                <a:cs typeface="Simplified Arabic Fixed" panose="02070309020205020404" pitchFamily="49" charset="-78"/>
              </a:rPr>
              <a:t>   </a:t>
            </a:r>
            <a:r>
              <a:rPr lang="en-GB" sz="2400" dirty="0" err="1">
                <a:highlight>
                  <a:srgbClr val="00FF00"/>
                </a:highlight>
                <a:latin typeface="Simplified Arabic Fixed" panose="02070309020205020404" pitchFamily="49" charset="-78"/>
                <a:cs typeface="Simplified Arabic Fixed" panose="02070309020205020404" pitchFamily="49" charset="-78"/>
              </a:rPr>
              <a:t>response_type</a:t>
            </a:r>
            <a:r>
              <a:rPr lang="en-GB" sz="2400" dirty="0">
                <a:highlight>
                  <a:srgbClr val="00FF00"/>
                </a:highlight>
                <a:latin typeface="Simplified Arabic Fixed" panose="02070309020205020404" pitchFamily="49" charset="-78"/>
                <a:cs typeface="Simplified Arabic Fixed" panose="02070309020205020404" pitchFamily="49" charset="-78"/>
              </a:rPr>
              <a:t>=code</a:t>
            </a:r>
            <a:r>
              <a:rPr lang="en-GB" sz="2400" dirty="0">
                <a:latin typeface="Simplified Arabic Fixed" panose="02070309020205020404" pitchFamily="49" charset="-78"/>
                <a:cs typeface="Simplified Arabic Fixed" panose="02070309020205020404" pitchFamily="49" charset="-78"/>
              </a:rPr>
              <a:t>			   ➡️	</a:t>
            </a:r>
            <a:r>
              <a:rPr lang="en-GB" sz="2400" dirty="0">
                <a:highlight>
                  <a:srgbClr val="00FF00"/>
                </a:highlight>
              </a:rPr>
              <a:t>Authorization Grant requested</a:t>
            </a:r>
            <a:endParaRPr lang="en-GB" sz="2400" dirty="0">
              <a:highlight>
                <a:srgbClr val="00FF00"/>
              </a:highlight>
              <a:latin typeface="Simplified Arabic Fixed" panose="02070309020205020404" pitchFamily="49" charset="-78"/>
              <a:cs typeface="Simplified Arabic Fixed" panose="02070309020205020404" pitchFamily="49" charset="-78"/>
            </a:endParaRPr>
          </a:p>
          <a:p>
            <a:r>
              <a:rPr lang="en-GB" sz="2400" dirty="0">
                <a:latin typeface="Simplified Arabic Fixed" panose="02070309020205020404" pitchFamily="49" charset="-78"/>
                <a:cs typeface="Simplified Arabic Fixed" panose="02070309020205020404" pitchFamily="49" charset="-78"/>
              </a:rPr>
              <a:t>   </a:t>
            </a:r>
            <a:r>
              <a:rPr lang="en-GB" sz="2400" dirty="0">
                <a:highlight>
                  <a:srgbClr val="00FFFF"/>
                </a:highlight>
                <a:latin typeface="Simplified Arabic Fixed" panose="02070309020205020404" pitchFamily="49" charset="-78"/>
                <a:cs typeface="Simplified Arabic Fixed" panose="02070309020205020404" pitchFamily="49" charset="-78"/>
              </a:rPr>
              <a:t>&amp;scope=openid%20profile%20email</a:t>
            </a:r>
            <a:r>
              <a:rPr lang="en-GB" sz="2400" dirty="0">
                <a:latin typeface="Simplified Arabic Fixed" panose="02070309020205020404" pitchFamily="49" charset="-78"/>
                <a:cs typeface="Simplified Arabic Fixed" panose="02070309020205020404" pitchFamily="49" charset="-78"/>
              </a:rPr>
              <a:t>	   ➡️	</a:t>
            </a:r>
            <a:r>
              <a:rPr lang="en-GB" sz="2400" dirty="0">
                <a:highlight>
                  <a:srgbClr val="00FFFF"/>
                </a:highlight>
              </a:rPr>
              <a:t>The Scopes Requested</a:t>
            </a:r>
            <a:endParaRPr lang="en-GB" sz="2400" dirty="0">
              <a:highlight>
                <a:srgbClr val="00FFFF"/>
              </a:highlight>
              <a:latin typeface="Simplified Arabic Fixed" panose="02070309020205020404" pitchFamily="49" charset="-78"/>
              <a:cs typeface="Simplified Arabic Fixed" panose="02070309020205020404" pitchFamily="49" charset="-78"/>
            </a:endParaRPr>
          </a:p>
          <a:p>
            <a:r>
              <a:rPr lang="en-GB" sz="2400" dirty="0">
                <a:latin typeface="Simplified Arabic Fixed" panose="02070309020205020404" pitchFamily="49" charset="-78"/>
                <a:cs typeface="Simplified Arabic Fixed" panose="02070309020205020404" pitchFamily="49" charset="-78"/>
              </a:rPr>
              <a:t>   </a:t>
            </a:r>
            <a:r>
              <a:rPr lang="en-GB" sz="2400" dirty="0">
                <a:highlight>
                  <a:srgbClr val="FF00FF"/>
                </a:highlight>
                <a:latin typeface="Simplified Arabic Fixed" panose="02070309020205020404" pitchFamily="49" charset="-78"/>
                <a:cs typeface="Simplified Arabic Fixed" panose="02070309020205020404" pitchFamily="49" charset="-78"/>
              </a:rPr>
              <a:t>&amp;</a:t>
            </a:r>
            <a:r>
              <a:rPr lang="en-GB" sz="2400" dirty="0" err="1">
                <a:highlight>
                  <a:srgbClr val="FF00FF"/>
                </a:highlight>
                <a:latin typeface="Simplified Arabic Fixed" panose="02070309020205020404" pitchFamily="49" charset="-78"/>
                <a:cs typeface="Simplified Arabic Fixed" panose="02070309020205020404" pitchFamily="49" charset="-78"/>
              </a:rPr>
              <a:t>client_id</a:t>
            </a:r>
            <a:r>
              <a:rPr lang="en-GB" sz="2400" dirty="0">
                <a:highlight>
                  <a:srgbClr val="FF00FF"/>
                </a:highlight>
                <a:latin typeface="Simplified Arabic Fixed" panose="02070309020205020404" pitchFamily="49" charset="-78"/>
                <a:cs typeface="Simplified Arabic Fixed" panose="02070309020205020404" pitchFamily="49" charset="-78"/>
              </a:rPr>
              <a:t>=EXAMPLE_CLIENTID</a:t>
            </a:r>
            <a:r>
              <a:rPr lang="en-GB" sz="2400" dirty="0">
                <a:latin typeface="Simplified Arabic Fixed" panose="02070309020205020404" pitchFamily="49" charset="-78"/>
                <a:cs typeface="Simplified Arabic Fixed" panose="02070309020205020404" pitchFamily="49" charset="-78"/>
              </a:rPr>
              <a:t>		   ➡️	</a:t>
            </a:r>
            <a:r>
              <a:rPr lang="en-GB" sz="2400" dirty="0">
                <a:highlight>
                  <a:srgbClr val="FF00FF"/>
                </a:highlight>
              </a:rPr>
              <a:t>Unique ID of the Client</a:t>
            </a:r>
            <a:endParaRPr lang="en-GB" sz="2400" dirty="0">
              <a:highlight>
                <a:srgbClr val="FF00FF"/>
              </a:highlight>
              <a:latin typeface="Simplified Arabic Fixed" panose="02070309020205020404" pitchFamily="49" charset="-78"/>
              <a:cs typeface="Simplified Arabic Fixed" panose="02070309020205020404" pitchFamily="49" charset="-78"/>
            </a:endParaRPr>
          </a:p>
          <a:p>
            <a:r>
              <a:rPr lang="en-GB" sz="2400" dirty="0">
                <a:latin typeface="Simplified Arabic Fixed" panose="02070309020205020404" pitchFamily="49" charset="-78"/>
                <a:cs typeface="Simplified Arabic Fixed" panose="02070309020205020404" pitchFamily="49" charset="-78"/>
              </a:rPr>
              <a:t>   </a:t>
            </a:r>
            <a:r>
              <a:rPr lang="en-GB" sz="2400" dirty="0">
                <a:highlight>
                  <a:srgbClr val="FF0000"/>
                </a:highlight>
                <a:latin typeface="Simplified Arabic Fixed" panose="02070309020205020404" pitchFamily="49" charset="-78"/>
                <a:cs typeface="Simplified Arabic Fixed" panose="02070309020205020404" pitchFamily="49" charset="-78"/>
              </a:rPr>
              <a:t>&amp;</a:t>
            </a:r>
            <a:r>
              <a:rPr lang="en-GB" sz="2400" dirty="0" err="1">
                <a:highlight>
                  <a:srgbClr val="FF0000"/>
                </a:highlight>
                <a:latin typeface="Simplified Arabic Fixed" panose="02070309020205020404" pitchFamily="49" charset="-78"/>
                <a:cs typeface="Simplified Arabic Fixed" panose="02070309020205020404" pitchFamily="49" charset="-78"/>
              </a:rPr>
              <a:t>redirect_uri</a:t>
            </a:r>
            <a:r>
              <a:rPr lang="en-GB" sz="2400" dirty="0">
                <a:highlight>
                  <a:srgbClr val="FF0000"/>
                </a:highlight>
                <a:latin typeface="Simplified Arabic Fixed" panose="02070309020205020404" pitchFamily="49" charset="-78"/>
                <a:cs typeface="Simplified Arabic Fixed" panose="02070309020205020404" pitchFamily="49" charset="-78"/>
              </a:rPr>
              <a:t>=EXAMPLE_REDIRECT_URI</a:t>
            </a:r>
            <a:r>
              <a:rPr lang="en-GB" sz="2400" dirty="0">
                <a:latin typeface="Simplified Arabic Fixed" panose="02070309020205020404" pitchFamily="49" charset="-78"/>
                <a:cs typeface="Simplified Arabic Fixed" panose="02070309020205020404" pitchFamily="49" charset="-78"/>
              </a:rPr>
              <a:t> ➡️	</a:t>
            </a:r>
            <a:r>
              <a:rPr lang="en-GB" sz="2400" dirty="0">
                <a:highlight>
                  <a:srgbClr val="FF0000"/>
                </a:highlight>
              </a:rPr>
              <a:t>The URL at the client where the </a:t>
            </a:r>
            <a:r>
              <a:rPr lang="en-GB" sz="2400" dirty="0"/>
              <a:t>								</a:t>
            </a:r>
            <a:r>
              <a:rPr lang="en-GB" sz="2400" dirty="0">
                <a:highlight>
                  <a:srgbClr val="FF0000"/>
                </a:highlight>
              </a:rPr>
              <a:t>token should be returned</a:t>
            </a:r>
          </a:p>
        </p:txBody>
      </p:sp>
      <p:sp>
        <p:nvSpPr>
          <p:cNvPr id="9" name="Slide Number Placeholder 5">
            <a:extLst>
              <a:ext uri="{FF2B5EF4-FFF2-40B4-BE49-F238E27FC236}">
                <a16:creationId xmlns:a16="http://schemas.microsoft.com/office/drawing/2014/main" id="{8B4E97B4-A85D-4C56-DF98-9BA20CB24671}"/>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46</a:t>
            </a:fld>
            <a:endParaRPr lang="en-US"/>
          </a:p>
        </p:txBody>
      </p:sp>
    </p:spTree>
    <p:extLst>
      <p:ext uri="{BB962C8B-B14F-4D97-AF65-F5344CB8AC3E}">
        <p14:creationId xmlns:p14="http://schemas.microsoft.com/office/powerpoint/2010/main" val="3768413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8987795" cy="1744067"/>
          </a:xfrm>
          <a:prstGeom prst="rect">
            <a:avLst/>
          </a:prstGeom>
          <a:noFill/>
        </p:spPr>
        <p:txBody>
          <a:bodyPr wrap="square" rtlCol="0" anchor="t">
            <a:spAutoFit/>
          </a:bodyPr>
          <a:lstStyle/>
          <a:p>
            <a:pPr marL="0" marR="0" lvl="0" indent="0" defTabSz="914400" rtl="0" eaLnBrk="1" fontAlgn="auto" latinLnBrk="0" hangingPunct="1">
              <a:lnSpc>
                <a:spcPct val="100000"/>
              </a:lnSpc>
              <a:spcBef>
                <a:spcPts val="0"/>
              </a:spcBef>
              <a:spcAft>
                <a:spcPts val="200"/>
              </a:spcAft>
              <a:buClrTx/>
              <a:buSzTx/>
              <a:buFontTx/>
              <a:buNone/>
              <a:tabLst/>
              <a:defRPr/>
            </a:pPr>
            <a:r>
              <a:rPr lang="en-US" sz="4000" b="1" spc="-100" dirty="0">
                <a:solidFill>
                  <a:srgbClr val="2E2D62"/>
                </a:solidFill>
                <a:latin typeface="Arial" panose="020B0604020202020204" pitchFamily="34" charset="0"/>
                <a:cs typeface="Arial" panose="020B0604020202020204" pitchFamily="34" charset="0"/>
              </a:rPr>
              <a:t>OIDC: Default Token Claims</a:t>
            </a:r>
          </a:p>
          <a:p>
            <a:pPr marL="0" marR="0" lvl="0" indent="0" algn="r" defTabSz="914400" rtl="0" eaLnBrk="1" fontAlgn="auto" latinLnBrk="0" hangingPunct="1">
              <a:lnSpc>
                <a:spcPct val="100000"/>
              </a:lnSpc>
              <a:spcBef>
                <a:spcPts val="0"/>
              </a:spcBef>
              <a:spcAft>
                <a:spcPts val="200"/>
              </a:spcAft>
              <a:buClrTx/>
              <a:buSzTx/>
              <a:buFontTx/>
              <a:buNone/>
              <a:tabLst/>
              <a:defRPr/>
            </a:pPr>
            <a:r>
              <a:rPr kumimoji="0" lang="en-US" sz="2400" b="1" i="1"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as defined by OIDC Core</a:t>
            </a:r>
          </a:p>
          <a:p>
            <a:pPr>
              <a:spcAft>
                <a:spcPts val="200"/>
              </a:spcAft>
              <a:defRPr/>
            </a:pPr>
            <a:endParaRPr lang="en-US" sz="4000" b="1" spc="-100" dirty="0">
              <a:solidFill>
                <a:srgbClr val="2E2D62"/>
              </a:solidFill>
              <a:latin typeface="Arial" panose="020B0604020202020204" pitchFamily="34" charset="0"/>
              <a:cs typeface="Arial" panose="020B0604020202020204" pitchFamily="34" charset="0"/>
            </a:endParaRP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srcRect/>
          <a:stretch/>
        </p:blipFill>
        <p:spPr bwMode="auto">
          <a:xfrm>
            <a:off x="9391136" y="110488"/>
            <a:ext cx="2397524" cy="110979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Table 3">
            <a:extLst>
              <a:ext uri="{FF2B5EF4-FFF2-40B4-BE49-F238E27FC236}">
                <a16:creationId xmlns:a16="http://schemas.microsoft.com/office/drawing/2014/main" id="{95DD747D-05F1-5B97-42C0-B88E2C11F038}"/>
              </a:ext>
            </a:extLst>
          </p:cNvPr>
          <p:cNvGraphicFramePr>
            <a:graphicFrameLocks noGrp="1"/>
          </p:cNvGraphicFramePr>
          <p:nvPr/>
        </p:nvGraphicFramePr>
        <p:xfrm>
          <a:off x="4114800" y="1401184"/>
          <a:ext cx="7673860" cy="5111636"/>
        </p:xfrm>
        <a:graphic>
          <a:graphicData uri="http://schemas.openxmlformats.org/drawingml/2006/table">
            <a:tbl>
              <a:tblPr firstRow="1" bandRow="1">
                <a:tableStyleId>{5C22544A-7EE6-4342-B048-85BDC9FD1C3A}</a:tableStyleId>
              </a:tblPr>
              <a:tblGrid>
                <a:gridCol w="1426464">
                  <a:extLst>
                    <a:ext uri="{9D8B030D-6E8A-4147-A177-3AD203B41FA5}">
                      <a16:colId xmlns:a16="http://schemas.microsoft.com/office/drawing/2014/main" val="4010851427"/>
                    </a:ext>
                  </a:extLst>
                </a:gridCol>
                <a:gridCol w="6247396">
                  <a:extLst>
                    <a:ext uri="{9D8B030D-6E8A-4147-A177-3AD203B41FA5}">
                      <a16:colId xmlns:a16="http://schemas.microsoft.com/office/drawing/2014/main" val="2325207397"/>
                    </a:ext>
                  </a:extLst>
                </a:gridCol>
              </a:tblGrid>
              <a:tr h="517351">
                <a:tc>
                  <a:txBody>
                    <a:bodyPr/>
                    <a:lstStyle/>
                    <a:p>
                      <a:r>
                        <a:rPr lang="en-GB" dirty="0"/>
                        <a:t>Claim</a:t>
                      </a:r>
                    </a:p>
                  </a:txBody>
                  <a:tcPr/>
                </a:tc>
                <a:tc>
                  <a:txBody>
                    <a:bodyPr/>
                    <a:lstStyle/>
                    <a:p>
                      <a:r>
                        <a:rPr lang="en-GB" dirty="0"/>
                        <a:t>Summary</a:t>
                      </a:r>
                    </a:p>
                  </a:txBody>
                  <a:tcPr/>
                </a:tc>
                <a:extLst>
                  <a:ext uri="{0D108BD9-81ED-4DB2-BD59-A6C34878D82A}">
                    <a16:rowId xmlns:a16="http://schemas.microsoft.com/office/drawing/2014/main" val="1220656995"/>
                  </a:ext>
                </a:extLst>
              </a:tr>
              <a:tr h="696062">
                <a:tc>
                  <a:txBody>
                    <a:bodyPr/>
                    <a:lstStyle/>
                    <a:p>
                      <a:pPr algn="ctr"/>
                      <a:r>
                        <a:rPr lang="en-GB" dirty="0" err="1">
                          <a:latin typeface="Simplified Arabic Fixed" panose="02070309020205020404" pitchFamily="49" charset="-78"/>
                          <a:cs typeface="Simplified Arabic Fixed" panose="02070309020205020404" pitchFamily="49" charset="-78"/>
                        </a:rPr>
                        <a:t>iss</a:t>
                      </a:r>
                      <a:endParaRPr lang="en-GB" dirty="0">
                        <a:latin typeface="Simplified Arabic Fixed" panose="02070309020205020404" pitchFamily="49" charset="-78"/>
                        <a:cs typeface="Simplified Arabic Fixed" panose="02070309020205020404" pitchFamily="49" charset="-78"/>
                      </a:endParaRPr>
                    </a:p>
                  </a:txBody>
                  <a:tcPr/>
                </a:tc>
                <a:tc>
                  <a:txBody>
                    <a:bodyPr/>
                    <a:lstStyle/>
                    <a:p>
                      <a:r>
                        <a:rPr lang="en-GB" dirty="0"/>
                        <a:t>REQUIRED: Issuer identifier for who issued the response. This is a case sensitive URL</a:t>
                      </a:r>
                    </a:p>
                  </a:txBody>
                  <a:tcPr/>
                </a:tc>
                <a:extLst>
                  <a:ext uri="{0D108BD9-81ED-4DB2-BD59-A6C34878D82A}">
                    <a16:rowId xmlns:a16="http://schemas.microsoft.com/office/drawing/2014/main" val="2304754068"/>
                  </a:ext>
                </a:extLst>
              </a:tr>
              <a:tr h="994374">
                <a:tc>
                  <a:txBody>
                    <a:bodyPr/>
                    <a:lstStyle/>
                    <a:p>
                      <a:pPr algn="ctr"/>
                      <a:r>
                        <a:rPr lang="en-GB" dirty="0">
                          <a:latin typeface="Simplified Arabic Fixed" panose="02070309020205020404" pitchFamily="49" charset="-78"/>
                          <a:cs typeface="Simplified Arabic Fixed" panose="02070309020205020404" pitchFamily="49" charset="-78"/>
                        </a:rPr>
                        <a:t>sub</a:t>
                      </a:r>
                    </a:p>
                  </a:txBody>
                  <a:tcPr/>
                </a:tc>
                <a:tc>
                  <a:txBody>
                    <a:bodyPr/>
                    <a:lstStyle/>
                    <a:p>
                      <a:r>
                        <a:rPr lang="en-GB" dirty="0"/>
                        <a:t>REQUIRED: Subject identifier. A locally unique identifier which must never be reassigned, this identifies the user within the issuer. A case sensitive string ≤ 255 ASCII characters in length</a:t>
                      </a:r>
                    </a:p>
                  </a:txBody>
                  <a:tcPr/>
                </a:tc>
                <a:extLst>
                  <a:ext uri="{0D108BD9-81ED-4DB2-BD59-A6C34878D82A}">
                    <a16:rowId xmlns:a16="http://schemas.microsoft.com/office/drawing/2014/main" val="2009698697"/>
                  </a:ext>
                </a:extLst>
              </a:tr>
              <a:tr h="696062">
                <a:tc>
                  <a:txBody>
                    <a:bodyPr/>
                    <a:lstStyle/>
                    <a:p>
                      <a:pPr algn="ctr"/>
                      <a:r>
                        <a:rPr lang="en-GB" dirty="0" err="1">
                          <a:latin typeface="Simplified Arabic Fixed" panose="02070309020205020404" pitchFamily="49" charset="-78"/>
                          <a:cs typeface="Simplified Arabic Fixed" panose="02070309020205020404" pitchFamily="49" charset="-78"/>
                        </a:rPr>
                        <a:t>aud</a:t>
                      </a:r>
                      <a:endParaRPr lang="en-GB" dirty="0">
                        <a:latin typeface="Simplified Arabic Fixed" panose="02070309020205020404" pitchFamily="49" charset="-78"/>
                        <a:cs typeface="Simplified Arabic Fixed" panose="02070309020205020404" pitchFamily="49" charset="-78"/>
                      </a:endParaRPr>
                    </a:p>
                  </a:txBody>
                  <a:tcPr/>
                </a:tc>
                <a:tc>
                  <a:txBody>
                    <a:bodyPr/>
                    <a:lstStyle/>
                    <a:p>
                      <a:r>
                        <a:rPr lang="en-GB" dirty="0"/>
                        <a:t>REQUIRED: Audiences that this token is intended for, using the Client ID as its identifying value.</a:t>
                      </a:r>
                    </a:p>
                  </a:txBody>
                  <a:tcPr/>
                </a:tc>
                <a:extLst>
                  <a:ext uri="{0D108BD9-81ED-4DB2-BD59-A6C34878D82A}">
                    <a16:rowId xmlns:a16="http://schemas.microsoft.com/office/drawing/2014/main" val="1426085258"/>
                  </a:ext>
                </a:extLst>
              </a:tr>
              <a:tr h="696062">
                <a:tc>
                  <a:txBody>
                    <a:bodyPr/>
                    <a:lstStyle/>
                    <a:p>
                      <a:pPr algn="ctr"/>
                      <a:r>
                        <a:rPr lang="en-GB" dirty="0">
                          <a:latin typeface="Simplified Arabic Fixed" panose="02070309020205020404" pitchFamily="49" charset="-78"/>
                          <a:cs typeface="Simplified Arabic Fixed" panose="02070309020205020404" pitchFamily="49" charset="-78"/>
                        </a:rPr>
                        <a:t>exp</a:t>
                      </a:r>
                    </a:p>
                  </a:txBody>
                  <a:tcPr/>
                </a:tc>
                <a:tc>
                  <a:txBody>
                    <a:bodyPr/>
                    <a:lstStyle/>
                    <a:p>
                      <a:r>
                        <a:rPr lang="en-GB" dirty="0"/>
                        <a:t>REQUIRED: Expiration time for the token, after which it MUST NOT be used for processing.</a:t>
                      </a:r>
                    </a:p>
                  </a:txBody>
                  <a:tcPr/>
                </a:tc>
                <a:extLst>
                  <a:ext uri="{0D108BD9-81ED-4DB2-BD59-A6C34878D82A}">
                    <a16:rowId xmlns:a16="http://schemas.microsoft.com/office/drawing/2014/main" val="1447738511"/>
                  </a:ext>
                </a:extLst>
              </a:tr>
              <a:tr h="517351">
                <a:tc>
                  <a:txBody>
                    <a:bodyPr/>
                    <a:lstStyle/>
                    <a:p>
                      <a:pPr algn="ctr"/>
                      <a:r>
                        <a:rPr lang="en-GB" dirty="0" err="1">
                          <a:latin typeface="Simplified Arabic Fixed" panose="02070309020205020404" pitchFamily="49" charset="-78"/>
                          <a:cs typeface="Simplified Arabic Fixed" panose="02070309020205020404" pitchFamily="49" charset="-78"/>
                        </a:rPr>
                        <a:t>iat</a:t>
                      </a:r>
                      <a:endParaRPr lang="en-GB" dirty="0">
                        <a:latin typeface="Simplified Arabic Fixed" panose="02070309020205020404" pitchFamily="49" charset="-78"/>
                        <a:cs typeface="Simplified Arabic Fixed" panose="02070309020205020404" pitchFamily="49" charset="-78"/>
                      </a:endParaRPr>
                    </a:p>
                  </a:txBody>
                  <a:tcPr/>
                </a:tc>
                <a:tc>
                  <a:txBody>
                    <a:bodyPr/>
                    <a:lstStyle/>
                    <a:p>
                      <a:r>
                        <a:rPr lang="en-GB" dirty="0"/>
                        <a:t>REQUIRED: Time at which the JWT was issued</a:t>
                      </a:r>
                    </a:p>
                  </a:txBody>
                  <a:tcPr/>
                </a:tc>
                <a:extLst>
                  <a:ext uri="{0D108BD9-81ED-4DB2-BD59-A6C34878D82A}">
                    <a16:rowId xmlns:a16="http://schemas.microsoft.com/office/drawing/2014/main" val="1886988237"/>
                  </a:ext>
                </a:extLst>
              </a:tr>
              <a:tr h="994374">
                <a:tc>
                  <a:txBody>
                    <a:bodyPr/>
                    <a:lstStyle/>
                    <a:p>
                      <a:pPr algn="ctr"/>
                      <a:r>
                        <a:rPr lang="en-GB" dirty="0" err="1">
                          <a:latin typeface="Simplified Arabic Fixed" panose="02070309020205020404" pitchFamily="49" charset="-78"/>
                          <a:cs typeface="Simplified Arabic Fixed" panose="02070309020205020404" pitchFamily="49" charset="-78"/>
                        </a:rPr>
                        <a:t>auth_time</a:t>
                      </a:r>
                      <a:endParaRPr lang="en-GB" dirty="0">
                        <a:latin typeface="Simplified Arabic Fixed" panose="02070309020205020404" pitchFamily="49" charset="-78"/>
                        <a:cs typeface="Simplified Arabic Fixed" panose="02070309020205020404" pitchFamily="49" charset="-78"/>
                      </a:endParaRPr>
                    </a:p>
                  </a:txBody>
                  <a:tcPr/>
                </a:tc>
                <a:tc>
                  <a:txBody>
                    <a:bodyPr/>
                    <a:lstStyle/>
                    <a:p>
                      <a:r>
                        <a:rPr lang="en-GB" dirty="0"/>
                        <a:t>Time when end-user authentication occurred. If a </a:t>
                      </a:r>
                      <a:r>
                        <a:rPr lang="en-GB" dirty="0" err="1">
                          <a:latin typeface="Simplified Arabic Fixed" panose="02070309020205020404" pitchFamily="49" charset="-78"/>
                          <a:cs typeface="Simplified Arabic Fixed" panose="02070309020205020404" pitchFamily="49" charset="-78"/>
                        </a:rPr>
                        <a:t>max_age</a:t>
                      </a:r>
                      <a:r>
                        <a:rPr lang="en-GB" dirty="0">
                          <a:latin typeface="Simplified Arabic Fixed" panose="02070309020205020404" pitchFamily="49" charset="-78"/>
                          <a:cs typeface="Simplified Arabic Fixed" panose="02070309020205020404" pitchFamily="49" charset="-78"/>
                        </a:rPr>
                        <a:t> </a:t>
                      </a:r>
                      <a:r>
                        <a:rPr lang="en-GB" dirty="0"/>
                        <a:t>request is made or </a:t>
                      </a:r>
                      <a:r>
                        <a:rPr lang="en-GB" dirty="0" err="1">
                          <a:latin typeface="Simplified Arabic Fixed" panose="02070309020205020404" pitchFamily="49" charset="-78"/>
                          <a:cs typeface="Simplified Arabic Fixed" panose="02070309020205020404" pitchFamily="49" charset="-78"/>
                        </a:rPr>
                        <a:t>auth_time</a:t>
                      </a:r>
                      <a:r>
                        <a:rPr lang="en-GB" dirty="0">
                          <a:latin typeface="Simplified Arabic Fixed" panose="02070309020205020404" pitchFamily="49" charset="-78"/>
                          <a:cs typeface="Simplified Arabic Fixed" panose="02070309020205020404" pitchFamily="49" charset="-78"/>
                        </a:rPr>
                        <a:t> </a:t>
                      </a:r>
                      <a:r>
                        <a:rPr lang="en-GB" dirty="0"/>
                        <a:t>is requested as an essential claim, this is REQUIRED – otherwise it is OPTIONAL</a:t>
                      </a:r>
                    </a:p>
                  </a:txBody>
                  <a:tcPr/>
                </a:tc>
                <a:extLst>
                  <a:ext uri="{0D108BD9-81ED-4DB2-BD59-A6C34878D82A}">
                    <a16:rowId xmlns:a16="http://schemas.microsoft.com/office/drawing/2014/main" val="1296335994"/>
                  </a:ext>
                </a:extLst>
              </a:tr>
            </a:tbl>
          </a:graphicData>
        </a:graphic>
      </p:graphicFrame>
      <p:sp>
        <p:nvSpPr>
          <p:cNvPr id="6" name="TextBox 5">
            <a:extLst>
              <a:ext uri="{FF2B5EF4-FFF2-40B4-BE49-F238E27FC236}">
                <a16:creationId xmlns:a16="http://schemas.microsoft.com/office/drawing/2014/main" id="{F7BD2AEA-F038-0A6C-8DAE-16AFA4B2287F}"/>
              </a:ext>
            </a:extLst>
          </p:cNvPr>
          <p:cNvSpPr txBox="1"/>
          <p:nvPr/>
        </p:nvSpPr>
        <p:spPr>
          <a:xfrm>
            <a:off x="116958" y="2397948"/>
            <a:ext cx="3997842" cy="2062103"/>
          </a:xfrm>
          <a:prstGeom prst="rect">
            <a:avLst/>
          </a:prstGeom>
          <a:noFill/>
        </p:spPr>
        <p:txBody>
          <a:bodyPr wrap="square" rtlCol="0">
            <a:spAutoFit/>
          </a:bodyPr>
          <a:lstStyle/>
          <a:p>
            <a:r>
              <a:rPr lang="en-GB" sz="1600" dirty="0">
                <a:latin typeface="Simplified Arabic Fixed" panose="02070309020205020404" pitchFamily="49" charset="-78"/>
                <a:cs typeface="Simplified Arabic Fixed" panose="02070309020205020404" pitchFamily="49" charset="-78"/>
              </a:rPr>
              <a:t>{ "</a:t>
            </a:r>
            <a:r>
              <a:rPr lang="en-GB" sz="1600" dirty="0" err="1">
                <a:latin typeface="Simplified Arabic Fixed" panose="02070309020205020404" pitchFamily="49" charset="-78"/>
                <a:cs typeface="Simplified Arabic Fixed" panose="02070309020205020404" pitchFamily="49" charset="-78"/>
              </a:rPr>
              <a:t>iss</a:t>
            </a:r>
            <a:r>
              <a:rPr lang="en-GB" sz="1600" dirty="0">
                <a:latin typeface="Simplified Arabic Fixed" panose="02070309020205020404" pitchFamily="49" charset="-78"/>
                <a:cs typeface="Simplified Arabic Fixed" panose="02070309020205020404" pitchFamily="49" charset="-78"/>
              </a:rPr>
              <a:t>":</a:t>
            </a:r>
          </a:p>
          <a:p>
            <a:r>
              <a:rPr lang="en-GB" sz="1600" dirty="0">
                <a:latin typeface="Simplified Arabic Fixed" panose="02070309020205020404" pitchFamily="49" charset="-78"/>
                <a:cs typeface="Simplified Arabic Fixed" panose="02070309020205020404" pitchFamily="49" charset="-78"/>
              </a:rPr>
              <a:t> "https://</a:t>
            </a:r>
            <a:r>
              <a:rPr lang="en-GB" sz="1600" dirty="0" err="1">
                <a:latin typeface="Simplified Arabic Fixed" panose="02070309020205020404" pitchFamily="49" charset="-78"/>
                <a:cs typeface="Simplified Arabic Fixed" panose="02070309020205020404" pitchFamily="49" charset="-78"/>
              </a:rPr>
              <a:t>server.example.com</a:t>
            </a:r>
            <a:r>
              <a:rPr lang="en-GB" sz="1600" dirty="0">
                <a:latin typeface="Simplified Arabic Fixed" panose="02070309020205020404" pitchFamily="49" charset="-78"/>
                <a:cs typeface="Simplified Arabic Fixed" panose="02070309020205020404" pitchFamily="49" charset="-78"/>
              </a:rPr>
              <a:t>",</a:t>
            </a:r>
          </a:p>
          <a:p>
            <a:r>
              <a:rPr lang="en-GB" sz="1600" dirty="0">
                <a:latin typeface="Simplified Arabic Fixed" panose="02070309020205020404" pitchFamily="49" charset="-78"/>
                <a:cs typeface="Simplified Arabic Fixed" panose="02070309020205020404" pitchFamily="49" charset="-78"/>
              </a:rPr>
              <a:t> "sub": ”24400320",</a:t>
            </a:r>
          </a:p>
          <a:p>
            <a:r>
              <a:rPr lang="en-GB" sz="1600" dirty="0">
                <a:latin typeface="Simplified Arabic Fixed" panose="02070309020205020404" pitchFamily="49" charset="-78"/>
                <a:cs typeface="Simplified Arabic Fixed" panose="02070309020205020404" pitchFamily="49" charset="-78"/>
              </a:rPr>
              <a:t> "</a:t>
            </a:r>
            <a:r>
              <a:rPr lang="en-GB" sz="1600" dirty="0" err="1">
                <a:latin typeface="Simplified Arabic Fixed" panose="02070309020205020404" pitchFamily="49" charset="-78"/>
                <a:cs typeface="Simplified Arabic Fixed" panose="02070309020205020404" pitchFamily="49" charset="-78"/>
              </a:rPr>
              <a:t>aud</a:t>
            </a:r>
            <a:r>
              <a:rPr lang="en-GB" sz="1600" dirty="0">
                <a:latin typeface="Simplified Arabic Fixed" panose="02070309020205020404" pitchFamily="49" charset="-78"/>
                <a:cs typeface="Simplified Arabic Fixed" panose="02070309020205020404" pitchFamily="49" charset="-78"/>
              </a:rPr>
              <a:t>": "s6BhdRkqt3”,</a:t>
            </a:r>
          </a:p>
          <a:p>
            <a:r>
              <a:rPr lang="en-GB" sz="1600" dirty="0">
                <a:latin typeface="Simplified Arabic Fixed" panose="02070309020205020404" pitchFamily="49" charset="-78"/>
                <a:cs typeface="Simplified Arabic Fixed" panose="02070309020205020404" pitchFamily="49" charset="-78"/>
              </a:rPr>
              <a:t> "exp": 1311281970,</a:t>
            </a:r>
          </a:p>
          <a:p>
            <a:r>
              <a:rPr lang="en-GB" sz="1600" dirty="0">
                <a:latin typeface="Simplified Arabic Fixed" panose="02070309020205020404" pitchFamily="49" charset="-78"/>
                <a:cs typeface="Simplified Arabic Fixed" panose="02070309020205020404" pitchFamily="49" charset="-78"/>
              </a:rPr>
              <a:t> "</a:t>
            </a:r>
            <a:r>
              <a:rPr lang="en-GB" sz="1600" dirty="0" err="1">
                <a:latin typeface="Simplified Arabic Fixed" panose="02070309020205020404" pitchFamily="49" charset="-78"/>
                <a:cs typeface="Simplified Arabic Fixed" panose="02070309020205020404" pitchFamily="49" charset="-78"/>
              </a:rPr>
              <a:t>iat</a:t>
            </a:r>
            <a:r>
              <a:rPr lang="en-GB" sz="1600" dirty="0">
                <a:latin typeface="Simplified Arabic Fixed" panose="02070309020205020404" pitchFamily="49" charset="-78"/>
                <a:cs typeface="Simplified Arabic Fixed" panose="02070309020205020404" pitchFamily="49" charset="-78"/>
              </a:rPr>
              <a:t>": 1311280970,</a:t>
            </a:r>
          </a:p>
          <a:p>
            <a:r>
              <a:rPr lang="en-GB" sz="1600" dirty="0">
                <a:latin typeface="Simplified Arabic Fixed" panose="02070309020205020404" pitchFamily="49" charset="-78"/>
                <a:cs typeface="Simplified Arabic Fixed" panose="02070309020205020404" pitchFamily="49" charset="-78"/>
              </a:rPr>
              <a:t> "</a:t>
            </a:r>
            <a:r>
              <a:rPr lang="en-GB" sz="1600" dirty="0" err="1">
                <a:latin typeface="Simplified Arabic Fixed" panose="02070309020205020404" pitchFamily="49" charset="-78"/>
                <a:cs typeface="Simplified Arabic Fixed" panose="02070309020205020404" pitchFamily="49" charset="-78"/>
              </a:rPr>
              <a:t>auth_time</a:t>
            </a:r>
            <a:r>
              <a:rPr lang="en-GB" sz="1600" dirty="0">
                <a:latin typeface="Simplified Arabic Fixed" panose="02070309020205020404" pitchFamily="49" charset="-78"/>
                <a:cs typeface="Simplified Arabic Fixed" panose="02070309020205020404" pitchFamily="49" charset="-78"/>
              </a:rPr>
              <a:t>": 1311280969”</a:t>
            </a:r>
          </a:p>
          <a:p>
            <a:r>
              <a:rPr lang="en-GB" sz="1600" dirty="0">
                <a:latin typeface="Simplified Arabic Fixed" panose="02070309020205020404" pitchFamily="49" charset="-78"/>
                <a:cs typeface="Simplified Arabic Fixed" panose="02070309020205020404" pitchFamily="49" charset="-78"/>
              </a:rPr>
              <a:t>} </a:t>
            </a:r>
          </a:p>
        </p:txBody>
      </p:sp>
      <p:sp>
        <p:nvSpPr>
          <p:cNvPr id="4" name="Slide Number Placeholder 5">
            <a:extLst>
              <a:ext uri="{FF2B5EF4-FFF2-40B4-BE49-F238E27FC236}">
                <a16:creationId xmlns:a16="http://schemas.microsoft.com/office/drawing/2014/main" id="{24EC0294-2976-79D2-1AD9-1454046EF3B4}"/>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47</a:t>
            </a:fld>
            <a:endParaRPr lang="en-US"/>
          </a:p>
        </p:txBody>
      </p:sp>
    </p:spTree>
    <p:extLst>
      <p:ext uri="{BB962C8B-B14F-4D97-AF65-F5344CB8AC3E}">
        <p14:creationId xmlns:p14="http://schemas.microsoft.com/office/powerpoint/2010/main" val="182520627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8987795" cy="110286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US" sz="4000" b="1" spc="-100" dirty="0">
                <a:solidFill>
                  <a:srgbClr val="2E2D62"/>
                </a:solidFill>
                <a:latin typeface="Arial" panose="020B0604020202020204" pitchFamily="34" charset="0"/>
                <a:cs typeface="Arial" panose="020B0604020202020204" pitchFamily="34" charset="0"/>
              </a:rPr>
              <a:t>OIDC: Standard Identity Claims</a:t>
            </a:r>
          </a:p>
          <a:p>
            <a:pPr marL="0" marR="0" lvl="0" indent="0" algn="r" defTabSz="914400" rtl="0" eaLnBrk="1" fontAlgn="auto" latinLnBrk="0" hangingPunct="1">
              <a:lnSpc>
                <a:spcPct val="100000"/>
              </a:lnSpc>
              <a:spcBef>
                <a:spcPts val="0"/>
              </a:spcBef>
              <a:spcAft>
                <a:spcPts val="200"/>
              </a:spcAft>
              <a:buClrTx/>
              <a:buSzTx/>
              <a:buFontTx/>
              <a:buNone/>
              <a:tabLst/>
              <a:defRPr/>
            </a:pPr>
            <a:r>
              <a:rPr lang="en-US" sz="2400" b="1" i="1" spc="-100" dirty="0">
                <a:solidFill>
                  <a:srgbClr val="2E2D62"/>
                </a:solidFill>
                <a:latin typeface="Arial" panose="020B0604020202020204" pitchFamily="34" charset="0"/>
                <a:cs typeface="Arial" panose="020B0604020202020204" pitchFamily="34" charset="0"/>
              </a:rPr>
              <a:t>as defined by OIDC Core</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srcRect/>
          <a:stretch/>
        </p:blipFill>
        <p:spPr bwMode="auto">
          <a:xfrm>
            <a:off x="9391136" y="110488"/>
            <a:ext cx="2397524" cy="110979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Table 3">
            <a:extLst>
              <a:ext uri="{FF2B5EF4-FFF2-40B4-BE49-F238E27FC236}">
                <a16:creationId xmlns:a16="http://schemas.microsoft.com/office/drawing/2014/main" id="{95DD747D-05F1-5B97-42C0-B88E2C11F038}"/>
              </a:ext>
            </a:extLst>
          </p:cNvPr>
          <p:cNvGraphicFramePr>
            <a:graphicFrameLocks noGrp="1"/>
          </p:cNvGraphicFramePr>
          <p:nvPr/>
        </p:nvGraphicFramePr>
        <p:xfrm>
          <a:off x="403341" y="1401185"/>
          <a:ext cx="11385319" cy="5272362"/>
        </p:xfrm>
        <a:graphic>
          <a:graphicData uri="http://schemas.openxmlformats.org/drawingml/2006/table">
            <a:tbl>
              <a:tblPr firstRow="1" bandRow="1">
                <a:tableStyleId>{5C22544A-7EE6-4342-B048-85BDC9FD1C3A}</a:tableStyleId>
              </a:tblPr>
              <a:tblGrid>
                <a:gridCol w="2116373">
                  <a:extLst>
                    <a:ext uri="{9D8B030D-6E8A-4147-A177-3AD203B41FA5}">
                      <a16:colId xmlns:a16="http://schemas.microsoft.com/office/drawing/2014/main" val="4010851427"/>
                    </a:ext>
                  </a:extLst>
                </a:gridCol>
                <a:gridCol w="9268946">
                  <a:extLst>
                    <a:ext uri="{9D8B030D-6E8A-4147-A177-3AD203B41FA5}">
                      <a16:colId xmlns:a16="http://schemas.microsoft.com/office/drawing/2014/main" val="2325207397"/>
                    </a:ext>
                  </a:extLst>
                </a:gridCol>
              </a:tblGrid>
              <a:tr h="410709">
                <a:tc>
                  <a:txBody>
                    <a:bodyPr/>
                    <a:lstStyle/>
                    <a:p>
                      <a:r>
                        <a:rPr lang="en-GB" dirty="0"/>
                        <a:t>Claim</a:t>
                      </a:r>
                    </a:p>
                  </a:txBody>
                  <a:tcPr/>
                </a:tc>
                <a:tc>
                  <a:txBody>
                    <a:bodyPr/>
                    <a:lstStyle/>
                    <a:p>
                      <a:r>
                        <a:rPr lang="en-GB" dirty="0"/>
                        <a:t>Summary</a:t>
                      </a:r>
                    </a:p>
                  </a:txBody>
                  <a:tcPr/>
                </a:tc>
                <a:extLst>
                  <a:ext uri="{0D108BD9-81ED-4DB2-BD59-A6C34878D82A}">
                    <a16:rowId xmlns:a16="http://schemas.microsoft.com/office/drawing/2014/main" val="1220656995"/>
                  </a:ext>
                </a:extLst>
              </a:tr>
              <a:tr h="606989">
                <a:tc>
                  <a:txBody>
                    <a:bodyPr/>
                    <a:lstStyle/>
                    <a:p>
                      <a:pPr algn="ctr"/>
                      <a:r>
                        <a:rPr lang="en-GB" dirty="0">
                          <a:latin typeface="Simplified Arabic Fixed" panose="02070309020205020404" pitchFamily="49" charset="-78"/>
                          <a:cs typeface="Simplified Arabic Fixed" panose="02070309020205020404" pitchFamily="49" charset="-78"/>
                        </a:rPr>
                        <a:t>name</a:t>
                      </a:r>
                    </a:p>
                  </a:txBody>
                  <a:tcPr/>
                </a:tc>
                <a:tc>
                  <a:txBody>
                    <a:bodyPr/>
                    <a:lstStyle/>
                    <a:p>
                      <a:r>
                        <a:rPr lang="en-GB" dirty="0"/>
                        <a:t>The end-user’s full name, including all name parts. </a:t>
                      </a:r>
                      <a:r>
                        <a:rPr lang="en-GB" dirty="0" err="1">
                          <a:latin typeface="Simplified Arabic Fixed" panose="02070309020205020404" pitchFamily="49" charset="-78"/>
                          <a:cs typeface="Simplified Arabic Fixed" panose="02070309020205020404" pitchFamily="49" charset="-78"/>
                        </a:rPr>
                        <a:t>given_name</a:t>
                      </a:r>
                      <a:r>
                        <a:rPr lang="en-GB" dirty="0"/>
                        <a:t>, </a:t>
                      </a:r>
                      <a:r>
                        <a:rPr lang="en-GB" dirty="0" err="1">
                          <a:latin typeface="Simplified Arabic Fixed" panose="02070309020205020404" pitchFamily="49" charset="-78"/>
                          <a:cs typeface="Simplified Arabic Fixed" panose="02070309020205020404" pitchFamily="49" charset="-78"/>
                        </a:rPr>
                        <a:t>family_name</a:t>
                      </a:r>
                      <a:r>
                        <a:rPr lang="en-GB" dirty="0">
                          <a:latin typeface="+mn-lt"/>
                          <a:cs typeface="Simplified Arabic Fixed" panose="02070309020205020404" pitchFamily="49" charset="-78"/>
                        </a:rPr>
                        <a:t>,</a:t>
                      </a:r>
                      <a:r>
                        <a:rPr lang="en-GB" dirty="0">
                          <a:latin typeface="Simplified Arabic Fixed" panose="02070309020205020404" pitchFamily="49" charset="-78"/>
                          <a:cs typeface="Simplified Arabic Fixed" panose="02070309020205020404" pitchFamily="49" charset="-78"/>
                        </a:rPr>
                        <a:t> </a:t>
                      </a:r>
                      <a:r>
                        <a:rPr lang="en-GB" dirty="0" err="1">
                          <a:latin typeface="Simplified Arabic Fixed" panose="02070309020205020404" pitchFamily="49" charset="-78"/>
                          <a:cs typeface="Simplified Arabic Fixed" panose="02070309020205020404" pitchFamily="49" charset="-78"/>
                        </a:rPr>
                        <a:t>middle_name</a:t>
                      </a:r>
                      <a:r>
                        <a:rPr lang="en-GB" dirty="0"/>
                        <a:t> and </a:t>
                      </a:r>
                      <a:r>
                        <a:rPr lang="en-GB" dirty="0">
                          <a:latin typeface="Simplified Arabic Fixed" panose="02070309020205020404" pitchFamily="49" charset="-78"/>
                          <a:cs typeface="Simplified Arabic Fixed" panose="02070309020205020404" pitchFamily="49" charset="-78"/>
                        </a:rPr>
                        <a:t>nickname</a:t>
                      </a:r>
                      <a:r>
                        <a:rPr lang="en-GB" dirty="0"/>
                        <a:t> may also be used.</a:t>
                      </a:r>
                    </a:p>
                  </a:txBody>
                  <a:tcPr/>
                </a:tc>
                <a:extLst>
                  <a:ext uri="{0D108BD9-81ED-4DB2-BD59-A6C34878D82A}">
                    <a16:rowId xmlns:a16="http://schemas.microsoft.com/office/drawing/2014/main" val="2304754068"/>
                  </a:ext>
                </a:extLst>
              </a:tr>
              <a:tr h="867127">
                <a:tc>
                  <a:txBody>
                    <a:bodyPr/>
                    <a:lstStyle/>
                    <a:p>
                      <a:pPr algn="ctr"/>
                      <a:r>
                        <a:rPr lang="en-GB" sz="1400" dirty="0" err="1">
                          <a:latin typeface="Simplified Arabic Fixed" panose="02070309020205020404" pitchFamily="49" charset="-78"/>
                          <a:cs typeface="Simplified Arabic Fixed" panose="02070309020205020404" pitchFamily="49" charset="-78"/>
                        </a:rPr>
                        <a:t>preferred_username</a:t>
                      </a:r>
                      <a:endParaRPr lang="en-GB" sz="1400" dirty="0">
                        <a:latin typeface="Simplified Arabic Fixed" panose="02070309020205020404" pitchFamily="49" charset="-78"/>
                        <a:cs typeface="Simplified Arabic Fixed" panose="02070309020205020404" pitchFamily="49" charset="-78"/>
                      </a:endParaRPr>
                    </a:p>
                  </a:txBody>
                  <a:tcPr/>
                </a:tc>
                <a:tc>
                  <a:txBody>
                    <a:bodyPr/>
                    <a:lstStyle/>
                    <a:p>
                      <a:r>
                        <a:rPr lang="en-GB" dirty="0"/>
                        <a:t>A shorthand name by which the user wishes to be referred to by at the RP. This MAY be any valid JSON string – including special characters such as @, /, or whitespace. The RP MUST NOT rely on this value being unique.</a:t>
                      </a:r>
                    </a:p>
                  </a:txBody>
                  <a:tcPr/>
                </a:tc>
                <a:extLst>
                  <a:ext uri="{0D108BD9-81ED-4DB2-BD59-A6C34878D82A}">
                    <a16:rowId xmlns:a16="http://schemas.microsoft.com/office/drawing/2014/main" val="2009698697"/>
                  </a:ext>
                </a:extLst>
              </a:tr>
              <a:tr h="606989">
                <a:tc>
                  <a:txBody>
                    <a:bodyPr/>
                    <a:lstStyle/>
                    <a:p>
                      <a:pPr algn="ctr"/>
                      <a:r>
                        <a:rPr lang="en-GB" dirty="0">
                          <a:latin typeface="Simplified Arabic Fixed" panose="02070309020205020404" pitchFamily="49" charset="-78"/>
                          <a:cs typeface="Simplified Arabic Fixed" panose="02070309020205020404" pitchFamily="49" charset="-78"/>
                        </a:rPr>
                        <a:t>email</a:t>
                      </a:r>
                    </a:p>
                  </a:txBody>
                  <a:tcPr/>
                </a:tc>
                <a:tc>
                  <a:txBody>
                    <a:bodyPr/>
                    <a:lstStyle/>
                    <a:p>
                      <a:r>
                        <a:rPr lang="en-GB" dirty="0"/>
                        <a:t>End-User's preferred e-mail address. Its value MUST conform to the RFC 5322 </a:t>
                      </a:r>
                      <a:r>
                        <a:rPr lang="en-GB" dirty="0" err="1"/>
                        <a:t>addr</a:t>
                      </a:r>
                      <a:r>
                        <a:rPr lang="en-GB" dirty="0"/>
                        <a:t>-spec syntax. The RP MUST NOT rely upon this value being unique.</a:t>
                      </a:r>
                    </a:p>
                  </a:txBody>
                  <a:tcPr/>
                </a:tc>
                <a:extLst>
                  <a:ext uri="{0D108BD9-81ED-4DB2-BD59-A6C34878D82A}">
                    <a16:rowId xmlns:a16="http://schemas.microsoft.com/office/drawing/2014/main" val="1426085258"/>
                  </a:ext>
                </a:extLst>
              </a:tr>
              <a:tr h="552582">
                <a:tc>
                  <a:txBody>
                    <a:bodyPr/>
                    <a:lstStyle/>
                    <a:p>
                      <a:pPr algn="ctr"/>
                      <a:r>
                        <a:rPr lang="en-GB" dirty="0" err="1">
                          <a:latin typeface="Simplified Arabic Fixed" panose="02070309020205020404" pitchFamily="49" charset="-78"/>
                          <a:cs typeface="Simplified Arabic Fixed" panose="02070309020205020404" pitchFamily="49" charset="-78"/>
                        </a:rPr>
                        <a:t>phone_number</a:t>
                      </a:r>
                      <a:endParaRPr lang="en-GB" dirty="0">
                        <a:latin typeface="Simplified Arabic Fixed" panose="02070309020205020404" pitchFamily="49" charset="-78"/>
                        <a:cs typeface="Simplified Arabic Fixed" panose="02070309020205020404" pitchFamily="49" charset="-78"/>
                      </a:endParaRPr>
                    </a:p>
                  </a:txBody>
                  <a:tcPr/>
                </a:tc>
                <a:tc>
                  <a:txBody>
                    <a:bodyPr/>
                    <a:lstStyle/>
                    <a:p>
                      <a:r>
                        <a:rPr lang="en-GB" dirty="0"/>
                        <a:t>End-user’s preferred telephone number.</a:t>
                      </a:r>
                    </a:p>
                  </a:txBody>
                  <a:tcPr/>
                </a:tc>
                <a:extLst>
                  <a:ext uri="{0D108BD9-81ED-4DB2-BD59-A6C34878D82A}">
                    <a16:rowId xmlns:a16="http://schemas.microsoft.com/office/drawing/2014/main" val="1447738511"/>
                  </a:ext>
                </a:extLst>
              </a:tr>
              <a:tr h="410709">
                <a:tc>
                  <a:txBody>
                    <a:bodyPr/>
                    <a:lstStyle/>
                    <a:p>
                      <a:pPr algn="ctr"/>
                      <a:r>
                        <a:rPr lang="en-GB" dirty="0">
                          <a:latin typeface="Simplified Arabic Fixed" panose="02070309020205020404" pitchFamily="49" charset="-78"/>
                          <a:cs typeface="Simplified Arabic Fixed" panose="02070309020205020404" pitchFamily="49" charset="-78"/>
                        </a:rPr>
                        <a:t>address</a:t>
                      </a:r>
                    </a:p>
                  </a:txBody>
                  <a:tcPr/>
                </a:tc>
                <a:tc>
                  <a:txBody>
                    <a:bodyPr/>
                    <a:lstStyle/>
                    <a:p>
                      <a:r>
                        <a:rPr lang="en-GB" dirty="0"/>
                        <a:t>End-User's preferred postal address.</a:t>
                      </a:r>
                    </a:p>
                  </a:txBody>
                  <a:tcPr/>
                </a:tc>
                <a:extLst>
                  <a:ext uri="{0D108BD9-81ED-4DB2-BD59-A6C34878D82A}">
                    <a16:rowId xmlns:a16="http://schemas.microsoft.com/office/drawing/2014/main" val="1886988237"/>
                  </a:ext>
                </a:extLst>
              </a:tr>
              <a:tr h="789402">
                <a:tc>
                  <a:txBody>
                    <a:bodyPr/>
                    <a:lstStyle/>
                    <a:p>
                      <a:pPr algn="ctr"/>
                      <a:r>
                        <a:rPr lang="en-GB" dirty="0">
                          <a:latin typeface="Simplified Arabic Fixed" panose="02070309020205020404" pitchFamily="49" charset="-78"/>
                          <a:cs typeface="Simplified Arabic Fixed" panose="02070309020205020404" pitchFamily="49" charset="-78"/>
                        </a:rPr>
                        <a:t>profile</a:t>
                      </a:r>
                    </a:p>
                  </a:txBody>
                  <a:tcPr/>
                </a:tc>
                <a:tc>
                  <a:txBody>
                    <a:bodyPr/>
                    <a:lstStyle/>
                    <a:p>
                      <a:r>
                        <a:rPr lang="en-GB" dirty="0"/>
                        <a:t>URL of the End-User's profile page. The contents of this Web page SHOULD be about the End-User.</a:t>
                      </a:r>
                    </a:p>
                  </a:txBody>
                  <a:tcPr/>
                </a:tc>
                <a:extLst>
                  <a:ext uri="{0D108BD9-81ED-4DB2-BD59-A6C34878D82A}">
                    <a16:rowId xmlns:a16="http://schemas.microsoft.com/office/drawing/2014/main" val="1296335994"/>
                  </a:ext>
                </a:extLst>
              </a:tr>
              <a:tr h="867127">
                <a:tc>
                  <a:txBody>
                    <a:bodyPr/>
                    <a:lstStyle/>
                    <a:p>
                      <a:pPr algn="ctr"/>
                      <a:r>
                        <a:rPr lang="en-GB" dirty="0">
                          <a:latin typeface="+mn-lt"/>
                          <a:cs typeface="Simplified Arabic Fixed" panose="02070309020205020404" pitchFamily="49" charset="-78"/>
                        </a:rPr>
                        <a:t>... And others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latin typeface="Simplified Arabic Fixed" panose="02070309020205020404" pitchFamily="49" charset="-78"/>
                          <a:cs typeface="Simplified Arabic Fixed" panose="02070309020205020404" pitchFamily="49" charset="-78"/>
                        </a:rPr>
                        <a:t>picture, website, </a:t>
                      </a:r>
                      <a:r>
                        <a:rPr lang="en-GB" dirty="0" err="1">
                          <a:latin typeface="Simplified Arabic Fixed" panose="02070309020205020404" pitchFamily="49" charset="-78"/>
                          <a:cs typeface="Simplified Arabic Fixed" panose="02070309020205020404" pitchFamily="49" charset="-78"/>
                        </a:rPr>
                        <a:t>email_verified</a:t>
                      </a:r>
                      <a:r>
                        <a:rPr lang="en-GB" dirty="0">
                          <a:latin typeface="Simplified Arabic Fixed" panose="02070309020205020404" pitchFamily="49" charset="-78"/>
                          <a:cs typeface="Simplified Arabic Fixed" panose="02070309020205020404" pitchFamily="49" charset="-78"/>
                        </a:rPr>
                        <a:t>, gender, birthdate, </a:t>
                      </a:r>
                      <a:r>
                        <a:rPr lang="en-GB" dirty="0" err="1">
                          <a:latin typeface="Simplified Arabic Fixed" panose="02070309020205020404" pitchFamily="49" charset="-78"/>
                          <a:cs typeface="Simplified Arabic Fixed" panose="02070309020205020404" pitchFamily="49" charset="-78"/>
                        </a:rPr>
                        <a:t>zoneinfo</a:t>
                      </a:r>
                      <a:r>
                        <a:rPr lang="en-GB" dirty="0">
                          <a:latin typeface="Simplified Arabic Fixed" panose="02070309020205020404" pitchFamily="49" charset="-78"/>
                          <a:cs typeface="Simplified Arabic Fixed" panose="02070309020205020404" pitchFamily="49" charset="-78"/>
                        </a:rPr>
                        <a:t>, locale, </a:t>
                      </a:r>
                      <a:r>
                        <a:rPr lang="en-GB" dirty="0" err="1">
                          <a:latin typeface="Simplified Arabic Fixed" panose="02070309020205020404" pitchFamily="49" charset="-78"/>
                          <a:cs typeface="Simplified Arabic Fixed" panose="02070309020205020404" pitchFamily="49" charset="-78"/>
                        </a:rPr>
                        <a:t>phone_number_verified</a:t>
                      </a:r>
                      <a:r>
                        <a:rPr lang="en-GB" dirty="0">
                          <a:latin typeface="Simplified Arabic Fixed" panose="02070309020205020404" pitchFamily="49" charset="-78"/>
                          <a:cs typeface="Simplified Arabic Fixed" panose="02070309020205020404" pitchFamily="49" charset="-78"/>
                        </a:rPr>
                        <a:t>, </a:t>
                      </a:r>
                      <a:r>
                        <a:rPr lang="en-GB" dirty="0" err="1">
                          <a:latin typeface="Simplified Arabic Fixed" panose="02070309020205020404" pitchFamily="49" charset="-78"/>
                          <a:cs typeface="Simplified Arabic Fixed" panose="02070309020205020404" pitchFamily="49" charset="-78"/>
                        </a:rPr>
                        <a:t>updated_at</a:t>
                      </a:r>
                      <a:endParaRPr lang="en-GB" dirty="0">
                        <a:latin typeface="Simplified Arabic Fixed" panose="02070309020205020404" pitchFamily="49" charset="-78"/>
                        <a:cs typeface="Simplified Arabic Fixed" panose="02070309020205020404" pitchFamily="49" charset="-78"/>
                      </a:endParaRPr>
                    </a:p>
                    <a:p>
                      <a:endParaRPr lang="en-GB" dirty="0"/>
                    </a:p>
                  </a:txBody>
                  <a:tcPr/>
                </a:tc>
                <a:extLst>
                  <a:ext uri="{0D108BD9-81ED-4DB2-BD59-A6C34878D82A}">
                    <a16:rowId xmlns:a16="http://schemas.microsoft.com/office/drawing/2014/main" val="3100561081"/>
                  </a:ext>
                </a:extLst>
              </a:tr>
            </a:tbl>
          </a:graphicData>
        </a:graphic>
      </p:graphicFrame>
      <p:sp>
        <p:nvSpPr>
          <p:cNvPr id="4" name="Slide Number Placeholder 5">
            <a:extLst>
              <a:ext uri="{FF2B5EF4-FFF2-40B4-BE49-F238E27FC236}">
                <a16:creationId xmlns:a16="http://schemas.microsoft.com/office/drawing/2014/main" id="{72566B3B-F38C-9F8F-FFB4-A003A3BF5295}"/>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48</a:t>
            </a:fld>
            <a:endParaRPr lang="en-US"/>
          </a:p>
        </p:txBody>
      </p:sp>
    </p:spTree>
    <p:extLst>
      <p:ext uri="{BB962C8B-B14F-4D97-AF65-F5344CB8AC3E}">
        <p14:creationId xmlns:p14="http://schemas.microsoft.com/office/powerpoint/2010/main" val="347640356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US" sz="4000" b="1" spc="-100" dirty="0">
                <a:solidFill>
                  <a:srgbClr val="2E2D62"/>
                </a:solidFill>
                <a:latin typeface="Arial" panose="020B0604020202020204" pitchFamily="34" charset="0"/>
                <a:cs typeface="Arial" panose="020B0604020202020204" pitchFamily="34" charset="0"/>
              </a:rPr>
              <a:t>OIDC: Additional Claims</a:t>
            </a:r>
          </a:p>
        </p:txBody>
      </p:sp>
      <p:sp>
        <p:nvSpPr>
          <p:cNvPr id="5" name="Rectangle 4">
            <a:extLst>
              <a:ext uri="{FF2B5EF4-FFF2-40B4-BE49-F238E27FC236}">
                <a16:creationId xmlns:a16="http://schemas.microsoft.com/office/drawing/2014/main" id="{31712D65-3594-7BB9-3214-C6E0CB31D035}"/>
              </a:ext>
            </a:extLst>
          </p:cNvPr>
          <p:cNvSpPr/>
          <p:nvPr/>
        </p:nvSpPr>
        <p:spPr>
          <a:xfrm>
            <a:off x="403341" y="1369073"/>
            <a:ext cx="10719460" cy="3785652"/>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OpenID Connect Core specification only defines the previous small set of claims as standard</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However, OP’s MAY provide additional claims about the End-User</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 typical example includes </a:t>
            </a:r>
            <a:r>
              <a:rPr lang="en-GB" sz="2400" dirty="0">
                <a:solidFill>
                  <a:srgbClr val="626262"/>
                </a:solidFill>
                <a:latin typeface="Simplified Arabic Fixed" panose="02070309020205020404" pitchFamily="49" charset="-78"/>
                <a:cs typeface="Simplified Arabic Fixed" panose="02070309020205020404" pitchFamily="49" charset="-78"/>
              </a:rPr>
              <a:t>groups</a:t>
            </a:r>
            <a:r>
              <a:rPr lang="en-GB" sz="2400" dirty="0">
                <a:solidFill>
                  <a:srgbClr val="626262"/>
                </a:solidFill>
                <a:latin typeface="Arial" panose="020B0604020202020204" pitchFamily="34" charset="0"/>
                <a:cs typeface="Arial" panose="020B0604020202020204" pitchFamily="34" charset="0"/>
              </a:rPr>
              <a:t>, a list of groups the user is registered with at the OP</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Any additional Claim will need to have a corresponding Scope, to allow it to be requested</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Alternatively, extra claims could be included within the </a:t>
            </a:r>
            <a:r>
              <a:rPr lang="en-GB" sz="2400" dirty="0">
                <a:solidFill>
                  <a:srgbClr val="626262"/>
                </a:solidFill>
                <a:latin typeface="Simplified Arabic Fixed" panose="02070309020205020404" pitchFamily="49" charset="-78"/>
                <a:cs typeface="Simplified Arabic Fixed" panose="02070309020205020404" pitchFamily="49" charset="-78"/>
              </a:rPr>
              <a:t>profile</a:t>
            </a:r>
            <a:r>
              <a:rPr lang="en-GB" sz="2400" dirty="0">
                <a:solidFill>
                  <a:srgbClr val="626262"/>
                </a:solidFill>
                <a:latin typeface="Arial" panose="020B0604020202020204" pitchFamily="34" charset="0"/>
                <a:cs typeface="Arial" panose="020B0604020202020204" pitchFamily="34" charset="0"/>
              </a:rPr>
              <a:t> scope (not claim!) – this is how the OP to be used within the exercises provides its </a:t>
            </a:r>
            <a:r>
              <a:rPr lang="en-GB" sz="2400" dirty="0">
                <a:solidFill>
                  <a:srgbClr val="626262"/>
                </a:solidFill>
                <a:latin typeface="Simplified Arabic Fixed" panose="02070309020205020404" pitchFamily="49" charset="-78"/>
                <a:cs typeface="Simplified Arabic Fixed" panose="02070309020205020404" pitchFamily="49" charset="-78"/>
              </a:rPr>
              <a:t>groups</a:t>
            </a:r>
            <a:r>
              <a:rPr lang="en-GB" sz="2400" dirty="0">
                <a:solidFill>
                  <a:srgbClr val="626262"/>
                </a:solidFill>
                <a:latin typeface="Arial" panose="020B0604020202020204" pitchFamily="34" charset="0"/>
                <a:cs typeface="Arial" panose="020B0604020202020204" pitchFamily="34" charset="0"/>
              </a:rPr>
              <a:t> claim</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srcRect/>
          <a:stretch/>
        </p:blipFill>
        <p:spPr bwMode="auto">
          <a:xfrm>
            <a:off x="9391136" y="110488"/>
            <a:ext cx="2397524" cy="110979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Table 2">
            <a:extLst>
              <a:ext uri="{FF2B5EF4-FFF2-40B4-BE49-F238E27FC236}">
                <a16:creationId xmlns:a16="http://schemas.microsoft.com/office/drawing/2014/main" id="{EF3E460E-3261-D544-4285-CAB0460BB228}"/>
              </a:ext>
            </a:extLst>
          </p:cNvPr>
          <p:cNvGraphicFramePr>
            <a:graphicFrameLocks noGrp="1"/>
          </p:cNvGraphicFramePr>
          <p:nvPr>
            <p:extLst>
              <p:ext uri="{D42A27DB-BD31-4B8C-83A1-F6EECF244321}">
                <p14:modId xmlns:p14="http://schemas.microsoft.com/office/powerpoint/2010/main" val="981092552"/>
              </p:ext>
            </p:extLst>
          </p:nvPr>
        </p:nvGraphicFramePr>
        <p:xfrm>
          <a:off x="377510" y="5154725"/>
          <a:ext cx="11385319" cy="1554480"/>
        </p:xfrm>
        <a:graphic>
          <a:graphicData uri="http://schemas.openxmlformats.org/drawingml/2006/table">
            <a:tbl>
              <a:tblPr firstRow="1" bandRow="1">
                <a:tableStyleId>{5C22544A-7EE6-4342-B048-85BDC9FD1C3A}</a:tableStyleId>
              </a:tblPr>
              <a:tblGrid>
                <a:gridCol w="2116373">
                  <a:extLst>
                    <a:ext uri="{9D8B030D-6E8A-4147-A177-3AD203B41FA5}">
                      <a16:colId xmlns:a16="http://schemas.microsoft.com/office/drawing/2014/main" val="2443726585"/>
                    </a:ext>
                  </a:extLst>
                </a:gridCol>
                <a:gridCol w="9268946">
                  <a:extLst>
                    <a:ext uri="{9D8B030D-6E8A-4147-A177-3AD203B41FA5}">
                      <a16:colId xmlns:a16="http://schemas.microsoft.com/office/drawing/2014/main" val="2791820200"/>
                    </a:ext>
                  </a:extLst>
                </a:gridCol>
              </a:tblGrid>
              <a:tr h="0">
                <a:tc>
                  <a:txBody>
                    <a:bodyPr/>
                    <a:lstStyle/>
                    <a:p>
                      <a:pPr algn="l"/>
                      <a:r>
                        <a:rPr lang="en-GB" dirty="0">
                          <a:latin typeface="+mn-lt"/>
                          <a:cs typeface="Simplified Arabic Fixed" panose="02070309020205020404" pitchFamily="49" charset="-78"/>
                        </a:rPr>
                        <a:t>Scope</a:t>
                      </a:r>
                    </a:p>
                  </a:txBody>
                  <a:tcPr/>
                </a:tc>
                <a:tc>
                  <a:txBody>
                    <a:bodyPr/>
                    <a:lstStyle/>
                    <a:p>
                      <a:r>
                        <a:rPr lang="en-GB" dirty="0"/>
                        <a:t>Summary</a:t>
                      </a:r>
                    </a:p>
                  </a:txBody>
                  <a:tcPr/>
                </a:tc>
                <a:extLst>
                  <a:ext uri="{0D108BD9-81ED-4DB2-BD59-A6C34878D82A}">
                    <a16:rowId xmlns:a16="http://schemas.microsoft.com/office/drawing/2014/main" val="2053480534"/>
                  </a:ext>
                </a:extLst>
              </a:tr>
              <a:tr h="994374">
                <a:tc>
                  <a:txBody>
                    <a:bodyPr/>
                    <a:lstStyle/>
                    <a:p>
                      <a:pPr algn="ctr"/>
                      <a:r>
                        <a:rPr lang="en-GB" dirty="0">
                          <a:latin typeface="Simplified Arabic Fixed" panose="02070309020205020404" pitchFamily="49" charset="-78"/>
                          <a:cs typeface="Simplified Arabic Fixed" panose="02070309020205020404" pitchFamily="49" charset="-78"/>
                        </a:rPr>
                        <a:t>profile</a:t>
                      </a:r>
                    </a:p>
                  </a:txBody>
                  <a:tcPr/>
                </a:tc>
                <a:tc>
                  <a:txBody>
                    <a:bodyPr/>
                    <a:lstStyle/>
                    <a:p>
                      <a:r>
                        <a:rPr lang="en-GB" dirty="0"/>
                        <a:t>OPTIONAL. This scope value requests access to the End-User's default profile Claims, which are: </a:t>
                      </a:r>
                    </a:p>
                    <a:p>
                      <a:r>
                        <a:rPr lang="en-GB" dirty="0">
                          <a:latin typeface="Simplified Arabic Fixed" panose="02070309020205020404" pitchFamily="49" charset="-78"/>
                          <a:cs typeface="Simplified Arabic Fixed" panose="02070309020205020404" pitchFamily="49" charset="-78"/>
                        </a:rPr>
                        <a:t>name</a:t>
                      </a:r>
                      <a:r>
                        <a:rPr lang="en-GB" dirty="0"/>
                        <a:t>, </a:t>
                      </a:r>
                      <a:r>
                        <a:rPr lang="en-GB" dirty="0" err="1">
                          <a:latin typeface="Simplified Arabic Fixed" panose="02070309020205020404" pitchFamily="49" charset="-78"/>
                          <a:cs typeface="Simplified Arabic Fixed" panose="02070309020205020404" pitchFamily="49" charset="-78"/>
                        </a:rPr>
                        <a:t>family_name</a:t>
                      </a:r>
                      <a:r>
                        <a:rPr lang="en-GB" dirty="0"/>
                        <a:t>, </a:t>
                      </a:r>
                      <a:r>
                        <a:rPr lang="en-GB" dirty="0" err="1">
                          <a:latin typeface="Simplified Arabic Fixed" panose="02070309020205020404" pitchFamily="49" charset="-78"/>
                          <a:cs typeface="Simplified Arabic Fixed" panose="02070309020205020404" pitchFamily="49" charset="-78"/>
                        </a:rPr>
                        <a:t>given_name</a:t>
                      </a:r>
                      <a:r>
                        <a:rPr lang="en-GB" dirty="0"/>
                        <a:t>, </a:t>
                      </a:r>
                      <a:r>
                        <a:rPr lang="en-GB" dirty="0" err="1">
                          <a:latin typeface="Simplified Arabic Fixed" panose="02070309020205020404" pitchFamily="49" charset="-78"/>
                          <a:cs typeface="Simplified Arabic Fixed" panose="02070309020205020404" pitchFamily="49" charset="-78"/>
                        </a:rPr>
                        <a:t>middle_name</a:t>
                      </a:r>
                      <a:r>
                        <a:rPr lang="en-GB" dirty="0"/>
                        <a:t>, </a:t>
                      </a:r>
                      <a:r>
                        <a:rPr lang="en-GB" dirty="0">
                          <a:latin typeface="Simplified Arabic Fixed" panose="02070309020205020404" pitchFamily="49" charset="-78"/>
                          <a:cs typeface="Simplified Arabic Fixed" panose="02070309020205020404" pitchFamily="49" charset="-78"/>
                        </a:rPr>
                        <a:t>nickname</a:t>
                      </a:r>
                      <a:r>
                        <a:rPr lang="en-GB" dirty="0"/>
                        <a:t>, </a:t>
                      </a:r>
                      <a:r>
                        <a:rPr lang="en-GB" dirty="0" err="1">
                          <a:latin typeface="Simplified Arabic Fixed" panose="02070309020205020404" pitchFamily="49" charset="-78"/>
                          <a:cs typeface="Simplified Arabic Fixed" panose="02070309020205020404" pitchFamily="49" charset="-78"/>
                        </a:rPr>
                        <a:t>preferred_username</a:t>
                      </a:r>
                      <a:r>
                        <a:rPr lang="en-GB" dirty="0"/>
                        <a:t>, </a:t>
                      </a:r>
                      <a:r>
                        <a:rPr lang="en-GB" dirty="0">
                          <a:latin typeface="Simplified Arabic Fixed" panose="02070309020205020404" pitchFamily="49" charset="-78"/>
                          <a:cs typeface="Simplified Arabic Fixed" panose="02070309020205020404" pitchFamily="49" charset="-78"/>
                        </a:rPr>
                        <a:t>profile</a:t>
                      </a:r>
                      <a:r>
                        <a:rPr lang="en-GB" dirty="0"/>
                        <a:t>, </a:t>
                      </a:r>
                      <a:r>
                        <a:rPr lang="en-GB" dirty="0">
                          <a:latin typeface="Simplified Arabic Fixed" panose="02070309020205020404" pitchFamily="49" charset="-78"/>
                          <a:cs typeface="Simplified Arabic Fixed" panose="02070309020205020404" pitchFamily="49" charset="-78"/>
                        </a:rPr>
                        <a:t>picture</a:t>
                      </a:r>
                      <a:r>
                        <a:rPr lang="en-GB" dirty="0"/>
                        <a:t>, </a:t>
                      </a:r>
                      <a:r>
                        <a:rPr lang="en-GB" dirty="0">
                          <a:latin typeface="Simplified Arabic Fixed" panose="02070309020205020404" pitchFamily="49" charset="-78"/>
                          <a:cs typeface="Simplified Arabic Fixed" panose="02070309020205020404" pitchFamily="49" charset="-78"/>
                        </a:rPr>
                        <a:t>website</a:t>
                      </a:r>
                      <a:r>
                        <a:rPr lang="en-GB" dirty="0"/>
                        <a:t>, </a:t>
                      </a:r>
                      <a:r>
                        <a:rPr lang="en-GB" dirty="0">
                          <a:latin typeface="Simplified Arabic Fixed" panose="02070309020205020404" pitchFamily="49" charset="-78"/>
                          <a:cs typeface="Simplified Arabic Fixed" panose="02070309020205020404" pitchFamily="49" charset="-78"/>
                        </a:rPr>
                        <a:t>gender</a:t>
                      </a:r>
                      <a:r>
                        <a:rPr lang="en-GB" dirty="0"/>
                        <a:t>, </a:t>
                      </a:r>
                      <a:r>
                        <a:rPr lang="en-GB" dirty="0">
                          <a:latin typeface="Simplified Arabic Fixed" panose="02070309020205020404" pitchFamily="49" charset="-78"/>
                          <a:cs typeface="Simplified Arabic Fixed" panose="02070309020205020404" pitchFamily="49" charset="-78"/>
                        </a:rPr>
                        <a:t>birthdate</a:t>
                      </a:r>
                      <a:r>
                        <a:rPr lang="en-GB" dirty="0"/>
                        <a:t>, </a:t>
                      </a:r>
                      <a:r>
                        <a:rPr lang="en-GB" dirty="0" err="1">
                          <a:latin typeface="Simplified Arabic Fixed" panose="02070309020205020404" pitchFamily="49" charset="-78"/>
                          <a:cs typeface="Simplified Arabic Fixed" panose="02070309020205020404" pitchFamily="49" charset="-78"/>
                        </a:rPr>
                        <a:t>zoneinfo</a:t>
                      </a:r>
                      <a:r>
                        <a:rPr lang="en-GB" dirty="0"/>
                        <a:t>, </a:t>
                      </a:r>
                      <a:r>
                        <a:rPr lang="en-GB" dirty="0">
                          <a:latin typeface="Simplified Arabic Fixed" panose="02070309020205020404" pitchFamily="49" charset="-78"/>
                          <a:cs typeface="Simplified Arabic Fixed" panose="02070309020205020404" pitchFamily="49" charset="-78"/>
                        </a:rPr>
                        <a:t>locale</a:t>
                      </a:r>
                      <a:r>
                        <a:rPr lang="en-GB" dirty="0"/>
                        <a:t>, and </a:t>
                      </a:r>
                      <a:r>
                        <a:rPr lang="en-GB" dirty="0" err="1">
                          <a:latin typeface="Simplified Arabic Fixed" panose="02070309020205020404" pitchFamily="49" charset="-78"/>
                          <a:cs typeface="Simplified Arabic Fixed" panose="02070309020205020404" pitchFamily="49" charset="-78"/>
                        </a:rPr>
                        <a:t>updated_at</a:t>
                      </a:r>
                      <a:r>
                        <a:rPr lang="en-GB" dirty="0"/>
                        <a:t>.</a:t>
                      </a:r>
                    </a:p>
                  </a:txBody>
                  <a:tcPr/>
                </a:tc>
                <a:extLst>
                  <a:ext uri="{0D108BD9-81ED-4DB2-BD59-A6C34878D82A}">
                    <a16:rowId xmlns:a16="http://schemas.microsoft.com/office/drawing/2014/main" val="2129499351"/>
                  </a:ext>
                </a:extLst>
              </a:tr>
            </a:tbl>
          </a:graphicData>
        </a:graphic>
      </p:graphicFrame>
      <p:sp>
        <p:nvSpPr>
          <p:cNvPr id="4" name="TextBox 3">
            <a:extLst>
              <a:ext uri="{FF2B5EF4-FFF2-40B4-BE49-F238E27FC236}">
                <a16:creationId xmlns:a16="http://schemas.microsoft.com/office/drawing/2014/main" id="{221C66A3-DD5A-727D-A206-BC33B606B933}"/>
              </a:ext>
            </a:extLst>
          </p:cNvPr>
          <p:cNvSpPr txBox="1"/>
          <p:nvPr/>
        </p:nvSpPr>
        <p:spPr>
          <a:xfrm>
            <a:off x="7857640" y="6343403"/>
            <a:ext cx="3905189" cy="365802"/>
          </a:xfrm>
          <a:prstGeom prst="rect">
            <a:avLst/>
          </a:prstGeom>
          <a:noFill/>
        </p:spPr>
        <p:txBody>
          <a:bodyPr wrap="square" rtlCol="0">
            <a:spAutoFit/>
          </a:bodyPr>
          <a:lstStyle/>
          <a:p>
            <a:r>
              <a:rPr lang="en-GB" dirty="0"/>
              <a:t>See supplement slides for other scopes!</a:t>
            </a:r>
          </a:p>
        </p:txBody>
      </p:sp>
    </p:spTree>
    <p:extLst>
      <p:ext uri="{BB962C8B-B14F-4D97-AF65-F5344CB8AC3E}">
        <p14:creationId xmlns:p14="http://schemas.microsoft.com/office/powerpoint/2010/main" val="1968517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C9A6F-CCFE-1F15-3E03-9A84EDCF7A74}"/>
              </a:ext>
            </a:extLst>
          </p:cNvPr>
          <p:cNvSpPr>
            <a:spLocks noGrp="1"/>
          </p:cNvSpPr>
          <p:nvPr>
            <p:ph type="ctrTitle"/>
          </p:nvPr>
        </p:nvSpPr>
        <p:spPr>
          <a:xfrm>
            <a:off x="1524000" y="1122362"/>
            <a:ext cx="9144000" cy="3186165"/>
          </a:xfrm>
        </p:spPr>
        <p:txBody>
          <a:bodyPr>
            <a:normAutofit fontScale="90000"/>
          </a:bodyPr>
          <a:lstStyle/>
          <a:p>
            <a:pPr marL="0" marR="0" lvl="0" indent="0" defTabSz="914400" rtl="0" eaLnBrk="1" fontAlgn="auto" latinLnBrk="0" hangingPunct="1">
              <a:lnSpc>
                <a:spcPct val="100000"/>
              </a:lnSpc>
              <a:spcBef>
                <a:spcPts val="0"/>
              </a:spcBef>
              <a:spcAft>
                <a:spcPts val="200"/>
              </a:spcAft>
              <a:tabLst/>
              <a:defRPr/>
            </a:pP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Introduction to </a:t>
            </a:r>
            <a:b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b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Identity, </a:t>
            </a:r>
            <a:b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b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Authentication,</a:t>
            </a:r>
            <a:b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b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and Authorization, </a:t>
            </a:r>
            <a:endParaRPr lang="en-GB" dirty="0"/>
          </a:p>
        </p:txBody>
      </p:sp>
      <p:sp>
        <p:nvSpPr>
          <p:cNvPr id="3" name="Subtitle 2">
            <a:extLst>
              <a:ext uri="{FF2B5EF4-FFF2-40B4-BE49-F238E27FC236}">
                <a16:creationId xmlns:a16="http://schemas.microsoft.com/office/drawing/2014/main" id="{19381778-7A54-9FEA-B7DD-4DE733FAEE20}"/>
              </a:ext>
            </a:extLst>
          </p:cNvPr>
          <p:cNvSpPr>
            <a:spLocks noGrp="1"/>
          </p:cNvSpPr>
          <p:nvPr>
            <p:ph type="subTitle" idx="1"/>
          </p:nvPr>
        </p:nvSpPr>
        <p:spPr>
          <a:xfrm>
            <a:off x="1524000" y="4308528"/>
            <a:ext cx="9144000" cy="949271"/>
          </a:xfrm>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626262"/>
                </a:solidFill>
                <a:effectLst/>
                <a:uLnTx/>
                <a:uFillTx/>
                <a:latin typeface="Arial" panose="020B0604020202020204" pitchFamily="34" charset="0"/>
                <a:ea typeface="+mn-ea"/>
                <a:cs typeface="Arial" panose="020B0604020202020204" pitchFamily="34" charset="0"/>
              </a:rPr>
              <a:t>…and why does it matter anyway </a:t>
            </a:r>
          </a:p>
        </p:txBody>
      </p:sp>
      <p:sp>
        <p:nvSpPr>
          <p:cNvPr id="5" name="Slide Number Placeholder 5">
            <a:extLst>
              <a:ext uri="{FF2B5EF4-FFF2-40B4-BE49-F238E27FC236}">
                <a16:creationId xmlns:a16="http://schemas.microsoft.com/office/drawing/2014/main" id="{C52E0146-2DC9-5F9B-D344-ED5544543A71}"/>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5</a:t>
            </a:fld>
            <a:endParaRPr lang="en-US"/>
          </a:p>
        </p:txBody>
      </p:sp>
    </p:spTree>
    <p:extLst>
      <p:ext uri="{BB962C8B-B14F-4D97-AF65-F5344CB8AC3E}">
        <p14:creationId xmlns:p14="http://schemas.microsoft.com/office/powerpoint/2010/main" val="296144014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US" sz="4000" b="1" spc="-100" dirty="0">
                <a:solidFill>
                  <a:srgbClr val="2E2D62"/>
                </a:solidFill>
                <a:latin typeface="Arial" panose="020B0604020202020204" pitchFamily="34" charset="0"/>
                <a:cs typeface="Arial" panose="020B0604020202020204" pitchFamily="34" charset="0"/>
              </a:rPr>
              <a:t>OIDC: Putting this together…</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srcRect/>
          <a:stretch/>
        </p:blipFill>
        <p:spPr bwMode="auto">
          <a:xfrm>
            <a:off x="9391136" y="110488"/>
            <a:ext cx="2397524" cy="110979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CD700740-76BF-C815-CCB3-EA40DC02508F}"/>
              </a:ext>
            </a:extLst>
          </p:cNvPr>
          <p:cNvPicPr>
            <a:picLocks noChangeAspect="1"/>
          </p:cNvPicPr>
          <p:nvPr/>
        </p:nvPicPr>
        <p:blipFill>
          <a:blip r:embed="rId4"/>
          <a:stretch>
            <a:fillRect/>
          </a:stretch>
        </p:blipFill>
        <p:spPr>
          <a:xfrm>
            <a:off x="2209800" y="1287762"/>
            <a:ext cx="7772400" cy="5340949"/>
          </a:xfrm>
          <a:prstGeom prst="rect">
            <a:avLst/>
          </a:prstGeom>
          <a:ln w="38100">
            <a:solidFill>
              <a:schemeClr val="tx1"/>
            </a:solidFill>
          </a:ln>
        </p:spPr>
      </p:pic>
      <p:sp>
        <p:nvSpPr>
          <p:cNvPr id="8" name="Rectangular Callout 7">
            <a:extLst>
              <a:ext uri="{FF2B5EF4-FFF2-40B4-BE49-F238E27FC236}">
                <a16:creationId xmlns:a16="http://schemas.microsoft.com/office/drawing/2014/main" id="{6E29B52D-086E-3D4A-3C3D-75C1ACDA263C}"/>
              </a:ext>
            </a:extLst>
          </p:cNvPr>
          <p:cNvSpPr/>
          <p:nvPr/>
        </p:nvSpPr>
        <p:spPr>
          <a:xfrm>
            <a:off x="109547" y="1957420"/>
            <a:ext cx="1927597" cy="3318278"/>
          </a:xfrm>
          <a:prstGeom prst="wedgeRectCallout">
            <a:avLst>
              <a:gd name="adj1" fmla="val 65572"/>
              <a:gd name="adj2" fmla="val -35758"/>
            </a:avLst>
          </a:prstGeom>
          <a:solidFill>
            <a:schemeClr val="bg1"/>
          </a:solidFill>
          <a:ln w="44450">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dirty="0">
                <a:solidFill>
                  <a:schemeClr val="tx1">
                    <a:lumMod val="50000"/>
                  </a:schemeClr>
                </a:solidFill>
              </a:rPr>
              <a:t>The token is three Base64-URL strings separated by dots that can be easily passed in HTML and HTTP environments</a:t>
            </a:r>
          </a:p>
        </p:txBody>
      </p:sp>
      <p:sp>
        <p:nvSpPr>
          <p:cNvPr id="10" name="TextBox 9">
            <a:extLst>
              <a:ext uri="{FF2B5EF4-FFF2-40B4-BE49-F238E27FC236}">
                <a16:creationId xmlns:a16="http://schemas.microsoft.com/office/drawing/2014/main" id="{F1CD3AB7-813C-C3AD-B70A-2216BDCD319B}"/>
              </a:ext>
            </a:extLst>
          </p:cNvPr>
          <p:cNvSpPr txBox="1"/>
          <p:nvPr/>
        </p:nvSpPr>
        <p:spPr>
          <a:xfrm>
            <a:off x="10154856" y="4043388"/>
            <a:ext cx="1916784" cy="2585323"/>
          </a:xfrm>
          <a:prstGeom prst="rect">
            <a:avLst/>
          </a:prstGeom>
          <a:solidFill>
            <a:schemeClr val="bg1"/>
          </a:solidFill>
          <a:ln w="38100">
            <a:solidFill>
              <a:schemeClr val="tx1"/>
            </a:solidFill>
          </a:ln>
        </p:spPr>
        <p:txBody>
          <a:bodyPr wrap="square">
            <a:spAutoFit/>
          </a:bodyPr>
          <a:lstStyle/>
          <a:p>
            <a:r>
              <a:rPr lang="en-GB" dirty="0"/>
              <a:t>Handy token decoding taken from: </a:t>
            </a:r>
            <a:r>
              <a:rPr lang="en-GB" dirty="0">
                <a:hlinkClick r:id="rId5"/>
              </a:rPr>
              <a:t>https://jwt.io/</a:t>
            </a:r>
            <a:r>
              <a:rPr lang="en-GB" dirty="0"/>
              <a:t> </a:t>
            </a:r>
          </a:p>
          <a:p>
            <a:endParaRPr lang="en-GB" dirty="0"/>
          </a:p>
          <a:p>
            <a:r>
              <a:rPr lang="en-GB" dirty="0"/>
              <a:t>Check it out for more info on JWTs or when using them yourself!</a:t>
            </a:r>
          </a:p>
        </p:txBody>
      </p:sp>
      <p:sp>
        <p:nvSpPr>
          <p:cNvPr id="4" name="Rectangle 3">
            <a:extLst>
              <a:ext uri="{FF2B5EF4-FFF2-40B4-BE49-F238E27FC236}">
                <a16:creationId xmlns:a16="http://schemas.microsoft.com/office/drawing/2014/main" id="{5D2625E5-18B5-CED8-EB1D-1AD133DB14A1}"/>
              </a:ext>
            </a:extLst>
          </p:cNvPr>
          <p:cNvSpPr/>
          <p:nvPr/>
        </p:nvSpPr>
        <p:spPr>
          <a:xfrm>
            <a:off x="6918503" y="5275698"/>
            <a:ext cx="1268235" cy="234189"/>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r>
              <a:rPr lang="en-GB" sz="1050" dirty="0"/>
              <a:t>🙂</a:t>
            </a:r>
          </a:p>
        </p:txBody>
      </p:sp>
    </p:spTree>
    <p:extLst>
      <p:ext uri="{BB962C8B-B14F-4D97-AF65-F5344CB8AC3E}">
        <p14:creationId xmlns:p14="http://schemas.microsoft.com/office/powerpoint/2010/main" val="375052312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US" sz="4000" b="1" spc="-100" dirty="0">
                <a:solidFill>
                  <a:srgbClr val="2E2D62"/>
                </a:solidFill>
                <a:latin typeface="Arial" panose="020B0604020202020204" pitchFamily="34" charset="0"/>
                <a:cs typeface="Arial" panose="020B0604020202020204" pitchFamily="34" charset="0"/>
              </a:rPr>
              <a:t>OIDC: Putting this together…</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2"/>
          <a:srcRect/>
          <a:stretch/>
        </p:blipFill>
        <p:spPr bwMode="auto">
          <a:xfrm>
            <a:off x="9391136" y="110488"/>
            <a:ext cx="2397524" cy="110979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CD700740-76BF-C815-CCB3-EA40DC02508F}"/>
              </a:ext>
            </a:extLst>
          </p:cNvPr>
          <p:cNvPicPr>
            <a:picLocks noChangeAspect="1"/>
          </p:cNvPicPr>
          <p:nvPr/>
        </p:nvPicPr>
        <p:blipFill>
          <a:blip r:embed="rId3"/>
          <a:stretch>
            <a:fillRect/>
          </a:stretch>
        </p:blipFill>
        <p:spPr>
          <a:xfrm>
            <a:off x="2209800" y="1287762"/>
            <a:ext cx="7772400" cy="5340949"/>
          </a:xfrm>
          <a:prstGeom prst="rect">
            <a:avLst/>
          </a:prstGeom>
          <a:ln w="38100">
            <a:solidFill>
              <a:schemeClr val="tx1"/>
            </a:solidFill>
          </a:ln>
        </p:spPr>
      </p:pic>
      <p:pic>
        <p:nvPicPr>
          <p:cNvPr id="4" name="Picture 3">
            <a:extLst>
              <a:ext uri="{FF2B5EF4-FFF2-40B4-BE49-F238E27FC236}">
                <a16:creationId xmlns:a16="http://schemas.microsoft.com/office/drawing/2014/main" id="{19B4583F-750A-D31C-7068-962F67CABFBA}"/>
              </a:ext>
            </a:extLst>
          </p:cNvPr>
          <p:cNvPicPr>
            <a:picLocks noChangeAspect="1"/>
          </p:cNvPicPr>
          <p:nvPr/>
        </p:nvPicPr>
        <p:blipFill rotWithShape="1">
          <a:blip r:embed="rId3"/>
          <a:srcRect l="1920" t="10238" r="56667" b="85425"/>
          <a:stretch/>
        </p:blipFill>
        <p:spPr>
          <a:xfrm>
            <a:off x="166838" y="2157984"/>
            <a:ext cx="5929162" cy="426720"/>
          </a:xfrm>
          <a:prstGeom prst="rect">
            <a:avLst/>
          </a:prstGeom>
          <a:ln w="38100">
            <a:solidFill>
              <a:schemeClr val="tx1"/>
            </a:solidFill>
          </a:ln>
        </p:spPr>
      </p:pic>
      <p:pic>
        <p:nvPicPr>
          <p:cNvPr id="5" name="Picture 4">
            <a:extLst>
              <a:ext uri="{FF2B5EF4-FFF2-40B4-BE49-F238E27FC236}">
                <a16:creationId xmlns:a16="http://schemas.microsoft.com/office/drawing/2014/main" id="{4A2F56AB-7C2C-E0A9-BEBD-5CF43B787828}"/>
              </a:ext>
            </a:extLst>
          </p:cNvPr>
          <p:cNvPicPr>
            <a:picLocks noChangeAspect="1"/>
          </p:cNvPicPr>
          <p:nvPr/>
        </p:nvPicPr>
        <p:blipFill rotWithShape="1">
          <a:blip r:embed="rId3"/>
          <a:srcRect l="52044" t="12000" r="34174" b="73129"/>
          <a:stretch/>
        </p:blipFill>
        <p:spPr>
          <a:xfrm>
            <a:off x="6253149" y="2660904"/>
            <a:ext cx="4841331" cy="3589672"/>
          </a:xfrm>
          <a:prstGeom prst="rect">
            <a:avLst/>
          </a:prstGeom>
          <a:ln w="38100">
            <a:solidFill>
              <a:schemeClr val="tx1"/>
            </a:solidFill>
          </a:ln>
        </p:spPr>
      </p:pic>
      <p:sp>
        <p:nvSpPr>
          <p:cNvPr id="6" name="Slide Number Placeholder 5">
            <a:extLst>
              <a:ext uri="{FF2B5EF4-FFF2-40B4-BE49-F238E27FC236}">
                <a16:creationId xmlns:a16="http://schemas.microsoft.com/office/drawing/2014/main" id="{6DF2664D-8705-F2EA-D0B4-322DA8EFA841}"/>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51</a:t>
            </a:fld>
            <a:endParaRPr lang="en-US"/>
          </a:p>
        </p:txBody>
      </p:sp>
    </p:spTree>
    <p:extLst>
      <p:ext uri="{BB962C8B-B14F-4D97-AF65-F5344CB8AC3E}">
        <p14:creationId xmlns:p14="http://schemas.microsoft.com/office/powerpoint/2010/main" val="113503072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US" sz="4000" b="1" spc="-100" dirty="0">
                <a:solidFill>
                  <a:srgbClr val="2E2D62"/>
                </a:solidFill>
                <a:latin typeface="Arial" panose="020B0604020202020204" pitchFamily="34" charset="0"/>
                <a:cs typeface="Arial" panose="020B0604020202020204" pitchFamily="34" charset="0"/>
              </a:rPr>
              <a:t>OIDC: Putting this together…</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srcRect/>
          <a:stretch/>
        </p:blipFill>
        <p:spPr bwMode="auto">
          <a:xfrm>
            <a:off x="9391136" y="110488"/>
            <a:ext cx="2397524" cy="110979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CD700740-76BF-C815-CCB3-EA40DC02508F}"/>
              </a:ext>
            </a:extLst>
          </p:cNvPr>
          <p:cNvPicPr>
            <a:picLocks noChangeAspect="1"/>
          </p:cNvPicPr>
          <p:nvPr/>
        </p:nvPicPr>
        <p:blipFill>
          <a:blip r:embed="rId4"/>
          <a:stretch>
            <a:fillRect/>
          </a:stretch>
        </p:blipFill>
        <p:spPr>
          <a:xfrm>
            <a:off x="2209800" y="1287762"/>
            <a:ext cx="7772400" cy="5340949"/>
          </a:xfrm>
          <a:prstGeom prst="rect">
            <a:avLst/>
          </a:prstGeom>
        </p:spPr>
      </p:pic>
      <p:pic>
        <p:nvPicPr>
          <p:cNvPr id="4" name="Picture 3">
            <a:extLst>
              <a:ext uri="{FF2B5EF4-FFF2-40B4-BE49-F238E27FC236}">
                <a16:creationId xmlns:a16="http://schemas.microsoft.com/office/drawing/2014/main" id="{45ADE750-F7CF-4D6E-D217-B907BC1CC3FB}"/>
              </a:ext>
            </a:extLst>
          </p:cNvPr>
          <p:cNvPicPr>
            <a:picLocks noChangeAspect="1"/>
          </p:cNvPicPr>
          <p:nvPr/>
        </p:nvPicPr>
        <p:blipFill rotWithShape="1">
          <a:blip r:embed="rId4"/>
          <a:srcRect l="2078" t="14353" r="56196" b="33372"/>
          <a:stretch/>
        </p:blipFill>
        <p:spPr>
          <a:xfrm>
            <a:off x="560831" y="1120552"/>
            <a:ext cx="5254931" cy="4523982"/>
          </a:xfrm>
          <a:prstGeom prst="rect">
            <a:avLst/>
          </a:prstGeom>
          <a:ln w="38100">
            <a:solidFill>
              <a:schemeClr val="tx1"/>
            </a:solidFill>
          </a:ln>
        </p:spPr>
      </p:pic>
      <p:sp>
        <p:nvSpPr>
          <p:cNvPr id="5" name="Rectangle 4">
            <a:extLst>
              <a:ext uri="{FF2B5EF4-FFF2-40B4-BE49-F238E27FC236}">
                <a16:creationId xmlns:a16="http://schemas.microsoft.com/office/drawing/2014/main" id="{3F4FA34F-E36B-8C28-B32F-398082EAAA97}"/>
              </a:ext>
            </a:extLst>
          </p:cNvPr>
          <p:cNvSpPr/>
          <p:nvPr/>
        </p:nvSpPr>
        <p:spPr>
          <a:xfrm>
            <a:off x="2209800" y="5230368"/>
            <a:ext cx="2654808" cy="3048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pic>
        <p:nvPicPr>
          <p:cNvPr id="6" name="Picture 5">
            <a:extLst>
              <a:ext uri="{FF2B5EF4-FFF2-40B4-BE49-F238E27FC236}">
                <a16:creationId xmlns:a16="http://schemas.microsoft.com/office/drawing/2014/main" id="{A6286396-502F-EA32-FBC7-70CE54893B12}"/>
              </a:ext>
            </a:extLst>
          </p:cNvPr>
          <p:cNvPicPr>
            <a:picLocks noChangeAspect="1"/>
          </p:cNvPicPr>
          <p:nvPr/>
        </p:nvPicPr>
        <p:blipFill rotWithShape="1">
          <a:blip r:embed="rId4"/>
          <a:srcRect l="51645" t="33300" r="7098" b="18306"/>
          <a:stretch/>
        </p:blipFill>
        <p:spPr>
          <a:xfrm>
            <a:off x="6096000" y="1833049"/>
            <a:ext cx="5805881" cy="4679769"/>
          </a:xfrm>
          <a:prstGeom prst="rect">
            <a:avLst/>
          </a:prstGeom>
          <a:ln w="38100">
            <a:solidFill>
              <a:schemeClr val="tx1"/>
            </a:solidFill>
          </a:ln>
        </p:spPr>
      </p:pic>
      <p:sp>
        <p:nvSpPr>
          <p:cNvPr id="7" name="Rectangle 6">
            <a:extLst>
              <a:ext uri="{FF2B5EF4-FFF2-40B4-BE49-F238E27FC236}">
                <a16:creationId xmlns:a16="http://schemas.microsoft.com/office/drawing/2014/main" id="{B56CF669-3238-45B8-A179-0F1737948571}"/>
              </a:ext>
            </a:extLst>
          </p:cNvPr>
          <p:cNvSpPr/>
          <p:nvPr/>
        </p:nvSpPr>
        <p:spPr>
          <a:xfrm>
            <a:off x="7327392" y="5907024"/>
            <a:ext cx="2654808" cy="3048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r>
              <a:rPr lang="en-GB" dirty="0"/>
              <a:t>🙂</a:t>
            </a:r>
          </a:p>
        </p:txBody>
      </p:sp>
    </p:spTree>
    <p:extLst>
      <p:ext uri="{BB962C8B-B14F-4D97-AF65-F5344CB8AC3E}">
        <p14:creationId xmlns:p14="http://schemas.microsoft.com/office/powerpoint/2010/main" val="208264530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US" sz="4000" b="1" spc="-100" dirty="0">
                <a:solidFill>
                  <a:srgbClr val="2E2D62"/>
                </a:solidFill>
                <a:latin typeface="Arial" panose="020B0604020202020204" pitchFamily="34" charset="0"/>
                <a:cs typeface="Arial" panose="020B0604020202020204" pitchFamily="34" charset="0"/>
              </a:rPr>
              <a:t>OIDC: Putting this together…</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srcRect/>
          <a:stretch/>
        </p:blipFill>
        <p:spPr bwMode="auto">
          <a:xfrm>
            <a:off x="9391136" y="110488"/>
            <a:ext cx="2397524" cy="110979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CD700740-76BF-C815-CCB3-EA40DC02508F}"/>
              </a:ext>
            </a:extLst>
          </p:cNvPr>
          <p:cNvPicPr>
            <a:picLocks noChangeAspect="1"/>
          </p:cNvPicPr>
          <p:nvPr/>
        </p:nvPicPr>
        <p:blipFill>
          <a:blip r:embed="rId4"/>
          <a:stretch>
            <a:fillRect/>
          </a:stretch>
        </p:blipFill>
        <p:spPr>
          <a:xfrm>
            <a:off x="2209800" y="1287762"/>
            <a:ext cx="7772400" cy="5340949"/>
          </a:xfrm>
          <a:prstGeom prst="rect">
            <a:avLst/>
          </a:prstGeom>
          <a:ln w="38100">
            <a:solidFill>
              <a:schemeClr val="tx1"/>
            </a:solidFill>
          </a:ln>
        </p:spPr>
      </p:pic>
      <p:pic>
        <p:nvPicPr>
          <p:cNvPr id="4" name="Picture 3">
            <a:extLst>
              <a:ext uri="{FF2B5EF4-FFF2-40B4-BE49-F238E27FC236}">
                <a16:creationId xmlns:a16="http://schemas.microsoft.com/office/drawing/2014/main" id="{7B8C9BB2-8751-46B0-D0E5-3858712310F0}"/>
              </a:ext>
            </a:extLst>
          </p:cNvPr>
          <p:cNvPicPr>
            <a:picLocks noChangeAspect="1"/>
          </p:cNvPicPr>
          <p:nvPr/>
        </p:nvPicPr>
        <p:blipFill rotWithShape="1">
          <a:blip r:embed="rId4"/>
          <a:srcRect l="2044" t="61573" r="55772"/>
          <a:stretch/>
        </p:blipFill>
        <p:spPr>
          <a:xfrm>
            <a:off x="67673" y="1053068"/>
            <a:ext cx="5494350" cy="3439197"/>
          </a:xfrm>
          <a:prstGeom prst="rect">
            <a:avLst/>
          </a:prstGeom>
          <a:ln w="38100">
            <a:solidFill>
              <a:schemeClr val="tx1"/>
            </a:solidFill>
          </a:ln>
        </p:spPr>
      </p:pic>
      <p:sp>
        <p:nvSpPr>
          <p:cNvPr id="5" name="Rectangle 4">
            <a:extLst>
              <a:ext uri="{FF2B5EF4-FFF2-40B4-BE49-F238E27FC236}">
                <a16:creationId xmlns:a16="http://schemas.microsoft.com/office/drawing/2014/main" id="{DF3595A7-20B9-0A1C-E0A2-2E42CAFF9021}"/>
              </a:ext>
            </a:extLst>
          </p:cNvPr>
          <p:cNvSpPr/>
          <p:nvPr/>
        </p:nvSpPr>
        <p:spPr>
          <a:xfrm>
            <a:off x="121979" y="1135362"/>
            <a:ext cx="1503780" cy="3048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pic>
        <p:nvPicPr>
          <p:cNvPr id="7" name="Picture 6">
            <a:extLst>
              <a:ext uri="{FF2B5EF4-FFF2-40B4-BE49-F238E27FC236}">
                <a16:creationId xmlns:a16="http://schemas.microsoft.com/office/drawing/2014/main" id="{ECD570A8-9180-F966-D4B3-9FC22E0D97AD}"/>
              </a:ext>
            </a:extLst>
          </p:cNvPr>
          <p:cNvPicPr>
            <a:picLocks noChangeAspect="1"/>
          </p:cNvPicPr>
          <p:nvPr/>
        </p:nvPicPr>
        <p:blipFill>
          <a:blip r:embed="rId5"/>
          <a:stretch>
            <a:fillRect/>
          </a:stretch>
        </p:blipFill>
        <p:spPr>
          <a:xfrm>
            <a:off x="2021975" y="4927696"/>
            <a:ext cx="10080982" cy="1850157"/>
          </a:xfrm>
          <a:prstGeom prst="rect">
            <a:avLst/>
          </a:prstGeom>
          <a:ln w="38100">
            <a:solidFill>
              <a:schemeClr val="tx1"/>
            </a:solidFill>
          </a:ln>
        </p:spPr>
      </p:pic>
      <p:sp>
        <p:nvSpPr>
          <p:cNvPr id="8" name="TextBox 7">
            <a:extLst>
              <a:ext uri="{FF2B5EF4-FFF2-40B4-BE49-F238E27FC236}">
                <a16:creationId xmlns:a16="http://schemas.microsoft.com/office/drawing/2014/main" id="{D16BDFA6-8386-93A4-DB9F-F7EE1D562DFB}"/>
              </a:ext>
            </a:extLst>
          </p:cNvPr>
          <p:cNvSpPr txBox="1"/>
          <p:nvPr/>
        </p:nvSpPr>
        <p:spPr>
          <a:xfrm>
            <a:off x="5685252" y="1385163"/>
            <a:ext cx="5979750" cy="3447098"/>
          </a:xfrm>
          <a:prstGeom prst="rect">
            <a:avLst/>
          </a:prstGeom>
          <a:solidFill>
            <a:schemeClr val="bg1"/>
          </a:solidFill>
          <a:ln w="38100">
            <a:solidFill>
              <a:schemeClr val="tx1"/>
            </a:solidFill>
          </a:ln>
        </p:spPr>
        <p:txBody>
          <a:bodyPr wrap="square" rtlCol="0">
            <a:spAutoFit/>
          </a:bodyPr>
          <a:lstStyle/>
          <a:p>
            <a:r>
              <a:rPr lang="en-GB" sz="2475" dirty="0"/>
              <a:t>JWK signing key published at a URL at the OP, such as: </a:t>
            </a:r>
          </a:p>
          <a:p>
            <a:r>
              <a:rPr lang="en-GB" sz="2475" dirty="0">
                <a:hlinkClick r:id="rId6"/>
              </a:rPr>
              <a:t>https://wlcg.cloud.cnaf.infn.it/jwk</a:t>
            </a:r>
            <a:endParaRPr lang="en-GB" sz="2475" dirty="0"/>
          </a:p>
          <a:p>
            <a:r>
              <a:rPr lang="en-GB" sz="2475" dirty="0"/>
              <a:t>The specific URL is detailed in the OP metadata, found at:</a:t>
            </a:r>
          </a:p>
          <a:p>
            <a:r>
              <a:rPr lang="en-GB" sz="2000" dirty="0">
                <a:latin typeface="Simplified Arabic Fixed" panose="02070309020205020404" pitchFamily="49" charset="-78"/>
                <a:cs typeface="Simplified Arabic Fixed" panose="02070309020205020404" pitchFamily="49" charset="-78"/>
              </a:rPr>
              <a:t> .well-known/</a:t>
            </a:r>
            <a:r>
              <a:rPr lang="en-GB" sz="2000" dirty="0" err="1">
                <a:latin typeface="Simplified Arabic Fixed" panose="02070309020205020404" pitchFamily="49" charset="-78"/>
                <a:cs typeface="Simplified Arabic Fixed" panose="02070309020205020404" pitchFamily="49" charset="-78"/>
              </a:rPr>
              <a:t>openid</a:t>
            </a:r>
            <a:r>
              <a:rPr lang="en-GB" sz="2000" dirty="0">
                <a:latin typeface="Simplified Arabic Fixed" panose="02070309020205020404" pitchFamily="49" charset="-78"/>
                <a:cs typeface="Simplified Arabic Fixed" panose="02070309020205020404" pitchFamily="49" charset="-78"/>
              </a:rPr>
              <a:t>-configuration</a:t>
            </a:r>
          </a:p>
          <a:p>
            <a:r>
              <a:rPr lang="en-GB" sz="2475" dirty="0"/>
              <a:t>For Example:</a:t>
            </a:r>
            <a:endParaRPr lang="en-GB" sz="2475" dirty="0">
              <a:hlinkClick r:id="rId7"/>
            </a:endParaRPr>
          </a:p>
          <a:p>
            <a:r>
              <a:rPr lang="en-GB" sz="2475" dirty="0">
                <a:hlinkClick r:id="rId7"/>
              </a:rPr>
              <a:t>https://wlcg.cloud.cnaf.infn.it/.well-known/openid-configuration</a:t>
            </a:r>
            <a:r>
              <a:rPr lang="en-GB" sz="2475" dirty="0"/>
              <a:t> </a:t>
            </a:r>
          </a:p>
        </p:txBody>
      </p:sp>
    </p:spTree>
    <p:extLst>
      <p:ext uri="{BB962C8B-B14F-4D97-AF65-F5344CB8AC3E}">
        <p14:creationId xmlns:p14="http://schemas.microsoft.com/office/powerpoint/2010/main" val="5188864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US" sz="4000" b="1" spc="-100" dirty="0">
                <a:solidFill>
                  <a:srgbClr val="2E2D62"/>
                </a:solidFill>
                <a:latin typeface="Arial" panose="020B0604020202020204" pitchFamily="34" charset="0"/>
                <a:cs typeface="Arial" panose="020B0604020202020204" pitchFamily="34" charset="0"/>
              </a:rPr>
              <a:t>OIDC: </a:t>
            </a:r>
            <a:r>
              <a:rPr lang="en-US" sz="4000" b="1" spc="-100" dirty="0" err="1">
                <a:solidFill>
                  <a:srgbClr val="2E2D62"/>
                </a:solidFill>
                <a:latin typeface="Arial" panose="020B0604020202020204" pitchFamily="34" charset="0"/>
                <a:cs typeface="Arial" panose="020B0604020202020204" pitchFamily="34" charset="0"/>
              </a:rPr>
              <a:t>UserInfo</a:t>
            </a:r>
            <a:r>
              <a:rPr lang="en-US" sz="4000" b="1" spc="-100" dirty="0">
                <a:solidFill>
                  <a:srgbClr val="2E2D62"/>
                </a:solidFill>
                <a:latin typeface="Arial" panose="020B0604020202020204" pitchFamily="34" charset="0"/>
                <a:cs typeface="Arial" panose="020B0604020202020204" pitchFamily="34" charset="0"/>
              </a:rPr>
              <a:t> Endpoint</a:t>
            </a:r>
          </a:p>
        </p:txBody>
      </p:sp>
      <p:sp>
        <p:nvSpPr>
          <p:cNvPr id="5" name="Rectangle 4">
            <a:extLst>
              <a:ext uri="{FF2B5EF4-FFF2-40B4-BE49-F238E27FC236}">
                <a16:creationId xmlns:a16="http://schemas.microsoft.com/office/drawing/2014/main" id="{31712D65-3594-7BB9-3214-C6E0CB31D035}"/>
              </a:ext>
            </a:extLst>
          </p:cNvPr>
          <p:cNvSpPr/>
          <p:nvPr/>
        </p:nvSpPr>
        <p:spPr>
          <a:xfrm>
            <a:off x="403341" y="1671493"/>
            <a:ext cx="10719460" cy="3046988"/>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ID token is not the only way for a RP to get information about a user – it can also make a request to the Ops </a:t>
            </a:r>
            <a:r>
              <a:rPr lang="en-GB" sz="2400" dirty="0" err="1">
                <a:solidFill>
                  <a:srgbClr val="626262"/>
                </a:solidFill>
                <a:latin typeface="Simplified Arabic Fixed" panose="02070309020205020404" pitchFamily="49" charset="-78"/>
                <a:cs typeface="Simplified Arabic Fixed" panose="02070309020205020404" pitchFamily="49" charset="-78"/>
              </a:rPr>
              <a:t>UserInfo</a:t>
            </a:r>
            <a:r>
              <a:rPr lang="en-GB" sz="2400" dirty="0">
                <a:solidFill>
                  <a:srgbClr val="626262"/>
                </a:solidFill>
                <a:latin typeface="Arial" panose="020B0604020202020204" pitchFamily="34" charset="0"/>
                <a:cs typeface="Arial" panose="020B0604020202020204" pitchFamily="34" charset="0"/>
              </a:rPr>
              <a:t> endpoint</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 </a:t>
            </a:r>
            <a:r>
              <a:rPr lang="en-GB" sz="2400" dirty="0" err="1">
                <a:solidFill>
                  <a:srgbClr val="626262"/>
                </a:solidFill>
                <a:latin typeface="Arial" panose="020B0604020202020204" pitchFamily="34" charset="0"/>
                <a:cs typeface="Arial" panose="020B0604020202020204" pitchFamily="34" charset="0"/>
              </a:rPr>
              <a:t>UserInfo</a:t>
            </a:r>
            <a:r>
              <a:rPr lang="en-GB" sz="2400" dirty="0">
                <a:solidFill>
                  <a:srgbClr val="626262"/>
                </a:solidFill>
                <a:latin typeface="Arial" panose="020B0604020202020204" pitchFamily="34" charset="0"/>
                <a:cs typeface="Arial" panose="020B0604020202020204" pitchFamily="34" charset="0"/>
              </a:rPr>
              <a:t> Request is made by the client using either a HTTP </a:t>
            </a:r>
            <a:r>
              <a:rPr lang="en-GB" sz="2400" dirty="0">
                <a:solidFill>
                  <a:srgbClr val="626262"/>
                </a:solidFill>
                <a:latin typeface="Simplified Arabic Fixed" panose="02070309020205020404" pitchFamily="49" charset="-78"/>
                <a:cs typeface="Simplified Arabic Fixed" panose="02070309020205020404" pitchFamily="49" charset="-78"/>
              </a:rPr>
              <a:t>GET</a:t>
            </a:r>
            <a:r>
              <a:rPr lang="en-GB" sz="2400" dirty="0">
                <a:solidFill>
                  <a:srgbClr val="626262"/>
                </a:solidFill>
                <a:latin typeface="Arial" panose="020B0604020202020204" pitchFamily="34" charset="0"/>
                <a:cs typeface="Arial" panose="020B0604020202020204" pitchFamily="34" charset="0"/>
              </a:rPr>
              <a:t> or HTTP </a:t>
            </a:r>
            <a:r>
              <a:rPr lang="en-GB" sz="2400" dirty="0">
                <a:solidFill>
                  <a:srgbClr val="626262"/>
                </a:solidFill>
                <a:latin typeface="Simplified Arabic Fixed" panose="02070309020205020404" pitchFamily="49" charset="-78"/>
                <a:cs typeface="Simplified Arabic Fixed" panose="02070309020205020404" pitchFamily="49" charset="-78"/>
              </a:rPr>
              <a:t>POST</a:t>
            </a:r>
            <a:r>
              <a:rPr lang="en-GB" sz="2400" dirty="0">
                <a:solidFill>
                  <a:srgbClr val="626262"/>
                </a:solidFill>
                <a:latin typeface="Arial" panose="020B0604020202020204" pitchFamily="34" charset="0"/>
                <a:cs typeface="Arial" panose="020B0604020202020204" pitchFamily="34" charset="0"/>
              </a:rPr>
              <a:t>. The Access Token previously obtained from an OIDC Authentication request MUST be included as a Bearer Token</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OIDC Core recommendation is that the request uses the HTTP </a:t>
            </a:r>
            <a:r>
              <a:rPr lang="en-GB" sz="2400" dirty="0">
                <a:solidFill>
                  <a:srgbClr val="626262"/>
                </a:solidFill>
                <a:latin typeface="Simplified Arabic Fixed" panose="02070309020205020404" pitchFamily="49" charset="-78"/>
                <a:cs typeface="Simplified Arabic Fixed" panose="02070309020205020404" pitchFamily="49" charset="-78"/>
              </a:rPr>
              <a:t>GET</a:t>
            </a:r>
            <a:r>
              <a:rPr lang="en-GB" sz="2400" dirty="0">
                <a:solidFill>
                  <a:srgbClr val="626262"/>
                </a:solidFill>
                <a:latin typeface="Arial" panose="020B0604020202020204" pitchFamily="34" charset="0"/>
                <a:cs typeface="Arial" panose="020B0604020202020204" pitchFamily="34" charset="0"/>
              </a:rPr>
              <a:t> method, with the Access Token sent using the </a:t>
            </a:r>
            <a:r>
              <a:rPr lang="en-GB" sz="2400" dirty="0">
                <a:solidFill>
                  <a:srgbClr val="626262"/>
                </a:solidFill>
                <a:latin typeface="Simplified Arabic Fixed" panose="02070309020205020404" pitchFamily="49" charset="-78"/>
                <a:cs typeface="Simplified Arabic Fixed" panose="02070309020205020404" pitchFamily="49" charset="-78"/>
              </a:rPr>
              <a:t>Authorization</a:t>
            </a:r>
            <a:r>
              <a:rPr lang="en-GB" sz="2400" dirty="0">
                <a:solidFill>
                  <a:srgbClr val="626262"/>
                </a:solidFill>
                <a:latin typeface="Arial" panose="020B0604020202020204" pitchFamily="34" charset="0"/>
                <a:cs typeface="Arial" panose="020B0604020202020204" pitchFamily="34" charset="0"/>
              </a:rPr>
              <a:t> header field</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srcRect/>
          <a:stretch/>
        </p:blipFill>
        <p:spPr bwMode="auto">
          <a:xfrm>
            <a:off x="9391136" y="110488"/>
            <a:ext cx="2397524" cy="110979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15A784B-D5B4-2D12-F993-CEFC7852C5F4}"/>
              </a:ext>
            </a:extLst>
          </p:cNvPr>
          <p:cNvSpPr txBox="1"/>
          <p:nvPr/>
        </p:nvSpPr>
        <p:spPr>
          <a:xfrm>
            <a:off x="5808862" y="4724842"/>
            <a:ext cx="4781036" cy="923330"/>
          </a:xfrm>
          <a:prstGeom prst="rect">
            <a:avLst/>
          </a:prstGeom>
          <a:noFill/>
        </p:spPr>
        <p:txBody>
          <a:bodyPr wrap="square" rtlCol="0">
            <a:spAutoFit/>
          </a:bodyPr>
          <a:lstStyle/>
          <a:p>
            <a:r>
              <a:rPr lang="en-GB" dirty="0">
                <a:latin typeface="Simplified Arabic Fixed" panose="02070309020205020404" pitchFamily="49" charset="-78"/>
                <a:cs typeface="Simplified Arabic Fixed" panose="02070309020205020404" pitchFamily="49" charset="-78"/>
              </a:rPr>
              <a:t>GET /</a:t>
            </a:r>
            <a:r>
              <a:rPr lang="en-GB" dirty="0" err="1">
                <a:latin typeface="Simplified Arabic Fixed" panose="02070309020205020404" pitchFamily="49" charset="-78"/>
                <a:cs typeface="Simplified Arabic Fixed" panose="02070309020205020404" pitchFamily="49" charset="-78"/>
              </a:rPr>
              <a:t>userinfo</a:t>
            </a:r>
            <a:r>
              <a:rPr lang="en-GB" dirty="0">
                <a:latin typeface="Simplified Arabic Fixed" panose="02070309020205020404" pitchFamily="49" charset="-78"/>
                <a:cs typeface="Simplified Arabic Fixed" panose="02070309020205020404" pitchFamily="49" charset="-78"/>
              </a:rPr>
              <a:t> HTTP/1.1 </a:t>
            </a:r>
          </a:p>
          <a:p>
            <a:r>
              <a:rPr lang="en-GB" dirty="0">
                <a:latin typeface="Simplified Arabic Fixed" panose="02070309020205020404" pitchFamily="49" charset="-78"/>
                <a:cs typeface="Simplified Arabic Fixed" panose="02070309020205020404" pitchFamily="49" charset="-78"/>
              </a:rPr>
              <a:t>Host: </a:t>
            </a:r>
            <a:r>
              <a:rPr lang="en-GB" dirty="0" err="1">
                <a:latin typeface="Simplified Arabic Fixed" panose="02070309020205020404" pitchFamily="49" charset="-78"/>
                <a:cs typeface="Simplified Arabic Fixed" panose="02070309020205020404" pitchFamily="49" charset="-78"/>
              </a:rPr>
              <a:t>server.example.com</a:t>
            </a:r>
            <a:r>
              <a:rPr lang="en-GB" dirty="0">
                <a:latin typeface="Simplified Arabic Fixed" panose="02070309020205020404" pitchFamily="49" charset="-78"/>
                <a:cs typeface="Simplified Arabic Fixed" panose="02070309020205020404" pitchFamily="49" charset="-78"/>
              </a:rPr>
              <a:t> Authorization: Bearer SlAV32hkKG </a:t>
            </a:r>
          </a:p>
        </p:txBody>
      </p:sp>
      <p:sp>
        <p:nvSpPr>
          <p:cNvPr id="6" name="TextBox 5">
            <a:extLst>
              <a:ext uri="{FF2B5EF4-FFF2-40B4-BE49-F238E27FC236}">
                <a16:creationId xmlns:a16="http://schemas.microsoft.com/office/drawing/2014/main" id="{2EB34780-5E98-A714-D546-17ABBBCED6F1}"/>
              </a:ext>
            </a:extLst>
          </p:cNvPr>
          <p:cNvSpPr txBox="1"/>
          <p:nvPr/>
        </p:nvSpPr>
        <p:spPr>
          <a:xfrm>
            <a:off x="2925962" y="4718481"/>
            <a:ext cx="2882900" cy="646331"/>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A non-normative example of a </a:t>
            </a:r>
            <a:r>
              <a:rPr lang="en-GB" dirty="0" err="1">
                <a:latin typeface="Arial" panose="020B0604020202020204" pitchFamily="34" charset="0"/>
                <a:cs typeface="Arial" panose="020B0604020202020204" pitchFamily="34" charset="0"/>
              </a:rPr>
              <a:t>UserInfo</a:t>
            </a:r>
            <a:r>
              <a:rPr lang="en-GB" dirty="0">
                <a:latin typeface="Arial" panose="020B0604020202020204" pitchFamily="34" charset="0"/>
                <a:cs typeface="Arial" panose="020B0604020202020204" pitchFamily="34" charset="0"/>
              </a:rPr>
              <a:t> Request:</a:t>
            </a:r>
          </a:p>
        </p:txBody>
      </p:sp>
      <p:sp>
        <p:nvSpPr>
          <p:cNvPr id="3" name="Subtitle 2">
            <a:extLst>
              <a:ext uri="{FF2B5EF4-FFF2-40B4-BE49-F238E27FC236}">
                <a16:creationId xmlns:a16="http://schemas.microsoft.com/office/drawing/2014/main" id="{DFCCDD5D-0502-1752-B484-723561306E7C}"/>
              </a:ext>
            </a:extLst>
          </p:cNvPr>
          <p:cNvSpPr txBox="1">
            <a:spLocks/>
          </p:cNvSpPr>
          <p:nvPr/>
        </p:nvSpPr>
        <p:spPr>
          <a:xfrm>
            <a:off x="7031841" y="6189652"/>
            <a:ext cx="5160159" cy="646332"/>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4400" dirty="0"/>
              <a:t>NOT EXAMINABLE</a:t>
            </a:r>
          </a:p>
        </p:txBody>
      </p:sp>
    </p:spTree>
    <p:extLst>
      <p:ext uri="{BB962C8B-B14F-4D97-AF65-F5344CB8AC3E}">
        <p14:creationId xmlns:p14="http://schemas.microsoft.com/office/powerpoint/2010/main" val="50615327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oogle Shape;317;p43">
            <a:extLst>
              <a:ext uri="{FF2B5EF4-FFF2-40B4-BE49-F238E27FC236}">
                <a16:creationId xmlns:a16="http://schemas.microsoft.com/office/drawing/2014/main" id="{6D2749CC-E6AD-B711-586D-3955A2F0ECDE}"/>
              </a:ext>
            </a:extLst>
          </p:cNvPr>
          <p:cNvPicPr preferRelativeResize="0"/>
          <p:nvPr/>
        </p:nvPicPr>
        <p:blipFill>
          <a:blip r:embed="rId3">
            <a:alphaModFix/>
          </a:blip>
          <a:stretch>
            <a:fillRect/>
          </a:stretch>
        </p:blipFill>
        <p:spPr>
          <a:xfrm rot="10800000">
            <a:off x="16513" y="4049452"/>
            <a:ext cx="823274" cy="835223"/>
          </a:xfrm>
          <a:prstGeom prst="rect">
            <a:avLst/>
          </a:prstGeom>
          <a:noFill/>
          <a:ln>
            <a:noFill/>
          </a:ln>
        </p:spPr>
      </p:pic>
      <p:sp>
        <p:nvSpPr>
          <p:cNvPr id="2" name="Title 1">
            <a:extLst>
              <a:ext uri="{FF2B5EF4-FFF2-40B4-BE49-F238E27FC236}">
                <a16:creationId xmlns:a16="http://schemas.microsoft.com/office/drawing/2014/main" id="{3A8FD1B6-DD36-CBFD-E2BF-4192CBEF100D}"/>
              </a:ext>
            </a:extLst>
          </p:cNvPr>
          <p:cNvSpPr>
            <a:spLocks noGrp="1"/>
          </p:cNvSpPr>
          <p:nvPr>
            <p:ph type="title"/>
          </p:nvPr>
        </p:nvSpPr>
        <p:spPr>
          <a:xfrm>
            <a:off x="839787" y="281199"/>
            <a:ext cx="8149229" cy="620457"/>
          </a:xfrm>
        </p:spPr>
        <p:txBody>
          <a:bodyPr>
            <a:normAutofit fontScale="90000"/>
          </a:bodyPr>
          <a:lstStyle/>
          <a:p>
            <a:r>
              <a:rPr lang="en-GB" dirty="0"/>
              <a:t>Putting the pieces together… OAuth &amp; OIDC</a:t>
            </a:r>
          </a:p>
        </p:txBody>
      </p:sp>
      <p:sp>
        <p:nvSpPr>
          <p:cNvPr id="4" name="Text Placeholder 3">
            <a:extLst>
              <a:ext uri="{FF2B5EF4-FFF2-40B4-BE49-F238E27FC236}">
                <a16:creationId xmlns:a16="http://schemas.microsoft.com/office/drawing/2014/main" id="{9895C8FB-0414-A048-318E-69BD77367FB9}"/>
              </a:ext>
            </a:extLst>
          </p:cNvPr>
          <p:cNvSpPr>
            <a:spLocks noGrp="1"/>
          </p:cNvSpPr>
          <p:nvPr>
            <p:ph type="body" sz="half" idx="2"/>
          </p:nvPr>
        </p:nvSpPr>
        <p:spPr>
          <a:xfrm>
            <a:off x="839788" y="1453957"/>
            <a:ext cx="4106508" cy="4675619"/>
          </a:xfrm>
        </p:spPr>
        <p:txBody>
          <a:bodyPr>
            <a:normAutofit/>
          </a:bodyPr>
          <a:lstStyle/>
          <a:p>
            <a:pPr marL="0" indent="0">
              <a:buNone/>
            </a:pPr>
            <a:r>
              <a:rPr lang="en-GB" sz="2200" b="1" dirty="0"/>
              <a:t>Good Bits</a:t>
            </a:r>
          </a:p>
          <a:p>
            <a:pPr marL="342900" indent="-342900">
              <a:spcBef>
                <a:spcPts val="1600"/>
              </a:spcBef>
              <a:buClr>
                <a:srgbClr val="626262"/>
              </a:buClr>
              <a:buFont typeface="Arial" panose="020B0604020202020204" pitchFamily="34" charset="0"/>
              <a:buChar char="•"/>
            </a:pPr>
            <a:r>
              <a:rPr lang="en-GB" sz="2200" dirty="0"/>
              <a:t>Tokens widely accepted</a:t>
            </a:r>
          </a:p>
          <a:p>
            <a:pPr marL="342900" indent="-342900">
              <a:spcBef>
                <a:spcPts val="1600"/>
              </a:spcBef>
              <a:buClr>
                <a:srgbClr val="626262"/>
              </a:buClr>
              <a:buFont typeface="Arial" panose="020B0604020202020204" pitchFamily="34" charset="0"/>
              <a:buChar char="•"/>
            </a:pPr>
            <a:r>
              <a:rPr lang="en-GB" sz="2200" dirty="0"/>
              <a:t>“Easy” to implement</a:t>
            </a:r>
          </a:p>
          <a:p>
            <a:pPr marL="342900" indent="-342900">
              <a:spcBef>
                <a:spcPts val="1600"/>
              </a:spcBef>
              <a:buClr>
                <a:srgbClr val="626262"/>
              </a:buClr>
              <a:buFont typeface="Arial" panose="020B0604020202020204" pitchFamily="34" charset="0"/>
              <a:buChar char="•"/>
            </a:pPr>
            <a:r>
              <a:rPr lang="en-GB" sz="2200" dirty="0"/>
              <a:t>Works for non-web</a:t>
            </a:r>
          </a:p>
          <a:p>
            <a:pPr marL="0" indent="0">
              <a:buClr>
                <a:srgbClr val="626262"/>
              </a:buClr>
              <a:buNone/>
            </a:pPr>
            <a:endParaRPr lang="en-GB" sz="2200" b="1" dirty="0"/>
          </a:p>
          <a:p>
            <a:pPr marL="0" indent="0">
              <a:buClr>
                <a:srgbClr val="626262"/>
              </a:buClr>
              <a:buNone/>
            </a:pPr>
            <a:r>
              <a:rPr lang="en-GB" sz="2200" b="1" dirty="0"/>
              <a:t>Bad Bits</a:t>
            </a:r>
          </a:p>
          <a:p>
            <a:pPr marL="457200" lvl="0" indent="-317500" algn="l" rtl="0">
              <a:spcBef>
                <a:spcPts val="1200"/>
              </a:spcBef>
              <a:spcAft>
                <a:spcPts val="0"/>
              </a:spcAft>
              <a:buSzPts val="1400"/>
              <a:buChar char="●"/>
            </a:pPr>
            <a:r>
              <a:rPr lang="en-GB" sz="2000" dirty="0"/>
              <a:t>Current identity federation status immature</a:t>
            </a:r>
          </a:p>
          <a:p>
            <a:endParaRPr lang="en-GB" sz="2400" dirty="0"/>
          </a:p>
        </p:txBody>
      </p:sp>
      <p:grpSp>
        <p:nvGrpSpPr>
          <p:cNvPr id="37" name="Group 36">
            <a:extLst>
              <a:ext uri="{FF2B5EF4-FFF2-40B4-BE49-F238E27FC236}">
                <a16:creationId xmlns:a16="http://schemas.microsoft.com/office/drawing/2014/main" id="{4E4E062F-9D2D-7F2A-D0B0-E6EF94594044}"/>
              </a:ext>
            </a:extLst>
          </p:cNvPr>
          <p:cNvGrpSpPr/>
          <p:nvPr/>
        </p:nvGrpSpPr>
        <p:grpSpPr>
          <a:xfrm>
            <a:off x="5322780" y="1828800"/>
            <a:ext cx="6150191" cy="1410346"/>
            <a:chOff x="5322780" y="1828800"/>
            <a:chExt cx="6150191" cy="1410346"/>
          </a:xfrm>
        </p:grpSpPr>
        <p:grpSp>
          <p:nvGrpSpPr>
            <p:cNvPr id="23" name="Group 22">
              <a:extLst>
                <a:ext uri="{FF2B5EF4-FFF2-40B4-BE49-F238E27FC236}">
                  <a16:creationId xmlns:a16="http://schemas.microsoft.com/office/drawing/2014/main" id="{7F1E5EBC-0192-EC6D-C669-B2C2B4F6F031}"/>
                </a:ext>
              </a:extLst>
            </p:cNvPr>
            <p:cNvGrpSpPr/>
            <p:nvPr/>
          </p:nvGrpSpPr>
          <p:grpSpPr>
            <a:xfrm>
              <a:off x="8526463" y="1828800"/>
              <a:ext cx="2946508" cy="1410346"/>
              <a:chOff x="8526463" y="1828800"/>
              <a:chExt cx="2946508" cy="1410346"/>
            </a:xfrm>
          </p:grpSpPr>
          <p:sp>
            <p:nvSpPr>
              <p:cNvPr id="20" name="Rectangle 19">
                <a:extLst>
                  <a:ext uri="{FF2B5EF4-FFF2-40B4-BE49-F238E27FC236}">
                    <a16:creationId xmlns:a16="http://schemas.microsoft.com/office/drawing/2014/main" id="{E17A2D9B-CE5D-CD58-1590-7600803A8F9E}"/>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DDE228B7-0824-BA30-72C5-0DAF0ED28A06}"/>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Research</a:t>
                </a:r>
              </a:p>
              <a:p>
                <a:pPr algn="ctr"/>
                <a:r>
                  <a:rPr lang="en-GB" sz="2400" dirty="0">
                    <a:solidFill>
                      <a:schemeClr val="bg1"/>
                    </a:solidFill>
                    <a:latin typeface="Arial" panose="020B0604020202020204" pitchFamily="34" charset="0"/>
                    <a:cs typeface="Arial" panose="020B0604020202020204" pitchFamily="34" charset="0"/>
                  </a:rPr>
                  <a:t>Community</a:t>
                </a:r>
              </a:p>
            </p:txBody>
          </p:sp>
          <p:pic>
            <p:nvPicPr>
              <p:cNvPr id="8" name="Graphic 7" descr="Factory with solid fill">
                <a:extLst>
                  <a:ext uri="{FF2B5EF4-FFF2-40B4-BE49-F238E27FC236}">
                    <a16:creationId xmlns:a16="http://schemas.microsoft.com/office/drawing/2014/main" id="{A0DBCCE4-FD2E-1BF6-0A40-07F0D5049DF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599176" y="1968755"/>
                <a:ext cx="1014668" cy="1014668"/>
              </a:xfrm>
              <a:prstGeom prst="rect">
                <a:avLst/>
              </a:prstGeom>
            </p:spPr>
          </p:pic>
        </p:grpSp>
        <p:grpSp>
          <p:nvGrpSpPr>
            <p:cNvPr id="26" name="Group 25">
              <a:extLst>
                <a:ext uri="{FF2B5EF4-FFF2-40B4-BE49-F238E27FC236}">
                  <a16:creationId xmlns:a16="http://schemas.microsoft.com/office/drawing/2014/main" id="{111C61B2-F2EB-E9B2-8F7E-6620DDD9161C}"/>
                </a:ext>
              </a:extLst>
            </p:cNvPr>
            <p:cNvGrpSpPr/>
            <p:nvPr/>
          </p:nvGrpSpPr>
          <p:grpSpPr>
            <a:xfrm>
              <a:off x="5322780" y="1828800"/>
              <a:ext cx="2946508" cy="1410346"/>
              <a:chOff x="8526463" y="1828800"/>
              <a:chExt cx="2946508" cy="1410346"/>
            </a:xfrm>
          </p:grpSpPr>
          <p:sp>
            <p:nvSpPr>
              <p:cNvPr id="27" name="Rectangle 26">
                <a:extLst>
                  <a:ext uri="{FF2B5EF4-FFF2-40B4-BE49-F238E27FC236}">
                    <a16:creationId xmlns:a16="http://schemas.microsoft.com/office/drawing/2014/main" id="{46254C85-BCAF-282E-9356-49A7E121FC0E}"/>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a:extLst>
                  <a:ext uri="{FF2B5EF4-FFF2-40B4-BE49-F238E27FC236}">
                    <a16:creationId xmlns:a16="http://schemas.microsoft.com/office/drawing/2014/main" id="{7951B396-56B9-BA1C-FA67-A2BA4B83181C}"/>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Identity</a:t>
                </a:r>
              </a:p>
              <a:p>
                <a:pPr algn="ctr"/>
                <a:r>
                  <a:rPr lang="en-GB" sz="2400" dirty="0">
                    <a:solidFill>
                      <a:schemeClr val="bg1"/>
                    </a:solidFill>
                    <a:latin typeface="Arial" panose="020B0604020202020204" pitchFamily="34" charset="0"/>
                    <a:cs typeface="Arial" panose="020B0604020202020204" pitchFamily="34" charset="0"/>
                  </a:rPr>
                  <a:t>Provider</a:t>
                </a:r>
              </a:p>
            </p:txBody>
          </p:sp>
          <p:pic>
            <p:nvPicPr>
              <p:cNvPr id="29" name="Graphic 28">
                <a:extLst>
                  <a:ext uri="{FF2B5EF4-FFF2-40B4-BE49-F238E27FC236}">
                    <a16:creationId xmlns:a16="http://schemas.microsoft.com/office/drawing/2014/main" id="{BE0C473F-E70F-7162-51F4-455EFACF41DA}"/>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8599176" y="1968755"/>
                <a:ext cx="1014668" cy="1014668"/>
              </a:xfrm>
              <a:prstGeom prst="rect">
                <a:avLst/>
              </a:prstGeom>
            </p:spPr>
          </p:pic>
        </p:grpSp>
      </p:grpSp>
      <p:grpSp>
        <p:nvGrpSpPr>
          <p:cNvPr id="33" name="Group 32">
            <a:extLst>
              <a:ext uri="{FF2B5EF4-FFF2-40B4-BE49-F238E27FC236}">
                <a16:creationId xmlns:a16="http://schemas.microsoft.com/office/drawing/2014/main" id="{6D79A8E6-67DF-ECA1-BA28-EE926FF196ED}"/>
              </a:ext>
            </a:extLst>
          </p:cNvPr>
          <p:cNvGrpSpPr/>
          <p:nvPr/>
        </p:nvGrpSpPr>
        <p:grpSpPr>
          <a:xfrm>
            <a:off x="6924621" y="4166289"/>
            <a:ext cx="2946508" cy="1410346"/>
            <a:chOff x="8526463" y="1828800"/>
            <a:chExt cx="2946508" cy="1410346"/>
          </a:xfrm>
        </p:grpSpPr>
        <p:sp>
          <p:nvSpPr>
            <p:cNvPr id="34" name="Rectangle 33">
              <a:extLst>
                <a:ext uri="{FF2B5EF4-FFF2-40B4-BE49-F238E27FC236}">
                  <a16:creationId xmlns:a16="http://schemas.microsoft.com/office/drawing/2014/main" id="{FA845410-5E39-7CB6-3E24-02864EA88951}"/>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a:extLst>
                <a:ext uri="{FF2B5EF4-FFF2-40B4-BE49-F238E27FC236}">
                  <a16:creationId xmlns:a16="http://schemas.microsoft.com/office/drawing/2014/main" id="{9712EB31-3E66-4A6A-5B66-2EAFE5C035E7}"/>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Research</a:t>
              </a:r>
            </a:p>
            <a:p>
              <a:pPr algn="ctr"/>
              <a:r>
                <a:rPr lang="en-GB" sz="2400" dirty="0">
                  <a:solidFill>
                    <a:schemeClr val="bg1"/>
                  </a:solidFill>
                  <a:latin typeface="Arial" panose="020B0604020202020204" pitchFamily="34" charset="0"/>
                  <a:cs typeface="Arial" panose="020B0604020202020204" pitchFamily="34" charset="0"/>
                </a:rPr>
                <a:t>Service</a:t>
              </a:r>
            </a:p>
          </p:txBody>
        </p:sp>
        <p:pic>
          <p:nvPicPr>
            <p:cNvPr id="36" name="Graphic 35" descr="Lightbulb and gear with solid fill">
              <a:extLst>
                <a:ext uri="{FF2B5EF4-FFF2-40B4-BE49-F238E27FC236}">
                  <a16:creationId xmlns:a16="http://schemas.microsoft.com/office/drawing/2014/main" id="{50978765-75C1-38E1-DB10-9699EDF747CD}"/>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8599176" y="1968755"/>
              <a:ext cx="1014668" cy="1014668"/>
            </a:xfrm>
            <a:prstGeom prst="rect">
              <a:avLst/>
            </a:prstGeom>
          </p:spPr>
        </p:pic>
      </p:grpSp>
      <p:cxnSp>
        <p:nvCxnSpPr>
          <p:cNvPr id="39" name="Straight Arrow Connector 38">
            <a:extLst>
              <a:ext uri="{FF2B5EF4-FFF2-40B4-BE49-F238E27FC236}">
                <a16:creationId xmlns:a16="http://schemas.microsoft.com/office/drawing/2014/main" id="{30523FDC-CB7F-7D3F-4989-D76F679D29A4}"/>
              </a:ext>
            </a:extLst>
          </p:cNvPr>
          <p:cNvCxnSpPr>
            <a:stCxn id="27" idx="2"/>
            <a:endCxn id="34" idx="0"/>
          </p:cNvCxnSpPr>
          <p:nvPr/>
        </p:nvCxnSpPr>
        <p:spPr>
          <a:xfrm>
            <a:off x="6796034" y="3239146"/>
            <a:ext cx="1601841" cy="927143"/>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5E3A8F01-0F09-689E-D365-7DF0A9D0884E}"/>
              </a:ext>
            </a:extLst>
          </p:cNvPr>
          <p:cNvCxnSpPr>
            <a:stCxn id="20" idx="2"/>
            <a:endCxn id="34" idx="0"/>
          </p:cNvCxnSpPr>
          <p:nvPr/>
        </p:nvCxnSpPr>
        <p:spPr>
          <a:xfrm flipH="1">
            <a:off x="8397875" y="3239146"/>
            <a:ext cx="1601842" cy="927143"/>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7D1E5BAA-7AB1-E5E6-8D9D-FACB62C2E445}"/>
              </a:ext>
            </a:extLst>
          </p:cNvPr>
          <p:cNvSpPr txBox="1"/>
          <p:nvPr/>
        </p:nvSpPr>
        <p:spPr>
          <a:xfrm>
            <a:off x="5203471" y="3526782"/>
            <a:ext cx="2067291" cy="830997"/>
          </a:xfrm>
          <a:prstGeom prst="rect">
            <a:avLst/>
          </a:prstGeom>
          <a:noFill/>
        </p:spPr>
        <p:txBody>
          <a:bodyPr wrap="square" rtlCol="0">
            <a:spAutoFit/>
          </a:bodyPr>
          <a:lstStyle/>
          <a:p>
            <a:r>
              <a:rPr lang="en-GB" sz="2400" dirty="0"/>
              <a:t>Authentication</a:t>
            </a:r>
            <a:br>
              <a:rPr lang="en-GB" sz="2400" dirty="0"/>
            </a:br>
            <a:r>
              <a:rPr lang="en-GB" sz="2400" dirty="0"/>
              <a:t>(OIDC)</a:t>
            </a:r>
          </a:p>
        </p:txBody>
      </p:sp>
      <p:sp>
        <p:nvSpPr>
          <p:cNvPr id="46" name="TextBox 45">
            <a:extLst>
              <a:ext uri="{FF2B5EF4-FFF2-40B4-BE49-F238E27FC236}">
                <a16:creationId xmlns:a16="http://schemas.microsoft.com/office/drawing/2014/main" id="{2DA1E06A-AA41-B5CA-40F3-B691A279E7F3}"/>
              </a:ext>
            </a:extLst>
          </p:cNvPr>
          <p:cNvSpPr txBox="1"/>
          <p:nvPr/>
        </p:nvSpPr>
        <p:spPr>
          <a:xfrm>
            <a:off x="9596679" y="3526783"/>
            <a:ext cx="1876291" cy="830997"/>
          </a:xfrm>
          <a:prstGeom prst="rect">
            <a:avLst/>
          </a:prstGeom>
          <a:noFill/>
        </p:spPr>
        <p:txBody>
          <a:bodyPr wrap="square" rtlCol="0">
            <a:spAutoFit/>
          </a:bodyPr>
          <a:lstStyle/>
          <a:p>
            <a:r>
              <a:rPr lang="en-GB" sz="2400" dirty="0"/>
              <a:t>Authorization</a:t>
            </a:r>
          </a:p>
          <a:p>
            <a:pPr algn="r"/>
            <a:r>
              <a:rPr lang="en-GB" sz="2400" dirty="0"/>
              <a:t>(OAuth)</a:t>
            </a:r>
          </a:p>
        </p:txBody>
      </p:sp>
      <p:sp>
        <p:nvSpPr>
          <p:cNvPr id="3" name="Slide Number Placeholder 2">
            <a:extLst>
              <a:ext uri="{FF2B5EF4-FFF2-40B4-BE49-F238E27FC236}">
                <a16:creationId xmlns:a16="http://schemas.microsoft.com/office/drawing/2014/main" id="{5A04F217-0B86-7D31-2946-FF787D29E017}"/>
              </a:ext>
            </a:extLst>
          </p:cNvPr>
          <p:cNvSpPr>
            <a:spLocks noGrp="1"/>
          </p:cNvSpPr>
          <p:nvPr>
            <p:ph type="sldNum" sz="quarter" idx="12"/>
          </p:nvPr>
        </p:nvSpPr>
        <p:spPr/>
        <p:txBody>
          <a:bodyPr/>
          <a:lstStyle/>
          <a:p>
            <a:fld id="{BBAAB195-B577-5546-8349-9DDA93B6129E}" type="slidenum">
              <a:rPr lang="en-US" smtClean="0"/>
              <a:t>55</a:t>
            </a:fld>
            <a:endParaRPr lang="en-US" dirty="0"/>
          </a:p>
        </p:txBody>
      </p:sp>
      <p:pic>
        <p:nvPicPr>
          <p:cNvPr id="5" name="Google Shape;316;p43">
            <a:extLst>
              <a:ext uri="{FF2B5EF4-FFF2-40B4-BE49-F238E27FC236}">
                <a16:creationId xmlns:a16="http://schemas.microsoft.com/office/drawing/2014/main" id="{91745E8F-2515-7459-27ED-DEE6C1B07810}"/>
              </a:ext>
            </a:extLst>
          </p:cNvPr>
          <p:cNvPicPr preferRelativeResize="0"/>
          <p:nvPr/>
        </p:nvPicPr>
        <p:blipFill>
          <a:blip r:embed="rId3">
            <a:alphaModFix/>
          </a:blip>
          <a:stretch>
            <a:fillRect/>
          </a:stretch>
        </p:blipFill>
        <p:spPr>
          <a:xfrm>
            <a:off x="16513" y="1776766"/>
            <a:ext cx="823275" cy="835223"/>
          </a:xfrm>
          <a:prstGeom prst="rect">
            <a:avLst/>
          </a:prstGeom>
          <a:noFill/>
          <a:ln>
            <a:noFill/>
          </a:ln>
        </p:spPr>
      </p:pic>
      <p:sp>
        <p:nvSpPr>
          <p:cNvPr id="6" name="Google Shape;444;p55">
            <a:extLst>
              <a:ext uri="{FF2B5EF4-FFF2-40B4-BE49-F238E27FC236}">
                <a16:creationId xmlns:a16="http://schemas.microsoft.com/office/drawing/2014/main" id="{0F0FA874-F34D-C5F7-A257-65358BA118F3}"/>
              </a:ext>
            </a:extLst>
          </p:cNvPr>
          <p:cNvSpPr txBox="1"/>
          <p:nvPr/>
        </p:nvSpPr>
        <p:spPr>
          <a:xfrm rot="-1926">
            <a:off x="8526798" y="809380"/>
            <a:ext cx="3665177" cy="1201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i="1" dirty="0"/>
              <a:t>In many deployments, the Identity Provider and Research Community are combined as the “Token Issuer”</a:t>
            </a:r>
            <a:endParaRPr i="1" dirty="0"/>
          </a:p>
        </p:txBody>
      </p:sp>
    </p:spTree>
    <p:extLst>
      <p:ext uri="{BB962C8B-B14F-4D97-AF65-F5344CB8AC3E}">
        <p14:creationId xmlns:p14="http://schemas.microsoft.com/office/powerpoint/2010/main" val="277366535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C9A6F-CCFE-1F15-3E03-9A84EDCF7A74}"/>
              </a:ext>
            </a:extLst>
          </p:cNvPr>
          <p:cNvSpPr>
            <a:spLocks noGrp="1"/>
          </p:cNvSpPr>
          <p:nvPr>
            <p:ph type="ctrTitle"/>
          </p:nvPr>
        </p:nvSpPr>
        <p:spPr/>
        <p:txBody>
          <a:bodyPr>
            <a:normAutofit/>
          </a:bodyPr>
          <a:lstStyle/>
          <a:p>
            <a:pPr marL="0" marR="0" lvl="0" indent="0" defTabSz="914400" rtl="0" eaLnBrk="1" fontAlgn="auto" latinLnBrk="0" hangingPunct="1">
              <a:lnSpc>
                <a:spcPct val="100000"/>
              </a:lnSpc>
              <a:spcBef>
                <a:spcPts val="0"/>
              </a:spcBef>
              <a:spcAft>
                <a:spcPts val="200"/>
              </a:spcAft>
              <a:tabLst/>
              <a:defRPr/>
            </a:pP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but which is “best”?</a:t>
            </a:r>
            <a:endParaRPr lang="en-GB" dirty="0"/>
          </a:p>
        </p:txBody>
      </p:sp>
      <p:sp>
        <p:nvSpPr>
          <p:cNvPr id="3" name="Subtitle 2">
            <a:extLst>
              <a:ext uri="{FF2B5EF4-FFF2-40B4-BE49-F238E27FC236}">
                <a16:creationId xmlns:a16="http://schemas.microsoft.com/office/drawing/2014/main" id="{19381778-7A54-9FEA-B7DD-4DE733FAEE20}"/>
              </a:ext>
            </a:extLst>
          </p:cNvPr>
          <p:cNvSpPr>
            <a:spLocks noGrp="1"/>
          </p:cNvSpPr>
          <p:nvPr>
            <p:ph type="subTitle" idx="1"/>
          </p:nvPr>
        </p:nvSpPr>
        <p:spPr/>
        <p:txBody>
          <a:bodyPr/>
          <a:lstStyle/>
          <a:p>
            <a:endParaRPr lang="en-GB"/>
          </a:p>
        </p:txBody>
      </p:sp>
      <p:sp>
        <p:nvSpPr>
          <p:cNvPr id="5" name="Slide Number Placeholder 5">
            <a:extLst>
              <a:ext uri="{FF2B5EF4-FFF2-40B4-BE49-F238E27FC236}">
                <a16:creationId xmlns:a16="http://schemas.microsoft.com/office/drawing/2014/main" id="{C52E0146-2DC9-5F9B-D344-ED5544543A71}"/>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56</a:t>
            </a:fld>
            <a:endParaRPr lang="en-US"/>
          </a:p>
        </p:txBody>
      </p:sp>
    </p:spTree>
    <p:extLst>
      <p:ext uri="{BB962C8B-B14F-4D97-AF65-F5344CB8AC3E}">
        <p14:creationId xmlns:p14="http://schemas.microsoft.com/office/powerpoint/2010/main" val="56563586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US" sz="4000" b="1" spc="-100" dirty="0">
                <a:solidFill>
                  <a:srgbClr val="2E2D62"/>
                </a:solidFill>
                <a:latin typeface="Arial" panose="020B0604020202020204" pitchFamily="34" charset="0"/>
                <a:cs typeface="Arial" panose="020B0604020202020204" pitchFamily="34" charset="0"/>
              </a:rPr>
              <a:t>A recap</a:t>
            </a:r>
          </a:p>
        </p:txBody>
      </p:sp>
      <p:graphicFrame>
        <p:nvGraphicFramePr>
          <p:cNvPr id="7" name="Google Shape;466;p57">
            <a:extLst>
              <a:ext uri="{FF2B5EF4-FFF2-40B4-BE49-F238E27FC236}">
                <a16:creationId xmlns:a16="http://schemas.microsoft.com/office/drawing/2014/main" id="{A62576BB-A8BB-96DD-75D8-0CFEEF768534}"/>
              </a:ext>
            </a:extLst>
          </p:cNvPr>
          <p:cNvGraphicFramePr/>
          <p:nvPr>
            <p:extLst>
              <p:ext uri="{D42A27DB-BD31-4B8C-83A1-F6EECF244321}">
                <p14:modId xmlns:p14="http://schemas.microsoft.com/office/powerpoint/2010/main" val="4251663172"/>
              </p:ext>
            </p:extLst>
          </p:nvPr>
        </p:nvGraphicFramePr>
        <p:xfrm>
          <a:off x="2292888" y="1653819"/>
          <a:ext cx="9652000" cy="4754640"/>
        </p:xfrm>
        <a:graphic>
          <a:graphicData uri="http://schemas.openxmlformats.org/drawingml/2006/table">
            <a:tbl>
              <a:tblPr>
                <a:noFill/>
              </a:tblPr>
              <a:tblGrid>
                <a:gridCol w="2413000">
                  <a:extLst>
                    <a:ext uri="{9D8B030D-6E8A-4147-A177-3AD203B41FA5}">
                      <a16:colId xmlns:a16="http://schemas.microsoft.com/office/drawing/2014/main" val="20000"/>
                    </a:ext>
                  </a:extLst>
                </a:gridCol>
                <a:gridCol w="2413000">
                  <a:extLst>
                    <a:ext uri="{9D8B030D-6E8A-4147-A177-3AD203B41FA5}">
                      <a16:colId xmlns:a16="http://schemas.microsoft.com/office/drawing/2014/main" val="20001"/>
                    </a:ext>
                  </a:extLst>
                </a:gridCol>
                <a:gridCol w="2413000">
                  <a:extLst>
                    <a:ext uri="{9D8B030D-6E8A-4147-A177-3AD203B41FA5}">
                      <a16:colId xmlns:a16="http://schemas.microsoft.com/office/drawing/2014/main" val="20002"/>
                    </a:ext>
                  </a:extLst>
                </a:gridCol>
                <a:gridCol w="2413000">
                  <a:extLst>
                    <a:ext uri="{9D8B030D-6E8A-4147-A177-3AD203B41FA5}">
                      <a16:colId xmlns:a16="http://schemas.microsoft.com/office/drawing/2014/main" val="20003"/>
                    </a:ext>
                  </a:extLst>
                </a:gridCol>
              </a:tblGrid>
              <a:tr h="609560">
                <a:tc>
                  <a:txBody>
                    <a:bodyPr/>
                    <a:lstStyle/>
                    <a:p>
                      <a:pPr marL="0" lvl="0" indent="0" algn="l" rtl="0">
                        <a:spcBef>
                          <a:spcPts val="0"/>
                        </a:spcBef>
                        <a:spcAft>
                          <a:spcPts val="0"/>
                        </a:spcAft>
                        <a:buNone/>
                      </a:pPr>
                      <a:endParaRPr sz="2400" b="1"/>
                    </a:p>
                  </a:txBody>
                  <a:tcPr marL="121900" marR="121900" marT="121900" marB="121900"/>
                </a:tc>
                <a:tc>
                  <a:txBody>
                    <a:bodyPr/>
                    <a:lstStyle/>
                    <a:p>
                      <a:pPr marL="0" lvl="0" indent="0" algn="l" rtl="0">
                        <a:spcBef>
                          <a:spcPts val="0"/>
                        </a:spcBef>
                        <a:spcAft>
                          <a:spcPts val="0"/>
                        </a:spcAft>
                        <a:buNone/>
                      </a:pPr>
                      <a:r>
                        <a:rPr lang="en" sz="2400" b="1"/>
                        <a:t>Certificates</a:t>
                      </a:r>
                      <a:endParaRPr sz="2400" b="1"/>
                    </a:p>
                  </a:txBody>
                  <a:tcPr marL="121900" marR="121900" marT="121900" marB="121900"/>
                </a:tc>
                <a:tc>
                  <a:txBody>
                    <a:bodyPr/>
                    <a:lstStyle/>
                    <a:p>
                      <a:pPr marL="0" lvl="0" indent="0" algn="l" rtl="0">
                        <a:spcBef>
                          <a:spcPts val="0"/>
                        </a:spcBef>
                        <a:spcAft>
                          <a:spcPts val="0"/>
                        </a:spcAft>
                        <a:buNone/>
                      </a:pPr>
                      <a:r>
                        <a:rPr lang="en" sz="2400" b="1"/>
                        <a:t>SAML</a:t>
                      </a:r>
                      <a:endParaRPr sz="2400" b="1"/>
                    </a:p>
                  </a:txBody>
                  <a:tcPr marL="121900" marR="121900" marT="121900" marB="121900"/>
                </a:tc>
                <a:tc>
                  <a:txBody>
                    <a:bodyPr/>
                    <a:lstStyle/>
                    <a:p>
                      <a:pPr marL="0" lvl="0" indent="0" algn="l" rtl="0">
                        <a:spcBef>
                          <a:spcPts val="0"/>
                        </a:spcBef>
                        <a:spcAft>
                          <a:spcPts val="0"/>
                        </a:spcAft>
                        <a:buNone/>
                      </a:pPr>
                      <a:r>
                        <a:rPr lang="en" sz="2400" b="1"/>
                        <a:t>OAuth2</a:t>
                      </a:r>
                      <a:endParaRPr sz="2400" b="1"/>
                    </a:p>
                  </a:txBody>
                  <a:tcPr marL="121900" marR="121900" marT="121900" marB="121900"/>
                </a:tc>
                <a:extLst>
                  <a:ext uri="{0D108BD9-81ED-4DB2-BD59-A6C34878D82A}">
                    <a16:rowId xmlns:a16="http://schemas.microsoft.com/office/drawing/2014/main" val="10000"/>
                  </a:ext>
                </a:extLst>
              </a:tr>
              <a:tr h="609560">
                <a:tc>
                  <a:txBody>
                    <a:bodyPr/>
                    <a:lstStyle/>
                    <a:p>
                      <a:pPr marL="0" lvl="0" indent="0" algn="l" rtl="0">
                        <a:spcBef>
                          <a:spcPts val="0"/>
                        </a:spcBef>
                        <a:spcAft>
                          <a:spcPts val="0"/>
                        </a:spcAft>
                        <a:buNone/>
                      </a:pPr>
                      <a:r>
                        <a:rPr lang="en" sz="2400" b="1"/>
                        <a:t>Web?</a:t>
                      </a:r>
                      <a:endParaRPr sz="2400" b="1"/>
                    </a:p>
                  </a:txBody>
                  <a:tcPr marL="121900" marR="121900" marT="121900" marB="121900"/>
                </a:tc>
                <a:tc>
                  <a:txBody>
                    <a:bodyPr/>
                    <a:lstStyle/>
                    <a:p>
                      <a:pPr marL="0" lvl="0" indent="0" algn="l" rtl="0">
                        <a:spcBef>
                          <a:spcPts val="0"/>
                        </a:spcBef>
                        <a:spcAft>
                          <a:spcPts val="0"/>
                        </a:spcAft>
                        <a:buNone/>
                      </a:pPr>
                      <a:r>
                        <a:rPr lang="en" sz="2400"/>
                        <a:t>Yes</a:t>
                      </a:r>
                      <a:endParaRPr sz="2400"/>
                    </a:p>
                  </a:txBody>
                  <a:tcPr marL="121900" marR="121900" marT="121900" marB="121900"/>
                </a:tc>
                <a:tc>
                  <a:txBody>
                    <a:bodyPr/>
                    <a:lstStyle/>
                    <a:p>
                      <a:pPr marL="0" lvl="0" indent="0" algn="l" rtl="0">
                        <a:spcBef>
                          <a:spcPts val="0"/>
                        </a:spcBef>
                        <a:spcAft>
                          <a:spcPts val="0"/>
                        </a:spcAft>
                        <a:buNone/>
                      </a:pPr>
                      <a:r>
                        <a:rPr lang="en" sz="2400"/>
                        <a:t>Yes</a:t>
                      </a:r>
                      <a:endParaRPr sz="2400"/>
                    </a:p>
                  </a:txBody>
                  <a:tcPr marL="121900" marR="121900" marT="121900" marB="121900"/>
                </a:tc>
                <a:tc>
                  <a:txBody>
                    <a:bodyPr/>
                    <a:lstStyle/>
                    <a:p>
                      <a:pPr marL="0" lvl="0" indent="0" algn="l" rtl="0">
                        <a:spcBef>
                          <a:spcPts val="0"/>
                        </a:spcBef>
                        <a:spcAft>
                          <a:spcPts val="0"/>
                        </a:spcAft>
                        <a:buNone/>
                      </a:pPr>
                      <a:r>
                        <a:rPr lang="en" sz="2400"/>
                        <a:t>Yes</a:t>
                      </a:r>
                      <a:endParaRPr sz="2400"/>
                    </a:p>
                  </a:txBody>
                  <a:tcPr marL="121900" marR="121900" marT="121900" marB="121900"/>
                </a:tc>
                <a:extLst>
                  <a:ext uri="{0D108BD9-81ED-4DB2-BD59-A6C34878D82A}">
                    <a16:rowId xmlns:a16="http://schemas.microsoft.com/office/drawing/2014/main" val="10001"/>
                  </a:ext>
                </a:extLst>
              </a:tr>
              <a:tr h="609560">
                <a:tc>
                  <a:txBody>
                    <a:bodyPr/>
                    <a:lstStyle/>
                    <a:p>
                      <a:pPr marL="0" lvl="0" indent="0" algn="l" rtl="0">
                        <a:spcBef>
                          <a:spcPts val="0"/>
                        </a:spcBef>
                        <a:spcAft>
                          <a:spcPts val="0"/>
                        </a:spcAft>
                        <a:buNone/>
                      </a:pPr>
                      <a:r>
                        <a:rPr lang="en" sz="2400" b="1"/>
                        <a:t>Command Line?</a:t>
                      </a:r>
                      <a:endParaRPr sz="2400" b="1"/>
                    </a:p>
                  </a:txBody>
                  <a:tcPr marL="121900" marR="121900" marT="121900" marB="121900"/>
                </a:tc>
                <a:tc>
                  <a:txBody>
                    <a:bodyPr/>
                    <a:lstStyle/>
                    <a:p>
                      <a:pPr marL="0" lvl="0" indent="0" algn="l" rtl="0">
                        <a:spcBef>
                          <a:spcPts val="0"/>
                        </a:spcBef>
                        <a:spcAft>
                          <a:spcPts val="0"/>
                        </a:spcAft>
                        <a:buNone/>
                      </a:pPr>
                      <a:r>
                        <a:rPr lang="en" sz="2400"/>
                        <a:t>Yes</a:t>
                      </a:r>
                      <a:endParaRPr sz="2400"/>
                    </a:p>
                  </a:txBody>
                  <a:tcPr marL="121900" marR="121900" marT="121900" marB="121900"/>
                </a:tc>
                <a:tc>
                  <a:txBody>
                    <a:bodyPr/>
                    <a:lstStyle/>
                    <a:p>
                      <a:pPr marL="0" lvl="0" indent="0" algn="l" rtl="0">
                        <a:spcBef>
                          <a:spcPts val="0"/>
                        </a:spcBef>
                        <a:spcAft>
                          <a:spcPts val="0"/>
                        </a:spcAft>
                        <a:buNone/>
                      </a:pPr>
                      <a:r>
                        <a:rPr lang="en" sz="2400"/>
                        <a:t>No</a:t>
                      </a:r>
                      <a:endParaRPr sz="2400"/>
                    </a:p>
                  </a:txBody>
                  <a:tcPr marL="121900" marR="121900" marT="121900" marB="121900"/>
                </a:tc>
                <a:tc>
                  <a:txBody>
                    <a:bodyPr/>
                    <a:lstStyle/>
                    <a:p>
                      <a:pPr marL="0" lvl="0" indent="0" algn="l" rtl="0">
                        <a:spcBef>
                          <a:spcPts val="0"/>
                        </a:spcBef>
                        <a:spcAft>
                          <a:spcPts val="0"/>
                        </a:spcAft>
                        <a:buNone/>
                      </a:pPr>
                      <a:r>
                        <a:rPr lang="en" sz="2400"/>
                        <a:t>Yes</a:t>
                      </a:r>
                      <a:endParaRPr sz="2400"/>
                    </a:p>
                  </a:txBody>
                  <a:tcPr marL="121900" marR="121900" marT="121900" marB="121900"/>
                </a:tc>
                <a:extLst>
                  <a:ext uri="{0D108BD9-81ED-4DB2-BD59-A6C34878D82A}">
                    <a16:rowId xmlns:a16="http://schemas.microsoft.com/office/drawing/2014/main" val="10002"/>
                  </a:ext>
                </a:extLst>
              </a:tr>
              <a:tr h="609560">
                <a:tc>
                  <a:txBody>
                    <a:bodyPr/>
                    <a:lstStyle/>
                    <a:p>
                      <a:pPr marL="0" lvl="0" indent="0" algn="l" rtl="0">
                        <a:spcBef>
                          <a:spcPts val="0"/>
                        </a:spcBef>
                        <a:spcAft>
                          <a:spcPts val="0"/>
                        </a:spcAft>
                        <a:buNone/>
                      </a:pPr>
                      <a:r>
                        <a:rPr lang="en" sz="2400" b="1"/>
                        <a:t>Advantage?</a:t>
                      </a:r>
                      <a:endParaRPr sz="2400" b="1"/>
                    </a:p>
                  </a:txBody>
                  <a:tcPr marL="121900" marR="121900" marT="121900" marB="121900"/>
                </a:tc>
                <a:tc>
                  <a:txBody>
                    <a:bodyPr/>
                    <a:lstStyle/>
                    <a:p>
                      <a:pPr marL="0" lvl="0" indent="0" algn="l" rtl="0">
                        <a:spcBef>
                          <a:spcPts val="0"/>
                        </a:spcBef>
                        <a:spcAft>
                          <a:spcPts val="0"/>
                        </a:spcAft>
                        <a:buNone/>
                      </a:pPr>
                      <a:r>
                        <a:rPr lang="en" sz="2400" dirty="0"/>
                        <a:t>Established</a:t>
                      </a:r>
                      <a:endParaRPr sz="2400" dirty="0"/>
                    </a:p>
                  </a:txBody>
                  <a:tcPr marL="121900" marR="121900" marT="121900" marB="121900"/>
                </a:tc>
                <a:tc>
                  <a:txBody>
                    <a:bodyPr/>
                    <a:lstStyle/>
                    <a:p>
                      <a:pPr marL="0" lvl="0" indent="0" algn="l" rtl="0">
                        <a:spcBef>
                          <a:spcPts val="0"/>
                        </a:spcBef>
                        <a:spcAft>
                          <a:spcPts val="0"/>
                        </a:spcAft>
                        <a:buNone/>
                      </a:pPr>
                      <a:r>
                        <a:rPr lang="en" sz="2400" dirty="0"/>
                        <a:t>Scalable</a:t>
                      </a:r>
                      <a:endParaRPr sz="2400" dirty="0"/>
                    </a:p>
                  </a:txBody>
                  <a:tcPr marL="121900" marR="121900" marT="121900" marB="121900"/>
                </a:tc>
                <a:tc>
                  <a:txBody>
                    <a:bodyPr/>
                    <a:lstStyle/>
                    <a:p>
                      <a:pPr marL="0" lvl="0" indent="0" algn="l" rtl="0">
                        <a:spcBef>
                          <a:spcPts val="0"/>
                        </a:spcBef>
                        <a:spcAft>
                          <a:spcPts val="0"/>
                        </a:spcAft>
                        <a:buNone/>
                      </a:pPr>
                      <a:r>
                        <a:rPr lang="en" sz="2400"/>
                        <a:t>Widely accepted</a:t>
                      </a:r>
                      <a:endParaRPr sz="2400"/>
                    </a:p>
                  </a:txBody>
                  <a:tcPr marL="121900" marR="121900" marT="121900" marB="121900"/>
                </a:tc>
                <a:extLst>
                  <a:ext uri="{0D108BD9-81ED-4DB2-BD59-A6C34878D82A}">
                    <a16:rowId xmlns:a16="http://schemas.microsoft.com/office/drawing/2014/main" val="10003"/>
                  </a:ext>
                </a:extLst>
              </a:tr>
              <a:tr h="975320">
                <a:tc>
                  <a:txBody>
                    <a:bodyPr/>
                    <a:lstStyle/>
                    <a:p>
                      <a:pPr marL="0" lvl="0" indent="0" algn="l" rtl="0">
                        <a:spcBef>
                          <a:spcPts val="0"/>
                        </a:spcBef>
                        <a:spcAft>
                          <a:spcPts val="0"/>
                        </a:spcAft>
                        <a:buNone/>
                      </a:pPr>
                      <a:r>
                        <a:rPr lang="en" sz="2400" b="1"/>
                        <a:t>Disadvantage?</a:t>
                      </a:r>
                      <a:endParaRPr sz="2400" b="1"/>
                    </a:p>
                  </a:txBody>
                  <a:tcPr marL="121900" marR="121900" marT="121900" marB="121900"/>
                </a:tc>
                <a:tc>
                  <a:txBody>
                    <a:bodyPr/>
                    <a:lstStyle/>
                    <a:p>
                      <a:pPr marL="0" lvl="0" indent="0" algn="l" rtl="0">
                        <a:spcBef>
                          <a:spcPts val="0"/>
                        </a:spcBef>
                        <a:spcAft>
                          <a:spcPts val="0"/>
                        </a:spcAft>
                        <a:buNone/>
                      </a:pPr>
                      <a:r>
                        <a:rPr lang="en" sz="2400"/>
                        <a:t>Security &amp; Usability</a:t>
                      </a:r>
                      <a:endParaRPr sz="2400"/>
                    </a:p>
                  </a:txBody>
                  <a:tcPr marL="121900" marR="121900" marT="121900" marB="121900"/>
                </a:tc>
                <a:tc>
                  <a:txBody>
                    <a:bodyPr/>
                    <a:lstStyle/>
                    <a:p>
                      <a:pPr marL="0" lvl="0" indent="0" algn="l" rtl="0">
                        <a:spcBef>
                          <a:spcPts val="0"/>
                        </a:spcBef>
                        <a:spcAft>
                          <a:spcPts val="0"/>
                        </a:spcAft>
                        <a:buNone/>
                      </a:pPr>
                      <a:r>
                        <a:rPr lang="en" sz="2400"/>
                        <a:t>Usability, Non-web</a:t>
                      </a:r>
                      <a:endParaRPr sz="2400"/>
                    </a:p>
                  </a:txBody>
                  <a:tcPr marL="121900" marR="121900" marT="121900" marB="121900"/>
                </a:tc>
                <a:tc>
                  <a:txBody>
                    <a:bodyPr/>
                    <a:lstStyle/>
                    <a:p>
                      <a:pPr marL="0" lvl="0" indent="0" algn="l" rtl="0">
                        <a:spcBef>
                          <a:spcPts val="0"/>
                        </a:spcBef>
                        <a:spcAft>
                          <a:spcPts val="0"/>
                        </a:spcAft>
                        <a:buNone/>
                      </a:pPr>
                      <a:r>
                        <a:rPr lang="en" sz="2400"/>
                        <a:t>Scalability</a:t>
                      </a:r>
                      <a:endParaRPr sz="2400"/>
                    </a:p>
                  </a:txBody>
                  <a:tcPr marL="121900" marR="121900" marT="121900" marB="121900"/>
                </a:tc>
                <a:extLst>
                  <a:ext uri="{0D108BD9-81ED-4DB2-BD59-A6C34878D82A}">
                    <a16:rowId xmlns:a16="http://schemas.microsoft.com/office/drawing/2014/main" val="10004"/>
                  </a:ext>
                </a:extLst>
              </a:tr>
              <a:tr h="975320">
                <a:tc>
                  <a:txBody>
                    <a:bodyPr/>
                    <a:lstStyle/>
                    <a:p>
                      <a:pPr marL="0" lvl="0" indent="0" algn="l" rtl="0">
                        <a:spcBef>
                          <a:spcPts val="0"/>
                        </a:spcBef>
                        <a:spcAft>
                          <a:spcPts val="0"/>
                        </a:spcAft>
                        <a:buNone/>
                      </a:pPr>
                      <a:r>
                        <a:rPr lang="en" sz="2400" b="1"/>
                        <a:t>Example</a:t>
                      </a:r>
                      <a:endParaRPr sz="2400" b="1"/>
                    </a:p>
                  </a:txBody>
                  <a:tcPr marL="121900" marR="121900" marT="121900" marB="121900"/>
                </a:tc>
                <a:tc>
                  <a:txBody>
                    <a:bodyPr/>
                    <a:lstStyle/>
                    <a:p>
                      <a:pPr marL="0" lvl="0" indent="0" algn="l" rtl="0">
                        <a:spcBef>
                          <a:spcPts val="0"/>
                        </a:spcBef>
                        <a:spcAft>
                          <a:spcPts val="0"/>
                        </a:spcAft>
                        <a:buNone/>
                      </a:pPr>
                      <a:r>
                        <a:rPr lang="en" sz="2400"/>
                        <a:t>Grid Certificates</a:t>
                      </a:r>
                      <a:endParaRPr sz="2400"/>
                    </a:p>
                  </a:txBody>
                  <a:tcPr marL="121900" marR="121900" marT="121900" marB="121900"/>
                </a:tc>
                <a:tc>
                  <a:txBody>
                    <a:bodyPr/>
                    <a:lstStyle/>
                    <a:p>
                      <a:pPr marL="0" lvl="0" indent="0" algn="l" rtl="0">
                        <a:spcBef>
                          <a:spcPts val="0"/>
                        </a:spcBef>
                        <a:spcAft>
                          <a:spcPts val="0"/>
                        </a:spcAft>
                        <a:buNone/>
                      </a:pPr>
                      <a:r>
                        <a:rPr lang="en" sz="2400" dirty="0"/>
                        <a:t>Your Home Organization, via </a:t>
                      </a:r>
                      <a:r>
                        <a:rPr lang="en" sz="2400" dirty="0" err="1"/>
                        <a:t>eduGAIN</a:t>
                      </a:r>
                      <a:endParaRPr sz="2400" dirty="0"/>
                    </a:p>
                  </a:txBody>
                  <a:tcPr marL="121900" marR="121900" marT="121900" marB="121900"/>
                </a:tc>
                <a:tc>
                  <a:txBody>
                    <a:bodyPr/>
                    <a:lstStyle/>
                    <a:p>
                      <a:pPr marL="0" lvl="0" indent="0" algn="l" rtl="0">
                        <a:spcBef>
                          <a:spcPts val="0"/>
                        </a:spcBef>
                        <a:spcAft>
                          <a:spcPts val="0"/>
                        </a:spcAft>
                        <a:buNone/>
                      </a:pPr>
                      <a:r>
                        <a:rPr lang="en" sz="2400" dirty="0"/>
                        <a:t>ORCID, </a:t>
                      </a:r>
                      <a:r>
                        <a:rPr lang="en" sz="2400" dirty="0" err="1"/>
                        <a:t>Github</a:t>
                      </a:r>
                      <a:endParaRPr sz="2400" dirty="0"/>
                    </a:p>
                  </a:txBody>
                  <a:tcPr marL="121900" marR="121900" marT="121900" marB="121900"/>
                </a:tc>
                <a:extLst>
                  <a:ext uri="{0D108BD9-81ED-4DB2-BD59-A6C34878D82A}">
                    <a16:rowId xmlns:a16="http://schemas.microsoft.com/office/drawing/2014/main" val="10005"/>
                  </a:ext>
                </a:extLst>
              </a:tr>
            </a:tbl>
          </a:graphicData>
        </a:graphic>
      </p:graphicFrame>
      <p:sp>
        <p:nvSpPr>
          <p:cNvPr id="8" name="Rectangle 7">
            <a:extLst>
              <a:ext uri="{FF2B5EF4-FFF2-40B4-BE49-F238E27FC236}">
                <a16:creationId xmlns:a16="http://schemas.microsoft.com/office/drawing/2014/main" id="{454330AB-8DF2-9094-B838-1687743EAA4D}"/>
              </a:ext>
            </a:extLst>
          </p:cNvPr>
          <p:cNvSpPr/>
          <p:nvPr/>
        </p:nvSpPr>
        <p:spPr>
          <a:xfrm>
            <a:off x="403341" y="1209822"/>
            <a:ext cx="10719460" cy="461665"/>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We have looked at 3 different technologies for distributed AAI</a:t>
            </a:r>
          </a:p>
        </p:txBody>
      </p:sp>
      <p:sp>
        <p:nvSpPr>
          <p:cNvPr id="9" name="Slide Number Placeholder 5">
            <a:extLst>
              <a:ext uri="{FF2B5EF4-FFF2-40B4-BE49-F238E27FC236}">
                <a16:creationId xmlns:a16="http://schemas.microsoft.com/office/drawing/2014/main" id="{2EC67978-D4FC-363A-9126-EE84A58673B8}"/>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57</a:t>
            </a:fld>
            <a:endParaRPr lang="en-US"/>
          </a:p>
        </p:txBody>
      </p:sp>
    </p:spTree>
    <p:extLst>
      <p:ext uri="{BB962C8B-B14F-4D97-AF65-F5344CB8AC3E}">
        <p14:creationId xmlns:p14="http://schemas.microsoft.com/office/powerpoint/2010/main" val="149503888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FD1B6-DD36-CBFD-E2BF-4192CBEF100D}"/>
              </a:ext>
            </a:extLst>
          </p:cNvPr>
          <p:cNvSpPr>
            <a:spLocks noGrp="1"/>
          </p:cNvSpPr>
          <p:nvPr>
            <p:ph type="title"/>
          </p:nvPr>
        </p:nvSpPr>
        <p:spPr>
          <a:xfrm>
            <a:off x="839787" y="281199"/>
            <a:ext cx="8149229" cy="620457"/>
          </a:xfrm>
        </p:spPr>
        <p:txBody>
          <a:bodyPr>
            <a:normAutofit/>
          </a:bodyPr>
          <a:lstStyle/>
          <a:p>
            <a:r>
              <a:rPr lang="en-GB" dirty="0"/>
              <a:t>Perhaps a combination of multiple…</a:t>
            </a:r>
          </a:p>
        </p:txBody>
      </p:sp>
      <p:grpSp>
        <p:nvGrpSpPr>
          <p:cNvPr id="23" name="Group 22">
            <a:extLst>
              <a:ext uri="{FF2B5EF4-FFF2-40B4-BE49-F238E27FC236}">
                <a16:creationId xmlns:a16="http://schemas.microsoft.com/office/drawing/2014/main" id="{7F1E5EBC-0192-EC6D-C669-B2C2B4F6F031}"/>
              </a:ext>
            </a:extLst>
          </p:cNvPr>
          <p:cNvGrpSpPr/>
          <p:nvPr/>
        </p:nvGrpSpPr>
        <p:grpSpPr>
          <a:xfrm>
            <a:off x="4622746" y="3290234"/>
            <a:ext cx="2946508" cy="1410346"/>
            <a:chOff x="8526463" y="1828800"/>
            <a:chExt cx="2946508" cy="1410346"/>
          </a:xfrm>
        </p:grpSpPr>
        <p:sp>
          <p:nvSpPr>
            <p:cNvPr id="20" name="Rectangle 19">
              <a:extLst>
                <a:ext uri="{FF2B5EF4-FFF2-40B4-BE49-F238E27FC236}">
                  <a16:creationId xmlns:a16="http://schemas.microsoft.com/office/drawing/2014/main" id="{E17A2D9B-CE5D-CD58-1590-7600803A8F9E}"/>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DDE228B7-0824-BA30-72C5-0DAF0ED28A06}"/>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Research</a:t>
              </a:r>
            </a:p>
            <a:p>
              <a:pPr algn="ctr"/>
              <a:r>
                <a:rPr lang="en-GB" sz="2400" dirty="0">
                  <a:solidFill>
                    <a:schemeClr val="bg1"/>
                  </a:solidFill>
                  <a:latin typeface="Arial" panose="020B0604020202020204" pitchFamily="34" charset="0"/>
                  <a:cs typeface="Arial" panose="020B0604020202020204" pitchFamily="34" charset="0"/>
                </a:rPr>
                <a:t>Community</a:t>
              </a:r>
            </a:p>
          </p:txBody>
        </p:sp>
        <p:pic>
          <p:nvPicPr>
            <p:cNvPr id="8" name="Graphic 7" descr="Factory with solid fill">
              <a:extLst>
                <a:ext uri="{FF2B5EF4-FFF2-40B4-BE49-F238E27FC236}">
                  <a16:creationId xmlns:a16="http://schemas.microsoft.com/office/drawing/2014/main" id="{A0DBCCE4-FD2E-1BF6-0A40-07F0D5049DF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599176" y="1968755"/>
              <a:ext cx="1014668" cy="1014668"/>
            </a:xfrm>
            <a:prstGeom prst="rect">
              <a:avLst/>
            </a:prstGeom>
          </p:spPr>
        </p:pic>
      </p:grpSp>
      <p:grpSp>
        <p:nvGrpSpPr>
          <p:cNvPr id="33" name="Group 32">
            <a:extLst>
              <a:ext uri="{FF2B5EF4-FFF2-40B4-BE49-F238E27FC236}">
                <a16:creationId xmlns:a16="http://schemas.microsoft.com/office/drawing/2014/main" id="{6D79A8E6-67DF-ECA1-BA28-EE926FF196ED}"/>
              </a:ext>
            </a:extLst>
          </p:cNvPr>
          <p:cNvGrpSpPr/>
          <p:nvPr/>
        </p:nvGrpSpPr>
        <p:grpSpPr>
          <a:xfrm>
            <a:off x="4622746" y="5308844"/>
            <a:ext cx="2946508" cy="1410346"/>
            <a:chOff x="8526463" y="1828800"/>
            <a:chExt cx="2946508" cy="1410346"/>
          </a:xfrm>
        </p:grpSpPr>
        <p:sp>
          <p:nvSpPr>
            <p:cNvPr id="34" name="Rectangle 33">
              <a:extLst>
                <a:ext uri="{FF2B5EF4-FFF2-40B4-BE49-F238E27FC236}">
                  <a16:creationId xmlns:a16="http://schemas.microsoft.com/office/drawing/2014/main" id="{FA845410-5E39-7CB6-3E24-02864EA88951}"/>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a:extLst>
                <a:ext uri="{FF2B5EF4-FFF2-40B4-BE49-F238E27FC236}">
                  <a16:creationId xmlns:a16="http://schemas.microsoft.com/office/drawing/2014/main" id="{9712EB31-3E66-4A6A-5B66-2EAFE5C035E7}"/>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Research</a:t>
              </a:r>
            </a:p>
            <a:p>
              <a:pPr algn="ctr"/>
              <a:r>
                <a:rPr lang="en-GB" sz="2400" dirty="0">
                  <a:solidFill>
                    <a:schemeClr val="bg1"/>
                  </a:solidFill>
                  <a:latin typeface="Arial" panose="020B0604020202020204" pitchFamily="34" charset="0"/>
                  <a:cs typeface="Arial" panose="020B0604020202020204" pitchFamily="34" charset="0"/>
                </a:rPr>
                <a:t>Service</a:t>
              </a:r>
            </a:p>
          </p:txBody>
        </p:sp>
        <p:pic>
          <p:nvPicPr>
            <p:cNvPr id="36" name="Graphic 35" descr="Lightbulb and gear with solid fill">
              <a:extLst>
                <a:ext uri="{FF2B5EF4-FFF2-40B4-BE49-F238E27FC236}">
                  <a16:creationId xmlns:a16="http://schemas.microsoft.com/office/drawing/2014/main" id="{50978765-75C1-38E1-DB10-9699EDF747CD}"/>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8599176" y="1968755"/>
              <a:ext cx="1014668" cy="1014668"/>
            </a:xfrm>
            <a:prstGeom prst="rect">
              <a:avLst/>
            </a:prstGeom>
          </p:spPr>
        </p:pic>
      </p:grpSp>
      <p:sp>
        <p:nvSpPr>
          <p:cNvPr id="45" name="TextBox 44">
            <a:extLst>
              <a:ext uri="{FF2B5EF4-FFF2-40B4-BE49-F238E27FC236}">
                <a16:creationId xmlns:a16="http://schemas.microsoft.com/office/drawing/2014/main" id="{7D1E5BAA-7AB1-E5E6-8D9D-FACB62C2E445}"/>
              </a:ext>
            </a:extLst>
          </p:cNvPr>
          <p:cNvSpPr txBox="1"/>
          <p:nvPr/>
        </p:nvSpPr>
        <p:spPr>
          <a:xfrm>
            <a:off x="205040" y="4463669"/>
            <a:ext cx="4584078" cy="1200329"/>
          </a:xfrm>
          <a:prstGeom prst="rect">
            <a:avLst/>
          </a:prstGeom>
          <a:noFill/>
        </p:spPr>
        <p:txBody>
          <a:bodyPr wrap="square" rtlCol="0">
            <a:spAutoFit/>
          </a:bodyPr>
          <a:lstStyle/>
          <a:p>
            <a:r>
              <a:rPr lang="en-GB" sz="2400" dirty="0"/>
              <a:t>Authorization managed by the experiment/research community using OAuth/OIDC</a:t>
            </a:r>
          </a:p>
        </p:txBody>
      </p:sp>
      <p:sp>
        <p:nvSpPr>
          <p:cNvPr id="46" name="TextBox 45">
            <a:extLst>
              <a:ext uri="{FF2B5EF4-FFF2-40B4-BE49-F238E27FC236}">
                <a16:creationId xmlns:a16="http://schemas.microsoft.com/office/drawing/2014/main" id="{2DA1E06A-AA41-B5CA-40F3-B691A279E7F3}"/>
              </a:ext>
            </a:extLst>
          </p:cNvPr>
          <p:cNvSpPr txBox="1"/>
          <p:nvPr/>
        </p:nvSpPr>
        <p:spPr>
          <a:xfrm>
            <a:off x="7891171" y="2890717"/>
            <a:ext cx="3607498" cy="830997"/>
          </a:xfrm>
          <a:prstGeom prst="rect">
            <a:avLst/>
          </a:prstGeom>
          <a:noFill/>
        </p:spPr>
        <p:txBody>
          <a:bodyPr wrap="square" rtlCol="0">
            <a:spAutoFit/>
          </a:bodyPr>
          <a:lstStyle/>
          <a:p>
            <a:r>
              <a:rPr lang="en-GB" sz="2400" dirty="0"/>
              <a:t>Authentication via SAML Identity Federations</a:t>
            </a:r>
          </a:p>
        </p:txBody>
      </p:sp>
      <p:sp>
        <p:nvSpPr>
          <p:cNvPr id="3" name="Slide Number Placeholder 2">
            <a:extLst>
              <a:ext uri="{FF2B5EF4-FFF2-40B4-BE49-F238E27FC236}">
                <a16:creationId xmlns:a16="http://schemas.microsoft.com/office/drawing/2014/main" id="{5A04F217-0B86-7D31-2946-FF787D29E017}"/>
              </a:ext>
            </a:extLst>
          </p:cNvPr>
          <p:cNvSpPr>
            <a:spLocks noGrp="1"/>
          </p:cNvSpPr>
          <p:nvPr>
            <p:ph type="sldNum" sz="quarter" idx="12"/>
          </p:nvPr>
        </p:nvSpPr>
        <p:spPr/>
        <p:txBody>
          <a:bodyPr/>
          <a:lstStyle/>
          <a:p>
            <a:fld id="{BBAAB195-B577-5546-8349-9DDA93B6129E}" type="slidenum">
              <a:rPr lang="en-US" smtClean="0"/>
              <a:t>58</a:t>
            </a:fld>
            <a:endParaRPr lang="en-US" dirty="0"/>
          </a:p>
        </p:txBody>
      </p:sp>
      <p:grpSp>
        <p:nvGrpSpPr>
          <p:cNvPr id="19" name="Group 18">
            <a:extLst>
              <a:ext uri="{FF2B5EF4-FFF2-40B4-BE49-F238E27FC236}">
                <a16:creationId xmlns:a16="http://schemas.microsoft.com/office/drawing/2014/main" id="{C76C9516-4D2A-39D5-C70E-8F3422C4A875}"/>
              </a:ext>
            </a:extLst>
          </p:cNvPr>
          <p:cNvGrpSpPr/>
          <p:nvPr/>
        </p:nvGrpSpPr>
        <p:grpSpPr>
          <a:xfrm>
            <a:off x="1023825" y="1193368"/>
            <a:ext cx="10144349" cy="1410980"/>
            <a:chOff x="987469" y="1190967"/>
            <a:chExt cx="10144349" cy="1410980"/>
          </a:xfrm>
        </p:grpSpPr>
        <p:grpSp>
          <p:nvGrpSpPr>
            <p:cNvPr id="26" name="Group 25">
              <a:extLst>
                <a:ext uri="{FF2B5EF4-FFF2-40B4-BE49-F238E27FC236}">
                  <a16:creationId xmlns:a16="http://schemas.microsoft.com/office/drawing/2014/main" id="{111C61B2-F2EB-E9B2-8F7E-6620DDD9161C}"/>
                </a:ext>
              </a:extLst>
            </p:cNvPr>
            <p:cNvGrpSpPr/>
            <p:nvPr/>
          </p:nvGrpSpPr>
          <p:grpSpPr>
            <a:xfrm>
              <a:off x="4586389" y="1191601"/>
              <a:ext cx="2946508" cy="1410346"/>
              <a:chOff x="8526463" y="1828800"/>
              <a:chExt cx="2946508" cy="1410346"/>
            </a:xfrm>
          </p:grpSpPr>
          <p:sp>
            <p:nvSpPr>
              <p:cNvPr id="27" name="Rectangle 26">
                <a:extLst>
                  <a:ext uri="{FF2B5EF4-FFF2-40B4-BE49-F238E27FC236}">
                    <a16:creationId xmlns:a16="http://schemas.microsoft.com/office/drawing/2014/main" id="{46254C85-BCAF-282E-9356-49A7E121FC0E}"/>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a:extLst>
                  <a:ext uri="{FF2B5EF4-FFF2-40B4-BE49-F238E27FC236}">
                    <a16:creationId xmlns:a16="http://schemas.microsoft.com/office/drawing/2014/main" id="{7951B396-56B9-BA1C-FA67-A2BA4B83181C}"/>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Identity</a:t>
                </a:r>
              </a:p>
              <a:p>
                <a:pPr algn="ctr"/>
                <a:r>
                  <a:rPr lang="en-GB" sz="2400" dirty="0">
                    <a:solidFill>
                      <a:schemeClr val="bg1"/>
                    </a:solidFill>
                    <a:latin typeface="Arial" panose="020B0604020202020204" pitchFamily="34" charset="0"/>
                    <a:cs typeface="Arial" panose="020B0604020202020204" pitchFamily="34" charset="0"/>
                  </a:rPr>
                  <a:t>Provider</a:t>
                </a:r>
              </a:p>
            </p:txBody>
          </p:sp>
          <p:pic>
            <p:nvPicPr>
              <p:cNvPr id="29" name="Graphic 28">
                <a:extLst>
                  <a:ext uri="{FF2B5EF4-FFF2-40B4-BE49-F238E27FC236}">
                    <a16:creationId xmlns:a16="http://schemas.microsoft.com/office/drawing/2014/main" id="{BE0C473F-E70F-7162-51F4-455EFACF41DA}"/>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8599176" y="1968755"/>
                <a:ext cx="1014668" cy="1014668"/>
              </a:xfrm>
              <a:prstGeom prst="rect">
                <a:avLst/>
              </a:prstGeom>
            </p:spPr>
          </p:pic>
        </p:grpSp>
        <p:grpSp>
          <p:nvGrpSpPr>
            <p:cNvPr id="11" name="Group 10">
              <a:extLst>
                <a:ext uri="{FF2B5EF4-FFF2-40B4-BE49-F238E27FC236}">
                  <a16:creationId xmlns:a16="http://schemas.microsoft.com/office/drawing/2014/main" id="{D9A744A8-D8E0-0433-EFFB-9D6B57430C5B}"/>
                </a:ext>
              </a:extLst>
            </p:cNvPr>
            <p:cNvGrpSpPr/>
            <p:nvPr/>
          </p:nvGrpSpPr>
          <p:grpSpPr>
            <a:xfrm>
              <a:off x="8185310" y="1190967"/>
              <a:ext cx="2946508" cy="1410346"/>
              <a:chOff x="8526463" y="1828800"/>
              <a:chExt cx="2946508" cy="1410346"/>
            </a:xfrm>
          </p:grpSpPr>
          <p:sp>
            <p:nvSpPr>
              <p:cNvPr id="12" name="Rectangle 11">
                <a:extLst>
                  <a:ext uri="{FF2B5EF4-FFF2-40B4-BE49-F238E27FC236}">
                    <a16:creationId xmlns:a16="http://schemas.microsoft.com/office/drawing/2014/main" id="{3A03A2AB-DE23-72C1-6B07-840786010892}"/>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5633439F-5204-C7A2-6EB5-36E8927138B8}"/>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Identity</a:t>
                </a:r>
              </a:p>
              <a:p>
                <a:pPr algn="ctr"/>
                <a:r>
                  <a:rPr lang="en-GB" sz="2400" dirty="0">
                    <a:solidFill>
                      <a:schemeClr val="bg1"/>
                    </a:solidFill>
                    <a:latin typeface="Arial" panose="020B0604020202020204" pitchFamily="34" charset="0"/>
                    <a:cs typeface="Arial" panose="020B0604020202020204" pitchFamily="34" charset="0"/>
                  </a:rPr>
                  <a:t>Provider</a:t>
                </a:r>
              </a:p>
            </p:txBody>
          </p:sp>
          <p:pic>
            <p:nvPicPr>
              <p:cNvPr id="14" name="Graphic 13">
                <a:extLst>
                  <a:ext uri="{FF2B5EF4-FFF2-40B4-BE49-F238E27FC236}">
                    <a16:creationId xmlns:a16="http://schemas.microsoft.com/office/drawing/2014/main" id="{F9DA8120-B3BF-EE6E-61A5-FBAC3C6213B9}"/>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8599176" y="1968755"/>
                <a:ext cx="1014668" cy="1014668"/>
              </a:xfrm>
              <a:prstGeom prst="rect">
                <a:avLst/>
              </a:prstGeom>
            </p:spPr>
          </p:pic>
        </p:grpSp>
        <p:grpSp>
          <p:nvGrpSpPr>
            <p:cNvPr id="15" name="Group 14">
              <a:extLst>
                <a:ext uri="{FF2B5EF4-FFF2-40B4-BE49-F238E27FC236}">
                  <a16:creationId xmlns:a16="http://schemas.microsoft.com/office/drawing/2014/main" id="{19EFAB84-77EA-2D4E-1C48-4337B4A6171B}"/>
                </a:ext>
              </a:extLst>
            </p:cNvPr>
            <p:cNvGrpSpPr/>
            <p:nvPr/>
          </p:nvGrpSpPr>
          <p:grpSpPr>
            <a:xfrm>
              <a:off x="987469" y="1190967"/>
              <a:ext cx="2946508" cy="1410346"/>
              <a:chOff x="8526463" y="1828800"/>
              <a:chExt cx="2946508" cy="1410346"/>
            </a:xfrm>
          </p:grpSpPr>
          <p:sp>
            <p:nvSpPr>
              <p:cNvPr id="16" name="Rectangle 15">
                <a:extLst>
                  <a:ext uri="{FF2B5EF4-FFF2-40B4-BE49-F238E27FC236}">
                    <a16:creationId xmlns:a16="http://schemas.microsoft.com/office/drawing/2014/main" id="{E71FECFD-D6C5-6C5E-D77D-078211BE85DF}"/>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E9338445-1213-0EC2-943A-34C1A0D1AFF0}"/>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Identity</a:t>
                </a:r>
              </a:p>
              <a:p>
                <a:pPr algn="ctr"/>
                <a:r>
                  <a:rPr lang="en-GB" sz="2400" dirty="0">
                    <a:solidFill>
                      <a:schemeClr val="bg1"/>
                    </a:solidFill>
                    <a:latin typeface="Arial" panose="020B0604020202020204" pitchFamily="34" charset="0"/>
                    <a:cs typeface="Arial" panose="020B0604020202020204" pitchFamily="34" charset="0"/>
                  </a:rPr>
                  <a:t>Provider</a:t>
                </a:r>
              </a:p>
            </p:txBody>
          </p:sp>
          <p:pic>
            <p:nvPicPr>
              <p:cNvPr id="18" name="Graphic 17">
                <a:extLst>
                  <a:ext uri="{FF2B5EF4-FFF2-40B4-BE49-F238E27FC236}">
                    <a16:creationId xmlns:a16="http://schemas.microsoft.com/office/drawing/2014/main" id="{744F4503-1915-DE5B-E5AB-9FF6125E600B}"/>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8599176" y="1968755"/>
                <a:ext cx="1014668" cy="1014668"/>
              </a:xfrm>
              <a:prstGeom prst="rect">
                <a:avLst/>
              </a:prstGeom>
            </p:spPr>
          </p:pic>
        </p:grpSp>
      </p:grpSp>
      <p:cxnSp>
        <p:nvCxnSpPr>
          <p:cNvPr id="21" name="Straight Arrow Connector 20">
            <a:extLst>
              <a:ext uri="{FF2B5EF4-FFF2-40B4-BE49-F238E27FC236}">
                <a16:creationId xmlns:a16="http://schemas.microsoft.com/office/drawing/2014/main" id="{1ED1D941-C577-7877-9326-EE6949B4E6DD}"/>
              </a:ext>
            </a:extLst>
          </p:cNvPr>
          <p:cNvCxnSpPr>
            <a:cxnSpLocks/>
            <a:stCxn id="16" idx="2"/>
            <a:endCxn id="20" idx="0"/>
          </p:cNvCxnSpPr>
          <p:nvPr/>
        </p:nvCxnSpPr>
        <p:spPr>
          <a:xfrm>
            <a:off x="2497079" y="2603714"/>
            <a:ext cx="3598921" cy="68652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E0D9C5B1-1B4C-AD4D-5F0F-CE2346E3E26E}"/>
              </a:ext>
            </a:extLst>
          </p:cNvPr>
          <p:cNvCxnSpPr>
            <a:cxnSpLocks/>
            <a:stCxn id="12" idx="2"/>
            <a:endCxn id="20" idx="0"/>
          </p:cNvCxnSpPr>
          <p:nvPr/>
        </p:nvCxnSpPr>
        <p:spPr>
          <a:xfrm flipH="1">
            <a:off x="6096000" y="2603714"/>
            <a:ext cx="3598920" cy="68652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2119A444-2AC9-B49D-8EF1-6C342765A480}"/>
              </a:ext>
            </a:extLst>
          </p:cNvPr>
          <p:cNvCxnSpPr>
            <a:cxnSpLocks/>
            <a:stCxn id="27" idx="2"/>
            <a:endCxn id="20" idx="0"/>
          </p:cNvCxnSpPr>
          <p:nvPr/>
        </p:nvCxnSpPr>
        <p:spPr>
          <a:xfrm>
            <a:off x="6095999" y="2604348"/>
            <a:ext cx="1" cy="685886"/>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4F69FFBA-33B4-A061-5447-6D1E2287B751}"/>
              </a:ext>
            </a:extLst>
          </p:cNvPr>
          <p:cNvCxnSpPr>
            <a:cxnSpLocks/>
            <a:stCxn id="20" idx="2"/>
            <a:endCxn id="34" idx="0"/>
          </p:cNvCxnSpPr>
          <p:nvPr/>
        </p:nvCxnSpPr>
        <p:spPr>
          <a:xfrm>
            <a:off x="6096000" y="4700580"/>
            <a:ext cx="0" cy="60826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49" name="Picture 2">
            <a:extLst>
              <a:ext uri="{FF2B5EF4-FFF2-40B4-BE49-F238E27FC236}">
                <a16:creationId xmlns:a16="http://schemas.microsoft.com/office/drawing/2014/main" id="{8D0123C6-4E95-0CC3-2D81-256C713CA0D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764553" y="4984315"/>
            <a:ext cx="2222407" cy="1734875"/>
          </a:xfrm>
          <a:prstGeom prst="rect">
            <a:avLst/>
          </a:prstGeom>
          <a:noFill/>
          <a:extLst>
            <a:ext uri="{909E8E84-426E-40DD-AFC4-6F175D3DCCD1}">
              <a14:hiddenFill xmlns:a14="http://schemas.microsoft.com/office/drawing/2010/main">
                <a:solidFill>
                  <a:srgbClr val="FFFFFF"/>
                </a:solidFill>
              </a14:hiddenFill>
            </a:ext>
          </a:extLst>
        </p:spPr>
      </p:pic>
      <p:sp>
        <p:nvSpPr>
          <p:cNvPr id="50" name="TextBox 49">
            <a:extLst>
              <a:ext uri="{FF2B5EF4-FFF2-40B4-BE49-F238E27FC236}">
                <a16:creationId xmlns:a16="http://schemas.microsoft.com/office/drawing/2014/main" id="{4D291B8D-2711-577E-E335-6AC6AA1027ED}"/>
              </a:ext>
            </a:extLst>
          </p:cNvPr>
          <p:cNvSpPr txBox="1"/>
          <p:nvPr/>
        </p:nvSpPr>
        <p:spPr>
          <a:xfrm>
            <a:off x="8603499" y="4412943"/>
            <a:ext cx="3607498" cy="584775"/>
          </a:xfrm>
          <a:prstGeom prst="rect">
            <a:avLst/>
          </a:prstGeom>
          <a:noFill/>
        </p:spPr>
        <p:txBody>
          <a:bodyPr wrap="square" rtlCol="0">
            <a:spAutoFit/>
          </a:bodyPr>
          <a:lstStyle/>
          <a:p>
            <a:r>
              <a:rPr lang="en-GB" sz="1600" dirty="0"/>
              <a:t>For a more in-depth example, see the AARC Blueprint in the supplement slides</a:t>
            </a:r>
          </a:p>
        </p:txBody>
      </p:sp>
    </p:spTree>
    <p:extLst>
      <p:ext uri="{BB962C8B-B14F-4D97-AF65-F5344CB8AC3E}">
        <p14:creationId xmlns:p14="http://schemas.microsoft.com/office/powerpoint/2010/main" val="33180963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US" sz="4000" b="1" spc="-100" dirty="0">
                <a:solidFill>
                  <a:srgbClr val="2E2D62"/>
                </a:solidFill>
                <a:latin typeface="Arial" panose="020B0604020202020204" pitchFamily="34" charset="0"/>
                <a:cs typeface="Arial" panose="020B0604020202020204" pitchFamily="34" charset="0"/>
              </a:rPr>
              <a:t>A note on incident response…</a:t>
            </a:r>
          </a:p>
        </p:txBody>
      </p:sp>
      <p:sp>
        <p:nvSpPr>
          <p:cNvPr id="6" name="Rectangle 5">
            <a:extLst>
              <a:ext uri="{FF2B5EF4-FFF2-40B4-BE49-F238E27FC236}">
                <a16:creationId xmlns:a16="http://schemas.microsoft.com/office/drawing/2014/main" id="{A6C86080-A907-0BD9-0B53-BA0E7B14EE49}"/>
              </a:ext>
            </a:extLst>
          </p:cNvPr>
          <p:cNvSpPr/>
          <p:nvPr/>
        </p:nvSpPr>
        <p:spPr>
          <a:xfrm>
            <a:off x="403341" y="5625885"/>
            <a:ext cx="2014395" cy="1069383"/>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8" name="Rectangle 7">
            <a:extLst>
              <a:ext uri="{FF2B5EF4-FFF2-40B4-BE49-F238E27FC236}">
                <a16:creationId xmlns:a16="http://schemas.microsoft.com/office/drawing/2014/main" id="{454330AB-8DF2-9094-B838-1687743EAA4D}"/>
              </a:ext>
            </a:extLst>
          </p:cNvPr>
          <p:cNvSpPr/>
          <p:nvPr/>
        </p:nvSpPr>
        <p:spPr>
          <a:xfrm>
            <a:off x="403341" y="1053068"/>
            <a:ext cx="10719460" cy="1015663"/>
          </a:xfrm>
          <a:prstGeom prst="rect">
            <a:avLst/>
          </a:prstGeom>
        </p:spPr>
        <p:txBody>
          <a:bodyPr wrap="square">
            <a:spAutoFit/>
          </a:bodyPr>
          <a:lstStyle/>
          <a:p>
            <a:r>
              <a:rPr lang="en-GB" sz="2000" dirty="0">
                <a:solidFill>
                  <a:srgbClr val="626262"/>
                </a:solidFill>
                <a:latin typeface="Arial" panose="020B0604020202020204" pitchFamily="34" charset="0"/>
                <a:cs typeface="Arial" panose="020B0604020202020204" pitchFamily="34" charset="0"/>
              </a:rPr>
              <a:t>Identity management, authentication, and authorization all form key tools within Incident Response – see Barbara’s lecture for more!</a:t>
            </a:r>
          </a:p>
          <a:p>
            <a:r>
              <a:rPr lang="en-GB" sz="2000" dirty="0">
                <a:solidFill>
                  <a:srgbClr val="626262"/>
                </a:solidFill>
                <a:latin typeface="Arial" panose="020B0604020202020204" pitchFamily="34" charset="0"/>
                <a:cs typeface="Arial" panose="020B0604020202020204" pitchFamily="34" charset="0"/>
              </a:rPr>
              <a:t>Taking some examples on how different implementations interact…</a:t>
            </a:r>
          </a:p>
        </p:txBody>
      </p:sp>
      <p:sp>
        <p:nvSpPr>
          <p:cNvPr id="3" name="Google Shape;534;p65">
            <a:extLst>
              <a:ext uri="{FF2B5EF4-FFF2-40B4-BE49-F238E27FC236}">
                <a16:creationId xmlns:a16="http://schemas.microsoft.com/office/drawing/2014/main" id="{D9C2940E-6F07-63DA-5B21-DEFDD791C8D5}"/>
              </a:ext>
            </a:extLst>
          </p:cNvPr>
          <p:cNvSpPr txBox="1">
            <a:spLocks/>
          </p:cNvSpPr>
          <p:nvPr/>
        </p:nvSpPr>
        <p:spPr>
          <a:xfrm>
            <a:off x="403341" y="2040819"/>
            <a:ext cx="3605600" cy="4472000"/>
          </a:xfrm>
          <a:prstGeom prst="rect">
            <a:avLst/>
          </a:prstGeom>
        </p:spPr>
        <p:txBody>
          <a:bodyPr spcFirstLastPara="1" vert="horz" wrap="square" lIns="121900" tIns="121900" rIns="121900" bIns="121900" rtlCol="0" anchor="t" anchorCtr="0">
            <a:noAutofit/>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itchFamily="2" charset="2"/>
              <a:buNone/>
            </a:pPr>
            <a:r>
              <a:rPr lang="en-GB" sz="2000" b="1" dirty="0"/>
              <a:t>WLCG Certificate Federation</a:t>
            </a:r>
          </a:p>
          <a:p>
            <a:pPr>
              <a:spcBef>
                <a:spcPts val="1600"/>
              </a:spcBef>
              <a:buClr>
                <a:srgbClr val="626262"/>
              </a:buClr>
              <a:buSzPct val="100000"/>
              <a:buFont typeface="Arial" panose="020B0604020202020204" pitchFamily="34" charset="0"/>
              <a:buChar char="•"/>
            </a:pPr>
            <a:r>
              <a:rPr lang="en-GB" sz="2000" dirty="0"/>
              <a:t>Common security policies</a:t>
            </a:r>
          </a:p>
          <a:p>
            <a:pPr>
              <a:buClr>
                <a:srgbClr val="626262"/>
              </a:buClr>
              <a:buSzPct val="100000"/>
              <a:buFont typeface="Arial" panose="020B0604020202020204" pitchFamily="34" charset="0"/>
              <a:buChar char="•"/>
            </a:pPr>
            <a:r>
              <a:rPr lang="en-GB" sz="2000" dirty="0"/>
              <a:t>Central suspension mechanism (Argus)</a:t>
            </a:r>
          </a:p>
          <a:p>
            <a:pPr>
              <a:buClr>
                <a:srgbClr val="626262"/>
              </a:buClr>
              <a:buSzPct val="100000"/>
              <a:buFont typeface="Arial" panose="020B0604020202020204" pitchFamily="34" charset="0"/>
              <a:buChar char="•"/>
            </a:pPr>
            <a:r>
              <a:rPr lang="en-GB" sz="2000" dirty="0"/>
              <a:t>Infrastructure CSIRT (Computer Security Incident Response Team)</a:t>
            </a:r>
          </a:p>
          <a:p>
            <a:pPr marL="0" indent="0">
              <a:spcBef>
                <a:spcPts val="1600"/>
              </a:spcBef>
              <a:buFont typeface="Wingdings" pitchFamily="2" charset="2"/>
              <a:buNone/>
            </a:pPr>
            <a:r>
              <a:rPr lang="en-GB" sz="2000" i="1" dirty="0"/>
              <a:t>Very mature setup with international participation in trust initiatives (IGTF)</a:t>
            </a:r>
          </a:p>
          <a:p>
            <a:pPr marL="0" indent="0">
              <a:spcBef>
                <a:spcPts val="1600"/>
              </a:spcBef>
              <a:spcAft>
                <a:spcPts val="1600"/>
              </a:spcAft>
              <a:buFont typeface="Wingdings" pitchFamily="2" charset="2"/>
              <a:buNone/>
            </a:pPr>
            <a:endParaRPr lang="en-GB" sz="2000" dirty="0"/>
          </a:p>
        </p:txBody>
      </p:sp>
      <p:sp>
        <p:nvSpPr>
          <p:cNvPr id="4" name="Google Shape;535;p65">
            <a:extLst>
              <a:ext uri="{FF2B5EF4-FFF2-40B4-BE49-F238E27FC236}">
                <a16:creationId xmlns:a16="http://schemas.microsoft.com/office/drawing/2014/main" id="{4316403B-A779-14E6-3648-4E02BEDC68FE}"/>
              </a:ext>
            </a:extLst>
          </p:cNvPr>
          <p:cNvSpPr txBox="1">
            <a:spLocks/>
          </p:cNvSpPr>
          <p:nvPr/>
        </p:nvSpPr>
        <p:spPr>
          <a:xfrm>
            <a:off x="4161274" y="2040819"/>
            <a:ext cx="3725200" cy="4472000"/>
          </a:xfrm>
          <a:prstGeom prst="rect">
            <a:avLst/>
          </a:prstGeom>
        </p:spPr>
        <p:txBody>
          <a:bodyPr spcFirstLastPara="1" vert="horz" wrap="square" lIns="121900" tIns="121900" rIns="121900" bIns="121900" rtlCol="0" anchor="t" anchorCtr="0">
            <a:normAutofit fontScale="925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itchFamily="2" charset="2"/>
              <a:buNone/>
            </a:pPr>
            <a:r>
              <a:rPr lang="en-GB" sz="2400" b="1" dirty="0"/>
              <a:t>SAML Federations</a:t>
            </a:r>
          </a:p>
          <a:p>
            <a:pPr>
              <a:spcBef>
                <a:spcPts val="1600"/>
              </a:spcBef>
              <a:buClr>
                <a:srgbClr val="626262"/>
              </a:buClr>
              <a:buSzPct val="100000"/>
              <a:buFont typeface="Arial" panose="020B0604020202020204" pitchFamily="34" charset="0"/>
              <a:buChar char="•"/>
            </a:pPr>
            <a:r>
              <a:rPr lang="en-GB" sz="2200" dirty="0"/>
              <a:t>Established Security Framework, </a:t>
            </a:r>
            <a:r>
              <a:rPr lang="en-GB" sz="2200" dirty="0" err="1"/>
              <a:t>Sirtfi</a:t>
            </a:r>
            <a:r>
              <a:rPr lang="en-GB" sz="2200" dirty="0"/>
              <a:t> </a:t>
            </a:r>
          </a:p>
          <a:p>
            <a:pPr>
              <a:buClr>
                <a:srgbClr val="626262"/>
              </a:buClr>
              <a:buSzPct val="100000"/>
              <a:buFont typeface="Arial" panose="020B0604020202020204" pitchFamily="34" charset="0"/>
              <a:buChar char="•"/>
            </a:pPr>
            <a:r>
              <a:rPr lang="en-GB" sz="2200" dirty="0"/>
              <a:t>No central suspension mechanism</a:t>
            </a:r>
          </a:p>
          <a:p>
            <a:pPr>
              <a:buClr>
                <a:srgbClr val="626262"/>
              </a:buClr>
              <a:buSzPct val="100000"/>
              <a:buFont typeface="Arial" panose="020B0604020202020204" pitchFamily="34" charset="0"/>
              <a:buChar char="•"/>
            </a:pPr>
            <a:r>
              <a:rPr lang="en-GB" sz="2200" dirty="0"/>
              <a:t>No central operational security or incident response capability</a:t>
            </a:r>
          </a:p>
          <a:p>
            <a:pPr marL="0" indent="0">
              <a:spcBef>
                <a:spcPts val="1600"/>
              </a:spcBef>
              <a:spcAft>
                <a:spcPts val="1600"/>
              </a:spcAft>
              <a:buClr>
                <a:srgbClr val="626262"/>
              </a:buClr>
              <a:buNone/>
            </a:pPr>
            <a:r>
              <a:rPr lang="en-GB" sz="2200" i="1" dirty="0"/>
              <a:t>Still a long way to go before Research Communities trust them to the same extent </a:t>
            </a:r>
          </a:p>
        </p:txBody>
      </p:sp>
      <p:sp>
        <p:nvSpPr>
          <p:cNvPr id="5" name="Google Shape;536;p65">
            <a:extLst>
              <a:ext uri="{FF2B5EF4-FFF2-40B4-BE49-F238E27FC236}">
                <a16:creationId xmlns:a16="http://schemas.microsoft.com/office/drawing/2014/main" id="{D31911B5-43BD-8FC5-75D6-54B5B501C600}"/>
              </a:ext>
            </a:extLst>
          </p:cNvPr>
          <p:cNvSpPr txBox="1">
            <a:spLocks/>
          </p:cNvSpPr>
          <p:nvPr/>
        </p:nvSpPr>
        <p:spPr>
          <a:xfrm>
            <a:off x="8038941" y="2044819"/>
            <a:ext cx="3725200" cy="4472000"/>
          </a:xfrm>
          <a:prstGeom prst="rect">
            <a:avLst/>
          </a:prstGeom>
        </p:spPr>
        <p:txBody>
          <a:bodyPr spcFirstLastPara="1" vert="horz" wrap="square" lIns="121900" tIns="121900" rIns="121900" bIns="121900" rtlCol="0" anchor="t" anchorCtr="0">
            <a:normAutofit/>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itchFamily="2" charset="2"/>
              <a:buNone/>
            </a:pPr>
            <a:r>
              <a:rPr lang="en-GB" sz="2000" b="1" dirty="0"/>
              <a:t>WLCG OAuth2 Token Issuers</a:t>
            </a:r>
          </a:p>
          <a:p>
            <a:pPr>
              <a:spcBef>
                <a:spcPts val="1600"/>
              </a:spcBef>
              <a:buClr>
                <a:srgbClr val="626262"/>
              </a:buClr>
              <a:buSzPct val="100000"/>
              <a:buFont typeface="Arial" panose="020B0604020202020204" pitchFamily="34" charset="0"/>
              <a:buChar char="•"/>
            </a:pPr>
            <a:r>
              <a:rPr lang="en-GB" sz="2000" dirty="0"/>
              <a:t>Suspension possible experiment wide</a:t>
            </a:r>
          </a:p>
          <a:p>
            <a:pPr marL="0" indent="0">
              <a:spcBef>
                <a:spcPts val="1600"/>
              </a:spcBef>
              <a:spcAft>
                <a:spcPts val="1600"/>
              </a:spcAft>
              <a:buFont typeface="Wingdings" pitchFamily="2" charset="2"/>
              <a:buNone/>
            </a:pPr>
            <a:r>
              <a:rPr lang="en-GB" sz="2000" i="1" dirty="0"/>
              <a:t>Procedures a work in progress as the infrastructure develops – see the supplement slides for more info!</a:t>
            </a:r>
          </a:p>
        </p:txBody>
      </p:sp>
      <p:sp>
        <p:nvSpPr>
          <p:cNvPr id="9" name="Subtitle 2">
            <a:extLst>
              <a:ext uri="{FF2B5EF4-FFF2-40B4-BE49-F238E27FC236}">
                <a16:creationId xmlns:a16="http://schemas.microsoft.com/office/drawing/2014/main" id="{DDE0D516-8D96-3620-EC70-D9D412EC246E}"/>
              </a:ext>
            </a:extLst>
          </p:cNvPr>
          <p:cNvSpPr txBox="1">
            <a:spLocks/>
          </p:cNvSpPr>
          <p:nvPr/>
        </p:nvSpPr>
        <p:spPr>
          <a:xfrm>
            <a:off x="6616241" y="6156857"/>
            <a:ext cx="5160159" cy="646332"/>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4400" dirty="0"/>
              <a:t>NOT EXAMINABLE</a:t>
            </a:r>
          </a:p>
        </p:txBody>
      </p:sp>
    </p:spTree>
    <p:extLst>
      <p:ext uri="{BB962C8B-B14F-4D97-AF65-F5344CB8AC3E}">
        <p14:creationId xmlns:p14="http://schemas.microsoft.com/office/powerpoint/2010/main" val="40482894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10A1A4B-1D27-FF10-65AC-AB4EC1A85C63}"/>
              </a:ext>
            </a:extLst>
          </p:cNvPr>
          <p:cNvSpPr txBox="1"/>
          <p:nvPr/>
        </p:nvSpPr>
        <p:spPr>
          <a:xfrm>
            <a:off x="403341" y="345182"/>
            <a:ext cx="11699616" cy="707886"/>
          </a:xfrm>
          <a:prstGeom prst="rect">
            <a:avLst/>
          </a:prstGeom>
          <a:noFill/>
        </p:spPr>
        <p:txBody>
          <a:bodyPr wrap="square" rtlCol="0" anchor="t">
            <a:spAutoFit/>
          </a:bodyPr>
          <a:lstStyle/>
          <a:p>
            <a:r>
              <a:rPr lang="en-US" sz="4000" b="1" spc="-150" dirty="0">
                <a:solidFill>
                  <a:srgbClr val="2E2D62"/>
                </a:solidFill>
                <a:latin typeface="Arial" panose="020B0604020202020204" pitchFamily="34" charset="0"/>
                <a:cs typeface="Arial" panose="020B0604020202020204" pitchFamily="34" charset="0"/>
              </a:rPr>
              <a:t>What’s an Identity?</a:t>
            </a:r>
          </a:p>
        </p:txBody>
      </p:sp>
      <p:sp>
        <p:nvSpPr>
          <p:cNvPr id="3" name="Rectangle 2">
            <a:extLst>
              <a:ext uri="{FF2B5EF4-FFF2-40B4-BE49-F238E27FC236}">
                <a16:creationId xmlns:a16="http://schemas.microsoft.com/office/drawing/2014/main" id="{6B1B3241-3846-5770-AFA7-1235725384D8}"/>
              </a:ext>
            </a:extLst>
          </p:cNvPr>
          <p:cNvSpPr/>
          <p:nvPr/>
        </p:nvSpPr>
        <p:spPr>
          <a:xfrm>
            <a:off x="403341" y="1053068"/>
            <a:ext cx="5486015" cy="4154984"/>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Identity is…</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Concept of you as an individual – a collection of information that describes you. </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Clear in “real life” but may be fuzzy – especially online. </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At any time, your identity may be unified or may be split into personas </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e.g. work and home email accounts, or two different site passes for different organisations</a:t>
            </a:r>
          </a:p>
        </p:txBody>
      </p:sp>
      <p:pic>
        <p:nvPicPr>
          <p:cNvPr id="7" name="Picture 6" descr="A close up of a lanyard and a id card&#10;&#10;Description automatically generated">
            <a:extLst>
              <a:ext uri="{FF2B5EF4-FFF2-40B4-BE49-F238E27FC236}">
                <a16:creationId xmlns:a16="http://schemas.microsoft.com/office/drawing/2014/main" id="{52EFF9C0-2EEA-2E7D-EB01-45E5DC71B47F}"/>
              </a:ext>
            </a:extLst>
          </p:cNvPr>
          <p:cNvPicPr>
            <a:picLocks noChangeAspect="1"/>
          </p:cNvPicPr>
          <p:nvPr/>
        </p:nvPicPr>
        <p:blipFill>
          <a:blip r:embed="rId3"/>
          <a:stretch>
            <a:fillRect/>
          </a:stretch>
        </p:blipFill>
        <p:spPr>
          <a:xfrm>
            <a:off x="5952777" y="1111595"/>
            <a:ext cx="6179747" cy="4634810"/>
          </a:xfrm>
          <a:prstGeom prst="rect">
            <a:avLst/>
          </a:prstGeom>
        </p:spPr>
      </p:pic>
      <p:sp>
        <p:nvSpPr>
          <p:cNvPr id="4" name="Slide Number Placeholder 5">
            <a:extLst>
              <a:ext uri="{FF2B5EF4-FFF2-40B4-BE49-F238E27FC236}">
                <a16:creationId xmlns:a16="http://schemas.microsoft.com/office/drawing/2014/main" id="{AB027030-1EE5-177F-5DFC-8B527C43CC63}"/>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6</a:t>
            </a:fld>
            <a:endParaRPr lang="en-US"/>
          </a:p>
        </p:txBody>
      </p:sp>
    </p:spTree>
    <p:extLst>
      <p:ext uri="{BB962C8B-B14F-4D97-AF65-F5344CB8AC3E}">
        <p14:creationId xmlns:p14="http://schemas.microsoft.com/office/powerpoint/2010/main" val="202499451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97BFE5A-7C82-E244-83C3-A634D5C30E22}"/>
              </a:ext>
            </a:extLst>
          </p:cNvPr>
          <p:cNvSpPr/>
          <p:nvPr/>
        </p:nvSpPr>
        <p:spPr>
          <a:xfrm>
            <a:off x="416314" y="1387942"/>
            <a:ext cx="10719460" cy="2677656"/>
          </a:xfrm>
          <a:prstGeom prst="rect">
            <a:avLst/>
          </a:prstGeom>
        </p:spPr>
        <p:txBody>
          <a:bodyPr wrap="square">
            <a:spAutoFit/>
          </a:bodyPr>
          <a:lstStyle/>
          <a:p>
            <a:pPr marL="342900" indent="-342900">
              <a:buFont typeface="Arial" panose="020B0604020202020204" pitchFamily="34" charset="0"/>
              <a:buChar char="•"/>
            </a:pPr>
            <a:r>
              <a:rPr lang="en-GB" sz="2800" dirty="0">
                <a:solidFill>
                  <a:srgbClr val="626262"/>
                </a:solidFill>
                <a:latin typeface="Arial" panose="020B0604020202020204" pitchFamily="34" charset="0"/>
                <a:cs typeface="Arial" panose="020B0604020202020204" pitchFamily="34" charset="0"/>
              </a:rPr>
              <a:t>What is the difference between Authentication and Authorization</a:t>
            </a:r>
          </a:p>
          <a:p>
            <a:pPr marL="342900" indent="-342900">
              <a:buFont typeface="Arial" panose="020B0604020202020204" pitchFamily="34" charset="0"/>
              <a:buChar char="•"/>
            </a:pPr>
            <a:r>
              <a:rPr lang="en-GB" sz="2800" dirty="0">
                <a:solidFill>
                  <a:srgbClr val="626262"/>
                </a:solidFill>
                <a:latin typeface="Arial" panose="020B0604020202020204" pitchFamily="34" charset="0"/>
                <a:cs typeface="Arial" panose="020B0604020202020204" pitchFamily="34" charset="0"/>
              </a:rPr>
              <a:t>How the global research community is connected through shared use of digital identities and understanding of why this is important for research</a:t>
            </a:r>
          </a:p>
          <a:p>
            <a:pPr marL="342900" indent="-342900">
              <a:buFont typeface="Arial" panose="020B0604020202020204" pitchFamily="34" charset="0"/>
              <a:buChar char="•"/>
            </a:pPr>
            <a:r>
              <a:rPr lang="en-GB" sz="2800" dirty="0">
                <a:solidFill>
                  <a:srgbClr val="626262"/>
                </a:solidFill>
                <a:latin typeface="Arial" panose="020B0604020202020204" pitchFamily="34" charset="0"/>
                <a:cs typeface="Arial" panose="020B0604020202020204" pitchFamily="34" charset="0"/>
              </a:rPr>
              <a:t>An understanding of some of the different tools and methods involved</a:t>
            </a:r>
          </a:p>
        </p:txBody>
      </p:sp>
      <p:sp>
        <p:nvSpPr>
          <p:cNvPr id="7" name="TextBox 6">
            <a:extLst>
              <a:ext uri="{FF2B5EF4-FFF2-40B4-BE49-F238E27FC236}">
                <a16:creationId xmlns:a16="http://schemas.microsoft.com/office/drawing/2014/main" id="{67B54F19-1212-9345-95FF-9D2815FD6E96}"/>
              </a:ext>
            </a:extLst>
          </p:cNvPr>
          <p:cNvSpPr txBox="1"/>
          <p:nvPr/>
        </p:nvSpPr>
        <p:spPr>
          <a:xfrm>
            <a:off x="403341" y="345182"/>
            <a:ext cx="6356456"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Take Aways</a:t>
            </a:r>
          </a:p>
        </p:txBody>
      </p:sp>
      <p:sp>
        <p:nvSpPr>
          <p:cNvPr id="3" name="Slide Number Placeholder 5">
            <a:extLst>
              <a:ext uri="{FF2B5EF4-FFF2-40B4-BE49-F238E27FC236}">
                <a16:creationId xmlns:a16="http://schemas.microsoft.com/office/drawing/2014/main" id="{38E43571-0177-0B52-6C48-11CCC29F89F1}"/>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60</a:t>
            </a:fld>
            <a:endParaRPr lang="en-US"/>
          </a:p>
        </p:txBody>
      </p:sp>
    </p:spTree>
    <p:extLst>
      <p:ext uri="{BB962C8B-B14F-4D97-AF65-F5344CB8AC3E}">
        <p14:creationId xmlns:p14="http://schemas.microsoft.com/office/powerpoint/2010/main" val="123713616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0D8578B-06B8-D44F-871B-381E169CC5B6}"/>
              </a:ext>
            </a:extLst>
          </p:cNvPr>
          <p:cNvPicPr>
            <a:picLocks noChangeAspect="1"/>
          </p:cNvPicPr>
          <p:nvPr/>
        </p:nvPicPr>
        <p:blipFill>
          <a:blip r:embed="rId4"/>
          <a:stretch>
            <a:fillRect/>
          </a:stretch>
        </p:blipFill>
        <p:spPr>
          <a:xfrm>
            <a:off x="0" y="0"/>
            <a:ext cx="12192000" cy="6858000"/>
          </a:xfrm>
          <a:prstGeom prst="rect">
            <a:avLst/>
          </a:prstGeom>
        </p:spPr>
      </p:pic>
      <p:pic>
        <p:nvPicPr>
          <p:cNvPr id="6" name="Picture 5">
            <a:extLst>
              <a:ext uri="{FF2B5EF4-FFF2-40B4-BE49-F238E27FC236}">
                <a16:creationId xmlns:a16="http://schemas.microsoft.com/office/drawing/2014/main" id="{753F8DB5-D875-CF4D-A96F-70F080421F1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pic>
        <p:nvPicPr>
          <p:cNvPr id="3" name="Picture 2">
            <a:extLst>
              <a:ext uri="{FF2B5EF4-FFF2-40B4-BE49-F238E27FC236}">
                <a16:creationId xmlns:a16="http://schemas.microsoft.com/office/drawing/2014/main" id="{F36DB885-21B5-F244-A9B6-E73EA79D1109}"/>
              </a:ext>
            </a:extLst>
          </p:cNvPr>
          <p:cNvPicPr>
            <a:picLocks noChangeAspect="1"/>
          </p:cNvPicPr>
          <p:nvPr/>
        </p:nvPicPr>
        <p:blipFill>
          <a:blip r:embed="rId6"/>
          <a:stretch>
            <a:fillRect/>
          </a:stretch>
        </p:blipFill>
        <p:spPr>
          <a:xfrm>
            <a:off x="1379538" y="2851150"/>
            <a:ext cx="6934200" cy="1155700"/>
          </a:xfrm>
          <a:prstGeom prst="rect">
            <a:avLst/>
          </a:prstGeom>
        </p:spPr>
      </p:pic>
    </p:spTree>
    <p:extLst>
      <p:ext uri="{BB962C8B-B14F-4D97-AF65-F5344CB8AC3E}">
        <p14:creationId xmlns:p14="http://schemas.microsoft.com/office/powerpoint/2010/main" val="1394423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2435282-852B-AE4C-B8DF-0BEFA1CC50E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1750740"/>
            <a:ext cx="12192000" cy="5107259"/>
          </a:xfrm>
          <a:prstGeom prst="rect">
            <a:avLst/>
          </a:prstGeom>
        </p:spPr>
      </p:pic>
      <p:pic>
        <p:nvPicPr>
          <p:cNvPr id="4" name="Picture 3">
            <a:extLst>
              <a:ext uri="{FF2B5EF4-FFF2-40B4-BE49-F238E27FC236}">
                <a16:creationId xmlns:a16="http://schemas.microsoft.com/office/drawing/2014/main" id="{0AA93F1F-55CE-8C41-933D-BDAD86FDEF59}"/>
              </a:ext>
            </a:extLst>
          </p:cNvPr>
          <p:cNvPicPr>
            <a:picLocks noChangeAspect="1"/>
          </p:cNvPicPr>
          <p:nvPr/>
        </p:nvPicPr>
        <p:blipFill>
          <a:blip r:embed="rId5"/>
          <a:stretch>
            <a:fillRect/>
          </a:stretch>
        </p:blipFill>
        <p:spPr>
          <a:xfrm>
            <a:off x="515938" y="5868509"/>
            <a:ext cx="440215" cy="440215"/>
          </a:xfrm>
          <a:prstGeom prst="rect">
            <a:avLst/>
          </a:prstGeom>
        </p:spPr>
      </p:pic>
      <p:sp>
        <p:nvSpPr>
          <p:cNvPr id="14" name="Rectangle 13">
            <a:extLst>
              <a:ext uri="{FF2B5EF4-FFF2-40B4-BE49-F238E27FC236}">
                <a16:creationId xmlns:a16="http://schemas.microsoft.com/office/drawing/2014/main" id="{70C8BCE3-7BF5-244B-ABC5-1CC57CE8ADDB}"/>
              </a:ext>
            </a:extLst>
          </p:cNvPr>
          <p:cNvSpPr/>
          <p:nvPr/>
        </p:nvSpPr>
        <p:spPr>
          <a:xfrm>
            <a:off x="5535081" y="5904254"/>
            <a:ext cx="1878082" cy="338554"/>
          </a:xfrm>
          <a:prstGeom prst="rect">
            <a:avLst/>
          </a:prstGeom>
        </p:spPr>
        <p:txBody>
          <a:bodyPr wrap="square">
            <a:spAutoFit/>
          </a:bodyPr>
          <a:lstStyle/>
          <a:p>
            <a:r>
              <a:rPr lang="en-GB" sz="1600" dirty="0">
                <a:solidFill>
                  <a:srgbClr val="FFFFFF"/>
                </a:solidFill>
                <a:latin typeface="Arial" panose="020B0604020202020204" pitchFamily="34" charset="0"/>
                <a:cs typeface="Arial" panose="020B0604020202020204" pitchFamily="34" charset="0"/>
              </a:rPr>
              <a:t>@</a:t>
            </a:r>
            <a:r>
              <a:rPr lang="en-GB" sz="1600" dirty="0" err="1">
                <a:solidFill>
                  <a:srgbClr val="FFFFFF"/>
                </a:solidFill>
                <a:latin typeface="Arial" panose="020B0604020202020204" pitchFamily="34" charset="0"/>
                <a:cs typeface="Arial" panose="020B0604020202020204" pitchFamily="34" charset="0"/>
              </a:rPr>
              <a:t>STFC_matters</a:t>
            </a:r>
            <a:endParaRPr lang="en-GB" sz="1600" dirty="0">
              <a:solidFill>
                <a:srgbClr val="FFFFFF"/>
              </a:solidFill>
              <a:latin typeface="Arial" panose="020B0604020202020204" pitchFamily="34" charset="0"/>
              <a:cs typeface="Arial" panose="020B0604020202020204" pitchFamily="34" charset="0"/>
            </a:endParaRPr>
          </a:p>
        </p:txBody>
      </p:sp>
      <p:sp>
        <p:nvSpPr>
          <p:cNvPr id="16" name="Rectangle 15">
            <a:extLst>
              <a:ext uri="{FF2B5EF4-FFF2-40B4-BE49-F238E27FC236}">
                <a16:creationId xmlns:a16="http://schemas.microsoft.com/office/drawing/2014/main" id="{BAC3E187-FC47-6646-A5A3-38BEA5BF97F3}"/>
              </a:ext>
            </a:extLst>
          </p:cNvPr>
          <p:cNvSpPr/>
          <p:nvPr/>
        </p:nvSpPr>
        <p:spPr>
          <a:xfrm>
            <a:off x="7805525" y="5904254"/>
            <a:ext cx="4214197" cy="338554"/>
          </a:xfrm>
          <a:prstGeom prst="rect">
            <a:avLst/>
          </a:prstGeom>
        </p:spPr>
        <p:txBody>
          <a:bodyPr wrap="square">
            <a:spAutoFit/>
          </a:bodyPr>
          <a:lstStyle/>
          <a:p>
            <a:r>
              <a:rPr lang="en-GB" sz="1600" dirty="0">
                <a:solidFill>
                  <a:srgbClr val="FFFFFF"/>
                </a:solidFill>
                <a:latin typeface="Arial" panose="020B0604020202020204" pitchFamily="34" charset="0"/>
                <a:cs typeface="Arial" panose="020B0604020202020204" pitchFamily="34" charset="0"/>
              </a:rPr>
              <a:t>Science and Technology Facilities Council</a:t>
            </a:r>
          </a:p>
        </p:txBody>
      </p:sp>
      <p:pic>
        <p:nvPicPr>
          <p:cNvPr id="18" name="Picture 17">
            <a:extLst>
              <a:ext uri="{FF2B5EF4-FFF2-40B4-BE49-F238E27FC236}">
                <a16:creationId xmlns:a16="http://schemas.microsoft.com/office/drawing/2014/main" id="{7F25C28B-6C92-F94C-81EC-CBF349C8486A}"/>
              </a:ext>
            </a:extLst>
          </p:cNvPr>
          <p:cNvPicPr>
            <a:picLocks noChangeAspect="1"/>
          </p:cNvPicPr>
          <p:nvPr/>
        </p:nvPicPr>
        <p:blipFill>
          <a:blip r:embed="rId6"/>
          <a:stretch>
            <a:fillRect/>
          </a:stretch>
        </p:blipFill>
        <p:spPr>
          <a:xfrm>
            <a:off x="5077049" y="5868508"/>
            <a:ext cx="444002" cy="437275"/>
          </a:xfrm>
          <a:prstGeom prst="rect">
            <a:avLst/>
          </a:prstGeom>
        </p:spPr>
      </p:pic>
      <p:pic>
        <p:nvPicPr>
          <p:cNvPr id="20" name="Picture 19">
            <a:extLst>
              <a:ext uri="{FF2B5EF4-FFF2-40B4-BE49-F238E27FC236}">
                <a16:creationId xmlns:a16="http://schemas.microsoft.com/office/drawing/2014/main" id="{83CE200E-AB24-384F-BB4C-13ACD0DABDB8}"/>
              </a:ext>
            </a:extLst>
          </p:cNvPr>
          <p:cNvPicPr>
            <a:picLocks noChangeAspect="1"/>
          </p:cNvPicPr>
          <p:nvPr/>
        </p:nvPicPr>
        <p:blipFill>
          <a:blip r:embed="rId7"/>
          <a:stretch>
            <a:fillRect/>
          </a:stretch>
        </p:blipFill>
        <p:spPr>
          <a:xfrm>
            <a:off x="7347494" y="5865567"/>
            <a:ext cx="440215" cy="440215"/>
          </a:xfrm>
          <a:prstGeom prst="rect">
            <a:avLst/>
          </a:prstGeom>
        </p:spPr>
      </p:pic>
      <p:pic>
        <p:nvPicPr>
          <p:cNvPr id="11" name="Picture 10">
            <a:extLst>
              <a:ext uri="{FF2B5EF4-FFF2-40B4-BE49-F238E27FC236}">
                <a16:creationId xmlns:a16="http://schemas.microsoft.com/office/drawing/2014/main" id="{14E2772B-B47D-8D46-97A4-931FF8D2720F}"/>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sp>
        <p:nvSpPr>
          <p:cNvPr id="12" name="Rectangle 11">
            <a:extLst>
              <a:ext uri="{FF2B5EF4-FFF2-40B4-BE49-F238E27FC236}">
                <a16:creationId xmlns:a16="http://schemas.microsoft.com/office/drawing/2014/main" id="{F03ACBB2-A294-5B41-91E3-A21CD7F0322A}"/>
              </a:ext>
            </a:extLst>
          </p:cNvPr>
          <p:cNvSpPr/>
          <p:nvPr/>
        </p:nvSpPr>
        <p:spPr>
          <a:xfrm>
            <a:off x="1014848" y="5904254"/>
            <a:ext cx="4214197" cy="338554"/>
          </a:xfrm>
          <a:prstGeom prst="rect">
            <a:avLst/>
          </a:prstGeom>
        </p:spPr>
        <p:txBody>
          <a:bodyPr wrap="square">
            <a:spAutoFit/>
          </a:bodyPr>
          <a:lstStyle/>
          <a:p>
            <a:r>
              <a:rPr lang="en-GB" sz="1600" dirty="0">
                <a:solidFill>
                  <a:srgbClr val="FFFFFF"/>
                </a:solidFill>
                <a:latin typeface="Arial" panose="020B0604020202020204" pitchFamily="34" charset="0"/>
                <a:cs typeface="Arial" panose="020B0604020202020204" pitchFamily="34" charset="0"/>
              </a:rPr>
              <a:t>Science and Technology Facilities Council</a:t>
            </a:r>
          </a:p>
        </p:txBody>
      </p:sp>
      <p:pic>
        <p:nvPicPr>
          <p:cNvPr id="7" name="Picture 6">
            <a:extLst>
              <a:ext uri="{FF2B5EF4-FFF2-40B4-BE49-F238E27FC236}">
                <a16:creationId xmlns:a16="http://schemas.microsoft.com/office/drawing/2014/main" id="{E096A358-CF8A-9741-9C85-A77CCE375E7E}"/>
              </a:ext>
            </a:extLst>
          </p:cNvPr>
          <p:cNvPicPr>
            <a:picLocks noChangeAspect="1"/>
          </p:cNvPicPr>
          <p:nvPr/>
        </p:nvPicPr>
        <p:blipFill>
          <a:blip r:embed="rId9"/>
          <a:stretch>
            <a:fillRect/>
          </a:stretch>
        </p:blipFill>
        <p:spPr>
          <a:xfrm>
            <a:off x="1379538" y="2813050"/>
            <a:ext cx="7442200" cy="1231900"/>
          </a:xfrm>
          <a:prstGeom prst="rect">
            <a:avLst/>
          </a:prstGeom>
        </p:spPr>
      </p:pic>
    </p:spTree>
    <p:extLst>
      <p:ext uri="{BB962C8B-B14F-4D97-AF65-F5344CB8AC3E}">
        <p14:creationId xmlns:p14="http://schemas.microsoft.com/office/powerpoint/2010/main" val="28273094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8B66DC9-76C9-5140-A7C4-B9B833C488D1}"/>
              </a:ext>
            </a:extLst>
          </p:cNvPr>
          <p:cNvSpPr txBox="1"/>
          <p:nvPr/>
        </p:nvSpPr>
        <p:spPr>
          <a:xfrm>
            <a:off x="403341" y="2109120"/>
            <a:ext cx="5101814" cy="461665"/>
          </a:xfrm>
          <a:prstGeom prst="rect">
            <a:avLst/>
          </a:prstGeom>
          <a:noFill/>
        </p:spPr>
        <p:txBody>
          <a:bodyPr wrap="square" rtlCol="0" anchor="t">
            <a:spAutoFit/>
          </a:bodyPr>
          <a:lstStyle/>
          <a:p>
            <a:pPr>
              <a:spcAft>
                <a:spcPts val="200"/>
              </a:spcAft>
            </a:pPr>
            <a:r>
              <a:rPr lang="en-US" sz="2400" b="1" spc="-100" dirty="0">
                <a:solidFill>
                  <a:srgbClr val="1E5DF8"/>
                </a:solidFill>
                <a:latin typeface="Arial" panose="020B0604020202020204" pitchFamily="34" charset="0"/>
                <a:cs typeface="Arial" panose="020B0604020202020204" pitchFamily="34" charset="0"/>
              </a:rPr>
              <a:t>1</a:t>
            </a:r>
            <a:r>
              <a:rPr lang="en-US" sz="2400" b="1" spc="-100" dirty="0">
                <a:solidFill>
                  <a:srgbClr val="2E2D62"/>
                </a:solidFill>
                <a:latin typeface="Arial" panose="020B0604020202020204" pitchFamily="34" charset="0"/>
                <a:cs typeface="Arial" panose="020B0604020202020204" pitchFamily="34" charset="0"/>
              </a:rPr>
              <a:t> OAuth Authorization Grant Types</a:t>
            </a:r>
          </a:p>
        </p:txBody>
      </p:sp>
      <p:sp>
        <p:nvSpPr>
          <p:cNvPr id="4" name="TextBox 3">
            <a:extLst>
              <a:ext uri="{FF2B5EF4-FFF2-40B4-BE49-F238E27FC236}">
                <a16:creationId xmlns:a16="http://schemas.microsoft.com/office/drawing/2014/main" id="{A6EBDC0C-5E44-914B-85A5-07AF5BC1B9B6}"/>
              </a:ext>
            </a:extLst>
          </p:cNvPr>
          <p:cNvSpPr txBox="1"/>
          <p:nvPr/>
        </p:nvSpPr>
        <p:spPr>
          <a:xfrm>
            <a:off x="403341" y="3116218"/>
            <a:ext cx="5101814" cy="461665"/>
          </a:xfrm>
          <a:prstGeom prst="rect">
            <a:avLst/>
          </a:prstGeom>
          <a:noFill/>
        </p:spPr>
        <p:txBody>
          <a:bodyPr wrap="square" rtlCol="0" anchor="t">
            <a:spAutoFit/>
          </a:bodyPr>
          <a:lstStyle/>
          <a:p>
            <a:pPr>
              <a:spcAft>
                <a:spcPts val="200"/>
              </a:spcAft>
            </a:pPr>
            <a:r>
              <a:rPr lang="en-US" sz="2400" b="1" spc="-100" dirty="0">
                <a:solidFill>
                  <a:srgbClr val="1E5DF8"/>
                </a:solidFill>
                <a:latin typeface="Arial" panose="020B0604020202020204" pitchFamily="34" charset="0"/>
                <a:cs typeface="Arial" panose="020B0604020202020204" pitchFamily="34" charset="0"/>
              </a:rPr>
              <a:t>2</a:t>
            </a:r>
            <a:r>
              <a:rPr lang="en-US" sz="2400" b="1" spc="-100" dirty="0">
                <a:solidFill>
                  <a:srgbClr val="2E2D62"/>
                </a:solidFill>
                <a:latin typeface="Arial" panose="020B0604020202020204" pitchFamily="34" charset="0"/>
                <a:cs typeface="Arial" panose="020B0604020202020204" pitchFamily="34" charset="0"/>
              </a:rPr>
              <a:t> </a:t>
            </a:r>
            <a:r>
              <a:rPr kumimoji="0" lang="en-US" sz="24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OIDC Scope Examples</a:t>
            </a:r>
            <a:endParaRPr lang="en-US" sz="2400" b="1" spc="-100" dirty="0">
              <a:solidFill>
                <a:srgbClr val="2E2D62"/>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1FFD7155-AB0C-D84C-8261-743120695688}"/>
              </a:ext>
            </a:extLst>
          </p:cNvPr>
          <p:cNvSpPr txBox="1"/>
          <p:nvPr/>
        </p:nvSpPr>
        <p:spPr>
          <a:xfrm>
            <a:off x="403341" y="4123316"/>
            <a:ext cx="5101814" cy="764312"/>
          </a:xfrm>
          <a:prstGeom prst="rect">
            <a:avLst/>
          </a:prstGeom>
          <a:noFill/>
        </p:spPr>
        <p:txBody>
          <a:bodyPr wrap="square" rtlCol="0" anchor="t">
            <a:spAutoFit/>
          </a:bodyPr>
          <a:lstStyle/>
          <a:p>
            <a:pPr>
              <a:spcAft>
                <a:spcPts val="200"/>
              </a:spcAft>
            </a:pPr>
            <a:r>
              <a:rPr lang="en-US" sz="2400" b="1" spc="-100" dirty="0">
                <a:solidFill>
                  <a:srgbClr val="1E5DF8"/>
                </a:solidFill>
                <a:latin typeface="Arial" panose="020B0604020202020204" pitchFamily="34" charset="0"/>
                <a:cs typeface="Arial" panose="020B0604020202020204" pitchFamily="34" charset="0"/>
              </a:rPr>
              <a:t>3</a:t>
            </a:r>
            <a:r>
              <a:rPr lang="en-US" sz="2400" b="1" spc="-100" dirty="0">
                <a:solidFill>
                  <a:srgbClr val="2E2D62"/>
                </a:solidFill>
                <a:latin typeface="Arial" panose="020B0604020202020204" pitchFamily="34" charset="0"/>
                <a:cs typeface="Arial" panose="020B0604020202020204" pitchFamily="34" charset="0"/>
              </a:rPr>
              <a:t> </a:t>
            </a:r>
            <a:r>
              <a:rPr kumimoji="0" lang="en-US" sz="24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Towards Tokens for the WLCG</a:t>
            </a:r>
            <a:endParaRPr lang="en-US" sz="2400" b="1" spc="-100" dirty="0">
              <a:solidFill>
                <a:srgbClr val="2E2D62"/>
              </a:solidFill>
              <a:latin typeface="Arial" panose="020B0604020202020204" pitchFamily="34" charset="0"/>
              <a:cs typeface="Arial" panose="020B0604020202020204" pitchFamily="34" charset="0"/>
            </a:endParaRPr>
          </a:p>
          <a:p>
            <a:pPr>
              <a:spcAft>
                <a:spcPts val="200"/>
              </a:spcAft>
            </a:pPr>
            <a:endParaRPr lang="en-US" b="1" spc="-100" dirty="0">
              <a:solidFill>
                <a:srgbClr val="2E2D62"/>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001E8603-51D4-7C45-829A-9AE25E5A2E4F}"/>
              </a:ext>
            </a:extLst>
          </p:cNvPr>
          <p:cNvSpPr txBox="1"/>
          <p:nvPr/>
        </p:nvSpPr>
        <p:spPr>
          <a:xfrm>
            <a:off x="403340" y="345182"/>
            <a:ext cx="7516293" cy="1446550"/>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Supplementary Slides</a:t>
            </a:r>
          </a:p>
          <a:p>
            <a:r>
              <a:rPr lang="en-US" sz="4400" b="1" spc="-150" dirty="0">
                <a:solidFill>
                  <a:srgbClr val="2E2D62"/>
                </a:solidFill>
                <a:latin typeface="Arial" panose="020B0604020202020204" pitchFamily="34" charset="0"/>
                <a:cs typeface="Arial" panose="020B0604020202020204" pitchFamily="34" charset="0"/>
              </a:rPr>
              <a:t>All Non-Examinable Content</a:t>
            </a:r>
          </a:p>
        </p:txBody>
      </p:sp>
      <p:sp>
        <p:nvSpPr>
          <p:cNvPr id="2" name="Slide Number Placeholder 5">
            <a:extLst>
              <a:ext uri="{FF2B5EF4-FFF2-40B4-BE49-F238E27FC236}">
                <a16:creationId xmlns:a16="http://schemas.microsoft.com/office/drawing/2014/main" id="{C37C9398-36CD-DF8B-35CA-84FEAD16FEFE}"/>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63</a:t>
            </a:fld>
            <a:endParaRPr lang="en-US"/>
          </a:p>
        </p:txBody>
      </p:sp>
    </p:spTree>
    <p:extLst>
      <p:ext uri="{BB962C8B-B14F-4D97-AF65-F5344CB8AC3E}">
        <p14:creationId xmlns:p14="http://schemas.microsoft.com/office/powerpoint/2010/main" val="28440226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C9A6F-CCFE-1F15-3E03-9A84EDCF7A74}"/>
              </a:ext>
            </a:extLst>
          </p:cNvPr>
          <p:cNvSpPr>
            <a:spLocks noGrp="1"/>
          </p:cNvSpPr>
          <p:nvPr>
            <p:ph type="ctrTitle"/>
          </p:nvPr>
        </p:nvSpPr>
        <p:spPr/>
        <p:txBody>
          <a:bodyPr>
            <a:normAutofit/>
          </a:bodyPr>
          <a:lstStyle/>
          <a:p>
            <a:pPr marL="0" marR="0" lvl="0" indent="0" defTabSz="914400" rtl="0" eaLnBrk="1" fontAlgn="auto" latinLnBrk="0" hangingPunct="1">
              <a:lnSpc>
                <a:spcPct val="100000"/>
              </a:lnSpc>
              <a:spcBef>
                <a:spcPts val="0"/>
              </a:spcBef>
              <a:spcAft>
                <a:spcPts val="200"/>
              </a:spcAft>
              <a:tabLst/>
              <a:defRPr/>
            </a:pP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Authorization Grant Types</a:t>
            </a:r>
            <a:endParaRPr lang="en-GB" dirty="0"/>
          </a:p>
        </p:txBody>
      </p:sp>
      <p:sp>
        <p:nvSpPr>
          <p:cNvPr id="3" name="Subtitle 2">
            <a:extLst>
              <a:ext uri="{FF2B5EF4-FFF2-40B4-BE49-F238E27FC236}">
                <a16:creationId xmlns:a16="http://schemas.microsoft.com/office/drawing/2014/main" id="{19381778-7A54-9FEA-B7DD-4DE733FAEE20}"/>
              </a:ext>
            </a:extLst>
          </p:cNvPr>
          <p:cNvSpPr>
            <a:spLocks noGrp="1"/>
          </p:cNvSpPr>
          <p:nvPr>
            <p:ph type="subTitle" idx="1"/>
          </p:nvPr>
        </p:nvSpPr>
        <p:spPr/>
        <p:txBody>
          <a:bodyPr>
            <a:normAutofit/>
          </a:bodyPr>
          <a:lstStyle/>
          <a:p>
            <a:r>
              <a:rPr lang="en-GB" sz="7200" dirty="0"/>
              <a:t>NOT EXAMINABLE</a:t>
            </a:r>
          </a:p>
        </p:txBody>
      </p:sp>
      <p:sp>
        <p:nvSpPr>
          <p:cNvPr id="5" name="Slide Number Placeholder 5">
            <a:extLst>
              <a:ext uri="{FF2B5EF4-FFF2-40B4-BE49-F238E27FC236}">
                <a16:creationId xmlns:a16="http://schemas.microsoft.com/office/drawing/2014/main" id="{C52E0146-2DC9-5F9B-D344-ED5544543A71}"/>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64</a:t>
            </a:fld>
            <a:endParaRPr lang="en-US"/>
          </a:p>
        </p:txBody>
      </p:sp>
    </p:spTree>
    <p:extLst>
      <p:ext uri="{BB962C8B-B14F-4D97-AF65-F5344CB8AC3E}">
        <p14:creationId xmlns:p14="http://schemas.microsoft.com/office/powerpoint/2010/main" val="192270548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2.0 – </a:t>
            </a:r>
            <a:r>
              <a:rPr lang="en-US" sz="4000" b="1" spc="-100" dirty="0">
                <a:solidFill>
                  <a:srgbClr val="2E2D62"/>
                </a:solidFill>
                <a:latin typeface="Arial" panose="020B0604020202020204" pitchFamily="34" charset="0"/>
                <a:cs typeface="Arial" panose="020B0604020202020204" pitchFamily="34" charset="0"/>
              </a:rPr>
              <a:t>Authorization Grants</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A6E26130-24A3-E212-E466-E20A0D109D12}"/>
              </a:ext>
            </a:extLst>
          </p:cNvPr>
          <p:cNvSpPr/>
          <p:nvPr/>
        </p:nvSpPr>
        <p:spPr>
          <a:xfrm>
            <a:off x="403341" y="1671493"/>
            <a:ext cx="10719460" cy="3416320"/>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OAuth 2.0 framework specifies several different methods through which a </a:t>
            </a:r>
            <a:r>
              <a:rPr lang="en-GB" sz="2400" b="1" dirty="0">
                <a:solidFill>
                  <a:srgbClr val="626262"/>
                </a:solidFill>
                <a:latin typeface="Arial" panose="020B0604020202020204" pitchFamily="34" charset="0"/>
                <a:cs typeface="Arial" panose="020B0604020202020204" pitchFamily="34" charset="0"/>
              </a:rPr>
              <a:t>Client</a:t>
            </a:r>
            <a:r>
              <a:rPr lang="en-GB" sz="2400" dirty="0">
                <a:solidFill>
                  <a:srgbClr val="626262"/>
                </a:solidFill>
                <a:latin typeface="Arial" panose="020B0604020202020204" pitchFamily="34" charset="0"/>
                <a:cs typeface="Arial" panose="020B0604020202020204" pitchFamily="34" charset="0"/>
              </a:rPr>
              <a:t> can verify itself to the </a:t>
            </a:r>
            <a:r>
              <a:rPr lang="en-GB" sz="2400" b="1" dirty="0">
                <a:solidFill>
                  <a:srgbClr val="626262"/>
                </a:solidFill>
                <a:latin typeface="Arial" panose="020B0604020202020204" pitchFamily="34" charset="0"/>
                <a:cs typeface="Arial" panose="020B0604020202020204" pitchFamily="34" charset="0"/>
              </a:rPr>
              <a:t>Authorization Server </a:t>
            </a:r>
            <a:r>
              <a:rPr lang="en-GB" sz="2400" dirty="0">
                <a:solidFill>
                  <a:srgbClr val="626262"/>
                </a:solidFill>
                <a:latin typeface="Arial" panose="020B0604020202020204" pitchFamily="34" charset="0"/>
                <a:cs typeface="Arial" panose="020B0604020202020204" pitchFamily="34" charset="0"/>
              </a:rPr>
              <a:t> - these are known as Authorization Grants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Authorization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PKCE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Client Credentials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Device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Refresh Token</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E0B48209-6F3A-31F6-274D-D237B9294BA7}"/>
              </a:ext>
            </a:extLst>
          </p:cNvPr>
          <p:cNvSpPr/>
          <p:nvPr/>
        </p:nvSpPr>
        <p:spPr>
          <a:xfrm>
            <a:off x="5120640" y="2999232"/>
            <a:ext cx="6766560" cy="357225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b="1" dirty="0"/>
              <a:t>Key Authorization Grant Concepts</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Redirect URL – a URL at the client which the </a:t>
            </a:r>
            <a:r>
              <a:rPr lang="en-GB" sz="2400" dirty="0" err="1"/>
              <a:t>AuthZ</a:t>
            </a:r>
            <a:r>
              <a:rPr lang="en-GB" sz="2400" dirty="0"/>
              <a:t> server will deliver an issued token to</a:t>
            </a:r>
          </a:p>
          <a:p>
            <a:pPr marL="342900" indent="-342900">
              <a:buFont typeface="Arial" panose="020B0604020202020204" pitchFamily="34" charset="0"/>
              <a:buChar char="•"/>
            </a:pPr>
            <a:r>
              <a:rPr lang="en-GB" sz="2400" dirty="0"/>
              <a:t>ClientID – the “username” of the client</a:t>
            </a:r>
          </a:p>
          <a:p>
            <a:pPr marL="342900" indent="-342900">
              <a:buFont typeface="Arial" panose="020B0604020202020204" pitchFamily="34" charset="0"/>
              <a:buChar char="•"/>
            </a:pPr>
            <a:r>
              <a:rPr lang="en-GB" sz="2400" dirty="0" err="1"/>
              <a:t>ClientSecret</a:t>
            </a:r>
            <a:r>
              <a:rPr lang="en-GB" sz="2400" dirty="0"/>
              <a:t> – the “password” of the client</a:t>
            </a:r>
          </a:p>
          <a:p>
            <a:pPr marL="342900" indent="-342900">
              <a:buFont typeface="Arial" panose="020B0604020202020204" pitchFamily="34" charset="0"/>
              <a:buChar char="•"/>
            </a:pPr>
            <a:endParaRPr lang="en-GB" sz="2400" dirty="0"/>
          </a:p>
        </p:txBody>
      </p:sp>
      <p:sp>
        <p:nvSpPr>
          <p:cNvPr id="4" name="Subtitle 2">
            <a:extLst>
              <a:ext uri="{FF2B5EF4-FFF2-40B4-BE49-F238E27FC236}">
                <a16:creationId xmlns:a16="http://schemas.microsoft.com/office/drawing/2014/main" id="{6A7D4C79-316D-C910-1025-C5050AA44B90}"/>
              </a:ext>
            </a:extLst>
          </p:cNvPr>
          <p:cNvSpPr txBox="1">
            <a:spLocks/>
          </p:cNvSpPr>
          <p:nvPr/>
        </p:nvSpPr>
        <p:spPr>
          <a:xfrm>
            <a:off x="403341" y="5056936"/>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47228945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2.0 – </a:t>
            </a:r>
            <a:r>
              <a:rPr lang="en-US" sz="4000" b="1" spc="-100" dirty="0">
                <a:solidFill>
                  <a:srgbClr val="2E2D62"/>
                </a:solidFill>
                <a:latin typeface="Arial" panose="020B0604020202020204" pitchFamily="34" charset="0"/>
                <a:cs typeface="Arial" panose="020B0604020202020204" pitchFamily="34" charset="0"/>
              </a:rPr>
              <a:t>Authorization Grants</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A6E26130-24A3-E212-E466-E20A0D109D12}"/>
              </a:ext>
            </a:extLst>
          </p:cNvPr>
          <p:cNvSpPr/>
          <p:nvPr/>
        </p:nvSpPr>
        <p:spPr>
          <a:xfrm>
            <a:off x="403341" y="1671493"/>
            <a:ext cx="10719460" cy="3416320"/>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OAuth 2.0 framework specifies several different methods through which a </a:t>
            </a:r>
            <a:r>
              <a:rPr lang="en-GB" sz="2400" b="1" dirty="0">
                <a:solidFill>
                  <a:srgbClr val="626262"/>
                </a:solidFill>
                <a:latin typeface="Arial" panose="020B0604020202020204" pitchFamily="34" charset="0"/>
                <a:cs typeface="Arial" panose="020B0604020202020204" pitchFamily="34" charset="0"/>
              </a:rPr>
              <a:t>Client</a:t>
            </a:r>
            <a:r>
              <a:rPr lang="en-GB" sz="2400" dirty="0">
                <a:solidFill>
                  <a:srgbClr val="626262"/>
                </a:solidFill>
                <a:latin typeface="Arial" panose="020B0604020202020204" pitchFamily="34" charset="0"/>
                <a:cs typeface="Arial" panose="020B0604020202020204" pitchFamily="34" charset="0"/>
              </a:rPr>
              <a:t> can verify itself to the </a:t>
            </a:r>
            <a:r>
              <a:rPr lang="en-GB" sz="2400" b="1" dirty="0">
                <a:solidFill>
                  <a:srgbClr val="626262"/>
                </a:solidFill>
                <a:latin typeface="Arial" panose="020B0604020202020204" pitchFamily="34" charset="0"/>
                <a:cs typeface="Arial" panose="020B0604020202020204" pitchFamily="34" charset="0"/>
              </a:rPr>
              <a:t>Authorization Server </a:t>
            </a:r>
            <a:r>
              <a:rPr lang="en-GB" sz="2400" dirty="0">
                <a:solidFill>
                  <a:srgbClr val="626262"/>
                </a:solidFill>
                <a:latin typeface="Arial" panose="020B0604020202020204" pitchFamily="34" charset="0"/>
                <a:cs typeface="Arial" panose="020B0604020202020204" pitchFamily="34" charset="0"/>
              </a:rPr>
              <a:t> - these are known as Authorization Grants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Authorization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PKCE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Client Credentials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Device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Refresh Token</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1D1C3513-5E77-50B1-E18C-8DC3DCE2C725}"/>
              </a:ext>
            </a:extLst>
          </p:cNvPr>
          <p:cNvSpPr/>
          <p:nvPr/>
        </p:nvSpPr>
        <p:spPr>
          <a:xfrm>
            <a:off x="5120640" y="2999232"/>
            <a:ext cx="6766560" cy="357225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b="1" dirty="0"/>
              <a:t>Authorization Code</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Used by both confidential and public clients</a:t>
            </a:r>
          </a:p>
          <a:p>
            <a:pPr marL="342900" indent="-342900">
              <a:buFont typeface="Arial" panose="020B0604020202020204" pitchFamily="34" charset="0"/>
              <a:buChar char="•"/>
            </a:pPr>
            <a:r>
              <a:rPr lang="en-GB" sz="2400" dirty="0"/>
              <a:t>An authorization code is exchanged for an access token</a:t>
            </a:r>
          </a:p>
          <a:p>
            <a:pPr marL="342900" indent="-342900">
              <a:buFont typeface="Arial" panose="020B0604020202020204" pitchFamily="34" charset="0"/>
              <a:buChar char="•"/>
            </a:pPr>
            <a:r>
              <a:rPr lang="en-GB" sz="2400" dirty="0"/>
              <a:t>When the user returns to the client via the Redirect URL, the Authorization Code is extracted from the URL and used to obtain the Access Token</a:t>
            </a:r>
          </a:p>
          <a:p>
            <a:pPr marL="342900" indent="-342900">
              <a:buFont typeface="Arial" panose="020B0604020202020204" pitchFamily="34" charset="0"/>
              <a:buChar char="•"/>
            </a:pPr>
            <a:endParaRPr lang="en-GB" sz="2400" dirty="0"/>
          </a:p>
        </p:txBody>
      </p:sp>
      <p:cxnSp>
        <p:nvCxnSpPr>
          <p:cNvPr id="5" name="Straight Arrow Connector 4">
            <a:extLst>
              <a:ext uri="{FF2B5EF4-FFF2-40B4-BE49-F238E27FC236}">
                <a16:creationId xmlns:a16="http://schemas.microsoft.com/office/drawing/2014/main" id="{219C1620-112C-4B9E-FDC9-279AF94D3144}"/>
              </a:ext>
            </a:extLst>
          </p:cNvPr>
          <p:cNvCxnSpPr>
            <a:cxnSpLocks/>
          </p:cNvCxnSpPr>
          <p:nvPr/>
        </p:nvCxnSpPr>
        <p:spPr>
          <a:xfrm>
            <a:off x="4009292" y="2999232"/>
            <a:ext cx="1034981" cy="326772"/>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Subtitle 2">
            <a:extLst>
              <a:ext uri="{FF2B5EF4-FFF2-40B4-BE49-F238E27FC236}">
                <a16:creationId xmlns:a16="http://schemas.microsoft.com/office/drawing/2014/main" id="{ABFCA7FB-BABA-86AC-7BB5-A8237EA72662}"/>
              </a:ext>
            </a:extLst>
          </p:cNvPr>
          <p:cNvSpPr txBox="1">
            <a:spLocks/>
          </p:cNvSpPr>
          <p:nvPr/>
        </p:nvSpPr>
        <p:spPr>
          <a:xfrm>
            <a:off x="403341" y="5056936"/>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293852525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2.0 – </a:t>
            </a:r>
            <a:r>
              <a:rPr lang="en-US" sz="4000" b="1" spc="-100" dirty="0">
                <a:solidFill>
                  <a:srgbClr val="2E2D62"/>
                </a:solidFill>
                <a:latin typeface="Arial" panose="020B0604020202020204" pitchFamily="34" charset="0"/>
                <a:cs typeface="Arial" panose="020B0604020202020204" pitchFamily="34" charset="0"/>
              </a:rPr>
              <a:t>Authorization Grants</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A6E26130-24A3-E212-E466-E20A0D109D12}"/>
              </a:ext>
            </a:extLst>
          </p:cNvPr>
          <p:cNvSpPr/>
          <p:nvPr/>
        </p:nvSpPr>
        <p:spPr>
          <a:xfrm>
            <a:off x="403341" y="1671493"/>
            <a:ext cx="10719460" cy="3416320"/>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OAuth 2.0 framework specifies several different methods through which a </a:t>
            </a:r>
            <a:r>
              <a:rPr lang="en-GB" sz="2400" b="1" dirty="0">
                <a:solidFill>
                  <a:srgbClr val="626262"/>
                </a:solidFill>
                <a:latin typeface="Arial" panose="020B0604020202020204" pitchFamily="34" charset="0"/>
                <a:cs typeface="Arial" panose="020B0604020202020204" pitchFamily="34" charset="0"/>
              </a:rPr>
              <a:t>Client</a:t>
            </a:r>
            <a:r>
              <a:rPr lang="en-GB" sz="2400" dirty="0">
                <a:solidFill>
                  <a:srgbClr val="626262"/>
                </a:solidFill>
                <a:latin typeface="Arial" panose="020B0604020202020204" pitchFamily="34" charset="0"/>
                <a:cs typeface="Arial" panose="020B0604020202020204" pitchFamily="34" charset="0"/>
              </a:rPr>
              <a:t> can verify itself to the </a:t>
            </a:r>
            <a:r>
              <a:rPr lang="en-GB" sz="2400" b="1" dirty="0">
                <a:solidFill>
                  <a:srgbClr val="626262"/>
                </a:solidFill>
                <a:latin typeface="Arial" panose="020B0604020202020204" pitchFamily="34" charset="0"/>
                <a:cs typeface="Arial" panose="020B0604020202020204" pitchFamily="34" charset="0"/>
              </a:rPr>
              <a:t>Authorization Server </a:t>
            </a:r>
            <a:r>
              <a:rPr lang="en-GB" sz="2400" dirty="0">
                <a:solidFill>
                  <a:srgbClr val="626262"/>
                </a:solidFill>
                <a:latin typeface="Arial" panose="020B0604020202020204" pitchFamily="34" charset="0"/>
                <a:cs typeface="Arial" panose="020B0604020202020204" pitchFamily="34" charset="0"/>
              </a:rPr>
              <a:t> - these are known as Authorization Grants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Authorization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PKCE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Client Credentials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Device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Refresh Token</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1D1C3513-5E77-50B1-E18C-8DC3DCE2C725}"/>
              </a:ext>
            </a:extLst>
          </p:cNvPr>
          <p:cNvSpPr/>
          <p:nvPr/>
        </p:nvSpPr>
        <p:spPr>
          <a:xfrm>
            <a:off x="5120640" y="2999232"/>
            <a:ext cx="6766560" cy="357225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b="1" dirty="0"/>
              <a:t>Authorization Code</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Used by both confidential and public clients</a:t>
            </a:r>
          </a:p>
          <a:p>
            <a:pPr marL="342900" indent="-342900">
              <a:buFont typeface="Arial" panose="020B0604020202020204" pitchFamily="34" charset="0"/>
              <a:buChar char="•"/>
            </a:pPr>
            <a:r>
              <a:rPr lang="en-GB" sz="2400" dirty="0"/>
              <a:t>An authorization code is exchanged for an access token</a:t>
            </a:r>
          </a:p>
          <a:p>
            <a:pPr marL="342900" indent="-342900">
              <a:buFont typeface="Arial" panose="020B0604020202020204" pitchFamily="34" charset="0"/>
              <a:buChar char="•"/>
            </a:pPr>
            <a:r>
              <a:rPr lang="en-GB" sz="2400" dirty="0"/>
              <a:t>When the user returns to the client via the Redirect URL, the Authorization Code is extracted from the URL and used to obtain the Access Token</a:t>
            </a:r>
          </a:p>
          <a:p>
            <a:pPr marL="342900" indent="-342900">
              <a:buFont typeface="Arial" panose="020B0604020202020204" pitchFamily="34" charset="0"/>
              <a:buChar char="•"/>
            </a:pPr>
            <a:endParaRPr lang="en-GB" sz="2400" dirty="0"/>
          </a:p>
        </p:txBody>
      </p:sp>
      <p:cxnSp>
        <p:nvCxnSpPr>
          <p:cNvPr id="5" name="Straight Arrow Connector 4">
            <a:extLst>
              <a:ext uri="{FF2B5EF4-FFF2-40B4-BE49-F238E27FC236}">
                <a16:creationId xmlns:a16="http://schemas.microsoft.com/office/drawing/2014/main" id="{219C1620-112C-4B9E-FDC9-279AF94D3144}"/>
              </a:ext>
            </a:extLst>
          </p:cNvPr>
          <p:cNvCxnSpPr>
            <a:cxnSpLocks/>
          </p:cNvCxnSpPr>
          <p:nvPr/>
        </p:nvCxnSpPr>
        <p:spPr>
          <a:xfrm>
            <a:off x="4009292" y="2999232"/>
            <a:ext cx="1034981" cy="326772"/>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D9C91343-C80B-B82B-C0DF-1EF401E229C2}"/>
              </a:ext>
            </a:extLst>
          </p:cNvPr>
          <p:cNvSpPr txBox="1"/>
          <p:nvPr/>
        </p:nvSpPr>
        <p:spPr>
          <a:xfrm>
            <a:off x="2538548" y="2459504"/>
            <a:ext cx="7114903" cy="1938992"/>
          </a:xfrm>
          <a:prstGeom prst="rect">
            <a:avLst/>
          </a:prstGeom>
          <a:solidFill>
            <a:schemeClr val="bg1"/>
          </a:solidFill>
          <a:ln w="38100">
            <a:solidFill>
              <a:schemeClr val="dk1">
                <a:shade val="50000"/>
              </a:schemeClr>
            </a:solidFill>
          </a:ln>
        </p:spPr>
        <p:txBody>
          <a:bodyPr wrap="square" rtlCol="0">
            <a:spAutoFit/>
          </a:bodyPr>
          <a:lstStyle/>
          <a:p>
            <a:r>
              <a:rPr lang="en-GB" sz="2400" dirty="0">
                <a:latin typeface="Simplified Arabic Fixed" panose="02070309020205020404" pitchFamily="49" charset="-78"/>
                <a:cs typeface="Simplified Arabic Fixed" panose="02070309020205020404" pitchFamily="49" charset="-78"/>
              </a:rPr>
              <a:t>https://</a:t>
            </a:r>
            <a:r>
              <a:rPr lang="en-GB" sz="2400" dirty="0" err="1">
                <a:latin typeface="Simplified Arabic Fixed" panose="02070309020205020404" pitchFamily="49" charset="-78"/>
                <a:cs typeface="Simplified Arabic Fixed" panose="02070309020205020404" pitchFamily="49" charset="-78"/>
              </a:rPr>
              <a:t>example.com</a:t>
            </a:r>
            <a:r>
              <a:rPr lang="en-GB" sz="2400" dirty="0">
                <a:latin typeface="Simplified Arabic Fixed" panose="02070309020205020404" pitchFamily="49" charset="-78"/>
                <a:cs typeface="Simplified Arabic Fixed" panose="02070309020205020404" pitchFamily="49" charset="-78"/>
              </a:rPr>
              <a:t>/</a:t>
            </a:r>
            <a:r>
              <a:rPr lang="en-GB" sz="2400" dirty="0" err="1">
                <a:latin typeface="Simplified Arabic Fixed" panose="02070309020205020404" pitchFamily="49" charset="-78"/>
                <a:cs typeface="Simplified Arabic Fixed" panose="02070309020205020404" pitchFamily="49" charset="-78"/>
              </a:rPr>
              <a:t>oauth</a:t>
            </a:r>
            <a:r>
              <a:rPr lang="en-GB" sz="2400" dirty="0">
                <a:latin typeface="Simplified Arabic Fixed" panose="02070309020205020404" pitchFamily="49" charset="-78"/>
                <a:cs typeface="Simplified Arabic Fixed" panose="02070309020205020404" pitchFamily="49" charset="-78"/>
              </a:rPr>
              <a:t>/auth?</a:t>
            </a:r>
          </a:p>
          <a:p>
            <a:r>
              <a:rPr lang="en-GB" sz="2400" dirty="0">
                <a:latin typeface="Simplified Arabic Fixed" panose="02070309020205020404" pitchFamily="49" charset="-78"/>
                <a:cs typeface="Simplified Arabic Fixed" panose="02070309020205020404" pitchFamily="49" charset="-78"/>
              </a:rPr>
              <a:t>   </a:t>
            </a:r>
            <a:r>
              <a:rPr lang="en-GB" sz="2400" dirty="0" err="1">
                <a:highlight>
                  <a:srgbClr val="FFFF00"/>
                </a:highlight>
                <a:latin typeface="Simplified Arabic Fixed" panose="02070309020205020404" pitchFamily="49" charset="-78"/>
                <a:cs typeface="Simplified Arabic Fixed" panose="02070309020205020404" pitchFamily="49" charset="-78"/>
              </a:rPr>
              <a:t>response_type</a:t>
            </a:r>
            <a:r>
              <a:rPr lang="en-GB" sz="2400" dirty="0">
                <a:highlight>
                  <a:srgbClr val="FFFF00"/>
                </a:highlight>
                <a:latin typeface="Simplified Arabic Fixed" panose="02070309020205020404" pitchFamily="49" charset="-78"/>
                <a:cs typeface="Simplified Arabic Fixed" panose="02070309020205020404" pitchFamily="49" charset="-78"/>
              </a:rPr>
              <a:t>=code</a:t>
            </a:r>
          </a:p>
          <a:p>
            <a:r>
              <a:rPr lang="en-GB" sz="2400" dirty="0">
                <a:latin typeface="Simplified Arabic Fixed" panose="02070309020205020404" pitchFamily="49" charset="-78"/>
                <a:cs typeface="Simplified Arabic Fixed" panose="02070309020205020404" pitchFamily="49" charset="-78"/>
              </a:rPr>
              <a:t>   &amp;scope=EXAMPLE_REQUESTED_SCOPES</a:t>
            </a:r>
          </a:p>
          <a:p>
            <a:r>
              <a:rPr lang="en-GB" sz="2400" dirty="0">
                <a:latin typeface="Simplified Arabic Fixed" panose="02070309020205020404" pitchFamily="49" charset="-78"/>
                <a:cs typeface="Simplified Arabic Fixed" panose="02070309020205020404" pitchFamily="49" charset="-78"/>
              </a:rPr>
              <a:t>   &amp;</a:t>
            </a:r>
            <a:r>
              <a:rPr lang="en-GB" sz="2400" dirty="0" err="1">
                <a:latin typeface="Simplified Arabic Fixed" panose="02070309020205020404" pitchFamily="49" charset="-78"/>
                <a:cs typeface="Simplified Arabic Fixed" panose="02070309020205020404" pitchFamily="49" charset="-78"/>
              </a:rPr>
              <a:t>client_id</a:t>
            </a:r>
            <a:r>
              <a:rPr lang="en-GB" sz="2400" dirty="0">
                <a:latin typeface="Simplified Arabic Fixed" panose="02070309020205020404" pitchFamily="49" charset="-78"/>
                <a:cs typeface="Simplified Arabic Fixed" panose="02070309020205020404" pitchFamily="49" charset="-78"/>
              </a:rPr>
              <a:t>=EXAMPLE_CLIENTID</a:t>
            </a:r>
          </a:p>
          <a:p>
            <a:r>
              <a:rPr lang="en-GB" sz="2400" dirty="0">
                <a:latin typeface="Simplified Arabic Fixed" panose="02070309020205020404" pitchFamily="49" charset="-78"/>
                <a:cs typeface="Simplified Arabic Fixed" panose="02070309020205020404" pitchFamily="49" charset="-78"/>
              </a:rPr>
              <a:t>   &amp;</a:t>
            </a:r>
            <a:r>
              <a:rPr lang="en-GB" sz="2400" dirty="0" err="1">
                <a:latin typeface="Simplified Arabic Fixed" panose="02070309020205020404" pitchFamily="49" charset="-78"/>
                <a:cs typeface="Simplified Arabic Fixed" panose="02070309020205020404" pitchFamily="49" charset="-78"/>
              </a:rPr>
              <a:t>redirect_uri</a:t>
            </a:r>
            <a:r>
              <a:rPr lang="en-GB" sz="2400" dirty="0">
                <a:latin typeface="Simplified Arabic Fixed" panose="02070309020205020404" pitchFamily="49" charset="-78"/>
                <a:cs typeface="Simplified Arabic Fixed" panose="02070309020205020404" pitchFamily="49" charset="-78"/>
              </a:rPr>
              <a:t>=EXAMPLE_REDIRECT_URI</a:t>
            </a:r>
          </a:p>
        </p:txBody>
      </p:sp>
      <p:sp>
        <p:nvSpPr>
          <p:cNvPr id="8" name="Subtitle 2">
            <a:extLst>
              <a:ext uri="{FF2B5EF4-FFF2-40B4-BE49-F238E27FC236}">
                <a16:creationId xmlns:a16="http://schemas.microsoft.com/office/drawing/2014/main" id="{D72EB4D0-68C5-E9AC-8117-1EC66D453BB2}"/>
              </a:ext>
            </a:extLst>
          </p:cNvPr>
          <p:cNvSpPr txBox="1">
            <a:spLocks/>
          </p:cNvSpPr>
          <p:nvPr/>
        </p:nvSpPr>
        <p:spPr>
          <a:xfrm>
            <a:off x="403341" y="5056936"/>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114414277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2.0 – </a:t>
            </a:r>
            <a:r>
              <a:rPr lang="en-US" sz="4000" b="1" spc="-100" dirty="0">
                <a:solidFill>
                  <a:srgbClr val="2E2D62"/>
                </a:solidFill>
                <a:latin typeface="Arial" panose="020B0604020202020204" pitchFamily="34" charset="0"/>
                <a:cs typeface="Arial" panose="020B0604020202020204" pitchFamily="34" charset="0"/>
              </a:rPr>
              <a:t>Authorization Grants</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A6E26130-24A3-E212-E466-E20A0D109D12}"/>
              </a:ext>
            </a:extLst>
          </p:cNvPr>
          <p:cNvSpPr/>
          <p:nvPr/>
        </p:nvSpPr>
        <p:spPr>
          <a:xfrm>
            <a:off x="403341" y="1671493"/>
            <a:ext cx="10719460" cy="3416320"/>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OAuth 2.0 framework specifies several different methods through which a </a:t>
            </a:r>
            <a:r>
              <a:rPr lang="en-GB" sz="2400" b="1" dirty="0">
                <a:solidFill>
                  <a:srgbClr val="626262"/>
                </a:solidFill>
                <a:latin typeface="Arial" panose="020B0604020202020204" pitchFamily="34" charset="0"/>
                <a:cs typeface="Arial" panose="020B0604020202020204" pitchFamily="34" charset="0"/>
              </a:rPr>
              <a:t>Client</a:t>
            </a:r>
            <a:r>
              <a:rPr lang="en-GB" sz="2400" dirty="0">
                <a:solidFill>
                  <a:srgbClr val="626262"/>
                </a:solidFill>
                <a:latin typeface="Arial" panose="020B0604020202020204" pitchFamily="34" charset="0"/>
                <a:cs typeface="Arial" panose="020B0604020202020204" pitchFamily="34" charset="0"/>
              </a:rPr>
              <a:t> can verify itself to the </a:t>
            </a:r>
            <a:r>
              <a:rPr lang="en-GB" sz="2400" b="1" dirty="0">
                <a:solidFill>
                  <a:srgbClr val="626262"/>
                </a:solidFill>
                <a:latin typeface="Arial" panose="020B0604020202020204" pitchFamily="34" charset="0"/>
                <a:cs typeface="Arial" panose="020B0604020202020204" pitchFamily="34" charset="0"/>
              </a:rPr>
              <a:t>Authorization Server </a:t>
            </a:r>
            <a:r>
              <a:rPr lang="en-GB" sz="2400" dirty="0">
                <a:solidFill>
                  <a:srgbClr val="626262"/>
                </a:solidFill>
                <a:latin typeface="Arial" panose="020B0604020202020204" pitchFamily="34" charset="0"/>
                <a:cs typeface="Arial" panose="020B0604020202020204" pitchFamily="34" charset="0"/>
              </a:rPr>
              <a:t> - these are known as Authorization Grants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Authorization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PKCE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Client Credentials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Device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Refresh Token</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1D1C3513-5E77-50B1-E18C-8DC3DCE2C725}"/>
              </a:ext>
            </a:extLst>
          </p:cNvPr>
          <p:cNvSpPr/>
          <p:nvPr/>
        </p:nvSpPr>
        <p:spPr>
          <a:xfrm>
            <a:off x="5120640" y="2999232"/>
            <a:ext cx="6766560" cy="357225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b="1" dirty="0"/>
              <a:t>Authorization Code</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Used by both confidential and public clients</a:t>
            </a:r>
          </a:p>
          <a:p>
            <a:pPr marL="342900" indent="-342900">
              <a:buFont typeface="Arial" panose="020B0604020202020204" pitchFamily="34" charset="0"/>
              <a:buChar char="•"/>
            </a:pPr>
            <a:r>
              <a:rPr lang="en-GB" sz="2400" dirty="0"/>
              <a:t>An Authorization code is exchanged for an access token</a:t>
            </a:r>
          </a:p>
          <a:p>
            <a:pPr marL="342900" indent="-342900">
              <a:buFont typeface="Arial" panose="020B0604020202020204" pitchFamily="34" charset="0"/>
              <a:buChar char="•"/>
            </a:pPr>
            <a:r>
              <a:rPr lang="en-GB" sz="2400" dirty="0"/>
              <a:t>When the user returns to the client via the Redirect URL, the Authorization Code is extracted from the URL and used to obtain the Access Token</a:t>
            </a:r>
          </a:p>
          <a:p>
            <a:pPr marL="342900" indent="-342900">
              <a:buFont typeface="Arial" panose="020B0604020202020204" pitchFamily="34" charset="0"/>
              <a:buChar char="•"/>
            </a:pPr>
            <a:endParaRPr lang="en-GB" sz="2400" dirty="0"/>
          </a:p>
        </p:txBody>
      </p:sp>
      <p:cxnSp>
        <p:nvCxnSpPr>
          <p:cNvPr id="5" name="Straight Arrow Connector 4">
            <a:extLst>
              <a:ext uri="{FF2B5EF4-FFF2-40B4-BE49-F238E27FC236}">
                <a16:creationId xmlns:a16="http://schemas.microsoft.com/office/drawing/2014/main" id="{219C1620-112C-4B9E-FDC9-279AF94D3144}"/>
              </a:ext>
            </a:extLst>
          </p:cNvPr>
          <p:cNvCxnSpPr>
            <a:cxnSpLocks/>
          </p:cNvCxnSpPr>
          <p:nvPr/>
        </p:nvCxnSpPr>
        <p:spPr>
          <a:xfrm>
            <a:off x="4009292" y="2999232"/>
            <a:ext cx="1034981" cy="326772"/>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D9C91343-C80B-B82B-C0DF-1EF401E229C2}"/>
              </a:ext>
            </a:extLst>
          </p:cNvPr>
          <p:cNvSpPr txBox="1"/>
          <p:nvPr/>
        </p:nvSpPr>
        <p:spPr>
          <a:xfrm>
            <a:off x="1069200" y="2828835"/>
            <a:ext cx="10719459" cy="1200329"/>
          </a:xfrm>
          <a:prstGeom prst="rect">
            <a:avLst/>
          </a:prstGeom>
          <a:solidFill>
            <a:schemeClr val="bg1"/>
          </a:solidFill>
          <a:ln w="38100">
            <a:solidFill>
              <a:schemeClr val="dk1">
                <a:shade val="50000"/>
              </a:schemeClr>
            </a:solidFill>
          </a:ln>
        </p:spPr>
        <p:txBody>
          <a:bodyPr wrap="square" rtlCol="0">
            <a:spAutoFit/>
          </a:bodyPr>
          <a:lstStyle/>
          <a:p>
            <a:r>
              <a:rPr lang="en-GB" sz="2400" dirty="0">
                <a:latin typeface="Simplified Arabic Fixed" panose="02070309020205020404" pitchFamily="49" charset="-78"/>
                <a:cs typeface="Simplified Arabic Fixed" panose="02070309020205020404" pitchFamily="49" charset="-78"/>
              </a:rPr>
              <a:t>curl --header "Authorization: Basic EXAMPLE_SECRET"</a:t>
            </a:r>
          </a:p>
          <a:p>
            <a:r>
              <a:rPr lang="en-GB" sz="2400" dirty="0">
                <a:latin typeface="Simplified Arabic Fixed" panose="02070309020205020404" pitchFamily="49" charset="-78"/>
                <a:cs typeface="Simplified Arabic Fixed" panose="02070309020205020404" pitchFamily="49" charset="-78"/>
              </a:rPr>
              <a:t>--data </a:t>
            </a:r>
            <a:r>
              <a:rPr lang="en-GB" sz="2400" dirty="0">
                <a:highlight>
                  <a:srgbClr val="FFFF00"/>
                </a:highlight>
                <a:latin typeface="Simplified Arabic Fixed" panose="02070309020205020404" pitchFamily="49" charset="-78"/>
                <a:cs typeface="Simplified Arabic Fixed" panose="02070309020205020404" pitchFamily="49" charset="-78"/>
              </a:rPr>
              <a:t>"</a:t>
            </a:r>
            <a:r>
              <a:rPr lang="en-GB" sz="2400" dirty="0" err="1">
                <a:highlight>
                  <a:srgbClr val="FFFF00"/>
                </a:highlight>
                <a:latin typeface="Simplified Arabic Fixed" panose="02070309020205020404" pitchFamily="49" charset="-78"/>
                <a:cs typeface="Simplified Arabic Fixed" panose="02070309020205020404" pitchFamily="49" charset="-78"/>
              </a:rPr>
              <a:t>grant_type</a:t>
            </a:r>
            <a:r>
              <a:rPr lang="en-GB" sz="2400" dirty="0">
                <a:highlight>
                  <a:srgbClr val="FFFF00"/>
                </a:highlight>
                <a:latin typeface="Simplified Arabic Fixed" panose="02070309020205020404" pitchFamily="49" charset="-78"/>
                <a:cs typeface="Simplified Arabic Fixed" panose="02070309020205020404" pitchFamily="49" charset="-78"/>
              </a:rPr>
              <a:t>=</a:t>
            </a:r>
            <a:r>
              <a:rPr lang="en-GB" sz="2400" dirty="0" err="1">
                <a:highlight>
                  <a:srgbClr val="FFFF00"/>
                </a:highlight>
                <a:latin typeface="Simplified Arabic Fixed" panose="02070309020205020404" pitchFamily="49" charset="-78"/>
                <a:cs typeface="Simplified Arabic Fixed" panose="02070309020205020404" pitchFamily="49" charset="-78"/>
              </a:rPr>
              <a:t>authorization_code&amp;code</a:t>
            </a:r>
            <a:r>
              <a:rPr lang="en-GB" sz="2400" dirty="0">
                <a:highlight>
                  <a:srgbClr val="FFFF00"/>
                </a:highlight>
                <a:latin typeface="Simplified Arabic Fixed" panose="02070309020205020404" pitchFamily="49" charset="-78"/>
                <a:cs typeface="Simplified Arabic Fixed" panose="02070309020205020404" pitchFamily="49" charset="-78"/>
              </a:rPr>
              <a:t>=EXAMPLE_CODE"</a:t>
            </a:r>
          </a:p>
          <a:p>
            <a:r>
              <a:rPr lang="en-GB" sz="2400" dirty="0">
                <a:latin typeface="Simplified Arabic Fixed" panose="02070309020205020404" pitchFamily="49" charset="-78"/>
                <a:cs typeface="Simplified Arabic Fixed" panose="02070309020205020404" pitchFamily="49" charset="-78"/>
              </a:rPr>
              <a:t>--request POST https://</a:t>
            </a:r>
            <a:r>
              <a:rPr lang="en-GB" sz="2400" dirty="0" err="1">
                <a:latin typeface="Simplified Arabic Fixed" panose="02070309020205020404" pitchFamily="49" charset="-78"/>
                <a:cs typeface="Simplified Arabic Fixed" panose="02070309020205020404" pitchFamily="49" charset="-78"/>
              </a:rPr>
              <a:t>example.com</a:t>
            </a:r>
            <a:r>
              <a:rPr lang="en-GB" sz="2400" dirty="0">
                <a:latin typeface="Simplified Arabic Fixed" panose="02070309020205020404" pitchFamily="49" charset="-78"/>
                <a:cs typeface="Simplified Arabic Fixed" panose="02070309020205020404" pitchFamily="49" charset="-78"/>
              </a:rPr>
              <a:t>/</a:t>
            </a:r>
            <a:r>
              <a:rPr lang="en-GB" sz="2400" dirty="0" err="1">
                <a:latin typeface="Simplified Arabic Fixed" panose="02070309020205020404" pitchFamily="49" charset="-78"/>
                <a:cs typeface="Simplified Arabic Fixed" panose="02070309020205020404" pitchFamily="49" charset="-78"/>
              </a:rPr>
              <a:t>oauth</a:t>
            </a:r>
            <a:r>
              <a:rPr lang="en-GB" sz="2400" dirty="0">
                <a:latin typeface="Simplified Arabic Fixed" panose="02070309020205020404" pitchFamily="49" charset="-78"/>
                <a:cs typeface="Simplified Arabic Fixed" panose="02070309020205020404" pitchFamily="49" charset="-78"/>
              </a:rPr>
              <a:t>/token</a:t>
            </a:r>
          </a:p>
        </p:txBody>
      </p:sp>
      <p:sp>
        <p:nvSpPr>
          <p:cNvPr id="7" name="Subtitle 2">
            <a:extLst>
              <a:ext uri="{FF2B5EF4-FFF2-40B4-BE49-F238E27FC236}">
                <a16:creationId xmlns:a16="http://schemas.microsoft.com/office/drawing/2014/main" id="{681A3DDA-2CF2-6C50-8D0A-3264A0ED7986}"/>
              </a:ext>
            </a:extLst>
          </p:cNvPr>
          <p:cNvSpPr txBox="1">
            <a:spLocks/>
          </p:cNvSpPr>
          <p:nvPr/>
        </p:nvSpPr>
        <p:spPr>
          <a:xfrm>
            <a:off x="403341" y="5056936"/>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59755031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2.0 – </a:t>
            </a:r>
            <a:r>
              <a:rPr lang="en-US" sz="4000" b="1" spc="-100" dirty="0">
                <a:solidFill>
                  <a:srgbClr val="2E2D62"/>
                </a:solidFill>
                <a:latin typeface="Arial" panose="020B0604020202020204" pitchFamily="34" charset="0"/>
                <a:cs typeface="Arial" panose="020B0604020202020204" pitchFamily="34" charset="0"/>
              </a:rPr>
              <a:t>Authorization Grants</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A6E26130-24A3-E212-E466-E20A0D109D12}"/>
              </a:ext>
            </a:extLst>
          </p:cNvPr>
          <p:cNvSpPr/>
          <p:nvPr/>
        </p:nvSpPr>
        <p:spPr>
          <a:xfrm>
            <a:off x="403341" y="1671493"/>
            <a:ext cx="10719460" cy="3416320"/>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OAuth 2.0 framework specifies several different methods through which a </a:t>
            </a:r>
            <a:r>
              <a:rPr lang="en-GB" sz="2400" b="1" dirty="0">
                <a:solidFill>
                  <a:srgbClr val="626262"/>
                </a:solidFill>
                <a:latin typeface="Arial" panose="020B0604020202020204" pitchFamily="34" charset="0"/>
                <a:cs typeface="Arial" panose="020B0604020202020204" pitchFamily="34" charset="0"/>
              </a:rPr>
              <a:t>Client</a:t>
            </a:r>
            <a:r>
              <a:rPr lang="en-GB" sz="2400" dirty="0">
                <a:solidFill>
                  <a:srgbClr val="626262"/>
                </a:solidFill>
                <a:latin typeface="Arial" panose="020B0604020202020204" pitchFamily="34" charset="0"/>
                <a:cs typeface="Arial" panose="020B0604020202020204" pitchFamily="34" charset="0"/>
              </a:rPr>
              <a:t> can verify itself to the </a:t>
            </a:r>
            <a:r>
              <a:rPr lang="en-GB" sz="2400" b="1" dirty="0">
                <a:solidFill>
                  <a:srgbClr val="626262"/>
                </a:solidFill>
                <a:latin typeface="Arial" panose="020B0604020202020204" pitchFamily="34" charset="0"/>
                <a:cs typeface="Arial" panose="020B0604020202020204" pitchFamily="34" charset="0"/>
              </a:rPr>
              <a:t>Authorization Server </a:t>
            </a:r>
            <a:r>
              <a:rPr lang="en-GB" sz="2400" dirty="0">
                <a:solidFill>
                  <a:srgbClr val="626262"/>
                </a:solidFill>
                <a:latin typeface="Arial" panose="020B0604020202020204" pitchFamily="34" charset="0"/>
                <a:cs typeface="Arial" panose="020B0604020202020204" pitchFamily="34" charset="0"/>
              </a:rPr>
              <a:t> - these are known as Authorization Grants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Authorization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PKCE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Client Credentials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Device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Refresh Token</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1D1C3513-5E77-50B1-E18C-8DC3DCE2C725}"/>
              </a:ext>
            </a:extLst>
          </p:cNvPr>
          <p:cNvSpPr/>
          <p:nvPr/>
        </p:nvSpPr>
        <p:spPr>
          <a:xfrm>
            <a:off x="5120640" y="2999232"/>
            <a:ext cx="6766560" cy="357225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b="1" dirty="0"/>
              <a:t>PKCE: </a:t>
            </a:r>
            <a:r>
              <a:rPr lang="en-GB" sz="2400" b="1" i="1" dirty="0"/>
              <a:t>Proof Key for Code Exchange</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An extension to Authorization Code, which aims to prevent Cross Site Request Forgery (CSRF) and Authorization code injection attacks</a:t>
            </a:r>
          </a:p>
          <a:p>
            <a:pPr marL="342900" indent="-342900">
              <a:buFont typeface="Arial" panose="020B0604020202020204" pitchFamily="34" charset="0"/>
              <a:buChar char="•"/>
            </a:pPr>
            <a:r>
              <a:rPr lang="en-GB" sz="2400" dirty="0"/>
              <a:t>Not a replacement for a </a:t>
            </a:r>
            <a:r>
              <a:rPr lang="en-GB" sz="2400" dirty="0" err="1"/>
              <a:t>ClientSecret</a:t>
            </a:r>
            <a:r>
              <a:rPr lang="en-GB" sz="2400" dirty="0"/>
              <a:t>, and therefore does not enable treating a Public Client as Confidential</a:t>
            </a:r>
          </a:p>
          <a:p>
            <a:pPr marL="342900" indent="-342900">
              <a:buFont typeface="Arial" panose="020B0604020202020204" pitchFamily="34" charset="0"/>
              <a:buChar char="•"/>
            </a:pPr>
            <a:endParaRPr lang="en-GB" sz="2400" dirty="0"/>
          </a:p>
        </p:txBody>
      </p:sp>
      <p:cxnSp>
        <p:nvCxnSpPr>
          <p:cNvPr id="5" name="Straight Arrow Connector 4">
            <a:extLst>
              <a:ext uri="{FF2B5EF4-FFF2-40B4-BE49-F238E27FC236}">
                <a16:creationId xmlns:a16="http://schemas.microsoft.com/office/drawing/2014/main" id="{219C1620-112C-4B9E-FDC9-279AF94D3144}"/>
              </a:ext>
            </a:extLst>
          </p:cNvPr>
          <p:cNvCxnSpPr>
            <a:cxnSpLocks/>
          </p:cNvCxnSpPr>
          <p:nvPr/>
        </p:nvCxnSpPr>
        <p:spPr>
          <a:xfrm>
            <a:off x="3991232" y="3326004"/>
            <a:ext cx="1053041"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Subtitle 2">
            <a:extLst>
              <a:ext uri="{FF2B5EF4-FFF2-40B4-BE49-F238E27FC236}">
                <a16:creationId xmlns:a16="http://schemas.microsoft.com/office/drawing/2014/main" id="{D7E04036-2980-AA68-62A4-D133D0EA3298}"/>
              </a:ext>
            </a:extLst>
          </p:cNvPr>
          <p:cNvSpPr txBox="1">
            <a:spLocks/>
          </p:cNvSpPr>
          <p:nvPr/>
        </p:nvSpPr>
        <p:spPr>
          <a:xfrm>
            <a:off x="403341" y="5056936"/>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30833374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10A1A4B-1D27-FF10-65AC-AB4EC1A85C63}"/>
              </a:ext>
            </a:extLst>
          </p:cNvPr>
          <p:cNvSpPr txBox="1"/>
          <p:nvPr/>
        </p:nvSpPr>
        <p:spPr>
          <a:xfrm>
            <a:off x="403341" y="345182"/>
            <a:ext cx="11699616" cy="707886"/>
          </a:xfrm>
          <a:prstGeom prst="rect">
            <a:avLst/>
          </a:prstGeom>
          <a:noFill/>
        </p:spPr>
        <p:txBody>
          <a:bodyPr wrap="square" rtlCol="0" anchor="t">
            <a:spAutoFit/>
          </a:bodyPr>
          <a:lstStyle/>
          <a:p>
            <a:r>
              <a:rPr lang="en-US" sz="4000" b="1" spc="-150" dirty="0">
                <a:solidFill>
                  <a:srgbClr val="2E2D62"/>
                </a:solidFill>
                <a:latin typeface="Arial" panose="020B0604020202020204" pitchFamily="34" charset="0"/>
                <a:cs typeface="Arial" panose="020B0604020202020204" pitchFamily="34" charset="0"/>
              </a:rPr>
              <a:t>Online Identity - Then</a:t>
            </a:r>
          </a:p>
        </p:txBody>
      </p:sp>
      <p:sp>
        <p:nvSpPr>
          <p:cNvPr id="3" name="Rectangle 2">
            <a:extLst>
              <a:ext uri="{FF2B5EF4-FFF2-40B4-BE49-F238E27FC236}">
                <a16:creationId xmlns:a16="http://schemas.microsoft.com/office/drawing/2014/main" id="{6B1B3241-3846-5770-AFA7-1235725384D8}"/>
              </a:ext>
            </a:extLst>
          </p:cNvPr>
          <p:cNvSpPr/>
          <p:nvPr/>
        </p:nvSpPr>
        <p:spPr>
          <a:xfrm>
            <a:off x="403341" y="2090172"/>
            <a:ext cx="10719460" cy="2677656"/>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Traditionally a user would need to create a new ”identity” to use for every new service or account they used online</a:t>
            </a:r>
          </a:p>
          <a:p>
            <a:endParaRPr lang="en-GB" sz="2400" dirty="0">
              <a:solidFill>
                <a:srgbClr val="6262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Lots of accounts, scattered through every site a user has ever signed up for</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This results in </a:t>
            </a:r>
            <a:r>
              <a:rPr lang="en-GB" sz="2400" i="1" dirty="0">
                <a:solidFill>
                  <a:srgbClr val="626262"/>
                </a:solidFill>
                <a:latin typeface="Arial" panose="020B0604020202020204" pitchFamily="34" charset="0"/>
                <a:cs typeface="Arial" panose="020B0604020202020204" pitchFamily="34" charset="0"/>
              </a:rPr>
              <a:t>many</a:t>
            </a:r>
            <a:r>
              <a:rPr lang="en-GB" sz="2400" dirty="0">
                <a:solidFill>
                  <a:srgbClr val="626262"/>
                </a:solidFill>
                <a:latin typeface="Arial" panose="020B0604020202020204" pitchFamily="34" charset="0"/>
                <a:cs typeface="Arial" panose="020B0604020202020204" pitchFamily="34" charset="0"/>
              </a:rPr>
              <a:t> username and password pairs, which in turn leads to bad security practices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Credentials are reused for “simplicity”, or simply forgotten and lost</a:t>
            </a:r>
          </a:p>
        </p:txBody>
      </p:sp>
      <p:sp>
        <p:nvSpPr>
          <p:cNvPr id="4" name="Slide Number Placeholder 5">
            <a:extLst>
              <a:ext uri="{FF2B5EF4-FFF2-40B4-BE49-F238E27FC236}">
                <a16:creationId xmlns:a16="http://schemas.microsoft.com/office/drawing/2014/main" id="{2266FA21-D6A6-C881-8D0D-68F0FCBA9DD8}"/>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7</a:t>
            </a:fld>
            <a:endParaRPr lang="en-US"/>
          </a:p>
        </p:txBody>
      </p:sp>
    </p:spTree>
    <p:extLst>
      <p:ext uri="{BB962C8B-B14F-4D97-AF65-F5344CB8AC3E}">
        <p14:creationId xmlns:p14="http://schemas.microsoft.com/office/powerpoint/2010/main" val="252067953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2.0 – </a:t>
            </a:r>
            <a:r>
              <a:rPr lang="en-US" sz="4000" b="1" spc="-100" dirty="0">
                <a:solidFill>
                  <a:srgbClr val="2E2D62"/>
                </a:solidFill>
                <a:latin typeface="Arial" panose="020B0604020202020204" pitchFamily="34" charset="0"/>
                <a:cs typeface="Arial" panose="020B0604020202020204" pitchFamily="34" charset="0"/>
              </a:rPr>
              <a:t>Authorization Grants</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A6E26130-24A3-E212-E466-E20A0D109D12}"/>
              </a:ext>
            </a:extLst>
          </p:cNvPr>
          <p:cNvSpPr/>
          <p:nvPr/>
        </p:nvSpPr>
        <p:spPr>
          <a:xfrm>
            <a:off x="403341" y="1671493"/>
            <a:ext cx="10719460" cy="3416320"/>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OAuth 2.0 framework specifies several different methods through which a </a:t>
            </a:r>
            <a:r>
              <a:rPr lang="en-GB" sz="2400" b="1" dirty="0">
                <a:solidFill>
                  <a:srgbClr val="626262"/>
                </a:solidFill>
                <a:latin typeface="Arial" panose="020B0604020202020204" pitchFamily="34" charset="0"/>
                <a:cs typeface="Arial" panose="020B0604020202020204" pitchFamily="34" charset="0"/>
              </a:rPr>
              <a:t>Client</a:t>
            </a:r>
            <a:r>
              <a:rPr lang="en-GB" sz="2400" dirty="0">
                <a:solidFill>
                  <a:srgbClr val="626262"/>
                </a:solidFill>
                <a:latin typeface="Arial" panose="020B0604020202020204" pitchFamily="34" charset="0"/>
                <a:cs typeface="Arial" panose="020B0604020202020204" pitchFamily="34" charset="0"/>
              </a:rPr>
              <a:t> can verify itself to the </a:t>
            </a:r>
            <a:r>
              <a:rPr lang="en-GB" sz="2400" b="1" dirty="0">
                <a:solidFill>
                  <a:srgbClr val="626262"/>
                </a:solidFill>
                <a:latin typeface="Arial" panose="020B0604020202020204" pitchFamily="34" charset="0"/>
                <a:cs typeface="Arial" panose="020B0604020202020204" pitchFamily="34" charset="0"/>
              </a:rPr>
              <a:t>Authorization Server </a:t>
            </a:r>
            <a:r>
              <a:rPr lang="en-GB" sz="2400" dirty="0">
                <a:solidFill>
                  <a:srgbClr val="626262"/>
                </a:solidFill>
                <a:latin typeface="Arial" panose="020B0604020202020204" pitchFamily="34" charset="0"/>
                <a:cs typeface="Arial" panose="020B0604020202020204" pitchFamily="34" charset="0"/>
              </a:rPr>
              <a:t> - these are known as Authorization Grants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Authorization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PKCE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Client Credentials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Device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Refresh Token</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1D1C3513-5E77-50B1-E18C-8DC3DCE2C725}"/>
              </a:ext>
            </a:extLst>
          </p:cNvPr>
          <p:cNvSpPr/>
          <p:nvPr/>
        </p:nvSpPr>
        <p:spPr>
          <a:xfrm>
            <a:off x="5120640" y="2999232"/>
            <a:ext cx="6766560" cy="357225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b="1" dirty="0"/>
              <a:t>Client Credentials</a:t>
            </a:r>
            <a:endParaRPr lang="en-GB" sz="2400" b="1" i="1" dirty="0"/>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000" dirty="0"/>
              <a:t>Must ONLY be used by Confidential Clients</a:t>
            </a:r>
          </a:p>
          <a:p>
            <a:pPr marL="342900" indent="-342900">
              <a:buFont typeface="Arial" panose="020B0604020202020204" pitchFamily="34" charset="0"/>
              <a:buChar char="•"/>
            </a:pPr>
            <a:r>
              <a:rPr lang="en-GB" sz="2000" dirty="0"/>
              <a:t>The Client authenticates itself directly with the Authorization Server, for example using it’s ClientID and </a:t>
            </a:r>
            <a:r>
              <a:rPr lang="en-GB" sz="2000" dirty="0" err="1"/>
              <a:t>ClientSecret</a:t>
            </a:r>
            <a:r>
              <a:rPr lang="en-GB" sz="2000" dirty="0"/>
              <a:t> pair or with an public/private key pair</a:t>
            </a:r>
          </a:p>
          <a:p>
            <a:pPr marL="342900" indent="-342900">
              <a:buFont typeface="Arial" panose="020B0604020202020204" pitchFamily="34" charset="0"/>
              <a:buChar char="•"/>
            </a:pPr>
            <a:r>
              <a:rPr lang="en-GB" sz="2000" dirty="0"/>
              <a:t>As Client Authentication is used as the Authorization grant, no further </a:t>
            </a:r>
            <a:r>
              <a:rPr lang="en-GB" sz="2000" dirty="0" err="1"/>
              <a:t>AuthZ</a:t>
            </a:r>
            <a:r>
              <a:rPr lang="en-GB" sz="2000" dirty="0"/>
              <a:t> is required</a:t>
            </a:r>
          </a:p>
          <a:p>
            <a:pPr marL="342900" indent="-342900">
              <a:buFont typeface="Arial" panose="020B0604020202020204" pitchFamily="34" charset="0"/>
              <a:buChar char="•"/>
            </a:pPr>
            <a:r>
              <a:rPr lang="en-GB" sz="2000" dirty="0"/>
              <a:t>Often used for a client to obtain information about itself </a:t>
            </a:r>
          </a:p>
          <a:p>
            <a:pPr marL="342900" indent="-342900">
              <a:buFont typeface="Arial" panose="020B0604020202020204" pitchFamily="34" charset="0"/>
              <a:buChar char="•"/>
            </a:pPr>
            <a:endParaRPr lang="en-GB" sz="2400" dirty="0"/>
          </a:p>
        </p:txBody>
      </p:sp>
      <p:cxnSp>
        <p:nvCxnSpPr>
          <p:cNvPr id="5" name="Straight Arrow Connector 4">
            <a:extLst>
              <a:ext uri="{FF2B5EF4-FFF2-40B4-BE49-F238E27FC236}">
                <a16:creationId xmlns:a16="http://schemas.microsoft.com/office/drawing/2014/main" id="{219C1620-112C-4B9E-FDC9-279AF94D3144}"/>
              </a:ext>
            </a:extLst>
          </p:cNvPr>
          <p:cNvCxnSpPr>
            <a:cxnSpLocks/>
          </p:cNvCxnSpPr>
          <p:nvPr/>
        </p:nvCxnSpPr>
        <p:spPr>
          <a:xfrm flipV="1">
            <a:off x="3867665" y="3326004"/>
            <a:ext cx="1176608" cy="418093"/>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Subtitle 2">
            <a:extLst>
              <a:ext uri="{FF2B5EF4-FFF2-40B4-BE49-F238E27FC236}">
                <a16:creationId xmlns:a16="http://schemas.microsoft.com/office/drawing/2014/main" id="{B28B8C66-D404-2518-4C3F-2176A772E888}"/>
              </a:ext>
            </a:extLst>
          </p:cNvPr>
          <p:cNvSpPr txBox="1">
            <a:spLocks/>
          </p:cNvSpPr>
          <p:nvPr/>
        </p:nvSpPr>
        <p:spPr>
          <a:xfrm>
            <a:off x="403341" y="5056936"/>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208181860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2.0 – </a:t>
            </a:r>
            <a:r>
              <a:rPr lang="en-US" sz="4000" b="1" spc="-100" dirty="0">
                <a:solidFill>
                  <a:srgbClr val="2E2D62"/>
                </a:solidFill>
                <a:latin typeface="Arial" panose="020B0604020202020204" pitchFamily="34" charset="0"/>
                <a:cs typeface="Arial" panose="020B0604020202020204" pitchFamily="34" charset="0"/>
              </a:rPr>
              <a:t>Authorization Grants</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A6E26130-24A3-E212-E466-E20A0D109D12}"/>
              </a:ext>
            </a:extLst>
          </p:cNvPr>
          <p:cNvSpPr/>
          <p:nvPr/>
        </p:nvSpPr>
        <p:spPr>
          <a:xfrm>
            <a:off x="403341" y="1671493"/>
            <a:ext cx="10719460" cy="3416320"/>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OAuth 2.0 framework specifies several different methods through which a </a:t>
            </a:r>
            <a:r>
              <a:rPr lang="en-GB" sz="2400" b="1" dirty="0">
                <a:solidFill>
                  <a:srgbClr val="626262"/>
                </a:solidFill>
                <a:latin typeface="Arial" panose="020B0604020202020204" pitchFamily="34" charset="0"/>
                <a:cs typeface="Arial" panose="020B0604020202020204" pitchFamily="34" charset="0"/>
              </a:rPr>
              <a:t>Client</a:t>
            </a:r>
            <a:r>
              <a:rPr lang="en-GB" sz="2400" dirty="0">
                <a:solidFill>
                  <a:srgbClr val="626262"/>
                </a:solidFill>
                <a:latin typeface="Arial" panose="020B0604020202020204" pitchFamily="34" charset="0"/>
                <a:cs typeface="Arial" panose="020B0604020202020204" pitchFamily="34" charset="0"/>
              </a:rPr>
              <a:t> can verify itself to the </a:t>
            </a:r>
            <a:r>
              <a:rPr lang="en-GB" sz="2400" b="1" dirty="0">
                <a:solidFill>
                  <a:srgbClr val="626262"/>
                </a:solidFill>
                <a:latin typeface="Arial" panose="020B0604020202020204" pitchFamily="34" charset="0"/>
                <a:cs typeface="Arial" panose="020B0604020202020204" pitchFamily="34" charset="0"/>
              </a:rPr>
              <a:t>Authorization Server </a:t>
            </a:r>
            <a:r>
              <a:rPr lang="en-GB" sz="2400" dirty="0">
                <a:solidFill>
                  <a:srgbClr val="626262"/>
                </a:solidFill>
                <a:latin typeface="Arial" panose="020B0604020202020204" pitchFamily="34" charset="0"/>
                <a:cs typeface="Arial" panose="020B0604020202020204" pitchFamily="34" charset="0"/>
              </a:rPr>
              <a:t> - these are known as Authorization Grants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Authorization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PKCE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Client Credentials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Device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Refresh Token</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1D1C3513-5E77-50B1-E18C-8DC3DCE2C725}"/>
              </a:ext>
            </a:extLst>
          </p:cNvPr>
          <p:cNvSpPr/>
          <p:nvPr/>
        </p:nvSpPr>
        <p:spPr>
          <a:xfrm>
            <a:off x="5120640" y="2999232"/>
            <a:ext cx="6766560" cy="357225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b="1" dirty="0"/>
              <a:t>Client Credentials</a:t>
            </a:r>
            <a:endParaRPr lang="en-GB" sz="2400" b="1" i="1" dirty="0"/>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000" dirty="0"/>
              <a:t>Must ONLY be used by Confidential Clients</a:t>
            </a:r>
          </a:p>
          <a:p>
            <a:pPr marL="342900" indent="-342900">
              <a:buFont typeface="Arial" panose="020B0604020202020204" pitchFamily="34" charset="0"/>
              <a:buChar char="•"/>
            </a:pPr>
            <a:r>
              <a:rPr lang="en-GB" sz="2000" dirty="0"/>
              <a:t>The Client authenticates itself directly with the Authorization Server, for example using it’s ClientID and </a:t>
            </a:r>
            <a:r>
              <a:rPr lang="en-GB" sz="2000" dirty="0" err="1"/>
              <a:t>ClientSecret</a:t>
            </a:r>
            <a:r>
              <a:rPr lang="en-GB" sz="2000" dirty="0"/>
              <a:t> pair or with an public/private key pair</a:t>
            </a:r>
          </a:p>
          <a:p>
            <a:pPr marL="342900" indent="-342900">
              <a:buFont typeface="Arial" panose="020B0604020202020204" pitchFamily="34" charset="0"/>
              <a:buChar char="•"/>
            </a:pPr>
            <a:r>
              <a:rPr lang="en-GB" sz="2000" dirty="0"/>
              <a:t>As Client Authentication is used as the Authorization grant, no further </a:t>
            </a:r>
            <a:r>
              <a:rPr lang="en-GB" sz="2000" dirty="0" err="1"/>
              <a:t>AuthZ</a:t>
            </a:r>
            <a:r>
              <a:rPr lang="en-GB" sz="2000" dirty="0"/>
              <a:t> is required</a:t>
            </a:r>
          </a:p>
          <a:p>
            <a:pPr marL="342900" indent="-342900">
              <a:buFont typeface="Arial" panose="020B0604020202020204" pitchFamily="34" charset="0"/>
              <a:buChar char="•"/>
            </a:pPr>
            <a:r>
              <a:rPr lang="en-GB" sz="2000" dirty="0"/>
              <a:t>Often used for a client to obtain information about itself </a:t>
            </a:r>
          </a:p>
          <a:p>
            <a:pPr marL="342900" indent="-342900">
              <a:buFont typeface="Arial" panose="020B0604020202020204" pitchFamily="34" charset="0"/>
              <a:buChar char="•"/>
            </a:pPr>
            <a:endParaRPr lang="en-GB" sz="2400" dirty="0"/>
          </a:p>
        </p:txBody>
      </p:sp>
      <p:cxnSp>
        <p:nvCxnSpPr>
          <p:cNvPr id="5" name="Straight Arrow Connector 4">
            <a:extLst>
              <a:ext uri="{FF2B5EF4-FFF2-40B4-BE49-F238E27FC236}">
                <a16:creationId xmlns:a16="http://schemas.microsoft.com/office/drawing/2014/main" id="{219C1620-112C-4B9E-FDC9-279AF94D3144}"/>
              </a:ext>
            </a:extLst>
          </p:cNvPr>
          <p:cNvCxnSpPr>
            <a:cxnSpLocks/>
          </p:cNvCxnSpPr>
          <p:nvPr/>
        </p:nvCxnSpPr>
        <p:spPr>
          <a:xfrm flipV="1">
            <a:off x="3867665" y="3326004"/>
            <a:ext cx="1176608" cy="418093"/>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2A4D8EAC-CC68-AB15-E380-3C25CFB0629C}"/>
              </a:ext>
            </a:extLst>
          </p:cNvPr>
          <p:cNvSpPr txBox="1"/>
          <p:nvPr/>
        </p:nvSpPr>
        <p:spPr>
          <a:xfrm>
            <a:off x="196921" y="2196222"/>
            <a:ext cx="11798157" cy="2677656"/>
          </a:xfrm>
          <a:prstGeom prst="rect">
            <a:avLst/>
          </a:prstGeom>
          <a:solidFill>
            <a:schemeClr val="bg1"/>
          </a:solidFill>
          <a:ln w="38100">
            <a:solidFill>
              <a:schemeClr val="dk1">
                <a:shade val="50000"/>
              </a:schemeClr>
            </a:solidFill>
          </a:ln>
        </p:spPr>
        <p:txBody>
          <a:bodyPr wrap="square" rtlCol="0">
            <a:spAutoFit/>
          </a:bodyPr>
          <a:lstStyle/>
          <a:p>
            <a:r>
              <a:rPr lang="en-GB" sz="2400" dirty="0">
                <a:latin typeface="Simplified Arabic Fixed" panose="02070309020205020404" pitchFamily="49" charset="-78"/>
                <a:cs typeface="Simplified Arabic Fixed" panose="02070309020205020404" pitchFamily="49" charset="-78"/>
              </a:rPr>
              <a:t>curl --request POST \</a:t>
            </a:r>
          </a:p>
          <a:p>
            <a:r>
              <a:rPr lang="en-GB" sz="2400" dirty="0">
                <a:latin typeface="Simplified Arabic Fixed" panose="02070309020205020404" pitchFamily="49" charset="-78"/>
                <a:cs typeface="Simplified Arabic Fixed" panose="02070309020205020404" pitchFamily="49" charset="-78"/>
              </a:rPr>
              <a:t> --</a:t>
            </a:r>
            <a:r>
              <a:rPr lang="en-GB" sz="2400" dirty="0" err="1">
                <a:latin typeface="Simplified Arabic Fixed" panose="02070309020205020404" pitchFamily="49" charset="-78"/>
                <a:cs typeface="Simplified Arabic Fixed" panose="02070309020205020404" pitchFamily="49" charset="-78"/>
              </a:rPr>
              <a:t>url</a:t>
            </a:r>
            <a:r>
              <a:rPr lang="en-GB" sz="2400" dirty="0">
                <a:latin typeface="Simplified Arabic Fixed" panose="02070309020205020404" pitchFamily="49" charset="-78"/>
                <a:cs typeface="Simplified Arabic Fixed" panose="02070309020205020404" pitchFamily="49" charset="-78"/>
              </a:rPr>
              <a:t> 'https://EXAMPLE/</a:t>
            </a:r>
            <a:r>
              <a:rPr lang="en-GB" sz="2400" dirty="0" err="1">
                <a:latin typeface="Simplified Arabic Fixed" panose="02070309020205020404" pitchFamily="49" charset="-78"/>
                <a:cs typeface="Simplified Arabic Fixed" panose="02070309020205020404" pitchFamily="49" charset="-78"/>
              </a:rPr>
              <a:t>oauth</a:t>
            </a:r>
            <a:r>
              <a:rPr lang="en-GB" sz="2400" dirty="0">
                <a:latin typeface="Simplified Arabic Fixed" panose="02070309020205020404" pitchFamily="49" charset="-78"/>
                <a:cs typeface="Simplified Arabic Fixed" panose="02070309020205020404" pitchFamily="49" charset="-78"/>
              </a:rPr>
              <a:t>/token’ \</a:t>
            </a:r>
          </a:p>
          <a:p>
            <a:r>
              <a:rPr lang="en-GB" sz="2400" dirty="0">
                <a:latin typeface="Simplified Arabic Fixed" panose="02070309020205020404" pitchFamily="49" charset="-78"/>
                <a:cs typeface="Simplified Arabic Fixed" panose="02070309020205020404" pitchFamily="49" charset="-78"/>
              </a:rPr>
              <a:t> --header 'content-type: application/x-www-form-</a:t>
            </a:r>
            <a:r>
              <a:rPr lang="en-GB" sz="2400" dirty="0" err="1">
                <a:latin typeface="Simplified Arabic Fixed" panose="02070309020205020404" pitchFamily="49" charset="-78"/>
                <a:cs typeface="Simplified Arabic Fixed" panose="02070309020205020404" pitchFamily="49" charset="-78"/>
              </a:rPr>
              <a:t>urlencoded</a:t>
            </a:r>
            <a:r>
              <a:rPr lang="en-GB" sz="2400" dirty="0">
                <a:latin typeface="Simplified Arabic Fixed" panose="02070309020205020404" pitchFamily="49" charset="-78"/>
                <a:cs typeface="Simplified Arabic Fixed" panose="02070309020205020404" pitchFamily="49" charset="-78"/>
              </a:rPr>
              <a:t>’ \</a:t>
            </a:r>
          </a:p>
          <a:p>
            <a:r>
              <a:rPr lang="en-GB" sz="2400" dirty="0">
                <a:latin typeface="Simplified Arabic Fixed" panose="02070309020205020404" pitchFamily="49" charset="-78"/>
                <a:cs typeface="Simplified Arabic Fixed" panose="02070309020205020404" pitchFamily="49" charset="-78"/>
              </a:rPr>
              <a:t> </a:t>
            </a:r>
            <a:r>
              <a:rPr lang="en-GB" sz="2400" dirty="0">
                <a:highlight>
                  <a:srgbClr val="FFFF00"/>
                </a:highlight>
                <a:latin typeface="Simplified Arabic Fixed" panose="02070309020205020404" pitchFamily="49" charset="-78"/>
                <a:cs typeface="Simplified Arabic Fixed" panose="02070309020205020404" pitchFamily="49" charset="-78"/>
              </a:rPr>
              <a:t>--data </a:t>
            </a:r>
            <a:r>
              <a:rPr lang="en-GB" sz="2400" dirty="0" err="1">
                <a:highlight>
                  <a:srgbClr val="FFFF00"/>
                </a:highlight>
                <a:latin typeface="Simplified Arabic Fixed" panose="02070309020205020404" pitchFamily="49" charset="-78"/>
                <a:cs typeface="Simplified Arabic Fixed" panose="02070309020205020404" pitchFamily="49" charset="-78"/>
              </a:rPr>
              <a:t>grant_type</a:t>
            </a:r>
            <a:r>
              <a:rPr lang="en-GB" sz="2400" dirty="0">
                <a:highlight>
                  <a:srgbClr val="FFFF00"/>
                </a:highlight>
                <a:latin typeface="Simplified Arabic Fixed" panose="02070309020205020404" pitchFamily="49" charset="-78"/>
                <a:cs typeface="Simplified Arabic Fixed" panose="02070309020205020404" pitchFamily="49" charset="-78"/>
              </a:rPr>
              <a:t>=</a:t>
            </a:r>
            <a:r>
              <a:rPr lang="en-GB" sz="2400" dirty="0" err="1">
                <a:highlight>
                  <a:srgbClr val="FFFF00"/>
                </a:highlight>
                <a:latin typeface="Simplified Arabic Fixed" panose="02070309020205020404" pitchFamily="49" charset="-78"/>
                <a:cs typeface="Simplified Arabic Fixed" panose="02070309020205020404" pitchFamily="49" charset="-78"/>
              </a:rPr>
              <a:t>client_credentials</a:t>
            </a:r>
            <a:r>
              <a:rPr lang="en-GB" sz="2400" dirty="0">
                <a:highlight>
                  <a:srgbClr val="FFFF00"/>
                </a:highlight>
                <a:latin typeface="Simplified Arabic Fixed" panose="02070309020205020404" pitchFamily="49" charset="-78"/>
                <a:cs typeface="Simplified Arabic Fixed" panose="02070309020205020404" pitchFamily="49" charset="-78"/>
              </a:rPr>
              <a:t> </a:t>
            </a:r>
            <a:r>
              <a:rPr lang="en-GB" sz="2400" dirty="0">
                <a:latin typeface="Simplified Arabic Fixed" panose="02070309020205020404" pitchFamily="49" charset="-78"/>
                <a:cs typeface="Simplified Arabic Fixed" panose="02070309020205020404" pitchFamily="49" charset="-78"/>
              </a:rPr>
              <a:t>\</a:t>
            </a:r>
          </a:p>
          <a:p>
            <a:r>
              <a:rPr lang="en-GB" sz="2400" dirty="0">
                <a:latin typeface="Simplified Arabic Fixed" panose="02070309020205020404" pitchFamily="49" charset="-78"/>
                <a:cs typeface="Simplified Arabic Fixed" panose="02070309020205020404" pitchFamily="49" charset="-78"/>
              </a:rPr>
              <a:t> --data </a:t>
            </a:r>
            <a:r>
              <a:rPr lang="en-GB" sz="2400" dirty="0" err="1">
                <a:latin typeface="Simplified Arabic Fixed" panose="02070309020205020404" pitchFamily="49" charset="-78"/>
                <a:cs typeface="Simplified Arabic Fixed" panose="02070309020205020404" pitchFamily="49" charset="-78"/>
              </a:rPr>
              <a:t>client_id</a:t>
            </a:r>
            <a:r>
              <a:rPr lang="en-GB" sz="2400" dirty="0">
                <a:latin typeface="Simplified Arabic Fixed" panose="02070309020205020404" pitchFamily="49" charset="-78"/>
                <a:cs typeface="Simplified Arabic Fixed" panose="02070309020205020404" pitchFamily="49" charset="-78"/>
              </a:rPr>
              <a:t>=EXAMPLE_CLIENT_ID \</a:t>
            </a:r>
          </a:p>
          <a:p>
            <a:r>
              <a:rPr lang="en-GB" sz="2400" dirty="0">
                <a:latin typeface="Simplified Arabic Fixed" panose="02070309020205020404" pitchFamily="49" charset="-78"/>
                <a:cs typeface="Simplified Arabic Fixed" panose="02070309020205020404" pitchFamily="49" charset="-78"/>
              </a:rPr>
              <a:t> --data </a:t>
            </a:r>
            <a:r>
              <a:rPr lang="en-GB" sz="2400" dirty="0" err="1">
                <a:latin typeface="Simplified Arabic Fixed" panose="02070309020205020404" pitchFamily="49" charset="-78"/>
                <a:cs typeface="Simplified Arabic Fixed" panose="02070309020205020404" pitchFamily="49" charset="-78"/>
              </a:rPr>
              <a:t>client_secret</a:t>
            </a:r>
            <a:r>
              <a:rPr lang="en-GB" sz="2400" dirty="0">
                <a:latin typeface="Simplified Arabic Fixed" panose="02070309020205020404" pitchFamily="49" charset="-78"/>
                <a:cs typeface="Simplified Arabic Fixed" panose="02070309020205020404" pitchFamily="49" charset="-78"/>
              </a:rPr>
              <a:t>=EXAMPLE_CLIENT_SECRET \</a:t>
            </a:r>
          </a:p>
          <a:p>
            <a:r>
              <a:rPr lang="en-GB" sz="2400" dirty="0">
                <a:latin typeface="Simplified Arabic Fixed" panose="02070309020205020404" pitchFamily="49" charset="-78"/>
                <a:cs typeface="Simplified Arabic Fixed" panose="02070309020205020404" pitchFamily="49" charset="-78"/>
              </a:rPr>
              <a:t> --data audience=EXAMPLE_AUDIENCE</a:t>
            </a:r>
          </a:p>
        </p:txBody>
      </p:sp>
      <p:sp>
        <p:nvSpPr>
          <p:cNvPr id="7" name="Subtitle 2">
            <a:extLst>
              <a:ext uri="{FF2B5EF4-FFF2-40B4-BE49-F238E27FC236}">
                <a16:creationId xmlns:a16="http://schemas.microsoft.com/office/drawing/2014/main" id="{EF779C30-1705-ACA8-99C8-BCF68BEAA75F}"/>
              </a:ext>
            </a:extLst>
          </p:cNvPr>
          <p:cNvSpPr txBox="1">
            <a:spLocks/>
          </p:cNvSpPr>
          <p:nvPr/>
        </p:nvSpPr>
        <p:spPr>
          <a:xfrm>
            <a:off x="403341" y="5056936"/>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104699843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2.0 – </a:t>
            </a:r>
            <a:r>
              <a:rPr lang="en-US" sz="4000" b="1" spc="-100" dirty="0">
                <a:solidFill>
                  <a:srgbClr val="2E2D62"/>
                </a:solidFill>
                <a:latin typeface="Arial" panose="020B0604020202020204" pitchFamily="34" charset="0"/>
                <a:cs typeface="Arial" panose="020B0604020202020204" pitchFamily="34" charset="0"/>
              </a:rPr>
              <a:t>Authorization Grants</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A6E26130-24A3-E212-E466-E20A0D109D12}"/>
              </a:ext>
            </a:extLst>
          </p:cNvPr>
          <p:cNvSpPr/>
          <p:nvPr/>
        </p:nvSpPr>
        <p:spPr>
          <a:xfrm>
            <a:off x="403341" y="1671493"/>
            <a:ext cx="10719460" cy="3416320"/>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OAuth 2.0 framework specifies several different methods through which a </a:t>
            </a:r>
            <a:r>
              <a:rPr lang="en-GB" sz="2400" b="1" dirty="0">
                <a:solidFill>
                  <a:srgbClr val="626262"/>
                </a:solidFill>
                <a:latin typeface="Arial" panose="020B0604020202020204" pitchFamily="34" charset="0"/>
                <a:cs typeface="Arial" panose="020B0604020202020204" pitchFamily="34" charset="0"/>
              </a:rPr>
              <a:t>Client</a:t>
            </a:r>
            <a:r>
              <a:rPr lang="en-GB" sz="2400" dirty="0">
                <a:solidFill>
                  <a:srgbClr val="626262"/>
                </a:solidFill>
                <a:latin typeface="Arial" panose="020B0604020202020204" pitchFamily="34" charset="0"/>
                <a:cs typeface="Arial" panose="020B0604020202020204" pitchFamily="34" charset="0"/>
              </a:rPr>
              <a:t> can verify itself to the </a:t>
            </a:r>
            <a:r>
              <a:rPr lang="en-GB" sz="2400" b="1" dirty="0">
                <a:solidFill>
                  <a:srgbClr val="626262"/>
                </a:solidFill>
                <a:latin typeface="Arial" panose="020B0604020202020204" pitchFamily="34" charset="0"/>
                <a:cs typeface="Arial" panose="020B0604020202020204" pitchFamily="34" charset="0"/>
              </a:rPr>
              <a:t>Authorization Server </a:t>
            </a:r>
            <a:r>
              <a:rPr lang="en-GB" sz="2400" dirty="0">
                <a:solidFill>
                  <a:srgbClr val="626262"/>
                </a:solidFill>
                <a:latin typeface="Arial" panose="020B0604020202020204" pitchFamily="34" charset="0"/>
                <a:cs typeface="Arial" panose="020B0604020202020204" pitchFamily="34" charset="0"/>
              </a:rPr>
              <a:t> - these are known as Authorization Grants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Authorization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PKCE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Client Credentials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Device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Refresh Token</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1D1C3513-5E77-50B1-E18C-8DC3DCE2C725}"/>
              </a:ext>
            </a:extLst>
          </p:cNvPr>
          <p:cNvSpPr/>
          <p:nvPr/>
        </p:nvSpPr>
        <p:spPr>
          <a:xfrm>
            <a:off x="5120640" y="2999232"/>
            <a:ext cx="6766560" cy="357225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b="1" dirty="0"/>
              <a:t>Device Code</a:t>
            </a:r>
            <a:endParaRPr lang="en-GB" sz="2400" b="1" i="1" dirty="0"/>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000" dirty="0"/>
              <a:t>This flow is intended for use by </a:t>
            </a:r>
            <a:r>
              <a:rPr lang="en-GB" sz="2000" dirty="0" err="1"/>
              <a:t>browserless</a:t>
            </a:r>
            <a:r>
              <a:rPr lang="en-GB" sz="2000" dirty="0"/>
              <a:t> or input constrained clients – such as command line</a:t>
            </a:r>
          </a:p>
          <a:p>
            <a:pPr marL="342900" indent="-342900">
              <a:buFont typeface="Arial" panose="020B0604020202020204" pitchFamily="34" charset="0"/>
              <a:buChar char="•"/>
            </a:pPr>
            <a:r>
              <a:rPr lang="en-GB" sz="2000" dirty="0"/>
              <a:t>The user is directed to visit a URL at the </a:t>
            </a:r>
            <a:r>
              <a:rPr lang="en-GB" sz="2000" dirty="0" err="1"/>
              <a:t>AuthZ</a:t>
            </a:r>
            <a:r>
              <a:rPr lang="en-GB" sz="2000" dirty="0"/>
              <a:t> Server in a separate browser, along with a user code to identify the device</a:t>
            </a:r>
          </a:p>
          <a:p>
            <a:pPr marL="342900" indent="-342900">
              <a:buFont typeface="Arial" panose="020B0604020202020204" pitchFamily="34" charset="0"/>
              <a:buChar char="•"/>
            </a:pPr>
            <a:r>
              <a:rPr lang="en-GB" sz="2000" dirty="0"/>
              <a:t>The original device continuously polls the </a:t>
            </a:r>
            <a:r>
              <a:rPr lang="en-GB" sz="2000" dirty="0" err="1"/>
              <a:t>AuthZ</a:t>
            </a:r>
            <a:r>
              <a:rPr lang="en-GB" sz="2000" dirty="0"/>
              <a:t> server with the generated device code until the user completes the interaction, the code expires, or another error occurs </a:t>
            </a:r>
          </a:p>
          <a:p>
            <a:pPr marL="342900" indent="-342900">
              <a:buFont typeface="Arial" panose="020B0604020202020204" pitchFamily="34" charset="0"/>
              <a:buChar char="•"/>
            </a:pPr>
            <a:endParaRPr lang="en-GB" sz="2400" dirty="0"/>
          </a:p>
        </p:txBody>
      </p:sp>
      <p:cxnSp>
        <p:nvCxnSpPr>
          <p:cNvPr id="5" name="Straight Arrow Connector 4">
            <a:extLst>
              <a:ext uri="{FF2B5EF4-FFF2-40B4-BE49-F238E27FC236}">
                <a16:creationId xmlns:a16="http://schemas.microsoft.com/office/drawing/2014/main" id="{219C1620-112C-4B9E-FDC9-279AF94D3144}"/>
              </a:ext>
            </a:extLst>
          </p:cNvPr>
          <p:cNvCxnSpPr>
            <a:cxnSpLocks/>
          </p:cNvCxnSpPr>
          <p:nvPr/>
        </p:nvCxnSpPr>
        <p:spPr>
          <a:xfrm flipV="1">
            <a:off x="3682314" y="3326004"/>
            <a:ext cx="1361959" cy="801153"/>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Subtitle 2">
            <a:extLst>
              <a:ext uri="{FF2B5EF4-FFF2-40B4-BE49-F238E27FC236}">
                <a16:creationId xmlns:a16="http://schemas.microsoft.com/office/drawing/2014/main" id="{7D599BD1-4713-9611-85FE-B8CFFEC8533E}"/>
              </a:ext>
            </a:extLst>
          </p:cNvPr>
          <p:cNvSpPr txBox="1">
            <a:spLocks/>
          </p:cNvSpPr>
          <p:nvPr/>
        </p:nvSpPr>
        <p:spPr>
          <a:xfrm>
            <a:off x="403341" y="5056936"/>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63206455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2.0 – </a:t>
            </a:r>
            <a:r>
              <a:rPr lang="en-US" sz="4000" b="1" spc="-100" dirty="0">
                <a:solidFill>
                  <a:srgbClr val="2E2D62"/>
                </a:solidFill>
                <a:latin typeface="Arial" panose="020B0604020202020204" pitchFamily="34" charset="0"/>
                <a:cs typeface="Arial" panose="020B0604020202020204" pitchFamily="34" charset="0"/>
              </a:rPr>
              <a:t>Authorization Grants</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A6E26130-24A3-E212-E466-E20A0D109D12}"/>
              </a:ext>
            </a:extLst>
          </p:cNvPr>
          <p:cNvSpPr/>
          <p:nvPr/>
        </p:nvSpPr>
        <p:spPr>
          <a:xfrm>
            <a:off x="403341" y="1671493"/>
            <a:ext cx="10719460" cy="3416320"/>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OAuth 2.0 framework specifies several different methods through which a </a:t>
            </a:r>
            <a:r>
              <a:rPr lang="en-GB" sz="2400" b="1" dirty="0">
                <a:solidFill>
                  <a:srgbClr val="626262"/>
                </a:solidFill>
                <a:latin typeface="Arial" panose="020B0604020202020204" pitchFamily="34" charset="0"/>
                <a:cs typeface="Arial" panose="020B0604020202020204" pitchFamily="34" charset="0"/>
              </a:rPr>
              <a:t>Client</a:t>
            </a:r>
            <a:r>
              <a:rPr lang="en-GB" sz="2400" dirty="0">
                <a:solidFill>
                  <a:srgbClr val="626262"/>
                </a:solidFill>
                <a:latin typeface="Arial" panose="020B0604020202020204" pitchFamily="34" charset="0"/>
                <a:cs typeface="Arial" panose="020B0604020202020204" pitchFamily="34" charset="0"/>
              </a:rPr>
              <a:t> can verify itself to the </a:t>
            </a:r>
            <a:r>
              <a:rPr lang="en-GB" sz="2400" b="1" dirty="0">
                <a:solidFill>
                  <a:srgbClr val="626262"/>
                </a:solidFill>
                <a:latin typeface="Arial" panose="020B0604020202020204" pitchFamily="34" charset="0"/>
                <a:cs typeface="Arial" panose="020B0604020202020204" pitchFamily="34" charset="0"/>
              </a:rPr>
              <a:t>Authorization Server </a:t>
            </a:r>
            <a:r>
              <a:rPr lang="en-GB" sz="2400" dirty="0">
                <a:solidFill>
                  <a:srgbClr val="626262"/>
                </a:solidFill>
                <a:latin typeface="Arial" panose="020B0604020202020204" pitchFamily="34" charset="0"/>
                <a:cs typeface="Arial" panose="020B0604020202020204" pitchFamily="34" charset="0"/>
              </a:rPr>
              <a:t> - these are known as Authorization Grants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Authorization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PKCE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Client Credentials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Device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Refresh Token</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1D1C3513-5E77-50B1-E18C-8DC3DCE2C725}"/>
              </a:ext>
            </a:extLst>
          </p:cNvPr>
          <p:cNvSpPr/>
          <p:nvPr/>
        </p:nvSpPr>
        <p:spPr>
          <a:xfrm>
            <a:off x="5120640" y="2999232"/>
            <a:ext cx="6766560" cy="357225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b="1" dirty="0"/>
              <a:t>Device Code</a:t>
            </a:r>
            <a:endParaRPr lang="en-GB" sz="2400" b="1" i="1" dirty="0"/>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000" dirty="0"/>
              <a:t>This flow is intended for use by </a:t>
            </a:r>
            <a:r>
              <a:rPr lang="en-GB" sz="2000" dirty="0" err="1"/>
              <a:t>browserless</a:t>
            </a:r>
            <a:r>
              <a:rPr lang="en-GB" sz="2000" dirty="0"/>
              <a:t> or input constrained clients – such as command line</a:t>
            </a:r>
          </a:p>
          <a:p>
            <a:pPr marL="342900" indent="-342900">
              <a:buFont typeface="Arial" panose="020B0604020202020204" pitchFamily="34" charset="0"/>
              <a:buChar char="•"/>
            </a:pPr>
            <a:r>
              <a:rPr lang="en-GB" sz="2000" dirty="0"/>
              <a:t>The user is directed to visit a URL at the </a:t>
            </a:r>
            <a:r>
              <a:rPr lang="en-GB" sz="2000" dirty="0" err="1"/>
              <a:t>AuthZ</a:t>
            </a:r>
            <a:r>
              <a:rPr lang="en-GB" sz="2000" dirty="0"/>
              <a:t> Server in a separate browser, along with a user code to identify the device</a:t>
            </a:r>
          </a:p>
          <a:p>
            <a:pPr marL="342900" indent="-342900">
              <a:buFont typeface="Arial" panose="020B0604020202020204" pitchFamily="34" charset="0"/>
              <a:buChar char="•"/>
            </a:pPr>
            <a:r>
              <a:rPr lang="en-GB" sz="2000" dirty="0"/>
              <a:t>The original device continuously polls the </a:t>
            </a:r>
            <a:r>
              <a:rPr lang="en-GB" sz="2000" dirty="0" err="1"/>
              <a:t>AuthZ</a:t>
            </a:r>
            <a:r>
              <a:rPr lang="en-GB" sz="2000" dirty="0"/>
              <a:t> server with the generated device code until the user completes the interaction, the code expires, or another error occurs </a:t>
            </a:r>
          </a:p>
          <a:p>
            <a:pPr marL="342900" indent="-342900">
              <a:buFont typeface="Arial" panose="020B0604020202020204" pitchFamily="34" charset="0"/>
              <a:buChar char="•"/>
            </a:pPr>
            <a:endParaRPr lang="en-GB" sz="2400" dirty="0"/>
          </a:p>
        </p:txBody>
      </p:sp>
      <p:cxnSp>
        <p:nvCxnSpPr>
          <p:cNvPr id="5" name="Straight Arrow Connector 4">
            <a:extLst>
              <a:ext uri="{FF2B5EF4-FFF2-40B4-BE49-F238E27FC236}">
                <a16:creationId xmlns:a16="http://schemas.microsoft.com/office/drawing/2014/main" id="{219C1620-112C-4B9E-FDC9-279AF94D3144}"/>
              </a:ext>
            </a:extLst>
          </p:cNvPr>
          <p:cNvCxnSpPr>
            <a:cxnSpLocks/>
          </p:cNvCxnSpPr>
          <p:nvPr/>
        </p:nvCxnSpPr>
        <p:spPr>
          <a:xfrm flipV="1">
            <a:off x="3682314" y="3326004"/>
            <a:ext cx="1361959" cy="801153"/>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026" name="Picture 2" descr="Watch YouTube on Smart TV - Activate App | Samsung Malaysia">
            <a:extLst>
              <a:ext uri="{FF2B5EF4-FFF2-40B4-BE49-F238E27FC236}">
                <a16:creationId xmlns:a16="http://schemas.microsoft.com/office/drawing/2014/main" id="{BE33E248-FF4D-4901-CD0C-0CC42B37DBF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5028" b="9575"/>
          <a:stretch/>
        </p:blipFill>
        <p:spPr bwMode="auto">
          <a:xfrm>
            <a:off x="1546773" y="835746"/>
            <a:ext cx="9098454" cy="5179888"/>
          </a:xfrm>
          <a:prstGeom prst="rect">
            <a:avLst/>
          </a:prstGeom>
          <a:noFill/>
          <a:extLst>
            <a:ext uri="{909E8E84-426E-40DD-AFC4-6F175D3DCCD1}">
              <a14:hiddenFill xmlns:a14="http://schemas.microsoft.com/office/drawing/2010/main">
                <a:solidFill>
                  <a:srgbClr val="FFFFFF"/>
                </a:solidFill>
              </a14:hiddenFill>
            </a:ext>
          </a:extLst>
        </p:spPr>
      </p:pic>
      <p:sp>
        <p:nvSpPr>
          <p:cNvPr id="6" name="Subtitle 2">
            <a:extLst>
              <a:ext uri="{FF2B5EF4-FFF2-40B4-BE49-F238E27FC236}">
                <a16:creationId xmlns:a16="http://schemas.microsoft.com/office/drawing/2014/main" id="{990BA392-2CEC-DEB8-4439-B15526670CCD}"/>
              </a:ext>
            </a:extLst>
          </p:cNvPr>
          <p:cNvSpPr txBox="1">
            <a:spLocks/>
          </p:cNvSpPr>
          <p:nvPr/>
        </p:nvSpPr>
        <p:spPr>
          <a:xfrm>
            <a:off x="1279683" y="6445590"/>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50307673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2.0 – </a:t>
            </a:r>
            <a:r>
              <a:rPr lang="en-US" sz="4000" b="1" spc="-100" dirty="0">
                <a:solidFill>
                  <a:srgbClr val="2E2D62"/>
                </a:solidFill>
                <a:latin typeface="Arial" panose="020B0604020202020204" pitchFamily="34" charset="0"/>
                <a:cs typeface="Arial" panose="020B0604020202020204" pitchFamily="34" charset="0"/>
              </a:rPr>
              <a:t>Authorization Grants</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A6E26130-24A3-E212-E466-E20A0D109D12}"/>
              </a:ext>
            </a:extLst>
          </p:cNvPr>
          <p:cNvSpPr/>
          <p:nvPr/>
        </p:nvSpPr>
        <p:spPr>
          <a:xfrm>
            <a:off x="403341" y="1671493"/>
            <a:ext cx="10719460" cy="3416320"/>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OAuth 2.0 framework specifies several different methods through which a </a:t>
            </a:r>
            <a:r>
              <a:rPr lang="en-GB" sz="2400" b="1" dirty="0">
                <a:solidFill>
                  <a:srgbClr val="626262"/>
                </a:solidFill>
                <a:latin typeface="Arial" panose="020B0604020202020204" pitchFamily="34" charset="0"/>
                <a:cs typeface="Arial" panose="020B0604020202020204" pitchFamily="34" charset="0"/>
              </a:rPr>
              <a:t>Client</a:t>
            </a:r>
            <a:r>
              <a:rPr lang="en-GB" sz="2400" dirty="0">
                <a:solidFill>
                  <a:srgbClr val="626262"/>
                </a:solidFill>
                <a:latin typeface="Arial" panose="020B0604020202020204" pitchFamily="34" charset="0"/>
                <a:cs typeface="Arial" panose="020B0604020202020204" pitchFamily="34" charset="0"/>
              </a:rPr>
              <a:t> can verify itself to the </a:t>
            </a:r>
            <a:r>
              <a:rPr lang="en-GB" sz="2400" b="1" dirty="0">
                <a:solidFill>
                  <a:srgbClr val="626262"/>
                </a:solidFill>
                <a:latin typeface="Arial" panose="020B0604020202020204" pitchFamily="34" charset="0"/>
                <a:cs typeface="Arial" panose="020B0604020202020204" pitchFamily="34" charset="0"/>
              </a:rPr>
              <a:t>Authorization Server </a:t>
            </a:r>
            <a:r>
              <a:rPr lang="en-GB" sz="2400" dirty="0">
                <a:solidFill>
                  <a:srgbClr val="626262"/>
                </a:solidFill>
                <a:latin typeface="Arial" panose="020B0604020202020204" pitchFamily="34" charset="0"/>
                <a:cs typeface="Arial" panose="020B0604020202020204" pitchFamily="34" charset="0"/>
              </a:rPr>
              <a:t> - these are known as Authorization Grants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Authorization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PKCE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Client Credentials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Device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Refresh Token</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1D1C3513-5E77-50B1-E18C-8DC3DCE2C725}"/>
              </a:ext>
            </a:extLst>
          </p:cNvPr>
          <p:cNvSpPr/>
          <p:nvPr/>
        </p:nvSpPr>
        <p:spPr>
          <a:xfrm>
            <a:off x="5120640" y="2999232"/>
            <a:ext cx="6766560" cy="357225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b="1" dirty="0"/>
              <a:t>Refresh Token</a:t>
            </a:r>
            <a:endParaRPr lang="en-GB" sz="2400" b="1" i="1" dirty="0"/>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This is a mechanism for allowing a client to get a new Access Token after an initial one has expired, without further user interaction</a:t>
            </a:r>
          </a:p>
          <a:p>
            <a:pPr marL="342900" indent="-342900">
              <a:buFont typeface="Arial" panose="020B0604020202020204" pitchFamily="34" charset="0"/>
              <a:buChar char="•"/>
            </a:pPr>
            <a:r>
              <a:rPr lang="en-GB" sz="2400" dirty="0"/>
              <a:t>Not a replacement for a </a:t>
            </a:r>
            <a:r>
              <a:rPr lang="en-GB" sz="2400" dirty="0" err="1"/>
              <a:t>ClientSecret</a:t>
            </a:r>
            <a:r>
              <a:rPr lang="en-GB" sz="2400" dirty="0"/>
              <a:t>, and therefore does not enable treating a Public Client as Confidential</a:t>
            </a:r>
          </a:p>
          <a:p>
            <a:pPr marL="342900" indent="-342900">
              <a:buFont typeface="Arial" panose="020B0604020202020204" pitchFamily="34" charset="0"/>
              <a:buChar char="•"/>
            </a:pPr>
            <a:endParaRPr lang="en-GB" sz="2400" dirty="0"/>
          </a:p>
        </p:txBody>
      </p:sp>
      <p:cxnSp>
        <p:nvCxnSpPr>
          <p:cNvPr id="5" name="Straight Arrow Connector 4">
            <a:extLst>
              <a:ext uri="{FF2B5EF4-FFF2-40B4-BE49-F238E27FC236}">
                <a16:creationId xmlns:a16="http://schemas.microsoft.com/office/drawing/2014/main" id="{219C1620-112C-4B9E-FDC9-279AF94D3144}"/>
              </a:ext>
            </a:extLst>
          </p:cNvPr>
          <p:cNvCxnSpPr>
            <a:cxnSpLocks/>
          </p:cNvCxnSpPr>
          <p:nvPr/>
        </p:nvCxnSpPr>
        <p:spPr>
          <a:xfrm flipV="1">
            <a:off x="3422822" y="3326004"/>
            <a:ext cx="1621451" cy="1171855"/>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Subtitle 2">
            <a:extLst>
              <a:ext uri="{FF2B5EF4-FFF2-40B4-BE49-F238E27FC236}">
                <a16:creationId xmlns:a16="http://schemas.microsoft.com/office/drawing/2014/main" id="{7446B746-9A44-C7FA-2C51-640D5F5E4EEC}"/>
              </a:ext>
            </a:extLst>
          </p:cNvPr>
          <p:cNvSpPr txBox="1">
            <a:spLocks/>
          </p:cNvSpPr>
          <p:nvPr/>
        </p:nvSpPr>
        <p:spPr>
          <a:xfrm>
            <a:off x="403341" y="5056936"/>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89255759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2.0 – </a:t>
            </a:r>
            <a:r>
              <a:rPr lang="en-US" sz="4000" b="1" spc="-100" dirty="0">
                <a:solidFill>
                  <a:srgbClr val="2E2D62"/>
                </a:solidFill>
                <a:latin typeface="Arial" panose="020B0604020202020204" pitchFamily="34" charset="0"/>
                <a:cs typeface="Arial" panose="020B0604020202020204" pitchFamily="34" charset="0"/>
              </a:rPr>
              <a:t>Authorization Grants</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A6E26130-24A3-E212-E466-E20A0D109D12}"/>
              </a:ext>
            </a:extLst>
          </p:cNvPr>
          <p:cNvSpPr/>
          <p:nvPr/>
        </p:nvSpPr>
        <p:spPr>
          <a:xfrm>
            <a:off x="403341" y="1671493"/>
            <a:ext cx="10719460" cy="3416320"/>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OAuth 2.0 framework specifies several different methods through which a </a:t>
            </a:r>
            <a:r>
              <a:rPr lang="en-GB" sz="2400" b="1" dirty="0">
                <a:solidFill>
                  <a:srgbClr val="626262"/>
                </a:solidFill>
                <a:latin typeface="Arial" panose="020B0604020202020204" pitchFamily="34" charset="0"/>
                <a:cs typeface="Arial" panose="020B0604020202020204" pitchFamily="34" charset="0"/>
              </a:rPr>
              <a:t>Client</a:t>
            </a:r>
            <a:r>
              <a:rPr lang="en-GB" sz="2400" dirty="0">
                <a:solidFill>
                  <a:srgbClr val="626262"/>
                </a:solidFill>
                <a:latin typeface="Arial" panose="020B0604020202020204" pitchFamily="34" charset="0"/>
                <a:cs typeface="Arial" panose="020B0604020202020204" pitchFamily="34" charset="0"/>
              </a:rPr>
              <a:t> can verify itself to the </a:t>
            </a:r>
            <a:r>
              <a:rPr lang="en-GB" sz="2400" b="1" dirty="0">
                <a:solidFill>
                  <a:srgbClr val="626262"/>
                </a:solidFill>
                <a:latin typeface="Arial" panose="020B0604020202020204" pitchFamily="34" charset="0"/>
                <a:cs typeface="Arial" panose="020B0604020202020204" pitchFamily="34" charset="0"/>
              </a:rPr>
              <a:t>Authorization Server </a:t>
            </a:r>
            <a:r>
              <a:rPr lang="en-GB" sz="2400" dirty="0">
                <a:solidFill>
                  <a:srgbClr val="626262"/>
                </a:solidFill>
                <a:latin typeface="Arial" panose="020B0604020202020204" pitchFamily="34" charset="0"/>
                <a:cs typeface="Arial" panose="020B0604020202020204" pitchFamily="34" charset="0"/>
              </a:rPr>
              <a:t> - these are known as Authorization Grants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Authorization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PKCE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Client Credentials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Device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Refresh Token</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1D1C3513-5E77-50B1-E18C-8DC3DCE2C725}"/>
              </a:ext>
            </a:extLst>
          </p:cNvPr>
          <p:cNvSpPr/>
          <p:nvPr/>
        </p:nvSpPr>
        <p:spPr>
          <a:xfrm>
            <a:off x="5120640" y="2999232"/>
            <a:ext cx="6766560" cy="357225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b="1" dirty="0"/>
              <a:t>Refresh Token</a:t>
            </a:r>
            <a:endParaRPr lang="en-GB" sz="2400" b="1" i="1" dirty="0"/>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This is a mechanism for allowing a client to get a new Access Token after an initial one has expired, without further user interaction</a:t>
            </a:r>
          </a:p>
          <a:p>
            <a:pPr marL="342900" indent="-342900">
              <a:buFont typeface="Arial" panose="020B0604020202020204" pitchFamily="34" charset="0"/>
              <a:buChar char="•"/>
            </a:pPr>
            <a:r>
              <a:rPr lang="en-GB" sz="2400" dirty="0"/>
              <a:t>Not a replacement for a </a:t>
            </a:r>
            <a:r>
              <a:rPr lang="en-GB" sz="2400" dirty="0" err="1"/>
              <a:t>ClientSecret</a:t>
            </a:r>
            <a:r>
              <a:rPr lang="en-GB" sz="2400" dirty="0"/>
              <a:t>, and therefore does not enable treating a Public Client as Confidential</a:t>
            </a:r>
          </a:p>
          <a:p>
            <a:pPr marL="342900" indent="-342900">
              <a:buFont typeface="Arial" panose="020B0604020202020204" pitchFamily="34" charset="0"/>
              <a:buChar char="•"/>
            </a:pPr>
            <a:endParaRPr lang="en-GB" sz="2400" dirty="0"/>
          </a:p>
        </p:txBody>
      </p:sp>
      <p:cxnSp>
        <p:nvCxnSpPr>
          <p:cNvPr id="5" name="Straight Arrow Connector 4">
            <a:extLst>
              <a:ext uri="{FF2B5EF4-FFF2-40B4-BE49-F238E27FC236}">
                <a16:creationId xmlns:a16="http://schemas.microsoft.com/office/drawing/2014/main" id="{219C1620-112C-4B9E-FDC9-279AF94D3144}"/>
              </a:ext>
            </a:extLst>
          </p:cNvPr>
          <p:cNvCxnSpPr>
            <a:cxnSpLocks/>
          </p:cNvCxnSpPr>
          <p:nvPr/>
        </p:nvCxnSpPr>
        <p:spPr>
          <a:xfrm flipV="1">
            <a:off x="3422822" y="3326004"/>
            <a:ext cx="1621451" cy="1171855"/>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79EE764B-554E-268B-7D86-E291C2BB168C}"/>
              </a:ext>
            </a:extLst>
          </p:cNvPr>
          <p:cNvSpPr txBox="1"/>
          <p:nvPr/>
        </p:nvSpPr>
        <p:spPr>
          <a:xfrm>
            <a:off x="196921" y="1536174"/>
            <a:ext cx="11798157" cy="3785652"/>
          </a:xfrm>
          <a:prstGeom prst="rect">
            <a:avLst/>
          </a:prstGeom>
          <a:solidFill>
            <a:schemeClr val="bg1"/>
          </a:solidFill>
          <a:ln w="38100">
            <a:solidFill>
              <a:schemeClr val="dk1">
                <a:shade val="50000"/>
              </a:schemeClr>
            </a:solidFill>
          </a:ln>
        </p:spPr>
        <p:txBody>
          <a:bodyPr wrap="square" rtlCol="0">
            <a:spAutoFit/>
          </a:bodyPr>
          <a:lstStyle/>
          <a:p>
            <a:r>
              <a:rPr lang="en-GB" sz="2400" dirty="0">
                <a:latin typeface="Simplified Arabic Fixed" panose="02070309020205020404" pitchFamily="49" charset="-78"/>
                <a:cs typeface="Simplified Arabic Fixed" panose="02070309020205020404" pitchFamily="49" charset="-78"/>
              </a:rPr>
              <a:t>To get a Refresh token, the client needs to request the scope:</a:t>
            </a:r>
          </a:p>
          <a:p>
            <a:r>
              <a:rPr lang="en-GB" sz="2400" dirty="0">
                <a:latin typeface="Simplified Arabic Fixed" panose="02070309020205020404" pitchFamily="49" charset="-78"/>
                <a:cs typeface="Simplified Arabic Fixed" panose="02070309020205020404" pitchFamily="49" charset="-78"/>
              </a:rPr>
              <a:t>	</a:t>
            </a:r>
            <a:r>
              <a:rPr lang="en-GB" sz="2400" dirty="0">
                <a:highlight>
                  <a:srgbClr val="FFFF00"/>
                </a:highlight>
                <a:latin typeface="Simplified Arabic Fixed" panose="02070309020205020404" pitchFamily="49" charset="-78"/>
                <a:cs typeface="Simplified Arabic Fixed" panose="02070309020205020404" pitchFamily="49" charset="-78"/>
              </a:rPr>
              <a:t>scope=</a:t>
            </a:r>
            <a:r>
              <a:rPr lang="en-GB" sz="2400" dirty="0" err="1">
                <a:highlight>
                  <a:srgbClr val="FFFF00"/>
                </a:highlight>
                <a:latin typeface="Simplified Arabic Fixed" panose="02070309020205020404" pitchFamily="49" charset="-78"/>
                <a:cs typeface="Simplified Arabic Fixed" panose="02070309020205020404" pitchFamily="49" charset="-78"/>
              </a:rPr>
              <a:t>offline_access</a:t>
            </a:r>
            <a:r>
              <a:rPr lang="en-GB" sz="2400" dirty="0">
                <a:highlight>
                  <a:srgbClr val="FFFF00"/>
                </a:highlight>
                <a:latin typeface="Simplified Arabic Fixed" panose="02070309020205020404" pitchFamily="49" charset="-78"/>
                <a:cs typeface="Simplified Arabic Fixed" panose="02070309020205020404" pitchFamily="49" charset="-78"/>
              </a:rPr>
              <a:t>&amp;</a:t>
            </a:r>
          </a:p>
          <a:p>
            <a:endParaRPr lang="en-GB" sz="2400" dirty="0">
              <a:latin typeface="Simplified Arabic Fixed" panose="02070309020205020404" pitchFamily="49" charset="-78"/>
              <a:cs typeface="Simplified Arabic Fixed" panose="02070309020205020404" pitchFamily="49" charset="-78"/>
            </a:endParaRPr>
          </a:p>
          <a:p>
            <a:r>
              <a:rPr lang="en-GB" sz="2400" dirty="0">
                <a:latin typeface="Simplified Arabic Fixed" panose="02070309020205020404" pitchFamily="49" charset="-78"/>
                <a:cs typeface="Simplified Arabic Fixed" panose="02070309020205020404" pitchFamily="49" charset="-78"/>
              </a:rPr>
              <a:t>curl --request POST \</a:t>
            </a:r>
          </a:p>
          <a:p>
            <a:r>
              <a:rPr lang="en-GB" sz="2400" dirty="0">
                <a:latin typeface="Simplified Arabic Fixed" panose="02070309020205020404" pitchFamily="49" charset="-78"/>
                <a:cs typeface="Simplified Arabic Fixed" panose="02070309020205020404" pitchFamily="49" charset="-78"/>
              </a:rPr>
              <a:t> --</a:t>
            </a:r>
            <a:r>
              <a:rPr lang="en-GB" sz="2400" dirty="0" err="1">
                <a:latin typeface="Simplified Arabic Fixed" panose="02070309020205020404" pitchFamily="49" charset="-78"/>
                <a:cs typeface="Simplified Arabic Fixed" panose="02070309020205020404" pitchFamily="49" charset="-78"/>
              </a:rPr>
              <a:t>url</a:t>
            </a:r>
            <a:r>
              <a:rPr lang="en-GB" sz="2400" dirty="0">
                <a:latin typeface="Simplified Arabic Fixed" panose="02070309020205020404" pitchFamily="49" charset="-78"/>
                <a:cs typeface="Simplified Arabic Fixed" panose="02070309020205020404" pitchFamily="49" charset="-78"/>
              </a:rPr>
              <a:t> 'https://{</a:t>
            </a:r>
            <a:r>
              <a:rPr lang="en-GB" sz="2400" dirty="0" err="1">
                <a:latin typeface="Simplified Arabic Fixed" panose="02070309020205020404" pitchFamily="49" charset="-78"/>
                <a:cs typeface="Simplified Arabic Fixed" panose="02070309020205020404" pitchFamily="49" charset="-78"/>
              </a:rPr>
              <a:t>yourDomain</a:t>
            </a:r>
            <a:r>
              <a:rPr lang="en-GB" sz="2400" dirty="0">
                <a:latin typeface="Simplified Arabic Fixed" panose="02070309020205020404" pitchFamily="49" charset="-78"/>
                <a:cs typeface="Simplified Arabic Fixed" panose="02070309020205020404" pitchFamily="49" charset="-78"/>
              </a:rPr>
              <a:t>}/</a:t>
            </a:r>
            <a:r>
              <a:rPr lang="en-GB" sz="2400" dirty="0" err="1">
                <a:latin typeface="Simplified Arabic Fixed" panose="02070309020205020404" pitchFamily="49" charset="-78"/>
                <a:cs typeface="Simplified Arabic Fixed" panose="02070309020205020404" pitchFamily="49" charset="-78"/>
              </a:rPr>
              <a:t>oauth</a:t>
            </a:r>
            <a:r>
              <a:rPr lang="en-GB" sz="2400" dirty="0">
                <a:latin typeface="Simplified Arabic Fixed" panose="02070309020205020404" pitchFamily="49" charset="-78"/>
                <a:cs typeface="Simplified Arabic Fixed" panose="02070309020205020404" pitchFamily="49" charset="-78"/>
              </a:rPr>
              <a:t>/token’ \</a:t>
            </a:r>
          </a:p>
          <a:p>
            <a:r>
              <a:rPr lang="en-GB" sz="2400" dirty="0">
                <a:latin typeface="Simplified Arabic Fixed" panose="02070309020205020404" pitchFamily="49" charset="-78"/>
                <a:cs typeface="Simplified Arabic Fixed" panose="02070309020205020404" pitchFamily="49" charset="-78"/>
              </a:rPr>
              <a:t> --header 'authorization: Basic {</a:t>
            </a:r>
            <a:r>
              <a:rPr lang="en-GB" sz="2400" dirty="0" err="1">
                <a:latin typeface="Simplified Arabic Fixed" panose="02070309020205020404" pitchFamily="49" charset="-78"/>
                <a:cs typeface="Simplified Arabic Fixed" panose="02070309020205020404" pitchFamily="49" charset="-78"/>
              </a:rPr>
              <a:t>yourApplicationCredentials</a:t>
            </a:r>
            <a:r>
              <a:rPr lang="en-GB" sz="2400" dirty="0">
                <a:latin typeface="Simplified Arabic Fixed" panose="02070309020205020404" pitchFamily="49" charset="-78"/>
                <a:cs typeface="Simplified Arabic Fixed" panose="02070309020205020404" pitchFamily="49" charset="-78"/>
              </a:rPr>
              <a:t>}’ \</a:t>
            </a:r>
          </a:p>
          <a:p>
            <a:r>
              <a:rPr lang="en-GB" sz="2400" dirty="0">
                <a:latin typeface="Simplified Arabic Fixed" panose="02070309020205020404" pitchFamily="49" charset="-78"/>
                <a:cs typeface="Simplified Arabic Fixed" panose="02070309020205020404" pitchFamily="49" charset="-78"/>
              </a:rPr>
              <a:t> --header 'content-type: application/x-www-form-</a:t>
            </a:r>
            <a:r>
              <a:rPr lang="en-GB" sz="2400" dirty="0" err="1">
                <a:latin typeface="Simplified Arabic Fixed" panose="02070309020205020404" pitchFamily="49" charset="-78"/>
                <a:cs typeface="Simplified Arabic Fixed" panose="02070309020205020404" pitchFamily="49" charset="-78"/>
              </a:rPr>
              <a:t>urlencoded</a:t>
            </a:r>
            <a:r>
              <a:rPr lang="en-GB" sz="2400" dirty="0">
                <a:latin typeface="Simplified Arabic Fixed" panose="02070309020205020404" pitchFamily="49" charset="-78"/>
                <a:cs typeface="Simplified Arabic Fixed" panose="02070309020205020404" pitchFamily="49" charset="-78"/>
              </a:rPr>
              <a:t>’ \</a:t>
            </a:r>
          </a:p>
          <a:p>
            <a:r>
              <a:rPr lang="en-GB" sz="2400" dirty="0">
                <a:highlight>
                  <a:srgbClr val="FFFF00"/>
                </a:highlight>
                <a:latin typeface="Simplified Arabic Fixed" panose="02070309020205020404" pitchFamily="49" charset="-78"/>
                <a:cs typeface="Simplified Arabic Fixed" panose="02070309020205020404" pitchFamily="49" charset="-78"/>
              </a:rPr>
              <a:t> --data </a:t>
            </a:r>
            <a:r>
              <a:rPr lang="en-GB" sz="2400" dirty="0" err="1">
                <a:highlight>
                  <a:srgbClr val="FFFF00"/>
                </a:highlight>
                <a:latin typeface="Simplified Arabic Fixed" panose="02070309020205020404" pitchFamily="49" charset="-78"/>
                <a:cs typeface="Simplified Arabic Fixed" panose="02070309020205020404" pitchFamily="49" charset="-78"/>
              </a:rPr>
              <a:t>grant_type</a:t>
            </a:r>
            <a:r>
              <a:rPr lang="en-GB" sz="2400" dirty="0">
                <a:highlight>
                  <a:srgbClr val="FFFF00"/>
                </a:highlight>
                <a:latin typeface="Simplified Arabic Fixed" panose="02070309020205020404" pitchFamily="49" charset="-78"/>
                <a:cs typeface="Simplified Arabic Fixed" panose="02070309020205020404" pitchFamily="49" charset="-78"/>
              </a:rPr>
              <a:t>=</a:t>
            </a:r>
            <a:r>
              <a:rPr lang="en-GB" sz="2400" dirty="0" err="1">
                <a:highlight>
                  <a:srgbClr val="FFFF00"/>
                </a:highlight>
                <a:latin typeface="Simplified Arabic Fixed" panose="02070309020205020404" pitchFamily="49" charset="-78"/>
                <a:cs typeface="Simplified Arabic Fixed" panose="02070309020205020404" pitchFamily="49" charset="-78"/>
              </a:rPr>
              <a:t>refresh_token</a:t>
            </a:r>
            <a:r>
              <a:rPr lang="en-GB" sz="2400" dirty="0">
                <a:highlight>
                  <a:srgbClr val="FFFF00"/>
                </a:highlight>
                <a:latin typeface="Simplified Arabic Fixed" panose="02070309020205020404" pitchFamily="49" charset="-78"/>
                <a:cs typeface="Simplified Arabic Fixed" panose="02070309020205020404" pitchFamily="49" charset="-78"/>
              </a:rPr>
              <a:t> \</a:t>
            </a:r>
          </a:p>
          <a:p>
            <a:r>
              <a:rPr lang="en-GB" sz="2400" dirty="0">
                <a:latin typeface="Simplified Arabic Fixed" panose="02070309020205020404" pitchFamily="49" charset="-78"/>
                <a:cs typeface="Simplified Arabic Fixed" panose="02070309020205020404" pitchFamily="49" charset="-78"/>
              </a:rPr>
              <a:t> --data '</a:t>
            </a:r>
            <a:r>
              <a:rPr lang="en-GB" sz="2400" dirty="0" err="1">
                <a:latin typeface="Simplified Arabic Fixed" panose="02070309020205020404" pitchFamily="49" charset="-78"/>
                <a:cs typeface="Simplified Arabic Fixed" panose="02070309020205020404" pitchFamily="49" charset="-78"/>
              </a:rPr>
              <a:t>client_id</a:t>
            </a:r>
            <a:r>
              <a:rPr lang="en-GB" sz="2400" dirty="0">
                <a:latin typeface="Simplified Arabic Fixed" panose="02070309020205020404" pitchFamily="49" charset="-78"/>
                <a:cs typeface="Simplified Arabic Fixed" panose="02070309020205020404" pitchFamily="49" charset="-78"/>
              </a:rPr>
              <a:t>={</a:t>
            </a:r>
            <a:r>
              <a:rPr lang="en-GB" sz="2400" dirty="0" err="1">
                <a:latin typeface="Simplified Arabic Fixed" panose="02070309020205020404" pitchFamily="49" charset="-78"/>
                <a:cs typeface="Simplified Arabic Fixed" panose="02070309020205020404" pitchFamily="49" charset="-78"/>
              </a:rPr>
              <a:t>yourClientId</a:t>
            </a:r>
            <a:r>
              <a:rPr lang="en-GB" sz="2400" dirty="0">
                <a:latin typeface="Simplified Arabic Fixed" panose="02070309020205020404" pitchFamily="49" charset="-78"/>
                <a:cs typeface="Simplified Arabic Fixed" panose="02070309020205020404" pitchFamily="49" charset="-78"/>
              </a:rPr>
              <a:t>}’ \</a:t>
            </a:r>
          </a:p>
          <a:p>
            <a:r>
              <a:rPr lang="en-GB" sz="2400" dirty="0">
                <a:highlight>
                  <a:srgbClr val="FFFF00"/>
                </a:highlight>
                <a:latin typeface="Simplified Arabic Fixed" panose="02070309020205020404" pitchFamily="49" charset="-78"/>
                <a:cs typeface="Simplified Arabic Fixed" panose="02070309020205020404" pitchFamily="49" charset="-78"/>
              </a:rPr>
              <a:t> --data '</a:t>
            </a:r>
            <a:r>
              <a:rPr lang="en-GB" sz="2400" dirty="0" err="1">
                <a:highlight>
                  <a:srgbClr val="FFFF00"/>
                </a:highlight>
                <a:latin typeface="Simplified Arabic Fixed" panose="02070309020205020404" pitchFamily="49" charset="-78"/>
                <a:cs typeface="Simplified Arabic Fixed" panose="02070309020205020404" pitchFamily="49" charset="-78"/>
              </a:rPr>
              <a:t>refresh_token</a:t>
            </a:r>
            <a:r>
              <a:rPr lang="en-GB" sz="2400" dirty="0">
                <a:highlight>
                  <a:srgbClr val="FFFF00"/>
                </a:highlight>
                <a:latin typeface="Simplified Arabic Fixed" panose="02070309020205020404" pitchFamily="49" charset="-78"/>
                <a:cs typeface="Simplified Arabic Fixed" panose="02070309020205020404" pitchFamily="49" charset="-78"/>
              </a:rPr>
              <a:t>={</a:t>
            </a:r>
            <a:r>
              <a:rPr lang="en-GB" sz="2400" dirty="0" err="1">
                <a:highlight>
                  <a:srgbClr val="FFFF00"/>
                </a:highlight>
                <a:latin typeface="Simplified Arabic Fixed" panose="02070309020205020404" pitchFamily="49" charset="-78"/>
                <a:cs typeface="Simplified Arabic Fixed" panose="02070309020205020404" pitchFamily="49" charset="-78"/>
              </a:rPr>
              <a:t>yourRefreshToken</a:t>
            </a:r>
            <a:r>
              <a:rPr lang="en-GB" sz="2400" dirty="0">
                <a:highlight>
                  <a:srgbClr val="FFFF00"/>
                </a:highlight>
                <a:latin typeface="Simplified Arabic Fixed" panose="02070309020205020404" pitchFamily="49" charset="-78"/>
                <a:cs typeface="Simplified Arabic Fixed" panose="02070309020205020404" pitchFamily="49" charset="-78"/>
              </a:rPr>
              <a:t>}</a:t>
            </a:r>
          </a:p>
        </p:txBody>
      </p:sp>
      <p:sp>
        <p:nvSpPr>
          <p:cNvPr id="7" name="Subtitle 2">
            <a:extLst>
              <a:ext uri="{FF2B5EF4-FFF2-40B4-BE49-F238E27FC236}">
                <a16:creationId xmlns:a16="http://schemas.microsoft.com/office/drawing/2014/main" id="{6BE9923A-4A1D-F220-88F2-1B1E0C7BEFB8}"/>
              </a:ext>
            </a:extLst>
          </p:cNvPr>
          <p:cNvSpPr txBox="1">
            <a:spLocks/>
          </p:cNvSpPr>
          <p:nvPr/>
        </p:nvSpPr>
        <p:spPr>
          <a:xfrm>
            <a:off x="1279683" y="6445590"/>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349039183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C9A6F-CCFE-1F15-3E03-9A84EDCF7A74}"/>
              </a:ext>
            </a:extLst>
          </p:cNvPr>
          <p:cNvSpPr>
            <a:spLocks noGrp="1"/>
          </p:cNvSpPr>
          <p:nvPr>
            <p:ph type="ctrTitle"/>
          </p:nvPr>
        </p:nvSpPr>
        <p:spPr/>
        <p:txBody>
          <a:bodyPr>
            <a:normAutofit/>
          </a:bodyPr>
          <a:lstStyle/>
          <a:p>
            <a:pPr marL="0" marR="0" lvl="0" indent="0" defTabSz="914400" rtl="0" eaLnBrk="1" fontAlgn="auto" latinLnBrk="0" hangingPunct="1">
              <a:lnSpc>
                <a:spcPct val="100000"/>
              </a:lnSpc>
              <a:spcBef>
                <a:spcPts val="0"/>
              </a:spcBef>
              <a:spcAft>
                <a:spcPts val="200"/>
              </a:spcAft>
              <a:tabLst/>
              <a:defRPr/>
            </a:pP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OIDC Scope Examples</a:t>
            </a:r>
            <a:endParaRPr lang="en-GB" dirty="0"/>
          </a:p>
        </p:txBody>
      </p:sp>
      <p:sp>
        <p:nvSpPr>
          <p:cNvPr id="3" name="Subtitle 2">
            <a:extLst>
              <a:ext uri="{FF2B5EF4-FFF2-40B4-BE49-F238E27FC236}">
                <a16:creationId xmlns:a16="http://schemas.microsoft.com/office/drawing/2014/main" id="{19381778-7A54-9FEA-B7DD-4DE733FAEE20}"/>
              </a:ext>
            </a:extLst>
          </p:cNvPr>
          <p:cNvSpPr>
            <a:spLocks noGrp="1"/>
          </p:cNvSpPr>
          <p:nvPr>
            <p:ph type="subTitle" idx="1"/>
          </p:nvPr>
        </p:nvSpPr>
        <p:spPr/>
        <p:txBody>
          <a:bodyPr>
            <a:normAutofit/>
          </a:bodyPr>
          <a:lstStyle/>
          <a:p>
            <a:r>
              <a:rPr lang="en-GB" sz="7200" dirty="0"/>
              <a:t>NOT EXAMINABLE</a:t>
            </a:r>
          </a:p>
        </p:txBody>
      </p:sp>
      <p:sp>
        <p:nvSpPr>
          <p:cNvPr id="5" name="Slide Number Placeholder 5">
            <a:extLst>
              <a:ext uri="{FF2B5EF4-FFF2-40B4-BE49-F238E27FC236}">
                <a16:creationId xmlns:a16="http://schemas.microsoft.com/office/drawing/2014/main" id="{C52E0146-2DC9-5F9B-D344-ED5544543A71}"/>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76</a:t>
            </a:fld>
            <a:endParaRPr lang="en-US"/>
          </a:p>
        </p:txBody>
      </p:sp>
    </p:spTree>
    <p:extLst>
      <p:ext uri="{BB962C8B-B14F-4D97-AF65-F5344CB8AC3E}">
        <p14:creationId xmlns:p14="http://schemas.microsoft.com/office/powerpoint/2010/main" val="276137563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8987795" cy="1744067"/>
          </a:xfrm>
          <a:prstGeom prst="rect">
            <a:avLst/>
          </a:prstGeom>
          <a:noFill/>
        </p:spPr>
        <p:txBody>
          <a:bodyPr wrap="square" rtlCol="0" anchor="t">
            <a:spAutoFit/>
          </a:bodyPr>
          <a:lstStyle/>
          <a:p>
            <a:pPr marL="0" marR="0" lvl="0" indent="0" defTabSz="914400" rtl="0" eaLnBrk="1" fontAlgn="auto" latinLnBrk="0" hangingPunct="1">
              <a:lnSpc>
                <a:spcPct val="100000"/>
              </a:lnSpc>
              <a:spcBef>
                <a:spcPts val="0"/>
              </a:spcBef>
              <a:spcAft>
                <a:spcPts val="200"/>
              </a:spcAft>
              <a:buClrTx/>
              <a:buSzTx/>
              <a:buFontTx/>
              <a:buNone/>
              <a:tabLst/>
              <a:defRPr/>
            </a:pPr>
            <a:r>
              <a:rPr lang="en-US" sz="4000" b="1" spc="-100" dirty="0">
                <a:solidFill>
                  <a:srgbClr val="2E2D62"/>
                </a:solidFill>
                <a:latin typeface="Arial" panose="020B0604020202020204" pitchFamily="34" charset="0"/>
                <a:cs typeface="Arial" panose="020B0604020202020204" pitchFamily="34" charset="0"/>
              </a:rPr>
              <a:t>OIDC: Default Scopes</a:t>
            </a:r>
          </a:p>
          <a:p>
            <a:pPr marL="0" marR="0" lvl="0" indent="0" algn="r" defTabSz="914400" rtl="0" eaLnBrk="1" fontAlgn="auto" latinLnBrk="0" hangingPunct="1">
              <a:lnSpc>
                <a:spcPct val="100000"/>
              </a:lnSpc>
              <a:spcBef>
                <a:spcPts val="0"/>
              </a:spcBef>
              <a:spcAft>
                <a:spcPts val="200"/>
              </a:spcAft>
              <a:buClrTx/>
              <a:buSzTx/>
              <a:buFontTx/>
              <a:buNone/>
              <a:tabLst/>
              <a:defRPr/>
            </a:pPr>
            <a:r>
              <a:rPr kumimoji="0" lang="en-US" sz="2400" b="1" i="1"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as defined by OIDC Core</a:t>
            </a:r>
          </a:p>
          <a:p>
            <a:pPr>
              <a:spcAft>
                <a:spcPts val="200"/>
              </a:spcAft>
              <a:defRPr/>
            </a:pPr>
            <a:endParaRPr lang="en-US" sz="4000" b="1" spc="-100" dirty="0">
              <a:solidFill>
                <a:srgbClr val="2E2D62"/>
              </a:solidFill>
              <a:latin typeface="Arial" panose="020B0604020202020204" pitchFamily="34" charset="0"/>
              <a:cs typeface="Arial" panose="020B0604020202020204" pitchFamily="34" charset="0"/>
            </a:endParaRP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srcRect/>
          <a:stretch/>
        </p:blipFill>
        <p:spPr bwMode="auto">
          <a:xfrm>
            <a:off x="9391136" y="110488"/>
            <a:ext cx="2397524" cy="110979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Table 3">
            <a:extLst>
              <a:ext uri="{FF2B5EF4-FFF2-40B4-BE49-F238E27FC236}">
                <a16:creationId xmlns:a16="http://schemas.microsoft.com/office/drawing/2014/main" id="{95DD747D-05F1-5B97-42C0-B88E2C11F038}"/>
              </a:ext>
            </a:extLst>
          </p:cNvPr>
          <p:cNvGraphicFramePr>
            <a:graphicFrameLocks noGrp="1"/>
          </p:cNvGraphicFramePr>
          <p:nvPr>
            <p:extLst>
              <p:ext uri="{D42A27DB-BD31-4B8C-83A1-F6EECF244321}">
                <p14:modId xmlns:p14="http://schemas.microsoft.com/office/powerpoint/2010/main" val="1203091093"/>
              </p:ext>
            </p:extLst>
          </p:nvPr>
        </p:nvGraphicFramePr>
        <p:xfrm>
          <a:off x="403341" y="1401184"/>
          <a:ext cx="11385319" cy="4935765"/>
        </p:xfrm>
        <a:graphic>
          <a:graphicData uri="http://schemas.openxmlformats.org/drawingml/2006/table">
            <a:tbl>
              <a:tblPr firstRow="1" bandRow="1">
                <a:tableStyleId>{5C22544A-7EE6-4342-B048-85BDC9FD1C3A}</a:tableStyleId>
              </a:tblPr>
              <a:tblGrid>
                <a:gridCol w="2116373">
                  <a:extLst>
                    <a:ext uri="{9D8B030D-6E8A-4147-A177-3AD203B41FA5}">
                      <a16:colId xmlns:a16="http://schemas.microsoft.com/office/drawing/2014/main" val="4010851427"/>
                    </a:ext>
                  </a:extLst>
                </a:gridCol>
                <a:gridCol w="9268946">
                  <a:extLst>
                    <a:ext uri="{9D8B030D-6E8A-4147-A177-3AD203B41FA5}">
                      <a16:colId xmlns:a16="http://schemas.microsoft.com/office/drawing/2014/main" val="2325207397"/>
                    </a:ext>
                  </a:extLst>
                </a:gridCol>
              </a:tblGrid>
              <a:tr h="517351">
                <a:tc>
                  <a:txBody>
                    <a:bodyPr/>
                    <a:lstStyle/>
                    <a:p>
                      <a:r>
                        <a:rPr lang="en-GB" dirty="0"/>
                        <a:t>Scope</a:t>
                      </a:r>
                    </a:p>
                  </a:txBody>
                  <a:tcPr/>
                </a:tc>
                <a:tc>
                  <a:txBody>
                    <a:bodyPr/>
                    <a:lstStyle/>
                    <a:p>
                      <a:r>
                        <a:rPr lang="en-GB" dirty="0"/>
                        <a:t>Summary</a:t>
                      </a:r>
                    </a:p>
                  </a:txBody>
                  <a:tcPr/>
                </a:tc>
                <a:extLst>
                  <a:ext uri="{0D108BD9-81ED-4DB2-BD59-A6C34878D82A}">
                    <a16:rowId xmlns:a16="http://schemas.microsoft.com/office/drawing/2014/main" val="1220656995"/>
                  </a:ext>
                </a:extLst>
              </a:tr>
              <a:tr h="69606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err="1">
                          <a:latin typeface="Simplified Arabic Fixed" panose="02070309020205020404" pitchFamily="49" charset="-78"/>
                          <a:cs typeface="Simplified Arabic Fixed" panose="02070309020205020404" pitchFamily="49" charset="-78"/>
                        </a:rPr>
                        <a:t>openid</a:t>
                      </a:r>
                      <a:endParaRPr lang="en-GB" dirty="0">
                        <a:latin typeface="Simplified Arabic Fixed" panose="02070309020205020404" pitchFamily="49" charset="-78"/>
                        <a:cs typeface="Simplified Arabic Fixed" panose="02070309020205020404" pitchFamily="49" charset="-78"/>
                      </a:endParaRPr>
                    </a:p>
                  </a:txBody>
                  <a:tcPr/>
                </a:tc>
                <a:tc>
                  <a:txBody>
                    <a:bodyPr/>
                    <a:lstStyle/>
                    <a:p>
                      <a:r>
                        <a:rPr lang="en-GB" dirty="0"/>
                        <a:t>REQUIRED. Informs the Authorization Server that the Client is making an OpenID Connect request. If the </a:t>
                      </a:r>
                      <a:r>
                        <a:rPr lang="en-GB" dirty="0" err="1">
                          <a:latin typeface="Simplified Arabic Fixed" panose="02070309020205020404" pitchFamily="49" charset="-78"/>
                          <a:cs typeface="Simplified Arabic Fixed" panose="02070309020205020404" pitchFamily="49" charset="-78"/>
                        </a:rPr>
                        <a:t>openid</a:t>
                      </a:r>
                      <a:r>
                        <a:rPr lang="en-GB" dirty="0"/>
                        <a:t> scope value is not present, the behaviour is entirely unspecified. </a:t>
                      </a:r>
                    </a:p>
                  </a:txBody>
                  <a:tcPr/>
                </a:tc>
                <a:extLst>
                  <a:ext uri="{0D108BD9-81ED-4DB2-BD59-A6C34878D82A}">
                    <a16:rowId xmlns:a16="http://schemas.microsoft.com/office/drawing/2014/main" val="2304754068"/>
                  </a:ext>
                </a:extLst>
              </a:tr>
              <a:tr h="994374">
                <a:tc>
                  <a:txBody>
                    <a:bodyPr/>
                    <a:lstStyle/>
                    <a:p>
                      <a:pPr algn="ctr"/>
                      <a:r>
                        <a:rPr lang="en-GB" dirty="0">
                          <a:latin typeface="Simplified Arabic Fixed" panose="02070309020205020404" pitchFamily="49" charset="-78"/>
                          <a:cs typeface="Simplified Arabic Fixed" panose="02070309020205020404" pitchFamily="49" charset="-78"/>
                        </a:rPr>
                        <a:t>profile</a:t>
                      </a:r>
                    </a:p>
                  </a:txBody>
                  <a:tcPr/>
                </a:tc>
                <a:tc>
                  <a:txBody>
                    <a:bodyPr/>
                    <a:lstStyle/>
                    <a:p>
                      <a:r>
                        <a:rPr lang="en-GB" dirty="0"/>
                        <a:t>OPTIONAL. This scope value requests access to the End-User's default profile Claims, which are: </a:t>
                      </a:r>
                    </a:p>
                    <a:p>
                      <a:r>
                        <a:rPr lang="en-GB" dirty="0">
                          <a:latin typeface="Simplified Arabic Fixed" panose="02070309020205020404" pitchFamily="49" charset="-78"/>
                          <a:cs typeface="Simplified Arabic Fixed" panose="02070309020205020404" pitchFamily="49" charset="-78"/>
                        </a:rPr>
                        <a:t>name</a:t>
                      </a:r>
                      <a:r>
                        <a:rPr lang="en-GB" dirty="0"/>
                        <a:t>, </a:t>
                      </a:r>
                      <a:r>
                        <a:rPr lang="en-GB" dirty="0" err="1">
                          <a:latin typeface="Simplified Arabic Fixed" panose="02070309020205020404" pitchFamily="49" charset="-78"/>
                          <a:cs typeface="Simplified Arabic Fixed" panose="02070309020205020404" pitchFamily="49" charset="-78"/>
                        </a:rPr>
                        <a:t>family_name</a:t>
                      </a:r>
                      <a:r>
                        <a:rPr lang="en-GB" dirty="0"/>
                        <a:t>, </a:t>
                      </a:r>
                      <a:r>
                        <a:rPr lang="en-GB" dirty="0" err="1">
                          <a:latin typeface="Simplified Arabic Fixed" panose="02070309020205020404" pitchFamily="49" charset="-78"/>
                          <a:cs typeface="Simplified Arabic Fixed" panose="02070309020205020404" pitchFamily="49" charset="-78"/>
                        </a:rPr>
                        <a:t>given_name</a:t>
                      </a:r>
                      <a:r>
                        <a:rPr lang="en-GB" dirty="0"/>
                        <a:t>, </a:t>
                      </a:r>
                      <a:r>
                        <a:rPr lang="en-GB" dirty="0" err="1">
                          <a:latin typeface="Simplified Arabic Fixed" panose="02070309020205020404" pitchFamily="49" charset="-78"/>
                          <a:cs typeface="Simplified Arabic Fixed" panose="02070309020205020404" pitchFamily="49" charset="-78"/>
                        </a:rPr>
                        <a:t>middle_name</a:t>
                      </a:r>
                      <a:r>
                        <a:rPr lang="en-GB" dirty="0"/>
                        <a:t>, </a:t>
                      </a:r>
                      <a:r>
                        <a:rPr lang="en-GB" dirty="0">
                          <a:latin typeface="Simplified Arabic Fixed" panose="02070309020205020404" pitchFamily="49" charset="-78"/>
                          <a:cs typeface="Simplified Arabic Fixed" panose="02070309020205020404" pitchFamily="49" charset="-78"/>
                        </a:rPr>
                        <a:t>nickname</a:t>
                      </a:r>
                      <a:r>
                        <a:rPr lang="en-GB" dirty="0"/>
                        <a:t>, </a:t>
                      </a:r>
                      <a:r>
                        <a:rPr lang="en-GB" dirty="0" err="1">
                          <a:latin typeface="Simplified Arabic Fixed" panose="02070309020205020404" pitchFamily="49" charset="-78"/>
                          <a:cs typeface="Simplified Arabic Fixed" panose="02070309020205020404" pitchFamily="49" charset="-78"/>
                        </a:rPr>
                        <a:t>preferred_username</a:t>
                      </a:r>
                      <a:r>
                        <a:rPr lang="en-GB" dirty="0"/>
                        <a:t>, </a:t>
                      </a:r>
                      <a:r>
                        <a:rPr lang="en-GB" dirty="0">
                          <a:latin typeface="Simplified Arabic Fixed" panose="02070309020205020404" pitchFamily="49" charset="-78"/>
                          <a:cs typeface="Simplified Arabic Fixed" panose="02070309020205020404" pitchFamily="49" charset="-78"/>
                        </a:rPr>
                        <a:t>profile</a:t>
                      </a:r>
                      <a:r>
                        <a:rPr lang="en-GB" dirty="0"/>
                        <a:t>, </a:t>
                      </a:r>
                      <a:r>
                        <a:rPr lang="en-GB" dirty="0">
                          <a:latin typeface="Simplified Arabic Fixed" panose="02070309020205020404" pitchFamily="49" charset="-78"/>
                          <a:cs typeface="Simplified Arabic Fixed" panose="02070309020205020404" pitchFamily="49" charset="-78"/>
                        </a:rPr>
                        <a:t>picture</a:t>
                      </a:r>
                      <a:r>
                        <a:rPr lang="en-GB" dirty="0"/>
                        <a:t>, </a:t>
                      </a:r>
                      <a:r>
                        <a:rPr lang="en-GB" dirty="0">
                          <a:latin typeface="Simplified Arabic Fixed" panose="02070309020205020404" pitchFamily="49" charset="-78"/>
                          <a:cs typeface="Simplified Arabic Fixed" panose="02070309020205020404" pitchFamily="49" charset="-78"/>
                        </a:rPr>
                        <a:t>website</a:t>
                      </a:r>
                      <a:r>
                        <a:rPr lang="en-GB" dirty="0"/>
                        <a:t>, </a:t>
                      </a:r>
                      <a:r>
                        <a:rPr lang="en-GB" dirty="0">
                          <a:latin typeface="Simplified Arabic Fixed" panose="02070309020205020404" pitchFamily="49" charset="-78"/>
                          <a:cs typeface="Simplified Arabic Fixed" panose="02070309020205020404" pitchFamily="49" charset="-78"/>
                        </a:rPr>
                        <a:t>gender</a:t>
                      </a:r>
                      <a:r>
                        <a:rPr lang="en-GB" dirty="0"/>
                        <a:t>, </a:t>
                      </a:r>
                      <a:r>
                        <a:rPr lang="en-GB" dirty="0">
                          <a:latin typeface="Simplified Arabic Fixed" panose="02070309020205020404" pitchFamily="49" charset="-78"/>
                          <a:cs typeface="Simplified Arabic Fixed" panose="02070309020205020404" pitchFamily="49" charset="-78"/>
                        </a:rPr>
                        <a:t>birthdate</a:t>
                      </a:r>
                      <a:r>
                        <a:rPr lang="en-GB" dirty="0"/>
                        <a:t>, </a:t>
                      </a:r>
                      <a:r>
                        <a:rPr lang="en-GB" dirty="0" err="1">
                          <a:latin typeface="Simplified Arabic Fixed" panose="02070309020205020404" pitchFamily="49" charset="-78"/>
                          <a:cs typeface="Simplified Arabic Fixed" panose="02070309020205020404" pitchFamily="49" charset="-78"/>
                        </a:rPr>
                        <a:t>zoneinfo</a:t>
                      </a:r>
                      <a:r>
                        <a:rPr lang="en-GB" dirty="0"/>
                        <a:t>, </a:t>
                      </a:r>
                      <a:r>
                        <a:rPr lang="en-GB" dirty="0">
                          <a:latin typeface="Simplified Arabic Fixed" panose="02070309020205020404" pitchFamily="49" charset="-78"/>
                          <a:cs typeface="Simplified Arabic Fixed" panose="02070309020205020404" pitchFamily="49" charset="-78"/>
                        </a:rPr>
                        <a:t>locale</a:t>
                      </a:r>
                      <a:r>
                        <a:rPr lang="en-GB" dirty="0"/>
                        <a:t>, and </a:t>
                      </a:r>
                      <a:r>
                        <a:rPr lang="en-GB" dirty="0" err="1">
                          <a:latin typeface="Simplified Arabic Fixed" panose="02070309020205020404" pitchFamily="49" charset="-78"/>
                          <a:cs typeface="Simplified Arabic Fixed" panose="02070309020205020404" pitchFamily="49" charset="-78"/>
                        </a:rPr>
                        <a:t>updated_at</a:t>
                      </a:r>
                      <a:r>
                        <a:rPr lang="en-GB" dirty="0"/>
                        <a:t>.</a:t>
                      </a:r>
                    </a:p>
                  </a:txBody>
                  <a:tcPr/>
                </a:tc>
                <a:extLst>
                  <a:ext uri="{0D108BD9-81ED-4DB2-BD59-A6C34878D82A}">
                    <a16:rowId xmlns:a16="http://schemas.microsoft.com/office/drawing/2014/main" val="2009698697"/>
                  </a:ext>
                </a:extLst>
              </a:tr>
              <a:tr h="444592">
                <a:tc>
                  <a:txBody>
                    <a:bodyPr/>
                    <a:lstStyle/>
                    <a:p>
                      <a:pPr algn="ctr"/>
                      <a:r>
                        <a:rPr lang="en-GB" dirty="0">
                          <a:latin typeface="Simplified Arabic Fixed" panose="02070309020205020404" pitchFamily="49" charset="-78"/>
                          <a:cs typeface="Simplified Arabic Fixed" panose="02070309020205020404" pitchFamily="49" charset="-78"/>
                        </a:rPr>
                        <a:t>email</a:t>
                      </a:r>
                    </a:p>
                  </a:txBody>
                  <a:tcPr/>
                </a:tc>
                <a:tc>
                  <a:txBody>
                    <a:bodyPr/>
                    <a:lstStyle/>
                    <a:p>
                      <a:r>
                        <a:rPr lang="en-GB" dirty="0"/>
                        <a:t>OPTIONAL. This scope value requests access to the </a:t>
                      </a:r>
                      <a:r>
                        <a:rPr lang="en-GB" dirty="0">
                          <a:latin typeface="Simplified Arabic Fixed" panose="02070309020205020404" pitchFamily="49" charset="-78"/>
                          <a:cs typeface="Simplified Arabic Fixed" panose="02070309020205020404" pitchFamily="49" charset="-78"/>
                        </a:rPr>
                        <a:t>email</a:t>
                      </a:r>
                      <a:r>
                        <a:rPr lang="en-GB" dirty="0"/>
                        <a:t> and </a:t>
                      </a:r>
                      <a:r>
                        <a:rPr lang="en-GB" dirty="0" err="1">
                          <a:latin typeface="Simplified Arabic Fixed" panose="02070309020205020404" pitchFamily="49" charset="-78"/>
                          <a:cs typeface="Simplified Arabic Fixed" panose="02070309020205020404" pitchFamily="49" charset="-78"/>
                        </a:rPr>
                        <a:t>email_verified</a:t>
                      </a:r>
                      <a:r>
                        <a:rPr lang="en-GB" dirty="0">
                          <a:latin typeface="Simplified Arabic Fixed" panose="02070309020205020404" pitchFamily="49" charset="-78"/>
                          <a:cs typeface="Simplified Arabic Fixed" panose="02070309020205020404" pitchFamily="49" charset="-78"/>
                        </a:rPr>
                        <a:t> </a:t>
                      </a:r>
                      <a:r>
                        <a:rPr lang="en-GB" dirty="0"/>
                        <a:t>Claims.</a:t>
                      </a:r>
                    </a:p>
                  </a:txBody>
                  <a:tcPr/>
                </a:tc>
                <a:extLst>
                  <a:ext uri="{0D108BD9-81ED-4DB2-BD59-A6C34878D82A}">
                    <a16:rowId xmlns:a16="http://schemas.microsoft.com/office/drawing/2014/main" val="1426085258"/>
                  </a:ext>
                </a:extLst>
              </a:tr>
              <a:tr h="454586">
                <a:tc>
                  <a:txBody>
                    <a:bodyPr/>
                    <a:lstStyle/>
                    <a:p>
                      <a:pPr algn="ctr"/>
                      <a:r>
                        <a:rPr lang="en-GB" dirty="0">
                          <a:latin typeface="Simplified Arabic Fixed" panose="02070309020205020404" pitchFamily="49" charset="-78"/>
                          <a:cs typeface="Simplified Arabic Fixed" panose="02070309020205020404" pitchFamily="49" charset="-78"/>
                        </a:rPr>
                        <a:t>address</a:t>
                      </a:r>
                    </a:p>
                  </a:txBody>
                  <a:tcPr/>
                </a:tc>
                <a:tc>
                  <a:txBody>
                    <a:bodyPr/>
                    <a:lstStyle/>
                    <a:p>
                      <a:r>
                        <a:rPr lang="en-GB" dirty="0"/>
                        <a:t>OPTIONAL. This scope value requests access to the </a:t>
                      </a:r>
                      <a:r>
                        <a:rPr lang="en-GB" dirty="0">
                          <a:latin typeface="Simplified Arabic Fixed" panose="02070309020205020404" pitchFamily="49" charset="-78"/>
                          <a:cs typeface="Simplified Arabic Fixed" panose="02070309020205020404" pitchFamily="49" charset="-78"/>
                        </a:rPr>
                        <a:t>address</a:t>
                      </a:r>
                      <a:r>
                        <a:rPr lang="en-GB" dirty="0"/>
                        <a:t> Claim</a:t>
                      </a:r>
                    </a:p>
                  </a:txBody>
                  <a:tcPr/>
                </a:tc>
                <a:extLst>
                  <a:ext uri="{0D108BD9-81ED-4DB2-BD59-A6C34878D82A}">
                    <a16:rowId xmlns:a16="http://schemas.microsoft.com/office/drawing/2014/main" val="1447738511"/>
                  </a:ext>
                </a:extLst>
              </a:tr>
              <a:tr h="517351">
                <a:tc>
                  <a:txBody>
                    <a:bodyPr/>
                    <a:lstStyle/>
                    <a:p>
                      <a:pPr algn="ctr"/>
                      <a:r>
                        <a:rPr lang="en-GB" dirty="0">
                          <a:latin typeface="Simplified Arabic Fixed" panose="02070309020205020404" pitchFamily="49" charset="-78"/>
                          <a:cs typeface="Simplified Arabic Fixed" panose="02070309020205020404" pitchFamily="49" charset="-78"/>
                        </a:rPr>
                        <a:t>phone</a:t>
                      </a:r>
                    </a:p>
                  </a:txBody>
                  <a:tcPr/>
                </a:tc>
                <a:tc>
                  <a:txBody>
                    <a:bodyPr/>
                    <a:lstStyle/>
                    <a:p>
                      <a:r>
                        <a:rPr lang="en-GB" dirty="0"/>
                        <a:t>OPTIONAL. This scope value requests access to the </a:t>
                      </a:r>
                      <a:r>
                        <a:rPr lang="en-GB" dirty="0" err="1">
                          <a:latin typeface="Simplified Arabic Fixed" panose="02070309020205020404" pitchFamily="49" charset="-78"/>
                          <a:cs typeface="Simplified Arabic Fixed" panose="02070309020205020404" pitchFamily="49" charset="-78"/>
                        </a:rPr>
                        <a:t>phone_number</a:t>
                      </a:r>
                      <a:r>
                        <a:rPr lang="en-GB" dirty="0"/>
                        <a:t> and </a:t>
                      </a:r>
                      <a:r>
                        <a:rPr lang="en-GB" dirty="0" err="1">
                          <a:latin typeface="Simplified Arabic Fixed" panose="02070309020205020404" pitchFamily="49" charset="-78"/>
                          <a:cs typeface="Simplified Arabic Fixed" panose="02070309020205020404" pitchFamily="49" charset="-78"/>
                        </a:rPr>
                        <a:t>phone_number_verified</a:t>
                      </a:r>
                      <a:r>
                        <a:rPr lang="en-GB" dirty="0">
                          <a:latin typeface="Simplified Arabic Fixed" panose="02070309020205020404" pitchFamily="49" charset="-78"/>
                          <a:cs typeface="Simplified Arabic Fixed" panose="02070309020205020404" pitchFamily="49" charset="-78"/>
                        </a:rPr>
                        <a:t> </a:t>
                      </a:r>
                      <a:r>
                        <a:rPr lang="en-GB" dirty="0"/>
                        <a:t>Claims.</a:t>
                      </a:r>
                    </a:p>
                  </a:txBody>
                  <a:tcPr/>
                </a:tc>
                <a:extLst>
                  <a:ext uri="{0D108BD9-81ED-4DB2-BD59-A6C34878D82A}">
                    <a16:rowId xmlns:a16="http://schemas.microsoft.com/office/drawing/2014/main" val="1886988237"/>
                  </a:ext>
                </a:extLst>
              </a:tr>
              <a:tr h="994374">
                <a:tc>
                  <a:txBody>
                    <a:bodyPr/>
                    <a:lstStyle/>
                    <a:p>
                      <a:pPr algn="ctr"/>
                      <a:r>
                        <a:rPr lang="en-GB" dirty="0" err="1">
                          <a:latin typeface="Simplified Arabic Fixed" panose="02070309020205020404" pitchFamily="49" charset="-78"/>
                          <a:cs typeface="Simplified Arabic Fixed" panose="02070309020205020404" pitchFamily="49" charset="-78"/>
                        </a:rPr>
                        <a:t>offline_access</a:t>
                      </a:r>
                      <a:endParaRPr lang="en-GB" dirty="0">
                        <a:latin typeface="Simplified Arabic Fixed" panose="02070309020205020404" pitchFamily="49" charset="-78"/>
                        <a:cs typeface="Simplified Arabic Fixed" panose="02070309020205020404" pitchFamily="49" charset="-78"/>
                      </a:endParaRPr>
                    </a:p>
                  </a:txBody>
                  <a:tcPr/>
                </a:tc>
                <a:tc>
                  <a:txBody>
                    <a:bodyPr/>
                    <a:lstStyle/>
                    <a:p>
                      <a:r>
                        <a:rPr lang="en-GB" dirty="0"/>
                        <a:t>OPTIONAL. This scope value requests that an OAuth 2.0 Refresh Token be issued that can be used to obtain an Access Token that grants access to the End-User's </a:t>
                      </a:r>
                      <a:r>
                        <a:rPr lang="en-GB" dirty="0" err="1"/>
                        <a:t>UserInfo</a:t>
                      </a:r>
                      <a:r>
                        <a:rPr lang="en-GB" dirty="0"/>
                        <a:t> Endpoint even when the End-User is not present (not logged in). </a:t>
                      </a:r>
                    </a:p>
                  </a:txBody>
                  <a:tcPr/>
                </a:tc>
                <a:extLst>
                  <a:ext uri="{0D108BD9-81ED-4DB2-BD59-A6C34878D82A}">
                    <a16:rowId xmlns:a16="http://schemas.microsoft.com/office/drawing/2014/main" val="1296335994"/>
                  </a:ext>
                </a:extLst>
              </a:tr>
            </a:tbl>
          </a:graphicData>
        </a:graphic>
      </p:graphicFrame>
      <p:sp>
        <p:nvSpPr>
          <p:cNvPr id="4" name="Subtitle 2">
            <a:extLst>
              <a:ext uri="{FF2B5EF4-FFF2-40B4-BE49-F238E27FC236}">
                <a16:creationId xmlns:a16="http://schemas.microsoft.com/office/drawing/2014/main" id="{B9F605FB-E597-BB69-4488-D263B2EA5D32}"/>
              </a:ext>
            </a:extLst>
          </p:cNvPr>
          <p:cNvSpPr txBox="1">
            <a:spLocks/>
          </p:cNvSpPr>
          <p:nvPr/>
        </p:nvSpPr>
        <p:spPr>
          <a:xfrm>
            <a:off x="8061721" y="6305555"/>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16785183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C9A6F-CCFE-1F15-3E03-9A84EDCF7A74}"/>
              </a:ext>
            </a:extLst>
          </p:cNvPr>
          <p:cNvSpPr>
            <a:spLocks noGrp="1"/>
          </p:cNvSpPr>
          <p:nvPr>
            <p:ph type="ctrTitle"/>
          </p:nvPr>
        </p:nvSpPr>
        <p:spPr/>
        <p:txBody>
          <a:bodyPr>
            <a:normAutofit/>
          </a:bodyPr>
          <a:lstStyle/>
          <a:p>
            <a:pPr marL="0" marR="0" lvl="0" indent="0" defTabSz="914400" rtl="0" eaLnBrk="1" fontAlgn="auto" latinLnBrk="0" hangingPunct="1">
              <a:lnSpc>
                <a:spcPct val="100000"/>
              </a:lnSpc>
              <a:spcBef>
                <a:spcPts val="0"/>
              </a:spcBef>
              <a:spcAft>
                <a:spcPts val="200"/>
              </a:spcAft>
              <a:tabLst/>
              <a:defRPr/>
            </a:pP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Towards Tokens</a:t>
            </a:r>
            <a:b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b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For the WLCG</a:t>
            </a:r>
            <a:endParaRPr lang="en-GB" dirty="0"/>
          </a:p>
        </p:txBody>
      </p:sp>
      <p:sp>
        <p:nvSpPr>
          <p:cNvPr id="3" name="Subtitle 2">
            <a:extLst>
              <a:ext uri="{FF2B5EF4-FFF2-40B4-BE49-F238E27FC236}">
                <a16:creationId xmlns:a16="http://schemas.microsoft.com/office/drawing/2014/main" id="{19381778-7A54-9FEA-B7DD-4DE733FAEE20}"/>
              </a:ext>
            </a:extLst>
          </p:cNvPr>
          <p:cNvSpPr>
            <a:spLocks noGrp="1"/>
          </p:cNvSpPr>
          <p:nvPr>
            <p:ph type="subTitle" idx="1"/>
          </p:nvPr>
        </p:nvSpPr>
        <p:spPr/>
        <p:txBody>
          <a:bodyPr>
            <a:normAutofit/>
          </a:bodyPr>
          <a:lstStyle/>
          <a:p>
            <a:r>
              <a:rPr lang="en-GB" sz="7200" dirty="0"/>
              <a:t>NOT EXAMINABLE</a:t>
            </a:r>
          </a:p>
        </p:txBody>
      </p:sp>
      <p:sp>
        <p:nvSpPr>
          <p:cNvPr id="5" name="Slide Number Placeholder 5">
            <a:extLst>
              <a:ext uri="{FF2B5EF4-FFF2-40B4-BE49-F238E27FC236}">
                <a16:creationId xmlns:a16="http://schemas.microsoft.com/office/drawing/2014/main" id="{C52E0146-2DC9-5F9B-D344-ED5544543A71}"/>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78</a:t>
            </a:fld>
            <a:endParaRPr lang="en-US"/>
          </a:p>
        </p:txBody>
      </p:sp>
    </p:spTree>
    <p:extLst>
      <p:ext uri="{BB962C8B-B14F-4D97-AF65-F5344CB8AC3E}">
        <p14:creationId xmlns:p14="http://schemas.microsoft.com/office/powerpoint/2010/main" val="360729450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a:spcAft>
                <a:spcPts val="200"/>
              </a:spcAf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Transition to Tokens - Motivations</a:t>
            </a:r>
            <a:endParaRPr lang="en-US" sz="4000" b="1" spc="-100" dirty="0">
              <a:solidFill>
                <a:srgbClr val="2E2D62"/>
              </a:solidFill>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D263CB44-DAAB-E0CB-DFDA-BC3F7A9037DA}"/>
              </a:ext>
            </a:extLst>
          </p:cNvPr>
          <p:cNvSpPr/>
          <p:nvPr/>
        </p:nvSpPr>
        <p:spPr>
          <a:xfrm>
            <a:off x="403341" y="1351508"/>
            <a:ext cx="10719460" cy="2554545"/>
          </a:xfrm>
          <a:prstGeom prst="rect">
            <a:avLst/>
          </a:prstGeom>
        </p:spPr>
        <p:txBody>
          <a:bodyPr wrap="square">
            <a:spAutoFit/>
          </a:bodyPr>
          <a:lstStyle/>
          <a:p>
            <a:pPr marL="342900" indent="-34290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OAuth and OIDC protocols have been adopted by a wide range of software and systems, thanks to their prevalence in industry – in particular within the social identity space</a:t>
            </a:r>
          </a:p>
          <a:p>
            <a:pPr marL="800100" lvl="1" indent="-34290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This prevalence enables developers to utilise developed libraries, and facilitates integration and interoperability</a:t>
            </a:r>
          </a:p>
          <a:p>
            <a:pPr marL="342900" indent="-342900">
              <a:buFont typeface="Arial" panose="020B0604020202020204" pitchFamily="34" charset="0"/>
              <a:buChar char="•"/>
            </a:pPr>
            <a:endParaRPr lang="en-GB" sz="2000" dirty="0">
              <a:solidFill>
                <a:srgbClr val="6262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Certificates, whilst established within WLCG, are not familiar outside this context - and are often viewed as unintuitive. Conversely, Token-based flows are becoming increasingly commonplace, and can lead to a better user experience as a result</a:t>
            </a:r>
          </a:p>
        </p:txBody>
      </p:sp>
      <p:sp>
        <p:nvSpPr>
          <p:cNvPr id="4" name="Slide Number Placeholder 5">
            <a:extLst>
              <a:ext uri="{FF2B5EF4-FFF2-40B4-BE49-F238E27FC236}">
                <a16:creationId xmlns:a16="http://schemas.microsoft.com/office/drawing/2014/main" id="{D4073EA3-241E-6AF3-7F6A-E86C17B0451E}"/>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79</a:t>
            </a:fld>
            <a:endParaRPr lang="en-US"/>
          </a:p>
        </p:txBody>
      </p:sp>
      <p:sp>
        <p:nvSpPr>
          <p:cNvPr id="5" name="Subtitle 2">
            <a:extLst>
              <a:ext uri="{FF2B5EF4-FFF2-40B4-BE49-F238E27FC236}">
                <a16:creationId xmlns:a16="http://schemas.microsoft.com/office/drawing/2014/main" id="{2BA2DE80-1DAA-D51A-04F2-3F71F25EC707}"/>
              </a:ext>
            </a:extLst>
          </p:cNvPr>
          <p:cNvSpPr txBox="1">
            <a:spLocks/>
          </p:cNvSpPr>
          <p:nvPr/>
        </p:nvSpPr>
        <p:spPr>
          <a:xfrm>
            <a:off x="8061721" y="5841207"/>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21012032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r>
              <a:rPr lang="en-US" sz="4000" b="1" spc="-150" dirty="0">
                <a:solidFill>
                  <a:srgbClr val="2E2D62"/>
                </a:solidFill>
                <a:latin typeface="Arial" panose="020B0604020202020204" pitchFamily="34" charset="0"/>
                <a:cs typeface="Arial" panose="020B0604020202020204" pitchFamily="34" charset="0"/>
              </a:rPr>
              <a:t>Online Identity - Now</a:t>
            </a:r>
          </a:p>
        </p:txBody>
      </p:sp>
      <p:sp>
        <p:nvSpPr>
          <p:cNvPr id="3" name="Rectangle 2">
            <a:extLst>
              <a:ext uri="{FF2B5EF4-FFF2-40B4-BE49-F238E27FC236}">
                <a16:creationId xmlns:a16="http://schemas.microsoft.com/office/drawing/2014/main" id="{D263CB44-DAAB-E0CB-DFDA-BC3F7A9037DA}"/>
              </a:ext>
            </a:extLst>
          </p:cNvPr>
          <p:cNvSpPr/>
          <p:nvPr/>
        </p:nvSpPr>
        <p:spPr>
          <a:xfrm>
            <a:off x="403341" y="1720840"/>
            <a:ext cx="10719460" cy="3785652"/>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In more modern applications, the process is evolving</a:t>
            </a:r>
          </a:p>
          <a:p>
            <a:endParaRPr lang="en-GB" sz="2400" dirty="0">
              <a:solidFill>
                <a:srgbClr val="6262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Increased importance of account credibility</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Processes and systems in place to show that an associated identity is verified</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Increased adoption of single sign-on mechanisms, using a unified identity</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Log-in with Social IDs, such as Facebook, Google, ORCID</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Can grant authorised access based on an identity’s attributes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Home institute, email address, etc</a:t>
            </a:r>
          </a:p>
          <a:p>
            <a:pPr marL="800100" lvl="1"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Slide Number Placeholder 5">
            <a:extLst>
              <a:ext uri="{FF2B5EF4-FFF2-40B4-BE49-F238E27FC236}">
                <a16:creationId xmlns:a16="http://schemas.microsoft.com/office/drawing/2014/main" id="{4532B82B-6DCD-7B1F-2EAC-82457C8E70AD}"/>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8</a:t>
            </a:fld>
            <a:endParaRPr lang="en-US"/>
          </a:p>
        </p:txBody>
      </p:sp>
    </p:spTree>
    <p:extLst>
      <p:ext uri="{BB962C8B-B14F-4D97-AF65-F5344CB8AC3E}">
        <p14:creationId xmlns:p14="http://schemas.microsoft.com/office/powerpoint/2010/main" val="24142737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1323439"/>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Token Authentication and Authorization Infrastructure</a:t>
            </a:r>
            <a:endParaRPr lang="en-US" sz="4000" b="1" spc="-100" dirty="0">
              <a:solidFill>
                <a:srgbClr val="2E2D62"/>
              </a:solidFill>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D263CB44-DAAB-E0CB-DFDA-BC3F7A9037DA}"/>
              </a:ext>
            </a:extLst>
          </p:cNvPr>
          <p:cNvSpPr/>
          <p:nvPr/>
        </p:nvSpPr>
        <p:spPr>
          <a:xfrm>
            <a:off x="403341" y="1934589"/>
            <a:ext cx="10719460" cy="3416320"/>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In the planned WLCG infrastructure, there will be an OP per VO, which users may access using their CERN Account</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This model unifies the IdP and Research community, with both being represented by the Token Issuer</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Infrastructure design has been informed by the </a:t>
            </a:r>
            <a:r>
              <a:rPr lang="en-GB" sz="2400" b="1" dirty="0">
                <a:solidFill>
                  <a:srgbClr val="626262"/>
                </a:solidFill>
                <a:latin typeface="Arial" panose="020B0604020202020204" pitchFamily="34" charset="0"/>
                <a:cs typeface="Arial" panose="020B0604020202020204" pitchFamily="34" charset="0"/>
              </a:rPr>
              <a:t>AARC Blueprint architecture</a:t>
            </a:r>
            <a:r>
              <a:rPr lang="en-GB" sz="2400" dirty="0">
                <a:solidFill>
                  <a:srgbClr val="626262"/>
                </a:solidFill>
                <a:latin typeface="Arial" panose="020B0604020202020204" pitchFamily="34" charset="0"/>
                <a:cs typeface="Arial" panose="020B0604020202020204" pitchFamily="34" charset="0"/>
              </a:rPr>
              <a:t> - a set of software building blocks that can be used to implement federated access management solutions for international research collaborations</a:t>
            </a:r>
            <a:endParaRPr lang="en-GB" sz="2400" b="1" dirty="0">
              <a:solidFill>
                <a:srgbClr val="6262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Slide Number Placeholder 5">
            <a:extLst>
              <a:ext uri="{FF2B5EF4-FFF2-40B4-BE49-F238E27FC236}">
                <a16:creationId xmlns:a16="http://schemas.microsoft.com/office/drawing/2014/main" id="{F9A8111D-65DD-B0C2-6030-A017F3BF52C7}"/>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80</a:t>
            </a:fld>
            <a:endParaRPr lang="en-US"/>
          </a:p>
        </p:txBody>
      </p:sp>
      <p:sp>
        <p:nvSpPr>
          <p:cNvPr id="5" name="Subtitle 2">
            <a:extLst>
              <a:ext uri="{FF2B5EF4-FFF2-40B4-BE49-F238E27FC236}">
                <a16:creationId xmlns:a16="http://schemas.microsoft.com/office/drawing/2014/main" id="{98F2A2BF-8D72-BFA8-4543-07CBD1B7E487}"/>
              </a:ext>
            </a:extLst>
          </p:cNvPr>
          <p:cNvSpPr txBox="1">
            <a:spLocks/>
          </p:cNvSpPr>
          <p:nvPr/>
        </p:nvSpPr>
        <p:spPr>
          <a:xfrm>
            <a:off x="8061721" y="5841207"/>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219587662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255857" y="364847"/>
            <a:ext cx="2600094" cy="1323439"/>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The AARC Blueprint</a:t>
            </a:r>
            <a:endParaRPr lang="en-US" sz="4000" b="1" spc="-100" dirty="0">
              <a:solidFill>
                <a:srgbClr val="2E2D62"/>
              </a:solidFill>
              <a:latin typeface="Arial" panose="020B0604020202020204" pitchFamily="34" charset="0"/>
              <a:cs typeface="Arial" panose="020B0604020202020204" pitchFamily="34" charset="0"/>
            </a:endParaRPr>
          </a:p>
        </p:txBody>
      </p:sp>
      <p:pic>
        <p:nvPicPr>
          <p:cNvPr id="4" name="Picture 2">
            <a:extLst>
              <a:ext uri="{FF2B5EF4-FFF2-40B4-BE49-F238E27FC236}">
                <a16:creationId xmlns:a16="http://schemas.microsoft.com/office/drawing/2014/main" id="{6BC03B74-C528-08BD-B9D3-2D8D0B70EF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3435" y="0"/>
            <a:ext cx="8785225"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a:extLst>
              <a:ext uri="{FF2B5EF4-FFF2-40B4-BE49-F238E27FC236}">
                <a16:creationId xmlns:a16="http://schemas.microsoft.com/office/drawing/2014/main" id="{D7E61519-7271-7B17-B373-55CA292BD58C}"/>
              </a:ext>
            </a:extLst>
          </p:cNvPr>
          <p:cNvSpPr txBox="1">
            <a:spLocks/>
          </p:cNvSpPr>
          <p:nvPr/>
        </p:nvSpPr>
        <p:spPr>
          <a:xfrm>
            <a:off x="81641" y="1819275"/>
            <a:ext cx="2921794" cy="515143"/>
          </a:xfrm>
          <a:prstGeom prst="rect">
            <a:avLst/>
          </a:prstGeom>
        </p:spPr>
        <p:txBody>
          <a:bodyPr>
            <a:normAutofit fontScale="70000" lnSpcReduction="2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3200" dirty="0"/>
              <a:t>NOT EXAMINABLE</a:t>
            </a:r>
          </a:p>
        </p:txBody>
      </p:sp>
    </p:spTree>
    <p:extLst>
      <p:ext uri="{BB962C8B-B14F-4D97-AF65-F5344CB8AC3E}">
        <p14:creationId xmlns:p14="http://schemas.microsoft.com/office/powerpoint/2010/main" val="5813823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WLCG Token Infrastructure Design</a:t>
            </a:r>
            <a:endParaRPr lang="en-US" sz="4000" b="1" spc="-100" dirty="0">
              <a:solidFill>
                <a:srgbClr val="2E2D62"/>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803DDF61-5280-5FA6-7A06-E7ED33DC82AA}"/>
              </a:ext>
            </a:extLst>
          </p:cNvPr>
          <p:cNvPicPr>
            <a:picLocks noChangeAspect="1"/>
          </p:cNvPicPr>
          <p:nvPr/>
        </p:nvPicPr>
        <p:blipFill>
          <a:blip r:embed="rId2"/>
          <a:stretch>
            <a:fillRect/>
          </a:stretch>
        </p:blipFill>
        <p:spPr>
          <a:xfrm>
            <a:off x="2209800" y="979940"/>
            <a:ext cx="7772400" cy="5836365"/>
          </a:xfrm>
          <a:prstGeom prst="rect">
            <a:avLst/>
          </a:prstGeom>
        </p:spPr>
      </p:pic>
      <p:sp>
        <p:nvSpPr>
          <p:cNvPr id="5" name="&quot;No&quot; Symbol 4">
            <a:extLst>
              <a:ext uri="{FF2B5EF4-FFF2-40B4-BE49-F238E27FC236}">
                <a16:creationId xmlns:a16="http://schemas.microsoft.com/office/drawing/2014/main" id="{A124638A-CE57-AFE7-5776-695F8AE94D9B}"/>
              </a:ext>
            </a:extLst>
          </p:cNvPr>
          <p:cNvSpPr/>
          <p:nvPr/>
        </p:nvSpPr>
        <p:spPr>
          <a:xfrm>
            <a:off x="5010589" y="1334040"/>
            <a:ext cx="751115" cy="707571"/>
          </a:xfrm>
          <a:prstGeom prst="noSmoking">
            <a:avLst>
              <a:gd name="adj" fmla="val 954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quot;No&quot; Symbol 5">
            <a:extLst>
              <a:ext uri="{FF2B5EF4-FFF2-40B4-BE49-F238E27FC236}">
                <a16:creationId xmlns:a16="http://schemas.microsoft.com/office/drawing/2014/main" id="{30BC5A66-7969-D468-4B26-88543E62032D}"/>
              </a:ext>
            </a:extLst>
          </p:cNvPr>
          <p:cNvSpPr/>
          <p:nvPr/>
        </p:nvSpPr>
        <p:spPr>
          <a:xfrm>
            <a:off x="3948705" y="1334040"/>
            <a:ext cx="751115" cy="707571"/>
          </a:xfrm>
          <a:prstGeom prst="noSmoking">
            <a:avLst>
              <a:gd name="adj" fmla="val 954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 name="Picture 2">
            <a:extLst>
              <a:ext uri="{FF2B5EF4-FFF2-40B4-BE49-F238E27FC236}">
                <a16:creationId xmlns:a16="http://schemas.microsoft.com/office/drawing/2014/main" id="{CD688E6F-9BF8-6F00-5FEA-678591A03403}"/>
              </a:ext>
            </a:extLst>
          </p:cNvPr>
          <p:cNvPicPr>
            <a:picLocks noChangeAspect="1" noChangeArrowheads="1"/>
          </p:cNvPicPr>
          <p:nvPr/>
        </p:nvPicPr>
        <p:blipFill>
          <a:blip r:embed="rId3">
            <a:alphaModFix amt="43000"/>
            <a:extLst>
              <a:ext uri="{28A0092B-C50C-407E-A947-70E740481C1C}">
                <a14:useLocalDpi xmlns:a14="http://schemas.microsoft.com/office/drawing/2010/main" val="0"/>
              </a:ext>
            </a:extLst>
          </a:blip>
          <a:srcRect/>
          <a:stretch>
            <a:fillRect/>
          </a:stretch>
        </p:blipFill>
        <p:spPr bwMode="auto">
          <a:xfrm>
            <a:off x="2832100" y="345181"/>
            <a:ext cx="6654800" cy="6406845"/>
          </a:xfrm>
          <a:prstGeom prst="rect">
            <a:avLst/>
          </a:prstGeom>
          <a:noFill/>
          <a:extLst>
            <a:ext uri="{909E8E84-426E-40DD-AFC4-6F175D3DCCD1}">
              <a14:hiddenFill xmlns:a14="http://schemas.microsoft.com/office/drawing/2010/main">
                <a:solidFill>
                  <a:srgbClr val="FFFFFF"/>
                </a:solidFill>
              </a14:hiddenFill>
            </a:ext>
          </a:extLst>
        </p:spPr>
      </p:pic>
      <p:sp>
        <p:nvSpPr>
          <p:cNvPr id="7" name="Slide Number Placeholder 5">
            <a:extLst>
              <a:ext uri="{FF2B5EF4-FFF2-40B4-BE49-F238E27FC236}">
                <a16:creationId xmlns:a16="http://schemas.microsoft.com/office/drawing/2014/main" id="{18568FBD-C4C7-7C6A-9698-50BDCA40E5CC}"/>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82</a:t>
            </a:fld>
            <a:endParaRPr lang="en-US"/>
          </a:p>
        </p:txBody>
      </p:sp>
      <p:sp>
        <p:nvSpPr>
          <p:cNvPr id="8" name="Subtitle 2">
            <a:extLst>
              <a:ext uri="{FF2B5EF4-FFF2-40B4-BE49-F238E27FC236}">
                <a16:creationId xmlns:a16="http://schemas.microsoft.com/office/drawing/2014/main" id="{06EA4F19-24A8-C623-6178-0E99BD081BDD}"/>
              </a:ext>
            </a:extLst>
          </p:cNvPr>
          <p:cNvSpPr txBox="1">
            <a:spLocks/>
          </p:cNvSpPr>
          <p:nvPr/>
        </p:nvSpPr>
        <p:spPr>
          <a:xfrm>
            <a:off x="8061721" y="5841207"/>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368179734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WLCG Token Infrastructure Design</a:t>
            </a:r>
            <a:endParaRPr lang="en-US" sz="4000" b="1" spc="-100" dirty="0">
              <a:solidFill>
                <a:srgbClr val="2E2D62"/>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803DDF61-5280-5FA6-7A06-E7ED33DC82AA}"/>
              </a:ext>
            </a:extLst>
          </p:cNvPr>
          <p:cNvPicPr>
            <a:picLocks noChangeAspect="1"/>
          </p:cNvPicPr>
          <p:nvPr/>
        </p:nvPicPr>
        <p:blipFill>
          <a:blip r:embed="rId2"/>
          <a:stretch>
            <a:fillRect/>
          </a:stretch>
        </p:blipFill>
        <p:spPr>
          <a:xfrm>
            <a:off x="2209800" y="979940"/>
            <a:ext cx="7772400" cy="5836365"/>
          </a:xfrm>
          <a:prstGeom prst="rect">
            <a:avLst/>
          </a:prstGeom>
        </p:spPr>
      </p:pic>
      <p:sp>
        <p:nvSpPr>
          <p:cNvPr id="5" name="&quot;No&quot; Symbol 4">
            <a:extLst>
              <a:ext uri="{FF2B5EF4-FFF2-40B4-BE49-F238E27FC236}">
                <a16:creationId xmlns:a16="http://schemas.microsoft.com/office/drawing/2014/main" id="{A124638A-CE57-AFE7-5776-695F8AE94D9B}"/>
              </a:ext>
            </a:extLst>
          </p:cNvPr>
          <p:cNvSpPr/>
          <p:nvPr/>
        </p:nvSpPr>
        <p:spPr>
          <a:xfrm>
            <a:off x="5010589" y="1334040"/>
            <a:ext cx="751115" cy="707571"/>
          </a:xfrm>
          <a:prstGeom prst="noSmoking">
            <a:avLst>
              <a:gd name="adj" fmla="val 954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quot;No&quot; Symbol 5">
            <a:extLst>
              <a:ext uri="{FF2B5EF4-FFF2-40B4-BE49-F238E27FC236}">
                <a16:creationId xmlns:a16="http://schemas.microsoft.com/office/drawing/2014/main" id="{30BC5A66-7969-D468-4B26-88543E62032D}"/>
              </a:ext>
            </a:extLst>
          </p:cNvPr>
          <p:cNvSpPr/>
          <p:nvPr/>
        </p:nvSpPr>
        <p:spPr>
          <a:xfrm>
            <a:off x="3948705" y="1334040"/>
            <a:ext cx="751115" cy="707571"/>
          </a:xfrm>
          <a:prstGeom prst="noSmoking">
            <a:avLst>
              <a:gd name="adj" fmla="val 954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 name="Slide Number Placeholder 5">
            <a:extLst>
              <a:ext uri="{FF2B5EF4-FFF2-40B4-BE49-F238E27FC236}">
                <a16:creationId xmlns:a16="http://schemas.microsoft.com/office/drawing/2014/main" id="{A794B01E-E8F8-BF7D-835A-B630D06DEBE0}"/>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83</a:t>
            </a:fld>
            <a:endParaRPr lang="en-US"/>
          </a:p>
        </p:txBody>
      </p:sp>
      <p:sp>
        <p:nvSpPr>
          <p:cNvPr id="7" name="Subtitle 2">
            <a:extLst>
              <a:ext uri="{FF2B5EF4-FFF2-40B4-BE49-F238E27FC236}">
                <a16:creationId xmlns:a16="http://schemas.microsoft.com/office/drawing/2014/main" id="{90D387E2-5B2C-DC92-A713-ABA6A26071E4}"/>
              </a:ext>
            </a:extLst>
          </p:cNvPr>
          <p:cNvSpPr txBox="1">
            <a:spLocks/>
          </p:cNvSpPr>
          <p:nvPr/>
        </p:nvSpPr>
        <p:spPr>
          <a:xfrm>
            <a:off x="8061721" y="5841207"/>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397237158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WLCG Token Infrastructure Design</a:t>
            </a:r>
            <a:endParaRPr lang="en-US" sz="4000" b="1" spc="-100" dirty="0">
              <a:solidFill>
                <a:srgbClr val="2E2D62"/>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803DDF61-5280-5FA6-7A06-E7ED33DC82AA}"/>
              </a:ext>
            </a:extLst>
          </p:cNvPr>
          <p:cNvPicPr>
            <a:picLocks noChangeAspect="1"/>
          </p:cNvPicPr>
          <p:nvPr/>
        </p:nvPicPr>
        <p:blipFill>
          <a:blip r:embed="rId2"/>
          <a:stretch>
            <a:fillRect/>
          </a:stretch>
        </p:blipFill>
        <p:spPr>
          <a:xfrm>
            <a:off x="2209800" y="979940"/>
            <a:ext cx="7772400" cy="5836365"/>
          </a:xfrm>
          <a:prstGeom prst="rect">
            <a:avLst/>
          </a:prstGeom>
        </p:spPr>
      </p:pic>
      <p:sp>
        <p:nvSpPr>
          <p:cNvPr id="5" name="&quot;No&quot; Symbol 4">
            <a:extLst>
              <a:ext uri="{FF2B5EF4-FFF2-40B4-BE49-F238E27FC236}">
                <a16:creationId xmlns:a16="http://schemas.microsoft.com/office/drawing/2014/main" id="{A124638A-CE57-AFE7-5776-695F8AE94D9B}"/>
              </a:ext>
            </a:extLst>
          </p:cNvPr>
          <p:cNvSpPr/>
          <p:nvPr/>
        </p:nvSpPr>
        <p:spPr>
          <a:xfrm>
            <a:off x="5010589" y="1334040"/>
            <a:ext cx="751115" cy="707571"/>
          </a:xfrm>
          <a:prstGeom prst="noSmoking">
            <a:avLst>
              <a:gd name="adj" fmla="val 954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quot;No&quot; Symbol 5">
            <a:extLst>
              <a:ext uri="{FF2B5EF4-FFF2-40B4-BE49-F238E27FC236}">
                <a16:creationId xmlns:a16="http://schemas.microsoft.com/office/drawing/2014/main" id="{30BC5A66-7969-D468-4B26-88543E62032D}"/>
              </a:ext>
            </a:extLst>
          </p:cNvPr>
          <p:cNvSpPr/>
          <p:nvPr/>
        </p:nvSpPr>
        <p:spPr>
          <a:xfrm>
            <a:off x="3948705" y="1334040"/>
            <a:ext cx="751115" cy="707571"/>
          </a:xfrm>
          <a:prstGeom prst="noSmoking">
            <a:avLst>
              <a:gd name="adj" fmla="val 954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7" name="Rectangular Callout 6">
            <a:extLst>
              <a:ext uri="{FF2B5EF4-FFF2-40B4-BE49-F238E27FC236}">
                <a16:creationId xmlns:a16="http://schemas.microsoft.com/office/drawing/2014/main" id="{5CA67EA8-8B77-4E61-EF8E-B978234B8B8E}"/>
              </a:ext>
            </a:extLst>
          </p:cNvPr>
          <p:cNvSpPr/>
          <p:nvPr/>
        </p:nvSpPr>
        <p:spPr>
          <a:xfrm>
            <a:off x="896624" y="1166911"/>
            <a:ext cx="3799115" cy="4524177"/>
          </a:xfrm>
          <a:prstGeom prst="wedgeRectCallout">
            <a:avLst>
              <a:gd name="adj1" fmla="val 97397"/>
              <a:gd name="adj2" fmla="val -37153"/>
            </a:avLst>
          </a:prstGeom>
          <a:solidFill>
            <a:schemeClr val="bg1"/>
          </a:solidFill>
          <a:ln w="44450">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dirty="0">
                <a:solidFill>
                  <a:schemeClr val="tx1">
                    <a:lumMod val="50000"/>
                  </a:schemeClr>
                </a:solidFill>
              </a:rPr>
              <a:t>CERN SSO releases:</a:t>
            </a:r>
          </a:p>
          <a:p>
            <a:br>
              <a:rPr lang="en-GB" sz="2000" dirty="0">
                <a:solidFill>
                  <a:schemeClr val="tx1">
                    <a:lumMod val="50000"/>
                  </a:schemeClr>
                </a:solidFill>
              </a:rPr>
            </a:br>
            <a:r>
              <a:rPr lang="en-GB" sz="2000" dirty="0">
                <a:solidFill>
                  <a:schemeClr val="tx1">
                    <a:lumMod val="50000"/>
                  </a:schemeClr>
                </a:solidFill>
              </a:rPr>
              <a:t>● Name,</a:t>
            </a:r>
            <a:br>
              <a:rPr lang="en-GB" sz="2000" dirty="0">
                <a:solidFill>
                  <a:schemeClr val="tx1">
                    <a:lumMod val="50000"/>
                  </a:schemeClr>
                </a:solidFill>
              </a:rPr>
            </a:br>
            <a:r>
              <a:rPr lang="en-GB" sz="2000" dirty="0">
                <a:solidFill>
                  <a:schemeClr val="tx1">
                    <a:lumMod val="50000"/>
                  </a:schemeClr>
                </a:solidFill>
              </a:rPr>
              <a:t>● Email,</a:t>
            </a:r>
            <a:br>
              <a:rPr lang="en-GB" sz="2000" dirty="0">
                <a:solidFill>
                  <a:schemeClr val="tx1">
                    <a:lumMod val="50000"/>
                  </a:schemeClr>
                </a:solidFill>
              </a:rPr>
            </a:br>
            <a:r>
              <a:rPr lang="en-GB" sz="2000" dirty="0">
                <a:solidFill>
                  <a:schemeClr val="tx1">
                    <a:lumMod val="50000"/>
                  </a:schemeClr>
                </a:solidFill>
              </a:rPr>
              <a:t>● CERN Person ID (indicates</a:t>
            </a:r>
            <a:br>
              <a:rPr lang="en-GB" sz="2000" dirty="0">
                <a:solidFill>
                  <a:schemeClr val="tx1">
                    <a:lumMod val="50000"/>
                  </a:schemeClr>
                </a:solidFill>
              </a:rPr>
            </a:br>
            <a:r>
              <a:rPr lang="en-GB" sz="2000" dirty="0">
                <a:solidFill>
                  <a:schemeClr val="tx1">
                    <a:lumMod val="50000"/>
                  </a:schemeClr>
                </a:solidFill>
              </a:rPr>
              <a:t>HR has performed ID check),</a:t>
            </a:r>
            <a:br>
              <a:rPr lang="en-GB" sz="2000" dirty="0">
                <a:solidFill>
                  <a:schemeClr val="tx1">
                    <a:lumMod val="50000"/>
                  </a:schemeClr>
                </a:solidFill>
              </a:rPr>
            </a:br>
            <a:r>
              <a:rPr lang="en-GB" sz="2000" dirty="0">
                <a:solidFill>
                  <a:schemeClr val="tx1">
                    <a:lumMod val="50000"/>
                  </a:schemeClr>
                </a:solidFill>
              </a:rPr>
              <a:t>● CERN Kerberos Principal</a:t>
            </a:r>
            <a:br>
              <a:rPr lang="en-GB" sz="2000" dirty="0">
                <a:solidFill>
                  <a:schemeClr val="tx1">
                    <a:lumMod val="50000"/>
                  </a:schemeClr>
                </a:solidFill>
              </a:rPr>
            </a:br>
            <a:r>
              <a:rPr lang="en-GB" sz="2000" dirty="0">
                <a:solidFill>
                  <a:schemeClr val="tx1">
                    <a:lumMod val="50000"/>
                  </a:schemeClr>
                </a:solidFill>
              </a:rPr>
              <a:t>● ...</a:t>
            </a:r>
          </a:p>
          <a:p>
            <a:br>
              <a:rPr lang="en-GB" sz="2000" dirty="0">
                <a:solidFill>
                  <a:schemeClr val="tx1">
                    <a:lumMod val="50000"/>
                  </a:schemeClr>
                </a:solidFill>
              </a:rPr>
            </a:br>
            <a:r>
              <a:rPr lang="en-GB" sz="2000" dirty="0">
                <a:solidFill>
                  <a:schemeClr val="tx1">
                    <a:lumMod val="50000"/>
                  </a:schemeClr>
                </a:solidFill>
              </a:rPr>
              <a:t>Currently all researchers have</a:t>
            </a:r>
            <a:br>
              <a:rPr lang="en-GB" sz="2000" dirty="0">
                <a:solidFill>
                  <a:schemeClr val="tx1">
                    <a:lumMod val="50000"/>
                  </a:schemeClr>
                </a:solidFill>
              </a:rPr>
            </a:br>
            <a:r>
              <a:rPr lang="en-GB" sz="2000" dirty="0">
                <a:solidFill>
                  <a:schemeClr val="tx1">
                    <a:lumMod val="50000"/>
                  </a:schemeClr>
                </a:solidFill>
              </a:rPr>
              <a:t>CERN accounts but aim is to work</a:t>
            </a:r>
            <a:br>
              <a:rPr lang="en-GB" sz="2000" dirty="0">
                <a:solidFill>
                  <a:schemeClr val="tx1">
                    <a:lumMod val="50000"/>
                  </a:schemeClr>
                </a:solidFill>
              </a:rPr>
            </a:br>
            <a:r>
              <a:rPr lang="en-GB" sz="2000" dirty="0">
                <a:solidFill>
                  <a:schemeClr val="tx1">
                    <a:lumMod val="50000"/>
                  </a:schemeClr>
                </a:solidFill>
              </a:rPr>
              <a:t>towards removing this need in</a:t>
            </a:r>
            <a:br>
              <a:rPr lang="en-GB" sz="2000" dirty="0">
                <a:solidFill>
                  <a:schemeClr val="tx1">
                    <a:lumMod val="50000"/>
                  </a:schemeClr>
                </a:solidFill>
              </a:rPr>
            </a:br>
            <a:r>
              <a:rPr lang="en-GB" sz="2000" dirty="0">
                <a:solidFill>
                  <a:schemeClr val="tx1">
                    <a:lumMod val="50000"/>
                  </a:schemeClr>
                </a:solidFill>
              </a:rPr>
              <a:t>future</a:t>
            </a:r>
          </a:p>
        </p:txBody>
      </p:sp>
      <p:sp>
        <p:nvSpPr>
          <p:cNvPr id="8" name="Rectangular Callout 7">
            <a:extLst>
              <a:ext uri="{FF2B5EF4-FFF2-40B4-BE49-F238E27FC236}">
                <a16:creationId xmlns:a16="http://schemas.microsoft.com/office/drawing/2014/main" id="{5B38C27C-9B1D-B7D4-4B08-EFF61EB20DE0}"/>
              </a:ext>
            </a:extLst>
          </p:cNvPr>
          <p:cNvSpPr/>
          <p:nvPr/>
        </p:nvSpPr>
        <p:spPr>
          <a:xfrm>
            <a:off x="9172066" y="345182"/>
            <a:ext cx="2833121" cy="3251423"/>
          </a:xfrm>
          <a:prstGeom prst="wedgeRectCallout">
            <a:avLst>
              <a:gd name="adj1" fmla="val -38636"/>
              <a:gd name="adj2" fmla="val 65005"/>
            </a:avLst>
          </a:prstGeom>
          <a:solidFill>
            <a:schemeClr val="bg1"/>
          </a:solidFill>
          <a:ln w="44450">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dirty="0">
                <a:solidFill>
                  <a:schemeClr val="tx1">
                    <a:lumMod val="50000"/>
                  </a:schemeClr>
                </a:solidFill>
                <a:effectLst/>
              </a:rPr>
              <a:t>CERN Person ID is checked against CERN HR DB. Affiliation with Virtual Organisation (experiment) is verified, as well as end dates.</a:t>
            </a:r>
            <a:br>
              <a:rPr lang="en-GB" sz="2000" dirty="0">
                <a:solidFill>
                  <a:schemeClr val="tx1">
                    <a:lumMod val="50000"/>
                  </a:schemeClr>
                </a:solidFill>
              </a:rPr>
            </a:br>
            <a:r>
              <a:rPr lang="en-GB" sz="2000" dirty="0">
                <a:solidFill>
                  <a:schemeClr val="tx1">
                    <a:lumMod val="50000"/>
                  </a:schemeClr>
                </a:solidFill>
                <a:effectLst/>
              </a:rPr>
              <a:t>If the check is OK, the membership</a:t>
            </a:r>
            <a:br>
              <a:rPr lang="en-GB" sz="2000" dirty="0">
                <a:solidFill>
                  <a:schemeClr val="tx1">
                    <a:lumMod val="50000"/>
                  </a:schemeClr>
                </a:solidFill>
              </a:rPr>
            </a:br>
            <a:r>
              <a:rPr lang="en-GB" sz="2000" dirty="0">
                <a:solidFill>
                  <a:schemeClr val="tx1">
                    <a:lumMod val="50000"/>
                  </a:schemeClr>
                </a:solidFill>
                <a:effectLst/>
              </a:rPr>
              <a:t>is approved.</a:t>
            </a:r>
            <a:endParaRPr lang="en-GB" sz="2000" dirty="0">
              <a:solidFill>
                <a:schemeClr val="tx1">
                  <a:lumMod val="50000"/>
                </a:schemeClr>
              </a:solidFill>
            </a:endParaRPr>
          </a:p>
        </p:txBody>
      </p:sp>
      <p:sp>
        <p:nvSpPr>
          <p:cNvPr id="3" name="Slide Number Placeholder 5">
            <a:extLst>
              <a:ext uri="{FF2B5EF4-FFF2-40B4-BE49-F238E27FC236}">
                <a16:creationId xmlns:a16="http://schemas.microsoft.com/office/drawing/2014/main" id="{EBF74B52-7433-A95D-A38C-30E0A01738CC}"/>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84</a:t>
            </a:fld>
            <a:endParaRPr lang="en-US"/>
          </a:p>
        </p:txBody>
      </p:sp>
      <p:sp>
        <p:nvSpPr>
          <p:cNvPr id="9" name="Subtitle 2">
            <a:extLst>
              <a:ext uri="{FF2B5EF4-FFF2-40B4-BE49-F238E27FC236}">
                <a16:creationId xmlns:a16="http://schemas.microsoft.com/office/drawing/2014/main" id="{E4603C17-20A7-31EB-D6A4-2642237B8AD2}"/>
              </a:ext>
            </a:extLst>
          </p:cNvPr>
          <p:cNvSpPr txBox="1">
            <a:spLocks/>
          </p:cNvSpPr>
          <p:nvPr/>
        </p:nvSpPr>
        <p:spPr>
          <a:xfrm>
            <a:off x="8061721" y="5841207"/>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414528897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WLCG Token Infrastructure Design</a:t>
            </a:r>
            <a:endParaRPr lang="en-US" sz="4000" b="1" spc="-100" dirty="0">
              <a:solidFill>
                <a:srgbClr val="2E2D62"/>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803DDF61-5280-5FA6-7A06-E7ED33DC82AA}"/>
              </a:ext>
            </a:extLst>
          </p:cNvPr>
          <p:cNvPicPr>
            <a:picLocks noChangeAspect="1"/>
          </p:cNvPicPr>
          <p:nvPr/>
        </p:nvPicPr>
        <p:blipFill>
          <a:blip r:embed="rId3"/>
          <a:stretch>
            <a:fillRect/>
          </a:stretch>
        </p:blipFill>
        <p:spPr>
          <a:xfrm>
            <a:off x="2209800" y="979940"/>
            <a:ext cx="7772400" cy="5836365"/>
          </a:xfrm>
          <a:prstGeom prst="rect">
            <a:avLst/>
          </a:prstGeom>
        </p:spPr>
      </p:pic>
      <p:sp>
        <p:nvSpPr>
          <p:cNvPr id="5" name="&quot;No&quot; Symbol 4">
            <a:extLst>
              <a:ext uri="{FF2B5EF4-FFF2-40B4-BE49-F238E27FC236}">
                <a16:creationId xmlns:a16="http://schemas.microsoft.com/office/drawing/2014/main" id="{A124638A-CE57-AFE7-5776-695F8AE94D9B}"/>
              </a:ext>
            </a:extLst>
          </p:cNvPr>
          <p:cNvSpPr/>
          <p:nvPr/>
        </p:nvSpPr>
        <p:spPr>
          <a:xfrm>
            <a:off x="5010589" y="1334040"/>
            <a:ext cx="751115" cy="707571"/>
          </a:xfrm>
          <a:prstGeom prst="noSmoking">
            <a:avLst>
              <a:gd name="adj" fmla="val 954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quot;No&quot; Symbol 5">
            <a:extLst>
              <a:ext uri="{FF2B5EF4-FFF2-40B4-BE49-F238E27FC236}">
                <a16:creationId xmlns:a16="http://schemas.microsoft.com/office/drawing/2014/main" id="{30BC5A66-7969-D468-4B26-88543E62032D}"/>
              </a:ext>
            </a:extLst>
          </p:cNvPr>
          <p:cNvSpPr/>
          <p:nvPr/>
        </p:nvSpPr>
        <p:spPr>
          <a:xfrm>
            <a:off x="3948705" y="1334040"/>
            <a:ext cx="751115" cy="707571"/>
          </a:xfrm>
          <a:prstGeom prst="noSmoking">
            <a:avLst>
              <a:gd name="adj" fmla="val 954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8" name="Rectangular Callout 7">
            <a:extLst>
              <a:ext uri="{FF2B5EF4-FFF2-40B4-BE49-F238E27FC236}">
                <a16:creationId xmlns:a16="http://schemas.microsoft.com/office/drawing/2014/main" id="{8814299B-DC2E-1ECC-02AC-754441920ABC}"/>
              </a:ext>
            </a:extLst>
          </p:cNvPr>
          <p:cNvSpPr/>
          <p:nvPr/>
        </p:nvSpPr>
        <p:spPr>
          <a:xfrm>
            <a:off x="149590" y="2086234"/>
            <a:ext cx="3799115" cy="1848452"/>
          </a:xfrm>
          <a:prstGeom prst="wedgeRectCallout">
            <a:avLst>
              <a:gd name="adj1" fmla="val 32173"/>
              <a:gd name="adj2" fmla="val 101056"/>
            </a:avLst>
          </a:prstGeom>
          <a:solidFill>
            <a:schemeClr val="bg1"/>
          </a:solidFill>
          <a:ln w="44450">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dirty="0" err="1">
                <a:solidFill>
                  <a:schemeClr val="tx1">
                    <a:lumMod val="50000"/>
                  </a:schemeClr>
                </a:solidFill>
                <a:effectLst/>
              </a:rPr>
              <a:t>RCAuth</a:t>
            </a:r>
            <a:r>
              <a:rPr lang="en-GB" sz="2000" dirty="0">
                <a:solidFill>
                  <a:schemeClr val="tx1">
                    <a:lumMod val="50000"/>
                  </a:schemeClr>
                </a:solidFill>
                <a:effectLst/>
              </a:rPr>
              <a:t> integration possible</a:t>
            </a:r>
            <a:br>
              <a:rPr lang="en-GB" sz="2000" dirty="0">
                <a:solidFill>
                  <a:schemeClr val="tx1">
                    <a:lumMod val="50000"/>
                  </a:schemeClr>
                </a:solidFill>
              </a:rPr>
            </a:br>
            <a:r>
              <a:rPr lang="en-GB" sz="2000" dirty="0">
                <a:solidFill>
                  <a:schemeClr val="tx1">
                    <a:lumMod val="50000"/>
                  </a:schemeClr>
                </a:solidFill>
                <a:effectLst/>
              </a:rPr>
              <a:t>to generate short lived X.509 certs for backwards compatibility</a:t>
            </a:r>
          </a:p>
        </p:txBody>
      </p:sp>
      <p:sp>
        <p:nvSpPr>
          <p:cNvPr id="10" name="Rectangular Callout 9">
            <a:extLst>
              <a:ext uri="{FF2B5EF4-FFF2-40B4-BE49-F238E27FC236}">
                <a16:creationId xmlns:a16="http://schemas.microsoft.com/office/drawing/2014/main" id="{38FC70EB-F444-1280-27F1-A77A1AC11FB1}"/>
              </a:ext>
            </a:extLst>
          </p:cNvPr>
          <p:cNvSpPr/>
          <p:nvPr/>
        </p:nvSpPr>
        <p:spPr>
          <a:xfrm>
            <a:off x="7492182" y="2041611"/>
            <a:ext cx="3971707" cy="1642083"/>
          </a:xfrm>
          <a:prstGeom prst="wedgeRectCallout">
            <a:avLst>
              <a:gd name="adj1" fmla="val -54629"/>
              <a:gd name="adj2" fmla="val 74357"/>
            </a:avLst>
          </a:prstGeom>
          <a:solidFill>
            <a:schemeClr val="bg1"/>
          </a:solidFill>
          <a:ln w="44450">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dirty="0">
                <a:solidFill>
                  <a:schemeClr val="tx1">
                    <a:lumMod val="50000"/>
                  </a:schemeClr>
                </a:solidFill>
                <a:effectLst/>
              </a:rPr>
              <a:t>Groups imported from VOMS</a:t>
            </a:r>
            <a:endParaRPr lang="en-GB" sz="2000" dirty="0">
              <a:solidFill>
                <a:schemeClr val="tx1">
                  <a:lumMod val="50000"/>
                </a:schemeClr>
              </a:solidFill>
            </a:endParaRPr>
          </a:p>
        </p:txBody>
      </p:sp>
      <p:sp>
        <p:nvSpPr>
          <p:cNvPr id="3" name="Slide Number Placeholder 5">
            <a:extLst>
              <a:ext uri="{FF2B5EF4-FFF2-40B4-BE49-F238E27FC236}">
                <a16:creationId xmlns:a16="http://schemas.microsoft.com/office/drawing/2014/main" id="{92826DB2-710C-2EB4-209E-51DEBC502785}"/>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85</a:t>
            </a:fld>
            <a:endParaRPr lang="en-US"/>
          </a:p>
        </p:txBody>
      </p:sp>
      <p:sp>
        <p:nvSpPr>
          <p:cNvPr id="7" name="Subtitle 2">
            <a:extLst>
              <a:ext uri="{FF2B5EF4-FFF2-40B4-BE49-F238E27FC236}">
                <a16:creationId xmlns:a16="http://schemas.microsoft.com/office/drawing/2014/main" id="{7D5D9240-F36C-3A8F-2307-A38D19C1D217}"/>
              </a:ext>
            </a:extLst>
          </p:cNvPr>
          <p:cNvSpPr txBox="1">
            <a:spLocks/>
          </p:cNvSpPr>
          <p:nvPr/>
        </p:nvSpPr>
        <p:spPr>
          <a:xfrm>
            <a:off x="8061721" y="5841207"/>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411273357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WLCG Token Schema</a:t>
            </a:r>
            <a:endParaRPr lang="en-US" sz="4000" b="1" spc="-100" dirty="0">
              <a:solidFill>
                <a:srgbClr val="2E2D62"/>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3DF8FF5F-4037-AB82-C610-20DB348E35C5}"/>
              </a:ext>
            </a:extLst>
          </p:cNvPr>
          <p:cNvSpPr/>
          <p:nvPr/>
        </p:nvSpPr>
        <p:spPr>
          <a:xfrm>
            <a:off x="403341" y="1185289"/>
            <a:ext cx="10719460" cy="5078313"/>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In order to serve authorization information a VO, the WLCG token schema </a:t>
            </a:r>
            <a:r>
              <a:rPr lang="en-GB" sz="2400" dirty="0" err="1">
                <a:solidFill>
                  <a:srgbClr val="626262"/>
                </a:solidFill>
                <a:latin typeface="Arial" panose="020B0604020202020204" pitchFamily="34" charset="0"/>
                <a:cs typeface="Arial" panose="020B0604020202020204" pitchFamily="34" charset="0"/>
              </a:rPr>
              <a:t>definies</a:t>
            </a:r>
            <a:r>
              <a:rPr lang="en-GB" sz="2400" dirty="0">
                <a:solidFill>
                  <a:srgbClr val="626262"/>
                </a:solidFill>
                <a:latin typeface="Arial" panose="020B0604020202020204" pitchFamily="34" charset="0"/>
                <a:cs typeface="Arial" panose="020B0604020202020204" pitchFamily="34" charset="0"/>
              </a:rPr>
              <a:t> extra claims – </a:t>
            </a:r>
            <a:r>
              <a:rPr lang="en-GB" sz="2400" dirty="0" err="1">
                <a:solidFill>
                  <a:srgbClr val="626262"/>
                </a:solidFill>
                <a:latin typeface="Simplified Arabic Fixed" panose="02070309020205020404" pitchFamily="49" charset="-78"/>
                <a:cs typeface="Simplified Arabic Fixed" panose="02070309020205020404" pitchFamily="49" charset="-78"/>
              </a:rPr>
              <a:t>wlcg.groups</a:t>
            </a:r>
            <a:r>
              <a:rPr lang="en-GB" sz="2400" dirty="0">
                <a:solidFill>
                  <a:srgbClr val="626262"/>
                </a:solidFill>
                <a:latin typeface="Arial" panose="020B0604020202020204" pitchFamily="34" charset="0"/>
                <a:cs typeface="Arial" panose="020B0604020202020204" pitchFamily="34" charset="0"/>
              </a:rPr>
              <a:t> for Group-based authorization and </a:t>
            </a:r>
            <a:r>
              <a:rPr lang="en-GB" sz="2400" dirty="0">
                <a:solidFill>
                  <a:srgbClr val="626262"/>
                </a:solidFill>
                <a:latin typeface="Simplified Arabic Fixed" panose="02070309020205020404" pitchFamily="49" charset="-78"/>
                <a:cs typeface="Simplified Arabic Fixed" panose="02070309020205020404" pitchFamily="49" charset="-78"/>
              </a:rPr>
              <a:t>scopes</a:t>
            </a:r>
            <a:r>
              <a:rPr lang="en-GB" sz="2400" dirty="0">
                <a:solidFill>
                  <a:srgbClr val="626262"/>
                </a:solidFill>
                <a:latin typeface="Arial" panose="020B0604020202020204" pitchFamily="34" charset="0"/>
                <a:cs typeface="Arial" panose="020B0604020202020204" pitchFamily="34" charset="0"/>
              </a:rPr>
              <a:t> for Capability-based authorization </a:t>
            </a:r>
          </a:p>
          <a:p>
            <a:pPr marL="342900" indent="-342900">
              <a:buFont typeface="Arial" panose="020B0604020202020204" pitchFamily="34" charset="0"/>
              <a:buChar char="•"/>
            </a:pPr>
            <a:r>
              <a:rPr lang="en-GB" sz="2400" dirty="0" err="1">
                <a:solidFill>
                  <a:srgbClr val="626262"/>
                </a:solidFill>
                <a:latin typeface="Simplified Arabic Fixed" panose="02070309020205020404" pitchFamily="49" charset="-78"/>
                <a:cs typeface="Simplified Arabic Fixed" panose="02070309020205020404" pitchFamily="49" charset="-78"/>
              </a:rPr>
              <a:t>wlcg.groups</a:t>
            </a:r>
            <a:r>
              <a:rPr lang="en-GB" sz="2400" dirty="0">
                <a:solidFill>
                  <a:srgbClr val="626262"/>
                </a:solidFill>
                <a:latin typeface="Simplified Arabic Fixed" panose="02070309020205020404" pitchFamily="49" charset="-78"/>
                <a:cs typeface="Simplified Arabic Fixed" panose="02070309020205020404" pitchFamily="49" charset="-78"/>
              </a:rPr>
              <a:t> </a:t>
            </a:r>
            <a:r>
              <a:rPr lang="en-GB" sz="2400" dirty="0">
                <a:solidFill>
                  <a:srgbClr val="626262"/>
                </a:solidFill>
                <a:latin typeface="Arial" panose="020B0604020202020204" pitchFamily="34" charset="0"/>
                <a:cs typeface="Arial" panose="020B0604020202020204" pitchFamily="34" charset="0"/>
              </a:rPr>
              <a:t>semantics are equivalent to existing VOMS groups, and will be initially imported directly from VOMS</a:t>
            </a:r>
          </a:p>
          <a:p>
            <a:pPr marL="800100" lvl="1" indent="-342900">
              <a:buFont typeface="Arial" panose="020B0604020202020204" pitchFamily="34" charset="0"/>
              <a:buChar char="•"/>
            </a:pPr>
            <a:r>
              <a:rPr lang="en-GB" sz="2000" dirty="0" err="1">
                <a:solidFill>
                  <a:srgbClr val="626262"/>
                </a:solidFill>
                <a:latin typeface="Arial" panose="020B0604020202020204" pitchFamily="34" charset="0"/>
                <a:cs typeface="Arial" panose="020B0604020202020204" pitchFamily="34" charset="0"/>
              </a:rPr>
              <a:t>Eg</a:t>
            </a:r>
            <a:r>
              <a:rPr lang="en-GB" sz="2000" dirty="0">
                <a:solidFill>
                  <a:srgbClr val="626262"/>
                </a:solidFill>
                <a:latin typeface="Arial" panose="020B0604020202020204" pitchFamily="34" charset="0"/>
                <a:cs typeface="Arial" panose="020B0604020202020204" pitchFamily="34" charset="0"/>
              </a:rPr>
              <a:t>: /atlas/production</a:t>
            </a:r>
          </a:p>
          <a:p>
            <a:pPr marL="342900" indent="-342900">
              <a:buFont typeface="Arial" panose="020B0604020202020204" pitchFamily="34" charset="0"/>
              <a:buChar char="•"/>
            </a:pPr>
            <a:r>
              <a:rPr lang="en-GB" sz="2400" dirty="0">
                <a:solidFill>
                  <a:srgbClr val="626262"/>
                </a:solidFill>
                <a:latin typeface="Simplified Arabic Fixed" panose="02070309020205020404" pitchFamily="49" charset="-78"/>
                <a:cs typeface="Simplified Arabic Fixed" panose="02070309020205020404" pitchFamily="49" charset="-78"/>
              </a:rPr>
              <a:t>scopes</a:t>
            </a:r>
            <a:r>
              <a:rPr lang="en-GB" sz="2400" dirty="0">
                <a:solidFill>
                  <a:srgbClr val="626262"/>
                </a:solidFill>
                <a:latin typeface="Arial" panose="020B0604020202020204" pitchFamily="34" charset="0"/>
                <a:cs typeface="Arial" panose="020B0604020202020204" pitchFamily="34" charset="0"/>
              </a:rPr>
              <a:t> is used to provide capability to a specific token, rather than permanent authorization to a user</a:t>
            </a:r>
          </a:p>
          <a:p>
            <a:pPr marL="800100" lvl="1" indent="-34290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Format </a:t>
            </a:r>
            <a:r>
              <a:rPr lang="en-GB" sz="2000" dirty="0">
                <a:solidFill>
                  <a:srgbClr val="626262"/>
                </a:solidFill>
                <a:latin typeface="Simplified Arabic Fixed" panose="02070309020205020404" pitchFamily="49" charset="-78"/>
                <a:cs typeface="Simplified Arabic Fixed" panose="02070309020205020404" pitchFamily="49" charset="-78"/>
              </a:rPr>
              <a:t>$AUTHZ:$PATH </a:t>
            </a:r>
            <a:r>
              <a:rPr lang="en-GB" sz="2000" dirty="0">
                <a:solidFill>
                  <a:srgbClr val="626262"/>
                </a:solidFill>
                <a:latin typeface="Arial" panose="020B0604020202020204" pitchFamily="34" charset="0"/>
                <a:cs typeface="Arial" panose="020B0604020202020204" pitchFamily="34" charset="0"/>
              </a:rPr>
              <a:t>where </a:t>
            </a:r>
            <a:r>
              <a:rPr lang="en-GB" sz="2000" dirty="0">
                <a:solidFill>
                  <a:srgbClr val="626262"/>
                </a:solidFill>
                <a:latin typeface="Simplified Arabic Fixed" panose="02070309020205020404" pitchFamily="49" charset="-78"/>
                <a:cs typeface="Simplified Arabic Fixed" panose="02070309020205020404" pitchFamily="49" charset="-78"/>
              </a:rPr>
              <a:t>$PATH</a:t>
            </a:r>
            <a:r>
              <a:rPr lang="en-GB" sz="2000" dirty="0">
                <a:solidFill>
                  <a:srgbClr val="626262"/>
                </a:solidFill>
                <a:latin typeface="Arial" panose="020B0604020202020204" pitchFamily="34" charset="0"/>
                <a:cs typeface="Arial" panose="020B0604020202020204" pitchFamily="34" charset="0"/>
              </a:rPr>
              <a:t> is mandatory (may be ‘/’ for *) </a:t>
            </a:r>
          </a:p>
          <a:p>
            <a:pPr marL="800100" lvl="1" indent="-342900">
              <a:buFont typeface="Arial" panose="020B0604020202020204" pitchFamily="34" charset="0"/>
              <a:buChar char="•"/>
            </a:pPr>
            <a:r>
              <a:rPr lang="en-GB" sz="2000" dirty="0" err="1">
                <a:solidFill>
                  <a:srgbClr val="626262"/>
                </a:solidFill>
                <a:latin typeface="Arial" panose="020B0604020202020204" pitchFamily="34" charset="0"/>
                <a:cs typeface="Arial" panose="020B0604020202020204" pitchFamily="34" charset="0"/>
              </a:rPr>
              <a:t>Eg</a:t>
            </a:r>
            <a:r>
              <a:rPr lang="en-GB" sz="2000" dirty="0">
                <a:solidFill>
                  <a:srgbClr val="626262"/>
                </a:solidFill>
                <a:latin typeface="Arial" panose="020B0604020202020204" pitchFamily="34" charset="0"/>
                <a:cs typeface="Arial" panose="020B0604020202020204" pitchFamily="34" charset="0"/>
              </a:rPr>
              <a:t>: </a:t>
            </a:r>
            <a:r>
              <a:rPr lang="en-GB" sz="2000" dirty="0" err="1">
                <a:solidFill>
                  <a:srgbClr val="626262"/>
                </a:solidFill>
                <a:latin typeface="Arial" panose="020B0604020202020204" pitchFamily="34" charset="0"/>
                <a:cs typeface="Arial" panose="020B0604020202020204" pitchFamily="34" charset="0"/>
              </a:rPr>
              <a:t>storage.read</a:t>
            </a:r>
            <a:r>
              <a:rPr lang="en-GB" sz="2000" dirty="0">
                <a:solidFill>
                  <a:srgbClr val="626262"/>
                </a:solidFill>
                <a:latin typeface="Arial" panose="020B0604020202020204" pitchFamily="34" charset="0"/>
                <a:cs typeface="Arial" panose="020B0604020202020204" pitchFamily="34" charset="0"/>
              </a:rPr>
              <a:t>:/atlas</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For more details, you can see the published schema: </a:t>
            </a:r>
            <a:r>
              <a:rPr lang="en-GB" sz="2400" dirty="0">
                <a:solidFill>
                  <a:srgbClr val="626262"/>
                </a:solidFill>
                <a:latin typeface="Arial" panose="020B0604020202020204" pitchFamily="34" charset="0"/>
                <a:cs typeface="Arial" panose="020B0604020202020204" pitchFamily="34" charset="0"/>
                <a:hlinkClick r:id="rId3"/>
              </a:rPr>
              <a:t>https://zenodo.org/record/3460258#.Y-YqUxPMLVs</a:t>
            </a:r>
            <a:r>
              <a:rPr lang="en-GB" sz="2400" dirty="0">
                <a:solidFill>
                  <a:srgbClr val="626262"/>
                </a:solidFill>
                <a:latin typeface="Arial" panose="020B0604020202020204" pitchFamily="34" charset="0"/>
                <a:cs typeface="Arial" panose="020B0604020202020204" pitchFamily="34" charset="0"/>
              </a:rPr>
              <a:t> </a:t>
            </a:r>
          </a:p>
          <a:p>
            <a:pPr marL="342900" indent="-342900">
              <a:buFont typeface="Arial" panose="020B0604020202020204" pitchFamily="34" charset="0"/>
              <a:buChar char="•"/>
            </a:pPr>
            <a:endParaRPr lang="en-GB" sz="2400" b="1" dirty="0">
              <a:solidFill>
                <a:srgbClr val="6262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3" name="Slide Number Placeholder 5">
            <a:extLst>
              <a:ext uri="{FF2B5EF4-FFF2-40B4-BE49-F238E27FC236}">
                <a16:creationId xmlns:a16="http://schemas.microsoft.com/office/drawing/2014/main" id="{FC7F2F22-40EB-8866-5C19-B0B218410667}"/>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86</a:t>
            </a:fld>
            <a:endParaRPr lang="en-US"/>
          </a:p>
        </p:txBody>
      </p:sp>
      <p:sp>
        <p:nvSpPr>
          <p:cNvPr id="5" name="Subtitle 2">
            <a:extLst>
              <a:ext uri="{FF2B5EF4-FFF2-40B4-BE49-F238E27FC236}">
                <a16:creationId xmlns:a16="http://schemas.microsoft.com/office/drawing/2014/main" id="{DFD3E1AE-5339-7F0A-7998-7D329BAB2B14}"/>
              </a:ext>
            </a:extLst>
          </p:cNvPr>
          <p:cNvSpPr txBox="1">
            <a:spLocks/>
          </p:cNvSpPr>
          <p:nvPr/>
        </p:nvSpPr>
        <p:spPr>
          <a:xfrm>
            <a:off x="8061721" y="5841207"/>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7022937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97BFE5A-7C82-E244-83C3-A634D5C30E22}"/>
              </a:ext>
            </a:extLst>
          </p:cNvPr>
          <p:cNvSpPr/>
          <p:nvPr/>
        </p:nvSpPr>
        <p:spPr>
          <a:xfrm>
            <a:off x="403341" y="1552329"/>
            <a:ext cx="5355094" cy="4154984"/>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Letting everyone access everything is often </a:t>
            </a:r>
            <a:r>
              <a:rPr lang="en-GB" sz="2400" i="1" dirty="0">
                <a:solidFill>
                  <a:srgbClr val="626262"/>
                </a:solidFill>
                <a:latin typeface="Arial" panose="020B0604020202020204" pitchFamily="34" charset="0"/>
                <a:cs typeface="Arial" panose="020B0604020202020204" pitchFamily="34" charset="0"/>
              </a:rPr>
              <a:t>a bad idea</a:t>
            </a:r>
          </a:p>
          <a:p>
            <a:pPr marL="342900" indent="-342900">
              <a:buFont typeface="Arial" panose="020B0604020202020204" pitchFamily="34" charset="0"/>
              <a:buChar char="•"/>
            </a:pPr>
            <a:endParaRPr lang="en-GB" sz="2400" i="1" dirty="0">
              <a:solidFill>
                <a:srgbClr val="6262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Though this is not always true – the level of access control required involves considering the risks</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In the context of research, we probably don’t want anyone and everyone online being able to get in…</a:t>
            </a:r>
          </a:p>
        </p:txBody>
      </p:sp>
      <p:sp>
        <p:nvSpPr>
          <p:cNvPr id="7" name="TextBox 6">
            <a:extLst>
              <a:ext uri="{FF2B5EF4-FFF2-40B4-BE49-F238E27FC236}">
                <a16:creationId xmlns:a16="http://schemas.microsoft.com/office/drawing/2014/main" id="{67B54F19-1212-9345-95FF-9D2815FD6E96}"/>
              </a:ext>
            </a:extLst>
          </p:cNvPr>
          <p:cNvSpPr txBox="1"/>
          <p:nvPr/>
        </p:nvSpPr>
        <p:spPr>
          <a:xfrm>
            <a:off x="403341" y="190240"/>
            <a:ext cx="11699616" cy="1323439"/>
          </a:xfrm>
          <a:prstGeom prst="rect">
            <a:avLst/>
          </a:prstGeom>
          <a:noFill/>
        </p:spPr>
        <p:txBody>
          <a:bodyPr wrap="square" rtlCol="0" anchor="t">
            <a:spAutoFit/>
          </a:bodyPr>
          <a:lstStyle/>
          <a:p>
            <a:r>
              <a:rPr lang="en-US" sz="4000" b="1" spc="-150" dirty="0">
                <a:solidFill>
                  <a:srgbClr val="2E2D62"/>
                </a:solidFill>
                <a:latin typeface="Arial" panose="020B0604020202020204" pitchFamily="34" charset="0"/>
                <a:cs typeface="Arial" panose="020B0604020202020204" pitchFamily="34" charset="0"/>
              </a:rPr>
              <a:t>Authentication &amp; Authorization </a:t>
            </a:r>
            <a:br>
              <a:rPr lang="en-US" sz="4000" b="1" spc="-150" dirty="0">
                <a:solidFill>
                  <a:srgbClr val="2E2D62"/>
                </a:solidFill>
                <a:latin typeface="Arial" panose="020B0604020202020204" pitchFamily="34" charset="0"/>
                <a:cs typeface="Arial" panose="020B0604020202020204" pitchFamily="34" charset="0"/>
              </a:rPr>
            </a:br>
            <a:r>
              <a:rPr lang="en-US" sz="4000" b="1" i="1" spc="-150" dirty="0">
                <a:solidFill>
                  <a:srgbClr val="2E2D62"/>
                </a:solidFill>
                <a:latin typeface="Arial" panose="020B0604020202020204" pitchFamily="34" charset="0"/>
                <a:cs typeface="Arial" panose="020B0604020202020204" pitchFamily="34" charset="0"/>
              </a:rPr>
              <a:t>Or, Not letting everyone in</a:t>
            </a:r>
          </a:p>
        </p:txBody>
      </p:sp>
      <p:pic>
        <p:nvPicPr>
          <p:cNvPr id="3" name="Picture 2" descr="A man yelling furiously at a fence to be let in">
            <a:extLst>
              <a:ext uri="{FF2B5EF4-FFF2-40B4-BE49-F238E27FC236}">
                <a16:creationId xmlns:a16="http://schemas.microsoft.com/office/drawing/2014/main" id="{86CADF5B-37F8-8751-490A-9FF89B1FB37E}"/>
              </a:ext>
            </a:extLst>
          </p:cNvPr>
          <p:cNvPicPr>
            <a:picLocks noChangeAspect="1"/>
          </p:cNvPicPr>
          <p:nvPr/>
        </p:nvPicPr>
        <p:blipFill>
          <a:blip r:embed="rId3"/>
          <a:stretch>
            <a:fillRect/>
          </a:stretch>
        </p:blipFill>
        <p:spPr>
          <a:xfrm>
            <a:off x="5882696" y="1915321"/>
            <a:ext cx="6096000" cy="3429000"/>
          </a:xfrm>
          <a:prstGeom prst="rect">
            <a:avLst/>
          </a:prstGeom>
        </p:spPr>
      </p:pic>
      <p:sp>
        <p:nvSpPr>
          <p:cNvPr id="2" name="Slide Number Placeholder 5">
            <a:extLst>
              <a:ext uri="{FF2B5EF4-FFF2-40B4-BE49-F238E27FC236}">
                <a16:creationId xmlns:a16="http://schemas.microsoft.com/office/drawing/2014/main" id="{ACADE98D-1109-EBA5-4B2D-19382BAFDA8E}"/>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9</a:t>
            </a:fld>
            <a:endParaRPr lang="en-US" dirty="0"/>
          </a:p>
        </p:txBody>
      </p:sp>
    </p:spTree>
    <p:extLst>
      <p:ext uri="{BB962C8B-B14F-4D97-AF65-F5344CB8AC3E}">
        <p14:creationId xmlns:p14="http://schemas.microsoft.com/office/powerpoint/2010/main" val="889776938"/>
      </p:ext>
    </p:extLst>
  </p:cSld>
  <p:clrMapOvr>
    <a:masterClrMapping/>
  </p:clrMapOvr>
</p:sld>
</file>

<file path=ppt/theme/theme1.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ont WITHOUT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D5CDD6A94A459459C297F10E8F74457" ma:contentTypeVersion="15" ma:contentTypeDescription="Create a new document." ma:contentTypeScope="" ma:versionID="c96fc706344063acfe18f40932bba15d">
  <xsd:schema xmlns:xsd="http://www.w3.org/2001/XMLSchema" xmlns:xs="http://www.w3.org/2001/XMLSchema" xmlns:p="http://schemas.microsoft.com/office/2006/metadata/properties" xmlns:ns2="1e0c0f35-d0b2-43fb-b8b8-147d937ebf45" xmlns:ns3="2e24dfb7-a69e-40eb-b94f-44b9ca9c25ed" targetNamespace="http://schemas.microsoft.com/office/2006/metadata/properties" ma:root="true" ma:fieldsID="438c4b7bc73e521f56d8b71ccf727c90" ns2:_="" ns3:_="">
    <xsd:import namespace="1e0c0f35-d0b2-43fb-b8b8-147d937ebf45"/>
    <xsd:import namespace="2e24dfb7-a69e-40eb-b94f-44b9ca9c25e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Year" minOccurs="0"/>
                <xsd:element ref="ns2:MediaServiceAutoTags" minOccurs="0"/>
                <xsd:element ref="ns2:MediaLengthInSecond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e0c0f35-d0b2-43fb-b8b8-147d937ebf4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Year" ma:index="12" nillable="true" ma:displayName="Year" ma:default="2022" ma:format="Dropdown" ma:internalName="Year">
      <xsd:simpleType>
        <xsd:restriction base="dms:Choice">
          <xsd:enumeration value="2007"/>
          <xsd:enumeration value="2008"/>
          <xsd:enumeration value="2009"/>
          <xsd:enumeration value="2010"/>
          <xsd:enumeration value="2011"/>
          <xsd:enumeration value="2012"/>
          <xsd:enumeration value="2013"/>
          <xsd:enumeration value="2014"/>
          <xsd:enumeration value="2015"/>
          <xsd:enumeration value="2016"/>
          <xsd:enumeration value="2017"/>
          <xsd:enumeration value="2018"/>
          <xsd:enumeration value="2019"/>
          <xsd:enumeration value="2020"/>
          <xsd:enumeration value="2021"/>
          <xsd:enumeration value="2022"/>
          <xsd:enumeration value="N/A"/>
        </xsd:restriction>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2f5dd817-92c5-4985-aefa-795407915ae2" ma:termSetId="09814cd3-568e-fe90-9814-8d621ff8fb84" ma:anchorId="fba54fb3-c3e1-fe81-a776-ca4b69148c4d" ma:open="true" ma:isKeyword="false">
      <xsd:complexType>
        <xsd:sequence>
          <xsd:element ref="pc:Terms" minOccurs="0" maxOccurs="1"/>
        </xsd:sequence>
      </xsd:complexType>
    </xsd:element>
    <xsd:element name="_Flow_SignoffStatus" ma:index="22" nillable="true" ma:displayName="Sign-off status" ma:internalName="Sign_x002d_off_x0020_status">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e24dfb7-a69e-40eb-b94f-44b9ca9c25ed"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b5ce2244-f3a2-4f8c-9fdd-a2abf5b0a3d3}" ma:internalName="TaxCatchAll" ma:showField="CatchAllData" ma:web="834c96a2-eb0c-4033-b35f-0261faddef2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Year xmlns="1e0c0f35-d0b2-43fb-b8b8-147d937ebf45">2022</Year>
    <TaxCatchAll xmlns="2e24dfb7-a69e-40eb-b94f-44b9ca9c25ed" xsi:nil="true"/>
    <lcf76f155ced4ddcb4097134ff3c332f xmlns="1e0c0f35-d0b2-43fb-b8b8-147d937ebf45">
      <Terms xmlns="http://schemas.microsoft.com/office/infopath/2007/PartnerControls"/>
    </lcf76f155ced4ddcb4097134ff3c332f>
    <_Flow_SignoffStatus xmlns="1e0c0f35-d0b2-43fb-b8b8-147d937ebf45" xsi:nil="true"/>
  </documentManagement>
</p:properties>
</file>

<file path=customXml/itemProps1.xml><?xml version="1.0" encoding="utf-8"?>
<ds:datastoreItem xmlns:ds="http://schemas.openxmlformats.org/officeDocument/2006/customXml" ds:itemID="{393B54D1-F225-4900-99A7-595D8C56F58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e0c0f35-d0b2-43fb-b8b8-147d937ebf45"/>
    <ds:schemaRef ds:uri="2e24dfb7-a69e-40eb-b94f-44b9ca9c25e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CE5AA5E-D351-4BE0-99D5-D5BC6D00E92C}">
  <ds:schemaRefs>
    <ds:schemaRef ds:uri="http://schemas.microsoft.com/sharepoint/v3/contenttype/forms"/>
  </ds:schemaRefs>
</ds:datastoreItem>
</file>

<file path=customXml/itemProps3.xml><?xml version="1.0" encoding="utf-8"?>
<ds:datastoreItem xmlns:ds="http://schemas.openxmlformats.org/officeDocument/2006/customXml" ds:itemID="{106D3F8C-4209-47FF-A37A-E21247ADC2DB}">
  <ds:schemaRefs>
    <ds:schemaRef ds:uri="http://schemas.microsoft.com/office/2006/metadata/properties"/>
    <ds:schemaRef ds:uri="http://schemas.microsoft.com/office/infopath/2007/PartnerControls"/>
    <ds:schemaRef ds:uri="1e0c0f35-d0b2-43fb-b8b8-147d937ebf45"/>
    <ds:schemaRef ds:uri="2e24dfb7-a69e-40eb-b94f-44b9ca9c25ed"/>
  </ds:schemaRefs>
</ds:datastoreItem>
</file>

<file path=docProps/app.xml><?xml version="1.0" encoding="utf-8"?>
<Properties xmlns="http://schemas.openxmlformats.org/officeDocument/2006/extended-properties" xmlns:vt="http://schemas.openxmlformats.org/officeDocument/2006/docPropsVTypes">
  <Template>Office Theme</Template>
  <TotalTime>77929</TotalTime>
  <Words>7456</Words>
  <Application>Microsoft Macintosh PowerPoint</Application>
  <PresentationFormat>Widescreen</PresentationFormat>
  <Paragraphs>969</Paragraphs>
  <Slides>86</Slides>
  <Notes>70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86</vt:i4>
      </vt:variant>
    </vt:vector>
  </HeadingPairs>
  <TitlesOfParts>
    <vt:vector size="94" baseType="lpstr">
      <vt:lpstr>Arial</vt:lpstr>
      <vt:lpstr>Arial Regular</vt:lpstr>
      <vt:lpstr>Calibri</vt:lpstr>
      <vt:lpstr>Helvetica</vt:lpstr>
      <vt:lpstr>Simplified Arabic Fixed</vt:lpstr>
      <vt:lpstr>Wingdings</vt:lpstr>
      <vt:lpstr>Font and logo master</vt:lpstr>
      <vt:lpstr>Font WITHOUT logo master</vt:lpstr>
      <vt:lpstr>PowerPoint Presentation</vt:lpstr>
      <vt:lpstr>PowerPoint Presentation</vt:lpstr>
      <vt:lpstr>PowerPoint Presentation</vt:lpstr>
      <vt:lpstr>PowerPoint Presentation</vt:lpstr>
      <vt:lpstr>Introduction to  Identity,  Authentication, and Authorization,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AuthN &amp; AuthZ For Distributed Research</vt:lpstr>
      <vt:lpstr>PowerPoint Presentation</vt:lpstr>
      <vt:lpstr>PowerPoint Presentation</vt:lpstr>
      <vt:lpstr>PowerPoint Presentation</vt:lpstr>
      <vt:lpstr>Putting the Pieces Together…</vt:lpstr>
      <vt:lpstr>PowerPoint Presentation</vt:lpstr>
      <vt:lpstr>AuthN &amp; AuthZ Technologies: Certificates</vt:lpstr>
      <vt:lpstr>PowerPoint Presentation</vt:lpstr>
      <vt:lpstr>PowerPoint Presentation</vt:lpstr>
      <vt:lpstr>PowerPoint Presentation</vt:lpstr>
      <vt:lpstr>PowerPoint Presentation</vt:lpstr>
      <vt:lpstr>PowerPoint Presentation</vt:lpstr>
      <vt:lpstr>Putting the pieces together… Certificates</vt:lpstr>
      <vt:lpstr>AuthN &amp; AuthZ Technologies: SAML</vt:lpstr>
      <vt:lpstr>PowerPoint Presentation</vt:lpstr>
      <vt:lpstr>PowerPoint Presentation</vt:lpstr>
      <vt:lpstr>PowerPoint Presentation</vt:lpstr>
      <vt:lpstr>PowerPoint Presentation</vt:lpstr>
      <vt:lpstr>Putting the pieces together… SAML</vt:lpstr>
      <vt:lpstr>AuthN &amp; AuthZ Technologies: OAuth &amp; OIDC Tokens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Putting the pieces together… OAuth &amp; OIDC</vt:lpstr>
      <vt:lpstr>… but which is “best”?</vt:lpstr>
      <vt:lpstr>PowerPoint Presentation</vt:lpstr>
      <vt:lpstr>Perhaps a combination of multiple…</vt:lpstr>
      <vt:lpstr>PowerPoint Presentation</vt:lpstr>
      <vt:lpstr>PowerPoint Presentation</vt:lpstr>
      <vt:lpstr>PowerPoint Presentation</vt:lpstr>
      <vt:lpstr>PowerPoint Presentation</vt:lpstr>
      <vt:lpstr>PowerPoint Presentation</vt:lpstr>
      <vt:lpstr>OAuth Authorization Grant Types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OIDC Scope Examples</vt:lpstr>
      <vt:lpstr>PowerPoint Presentation</vt:lpstr>
      <vt:lpstr>Towards Tokens For the WLCG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STFC PowerPoint template - detailed</dc:title>
  <dc:creator>Philip Millard</dc:creator>
  <cp:lastModifiedBy>Tom Dack</cp:lastModifiedBy>
  <cp:revision>222</cp:revision>
  <cp:lastPrinted>2019-10-02T08:27:37Z</cp:lastPrinted>
  <dcterms:created xsi:type="dcterms:W3CDTF">2019-09-17T08:04:08Z</dcterms:created>
  <dcterms:modified xsi:type="dcterms:W3CDTF">2025-04-07T15:22:52Z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0x0101000D5CDD6A94A459459C297F10E8F74457</vt:lpwstr>
  </property>
  <property fmtid="{D5CDD505-2E9C-101B-9397-08002B2CF9AE}" pid="3" name="MediaServiceImageTags">
    <vt:lpwstr/>
  </property>
</Properties>
</file>