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313" r:id="rId2"/>
    <p:sldId id="273" r:id="rId3"/>
    <p:sldId id="257" r:id="rId4"/>
    <p:sldId id="258" r:id="rId5"/>
    <p:sldId id="339" r:id="rId6"/>
    <p:sldId id="312" r:id="rId7"/>
    <p:sldId id="262" r:id="rId8"/>
    <p:sldId id="319" r:id="rId9"/>
    <p:sldId id="337" r:id="rId10"/>
    <p:sldId id="263" r:id="rId11"/>
    <p:sldId id="266" r:id="rId12"/>
    <p:sldId id="265" r:id="rId13"/>
    <p:sldId id="268" r:id="rId14"/>
    <p:sldId id="270" r:id="rId15"/>
    <p:sldId id="272" r:id="rId16"/>
    <p:sldId id="338" r:id="rId17"/>
    <p:sldId id="281" r:id="rId18"/>
    <p:sldId id="275" r:id="rId19"/>
    <p:sldId id="340" r:id="rId20"/>
    <p:sldId id="290" r:id="rId21"/>
    <p:sldId id="292" r:id="rId22"/>
    <p:sldId id="342" r:id="rId23"/>
    <p:sldId id="295" r:id="rId24"/>
    <p:sldId id="296" r:id="rId25"/>
    <p:sldId id="298" r:id="rId26"/>
    <p:sldId id="305" r:id="rId27"/>
    <p:sldId id="320" r:id="rId28"/>
    <p:sldId id="343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niel Kouril" initials="D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54" autoAdjust="0"/>
    <p:restoredTop sz="94630" autoAdjust="0"/>
  </p:normalViewPr>
  <p:slideViewPr>
    <p:cSldViewPr>
      <p:cViewPr varScale="1">
        <p:scale>
          <a:sx n="108" d="100"/>
          <a:sy n="108" d="100"/>
        </p:scale>
        <p:origin x="161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6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E0E5F8-464B-4178-B630-3BA4E5BE717D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EB8A2F-843D-4E21-8324-0C6E79FDBD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2106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B53B5-9BA7-4D2E-A3FD-6F6655CD01BC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8C0D4-5D0E-49F1-9478-123F46B95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671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B53B5-9BA7-4D2E-A3FD-6F6655CD01BC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8C0D4-5D0E-49F1-9478-123F46B95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509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B53B5-9BA7-4D2E-A3FD-6F6655CD01BC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8C0D4-5D0E-49F1-9478-123F46B95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691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B53B5-9BA7-4D2E-A3FD-6F6655CD01BC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8C0D4-5D0E-49F1-9478-123F46B95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812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B53B5-9BA7-4D2E-A3FD-6F6655CD01BC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8C0D4-5D0E-49F1-9478-123F46B95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739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B53B5-9BA7-4D2E-A3FD-6F6655CD01BC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8C0D4-5D0E-49F1-9478-123F46B95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472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B53B5-9BA7-4D2E-A3FD-6F6655CD01BC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8C0D4-5D0E-49F1-9478-123F46B95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139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B53B5-9BA7-4D2E-A3FD-6F6655CD01BC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8C0D4-5D0E-49F1-9478-123F46B95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725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B53B5-9BA7-4D2E-A3FD-6F6655CD01BC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8C0D4-5D0E-49F1-9478-123F46B95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077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B53B5-9BA7-4D2E-A3FD-6F6655CD01BC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8C0D4-5D0E-49F1-9478-123F46B95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336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B53B5-9BA7-4D2E-A3FD-6F6655CD01BC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8C0D4-5D0E-49F1-9478-123F46B95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DB53B5-9BA7-4D2E-A3FD-6F6655CD01BC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8C0D4-5D0E-49F1-9478-123F46B95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470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685800"/>
            <a:ext cx="7772400" cy="1470025"/>
          </a:xfrm>
        </p:spPr>
        <p:txBody>
          <a:bodyPr/>
          <a:lstStyle/>
          <a:p>
            <a:r>
              <a:rPr lang="en-US" dirty="0"/>
              <a:t>Digital Forensics:</a:t>
            </a:r>
            <a:br>
              <a:rPr lang="en-US" dirty="0"/>
            </a:br>
            <a:r>
              <a:rPr lang="en-US" dirty="0"/>
              <a:t>Essentials and Data Acquisition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85800" y="2362200"/>
            <a:ext cx="7772400" cy="2362200"/>
          </a:xfrm>
        </p:spPr>
        <p:txBody>
          <a:bodyPr>
            <a:normAutofit/>
          </a:bodyPr>
          <a:lstStyle/>
          <a:p>
            <a:r>
              <a:rPr lang="en-US" dirty="0"/>
              <a:t>Thematic CERN School of Computing, 2025</a:t>
            </a:r>
          </a:p>
          <a:p>
            <a:endParaRPr lang="en-US" dirty="0"/>
          </a:p>
          <a:p>
            <a:r>
              <a:rPr lang="en-US" dirty="0"/>
              <a:t>Daniel Kou</a:t>
            </a:r>
            <a:r>
              <a:rPr lang="cs-CZ" dirty="0"/>
              <a:t>řil</a:t>
            </a:r>
            <a:endParaRPr lang="en-US" dirty="0"/>
          </a:p>
          <a:p>
            <a:r>
              <a:rPr lang="en-US" dirty="0"/>
              <a:t>kouril@cesnet.cz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598" y="5166890"/>
            <a:ext cx="1295400" cy="1259181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7657" y="5186113"/>
            <a:ext cx="2267869" cy="1239958"/>
          </a:xfrm>
          <a:prstGeom prst="rect">
            <a:avLst/>
          </a:prstGeom>
        </p:spPr>
      </p:pic>
      <p:pic>
        <p:nvPicPr>
          <p:cNvPr id="6" name="Obrázek 6">
            <a:extLst>
              <a:ext uri="{FF2B5EF4-FFF2-40B4-BE49-F238E27FC236}">
                <a16:creationId xmlns:a16="http://schemas.microsoft.com/office/drawing/2014/main" id="{4E21562F-A227-D560-2E3E-1A5806700CD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5257800"/>
            <a:ext cx="2476396" cy="1168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5608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Machine is switched off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off-line approach is straightforward</a:t>
            </a:r>
          </a:p>
          <a:p>
            <a:pPr lvl="1"/>
            <a:r>
              <a:rPr lang="en-US" dirty="0"/>
              <a:t>The only evidence is on permanent storage</a:t>
            </a:r>
          </a:p>
          <a:p>
            <a:pPr lvl="1"/>
            <a:r>
              <a:rPr lang="en-US" dirty="0"/>
              <a:t>The device can be dismounted and processed outside the computer</a:t>
            </a:r>
          </a:p>
          <a:p>
            <a:pPr lvl="2"/>
            <a:r>
              <a:rPr lang="en-US" dirty="0"/>
              <a:t>Works for virtual machines as well</a:t>
            </a:r>
          </a:p>
          <a:p>
            <a:r>
              <a:rPr lang="en-US" dirty="0"/>
              <a:t>Or the computer can be booted from a trusted media</a:t>
            </a:r>
          </a:p>
          <a:p>
            <a:pPr lvl="1"/>
            <a:r>
              <a:rPr lang="en-US" dirty="0"/>
              <a:t>The computer must never boot other than trusted OS (e.g. USB), esp. the OS installed in the host!</a:t>
            </a:r>
          </a:p>
        </p:txBody>
      </p:sp>
    </p:spTree>
    <p:extLst>
      <p:ext uri="{BB962C8B-B14F-4D97-AF65-F5344CB8AC3E}">
        <p14:creationId xmlns:p14="http://schemas.microsoft.com/office/powerpoint/2010/main" val="14545011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Never boot the machine OS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47799"/>
          </a:xfrm>
        </p:spPr>
        <p:txBody>
          <a:bodyPr/>
          <a:lstStyle/>
          <a:p>
            <a:r>
              <a:rPr lang="en-US" dirty="0"/>
              <a:t>Windows 10 changes or creates a lot of system files, e.g.: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>
          <a:xfrm>
            <a:off x="609600" y="2971800"/>
            <a:ext cx="8229600" cy="1447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n-US" dirty="0"/>
          </a:p>
        </p:txBody>
      </p:sp>
      <p:sp>
        <p:nvSpPr>
          <p:cNvPr id="10" name="TextovéPole 9"/>
          <p:cNvSpPr txBox="1"/>
          <p:nvPr/>
        </p:nvSpPr>
        <p:spPr>
          <a:xfrm>
            <a:off x="304800" y="2590800"/>
            <a:ext cx="85344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/Windows/System32/</a:t>
            </a:r>
            <a:r>
              <a:rPr lang="en-US" sz="1200" dirty="0" err="1"/>
              <a:t>LogFiles</a:t>
            </a:r>
            <a:r>
              <a:rPr lang="en-US" sz="1200" dirty="0"/>
              <a:t>/WMI/</a:t>
            </a:r>
            <a:r>
              <a:rPr lang="en-US" sz="1200" dirty="0" err="1"/>
              <a:t>NetCore.etl</a:t>
            </a:r>
            <a:endParaRPr lang="en-US" sz="1200" dirty="0"/>
          </a:p>
          <a:p>
            <a:r>
              <a:rPr lang="en-US" sz="1200" dirty="0"/>
              <a:t>/Windows/System32/</a:t>
            </a:r>
            <a:r>
              <a:rPr lang="en-US" sz="1200" dirty="0" err="1"/>
              <a:t>LogFiles</a:t>
            </a:r>
            <a:r>
              <a:rPr lang="en-US" sz="1200" dirty="0"/>
              <a:t>/WMI/</a:t>
            </a:r>
            <a:r>
              <a:rPr lang="en-US" sz="1200" dirty="0" err="1"/>
              <a:t>NtfsLog.etl</a:t>
            </a:r>
            <a:endParaRPr lang="en-US" sz="1200" dirty="0"/>
          </a:p>
          <a:p>
            <a:r>
              <a:rPr lang="en-US" sz="1200" dirty="0"/>
              <a:t>/Windows/System32/</a:t>
            </a:r>
            <a:r>
              <a:rPr lang="en-US" sz="1200" dirty="0" err="1"/>
              <a:t>LogFiles</a:t>
            </a:r>
            <a:r>
              <a:rPr lang="en-US" sz="1200" dirty="0"/>
              <a:t>/WMI/</a:t>
            </a:r>
            <a:r>
              <a:rPr lang="en-US" sz="1200" dirty="0" err="1"/>
              <a:t>Wifi.etl</a:t>
            </a:r>
            <a:endParaRPr lang="en-US" sz="1200" dirty="0"/>
          </a:p>
          <a:p>
            <a:r>
              <a:rPr lang="en-US" sz="1200" dirty="0"/>
              <a:t>/Windows/System32/</a:t>
            </a:r>
            <a:r>
              <a:rPr lang="en-US" sz="1200" dirty="0" err="1"/>
              <a:t>LogFiles</a:t>
            </a:r>
            <a:r>
              <a:rPr lang="en-US" sz="1200" dirty="0"/>
              <a:t>/WMI/</a:t>
            </a:r>
            <a:r>
              <a:rPr lang="en-US" sz="1200" dirty="0" err="1"/>
              <a:t>RtBackup</a:t>
            </a:r>
            <a:r>
              <a:rPr lang="en-US" sz="1200" dirty="0"/>
              <a:t>/</a:t>
            </a:r>
            <a:r>
              <a:rPr lang="en-US" sz="1200" dirty="0" err="1"/>
              <a:t>EtwRTEventLog-Application.etl</a:t>
            </a:r>
            <a:endParaRPr lang="en-US" sz="1200" dirty="0"/>
          </a:p>
          <a:p>
            <a:r>
              <a:rPr lang="en-US" sz="1200" dirty="0"/>
              <a:t>/Windows/System32/</a:t>
            </a:r>
            <a:r>
              <a:rPr lang="en-US" sz="1200" dirty="0" err="1"/>
              <a:t>LogFiles</a:t>
            </a:r>
            <a:r>
              <a:rPr lang="en-US" sz="1200" dirty="0"/>
              <a:t>/WMI/</a:t>
            </a:r>
            <a:r>
              <a:rPr lang="en-US" sz="1200" dirty="0" err="1"/>
              <a:t>LwtNetLog.etl</a:t>
            </a:r>
            <a:endParaRPr lang="en-US" sz="1200" dirty="0"/>
          </a:p>
          <a:p>
            <a:r>
              <a:rPr lang="en-US" sz="1200" dirty="0"/>
              <a:t>/Windows/System32/</a:t>
            </a:r>
            <a:r>
              <a:rPr lang="en-US" sz="1200" dirty="0" err="1"/>
              <a:t>LogFiles</a:t>
            </a:r>
            <a:r>
              <a:rPr lang="en-US" sz="1200" dirty="0"/>
              <a:t>/WMI/Microsoft-Windows-</a:t>
            </a:r>
            <a:r>
              <a:rPr lang="en-US" sz="1200" dirty="0" err="1"/>
              <a:t>Rdp</a:t>
            </a:r>
            <a:r>
              <a:rPr lang="en-US" sz="1200" dirty="0"/>
              <a:t>-Graphics-</a:t>
            </a:r>
            <a:r>
              <a:rPr lang="en-US" sz="1200" dirty="0" err="1"/>
              <a:t>RdpIdd</a:t>
            </a:r>
            <a:r>
              <a:rPr lang="en-US" sz="1200" dirty="0"/>
              <a:t>-</a:t>
            </a:r>
            <a:r>
              <a:rPr lang="en-US" sz="1200" dirty="0" err="1"/>
              <a:t>Trace.etl</a:t>
            </a:r>
            <a:endParaRPr lang="en-US" sz="1200" dirty="0"/>
          </a:p>
          <a:p>
            <a:r>
              <a:rPr lang="en-US" sz="1200" dirty="0"/>
              <a:t>/Windows/System32/WDI/</a:t>
            </a:r>
            <a:r>
              <a:rPr lang="en-US" sz="1200" dirty="0" err="1"/>
              <a:t>LogFiles</a:t>
            </a:r>
            <a:r>
              <a:rPr lang="en-US" sz="1200" dirty="0"/>
              <a:t>/WdiContextLog.etl.001</a:t>
            </a:r>
          </a:p>
          <a:p>
            <a:r>
              <a:rPr lang="en-US" sz="1200" dirty="0"/>
              <a:t>/hiberfil.sys</a:t>
            </a:r>
          </a:p>
          <a:p>
            <a:r>
              <a:rPr lang="en-US" sz="1200" dirty="0"/>
              <a:t>/pagefile.sys</a:t>
            </a:r>
          </a:p>
          <a:p>
            <a:r>
              <a:rPr lang="en-US" sz="1200" dirty="0"/>
              <a:t>/swapfile.sys</a:t>
            </a:r>
          </a:p>
          <a:p>
            <a:r>
              <a:rPr lang="en-US" sz="1200" dirty="0"/>
              <a:t>/Program Files/AMD/atikmdag_dce.log</a:t>
            </a:r>
          </a:p>
          <a:p>
            <a:r>
              <a:rPr lang="en-US" sz="1200" dirty="0"/>
              <a:t>/Windows/System32/</a:t>
            </a:r>
            <a:r>
              <a:rPr lang="en-US" sz="1200" dirty="0" err="1"/>
              <a:t>LogFiles</a:t>
            </a:r>
            <a:r>
              <a:rPr lang="en-US" sz="1200" dirty="0"/>
              <a:t>/WMI/</a:t>
            </a:r>
            <a:r>
              <a:rPr lang="en-US" sz="1200" dirty="0" err="1"/>
              <a:t>RtBackup</a:t>
            </a:r>
            <a:r>
              <a:rPr lang="en-US" sz="1200" dirty="0"/>
              <a:t>/</a:t>
            </a:r>
            <a:r>
              <a:rPr lang="en-US" sz="1200" dirty="0" err="1"/>
              <a:t>EtwRTUBPM.etl</a:t>
            </a:r>
            <a:endParaRPr lang="en-US" sz="1200" dirty="0"/>
          </a:p>
          <a:p>
            <a:r>
              <a:rPr lang="en-US" sz="1200" dirty="0"/>
              <a:t>/Windows/debug/PASSWD.LOG</a:t>
            </a:r>
          </a:p>
          <a:p>
            <a:r>
              <a:rPr lang="en-US" sz="1200" dirty="0"/>
              <a:t>/Windows/bootstat.dat</a:t>
            </a:r>
          </a:p>
          <a:p>
            <a:r>
              <a:rPr lang="en-US" sz="1200" dirty="0"/>
              <a:t>/Windows/System32/</a:t>
            </a:r>
            <a:r>
              <a:rPr lang="en-US" sz="1200" dirty="0" err="1"/>
              <a:t>SleepStudy</a:t>
            </a:r>
            <a:r>
              <a:rPr lang="en-US" sz="1200" dirty="0"/>
              <a:t>/</a:t>
            </a:r>
            <a:r>
              <a:rPr lang="en-US" sz="1200" dirty="0" err="1"/>
              <a:t>UserNotPresentSession.etl</a:t>
            </a:r>
            <a:endParaRPr lang="en-US" sz="1200" dirty="0"/>
          </a:p>
          <a:p>
            <a:r>
              <a:rPr lang="en-US" sz="1200" dirty="0"/>
              <a:t>/Windows/</a:t>
            </a:r>
            <a:r>
              <a:rPr lang="en-US" sz="1200" dirty="0" err="1"/>
              <a:t>ServiceProfiles</a:t>
            </a:r>
            <a:r>
              <a:rPr lang="en-US" sz="1200" dirty="0"/>
              <a:t>/</a:t>
            </a:r>
            <a:r>
              <a:rPr lang="en-US" sz="1200" dirty="0" err="1"/>
              <a:t>NetworkService</a:t>
            </a:r>
            <a:r>
              <a:rPr lang="en-US" sz="1200" dirty="0"/>
              <a:t>/NTUSER.DAT{fd9a35da-49fe-11e9-aa2c-248a07783950}.</a:t>
            </a:r>
            <a:r>
              <a:rPr lang="en-US" sz="1200" dirty="0" err="1"/>
              <a:t>TxR.blf</a:t>
            </a:r>
            <a:endParaRPr lang="en-US" sz="1200" dirty="0"/>
          </a:p>
          <a:p>
            <a:r>
              <a:rPr lang="en-US" sz="1200" dirty="0"/>
              <a:t>/Windows/</a:t>
            </a:r>
            <a:r>
              <a:rPr lang="en-US" sz="1200" dirty="0" err="1"/>
              <a:t>ServiceProfiles</a:t>
            </a:r>
            <a:r>
              <a:rPr lang="en-US" sz="1200" dirty="0"/>
              <a:t>/</a:t>
            </a:r>
            <a:r>
              <a:rPr lang="en-US" sz="1200" dirty="0" err="1"/>
              <a:t>NetworkService</a:t>
            </a:r>
            <a:r>
              <a:rPr lang="en-US" sz="1200" dirty="0"/>
              <a:t>/NTUSER.DAT{fd9a35da-49fe-11e9-aa2c-248a07783950}.TxR.0.regtrans-ms</a:t>
            </a:r>
          </a:p>
          <a:p>
            <a:r>
              <a:rPr lang="en-US" sz="1200" dirty="0"/>
              <a:t>/</a:t>
            </a:r>
            <a:r>
              <a:rPr lang="en-US" sz="1200" dirty="0" err="1"/>
              <a:t>ProgramData</a:t>
            </a:r>
            <a:r>
              <a:rPr lang="en-US" sz="1200" dirty="0"/>
              <a:t>/Microsoft/Windows Defender/Support/MpWppTracing-20201023-170636-00000003-ffffffff.bin</a:t>
            </a:r>
          </a:p>
          <a:p>
            <a:r>
              <a:rPr lang="en-US" sz="1200" dirty="0"/>
              <a:t>/</a:t>
            </a:r>
            <a:r>
              <a:rPr lang="en-US" sz="1200" dirty="0" err="1"/>
              <a:t>ProgramData</a:t>
            </a:r>
            <a:r>
              <a:rPr lang="en-US" sz="1200" dirty="0"/>
              <a:t>/Microsoft/Windows Defender/Scans/History/Results/Resource/{4862B78F-8B86-4B07-B4CB-254796EFB69D}</a:t>
            </a:r>
          </a:p>
          <a:p>
            <a:r>
              <a:rPr lang="en-US" sz="1200" dirty="0"/>
              <a:t>/</a:t>
            </a:r>
            <a:r>
              <a:rPr lang="en-US" sz="1200" dirty="0" err="1"/>
              <a:t>ProgramData</a:t>
            </a:r>
            <a:r>
              <a:rPr lang="en-US" sz="1200" dirty="0"/>
              <a:t>/Microsoft/Windows/</a:t>
            </a:r>
            <a:r>
              <a:rPr lang="en-US" sz="1200" dirty="0" err="1"/>
              <a:t>AppRepository</a:t>
            </a:r>
            <a:r>
              <a:rPr lang="en-US" sz="1200" dirty="0"/>
              <a:t>/Packages/Microsoft.Windows.StartMenuExperienceHost_10.0.18362.449_neutral_neutral_cw5n1h2txyewy/ActivationStore.dat</a:t>
            </a:r>
          </a:p>
          <a:p>
            <a:r>
              <a:rPr lang="en-US" sz="1200" dirty="0"/>
              <a:t>/Windows/System32/</a:t>
            </a:r>
            <a:r>
              <a:rPr lang="en-US" sz="1200" dirty="0" err="1"/>
              <a:t>winevt</a:t>
            </a:r>
            <a:r>
              <a:rPr lang="en-US" sz="1200" dirty="0"/>
              <a:t>/Logs/Microsoft-Windows-LiveId%4Operational.evtx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709909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if the computer is turned on?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Never shutdown the computer from the system</a:t>
            </a:r>
          </a:p>
          <a:p>
            <a:pPr lvl="1"/>
            <a:r>
              <a:rPr lang="en-US" dirty="0"/>
              <a:t>Files get changed during the process (similarly to the booting process)</a:t>
            </a:r>
          </a:p>
          <a:p>
            <a:r>
              <a:rPr lang="en-US" dirty="0"/>
              <a:t>If you want to proceed with off-line approach, pull the power plug</a:t>
            </a:r>
          </a:p>
          <a:p>
            <a:pPr lvl="1"/>
            <a:r>
              <a:rPr lang="en-US" dirty="0"/>
              <a:t>But think twice before you do</a:t>
            </a:r>
          </a:p>
        </p:txBody>
      </p:sp>
    </p:spTree>
    <p:extLst>
      <p:ext uri="{BB962C8B-B14F-4D97-AF65-F5344CB8AC3E}">
        <p14:creationId xmlns:p14="http://schemas.microsoft.com/office/powerpoint/2010/main" val="30345200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Why (not) to pull the power plug?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If you pull the plug</a:t>
            </a:r>
          </a:p>
          <a:p>
            <a:pPr lvl="1"/>
            <a:r>
              <a:rPr lang="en-US" dirty="0"/>
              <a:t>you don’t risk any change of the evidence</a:t>
            </a:r>
          </a:p>
          <a:p>
            <a:pPr lvl="1"/>
            <a:r>
              <a:rPr lang="en-US" dirty="0"/>
              <a:t>you immediately stop any malicious activities</a:t>
            </a:r>
          </a:p>
          <a:p>
            <a:r>
              <a:rPr lang="en-US" dirty="0"/>
              <a:t>There is a big disadvantage, though</a:t>
            </a:r>
          </a:p>
          <a:p>
            <a:pPr lvl="1"/>
            <a:r>
              <a:rPr lang="en-US" dirty="0"/>
              <a:t>information may be lost immediately by virtue of the volatility of digital data</a:t>
            </a:r>
          </a:p>
          <a:p>
            <a:pPr lvl="1"/>
            <a:r>
              <a:rPr lang="en-US" dirty="0"/>
              <a:t>The contents of RAM is lost when power is off, couldn’t be recovered</a:t>
            </a:r>
          </a:p>
          <a:p>
            <a:pPr lvl="1"/>
            <a:r>
              <a:rPr lang="en-US" dirty="0"/>
              <a:t>Examples:</a:t>
            </a:r>
          </a:p>
          <a:p>
            <a:pPr lvl="2"/>
            <a:r>
              <a:rPr lang="en-US" dirty="0"/>
              <a:t>Data is lost – a mail being composed</a:t>
            </a:r>
          </a:p>
          <a:p>
            <a:pPr lvl="2"/>
            <a:r>
              <a:rPr lang="en-US" dirty="0"/>
              <a:t>Crucial information that never hits disk (encryption keys, passwords)</a:t>
            </a:r>
          </a:p>
          <a:p>
            <a:pPr lvl="2"/>
            <a:r>
              <a:rPr lang="en-US" dirty="0"/>
              <a:t>System structures – list of running processes, open connections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0803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Live capture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Accessing a live, running system and collecting volatile information</a:t>
            </a:r>
          </a:p>
          <a:p>
            <a:r>
              <a:rPr lang="en-US" dirty="0"/>
              <a:t>Data capture should follow the order of volatility</a:t>
            </a:r>
          </a:p>
          <a:p>
            <a:pPr lvl="1"/>
            <a:r>
              <a:rPr lang="en-US" dirty="0"/>
              <a:t>Data is volatile (either frequently changing and/or available only for a limited time)</a:t>
            </a:r>
          </a:p>
          <a:p>
            <a:pPr lvl="1"/>
            <a:r>
              <a:rPr lang="en-US" dirty="0"/>
              <a:t>There are different levels</a:t>
            </a:r>
          </a:p>
          <a:p>
            <a:pPr lvl="1"/>
            <a:r>
              <a:rPr lang="en-US" dirty="0"/>
              <a:t>Most volatile data needs to be captured first</a:t>
            </a:r>
          </a:p>
          <a:p>
            <a:pPr lvl="2"/>
            <a:r>
              <a:rPr lang="en-US" dirty="0"/>
              <a:t>e.g., list of open connections is more volatile than disk contents</a:t>
            </a:r>
          </a:p>
        </p:txBody>
      </p:sp>
    </p:spTree>
    <p:extLst>
      <p:ext uri="{BB962C8B-B14F-4D97-AF65-F5344CB8AC3E}">
        <p14:creationId xmlns:p14="http://schemas.microsoft.com/office/powerpoint/2010/main" val="1411069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Things to remember during live capture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Minimize all activities on the system</a:t>
            </a:r>
          </a:p>
          <a:p>
            <a:pPr lvl="1"/>
            <a:r>
              <a:rPr lang="en-US" dirty="0"/>
              <a:t>(every action leaves/modifies traces)</a:t>
            </a:r>
          </a:p>
          <a:p>
            <a:r>
              <a:rPr lang="en-US" dirty="0"/>
              <a:t>A running system persistently modifies itself even without investigation activities</a:t>
            </a:r>
          </a:p>
          <a:p>
            <a:pPr lvl="1"/>
            <a:r>
              <a:rPr lang="en-US" dirty="0"/>
              <a:t>keeps producing logs, performing SW updates, …</a:t>
            </a:r>
          </a:p>
          <a:p>
            <a:r>
              <a:rPr lang="en-US" dirty="0"/>
              <a:t>Remember the capturing is always mediated by the system that is being investigated</a:t>
            </a:r>
          </a:p>
          <a:p>
            <a:pPr lvl="1"/>
            <a:r>
              <a:rPr lang="en-US" dirty="0"/>
              <a:t>Don’t trust the programs on the system</a:t>
            </a:r>
          </a:p>
          <a:p>
            <a:pPr lvl="1"/>
            <a:r>
              <a:rPr lang="en-US" dirty="0"/>
              <a:t>Be prepared the collected information might be distorted/hidden</a:t>
            </a:r>
          </a:p>
          <a:p>
            <a:pPr lvl="2"/>
            <a:r>
              <a:rPr lang="en-US" dirty="0"/>
              <a:t>Imagine a kernel rootkit hiding certain processes or connections</a:t>
            </a:r>
          </a:p>
        </p:txBody>
      </p:sp>
    </p:spTree>
    <p:extLst>
      <p:ext uri="{BB962C8B-B14F-4D97-AF65-F5344CB8AC3E}">
        <p14:creationId xmlns:p14="http://schemas.microsoft.com/office/powerpoint/2010/main" val="42632880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Perils of live acquisition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Inherently a thin line between investigation and acquisition</a:t>
            </a:r>
          </a:p>
          <a:p>
            <a:pPr lvl="1"/>
            <a:r>
              <a:rPr lang="en-US" dirty="0"/>
              <a:t>The system needs to be investigated to establish potential sources of evidence</a:t>
            </a:r>
          </a:p>
          <a:p>
            <a:r>
              <a:rPr lang="en-US" dirty="0"/>
              <a:t>It’s important to document the process</a:t>
            </a:r>
          </a:p>
          <a:p>
            <a:pPr lvl="1"/>
            <a:r>
              <a:rPr lang="en-US" dirty="0"/>
              <a:t>E.g., using video/image records, a log of performed actions, etc.</a:t>
            </a:r>
          </a:p>
          <a:p>
            <a:pPr lvl="1"/>
            <a:r>
              <a:rPr lang="en-US" dirty="0"/>
              <a:t>In serious investigations work in a pair (investigating + documenting steps)</a:t>
            </a:r>
          </a:p>
        </p:txBody>
      </p:sp>
    </p:spTree>
    <p:extLst>
      <p:ext uri="{BB962C8B-B14F-4D97-AF65-F5344CB8AC3E}">
        <p14:creationId xmlns:p14="http://schemas.microsoft.com/office/powerpoint/2010/main" val="24914085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057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Handling primary data</a:t>
            </a:r>
          </a:p>
        </p:txBody>
      </p:sp>
    </p:spTree>
    <p:extLst>
      <p:ext uri="{BB962C8B-B14F-4D97-AF65-F5344CB8AC3E}">
        <p14:creationId xmlns:p14="http://schemas.microsoft.com/office/powerpoint/2010/main" val="15929794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Managing captured data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Integrity protection and authenticity is necessary</a:t>
            </a:r>
          </a:p>
          <a:p>
            <a:pPr lvl="1"/>
            <a:r>
              <a:rPr lang="en-US" dirty="0"/>
              <a:t>Cryptographic hashes with them</a:t>
            </a:r>
          </a:p>
          <a:p>
            <a:r>
              <a:rPr lang="en-US" dirty="0"/>
              <a:t>Store primary data as read-only and perform analysis on copies of the data</a:t>
            </a:r>
          </a:p>
          <a:p>
            <a:pPr lvl="1"/>
            <a:r>
              <a:rPr lang="en-US" dirty="0"/>
              <a:t>Data might be large, you’ll need a double space (to store and </a:t>
            </a:r>
            <a:r>
              <a:rPr lang="en-US" dirty="0" err="1"/>
              <a:t>analyse</a:t>
            </a:r>
            <a:r>
              <a:rPr lang="en-US" dirty="0"/>
              <a:t>)</a:t>
            </a:r>
          </a:p>
          <a:p>
            <a:r>
              <a:rPr lang="en-US" dirty="0"/>
              <a:t>After the analysis is done, data needs to be archived</a:t>
            </a:r>
          </a:p>
        </p:txBody>
      </p:sp>
    </p:spTree>
    <p:extLst>
      <p:ext uri="{BB962C8B-B14F-4D97-AF65-F5344CB8AC3E}">
        <p14:creationId xmlns:p14="http://schemas.microsoft.com/office/powerpoint/2010/main" val="37463292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81200"/>
            <a:ext cx="7570819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977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Forensics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Methods to collect, preserve and analyze </a:t>
            </a:r>
            <a:r>
              <a:rPr lang="en-US" i="1" dirty="0"/>
              <a:t>digital</a:t>
            </a:r>
            <a:r>
              <a:rPr lang="en-US" dirty="0"/>
              <a:t> </a:t>
            </a:r>
            <a:r>
              <a:rPr lang="en-US" i="1" dirty="0"/>
              <a:t>artifacts and evidence</a:t>
            </a:r>
          </a:p>
          <a:p>
            <a:r>
              <a:rPr lang="en-US" dirty="0"/>
              <a:t>Three main phases</a:t>
            </a:r>
          </a:p>
          <a:p>
            <a:pPr lvl="1"/>
            <a:r>
              <a:rPr lang="en-US" dirty="0"/>
              <a:t>Acquiring the primary data</a:t>
            </a:r>
          </a:p>
          <a:p>
            <a:pPr lvl="1"/>
            <a:r>
              <a:rPr lang="en-US" dirty="0"/>
              <a:t>Analysis and evaluation (establishing the evidence)</a:t>
            </a:r>
          </a:p>
          <a:p>
            <a:pPr lvl="1"/>
            <a:r>
              <a:rPr lang="en-US" dirty="0"/>
              <a:t>Reporting</a:t>
            </a:r>
          </a:p>
          <a:p>
            <a:r>
              <a:rPr lang="en-US" dirty="0"/>
              <a:t>The first phase is most crucial</a:t>
            </a:r>
          </a:p>
          <a:p>
            <a:pPr lvl="1"/>
            <a:r>
              <a:rPr lang="en-US" dirty="0"/>
              <a:t>Must make sure the data is complete, authentic and its integrity can be checked</a:t>
            </a:r>
          </a:p>
          <a:p>
            <a:pPr lvl="1"/>
            <a:r>
              <a:rPr lang="en-US" dirty="0"/>
              <a:t>The other phases can be repeated/corrected/scrutinized any time</a:t>
            </a:r>
          </a:p>
        </p:txBody>
      </p:sp>
    </p:spTree>
    <p:extLst>
      <p:ext uri="{BB962C8B-B14F-4D97-AF65-F5344CB8AC3E}">
        <p14:creationId xmlns:p14="http://schemas.microsoft.com/office/powerpoint/2010/main" val="5656956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 Acquiring evidence from storage systems 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9503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Strategies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Byte-stream copies</a:t>
            </a:r>
          </a:p>
          <a:p>
            <a:pPr lvl="1"/>
            <a:r>
              <a:rPr lang="en-US" dirty="0"/>
              <a:t>Source is a whole disk or a volume</a:t>
            </a:r>
          </a:p>
          <a:p>
            <a:pPr lvl="1"/>
            <a:r>
              <a:rPr lang="en-US" dirty="0"/>
              <a:t>Target is either image file or another disk</a:t>
            </a:r>
          </a:p>
          <a:p>
            <a:pPr lvl="1"/>
            <a:r>
              <a:rPr lang="en-US" dirty="0"/>
              <a:t>Copies are exact (byte) replicas of the original</a:t>
            </a:r>
          </a:p>
          <a:p>
            <a:r>
              <a:rPr lang="en-US" dirty="0"/>
              <a:t>Logical (sparse) acquisition</a:t>
            </a:r>
          </a:p>
          <a:p>
            <a:pPr lvl="1"/>
            <a:r>
              <a:rPr lang="en-US" dirty="0"/>
              <a:t>Capturing only specific files</a:t>
            </a:r>
          </a:p>
          <a:p>
            <a:pPr lvl="1"/>
            <a:r>
              <a:rPr lang="en-US" dirty="0"/>
              <a:t>Takes less time and space</a:t>
            </a:r>
          </a:p>
          <a:p>
            <a:pPr lvl="1"/>
            <a:r>
              <a:rPr lang="en-US" dirty="0"/>
              <a:t>Omits some information</a:t>
            </a:r>
          </a:p>
          <a:p>
            <a:r>
              <a:rPr lang="en-US" dirty="0"/>
              <a:t>Acquisition of contents metadata</a:t>
            </a:r>
          </a:p>
          <a:p>
            <a:pPr lvl="1"/>
            <a:r>
              <a:rPr lang="en-US" dirty="0"/>
              <a:t>Quick, with minimal space requirements</a:t>
            </a:r>
          </a:p>
          <a:p>
            <a:pPr lvl="1"/>
            <a:r>
              <a:rPr lang="en-US" dirty="0"/>
              <a:t>Reasonable notion of the whole system</a:t>
            </a:r>
          </a:p>
          <a:p>
            <a:pPr lvl="1"/>
            <a:r>
              <a:rPr lang="en-US" dirty="0"/>
              <a:t>Inherently misses information from content</a:t>
            </a:r>
          </a:p>
        </p:txBody>
      </p:sp>
    </p:spTree>
    <p:extLst>
      <p:ext uri="{BB962C8B-B14F-4D97-AF65-F5344CB8AC3E}">
        <p14:creationId xmlns:p14="http://schemas.microsoft.com/office/powerpoint/2010/main" val="29099981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Acquisition in virtual environment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 need to manipulate with HW devices</a:t>
            </a:r>
          </a:p>
          <a:p>
            <a:pPr lvl="1"/>
            <a:r>
              <a:rPr lang="en-US" dirty="0"/>
              <a:t>Snapshots or disk copies can be obtained easily</a:t>
            </a:r>
          </a:p>
          <a:p>
            <a:r>
              <a:rPr lang="en-US" dirty="0"/>
              <a:t>It can be obtained from a device or can be retrieved from a storage “manager”</a:t>
            </a:r>
          </a:p>
          <a:p>
            <a:pPr lvl="1"/>
            <a:r>
              <a:rPr lang="en-US" dirty="0"/>
              <a:t>Virtualization, containers</a:t>
            </a:r>
          </a:p>
          <a:p>
            <a:pPr lvl="1"/>
            <a:r>
              <a:rPr lang="en-US" dirty="0"/>
              <a:t>Different formats are used</a:t>
            </a:r>
          </a:p>
          <a:p>
            <a:pPr lvl="2"/>
            <a:r>
              <a:rPr lang="en-US" dirty="0"/>
              <a:t>Must be converted to be usable by common tools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1255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/>
          <a:lstStyle/>
          <a:p>
            <a:r>
              <a:rPr lang="en-US" dirty="0"/>
              <a:t>Performing full byte-stream copy</a:t>
            </a:r>
          </a:p>
        </p:txBody>
      </p:sp>
    </p:spTree>
    <p:extLst>
      <p:ext uri="{BB962C8B-B14F-4D97-AF65-F5344CB8AC3E}">
        <p14:creationId xmlns:p14="http://schemas.microsoft.com/office/powerpoint/2010/main" val="2572937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 byte copy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The image is exact copy of the source</a:t>
            </a:r>
          </a:p>
          <a:p>
            <a:pPr lvl="1"/>
            <a:r>
              <a:rPr lang="en-US" dirty="0"/>
              <a:t>It is a continuous byte stream stored in a single file</a:t>
            </a:r>
          </a:p>
          <a:p>
            <a:r>
              <a:rPr lang="en-US" dirty="0"/>
              <a:t>Error handling</a:t>
            </a:r>
          </a:p>
          <a:p>
            <a:pPr lvl="1"/>
            <a:r>
              <a:rPr lang="en-US" dirty="0"/>
              <a:t>The source might fail to read some parts of the media</a:t>
            </a:r>
          </a:p>
          <a:p>
            <a:pPr lvl="1"/>
            <a:r>
              <a:rPr lang="en-US" dirty="0"/>
              <a:t>The acquisition tool has to handle errors properly, e.g. to fill in failing sectors with zeros (and report the problem)</a:t>
            </a:r>
          </a:p>
          <a:p>
            <a:pPr lvl="2"/>
            <a:r>
              <a:rPr lang="en-US" dirty="0"/>
              <a:t>If a sector was skipped, the addresses would change, making it difficult to reconstruct partitions, file systems data etc.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7502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Mirroring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Connect the source media to a computer and mirror the device directly</a:t>
            </a:r>
          </a:p>
          <a:p>
            <a:pPr lvl="1"/>
            <a:r>
              <a:rPr lang="en-US" dirty="0"/>
              <a:t>Where write blocker cannot/should not be used</a:t>
            </a:r>
          </a:p>
          <a:p>
            <a:pPr lvl="1"/>
            <a:r>
              <a:rPr lang="en-US" dirty="0"/>
              <a:t>Also usable for other media (USB sticks, memory cards, non-removable storage)</a:t>
            </a:r>
          </a:p>
          <a:p>
            <a:r>
              <a:rPr lang="en-US" dirty="0"/>
              <a:t>You can consider to use the existing computer but make sure it boots a trusted OS</a:t>
            </a:r>
          </a:p>
          <a:p>
            <a:r>
              <a:rPr lang="en-US" dirty="0"/>
              <a:t>Decide whether to image a whole disk or a particular partition</a:t>
            </a:r>
          </a:p>
          <a:p>
            <a:pPr lvl="1"/>
            <a:r>
              <a:rPr lang="en-US" dirty="0"/>
              <a:t>Depends on the goals of investigation and expected sources of evidence</a:t>
            </a:r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5239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Imaging using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dd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3687763"/>
          </a:xfrm>
        </p:spPr>
        <p:txBody>
          <a:bodyPr>
            <a:normAutofit fontScale="85000" lnSpcReduction="10000"/>
          </a:bodyPr>
          <a:lstStyle/>
          <a:p>
            <a:r>
              <a:rPr lang="en-US" dirty="0" err="1">
                <a:latin typeface="Courier New" pitchFamily="49" charset="0"/>
                <a:cs typeface="Courier New" pitchFamily="49" charset="0"/>
              </a:rPr>
              <a:t>dd</a:t>
            </a:r>
            <a:r>
              <a:rPr lang="en-US" dirty="0"/>
              <a:t> is a common tool to transfer data between two endpoints (files)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if</a:t>
            </a:r>
            <a:r>
              <a:rPr lang="en-US" dirty="0">
                <a:cs typeface="Courier New" pitchFamily="49" charset="0"/>
              </a:rPr>
              <a:t> refers to the source device (/</a:t>
            </a:r>
            <a:r>
              <a:rPr lang="en-US" dirty="0" err="1">
                <a:cs typeface="Courier New" pitchFamily="49" charset="0"/>
              </a:rPr>
              <a:t>dev</a:t>
            </a:r>
            <a:r>
              <a:rPr lang="en-US" dirty="0">
                <a:cs typeface="Courier New" pitchFamily="49" charset="0"/>
              </a:rPr>
              <a:t>/</a:t>
            </a:r>
            <a:r>
              <a:rPr lang="en-US" dirty="0" err="1">
                <a:cs typeface="Courier New" pitchFamily="49" charset="0"/>
              </a:rPr>
              <a:t>sdb</a:t>
            </a:r>
            <a:r>
              <a:rPr lang="en-US" dirty="0">
                <a:cs typeface="Courier New" pitchFamily="49" charset="0"/>
              </a:rPr>
              <a:t>)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of</a:t>
            </a:r>
            <a:r>
              <a:rPr lang="en-US" dirty="0">
                <a:cs typeface="Courier New" pitchFamily="49" charset="0"/>
              </a:rPr>
              <a:t> refers to the target (external device)</a:t>
            </a:r>
          </a:p>
          <a:p>
            <a:r>
              <a:rPr lang="en-US" dirty="0" err="1">
                <a:latin typeface="Courier New" pitchFamily="49" charset="0"/>
                <a:cs typeface="Courier New" pitchFamily="49" charset="0"/>
              </a:rPr>
              <a:t>bs</a:t>
            </a:r>
            <a:r>
              <a:rPr lang="en-US" dirty="0">
                <a:cs typeface="Courier New" pitchFamily="49" charset="0"/>
              </a:rPr>
              <a:t> block size (the amount of data to read at once)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err="1">
                <a:latin typeface="Courier New" pitchFamily="49" charset="0"/>
                <a:cs typeface="Courier New" pitchFamily="49" charset="0"/>
              </a:rPr>
              <a:t>conv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noerror,sync</a:t>
            </a:r>
            <a:r>
              <a:rPr lang="en-US" dirty="0">
                <a:cs typeface="Courier New" pitchFamily="49" charset="0"/>
              </a:rPr>
              <a:t> makes sure the processing doesn’t stop error and failing blocks are filled with 0’s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endParaRPr lang="en-US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95" y="1371600"/>
            <a:ext cx="8746063" cy="1117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6851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000"/>
            <a:ext cx="9144000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25580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D7C1A1F3-414F-9E3A-F527-800E9053D3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0" y="533400"/>
            <a:ext cx="9144000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439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investigations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i="1" dirty="0"/>
              <a:t>Burst of a </a:t>
            </a:r>
            <a:r>
              <a:rPr lang="en-US" i="1" dirty="0" err="1"/>
              <a:t>ransomware</a:t>
            </a:r>
            <a:r>
              <a:rPr lang="en-US" i="1" dirty="0"/>
              <a:t> campaign, a self-propagating worm exploiting a zero-day vulnerability in the operating system. After it is executed, the worm blocks access to the data on the disk and asks for ransom.</a:t>
            </a:r>
          </a:p>
          <a:p>
            <a:r>
              <a:rPr lang="en-US" dirty="0"/>
              <a:t>Micro Enterprise</a:t>
            </a:r>
          </a:p>
          <a:p>
            <a:pPr lvl="1"/>
            <a:r>
              <a:rPr lang="en-US" dirty="0"/>
              <a:t>Can data be recovered?</a:t>
            </a:r>
          </a:p>
          <a:p>
            <a:pPr lvl="1"/>
            <a:r>
              <a:rPr lang="en-US" dirty="0"/>
              <a:t>Have data been modified, tempered with?</a:t>
            </a:r>
          </a:p>
          <a:p>
            <a:r>
              <a:rPr lang="en-US" dirty="0"/>
              <a:t>Large Organization</a:t>
            </a:r>
          </a:p>
          <a:p>
            <a:pPr lvl="1"/>
            <a:r>
              <a:rPr lang="en-US" dirty="0"/>
              <a:t>How the attack is spreading and how to spot it?</a:t>
            </a:r>
          </a:p>
          <a:p>
            <a:pPr lvl="1"/>
            <a:r>
              <a:rPr lang="en-US" dirty="0"/>
              <a:t>Have any sensitive data leaked?</a:t>
            </a:r>
          </a:p>
          <a:p>
            <a:r>
              <a:rPr lang="en-US" dirty="0"/>
              <a:t>Law Enforcement</a:t>
            </a:r>
          </a:p>
          <a:p>
            <a:pPr lvl="1"/>
            <a:r>
              <a:rPr lang="en-US" dirty="0"/>
              <a:t>Is it possible to identify the attacker?</a:t>
            </a:r>
          </a:p>
          <a:p>
            <a:pPr lvl="1"/>
            <a:r>
              <a:rPr lang="en-US" dirty="0"/>
              <a:t>Is the determined evidence admissible?</a:t>
            </a:r>
          </a:p>
        </p:txBody>
      </p:sp>
    </p:spTree>
    <p:extLst>
      <p:ext uri="{BB962C8B-B14F-4D97-AF65-F5344CB8AC3E}">
        <p14:creationId xmlns:p14="http://schemas.microsoft.com/office/powerpoint/2010/main" val="1775006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Evidence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Evidence is determined based on acquired artifacts</a:t>
            </a:r>
          </a:p>
          <a:p>
            <a:pPr lvl="1"/>
            <a:r>
              <a:rPr lang="en-US" dirty="0"/>
              <a:t>Digital artifacts are data</a:t>
            </a:r>
          </a:p>
          <a:p>
            <a:r>
              <a:rPr lang="en-US" dirty="0"/>
              <a:t>Can be literally anything</a:t>
            </a:r>
          </a:p>
          <a:p>
            <a:pPr lvl="1"/>
            <a:r>
              <a:rPr lang="en-US" dirty="0"/>
              <a:t>Files on the storage, memory contents, metadata</a:t>
            </a:r>
          </a:p>
          <a:p>
            <a:pPr lvl="1"/>
            <a:r>
              <a:rPr lang="en-US" dirty="0"/>
              <a:t>Computer isn’t the only source of data</a:t>
            </a:r>
          </a:p>
          <a:p>
            <a:r>
              <a:rPr lang="en-US" dirty="0"/>
              <a:t>Data is digital</a:t>
            </a:r>
          </a:p>
          <a:p>
            <a:pPr lvl="1"/>
            <a:r>
              <a:rPr lang="en-US" dirty="0"/>
              <a:t>Potentially hard to get</a:t>
            </a:r>
          </a:p>
          <a:p>
            <a:pPr lvl="1"/>
            <a:r>
              <a:rPr lang="en-US" dirty="0"/>
              <a:t>Easy to distort</a:t>
            </a:r>
          </a:p>
        </p:txBody>
      </p:sp>
    </p:spTree>
    <p:extLst>
      <p:ext uri="{BB962C8B-B14F-4D97-AF65-F5344CB8AC3E}">
        <p14:creationId xmlns:p14="http://schemas.microsoft.com/office/powerpoint/2010/main" val="2963358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Today’s focus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We focus on system administrators who want to </a:t>
            </a:r>
            <a:r>
              <a:rPr lang="en-US"/>
              <a:t>secure forensically </a:t>
            </a:r>
            <a:r>
              <a:rPr lang="en-US" dirty="0"/>
              <a:t>sound data</a:t>
            </a:r>
          </a:p>
          <a:p>
            <a:pPr lvl="1"/>
            <a:r>
              <a:rPr lang="en-US" dirty="0"/>
              <a:t>Not aiming at acting in “hostile environment” (like LEA, etc.)</a:t>
            </a:r>
          </a:p>
          <a:p>
            <a:pPr lvl="1"/>
            <a:r>
              <a:rPr lang="en-US" dirty="0"/>
              <a:t>The environment is supposed to be known and cooperative (mostly)</a:t>
            </a:r>
          </a:p>
          <a:p>
            <a:pPr lvl="2"/>
            <a:r>
              <a:rPr lang="en-US" dirty="0"/>
              <a:t>Architecture details can be (easily) established</a:t>
            </a:r>
          </a:p>
          <a:p>
            <a:pPr lvl="2"/>
            <a:r>
              <a:rPr lang="en-US" dirty="0"/>
              <a:t>System passwords and keys are known / available, etc.</a:t>
            </a:r>
          </a:p>
          <a:p>
            <a:r>
              <a:rPr lang="en-US" dirty="0"/>
              <a:t>We focus on demonstrating principles using common tools</a:t>
            </a:r>
          </a:p>
        </p:txBody>
      </p:sp>
    </p:spTree>
    <p:extLst>
      <p:ext uri="{BB962C8B-B14F-4D97-AF65-F5344CB8AC3E}">
        <p14:creationId xmlns:p14="http://schemas.microsoft.com/office/powerpoint/2010/main" val="1680971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Data Acquisition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2750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principles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Common principles</a:t>
            </a:r>
          </a:p>
          <a:p>
            <a:pPr lvl="1"/>
            <a:r>
              <a:rPr lang="en-US" dirty="0"/>
              <a:t>The collected data should be:</a:t>
            </a:r>
          </a:p>
          <a:p>
            <a:pPr lvl="2"/>
            <a:r>
              <a:rPr lang="en-US" dirty="0"/>
              <a:t>complete (for subsequent analysis)</a:t>
            </a:r>
          </a:p>
          <a:p>
            <a:pPr lvl="2"/>
            <a:r>
              <a:rPr lang="en-US" dirty="0"/>
              <a:t>accurate (not altered)</a:t>
            </a:r>
          </a:p>
          <a:p>
            <a:pPr lvl="1"/>
            <a:r>
              <a:rPr lang="en-US" dirty="0"/>
              <a:t>“We want to get the most evidence we can with the least amount of alteration”</a:t>
            </a:r>
          </a:p>
          <a:p>
            <a:r>
              <a:rPr lang="en-US" dirty="0"/>
              <a:t>Every investigation should be scoped (questions formulated, at least internally)</a:t>
            </a:r>
          </a:p>
          <a:p>
            <a:r>
              <a:rPr lang="en-US" dirty="0"/>
              <a:t>Only start the acquisition process if you’re authorized!</a:t>
            </a:r>
          </a:p>
          <a:p>
            <a:r>
              <a:rPr lang="en-US" dirty="0"/>
              <a:t>Prepare </a:t>
            </a:r>
            <a:r>
              <a:rPr lang="en-US"/>
              <a:t>in advance</a:t>
            </a:r>
            <a:endParaRPr lang="en-US" dirty="0"/>
          </a:p>
          <a:p>
            <a:r>
              <a:rPr lang="en-US" dirty="0"/>
              <a:t>The quality of the data and the soundness of the acquisition process determines the utility of the evidence</a:t>
            </a:r>
          </a:p>
        </p:txBody>
      </p:sp>
    </p:spTree>
    <p:extLst>
      <p:ext uri="{BB962C8B-B14F-4D97-AF65-F5344CB8AC3E}">
        <p14:creationId xmlns:p14="http://schemas.microsoft.com/office/powerpoint/2010/main" val="16565516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Risks of low quality of evidence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If the evidence is incomplete, it cannot yield relevant outcome</a:t>
            </a:r>
          </a:p>
          <a:p>
            <a:r>
              <a:rPr lang="en-US" dirty="0"/>
              <a:t>If the acquisition process doesn’t guarantee the integrity and authenticity of the data, results can be disputed</a:t>
            </a:r>
          </a:p>
          <a:p>
            <a:pPr lvl="1"/>
            <a:r>
              <a:rPr lang="en-US" dirty="0"/>
              <a:t>Never know when the data will need to be defended, e.g. an internal process with an employee can end up in court</a:t>
            </a:r>
          </a:p>
          <a:p>
            <a:r>
              <a:rPr lang="en-US" dirty="0"/>
              <a:t>If you don’t know what to do, do not interact with the system at all</a:t>
            </a:r>
          </a:p>
          <a:p>
            <a:pPr lvl="1"/>
            <a:r>
              <a:rPr lang="en-US" dirty="0"/>
              <a:t>No commands typed, no programs started, no new logins, …</a:t>
            </a:r>
          </a:p>
        </p:txBody>
      </p:sp>
    </p:spTree>
    <p:extLst>
      <p:ext uri="{BB962C8B-B14F-4D97-AF65-F5344CB8AC3E}">
        <p14:creationId xmlns:p14="http://schemas.microsoft.com/office/powerpoint/2010/main" val="36001748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1000" y="2438400"/>
            <a:ext cx="8229600" cy="1143000"/>
          </a:xfrm>
        </p:spPr>
        <p:txBody>
          <a:bodyPr/>
          <a:lstStyle/>
          <a:p>
            <a:r>
              <a:rPr lang="en-US" dirty="0"/>
              <a:t>Getting data from computer</a:t>
            </a:r>
          </a:p>
        </p:txBody>
      </p:sp>
    </p:spTree>
    <p:extLst>
      <p:ext uri="{BB962C8B-B14F-4D97-AF65-F5344CB8AC3E}">
        <p14:creationId xmlns:p14="http://schemas.microsoft.com/office/powerpoint/2010/main" val="279950482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27909</TotalTime>
  <Words>1565</Words>
  <Application>Microsoft Office PowerPoint</Application>
  <PresentationFormat>On-screen Show (4:3)</PresentationFormat>
  <Paragraphs>177</Paragraphs>
  <Slides>28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Courier New</vt:lpstr>
      <vt:lpstr>Motiv systému Office</vt:lpstr>
      <vt:lpstr>Digital Forensics: Essentials and Data Acquisition</vt:lpstr>
      <vt:lpstr>Digital Forensics</vt:lpstr>
      <vt:lpstr>Examples of investigations</vt:lpstr>
      <vt:lpstr>Digital Evidence</vt:lpstr>
      <vt:lpstr> Today’s focus</vt:lpstr>
      <vt:lpstr>Data Acquisition</vt:lpstr>
      <vt:lpstr>Basic principles</vt:lpstr>
      <vt:lpstr>Risks of low quality of evidence</vt:lpstr>
      <vt:lpstr>Getting data from computer</vt:lpstr>
      <vt:lpstr>Machine is switched off</vt:lpstr>
      <vt:lpstr>Never boot the machine OS</vt:lpstr>
      <vt:lpstr>What if the computer is turned on?</vt:lpstr>
      <vt:lpstr>Why (not) to pull the power plug?</vt:lpstr>
      <vt:lpstr>Live capture</vt:lpstr>
      <vt:lpstr>Things to remember during live capture</vt:lpstr>
      <vt:lpstr>Perils of live acquisition</vt:lpstr>
      <vt:lpstr>Handling primary data</vt:lpstr>
      <vt:lpstr>Managing captured data</vt:lpstr>
      <vt:lpstr>PowerPoint Presentation</vt:lpstr>
      <vt:lpstr> Acquiring evidence from storage systems </vt:lpstr>
      <vt:lpstr>Strategies</vt:lpstr>
      <vt:lpstr>Acquisition in virtual environment </vt:lpstr>
      <vt:lpstr>Performing full byte-stream copy</vt:lpstr>
      <vt:lpstr>Full byte copy</vt:lpstr>
      <vt:lpstr>Mirroring</vt:lpstr>
      <vt:lpstr>Imaging using dd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Essentials of Host-based Forensics</dc:title>
  <dc:creator>Daniel Kouril</dc:creator>
  <cp:lastModifiedBy>Daniel Kouřil</cp:lastModifiedBy>
  <cp:revision>126</cp:revision>
  <dcterms:created xsi:type="dcterms:W3CDTF">2020-10-24T18:35:00Z</dcterms:created>
  <dcterms:modified xsi:type="dcterms:W3CDTF">2025-04-10T09:38:00Z</dcterms:modified>
</cp:coreProperties>
</file>