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7"/>
  </p:notesMasterIdLst>
  <p:sldIdLst>
    <p:sldId id="256" r:id="rId5"/>
    <p:sldId id="267" r:id="rId6"/>
    <p:sldId id="257" r:id="rId7"/>
    <p:sldId id="258" r:id="rId8"/>
    <p:sldId id="268" r:id="rId9"/>
    <p:sldId id="264" r:id="rId10"/>
    <p:sldId id="259" r:id="rId11"/>
    <p:sldId id="269" r:id="rId12"/>
    <p:sldId id="263" r:id="rId13"/>
    <p:sldId id="260" r:id="rId14"/>
    <p:sldId id="270" r:id="rId15"/>
    <p:sldId id="26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1659"/>
    <a:srgbClr val="E2E9ED"/>
    <a:srgbClr val="20A9E3"/>
    <a:srgbClr val="E2EAED"/>
    <a:srgbClr val="E8EAE8"/>
    <a:srgbClr val="EBECEB"/>
    <a:srgbClr val="F1F3F1"/>
    <a:srgbClr val="E9EAE9"/>
    <a:srgbClr val="F2F4F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999DC18-74ED-4986-ACFB-E65D66C2BF25}" v="5" dt="2023-12-08T15:22:20.9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94" autoAdjust="0"/>
    <p:restoredTop sz="93401" autoAdjust="0"/>
  </p:normalViewPr>
  <p:slideViewPr>
    <p:cSldViewPr snapToGrid="0" snapToObjects="1">
      <p:cViewPr varScale="1">
        <p:scale>
          <a:sx n="92" d="100"/>
          <a:sy n="92" d="100"/>
        </p:scale>
        <p:origin x="200" y="42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9CA22C-22AC-D04C-9ABC-47816C11CDB3}" type="datetimeFigureOut">
              <a:rPr lang="en-US" smtClean="0"/>
              <a:t>4/8/25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4695E8-5C33-3B4B-ACFE-57B09BE395D3}" type="slidenum">
              <a:rPr lang="en-US" smtClean="0"/>
              <a:t>‹#›</a:t>
            </a:fld>
            <a:endParaRPr lang="en-US"/>
          </a:p>
        </p:txBody>
      </p:sp>
    </p:spTree>
    <p:extLst>
      <p:ext uri="{BB962C8B-B14F-4D97-AF65-F5344CB8AC3E}">
        <p14:creationId xmlns:p14="http://schemas.microsoft.com/office/powerpoint/2010/main" val="133101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54695E8-5C33-3B4B-ACFE-57B09BE395D3}" type="slidenum">
              <a:rPr lang="en-US" smtClean="0"/>
              <a:t>1</a:t>
            </a:fld>
            <a:endParaRPr lang="en-US"/>
          </a:p>
        </p:txBody>
      </p:sp>
    </p:spTree>
    <p:extLst>
      <p:ext uri="{BB962C8B-B14F-4D97-AF65-F5344CB8AC3E}">
        <p14:creationId xmlns:p14="http://schemas.microsoft.com/office/powerpoint/2010/main" val="24363125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88E71E-A652-9B67-C7A1-9C5BD88E72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600A10-A616-C0E9-4375-29B6FFB4EEE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0BA0559-47B1-3976-0554-94D48ECC129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ED747C7-25FF-6CD7-1E9F-2B0D2AB06401}"/>
              </a:ext>
            </a:extLst>
          </p:cNvPr>
          <p:cNvSpPr>
            <a:spLocks noGrp="1"/>
          </p:cNvSpPr>
          <p:nvPr>
            <p:ph type="sldNum" sz="quarter" idx="5"/>
          </p:nvPr>
        </p:nvSpPr>
        <p:spPr/>
        <p:txBody>
          <a:bodyPr/>
          <a:lstStyle/>
          <a:p>
            <a:fld id="{F54695E8-5C33-3B4B-ACFE-57B09BE395D3}" type="slidenum">
              <a:rPr lang="en-US" smtClean="0"/>
              <a:t>10</a:t>
            </a:fld>
            <a:endParaRPr lang="en-US"/>
          </a:p>
        </p:txBody>
      </p:sp>
    </p:spTree>
    <p:extLst>
      <p:ext uri="{BB962C8B-B14F-4D97-AF65-F5344CB8AC3E}">
        <p14:creationId xmlns:p14="http://schemas.microsoft.com/office/powerpoint/2010/main" val="8032752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6D9B9D-4949-7BC0-D608-4713FB40ED7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A3E9E9C-774F-0841-6B83-D1E19C330F0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E0593F1-DCE7-2FFC-0963-6B106FF343D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670A21F-52F0-3B48-6963-0576A0CD14E6}"/>
              </a:ext>
            </a:extLst>
          </p:cNvPr>
          <p:cNvSpPr>
            <a:spLocks noGrp="1"/>
          </p:cNvSpPr>
          <p:nvPr>
            <p:ph type="sldNum" sz="quarter" idx="5"/>
          </p:nvPr>
        </p:nvSpPr>
        <p:spPr/>
        <p:txBody>
          <a:bodyPr/>
          <a:lstStyle/>
          <a:p>
            <a:fld id="{F54695E8-5C33-3B4B-ACFE-57B09BE395D3}" type="slidenum">
              <a:rPr lang="en-US" smtClean="0"/>
              <a:t>11</a:t>
            </a:fld>
            <a:endParaRPr lang="en-US"/>
          </a:p>
        </p:txBody>
      </p:sp>
    </p:spTree>
    <p:extLst>
      <p:ext uri="{BB962C8B-B14F-4D97-AF65-F5344CB8AC3E}">
        <p14:creationId xmlns:p14="http://schemas.microsoft.com/office/powerpoint/2010/main" val="29189209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080EA6-9069-0CA0-0509-995B850DC2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4D96A4-ECFC-17F5-483F-4DA99BCE0BB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F5DE3E-F1B6-3000-C6F4-9678C0332F8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7CEC0F4-FA69-0A1C-99E7-2BE9367FAB1A}"/>
              </a:ext>
            </a:extLst>
          </p:cNvPr>
          <p:cNvSpPr>
            <a:spLocks noGrp="1"/>
          </p:cNvSpPr>
          <p:nvPr>
            <p:ph type="sldNum" sz="quarter" idx="5"/>
          </p:nvPr>
        </p:nvSpPr>
        <p:spPr/>
        <p:txBody>
          <a:bodyPr/>
          <a:lstStyle/>
          <a:p>
            <a:fld id="{F54695E8-5C33-3B4B-ACFE-57B09BE395D3}" type="slidenum">
              <a:rPr lang="en-US" smtClean="0"/>
              <a:t>12</a:t>
            </a:fld>
            <a:endParaRPr lang="en-US"/>
          </a:p>
        </p:txBody>
      </p:sp>
    </p:spTree>
    <p:extLst>
      <p:ext uri="{BB962C8B-B14F-4D97-AF65-F5344CB8AC3E}">
        <p14:creationId xmlns:p14="http://schemas.microsoft.com/office/powerpoint/2010/main" val="4282702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310A62-3DF4-4F22-92B3-BB332AA33E9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FC8995-66F2-E067-2D13-4A7317D291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6BB2526-5DB9-7CEF-4F18-7C56DE651F2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1F32C1C-AA2B-17CD-8787-D38CC9D2D951}"/>
              </a:ext>
            </a:extLst>
          </p:cNvPr>
          <p:cNvSpPr>
            <a:spLocks noGrp="1"/>
          </p:cNvSpPr>
          <p:nvPr>
            <p:ph type="sldNum" sz="quarter" idx="5"/>
          </p:nvPr>
        </p:nvSpPr>
        <p:spPr/>
        <p:txBody>
          <a:bodyPr/>
          <a:lstStyle/>
          <a:p>
            <a:fld id="{F54695E8-5C33-3B4B-ACFE-57B09BE395D3}" type="slidenum">
              <a:rPr lang="en-US" smtClean="0"/>
              <a:t>2</a:t>
            </a:fld>
            <a:endParaRPr lang="en-US"/>
          </a:p>
        </p:txBody>
      </p:sp>
    </p:spTree>
    <p:extLst>
      <p:ext uri="{BB962C8B-B14F-4D97-AF65-F5344CB8AC3E}">
        <p14:creationId xmlns:p14="http://schemas.microsoft.com/office/powerpoint/2010/main" val="27833509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A1E911-872C-5E02-6114-42B21BE2F56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D916F90-086F-446E-F7AE-F3209CBD203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CD77CD-5D8F-CC0E-E3CC-922D953B61F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8BDB278-1856-CA41-6845-20270E83B850}"/>
              </a:ext>
            </a:extLst>
          </p:cNvPr>
          <p:cNvSpPr>
            <a:spLocks noGrp="1"/>
          </p:cNvSpPr>
          <p:nvPr>
            <p:ph type="sldNum" sz="quarter" idx="5"/>
          </p:nvPr>
        </p:nvSpPr>
        <p:spPr/>
        <p:txBody>
          <a:bodyPr/>
          <a:lstStyle/>
          <a:p>
            <a:fld id="{F54695E8-5C33-3B4B-ACFE-57B09BE395D3}" type="slidenum">
              <a:rPr lang="en-US" smtClean="0"/>
              <a:t>3</a:t>
            </a:fld>
            <a:endParaRPr lang="en-US"/>
          </a:p>
        </p:txBody>
      </p:sp>
    </p:spTree>
    <p:extLst>
      <p:ext uri="{BB962C8B-B14F-4D97-AF65-F5344CB8AC3E}">
        <p14:creationId xmlns:p14="http://schemas.microsoft.com/office/powerpoint/2010/main" val="38285944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164838-FCE3-76CB-D0F3-45CF81E5BF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F9824F-5510-3652-11E4-092D4693376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F6A87A-53C8-E8B1-43EE-82601BAECF7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4F64B68-F455-2685-5749-92A4AD79AB5B}"/>
              </a:ext>
            </a:extLst>
          </p:cNvPr>
          <p:cNvSpPr>
            <a:spLocks noGrp="1"/>
          </p:cNvSpPr>
          <p:nvPr>
            <p:ph type="sldNum" sz="quarter" idx="5"/>
          </p:nvPr>
        </p:nvSpPr>
        <p:spPr/>
        <p:txBody>
          <a:bodyPr/>
          <a:lstStyle/>
          <a:p>
            <a:fld id="{F54695E8-5C33-3B4B-ACFE-57B09BE395D3}" type="slidenum">
              <a:rPr lang="en-US" smtClean="0"/>
              <a:t>4</a:t>
            </a:fld>
            <a:endParaRPr lang="en-US"/>
          </a:p>
        </p:txBody>
      </p:sp>
    </p:spTree>
    <p:extLst>
      <p:ext uri="{BB962C8B-B14F-4D97-AF65-F5344CB8AC3E}">
        <p14:creationId xmlns:p14="http://schemas.microsoft.com/office/powerpoint/2010/main" val="3997257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45A1AD-BD89-FA15-ABC1-DD6554080BD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35B083F-8A74-5E56-43D2-F19C331ED38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D94721-FD95-0F20-13AE-5D467DA41D9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9353E46-0826-2538-5BBD-78748E0E3BA2}"/>
              </a:ext>
            </a:extLst>
          </p:cNvPr>
          <p:cNvSpPr>
            <a:spLocks noGrp="1"/>
          </p:cNvSpPr>
          <p:nvPr>
            <p:ph type="sldNum" sz="quarter" idx="5"/>
          </p:nvPr>
        </p:nvSpPr>
        <p:spPr/>
        <p:txBody>
          <a:bodyPr/>
          <a:lstStyle/>
          <a:p>
            <a:fld id="{F54695E8-5C33-3B4B-ACFE-57B09BE395D3}" type="slidenum">
              <a:rPr lang="en-US" smtClean="0"/>
              <a:t>5</a:t>
            </a:fld>
            <a:endParaRPr lang="en-US"/>
          </a:p>
        </p:txBody>
      </p:sp>
    </p:spTree>
    <p:extLst>
      <p:ext uri="{BB962C8B-B14F-4D97-AF65-F5344CB8AC3E}">
        <p14:creationId xmlns:p14="http://schemas.microsoft.com/office/powerpoint/2010/main" val="1121891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2B7BC0-154C-50FC-2D0C-68B967F9A89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4D851A8-1C91-810D-70F3-07C8B607E6C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6E1267-840F-0B34-7872-18743AE57BC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23F2C41-2B6B-A219-DF21-048E5EA4FC43}"/>
              </a:ext>
            </a:extLst>
          </p:cNvPr>
          <p:cNvSpPr>
            <a:spLocks noGrp="1"/>
          </p:cNvSpPr>
          <p:nvPr>
            <p:ph type="sldNum" sz="quarter" idx="5"/>
          </p:nvPr>
        </p:nvSpPr>
        <p:spPr/>
        <p:txBody>
          <a:bodyPr/>
          <a:lstStyle/>
          <a:p>
            <a:fld id="{F54695E8-5C33-3B4B-ACFE-57B09BE395D3}" type="slidenum">
              <a:rPr lang="en-US" smtClean="0"/>
              <a:t>6</a:t>
            </a:fld>
            <a:endParaRPr lang="en-US"/>
          </a:p>
        </p:txBody>
      </p:sp>
    </p:spTree>
    <p:extLst>
      <p:ext uri="{BB962C8B-B14F-4D97-AF65-F5344CB8AC3E}">
        <p14:creationId xmlns:p14="http://schemas.microsoft.com/office/powerpoint/2010/main" val="1643675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2A71F-E264-E362-8BCF-F2BDA5FA39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18564E-D7FC-E4E9-9C6A-C37EC7BB7A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C654F3-8DE8-25CC-FA85-0289D979E46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C125C86-F505-7BE8-E64F-C709B998473E}"/>
              </a:ext>
            </a:extLst>
          </p:cNvPr>
          <p:cNvSpPr>
            <a:spLocks noGrp="1"/>
          </p:cNvSpPr>
          <p:nvPr>
            <p:ph type="sldNum" sz="quarter" idx="5"/>
          </p:nvPr>
        </p:nvSpPr>
        <p:spPr/>
        <p:txBody>
          <a:bodyPr/>
          <a:lstStyle/>
          <a:p>
            <a:fld id="{F54695E8-5C33-3B4B-ACFE-57B09BE395D3}" type="slidenum">
              <a:rPr lang="en-US" smtClean="0"/>
              <a:t>7</a:t>
            </a:fld>
            <a:endParaRPr lang="en-US"/>
          </a:p>
        </p:txBody>
      </p:sp>
    </p:spTree>
    <p:extLst>
      <p:ext uri="{BB962C8B-B14F-4D97-AF65-F5344CB8AC3E}">
        <p14:creationId xmlns:p14="http://schemas.microsoft.com/office/powerpoint/2010/main" val="18171378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77FD0B-6698-D6DB-CB11-02DD1A5E273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0BF53E-5B5A-5A58-561E-2FBC39144AA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6A0A322-0C6F-F1B8-AE89-326B700BA95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5177908-AE94-058B-115A-F481D13342D6}"/>
              </a:ext>
            </a:extLst>
          </p:cNvPr>
          <p:cNvSpPr>
            <a:spLocks noGrp="1"/>
          </p:cNvSpPr>
          <p:nvPr>
            <p:ph type="sldNum" sz="quarter" idx="5"/>
          </p:nvPr>
        </p:nvSpPr>
        <p:spPr/>
        <p:txBody>
          <a:bodyPr/>
          <a:lstStyle/>
          <a:p>
            <a:fld id="{F54695E8-5C33-3B4B-ACFE-57B09BE395D3}" type="slidenum">
              <a:rPr lang="en-US" smtClean="0"/>
              <a:t>8</a:t>
            </a:fld>
            <a:endParaRPr lang="en-US"/>
          </a:p>
        </p:txBody>
      </p:sp>
    </p:spTree>
    <p:extLst>
      <p:ext uri="{BB962C8B-B14F-4D97-AF65-F5344CB8AC3E}">
        <p14:creationId xmlns:p14="http://schemas.microsoft.com/office/powerpoint/2010/main" val="14664040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7F62AD-1F4C-6138-F8EE-D57F880A62E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AF1966-FE26-E16F-44EE-054E143968C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B647BED-6955-F35C-0B35-FB817598786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7644345-2D10-09CB-38A8-848437D56D9C}"/>
              </a:ext>
            </a:extLst>
          </p:cNvPr>
          <p:cNvSpPr>
            <a:spLocks noGrp="1"/>
          </p:cNvSpPr>
          <p:nvPr>
            <p:ph type="sldNum" sz="quarter" idx="5"/>
          </p:nvPr>
        </p:nvSpPr>
        <p:spPr/>
        <p:txBody>
          <a:bodyPr/>
          <a:lstStyle/>
          <a:p>
            <a:fld id="{F54695E8-5C33-3B4B-ACFE-57B09BE395D3}" type="slidenum">
              <a:rPr lang="en-US" smtClean="0"/>
              <a:t>9</a:t>
            </a:fld>
            <a:endParaRPr lang="en-US"/>
          </a:p>
        </p:txBody>
      </p:sp>
    </p:spTree>
    <p:extLst>
      <p:ext uri="{BB962C8B-B14F-4D97-AF65-F5344CB8AC3E}">
        <p14:creationId xmlns:p14="http://schemas.microsoft.com/office/powerpoint/2010/main" val="6834395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AED0C6B-3519-7649-9EDA-B20E6834E3BF}" type="datetimeFigureOut">
              <a:rPr lang="en-US" smtClean="0"/>
              <a:t>4/8/25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1B6D72-4AA7-204E-A710-32294BC94FE8}" type="slidenum">
              <a:rPr lang="en-US" smtClean="0"/>
              <a:t>‹#›</a:t>
            </a:fld>
            <a:endParaRPr lang="en-US"/>
          </a:p>
        </p:txBody>
      </p:sp>
    </p:spTree>
    <p:extLst>
      <p:ext uri="{BB962C8B-B14F-4D97-AF65-F5344CB8AC3E}">
        <p14:creationId xmlns:p14="http://schemas.microsoft.com/office/powerpoint/2010/main" val="10016262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AED0C6B-3519-7649-9EDA-B20E6834E3BF}" type="datetimeFigureOut">
              <a:rPr lang="en-US" smtClean="0"/>
              <a:t>4/8/25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1B6D72-4AA7-204E-A710-32294BC94FE8}" type="slidenum">
              <a:rPr lang="en-US" smtClean="0"/>
              <a:t>‹#›</a:t>
            </a:fld>
            <a:endParaRPr lang="en-US"/>
          </a:p>
        </p:txBody>
      </p:sp>
    </p:spTree>
    <p:extLst>
      <p:ext uri="{BB962C8B-B14F-4D97-AF65-F5344CB8AC3E}">
        <p14:creationId xmlns:p14="http://schemas.microsoft.com/office/powerpoint/2010/main" val="1931486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AED0C6B-3519-7649-9EDA-B20E6834E3BF}" type="datetimeFigureOut">
              <a:rPr lang="en-US" smtClean="0"/>
              <a:t>4/8/25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1B6D72-4AA7-204E-A710-32294BC94FE8}" type="slidenum">
              <a:rPr lang="en-US" smtClean="0"/>
              <a:t>‹#›</a:t>
            </a:fld>
            <a:endParaRPr lang="en-US"/>
          </a:p>
        </p:txBody>
      </p:sp>
    </p:spTree>
    <p:extLst>
      <p:ext uri="{BB962C8B-B14F-4D97-AF65-F5344CB8AC3E}">
        <p14:creationId xmlns:p14="http://schemas.microsoft.com/office/powerpoint/2010/main" val="1125452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AED0C6B-3519-7649-9EDA-B20E6834E3BF}" type="datetimeFigureOut">
              <a:rPr lang="en-US" smtClean="0"/>
              <a:t>4/8/25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1B6D72-4AA7-204E-A710-32294BC94FE8}" type="slidenum">
              <a:rPr lang="en-US" smtClean="0"/>
              <a:t>‹#›</a:t>
            </a:fld>
            <a:endParaRPr lang="en-US"/>
          </a:p>
        </p:txBody>
      </p:sp>
    </p:spTree>
    <p:extLst>
      <p:ext uri="{BB962C8B-B14F-4D97-AF65-F5344CB8AC3E}">
        <p14:creationId xmlns:p14="http://schemas.microsoft.com/office/powerpoint/2010/main" val="208007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AED0C6B-3519-7649-9EDA-B20E6834E3BF}" type="datetimeFigureOut">
              <a:rPr lang="en-US" smtClean="0"/>
              <a:t>4/8/25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1B6D72-4AA7-204E-A710-32294BC94FE8}" type="slidenum">
              <a:rPr lang="en-US" smtClean="0"/>
              <a:t>‹#›</a:t>
            </a:fld>
            <a:endParaRPr lang="en-US"/>
          </a:p>
        </p:txBody>
      </p:sp>
    </p:spTree>
    <p:extLst>
      <p:ext uri="{BB962C8B-B14F-4D97-AF65-F5344CB8AC3E}">
        <p14:creationId xmlns:p14="http://schemas.microsoft.com/office/powerpoint/2010/main" val="2029335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AED0C6B-3519-7649-9EDA-B20E6834E3BF}" type="datetimeFigureOut">
              <a:rPr lang="en-US" smtClean="0"/>
              <a:t>4/8/25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1B6D72-4AA7-204E-A710-32294BC94FE8}" type="slidenum">
              <a:rPr lang="en-US" smtClean="0"/>
              <a:t>‹#›</a:t>
            </a:fld>
            <a:endParaRPr lang="en-US"/>
          </a:p>
        </p:txBody>
      </p:sp>
    </p:spTree>
    <p:extLst>
      <p:ext uri="{BB962C8B-B14F-4D97-AF65-F5344CB8AC3E}">
        <p14:creationId xmlns:p14="http://schemas.microsoft.com/office/powerpoint/2010/main" val="704013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AED0C6B-3519-7649-9EDA-B20E6834E3BF}" type="datetimeFigureOut">
              <a:rPr lang="en-US" smtClean="0"/>
              <a:t>4/8/25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21B6D72-4AA7-204E-A710-32294BC94FE8}" type="slidenum">
              <a:rPr lang="en-US" smtClean="0"/>
              <a:t>‹#›</a:t>
            </a:fld>
            <a:endParaRPr lang="en-US"/>
          </a:p>
        </p:txBody>
      </p:sp>
    </p:spTree>
    <p:extLst>
      <p:ext uri="{BB962C8B-B14F-4D97-AF65-F5344CB8AC3E}">
        <p14:creationId xmlns:p14="http://schemas.microsoft.com/office/powerpoint/2010/main" val="18594830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AED0C6B-3519-7649-9EDA-B20E6834E3BF}" type="datetimeFigureOut">
              <a:rPr lang="en-US" smtClean="0"/>
              <a:t>4/8/25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1B6D72-4AA7-204E-A710-32294BC94FE8}" type="slidenum">
              <a:rPr lang="en-US" smtClean="0"/>
              <a:t>‹#›</a:t>
            </a:fld>
            <a:endParaRPr lang="en-US"/>
          </a:p>
        </p:txBody>
      </p:sp>
    </p:spTree>
    <p:extLst>
      <p:ext uri="{BB962C8B-B14F-4D97-AF65-F5344CB8AC3E}">
        <p14:creationId xmlns:p14="http://schemas.microsoft.com/office/powerpoint/2010/main" val="20225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ED0C6B-3519-7649-9EDA-B20E6834E3BF}" type="datetimeFigureOut">
              <a:rPr lang="en-US" smtClean="0"/>
              <a:t>4/8/25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1B6D72-4AA7-204E-A710-32294BC94FE8}" type="slidenum">
              <a:rPr lang="en-US" smtClean="0"/>
              <a:t>‹#›</a:t>
            </a:fld>
            <a:endParaRPr lang="en-US"/>
          </a:p>
        </p:txBody>
      </p:sp>
    </p:spTree>
    <p:extLst>
      <p:ext uri="{BB962C8B-B14F-4D97-AF65-F5344CB8AC3E}">
        <p14:creationId xmlns:p14="http://schemas.microsoft.com/office/powerpoint/2010/main" val="1780306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AED0C6B-3519-7649-9EDA-B20E6834E3BF}" type="datetimeFigureOut">
              <a:rPr lang="en-US" smtClean="0"/>
              <a:t>4/8/25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1B6D72-4AA7-204E-A710-32294BC94FE8}" type="slidenum">
              <a:rPr lang="en-US" smtClean="0"/>
              <a:t>‹#›</a:t>
            </a:fld>
            <a:endParaRPr lang="en-US"/>
          </a:p>
        </p:txBody>
      </p:sp>
    </p:spTree>
    <p:extLst>
      <p:ext uri="{BB962C8B-B14F-4D97-AF65-F5344CB8AC3E}">
        <p14:creationId xmlns:p14="http://schemas.microsoft.com/office/powerpoint/2010/main" val="716027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AED0C6B-3519-7649-9EDA-B20E6834E3BF}" type="datetimeFigureOut">
              <a:rPr lang="en-US" smtClean="0"/>
              <a:t>4/8/25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1B6D72-4AA7-204E-A710-32294BC94FE8}" type="slidenum">
              <a:rPr lang="en-US" smtClean="0"/>
              <a:t>‹#›</a:t>
            </a:fld>
            <a:endParaRPr lang="en-US"/>
          </a:p>
        </p:txBody>
      </p:sp>
    </p:spTree>
    <p:extLst>
      <p:ext uri="{BB962C8B-B14F-4D97-AF65-F5344CB8AC3E}">
        <p14:creationId xmlns:p14="http://schemas.microsoft.com/office/powerpoint/2010/main" val="1929873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8000">
              <a:schemeClr val="accent5">
                <a:lumMod val="0"/>
                <a:lumOff val="100000"/>
              </a:schemeClr>
            </a:gs>
            <a:gs pos="11000">
              <a:schemeClr val="accent5">
                <a:lumMod val="0"/>
                <a:lumOff val="100000"/>
              </a:schemeClr>
            </a:gs>
            <a:gs pos="100000">
              <a:schemeClr val="accent5">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ED0C6B-3519-7649-9EDA-B20E6834E3BF}" type="datetimeFigureOut">
              <a:rPr lang="en-US" smtClean="0"/>
              <a:t>4/8/25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1B6D72-4AA7-204E-A710-32294BC94FE8}" type="slidenum">
              <a:rPr lang="en-US" smtClean="0"/>
              <a:t>‹#›</a:t>
            </a:fld>
            <a:endParaRPr lang="en-US"/>
          </a:p>
        </p:txBody>
      </p:sp>
    </p:spTree>
    <p:extLst>
      <p:ext uri="{BB962C8B-B14F-4D97-AF65-F5344CB8AC3E}">
        <p14:creationId xmlns:p14="http://schemas.microsoft.com/office/powerpoint/2010/main" val="12981072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tiff"/><Relationship Id="rId4" Type="http://schemas.openxmlformats.org/officeDocument/2006/relationships/image" Target="../media/image2.tiff"/></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3.tiff"/><Relationship Id="rId4" Type="http://schemas.openxmlformats.org/officeDocument/2006/relationships/image" Target="../media/image2.tiff"/></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3.tiff"/><Relationship Id="rId4" Type="http://schemas.openxmlformats.org/officeDocument/2006/relationships/image" Target="../media/image2.tiff"/></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3.tiff"/><Relationship Id="rId4" Type="http://schemas.openxmlformats.org/officeDocument/2006/relationships/image" Target="../media/image2.tiff"/></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tiff"/><Relationship Id="rId4" Type="http://schemas.openxmlformats.org/officeDocument/2006/relationships/image" Target="../media/image2.tiff"/></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tiff"/><Relationship Id="rId4" Type="http://schemas.openxmlformats.org/officeDocument/2006/relationships/image" Target="../media/image2.tiff"/></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tiff"/><Relationship Id="rId4" Type="http://schemas.openxmlformats.org/officeDocument/2006/relationships/image" Target="../media/image2.tiff"/></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3.tiff"/><Relationship Id="rId4" Type="http://schemas.openxmlformats.org/officeDocument/2006/relationships/image" Target="../media/image2.tiff"/></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3.tiff"/><Relationship Id="rId4" Type="http://schemas.openxmlformats.org/officeDocument/2006/relationships/image" Target="../media/image2.tiff"/></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3.tiff"/><Relationship Id="rId4" Type="http://schemas.openxmlformats.org/officeDocument/2006/relationships/image" Target="../media/image2.tiff"/></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3.tiff"/><Relationship Id="rId4" Type="http://schemas.openxmlformats.org/officeDocument/2006/relationships/image" Target="../media/image2.tiff"/></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3.tiff"/><Relationship Id="rId4" Type="http://schemas.openxmlformats.org/officeDocument/2006/relationships/image" Target="../media/image2.tif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2E9ED"/>
        </a:solidFill>
        <a:effectLst/>
      </p:bgPr>
    </p:bg>
    <p:spTree>
      <p:nvGrpSpPr>
        <p:cNvPr id="1" name=""/>
        <p:cNvGrpSpPr/>
        <p:nvPr/>
      </p:nvGrpSpPr>
      <p:grpSpPr>
        <a:xfrm>
          <a:off x="0" y="0"/>
          <a:ext cx="0" cy="0"/>
          <a:chOff x="0" y="0"/>
          <a:chExt cx="0" cy="0"/>
        </a:xfrm>
      </p:grpSpPr>
      <p:pic>
        <p:nvPicPr>
          <p:cNvPr id="5" name="Picture 4" descr="ADVANCE CRT Logo">
            <a:extLst>
              <a:ext uri="{FF2B5EF4-FFF2-40B4-BE49-F238E27FC236}">
                <a16:creationId xmlns:a16="http://schemas.microsoft.com/office/drawing/2014/main" id="{EB096F59-A1ED-EE4C-8F18-70314CC6EC08}"/>
              </a:ext>
            </a:extLst>
          </p:cNvPr>
          <p:cNvPicPr>
            <a:picLocks noChangeAspect="1"/>
          </p:cNvPicPr>
          <p:nvPr/>
        </p:nvPicPr>
        <p:blipFill>
          <a:blip r:embed="rId3"/>
          <a:stretch>
            <a:fillRect/>
          </a:stretch>
        </p:blipFill>
        <p:spPr>
          <a:xfrm>
            <a:off x="1" y="-25768"/>
            <a:ext cx="2508932" cy="873847"/>
          </a:xfrm>
          <a:prstGeom prst="rect">
            <a:avLst/>
          </a:prstGeom>
        </p:spPr>
      </p:pic>
      <p:pic>
        <p:nvPicPr>
          <p:cNvPr id="9" name="Picture 8" descr="Center for research training and science foundation ireland logo"/>
          <p:cNvPicPr>
            <a:picLocks noChangeAspect="1"/>
          </p:cNvPicPr>
          <p:nvPr/>
        </p:nvPicPr>
        <p:blipFill>
          <a:blip r:embed="rId4"/>
          <a:stretch>
            <a:fillRect/>
          </a:stretch>
        </p:blipFill>
        <p:spPr>
          <a:xfrm>
            <a:off x="9517752" y="1"/>
            <a:ext cx="2674248" cy="1013347"/>
          </a:xfrm>
          <a:prstGeom prst="rect">
            <a:avLst/>
          </a:prstGeom>
        </p:spPr>
      </p:pic>
      <p:pic>
        <p:nvPicPr>
          <p:cNvPr id="4" name="Picture 3" descr="Affiliated universities. University College Cork, Munster Technological University, Maynooth University, Technological University Dublin, Trinity College Dublin">
            <a:extLst>
              <a:ext uri="{FF2B5EF4-FFF2-40B4-BE49-F238E27FC236}">
                <a16:creationId xmlns:a16="http://schemas.microsoft.com/office/drawing/2014/main" id="{23E98A32-F5C5-943C-8EA4-F903C12DE72E}"/>
              </a:ext>
            </a:extLst>
          </p:cNvPr>
          <p:cNvPicPr>
            <a:picLocks noChangeAspect="1"/>
          </p:cNvPicPr>
          <p:nvPr/>
        </p:nvPicPr>
        <p:blipFill>
          <a:blip r:embed="rId5"/>
          <a:stretch>
            <a:fillRect/>
          </a:stretch>
        </p:blipFill>
        <p:spPr>
          <a:xfrm>
            <a:off x="0" y="5720754"/>
            <a:ext cx="6096000" cy="1137245"/>
          </a:xfrm>
          <a:prstGeom prst="rect">
            <a:avLst/>
          </a:prstGeom>
        </p:spPr>
      </p:pic>
      <p:sp>
        <p:nvSpPr>
          <p:cNvPr id="2" name="PlaceHolder 1">
            <a:extLst>
              <a:ext uri="{FF2B5EF4-FFF2-40B4-BE49-F238E27FC236}">
                <a16:creationId xmlns:a16="http://schemas.microsoft.com/office/drawing/2014/main" id="{EA92A34F-3A02-00D5-1158-306C5FF38706}"/>
              </a:ext>
            </a:extLst>
          </p:cNvPr>
          <p:cNvSpPr txBox="1">
            <a:spLocks/>
          </p:cNvSpPr>
          <p:nvPr/>
        </p:nvSpPr>
        <p:spPr>
          <a:xfrm>
            <a:off x="2155943" y="2509544"/>
            <a:ext cx="7714800" cy="923400"/>
          </a:xfrm>
          <a:prstGeom prst="rect">
            <a:avLst/>
          </a:prstGeom>
          <a:noFill/>
          <a:ln w="0">
            <a:noFill/>
          </a:ln>
        </p:spPr>
        <p:txBody>
          <a:bodyPr vert="horz" lIns="91440" tIns="91440" rIns="91440" bIns="91440" rtlCol="0" anchor="b">
            <a:normAutofit fontScale="97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tabLst>
                <a:tab pos="0" algn="l"/>
              </a:tabLst>
            </a:pPr>
            <a:r>
              <a:rPr lang="en" sz="5000" b="1" spc="-1" dirty="0">
                <a:solidFill>
                  <a:schemeClr val="dk1"/>
                </a:solidFill>
                <a:latin typeface="Outfit"/>
                <a:ea typeface="Outfit"/>
              </a:rPr>
              <a:t>OT Cybersecurity</a:t>
            </a:r>
            <a:endParaRPr lang="fr-FR" sz="5000" spc="-1" dirty="0">
              <a:solidFill>
                <a:schemeClr val="dk1"/>
              </a:solidFill>
              <a:latin typeface="Arial"/>
            </a:endParaRPr>
          </a:p>
        </p:txBody>
      </p:sp>
      <p:sp>
        <p:nvSpPr>
          <p:cNvPr id="3" name="PlaceHolder 2">
            <a:extLst>
              <a:ext uri="{FF2B5EF4-FFF2-40B4-BE49-F238E27FC236}">
                <a16:creationId xmlns:a16="http://schemas.microsoft.com/office/drawing/2014/main" id="{D1464C7D-46AB-5ABF-8B43-E454BB999448}"/>
              </a:ext>
            </a:extLst>
          </p:cNvPr>
          <p:cNvSpPr txBox="1">
            <a:spLocks/>
          </p:cNvSpPr>
          <p:nvPr/>
        </p:nvSpPr>
        <p:spPr>
          <a:xfrm>
            <a:off x="2155943" y="3617689"/>
            <a:ext cx="7714800" cy="409320"/>
          </a:xfrm>
          <a:prstGeom prst="rect">
            <a:avLst/>
          </a:prstGeom>
          <a:noFill/>
          <a:ln w="0">
            <a:noFill/>
          </a:ln>
        </p:spPr>
        <p:txBody>
          <a:bodyPr vert="horz" lIns="91440" tIns="91440" rIns="91440" bIns="91440" rtlCol="0" anchor="t">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tabLst>
                <a:tab pos="0" algn="l"/>
              </a:tabLst>
            </a:pPr>
            <a:r>
              <a:rPr lang="en" sz="1600" spc="-1" dirty="0">
                <a:solidFill>
                  <a:schemeClr val="dk1"/>
                </a:solidFill>
                <a:latin typeface="arial"/>
                <a:ea typeface="arial"/>
              </a:rPr>
              <a:t>Protecting Critical Industrial Systems</a:t>
            </a:r>
            <a:endParaRPr lang="en-US" sz="1600" spc="-1" dirty="0">
              <a:solidFill>
                <a:srgbClr val="000000"/>
              </a:solidFill>
              <a:latin typeface="OpenSymbol"/>
            </a:endParaRPr>
          </a:p>
        </p:txBody>
      </p:sp>
      <p:cxnSp>
        <p:nvCxnSpPr>
          <p:cNvPr id="7" name="Google Shape;131;p28">
            <a:extLst>
              <a:ext uri="{FF2B5EF4-FFF2-40B4-BE49-F238E27FC236}">
                <a16:creationId xmlns:a16="http://schemas.microsoft.com/office/drawing/2014/main" id="{703C0A7D-D796-EC2A-D3DA-19656C7F3724}"/>
              </a:ext>
            </a:extLst>
          </p:cNvPr>
          <p:cNvCxnSpPr/>
          <p:nvPr/>
        </p:nvCxnSpPr>
        <p:spPr>
          <a:xfrm>
            <a:off x="2508933" y="3429000"/>
            <a:ext cx="7717680" cy="360"/>
          </a:xfrm>
          <a:prstGeom prst="straightConnector1">
            <a:avLst/>
          </a:prstGeom>
          <a:ln w="19050">
            <a:solidFill>
              <a:srgbClr val="021024"/>
            </a:solidFill>
            <a:round/>
          </a:ln>
        </p:spPr>
      </p:cxnSp>
      <p:sp>
        <p:nvSpPr>
          <p:cNvPr id="8" name="PlaceHolder 3">
            <a:extLst>
              <a:ext uri="{FF2B5EF4-FFF2-40B4-BE49-F238E27FC236}">
                <a16:creationId xmlns:a16="http://schemas.microsoft.com/office/drawing/2014/main" id="{E2879775-70F6-C1D5-5A4F-2F4D88AA5E17}"/>
              </a:ext>
            </a:extLst>
          </p:cNvPr>
          <p:cNvSpPr txBox="1">
            <a:spLocks/>
          </p:cNvSpPr>
          <p:nvPr/>
        </p:nvSpPr>
        <p:spPr>
          <a:xfrm>
            <a:off x="279400" y="4961941"/>
            <a:ext cx="5956300" cy="495000"/>
          </a:xfrm>
          <a:prstGeom prst="rect">
            <a:avLst/>
          </a:prstGeom>
          <a:noFill/>
          <a:ln w="0">
            <a:noFill/>
          </a:ln>
        </p:spPr>
        <p:txBody>
          <a:bodyPr vert="horz" lIns="91440" tIns="91440" rIns="91440" bIns="9144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tabLst>
                <a:tab pos="0" algn="l"/>
              </a:tabLst>
            </a:pPr>
            <a:r>
              <a:rPr lang="en" sz="1800" i="1" spc="-1" dirty="0">
                <a:solidFill>
                  <a:schemeClr val="dk1"/>
                </a:solidFill>
                <a:latin typeface="arial"/>
                <a:ea typeface="arial"/>
              </a:rPr>
              <a:t>Nowshaba Jeelani Wani,</a:t>
            </a:r>
          </a:p>
          <a:p>
            <a:pPr>
              <a:lnSpc>
                <a:spcPct val="100000"/>
              </a:lnSpc>
              <a:tabLst>
                <a:tab pos="0" algn="l"/>
              </a:tabLst>
            </a:pPr>
            <a:r>
              <a:rPr lang="en" sz="1800" i="1" spc="-1" dirty="0">
                <a:solidFill>
                  <a:schemeClr val="dk1"/>
                </a:solidFill>
                <a:latin typeface="arial"/>
              </a:rPr>
              <a:t>University College Cork</a:t>
            </a:r>
            <a:endParaRPr lang="en-US" sz="1800" spc="-1" dirty="0">
              <a:solidFill>
                <a:srgbClr val="000000"/>
              </a:solidFill>
              <a:latin typeface="OpenSymbol"/>
            </a:endParaRPr>
          </a:p>
        </p:txBody>
      </p:sp>
      <p:cxnSp>
        <p:nvCxnSpPr>
          <p:cNvPr id="10" name="Google Shape;133;p28">
            <a:extLst>
              <a:ext uri="{FF2B5EF4-FFF2-40B4-BE49-F238E27FC236}">
                <a16:creationId xmlns:a16="http://schemas.microsoft.com/office/drawing/2014/main" id="{DDACC7BA-5749-C3AA-2133-244601244592}"/>
              </a:ext>
            </a:extLst>
          </p:cNvPr>
          <p:cNvCxnSpPr/>
          <p:nvPr/>
        </p:nvCxnSpPr>
        <p:spPr>
          <a:xfrm>
            <a:off x="1099130" y="4928780"/>
            <a:ext cx="3758040" cy="360"/>
          </a:xfrm>
          <a:prstGeom prst="straightConnector1">
            <a:avLst/>
          </a:prstGeom>
          <a:ln w="19050">
            <a:solidFill>
              <a:srgbClr val="021024"/>
            </a:solidFill>
            <a:round/>
          </a:ln>
        </p:spPr>
      </p:cxnSp>
    </p:spTree>
    <p:extLst>
      <p:ext uri="{BB962C8B-B14F-4D97-AF65-F5344CB8AC3E}">
        <p14:creationId xmlns:p14="http://schemas.microsoft.com/office/powerpoint/2010/main" val="4496165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2E9ED"/>
        </a:solidFill>
        <a:effectLst/>
      </p:bgPr>
    </p:bg>
    <p:spTree>
      <p:nvGrpSpPr>
        <p:cNvPr id="1" name="">
          <a:extLst>
            <a:ext uri="{FF2B5EF4-FFF2-40B4-BE49-F238E27FC236}">
              <a16:creationId xmlns:a16="http://schemas.microsoft.com/office/drawing/2014/main" id="{E704A070-067F-FDC7-0582-284D76A23844}"/>
            </a:ext>
          </a:extLst>
        </p:cNvPr>
        <p:cNvGrpSpPr/>
        <p:nvPr/>
      </p:nvGrpSpPr>
      <p:grpSpPr>
        <a:xfrm>
          <a:off x="0" y="0"/>
          <a:ext cx="0" cy="0"/>
          <a:chOff x="0" y="0"/>
          <a:chExt cx="0" cy="0"/>
        </a:xfrm>
      </p:grpSpPr>
      <p:pic>
        <p:nvPicPr>
          <p:cNvPr id="5" name="Picture 4" descr="ADVANCE CRT Logo">
            <a:extLst>
              <a:ext uri="{FF2B5EF4-FFF2-40B4-BE49-F238E27FC236}">
                <a16:creationId xmlns:a16="http://schemas.microsoft.com/office/drawing/2014/main" id="{30797CBC-E797-BD7C-71B8-37C47CC7B271}"/>
              </a:ext>
            </a:extLst>
          </p:cNvPr>
          <p:cNvPicPr>
            <a:picLocks noChangeAspect="1"/>
          </p:cNvPicPr>
          <p:nvPr/>
        </p:nvPicPr>
        <p:blipFill>
          <a:blip r:embed="rId3"/>
          <a:stretch>
            <a:fillRect/>
          </a:stretch>
        </p:blipFill>
        <p:spPr>
          <a:xfrm>
            <a:off x="1" y="-25768"/>
            <a:ext cx="2508932" cy="873847"/>
          </a:xfrm>
          <a:prstGeom prst="rect">
            <a:avLst/>
          </a:prstGeom>
        </p:spPr>
      </p:pic>
      <p:pic>
        <p:nvPicPr>
          <p:cNvPr id="9" name="Picture 8" descr="Center for research training and science foundation ireland logo">
            <a:extLst>
              <a:ext uri="{FF2B5EF4-FFF2-40B4-BE49-F238E27FC236}">
                <a16:creationId xmlns:a16="http://schemas.microsoft.com/office/drawing/2014/main" id="{21B5EDAE-5F71-DCA1-BD82-ED528D782B72}"/>
              </a:ext>
            </a:extLst>
          </p:cNvPr>
          <p:cNvPicPr>
            <a:picLocks noChangeAspect="1"/>
          </p:cNvPicPr>
          <p:nvPr/>
        </p:nvPicPr>
        <p:blipFill>
          <a:blip r:embed="rId4"/>
          <a:stretch>
            <a:fillRect/>
          </a:stretch>
        </p:blipFill>
        <p:spPr>
          <a:xfrm>
            <a:off x="9517752" y="1"/>
            <a:ext cx="2674248" cy="1013347"/>
          </a:xfrm>
          <a:prstGeom prst="rect">
            <a:avLst/>
          </a:prstGeom>
        </p:spPr>
      </p:pic>
      <p:pic>
        <p:nvPicPr>
          <p:cNvPr id="4" name="Picture 3" descr="Affiliated universities. University College Cork, Munster Technological University, Maynooth University, Technological University Dublin, Trinity College Dublin">
            <a:extLst>
              <a:ext uri="{FF2B5EF4-FFF2-40B4-BE49-F238E27FC236}">
                <a16:creationId xmlns:a16="http://schemas.microsoft.com/office/drawing/2014/main" id="{CD1298F9-080E-5EED-786D-60C468F8DC39}"/>
              </a:ext>
            </a:extLst>
          </p:cNvPr>
          <p:cNvPicPr>
            <a:picLocks noChangeAspect="1"/>
          </p:cNvPicPr>
          <p:nvPr/>
        </p:nvPicPr>
        <p:blipFill>
          <a:blip r:embed="rId5"/>
          <a:stretch>
            <a:fillRect/>
          </a:stretch>
        </p:blipFill>
        <p:spPr>
          <a:xfrm>
            <a:off x="0" y="5720754"/>
            <a:ext cx="6096000" cy="1137245"/>
          </a:xfrm>
          <a:prstGeom prst="rect">
            <a:avLst/>
          </a:prstGeom>
        </p:spPr>
      </p:pic>
      <p:pic>
        <p:nvPicPr>
          <p:cNvPr id="11" name="Picture 10" descr="A diagram of a process&#10;&#10;Description automatically generated with medium confidence">
            <a:extLst>
              <a:ext uri="{FF2B5EF4-FFF2-40B4-BE49-F238E27FC236}">
                <a16:creationId xmlns:a16="http://schemas.microsoft.com/office/drawing/2014/main" id="{DC12C330-817D-1955-E11D-CEE38A2CB5FF}"/>
              </a:ext>
            </a:extLst>
          </p:cNvPr>
          <p:cNvPicPr>
            <a:picLocks noChangeAspect="1"/>
          </p:cNvPicPr>
          <p:nvPr/>
        </p:nvPicPr>
        <p:blipFill>
          <a:blip r:embed="rId6"/>
          <a:stretch>
            <a:fillRect/>
          </a:stretch>
        </p:blipFill>
        <p:spPr>
          <a:xfrm>
            <a:off x="975066" y="848079"/>
            <a:ext cx="9161367" cy="4599850"/>
          </a:xfrm>
          <a:prstGeom prst="rect">
            <a:avLst/>
          </a:prstGeom>
        </p:spPr>
      </p:pic>
    </p:spTree>
    <p:extLst>
      <p:ext uri="{BB962C8B-B14F-4D97-AF65-F5344CB8AC3E}">
        <p14:creationId xmlns:p14="http://schemas.microsoft.com/office/powerpoint/2010/main" val="35824198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2E9ED"/>
        </a:solidFill>
        <a:effectLst/>
      </p:bgPr>
    </p:bg>
    <p:spTree>
      <p:nvGrpSpPr>
        <p:cNvPr id="1" name="">
          <a:extLst>
            <a:ext uri="{FF2B5EF4-FFF2-40B4-BE49-F238E27FC236}">
              <a16:creationId xmlns:a16="http://schemas.microsoft.com/office/drawing/2014/main" id="{AF25AB1D-1FA6-29D3-53DF-9B9A1EC25070}"/>
            </a:ext>
          </a:extLst>
        </p:cNvPr>
        <p:cNvGrpSpPr/>
        <p:nvPr/>
      </p:nvGrpSpPr>
      <p:grpSpPr>
        <a:xfrm>
          <a:off x="0" y="0"/>
          <a:ext cx="0" cy="0"/>
          <a:chOff x="0" y="0"/>
          <a:chExt cx="0" cy="0"/>
        </a:xfrm>
      </p:grpSpPr>
      <p:pic>
        <p:nvPicPr>
          <p:cNvPr id="5" name="Picture 4" descr="ADVANCE CRT Logo">
            <a:extLst>
              <a:ext uri="{FF2B5EF4-FFF2-40B4-BE49-F238E27FC236}">
                <a16:creationId xmlns:a16="http://schemas.microsoft.com/office/drawing/2014/main" id="{00D1B738-15A2-E5D0-BAC1-2F62134FEB20}"/>
              </a:ext>
            </a:extLst>
          </p:cNvPr>
          <p:cNvPicPr>
            <a:picLocks noChangeAspect="1"/>
          </p:cNvPicPr>
          <p:nvPr/>
        </p:nvPicPr>
        <p:blipFill>
          <a:blip r:embed="rId3"/>
          <a:stretch>
            <a:fillRect/>
          </a:stretch>
        </p:blipFill>
        <p:spPr>
          <a:xfrm>
            <a:off x="1" y="-25768"/>
            <a:ext cx="2508932" cy="873847"/>
          </a:xfrm>
          <a:prstGeom prst="rect">
            <a:avLst/>
          </a:prstGeom>
        </p:spPr>
      </p:pic>
      <p:pic>
        <p:nvPicPr>
          <p:cNvPr id="9" name="Picture 8" descr="Center for research training and science foundation ireland logo">
            <a:extLst>
              <a:ext uri="{FF2B5EF4-FFF2-40B4-BE49-F238E27FC236}">
                <a16:creationId xmlns:a16="http://schemas.microsoft.com/office/drawing/2014/main" id="{69CB5FB0-B8F8-14C8-A9AD-E9929BDA5DBA}"/>
              </a:ext>
            </a:extLst>
          </p:cNvPr>
          <p:cNvPicPr>
            <a:picLocks noChangeAspect="1"/>
          </p:cNvPicPr>
          <p:nvPr/>
        </p:nvPicPr>
        <p:blipFill>
          <a:blip r:embed="rId4"/>
          <a:stretch>
            <a:fillRect/>
          </a:stretch>
        </p:blipFill>
        <p:spPr>
          <a:xfrm>
            <a:off x="9517752" y="1"/>
            <a:ext cx="2674248" cy="1013347"/>
          </a:xfrm>
          <a:prstGeom prst="rect">
            <a:avLst/>
          </a:prstGeom>
        </p:spPr>
      </p:pic>
      <p:pic>
        <p:nvPicPr>
          <p:cNvPr id="4" name="Picture 3" descr="Affiliated universities. University College Cork, Munster Technological University, Maynooth University, Technological University Dublin, Trinity College Dublin">
            <a:extLst>
              <a:ext uri="{FF2B5EF4-FFF2-40B4-BE49-F238E27FC236}">
                <a16:creationId xmlns:a16="http://schemas.microsoft.com/office/drawing/2014/main" id="{1E32E810-4670-82CC-5E84-41C89454650C}"/>
              </a:ext>
            </a:extLst>
          </p:cNvPr>
          <p:cNvPicPr>
            <a:picLocks noChangeAspect="1"/>
          </p:cNvPicPr>
          <p:nvPr/>
        </p:nvPicPr>
        <p:blipFill>
          <a:blip r:embed="rId5"/>
          <a:stretch>
            <a:fillRect/>
          </a:stretch>
        </p:blipFill>
        <p:spPr>
          <a:xfrm>
            <a:off x="0" y="5720754"/>
            <a:ext cx="6096000" cy="1137245"/>
          </a:xfrm>
          <a:prstGeom prst="rect">
            <a:avLst/>
          </a:prstGeom>
        </p:spPr>
      </p:pic>
      <p:pic>
        <p:nvPicPr>
          <p:cNvPr id="3" name="Picture 2" descr="A child looking at the camera&#10;&#10;AI-generated content may be incorrect.">
            <a:extLst>
              <a:ext uri="{FF2B5EF4-FFF2-40B4-BE49-F238E27FC236}">
                <a16:creationId xmlns:a16="http://schemas.microsoft.com/office/drawing/2014/main" id="{93B46056-ECD5-4E3E-CDA3-92E0CAC5CB0C}"/>
              </a:ext>
            </a:extLst>
          </p:cNvPr>
          <p:cNvPicPr>
            <a:picLocks noChangeAspect="1"/>
          </p:cNvPicPr>
          <p:nvPr/>
        </p:nvPicPr>
        <p:blipFill>
          <a:blip r:embed="rId6"/>
          <a:srcRect l="5515" t="5620" r="27941" b="5726"/>
          <a:stretch/>
        </p:blipFill>
        <p:spPr>
          <a:xfrm>
            <a:off x="1464859" y="1228299"/>
            <a:ext cx="4940489" cy="3875964"/>
          </a:xfrm>
          <a:prstGeom prst="rect">
            <a:avLst/>
          </a:prstGeom>
        </p:spPr>
      </p:pic>
      <p:pic>
        <p:nvPicPr>
          <p:cNvPr id="7" name="Picture 6" descr="A person in a pool with water splashing out his mouth&#10;&#10;AI-generated content may be incorrect.">
            <a:extLst>
              <a:ext uri="{FF2B5EF4-FFF2-40B4-BE49-F238E27FC236}">
                <a16:creationId xmlns:a16="http://schemas.microsoft.com/office/drawing/2014/main" id="{EE9FF5A7-F422-484B-A615-ADB854A21FBA}"/>
              </a:ext>
            </a:extLst>
          </p:cNvPr>
          <p:cNvPicPr>
            <a:picLocks noChangeAspect="1"/>
          </p:cNvPicPr>
          <p:nvPr/>
        </p:nvPicPr>
        <p:blipFill>
          <a:blip r:embed="rId7"/>
          <a:srcRect l="33217" t="4996" r="5364" b="6350"/>
          <a:stretch/>
        </p:blipFill>
        <p:spPr>
          <a:xfrm>
            <a:off x="6405348" y="1228299"/>
            <a:ext cx="4844955" cy="3875965"/>
          </a:xfrm>
          <a:prstGeom prst="rect">
            <a:avLst/>
          </a:prstGeom>
        </p:spPr>
      </p:pic>
    </p:spTree>
    <p:extLst>
      <p:ext uri="{BB962C8B-B14F-4D97-AF65-F5344CB8AC3E}">
        <p14:creationId xmlns:p14="http://schemas.microsoft.com/office/powerpoint/2010/main" val="24585873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2E9ED"/>
        </a:solidFill>
        <a:effectLst/>
      </p:bgPr>
    </p:bg>
    <p:spTree>
      <p:nvGrpSpPr>
        <p:cNvPr id="1" name="">
          <a:extLst>
            <a:ext uri="{FF2B5EF4-FFF2-40B4-BE49-F238E27FC236}">
              <a16:creationId xmlns:a16="http://schemas.microsoft.com/office/drawing/2014/main" id="{596100EE-D1F7-FA1A-3406-3BB90391AB90}"/>
            </a:ext>
          </a:extLst>
        </p:cNvPr>
        <p:cNvGrpSpPr/>
        <p:nvPr/>
      </p:nvGrpSpPr>
      <p:grpSpPr>
        <a:xfrm>
          <a:off x="0" y="0"/>
          <a:ext cx="0" cy="0"/>
          <a:chOff x="0" y="0"/>
          <a:chExt cx="0" cy="0"/>
        </a:xfrm>
      </p:grpSpPr>
      <p:pic>
        <p:nvPicPr>
          <p:cNvPr id="5" name="Picture 4" descr="ADVANCE CRT Logo">
            <a:extLst>
              <a:ext uri="{FF2B5EF4-FFF2-40B4-BE49-F238E27FC236}">
                <a16:creationId xmlns:a16="http://schemas.microsoft.com/office/drawing/2014/main" id="{1732986E-B7CC-F83A-AA84-50E03254DE8C}"/>
              </a:ext>
            </a:extLst>
          </p:cNvPr>
          <p:cNvPicPr>
            <a:picLocks noChangeAspect="1"/>
          </p:cNvPicPr>
          <p:nvPr/>
        </p:nvPicPr>
        <p:blipFill>
          <a:blip r:embed="rId3"/>
          <a:stretch>
            <a:fillRect/>
          </a:stretch>
        </p:blipFill>
        <p:spPr>
          <a:xfrm>
            <a:off x="1" y="-25768"/>
            <a:ext cx="2508932" cy="873847"/>
          </a:xfrm>
          <a:prstGeom prst="rect">
            <a:avLst/>
          </a:prstGeom>
        </p:spPr>
      </p:pic>
      <p:pic>
        <p:nvPicPr>
          <p:cNvPr id="9" name="Picture 8" descr="Center for research training and science foundation ireland logo">
            <a:extLst>
              <a:ext uri="{FF2B5EF4-FFF2-40B4-BE49-F238E27FC236}">
                <a16:creationId xmlns:a16="http://schemas.microsoft.com/office/drawing/2014/main" id="{543F79CF-AAD1-CEC6-800E-A7A93A148F11}"/>
              </a:ext>
            </a:extLst>
          </p:cNvPr>
          <p:cNvPicPr>
            <a:picLocks noChangeAspect="1"/>
          </p:cNvPicPr>
          <p:nvPr/>
        </p:nvPicPr>
        <p:blipFill>
          <a:blip r:embed="rId4"/>
          <a:stretch>
            <a:fillRect/>
          </a:stretch>
        </p:blipFill>
        <p:spPr>
          <a:xfrm>
            <a:off x="9517752" y="1"/>
            <a:ext cx="2674248" cy="1013347"/>
          </a:xfrm>
          <a:prstGeom prst="rect">
            <a:avLst/>
          </a:prstGeom>
        </p:spPr>
      </p:pic>
      <p:pic>
        <p:nvPicPr>
          <p:cNvPr id="4" name="Picture 3" descr="Affiliated universities. University College Cork, Munster Technological University, Maynooth University, Technological University Dublin, Trinity College Dublin">
            <a:extLst>
              <a:ext uri="{FF2B5EF4-FFF2-40B4-BE49-F238E27FC236}">
                <a16:creationId xmlns:a16="http://schemas.microsoft.com/office/drawing/2014/main" id="{8C9CD5FE-0609-B6A2-D99E-8EBCD0E25EBB}"/>
              </a:ext>
            </a:extLst>
          </p:cNvPr>
          <p:cNvPicPr>
            <a:picLocks noChangeAspect="1"/>
          </p:cNvPicPr>
          <p:nvPr/>
        </p:nvPicPr>
        <p:blipFill>
          <a:blip r:embed="rId5"/>
          <a:stretch>
            <a:fillRect/>
          </a:stretch>
        </p:blipFill>
        <p:spPr>
          <a:xfrm>
            <a:off x="0" y="5720754"/>
            <a:ext cx="6096000" cy="1137245"/>
          </a:xfrm>
          <a:prstGeom prst="rect">
            <a:avLst/>
          </a:prstGeom>
        </p:spPr>
      </p:pic>
      <p:sp>
        <p:nvSpPr>
          <p:cNvPr id="3" name="PlaceHolder 1">
            <a:extLst>
              <a:ext uri="{FF2B5EF4-FFF2-40B4-BE49-F238E27FC236}">
                <a16:creationId xmlns:a16="http://schemas.microsoft.com/office/drawing/2014/main" id="{19BCA721-2A81-506A-9A8F-34C9048056D5}"/>
              </a:ext>
            </a:extLst>
          </p:cNvPr>
          <p:cNvSpPr txBox="1">
            <a:spLocks/>
          </p:cNvSpPr>
          <p:nvPr/>
        </p:nvSpPr>
        <p:spPr>
          <a:xfrm>
            <a:off x="2001950" y="2442640"/>
            <a:ext cx="8188100" cy="1683552"/>
          </a:xfrm>
          <a:prstGeom prst="rect">
            <a:avLst/>
          </a:prstGeom>
          <a:noFill/>
          <a:ln w="0">
            <a:noFill/>
          </a:ln>
        </p:spPr>
        <p:txBody>
          <a:bodyPr vert="horz" lIns="91440" tIns="91440" rIns="91440" bIns="91440" rtlCol="0" anchor="t">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tabLst>
                <a:tab pos="0" algn="l"/>
              </a:tabLst>
            </a:pPr>
            <a:r>
              <a:rPr lang="en" sz="4000" b="1" spc="-1" dirty="0">
                <a:solidFill>
                  <a:schemeClr val="dk1"/>
                </a:solidFill>
                <a:latin typeface="Outfit"/>
                <a:ea typeface="Outfit"/>
              </a:rPr>
              <a:t>Thank you!</a:t>
            </a:r>
            <a:br>
              <a:rPr lang="en" sz="4000" b="1" spc="-1" dirty="0">
                <a:solidFill>
                  <a:schemeClr val="dk1"/>
                </a:solidFill>
                <a:latin typeface="Outfit"/>
                <a:ea typeface="Outfit"/>
              </a:rPr>
            </a:br>
            <a:r>
              <a:rPr lang="en" sz="4000" b="1" spc="-1" dirty="0">
                <a:solidFill>
                  <a:schemeClr val="dk1"/>
                </a:solidFill>
                <a:latin typeface="Outfit"/>
                <a:ea typeface="Outfit"/>
              </a:rPr>
              <a:t>Any questions?</a:t>
            </a:r>
            <a:endParaRPr lang="fr-FR" sz="4000" spc="-1" dirty="0">
              <a:solidFill>
                <a:schemeClr val="dk1"/>
              </a:solidFill>
              <a:latin typeface="Arial"/>
            </a:endParaRPr>
          </a:p>
        </p:txBody>
      </p:sp>
    </p:spTree>
    <p:extLst>
      <p:ext uri="{BB962C8B-B14F-4D97-AF65-F5344CB8AC3E}">
        <p14:creationId xmlns:p14="http://schemas.microsoft.com/office/powerpoint/2010/main" val="28146168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2E9ED"/>
        </a:solidFill>
        <a:effectLst/>
      </p:bgPr>
    </p:bg>
    <p:spTree>
      <p:nvGrpSpPr>
        <p:cNvPr id="1" name="">
          <a:extLst>
            <a:ext uri="{FF2B5EF4-FFF2-40B4-BE49-F238E27FC236}">
              <a16:creationId xmlns:a16="http://schemas.microsoft.com/office/drawing/2014/main" id="{EC0AC32D-E33D-84ED-0BFC-BE22E0FE9A20}"/>
            </a:ext>
          </a:extLst>
        </p:cNvPr>
        <p:cNvGrpSpPr/>
        <p:nvPr/>
      </p:nvGrpSpPr>
      <p:grpSpPr>
        <a:xfrm>
          <a:off x="0" y="0"/>
          <a:ext cx="0" cy="0"/>
          <a:chOff x="0" y="0"/>
          <a:chExt cx="0" cy="0"/>
        </a:xfrm>
      </p:grpSpPr>
      <p:pic>
        <p:nvPicPr>
          <p:cNvPr id="5" name="Picture 4" descr="ADVANCE CRT Logo">
            <a:extLst>
              <a:ext uri="{FF2B5EF4-FFF2-40B4-BE49-F238E27FC236}">
                <a16:creationId xmlns:a16="http://schemas.microsoft.com/office/drawing/2014/main" id="{AF029E22-9276-6D9F-97CC-B8BCC084B556}"/>
              </a:ext>
            </a:extLst>
          </p:cNvPr>
          <p:cNvPicPr>
            <a:picLocks noChangeAspect="1"/>
          </p:cNvPicPr>
          <p:nvPr/>
        </p:nvPicPr>
        <p:blipFill>
          <a:blip r:embed="rId3"/>
          <a:stretch>
            <a:fillRect/>
          </a:stretch>
        </p:blipFill>
        <p:spPr>
          <a:xfrm>
            <a:off x="1" y="-25768"/>
            <a:ext cx="2508932" cy="873847"/>
          </a:xfrm>
          <a:prstGeom prst="rect">
            <a:avLst/>
          </a:prstGeom>
        </p:spPr>
      </p:pic>
      <p:pic>
        <p:nvPicPr>
          <p:cNvPr id="9" name="Picture 8" descr="Center for research training and science foundation ireland logo">
            <a:extLst>
              <a:ext uri="{FF2B5EF4-FFF2-40B4-BE49-F238E27FC236}">
                <a16:creationId xmlns:a16="http://schemas.microsoft.com/office/drawing/2014/main" id="{E7192E6F-18D5-4051-07FF-D8BE9F8D18F2}"/>
              </a:ext>
            </a:extLst>
          </p:cNvPr>
          <p:cNvPicPr>
            <a:picLocks noChangeAspect="1"/>
          </p:cNvPicPr>
          <p:nvPr/>
        </p:nvPicPr>
        <p:blipFill>
          <a:blip r:embed="rId4"/>
          <a:stretch>
            <a:fillRect/>
          </a:stretch>
        </p:blipFill>
        <p:spPr>
          <a:xfrm>
            <a:off x="9517752" y="1"/>
            <a:ext cx="2674248" cy="1013347"/>
          </a:xfrm>
          <a:prstGeom prst="rect">
            <a:avLst/>
          </a:prstGeom>
        </p:spPr>
      </p:pic>
      <p:pic>
        <p:nvPicPr>
          <p:cNvPr id="4" name="Picture 3" descr="Affiliated universities. University College Cork, Munster Technological University, Maynooth University, Technological University Dublin, Trinity College Dublin">
            <a:extLst>
              <a:ext uri="{FF2B5EF4-FFF2-40B4-BE49-F238E27FC236}">
                <a16:creationId xmlns:a16="http://schemas.microsoft.com/office/drawing/2014/main" id="{533B01A6-4C20-59D7-302E-8E6B0205A84B}"/>
              </a:ext>
            </a:extLst>
          </p:cNvPr>
          <p:cNvPicPr>
            <a:picLocks noChangeAspect="1"/>
          </p:cNvPicPr>
          <p:nvPr/>
        </p:nvPicPr>
        <p:blipFill>
          <a:blip r:embed="rId5"/>
          <a:stretch>
            <a:fillRect/>
          </a:stretch>
        </p:blipFill>
        <p:spPr>
          <a:xfrm>
            <a:off x="0" y="5720754"/>
            <a:ext cx="6096000" cy="1137245"/>
          </a:xfrm>
          <a:prstGeom prst="rect">
            <a:avLst/>
          </a:prstGeom>
        </p:spPr>
      </p:pic>
      <p:sp>
        <p:nvSpPr>
          <p:cNvPr id="8" name="PlaceHolder 3">
            <a:extLst>
              <a:ext uri="{FF2B5EF4-FFF2-40B4-BE49-F238E27FC236}">
                <a16:creationId xmlns:a16="http://schemas.microsoft.com/office/drawing/2014/main" id="{4A2013AB-1C84-AFE9-6DA4-A4B3EDBC0059}"/>
              </a:ext>
            </a:extLst>
          </p:cNvPr>
          <p:cNvSpPr txBox="1">
            <a:spLocks/>
          </p:cNvSpPr>
          <p:nvPr/>
        </p:nvSpPr>
        <p:spPr>
          <a:xfrm>
            <a:off x="3048000" y="399245"/>
            <a:ext cx="4988417" cy="6458755"/>
          </a:xfrm>
          <a:prstGeom prst="rect">
            <a:avLst/>
          </a:prstGeom>
          <a:noFill/>
          <a:ln w="0">
            <a:noFill/>
          </a:ln>
        </p:spPr>
        <p:txBody>
          <a:bodyPr vert="horz" lIns="91440" tIns="91440" rIns="91440" bIns="9144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tabLst>
                <a:tab pos="0" algn="l"/>
              </a:tabLst>
            </a:pPr>
            <a:endParaRPr lang="en" sz="1800" i="1" spc="-1" dirty="0">
              <a:solidFill>
                <a:schemeClr val="dk1"/>
              </a:solidFill>
              <a:latin typeface="arial"/>
              <a:ea typeface="arial"/>
            </a:endParaRPr>
          </a:p>
          <a:p>
            <a:pPr>
              <a:lnSpc>
                <a:spcPct val="100000"/>
              </a:lnSpc>
              <a:tabLst>
                <a:tab pos="0" algn="l"/>
              </a:tabLst>
            </a:pPr>
            <a:endParaRPr lang="en" sz="1800" i="1" spc="-1" dirty="0">
              <a:solidFill>
                <a:schemeClr val="dk1"/>
              </a:solidFill>
              <a:latin typeface="arial"/>
              <a:ea typeface="arial"/>
            </a:endParaRPr>
          </a:p>
          <a:p>
            <a:pPr>
              <a:lnSpc>
                <a:spcPct val="100000"/>
              </a:lnSpc>
              <a:tabLst>
                <a:tab pos="0" algn="l"/>
              </a:tabLst>
            </a:pPr>
            <a:r>
              <a:rPr lang="en" sz="2000" b="1" i="1" spc="-1" dirty="0">
                <a:solidFill>
                  <a:schemeClr val="dk1"/>
                </a:solidFill>
                <a:latin typeface="arial"/>
                <a:ea typeface="arial"/>
              </a:rPr>
              <a:t>Nowshaba Jeelani Wani</a:t>
            </a:r>
          </a:p>
          <a:p>
            <a:pPr>
              <a:lnSpc>
                <a:spcPct val="100000"/>
              </a:lnSpc>
              <a:tabLst>
                <a:tab pos="0" algn="l"/>
              </a:tabLst>
            </a:pPr>
            <a:endParaRPr lang="en" sz="1800" i="1" spc="-1" dirty="0">
              <a:solidFill>
                <a:schemeClr val="dk1"/>
              </a:solidFill>
              <a:latin typeface="arial"/>
              <a:ea typeface="arial"/>
            </a:endParaRPr>
          </a:p>
          <a:p>
            <a:pPr>
              <a:lnSpc>
                <a:spcPct val="100000"/>
              </a:lnSpc>
              <a:tabLst>
                <a:tab pos="0" algn="l"/>
              </a:tabLst>
            </a:pPr>
            <a:endParaRPr lang="en" sz="1800" i="1" spc="-1" dirty="0">
              <a:solidFill>
                <a:schemeClr val="dk1"/>
              </a:solidFill>
              <a:latin typeface="arial"/>
              <a:ea typeface="arial"/>
            </a:endParaRPr>
          </a:p>
          <a:p>
            <a:pPr>
              <a:lnSpc>
                <a:spcPct val="100000"/>
              </a:lnSpc>
              <a:tabLst>
                <a:tab pos="0" algn="l"/>
              </a:tabLst>
            </a:pPr>
            <a:endParaRPr lang="en" sz="1800" i="1" spc="-1" dirty="0">
              <a:solidFill>
                <a:schemeClr val="dk1"/>
              </a:solidFill>
              <a:latin typeface="arial"/>
              <a:ea typeface="arial"/>
            </a:endParaRPr>
          </a:p>
          <a:p>
            <a:pPr marL="285750" indent="-285750">
              <a:lnSpc>
                <a:spcPct val="100000"/>
              </a:lnSpc>
              <a:buFont typeface="Arial" panose="020B0604020202020204" pitchFamily="34" charset="0"/>
              <a:buChar char="•"/>
              <a:tabLst>
                <a:tab pos="0" algn="l"/>
              </a:tabLst>
            </a:pPr>
            <a:r>
              <a:rPr lang="en" sz="1800" i="1" spc="-1" dirty="0">
                <a:solidFill>
                  <a:schemeClr val="dk1"/>
                </a:solidFill>
                <a:latin typeface="arial"/>
              </a:rPr>
              <a:t>University College Cork, J&amp;J Medtech (Depuy Synthes).</a:t>
            </a:r>
          </a:p>
          <a:p>
            <a:pPr marL="285750" indent="-285750">
              <a:lnSpc>
                <a:spcPct val="100000"/>
              </a:lnSpc>
              <a:buFont typeface="Arial" panose="020B0604020202020204" pitchFamily="34" charset="0"/>
              <a:buChar char="•"/>
              <a:tabLst>
                <a:tab pos="0" algn="l"/>
              </a:tabLst>
            </a:pPr>
            <a:r>
              <a:rPr lang="en" sz="1800" i="1" spc="-1" dirty="0">
                <a:solidFill>
                  <a:schemeClr val="dk1"/>
                </a:solidFill>
                <a:latin typeface="arial"/>
              </a:rPr>
              <a:t>Masters in Applied Mathematics and Physics: Moscow Institute of physics and technology.</a:t>
            </a:r>
          </a:p>
          <a:p>
            <a:pPr marL="285750" indent="-285750">
              <a:lnSpc>
                <a:spcPct val="100000"/>
              </a:lnSpc>
              <a:buFont typeface="Arial" panose="020B0604020202020204" pitchFamily="34" charset="0"/>
              <a:buChar char="•"/>
              <a:tabLst>
                <a:tab pos="0" algn="l"/>
              </a:tabLst>
            </a:pPr>
            <a:r>
              <a:rPr lang="en" sz="1800" i="1" spc="-1" dirty="0" err="1">
                <a:solidFill>
                  <a:schemeClr val="dk1"/>
                </a:solidFill>
                <a:latin typeface="arial"/>
              </a:rPr>
              <a:t>B.Tech</a:t>
            </a:r>
            <a:r>
              <a:rPr lang="en" sz="1800" i="1" spc="-1" dirty="0">
                <a:solidFill>
                  <a:schemeClr val="dk1"/>
                </a:solidFill>
                <a:latin typeface="arial"/>
              </a:rPr>
              <a:t>, Computer Science and Engineering: University of Kashmir</a:t>
            </a:r>
          </a:p>
          <a:p>
            <a:pPr marL="285750" indent="-285750">
              <a:lnSpc>
                <a:spcPct val="100000"/>
              </a:lnSpc>
              <a:buFont typeface="Arial" panose="020B0604020202020204" pitchFamily="34" charset="0"/>
              <a:buChar char="•"/>
              <a:tabLst>
                <a:tab pos="0" algn="l"/>
              </a:tabLst>
            </a:pPr>
            <a:endParaRPr lang="en" sz="1800" i="1" spc="-1" dirty="0">
              <a:solidFill>
                <a:schemeClr val="dk1"/>
              </a:solidFill>
              <a:latin typeface="arial"/>
            </a:endParaRPr>
          </a:p>
          <a:p>
            <a:pPr marL="285750" indent="-285750">
              <a:lnSpc>
                <a:spcPct val="100000"/>
              </a:lnSpc>
              <a:buFont typeface="Arial" panose="020B0604020202020204" pitchFamily="34" charset="0"/>
              <a:buChar char="•"/>
              <a:tabLst>
                <a:tab pos="0" algn="l"/>
              </a:tabLst>
            </a:pPr>
            <a:endParaRPr lang="en" sz="1800" i="1" spc="-1" dirty="0">
              <a:solidFill>
                <a:schemeClr val="dk1"/>
              </a:solidFill>
              <a:latin typeface="arial"/>
            </a:endParaRPr>
          </a:p>
          <a:p>
            <a:pPr marL="285750" indent="-285750">
              <a:lnSpc>
                <a:spcPct val="100000"/>
              </a:lnSpc>
              <a:buFont typeface="Arial" panose="020B0604020202020204" pitchFamily="34" charset="0"/>
              <a:buChar char="•"/>
              <a:tabLst>
                <a:tab pos="0" algn="l"/>
              </a:tabLst>
            </a:pPr>
            <a:r>
              <a:rPr lang="en" sz="1800" i="1" spc="-1" dirty="0">
                <a:solidFill>
                  <a:schemeClr val="dk1"/>
                </a:solidFill>
                <a:latin typeface="arial"/>
              </a:rPr>
              <a:t>PhD Research: Cybersecurity for Operational Technologies: Intrusion </a:t>
            </a:r>
            <a:r>
              <a:rPr lang="en-IE" sz="1800" i="1" spc="-1" dirty="0">
                <a:solidFill>
                  <a:schemeClr val="dk1"/>
                </a:solidFill>
                <a:latin typeface="arial"/>
              </a:rPr>
              <a:t>D</a:t>
            </a:r>
            <a:r>
              <a:rPr lang="en" sz="1800" i="1" spc="-1" dirty="0" err="1">
                <a:solidFill>
                  <a:schemeClr val="dk1"/>
                </a:solidFill>
                <a:latin typeface="arial"/>
              </a:rPr>
              <a:t>etection</a:t>
            </a:r>
            <a:r>
              <a:rPr lang="en" sz="1800" i="1" spc="-1" dirty="0">
                <a:solidFill>
                  <a:schemeClr val="dk1"/>
                </a:solidFill>
                <a:latin typeface="arial"/>
              </a:rPr>
              <a:t> in Industrial Control Systems</a:t>
            </a:r>
            <a:endParaRPr lang="en-US" sz="1800" spc="-1" dirty="0">
              <a:solidFill>
                <a:srgbClr val="000000"/>
              </a:solidFill>
              <a:latin typeface="OpenSymbol"/>
            </a:endParaRPr>
          </a:p>
        </p:txBody>
      </p:sp>
    </p:spTree>
    <p:extLst>
      <p:ext uri="{BB962C8B-B14F-4D97-AF65-F5344CB8AC3E}">
        <p14:creationId xmlns:p14="http://schemas.microsoft.com/office/powerpoint/2010/main" val="314455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2E9ED"/>
        </a:solidFill>
        <a:effectLst/>
      </p:bgPr>
    </p:bg>
    <p:spTree>
      <p:nvGrpSpPr>
        <p:cNvPr id="1" name="">
          <a:extLst>
            <a:ext uri="{FF2B5EF4-FFF2-40B4-BE49-F238E27FC236}">
              <a16:creationId xmlns:a16="http://schemas.microsoft.com/office/drawing/2014/main" id="{EFF69F17-9FBC-B92F-7A17-4BFBBBFA90B3}"/>
            </a:ext>
          </a:extLst>
        </p:cNvPr>
        <p:cNvGrpSpPr/>
        <p:nvPr/>
      </p:nvGrpSpPr>
      <p:grpSpPr>
        <a:xfrm>
          <a:off x="0" y="0"/>
          <a:ext cx="0" cy="0"/>
          <a:chOff x="0" y="0"/>
          <a:chExt cx="0" cy="0"/>
        </a:xfrm>
      </p:grpSpPr>
      <p:pic>
        <p:nvPicPr>
          <p:cNvPr id="5" name="Picture 4" descr="ADVANCE CRT Logo">
            <a:extLst>
              <a:ext uri="{FF2B5EF4-FFF2-40B4-BE49-F238E27FC236}">
                <a16:creationId xmlns:a16="http://schemas.microsoft.com/office/drawing/2014/main" id="{634DA45F-0F59-0D19-B733-A83CFE102B54}"/>
              </a:ext>
            </a:extLst>
          </p:cNvPr>
          <p:cNvPicPr>
            <a:picLocks noChangeAspect="1"/>
          </p:cNvPicPr>
          <p:nvPr/>
        </p:nvPicPr>
        <p:blipFill>
          <a:blip r:embed="rId3"/>
          <a:stretch>
            <a:fillRect/>
          </a:stretch>
        </p:blipFill>
        <p:spPr>
          <a:xfrm>
            <a:off x="1" y="-25768"/>
            <a:ext cx="2508932" cy="873847"/>
          </a:xfrm>
          <a:prstGeom prst="rect">
            <a:avLst/>
          </a:prstGeom>
        </p:spPr>
      </p:pic>
      <p:pic>
        <p:nvPicPr>
          <p:cNvPr id="9" name="Picture 8" descr="Center for research training and science foundation ireland logo">
            <a:extLst>
              <a:ext uri="{FF2B5EF4-FFF2-40B4-BE49-F238E27FC236}">
                <a16:creationId xmlns:a16="http://schemas.microsoft.com/office/drawing/2014/main" id="{EF20E537-43E7-4349-9482-D6BCCDAE9A4A}"/>
              </a:ext>
            </a:extLst>
          </p:cNvPr>
          <p:cNvPicPr>
            <a:picLocks noChangeAspect="1"/>
          </p:cNvPicPr>
          <p:nvPr/>
        </p:nvPicPr>
        <p:blipFill>
          <a:blip r:embed="rId4"/>
          <a:stretch>
            <a:fillRect/>
          </a:stretch>
        </p:blipFill>
        <p:spPr>
          <a:xfrm>
            <a:off x="9517752" y="1"/>
            <a:ext cx="2674248" cy="1013347"/>
          </a:xfrm>
          <a:prstGeom prst="rect">
            <a:avLst/>
          </a:prstGeom>
        </p:spPr>
      </p:pic>
      <p:pic>
        <p:nvPicPr>
          <p:cNvPr id="4" name="Picture 3" descr="Affiliated universities. University College Cork, Munster Technological University, Maynooth University, Technological University Dublin, Trinity College Dublin">
            <a:extLst>
              <a:ext uri="{FF2B5EF4-FFF2-40B4-BE49-F238E27FC236}">
                <a16:creationId xmlns:a16="http://schemas.microsoft.com/office/drawing/2014/main" id="{9AEEDCDD-5423-893B-BB72-25BE1DBF872A}"/>
              </a:ext>
            </a:extLst>
          </p:cNvPr>
          <p:cNvPicPr>
            <a:picLocks noChangeAspect="1"/>
          </p:cNvPicPr>
          <p:nvPr/>
        </p:nvPicPr>
        <p:blipFill>
          <a:blip r:embed="rId5"/>
          <a:stretch>
            <a:fillRect/>
          </a:stretch>
        </p:blipFill>
        <p:spPr>
          <a:xfrm>
            <a:off x="0" y="5720754"/>
            <a:ext cx="6096000" cy="1137245"/>
          </a:xfrm>
          <a:prstGeom prst="rect">
            <a:avLst/>
          </a:prstGeom>
        </p:spPr>
      </p:pic>
      <p:sp>
        <p:nvSpPr>
          <p:cNvPr id="2" name="PlaceHolder 2">
            <a:extLst>
              <a:ext uri="{FF2B5EF4-FFF2-40B4-BE49-F238E27FC236}">
                <a16:creationId xmlns:a16="http://schemas.microsoft.com/office/drawing/2014/main" id="{F43252FC-4E5D-12CB-CC08-E5EB38424843}"/>
              </a:ext>
            </a:extLst>
          </p:cNvPr>
          <p:cNvSpPr txBox="1">
            <a:spLocks/>
          </p:cNvSpPr>
          <p:nvPr/>
        </p:nvSpPr>
        <p:spPr>
          <a:xfrm>
            <a:off x="1634092" y="1967463"/>
            <a:ext cx="8767208" cy="3753291"/>
          </a:xfrm>
          <a:prstGeom prst="rect">
            <a:avLst/>
          </a:prstGeom>
          <a:noFill/>
          <a:ln w="0">
            <a:noFill/>
          </a:ln>
        </p:spPr>
        <p:txBody>
          <a:bodyPr vert="horz" lIns="91440" tIns="91440" rIns="91440" bIns="91440" rtlCol="0" anchor="t">
            <a:normAutofit fontScale="47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514350" indent="-285750">
              <a:lnSpc>
                <a:spcPct val="100000"/>
              </a:lnSpc>
              <a:buFont typeface="Arial" panose="020B0604020202020204" pitchFamily="34" charset="0"/>
              <a:buChar char="•"/>
              <a:tabLst>
                <a:tab pos="0" algn="l"/>
              </a:tabLst>
            </a:pPr>
            <a:r>
              <a:rPr lang="en" sz="6200" spc="-1" dirty="0">
                <a:solidFill>
                  <a:schemeClr val="dk1"/>
                </a:solidFill>
                <a:latin typeface="arial"/>
                <a:ea typeface="arial"/>
              </a:rPr>
              <a:t>Operational Technology (OT) encompasses the hardware and software systems that detect or cause changes through direct monitoring and control of physical devices, processes, and events in various industrial environments. OT systems are essential for the functioning of critical infrastructure, ensuring that processes such as manufacturing, transportation, and utilities operate efficiently and safely.</a:t>
            </a:r>
          </a:p>
          <a:p>
            <a:pPr marL="514350" indent="-285750">
              <a:lnSpc>
                <a:spcPct val="100000"/>
              </a:lnSpc>
              <a:buFont typeface="Arial" panose="020B0604020202020204" pitchFamily="34" charset="0"/>
              <a:buChar char="•"/>
              <a:tabLst>
                <a:tab pos="0" algn="l"/>
              </a:tabLst>
            </a:pPr>
            <a:endParaRPr lang="en" sz="6200" spc="-1" dirty="0">
              <a:solidFill>
                <a:schemeClr val="dk1"/>
              </a:solidFill>
              <a:latin typeface="arial"/>
              <a:ea typeface="arial"/>
            </a:endParaRPr>
          </a:p>
          <a:p>
            <a:pPr marL="514350" indent="-285750">
              <a:lnSpc>
                <a:spcPct val="100000"/>
              </a:lnSpc>
              <a:buFont typeface="Arial" panose="020B0604020202020204" pitchFamily="34" charset="0"/>
              <a:buChar char="•"/>
              <a:tabLst>
                <a:tab pos="0" algn="l"/>
              </a:tabLst>
            </a:pPr>
            <a:endParaRPr lang="en" sz="6200" spc="-1" dirty="0">
              <a:solidFill>
                <a:schemeClr val="dk1"/>
              </a:solidFill>
              <a:latin typeface="arial"/>
              <a:ea typeface="arial"/>
            </a:endParaRPr>
          </a:p>
          <a:p>
            <a:pPr marL="400050" indent="-171450">
              <a:lnSpc>
                <a:spcPct val="100000"/>
              </a:lnSpc>
              <a:tabLst>
                <a:tab pos="0" algn="l"/>
              </a:tabLst>
            </a:pPr>
            <a:endParaRPr lang="fr-FR" sz="1200" spc="-1" dirty="0">
              <a:solidFill>
                <a:srgbClr val="000000"/>
              </a:solidFill>
              <a:latin typeface="Arial"/>
            </a:endParaRPr>
          </a:p>
        </p:txBody>
      </p:sp>
      <p:sp>
        <p:nvSpPr>
          <p:cNvPr id="7" name="PlaceHolder 1">
            <a:extLst>
              <a:ext uri="{FF2B5EF4-FFF2-40B4-BE49-F238E27FC236}">
                <a16:creationId xmlns:a16="http://schemas.microsoft.com/office/drawing/2014/main" id="{B3E87378-EF88-D1F1-0680-A24DFD2ABF12}"/>
              </a:ext>
            </a:extLst>
          </p:cNvPr>
          <p:cNvSpPr txBox="1">
            <a:spLocks/>
          </p:cNvSpPr>
          <p:nvPr/>
        </p:nvSpPr>
        <p:spPr>
          <a:xfrm>
            <a:off x="2092443" y="1124844"/>
            <a:ext cx="7714800" cy="694800"/>
          </a:xfrm>
          <a:prstGeom prst="rect">
            <a:avLst/>
          </a:prstGeom>
          <a:noFill/>
          <a:ln w="0">
            <a:noFill/>
          </a:ln>
        </p:spPr>
        <p:txBody>
          <a:bodyPr vert="horz" lIns="91440" tIns="91440" rIns="91440" bIns="91440" rtlCol="0" anchor="t">
            <a:normAutofit fontScale="82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tabLst>
                <a:tab pos="0" algn="l"/>
              </a:tabLst>
            </a:pPr>
            <a:r>
              <a:rPr lang="en" sz="4000" b="1" spc="-1" dirty="0">
                <a:solidFill>
                  <a:schemeClr val="dk1"/>
                </a:solidFill>
                <a:latin typeface="Outfit"/>
                <a:ea typeface="Outfit"/>
              </a:rPr>
              <a:t>Definition of Operational Technology (OT)</a:t>
            </a:r>
            <a:endParaRPr lang="fr-FR" sz="4000" spc="-1" dirty="0">
              <a:solidFill>
                <a:schemeClr val="dk1"/>
              </a:solidFill>
              <a:latin typeface="Arial"/>
            </a:endParaRPr>
          </a:p>
        </p:txBody>
      </p:sp>
    </p:spTree>
    <p:extLst>
      <p:ext uri="{BB962C8B-B14F-4D97-AF65-F5344CB8AC3E}">
        <p14:creationId xmlns:p14="http://schemas.microsoft.com/office/powerpoint/2010/main" val="25504964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2E9ED"/>
        </a:solidFill>
        <a:effectLst/>
      </p:bgPr>
    </p:bg>
    <p:spTree>
      <p:nvGrpSpPr>
        <p:cNvPr id="1" name="">
          <a:extLst>
            <a:ext uri="{FF2B5EF4-FFF2-40B4-BE49-F238E27FC236}">
              <a16:creationId xmlns:a16="http://schemas.microsoft.com/office/drawing/2014/main" id="{40BC190A-79B2-513E-D434-A40E59AD87B6}"/>
            </a:ext>
          </a:extLst>
        </p:cNvPr>
        <p:cNvGrpSpPr/>
        <p:nvPr/>
      </p:nvGrpSpPr>
      <p:grpSpPr>
        <a:xfrm>
          <a:off x="0" y="0"/>
          <a:ext cx="0" cy="0"/>
          <a:chOff x="0" y="0"/>
          <a:chExt cx="0" cy="0"/>
        </a:xfrm>
      </p:grpSpPr>
      <p:pic>
        <p:nvPicPr>
          <p:cNvPr id="5" name="Picture 4" descr="ADVANCE CRT Logo">
            <a:extLst>
              <a:ext uri="{FF2B5EF4-FFF2-40B4-BE49-F238E27FC236}">
                <a16:creationId xmlns:a16="http://schemas.microsoft.com/office/drawing/2014/main" id="{A683527D-F56F-6A9A-D048-48E87A7CE40D}"/>
              </a:ext>
            </a:extLst>
          </p:cNvPr>
          <p:cNvPicPr>
            <a:picLocks noChangeAspect="1"/>
          </p:cNvPicPr>
          <p:nvPr/>
        </p:nvPicPr>
        <p:blipFill>
          <a:blip r:embed="rId3"/>
          <a:stretch>
            <a:fillRect/>
          </a:stretch>
        </p:blipFill>
        <p:spPr>
          <a:xfrm>
            <a:off x="1" y="-25768"/>
            <a:ext cx="2508932" cy="873847"/>
          </a:xfrm>
          <a:prstGeom prst="rect">
            <a:avLst/>
          </a:prstGeom>
        </p:spPr>
      </p:pic>
      <p:pic>
        <p:nvPicPr>
          <p:cNvPr id="9" name="Picture 8" descr="Center for research training and science foundation ireland logo">
            <a:extLst>
              <a:ext uri="{FF2B5EF4-FFF2-40B4-BE49-F238E27FC236}">
                <a16:creationId xmlns:a16="http://schemas.microsoft.com/office/drawing/2014/main" id="{C91DBC1F-EB0B-8B29-3640-145C80B778B6}"/>
              </a:ext>
            </a:extLst>
          </p:cNvPr>
          <p:cNvPicPr>
            <a:picLocks noChangeAspect="1"/>
          </p:cNvPicPr>
          <p:nvPr/>
        </p:nvPicPr>
        <p:blipFill>
          <a:blip r:embed="rId4"/>
          <a:stretch>
            <a:fillRect/>
          </a:stretch>
        </p:blipFill>
        <p:spPr>
          <a:xfrm>
            <a:off x="9517752" y="1"/>
            <a:ext cx="2674248" cy="1013347"/>
          </a:xfrm>
          <a:prstGeom prst="rect">
            <a:avLst/>
          </a:prstGeom>
        </p:spPr>
      </p:pic>
      <p:pic>
        <p:nvPicPr>
          <p:cNvPr id="4" name="Picture 3" descr="Affiliated universities. University College Cork, Munster Technological University, Maynooth University, Technological University Dublin, Trinity College Dublin">
            <a:extLst>
              <a:ext uri="{FF2B5EF4-FFF2-40B4-BE49-F238E27FC236}">
                <a16:creationId xmlns:a16="http://schemas.microsoft.com/office/drawing/2014/main" id="{8396B019-8EE7-7522-F12B-528B5D1FD33D}"/>
              </a:ext>
            </a:extLst>
          </p:cNvPr>
          <p:cNvPicPr>
            <a:picLocks noChangeAspect="1"/>
          </p:cNvPicPr>
          <p:nvPr/>
        </p:nvPicPr>
        <p:blipFill>
          <a:blip r:embed="rId5"/>
          <a:stretch>
            <a:fillRect/>
          </a:stretch>
        </p:blipFill>
        <p:spPr>
          <a:xfrm>
            <a:off x="0" y="5720754"/>
            <a:ext cx="6096000" cy="1137245"/>
          </a:xfrm>
          <a:prstGeom prst="rect">
            <a:avLst/>
          </a:prstGeom>
        </p:spPr>
      </p:pic>
      <p:sp>
        <p:nvSpPr>
          <p:cNvPr id="6" name="TextBox 5">
            <a:extLst>
              <a:ext uri="{FF2B5EF4-FFF2-40B4-BE49-F238E27FC236}">
                <a16:creationId xmlns:a16="http://schemas.microsoft.com/office/drawing/2014/main" id="{B8D936A3-3219-C0DE-EC0E-6C32025DA957}"/>
              </a:ext>
            </a:extLst>
          </p:cNvPr>
          <p:cNvSpPr txBox="1"/>
          <p:nvPr/>
        </p:nvSpPr>
        <p:spPr>
          <a:xfrm>
            <a:off x="4203705" y="506674"/>
            <a:ext cx="6651171" cy="461665"/>
          </a:xfrm>
          <a:prstGeom prst="rect">
            <a:avLst/>
          </a:prstGeom>
          <a:noFill/>
        </p:spPr>
        <p:txBody>
          <a:bodyPr wrap="square">
            <a:spAutoFit/>
          </a:bodyPr>
          <a:lstStyle/>
          <a:p>
            <a:r>
              <a:rPr lang="en" sz="2400" b="1" strike="noStrike" spc="-1" dirty="0">
                <a:solidFill>
                  <a:schemeClr val="dk1"/>
                </a:solidFill>
                <a:latin typeface="Outfit"/>
                <a:ea typeface="Outfit"/>
              </a:rPr>
              <a:t>Difference between OT and IT: </a:t>
            </a:r>
            <a:endParaRPr lang="en-US" sz="2400" dirty="0"/>
          </a:p>
        </p:txBody>
      </p:sp>
      <p:pic>
        <p:nvPicPr>
          <p:cNvPr id="3" name="Picture 2" descr="ICS/OT Cyber Security Fundamentals: 5 ways To Protect Your Company">
            <a:extLst>
              <a:ext uri="{FF2B5EF4-FFF2-40B4-BE49-F238E27FC236}">
                <a16:creationId xmlns:a16="http://schemas.microsoft.com/office/drawing/2014/main" id="{A3FFCD5B-CF06-7DC4-046B-844E7726102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59074" y="1138836"/>
            <a:ext cx="9095802" cy="47595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5735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2E9ED"/>
        </a:solidFill>
        <a:effectLst/>
      </p:bgPr>
    </p:bg>
    <p:spTree>
      <p:nvGrpSpPr>
        <p:cNvPr id="1" name="">
          <a:extLst>
            <a:ext uri="{FF2B5EF4-FFF2-40B4-BE49-F238E27FC236}">
              <a16:creationId xmlns:a16="http://schemas.microsoft.com/office/drawing/2014/main" id="{F0171193-F5A5-45F2-B1DD-C4CAA5D31D0F}"/>
            </a:ext>
          </a:extLst>
        </p:cNvPr>
        <p:cNvGrpSpPr/>
        <p:nvPr/>
      </p:nvGrpSpPr>
      <p:grpSpPr>
        <a:xfrm>
          <a:off x="0" y="0"/>
          <a:ext cx="0" cy="0"/>
          <a:chOff x="0" y="0"/>
          <a:chExt cx="0" cy="0"/>
        </a:xfrm>
      </p:grpSpPr>
      <p:pic>
        <p:nvPicPr>
          <p:cNvPr id="5" name="Picture 4" descr="ADVANCE CRT Logo">
            <a:extLst>
              <a:ext uri="{FF2B5EF4-FFF2-40B4-BE49-F238E27FC236}">
                <a16:creationId xmlns:a16="http://schemas.microsoft.com/office/drawing/2014/main" id="{86B7D303-27E6-5653-F564-7668F07B698A}"/>
              </a:ext>
            </a:extLst>
          </p:cNvPr>
          <p:cNvPicPr>
            <a:picLocks noChangeAspect="1"/>
          </p:cNvPicPr>
          <p:nvPr/>
        </p:nvPicPr>
        <p:blipFill>
          <a:blip r:embed="rId3"/>
          <a:stretch>
            <a:fillRect/>
          </a:stretch>
        </p:blipFill>
        <p:spPr>
          <a:xfrm>
            <a:off x="1" y="-25768"/>
            <a:ext cx="2508932" cy="873847"/>
          </a:xfrm>
          <a:prstGeom prst="rect">
            <a:avLst/>
          </a:prstGeom>
        </p:spPr>
      </p:pic>
      <p:pic>
        <p:nvPicPr>
          <p:cNvPr id="9" name="Picture 8" descr="Center for research training and science foundation ireland logo">
            <a:extLst>
              <a:ext uri="{FF2B5EF4-FFF2-40B4-BE49-F238E27FC236}">
                <a16:creationId xmlns:a16="http://schemas.microsoft.com/office/drawing/2014/main" id="{129D5A3C-7EEA-4390-C782-DC193692C968}"/>
              </a:ext>
            </a:extLst>
          </p:cNvPr>
          <p:cNvPicPr>
            <a:picLocks noChangeAspect="1"/>
          </p:cNvPicPr>
          <p:nvPr/>
        </p:nvPicPr>
        <p:blipFill>
          <a:blip r:embed="rId4"/>
          <a:stretch>
            <a:fillRect/>
          </a:stretch>
        </p:blipFill>
        <p:spPr>
          <a:xfrm>
            <a:off x="9517752" y="1"/>
            <a:ext cx="2674248" cy="1013347"/>
          </a:xfrm>
          <a:prstGeom prst="rect">
            <a:avLst/>
          </a:prstGeom>
        </p:spPr>
      </p:pic>
      <p:pic>
        <p:nvPicPr>
          <p:cNvPr id="4" name="Picture 3" descr="Affiliated universities. University College Cork, Munster Technological University, Maynooth University, Technological University Dublin, Trinity College Dublin">
            <a:extLst>
              <a:ext uri="{FF2B5EF4-FFF2-40B4-BE49-F238E27FC236}">
                <a16:creationId xmlns:a16="http://schemas.microsoft.com/office/drawing/2014/main" id="{3275E4EA-1421-31F2-5971-042DDDE60816}"/>
              </a:ext>
            </a:extLst>
          </p:cNvPr>
          <p:cNvPicPr>
            <a:picLocks noChangeAspect="1"/>
          </p:cNvPicPr>
          <p:nvPr/>
        </p:nvPicPr>
        <p:blipFill>
          <a:blip r:embed="rId5"/>
          <a:stretch>
            <a:fillRect/>
          </a:stretch>
        </p:blipFill>
        <p:spPr>
          <a:xfrm>
            <a:off x="0" y="5720754"/>
            <a:ext cx="6096000" cy="1137245"/>
          </a:xfrm>
          <a:prstGeom prst="rect">
            <a:avLst/>
          </a:prstGeom>
        </p:spPr>
      </p:pic>
      <p:pic>
        <p:nvPicPr>
          <p:cNvPr id="2" name="Picture 2" descr="Tesco Controls, Inc. على X: &quot;Cybersecurity priorities for IT and OT are  direct opposites. So how can businesses gain the benefits of automation &amp;  IT/OT security? Read the article by Jonathon Shores">
            <a:extLst>
              <a:ext uri="{FF2B5EF4-FFF2-40B4-BE49-F238E27FC236}">
                <a16:creationId xmlns:a16="http://schemas.microsoft.com/office/drawing/2014/main" id="{EA378842-F70A-5FAB-34E4-1FF50BE3020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04771" y="1297666"/>
            <a:ext cx="5137567" cy="426266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41EA69E-1FFD-7290-4EA7-A9457B6C0A91}"/>
              </a:ext>
            </a:extLst>
          </p:cNvPr>
          <p:cNvSpPr txBox="1"/>
          <p:nvPr/>
        </p:nvSpPr>
        <p:spPr>
          <a:xfrm>
            <a:off x="2770414" y="617246"/>
            <a:ext cx="6651171" cy="461665"/>
          </a:xfrm>
          <a:prstGeom prst="rect">
            <a:avLst/>
          </a:prstGeom>
          <a:noFill/>
        </p:spPr>
        <p:txBody>
          <a:bodyPr wrap="square">
            <a:spAutoFit/>
          </a:bodyPr>
          <a:lstStyle/>
          <a:p>
            <a:r>
              <a:rPr lang="en" sz="2400" b="1" strike="noStrike" spc="-1" dirty="0">
                <a:solidFill>
                  <a:schemeClr val="dk1"/>
                </a:solidFill>
                <a:latin typeface="Outfit"/>
                <a:ea typeface="Outfit"/>
              </a:rPr>
              <a:t>Difference of Priorities In OT and IT security: </a:t>
            </a:r>
            <a:endParaRPr lang="en-US" sz="2400" dirty="0"/>
          </a:p>
        </p:txBody>
      </p:sp>
    </p:spTree>
    <p:extLst>
      <p:ext uri="{BB962C8B-B14F-4D97-AF65-F5344CB8AC3E}">
        <p14:creationId xmlns:p14="http://schemas.microsoft.com/office/powerpoint/2010/main" val="3965611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2E9ED"/>
        </a:solidFill>
        <a:effectLst/>
      </p:bgPr>
    </p:bg>
    <p:spTree>
      <p:nvGrpSpPr>
        <p:cNvPr id="1" name="">
          <a:extLst>
            <a:ext uri="{FF2B5EF4-FFF2-40B4-BE49-F238E27FC236}">
              <a16:creationId xmlns:a16="http://schemas.microsoft.com/office/drawing/2014/main" id="{B86DDBDF-2D30-3CCC-0D50-819808086B88}"/>
            </a:ext>
          </a:extLst>
        </p:cNvPr>
        <p:cNvGrpSpPr/>
        <p:nvPr/>
      </p:nvGrpSpPr>
      <p:grpSpPr>
        <a:xfrm>
          <a:off x="0" y="0"/>
          <a:ext cx="0" cy="0"/>
          <a:chOff x="0" y="0"/>
          <a:chExt cx="0" cy="0"/>
        </a:xfrm>
      </p:grpSpPr>
      <p:pic>
        <p:nvPicPr>
          <p:cNvPr id="5" name="Picture 4" descr="ADVANCE CRT Logo">
            <a:extLst>
              <a:ext uri="{FF2B5EF4-FFF2-40B4-BE49-F238E27FC236}">
                <a16:creationId xmlns:a16="http://schemas.microsoft.com/office/drawing/2014/main" id="{A0CB87B3-A589-4659-649A-F205529AE3C2}"/>
              </a:ext>
            </a:extLst>
          </p:cNvPr>
          <p:cNvPicPr>
            <a:picLocks noChangeAspect="1"/>
          </p:cNvPicPr>
          <p:nvPr/>
        </p:nvPicPr>
        <p:blipFill>
          <a:blip r:embed="rId3"/>
          <a:stretch>
            <a:fillRect/>
          </a:stretch>
        </p:blipFill>
        <p:spPr>
          <a:xfrm>
            <a:off x="1" y="-25768"/>
            <a:ext cx="2508932" cy="873847"/>
          </a:xfrm>
          <a:prstGeom prst="rect">
            <a:avLst/>
          </a:prstGeom>
        </p:spPr>
      </p:pic>
      <p:pic>
        <p:nvPicPr>
          <p:cNvPr id="9" name="Picture 8" descr="Center for research training and science foundation ireland logo">
            <a:extLst>
              <a:ext uri="{FF2B5EF4-FFF2-40B4-BE49-F238E27FC236}">
                <a16:creationId xmlns:a16="http://schemas.microsoft.com/office/drawing/2014/main" id="{3C35279B-EC4F-7314-F62E-E684237AE338}"/>
              </a:ext>
            </a:extLst>
          </p:cNvPr>
          <p:cNvPicPr>
            <a:picLocks noChangeAspect="1"/>
          </p:cNvPicPr>
          <p:nvPr/>
        </p:nvPicPr>
        <p:blipFill>
          <a:blip r:embed="rId4"/>
          <a:stretch>
            <a:fillRect/>
          </a:stretch>
        </p:blipFill>
        <p:spPr>
          <a:xfrm>
            <a:off x="9517752" y="1"/>
            <a:ext cx="2674248" cy="1013347"/>
          </a:xfrm>
          <a:prstGeom prst="rect">
            <a:avLst/>
          </a:prstGeom>
        </p:spPr>
      </p:pic>
      <p:pic>
        <p:nvPicPr>
          <p:cNvPr id="4" name="Picture 3" descr="Affiliated universities. University College Cork, Munster Technological University, Maynooth University, Technological University Dublin, Trinity College Dublin">
            <a:extLst>
              <a:ext uri="{FF2B5EF4-FFF2-40B4-BE49-F238E27FC236}">
                <a16:creationId xmlns:a16="http://schemas.microsoft.com/office/drawing/2014/main" id="{3416949C-BE6E-409C-7289-F4634E1975FD}"/>
              </a:ext>
            </a:extLst>
          </p:cNvPr>
          <p:cNvPicPr>
            <a:picLocks noChangeAspect="1"/>
          </p:cNvPicPr>
          <p:nvPr/>
        </p:nvPicPr>
        <p:blipFill>
          <a:blip r:embed="rId5"/>
          <a:stretch>
            <a:fillRect/>
          </a:stretch>
        </p:blipFill>
        <p:spPr>
          <a:xfrm>
            <a:off x="0" y="5720754"/>
            <a:ext cx="6096000" cy="1137245"/>
          </a:xfrm>
          <a:prstGeom prst="rect">
            <a:avLst/>
          </a:prstGeom>
        </p:spPr>
      </p:pic>
      <p:pic>
        <p:nvPicPr>
          <p:cNvPr id="2" name="Picture 1">
            <a:extLst>
              <a:ext uri="{FF2B5EF4-FFF2-40B4-BE49-F238E27FC236}">
                <a16:creationId xmlns:a16="http://schemas.microsoft.com/office/drawing/2014/main" id="{EB0C3F38-DF27-CD25-9352-A1B88FCA2F05}"/>
              </a:ext>
            </a:extLst>
          </p:cNvPr>
          <p:cNvPicPr>
            <a:picLocks noChangeAspect="1"/>
          </p:cNvPicPr>
          <p:nvPr/>
        </p:nvPicPr>
        <p:blipFill>
          <a:blip r:embed="rId6"/>
          <a:stretch>
            <a:fillRect/>
          </a:stretch>
        </p:blipFill>
        <p:spPr>
          <a:xfrm>
            <a:off x="1629237" y="953789"/>
            <a:ext cx="8443539" cy="4766965"/>
          </a:xfrm>
          <a:prstGeom prst="rect">
            <a:avLst/>
          </a:prstGeom>
        </p:spPr>
      </p:pic>
    </p:spTree>
    <p:extLst>
      <p:ext uri="{BB962C8B-B14F-4D97-AF65-F5344CB8AC3E}">
        <p14:creationId xmlns:p14="http://schemas.microsoft.com/office/powerpoint/2010/main" val="4924479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2E9ED"/>
        </a:solidFill>
        <a:effectLst/>
      </p:bgPr>
    </p:bg>
    <p:spTree>
      <p:nvGrpSpPr>
        <p:cNvPr id="1" name="">
          <a:extLst>
            <a:ext uri="{FF2B5EF4-FFF2-40B4-BE49-F238E27FC236}">
              <a16:creationId xmlns:a16="http://schemas.microsoft.com/office/drawing/2014/main" id="{EE3158DB-01F2-969F-C1B0-651B325144C2}"/>
            </a:ext>
          </a:extLst>
        </p:cNvPr>
        <p:cNvGrpSpPr/>
        <p:nvPr/>
      </p:nvGrpSpPr>
      <p:grpSpPr>
        <a:xfrm>
          <a:off x="0" y="0"/>
          <a:ext cx="0" cy="0"/>
          <a:chOff x="0" y="0"/>
          <a:chExt cx="0" cy="0"/>
        </a:xfrm>
      </p:grpSpPr>
      <p:pic>
        <p:nvPicPr>
          <p:cNvPr id="5" name="Picture 4" descr="ADVANCE CRT Logo">
            <a:extLst>
              <a:ext uri="{FF2B5EF4-FFF2-40B4-BE49-F238E27FC236}">
                <a16:creationId xmlns:a16="http://schemas.microsoft.com/office/drawing/2014/main" id="{F4E33E41-A65B-85C7-B526-1947D5D2D9BC}"/>
              </a:ext>
            </a:extLst>
          </p:cNvPr>
          <p:cNvPicPr>
            <a:picLocks noChangeAspect="1"/>
          </p:cNvPicPr>
          <p:nvPr/>
        </p:nvPicPr>
        <p:blipFill>
          <a:blip r:embed="rId3"/>
          <a:stretch>
            <a:fillRect/>
          </a:stretch>
        </p:blipFill>
        <p:spPr>
          <a:xfrm>
            <a:off x="1" y="-25768"/>
            <a:ext cx="2508932" cy="873847"/>
          </a:xfrm>
          <a:prstGeom prst="rect">
            <a:avLst/>
          </a:prstGeom>
        </p:spPr>
      </p:pic>
      <p:pic>
        <p:nvPicPr>
          <p:cNvPr id="9" name="Picture 8" descr="Center for research training and science foundation ireland logo">
            <a:extLst>
              <a:ext uri="{FF2B5EF4-FFF2-40B4-BE49-F238E27FC236}">
                <a16:creationId xmlns:a16="http://schemas.microsoft.com/office/drawing/2014/main" id="{740A7B3E-4A3C-12F5-108B-B8CAE20D5D48}"/>
              </a:ext>
            </a:extLst>
          </p:cNvPr>
          <p:cNvPicPr>
            <a:picLocks noChangeAspect="1"/>
          </p:cNvPicPr>
          <p:nvPr/>
        </p:nvPicPr>
        <p:blipFill>
          <a:blip r:embed="rId4"/>
          <a:stretch>
            <a:fillRect/>
          </a:stretch>
        </p:blipFill>
        <p:spPr>
          <a:xfrm>
            <a:off x="9517752" y="1"/>
            <a:ext cx="2674248" cy="1013347"/>
          </a:xfrm>
          <a:prstGeom prst="rect">
            <a:avLst/>
          </a:prstGeom>
        </p:spPr>
      </p:pic>
      <p:pic>
        <p:nvPicPr>
          <p:cNvPr id="4" name="Picture 3" descr="Affiliated universities. University College Cork, Munster Technological University, Maynooth University, Technological University Dublin, Trinity College Dublin">
            <a:extLst>
              <a:ext uri="{FF2B5EF4-FFF2-40B4-BE49-F238E27FC236}">
                <a16:creationId xmlns:a16="http://schemas.microsoft.com/office/drawing/2014/main" id="{B9DA4A3E-1791-364B-B109-7CB0E3E013B9}"/>
              </a:ext>
            </a:extLst>
          </p:cNvPr>
          <p:cNvPicPr>
            <a:picLocks noChangeAspect="1"/>
          </p:cNvPicPr>
          <p:nvPr/>
        </p:nvPicPr>
        <p:blipFill>
          <a:blip r:embed="rId5"/>
          <a:stretch>
            <a:fillRect/>
          </a:stretch>
        </p:blipFill>
        <p:spPr>
          <a:xfrm>
            <a:off x="0" y="5720754"/>
            <a:ext cx="6096000" cy="1137245"/>
          </a:xfrm>
          <a:prstGeom prst="rect">
            <a:avLst/>
          </a:prstGeom>
        </p:spPr>
      </p:pic>
      <p:sp>
        <p:nvSpPr>
          <p:cNvPr id="2" name="PlaceHolder 1">
            <a:extLst>
              <a:ext uri="{FF2B5EF4-FFF2-40B4-BE49-F238E27FC236}">
                <a16:creationId xmlns:a16="http://schemas.microsoft.com/office/drawing/2014/main" id="{13F9DBC1-252C-A310-BF56-99838CC6DAFF}"/>
              </a:ext>
            </a:extLst>
          </p:cNvPr>
          <p:cNvSpPr txBox="1">
            <a:spLocks/>
          </p:cNvSpPr>
          <p:nvPr/>
        </p:nvSpPr>
        <p:spPr>
          <a:xfrm>
            <a:off x="2010000" y="665948"/>
            <a:ext cx="7714800" cy="694800"/>
          </a:xfrm>
          <a:prstGeom prst="rect">
            <a:avLst/>
          </a:prstGeom>
          <a:noFill/>
          <a:ln w="0">
            <a:noFill/>
          </a:ln>
        </p:spPr>
        <p:txBody>
          <a:bodyPr vert="horz" lIns="91440" tIns="91440" rIns="91440" bIns="91440" rtlCol="0" anchor="t">
            <a:normAutofit fontScale="900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tabLst>
                <a:tab pos="0" algn="l"/>
              </a:tabLst>
            </a:pPr>
            <a:r>
              <a:rPr lang="en" sz="4000" b="1" spc="-1" dirty="0">
                <a:solidFill>
                  <a:schemeClr val="dk1"/>
                </a:solidFill>
                <a:latin typeface="Outfit"/>
                <a:ea typeface="Outfit"/>
              </a:rPr>
              <a:t>Role of Industrial Control Systems (ICS)</a:t>
            </a:r>
            <a:endParaRPr lang="fr-FR" sz="4000" spc="-1" dirty="0">
              <a:solidFill>
                <a:schemeClr val="dk1"/>
              </a:solidFill>
              <a:latin typeface="Arial"/>
            </a:endParaRPr>
          </a:p>
        </p:txBody>
      </p:sp>
      <p:sp>
        <p:nvSpPr>
          <p:cNvPr id="3" name="PlaceHolder 2">
            <a:extLst>
              <a:ext uri="{FF2B5EF4-FFF2-40B4-BE49-F238E27FC236}">
                <a16:creationId xmlns:a16="http://schemas.microsoft.com/office/drawing/2014/main" id="{726867CF-EBC1-9641-E932-00E4CF7527A6}"/>
              </a:ext>
            </a:extLst>
          </p:cNvPr>
          <p:cNvSpPr txBox="1">
            <a:spLocks/>
          </p:cNvSpPr>
          <p:nvPr/>
        </p:nvSpPr>
        <p:spPr>
          <a:xfrm>
            <a:off x="1899333" y="1235332"/>
            <a:ext cx="7513992" cy="1120680"/>
          </a:xfrm>
          <a:prstGeom prst="rect">
            <a:avLst/>
          </a:prstGeom>
          <a:noFill/>
          <a:ln w="0">
            <a:noFill/>
          </a:ln>
        </p:spPr>
        <p:txBody>
          <a:bodyPr vert="horz" lIns="91440" tIns="91440" rIns="91440" bIns="91440"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457200">
              <a:lnSpc>
                <a:spcPct val="100000"/>
              </a:lnSpc>
              <a:tabLst>
                <a:tab pos="0" algn="l"/>
              </a:tabLst>
            </a:pPr>
            <a:r>
              <a:rPr lang="en" sz="1200" spc="-1" dirty="0">
                <a:solidFill>
                  <a:schemeClr val="dk1"/>
                </a:solidFill>
                <a:latin typeface="arial"/>
                <a:ea typeface="arial"/>
              </a:rPr>
              <a:t>Industrial Control Systems (ICS) are a subset of OT that includes various control systems used in industrial production such as SCADA (Supervisory Control and Data Acquisition), PLC (Programmable Logic Controller), and DCS (Distributed Control System). These systems are designed for monitoring and controlling physical processes in real-time, often requiring high levels of reliability and availability to maintain operational safety and performance.</a:t>
            </a:r>
            <a:endParaRPr lang="fr-FR" sz="1200" spc="-1" dirty="0">
              <a:solidFill>
                <a:srgbClr val="000000"/>
              </a:solidFill>
              <a:latin typeface="Arial"/>
            </a:endParaRPr>
          </a:p>
        </p:txBody>
      </p:sp>
      <p:pic>
        <p:nvPicPr>
          <p:cNvPr id="6" name="Picture 2" descr="OT SCADA Penetration Testing: An Overview">
            <a:extLst>
              <a:ext uri="{FF2B5EF4-FFF2-40B4-BE49-F238E27FC236}">
                <a16:creationId xmlns:a16="http://schemas.microsoft.com/office/drawing/2014/main" id="{AECA23AA-6475-7B03-8395-0F7C0D1C158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43913" y="2356012"/>
            <a:ext cx="4046973" cy="3692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01970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2E9ED"/>
        </a:solidFill>
        <a:effectLst/>
      </p:bgPr>
    </p:bg>
    <p:spTree>
      <p:nvGrpSpPr>
        <p:cNvPr id="1" name="">
          <a:extLst>
            <a:ext uri="{FF2B5EF4-FFF2-40B4-BE49-F238E27FC236}">
              <a16:creationId xmlns:a16="http://schemas.microsoft.com/office/drawing/2014/main" id="{0AFF509B-6264-7C1D-A859-BFD346EAB644}"/>
            </a:ext>
          </a:extLst>
        </p:cNvPr>
        <p:cNvGrpSpPr/>
        <p:nvPr/>
      </p:nvGrpSpPr>
      <p:grpSpPr>
        <a:xfrm>
          <a:off x="0" y="0"/>
          <a:ext cx="0" cy="0"/>
          <a:chOff x="0" y="0"/>
          <a:chExt cx="0" cy="0"/>
        </a:xfrm>
      </p:grpSpPr>
      <p:pic>
        <p:nvPicPr>
          <p:cNvPr id="5" name="Picture 4" descr="ADVANCE CRT Logo">
            <a:extLst>
              <a:ext uri="{FF2B5EF4-FFF2-40B4-BE49-F238E27FC236}">
                <a16:creationId xmlns:a16="http://schemas.microsoft.com/office/drawing/2014/main" id="{3D5083F1-1086-C0BC-C65F-E578AE3ED9D4}"/>
              </a:ext>
            </a:extLst>
          </p:cNvPr>
          <p:cNvPicPr>
            <a:picLocks noChangeAspect="1"/>
          </p:cNvPicPr>
          <p:nvPr/>
        </p:nvPicPr>
        <p:blipFill>
          <a:blip r:embed="rId3"/>
          <a:stretch>
            <a:fillRect/>
          </a:stretch>
        </p:blipFill>
        <p:spPr>
          <a:xfrm>
            <a:off x="1" y="-25768"/>
            <a:ext cx="2508932" cy="873847"/>
          </a:xfrm>
          <a:prstGeom prst="rect">
            <a:avLst/>
          </a:prstGeom>
        </p:spPr>
      </p:pic>
      <p:pic>
        <p:nvPicPr>
          <p:cNvPr id="9" name="Picture 8" descr="Center for research training and science foundation ireland logo">
            <a:extLst>
              <a:ext uri="{FF2B5EF4-FFF2-40B4-BE49-F238E27FC236}">
                <a16:creationId xmlns:a16="http://schemas.microsoft.com/office/drawing/2014/main" id="{56A2DC5D-D0FD-0076-CA98-D72A24A0306A}"/>
              </a:ext>
            </a:extLst>
          </p:cNvPr>
          <p:cNvPicPr>
            <a:picLocks noChangeAspect="1"/>
          </p:cNvPicPr>
          <p:nvPr/>
        </p:nvPicPr>
        <p:blipFill>
          <a:blip r:embed="rId4"/>
          <a:stretch>
            <a:fillRect/>
          </a:stretch>
        </p:blipFill>
        <p:spPr>
          <a:xfrm>
            <a:off x="9517752" y="1"/>
            <a:ext cx="2674248" cy="1013347"/>
          </a:xfrm>
          <a:prstGeom prst="rect">
            <a:avLst/>
          </a:prstGeom>
        </p:spPr>
      </p:pic>
      <p:pic>
        <p:nvPicPr>
          <p:cNvPr id="4" name="Picture 3" descr="Affiliated universities. University College Cork, Munster Technological University, Maynooth University, Technological University Dublin, Trinity College Dublin">
            <a:extLst>
              <a:ext uri="{FF2B5EF4-FFF2-40B4-BE49-F238E27FC236}">
                <a16:creationId xmlns:a16="http://schemas.microsoft.com/office/drawing/2014/main" id="{D34E9A6B-D7F7-42F7-7533-5A26643F12BF}"/>
              </a:ext>
            </a:extLst>
          </p:cNvPr>
          <p:cNvPicPr>
            <a:picLocks noChangeAspect="1"/>
          </p:cNvPicPr>
          <p:nvPr/>
        </p:nvPicPr>
        <p:blipFill>
          <a:blip r:embed="rId5"/>
          <a:stretch>
            <a:fillRect/>
          </a:stretch>
        </p:blipFill>
        <p:spPr>
          <a:xfrm>
            <a:off x="0" y="5720754"/>
            <a:ext cx="6096000" cy="1137245"/>
          </a:xfrm>
          <a:prstGeom prst="rect">
            <a:avLst/>
          </a:prstGeom>
        </p:spPr>
      </p:pic>
      <p:sp>
        <p:nvSpPr>
          <p:cNvPr id="2" name="PlaceHolder 1">
            <a:extLst>
              <a:ext uri="{FF2B5EF4-FFF2-40B4-BE49-F238E27FC236}">
                <a16:creationId xmlns:a16="http://schemas.microsoft.com/office/drawing/2014/main" id="{D45731FA-B3CF-BF3D-0112-89B3673EE9A9}"/>
              </a:ext>
            </a:extLst>
          </p:cNvPr>
          <p:cNvSpPr txBox="1">
            <a:spLocks/>
          </p:cNvSpPr>
          <p:nvPr/>
        </p:nvSpPr>
        <p:spPr>
          <a:xfrm>
            <a:off x="2155943" y="665948"/>
            <a:ext cx="7714800" cy="694800"/>
          </a:xfrm>
          <a:prstGeom prst="rect">
            <a:avLst/>
          </a:prstGeom>
          <a:noFill/>
          <a:ln w="0">
            <a:noFill/>
          </a:ln>
        </p:spPr>
        <p:txBody>
          <a:bodyPr vert="horz" lIns="91440" tIns="91440" rIns="91440" bIns="91440" rtlCol="0" anchor="t">
            <a:normAutofit fontScale="82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tabLst>
                <a:tab pos="0" algn="l"/>
              </a:tabLst>
            </a:pPr>
            <a:r>
              <a:rPr lang="en" sz="4000" b="1" spc="-1" dirty="0">
                <a:solidFill>
                  <a:schemeClr val="dk1"/>
                </a:solidFill>
                <a:latin typeface="Outfit"/>
                <a:ea typeface="Outfit"/>
              </a:rPr>
              <a:t>Security of Industrial Control Systems (ICS)</a:t>
            </a:r>
            <a:endParaRPr lang="fr-FR" sz="4000" spc="-1" dirty="0">
              <a:solidFill>
                <a:schemeClr val="dk1"/>
              </a:solidFill>
              <a:latin typeface="Arial"/>
            </a:endParaRPr>
          </a:p>
        </p:txBody>
      </p:sp>
      <p:pic>
        <p:nvPicPr>
          <p:cNvPr id="1026" name="Picture 2" descr="A basic render of the Purdue model">
            <a:extLst>
              <a:ext uri="{FF2B5EF4-FFF2-40B4-BE49-F238E27FC236}">
                <a16:creationId xmlns:a16="http://schemas.microsoft.com/office/drawing/2014/main" id="{25839508-9EC8-FDC1-5232-991DFB67B1F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69713" y="1207126"/>
            <a:ext cx="3652573" cy="4781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6685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2E9ED"/>
        </a:solidFill>
        <a:effectLst/>
      </p:bgPr>
    </p:bg>
    <p:spTree>
      <p:nvGrpSpPr>
        <p:cNvPr id="1" name="">
          <a:extLst>
            <a:ext uri="{FF2B5EF4-FFF2-40B4-BE49-F238E27FC236}">
              <a16:creationId xmlns:a16="http://schemas.microsoft.com/office/drawing/2014/main" id="{FA38C88C-60CE-4F48-2804-A68488AA77A8}"/>
            </a:ext>
          </a:extLst>
        </p:cNvPr>
        <p:cNvGrpSpPr/>
        <p:nvPr/>
      </p:nvGrpSpPr>
      <p:grpSpPr>
        <a:xfrm>
          <a:off x="0" y="0"/>
          <a:ext cx="0" cy="0"/>
          <a:chOff x="0" y="0"/>
          <a:chExt cx="0" cy="0"/>
        </a:xfrm>
      </p:grpSpPr>
      <p:pic>
        <p:nvPicPr>
          <p:cNvPr id="5" name="Picture 4" descr="ADVANCE CRT Logo">
            <a:extLst>
              <a:ext uri="{FF2B5EF4-FFF2-40B4-BE49-F238E27FC236}">
                <a16:creationId xmlns:a16="http://schemas.microsoft.com/office/drawing/2014/main" id="{D998FF97-9807-E9D3-8433-768298AE5676}"/>
              </a:ext>
            </a:extLst>
          </p:cNvPr>
          <p:cNvPicPr>
            <a:picLocks noChangeAspect="1"/>
          </p:cNvPicPr>
          <p:nvPr/>
        </p:nvPicPr>
        <p:blipFill>
          <a:blip r:embed="rId3"/>
          <a:stretch>
            <a:fillRect/>
          </a:stretch>
        </p:blipFill>
        <p:spPr>
          <a:xfrm>
            <a:off x="1" y="-25768"/>
            <a:ext cx="2508932" cy="873847"/>
          </a:xfrm>
          <a:prstGeom prst="rect">
            <a:avLst/>
          </a:prstGeom>
        </p:spPr>
      </p:pic>
      <p:pic>
        <p:nvPicPr>
          <p:cNvPr id="9" name="Picture 8" descr="Center for research training and science foundation ireland logo">
            <a:extLst>
              <a:ext uri="{FF2B5EF4-FFF2-40B4-BE49-F238E27FC236}">
                <a16:creationId xmlns:a16="http://schemas.microsoft.com/office/drawing/2014/main" id="{C2526C12-0574-7239-9924-6A706E480B41}"/>
              </a:ext>
            </a:extLst>
          </p:cNvPr>
          <p:cNvPicPr>
            <a:picLocks noChangeAspect="1"/>
          </p:cNvPicPr>
          <p:nvPr/>
        </p:nvPicPr>
        <p:blipFill>
          <a:blip r:embed="rId4"/>
          <a:stretch>
            <a:fillRect/>
          </a:stretch>
        </p:blipFill>
        <p:spPr>
          <a:xfrm>
            <a:off x="9517752" y="1"/>
            <a:ext cx="2674248" cy="1013347"/>
          </a:xfrm>
          <a:prstGeom prst="rect">
            <a:avLst/>
          </a:prstGeom>
        </p:spPr>
      </p:pic>
      <p:pic>
        <p:nvPicPr>
          <p:cNvPr id="4" name="Picture 3" descr="Affiliated universities. University College Cork, Munster Technological University, Maynooth University, Technological University Dublin, Trinity College Dublin">
            <a:extLst>
              <a:ext uri="{FF2B5EF4-FFF2-40B4-BE49-F238E27FC236}">
                <a16:creationId xmlns:a16="http://schemas.microsoft.com/office/drawing/2014/main" id="{8EFDA34C-9B78-0057-6A2C-DE3D89240674}"/>
              </a:ext>
            </a:extLst>
          </p:cNvPr>
          <p:cNvPicPr>
            <a:picLocks noChangeAspect="1"/>
          </p:cNvPicPr>
          <p:nvPr/>
        </p:nvPicPr>
        <p:blipFill>
          <a:blip r:embed="rId5"/>
          <a:stretch>
            <a:fillRect/>
          </a:stretch>
        </p:blipFill>
        <p:spPr>
          <a:xfrm>
            <a:off x="0" y="5720754"/>
            <a:ext cx="6096000" cy="1137245"/>
          </a:xfrm>
          <a:prstGeom prst="rect">
            <a:avLst/>
          </a:prstGeom>
        </p:spPr>
      </p:pic>
      <p:pic>
        <p:nvPicPr>
          <p:cNvPr id="2" name="Picture 1" descr="A collage of a comic strip&#10;&#10;Description automatically generated">
            <a:extLst>
              <a:ext uri="{FF2B5EF4-FFF2-40B4-BE49-F238E27FC236}">
                <a16:creationId xmlns:a16="http://schemas.microsoft.com/office/drawing/2014/main" id="{BC13CE99-50A6-E2A7-B972-2005BBA6898B}"/>
              </a:ext>
            </a:extLst>
          </p:cNvPr>
          <p:cNvPicPr>
            <a:picLocks noChangeAspect="1"/>
          </p:cNvPicPr>
          <p:nvPr/>
        </p:nvPicPr>
        <p:blipFill>
          <a:blip r:embed="rId6"/>
          <a:stretch>
            <a:fillRect/>
          </a:stretch>
        </p:blipFill>
        <p:spPr>
          <a:xfrm>
            <a:off x="2653854" y="557861"/>
            <a:ext cx="7268454" cy="5453111"/>
          </a:xfrm>
          <a:prstGeom prst="rect">
            <a:avLst/>
          </a:prstGeom>
        </p:spPr>
      </p:pic>
    </p:spTree>
    <p:extLst>
      <p:ext uri="{BB962C8B-B14F-4D97-AF65-F5344CB8AC3E}">
        <p14:creationId xmlns:p14="http://schemas.microsoft.com/office/powerpoint/2010/main" val="32643740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22cda8d3-aef1-4b73-b574-da03868bb10b">
      <Terms xmlns="http://schemas.microsoft.com/office/infopath/2007/PartnerControls"/>
    </lcf76f155ced4ddcb4097134ff3c332f>
    <TaxCatchAll xmlns="adf8147c-7ee1-44ae-9548-eaf29ab8dcf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E78BD6A4FE3434F8DE84DB0BD0976D4" ma:contentTypeVersion="17" ma:contentTypeDescription="Create a new document." ma:contentTypeScope="" ma:versionID="2002213f06a5f7103b00c18f06e41b87">
  <xsd:schema xmlns:xsd="http://www.w3.org/2001/XMLSchema" xmlns:xs="http://www.w3.org/2001/XMLSchema" xmlns:p="http://schemas.microsoft.com/office/2006/metadata/properties" xmlns:ns2="22cda8d3-aef1-4b73-b574-da03868bb10b" xmlns:ns3="adf8147c-7ee1-44ae-9548-eaf29ab8dcf4" targetNamespace="http://schemas.microsoft.com/office/2006/metadata/properties" ma:root="true" ma:fieldsID="969e29825fa958896215ab633b1e570f" ns2:_="" ns3:_="">
    <xsd:import namespace="22cda8d3-aef1-4b73-b574-da03868bb10b"/>
    <xsd:import namespace="adf8147c-7ee1-44ae-9548-eaf29ab8dcf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2:MediaServiceLocation"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cda8d3-aef1-4b73-b574-da03868bb10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859a5f0-c05d-42c8-96da-fe1ec9be4efb"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df8147c-7ee1-44ae-9548-eaf29ab8dcf4"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15afa2ce-0503-4ff6-8b5f-a90db0e1a6b0}" ma:internalName="TaxCatchAll" ma:showField="CatchAllData" ma:web="adf8147c-7ee1-44ae-9548-eaf29ab8dcf4">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5771522-7D93-4D44-BE19-6477C3C1B28D}">
  <ds:schemaRefs>
    <ds:schemaRef ds:uri="http://schemas.microsoft.com/office/2006/metadata/properties"/>
    <ds:schemaRef ds:uri="http://schemas.microsoft.com/office/infopath/2007/PartnerControls"/>
    <ds:schemaRef ds:uri="22cda8d3-aef1-4b73-b574-da03868bb10b"/>
    <ds:schemaRef ds:uri="adf8147c-7ee1-44ae-9548-eaf29ab8dcf4"/>
  </ds:schemaRefs>
</ds:datastoreItem>
</file>

<file path=customXml/itemProps2.xml><?xml version="1.0" encoding="utf-8"?>
<ds:datastoreItem xmlns:ds="http://schemas.openxmlformats.org/officeDocument/2006/customXml" ds:itemID="{B6060A4F-9083-4DAA-B142-1F5A3812F097}">
  <ds:schemaRefs>
    <ds:schemaRef ds:uri="http://schemas.microsoft.com/sharepoint/v3/contenttype/forms"/>
  </ds:schemaRefs>
</ds:datastoreItem>
</file>

<file path=customXml/itemProps3.xml><?xml version="1.0" encoding="utf-8"?>
<ds:datastoreItem xmlns:ds="http://schemas.openxmlformats.org/officeDocument/2006/customXml" ds:itemID="{D928C9C1-1284-480C-9ACB-ACB1F06A3E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cda8d3-aef1-4b73-b574-da03868bb10b"/>
    <ds:schemaRef ds:uri="adf8147c-7ee1-44ae-9548-eaf29ab8dc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20403</TotalTime>
  <Words>258</Words>
  <Application>Microsoft Macintosh PowerPoint</Application>
  <PresentationFormat>Widescreen</PresentationFormat>
  <Paragraphs>37</Paragraphs>
  <Slides>12</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Arial</vt:lpstr>
      <vt:lpstr>Calibri</vt:lpstr>
      <vt:lpstr>Calibri Light</vt:lpstr>
      <vt:lpstr>OpenSymbol</vt:lpstr>
      <vt:lpstr>Outfit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Hammel, Stephen</dc:creator>
  <cp:lastModifiedBy>Nowshaba wani</cp:lastModifiedBy>
  <cp:revision>530</cp:revision>
  <dcterms:created xsi:type="dcterms:W3CDTF">2020-01-29T09:53:13Z</dcterms:created>
  <dcterms:modified xsi:type="dcterms:W3CDTF">2025-04-08T10:44:36Z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0x010100AE78BD6A4FE3434F8DE84DB0BD0976D4</vt:lpwstr>
  </property>
</Properties>
</file>