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43"/>
  </p:notesMasterIdLst>
  <p:handoutMasterIdLst>
    <p:handoutMasterId r:id="rId44"/>
  </p:handoutMasterIdLst>
  <p:sldIdLst>
    <p:sldId id="258" r:id="rId5"/>
    <p:sldId id="329" r:id="rId6"/>
    <p:sldId id="374" r:id="rId7"/>
    <p:sldId id="330" r:id="rId8"/>
    <p:sldId id="332" r:id="rId9"/>
    <p:sldId id="325" r:id="rId10"/>
    <p:sldId id="327" r:id="rId11"/>
    <p:sldId id="358" r:id="rId12"/>
    <p:sldId id="360" r:id="rId13"/>
    <p:sldId id="361" r:id="rId14"/>
    <p:sldId id="375" r:id="rId15"/>
    <p:sldId id="370" r:id="rId16"/>
    <p:sldId id="356" r:id="rId17"/>
    <p:sldId id="365" r:id="rId18"/>
    <p:sldId id="366" r:id="rId19"/>
    <p:sldId id="339" r:id="rId20"/>
    <p:sldId id="335" r:id="rId21"/>
    <p:sldId id="260" r:id="rId22"/>
    <p:sldId id="337" r:id="rId23"/>
    <p:sldId id="344" r:id="rId24"/>
    <p:sldId id="347" r:id="rId25"/>
    <p:sldId id="306" r:id="rId26"/>
    <p:sldId id="305" r:id="rId27"/>
    <p:sldId id="362" r:id="rId28"/>
    <p:sldId id="363" r:id="rId29"/>
    <p:sldId id="341" r:id="rId30"/>
    <p:sldId id="376" r:id="rId31"/>
    <p:sldId id="377" r:id="rId32"/>
    <p:sldId id="368" r:id="rId33"/>
    <p:sldId id="351" r:id="rId34"/>
    <p:sldId id="353" r:id="rId35"/>
    <p:sldId id="334" r:id="rId36"/>
    <p:sldId id="350" r:id="rId37"/>
    <p:sldId id="352" r:id="rId38"/>
    <p:sldId id="354" r:id="rId39"/>
    <p:sldId id="371" r:id="rId40"/>
    <p:sldId id="372" r:id="rId41"/>
    <p:sldId id="373" r:id="rId4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0" userDrawn="1">
          <p15:clr>
            <a:srgbClr val="A4A3A4"/>
          </p15:clr>
        </p15:guide>
        <p15:guide id="2" orient="horz" pos="1272" userDrawn="1">
          <p15:clr>
            <a:srgbClr val="A4A3A4"/>
          </p15:clr>
        </p15:guide>
        <p15:guide id="3" orient="horz" pos="715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orient="horz" pos="3944" userDrawn="1">
          <p15:clr>
            <a:srgbClr val="A4A3A4"/>
          </p15:clr>
        </p15:guide>
        <p15:guide id="6" pos="428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909" userDrawn="1">
          <p15:clr>
            <a:srgbClr val="A4A3A4"/>
          </p15:clr>
        </p15:guide>
        <p15:guide id="9" pos="3688" userDrawn="1">
          <p15:clr>
            <a:srgbClr val="A4A3A4"/>
          </p15:clr>
        </p15:guide>
        <p15:guide id="10" pos="39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C"/>
    <a:srgbClr val="9100DC"/>
    <a:srgbClr val="F01928"/>
    <a:srgbClr val="5AC8AF"/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6387" autoAdjust="0"/>
  </p:normalViewPr>
  <p:slideViewPr>
    <p:cSldViewPr snapToGrid="0">
      <p:cViewPr varScale="1">
        <p:scale>
          <a:sx n="80" d="100"/>
          <a:sy n="80" d="100"/>
        </p:scale>
        <p:origin x="1124" y="5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428"/>
        <p:guide pos="7224"/>
        <p:guide pos="909"/>
        <p:guide pos="3688"/>
        <p:guide pos="3968"/>
      </p:guideLst>
    </p:cSldViewPr>
  </p:slideViewPr>
  <p:outlineViewPr>
    <p:cViewPr>
      <p:scale>
        <a:sx n="33" d="100"/>
        <a:sy n="33" d="100"/>
      </p:scale>
      <p:origin x="0" y="-2328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53AB1A-63E0-41D8-AE1F-2BA593D8535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F83B23A-C4E7-4666-9E55-E279867E42CC}">
      <dgm:prSet/>
      <dgm:spPr/>
      <dgm:t>
        <a:bodyPr/>
        <a:lstStyle/>
        <a:p>
          <a:r>
            <a:rPr lang="en-US"/>
            <a:t>PID namespace</a:t>
          </a:r>
        </a:p>
      </dgm:t>
    </dgm:pt>
    <dgm:pt modelId="{496AFDF5-1645-4907-9409-2EB9C199202E}" type="parTrans" cxnId="{95310F50-EA45-4812-B579-E67232FF11D8}">
      <dgm:prSet/>
      <dgm:spPr/>
      <dgm:t>
        <a:bodyPr/>
        <a:lstStyle/>
        <a:p>
          <a:endParaRPr lang="en-US"/>
        </a:p>
      </dgm:t>
    </dgm:pt>
    <dgm:pt modelId="{AC3ABCE3-C1FF-488F-90A0-7BC4F941FEE1}" type="sibTrans" cxnId="{95310F50-EA45-4812-B579-E67232FF11D8}">
      <dgm:prSet/>
      <dgm:spPr/>
      <dgm:t>
        <a:bodyPr/>
        <a:lstStyle/>
        <a:p>
          <a:endParaRPr lang="en-US"/>
        </a:p>
      </dgm:t>
    </dgm:pt>
    <dgm:pt modelId="{9982A10D-27CB-4C21-9273-5DC73D83D864}">
      <dgm:prSet/>
      <dgm:spPr/>
      <dgm:t>
        <a:bodyPr/>
        <a:lstStyle/>
        <a:p>
          <a:r>
            <a:rPr lang="en-US" dirty="0"/>
            <a:t>processes isolation</a:t>
          </a:r>
        </a:p>
      </dgm:t>
    </dgm:pt>
    <dgm:pt modelId="{A125CECB-B7AD-4F4B-9278-9F57D8DE733D}" type="parTrans" cxnId="{12146562-6D2A-42AF-8B53-90F115AEC6AA}">
      <dgm:prSet/>
      <dgm:spPr/>
      <dgm:t>
        <a:bodyPr/>
        <a:lstStyle/>
        <a:p>
          <a:endParaRPr lang="en-US"/>
        </a:p>
      </dgm:t>
    </dgm:pt>
    <dgm:pt modelId="{A8BEEA99-C987-40CB-B8D8-D6C9453D762F}" type="sibTrans" cxnId="{12146562-6D2A-42AF-8B53-90F115AEC6AA}">
      <dgm:prSet/>
      <dgm:spPr/>
      <dgm:t>
        <a:bodyPr/>
        <a:lstStyle/>
        <a:p>
          <a:endParaRPr lang="en-US"/>
        </a:p>
      </dgm:t>
    </dgm:pt>
    <dgm:pt modelId="{746E78DD-1A9A-4160-B32A-8B0CF64BDC51}">
      <dgm:prSet/>
      <dgm:spPr/>
      <dgm:t>
        <a:bodyPr/>
        <a:lstStyle/>
        <a:p>
          <a:r>
            <a:rPr lang="en-US"/>
            <a:t>NET namespace</a:t>
          </a:r>
        </a:p>
      </dgm:t>
    </dgm:pt>
    <dgm:pt modelId="{479099FC-BC31-416A-902F-62823C82C4A0}" type="parTrans" cxnId="{13781CEF-EDE5-423C-8EF1-59A3B78DFC22}">
      <dgm:prSet/>
      <dgm:spPr/>
      <dgm:t>
        <a:bodyPr/>
        <a:lstStyle/>
        <a:p>
          <a:endParaRPr lang="en-US"/>
        </a:p>
      </dgm:t>
    </dgm:pt>
    <dgm:pt modelId="{5A3FCE2E-D10C-41C9-BB0D-BD15F046ADCC}" type="sibTrans" cxnId="{13781CEF-EDE5-423C-8EF1-59A3B78DFC22}">
      <dgm:prSet/>
      <dgm:spPr/>
      <dgm:t>
        <a:bodyPr/>
        <a:lstStyle/>
        <a:p>
          <a:endParaRPr lang="en-US"/>
        </a:p>
      </dgm:t>
    </dgm:pt>
    <dgm:pt modelId="{6C4CD6D8-C717-4A98-9851-71BEEE7F4AE3}">
      <dgm:prSet/>
      <dgm:spPr/>
      <dgm:t>
        <a:bodyPr/>
        <a:lstStyle/>
        <a:p>
          <a:r>
            <a:rPr lang="en-US"/>
            <a:t>managing/separating network interfaces	</a:t>
          </a:r>
        </a:p>
      </dgm:t>
    </dgm:pt>
    <dgm:pt modelId="{38B9B1A3-F8CA-42AA-8CF5-E2BAEBF5738E}" type="parTrans" cxnId="{FCDB7EF8-1041-4E4B-9B99-4F2050EBA637}">
      <dgm:prSet/>
      <dgm:spPr/>
      <dgm:t>
        <a:bodyPr/>
        <a:lstStyle/>
        <a:p>
          <a:endParaRPr lang="en-US"/>
        </a:p>
      </dgm:t>
    </dgm:pt>
    <dgm:pt modelId="{828A43C0-895D-42B9-82B7-21C3E2AADEF0}" type="sibTrans" cxnId="{FCDB7EF8-1041-4E4B-9B99-4F2050EBA637}">
      <dgm:prSet/>
      <dgm:spPr/>
      <dgm:t>
        <a:bodyPr/>
        <a:lstStyle/>
        <a:p>
          <a:endParaRPr lang="en-US"/>
        </a:p>
      </dgm:t>
    </dgm:pt>
    <dgm:pt modelId="{C0260687-2397-4EB0-BFE2-33AE186FA2B1}">
      <dgm:prSet/>
      <dgm:spPr/>
      <dgm:t>
        <a:bodyPr/>
        <a:lstStyle/>
        <a:p>
          <a:r>
            <a:rPr lang="en-US"/>
            <a:t>IPC namespace</a:t>
          </a:r>
        </a:p>
      </dgm:t>
    </dgm:pt>
    <dgm:pt modelId="{E28F8E48-1DD0-4080-AEB1-E17BC03A87C8}" type="parTrans" cxnId="{174E3D3F-A41E-4BA5-BB12-24B708E3C93D}">
      <dgm:prSet/>
      <dgm:spPr/>
      <dgm:t>
        <a:bodyPr/>
        <a:lstStyle/>
        <a:p>
          <a:endParaRPr lang="en-US"/>
        </a:p>
      </dgm:t>
    </dgm:pt>
    <dgm:pt modelId="{125EB796-49B9-4275-855D-1B47869DD1EA}" type="sibTrans" cxnId="{174E3D3F-A41E-4BA5-BB12-24B708E3C93D}">
      <dgm:prSet/>
      <dgm:spPr/>
      <dgm:t>
        <a:bodyPr/>
        <a:lstStyle/>
        <a:p>
          <a:endParaRPr lang="en-US"/>
        </a:p>
      </dgm:t>
    </dgm:pt>
    <dgm:pt modelId="{AB28940B-CBF2-4C79-A292-C41A49FFD424}">
      <dgm:prSet/>
      <dgm:spPr/>
      <dgm:t>
        <a:bodyPr/>
        <a:lstStyle/>
        <a:p>
          <a:r>
            <a:rPr lang="en-US"/>
            <a:t>separating inter-process communication</a:t>
          </a:r>
        </a:p>
      </dgm:t>
    </dgm:pt>
    <dgm:pt modelId="{0D688054-3A95-4326-A913-B2BC626A822C}" type="parTrans" cxnId="{F4B521DB-6FBF-4DDB-B75E-B7D15E538B19}">
      <dgm:prSet/>
      <dgm:spPr/>
      <dgm:t>
        <a:bodyPr/>
        <a:lstStyle/>
        <a:p>
          <a:endParaRPr lang="en-US"/>
        </a:p>
      </dgm:t>
    </dgm:pt>
    <dgm:pt modelId="{B2BDD020-57CF-4398-AED2-34463A737D1B}" type="sibTrans" cxnId="{F4B521DB-6FBF-4DDB-B75E-B7D15E538B19}">
      <dgm:prSet/>
      <dgm:spPr/>
      <dgm:t>
        <a:bodyPr/>
        <a:lstStyle/>
        <a:p>
          <a:endParaRPr lang="en-US"/>
        </a:p>
      </dgm:t>
    </dgm:pt>
    <dgm:pt modelId="{1C018DCC-5B52-4672-B261-35D423EA5DCA}">
      <dgm:prSet/>
      <dgm:spPr/>
      <dgm:t>
        <a:bodyPr/>
        <a:lstStyle/>
        <a:p>
          <a:r>
            <a:rPr lang="en-US"/>
            <a:t>MNT namespace</a:t>
          </a:r>
        </a:p>
      </dgm:t>
    </dgm:pt>
    <dgm:pt modelId="{1565552A-EE6F-4A31-A913-A49CC7E3A05A}" type="parTrans" cxnId="{F21D5EE9-AFCB-4278-A01C-F7DFAA37F834}">
      <dgm:prSet/>
      <dgm:spPr/>
      <dgm:t>
        <a:bodyPr/>
        <a:lstStyle/>
        <a:p>
          <a:endParaRPr lang="en-US"/>
        </a:p>
      </dgm:t>
    </dgm:pt>
    <dgm:pt modelId="{AD6D6D07-1B38-40F1-BB6A-63C67D40733B}" type="sibTrans" cxnId="{F21D5EE9-AFCB-4278-A01C-F7DFAA37F834}">
      <dgm:prSet/>
      <dgm:spPr/>
      <dgm:t>
        <a:bodyPr/>
        <a:lstStyle/>
        <a:p>
          <a:endParaRPr lang="en-US"/>
        </a:p>
      </dgm:t>
    </dgm:pt>
    <dgm:pt modelId="{0907D98D-9D61-4F42-B831-94E611D60D26}">
      <dgm:prSet/>
      <dgm:spPr/>
      <dgm:t>
        <a:bodyPr/>
        <a:lstStyle/>
        <a:p>
          <a:r>
            <a:rPr lang="en-US"/>
            <a:t>managing/separating filesystem mount points </a:t>
          </a:r>
        </a:p>
      </dgm:t>
    </dgm:pt>
    <dgm:pt modelId="{750D36B9-87A7-461A-92AE-286EBCF6A0FE}" type="parTrans" cxnId="{1B5A7E4A-6761-4D40-B255-48C536D5DA48}">
      <dgm:prSet/>
      <dgm:spPr/>
      <dgm:t>
        <a:bodyPr/>
        <a:lstStyle/>
        <a:p>
          <a:endParaRPr lang="en-US"/>
        </a:p>
      </dgm:t>
    </dgm:pt>
    <dgm:pt modelId="{997D658B-40BE-4937-A4CB-77A991A10B87}" type="sibTrans" cxnId="{1B5A7E4A-6761-4D40-B255-48C536D5DA48}">
      <dgm:prSet/>
      <dgm:spPr/>
      <dgm:t>
        <a:bodyPr/>
        <a:lstStyle/>
        <a:p>
          <a:endParaRPr lang="en-US"/>
        </a:p>
      </dgm:t>
    </dgm:pt>
    <dgm:pt modelId="{A402AABA-0CAE-423F-9AA5-AE02E3D386FD}">
      <dgm:prSet/>
      <dgm:spPr/>
      <dgm:t>
        <a:bodyPr/>
        <a:lstStyle/>
        <a:p>
          <a:r>
            <a:rPr lang="en-US"/>
            <a:t>UTS namespace	</a:t>
          </a:r>
        </a:p>
      </dgm:t>
    </dgm:pt>
    <dgm:pt modelId="{65B62140-1AD9-4B9D-8A09-DA673C615CB3}" type="parTrans" cxnId="{7031FDF3-CF59-4C5E-88A3-A8AB6B3774FD}">
      <dgm:prSet/>
      <dgm:spPr/>
      <dgm:t>
        <a:bodyPr/>
        <a:lstStyle/>
        <a:p>
          <a:endParaRPr lang="en-US"/>
        </a:p>
      </dgm:t>
    </dgm:pt>
    <dgm:pt modelId="{561F7742-6672-4344-A65E-CA6A17B1EAD9}" type="sibTrans" cxnId="{7031FDF3-CF59-4C5E-88A3-A8AB6B3774FD}">
      <dgm:prSet/>
      <dgm:spPr/>
      <dgm:t>
        <a:bodyPr/>
        <a:lstStyle/>
        <a:p>
          <a:endParaRPr lang="en-US"/>
        </a:p>
      </dgm:t>
    </dgm:pt>
    <dgm:pt modelId="{18479AAB-8DCB-47D4-9980-55ADB6289107}">
      <dgm:prSet/>
      <dgm:spPr/>
      <dgm:t>
        <a:bodyPr/>
        <a:lstStyle/>
        <a:p>
          <a:r>
            <a:rPr lang="en-US"/>
            <a:t>mainly to set the hostname and domain name visible to the process</a:t>
          </a:r>
        </a:p>
      </dgm:t>
    </dgm:pt>
    <dgm:pt modelId="{9A262810-066F-4301-84B6-D59C0CF98A4F}" type="parTrans" cxnId="{5D293145-EB1C-4DD3-A8FC-B8B6FA9ECD4F}">
      <dgm:prSet/>
      <dgm:spPr/>
      <dgm:t>
        <a:bodyPr/>
        <a:lstStyle/>
        <a:p>
          <a:endParaRPr lang="en-US"/>
        </a:p>
      </dgm:t>
    </dgm:pt>
    <dgm:pt modelId="{DF174CD5-57C4-47BE-90D1-F3293D16E660}" type="sibTrans" cxnId="{5D293145-EB1C-4DD3-A8FC-B8B6FA9ECD4F}">
      <dgm:prSet/>
      <dgm:spPr/>
      <dgm:t>
        <a:bodyPr/>
        <a:lstStyle/>
        <a:p>
          <a:endParaRPr lang="en-US"/>
        </a:p>
      </dgm:t>
    </dgm:pt>
    <dgm:pt modelId="{DB54B087-1C9D-4C07-BE96-E5AC5A2EF508}">
      <dgm:prSet/>
      <dgm:spPr/>
      <dgm:t>
        <a:bodyPr/>
        <a:lstStyle/>
        <a:p>
          <a:r>
            <a:rPr lang="en-US"/>
            <a:t>User ID namespace</a:t>
          </a:r>
        </a:p>
      </dgm:t>
    </dgm:pt>
    <dgm:pt modelId="{1788E123-4DFD-4B13-893B-70A2DAC49D4D}" type="parTrans" cxnId="{FD8192AD-0452-4F4C-B57B-7044751E1E38}">
      <dgm:prSet/>
      <dgm:spPr/>
      <dgm:t>
        <a:bodyPr/>
        <a:lstStyle/>
        <a:p>
          <a:endParaRPr lang="en-US"/>
        </a:p>
      </dgm:t>
    </dgm:pt>
    <dgm:pt modelId="{D7ED5254-B9AD-473A-A90A-C6DE4668F98E}" type="sibTrans" cxnId="{FD8192AD-0452-4F4C-B57B-7044751E1E38}">
      <dgm:prSet/>
      <dgm:spPr/>
      <dgm:t>
        <a:bodyPr/>
        <a:lstStyle/>
        <a:p>
          <a:endParaRPr lang="en-US"/>
        </a:p>
      </dgm:t>
    </dgm:pt>
    <dgm:pt modelId="{D9829487-9460-4195-BE8E-0EC61F01F6F9}">
      <dgm:prSet/>
      <dgm:spPr/>
      <dgm:t>
        <a:bodyPr/>
        <a:lstStyle/>
        <a:p>
          <a:r>
            <a:rPr lang="en-US"/>
            <a:t>privilege isolation</a:t>
          </a:r>
        </a:p>
      </dgm:t>
    </dgm:pt>
    <dgm:pt modelId="{341E7CA6-7C1B-483C-B4B2-7FD6B5D59E81}" type="parTrans" cxnId="{3A289DD9-5AE8-4E31-A629-05F93CCD4004}">
      <dgm:prSet/>
      <dgm:spPr/>
      <dgm:t>
        <a:bodyPr/>
        <a:lstStyle/>
        <a:p>
          <a:endParaRPr lang="en-US"/>
        </a:p>
      </dgm:t>
    </dgm:pt>
    <dgm:pt modelId="{56B62065-4BE2-4C35-BA6A-B47FF95FD88A}" type="sibTrans" cxnId="{3A289DD9-5AE8-4E31-A629-05F93CCD4004}">
      <dgm:prSet/>
      <dgm:spPr/>
      <dgm:t>
        <a:bodyPr/>
        <a:lstStyle/>
        <a:p>
          <a:endParaRPr lang="en-US"/>
        </a:p>
      </dgm:t>
    </dgm:pt>
    <dgm:pt modelId="{F9F6C64F-2C31-49FE-B76B-0FDE8449A098}" type="pres">
      <dgm:prSet presAssocID="{F953AB1A-63E0-41D8-AE1F-2BA593D8535D}" presName="Name0" presStyleCnt="0">
        <dgm:presLayoutVars>
          <dgm:dir/>
          <dgm:animLvl val="lvl"/>
          <dgm:resizeHandles val="exact"/>
        </dgm:presLayoutVars>
      </dgm:prSet>
      <dgm:spPr/>
    </dgm:pt>
    <dgm:pt modelId="{E992F4BF-42F4-43E4-87A2-5A89E3550052}" type="pres">
      <dgm:prSet presAssocID="{3F83B23A-C4E7-4666-9E55-E279867E42CC}" presName="linNode" presStyleCnt="0"/>
      <dgm:spPr/>
    </dgm:pt>
    <dgm:pt modelId="{2E6D4E9C-1AB8-4062-BFFD-9F5E4A171BD0}" type="pres">
      <dgm:prSet presAssocID="{3F83B23A-C4E7-4666-9E55-E279867E42CC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E678F218-C9F7-4F8B-8C3F-C7365C9653DB}" type="pres">
      <dgm:prSet presAssocID="{3F83B23A-C4E7-4666-9E55-E279867E42CC}" presName="descendantText" presStyleLbl="alignAccFollowNode1" presStyleIdx="0" presStyleCnt="6">
        <dgm:presLayoutVars>
          <dgm:bulletEnabled val="1"/>
        </dgm:presLayoutVars>
      </dgm:prSet>
      <dgm:spPr/>
    </dgm:pt>
    <dgm:pt modelId="{2C9121DA-4FE9-4176-8BE7-7FF9ED9EB399}" type="pres">
      <dgm:prSet presAssocID="{AC3ABCE3-C1FF-488F-90A0-7BC4F941FEE1}" presName="sp" presStyleCnt="0"/>
      <dgm:spPr/>
    </dgm:pt>
    <dgm:pt modelId="{D50B9C32-B76A-46AE-A26E-55FB32EE641E}" type="pres">
      <dgm:prSet presAssocID="{746E78DD-1A9A-4160-B32A-8B0CF64BDC51}" presName="linNode" presStyleCnt="0"/>
      <dgm:spPr/>
    </dgm:pt>
    <dgm:pt modelId="{B667317C-72F2-44B6-8AB4-5F9133FCB548}" type="pres">
      <dgm:prSet presAssocID="{746E78DD-1A9A-4160-B32A-8B0CF64BDC51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9C391A5C-2BFF-421C-8208-F38582CCB8D7}" type="pres">
      <dgm:prSet presAssocID="{746E78DD-1A9A-4160-B32A-8B0CF64BDC51}" presName="descendantText" presStyleLbl="alignAccFollowNode1" presStyleIdx="1" presStyleCnt="6">
        <dgm:presLayoutVars>
          <dgm:bulletEnabled val="1"/>
        </dgm:presLayoutVars>
      </dgm:prSet>
      <dgm:spPr/>
    </dgm:pt>
    <dgm:pt modelId="{E49449DE-7A11-4EC0-A8C9-98082413A47D}" type="pres">
      <dgm:prSet presAssocID="{5A3FCE2E-D10C-41C9-BB0D-BD15F046ADCC}" presName="sp" presStyleCnt="0"/>
      <dgm:spPr/>
    </dgm:pt>
    <dgm:pt modelId="{1DBD7ADD-CC86-4E7B-9B51-94EC45D8C207}" type="pres">
      <dgm:prSet presAssocID="{C0260687-2397-4EB0-BFE2-33AE186FA2B1}" presName="linNode" presStyleCnt="0"/>
      <dgm:spPr/>
    </dgm:pt>
    <dgm:pt modelId="{BF5C4182-E8E0-49A5-87B9-110E582F9972}" type="pres">
      <dgm:prSet presAssocID="{C0260687-2397-4EB0-BFE2-33AE186FA2B1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FF222F04-CB21-4F66-8713-671FCC0C48AF}" type="pres">
      <dgm:prSet presAssocID="{C0260687-2397-4EB0-BFE2-33AE186FA2B1}" presName="descendantText" presStyleLbl="alignAccFollowNode1" presStyleIdx="2" presStyleCnt="6">
        <dgm:presLayoutVars>
          <dgm:bulletEnabled val="1"/>
        </dgm:presLayoutVars>
      </dgm:prSet>
      <dgm:spPr/>
    </dgm:pt>
    <dgm:pt modelId="{6DFE14B5-5BD0-4FF6-8425-874CEF656DAF}" type="pres">
      <dgm:prSet presAssocID="{125EB796-49B9-4275-855D-1B47869DD1EA}" presName="sp" presStyleCnt="0"/>
      <dgm:spPr/>
    </dgm:pt>
    <dgm:pt modelId="{E765AC04-4E98-4284-9668-F6E460B7F04F}" type="pres">
      <dgm:prSet presAssocID="{1C018DCC-5B52-4672-B261-35D423EA5DCA}" presName="linNode" presStyleCnt="0"/>
      <dgm:spPr/>
    </dgm:pt>
    <dgm:pt modelId="{76AA55B2-0F98-4685-B941-70DED631A584}" type="pres">
      <dgm:prSet presAssocID="{1C018DCC-5B52-4672-B261-35D423EA5DCA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29A07202-3D36-4396-AF37-16E1C8FCDFC7}" type="pres">
      <dgm:prSet presAssocID="{1C018DCC-5B52-4672-B261-35D423EA5DCA}" presName="descendantText" presStyleLbl="alignAccFollowNode1" presStyleIdx="3" presStyleCnt="6">
        <dgm:presLayoutVars>
          <dgm:bulletEnabled val="1"/>
        </dgm:presLayoutVars>
      </dgm:prSet>
      <dgm:spPr/>
    </dgm:pt>
    <dgm:pt modelId="{D718325F-487F-44BF-8B3F-536A6C35584E}" type="pres">
      <dgm:prSet presAssocID="{AD6D6D07-1B38-40F1-BB6A-63C67D40733B}" presName="sp" presStyleCnt="0"/>
      <dgm:spPr/>
    </dgm:pt>
    <dgm:pt modelId="{F45AC7AA-F43B-4909-8747-3156AC6BEF0D}" type="pres">
      <dgm:prSet presAssocID="{A402AABA-0CAE-423F-9AA5-AE02E3D386FD}" presName="linNode" presStyleCnt="0"/>
      <dgm:spPr/>
    </dgm:pt>
    <dgm:pt modelId="{E6887E26-7E40-4208-B677-BE2CCD49577A}" type="pres">
      <dgm:prSet presAssocID="{A402AABA-0CAE-423F-9AA5-AE02E3D386FD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3C7E278F-5F15-4A91-A4AA-773E767B71AC}" type="pres">
      <dgm:prSet presAssocID="{A402AABA-0CAE-423F-9AA5-AE02E3D386FD}" presName="descendantText" presStyleLbl="alignAccFollowNode1" presStyleIdx="4" presStyleCnt="6">
        <dgm:presLayoutVars>
          <dgm:bulletEnabled val="1"/>
        </dgm:presLayoutVars>
      </dgm:prSet>
      <dgm:spPr/>
    </dgm:pt>
    <dgm:pt modelId="{8D7D2502-0EEB-40FC-9709-C90714DBA5A4}" type="pres">
      <dgm:prSet presAssocID="{561F7742-6672-4344-A65E-CA6A17B1EAD9}" presName="sp" presStyleCnt="0"/>
      <dgm:spPr/>
    </dgm:pt>
    <dgm:pt modelId="{099B270C-0115-42E3-97D1-8117E4AEF04B}" type="pres">
      <dgm:prSet presAssocID="{DB54B087-1C9D-4C07-BE96-E5AC5A2EF508}" presName="linNode" presStyleCnt="0"/>
      <dgm:spPr/>
    </dgm:pt>
    <dgm:pt modelId="{F32B7D97-AADF-4842-8B38-32703D0EB8B6}" type="pres">
      <dgm:prSet presAssocID="{DB54B087-1C9D-4C07-BE96-E5AC5A2EF508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832736B7-2ECF-4FE6-8DB0-ECBB1EA56991}" type="pres">
      <dgm:prSet presAssocID="{DB54B087-1C9D-4C07-BE96-E5AC5A2EF508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F8A02609-7D23-4C6C-9AAB-5FFE7D45D043}" type="presOf" srcId="{9982A10D-27CB-4C21-9273-5DC73D83D864}" destId="{E678F218-C9F7-4F8B-8C3F-C7365C9653DB}" srcOrd="0" destOrd="0" presId="urn:microsoft.com/office/officeart/2005/8/layout/vList5"/>
    <dgm:cxn modelId="{9DD30F19-50B3-494F-B7AF-924C73BD62DD}" type="presOf" srcId="{6C4CD6D8-C717-4A98-9851-71BEEE7F4AE3}" destId="{9C391A5C-2BFF-421C-8208-F38582CCB8D7}" srcOrd="0" destOrd="0" presId="urn:microsoft.com/office/officeart/2005/8/layout/vList5"/>
    <dgm:cxn modelId="{29CD8D2D-62EC-4797-8425-BE91FBFDB77C}" type="presOf" srcId="{746E78DD-1A9A-4160-B32A-8B0CF64BDC51}" destId="{B667317C-72F2-44B6-8AB4-5F9133FCB548}" srcOrd="0" destOrd="0" presId="urn:microsoft.com/office/officeart/2005/8/layout/vList5"/>
    <dgm:cxn modelId="{174E3D3F-A41E-4BA5-BB12-24B708E3C93D}" srcId="{F953AB1A-63E0-41D8-AE1F-2BA593D8535D}" destId="{C0260687-2397-4EB0-BFE2-33AE186FA2B1}" srcOrd="2" destOrd="0" parTransId="{E28F8E48-1DD0-4080-AEB1-E17BC03A87C8}" sibTransId="{125EB796-49B9-4275-855D-1B47869DD1EA}"/>
    <dgm:cxn modelId="{12146562-6D2A-42AF-8B53-90F115AEC6AA}" srcId="{3F83B23A-C4E7-4666-9E55-E279867E42CC}" destId="{9982A10D-27CB-4C21-9273-5DC73D83D864}" srcOrd="0" destOrd="0" parTransId="{A125CECB-B7AD-4F4B-9278-9F57D8DE733D}" sibTransId="{A8BEEA99-C987-40CB-B8D8-D6C9453D762F}"/>
    <dgm:cxn modelId="{A6ADF864-9976-4137-9BEE-C6AA26A28F45}" type="presOf" srcId="{AB28940B-CBF2-4C79-A292-C41A49FFD424}" destId="{FF222F04-CB21-4F66-8713-671FCC0C48AF}" srcOrd="0" destOrd="0" presId="urn:microsoft.com/office/officeart/2005/8/layout/vList5"/>
    <dgm:cxn modelId="{5D293145-EB1C-4DD3-A8FC-B8B6FA9ECD4F}" srcId="{A402AABA-0CAE-423F-9AA5-AE02E3D386FD}" destId="{18479AAB-8DCB-47D4-9980-55ADB6289107}" srcOrd="0" destOrd="0" parTransId="{9A262810-066F-4301-84B6-D59C0CF98A4F}" sibTransId="{DF174CD5-57C4-47BE-90D1-F3293D16E660}"/>
    <dgm:cxn modelId="{D5F9274A-F15E-4622-9C94-B289DAE00E89}" type="presOf" srcId="{1C018DCC-5B52-4672-B261-35D423EA5DCA}" destId="{76AA55B2-0F98-4685-B941-70DED631A584}" srcOrd="0" destOrd="0" presId="urn:microsoft.com/office/officeart/2005/8/layout/vList5"/>
    <dgm:cxn modelId="{1B5A7E4A-6761-4D40-B255-48C536D5DA48}" srcId="{1C018DCC-5B52-4672-B261-35D423EA5DCA}" destId="{0907D98D-9D61-4F42-B831-94E611D60D26}" srcOrd="0" destOrd="0" parTransId="{750D36B9-87A7-461A-92AE-286EBCF6A0FE}" sibTransId="{997D658B-40BE-4937-A4CB-77A991A10B87}"/>
    <dgm:cxn modelId="{95310F50-EA45-4812-B579-E67232FF11D8}" srcId="{F953AB1A-63E0-41D8-AE1F-2BA593D8535D}" destId="{3F83B23A-C4E7-4666-9E55-E279867E42CC}" srcOrd="0" destOrd="0" parTransId="{496AFDF5-1645-4907-9409-2EB9C199202E}" sibTransId="{AC3ABCE3-C1FF-488F-90A0-7BC4F941FEE1}"/>
    <dgm:cxn modelId="{9B447754-9EA6-46B4-AB69-FAC262D0FB53}" type="presOf" srcId="{DB54B087-1C9D-4C07-BE96-E5AC5A2EF508}" destId="{F32B7D97-AADF-4842-8B38-32703D0EB8B6}" srcOrd="0" destOrd="0" presId="urn:microsoft.com/office/officeart/2005/8/layout/vList5"/>
    <dgm:cxn modelId="{60A3FA8D-ECB8-47A6-8E1B-C9BCC6ADACFE}" type="presOf" srcId="{0907D98D-9D61-4F42-B831-94E611D60D26}" destId="{29A07202-3D36-4396-AF37-16E1C8FCDFC7}" srcOrd="0" destOrd="0" presId="urn:microsoft.com/office/officeart/2005/8/layout/vList5"/>
    <dgm:cxn modelId="{500F79AB-A42F-4529-B579-B40C46574769}" type="presOf" srcId="{3F83B23A-C4E7-4666-9E55-E279867E42CC}" destId="{2E6D4E9C-1AB8-4062-BFFD-9F5E4A171BD0}" srcOrd="0" destOrd="0" presId="urn:microsoft.com/office/officeart/2005/8/layout/vList5"/>
    <dgm:cxn modelId="{FD8192AD-0452-4F4C-B57B-7044751E1E38}" srcId="{F953AB1A-63E0-41D8-AE1F-2BA593D8535D}" destId="{DB54B087-1C9D-4C07-BE96-E5AC5A2EF508}" srcOrd="5" destOrd="0" parTransId="{1788E123-4DFD-4B13-893B-70A2DAC49D4D}" sibTransId="{D7ED5254-B9AD-473A-A90A-C6DE4668F98E}"/>
    <dgm:cxn modelId="{B7A8E6B6-0E49-4ED6-A256-F62146A26899}" type="presOf" srcId="{C0260687-2397-4EB0-BFE2-33AE186FA2B1}" destId="{BF5C4182-E8E0-49A5-87B9-110E582F9972}" srcOrd="0" destOrd="0" presId="urn:microsoft.com/office/officeart/2005/8/layout/vList5"/>
    <dgm:cxn modelId="{E70CB9C2-EFC2-44B6-9427-04096F557206}" type="presOf" srcId="{A402AABA-0CAE-423F-9AA5-AE02E3D386FD}" destId="{E6887E26-7E40-4208-B677-BE2CCD49577A}" srcOrd="0" destOrd="0" presId="urn:microsoft.com/office/officeart/2005/8/layout/vList5"/>
    <dgm:cxn modelId="{02B283CB-65F6-4671-9080-0EFA6E19D983}" type="presOf" srcId="{F953AB1A-63E0-41D8-AE1F-2BA593D8535D}" destId="{F9F6C64F-2C31-49FE-B76B-0FDE8449A098}" srcOrd="0" destOrd="0" presId="urn:microsoft.com/office/officeart/2005/8/layout/vList5"/>
    <dgm:cxn modelId="{3A289DD9-5AE8-4E31-A629-05F93CCD4004}" srcId="{DB54B087-1C9D-4C07-BE96-E5AC5A2EF508}" destId="{D9829487-9460-4195-BE8E-0EC61F01F6F9}" srcOrd="0" destOrd="0" parTransId="{341E7CA6-7C1B-483C-B4B2-7FD6B5D59E81}" sibTransId="{56B62065-4BE2-4C35-BA6A-B47FF95FD88A}"/>
    <dgm:cxn modelId="{F4B521DB-6FBF-4DDB-B75E-B7D15E538B19}" srcId="{C0260687-2397-4EB0-BFE2-33AE186FA2B1}" destId="{AB28940B-CBF2-4C79-A292-C41A49FFD424}" srcOrd="0" destOrd="0" parTransId="{0D688054-3A95-4326-A913-B2BC626A822C}" sibTransId="{B2BDD020-57CF-4398-AED2-34463A737D1B}"/>
    <dgm:cxn modelId="{F21D5EE9-AFCB-4278-A01C-F7DFAA37F834}" srcId="{F953AB1A-63E0-41D8-AE1F-2BA593D8535D}" destId="{1C018DCC-5B52-4672-B261-35D423EA5DCA}" srcOrd="3" destOrd="0" parTransId="{1565552A-EE6F-4A31-A913-A49CC7E3A05A}" sibTransId="{AD6D6D07-1B38-40F1-BB6A-63C67D40733B}"/>
    <dgm:cxn modelId="{13781CEF-EDE5-423C-8EF1-59A3B78DFC22}" srcId="{F953AB1A-63E0-41D8-AE1F-2BA593D8535D}" destId="{746E78DD-1A9A-4160-B32A-8B0CF64BDC51}" srcOrd="1" destOrd="0" parTransId="{479099FC-BC31-416A-902F-62823C82C4A0}" sibTransId="{5A3FCE2E-D10C-41C9-BB0D-BD15F046ADCC}"/>
    <dgm:cxn modelId="{7031FDF3-CF59-4C5E-88A3-A8AB6B3774FD}" srcId="{F953AB1A-63E0-41D8-AE1F-2BA593D8535D}" destId="{A402AABA-0CAE-423F-9AA5-AE02E3D386FD}" srcOrd="4" destOrd="0" parTransId="{65B62140-1AD9-4B9D-8A09-DA673C615CB3}" sibTransId="{561F7742-6672-4344-A65E-CA6A17B1EAD9}"/>
    <dgm:cxn modelId="{FCDB7EF8-1041-4E4B-9B99-4F2050EBA637}" srcId="{746E78DD-1A9A-4160-B32A-8B0CF64BDC51}" destId="{6C4CD6D8-C717-4A98-9851-71BEEE7F4AE3}" srcOrd="0" destOrd="0" parTransId="{38B9B1A3-F8CA-42AA-8CF5-E2BAEBF5738E}" sibTransId="{828A43C0-895D-42B9-82B7-21C3E2AADEF0}"/>
    <dgm:cxn modelId="{B0BCD0FA-A695-497B-8080-D972FB1DAB9B}" type="presOf" srcId="{D9829487-9460-4195-BE8E-0EC61F01F6F9}" destId="{832736B7-2ECF-4FE6-8DB0-ECBB1EA56991}" srcOrd="0" destOrd="0" presId="urn:microsoft.com/office/officeart/2005/8/layout/vList5"/>
    <dgm:cxn modelId="{F5FD21FD-D183-42B9-8557-B98C5DAFD092}" type="presOf" srcId="{18479AAB-8DCB-47D4-9980-55ADB6289107}" destId="{3C7E278F-5F15-4A91-A4AA-773E767B71AC}" srcOrd="0" destOrd="0" presId="urn:microsoft.com/office/officeart/2005/8/layout/vList5"/>
    <dgm:cxn modelId="{B8081566-AE46-463F-8F64-58C03A253230}" type="presParOf" srcId="{F9F6C64F-2C31-49FE-B76B-0FDE8449A098}" destId="{E992F4BF-42F4-43E4-87A2-5A89E3550052}" srcOrd="0" destOrd="0" presId="urn:microsoft.com/office/officeart/2005/8/layout/vList5"/>
    <dgm:cxn modelId="{A7F2C433-4BD0-42A4-8962-5480CD3427EA}" type="presParOf" srcId="{E992F4BF-42F4-43E4-87A2-5A89E3550052}" destId="{2E6D4E9C-1AB8-4062-BFFD-9F5E4A171BD0}" srcOrd="0" destOrd="0" presId="urn:microsoft.com/office/officeart/2005/8/layout/vList5"/>
    <dgm:cxn modelId="{0E7C1DA0-0D46-4837-84EA-0A364C31C106}" type="presParOf" srcId="{E992F4BF-42F4-43E4-87A2-5A89E3550052}" destId="{E678F218-C9F7-4F8B-8C3F-C7365C9653DB}" srcOrd="1" destOrd="0" presId="urn:microsoft.com/office/officeart/2005/8/layout/vList5"/>
    <dgm:cxn modelId="{5146ABA4-A163-4507-BE8D-902E8107EFAB}" type="presParOf" srcId="{F9F6C64F-2C31-49FE-B76B-0FDE8449A098}" destId="{2C9121DA-4FE9-4176-8BE7-7FF9ED9EB399}" srcOrd="1" destOrd="0" presId="urn:microsoft.com/office/officeart/2005/8/layout/vList5"/>
    <dgm:cxn modelId="{4E77B5CF-10E0-4807-B431-B301C8101DA8}" type="presParOf" srcId="{F9F6C64F-2C31-49FE-B76B-0FDE8449A098}" destId="{D50B9C32-B76A-46AE-A26E-55FB32EE641E}" srcOrd="2" destOrd="0" presId="urn:microsoft.com/office/officeart/2005/8/layout/vList5"/>
    <dgm:cxn modelId="{DE5CA8E2-AB51-4643-A41C-860B899DA89B}" type="presParOf" srcId="{D50B9C32-B76A-46AE-A26E-55FB32EE641E}" destId="{B667317C-72F2-44B6-8AB4-5F9133FCB548}" srcOrd="0" destOrd="0" presId="urn:microsoft.com/office/officeart/2005/8/layout/vList5"/>
    <dgm:cxn modelId="{7C77F133-786D-480C-9420-11CBE5896034}" type="presParOf" srcId="{D50B9C32-B76A-46AE-A26E-55FB32EE641E}" destId="{9C391A5C-2BFF-421C-8208-F38582CCB8D7}" srcOrd="1" destOrd="0" presId="urn:microsoft.com/office/officeart/2005/8/layout/vList5"/>
    <dgm:cxn modelId="{39CC0B05-CC36-4191-90DE-7BEF27BE1D63}" type="presParOf" srcId="{F9F6C64F-2C31-49FE-B76B-0FDE8449A098}" destId="{E49449DE-7A11-4EC0-A8C9-98082413A47D}" srcOrd="3" destOrd="0" presId="urn:microsoft.com/office/officeart/2005/8/layout/vList5"/>
    <dgm:cxn modelId="{41AF2B18-89C8-49CC-A57C-7ED75A1BCDD7}" type="presParOf" srcId="{F9F6C64F-2C31-49FE-B76B-0FDE8449A098}" destId="{1DBD7ADD-CC86-4E7B-9B51-94EC45D8C207}" srcOrd="4" destOrd="0" presId="urn:microsoft.com/office/officeart/2005/8/layout/vList5"/>
    <dgm:cxn modelId="{391E28B0-1FB2-4977-B581-3BEF38B72130}" type="presParOf" srcId="{1DBD7ADD-CC86-4E7B-9B51-94EC45D8C207}" destId="{BF5C4182-E8E0-49A5-87B9-110E582F9972}" srcOrd="0" destOrd="0" presId="urn:microsoft.com/office/officeart/2005/8/layout/vList5"/>
    <dgm:cxn modelId="{CD11F341-58EE-42FD-A0C1-B7F771086EAC}" type="presParOf" srcId="{1DBD7ADD-CC86-4E7B-9B51-94EC45D8C207}" destId="{FF222F04-CB21-4F66-8713-671FCC0C48AF}" srcOrd="1" destOrd="0" presId="urn:microsoft.com/office/officeart/2005/8/layout/vList5"/>
    <dgm:cxn modelId="{D0071EE8-F448-43E8-9DEB-083873BC9C58}" type="presParOf" srcId="{F9F6C64F-2C31-49FE-B76B-0FDE8449A098}" destId="{6DFE14B5-5BD0-4FF6-8425-874CEF656DAF}" srcOrd="5" destOrd="0" presId="urn:microsoft.com/office/officeart/2005/8/layout/vList5"/>
    <dgm:cxn modelId="{92C92FA9-D20F-456C-9E8E-DF1A1A0B5232}" type="presParOf" srcId="{F9F6C64F-2C31-49FE-B76B-0FDE8449A098}" destId="{E765AC04-4E98-4284-9668-F6E460B7F04F}" srcOrd="6" destOrd="0" presId="urn:microsoft.com/office/officeart/2005/8/layout/vList5"/>
    <dgm:cxn modelId="{5325D3B8-EE8B-45A2-A4EF-85DF356BCB90}" type="presParOf" srcId="{E765AC04-4E98-4284-9668-F6E460B7F04F}" destId="{76AA55B2-0F98-4685-B941-70DED631A584}" srcOrd="0" destOrd="0" presId="urn:microsoft.com/office/officeart/2005/8/layout/vList5"/>
    <dgm:cxn modelId="{F6131B22-5DC1-4FC5-8A4F-1BEB4807BB2F}" type="presParOf" srcId="{E765AC04-4E98-4284-9668-F6E460B7F04F}" destId="{29A07202-3D36-4396-AF37-16E1C8FCDFC7}" srcOrd="1" destOrd="0" presId="urn:microsoft.com/office/officeart/2005/8/layout/vList5"/>
    <dgm:cxn modelId="{BABB7891-4B2E-460D-BFD1-B2803FEAEAE3}" type="presParOf" srcId="{F9F6C64F-2C31-49FE-B76B-0FDE8449A098}" destId="{D718325F-487F-44BF-8B3F-536A6C35584E}" srcOrd="7" destOrd="0" presId="urn:microsoft.com/office/officeart/2005/8/layout/vList5"/>
    <dgm:cxn modelId="{89BB36D1-D804-40F8-BA97-274CDB12242F}" type="presParOf" srcId="{F9F6C64F-2C31-49FE-B76B-0FDE8449A098}" destId="{F45AC7AA-F43B-4909-8747-3156AC6BEF0D}" srcOrd="8" destOrd="0" presId="urn:microsoft.com/office/officeart/2005/8/layout/vList5"/>
    <dgm:cxn modelId="{59125A9C-04EF-418A-B0F0-3DA65C106178}" type="presParOf" srcId="{F45AC7AA-F43B-4909-8747-3156AC6BEF0D}" destId="{E6887E26-7E40-4208-B677-BE2CCD49577A}" srcOrd="0" destOrd="0" presId="urn:microsoft.com/office/officeart/2005/8/layout/vList5"/>
    <dgm:cxn modelId="{B573CE3A-2B0D-4DB7-A01B-67435B1CAE68}" type="presParOf" srcId="{F45AC7AA-F43B-4909-8747-3156AC6BEF0D}" destId="{3C7E278F-5F15-4A91-A4AA-773E767B71AC}" srcOrd="1" destOrd="0" presId="urn:microsoft.com/office/officeart/2005/8/layout/vList5"/>
    <dgm:cxn modelId="{32C57DA9-F073-4555-A3D0-EABDE87221F3}" type="presParOf" srcId="{F9F6C64F-2C31-49FE-B76B-0FDE8449A098}" destId="{8D7D2502-0EEB-40FC-9709-C90714DBA5A4}" srcOrd="9" destOrd="0" presId="urn:microsoft.com/office/officeart/2005/8/layout/vList5"/>
    <dgm:cxn modelId="{3C392808-CA30-4548-9603-8DA0EF9B5B67}" type="presParOf" srcId="{F9F6C64F-2C31-49FE-B76B-0FDE8449A098}" destId="{099B270C-0115-42E3-97D1-8117E4AEF04B}" srcOrd="10" destOrd="0" presId="urn:microsoft.com/office/officeart/2005/8/layout/vList5"/>
    <dgm:cxn modelId="{2B2E2F2D-D262-499C-8ECA-6B1579C695B1}" type="presParOf" srcId="{099B270C-0115-42E3-97D1-8117E4AEF04B}" destId="{F32B7D97-AADF-4842-8B38-32703D0EB8B6}" srcOrd="0" destOrd="0" presId="urn:microsoft.com/office/officeart/2005/8/layout/vList5"/>
    <dgm:cxn modelId="{E2ECFC86-4C66-49AC-AC67-F468285182EA}" type="presParOf" srcId="{099B270C-0115-42E3-97D1-8117E4AEF04B}" destId="{832736B7-2ECF-4FE6-8DB0-ECBB1EA569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8F218-C9F7-4F8B-8C3F-C7365C9653DB}">
      <dsp:nvSpPr>
        <dsp:cNvPr id="0" name=""/>
        <dsp:cNvSpPr/>
      </dsp:nvSpPr>
      <dsp:spPr>
        <a:xfrm rot="5400000">
          <a:off x="7047361" y="-3108869"/>
          <a:ext cx="529628" cy="6882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processes isolation</a:t>
          </a:r>
        </a:p>
      </dsp:txBody>
      <dsp:txXfrm rot="-5400000">
        <a:off x="3871151" y="93195"/>
        <a:ext cx="6856194" cy="477920"/>
      </dsp:txXfrm>
    </dsp:sp>
    <dsp:sp modelId="{2E6D4E9C-1AB8-4062-BFFD-9F5E4A171BD0}">
      <dsp:nvSpPr>
        <dsp:cNvPr id="0" name=""/>
        <dsp:cNvSpPr/>
      </dsp:nvSpPr>
      <dsp:spPr>
        <a:xfrm>
          <a:off x="0" y="1137"/>
          <a:ext cx="3871152" cy="662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PID namespace</a:t>
          </a:r>
        </a:p>
      </dsp:txBody>
      <dsp:txXfrm>
        <a:off x="32318" y="33455"/>
        <a:ext cx="3806516" cy="597399"/>
      </dsp:txXfrm>
    </dsp:sp>
    <dsp:sp modelId="{9C391A5C-2BFF-421C-8208-F38582CCB8D7}">
      <dsp:nvSpPr>
        <dsp:cNvPr id="0" name=""/>
        <dsp:cNvSpPr/>
      </dsp:nvSpPr>
      <dsp:spPr>
        <a:xfrm rot="5400000">
          <a:off x="7047361" y="-2413731"/>
          <a:ext cx="529628" cy="6882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managing/separating network interfaces	</a:t>
          </a:r>
        </a:p>
      </dsp:txBody>
      <dsp:txXfrm rot="-5400000">
        <a:off x="3871151" y="788333"/>
        <a:ext cx="6856194" cy="477920"/>
      </dsp:txXfrm>
    </dsp:sp>
    <dsp:sp modelId="{B667317C-72F2-44B6-8AB4-5F9133FCB548}">
      <dsp:nvSpPr>
        <dsp:cNvPr id="0" name=""/>
        <dsp:cNvSpPr/>
      </dsp:nvSpPr>
      <dsp:spPr>
        <a:xfrm>
          <a:off x="0" y="696274"/>
          <a:ext cx="3871152" cy="662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NET namespace</a:t>
          </a:r>
        </a:p>
      </dsp:txBody>
      <dsp:txXfrm>
        <a:off x="32318" y="728592"/>
        <a:ext cx="3806516" cy="597399"/>
      </dsp:txXfrm>
    </dsp:sp>
    <dsp:sp modelId="{FF222F04-CB21-4F66-8713-671FCC0C48AF}">
      <dsp:nvSpPr>
        <dsp:cNvPr id="0" name=""/>
        <dsp:cNvSpPr/>
      </dsp:nvSpPr>
      <dsp:spPr>
        <a:xfrm rot="5400000">
          <a:off x="7047361" y="-1718593"/>
          <a:ext cx="529628" cy="6882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separating inter-process communication</a:t>
          </a:r>
        </a:p>
      </dsp:txBody>
      <dsp:txXfrm rot="-5400000">
        <a:off x="3871151" y="1483471"/>
        <a:ext cx="6856194" cy="477920"/>
      </dsp:txXfrm>
    </dsp:sp>
    <dsp:sp modelId="{BF5C4182-E8E0-49A5-87B9-110E582F9972}">
      <dsp:nvSpPr>
        <dsp:cNvPr id="0" name=""/>
        <dsp:cNvSpPr/>
      </dsp:nvSpPr>
      <dsp:spPr>
        <a:xfrm>
          <a:off x="0" y="1391412"/>
          <a:ext cx="3871152" cy="662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IPC namespace</a:t>
          </a:r>
        </a:p>
      </dsp:txBody>
      <dsp:txXfrm>
        <a:off x="32318" y="1423730"/>
        <a:ext cx="3806516" cy="597399"/>
      </dsp:txXfrm>
    </dsp:sp>
    <dsp:sp modelId="{29A07202-3D36-4396-AF37-16E1C8FCDFC7}">
      <dsp:nvSpPr>
        <dsp:cNvPr id="0" name=""/>
        <dsp:cNvSpPr/>
      </dsp:nvSpPr>
      <dsp:spPr>
        <a:xfrm rot="5400000">
          <a:off x="7047361" y="-1023456"/>
          <a:ext cx="529628" cy="6882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managing/separating filesystem mount points </a:t>
          </a:r>
        </a:p>
      </dsp:txBody>
      <dsp:txXfrm rot="-5400000">
        <a:off x="3871151" y="2178608"/>
        <a:ext cx="6856194" cy="477920"/>
      </dsp:txXfrm>
    </dsp:sp>
    <dsp:sp modelId="{76AA55B2-0F98-4685-B941-70DED631A584}">
      <dsp:nvSpPr>
        <dsp:cNvPr id="0" name=""/>
        <dsp:cNvSpPr/>
      </dsp:nvSpPr>
      <dsp:spPr>
        <a:xfrm>
          <a:off x="0" y="2086549"/>
          <a:ext cx="3871152" cy="662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MNT namespace</a:t>
          </a:r>
        </a:p>
      </dsp:txBody>
      <dsp:txXfrm>
        <a:off x="32318" y="2118867"/>
        <a:ext cx="3806516" cy="597399"/>
      </dsp:txXfrm>
    </dsp:sp>
    <dsp:sp modelId="{3C7E278F-5F15-4A91-A4AA-773E767B71AC}">
      <dsp:nvSpPr>
        <dsp:cNvPr id="0" name=""/>
        <dsp:cNvSpPr/>
      </dsp:nvSpPr>
      <dsp:spPr>
        <a:xfrm rot="5400000">
          <a:off x="7047361" y="-328318"/>
          <a:ext cx="529628" cy="6882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mainly to set the hostname and domain name visible to the process</a:t>
          </a:r>
        </a:p>
      </dsp:txBody>
      <dsp:txXfrm rot="-5400000">
        <a:off x="3871151" y="2873746"/>
        <a:ext cx="6856194" cy="477920"/>
      </dsp:txXfrm>
    </dsp:sp>
    <dsp:sp modelId="{E6887E26-7E40-4208-B677-BE2CCD49577A}">
      <dsp:nvSpPr>
        <dsp:cNvPr id="0" name=""/>
        <dsp:cNvSpPr/>
      </dsp:nvSpPr>
      <dsp:spPr>
        <a:xfrm>
          <a:off x="0" y="2781687"/>
          <a:ext cx="3871152" cy="662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UTS namespace	</a:t>
          </a:r>
        </a:p>
      </dsp:txBody>
      <dsp:txXfrm>
        <a:off x="32318" y="2814005"/>
        <a:ext cx="3806516" cy="597399"/>
      </dsp:txXfrm>
    </dsp:sp>
    <dsp:sp modelId="{832736B7-2ECF-4FE6-8DB0-ECBB1EA56991}">
      <dsp:nvSpPr>
        <dsp:cNvPr id="0" name=""/>
        <dsp:cNvSpPr/>
      </dsp:nvSpPr>
      <dsp:spPr>
        <a:xfrm rot="5400000">
          <a:off x="7047361" y="366819"/>
          <a:ext cx="529628" cy="6882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privilege isolation</a:t>
          </a:r>
        </a:p>
      </dsp:txBody>
      <dsp:txXfrm rot="-5400000">
        <a:off x="3871151" y="3568883"/>
        <a:ext cx="6856194" cy="477920"/>
      </dsp:txXfrm>
    </dsp:sp>
    <dsp:sp modelId="{F32B7D97-AADF-4842-8B38-32703D0EB8B6}">
      <dsp:nvSpPr>
        <dsp:cNvPr id="0" name=""/>
        <dsp:cNvSpPr/>
      </dsp:nvSpPr>
      <dsp:spPr>
        <a:xfrm>
          <a:off x="0" y="3476825"/>
          <a:ext cx="3871152" cy="662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User ID namespace</a:t>
          </a:r>
        </a:p>
      </dsp:txBody>
      <dsp:txXfrm>
        <a:off x="32318" y="3509143"/>
        <a:ext cx="3806516" cy="597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08129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9f20ca424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9f20ca424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4230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34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40979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8587455-5AC3-4F6B-BE52-826326AFD3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noProof="0" smtClean="0"/>
              <a:pPr/>
              <a:t>‹#›</a:t>
            </a:fld>
            <a:endParaRPr lang="cs-CZ" altLang="cs-CZ" noProof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325" y="2476431"/>
            <a:ext cx="11361600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/>
            </a:lvl1pPr>
          </a:lstStyle>
          <a:p>
            <a:r>
              <a:rPr lang="cs-CZ"/>
              <a:t>Název přednášky</a:t>
            </a:r>
            <a:endParaRPr lang="cs-CZ" noProof="0"/>
          </a:p>
        </p:txBody>
      </p:sp>
      <p:sp>
        <p:nvSpPr>
          <p:cNvPr id="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398325" y="3849461"/>
            <a:ext cx="11361600" cy="830997"/>
          </a:xfrm>
        </p:spPr>
        <p:txBody>
          <a:bodyPr anchor="t"/>
          <a:lstStyle>
            <a:lvl1pPr marL="0" indent="0" algn="l">
              <a:buNone/>
              <a:defRPr lang="cs-CZ" sz="1800" b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 dirty="0"/>
              <a:t>PA234 – </a:t>
            </a:r>
            <a:r>
              <a:rPr lang="cs-CZ" noProof="0" dirty="0" err="1"/>
              <a:t>Infrastuctural</a:t>
            </a:r>
            <a:r>
              <a:rPr lang="cs-CZ" noProof="0" dirty="0"/>
              <a:t> and Cloud Systems</a:t>
            </a:r>
            <a:br>
              <a:rPr lang="cs-CZ" noProof="0" dirty="0"/>
            </a:br>
            <a:r>
              <a:rPr lang="cs-CZ" noProof="0" dirty="0" err="1"/>
              <a:t>Lecture</a:t>
            </a:r>
            <a:r>
              <a:rPr lang="cs-CZ" noProof="0" dirty="0"/>
              <a:t>: X.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D911E5E-6197-7848-99A5-8C8627D11E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2325600" cy="673200"/>
          </a:xfrm>
          <a:prstGeom prst="rect">
            <a:avLst/>
          </a:prstGeom>
        </p:spPr>
      </p:pic>
      <p:sp>
        <p:nvSpPr>
          <p:cNvPr id="15" name="Zástupný text 14">
            <a:extLst>
              <a:ext uri="{FF2B5EF4-FFF2-40B4-BE49-F238E27FC236}">
                <a16:creationId xmlns:a16="http://schemas.microsoft.com/office/drawing/2014/main" id="{F5480CC4-98EC-46BC-B290-2F9F7D89E7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8325" y="5083358"/>
            <a:ext cx="11361737" cy="882196"/>
          </a:xfrm>
        </p:spPr>
        <p:txBody>
          <a:bodyPr/>
          <a:lstStyle>
            <a:lvl1pPr algn="r">
              <a:defRPr sz="2400">
                <a:latin typeface="+mj-lt"/>
              </a:defRPr>
            </a:lvl1pPr>
          </a:lstStyle>
          <a:p>
            <a:pPr lvl="0"/>
            <a:r>
              <a:rPr lang="cs-CZ" dirty="0"/>
              <a:t>Ing. Jan Novák, Ph.D. &lt;jan.novak@xxx.muni.cz&gt;</a:t>
            </a:r>
            <a:br>
              <a:rPr lang="cs-CZ" dirty="0"/>
            </a:br>
            <a:r>
              <a:rPr lang="cs-CZ" dirty="0"/>
              <a:t>Katedra </a:t>
            </a:r>
            <a:r>
              <a:rPr lang="cs-CZ" dirty="0" err="1"/>
              <a:t>xxx</a:t>
            </a:r>
            <a:r>
              <a:rPr lang="cs-CZ" dirty="0"/>
              <a:t> – </a:t>
            </a:r>
            <a:r>
              <a:rPr lang="cs-CZ" dirty="0" err="1"/>
              <a:t>Xxx</a:t>
            </a:r>
            <a:r>
              <a:rPr lang="cs-CZ" dirty="0"/>
              <a:t> fakulta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5384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 userDrawn="1">
          <p15:clr>
            <a:srgbClr val="FBAE40"/>
          </p15:clr>
        </p15:guide>
        <p15:guide id="2" pos="23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 - inverzní">
    <p:bg>
      <p:bgPr>
        <a:solidFill>
          <a:srgbClr val="0000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8587455-5AC3-4F6B-BE52-826326AFD3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11361600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vložíte nadpis</a:t>
            </a:r>
          </a:p>
        </p:txBody>
      </p:sp>
      <p:sp>
        <p:nvSpPr>
          <p:cNvPr id="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11361600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/>
              <a:t>Kliknutím vložíte podnadpis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62FAE87C-EBEA-6046-B188-17A3FDF54E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2325600" cy="6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dělovník (alternativní) 2">
    <p:bg>
      <p:bgPr>
        <a:solidFill>
          <a:srgbClr val="0000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5246518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vložíte nadpis</a:t>
            </a:r>
          </a:p>
        </p:txBody>
      </p:sp>
      <p:sp>
        <p:nvSpPr>
          <p:cNvPr id="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5246518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/>
              <a:t>Kliknutím vložíte podnadpis</a:t>
            </a:r>
          </a:p>
        </p:txBody>
      </p:sp>
      <p:sp>
        <p:nvSpPr>
          <p:cNvPr id="10" name="Zástupný symbol pro obrázek 7">
            <a:extLst>
              <a:ext uri="{FF2B5EF4-FFF2-40B4-BE49-F238E27FC236}">
                <a16:creationId xmlns:a16="http://schemas.microsoft.com/office/drawing/2014/main" id="{05C2E24A-1A94-4B14-B9BB-CA01DE5DD20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7999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na ikonu vložíte obrázek</a:t>
            </a:r>
          </a:p>
        </p:txBody>
      </p:sp>
      <p:sp>
        <p:nvSpPr>
          <p:cNvPr id="12" name="Zástupný symbol pro zápatí 2">
            <a:extLst>
              <a:ext uri="{FF2B5EF4-FFF2-40B4-BE49-F238E27FC236}">
                <a16:creationId xmlns:a16="http://schemas.microsoft.com/office/drawing/2014/main" id="{CC921DFF-8B97-473C-919A-06F55168BD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492502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pic>
        <p:nvPicPr>
          <p:cNvPr id="11" name="Obrázek 8">
            <a:extLst>
              <a:ext uri="{FF2B5EF4-FFF2-40B4-BE49-F238E27FC236}">
                <a16:creationId xmlns:a16="http://schemas.microsoft.com/office/drawing/2014/main" id="{FF2AF076-03BF-A840-9AC6-67D6A53082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2325600" cy="6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24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verzní s obrázkem">
    <p:bg>
      <p:bgPr>
        <a:solidFill>
          <a:srgbClr val="0000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rázek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12192000" cy="5842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na ikonu vložíte obrázek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3" cy="324000"/>
          </a:xfrm>
          <a:prstGeom prst="rect">
            <a:avLst/>
          </a:prstGeom>
        </p:spPr>
      </p:pic>
      <p:sp>
        <p:nvSpPr>
          <p:cNvPr id="7" name="Zástupný symbol pro text 5">
            <a:extLst>
              <a:ext uri="{FF2B5EF4-FFF2-40B4-BE49-F238E27FC236}">
                <a16:creationId xmlns:a16="http://schemas.microsoft.com/office/drawing/2014/main" id="{46E80635-6C5C-49F3-8F11-AD16586CD0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6040795"/>
            <a:ext cx="8555976" cy="510831"/>
          </a:xfrm>
        </p:spPr>
        <p:txBody>
          <a:bodyPr lIns="0" tIns="0" rIns="0" bIns="0" numCol="1" spcCol="324000">
            <a:noAutofit/>
          </a:bodyPr>
          <a:lstStyle>
            <a:lvl1pPr marL="0" marR="0" indent="0" algn="l" defTabSz="914400" rtl="0" eaLnBrk="1" fontAlgn="base" latinLnBrk="0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SzPct val="100000"/>
              <a:buFontTx/>
              <a:buNone/>
              <a:tabLst/>
              <a:defRPr sz="1500" b="0">
                <a:solidFill>
                  <a:schemeClr val="bg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noProof="0"/>
              <a:t>Kliknutím vložíte text</a:t>
            </a:r>
          </a:p>
        </p:txBody>
      </p:sp>
    </p:spTree>
    <p:extLst>
      <p:ext uri="{BB962C8B-B14F-4D97-AF65-F5344CB8AC3E}">
        <p14:creationId xmlns:p14="http://schemas.microsoft.com/office/powerpoint/2010/main" val="1964211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NI logo slide">
    <p:bg>
      <p:bgPr>
        <a:solidFill>
          <a:srgbClr val="0000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5">
            <a:extLst>
              <a:ext uri="{FF2B5EF4-FFF2-40B4-BE49-F238E27FC236}">
                <a16:creationId xmlns:a16="http://schemas.microsoft.com/office/drawing/2014/main" id="{B05C908F-B8F4-4FC8-A2D7-3536612277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97000" y="2618763"/>
            <a:ext cx="5598000" cy="162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0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NI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C4DCCB8A-E23F-49B6-A0BE-D9E395C4E7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956" y="2298933"/>
            <a:ext cx="8725020" cy="226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14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00859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>
            <a:pPr marL="12700">
              <a:lnSpc>
                <a:spcPts val="2130"/>
              </a:lnSpc>
            </a:pPr>
            <a:r>
              <a:rPr lang="cs-CZ"/>
              <a:t>PA234 | Infrastructural and Cloud Systems | Daniel Kouřil | CERIT-SC ICS MU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>
            <a:pPr marL="12700">
              <a:lnSpc>
                <a:spcPts val="2130"/>
              </a:lnSpc>
            </a:pPr>
            <a:endParaRPr spc="-2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>
            <a:pPr marL="165735">
              <a:lnSpc>
                <a:spcPts val="2130"/>
              </a:lnSpc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1230355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9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415600" y="1688433"/>
            <a:ext cx="11360800" cy="44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cs" smtClean="0"/>
              <a:pPr algn="r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4291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200"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1044472" cy="451576"/>
          </a:xfrm>
        </p:spPr>
        <p:txBody>
          <a:bodyPr/>
          <a:lstStyle/>
          <a:p>
            <a:r>
              <a:rPr lang="cs-CZ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72000" indent="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SzPct val="100000"/>
              <a:buFontTx/>
              <a:buNone/>
              <a:defRPr b="1"/>
            </a:lvl1pPr>
            <a:lvl2pPr marL="628650" indent="-179388">
              <a:lnSpc>
                <a:spcPct val="110000"/>
              </a:lnSpc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̶"/>
              <a:defRPr sz="2400"/>
            </a:lvl2pPr>
            <a:lvl3pPr marL="990600" indent="-285750" defTabSz="990600">
              <a:lnSpc>
                <a:spcPct val="110000"/>
              </a:lnSpc>
              <a:buClrTx/>
              <a:buSzPct val="100000"/>
              <a:buFont typeface="Arial" panose="020B0604020202020204" pitchFamily="34" charset="0"/>
              <a:buChar char="•"/>
              <a:defRPr sz="1800"/>
            </a:lvl3pPr>
            <a:lvl4pPr>
              <a:defRPr/>
            </a:lvl4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US" noProof="0" dirty="0"/>
          </a:p>
          <a:p>
            <a:pPr lvl="3"/>
            <a:r>
              <a:rPr lang="cs-CZ" noProof="0" dirty="0"/>
              <a:t>Čtvrtá úroveň</a:t>
            </a:r>
            <a:endParaRPr lang="en-GB" noProof="0" dirty="0"/>
          </a:p>
        </p:txBody>
      </p:sp>
      <p:pic>
        <p:nvPicPr>
          <p:cNvPr id="7" name="Obrázek 1">
            <a:extLst>
              <a:ext uri="{FF2B5EF4-FFF2-40B4-BE49-F238E27FC236}">
                <a16:creationId xmlns:a16="http://schemas.microsoft.com/office/drawing/2014/main" id="{CFFDD51A-A9F8-FE4E-B3A4-730012EB1A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29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7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296001"/>
            <a:ext cx="10752138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/>
              <a:t>Kliknutím vložíte podnadpis</a:t>
            </a:r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1044472" cy="451576"/>
          </a:xfrm>
        </p:spPr>
        <p:txBody>
          <a:bodyPr/>
          <a:lstStyle/>
          <a:p>
            <a:r>
              <a:rPr lang="cs-CZ"/>
              <a:t>Kliknutím vložíte nadpis</a:t>
            </a:r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5CA9AC87-D3DE-408C-9471-D419F47483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  <p:pic>
        <p:nvPicPr>
          <p:cNvPr id="8" name="Obrázek 1">
            <a:extLst>
              <a:ext uri="{FF2B5EF4-FFF2-40B4-BE49-F238E27FC236}">
                <a16:creationId xmlns:a16="http://schemas.microsoft.com/office/drawing/2014/main" id="{B8CF8514-A699-7446-A004-D53B6C058A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2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BDE9BC5-EE25-44B2-8081-F2B94BAA68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1D440DD4-5185-4C05-8E91-80CB3DC6739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72000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10000"/>
              </a:lnSpc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̶"/>
              <a:defRPr sz="2400"/>
            </a:lvl2pPr>
            <a:lvl3pPr marL="914400" indent="0">
              <a:lnSpc>
                <a:spcPct val="110000"/>
              </a:lnSpc>
              <a:buNone/>
              <a:defRPr sz="2000"/>
            </a:lvl3pPr>
          </a:lstStyle>
          <a:p>
            <a:pPr lvl="0"/>
            <a:r>
              <a:rPr lang="cs-CZ" noProof="0"/>
              <a:t>Kliknutím vložíte text</a:t>
            </a:r>
            <a:endParaRPr lang="en-GB" noProof="0"/>
          </a:p>
          <a:p>
            <a:pPr lvl="1"/>
            <a:r>
              <a:rPr lang="cs-CZ" noProof="0"/>
              <a:t>Druhá úroveň</a:t>
            </a:r>
            <a:endParaRPr lang="en-GB" noProof="0"/>
          </a:p>
          <a:p>
            <a:pPr lvl="2"/>
            <a:r>
              <a:rPr lang="cs-CZ" noProof="0"/>
              <a:t>Třetí úroveň</a:t>
            </a:r>
            <a:endParaRPr lang="en-GB" noProof="0"/>
          </a:p>
        </p:txBody>
      </p:sp>
      <p:sp>
        <p:nvSpPr>
          <p:cNvPr id="9" name="Zástupný symbol pro obsah 2">
            <a:extLst>
              <a:ext uri="{FF2B5EF4-FFF2-40B4-BE49-F238E27FC236}">
                <a16:creationId xmlns:a16="http://schemas.microsoft.com/office/drawing/2014/main" id="{91531ABC-E456-4507-A022-87C2E3C7A2AA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625128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/>
              <a:t>Kliknutím vložíte text</a:t>
            </a:r>
            <a:endParaRPr lang="en-GB" noProof="0"/>
          </a:p>
          <a:p>
            <a:pPr lvl="1"/>
            <a:r>
              <a:rPr lang="cs-CZ" noProof="0"/>
              <a:t>Druhá úroveň</a:t>
            </a:r>
            <a:endParaRPr lang="en-GB" noProof="0"/>
          </a:p>
          <a:p>
            <a:pPr lvl="2"/>
            <a:r>
              <a:rPr lang="cs-CZ" noProof="0"/>
              <a:t>Třetí úroveň</a:t>
            </a:r>
            <a:endParaRPr lang="en-GB" noProof="0"/>
          </a:p>
        </p:txBody>
      </p:sp>
      <p:pic>
        <p:nvPicPr>
          <p:cNvPr id="10" name="Obrázek 1">
            <a:extLst>
              <a:ext uri="{FF2B5EF4-FFF2-40B4-BE49-F238E27FC236}">
                <a16:creationId xmlns:a16="http://schemas.microsoft.com/office/drawing/2014/main" id="{56972E37-6C79-104E-9A2E-0A7D6AE76D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39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57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16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0725" y="1296001"/>
            <a:ext cx="5220000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/>
              <a:t>Kliknutím vložíte podnadpis</a:t>
            </a:r>
          </a:p>
        </p:txBody>
      </p:sp>
      <p:sp>
        <p:nvSpPr>
          <p:cNvPr id="18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1044472" cy="451576"/>
          </a:xfrm>
        </p:spPr>
        <p:txBody>
          <a:bodyPr/>
          <a:lstStyle/>
          <a:p>
            <a:pPr lvl="0"/>
            <a:r>
              <a:rPr lang="cs-CZ"/>
              <a:t>Kliknutím vložíte nadpis</a:t>
            </a:r>
            <a:endParaRPr lang="cs-CZ" noProof="0"/>
          </a:p>
        </p:txBody>
      </p:sp>
      <p:sp>
        <p:nvSpPr>
          <p:cNvPr id="21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1278" y="1290515"/>
            <a:ext cx="5220000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 noProof="0"/>
              <a:t>Kliknutím vložíte podnadpis</a:t>
            </a:r>
          </a:p>
        </p:txBody>
      </p:sp>
      <p:sp>
        <p:nvSpPr>
          <p:cNvPr id="11" name="Zástupný symbol pro obsah 2">
            <a:extLst>
              <a:ext uri="{FF2B5EF4-FFF2-40B4-BE49-F238E27FC236}">
                <a16:creationId xmlns:a16="http://schemas.microsoft.com/office/drawing/2014/main" id="{D7707F6E-62D9-4ACE-A33C-A5E15E5CDF75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72000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/>
              <a:t>Kliknutím vložíte text</a:t>
            </a:r>
            <a:endParaRPr lang="en-GB" noProof="0"/>
          </a:p>
          <a:p>
            <a:pPr lvl="1"/>
            <a:r>
              <a:rPr lang="cs-CZ" noProof="0"/>
              <a:t>Druhá úroveň</a:t>
            </a:r>
            <a:endParaRPr lang="en-GB" noProof="0"/>
          </a:p>
          <a:p>
            <a:pPr lvl="2"/>
            <a:r>
              <a:rPr lang="cs-CZ" noProof="0"/>
              <a:t>Třetí úroveň</a:t>
            </a:r>
            <a:endParaRPr lang="en-GB" noProof="0"/>
          </a:p>
        </p:txBody>
      </p:sp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911B9D34-B8F8-4804-B959-27E40687C897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6251280" y="1701505"/>
            <a:ext cx="5219998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/>
              <a:t>Kliknutím vložíte text</a:t>
            </a:r>
            <a:endParaRPr lang="en-GB" noProof="0"/>
          </a:p>
          <a:p>
            <a:pPr lvl="1"/>
            <a:r>
              <a:rPr lang="cs-CZ" noProof="0"/>
              <a:t>Druhá úroveň</a:t>
            </a:r>
            <a:endParaRPr lang="en-GB" noProof="0"/>
          </a:p>
          <a:p>
            <a:pPr lvl="2"/>
            <a:r>
              <a:rPr lang="cs-CZ" noProof="0"/>
              <a:t>Třetí úroveň</a:t>
            </a:r>
            <a:endParaRPr lang="en-GB" noProof="0"/>
          </a:p>
        </p:txBody>
      </p:sp>
      <p:pic>
        <p:nvPicPr>
          <p:cNvPr id="10" name="Obrázek 1">
            <a:extLst>
              <a:ext uri="{FF2B5EF4-FFF2-40B4-BE49-F238E27FC236}">
                <a16:creationId xmlns:a16="http://schemas.microsoft.com/office/drawing/2014/main" id="{7BC10773-D561-EC40-B870-2EB7E6832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88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51439ED6-907B-45D9-8FCC-98AE21B3C06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720000" y="692150"/>
            <a:ext cx="10753200" cy="5139850"/>
          </a:xfrm>
          <a:prstGeom prst="rect">
            <a:avLst/>
          </a:prstGeom>
        </p:spPr>
        <p:txBody>
          <a:bodyPr/>
          <a:lstStyle>
            <a:lvl1pPr marL="72000" indent="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None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/>
              <a:t>Kliknutím vložíte text</a:t>
            </a:r>
            <a:endParaRPr lang="en-GB" noProof="0"/>
          </a:p>
        </p:txBody>
      </p:sp>
      <p:pic>
        <p:nvPicPr>
          <p:cNvPr id="6" name="Obrázek 1">
            <a:extLst>
              <a:ext uri="{FF2B5EF4-FFF2-40B4-BE49-F238E27FC236}">
                <a16:creationId xmlns:a16="http://schemas.microsoft.com/office/drawing/2014/main" id="{8CCE2A48-C459-CA4C-978D-0CE03EA53F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 userDrawn="1">
          <p15:clr>
            <a:srgbClr val="FBAE40"/>
          </p15:clr>
        </p15:guide>
        <p15:guide id="2" pos="43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6" name="Nadpis 12">
            <a:extLst>
              <a:ext uri="{FF2B5EF4-FFF2-40B4-BE49-F238E27FC236}">
                <a16:creationId xmlns:a16="http://schemas.microsoft.com/office/drawing/2014/main" id="{C80D1D37-E5CA-42AD-BE6B-219FAFB546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10753200" cy="451576"/>
          </a:xfrm>
        </p:spPr>
        <p:txBody>
          <a:bodyPr/>
          <a:lstStyle/>
          <a:p>
            <a:r>
              <a:rPr lang="cs-CZ"/>
              <a:t>Kliknutím vložíte nadpis</a:t>
            </a:r>
          </a:p>
        </p:txBody>
      </p:sp>
      <p:pic>
        <p:nvPicPr>
          <p:cNvPr id="8" name="Obrázek 1">
            <a:extLst>
              <a:ext uri="{FF2B5EF4-FFF2-40B4-BE49-F238E27FC236}">
                <a16:creationId xmlns:a16="http://schemas.microsoft.com/office/drawing/2014/main" id="{B8E44221-4107-1D4F-ACA7-8A5430625C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40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/>
          </a:p>
        </p:txBody>
      </p:sp>
      <p:pic>
        <p:nvPicPr>
          <p:cNvPr id="5" name="Obrázek 1">
            <a:extLst>
              <a:ext uri="{FF2B5EF4-FFF2-40B4-BE49-F238E27FC236}">
                <a16:creationId xmlns:a16="http://schemas.microsoft.com/office/drawing/2014/main" id="{0F2C13CE-A0CC-E748-B805-EB1352FB7D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5200" y="6127200"/>
            <a:ext cx="11192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0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dělovník (alternativní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noProof="0" smtClean="0"/>
              <a:pPr/>
              <a:t>‹#›</a:t>
            </a:fld>
            <a:endParaRPr lang="cs-CZ" altLang="cs-CZ" noProof="0"/>
          </a:p>
        </p:txBody>
      </p:sp>
      <p:sp>
        <p:nvSpPr>
          <p:cNvPr id="11" name="Nadpis 6">
            <a:extLst>
              <a:ext uri="{FF2B5EF4-FFF2-40B4-BE49-F238E27FC236}">
                <a16:creationId xmlns:a16="http://schemas.microsoft.com/office/drawing/2014/main" id="{210CF170-3CE8-4094-B136-F821606CD8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8502" y="2900365"/>
            <a:ext cx="5246518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rgbClr val="0000DC"/>
                </a:solidFill>
              </a:defRPr>
            </a:lvl1pPr>
          </a:lstStyle>
          <a:p>
            <a:r>
              <a:rPr lang="cs-CZ"/>
              <a:t>Kliknutím vložíte nadpis</a:t>
            </a:r>
          </a:p>
        </p:txBody>
      </p:sp>
      <p:sp>
        <p:nvSpPr>
          <p:cNvPr id="12" name="Podnadpis 2">
            <a:extLst>
              <a:ext uri="{FF2B5EF4-FFF2-40B4-BE49-F238E27FC236}">
                <a16:creationId xmlns:a16="http://schemas.microsoft.com/office/drawing/2014/main" id="{F805DFF4-9876-466D-A663-D549EEF819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502" y="4116402"/>
            <a:ext cx="5246518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rgbClr val="0000DC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cs-CZ" noProof="0"/>
              <a:t>Kliknutím vložíte podnadpis</a:t>
            </a:r>
          </a:p>
        </p:txBody>
      </p:sp>
      <p:sp>
        <p:nvSpPr>
          <p:cNvPr id="9" name="Zástupný symbol pro obrázek 7">
            <a:extLst>
              <a:ext uri="{FF2B5EF4-FFF2-40B4-BE49-F238E27FC236}">
                <a16:creationId xmlns:a16="http://schemas.microsoft.com/office/drawing/2014/main" id="{80C21443-92BF-4BF1-9C61-FDB664DC79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7999"/>
          </a:xfrm>
        </p:spPr>
        <p:txBody>
          <a:bodyPr anchor="ctr"/>
          <a:lstStyle>
            <a:lvl1pPr algn="ctr">
              <a:defRPr>
                <a:solidFill>
                  <a:srgbClr val="0000DC"/>
                </a:solidFill>
              </a:defRPr>
            </a:lvl1pPr>
          </a:lstStyle>
          <a:p>
            <a:r>
              <a:rPr lang="cs-CZ"/>
              <a:t>Kliknutím na ikonu vložíte obrázek</a:t>
            </a:r>
          </a:p>
        </p:txBody>
      </p:sp>
      <p:sp>
        <p:nvSpPr>
          <p:cNvPr id="7" name="Zástupný symbol pro zápatí 1">
            <a:extLst>
              <a:ext uri="{FF2B5EF4-FFF2-40B4-BE49-F238E27FC236}">
                <a16:creationId xmlns:a16="http://schemas.microsoft.com/office/drawing/2014/main" id="{24438A88-1921-4DF2-9F65-459AAE83D1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4925020" cy="252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pic>
        <p:nvPicPr>
          <p:cNvPr id="10" name="Obrázek 8">
            <a:extLst>
              <a:ext uri="{FF2B5EF4-FFF2-40B4-BE49-F238E27FC236}">
                <a16:creationId xmlns:a16="http://schemas.microsoft.com/office/drawing/2014/main" id="{3DA34264-82BA-334B-A52D-7C7E390753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2325600" cy="6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2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cs-CZ" altLang="cs-CZ" sz="1200" dirty="0" smtClean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cs-CZ"/>
              <a:t>PA234 | Infrastructural and Cloud Systems | Daniel Kouřil | CERIT-SC ICS MU</a:t>
            </a:r>
            <a:endParaRPr lang="en-US" noProof="0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4000" y="6228000"/>
            <a:ext cx="2520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2"/>
                </a:solidFill>
                <a:latin typeface="+mj-lt"/>
              </a:defRPr>
            </a:lvl1pPr>
          </a:lstStyle>
          <a:p>
            <a:fld id="{0DE708CC-0C3F-4567-9698-B54C0F35BD31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73EFD05-44F7-4406-AC4D-1167FBFF8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1033850" cy="4515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 err="1"/>
              <a:t>Kliknutím</a:t>
            </a:r>
            <a:r>
              <a:rPr lang="en-US" noProof="0" dirty="0"/>
              <a:t> </a:t>
            </a:r>
            <a:r>
              <a:rPr lang="en-US" noProof="0" dirty="0" err="1"/>
              <a:t>vložíte</a:t>
            </a:r>
            <a:r>
              <a:rPr lang="en-US" noProof="0" dirty="0"/>
              <a:t> </a:t>
            </a:r>
            <a:r>
              <a:rPr lang="en-US" noProof="0" dirty="0" err="1"/>
              <a:t>nadpis</a:t>
            </a:r>
            <a:endParaRPr lang="en-US" noProof="0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A4DA628E-D8CA-41EE-AA1A-D14D1A53A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800" y="1872000"/>
            <a:ext cx="10753200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SzPct val="100000"/>
              <a:buFontTx/>
              <a:buNone/>
              <a:tabLst/>
              <a:defRPr/>
            </a:pPr>
            <a:r>
              <a:rPr lang="en-US" noProof="0" dirty="0" err="1"/>
              <a:t>Kliknutím</a:t>
            </a:r>
            <a:r>
              <a:rPr lang="en-US" noProof="0" dirty="0"/>
              <a:t> </a:t>
            </a:r>
            <a:r>
              <a:rPr lang="en-US" noProof="0" dirty="0" err="1"/>
              <a:t>vložíte</a:t>
            </a:r>
            <a:r>
              <a:rPr lang="en-US" noProof="0" dirty="0"/>
              <a:t>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4" r:id="rId2"/>
    <p:sldLayoutId id="2147483685" r:id="rId3"/>
    <p:sldLayoutId id="2147483674" r:id="rId4"/>
    <p:sldLayoutId id="2147483736" r:id="rId5"/>
    <p:sldLayoutId id="2147483675" r:id="rId6"/>
    <p:sldLayoutId id="2147483695" r:id="rId7"/>
    <p:sldLayoutId id="2147483686" r:id="rId8"/>
    <p:sldLayoutId id="2147483697" r:id="rId9"/>
    <p:sldLayoutId id="2147483690" r:id="rId10"/>
    <p:sldLayoutId id="2147483696" r:id="rId11"/>
    <p:sldLayoutId id="2147483694" r:id="rId12"/>
    <p:sldLayoutId id="2147483692" r:id="rId13"/>
    <p:sldLayoutId id="2147483693" r:id="rId14"/>
    <p:sldLayoutId id="2147483737" r:id="rId15"/>
    <p:sldLayoutId id="2147483738" r:id="rId16"/>
  </p:sldLayoutIdLst>
  <p:hf hdr="0" ftr="0" dt="0"/>
  <p:txStyles>
    <p:titleStyle>
      <a:lvl1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0" marR="0" indent="0" algn="l" defTabSz="914400" rtl="0" eaLnBrk="1" fontAlgn="base" latinLnBrk="0" hangingPunct="1">
        <a:lnSpc>
          <a:spcPct val="1140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Tx/>
        <a:buNone/>
        <a:tabLst/>
        <a:defRPr sz="2800" b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Tx/>
        <a:buNone/>
        <a:defRPr sz="1500" b="0">
          <a:solidFill>
            <a:schemeClr val="tx1"/>
          </a:solidFill>
          <a:latin typeface="+mn-lt"/>
        </a:defRPr>
      </a:lvl2pPr>
      <a:lvl3pPr marL="9144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folHlink"/>
        </a:buClr>
        <a:buSzPct val="80000"/>
        <a:buFontTx/>
        <a:buNone/>
        <a:defRPr sz="1500" b="0">
          <a:solidFill>
            <a:schemeClr val="tx1"/>
          </a:solidFill>
          <a:latin typeface="+mn-lt"/>
        </a:defRPr>
      </a:lvl3pPr>
      <a:lvl4pPr marL="13716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2"/>
        </a:buClr>
        <a:buSzPct val="90000"/>
        <a:buFontTx/>
        <a:buNone/>
        <a:defRPr sz="1500" b="0">
          <a:solidFill>
            <a:schemeClr val="tx1"/>
          </a:solidFill>
          <a:latin typeface="+mn-lt"/>
        </a:defRPr>
      </a:lvl4pPr>
      <a:lvl5pPr marL="18288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Tx/>
        <a:buNone/>
        <a:defRPr sz="1500" b="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8"/>
        </a:buBlip>
        <a:defRPr>
          <a:solidFill>
            <a:schemeClr val="tx1"/>
          </a:solidFill>
          <a:latin typeface="+mn-lt"/>
        </a:defRPr>
      </a:lvl6pPr>
      <a:lvl7pPr marL="27432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 baseline="0">
          <a:solidFill>
            <a:schemeClr val="tx1"/>
          </a:solidFill>
          <a:latin typeface="+mn-lt"/>
        </a:defRPr>
      </a:lvl7pPr>
      <a:lvl8pPr marL="32004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>
          <a:solidFill>
            <a:schemeClr val="tx1"/>
          </a:solidFill>
          <a:latin typeface="+mn-lt"/>
        </a:defRPr>
      </a:lvl8pPr>
      <a:lvl9pPr marL="36576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35">
          <p15:clr>
            <a:srgbClr val="F26B43"/>
          </p15:clr>
        </p15:guide>
        <p15:guide id="2" pos="4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mcresearch.com/src/articlehelper.php?action=print&amp;id=3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3AC7DF3-E1B9-4C29-A283-85A353DD8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00" y="1439789"/>
            <a:ext cx="11361600" cy="117158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2"/>
                </a:solidFill>
              </a:rPr>
              <a:t>Container Security</a:t>
            </a:r>
            <a:endParaRPr lang="en-US" sz="4000" noProof="0" dirty="0">
              <a:solidFill>
                <a:schemeClr val="tx2"/>
              </a:solidFill>
            </a:endParaRP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9CF74615-4DDE-48FA-AEB4-16C61B11352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89259" y="3888722"/>
            <a:ext cx="11361738" cy="882650"/>
          </a:xfrm>
        </p:spPr>
        <p:txBody>
          <a:bodyPr/>
          <a:lstStyle/>
          <a:p>
            <a:pPr algn="ctr"/>
            <a:r>
              <a:rPr lang="en-US" sz="2400" b="1" noProof="0" dirty="0">
                <a:solidFill>
                  <a:schemeClr val="tx2"/>
                </a:solidFill>
              </a:rPr>
              <a:t>Daniel Kou</a:t>
            </a:r>
            <a:r>
              <a:rPr lang="cs-CZ" sz="2400" b="1" noProof="0" dirty="0">
                <a:solidFill>
                  <a:schemeClr val="tx2"/>
                </a:solidFill>
              </a:rPr>
              <a:t>řil</a:t>
            </a:r>
            <a:br>
              <a:rPr lang="en-US" sz="2400" noProof="0" dirty="0">
                <a:solidFill>
                  <a:schemeClr val="tx2"/>
                </a:solidFill>
              </a:rPr>
            </a:br>
            <a:r>
              <a:rPr lang="en-US" sz="2400" noProof="0" dirty="0">
                <a:solidFill>
                  <a:schemeClr val="tx2"/>
                </a:solidFill>
              </a:rPr>
              <a:t>kouril@cesnet.cz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4D2BD4D-D0D0-EE14-F3D0-D453D9A28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997" y="2315007"/>
            <a:ext cx="11361600" cy="69849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Thematic CERN School of Computing, 2025</a:t>
            </a:r>
          </a:p>
        </p:txBody>
      </p:sp>
      <p:pic>
        <p:nvPicPr>
          <p:cNvPr id="9" name="Obrázek 1">
            <a:extLst>
              <a:ext uri="{FF2B5EF4-FFF2-40B4-BE49-F238E27FC236}">
                <a16:creationId xmlns:a16="http://schemas.microsoft.com/office/drawing/2014/main" id="{3258A74D-6211-82FC-99D0-B845871E59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036" y="5096441"/>
            <a:ext cx="1318184" cy="1281328"/>
          </a:xfrm>
          <a:prstGeom prst="rect">
            <a:avLst/>
          </a:prstGeom>
        </p:spPr>
      </p:pic>
      <p:pic>
        <p:nvPicPr>
          <p:cNvPr id="10" name="Obrázek 2">
            <a:extLst>
              <a:ext uri="{FF2B5EF4-FFF2-40B4-BE49-F238E27FC236}">
                <a16:creationId xmlns:a16="http://schemas.microsoft.com/office/drawing/2014/main" id="{CD660D99-E0CE-0E9A-E054-3773BB81B6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745" y="5131600"/>
            <a:ext cx="2482970" cy="1357565"/>
          </a:xfrm>
          <a:prstGeom prst="rect">
            <a:avLst/>
          </a:prstGeom>
        </p:spPr>
      </p:pic>
      <p:pic>
        <p:nvPicPr>
          <p:cNvPr id="11" name="Obrázek 6">
            <a:extLst>
              <a:ext uri="{FF2B5EF4-FFF2-40B4-BE49-F238E27FC236}">
                <a16:creationId xmlns:a16="http://schemas.microsoft.com/office/drawing/2014/main" id="{84E2F67B-90CC-F256-B9EA-146973CED7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59" y="5131600"/>
            <a:ext cx="2641517" cy="124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53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CAAB38-FA2E-25E3-26C4-FF94E2F8D8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10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D22CB9-2A89-80BC-496F-4C92032FF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Linux kernel capabilities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1ADCCE-6D77-7E42-BD39-DECBFF9B2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Capabilities turn the binary “root/non-root” dichotomy into a fine-grained access control system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Capabilities can be assigned to a thread to determine whether that thread can perform certain actions.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CAP_NET_BIND_SERVICE capability is needed for a process to bind to a low-numbered (below 1024) port.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Containers processes can be assigned different capabilities that limit or extend the rights to perform actions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562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95F6946-E51C-9290-2620-76BBBC663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D30CFF-FE81-E842-A57E-8C522CA98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57" y="4753431"/>
            <a:ext cx="10306050" cy="117157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21455B-4A35-7A3C-41B4-AF9C2EE757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11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5908A0-4EA6-C2B9-E125-79B9EC99D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restrictions using </a:t>
            </a:r>
            <a:r>
              <a:rPr lang="en-US" dirty="0" err="1"/>
              <a:t>cgroups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9C0ECA-93E5-D255-03AA-21D04A834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Linux </a:t>
            </a:r>
            <a:r>
              <a:rPr lang="en-US" i="1" dirty="0"/>
              <a:t>control groups </a:t>
            </a:r>
            <a:r>
              <a:rPr lang="en-US" dirty="0"/>
              <a:t>limit resources processes can use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CPU, I/O, memory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Processes can see only fraction of all available resources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A container can’t consume all resources to starve other containers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 err="1"/>
              <a:t>Cgroups</a:t>
            </a:r>
            <a:r>
              <a:rPr lang="en-US" dirty="0"/>
              <a:t> are maintained by the kernel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Settings mediated via kernel pseudo‐filesystems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54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DEB91A-7BC6-469B-18E3-9741200DD0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12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339E84-2C88-2607-01C3-571627D61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Limiting memory using </a:t>
            </a:r>
            <a:r>
              <a:rPr lang="en-US" dirty="0" err="1"/>
              <a:t>cgroups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946C19A-110C-11A3-459A-5BF477C2E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732" y="1692002"/>
            <a:ext cx="11805780" cy="4139998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latin typeface="+mn-lt"/>
              </a:rPr>
              <a:t># create a specific </a:t>
            </a:r>
            <a:r>
              <a:rPr lang="en-US" dirty="0" err="1">
                <a:latin typeface="+mn-lt"/>
              </a:rPr>
              <a:t>cgroup</a:t>
            </a:r>
            <a:r>
              <a:rPr lang="en-US" dirty="0">
                <a:latin typeface="+mn-lt"/>
              </a:rPr>
              <a:t>:</a:t>
            </a:r>
          </a:p>
          <a:p>
            <a:r>
              <a:rPr lang="en-US" b="0" dirty="0" err="1">
                <a:latin typeface="Courier New" pitchFamily="49" charset="0"/>
                <a:cs typeface="Courier New" pitchFamily="49" charset="0"/>
              </a:rPr>
              <a:t>mkdir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 /sys/fs/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memory_eaters</a:t>
            </a:r>
            <a:endParaRPr lang="en-US" b="0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+mn-lt"/>
              </a:rPr>
              <a:t># limit the memory usage to ca. 10MB</a:t>
            </a:r>
          </a:p>
          <a:p>
            <a:r>
              <a:rPr lang="en-US" b="0" dirty="0">
                <a:latin typeface="Courier New" pitchFamily="49" charset="0"/>
                <a:cs typeface="Courier New" pitchFamily="49" charset="0"/>
              </a:rPr>
              <a:t>echo 10000000 &gt; \     	/sys/fs/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memory_eaters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memory.limit_in_bytes</a:t>
            </a:r>
            <a:endParaRPr lang="en-US" b="0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# enter the new </a:t>
            </a:r>
            <a:r>
              <a:rPr lang="en-US" dirty="0" err="1">
                <a:latin typeface="+mn-lt"/>
              </a:rPr>
              <a:t>cgroup</a:t>
            </a:r>
            <a:r>
              <a:rPr lang="en-US" dirty="0">
                <a:latin typeface="+mn-lt"/>
              </a:rPr>
              <a:t> with the current shell  to apply to limit:</a:t>
            </a:r>
          </a:p>
          <a:p>
            <a:r>
              <a:rPr lang="en-US" b="0" dirty="0">
                <a:latin typeface="Courier New" pitchFamily="49" charset="0"/>
                <a:cs typeface="Courier New" pitchFamily="49" charset="0"/>
              </a:rPr>
              <a:t>echo $$ &gt; /sys/fs/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cgroup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/memory/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memory_eaters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b="0" dirty="0" err="1">
                <a:latin typeface="Courier New" pitchFamily="49" charset="0"/>
                <a:cs typeface="Courier New" pitchFamily="49" charset="0"/>
              </a:rPr>
              <a:t>cgroup.procs</a:t>
            </a:r>
            <a:r>
              <a:rPr lang="en-US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08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CFBAC0-1FC6-1270-4934-8BB4E592EB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13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9DE6C1-7F5C-71BE-BF35-CF9CECF69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assessment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1EDFE7-C7FA-165A-FF13-4193CA101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Is </a:t>
            </a:r>
            <a:r>
              <a:rPr lang="en-US" i="1" dirty="0"/>
              <a:t>it</a:t>
            </a:r>
            <a:r>
              <a:rPr lang="en-US" dirty="0"/>
              <a:t> secure?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Threat model &amp; landscape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Containers introduced a new eco-system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Containers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Images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New “middleware” components (OS support, services)</a:t>
            </a:r>
          </a:p>
        </p:txBody>
      </p:sp>
    </p:spTree>
    <p:extLst>
      <p:ext uri="{BB962C8B-B14F-4D97-AF65-F5344CB8AC3E}">
        <p14:creationId xmlns:p14="http://schemas.microsoft.com/office/powerpoint/2010/main" val="108380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5BB6DEB-EE39-7206-403D-E409E453BC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EB7C38-2C34-123D-DA5D-815D06A9DE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14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DF1038-45AB-FA1C-FE78-5466A378F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container isolation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D3BCFE-D3F1-2D80-13B0-386AD60F8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May be done deliberately to provide full access to the system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Unwanted container escape compromises the security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Escaping container refers to different possible actions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b="0"/>
              <a:t>data access (according to C.I.A):</a:t>
            </a:r>
          </a:p>
          <a:p>
            <a:pPr marL="1447800" lvl="2" indent="-457200"/>
            <a:r>
              <a:rPr lang="en-US"/>
              <a:t>r</a:t>
            </a:r>
            <a:r>
              <a:rPr lang="en-US" b="0"/>
              <a:t>eading (violation of C.)</a:t>
            </a:r>
          </a:p>
          <a:p>
            <a:pPr marL="1447800" lvl="2" indent="-457200"/>
            <a:r>
              <a:rPr lang="en-US"/>
              <a:t>m</a:t>
            </a:r>
            <a:r>
              <a:rPr lang="en-US" b="0"/>
              <a:t>odifying (violation of I.)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b="0"/>
              <a:t>executing code outside the container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endParaRPr lang="en-US" b="0"/>
          </a:p>
          <a:p>
            <a:pPr marL="1085850" lvl="1" indent="-457200">
              <a:buFont typeface="Arial" panose="020B0604020202020204" pitchFamily="34" charset="0"/>
              <a:buChar char="•"/>
            </a:pPr>
            <a:endParaRPr lang="en-US" b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844546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432E4-9E39-CA89-4325-1E6EA86175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15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F0294E-95A3-5B8E-B6AE-719E03DC8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Potential vectors to break isolation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FFEECB-3928-F78B-16D5-F4E34E9A9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Misconfiguration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b="0" dirty="0"/>
              <a:t>Depends on the container attributes (capabilities) and setting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Some not obvious</a:t>
            </a:r>
          </a:p>
          <a:p>
            <a:pPr marL="1447800" lvl="2" indent="-457200"/>
            <a:r>
              <a:rPr lang="en-US" dirty="0"/>
              <a:t>allowing mount effectively gives access to uncontained code execution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inject a “hook” that is invoked by a trusted component in the system</a:t>
            </a:r>
          </a:p>
          <a:p>
            <a:pPr marL="1447800" lvl="2" indent="-457200"/>
            <a:r>
              <a:rPr lang="en-US" dirty="0"/>
              <a:t>a crontab rule or a kernel “notifier” running command on certain events</a:t>
            </a:r>
          </a:p>
          <a:p>
            <a:pPr marL="1447800" lvl="2" indent="-457200"/>
            <a:r>
              <a:rPr lang="en-US" dirty="0"/>
              <a:t>must run outside the container - APIs (e.g. </a:t>
            </a:r>
            <a:r>
              <a:rPr lang="en-US" dirty="0" err="1"/>
              <a:t>inotify</a:t>
            </a:r>
            <a:r>
              <a:rPr lang="en-US" dirty="0"/>
              <a:t>) won’t help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Vulnerabilities in kernel or container components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Proper patch management is important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Updates to kernel requires reboot of the machine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575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072F9B9-34C0-E2A1-18E8-16D63E65B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B487BAE-F602-1300-E9F2-275EB7AD7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C036208C-19CF-4FF5-C2E0-3AA33D19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Docker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A486EB85-7F73-BDA4-C2A0-84C0C86F3B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33769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4DC383-1780-6584-5A5D-E26F8270F9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17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2C9794-B3C8-26DF-4D45-490662EA9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E4D3E9-22DC-BDCC-26D5-E203C3DFC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Ecosystem to work with containerized applications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Management of containers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Support for data management, networking, image management, …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Docker image as an application “package”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Snapshot of filesystem (usually the application and dependencies)</a:t>
            </a:r>
          </a:p>
          <a:p>
            <a:pPr marL="1447800" lvl="2" indent="-457200"/>
            <a:r>
              <a:rPr lang="en-US" dirty="0"/>
              <a:t>Nothing more though – no/limited OS components, specific libraries, etc.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Images can be made available from repositories (the Docker Hub)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Can be instantiated to create the container</a:t>
            </a:r>
          </a:p>
          <a:p>
            <a:pPr marL="1447800" lvl="2" indent="-457200"/>
            <a:r>
              <a:rPr lang="en-US" dirty="0"/>
              <a:t>The same relation as class – object, program - process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docker run -it ubuntu /bin/bash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Download the image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“mount” the image filesystem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Start the </a:t>
            </a:r>
            <a:r>
              <a:rPr lang="en-US" dirty="0" err="1"/>
              <a:t>entrypoint</a:t>
            </a:r>
            <a:r>
              <a:rPr lang="en-US" dirty="0"/>
              <a:t> contained in a namespace</a:t>
            </a:r>
          </a:p>
        </p:txBody>
      </p:sp>
    </p:spTree>
    <p:extLst>
      <p:ext uri="{BB962C8B-B14F-4D97-AF65-F5344CB8AC3E}">
        <p14:creationId xmlns:p14="http://schemas.microsoft.com/office/powerpoint/2010/main" val="3869381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cs">
                <a:solidFill>
                  <a:schemeClr val="accent3"/>
                </a:solidFill>
              </a:rPr>
              <a:t>Docker Architecture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98" name="Google Shape;9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cs"/>
              <a:pPr algn="r">
                <a:spcBef>
                  <a:spcPts val="0"/>
                </a:spcBef>
                <a:spcAft>
                  <a:spcPts val="0"/>
                </a:spcAft>
              </a:pPr>
              <a:t>18</a:t>
            </a:fld>
            <a:endParaRPr/>
          </a:p>
        </p:txBody>
      </p:sp>
      <p:pic>
        <p:nvPicPr>
          <p:cNvPr id="99" name="Google Shape;99;p17"/>
          <p:cNvPicPr preferRelativeResize="0"/>
          <p:nvPr/>
        </p:nvPicPr>
        <p:blipFill rotWithShape="1">
          <a:blip r:embed="rId3">
            <a:alphaModFix/>
          </a:blip>
          <a:srcRect l="19055" t="24035" r="18549" b="17584"/>
          <a:stretch/>
        </p:blipFill>
        <p:spPr>
          <a:xfrm>
            <a:off x="1901134" y="1672833"/>
            <a:ext cx="8389741" cy="441566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 txBox="1"/>
          <p:nvPr/>
        </p:nvSpPr>
        <p:spPr>
          <a:xfrm>
            <a:off x="2022200" y="6088501"/>
            <a:ext cx="77740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" sz="1600" i="1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https://docs.docker.com/get-started/overview/</a:t>
            </a:r>
            <a:endParaRPr sz="1600" i="1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67093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7A4701-FE47-AE46-F392-4AE6C1D44D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19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435146-5442-852A-AB5E-32FBCF0E4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File arrangements for Docker </a:t>
            </a:r>
            <a:br>
              <a:rPr lang="en-US" b="1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CF6232C-D575-FEA3-4090-AAC00C2A5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How to structure an image and container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Is a subdirectory on a filesystem enough?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Applications often share similar needs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Essential libraries, system configuration (</a:t>
            </a:r>
            <a:r>
              <a:rPr lang="en-US" dirty="0" err="1"/>
              <a:t>timezone</a:t>
            </a:r>
            <a:r>
              <a:rPr lang="en-US" dirty="0"/>
              <a:t>, ..)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How to arrange file system efficiently?</a:t>
            </a:r>
          </a:p>
        </p:txBody>
      </p:sp>
    </p:spTree>
    <p:extLst>
      <p:ext uri="{BB962C8B-B14F-4D97-AF65-F5344CB8AC3E}">
        <p14:creationId xmlns:p14="http://schemas.microsoft.com/office/powerpoint/2010/main" val="755378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96221B-6180-8DD4-E58F-4F23695642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2B7F74-2FF3-AFF5-30A9-782DDCD7D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OS-Level virtualization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E21E0B-FE81-538B-1D89-F18671267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185" y="2155828"/>
            <a:ext cx="10753200" cy="4139998"/>
          </a:xfrm>
        </p:spPr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dirty="0"/>
              <a:t>Container = process isolation + limitation of resources</a:t>
            </a:r>
          </a:p>
          <a:p>
            <a:pPr algn="ctr"/>
            <a:r>
              <a:rPr lang="en-US" dirty="0"/>
              <a:t>How is it done?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D80A46-DF56-0AF6-F774-C830E3012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698" y="1389236"/>
            <a:ext cx="9226071" cy="393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72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AE4F0C-69AE-4967-A6EE-7CFF96B515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20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F9EB31-96FB-37EA-D1C2-7B4762E74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Overlaying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818474-B76A-18AF-EF1C-F6B02596E8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2004663"/>
            <a:ext cx="476250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1CC0BA-7830-0954-F23A-DB0F84132F65}"/>
              </a:ext>
            </a:extLst>
          </p:cNvPr>
          <p:cNvSpPr txBox="1"/>
          <p:nvPr/>
        </p:nvSpPr>
        <p:spPr>
          <a:xfrm>
            <a:off x="5981178" y="1916874"/>
            <a:ext cx="61314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L1: Base OS-level image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Common libraries, settings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e.g. Ubuntu 24.04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L2: Deployed application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e.g. Apache runtime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L3: Application  configuration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e.g. /</a:t>
            </a:r>
            <a:r>
              <a:rPr lang="en-US" sz="2800" dirty="0" err="1">
                <a:latin typeface="+mn-lt"/>
              </a:rPr>
              <a:t>etc</a:t>
            </a:r>
            <a:r>
              <a:rPr lang="en-US" sz="2800" dirty="0">
                <a:latin typeface="+mn-lt"/>
              </a:rPr>
              <a:t>/apache2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Container: combined above layers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0056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F20AD-AE7D-E2DC-D778-94CF7BE62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21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E49D98-B861-062D-D69F-EDF4E11C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Union file system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4285ED-70FD-132B-0B8C-55842B1EA1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000" y="1386288"/>
            <a:ext cx="10752138" cy="25726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159C3F-E13D-6BBC-49AE-CB90D52E9600}"/>
              </a:ext>
            </a:extLst>
          </p:cNvPr>
          <p:cNvSpPr txBox="1"/>
          <p:nvPr/>
        </p:nvSpPr>
        <p:spPr>
          <a:xfrm>
            <a:off x="720000" y="4283901"/>
            <a:ext cx="9119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Read-only layers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“virtual” file system view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Usually multiple image layers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8816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cs" smtClean="0"/>
              <a:pPr algn="r">
                <a:spcBef>
                  <a:spcPts val="0"/>
                </a:spcBef>
                <a:spcAft>
                  <a:spcPts val="0"/>
                </a:spcAft>
              </a:pPr>
              <a:t>22</a:t>
            </a:fld>
            <a:endParaRPr lang="cs"/>
          </a:p>
        </p:txBody>
      </p:sp>
      <p:pic>
        <p:nvPicPr>
          <p:cNvPr id="3" name="Picture 2" descr="A black square with white text&#10;&#10;AI-generated content may be incorrect.">
            <a:extLst>
              <a:ext uri="{FF2B5EF4-FFF2-40B4-BE49-F238E27FC236}">
                <a16:creationId xmlns:a16="http://schemas.microsoft.com/office/drawing/2014/main" id="{7CF0A1A5-41F9-7D76-F14E-AFE4A05D0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706"/>
            <a:ext cx="12192000" cy="627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93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cs" smtClean="0"/>
              <a:pPr algn="r">
                <a:spcBef>
                  <a:spcPts val="0"/>
                </a:spcBef>
                <a:spcAft>
                  <a:spcPts val="0"/>
                </a:spcAft>
              </a:pPr>
              <a:t>23</a:t>
            </a:fld>
            <a:endParaRPr lang="cs"/>
          </a:p>
        </p:txBody>
      </p:sp>
      <p:pic>
        <p:nvPicPr>
          <p:cNvPr id="3" name="Picture 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00047DC2-1E95-6379-58CE-42070E473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706"/>
            <a:ext cx="12192000" cy="627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65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A84146-1D30-9EE9-65E0-C4644CEC4C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24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221A84-6636-2F54-44ED-9F2740303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am the root. Or not?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BC4E53-48F9-D9DA-5FD4-74F886867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multiple levels of elevated privileges, from an unprivileged user to full root rights: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if user namespace is used, the root inside a container has no root privileges outside in the host system</a:t>
            </a:r>
          </a:p>
          <a:p>
            <a:pPr marL="1447800" lvl="2" indent="-457200"/>
            <a:r>
              <a:rPr lang="en-US" dirty="0"/>
              <a:t>Not enabled by default in Docker deployments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the root in a container has some elevated privileges but restricted by a set of capabilities</a:t>
            </a:r>
          </a:p>
          <a:p>
            <a:pPr marL="1447800" lvl="2" indent="-457200"/>
            <a:r>
              <a:rPr lang="en-US" dirty="0"/>
              <a:t>The Docker default behavior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we can explicitly add extra capabilities to a container on start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with the --privileged flag, we have full root rights granted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90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519198-857B-9C9B-7CE8-5B1090B397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25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7AF4F8-68AB-72CF-1DB5-95EE3FE2D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may be limited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5717E6-E8F6-3D26-0C8A-2ECF497A5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0" dirty="0"/>
          </a:p>
        </p:txBody>
      </p:sp>
      <p:grpSp>
        <p:nvGrpSpPr>
          <p:cNvPr id="6" name="Google Shape;177;p27">
            <a:extLst>
              <a:ext uri="{FF2B5EF4-FFF2-40B4-BE49-F238E27FC236}">
                <a16:creationId xmlns:a16="http://schemas.microsoft.com/office/drawing/2014/main" id="{093B0C53-30C4-67B5-4AB9-EB4DE31132A1}"/>
              </a:ext>
            </a:extLst>
          </p:cNvPr>
          <p:cNvGrpSpPr/>
          <p:nvPr/>
        </p:nvGrpSpPr>
        <p:grpSpPr>
          <a:xfrm>
            <a:off x="833875" y="1524107"/>
            <a:ext cx="10250248" cy="4955893"/>
            <a:chOff x="1698673" y="920492"/>
            <a:chExt cx="8240633" cy="3866153"/>
          </a:xfrm>
        </p:grpSpPr>
        <p:pic>
          <p:nvPicPr>
            <p:cNvPr id="7" name="Google Shape;178;p27">
              <a:extLst>
                <a:ext uri="{FF2B5EF4-FFF2-40B4-BE49-F238E27FC236}">
                  <a16:creationId xmlns:a16="http://schemas.microsoft.com/office/drawing/2014/main" id="{BB33BC78-829B-9BCE-C426-389CD93A64EB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698673" y="2347161"/>
              <a:ext cx="8058599" cy="2439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79;p27">
              <a:extLst>
                <a:ext uri="{FF2B5EF4-FFF2-40B4-BE49-F238E27FC236}">
                  <a16:creationId xmlns:a16="http://schemas.microsoft.com/office/drawing/2014/main" id="{28783619-C2FB-2057-EEC2-1494417F1A2B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020728" y="920492"/>
              <a:ext cx="7918578" cy="129397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116398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5FD3FBC-DAFB-5AEE-EF3E-042DF8B07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E932D0-06B6-432C-E12C-F417B42667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26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D2F2AC-E489-F20E-6707-479FE1355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82421"/>
            <a:ext cx="11044472" cy="451576"/>
          </a:xfrm>
        </p:spPr>
        <p:txBody>
          <a:bodyPr/>
          <a:lstStyle/>
          <a:p>
            <a:r>
              <a:rPr lang="en-US" dirty="0"/>
              <a:t>Root(</a:t>
            </a:r>
            <a:r>
              <a:rPr lang="en-US" dirty="0" err="1"/>
              <a:t>ful</a:t>
            </a:r>
            <a:r>
              <a:rPr lang="en-US" dirty="0"/>
              <a:t>) Docker daemon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69A6A5-4CF0-60EA-59AC-6E2F98150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Containers and images are maintained by Docker Daemon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Docker daemon needs full access (administrative) to the system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b="0" dirty="0"/>
              <a:t>Containers can be given all features they need, including controlled access to any data on the host filesystem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Data is easy to share, process can bound arbitrary ports, …</a:t>
            </a:r>
            <a:endParaRPr lang="en-US" b="0" dirty="0"/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b="0" dirty="0"/>
              <a:t>Docker containers can be used to access and/or modify any part of the whole host OS!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b="0" dirty="0"/>
              <a:t>.g., full access to host files from within the Docker container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058553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8315A-A841-A60C-37C9-A5A5372B1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B33CB7C-F7B7-F8DE-C71D-F9C2AB15F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2552700"/>
            <a:ext cx="11182350" cy="1752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B189B8-9C8E-4FF4-5FED-089155C887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27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BE1CECA-4EE0-17DF-CE60-B57E2D3A4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Docker containers are almighty</a:t>
            </a:r>
          </a:p>
        </p:txBody>
      </p:sp>
    </p:spTree>
    <p:extLst>
      <p:ext uri="{BB962C8B-B14F-4D97-AF65-F5344CB8AC3E}">
        <p14:creationId xmlns:p14="http://schemas.microsoft.com/office/powerpoint/2010/main" val="2671349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>
          <a:extLst>
            <a:ext uri="{FF2B5EF4-FFF2-40B4-BE49-F238E27FC236}">
              <a16:creationId xmlns:a16="http://schemas.microsoft.com/office/drawing/2014/main" id="{AE8F7AB4-0450-3624-F081-71E64DDF9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FF8D6F-8319-E8BF-6C98-AFD9CB8C0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2552700"/>
            <a:ext cx="11182350" cy="1752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C73BF5-7838-1666-6A88-068FF816D4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28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FAA5C9-55BA-96C9-9130-4705B204F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Docker containers are almighty</a:t>
            </a:r>
          </a:p>
        </p:txBody>
      </p:sp>
    </p:spTree>
    <p:extLst>
      <p:ext uri="{BB962C8B-B14F-4D97-AF65-F5344CB8AC3E}">
        <p14:creationId xmlns:p14="http://schemas.microsoft.com/office/powerpoint/2010/main" val="3517093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1D5C0C-0430-0522-9258-387C9DCA20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29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E46820-7237-830E-51A9-02B069B3C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Docker security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CEE282-C079-E2B1-3D52-64D5931FC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Only trusted users should be allowed to control your Docker daemon 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Docker daemon listens for requests at a </a:t>
            </a:r>
            <a:r>
              <a:rPr lang="en-US" dirty="0" err="1"/>
              <a:t>unix</a:t>
            </a:r>
            <a:r>
              <a:rPr lang="en-US" dirty="0"/>
              <a:t> domain socket created at /var/run/</a:t>
            </a:r>
            <a:r>
              <a:rPr lang="en-US" dirty="0" err="1"/>
              <a:t>docker.sock</a:t>
            </a: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it is possible to make the Docker Daemon listen on a network interface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Docker runs as privileged daemon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Proper patch management is crucial</a:t>
            </a:r>
          </a:p>
          <a:p>
            <a:pPr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22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>
          <a:extLst>
            <a:ext uri="{FF2B5EF4-FFF2-40B4-BE49-F238E27FC236}">
              <a16:creationId xmlns:a16="http://schemas.microsoft.com/office/drawing/2014/main" id="{DEFC73F5-61F0-172A-569A-D07DE7F20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23FDE9-26DA-A053-9EAE-4E112200FE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361" y="1365784"/>
            <a:ext cx="9049059" cy="386383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DE70F5-BB57-B0E5-1322-ACB1C2F6EA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020FF5-655D-A71D-C371-49AEFC7B7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OS-Level virtualization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B3FE16-43F7-2929-C774-98760D074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185" y="2155828"/>
            <a:ext cx="10753200" cy="4139998"/>
          </a:xfrm>
        </p:spPr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dirty="0"/>
              <a:t>Container = process isolation + limitation of resources</a:t>
            </a:r>
          </a:p>
          <a:p>
            <a:pPr algn="ctr"/>
            <a:r>
              <a:rPr lang="en-US" dirty="0"/>
              <a:t>How is it done?</a:t>
            </a:r>
          </a:p>
        </p:txBody>
      </p:sp>
    </p:spTree>
    <p:extLst>
      <p:ext uri="{BB962C8B-B14F-4D97-AF65-F5344CB8AC3E}">
        <p14:creationId xmlns:p14="http://schemas.microsoft.com/office/powerpoint/2010/main" val="41953355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495CEF-EBD8-7D0A-B2B3-72B8B5AF59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30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4D90B8-13CB-76B2-15EE-CE315239B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threat landscape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ADB7E96-2F7A-C2E7-5ACC-46A020EFA8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0626" y="1727008"/>
            <a:ext cx="9153525" cy="32766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0E9B5B-8940-1C91-7117-F8CDD216B8FE}"/>
              </a:ext>
            </a:extLst>
          </p:cNvPr>
          <p:cNvSpPr txBox="1"/>
          <p:nvPr/>
        </p:nvSpPr>
        <p:spPr>
          <a:xfrm>
            <a:off x="4863282" y="5559041"/>
            <a:ext cx="7147136" cy="25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000" b="1" dirty="0"/>
              <a:t>Container Security, </a:t>
            </a:r>
            <a:r>
              <a:rPr lang="en-US" sz="1000" dirty="0"/>
              <a:t>by Liz Rice, https://www.oreilly.com/library/view/container-security/9781492056690/ </a:t>
            </a:r>
          </a:p>
        </p:txBody>
      </p:sp>
    </p:spTree>
    <p:extLst>
      <p:ext uri="{BB962C8B-B14F-4D97-AF65-F5344CB8AC3E}">
        <p14:creationId xmlns:p14="http://schemas.microsoft.com/office/powerpoint/2010/main" val="5144268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FDA91C-2AC2-B6A6-1CC4-B9F1E6555C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31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82D0AE-844C-079A-DB1A-39825E3C5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container images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8243401-5255-2B57-4F44-EB3F6E0BA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Providing authentication and integrity verification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Digital signatures vs. trusted repository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Image maintenance and development process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Addressing vulnerabilities in the image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Controlled code development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Secure environment for building and releasing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Compare to other SW distribution channels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0989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7EE4D9-BE6F-E34C-426A-86A682E389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32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1A3A6B-BE15-4DC9-3AD5-D53AABB52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not just Docker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6A7075-92A2-AAFD-8819-5F0F17C1C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Other technologies provide other ways for containers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Podman</a:t>
            </a: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LXD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Systemd</a:t>
            </a:r>
            <a:r>
              <a:rPr lang="en-US" dirty="0"/>
              <a:t>, </a:t>
            </a:r>
            <a:r>
              <a:rPr lang="en-US" dirty="0" err="1"/>
              <a:t>firejail</a:t>
            </a:r>
            <a:r>
              <a:rPr lang="en-US" dirty="0"/>
              <a:t>, …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Flatpak</a:t>
            </a:r>
            <a:r>
              <a:rPr lang="en-US" dirty="0"/>
              <a:t>, Snap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Singularity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Containerd</a:t>
            </a:r>
            <a:r>
              <a:rPr lang="en-US" dirty="0"/>
              <a:t>/</a:t>
            </a:r>
            <a:r>
              <a:rPr lang="en-US" dirty="0" err="1"/>
              <a:t>runC</a:t>
            </a: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Regardless the technology it’s always namespaces + </a:t>
            </a:r>
            <a:r>
              <a:rPr lang="en-US" dirty="0" err="1"/>
              <a:t>cgroups</a:t>
            </a: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Some technologies add additional specifics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148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36054BA-24E9-36CA-4B24-E9454EC3D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CC7AD422-AF52-E25A-44F3-AE90326A7F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en-US" noProof="0" smtClean="0"/>
              <a:pPr/>
              <a:t>33</a:t>
            </a:fld>
            <a:endParaRPr lang="en-US" noProof="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4BA2971D-7459-B9FA-2F69-13BCD72FE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Rootless Containers</a:t>
            </a:r>
            <a:endParaRPr lang="en-US" noProof="0" dirty="0"/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FD549C5F-4692-582C-0F41-31C67C9F04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50280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30517-20B8-DA82-0E03-C816C6617E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34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852B40-1A97-1BC4-6684-209EF709F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Rootless containers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72A316-C55D-B830-D2D5-2441EB6E8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Instantiating contained process without root privileges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All steps outlined before are performed by the user who is starting the container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 err="1"/>
              <a:t>Podman</a:t>
            </a: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Leading rootless technology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Drop-in replacement for Docker</a:t>
            </a:r>
          </a:p>
          <a:p>
            <a:pPr marL="1447800" lvl="2" indent="-457200"/>
            <a:r>
              <a:rPr lang="en-US" dirty="0"/>
              <a:t>Very good compatibility with CLI</a:t>
            </a:r>
          </a:p>
          <a:p>
            <a:pPr marL="1447800" lvl="2" indent="-457200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alias docker=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podman</a:t>
            </a: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No daemon or root-level access is needed though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362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025AD9-F5D8-B648-B3CD-47E0FB8BBB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35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C0E7C4-7BF5-808E-9E11-D4C8EF578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Rootless containers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885B893-E2DE-4A98-D4B9-99A4914A9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Useful for several scenarios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Easy to deploy on user level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Usable for multi-user machines (HPC, grids)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Can only do what the user can do, which may be limiting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Binding to privileged ports (e.g., 80, 443)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Full access to the host filesystem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Sharing data with other users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765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56C904C-2FE9-9BA5-A798-7618530FB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4AE83976-3B2D-7E6E-0B5B-698C80BCD1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en-US" noProof="0" smtClean="0"/>
              <a:pPr/>
              <a:t>36</a:t>
            </a:fld>
            <a:endParaRPr lang="en-US" noProof="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3AC0BC15-F794-266B-B083-0E5F4E353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Cheat Sheets</a:t>
            </a:r>
            <a:endParaRPr lang="en-US" noProof="0" dirty="0"/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5585240F-9D27-25CB-E078-CF026ADCC6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964991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59F54E-98DF-AD31-6CFA-1E18611F3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37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D11277-75E4-D49C-5ACD-300F8A683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B4E491-4645-F59F-3747-24F371DF3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800" b="0" i="1" dirty="0">
                <a:latin typeface="Calibri"/>
                <a:ea typeface="Calibri"/>
                <a:cs typeface="Calibri"/>
                <a:sym typeface="Calibri"/>
              </a:rPr>
              <a:t>start a new container 			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dirty="0">
                <a:latin typeface="Calibri"/>
                <a:ea typeface="Calibri"/>
                <a:cs typeface="Calibri"/>
                <a:sym typeface="Calibri"/>
              </a:rPr>
              <a:t>docker run IMAGE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dirty="0">
                <a:latin typeface="Calibri"/>
                <a:ea typeface="Calibri"/>
                <a:cs typeface="Calibri"/>
                <a:sym typeface="Calibri"/>
              </a:rPr>
              <a:t>docker run --rm IMAGE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800" b="0" i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i="1" dirty="0">
                <a:latin typeface="Calibri"/>
                <a:ea typeface="Calibri"/>
                <a:cs typeface="Calibri"/>
                <a:sym typeface="Calibri"/>
              </a:rPr>
              <a:t>start a new container in interactive mode (e.g. with a shell)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dirty="0">
                <a:latin typeface="Calibri"/>
                <a:ea typeface="Calibri"/>
                <a:cs typeface="Calibri"/>
                <a:sym typeface="Calibri"/>
              </a:rPr>
              <a:t>docker run -it IMAGE bash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800" b="0" i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i="1" dirty="0">
                <a:latin typeface="Calibri"/>
                <a:ea typeface="Calibri"/>
                <a:cs typeface="Calibri"/>
                <a:sym typeface="Calibri"/>
              </a:rPr>
              <a:t>start a new container from an image with a command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dirty="0">
                <a:latin typeface="Calibri"/>
                <a:ea typeface="Calibri"/>
                <a:cs typeface="Calibri"/>
                <a:sym typeface="Calibri"/>
              </a:rPr>
              <a:t>docker run IMAGE command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800" b="0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i="1" dirty="0">
                <a:latin typeface="Calibri"/>
                <a:ea typeface="Calibri"/>
                <a:cs typeface="Calibri"/>
                <a:sym typeface="Calibri"/>
              </a:rPr>
              <a:t>start a new container and map a local directory into the container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0" dirty="0">
                <a:latin typeface="Calibri"/>
                <a:ea typeface="Calibri"/>
                <a:cs typeface="Calibri"/>
                <a:sym typeface="Calibri"/>
              </a:rPr>
              <a:t>docker run -v HOSTDIR:TARGETDIR IMAGE</a:t>
            </a:r>
            <a:endParaRPr lang="en-US" sz="3600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8875591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FF3287-FFB1-DEF4-1A25-CBFF8D232A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38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15541A-B2C4-FB06-F872-B6F067963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Google Shape;267;p40">
            <a:extLst>
              <a:ext uri="{FF2B5EF4-FFF2-40B4-BE49-F238E27FC236}">
                <a16:creationId xmlns:a16="http://schemas.microsoft.com/office/drawing/2014/main" id="{A0B9D94D-5EED-6178-CB9C-15677186041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20725" y="1692275"/>
            <a:ext cx="5636234" cy="4140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cs" sz="2133" b="0" i="1" dirty="0">
                <a:latin typeface="Calibri"/>
                <a:ea typeface="Calibri"/>
                <a:cs typeface="Calibri"/>
                <a:sym typeface="Calibri"/>
              </a:rPr>
              <a:t>show a list of running containers</a:t>
            </a:r>
            <a:endParaRPr lang="en-US" sz="2133" b="0" i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dirty="0">
                <a:latin typeface="Calibri"/>
                <a:ea typeface="Calibri"/>
                <a:cs typeface="Calibri"/>
                <a:sym typeface="Calibri"/>
              </a:rPr>
              <a:t>docker ps								</a:t>
            </a:r>
            <a:endParaRPr sz="2133" b="0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i="1" dirty="0">
                <a:latin typeface="Calibri"/>
                <a:ea typeface="Calibri"/>
                <a:cs typeface="Calibri"/>
                <a:sym typeface="Calibri"/>
              </a:rPr>
              <a:t>show a list of all containers		</a:t>
            </a:r>
            <a:endParaRPr sz="2133" b="0" i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dirty="0">
                <a:latin typeface="Calibri"/>
                <a:ea typeface="Calibri"/>
                <a:cs typeface="Calibri"/>
                <a:sym typeface="Calibri"/>
              </a:rPr>
              <a:t>docker ps -a							</a:t>
            </a:r>
            <a:endParaRPr sz="2133" b="0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i="1" dirty="0">
                <a:latin typeface="Calibri"/>
                <a:ea typeface="Calibri"/>
                <a:cs typeface="Calibri"/>
                <a:sym typeface="Calibri"/>
              </a:rPr>
              <a:t>delete a container			</a:t>
            </a:r>
            <a:endParaRPr sz="2133" b="0" i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dirty="0">
                <a:latin typeface="Calibri"/>
                <a:ea typeface="Calibri"/>
                <a:cs typeface="Calibri"/>
                <a:sym typeface="Calibri"/>
              </a:rPr>
              <a:t>docker rm CONTAINER						</a:t>
            </a:r>
            <a:endParaRPr sz="2133" b="0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i="1" dirty="0">
                <a:latin typeface="Calibri"/>
                <a:ea typeface="Calibri"/>
                <a:cs typeface="Calibri"/>
                <a:sym typeface="Calibri"/>
              </a:rPr>
              <a:t>start a shell inside a running container</a:t>
            </a:r>
            <a:endParaRPr sz="2133" b="0" i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" sz="2133" b="0" dirty="0">
                <a:latin typeface="Calibri"/>
                <a:ea typeface="Calibri"/>
                <a:cs typeface="Calibri"/>
                <a:sym typeface="Calibri"/>
              </a:rPr>
              <a:t>docker exec -it CONTAINER </a:t>
            </a:r>
            <a:r>
              <a:rPr lang="en-US" sz="2133" b="0" dirty="0">
                <a:latin typeface="Calibri"/>
                <a:ea typeface="Calibri"/>
                <a:cs typeface="Calibri"/>
                <a:sym typeface="Calibri"/>
              </a:rPr>
              <a:t>bash</a:t>
            </a:r>
            <a:endParaRPr sz="2133" b="0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sz="1733" b="0" i="1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TextovéPole 1">
            <a:extLst>
              <a:ext uri="{FF2B5EF4-FFF2-40B4-BE49-F238E27FC236}">
                <a16:creationId xmlns:a16="http://schemas.microsoft.com/office/drawing/2014/main" id="{D85D7B87-AEF9-4AAA-D13A-1134A22DD6F7}"/>
              </a:ext>
            </a:extLst>
          </p:cNvPr>
          <p:cNvSpPr txBox="1"/>
          <p:nvPr/>
        </p:nvSpPr>
        <p:spPr>
          <a:xfrm>
            <a:off x="6664143" y="1666435"/>
            <a:ext cx="4807132" cy="4687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133" i="1" dirty="0">
                <a:latin typeface="Calibri"/>
                <a:ea typeface="Calibri"/>
                <a:cs typeface="Calibri"/>
                <a:sym typeface="Calibri"/>
              </a:rPr>
              <a:t>stop a running container</a:t>
            </a:r>
          </a:p>
          <a:p>
            <a:pPr lvl="0"/>
            <a:r>
              <a:rPr lang="cs" sz="2133" dirty="0">
                <a:latin typeface="Calibri"/>
                <a:ea typeface="Calibri"/>
                <a:cs typeface="Calibri"/>
                <a:sym typeface="Calibri"/>
              </a:rPr>
              <a:t>docker stop</a:t>
            </a:r>
            <a:r>
              <a:rPr lang="en-US" sz="2133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cs" sz="2133" dirty="0">
                <a:latin typeface="Calibri"/>
                <a:ea typeface="Calibri"/>
                <a:cs typeface="Calibri"/>
                <a:sym typeface="Calibri"/>
              </a:rPr>
              <a:t>CONTAINER</a:t>
            </a:r>
            <a:endParaRPr lang="en-US" sz="2133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133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2133" i="1" dirty="0">
                <a:latin typeface="Calibri"/>
                <a:ea typeface="Calibri"/>
                <a:cs typeface="Calibri"/>
                <a:sym typeface="Calibri"/>
              </a:rPr>
              <a:t>resume </a:t>
            </a:r>
            <a:r>
              <a:rPr lang="cs" sz="2133" i="1" dirty="0">
                <a:latin typeface="Calibri"/>
                <a:ea typeface="Calibri"/>
                <a:cs typeface="Calibri"/>
                <a:sym typeface="Calibri"/>
              </a:rPr>
              <a:t>a stopped container</a:t>
            </a:r>
            <a:endParaRPr lang="en-US" sz="2133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cs" sz="2133" dirty="0">
                <a:latin typeface="Calibri"/>
                <a:ea typeface="Calibri"/>
                <a:cs typeface="Calibri"/>
                <a:sym typeface="Calibri"/>
              </a:rPr>
              <a:t>docker start CONTAINER</a:t>
            </a:r>
            <a:endParaRPr lang="en-US" sz="2133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133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cs" sz="2133" i="1" dirty="0">
                <a:latin typeface="Calibri"/>
                <a:ea typeface="Calibri"/>
                <a:cs typeface="Calibri"/>
                <a:sym typeface="Calibri"/>
              </a:rPr>
              <a:t>download an image</a:t>
            </a:r>
            <a:r>
              <a:rPr lang="en-US" sz="2133" i="1" dirty="0">
                <a:latin typeface="Calibri"/>
                <a:ea typeface="Calibri"/>
                <a:cs typeface="Calibri"/>
                <a:sym typeface="Calibri"/>
              </a:rPr>
              <a:t> from a repository</a:t>
            </a:r>
          </a:p>
          <a:p>
            <a:pPr lvl="0"/>
            <a:r>
              <a:rPr lang="cs" sz="2133" dirty="0">
                <a:latin typeface="Calibri"/>
                <a:ea typeface="Calibri"/>
                <a:cs typeface="Calibri"/>
                <a:sym typeface="Calibri"/>
              </a:rPr>
              <a:t>docker pull IMAGE</a:t>
            </a:r>
            <a:endParaRPr lang="en-US" sz="2133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133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2133" i="1" dirty="0">
                <a:latin typeface="Calibri"/>
                <a:ea typeface="Calibri"/>
                <a:cs typeface="Calibri"/>
                <a:sym typeface="Calibri"/>
              </a:rPr>
              <a:t>List local images</a:t>
            </a:r>
          </a:p>
          <a:p>
            <a:pPr lvl="0"/>
            <a:r>
              <a:rPr lang="en-US" sz="2133" dirty="0" err="1">
                <a:latin typeface="Calibri"/>
                <a:ea typeface="Calibri"/>
                <a:cs typeface="Calibri"/>
                <a:sym typeface="Calibri"/>
              </a:rPr>
              <a:t>docker</a:t>
            </a:r>
            <a:r>
              <a:rPr lang="en-US" sz="2133" dirty="0">
                <a:latin typeface="Calibri"/>
                <a:ea typeface="Calibri"/>
                <a:cs typeface="Calibri"/>
                <a:sym typeface="Calibri"/>
              </a:rPr>
              <a:t> image </a:t>
            </a:r>
            <a:r>
              <a:rPr lang="en-US" sz="2133" dirty="0" err="1">
                <a:latin typeface="Calibri"/>
                <a:ea typeface="Calibri"/>
                <a:cs typeface="Calibri"/>
                <a:sym typeface="Calibri"/>
              </a:rPr>
              <a:t>ls</a:t>
            </a:r>
            <a:endParaRPr lang="en-US" sz="2133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en-US" sz="2133" i="1" dirty="0"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2133" i="1" dirty="0">
                <a:latin typeface="Calibri"/>
                <a:ea typeface="Calibri"/>
                <a:cs typeface="Calibri"/>
                <a:sym typeface="Calibri"/>
              </a:rPr>
              <a:t>Delete a local image</a:t>
            </a:r>
          </a:p>
          <a:p>
            <a:pPr lvl="0"/>
            <a:r>
              <a:rPr lang="en-US" sz="2133" dirty="0" err="1">
                <a:latin typeface="Calibri"/>
                <a:ea typeface="Calibri"/>
                <a:cs typeface="Calibri"/>
                <a:sym typeface="Calibri"/>
              </a:rPr>
              <a:t>docker</a:t>
            </a:r>
            <a:r>
              <a:rPr lang="en-US" sz="2133" dirty="0">
                <a:latin typeface="Calibri"/>
                <a:ea typeface="Calibri"/>
                <a:cs typeface="Calibri"/>
                <a:sym typeface="Calibri"/>
              </a:rPr>
              <a:t> image </a:t>
            </a:r>
            <a:r>
              <a:rPr lang="en-US" sz="2133" dirty="0" err="1">
                <a:latin typeface="Calibri"/>
                <a:ea typeface="Calibri"/>
                <a:cs typeface="Calibri"/>
                <a:sym typeface="Calibri"/>
              </a:rPr>
              <a:t>rm</a:t>
            </a:r>
            <a:r>
              <a:rPr lang="en-US" sz="2133" dirty="0">
                <a:latin typeface="Calibri"/>
                <a:ea typeface="Calibri"/>
                <a:cs typeface="Calibri"/>
                <a:sym typeface="Calibri"/>
              </a:rPr>
              <a:t> IMAGE</a:t>
            </a:r>
          </a:p>
        </p:txBody>
      </p:sp>
    </p:spTree>
    <p:extLst>
      <p:ext uri="{BB962C8B-B14F-4D97-AF65-F5344CB8AC3E}">
        <p14:creationId xmlns:p14="http://schemas.microsoft.com/office/powerpoint/2010/main" val="186457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BE08C1-7872-582C-7E5A-A27CB365F9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4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8EC717-A530-F2BD-EAD2-9BF8FF4C0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Linux Containers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ABDAC5-3573-BD04-3A65-F0AA33DFA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Two crucial technologies in Linux kernel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Namespaces 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Containers are </a:t>
            </a:r>
            <a:r>
              <a:rPr lang="en-US" i="1" dirty="0"/>
              <a:t>contained</a:t>
            </a:r>
            <a:r>
              <a:rPr lang="en-US" dirty="0"/>
              <a:t> in “compartments”, can’t see outside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Control groups (</a:t>
            </a:r>
            <a:r>
              <a:rPr lang="en-US" dirty="0" err="1"/>
              <a:t>cgroups</a:t>
            </a:r>
            <a:r>
              <a:rPr lang="en-US" dirty="0"/>
              <a:t>)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Processes are limited in access to resources (memory, CPU, I/O)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Linux container = </a:t>
            </a:r>
          </a:p>
          <a:p>
            <a:r>
              <a:rPr lang="en-US" dirty="0"/>
              <a:t>	process(es) assigned a set of namespaces + </a:t>
            </a:r>
            <a:r>
              <a:rPr lang="en-US" dirty="0" err="1"/>
              <a:t>cgroups</a:t>
            </a:r>
            <a:endParaRPr lang="en-US" dirty="0"/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Everything is controlled by the same OS level (kernel) (no host/guest OS)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The processes have “just” limited view on the whole system (or illusion)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88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0CDB3C-D361-035D-CCC2-80C694C7BA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5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0A8327-8704-84D0-4318-A7C78ABD1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Containment using namespaces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1DECC8-CCCC-3DE5-AA1D-6124DD941B1C}"/>
              </a:ext>
            </a:extLst>
          </p:cNvPr>
          <p:cNvSpPr/>
          <p:nvPr/>
        </p:nvSpPr>
        <p:spPr bwMode="auto">
          <a:xfrm>
            <a:off x="4592876" y="1402411"/>
            <a:ext cx="1784959" cy="700469"/>
          </a:xfrm>
          <a:prstGeom prst="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Kernel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9D9B33-1AE0-D22F-B458-AAE68D5391C2}"/>
              </a:ext>
            </a:extLst>
          </p:cNvPr>
          <p:cNvSpPr/>
          <p:nvPr/>
        </p:nvSpPr>
        <p:spPr bwMode="auto">
          <a:xfrm>
            <a:off x="826718" y="2872755"/>
            <a:ext cx="2724411" cy="27138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Processes in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“container A”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AA8493D-3F7E-76FF-8ADE-4D1D1B82BA89}"/>
              </a:ext>
            </a:extLst>
          </p:cNvPr>
          <p:cNvSpPr/>
          <p:nvPr/>
        </p:nvSpPr>
        <p:spPr bwMode="auto">
          <a:xfrm>
            <a:off x="4123151" y="2859991"/>
            <a:ext cx="2724411" cy="272661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Processes in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solidFill>
                  <a:schemeClr val="bg1"/>
                </a:solidFill>
                <a:latin typeface="+mn-lt"/>
              </a:rPr>
              <a:t>“container B”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EAE65B-DF60-A523-32A5-0066D48184AB}"/>
              </a:ext>
            </a:extLst>
          </p:cNvPr>
          <p:cNvSpPr/>
          <p:nvPr/>
        </p:nvSpPr>
        <p:spPr bwMode="auto">
          <a:xfrm>
            <a:off x="7523170" y="2872755"/>
            <a:ext cx="2724411" cy="272661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Uncontained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processes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8FF9E0-7481-A10F-4413-7177AC3A0CF2}"/>
              </a:ext>
            </a:extLst>
          </p:cNvPr>
          <p:cNvCxnSpPr/>
          <p:nvPr/>
        </p:nvCxnSpPr>
        <p:spPr bwMode="auto">
          <a:xfrm flipV="1">
            <a:off x="1891430" y="1691014"/>
            <a:ext cx="2565747" cy="1077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2270F0-056E-CDA4-CBC9-4040AB782DCC}"/>
              </a:ext>
            </a:extLst>
          </p:cNvPr>
          <p:cNvCxnSpPr/>
          <p:nvPr/>
        </p:nvCxnSpPr>
        <p:spPr bwMode="auto">
          <a:xfrm flipV="1">
            <a:off x="5430033" y="2194619"/>
            <a:ext cx="0" cy="5423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FCF59C-8F09-5A99-F9F7-FBB166A5C09A}"/>
              </a:ext>
            </a:extLst>
          </p:cNvPr>
          <p:cNvCxnSpPr/>
          <p:nvPr/>
        </p:nvCxnSpPr>
        <p:spPr bwMode="auto">
          <a:xfrm flipH="1" flipV="1">
            <a:off x="6513534" y="1752645"/>
            <a:ext cx="2304789" cy="10156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9CE3F77-27B7-0719-2443-1D02677111A3}"/>
              </a:ext>
            </a:extLst>
          </p:cNvPr>
          <p:cNvSpPr txBox="1"/>
          <p:nvPr/>
        </p:nvSpPr>
        <p:spPr>
          <a:xfrm>
            <a:off x="9283077" y="1810492"/>
            <a:ext cx="2660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+mn-lt"/>
              </a:rPr>
              <a:t>System calls/interactions</a:t>
            </a:r>
          </a:p>
          <a:p>
            <a:pPr algn="l"/>
            <a:r>
              <a:rPr lang="en-US" sz="1600" dirty="0">
                <a:latin typeface="+mn-lt"/>
              </a:rPr>
              <a:t>(e.g. list of processes)</a:t>
            </a:r>
          </a:p>
        </p:txBody>
      </p:sp>
    </p:spTree>
    <p:extLst>
      <p:ext uri="{BB962C8B-B14F-4D97-AF65-F5344CB8AC3E}">
        <p14:creationId xmlns:p14="http://schemas.microsoft.com/office/powerpoint/2010/main" val="356716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E37DFF-00BD-12CB-C19B-6C147EC046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000" y="6228000"/>
            <a:ext cx="252000" cy="252000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0970407D-EE58-4A0B-824B-1D3AE42DD9CF}" type="slidenum">
              <a:rPr lang="cs-CZ" altLang="cs-CZ" smtClean="0"/>
              <a:pPr>
                <a:spcAft>
                  <a:spcPts val="600"/>
                </a:spcAft>
              </a:pPr>
              <a:t>6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075115-F52A-B780-59CA-34B60DF4D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1044472" cy="451576"/>
          </a:xfrm>
        </p:spPr>
        <p:txBody>
          <a:bodyPr anchor="t">
            <a:noAutofit/>
          </a:bodyPr>
          <a:lstStyle/>
          <a:p>
            <a:r>
              <a:rPr lang="en-US" dirty="0"/>
              <a:t>Common namespaces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E6660D03-542E-1077-CA45-4D9CAE0C98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043192"/>
              </p:ext>
            </p:extLst>
          </p:nvPr>
        </p:nvGraphicFramePr>
        <p:xfrm>
          <a:off x="720000" y="1692002"/>
          <a:ext cx="10753200" cy="4139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885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6629DA-8D6F-1D73-7A2F-58CCEF61B8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7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AC5530-7F5B-8D4F-2C6F-6C4D55512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Isolating process IDs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E4DDCD-A142-0C2E-9D8D-F322D4296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665962"/>
            <a:ext cx="10954258" cy="4166038"/>
          </a:xfrm>
        </p:spPr>
        <p:txBody>
          <a:bodyPr/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Process ID namespace allows the container to establish separate process trees</a:t>
            </a:r>
          </a:p>
        </p:txBody>
      </p:sp>
      <p:sp>
        <p:nvSpPr>
          <p:cNvPr id="6" name="Google Shape;129;p21">
            <a:extLst>
              <a:ext uri="{FF2B5EF4-FFF2-40B4-BE49-F238E27FC236}">
                <a16:creationId xmlns:a16="http://schemas.microsoft.com/office/drawing/2014/main" id="{DAE30D89-3FC4-E582-C021-CC0CE18D0C25}"/>
              </a:ext>
            </a:extLst>
          </p:cNvPr>
          <p:cNvSpPr txBox="1"/>
          <p:nvPr/>
        </p:nvSpPr>
        <p:spPr>
          <a:xfrm>
            <a:off x="719999" y="2604802"/>
            <a:ext cx="4014419" cy="220644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Open Sans"/>
                <a:ea typeface="Open Sans"/>
                <a:cs typeface="Open Sans"/>
                <a:sym typeface="Open Sans"/>
              </a:rPr>
              <a:t>host</a:t>
            </a: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# </a:t>
            </a:r>
            <a:r>
              <a:rPr lang="cs" sz="1400" i="1" dirty="0">
                <a:latin typeface="Open Sans"/>
                <a:ea typeface="Open Sans"/>
                <a:cs typeface="Open Sans"/>
                <a:sym typeface="Open Sans"/>
              </a:rPr>
              <a:t>docker run -it debian bash</a:t>
            </a:r>
            <a:endParaRPr sz="1400" i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root@3146c2faec9b:/# dash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# ps af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 PID   TTY  	     STAT   TIME      COMMAND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   </a:t>
            </a:r>
            <a:r>
              <a:rPr lang="cs" sz="1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  <a:sym typeface="Open Sans"/>
              </a:rPr>
              <a:t>1</a:t>
            </a: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    pts/0     Ss        0:00       bash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   6     pts/0     S          0:00       dash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   7     pts/0     R+        0:00       \_ ps af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Google Shape;130;p21">
            <a:extLst>
              <a:ext uri="{FF2B5EF4-FFF2-40B4-BE49-F238E27FC236}">
                <a16:creationId xmlns:a16="http://schemas.microsoft.com/office/drawing/2014/main" id="{BD557D16-121F-318A-56B5-8A4A9848EE5B}"/>
              </a:ext>
            </a:extLst>
          </p:cNvPr>
          <p:cNvSpPr txBox="1"/>
          <p:nvPr/>
        </p:nvSpPr>
        <p:spPr>
          <a:xfrm>
            <a:off x="4910845" y="4549986"/>
            <a:ext cx="6913726" cy="1446944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Open Sans"/>
                <a:ea typeface="Open Sans"/>
                <a:cs typeface="Open Sans"/>
                <a:sym typeface="Open Sans"/>
              </a:rPr>
              <a:t>…….</a:t>
            </a: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lang="en-US"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1029  ?    	      Ssl	7:48 	/usr/bin/containerd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28834 ?    	      Sl 	0:00  	\_ containerd-shim -namespace moby  ……...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  <a:sym typeface="Open Sans"/>
              </a:rPr>
              <a:t>28851</a:t>
            </a: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 pts/0     Ss 	0:00  	\_ bash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28899 pts/0     S+ 	0:00      	</a:t>
            </a:r>
            <a:r>
              <a:rPr lang="en-US" sz="1400" dirty="0">
                <a:latin typeface="Open Sans"/>
                <a:ea typeface="Open Sans"/>
                <a:cs typeface="Open Sans"/>
                <a:sym typeface="Open Sans"/>
              </a:rPr>
              <a:t>       </a:t>
            </a:r>
            <a:r>
              <a:rPr lang="cs" sz="1400" dirty="0">
                <a:latin typeface="Open Sans"/>
                <a:ea typeface="Open Sans"/>
                <a:cs typeface="Open Sans"/>
                <a:sym typeface="Open Sans"/>
              </a:rPr>
              <a:t>\_ dash</a:t>
            </a:r>
            <a:endParaRPr lang="en-US"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Open Sans"/>
                <a:ea typeface="Open Sans"/>
                <a:cs typeface="Open Sans"/>
                <a:sym typeface="Open Sans"/>
              </a:rPr>
              <a:t>.......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C38C62F5-EDDB-5F8B-DB66-3C995A2E6BFA}"/>
              </a:ext>
            </a:extLst>
          </p:cNvPr>
          <p:cNvSpPr txBox="1">
            <a:spLocks/>
          </p:cNvSpPr>
          <p:nvPr/>
        </p:nvSpPr>
        <p:spPr>
          <a:xfrm>
            <a:off x="6707443" y="3406892"/>
            <a:ext cx="5292738" cy="104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72000" marR="0" indent="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Tx/>
              <a:buNone/>
              <a:tabLst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sz="2400" b="0">
                <a:solidFill>
                  <a:schemeClr val="tx1"/>
                </a:solidFill>
                <a:latin typeface="+mn-lt"/>
              </a:defRPr>
            </a:lvl2pPr>
            <a:lvl3pPr marL="990600" indent="-285750" algn="l" defTabSz="990600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Pct val="90000"/>
              <a:buFontTx/>
              <a:buNone/>
              <a:defRPr sz="1500" b="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  <a:defRPr sz="1500" b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baseline="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the complete picture is still visible from the host 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84B0D39-B6B6-11AA-1E5D-4393D094C720}"/>
              </a:ext>
            </a:extLst>
          </p:cNvPr>
          <p:cNvSpPr/>
          <p:nvPr/>
        </p:nvSpPr>
        <p:spPr bwMode="auto">
          <a:xfrm>
            <a:off x="1045923" y="3876616"/>
            <a:ext cx="3795386" cy="1446945"/>
          </a:xfrm>
          <a:custGeom>
            <a:avLst/>
            <a:gdLst>
              <a:gd name="connsiteX0" fmla="*/ 0 w 3776598"/>
              <a:gd name="connsiteY0" fmla="*/ 0 h 1766170"/>
              <a:gd name="connsiteX1" fmla="*/ 513567 w 3776598"/>
              <a:gd name="connsiteY1" fmla="*/ 845507 h 1766170"/>
              <a:gd name="connsiteX2" fmla="*/ 2486417 w 3776598"/>
              <a:gd name="connsiteY2" fmla="*/ 1515649 h 1766170"/>
              <a:gd name="connsiteX3" fmla="*/ 3776598 w 3776598"/>
              <a:gd name="connsiteY3" fmla="*/ 1766170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6598" h="1766170">
                <a:moveTo>
                  <a:pt x="0" y="0"/>
                </a:moveTo>
                <a:cubicBezTo>
                  <a:pt x="49582" y="296449"/>
                  <a:pt x="99164" y="592899"/>
                  <a:pt x="513567" y="845507"/>
                </a:cubicBezTo>
                <a:cubicBezTo>
                  <a:pt x="927970" y="1098115"/>
                  <a:pt x="1942579" y="1362205"/>
                  <a:pt x="2486417" y="1515649"/>
                </a:cubicBezTo>
                <a:cubicBezTo>
                  <a:pt x="3030255" y="1669093"/>
                  <a:pt x="3698310" y="1693102"/>
                  <a:pt x="3776598" y="1766170"/>
                </a:cubicBezTo>
              </a:path>
            </a:pathLst>
          </a:cu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40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33A7F9-CCC4-25E4-ABC5-BB24E45A42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8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4469E3-BA4B-A0AA-1762-3AF672A35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Isolating users and groups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A28E95-78F8-31A1-67A7-B53761868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692003"/>
            <a:ext cx="10753200" cy="1904503"/>
          </a:xfrm>
        </p:spPr>
        <p:txBody>
          <a:bodyPr>
            <a:normAutofit fontScale="92500" lnSpcReduction="20000"/>
          </a:bodyPr>
          <a:lstStyle/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Separated </a:t>
            </a:r>
            <a:r>
              <a:rPr lang="en-US" dirty="0" err="1"/>
              <a:t>uid</a:t>
            </a:r>
            <a:r>
              <a:rPr lang="en-US" dirty="0"/>
              <a:t>/gid allocations, decoupled from real identifiers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dirty="0"/>
              <a:t>A user process in a namespace is assigned a ‘local’ identifier that is recognized only inside the namespace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dirty="0"/>
              <a:t>a mapping need to be maintained between the namespace and “global” (real) </a:t>
            </a:r>
            <a:r>
              <a:rPr lang="en-US" dirty="0" err="1"/>
              <a:t>uids</a:t>
            </a:r>
            <a:r>
              <a:rPr lang="en-US" dirty="0"/>
              <a:t>/gids</a:t>
            </a:r>
          </a:p>
          <a:p>
            <a:pPr lvl="1" indent="0">
              <a:buNone/>
            </a:pPr>
            <a:endParaRPr lang="en-US" dirty="0"/>
          </a:p>
        </p:txBody>
      </p:sp>
      <p:sp>
        <p:nvSpPr>
          <p:cNvPr id="6" name="Google Shape;139;p22">
            <a:extLst>
              <a:ext uri="{FF2B5EF4-FFF2-40B4-BE49-F238E27FC236}">
                <a16:creationId xmlns:a16="http://schemas.microsoft.com/office/drawing/2014/main" id="{005576C0-AC1E-29B8-8FA4-0F35B445B04F}"/>
              </a:ext>
            </a:extLst>
          </p:cNvPr>
          <p:cNvSpPr txBox="1"/>
          <p:nvPr/>
        </p:nvSpPr>
        <p:spPr>
          <a:xfrm>
            <a:off x="3642515" y="3488808"/>
            <a:ext cx="2134965" cy="273919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Open Sans"/>
                <a:ea typeface="Open Sans"/>
                <a:cs typeface="Open Sans"/>
                <a:sym typeface="Open Sans"/>
              </a:rPr>
              <a:t>Host </a:t>
            </a:r>
            <a:r>
              <a:rPr lang="cs" b="1" dirty="0"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b="1" dirty="0">
                <a:latin typeface="Open Sans"/>
                <a:ea typeface="Open Sans"/>
                <a:cs typeface="Open Sans"/>
                <a:sym typeface="Open Sans"/>
              </a:rPr>
              <a:t>real</a:t>
            </a:r>
            <a:r>
              <a:rPr lang="cs" b="1" dirty="0">
                <a:latin typeface="Open Sans"/>
                <a:ea typeface="Open Sans"/>
                <a:cs typeface="Open Sans"/>
                <a:sym typeface="Open Sans"/>
              </a:rPr>
              <a:t>) id’s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0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….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100000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100001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Google Shape;140;p22">
            <a:extLst>
              <a:ext uri="{FF2B5EF4-FFF2-40B4-BE49-F238E27FC236}">
                <a16:creationId xmlns:a16="http://schemas.microsoft.com/office/drawing/2014/main" id="{DD60270F-CE61-E6ED-CFAA-6396B707B879}"/>
              </a:ext>
            </a:extLst>
          </p:cNvPr>
          <p:cNvSpPr txBox="1"/>
          <p:nvPr/>
        </p:nvSpPr>
        <p:spPr>
          <a:xfrm>
            <a:off x="7301826" y="3848506"/>
            <a:ext cx="2531105" cy="16504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 dirty="0">
                <a:latin typeface="Open Sans"/>
                <a:ea typeface="Open Sans"/>
                <a:cs typeface="Open Sans"/>
                <a:sym typeface="Open Sans"/>
              </a:rPr>
              <a:t>id’s in </a:t>
            </a:r>
            <a:r>
              <a:rPr lang="en-US" b="1" dirty="0">
                <a:latin typeface="Open Sans"/>
                <a:ea typeface="Open Sans"/>
                <a:cs typeface="Open Sans"/>
                <a:sym typeface="Open Sans"/>
              </a:rPr>
              <a:t>a user </a:t>
            </a:r>
            <a:r>
              <a:rPr lang="cs" b="1" dirty="0">
                <a:latin typeface="Open Sans"/>
                <a:ea typeface="Open Sans"/>
                <a:cs typeface="Open Sans"/>
                <a:sym typeface="Open Sans"/>
              </a:rPr>
              <a:t>namespace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0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cs" dirty="0"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" name="Google Shape;141;p22">
            <a:extLst>
              <a:ext uri="{FF2B5EF4-FFF2-40B4-BE49-F238E27FC236}">
                <a16:creationId xmlns:a16="http://schemas.microsoft.com/office/drawing/2014/main" id="{020D2B0F-06D8-FF11-9DE4-2198AB7059FA}"/>
              </a:ext>
            </a:extLst>
          </p:cNvPr>
          <p:cNvCxnSpPr>
            <a:cxnSpLocks/>
          </p:cNvCxnSpPr>
          <p:nvPr/>
        </p:nvCxnSpPr>
        <p:spPr>
          <a:xfrm flipV="1">
            <a:off x="5336088" y="4953856"/>
            <a:ext cx="2066794" cy="637072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142;p22">
            <a:extLst>
              <a:ext uri="{FF2B5EF4-FFF2-40B4-BE49-F238E27FC236}">
                <a16:creationId xmlns:a16="http://schemas.microsoft.com/office/drawing/2014/main" id="{7E7C1033-739A-1F2E-EB4D-0E852D0CACE1}"/>
              </a:ext>
            </a:extLst>
          </p:cNvPr>
          <p:cNvCxnSpPr>
            <a:cxnSpLocks/>
          </p:cNvCxnSpPr>
          <p:nvPr/>
        </p:nvCxnSpPr>
        <p:spPr>
          <a:xfrm flipV="1">
            <a:off x="5386192" y="5303629"/>
            <a:ext cx="2016690" cy="637335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8801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508003-5413-CE42-7679-4E17EF025B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9</a:t>
            </a:fld>
            <a:endParaRPr lang="cs-CZ" altLang="cs-CZ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28D033-C74C-C797-DF83-92722B501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Isolating container filesystem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55DBF7-32FB-7D26-2D3E-F44A3D46A45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792" y="3022564"/>
            <a:ext cx="34861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EEAEA4-7E9D-DF61-88FC-3092CB5514FD}"/>
              </a:ext>
            </a:extLst>
          </p:cNvPr>
          <p:cNvSpPr txBox="1"/>
          <p:nvPr/>
        </p:nvSpPr>
        <p:spPr>
          <a:xfrm>
            <a:off x="7539397" y="5857407"/>
            <a:ext cx="6223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/>
              <a:t>Source: </a:t>
            </a:r>
            <a:r>
              <a:rPr lang="fr-FR" sz="1000" dirty="0">
                <a:hlinkClick r:id="rId3"/>
              </a:rPr>
              <a:t>http://www.jmcresearch.com/src/articlehelper.php?action=print&amp;id=3</a:t>
            </a:r>
            <a:endParaRPr lang="en-US" sz="10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12D4AA6-3816-0DE3-6747-CA9D33E39130}"/>
              </a:ext>
            </a:extLst>
          </p:cNvPr>
          <p:cNvSpPr txBox="1">
            <a:spLocks/>
          </p:cNvSpPr>
          <p:nvPr/>
        </p:nvSpPr>
        <p:spPr>
          <a:xfrm>
            <a:off x="666000" y="1524925"/>
            <a:ext cx="8098324" cy="4332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72000" marR="0" indent="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Tx/>
              <a:buNone/>
              <a:tabLst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sz="2400" b="0">
                <a:solidFill>
                  <a:schemeClr val="tx1"/>
                </a:solidFill>
                <a:latin typeface="+mn-lt"/>
              </a:defRPr>
            </a:lvl2pPr>
            <a:lvl3pPr marL="990600" indent="-285750" algn="l" defTabSz="990600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Pct val="90000"/>
              <a:buFontTx/>
              <a:buNone/>
              <a:defRPr sz="1500" b="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  <a:defRPr sz="1500" b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baseline="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lnSpc>
                <a:spcPts val="18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kern="0" dirty="0"/>
              <a:t>Complete container filesystem is part of the host filesystem hierarchy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kern="0" dirty="0"/>
              <a:t>chroot() is used to change the root directory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kern="0" dirty="0"/>
              <a:t>/home/chroot</a:t>
            </a:r>
          </a:p>
          <a:p>
            <a:pPr marL="529200" indent="-457200">
              <a:buFont typeface="Arial" panose="020B0604020202020204" pitchFamily="34" charset="0"/>
              <a:buChar char="•"/>
            </a:pPr>
            <a:r>
              <a:rPr lang="en-US" kern="0" dirty="0"/>
              <a:t>Processes can’t “escape” the </a:t>
            </a:r>
            <a:r>
              <a:rPr lang="en-US" kern="0" dirty="0" err="1"/>
              <a:t>chroot’ed</a:t>
            </a:r>
            <a:r>
              <a:rPr lang="en-US" kern="0" dirty="0"/>
              <a:t> directory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kern="0" dirty="0"/>
              <a:t>/home/chroot/bin/bash (full/global path to a shell in chroot)</a:t>
            </a:r>
          </a:p>
          <a:p>
            <a:pPr marL="1085850" lvl="1" indent="-457200">
              <a:buFont typeface="Arial" panose="020B0604020202020204" pitchFamily="34" charset="0"/>
              <a:buChar char="•"/>
            </a:pPr>
            <a:r>
              <a:rPr lang="en-US" kern="0" dirty="0"/>
              <a:t>/bin/bash (path used from within the container</a:t>
            </a:r>
          </a:p>
        </p:txBody>
      </p:sp>
    </p:spTree>
    <p:extLst>
      <p:ext uri="{BB962C8B-B14F-4D97-AF65-F5344CB8AC3E}">
        <p14:creationId xmlns:p14="http://schemas.microsoft.com/office/powerpoint/2010/main" val="1218968378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 CORE042">
  <a:themeElements>
    <a:clrScheme name="MUNI MED">
      <a:dk1>
        <a:srgbClr val="000000"/>
      </a:dk1>
      <a:lt1>
        <a:srgbClr val="FFFFFF"/>
      </a:lt1>
      <a:dk2>
        <a:srgbClr val="0000DC"/>
      </a:dk2>
      <a:lt2>
        <a:srgbClr val="FFC000"/>
      </a:lt2>
      <a:accent1>
        <a:srgbClr val="0000DC"/>
      </a:accent1>
      <a:accent2>
        <a:srgbClr val="F01928"/>
      </a:accent2>
      <a:accent3>
        <a:srgbClr val="00AF3F"/>
      </a:accent3>
      <a:accent4>
        <a:srgbClr val="4BC8FF"/>
      </a:accent4>
      <a:accent5>
        <a:srgbClr val="FF7300"/>
      </a:accent5>
      <a:accent6>
        <a:srgbClr val="B9006E"/>
      </a:accent6>
      <a:hlink>
        <a:srgbClr val="0000DC"/>
      </a:hlink>
      <a:folHlink>
        <a:srgbClr val="5AC8AF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800" dirty="0" err="1" smtClean="0">
            <a:latin typeface="+mn-lt"/>
          </a:defRPr>
        </a:defPPr>
      </a:lstStyle>
    </a:tx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1" id="{BE207110-3B1C-4F88-B053-32BB8AE58198}" vid="{7B683963-039A-47E1-816E-2CCBA0EB59BE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162C4EC2E3C14AA9D812D5744ACACC" ma:contentTypeVersion="4" ma:contentTypeDescription="Vytvoří nový dokument" ma:contentTypeScope="" ma:versionID="2a04924e52eada8ec7f63148952e2afd">
  <xsd:schema xmlns:xsd="http://www.w3.org/2001/XMLSchema" xmlns:xs="http://www.w3.org/2001/XMLSchema" xmlns:p="http://schemas.microsoft.com/office/2006/metadata/properties" xmlns:ns2="f2117345-6fe6-4816-98f7-20a89caa5adb" targetNamespace="http://schemas.microsoft.com/office/2006/metadata/properties" ma:root="true" ma:fieldsID="aabb7602b3b66fc21c9a29373d304ac7" ns2:_="">
    <xsd:import namespace="f2117345-6fe6-4816-98f7-20a89caa5a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17345-6fe6-4816-98f7-20a89caa5a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6C861C-6B40-412A-AB1A-B3F02F8EF1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999143-BF41-4469-840F-EAB803356A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117345-6fe6-4816-98f7-20a89caa5a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786A2A-6524-48B8-9307-52C4090667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2117345-6fe6-4816-98f7-20a89caa5adb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11904f23-f0db-4cdc-96f7-390bd55fcee8}" enabled="0" method="" siteId="{11904f23-f0db-4cdc-96f7-390bd55fce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12817</TotalTime>
  <Words>1787</Words>
  <Application>Microsoft Office PowerPoint</Application>
  <PresentationFormat>Widescreen</PresentationFormat>
  <Paragraphs>314</Paragraphs>
  <Slides>38</Slides>
  <Notes>3</Notes>
  <HiddenSlides>4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Courier New</vt:lpstr>
      <vt:lpstr>Open Sans</vt:lpstr>
      <vt:lpstr>Roboto</vt:lpstr>
      <vt:lpstr>Tahoma</vt:lpstr>
      <vt:lpstr>Verdana</vt:lpstr>
      <vt:lpstr>Wingdings</vt:lpstr>
      <vt:lpstr>Prezentace CORE042</vt:lpstr>
      <vt:lpstr>Container Security</vt:lpstr>
      <vt:lpstr>OS-Level virtualization</vt:lpstr>
      <vt:lpstr>OS-Level virtualization</vt:lpstr>
      <vt:lpstr>Linux Containers</vt:lpstr>
      <vt:lpstr>Containment using namespaces</vt:lpstr>
      <vt:lpstr>Common namespaces</vt:lpstr>
      <vt:lpstr>Isolating process IDs</vt:lpstr>
      <vt:lpstr>Isolating users and groups</vt:lpstr>
      <vt:lpstr>Isolating container filesystem</vt:lpstr>
      <vt:lpstr>Linux kernel capabilities</vt:lpstr>
      <vt:lpstr>Resource restrictions using cgroups</vt:lpstr>
      <vt:lpstr>Limiting memory using cgroups</vt:lpstr>
      <vt:lpstr>Security assessment</vt:lpstr>
      <vt:lpstr>Breaking container isolation</vt:lpstr>
      <vt:lpstr>Potential vectors to break isolation</vt:lpstr>
      <vt:lpstr>Docker</vt:lpstr>
      <vt:lpstr>Docker</vt:lpstr>
      <vt:lpstr>Docker Architecture</vt:lpstr>
      <vt:lpstr>File arrangements for Docker  </vt:lpstr>
      <vt:lpstr>Overlaying</vt:lpstr>
      <vt:lpstr>Union file system</vt:lpstr>
      <vt:lpstr>PowerPoint Presentation</vt:lpstr>
      <vt:lpstr>PowerPoint Presentation</vt:lpstr>
      <vt:lpstr>I am the root. Or not?</vt:lpstr>
      <vt:lpstr>Root may be limited</vt:lpstr>
      <vt:lpstr>Root(ful) Docker daemon</vt:lpstr>
      <vt:lpstr>Docker containers are almighty</vt:lpstr>
      <vt:lpstr>Docker containers are almighty</vt:lpstr>
      <vt:lpstr>Docker security</vt:lpstr>
      <vt:lpstr>Image threat landscape</vt:lpstr>
      <vt:lpstr>Secure container images</vt:lpstr>
      <vt:lpstr>It’s not just Docker</vt:lpstr>
      <vt:lpstr>Rootless Containers</vt:lpstr>
      <vt:lpstr>Rootless containers</vt:lpstr>
      <vt:lpstr>Rootless containers</vt:lpstr>
      <vt:lpstr>Cheat Sheets</vt:lpstr>
      <vt:lpstr>PowerPoint Presentation</vt:lpstr>
      <vt:lpstr>PowerPoint Presentation</vt:lpstr>
    </vt:vector>
  </TitlesOfParts>
  <Company>Masarykova univerzita, Ústav výpočetní techniky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security</dc:title>
  <dc:subject>CORE042</dc:subject>
  <dc:creator>1388@muni.cz</dc:creator>
  <cp:lastModifiedBy>Daniel Kouřil</cp:lastModifiedBy>
  <cp:revision>100</cp:revision>
  <cp:lastPrinted>1601-01-01T00:00:00Z</cp:lastPrinted>
  <dcterms:created xsi:type="dcterms:W3CDTF">2022-09-02T10:50:40Z</dcterms:created>
  <dcterms:modified xsi:type="dcterms:W3CDTF">2025-04-09T07:40:52Z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0x010100B6162C4EC2E3C14AA9D812D5744ACACC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</Properties>
</file>