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418" r:id="rId3"/>
    <p:sldId id="423" r:id="rId4"/>
    <p:sldId id="426" r:id="rId5"/>
    <p:sldId id="427" r:id="rId6"/>
    <p:sldId id="439" r:id="rId7"/>
    <p:sldId id="440" r:id="rId8"/>
    <p:sldId id="441" r:id="rId9"/>
    <p:sldId id="442" r:id="rId10"/>
    <p:sldId id="443" r:id="rId11"/>
    <p:sldId id="444" r:id="rId12"/>
    <p:sldId id="445" r:id="rId13"/>
    <p:sldId id="446" r:id="rId14"/>
    <p:sldId id="447" r:id="rId15"/>
    <p:sldId id="448" r:id="rId16"/>
    <p:sldId id="450" r:id="rId17"/>
    <p:sldId id="451" r:id="rId18"/>
    <p:sldId id="452" r:id="rId19"/>
    <p:sldId id="424" r:id="rId20"/>
    <p:sldId id="420" r:id="rId21"/>
    <p:sldId id="425" r:id="rId22"/>
    <p:sldId id="428" r:id="rId23"/>
    <p:sldId id="430" r:id="rId24"/>
    <p:sldId id="431" r:id="rId25"/>
    <p:sldId id="432" r:id="rId26"/>
    <p:sldId id="433" r:id="rId27"/>
    <p:sldId id="434" r:id="rId28"/>
    <p:sldId id="435" r:id="rId29"/>
    <p:sldId id="436" r:id="rId30"/>
    <p:sldId id="429" r:id="rId31"/>
    <p:sldId id="43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/>
  </p:normalViewPr>
  <p:slideViewPr>
    <p:cSldViewPr snapToGrid="0">
      <p:cViewPr>
        <p:scale>
          <a:sx n="90" d="100"/>
          <a:sy n="90" d="100"/>
        </p:scale>
        <p:origin x="84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155F6-9C29-058B-88B2-622528BC9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06E2F1-B1FD-6AF1-4416-DA8F29679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08944-87CC-A0C0-4A96-13B733FA6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57BD3-5950-B1B2-8A3A-769FE5D1D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0888A-4AE7-7F2C-7943-B0385951B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5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B0327-85CA-0BBD-1907-B0087C2EA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C1364-4A94-0DF5-036F-0E642F1D7F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F2CE7-255F-7F75-9FF1-4ED918B0C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F7808-9A30-F8E7-41FD-9085425F8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5BC32-65E4-16A6-FC99-79D685091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06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F958DC-02C9-A1C3-524E-B2D0C53895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A2C2D5-3557-77E5-57A2-93D5C503C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B0C3B-B6DD-F084-88C7-E2D1AF602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7BB36-0AFC-09CD-6705-3FA121B09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12199-C16A-2812-4929-0BDD4812B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3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3CC2A-8D37-2921-24BB-7F9D37003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D264D-F14A-7B19-9009-8377439AC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28E81-392D-66EB-9ACD-B415E2C4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77565-0461-32BE-A756-7925EF577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227AE-5BBC-1115-AF7F-74D5503B3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97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256CD-DA7E-9F36-65A6-7A9F65CE3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CEA88-5821-749B-13B5-DB066F99B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F9A25-EE89-BB4C-392E-A7258DC98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4B756-6470-72CA-AF0E-2FEA896E8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FEA81-CA70-75F9-DE9E-8AACB157D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9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D5131-7BAD-16F6-2543-7C6155261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F52D4-2044-BD3E-1D11-D7114C7DB1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23BAEA-4692-D875-7A6C-BC57D9A223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6A6816-F1D8-41F0-555D-18E95CC6D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206D7A-BC92-38CB-44CB-896504914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0D4A44-0229-C861-64CC-ECC676ED0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72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AD3C-DD8E-8153-A344-4B2283043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8BCF66-5820-E507-B5A9-CADC6B5AB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F4B35C-7A3B-B4B9-A3A7-0C74BB459F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1BFE1E-A524-C807-27B8-CCFE7C501D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DC4CAA-213F-EA28-F3AF-B5D2D5E930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DFFDB-5518-A486-027D-D70034CDB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4361FD-DDBA-361E-0DB2-932D18E30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079967-1594-4D7E-E0DF-FEFD53D9A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00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EBA96-C25F-53FA-D06E-C54C8785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5A276F-D6DA-6367-EE50-43BA46F3E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148CC-75D5-C680-E949-F7095B4DD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96577-7B69-2141-3D12-DCE87D24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60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290F90-E1E0-4BC3-72E1-308630D6A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6EA4C6-AEFE-6D12-728D-885008FF8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3E980C-93CD-C4D0-B8AB-A17ED114E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00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1F705-79AC-B00B-105E-357D78A36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1D720-7BF5-4284-A87E-4BE5A32AE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5ECB8F-1B48-01D8-7735-7D853D32AD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844F70-5EA6-68AC-3DB2-1C18C915D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1FCF1-8A45-E0A6-A47C-73791DE66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3C058-7BDF-2B8F-C80C-E0421E082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4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6F15-A978-17DC-0D14-7BEAF6C66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E22072-DEB3-E90C-A091-C2193BF76C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E862A3-8755-82D4-EDF3-1E406F495C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53C28C-DD7F-EC42-680B-543599C5B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447CFF-A1C0-9D11-387D-93EB52AFE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D53151-A00B-012E-2A70-9BBDBBB5C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32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FBEFC4-078E-40FD-2B13-356855429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CA1528-B31D-24C8-A1E4-390010280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8326A-E434-00D8-6D82-22CA5E40A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34C80-9CCB-4C46-82EA-92B115B5A18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049CA-59E9-4F8F-8BDB-E487063852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F9258B-B248-0C5C-2CEE-7F6945670C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0FAB0-B1BE-4977-9BB1-BDCD488ED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9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0.png"/><Relationship Id="rId7" Type="http://schemas.openxmlformats.org/officeDocument/2006/relationships/oleObject" Target="../embeddings/oleObject2.bin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1F1BB-0589-B74A-80CF-5FF06E6DBB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003" y="2188999"/>
            <a:ext cx="11539993" cy="935439"/>
          </a:xfrm>
        </p:spPr>
        <p:txBody>
          <a:bodyPr>
            <a:normAutofit/>
          </a:bodyPr>
          <a:lstStyle/>
          <a:p>
            <a:r>
              <a:rPr lang="fr-CH" sz="5400" dirty="0"/>
              <a:t>CLIC booster </a:t>
            </a:r>
            <a:r>
              <a:rPr lang="fr-CH" sz="5400" dirty="0" err="1"/>
              <a:t>linac</a:t>
            </a:r>
            <a:r>
              <a:rPr lang="fr-CH" sz="5400" dirty="0"/>
              <a:t> </a:t>
            </a:r>
            <a:r>
              <a:rPr lang="fr-CH" sz="5400" dirty="0" err="1"/>
              <a:t>Proposal</a:t>
            </a:r>
            <a:endParaRPr lang="en-CH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6C2B70-7031-9B48-9795-9CECB7A201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17447"/>
            <a:ext cx="9144000" cy="2976315"/>
          </a:xfrm>
        </p:spPr>
        <p:txBody>
          <a:bodyPr>
            <a:normAutofit/>
          </a:bodyPr>
          <a:lstStyle/>
          <a:p>
            <a:r>
              <a:rPr lang="en-CH" dirty="0"/>
              <a:t>Adnan Kurtulus</a:t>
            </a:r>
            <a:r>
              <a:rPr lang="fr-CH" dirty="0"/>
              <a:t>, </a:t>
            </a:r>
            <a:r>
              <a:rPr lang="fr-CH" dirty="0" err="1"/>
              <a:t>Alexej</a:t>
            </a:r>
            <a:r>
              <a:rPr lang="fr-CH" dirty="0"/>
              <a:t> </a:t>
            </a:r>
            <a:r>
              <a:rPr lang="fr-CH" dirty="0" err="1"/>
              <a:t>Grudiev</a:t>
            </a:r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8EB0B8-8834-984A-859E-708DAA705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7D0B2-72A9-42F2-BA6B-A70B8BBB4A3D}" type="slidenum">
              <a:rPr lang="en-US" smtClean="0">
                <a:solidFill>
                  <a:srgbClr val="FF0000"/>
                </a:solidFill>
              </a:rPr>
              <a:t>1</a:t>
            </a:fld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96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CBECD121-960A-9314-A1A8-A2CF92232A2D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15mm, 4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CF5648-796E-5B1D-190E-1A139EF55862}"/>
              </a:ext>
            </a:extLst>
          </p:cNvPr>
          <p:cNvSpPr txBox="1"/>
          <p:nvPr/>
        </p:nvSpPr>
        <p:spPr>
          <a:xfrm>
            <a:off x="4950809" y="1253671"/>
            <a:ext cx="298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Maximum difference between 352 bunches:</a:t>
            </a:r>
          </a:p>
          <a:p>
            <a:r>
              <a:rPr lang="el-GR" sz="1200" dirty="0">
                <a:solidFill>
                  <a:srgbClr val="FF0000"/>
                </a:solidFill>
              </a:rPr>
              <a:t>Δ</a:t>
            </a:r>
            <a:r>
              <a:rPr lang="en-GB" sz="1200" dirty="0">
                <a:solidFill>
                  <a:srgbClr val="FF0000"/>
                </a:solidFill>
              </a:rPr>
              <a:t>V= 0.</a:t>
            </a:r>
            <a:r>
              <a:rPr lang="en-US" sz="1200" dirty="0">
                <a:solidFill>
                  <a:srgbClr val="FF0000"/>
                </a:solidFill>
              </a:rPr>
              <a:t>1405</a:t>
            </a:r>
            <a:r>
              <a:rPr lang="en-GB" sz="1200" dirty="0">
                <a:solidFill>
                  <a:srgbClr val="FF0000"/>
                </a:solidFill>
              </a:rPr>
              <a:t> MV</a:t>
            </a:r>
          </a:p>
          <a:p>
            <a:r>
              <a:rPr lang="en-GB" sz="1200" dirty="0">
                <a:solidFill>
                  <a:srgbClr val="FF0000"/>
                </a:solidFill>
              </a:rPr>
              <a:t>0.</a:t>
            </a:r>
            <a:r>
              <a:rPr lang="en-US" sz="1200" dirty="0">
                <a:solidFill>
                  <a:srgbClr val="FF0000"/>
                </a:solidFill>
              </a:rPr>
              <a:t>42</a:t>
            </a:r>
            <a:r>
              <a:rPr lang="en-GB" sz="1200" dirty="0">
                <a:solidFill>
                  <a:srgbClr val="FF0000"/>
                </a:solidFill>
              </a:rPr>
              <a:t>% energy spread</a:t>
            </a:r>
            <a:endParaRPr lang="en-US" sz="1200" dirty="0"/>
          </a:p>
        </p:txBody>
      </p:sp>
      <p:pic>
        <p:nvPicPr>
          <p:cNvPr id="4" name="Picture 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9EB7AB78-7100-1D30-9346-1FA0B7B23E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" t="10203" r="8694" b="4463"/>
          <a:stretch/>
        </p:blipFill>
        <p:spPr>
          <a:xfrm>
            <a:off x="110243" y="1863581"/>
            <a:ext cx="3931778" cy="3121671"/>
          </a:xfrm>
          <a:prstGeom prst="rect">
            <a:avLst/>
          </a:prstGeom>
        </p:spPr>
      </p:pic>
      <p:pic>
        <p:nvPicPr>
          <p:cNvPr id="7" name="Picture 6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7F42C554-CE63-A622-A8A7-FDD9992684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8" t="8579" r="8230" b="4696"/>
          <a:stretch/>
        </p:blipFill>
        <p:spPr>
          <a:xfrm>
            <a:off x="4042021" y="1863581"/>
            <a:ext cx="3931779" cy="3210667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A714F1E7-04CD-B19A-32CB-A064839DBEBD}"/>
              </a:ext>
            </a:extLst>
          </p:cNvPr>
          <p:cNvSpPr/>
          <p:nvPr/>
        </p:nvSpPr>
        <p:spPr>
          <a:xfrm>
            <a:off x="6191415" y="3146840"/>
            <a:ext cx="686463" cy="2086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aph with a red line&#10;&#10;Description automatically generated">
            <a:extLst>
              <a:ext uri="{FF2B5EF4-FFF2-40B4-BE49-F238E27FC236}">
                <a16:creationId xmlns:a16="http://schemas.microsoft.com/office/drawing/2014/main" id="{80754D2B-244E-48A8-0291-217B9C99E3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4" t="8696" r="8230" b="3884"/>
          <a:stretch/>
        </p:blipFill>
        <p:spPr>
          <a:xfrm>
            <a:off x="8120142" y="1802664"/>
            <a:ext cx="3931779" cy="324350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7836CCA-A371-7F5A-1BF3-97F16FD1FBE5}"/>
              </a:ext>
            </a:extLst>
          </p:cNvPr>
          <p:cNvSpPr/>
          <p:nvPr/>
        </p:nvSpPr>
        <p:spPr>
          <a:xfrm>
            <a:off x="2995642" y="2057399"/>
            <a:ext cx="200782" cy="254976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4E5B530-E26B-D5D6-3EB1-43D92285D549}"/>
              </a:ext>
            </a:extLst>
          </p:cNvPr>
          <p:cNvCxnSpPr>
            <a:cxnSpLocks/>
          </p:cNvCxnSpPr>
          <p:nvPr/>
        </p:nvCxnSpPr>
        <p:spPr>
          <a:xfrm>
            <a:off x="2975892" y="2673795"/>
            <a:ext cx="25866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D24424E-7F86-32B7-3ED4-1ABAB70A3958}"/>
              </a:ext>
            </a:extLst>
          </p:cNvPr>
          <p:cNvSpPr txBox="1"/>
          <p:nvPr/>
        </p:nvSpPr>
        <p:spPr>
          <a:xfrm>
            <a:off x="2219089" y="2571683"/>
            <a:ext cx="77655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396 ns shorter</a:t>
            </a:r>
            <a:endParaRPr lang="en-US" sz="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DACF44-42A4-130D-FFE6-014E2347C86D}"/>
              </a:ext>
            </a:extLst>
          </p:cNvPr>
          <p:cNvSpPr txBox="1"/>
          <p:nvPr/>
        </p:nvSpPr>
        <p:spPr>
          <a:xfrm>
            <a:off x="1488161" y="1584836"/>
            <a:ext cx="1746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FF0000"/>
                </a:solidFill>
              </a:rPr>
              <a:t>T_fill</a:t>
            </a:r>
            <a:r>
              <a:rPr lang="en-US" sz="1800" dirty="0">
                <a:solidFill>
                  <a:srgbClr val="FF0000"/>
                </a:solidFill>
              </a:rPr>
              <a:t> = 794 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05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FA44BCC3-C74A-F8A5-D982-7AF6F493364A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16mm, 2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pic>
        <p:nvPicPr>
          <p:cNvPr id="4" name="Picture 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8A084AC-21A6-2A5C-0CB2-406D9A3076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9" t="8579" r="8601" b="4812"/>
          <a:stretch/>
        </p:blipFill>
        <p:spPr>
          <a:xfrm>
            <a:off x="310101" y="1256600"/>
            <a:ext cx="5422789" cy="4461260"/>
          </a:xfrm>
          <a:prstGeom prst="rect">
            <a:avLst/>
          </a:prstGeom>
        </p:spPr>
      </p:pic>
      <p:pic>
        <p:nvPicPr>
          <p:cNvPr id="7" name="Picture 6" descr="A graph with a red line&#10;&#10;Description automatically generated">
            <a:extLst>
              <a:ext uri="{FF2B5EF4-FFF2-40B4-BE49-F238E27FC236}">
                <a16:creationId xmlns:a16="http://schemas.microsoft.com/office/drawing/2014/main" id="{F2AC2F32-1F14-647E-8EC4-031B62B6C0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9276" r="7303" b="4695"/>
          <a:stretch/>
        </p:blipFill>
        <p:spPr>
          <a:xfrm>
            <a:off x="6096000" y="1256600"/>
            <a:ext cx="5747931" cy="446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97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CBECD121-960A-9314-A1A8-A2CF92232A2D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16mm, 2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CF5648-796E-5B1D-190E-1A139EF55862}"/>
              </a:ext>
            </a:extLst>
          </p:cNvPr>
          <p:cNvSpPr txBox="1"/>
          <p:nvPr/>
        </p:nvSpPr>
        <p:spPr>
          <a:xfrm>
            <a:off x="5019163" y="1253670"/>
            <a:ext cx="298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Maximum difference between 352 bunches:</a:t>
            </a:r>
          </a:p>
          <a:p>
            <a:r>
              <a:rPr lang="el-GR" sz="1200" dirty="0">
                <a:solidFill>
                  <a:srgbClr val="FF0000"/>
                </a:solidFill>
              </a:rPr>
              <a:t>Δ</a:t>
            </a:r>
            <a:r>
              <a:rPr lang="en-GB" sz="1200" dirty="0">
                <a:solidFill>
                  <a:srgbClr val="FF0000"/>
                </a:solidFill>
              </a:rPr>
              <a:t>V= 0.</a:t>
            </a:r>
            <a:r>
              <a:rPr lang="en-US" sz="1200" dirty="0">
                <a:solidFill>
                  <a:srgbClr val="FF0000"/>
                </a:solidFill>
              </a:rPr>
              <a:t>22</a:t>
            </a:r>
            <a:r>
              <a:rPr lang="en-GB" sz="1200" dirty="0">
                <a:solidFill>
                  <a:srgbClr val="FF0000"/>
                </a:solidFill>
              </a:rPr>
              <a:t> MV</a:t>
            </a:r>
          </a:p>
          <a:p>
            <a:r>
              <a:rPr lang="en-GB" sz="1200" dirty="0">
                <a:solidFill>
                  <a:srgbClr val="FF0000"/>
                </a:solidFill>
              </a:rPr>
              <a:t>0.</a:t>
            </a:r>
            <a:r>
              <a:rPr lang="en-US" sz="1200" dirty="0">
                <a:solidFill>
                  <a:srgbClr val="FF0000"/>
                </a:solidFill>
              </a:rPr>
              <a:t>33</a:t>
            </a:r>
            <a:r>
              <a:rPr lang="en-GB" sz="1200" dirty="0">
                <a:solidFill>
                  <a:srgbClr val="FF0000"/>
                </a:solidFill>
              </a:rPr>
              <a:t>% energy spread</a:t>
            </a:r>
            <a:endParaRPr lang="en-US" sz="1200" dirty="0"/>
          </a:p>
        </p:txBody>
      </p:sp>
      <p:pic>
        <p:nvPicPr>
          <p:cNvPr id="3" name="Picture 2" descr="A graph with purple lines&#10;&#10;Description automatically generated">
            <a:extLst>
              <a:ext uri="{FF2B5EF4-FFF2-40B4-BE49-F238E27FC236}">
                <a16:creationId xmlns:a16="http://schemas.microsoft.com/office/drawing/2014/main" id="{03CBB47C-9AC5-88C4-1F20-DE6128A01E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" t="10203" r="8694" b="4580"/>
          <a:stretch/>
        </p:blipFill>
        <p:spPr>
          <a:xfrm>
            <a:off x="103194" y="1836167"/>
            <a:ext cx="4018411" cy="3193008"/>
          </a:xfrm>
          <a:prstGeom prst="rect">
            <a:avLst/>
          </a:prstGeom>
        </p:spPr>
      </p:pic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F666CCB-DF2C-1FAB-AC69-907D17B371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7" t="9159" r="8508" b="4232"/>
          <a:stretch/>
        </p:blipFill>
        <p:spPr>
          <a:xfrm>
            <a:off x="4210477" y="1851348"/>
            <a:ext cx="3810544" cy="321999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1F14CC0-76C7-87EC-75A8-B79C8C28F0BC}"/>
              </a:ext>
            </a:extLst>
          </p:cNvPr>
          <p:cNvSpPr/>
          <p:nvPr/>
        </p:nvSpPr>
        <p:spPr>
          <a:xfrm>
            <a:off x="6634980" y="2900858"/>
            <a:ext cx="783588" cy="2717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FC630B97-E682-71C0-D510-5E18305A0F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 t="8813" r="8694" b="4116"/>
          <a:stretch/>
        </p:blipFill>
        <p:spPr>
          <a:xfrm>
            <a:off x="8109893" y="1855519"/>
            <a:ext cx="3918876" cy="321999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01299BF-D816-EFBF-83E9-736E782F0E65}"/>
              </a:ext>
            </a:extLst>
          </p:cNvPr>
          <p:cNvSpPr/>
          <p:nvPr/>
        </p:nvSpPr>
        <p:spPr>
          <a:xfrm>
            <a:off x="3085399" y="2034938"/>
            <a:ext cx="119960" cy="26085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3F1747-A3DE-DF30-E9FA-B0F5AE376259}"/>
              </a:ext>
            </a:extLst>
          </p:cNvPr>
          <p:cNvCxnSpPr>
            <a:cxnSpLocks/>
          </p:cNvCxnSpPr>
          <p:nvPr/>
        </p:nvCxnSpPr>
        <p:spPr>
          <a:xfrm>
            <a:off x="3023691" y="2687318"/>
            <a:ext cx="18166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5B15875-FDE1-B069-254C-F452D8B9D0A8}"/>
              </a:ext>
            </a:extLst>
          </p:cNvPr>
          <p:cNvSpPr txBox="1"/>
          <p:nvPr/>
        </p:nvSpPr>
        <p:spPr>
          <a:xfrm>
            <a:off x="2318698" y="2579596"/>
            <a:ext cx="82668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246 ns shorter</a:t>
            </a:r>
            <a:endParaRPr lang="en-US" sz="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6001BF-9B8C-4FA3-906D-CE1172C50B4F}"/>
              </a:ext>
            </a:extLst>
          </p:cNvPr>
          <p:cNvSpPr txBox="1"/>
          <p:nvPr/>
        </p:nvSpPr>
        <p:spPr>
          <a:xfrm>
            <a:off x="1488161" y="1584836"/>
            <a:ext cx="1746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FF0000"/>
                </a:solidFill>
              </a:rPr>
              <a:t>T_fill</a:t>
            </a:r>
            <a:r>
              <a:rPr lang="en-US" sz="1800" dirty="0">
                <a:solidFill>
                  <a:srgbClr val="FF0000"/>
                </a:solidFill>
              </a:rPr>
              <a:t> = 710 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89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FA44BCC3-C74A-F8A5-D982-7AF6F493364A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16mm, 4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13B5215-8F13-9A19-FF5E-0435E84B14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9" t="9159" r="9064" b="4348"/>
          <a:stretch/>
        </p:blipFill>
        <p:spPr>
          <a:xfrm>
            <a:off x="453223" y="1248063"/>
            <a:ext cx="5256467" cy="4361874"/>
          </a:xfrm>
          <a:prstGeom prst="rect">
            <a:avLst/>
          </a:prstGeom>
        </p:spPr>
      </p:pic>
      <p:pic>
        <p:nvPicPr>
          <p:cNvPr id="6" name="Picture 5" descr="A graph with a red line&#10;&#10;Description automatically generated">
            <a:extLst>
              <a:ext uri="{FF2B5EF4-FFF2-40B4-BE49-F238E27FC236}">
                <a16:creationId xmlns:a16="http://schemas.microsoft.com/office/drawing/2014/main" id="{70109E4C-16B0-068C-3405-C1E491B90E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t="9624" r="7210" b="3304"/>
          <a:stretch/>
        </p:blipFill>
        <p:spPr>
          <a:xfrm>
            <a:off x="6096000" y="1326158"/>
            <a:ext cx="5564840" cy="43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316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CBECD121-960A-9314-A1A8-A2CF92232A2D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16mm, 4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CF5648-796E-5B1D-190E-1A139EF55862}"/>
              </a:ext>
            </a:extLst>
          </p:cNvPr>
          <p:cNvSpPr txBox="1"/>
          <p:nvPr/>
        </p:nvSpPr>
        <p:spPr>
          <a:xfrm>
            <a:off x="5019163" y="1253670"/>
            <a:ext cx="298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Maximum difference between 352 bunches:</a:t>
            </a:r>
          </a:p>
          <a:p>
            <a:r>
              <a:rPr lang="el-GR" sz="1200" dirty="0">
                <a:solidFill>
                  <a:srgbClr val="FF0000"/>
                </a:solidFill>
              </a:rPr>
              <a:t>Δ</a:t>
            </a:r>
            <a:r>
              <a:rPr lang="en-GB" sz="1200" dirty="0">
                <a:solidFill>
                  <a:srgbClr val="FF0000"/>
                </a:solidFill>
              </a:rPr>
              <a:t>V= 0.</a:t>
            </a:r>
            <a:r>
              <a:rPr lang="en-US" sz="1200" dirty="0">
                <a:solidFill>
                  <a:srgbClr val="FF0000"/>
                </a:solidFill>
              </a:rPr>
              <a:t>1</a:t>
            </a:r>
            <a:r>
              <a:rPr lang="en-GB" sz="1200" dirty="0">
                <a:solidFill>
                  <a:srgbClr val="FF0000"/>
                </a:solidFill>
              </a:rPr>
              <a:t> MV</a:t>
            </a:r>
          </a:p>
          <a:p>
            <a:r>
              <a:rPr lang="en-GB" sz="1200" dirty="0">
                <a:solidFill>
                  <a:srgbClr val="FF0000"/>
                </a:solidFill>
              </a:rPr>
              <a:t>0.</a:t>
            </a:r>
            <a:r>
              <a:rPr lang="en-US" sz="1200" dirty="0">
                <a:solidFill>
                  <a:srgbClr val="FF0000"/>
                </a:solidFill>
              </a:rPr>
              <a:t>28</a:t>
            </a:r>
            <a:r>
              <a:rPr lang="en-GB" sz="1200" dirty="0">
                <a:solidFill>
                  <a:srgbClr val="FF0000"/>
                </a:solidFill>
              </a:rPr>
              <a:t>% energy spread</a:t>
            </a:r>
            <a:endParaRPr lang="en-US" sz="1200" dirty="0"/>
          </a:p>
        </p:txBody>
      </p:sp>
      <p:pic>
        <p:nvPicPr>
          <p:cNvPr id="6" name="Picture 5" descr="A graph with purple lines&#10;&#10;Description automatically generated">
            <a:extLst>
              <a:ext uri="{FF2B5EF4-FFF2-40B4-BE49-F238E27FC236}">
                <a16:creationId xmlns:a16="http://schemas.microsoft.com/office/drawing/2014/main" id="{F91B6887-5253-22D1-47C5-F5590CEAD9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" t="9623" r="8414" b="4580"/>
          <a:stretch/>
        </p:blipFill>
        <p:spPr>
          <a:xfrm>
            <a:off x="138088" y="1853096"/>
            <a:ext cx="3944018" cy="3151807"/>
          </a:xfrm>
          <a:prstGeom prst="rect">
            <a:avLst/>
          </a:prstGeom>
        </p:spPr>
      </p:pic>
      <p:pic>
        <p:nvPicPr>
          <p:cNvPr id="11" name="Picture 10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8ABBBF87-E5E6-A82C-1939-9763875A68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7" t="8463" r="8230" b="4696"/>
          <a:stretch/>
        </p:blipFill>
        <p:spPr>
          <a:xfrm>
            <a:off x="4124857" y="1853096"/>
            <a:ext cx="3860734" cy="3220145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68FCA73-6C25-4D38-F982-0ED0BA7F4357}"/>
              </a:ext>
            </a:extLst>
          </p:cNvPr>
          <p:cNvSpPr/>
          <p:nvPr/>
        </p:nvSpPr>
        <p:spPr>
          <a:xfrm>
            <a:off x="6096000" y="2742955"/>
            <a:ext cx="762038" cy="3103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aph with lines and text&#10;&#10;Description automatically generated with medium confidence">
            <a:extLst>
              <a:ext uri="{FF2B5EF4-FFF2-40B4-BE49-F238E27FC236}">
                <a16:creationId xmlns:a16="http://schemas.microsoft.com/office/drawing/2014/main" id="{477C789E-0A8B-7B54-EF70-A70533F2F9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4" t="8813" r="8601" b="4232"/>
          <a:stretch/>
        </p:blipFill>
        <p:spPr>
          <a:xfrm>
            <a:off x="8067144" y="1853096"/>
            <a:ext cx="3916957" cy="326776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BCFF593-D90F-20BC-2194-45B3C0311520}"/>
              </a:ext>
            </a:extLst>
          </p:cNvPr>
          <p:cNvSpPr/>
          <p:nvPr/>
        </p:nvSpPr>
        <p:spPr>
          <a:xfrm>
            <a:off x="3107838" y="2064419"/>
            <a:ext cx="142399" cy="25566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35CE316-17D8-BDF9-F080-DC88FB11B444}"/>
              </a:ext>
            </a:extLst>
          </p:cNvPr>
          <p:cNvCxnSpPr>
            <a:cxnSpLocks/>
          </p:cNvCxnSpPr>
          <p:nvPr/>
        </p:nvCxnSpPr>
        <p:spPr>
          <a:xfrm>
            <a:off x="3068569" y="2664879"/>
            <a:ext cx="18166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6AD5291-D756-799D-DF89-0243385AD2D6}"/>
              </a:ext>
            </a:extLst>
          </p:cNvPr>
          <p:cNvSpPr txBox="1"/>
          <p:nvPr/>
        </p:nvSpPr>
        <p:spPr>
          <a:xfrm>
            <a:off x="2363576" y="2557157"/>
            <a:ext cx="82668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387 ns shorter</a:t>
            </a:r>
            <a:endParaRPr lang="en-US" sz="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0A0898-928D-4D6F-8B2B-927A966E30E5}"/>
              </a:ext>
            </a:extLst>
          </p:cNvPr>
          <p:cNvSpPr txBox="1"/>
          <p:nvPr/>
        </p:nvSpPr>
        <p:spPr>
          <a:xfrm>
            <a:off x="1488161" y="1584836"/>
            <a:ext cx="1746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FF0000"/>
                </a:solidFill>
              </a:rPr>
              <a:t>T_fill</a:t>
            </a:r>
            <a:r>
              <a:rPr lang="en-US" sz="1800" dirty="0">
                <a:solidFill>
                  <a:srgbClr val="FF0000"/>
                </a:solidFill>
              </a:rPr>
              <a:t> = 710 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69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B064018-5967-ABE2-81CA-371503BE34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095928"/>
              </p:ext>
            </p:extLst>
          </p:nvPr>
        </p:nvGraphicFramePr>
        <p:xfrm>
          <a:off x="2137325" y="471203"/>
          <a:ext cx="573105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860">
                  <a:extLst>
                    <a:ext uri="{9D8B030D-6E8A-4147-A177-3AD203B41FA5}">
                      <a16:colId xmlns:a16="http://schemas.microsoft.com/office/drawing/2014/main" val="3806054855"/>
                    </a:ext>
                  </a:extLst>
                </a:gridCol>
                <a:gridCol w="1387028">
                  <a:extLst>
                    <a:ext uri="{9D8B030D-6E8A-4147-A177-3AD203B41FA5}">
                      <a16:colId xmlns:a16="http://schemas.microsoft.com/office/drawing/2014/main" val="739008320"/>
                    </a:ext>
                  </a:extLst>
                </a:gridCol>
                <a:gridCol w="1426166">
                  <a:extLst>
                    <a:ext uri="{9D8B030D-6E8A-4147-A177-3AD203B41FA5}">
                      <a16:colId xmlns:a16="http://schemas.microsoft.com/office/drawing/2014/main" val="4112621216"/>
                    </a:ext>
                  </a:extLst>
                </a:gridCol>
              </a:tblGrid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15 mm, 2 </a:t>
                      </a:r>
                      <a:r>
                        <a:rPr lang="en-US" dirty="0" err="1"/>
                        <a:t>klyst</a:t>
                      </a:r>
                      <a:r>
                        <a:rPr lang="en-US" dirty="0"/>
                        <a:t>. per struct.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Loaded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Rsh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963486"/>
                  </a:ext>
                </a:extLst>
              </a:tr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Single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94.904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11362"/>
                  </a:ext>
                </a:extLst>
              </a:tr>
              <a:tr h="3814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352</a:t>
                      </a:r>
                      <a:r>
                        <a:rPr lang="en-US" baseline="30000" dirty="0"/>
                        <a:t> </a:t>
                      </a:r>
                      <a:r>
                        <a:rPr lang="en-US" dirty="0"/>
                        <a:t>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̴66.28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47.31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9072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CA89072-39B3-B336-6003-3ADD859D4564}"/>
              </a:ext>
            </a:extLst>
          </p:cNvPr>
          <p:cNvSpPr txBox="1"/>
          <p:nvPr/>
        </p:nvSpPr>
        <p:spPr>
          <a:xfrm>
            <a:off x="7916823" y="1202357"/>
            <a:ext cx="26320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̴51.22 % lower Shunt imp.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537ADD6-08D0-C7FC-AE6E-5CFFF5184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980560"/>
              </p:ext>
            </p:extLst>
          </p:nvPr>
        </p:nvGraphicFramePr>
        <p:xfrm>
          <a:off x="2137324" y="1584128"/>
          <a:ext cx="5731054" cy="1112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7051">
                  <a:extLst>
                    <a:ext uri="{9D8B030D-6E8A-4147-A177-3AD203B41FA5}">
                      <a16:colId xmlns:a16="http://schemas.microsoft.com/office/drawing/2014/main" val="3806054855"/>
                    </a:ext>
                  </a:extLst>
                </a:gridCol>
                <a:gridCol w="1391397">
                  <a:extLst>
                    <a:ext uri="{9D8B030D-6E8A-4147-A177-3AD203B41FA5}">
                      <a16:colId xmlns:a16="http://schemas.microsoft.com/office/drawing/2014/main" val="739008320"/>
                    </a:ext>
                  </a:extLst>
                </a:gridCol>
                <a:gridCol w="1412606">
                  <a:extLst>
                    <a:ext uri="{9D8B030D-6E8A-4147-A177-3AD203B41FA5}">
                      <a16:colId xmlns:a16="http://schemas.microsoft.com/office/drawing/2014/main" val="4112621216"/>
                    </a:ext>
                  </a:extLst>
                </a:gridCol>
              </a:tblGrid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15 mm, 4 </a:t>
                      </a:r>
                      <a:r>
                        <a:rPr lang="en-US" dirty="0" err="1"/>
                        <a:t>klyst</a:t>
                      </a:r>
                      <a:r>
                        <a:rPr lang="en-US" dirty="0"/>
                        <a:t>. per struct.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Loaded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Rsh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963486"/>
                  </a:ext>
                </a:extLst>
              </a:tr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Single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67.09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11362"/>
                  </a:ext>
                </a:extLst>
              </a:tr>
              <a:tr h="3814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/>
                        <a:t>352</a:t>
                      </a:r>
                      <a:r>
                        <a:rPr lang="en-US" baseline="30000" dirty="0"/>
                        <a:t> </a:t>
                      </a:r>
                      <a:r>
                        <a:rPr lang="en-US" dirty="0"/>
                        <a:t>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̴33.02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23.50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907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348289A-35B0-B2E7-51AA-EC9010749E39}"/>
              </a:ext>
            </a:extLst>
          </p:cNvPr>
          <p:cNvSpPr txBox="1"/>
          <p:nvPr/>
        </p:nvSpPr>
        <p:spPr>
          <a:xfrm>
            <a:off x="7916823" y="2321837"/>
            <a:ext cx="28319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̴75.77 % lower Shunt imp.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B93DEFD-B531-4A2D-A19F-BC67E673AB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78023"/>
              </p:ext>
            </p:extLst>
          </p:nvPr>
        </p:nvGraphicFramePr>
        <p:xfrm>
          <a:off x="2137323" y="3612308"/>
          <a:ext cx="5731055" cy="109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12859">
                  <a:extLst>
                    <a:ext uri="{9D8B030D-6E8A-4147-A177-3AD203B41FA5}">
                      <a16:colId xmlns:a16="http://schemas.microsoft.com/office/drawing/2014/main" val="3806054855"/>
                    </a:ext>
                  </a:extLst>
                </a:gridCol>
                <a:gridCol w="1384651">
                  <a:extLst>
                    <a:ext uri="{9D8B030D-6E8A-4147-A177-3AD203B41FA5}">
                      <a16:colId xmlns:a16="http://schemas.microsoft.com/office/drawing/2014/main" val="739008320"/>
                    </a:ext>
                  </a:extLst>
                </a:gridCol>
                <a:gridCol w="1433545">
                  <a:extLst>
                    <a:ext uri="{9D8B030D-6E8A-4147-A177-3AD203B41FA5}">
                      <a16:colId xmlns:a16="http://schemas.microsoft.com/office/drawing/2014/main" val="4112621216"/>
                    </a:ext>
                  </a:extLst>
                </a:gridCol>
              </a:tblGrid>
              <a:tr h="254977">
                <a:tc>
                  <a:txBody>
                    <a:bodyPr/>
                    <a:lstStyle/>
                    <a:p>
                      <a:r>
                        <a:rPr lang="en-US" dirty="0"/>
                        <a:t>16 mm, 2 </a:t>
                      </a:r>
                      <a:r>
                        <a:rPr lang="en-US" dirty="0" err="1"/>
                        <a:t>klyst</a:t>
                      </a:r>
                      <a:r>
                        <a:rPr lang="en-US" dirty="0"/>
                        <a:t>. per struct.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Loaded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Rsh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963486"/>
                  </a:ext>
                </a:extLst>
              </a:tr>
              <a:tr h="254977">
                <a:tc>
                  <a:txBody>
                    <a:bodyPr/>
                    <a:lstStyle/>
                    <a:p>
                      <a:r>
                        <a:rPr lang="en-US" dirty="0"/>
                        <a:t>Single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91.40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90.04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11362"/>
                  </a:ext>
                </a:extLst>
              </a:tr>
              <a:tr h="3050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352</a:t>
                      </a:r>
                      <a:r>
                        <a:rPr lang="en-US" baseline="30000" dirty="0"/>
                        <a:t> </a:t>
                      </a:r>
                      <a:r>
                        <a:rPr lang="en-US" dirty="0"/>
                        <a:t>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̴67.51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49.12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9072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8F7D87F-B76C-395B-3D5F-CC2E9AFC8DA0}"/>
              </a:ext>
            </a:extLst>
          </p:cNvPr>
          <p:cNvSpPr txBox="1"/>
          <p:nvPr/>
        </p:nvSpPr>
        <p:spPr>
          <a:xfrm>
            <a:off x="7916823" y="4342653"/>
            <a:ext cx="2594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̴45.45 % lower Shunt imp.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9EE4940-528C-CDB5-29BD-94C26B49B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099826"/>
              </p:ext>
            </p:extLst>
          </p:nvPr>
        </p:nvGraphicFramePr>
        <p:xfrm>
          <a:off x="2137324" y="4709588"/>
          <a:ext cx="5731054" cy="11062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13070">
                  <a:extLst>
                    <a:ext uri="{9D8B030D-6E8A-4147-A177-3AD203B41FA5}">
                      <a16:colId xmlns:a16="http://schemas.microsoft.com/office/drawing/2014/main" val="3806054855"/>
                    </a:ext>
                  </a:extLst>
                </a:gridCol>
                <a:gridCol w="1392795">
                  <a:extLst>
                    <a:ext uri="{9D8B030D-6E8A-4147-A177-3AD203B41FA5}">
                      <a16:colId xmlns:a16="http://schemas.microsoft.com/office/drawing/2014/main" val="739008320"/>
                    </a:ext>
                  </a:extLst>
                </a:gridCol>
                <a:gridCol w="1425189">
                  <a:extLst>
                    <a:ext uri="{9D8B030D-6E8A-4147-A177-3AD203B41FA5}">
                      <a16:colId xmlns:a16="http://schemas.microsoft.com/office/drawing/2014/main" val="4112621216"/>
                    </a:ext>
                  </a:extLst>
                </a:gridCol>
              </a:tblGrid>
              <a:tr h="374712">
                <a:tc>
                  <a:txBody>
                    <a:bodyPr/>
                    <a:lstStyle/>
                    <a:p>
                      <a:r>
                        <a:rPr lang="en-US" dirty="0"/>
                        <a:t>16 mm, 4 </a:t>
                      </a:r>
                      <a:r>
                        <a:rPr lang="en-US" dirty="0" err="1"/>
                        <a:t>klyst</a:t>
                      </a:r>
                      <a:r>
                        <a:rPr lang="en-US" dirty="0"/>
                        <a:t>. per struct.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Loaded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Rsh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963486"/>
                  </a:ext>
                </a:extLst>
              </a:tr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Single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64.64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90.04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11362"/>
                  </a:ext>
                </a:extLst>
              </a:tr>
              <a:tr h="2141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352</a:t>
                      </a:r>
                      <a:r>
                        <a:rPr lang="en-US" baseline="30000" dirty="0"/>
                        <a:t> </a:t>
                      </a:r>
                      <a:r>
                        <a:rPr lang="en-US" dirty="0"/>
                        <a:t>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̴36.32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28.42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9072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8A7615C-37BA-8342-C109-ED94B0EA6AD3}"/>
              </a:ext>
            </a:extLst>
          </p:cNvPr>
          <p:cNvSpPr txBox="1"/>
          <p:nvPr/>
        </p:nvSpPr>
        <p:spPr>
          <a:xfrm>
            <a:off x="7916823" y="5462133"/>
            <a:ext cx="28319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̴68.43 % lower Shunt imp.</a:t>
            </a:r>
          </a:p>
        </p:txBody>
      </p:sp>
    </p:spTree>
    <p:extLst>
      <p:ext uri="{BB962C8B-B14F-4D97-AF65-F5344CB8AC3E}">
        <p14:creationId xmlns:p14="http://schemas.microsoft.com/office/powerpoint/2010/main" val="3938129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A5AF5-CCD4-844F-5B6A-8D0457C4B424}"/>
              </a:ext>
            </a:extLst>
          </p:cNvPr>
          <p:cNvSpPr txBox="1">
            <a:spLocks/>
          </p:cNvSpPr>
          <p:nvPr/>
        </p:nvSpPr>
        <p:spPr>
          <a:xfrm>
            <a:off x="3289542" y="2844379"/>
            <a:ext cx="5612916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Injector </a:t>
            </a:r>
            <a:r>
              <a:rPr lang="en-US" sz="5400" b="1" dirty="0" err="1"/>
              <a:t>Linac</a:t>
            </a:r>
            <a:r>
              <a:rPr lang="en-US" sz="5400" b="1" dirty="0"/>
              <a:t> Scans</a:t>
            </a:r>
          </a:p>
        </p:txBody>
      </p:sp>
    </p:spTree>
    <p:extLst>
      <p:ext uri="{BB962C8B-B14F-4D97-AF65-F5344CB8AC3E}">
        <p14:creationId xmlns:p14="http://schemas.microsoft.com/office/powerpoint/2010/main" val="1434815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17</a:t>
            </a:fld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EB7B382-08D0-B657-4659-D0331D056F1F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CLIC Injector </a:t>
            </a:r>
            <a:r>
              <a:rPr lang="en-US" sz="3200" b="1" u="sng" dirty="0" err="1"/>
              <a:t>Linac</a:t>
            </a:r>
            <a:r>
              <a:rPr lang="en-US" sz="3200" b="1" u="sng" dirty="0"/>
              <a:t> scans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17430C3-368F-EE9F-032A-296F0546B7D0}"/>
                  </a:ext>
                </a:extLst>
              </p:cNvPr>
              <p:cNvSpPr txBox="1"/>
              <p:nvPr/>
            </p:nvSpPr>
            <p:spPr>
              <a:xfrm>
                <a:off x="110243" y="574281"/>
                <a:ext cx="11134866" cy="672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de-DE" sz="1800" b="1" dirty="0">
                    <a:latin typeface="+mn-lt"/>
                  </a:rPr>
                  <a:t>Parameters </a:t>
                </a:r>
                <a:r>
                  <a:rPr lang="de-DE" sz="1800" b="1" dirty="0" err="1">
                    <a:latin typeface="+mn-lt"/>
                  </a:rPr>
                  <a:t>for</a:t>
                </a:r>
                <a:r>
                  <a:rPr lang="de-DE" sz="1800" b="1" dirty="0">
                    <a:latin typeface="+mn-lt"/>
                  </a:rPr>
                  <a:t> </a:t>
                </a:r>
                <a:r>
                  <a:rPr lang="de-DE" sz="1800" b="1" dirty="0" err="1">
                    <a:latin typeface="+mn-lt"/>
                  </a:rPr>
                  <a:t>the</a:t>
                </a:r>
                <a:r>
                  <a:rPr lang="de-DE" sz="1800" b="1" dirty="0">
                    <a:latin typeface="+mn-lt"/>
                  </a:rPr>
                  <a:t> </a:t>
                </a:r>
                <a:r>
                  <a:rPr lang="de-DE" sz="1800" b="1" dirty="0" err="1">
                    <a:latin typeface="+mn-lt"/>
                  </a:rPr>
                  <a:t>structure</a:t>
                </a:r>
                <a:r>
                  <a:rPr lang="de-DE" sz="1800" b="1" dirty="0">
                    <a:latin typeface="+mn-lt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lang="de-DE" sz="1800" dirty="0"/>
                  <a:t>f = 2 GHz, </a:t>
                </a:r>
                <a:r>
                  <a:rPr lang="en-US" sz="1800" dirty="0">
                    <a:sym typeface="Wingdings" panose="05000000000000000000" pitchFamily="2" charset="2"/>
                  </a:rPr>
                  <a:t>Length = 3m</a:t>
                </a:r>
                <a:r>
                  <a:rPr lang="de-DE" sz="1800" dirty="0">
                    <a:sym typeface="Wingdings" panose="05000000000000000000" pitchFamily="2" charset="2"/>
                  </a:rPr>
                  <a:t>, </a:t>
                </a:r>
                <a:r>
                  <a:rPr lang="de-DE" sz="1800" dirty="0"/>
                  <a:t>Phase </a:t>
                </a:r>
                <a:r>
                  <a:rPr lang="de-DE" sz="1800" dirty="0" err="1"/>
                  <a:t>advance</a:t>
                </a:r>
                <a:r>
                  <a:rPr lang="de-DE" sz="1800" dirty="0"/>
                  <a:t> = </a:t>
                </a:r>
                <a:r>
                  <a:rPr lang="de-DE" sz="1800" dirty="0">
                    <a:sym typeface="Wingdings" panose="05000000000000000000" pitchFamily="2" charset="2"/>
                  </a:rPr>
                  <a:t>2</a:t>
                </a:r>
                <a:r>
                  <a:rPr lang="el-GR" sz="1800" dirty="0">
                    <a:sym typeface="Wingdings" panose="05000000000000000000" pitchFamily="2" charset="2"/>
                  </a:rPr>
                  <a:t>π</a:t>
                </a:r>
                <a:r>
                  <a:rPr lang="de-DE" sz="1800" dirty="0">
                    <a:sym typeface="Wingdings" panose="05000000000000000000" pitchFamily="2" charset="2"/>
                  </a:rPr>
                  <a:t>/3</a:t>
                </a:r>
                <a:r>
                  <a:rPr lang="tr-TR" sz="1800" dirty="0">
                    <a:sym typeface="Wingdings" panose="05000000000000000000" pitchFamily="2" charset="2"/>
                  </a:rPr>
                  <a:t>, </a:t>
                </a:r>
                <a:r>
                  <a:rPr lang="de-DE" sz="1800" dirty="0"/>
                  <a:t>Q</a:t>
                </a:r>
                <a:r>
                  <a:rPr lang="de-DE" sz="1800" baseline="-25000" dirty="0"/>
                  <a:t>0,SLED</a:t>
                </a:r>
                <a:r>
                  <a:rPr lang="de-DE" sz="1800" dirty="0"/>
                  <a:t> = 2e5, </a:t>
                </a:r>
                <a:r>
                  <a:rPr lang="de-DE" sz="1800" dirty="0" err="1"/>
                  <a:t>T</a:t>
                </a:r>
                <a:r>
                  <a:rPr lang="de-DE" sz="1800" baseline="-25000" dirty="0" err="1"/>
                  <a:t>klystron</a:t>
                </a:r>
                <a:r>
                  <a:rPr lang="de-DE" sz="1800" dirty="0"/>
                  <a:t> = 5 </a:t>
                </a:r>
                <a:r>
                  <a:rPr lang="de-DE" sz="1800" dirty="0" err="1"/>
                  <a:t>us</a:t>
                </a:r>
                <a:r>
                  <a:rPr lang="de-DE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tr-TR" sz="1800" b="0" i="1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tr-TR" sz="1800" b="0" i="1"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de-DE" sz="1800" dirty="0"/>
                  <a:t>.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17430C3-368F-EE9F-032A-296F0546B7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43" y="574281"/>
                <a:ext cx="11134866" cy="672492"/>
              </a:xfrm>
              <a:prstGeom prst="rect">
                <a:avLst/>
              </a:prstGeom>
              <a:blipFill>
                <a:blip r:embed="rId2"/>
                <a:stretch>
                  <a:fillRect l="-328" t="-4505" b="-9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88B4633A-0C44-518B-736A-33576BF2B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979" y="2033610"/>
            <a:ext cx="3211923" cy="279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FD0906A-D8F5-6116-1D3E-521AE7060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167" y="2033610"/>
            <a:ext cx="3268076" cy="279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869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A5AF5-CCD4-844F-5B6A-8D0457C4B424}"/>
              </a:ext>
            </a:extLst>
          </p:cNvPr>
          <p:cNvSpPr txBox="1">
            <a:spLocks/>
          </p:cNvSpPr>
          <p:nvPr/>
        </p:nvSpPr>
        <p:spPr>
          <a:xfrm>
            <a:off x="110243" y="142123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CLIC Injector </a:t>
            </a:r>
            <a:r>
              <a:rPr lang="en-US" sz="3200" b="1" u="sng" dirty="0" err="1"/>
              <a:t>Linac</a:t>
            </a:r>
            <a:r>
              <a:rPr lang="en-US" sz="3200" b="1" u="sng" dirty="0"/>
              <a:t> scans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4D056A20-4725-9C97-6117-CDBD726A42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6283740"/>
                  </p:ext>
                </p:extLst>
              </p:nvPr>
            </p:nvGraphicFramePr>
            <p:xfrm>
              <a:off x="3223098" y="861081"/>
              <a:ext cx="4543644" cy="5781388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636670">
                      <a:extLst>
                        <a:ext uri="{9D8B030D-6E8A-4147-A177-3AD203B41FA5}">
                          <a16:colId xmlns:a16="http://schemas.microsoft.com/office/drawing/2014/main" val="598617684"/>
                        </a:ext>
                      </a:extLst>
                    </a:gridCol>
                    <a:gridCol w="1480783">
                      <a:extLst>
                        <a:ext uri="{9D8B030D-6E8A-4147-A177-3AD203B41FA5}">
                          <a16:colId xmlns:a16="http://schemas.microsoft.com/office/drawing/2014/main" val="2630658362"/>
                        </a:ext>
                      </a:extLst>
                    </a:gridCol>
                    <a:gridCol w="1426191">
                      <a:extLst>
                        <a:ext uri="{9D8B030D-6E8A-4147-A177-3AD203B41FA5}">
                          <a16:colId xmlns:a16="http://schemas.microsoft.com/office/drawing/2014/main" val="2809049697"/>
                        </a:ext>
                      </a:extLst>
                    </a:gridCol>
                  </a:tblGrid>
                  <a:tr h="46759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21 mm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1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702611001"/>
                      </a:ext>
                    </a:extLst>
                  </a:tr>
                  <a:tr h="46759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Length = 3m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Phase adv = 150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Length = 3m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Phase adv = 162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5771825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22mm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20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22mm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20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4035771563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7.26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8.46 </a:t>
                          </a:r>
                          <a:r>
                            <a:rPr lang="de-DE" sz="1100" b="1" dirty="0"/>
                            <a:t>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8.46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8.46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21688880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2.16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1.49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1.31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0.96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314197678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2.00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2.16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1.81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1.96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389058455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22106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21713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23138 </a:t>
                          </a:r>
                          <a:r>
                            <a:rPr lang="tr-TR" sz="1100" b="1" dirty="0"/>
                            <a:t>→</a:t>
                          </a:r>
                          <a:r>
                            <a:rPr lang="en-US" sz="1100" b="1" dirty="0"/>
                            <a:t> 22992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183139277"/>
                      </a:ext>
                    </a:extLst>
                  </a:tr>
                  <a:tr h="264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558ns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883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3211200"/>
                      </a:ext>
                    </a:extLst>
                  </a:tr>
                  <a:tr h="3728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15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531351002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Eff. shunt impedance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60.26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62.16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38926563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9.93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9.38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65304629"/>
                      </a:ext>
                    </a:extLst>
                  </a:tr>
                  <a:tr h="2750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tr-TR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𝐚𝐯𝐠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4.96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5.48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083708258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019404061"/>
                      </a:ext>
                    </a:extLst>
                  </a:tr>
                  <a:tr h="35605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E</a:t>
                          </a:r>
                          <a:r>
                            <a:rPr lang="en-US" sz="1100" b="1" baseline="-25000" dirty="0"/>
                            <a:t>max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73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100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756990517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S</a:t>
                          </a:r>
                          <a:r>
                            <a:rPr lang="en-US" sz="1100" b="1" baseline="-25000" dirty="0" err="1"/>
                            <a:t>c,max</a:t>
                          </a:r>
                          <a:r>
                            <a:rPr lang="en-US" sz="1100" b="1" baseline="-25000" dirty="0"/>
                            <a:t>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427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429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9386367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4D056A20-4725-9C97-6117-CDBD726A42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6283740"/>
                  </p:ext>
                </p:extLst>
              </p:nvPr>
            </p:nvGraphicFramePr>
            <p:xfrm>
              <a:off x="3223098" y="861081"/>
              <a:ext cx="4543644" cy="5781388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636670">
                      <a:extLst>
                        <a:ext uri="{9D8B030D-6E8A-4147-A177-3AD203B41FA5}">
                          <a16:colId xmlns:a16="http://schemas.microsoft.com/office/drawing/2014/main" val="598617684"/>
                        </a:ext>
                      </a:extLst>
                    </a:gridCol>
                    <a:gridCol w="1480783">
                      <a:extLst>
                        <a:ext uri="{9D8B030D-6E8A-4147-A177-3AD203B41FA5}">
                          <a16:colId xmlns:a16="http://schemas.microsoft.com/office/drawing/2014/main" val="2630658362"/>
                        </a:ext>
                      </a:extLst>
                    </a:gridCol>
                    <a:gridCol w="1426191">
                      <a:extLst>
                        <a:ext uri="{9D8B030D-6E8A-4147-A177-3AD203B41FA5}">
                          <a16:colId xmlns:a16="http://schemas.microsoft.com/office/drawing/2014/main" val="2809049697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21 mm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1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702611001"/>
                      </a:ext>
                    </a:extLst>
                  </a:tr>
                  <a:tr h="46759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Length = 3m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Phase adv = 150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Length = 3m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Phase adv = 162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5771825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22mm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20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 22mm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20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4035771563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7.26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8.46 </a:t>
                          </a:r>
                          <a:r>
                            <a:rPr lang="de-DE" sz="1100" b="1" dirty="0"/>
                            <a:t>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8.46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8.46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21688880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2.16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1.49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1.31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0.96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314197678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2.00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2.16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1.81 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1.96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389058455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22106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21713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23138 </a:t>
                          </a:r>
                          <a:r>
                            <a:rPr lang="tr-TR" sz="1100" b="1" dirty="0"/>
                            <a:t>→</a:t>
                          </a:r>
                          <a:r>
                            <a:rPr lang="en-US" sz="1100" b="1" dirty="0"/>
                            <a:t> 22992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183139277"/>
                      </a:ext>
                    </a:extLst>
                  </a:tr>
                  <a:tr h="264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558ns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883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3211200"/>
                      </a:ext>
                    </a:extLst>
                  </a:tr>
                  <a:tr h="3728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15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531351002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Eff. shunt impedance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60.26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62.16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38926563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9.93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9.38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65304629"/>
                      </a:ext>
                    </a:extLst>
                  </a:tr>
                  <a:tr h="2750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372" t="-1577778" r="-179182" b="-43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4.96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5.48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083708258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019404061"/>
                      </a:ext>
                    </a:extLst>
                  </a:tr>
                  <a:tr h="35605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E</a:t>
                          </a:r>
                          <a:r>
                            <a:rPr lang="en-US" sz="1100" b="1" baseline="-25000" dirty="0"/>
                            <a:t>max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73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100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756990517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S</a:t>
                          </a:r>
                          <a:r>
                            <a:rPr lang="en-US" sz="1100" b="1" baseline="-25000" dirty="0" err="1"/>
                            <a:t>c,max</a:t>
                          </a:r>
                          <a:r>
                            <a:rPr lang="en-US" sz="1100" b="1" baseline="-25000" dirty="0"/>
                            <a:t>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427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429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93863675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53967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A5AF5-CCD4-844F-5B6A-8D0457C4B424}"/>
              </a:ext>
            </a:extLst>
          </p:cNvPr>
          <p:cNvSpPr txBox="1">
            <a:spLocks/>
          </p:cNvSpPr>
          <p:nvPr/>
        </p:nvSpPr>
        <p:spPr>
          <a:xfrm>
            <a:off x="3952088" y="2844379"/>
            <a:ext cx="4293415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795649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A5AF5-CCD4-844F-5B6A-8D0457C4B424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CLIC Booster </a:t>
            </a:r>
            <a:r>
              <a:rPr lang="en-US" sz="3200" b="1" u="sng" dirty="0" err="1"/>
              <a:t>Linac</a:t>
            </a:r>
            <a:r>
              <a:rPr lang="en-US" sz="3200" b="1" u="sng" dirty="0"/>
              <a:t> scans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C6C911F-6779-79D9-4AB9-2ABC2E932928}"/>
                  </a:ext>
                </a:extLst>
              </p:cNvPr>
              <p:cNvSpPr txBox="1"/>
              <p:nvPr/>
            </p:nvSpPr>
            <p:spPr>
              <a:xfrm>
                <a:off x="110243" y="574281"/>
                <a:ext cx="11134866" cy="672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de-DE" sz="1800" b="1" dirty="0">
                    <a:latin typeface="+mn-lt"/>
                  </a:rPr>
                  <a:t>Parameters </a:t>
                </a:r>
                <a:r>
                  <a:rPr lang="de-DE" sz="1800" b="1" dirty="0" err="1">
                    <a:latin typeface="+mn-lt"/>
                  </a:rPr>
                  <a:t>for</a:t>
                </a:r>
                <a:r>
                  <a:rPr lang="de-DE" sz="1800" b="1" dirty="0">
                    <a:latin typeface="+mn-lt"/>
                  </a:rPr>
                  <a:t> </a:t>
                </a:r>
                <a:r>
                  <a:rPr lang="de-DE" sz="1800" b="1" dirty="0" err="1">
                    <a:latin typeface="+mn-lt"/>
                  </a:rPr>
                  <a:t>the</a:t>
                </a:r>
                <a:r>
                  <a:rPr lang="de-DE" sz="1800" b="1" dirty="0">
                    <a:latin typeface="+mn-lt"/>
                  </a:rPr>
                  <a:t> </a:t>
                </a:r>
                <a:r>
                  <a:rPr lang="de-DE" sz="1800" b="1" dirty="0" err="1">
                    <a:latin typeface="+mn-lt"/>
                  </a:rPr>
                  <a:t>structure</a:t>
                </a:r>
                <a:r>
                  <a:rPr lang="de-DE" sz="1800" b="1" dirty="0">
                    <a:latin typeface="+mn-lt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lang="de-DE" sz="1800" dirty="0"/>
                  <a:t>f = 2 GHz, </a:t>
                </a:r>
                <a:r>
                  <a:rPr lang="en-US" sz="1800" dirty="0">
                    <a:sym typeface="Wingdings" panose="05000000000000000000" pitchFamily="2" charset="2"/>
                  </a:rPr>
                  <a:t>Length = 3m</a:t>
                </a:r>
                <a:r>
                  <a:rPr lang="de-DE" sz="1800" dirty="0">
                    <a:sym typeface="Wingdings" panose="05000000000000000000" pitchFamily="2" charset="2"/>
                  </a:rPr>
                  <a:t>, </a:t>
                </a:r>
                <a:r>
                  <a:rPr lang="de-DE" sz="1800" dirty="0"/>
                  <a:t>Phase </a:t>
                </a:r>
                <a:r>
                  <a:rPr lang="de-DE" sz="1800" dirty="0" err="1"/>
                  <a:t>advance</a:t>
                </a:r>
                <a:r>
                  <a:rPr lang="de-DE" sz="1800" dirty="0"/>
                  <a:t> = </a:t>
                </a:r>
                <a:r>
                  <a:rPr lang="de-DE" sz="1800" dirty="0">
                    <a:sym typeface="Wingdings" panose="05000000000000000000" pitchFamily="2" charset="2"/>
                  </a:rPr>
                  <a:t>2</a:t>
                </a:r>
                <a:r>
                  <a:rPr lang="el-GR" sz="1800" dirty="0">
                    <a:sym typeface="Wingdings" panose="05000000000000000000" pitchFamily="2" charset="2"/>
                  </a:rPr>
                  <a:t>π</a:t>
                </a:r>
                <a:r>
                  <a:rPr lang="de-DE" sz="1800" dirty="0">
                    <a:sym typeface="Wingdings" panose="05000000000000000000" pitchFamily="2" charset="2"/>
                  </a:rPr>
                  <a:t>/3</a:t>
                </a:r>
                <a:r>
                  <a:rPr lang="tr-TR" sz="1800" dirty="0">
                    <a:sym typeface="Wingdings" panose="05000000000000000000" pitchFamily="2" charset="2"/>
                  </a:rPr>
                  <a:t>, </a:t>
                </a:r>
                <a:r>
                  <a:rPr lang="de-DE" sz="1800" dirty="0"/>
                  <a:t>Q</a:t>
                </a:r>
                <a:r>
                  <a:rPr lang="de-DE" sz="1800" baseline="-25000" dirty="0"/>
                  <a:t>0,SLED</a:t>
                </a:r>
                <a:r>
                  <a:rPr lang="de-DE" sz="1800" dirty="0"/>
                  <a:t> = 2e5, </a:t>
                </a:r>
                <a:r>
                  <a:rPr lang="de-DE" sz="1800" dirty="0" err="1"/>
                  <a:t>T</a:t>
                </a:r>
                <a:r>
                  <a:rPr lang="de-DE" sz="1800" baseline="-25000" dirty="0" err="1"/>
                  <a:t>klystron</a:t>
                </a:r>
                <a:r>
                  <a:rPr lang="de-DE" sz="1800" dirty="0"/>
                  <a:t> = 5 </a:t>
                </a:r>
                <a:r>
                  <a:rPr lang="de-DE" sz="1800" dirty="0" err="1"/>
                  <a:t>us</a:t>
                </a:r>
                <a:r>
                  <a:rPr lang="de-DE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tr-TR" sz="1800" b="0" i="1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tr-TR" sz="1800" b="0" i="1"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de-DE" sz="1800" dirty="0"/>
                  <a:t>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C6C911F-6779-79D9-4AB9-2ABC2E9329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43" y="574281"/>
                <a:ext cx="11134866" cy="672492"/>
              </a:xfrm>
              <a:prstGeom prst="rect">
                <a:avLst/>
              </a:prstGeom>
              <a:blipFill>
                <a:blip r:embed="rId2"/>
                <a:stretch>
                  <a:fillRect l="-328" t="-4505" b="-9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047BCD5-5DBB-83AC-2BB9-615733CAF9EE}"/>
              </a:ext>
            </a:extLst>
          </p:cNvPr>
          <p:cNvSpPr txBox="1"/>
          <p:nvPr/>
        </p:nvSpPr>
        <p:spPr>
          <a:xfrm>
            <a:off x="6167020" y="121957"/>
            <a:ext cx="61194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Scanned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from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avg</a:t>
            </a:r>
            <a:r>
              <a:rPr lang="de-DE" dirty="0">
                <a:solidFill>
                  <a:srgbClr val="FF0000"/>
                </a:solidFill>
              </a:rPr>
              <a:t>. </a:t>
            </a:r>
            <a:r>
              <a:rPr lang="de-DE" dirty="0" err="1">
                <a:solidFill>
                  <a:srgbClr val="FF0000"/>
                </a:solidFill>
              </a:rPr>
              <a:t>aperture</a:t>
            </a:r>
            <a:r>
              <a:rPr lang="de-DE" dirty="0">
                <a:solidFill>
                  <a:srgbClr val="FF0000"/>
                </a:solidFill>
              </a:rPr>
              <a:t> 12 mm </a:t>
            </a:r>
            <a:r>
              <a:rPr lang="de-DE" dirty="0" err="1">
                <a:solidFill>
                  <a:srgbClr val="FF0000"/>
                </a:solidFill>
              </a:rPr>
              <a:t>to</a:t>
            </a:r>
            <a:r>
              <a:rPr lang="de-DE" dirty="0">
                <a:solidFill>
                  <a:srgbClr val="FF0000"/>
                </a:solidFill>
              </a:rPr>
              <a:t> 17 mm.</a:t>
            </a:r>
          </a:p>
          <a:p>
            <a:r>
              <a:rPr lang="de-DE" dirty="0" err="1">
                <a:solidFill>
                  <a:srgbClr val="FF0000"/>
                </a:solidFill>
              </a:rPr>
              <a:t>Avg</a:t>
            </a:r>
            <a:r>
              <a:rPr lang="de-DE" dirty="0">
                <a:solidFill>
                  <a:srgbClr val="FF0000"/>
                </a:solidFill>
              </a:rPr>
              <a:t>. Aperture 15 mm and </a:t>
            </a:r>
            <a:r>
              <a:rPr lang="de-DE" dirty="0" err="1">
                <a:solidFill>
                  <a:srgbClr val="FF0000"/>
                </a:solidFill>
              </a:rPr>
              <a:t>above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satisfy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the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wake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conditon</a:t>
            </a:r>
            <a:r>
              <a:rPr lang="de-DE" dirty="0">
                <a:solidFill>
                  <a:srgbClr val="FF0000"/>
                </a:solidFill>
              </a:rPr>
              <a:t>.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5" name="Picture 14" descr="A screen shot of a graph&#10;&#10;Description automatically generated">
            <a:extLst>
              <a:ext uri="{FF2B5EF4-FFF2-40B4-BE49-F238E27FC236}">
                <a16:creationId xmlns:a16="http://schemas.microsoft.com/office/drawing/2014/main" id="{A289A39A-643B-F6E4-4F0D-5DEE7A3D5C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5" t="8114" r="12511" b="4776"/>
          <a:stretch/>
        </p:blipFill>
        <p:spPr>
          <a:xfrm>
            <a:off x="4634762" y="4290094"/>
            <a:ext cx="2799690" cy="2445949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BE270D11-1F8E-AC8C-EE8D-F7F3CB791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753" y="1493693"/>
            <a:ext cx="2938962" cy="25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screen shot of a graph&#10;&#10;Description automatically generated">
            <a:extLst>
              <a:ext uri="{FF2B5EF4-FFF2-40B4-BE49-F238E27FC236}">
                <a16:creationId xmlns:a16="http://schemas.microsoft.com/office/drawing/2014/main" id="{928E248B-776C-0D50-376B-99F0E3889DA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t="7941" r="11895" b="4190"/>
          <a:stretch/>
        </p:blipFill>
        <p:spPr>
          <a:xfrm>
            <a:off x="123848" y="1502839"/>
            <a:ext cx="2938962" cy="2564383"/>
          </a:xfrm>
          <a:prstGeom prst="rect">
            <a:avLst/>
          </a:prstGeom>
        </p:spPr>
      </p:pic>
      <p:pic>
        <p:nvPicPr>
          <p:cNvPr id="18" name="Picture 17" descr="A screen shot of a graph&#10;&#10;Description automatically generated">
            <a:extLst>
              <a:ext uri="{FF2B5EF4-FFF2-40B4-BE49-F238E27FC236}">
                <a16:creationId xmlns:a16="http://schemas.microsoft.com/office/drawing/2014/main" id="{91CBA357-B185-BC7F-7CB2-989E2EA7B33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0" t="8810" r="13345" b="4053"/>
          <a:stretch/>
        </p:blipFill>
        <p:spPr>
          <a:xfrm>
            <a:off x="9079924" y="1566356"/>
            <a:ext cx="2876364" cy="2516818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3396096-B4CD-807B-8E33-96C5281BE411}"/>
              </a:ext>
            </a:extLst>
          </p:cNvPr>
          <p:cNvSpPr/>
          <p:nvPr/>
        </p:nvSpPr>
        <p:spPr>
          <a:xfrm>
            <a:off x="6114816" y="54989"/>
            <a:ext cx="5847735" cy="7934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3DEE772-726D-9853-39F8-0D10CACFFA20}"/>
              </a:ext>
            </a:extLst>
          </p:cNvPr>
          <p:cNvSpPr/>
          <p:nvPr/>
        </p:nvSpPr>
        <p:spPr>
          <a:xfrm>
            <a:off x="103980" y="1422742"/>
            <a:ext cx="5911671" cy="267545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3FC16E-C1DF-8ADF-1523-FD8B6A0DBB64}"/>
              </a:ext>
            </a:extLst>
          </p:cNvPr>
          <p:cNvSpPr/>
          <p:nvPr/>
        </p:nvSpPr>
        <p:spPr>
          <a:xfrm>
            <a:off x="6163825" y="1422742"/>
            <a:ext cx="5832199" cy="267545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F147C10-8E23-8745-E940-AC9F3D1BB27D}"/>
              </a:ext>
            </a:extLst>
          </p:cNvPr>
          <p:cNvSpPr/>
          <p:nvPr/>
        </p:nvSpPr>
        <p:spPr>
          <a:xfrm>
            <a:off x="1695801" y="4226491"/>
            <a:ext cx="8712484" cy="25444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48728F-AF3E-F99E-2A24-3FC22D8AF0CF}"/>
              </a:ext>
            </a:extLst>
          </p:cNvPr>
          <p:cNvSpPr txBox="1"/>
          <p:nvPr/>
        </p:nvSpPr>
        <p:spPr>
          <a:xfrm>
            <a:off x="2620129" y="1093892"/>
            <a:ext cx="879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15 mm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283C94-813A-7AE2-7005-2F709DB6D7F4}"/>
              </a:ext>
            </a:extLst>
          </p:cNvPr>
          <p:cNvSpPr txBox="1"/>
          <p:nvPr/>
        </p:nvSpPr>
        <p:spPr>
          <a:xfrm>
            <a:off x="866485" y="5101352"/>
            <a:ext cx="879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17 mm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274908-D7C2-8463-4F96-F11E2BF89A42}"/>
              </a:ext>
            </a:extLst>
          </p:cNvPr>
          <p:cNvSpPr txBox="1"/>
          <p:nvPr/>
        </p:nvSpPr>
        <p:spPr>
          <a:xfrm>
            <a:off x="8592734" y="1093892"/>
            <a:ext cx="879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16 mm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0" name="Picture 29" descr="A screen shot of a graph&#10;&#10;Description automatically generated">
            <a:extLst>
              <a:ext uri="{FF2B5EF4-FFF2-40B4-BE49-F238E27FC236}">
                <a16:creationId xmlns:a16="http://schemas.microsoft.com/office/drawing/2014/main" id="{FDA41585-833B-62C3-6677-3E86C4FB0DD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7" t="8316" r="12533" b="4215"/>
          <a:stretch/>
        </p:blipFill>
        <p:spPr>
          <a:xfrm>
            <a:off x="7484507" y="4301199"/>
            <a:ext cx="2743200" cy="2411737"/>
          </a:xfrm>
          <a:prstGeom prst="rect">
            <a:avLst/>
          </a:prstGeom>
        </p:spPr>
      </p:pic>
      <p:pic>
        <p:nvPicPr>
          <p:cNvPr id="32" name="Picture 31" descr="A screen shot of a graph&#10;&#10;Description automatically generated">
            <a:extLst>
              <a:ext uri="{FF2B5EF4-FFF2-40B4-BE49-F238E27FC236}">
                <a16:creationId xmlns:a16="http://schemas.microsoft.com/office/drawing/2014/main" id="{19A3EF1F-406C-0B80-4C4C-A5B804C705E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6" t="8316" r="13118" b="4913"/>
          <a:stretch/>
        </p:blipFill>
        <p:spPr>
          <a:xfrm>
            <a:off x="1783715" y="4290094"/>
            <a:ext cx="2761831" cy="2433948"/>
          </a:xfrm>
          <a:prstGeom prst="rect">
            <a:avLst/>
          </a:prstGeom>
        </p:spPr>
      </p:pic>
      <p:pic>
        <p:nvPicPr>
          <p:cNvPr id="36" name="Picture 35" descr="A graph of a graph showing a number of red stars&#10;&#10;Description automatically generated with medium confidence">
            <a:extLst>
              <a:ext uri="{FF2B5EF4-FFF2-40B4-BE49-F238E27FC236}">
                <a16:creationId xmlns:a16="http://schemas.microsoft.com/office/drawing/2014/main" id="{16D84009-D9CB-C85E-CC1C-D040704DC0A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3" t="8316" r="12886" b="4400"/>
          <a:stretch/>
        </p:blipFill>
        <p:spPr>
          <a:xfrm>
            <a:off x="6280234" y="1522915"/>
            <a:ext cx="2799690" cy="2475104"/>
          </a:xfrm>
          <a:prstGeom prst="rect">
            <a:avLst/>
          </a:prstGeom>
        </p:spPr>
      </p:pic>
      <p:sp>
        <p:nvSpPr>
          <p:cNvPr id="37" name="Smiley Face 36">
            <a:extLst>
              <a:ext uri="{FF2B5EF4-FFF2-40B4-BE49-F238E27FC236}">
                <a16:creationId xmlns:a16="http://schemas.microsoft.com/office/drawing/2014/main" id="{DEA4BA55-7B67-13BC-3177-C180370C58C7}"/>
              </a:ext>
            </a:extLst>
          </p:cNvPr>
          <p:cNvSpPr/>
          <p:nvPr/>
        </p:nvSpPr>
        <p:spPr>
          <a:xfrm>
            <a:off x="1745857" y="2058409"/>
            <a:ext cx="438150" cy="383047"/>
          </a:xfrm>
          <a:prstGeom prst="smileyFac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iley Face 37">
            <a:extLst>
              <a:ext uri="{FF2B5EF4-FFF2-40B4-BE49-F238E27FC236}">
                <a16:creationId xmlns:a16="http://schemas.microsoft.com/office/drawing/2014/main" id="{470CEF3D-E505-5445-1DBD-9B8E7FC8FFC2}"/>
              </a:ext>
            </a:extLst>
          </p:cNvPr>
          <p:cNvSpPr/>
          <p:nvPr/>
        </p:nvSpPr>
        <p:spPr>
          <a:xfrm>
            <a:off x="7265432" y="2001502"/>
            <a:ext cx="438150" cy="383047"/>
          </a:xfrm>
          <a:prstGeom prst="smileyFac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9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A5AF5-CCD4-844F-5B6A-8D0457C4B424}"/>
              </a:ext>
            </a:extLst>
          </p:cNvPr>
          <p:cNvSpPr txBox="1">
            <a:spLocks/>
          </p:cNvSpPr>
          <p:nvPr/>
        </p:nvSpPr>
        <p:spPr>
          <a:xfrm>
            <a:off x="110243" y="142123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CLIC Booster </a:t>
            </a:r>
            <a:r>
              <a:rPr lang="en-US" sz="3200" b="1" u="sng" dirty="0" err="1"/>
              <a:t>Linac</a:t>
            </a:r>
            <a:r>
              <a:rPr lang="en-US" sz="3200" b="1" u="sng" dirty="0"/>
              <a:t> scans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4D056A20-4725-9C97-6117-CDBD726A42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7885747"/>
                  </p:ext>
                </p:extLst>
              </p:nvPr>
            </p:nvGraphicFramePr>
            <p:xfrm>
              <a:off x="110243" y="792405"/>
              <a:ext cx="11776957" cy="576390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636670">
                      <a:extLst>
                        <a:ext uri="{9D8B030D-6E8A-4147-A177-3AD203B41FA5}">
                          <a16:colId xmlns:a16="http://schemas.microsoft.com/office/drawing/2014/main" val="598617684"/>
                        </a:ext>
                      </a:extLst>
                    </a:gridCol>
                    <a:gridCol w="1480783">
                      <a:extLst>
                        <a:ext uri="{9D8B030D-6E8A-4147-A177-3AD203B41FA5}">
                          <a16:colId xmlns:a16="http://schemas.microsoft.com/office/drawing/2014/main" val="2630658362"/>
                        </a:ext>
                      </a:extLst>
                    </a:gridCol>
                    <a:gridCol w="1426191">
                      <a:extLst>
                        <a:ext uri="{9D8B030D-6E8A-4147-A177-3AD203B41FA5}">
                          <a16:colId xmlns:a16="http://schemas.microsoft.com/office/drawing/2014/main" val="2809049697"/>
                        </a:ext>
                      </a:extLst>
                    </a:gridCol>
                    <a:gridCol w="1516221">
                      <a:extLst>
                        <a:ext uri="{9D8B030D-6E8A-4147-A177-3AD203B41FA5}">
                          <a16:colId xmlns:a16="http://schemas.microsoft.com/office/drawing/2014/main" val="3571415730"/>
                        </a:ext>
                      </a:extLst>
                    </a:gridCol>
                    <a:gridCol w="1424871">
                      <a:extLst>
                        <a:ext uri="{9D8B030D-6E8A-4147-A177-3AD203B41FA5}">
                          <a16:colId xmlns:a16="http://schemas.microsoft.com/office/drawing/2014/main" val="1736795458"/>
                        </a:ext>
                      </a:extLst>
                    </a:gridCol>
                    <a:gridCol w="1371600">
                      <a:extLst>
                        <a:ext uri="{9D8B030D-6E8A-4147-A177-3AD203B41FA5}">
                          <a16:colId xmlns:a16="http://schemas.microsoft.com/office/drawing/2014/main" val="3827890872"/>
                        </a:ext>
                      </a:extLst>
                    </a:gridCol>
                    <a:gridCol w="1460311">
                      <a:extLst>
                        <a:ext uri="{9D8B030D-6E8A-4147-A177-3AD203B41FA5}">
                          <a16:colId xmlns:a16="http://schemas.microsoft.com/office/drawing/2014/main" val="4041922629"/>
                        </a:ext>
                      </a:extLst>
                    </a:gridCol>
                    <a:gridCol w="1460310">
                      <a:extLst>
                        <a:ext uri="{9D8B030D-6E8A-4147-A177-3AD203B41FA5}">
                          <a16:colId xmlns:a16="http://schemas.microsoft.com/office/drawing/2014/main" val="3580812772"/>
                        </a:ext>
                      </a:extLst>
                    </a:gridCol>
                  </a:tblGrid>
                  <a:tr h="46759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15 mm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Avg. Aperture: 16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Avg. Aperture: 17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702611001"/>
                      </a:ext>
                    </a:extLst>
                  </a:tr>
                  <a:tr h="46759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2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4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4 mm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5 mm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5771825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17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12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12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14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12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4035771563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3.86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5.06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4.66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4.86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5.46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6.06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8.07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6.26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8.46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5.26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8.46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4.86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21688880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2.13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0.77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2.37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0.60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2.63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0.84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2.94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0.66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2.57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0.9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2.93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0.76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3.40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0.60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314197678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3.0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3.39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2.88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3.50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2.74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3.42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2.62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3.53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2.57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3.21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2.47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3.38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2.38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3.50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389058455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19598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19261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19466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19298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19294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19294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19162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19469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18590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18943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18532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19208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18572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19298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183139277"/>
                      </a:ext>
                    </a:extLst>
                  </a:tr>
                  <a:tr h="264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794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861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680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732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660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676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714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3211200"/>
                      </a:ext>
                    </a:extLst>
                  </a:tr>
                  <a:tr h="3728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531351002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Eff. shunt impedance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97.1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95.71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90.4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90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83.67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83.79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83.43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38926563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9.83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9.92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9.96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9.6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9.93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9.56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65304629"/>
                      </a:ext>
                    </a:extLst>
                  </a:tr>
                  <a:tr h="2750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tr-TR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𝐚𝐯𝐠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4.74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4.56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3.88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3.82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22.96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22.98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22.93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083708258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019404061"/>
                      </a:ext>
                    </a:extLst>
                  </a:tr>
                  <a:tr h="35605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E</a:t>
                          </a:r>
                          <a:r>
                            <a:rPr lang="en-US" sz="1100" b="1" baseline="-25000" dirty="0"/>
                            <a:t>max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78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84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90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69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86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756990517"/>
                      </a:ext>
                    </a:extLst>
                  </a:tr>
                  <a:tr h="406239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S</a:t>
                          </a:r>
                          <a:r>
                            <a:rPr lang="en-US" sz="1100" b="1" baseline="-25000" dirty="0" err="1"/>
                            <a:t>c,max</a:t>
                          </a:r>
                          <a:r>
                            <a:rPr lang="en-US" sz="1100" b="1" baseline="-25000" dirty="0"/>
                            <a:t>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445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446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519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559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362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487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556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9386367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4D056A20-4725-9C97-6117-CDBD726A42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7885747"/>
                  </p:ext>
                </p:extLst>
              </p:nvPr>
            </p:nvGraphicFramePr>
            <p:xfrm>
              <a:off x="110243" y="792405"/>
              <a:ext cx="11776957" cy="5763903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636670">
                      <a:extLst>
                        <a:ext uri="{9D8B030D-6E8A-4147-A177-3AD203B41FA5}">
                          <a16:colId xmlns:a16="http://schemas.microsoft.com/office/drawing/2014/main" val="598617684"/>
                        </a:ext>
                      </a:extLst>
                    </a:gridCol>
                    <a:gridCol w="1480783">
                      <a:extLst>
                        <a:ext uri="{9D8B030D-6E8A-4147-A177-3AD203B41FA5}">
                          <a16:colId xmlns:a16="http://schemas.microsoft.com/office/drawing/2014/main" val="2630658362"/>
                        </a:ext>
                      </a:extLst>
                    </a:gridCol>
                    <a:gridCol w="1426191">
                      <a:extLst>
                        <a:ext uri="{9D8B030D-6E8A-4147-A177-3AD203B41FA5}">
                          <a16:colId xmlns:a16="http://schemas.microsoft.com/office/drawing/2014/main" val="2809049697"/>
                        </a:ext>
                      </a:extLst>
                    </a:gridCol>
                    <a:gridCol w="1516221">
                      <a:extLst>
                        <a:ext uri="{9D8B030D-6E8A-4147-A177-3AD203B41FA5}">
                          <a16:colId xmlns:a16="http://schemas.microsoft.com/office/drawing/2014/main" val="3571415730"/>
                        </a:ext>
                      </a:extLst>
                    </a:gridCol>
                    <a:gridCol w="1424871">
                      <a:extLst>
                        <a:ext uri="{9D8B030D-6E8A-4147-A177-3AD203B41FA5}">
                          <a16:colId xmlns:a16="http://schemas.microsoft.com/office/drawing/2014/main" val="1736795458"/>
                        </a:ext>
                      </a:extLst>
                    </a:gridCol>
                    <a:gridCol w="1371600">
                      <a:extLst>
                        <a:ext uri="{9D8B030D-6E8A-4147-A177-3AD203B41FA5}">
                          <a16:colId xmlns:a16="http://schemas.microsoft.com/office/drawing/2014/main" val="3827890872"/>
                        </a:ext>
                      </a:extLst>
                    </a:gridCol>
                    <a:gridCol w="1460311">
                      <a:extLst>
                        <a:ext uri="{9D8B030D-6E8A-4147-A177-3AD203B41FA5}">
                          <a16:colId xmlns:a16="http://schemas.microsoft.com/office/drawing/2014/main" val="4041922629"/>
                        </a:ext>
                      </a:extLst>
                    </a:gridCol>
                    <a:gridCol w="1460310">
                      <a:extLst>
                        <a:ext uri="{9D8B030D-6E8A-4147-A177-3AD203B41FA5}">
                          <a16:colId xmlns:a16="http://schemas.microsoft.com/office/drawing/2014/main" val="3580812772"/>
                        </a:ext>
                      </a:extLst>
                    </a:gridCol>
                  </a:tblGrid>
                  <a:tr h="46759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15 mm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Avg. Aperture: 16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Avg. Aperture: 17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702611001"/>
                      </a:ext>
                    </a:extLst>
                  </a:tr>
                  <a:tr h="46759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2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4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4 mm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5 mm</a:t>
                          </a:r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5771825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17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12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12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14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12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4035771563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3.86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5.06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4.66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4.86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5.46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6.06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8.07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6.26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8.46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5.26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8.46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4.86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21688880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2.13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0.77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2.37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0.60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2.63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0.84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2.94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0.66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2.57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0.9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2.93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0.76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3.40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0.60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314197678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3.0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3.39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2.88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3.50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2.74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3.42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2.62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3.53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2.57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3.21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2.47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3.38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2.38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3.50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389058455"/>
                      </a:ext>
                    </a:extLst>
                  </a:tr>
                  <a:tr h="333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19598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19261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19466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19298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19294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19294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19162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19469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18590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18943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18532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19208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18572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19298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183139277"/>
                      </a:ext>
                    </a:extLst>
                  </a:tr>
                  <a:tr h="2649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794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861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680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732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660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676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714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003211200"/>
                      </a:ext>
                    </a:extLst>
                  </a:tr>
                  <a:tr h="37285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531351002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Eff. shunt impedance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97.1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95.71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90.4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90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83.67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83.79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83.43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38926563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9.83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9.92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9.96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9.6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9.93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9.56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65304629"/>
                      </a:ext>
                    </a:extLst>
                  </a:tr>
                  <a:tr h="27502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373" t="-1564444" r="-622761" b="-4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4.74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4.56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3.88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tr-TR" sz="1100" b="1" dirty="0"/>
                            <a:t>2</a:t>
                          </a:r>
                          <a:r>
                            <a:rPr lang="en-US" sz="1100" b="1" dirty="0"/>
                            <a:t>3.82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22.96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22.98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22.93</a:t>
                          </a:r>
                          <a:r>
                            <a:rPr lang="tr-TR" sz="1100" b="1" dirty="0"/>
                            <a:t> 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083708258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18.9 MW</a:t>
                          </a:r>
                          <a:endParaRPr lang="en-CH" sz="11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019404061"/>
                      </a:ext>
                    </a:extLst>
                  </a:tr>
                  <a:tr h="35605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E</a:t>
                          </a:r>
                          <a:r>
                            <a:rPr lang="en-US" sz="1100" b="1" baseline="-25000" dirty="0"/>
                            <a:t>max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78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84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90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69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86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96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75699051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S</a:t>
                          </a:r>
                          <a:r>
                            <a:rPr lang="en-US" sz="1100" b="1" baseline="-25000" dirty="0" err="1"/>
                            <a:t>c,max</a:t>
                          </a:r>
                          <a:r>
                            <a:rPr lang="en-US" sz="1100" b="1" baseline="-25000" dirty="0"/>
                            <a:t>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445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446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519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559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362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487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556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93863675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83857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21</a:t>
            </a:fld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3E2A54B-FB78-F8D3-FA42-5AD145660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157" y="2072831"/>
            <a:ext cx="2784516" cy="239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ECF00C00-54E6-4429-11D0-78863B0A19A2}"/>
              </a:ext>
            </a:extLst>
          </p:cNvPr>
          <p:cNvSpPr txBox="1">
            <a:spLocks/>
          </p:cNvSpPr>
          <p:nvPr/>
        </p:nvSpPr>
        <p:spPr>
          <a:xfrm>
            <a:off x="110243" y="142123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Alternative structure?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82F28DC9-275B-3404-4809-DCA1A6B812F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1058969"/>
                  </p:ext>
                </p:extLst>
              </p:nvPr>
            </p:nvGraphicFramePr>
            <p:xfrm>
              <a:off x="181389" y="1187269"/>
              <a:ext cx="4069722" cy="5186477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426079">
                      <a:extLst>
                        <a:ext uri="{9D8B030D-6E8A-4147-A177-3AD203B41FA5}">
                          <a16:colId xmlns:a16="http://schemas.microsoft.com/office/drawing/2014/main" val="2114513492"/>
                        </a:ext>
                      </a:extLst>
                    </a:gridCol>
                    <a:gridCol w="1275978">
                      <a:extLst>
                        <a:ext uri="{9D8B030D-6E8A-4147-A177-3AD203B41FA5}">
                          <a16:colId xmlns:a16="http://schemas.microsoft.com/office/drawing/2014/main" val="2469850798"/>
                        </a:ext>
                      </a:extLst>
                    </a:gridCol>
                    <a:gridCol w="1367665">
                      <a:extLst>
                        <a:ext uri="{9D8B030D-6E8A-4147-A177-3AD203B41FA5}">
                          <a16:colId xmlns:a16="http://schemas.microsoft.com/office/drawing/2014/main" val="2141124370"/>
                        </a:ext>
                      </a:extLst>
                    </a:gridCol>
                  </a:tblGrid>
                  <a:tr h="426028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9913309"/>
                      </a:ext>
                    </a:extLst>
                  </a:tr>
                  <a:tr h="404906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Delta = 2 mm</a:t>
                          </a:r>
                          <a:endParaRPr lang="en-CH" sz="1200" b="1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1736863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17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59125524"/>
                      </a:ext>
                    </a:extLst>
                  </a:tr>
                  <a:tr h="2840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de-DE" sz="1100" b="1" dirty="0"/>
                            <a:t>3.86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534298261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0.77 </a:t>
                          </a:r>
                          <a:r>
                            <a:rPr lang="tr-TR" sz="1100" b="1" dirty="0"/>
                            <a:t>→</a:t>
                          </a:r>
                          <a:r>
                            <a:rPr lang="en-US" sz="1100" b="1" dirty="0"/>
                            <a:t> 2.13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442370222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3.39 </a:t>
                          </a:r>
                          <a:r>
                            <a:rPr lang="tr-TR" sz="1100" b="1" dirty="0"/>
                            <a:t>→</a:t>
                          </a:r>
                          <a:r>
                            <a:rPr lang="en-US" sz="1100" b="1" dirty="0"/>
                            <a:t> 3.0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517030433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19261 </a:t>
                          </a:r>
                          <a:r>
                            <a:rPr lang="tr-TR" sz="1100" b="1" dirty="0"/>
                            <a:t>→</a:t>
                          </a:r>
                          <a:r>
                            <a:rPr lang="en-US" sz="1100" b="1" dirty="0"/>
                            <a:t> 19598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49891809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794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867464783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788385928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Eff. shunt impedance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100.76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8738058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9.83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7390817"/>
                      </a:ext>
                    </a:extLst>
                  </a:tr>
                  <a:tr h="52637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1579098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tr-TR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𝐚𝐯𝐠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32.28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22.82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9287578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E</a:t>
                          </a:r>
                          <a:r>
                            <a:rPr lang="en-US" sz="1100" b="1" baseline="-25000" dirty="0"/>
                            <a:t>max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128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64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5149891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S</a:t>
                          </a:r>
                          <a:r>
                            <a:rPr lang="en-US" sz="1100" b="1" baseline="-25000" dirty="0" err="1"/>
                            <a:t>c,max</a:t>
                          </a:r>
                          <a:r>
                            <a:rPr lang="en-US" sz="1100" b="1" baseline="-25000" dirty="0"/>
                            <a:t>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1081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270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01219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82F28DC9-275B-3404-4809-DCA1A6B812F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1058969"/>
                  </p:ext>
                </p:extLst>
              </p:nvPr>
            </p:nvGraphicFramePr>
            <p:xfrm>
              <a:off x="181389" y="1187269"/>
              <a:ext cx="4069722" cy="5186477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426079">
                      <a:extLst>
                        <a:ext uri="{9D8B030D-6E8A-4147-A177-3AD203B41FA5}">
                          <a16:colId xmlns:a16="http://schemas.microsoft.com/office/drawing/2014/main" val="2114513492"/>
                        </a:ext>
                      </a:extLst>
                    </a:gridCol>
                    <a:gridCol w="1275978">
                      <a:extLst>
                        <a:ext uri="{9D8B030D-6E8A-4147-A177-3AD203B41FA5}">
                          <a16:colId xmlns:a16="http://schemas.microsoft.com/office/drawing/2014/main" val="2469850798"/>
                        </a:ext>
                      </a:extLst>
                    </a:gridCol>
                    <a:gridCol w="1367665">
                      <a:extLst>
                        <a:ext uri="{9D8B030D-6E8A-4147-A177-3AD203B41FA5}">
                          <a16:colId xmlns:a16="http://schemas.microsoft.com/office/drawing/2014/main" val="2141124370"/>
                        </a:ext>
                      </a:extLst>
                    </a:gridCol>
                  </a:tblGrid>
                  <a:tr h="426028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99133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Delta = 2 mm</a:t>
                          </a:r>
                          <a:endParaRPr lang="en-CH" sz="1200" b="1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1736863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17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59125524"/>
                      </a:ext>
                    </a:extLst>
                  </a:tr>
                  <a:tr h="2840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</a:t>
                          </a:r>
                          <a:r>
                            <a:rPr lang="de-DE" sz="1100" b="1" dirty="0"/>
                            <a:t>3.86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53429826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0.77 </a:t>
                          </a:r>
                          <a:r>
                            <a:rPr lang="tr-TR" sz="1100" b="1" dirty="0"/>
                            <a:t>→</a:t>
                          </a:r>
                          <a:r>
                            <a:rPr lang="en-US" sz="1100" b="1" dirty="0"/>
                            <a:t> 2.13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442370222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3.39 </a:t>
                          </a:r>
                          <a:r>
                            <a:rPr lang="tr-TR" sz="1100" b="1" dirty="0"/>
                            <a:t>→</a:t>
                          </a:r>
                          <a:r>
                            <a:rPr lang="en-US" sz="1100" b="1" dirty="0"/>
                            <a:t> 3.0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51703043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19261 </a:t>
                          </a:r>
                          <a:r>
                            <a:rPr lang="tr-TR" sz="1100" b="1" dirty="0"/>
                            <a:t>→</a:t>
                          </a:r>
                          <a:r>
                            <a:rPr lang="en-US" sz="1100" b="1" dirty="0"/>
                            <a:t> 19598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049891809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794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867464783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14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788385928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Eff. shunt impedance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100.76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8738058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9.83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7390817"/>
                      </a:ext>
                    </a:extLst>
                  </a:tr>
                  <a:tr h="52637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01579098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3"/>
                          <a:stretch>
                            <a:fillRect l="-427" t="-1106452" r="-187607" b="-17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32.28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22.82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9287578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E</a:t>
                          </a:r>
                          <a:r>
                            <a:rPr lang="en-US" sz="1100" b="1" baseline="-25000" dirty="0"/>
                            <a:t>max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128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64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5149891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S</a:t>
                          </a:r>
                          <a:r>
                            <a:rPr lang="en-US" sz="1100" b="1" baseline="-25000" dirty="0" err="1"/>
                            <a:t>c,max</a:t>
                          </a:r>
                          <a:r>
                            <a:rPr lang="en-US" sz="1100" b="1" baseline="-25000" dirty="0"/>
                            <a:t>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1081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270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3012193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F12B656F-2852-A952-799C-6C68D59D851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502316"/>
                  </p:ext>
                </p:extLst>
              </p:nvPr>
            </p:nvGraphicFramePr>
            <p:xfrm>
              <a:off x="7183719" y="2002117"/>
              <a:ext cx="4878145" cy="390360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709359">
                      <a:extLst>
                        <a:ext uri="{9D8B030D-6E8A-4147-A177-3AD203B41FA5}">
                          <a16:colId xmlns:a16="http://schemas.microsoft.com/office/drawing/2014/main" val="2790439250"/>
                        </a:ext>
                      </a:extLst>
                    </a:gridCol>
                    <a:gridCol w="1529442">
                      <a:extLst>
                        <a:ext uri="{9D8B030D-6E8A-4147-A177-3AD203B41FA5}">
                          <a16:colId xmlns:a16="http://schemas.microsoft.com/office/drawing/2014/main" val="3648645566"/>
                        </a:ext>
                      </a:extLst>
                    </a:gridCol>
                    <a:gridCol w="1639344">
                      <a:extLst>
                        <a:ext uri="{9D8B030D-6E8A-4147-A177-3AD203B41FA5}">
                          <a16:colId xmlns:a16="http://schemas.microsoft.com/office/drawing/2014/main" val="2173173079"/>
                        </a:ext>
                      </a:extLst>
                    </a:gridCol>
                  </a:tblGrid>
                  <a:tr h="46767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9306182"/>
                      </a:ext>
                    </a:extLst>
                  </a:tr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2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5159061"/>
                      </a:ext>
                    </a:extLst>
                  </a:tr>
                  <a:tr h="71091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5709752"/>
                      </a:ext>
                    </a:extLst>
                  </a:tr>
                  <a:tr h="57631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tr-TR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𝐚𝐯𝐠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32.28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22.82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8266915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Total length of LINAC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190.21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269.06 m 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881209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90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6985757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32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772978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F12B656F-2852-A952-799C-6C68D59D851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502316"/>
                  </p:ext>
                </p:extLst>
              </p:nvPr>
            </p:nvGraphicFramePr>
            <p:xfrm>
              <a:off x="7183719" y="2002117"/>
              <a:ext cx="4878145" cy="390360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709359">
                      <a:extLst>
                        <a:ext uri="{9D8B030D-6E8A-4147-A177-3AD203B41FA5}">
                          <a16:colId xmlns:a16="http://schemas.microsoft.com/office/drawing/2014/main" val="2790439250"/>
                        </a:ext>
                      </a:extLst>
                    </a:gridCol>
                    <a:gridCol w="1529442">
                      <a:extLst>
                        <a:ext uri="{9D8B030D-6E8A-4147-A177-3AD203B41FA5}">
                          <a16:colId xmlns:a16="http://schemas.microsoft.com/office/drawing/2014/main" val="3648645566"/>
                        </a:ext>
                      </a:extLst>
                    </a:gridCol>
                    <a:gridCol w="1639344">
                      <a:extLst>
                        <a:ext uri="{9D8B030D-6E8A-4147-A177-3AD203B41FA5}">
                          <a16:colId xmlns:a16="http://schemas.microsoft.com/office/drawing/2014/main" val="2173173079"/>
                        </a:ext>
                      </a:extLst>
                    </a:gridCol>
                  </a:tblGrid>
                  <a:tr h="46767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9306182"/>
                      </a:ext>
                    </a:extLst>
                  </a:tr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2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5159061"/>
                      </a:ext>
                    </a:extLst>
                  </a:tr>
                  <a:tr h="71091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5709752"/>
                      </a:ext>
                    </a:extLst>
                  </a:tr>
                  <a:tr h="5763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4"/>
                          <a:stretch>
                            <a:fillRect l="-356" t="-311579" r="-186477" b="-266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32.28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22.82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8266915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Total length of LINAC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190.21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269.06 m 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881209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90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6985757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32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7729784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792342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44963DD-B2DB-8AEC-B529-0D61574812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" t="8988" r="8834" b="3803"/>
          <a:stretch/>
        </p:blipFill>
        <p:spPr>
          <a:xfrm>
            <a:off x="609600" y="1445726"/>
            <a:ext cx="4761654" cy="3966548"/>
          </a:xfrm>
          <a:prstGeom prst="rect">
            <a:avLst/>
          </a:prstGeom>
        </p:spPr>
      </p:pic>
      <p:pic>
        <p:nvPicPr>
          <p:cNvPr id="11" name="Picture 10" descr="A graph with a red line&#10;&#10;Description automatically generated">
            <a:extLst>
              <a:ext uri="{FF2B5EF4-FFF2-40B4-BE49-F238E27FC236}">
                <a16:creationId xmlns:a16="http://schemas.microsoft.com/office/drawing/2014/main" id="{B7252E55-3E5E-9B02-702B-A97103BC40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3" t="9383" r="8203" b="3704"/>
          <a:stretch/>
        </p:blipFill>
        <p:spPr>
          <a:xfrm>
            <a:off x="6096000" y="1445726"/>
            <a:ext cx="5145517" cy="4083008"/>
          </a:xfrm>
          <a:prstGeom prst="rect">
            <a:avLst/>
          </a:prstGeom>
        </p:spPr>
      </p:pic>
      <p:sp>
        <p:nvSpPr>
          <p:cNvPr id="12" name="Title 4">
            <a:extLst>
              <a:ext uri="{FF2B5EF4-FFF2-40B4-BE49-F238E27FC236}">
                <a16:creationId xmlns:a16="http://schemas.microsoft.com/office/drawing/2014/main" id="{FA44BCC3-C74A-F8A5-D982-7AF6F493364A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15mm, 2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71855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purple lines&#10;&#10;Description automatically generated">
            <a:extLst>
              <a:ext uri="{FF2B5EF4-FFF2-40B4-BE49-F238E27FC236}">
                <a16:creationId xmlns:a16="http://schemas.microsoft.com/office/drawing/2014/main" id="{2505D92F-FF98-F57D-DD11-B3D1E770F4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9" t="9865" r="7512" b="3112"/>
          <a:stretch/>
        </p:blipFill>
        <p:spPr>
          <a:xfrm>
            <a:off x="168756" y="1900002"/>
            <a:ext cx="3825366" cy="3057991"/>
          </a:xfrm>
          <a:prstGeom prst="rect">
            <a:avLst/>
          </a:prstGeom>
        </p:spPr>
      </p:pic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11EFC38-8F59-BBCD-AAB2-E1EAEA377D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3" t="8889" r="8644" b="4561"/>
          <a:stretch/>
        </p:blipFill>
        <p:spPr>
          <a:xfrm>
            <a:off x="4269470" y="1900001"/>
            <a:ext cx="3653060" cy="3057992"/>
          </a:xfrm>
          <a:prstGeom prst="rect">
            <a:avLst/>
          </a:prstGeom>
        </p:spPr>
      </p:pic>
      <p:pic>
        <p:nvPicPr>
          <p:cNvPr id="7" name="Picture 6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338D34ED-9688-95EE-D508-C80F07ECFA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1" t="8421" r="8269" b="4795"/>
          <a:stretch/>
        </p:blipFill>
        <p:spPr>
          <a:xfrm>
            <a:off x="8087455" y="1900001"/>
            <a:ext cx="3766853" cy="3057992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CBECD121-960A-9314-A1A8-A2CF92232A2D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15mm, 2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CF5648-796E-5B1D-190E-1A139EF55862}"/>
              </a:ext>
            </a:extLst>
          </p:cNvPr>
          <p:cNvSpPr txBox="1"/>
          <p:nvPr/>
        </p:nvSpPr>
        <p:spPr>
          <a:xfrm>
            <a:off x="5019163" y="1253670"/>
            <a:ext cx="298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Maximum difference between 312 bunches:</a:t>
            </a:r>
          </a:p>
          <a:p>
            <a:r>
              <a:rPr lang="el-GR" sz="1200" dirty="0">
                <a:solidFill>
                  <a:srgbClr val="FF0000"/>
                </a:solidFill>
              </a:rPr>
              <a:t>Δ</a:t>
            </a:r>
            <a:r>
              <a:rPr lang="en-GB" sz="1200" dirty="0">
                <a:solidFill>
                  <a:srgbClr val="FF0000"/>
                </a:solidFill>
              </a:rPr>
              <a:t>V= 0.</a:t>
            </a:r>
            <a:r>
              <a:rPr lang="en-US" sz="1200" dirty="0">
                <a:solidFill>
                  <a:srgbClr val="FF0000"/>
                </a:solidFill>
              </a:rPr>
              <a:t>18</a:t>
            </a:r>
            <a:r>
              <a:rPr lang="en-GB" sz="1200" dirty="0">
                <a:solidFill>
                  <a:srgbClr val="FF0000"/>
                </a:solidFill>
              </a:rPr>
              <a:t> MV</a:t>
            </a:r>
          </a:p>
          <a:p>
            <a:r>
              <a:rPr lang="en-GB" sz="1200" dirty="0">
                <a:solidFill>
                  <a:srgbClr val="FF0000"/>
                </a:solidFill>
              </a:rPr>
              <a:t>0.</a:t>
            </a:r>
            <a:r>
              <a:rPr lang="en-US" sz="1200" dirty="0">
                <a:solidFill>
                  <a:srgbClr val="FF0000"/>
                </a:solidFill>
              </a:rPr>
              <a:t>2</a:t>
            </a:r>
            <a:r>
              <a:rPr lang="en-GB" sz="1200" dirty="0">
                <a:solidFill>
                  <a:srgbClr val="FF0000"/>
                </a:solidFill>
              </a:rPr>
              <a:t>% energy spread</a:t>
            </a:r>
            <a:endParaRPr lang="en-US" sz="12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F9E6B40-CFE8-F498-1837-B3C40D1405B5}"/>
              </a:ext>
            </a:extLst>
          </p:cNvPr>
          <p:cNvSpPr/>
          <p:nvPr/>
        </p:nvSpPr>
        <p:spPr>
          <a:xfrm>
            <a:off x="5785355" y="2066730"/>
            <a:ext cx="1062603" cy="293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6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FA44BCC3-C74A-F8A5-D982-7AF6F493364A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15mm, 4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87D3AA0-5109-2657-E9AB-7C2B56C1C9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9401" r="8193" b="3501"/>
          <a:stretch/>
        </p:blipFill>
        <p:spPr>
          <a:xfrm>
            <a:off x="670650" y="1445726"/>
            <a:ext cx="4968858" cy="4083008"/>
          </a:xfrm>
          <a:prstGeom prst="rect">
            <a:avLst/>
          </a:prstGeom>
        </p:spPr>
      </p:pic>
      <p:pic>
        <p:nvPicPr>
          <p:cNvPr id="5" name="Picture 4" descr="A graph with a red line&#10;&#10;Description automatically generated">
            <a:extLst>
              <a:ext uri="{FF2B5EF4-FFF2-40B4-BE49-F238E27FC236}">
                <a16:creationId xmlns:a16="http://schemas.microsoft.com/office/drawing/2014/main" id="{1A7DACA6-B039-8431-1058-CC94B8246A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9584" r="7445" b="4166"/>
          <a:stretch/>
        </p:blipFill>
        <p:spPr>
          <a:xfrm>
            <a:off x="6070617" y="1447882"/>
            <a:ext cx="5276849" cy="408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9541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purple lines&#10;&#10;Description automatically generated">
            <a:extLst>
              <a:ext uri="{FF2B5EF4-FFF2-40B4-BE49-F238E27FC236}">
                <a16:creationId xmlns:a16="http://schemas.microsoft.com/office/drawing/2014/main" id="{2505D92F-FF98-F57D-DD11-B3D1E770F4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9" t="9865" r="7512" b="3112"/>
          <a:stretch/>
        </p:blipFill>
        <p:spPr>
          <a:xfrm>
            <a:off x="168756" y="1900002"/>
            <a:ext cx="3825366" cy="3057991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CBECD121-960A-9314-A1A8-A2CF92232A2D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15mm, 4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CF5648-796E-5B1D-190E-1A139EF55862}"/>
              </a:ext>
            </a:extLst>
          </p:cNvPr>
          <p:cNvSpPr txBox="1"/>
          <p:nvPr/>
        </p:nvSpPr>
        <p:spPr>
          <a:xfrm>
            <a:off x="4950809" y="1253671"/>
            <a:ext cx="298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Maximum difference between 312 bunches:</a:t>
            </a:r>
          </a:p>
          <a:p>
            <a:r>
              <a:rPr lang="el-GR" sz="1200" dirty="0">
                <a:solidFill>
                  <a:srgbClr val="FF0000"/>
                </a:solidFill>
              </a:rPr>
              <a:t>Δ</a:t>
            </a:r>
            <a:r>
              <a:rPr lang="en-GB" sz="1200" dirty="0">
                <a:solidFill>
                  <a:srgbClr val="FF0000"/>
                </a:solidFill>
              </a:rPr>
              <a:t>V= 0.</a:t>
            </a:r>
            <a:r>
              <a:rPr lang="en-US" sz="1200" dirty="0">
                <a:solidFill>
                  <a:srgbClr val="FF0000"/>
                </a:solidFill>
              </a:rPr>
              <a:t>13</a:t>
            </a:r>
            <a:r>
              <a:rPr lang="en-GB" sz="1200" dirty="0">
                <a:solidFill>
                  <a:srgbClr val="FF0000"/>
                </a:solidFill>
              </a:rPr>
              <a:t> MV</a:t>
            </a:r>
          </a:p>
          <a:p>
            <a:r>
              <a:rPr lang="en-GB" sz="1200" dirty="0">
                <a:solidFill>
                  <a:srgbClr val="FF0000"/>
                </a:solidFill>
              </a:rPr>
              <a:t>0.</a:t>
            </a:r>
            <a:r>
              <a:rPr lang="en-US" sz="1200" dirty="0">
                <a:solidFill>
                  <a:srgbClr val="FF0000"/>
                </a:solidFill>
              </a:rPr>
              <a:t>2</a:t>
            </a:r>
            <a:r>
              <a:rPr lang="en-GB" sz="1200" dirty="0">
                <a:solidFill>
                  <a:srgbClr val="FF0000"/>
                </a:solidFill>
              </a:rPr>
              <a:t>% energy spread</a:t>
            </a:r>
            <a:endParaRPr lang="en-US" sz="1200" dirty="0"/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9341318-4CA3-C1A5-22CB-836DF3A23D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7" t="9167" r="8333" b="3611"/>
          <a:stretch/>
        </p:blipFill>
        <p:spPr>
          <a:xfrm>
            <a:off x="4255362" y="1900002"/>
            <a:ext cx="3681276" cy="3057991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F25B1C10-C069-B5A5-AB97-6C5630173A08}"/>
              </a:ext>
            </a:extLst>
          </p:cNvPr>
          <p:cNvSpPr/>
          <p:nvPr/>
        </p:nvSpPr>
        <p:spPr>
          <a:xfrm>
            <a:off x="6011120" y="2099342"/>
            <a:ext cx="1062603" cy="293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63BC0EFB-26A8-7C0D-9F92-671B3061A7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4" t="8333" r="8333" b="4306"/>
          <a:stretch/>
        </p:blipFill>
        <p:spPr>
          <a:xfrm>
            <a:off x="8073334" y="1863581"/>
            <a:ext cx="3794815" cy="307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48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FA44BCC3-C74A-F8A5-D982-7AF6F493364A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16mm, 2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16BE32-EA47-9AA2-858B-A61E15A92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69742"/>
            <a:ext cx="5019675" cy="42349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E0E70D-3BC5-0B85-C40B-730C973EC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69742"/>
            <a:ext cx="5537571" cy="423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2647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CBECD121-960A-9314-A1A8-A2CF92232A2D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16mm, 2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CF5648-796E-5B1D-190E-1A139EF55862}"/>
              </a:ext>
            </a:extLst>
          </p:cNvPr>
          <p:cNvSpPr txBox="1"/>
          <p:nvPr/>
        </p:nvSpPr>
        <p:spPr>
          <a:xfrm>
            <a:off x="5019163" y="1253670"/>
            <a:ext cx="298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Maximum difference between 312 bunches:</a:t>
            </a:r>
          </a:p>
          <a:p>
            <a:r>
              <a:rPr lang="el-GR" sz="1200" dirty="0">
                <a:solidFill>
                  <a:srgbClr val="FF0000"/>
                </a:solidFill>
              </a:rPr>
              <a:t>Δ</a:t>
            </a:r>
            <a:r>
              <a:rPr lang="en-GB" sz="1200" dirty="0">
                <a:solidFill>
                  <a:srgbClr val="FF0000"/>
                </a:solidFill>
              </a:rPr>
              <a:t>V= 0.</a:t>
            </a:r>
            <a:r>
              <a:rPr lang="en-US" sz="1200" dirty="0">
                <a:solidFill>
                  <a:srgbClr val="FF0000"/>
                </a:solidFill>
              </a:rPr>
              <a:t>28</a:t>
            </a:r>
            <a:r>
              <a:rPr lang="en-GB" sz="1200" dirty="0">
                <a:solidFill>
                  <a:srgbClr val="FF0000"/>
                </a:solidFill>
              </a:rPr>
              <a:t> MV</a:t>
            </a:r>
          </a:p>
          <a:p>
            <a:r>
              <a:rPr lang="en-GB" sz="1200" dirty="0">
                <a:solidFill>
                  <a:srgbClr val="FF0000"/>
                </a:solidFill>
              </a:rPr>
              <a:t>0.</a:t>
            </a:r>
            <a:r>
              <a:rPr lang="en-US" sz="1200" dirty="0">
                <a:solidFill>
                  <a:srgbClr val="FF0000"/>
                </a:solidFill>
              </a:rPr>
              <a:t>3</a:t>
            </a:r>
            <a:r>
              <a:rPr lang="en-GB" sz="1200" dirty="0">
                <a:solidFill>
                  <a:srgbClr val="FF0000"/>
                </a:solidFill>
              </a:rPr>
              <a:t>% energy spread</a:t>
            </a:r>
            <a:endParaRPr lang="en-US" sz="1200" dirty="0"/>
          </a:p>
        </p:txBody>
      </p:sp>
      <p:pic>
        <p:nvPicPr>
          <p:cNvPr id="4" name="Picture 3" descr="A graph with purple lines&#10;&#10;Description automatically generated">
            <a:extLst>
              <a:ext uri="{FF2B5EF4-FFF2-40B4-BE49-F238E27FC236}">
                <a16:creationId xmlns:a16="http://schemas.microsoft.com/office/drawing/2014/main" id="{28FF1954-34EE-D2E4-0E42-7315214982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9" t="10139" r="8445" b="3473"/>
          <a:stretch/>
        </p:blipFill>
        <p:spPr>
          <a:xfrm>
            <a:off x="133316" y="1836167"/>
            <a:ext cx="3948790" cy="3185665"/>
          </a:xfrm>
          <a:prstGeom prst="rect">
            <a:avLst/>
          </a:prstGeom>
        </p:spPr>
      </p:pic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711F7A9-67AA-020B-7529-7885C5F49F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4" t="9028" r="8333" b="4027"/>
          <a:stretch/>
        </p:blipFill>
        <p:spPr>
          <a:xfrm>
            <a:off x="4121605" y="1836167"/>
            <a:ext cx="3948790" cy="3256842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6827BDE-D03B-ACD4-BC4E-A260F691FDC0}"/>
              </a:ext>
            </a:extLst>
          </p:cNvPr>
          <p:cNvSpPr/>
          <p:nvPr/>
        </p:nvSpPr>
        <p:spPr>
          <a:xfrm>
            <a:off x="6404480" y="2066729"/>
            <a:ext cx="1062603" cy="293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diagram of a curve&#10;&#10;Description automatically generated">
            <a:extLst>
              <a:ext uri="{FF2B5EF4-FFF2-40B4-BE49-F238E27FC236}">
                <a16:creationId xmlns:a16="http://schemas.microsoft.com/office/drawing/2014/main" id="{CC596CE6-08CA-E810-A471-8218729859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9306" r="9111" b="4444"/>
          <a:stretch/>
        </p:blipFill>
        <p:spPr>
          <a:xfrm>
            <a:off x="8109894" y="1900001"/>
            <a:ext cx="3810544" cy="312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08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FA44BCC3-C74A-F8A5-D982-7AF6F493364A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16mm, 4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pic>
        <p:nvPicPr>
          <p:cNvPr id="4" name="Picture 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5518D0C-6B60-0DEE-7BFB-65468DA944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5" t="9167" r="9223" b="4306"/>
          <a:stretch/>
        </p:blipFill>
        <p:spPr>
          <a:xfrm>
            <a:off x="438151" y="1369742"/>
            <a:ext cx="5091488" cy="4234976"/>
          </a:xfrm>
          <a:prstGeom prst="rect">
            <a:avLst/>
          </a:prstGeom>
        </p:spPr>
      </p:pic>
      <p:pic>
        <p:nvPicPr>
          <p:cNvPr id="7" name="Picture 6" descr="A graph with a red line&#10;&#10;Description automatically generated">
            <a:extLst>
              <a:ext uri="{FF2B5EF4-FFF2-40B4-BE49-F238E27FC236}">
                <a16:creationId xmlns:a16="http://schemas.microsoft.com/office/drawing/2014/main" id="{FAB8F1A3-3B2A-C797-91D7-76F3CE537C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" t="9721" r="7112" b="4029"/>
          <a:stretch/>
        </p:blipFill>
        <p:spPr>
          <a:xfrm>
            <a:off x="6096000" y="1369742"/>
            <a:ext cx="5462505" cy="423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547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CBECD121-960A-9314-A1A8-A2CF92232A2D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16mm, 4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CF5648-796E-5B1D-190E-1A139EF55862}"/>
              </a:ext>
            </a:extLst>
          </p:cNvPr>
          <p:cNvSpPr txBox="1"/>
          <p:nvPr/>
        </p:nvSpPr>
        <p:spPr>
          <a:xfrm>
            <a:off x="5019163" y="1253670"/>
            <a:ext cx="298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Maximum difference between 312 bunches:</a:t>
            </a:r>
          </a:p>
          <a:p>
            <a:r>
              <a:rPr lang="el-GR" sz="1200" dirty="0">
                <a:solidFill>
                  <a:srgbClr val="FF0000"/>
                </a:solidFill>
              </a:rPr>
              <a:t>Δ</a:t>
            </a:r>
            <a:r>
              <a:rPr lang="en-GB" sz="1200" dirty="0">
                <a:solidFill>
                  <a:srgbClr val="FF0000"/>
                </a:solidFill>
              </a:rPr>
              <a:t>V= 0.</a:t>
            </a:r>
            <a:r>
              <a:rPr lang="en-US" sz="1200" dirty="0">
                <a:solidFill>
                  <a:srgbClr val="FF0000"/>
                </a:solidFill>
              </a:rPr>
              <a:t>2</a:t>
            </a:r>
            <a:r>
              <a:rPr lang="en-GB" sz="1200" dirty="0">
                <a:solidFill>
                  <a:srgbClr val="FF0000"/>
                </a:solidFill>
              </a:rPr>
              <a:t> MV</a:t>
            </a:r>
          </a:p>
          <a:p>
            <a:r>
              <a:rPr lang="en-GB" sz="1200" dirty="0">
                <a:solidFill>
                  <a:srgbClr val="FF0000"/>
                </a:solidFill>
              </a:rPr>
              <a:t>0.</a:t>
            </a:r>
            <a:r>
              <a:rPr lang="en-US" sz="1200" dirty="0">
                <a:solidFill>
                  <a:srgbClr val="FF0000"/>
                </a:solidFill>
              </a:rPr>
              <a:t>3</a:t>
            </a:r>
            <a:r>
              <a:rPr lang="en-GB" sz="1200" dirty="0">
                <a:solidFill>
                  <a:srgbClr val="FF0000"/>
                </a:solidFill>
              </a:rPr>
              <a:t>% energy spread</a:t>
            </a:r>
            <a:endParaRPr lang="en-US" sz="1200" dirty="0"/>
          </a:p>
        </p:txBody>
      </p:sp>
      <p:pic>
        <p:nvPicPr>
          <p:cNvPr id="4" name="Picture 3" descr="A graph with purple lines&#10;&#10;Description automatically generated">
            <a:extLst>
              <a:ext uri="{FF2B5EF4-FFF2-40B4-BE49-F238E27FC236}">
                <a16:creationId xmlns:a16="http://schemas.microsoft.com/office/drawing/2014/main" id="{28FF1954-34EE-D2E4-0E42-7315214982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9" t="10139" r="8445" b="3473"/>
          <a:stretch/>
        </p:blipFill>
        <p:spPr>
          <a:xfrm>
            <a:off x="133316" y="1836167"/>
            <a:ext cx="3948790" cy="3185665"/>
          </a:xfrm>
          <a:prstGeom prst="rect">
            <a:avLst/>
          </a:prstGeom>
        </p:spPr>
      </p:pic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7D6954C-D183-6E03-AB7B-F23ECDD44C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2" t="9445" r="8222" b="4167"/>
          <a:stretch/>
        </p:blipFill>
        <p:spPr>
          <a:xfrm>
            <a:off x="4194447" y="1836167"/>
            <a:ext cx="3810545" cy="315180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648CEAED-1F84-39CF-DCFA-CFAB3F16F165}"/>
              </a:ext>
            </a:extLst>
          </p:cNvPr>
          <p:cNvSpPr/>
          <p:nvPr/>
        </p:nvSpPr>
        <p:spPr>
          <a:xfrm>
            <a:off x="6143658" y="1973025"/>
            <a:ext cx="1062603" cy="293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9DC5ACDC-36D4-8B5C-DC2E-17C954561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8333" r="9111" b="3751"/>
          <a:stretch/>
        </p:blipFill>
        <p:spPr>
          <a:xfrm>
            <a:off x="8117333" y="1776216"/>
            <a:ext cx="3948790" cy="327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91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A5AF5-CCD4-844F-5B6A-8D0457C4B424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CLIC Booster </a:t>
            </a:r>
            <a:r>
              <a:rPr lang="en-US" sz="3200" b="1" u="sng" dirty="0" err="1"/>
              <a:t>Linac</a:t>
            </a:r>
            <a:r>
              <a:rPr lang="en-US" sz="3200" b="1" u="sng" dirty="0"/>
              <a:t> </a:t>
            </a:r>
            <a:r>
              <a:rPr lang="en-US" sz="3200" b="1" u="sng" dirty="0" err="1"/>
              <a:t>strcuture</a:t>
            </a:r>
            <a:r>
              <a:rPr lang="en-US" sz="3200" b="1" u="sng" dirty="0"/>
              <a:t> </a:t>
            </a:r>
            <a:r>
              <a:rPr lang="en-US" sz="3200" b="1" u="sng" dirty="0" err="1"/>
              <a:t>wakefields</a:t>
            </a:r>
            <a:endParaRPr lang="en-US" sz="3200" b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C6C911F-6779-79D9-4AB9-2ABC2E932928}"/>
                  </a:ext>
                </a:extLst>
              </p:cNvPr>
              <p:cNvSpPr txBox="1"/>
              <p:nvPr/>
            </p:nvSpPr>
            <p:spPr>
              <a:xfrm>
                <a:off x="110243" y="750680"/>
                <a:ext cx="11134866" cy="6724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de-DE" sz="1800" b="1" dirty="0">
                    <a:latin typeface="+mn-lt"/>
                  </a:rPr>
                  <a:t>Parameters </a:t>
                </a:r>
                <a:r>
                  <a:rPr lang="de-DE" sz="1800" b="1" dirty="0" err="1">
                    <a:latin typeface="+mn-lt"/>
                  </a:rPr>
                  <a:t>for</a:t>
                </a:r>
                <a:r>
                  <a:rPr lang="de-DE" sz="1800" b="1" dirty="0">
                    <a:latin typeface="+mn-lt"/>
                  </a:rPr>
                  <a:t> </a:t>
                </a:r>
                <a:r>
                  <a:rPr lang="de-DE" sz="1800" b="1" dirty="0" err="1">
                    <a:latin typeface="+mn-lt"/>
                  </a:rPr>
                  <a:t>the</a:t>
                </a:r>
                <a:r>
                  <a:rPr lang="de-DE" sz="1800" b="1" dirty="0">
                    <a:latin typeface="+mn-lt"/>
                  </a:rPr>
                  <a:t> </a:t>
                </a:r>
                <a:r>
                  <a:rPr lang="de-DE" sz="1800" b="1" dirty="0" err="1">
                    <a:latin typeface="+mn-lt"/>
                  </a:rPr>
                  <a:t>structure</a:t>
                </a:r>
                <a:r>
                  <a:rPr lang="de-DE" sz="1800" b="1" dirty="0">
                    <a:latin typeface="+mn-lt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lang="de-DE" sz="1800" dirty="0"/>
                  <a:t>f = 2 GHz, </a:t>
                </a:r>
                <a:r>
                  <a:rPr lang="en-US" sz="1800" dirty="0">
                    <a:sym typeface="Wingdings" panose="05000000000000000000" pitchFamily="2" charset="2"/>
                  </a:rPr>
                  <a:t>Length = 3m</a:t>
                </a:r>
                <a:r>
                  <a:rPr lang="de-DE" sz="1800" dirty="0">
                    <a:sym typeface="Wingdings" panose="05000000000000000000" pitchFamily="2" charset="2"/>
                  </a:rPr>
                  <a:t>, </a:t>
                </a:r>
                <a:r>
                  <a:rPr lang="de-DE" sz="1800" dirty="0"/>
                  <a:t>Phase </a:t>
                </a:r>
                <a:r>
                  <a:rPr lang="de-DE" sz="1800" dirty="0" err="1"/>
                  <a:t>advance</a:t>
                </a:r>
                <a:r>
                  <a:rPr lang="de-DE" sz="1800" dirty="0"/>
                  <a:t> = </a:t>
                </a:r>
                <a:r>
                  <a:rPr lang="de-DE" sz="1800" dirty="0">
                    <a:sym typeface="Wingdings" panose="05000000000000000000" pitchFamily="2" charset="2"/>
                  </a:rPr>
                  <a:t>2</a:t>
                </a:r>
                <a:r>
                  <a:rPr lang="el-GR" sz="1800" dirty="0">
                    <a:sym typeface="Wingdings" panose="05000000000000000000" pitchFamily="2" charset="2"/>
                  </a:rPr>
                  <a:t>π</a:t>
                </a:r>
                <a:r>
                  <a:rPr lang="de-DE" sz="1800" dirty="0">
                    <a:sym typeface="Wingdings" panose="05000000000000000000" pitchFamily="2" charset="2"/>
                  </a:rPr>
                  <a:t>/3</a:t>
                </a:r>
                <a:r>
                  <a:rPr lang="tr-TR" sz="1800" dirty="0">
                    <a:sym typeface="Wingdings" panose="05000000000000000000" pitchFamily="2" charset="2"/>
                  </a:rPr>
                  <a:t>, </a:t>
                </a:r>
                <a:r>
                  <a:rPr lang="de-DE" sz="1800" dirty="0"/>
                  <a:t>Q</a:t>
                </a:r>
                <a:r>
                  <a:rPr lang="de-DE" sz="1800" baseline="-25000" dirty="0"/>
                  <a:t>0,SLED</a:t>
                </a:r>
                <a:r>
                  <a:rPr lang="de-DE" sz="1800" dirty="0"/>
                  <a:t> = 2e5, </a:t>
                </a:r>
                <a:r>
                  <a:rPr lang="de-DE" sz="1800" dirty="0" err="1"/>
                  <a:t>T</a:t>
                </a:r>
                <a:r>
                  <a:rPr lang="de-DE" sz="1800" baseline="-25000" dirty="0" err="1"/>
                  <a:t>klystron</a:t>
                </a:r>
                <a:r>
                  <a:rPr lang="de-DE" sz="1800" dirty="0"/>
                  <a:t> = 5 </a:t>
                </a:r>
                <a:r>
                  <a:rPr lang="de-DE" sz="1800" dirty="0" err="1"/>
                  <a:t>us</a:t>
                </a:r>
                <a:r>
                  <a:rPr lang="de-DE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tr-TR" sz="1800" b="0" i="1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tr-TR" sz="1800" b="0" i="1"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de-DE" sz="1800" dirty="0"/>
                  <a:t>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C6C911F-6779-79D9-4AB9-2ABC2E9329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43" y="750680"/>
                <a:ext cx="11134866" cy="672492"/>
              </a:xfrm>
              <a:prstGeom prst="rect">
                <a:avLst/>
              </a:prstGeom>
              <a:blipFill>
                <a:blip r:embed="rId2"/>
                <a:stretch>
                  <a:fillRect l="-328" t="-4545"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047BCD5-5DBB-83AC-2BB9-615733CAF9EE}"/>
              </a:ext>
            </a:extLst>
          </p:cNvPr>
          <p:cNvSpPr txBox="1"/>
          <p:nvPr/>
        </p:nvSpPr>
        <p:spPr>
          <a:xfrm>
            <a:off x="826375" y="1745713"/>
            <a:ext cx="3986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Avg</a:t>
            </a:r>
            <a:r>
              <a:rPr lang="de-DE" dirty="0">
                <a:solidFill>
                  <a:srgbClr val="FF0000"/>
                </a:solidFill>
              </a:rPr>
              <a:t>. Aperture 15 mm </a:t>
            </a:r>
            <a:r>
              <a:rPr lang="de-DE" dirty="0" err="1">
                <a:solidFill>
                  <a:srgbClr val="FF0000"/>
                </a:solidFill>
              </a:rPr>
              <a:t>with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delta</a:t>
            </a:r>
            <a:r>
              <a:rPr lang="de-DE" dirty="0">
                <a:solidFill>
                  <a:srgbClr val="FF0000"/>
                </a:solidFill>
              </a:rPr>
              <a:t> = 2mm</a:t>
            </a:r>
          </a:p>
        </p:txBody>
      </p:sp>
      <p:pic>
        <p:nvPicPr>
          <p:cNvPr id="11" name="Picture 10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AD081830-3DE2-083D-A47C-C831383196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t="8711" r="7635" b="4091"/>
          <a:stretch/>
        </p:blipFill>
        <p:spPr>
          <a:xfrm>
            <a:off x="441169" y="2115045"/>
            <a:ext cx="4757042" cy="3805400"/>
          </a:xfrm>
          <a:prstGeom prst="rect">
            <a:avLst/>
          </a:prstGeom>
        </p:spPr>
      </p:pic>
      <p:pic>
        <p:nvPicPr>
          <p:cNvPr id="14" name="Picture 13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50692588-CA15-8915-82C8-BA53844C0DE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" t="8316" r="8090" b="5329"/>
          <a:stretch/>
        </p:blipFill>
        <p:spPr>
          <a:xfrm>
            <a:off x="6254565" y="2080547"/>
            <a:ext cx="4886132" cy="38743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5CE7F5F-D1FA-E377-6229-D248DBAF5504}"/>
              </a:ext>
            </a:extLst>
          </p:cNvPr>
          <p:cNvSpPr txBox="1"/>
          <p:nvPr/>
        </p:nvSpPr>
        <p:spPr>
          <a:xfrm>
            <a:off x="6975588" y="1745713"/>
            <a:ext cx="3986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Avg</a:t>
            </a:r>
            <a:r>
              <a:rPr lang="de-DE" dirty="0">
                <a:solidFill>
                  <a:srgbClr val="FF0000"/>
                </a:solidFill>
              </a:rPr>
              <a:t>. Aperture 16 mm </a:t>
            </a:r>
            <a:r>
              <a:rPr lang="de-DE" dirty="0" err="1">
                <a:solidFill>
                  <a:srgbClr val="FF0000"/>
                </a:solidFill>
              </a:rPr>
              <a:t>with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delta</a:t>
            </a:r>
            <a:r>
              <a:rPr lang="de-DE" dirty="0">
                <a:solidFill>
                  <a:srgbClr val="FF0000"/>
                </a:solidFill>
              </a:rPr>
              <a:t> = 3mm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5C5F77-4B7C-523E-9ADF-E7AF145320E8}"/>
              </a:ext>
            </a:extLst>
          </p:cNvPr>
          <p:cNvSpPr txBox="1"/>
          <p:nvPr/>
        </p:nvSpPr>
        <p:spPr>
          <a:xfrm>
            <a:off x="2635249" y="5019057"/>
            <a:ext cx="26421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</a:rPr>
              <a:t>Sum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of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wakes</a:t>
            </a:r>
            <a:r>
              <a:rPr lang="de-DE" sz="1600" dirty="0">
                <a:solidFill>
                  <a:srgbClr val="FF0000"/>
                </a:solidFill>
              </a:rPr>
              <a:t> = 9.83 &lt; 10</a:t>
            </a:r>
          </a:p>
          <a:p>
            <a:r>
              <a:rPr lang="de-DE" sz="1600" dirty="0" err="1">
                <a:solidFill>
                  <a:srgbClr val="FF0000"/>
                </a:solidFill>
              </a:rPr>
              <a:t>between</a:t>
            </a:r>
            <a:r>
              <a:rPr lang="de-DE" sz="1600" dirty="0">
                <a:solidFill>
                  <a:srgbClr val="FF0000"/>
                </a:solidFill>
              </a:rPr>
              <a:t> 0.5 </a:t>
            </a:r>
            <a:r>
              <a:rPr lang="de-DE" sz="1600" dirty="0" err="1">
                <a:solidFill>
                  <a:srgbClr val="FF0000"/>
                </a:solidFill>
              </a:rPr>
              <a:t>ns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to</a:t>
            </a:r>
            <a:r>
              <a:rPr lang="de-DE" sz="1600" dirty="0">
                <a:solidFill>
                  <a:srgbClr val="FF0000"/>
                </a:solidFill>
              </a:rPr>
              <a:t> 175.5 </a:t>
            </a:r>
            <a:r>
              <a:rPr lang="de-DE" sz="1600" dirty="0" err="1">
                <a:solidFill>
                  <a:srgbClr val="FF0000"/>
                </a:solidFill>
              </a:rPr>
              <a:t>ns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982612-7AA4-3B0E-139E-9E7988E51B62}"/>
              </a:ext>
            </a:extLst>
          </p:cNvPr>
          <p:cNvSpPr txBox="1"/>
          <p:nvPr/>
        </p:nvSpPr>
        <p:spPr>
          <a:xfrm>
            <a:off x="8618028" y="5110821"/>
            <a:ext cx="25323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</a:rPr>
              <a:t>Sum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of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wakes</a:t>
            </a:r>
            <a:r>
              <a:rPr lang="de-DE" sz="1600" dirty="0">
                <a:solidFill>
                  <a:srgbClr val="FF0000"/>
                </a:solidFill>
              </a:rPr>
              <a:t> = 9.41 &lt; 10</a:t>
            </a:r>
          </a:p>
          <a:p>
            <a:r>
              <a:rPr lang="de-DE" sz="1600" dirty="0" err="1">
                <a:solidFill>
                  <a:srgbClr val="FF0000"/>
                </a:solidFill>
              </a:rPr>
              <a:t>between</a:t>
            </a:r>
            <a:r>
              <a:rPr lang="de-DE" sz="1600" dirty="0">
                <a:solidFill>
                  <a:srgbClr val="FF0000"/>
                </a:solidFill>
              </a:rPr>
              <a:t> 0.5 </a:t>
            </a:r>
            <a:r>
              <a:rPr lang="de-DE" sz="1600" dirty="0" err="1">
                <a:solidFill>
                  <a:srgbClr val="FF0000"/>
                </a:solidFill>
              </a:rPr>
              <a:t>ns</a:t>
            </a:r>
            <a:r>
              <a:rPr lang="de-DE" sz="1600" dirty="0">
                <a:solidFill>
                  <a:srgbClr val="FF0000"/>
                </a:solidFill>
              </a:rPr>
              <a:t> </a:t>
            </a:r>
            <a:r>
              <a:rPr lang="de-DE" sz="1600" dirty="0" err="1">
                <a:solidFill>
                  <a:srgbClr val="FF0000"/>
                </a:solidFill>
              </a:rPr>
              <a:t>to</a:t>
            </a:r>
            <a:r>
              <a:rPr lang="de-DE" sz="1600" dirty="0">
                <a:solidFill>
                  <a:srgbClr val="FF0000"/>
                </a:solidFill>
              </a:rPr>
              <a:t> 175.5 </a:t>
            </a:r>
            <a:r>
              <a:rPr lang="de-DE" sz="1600" dirty="0" err="1">
                <a:solidFill>
                  <a:srgbClr val="FF0000"/>
                </a:solidFill>
              </a:rPr>
              <a:t>ns</a:t>
            </a:r>
            <a:endParaRPr lang="de-DE" sz="1600" dirty="0">
              <a:solidFill>
                <a:srgbClr val="FF0000"/>
              </a:solidFill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CDE8DCFD-CF6F-7458-85BA-9766659747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926517"/>
              </p:ext>
            </p:extLst>
          </p:nvPr>
        </p:nvGraphicFramePr>
        <p:xfrm>
          <a:off x="1895765" y="6116571"/>
          <a:ext cx="16002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5" imgW="1600277" imgH="514350" progId="Package">
                  <p:embed/>
                </p:oleObj>
              </mc:Choice>
              <mc:Fallback>
                <p:oleObj name="Packager Shell Object" showAsIcon="1" r:id="rId5" imgW="1600277" imgH="514350" progId="Package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CDE8DCFD-CF6F-7458-85BA-9766659747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95765" y="6116571"/>
                        <a:ext cx="160020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E1B9AFA4-92CE-F414-6424-CABE038C30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3386494"/>
              </p:ext>
            </p:extLst>
          </p:nvPr>
        </p:nvGraphicFramePr>
        <p:xfrm>
          <a:off x="8284000" y="6116571"/>
          <a:ext cx="16002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7" imgW="1600277" imgH="514350" progId="Package">
                  <p:embed/>
                </p:oleObj>
              </mc:Choice>
              <mc:Fallback>
                <p:oleObj name="Packager Shell Object" showAsIcon="1" r:id="rId7" imgW="1600277" imgH="514350" progId="Package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E1B9AFA4-92CE-F414-6424-CABE038C30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84000" y="6116571"/>
                        <a:ext cx="160020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34439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B064018-5967-ABE2-81CA-371503BE345E}"/>
              </a:ext>
            </a:extLst>
          </p:cNvPr>
          <p:cNvGraphicFramePr>
            <a:graphicFrameLocks noGrp="1"/>
          </p:cNvGraphicFramePr>
          <p:nvPr/>
        </p:nvGraphicFramePr>
        <p:xfrm>
          <a:off x="2137325" y="471203"/>
          <a:ext cx="573105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860">
                  <a:extLst>
                    <a:ext uri="{9D8B030D-6E8A-4147-A177-3AD203B41FA5}">
                      <a16:colId xmlns:a16="http://schemas.microsoft.com/office/drawing/2014/main" val="3806054855"/>
                    </a:ext>
                  </a:extLst>
                </a:gridCol>
                <a:gridCol w="1387028">
                  <a:extLst>
                    <a:ext uri="{9D8B030D-6E8A-4147-A177-3AD203B41FA5}">
                      <a16:colId xmlns:a16="http://schemas.microsoft.com/office/drawing/2014/main" val="739008320"/>
                    </a:ext>
                  </a:extLst>
                </a:gridCol>
                <a:gridCol w="1426166">
                  <a:extLst>
                    <a:ext uri="{9D8B030D-6E8A-4147-A177-3AD203B41FA5}">
                      <a16:colId xmlns:a16="http://schemas.microsoft.com/office/drawing/2014/main" val="4112621216"/>
                    </a:ext>
                  </a:extLst>
                </a:gridCol>
              </a:tblGrid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15 mm, 2 </a:t>
                      </a:r>
                      <a:r>
                        <a:rPr lang="en-US" dirty="0" err="1"/>
                        <a:t>klyst</a:t>
                      </a:r>
                      <a:r>
                        <a:rPr lang="en-US" dirty="0"/>
                        <a:t>. per struct.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Unloaded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Rsh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963486"/>
                  </a:ext>
                </a:extLst>
              </a:tr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Single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94.13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11362"/>
                  </a:ext>
                </a:extLst>
              </a:tr>
              <a:tr h="3814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312</a:t>
                      </a:r>
                      <a:r>
                        <a:rPr lang="en-US" baseline="30000" dirty="0"/>
                        <a:t> </a:t>
                      </a:r>
                      <a:r>
                        <a:rPr lang="en-US" dirty="0"/>
                        <a:t>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̴91.4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91.45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9072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CA89072-39B3-B336-6003-3ADD859D4564}"/>
              </a:ext>
            </a:extLst>
          </p:cNvPr>
          <p:cNvSpPr txBox="1"/>
          <p:nvPr/>
        </p:nvSpPr>
        <p:spPr>
          <a:xfrm>
            <a:off x="7916823" y="1202357"/>
            <a:ext cx="26320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̴5.72% lower Shunt imp.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537ADD6-08D0-C7FC-AE6E-5CFFF51843E5}"/>
              </a:ext>
            </a:extLst>
          </p:cNvPr>
          <p:cNvGraphicFramePr>
            <a:graphicFrameLocks noGrp="1"/>
          </p:cNvGraphicFramePr>
          <p:nvPr/>
        </p:nvGraphicFramePr>
        <p:xfrm>
          <a:off x="2137324" y="1584128"/>
          <a:ext cx="5731054" cy="1112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7051">
                  <a:extLst>
                    <a:ext uri="{9D8B030D-6E8A-4147-A177-3AD203B41FA5}">
                      <a16:colId xmlns:a16="http://schemas.microsoft.com/office/drawing/2014/main" val="3806054855"/>
                    </a:ext>
                  </a:extLst>
                </a:gridCol>
                <a:gridCol w="1391397">
                  <a:extLst>
                    <a:ext uri="{9D8B030D-6E8A-4147-A177-3AD203B41FA5}">
                      <a16:colId xmlns:a16="http://schemas.microsoft.com/office/drawing/2014/main" val="739008320"/>
                    </a:ext>
                  </a:extLst>
                </a:gridCol>
                <a:gridCol w="1412606">
                  <a:extLst>
                    <a:ext uri="{9D8B030D-6E8A-4147-A177-3AD203B41FA5}">
                      <a16:colId xmlns:a16="http://schemas.microsoft.com/office/drawing/2014/main" val="4112621216"/>
                    </a:ext>
                  </a:extLst>
                </a:gridCol>
              </a:tblGrid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15 mm, 4 </a:t>
                      </a:r>
                      <a:r>
                        <a:rPr lang="en-US" dirty="0" err="1"/>
                        <a:t>klyst</a:t>
                      </a:r>
                      <a:r>
                        <a:rPr lang="en-US" dirty="0"/>
                        <a:t>. per struct.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Unloaded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Rsh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963486"/>
                  </a:ext>
                </a:extLst>
              </a:tr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Single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66.56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97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11362"/>
                  </a:ext>
                </a:extLst>
              </a:tr>
              <a:tr h="3814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/>
                        <a:t>312</a:t>
                      </a:r>
                      <a:r>
                        <a:rPr lang="en-US" baseline="30000" dirty="0"/>
                        <a:t> </a:t>
                      </a:r>
                      <a:r>
                        <a:rPr lang="en-US" dirty="0"/>
                        <a:t>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̴64.61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91.39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9072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348289A-35B0-B2E7-51AA-EC9010749E39}"/>
              </a:ext>
            </a:extLst>
          </p:cNvPr>
          <p:cNvSpPr txBox="1"/>
          <p:nvPr/>
        </p:nvSpPr>
        <p:spPr>
          <a:xfrm>
            <a:off x="7916823" y="2321837"/>
            <a:ext cx="28319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̴5.78% lower Shunt imp.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B93DEFD-B531-4A2D-A19F-BC67E673AB91}"/>
              </a:ext>
            </a:extLst>
          </p:cNvPr>
          <p:cNvGraphicFramePr>
            <a:graphicFrameLocks noGrp="1"/>
          </p:cNvGraphicFramePr>
          <p:nvPr/>
        </p:nvGraphicFramePr>
        <p:xfrm>
          <a:off x="2137323" y="3612308"/>
          <a:ext cx="5731055" cy="1097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12859">
                  <a:extLst>
                    <a:ext uri="{9D8B030D-6E8A-4147-A177-3AD203B41FA5}">
                      <a16:colId xmlns:a16="http://schemas.microsoft.com/office/drawing/2014/main" val="3806054855"/>
                    </a:ext>
                  </a:extLst>
                </a:gridCol>
                <a:gridCol w="1384651">
                  <a:extLst>
                    <a:ext uri="{9D8B030D-6E8A-4147-A177-3AD203B41FA5}">
                      <a16:colId xmlns:a16="http://schemas.microsoft.com/office/drawing/2014/main" val="739008320"/>
                    </a:ext>
                  </a:extLst>
                </a:gridCol>
                <a:gridCol w="1433545">
                  <a:extLst>
                    <a:ext uri="{9D8B030D-6E8A-4147-A177-3AD203B41FA5}">
                      <a16:colId xmlns:a16="http://schemas.microsoft.com/office/drawing/2014/main" val="4112621216"/>
                    </a:ext>
                  </a:extLst>
                </a:gridCol>
              </a:tblGrid>
              <a:tr h="254977">
                <a:tc>
                  <a:txBody>
                    <a:bodyPr/>
                    <a:lstStyle/>
                    <a:p>
                      <a:r>
                        <a:rPr lang="en-US" dirty="0"/>
                        <a:t>16 mm, 2 </a:t>
                      </a:r>
                      <a:r>
                        <a:rPr lang="en-US" dirty="0" err="1"/>
                        <a:t>klyst</a:t>
                      </a:r>
                      <a:r>
                        <a:rPr lang="en-US" dirty="0"/>
                        <a:t>. per struct.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Unloaded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Rsh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963486"/>
                  </a:ext>
                </a:extLst>
              </a:tr>
              <a:tr h="254977">
                <a:tc>
                  <a:txBody>
                    <a:bodyPr/>
                    <a:lstStyle/>
                    <a:p>
                      <a:r>
                        <a:rPr lang="en-US" dirty="0"/>
                        <a:t>Single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90.72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90.04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11362"/>
                  </a:ext>
                </a:extLst>
              </a:tr>
              <a:tr h="3050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312</a:t>
                      </a:r>
                      <a:r>
                        <a:rPr lang="en-US" baseline="30000" dirty="0"/>
                        <a:t> </a:t>
                      </a:r>
                      <a:r>
                        <a:rPr lang="en-US" dirty="0"/>
                        <a:t>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̴87.8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84.33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9072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8F7D87F-B76C-395B-3D5F-CC2E9AFC8DA0}"/>
              </a:ext>
            </a:extLst>
          </p:cNvPr>
          <p:cNvSpPr txBox="1"/>
          <p:nvPr/>
        </p:nvSpPr>
        <p:spPr>
          <a:xfrm>
            <a:off x="7916823" y="4342653"/>
            <a:ext cx="2594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̴6.34% lower Shunt imp.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9EE4940-528C-CDB5-29BD-94C26B49BBE6}"/>
              </a:ext>
            </a:extLst>
          </p:cNvPr>
          <p:cNvGraphicFramePr>
            <a:graphicFrameLocks noGrp="1"/>
          </p:cNvGraphicFramePr>
          <p:nvPr/>
        </p:nvGraphicFramePr>
        <p:xfrm>
          <a:off x="2137324" y="4709588"/>
          <a:ext cx="5731054" cy="112187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13070">
                  <a:extLst>
                    <a:ext uri="{9D8B030D-6E8A-4147-A177-3AD203B41FA5}">
                      <a16:colId xmlns:a16="http://schemas.microsoft.com/office/drawing/2014/main" val="3806054855"/>
                    </a:ext>
                  </a:extLst>
                </a:gridCol>
                <a:gridCol w="1392795">
                  <a:extLst>
                    <a:ext uri="{9D8B030D-6E8A-4147-A177-3AD203B41FA5}">
                      <a16:colId xmlns:a16="http://schemas.microsoft.com/office/drawing/2014/main" val="739008320"/>
                    </a:ext>
                  </a:extLst>
                </a:gridCol>
                <a:gridCol w="1425189">
                  <a:extLst>
                    <a:ext uri="{9D8B030D-6E8A-4147-A177-3AD203B41FA5}">
                      <a16:colId xmlns:a16="http://schemas.microsoft.com/office/drawing/2014/main" val="4112621216"/>
                    </a:ext>
                  </a:extLst>
                </a:gridCol>
              </a:tblGrid>
              <a:tr h="374712">
                <a:tc>
                  <a:txBody>
                    <a:bodyPr/>
                    <a:lstStyle/>
                    <a:p>
                      <a:r>
                        <a:rPr lang="en-US" dirty="0"/>
                        <a:t>16 mm, 2 </a:t>
                      </a:r>
                      <a:r>
                        <a:rPr lang="en-US" dirty="0" err="1"/>
                        <a:t>klyst</a:t>
                      </a:r>
                      <a:r>
                        <a:rPr lang="en-US" dirty="0"/>
                        <a:t>. per struct.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Unloaded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Rsh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963486"/>
                  </a:ext>
                </a:extLst>
              </a:tr>
              <a:tr h="270473">
                <a:tc>
                  <a:txBody>
                    <a:bodyPr/>
                    <a:lstStyle/>
                    <a:p>
                      <a:r>
                        <a:rPr lang="en-US" dirty="0"/>
                        <a:t>Single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64.14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90.04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911362"/>
                  </a:ext>
                </a:extLst>
              </a:tr>
              <a:tr h="3814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312</a:t>
                      </a:r>
                      <a:r>
                        <a:rPr lang="en-US" baseline="30000" dirty="0"/>
                        <a:t> </a:t>
                      </a:r>
                      <a:r>
                        <a:rPr lang="en-US" dirty="0"/>
                        <a:t>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̴62.06</a:t>
                      </a:r>
                      <a:r>
                        <a:rPr lang="tr-TR" dirty="0"/>
                        <a:t> </a:t>
                      </a:r>
                      <a:r>
                        <a:rPr lang="en-US" dirty="0"/>
                        <a:t>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84.29 M</a:t>
                      </a:r>
                      <a:r>
                        <a:rPr lang="el-GR" dirty="0"/>
                        <a:t>Ω/</a:t>
                      </a:r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29072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8A7615C-37BA-8342-C109-ED94B0EA6AD3}"/>
              </a:ext>
            </a:extLst>
          </p:cNvPr>
          <p:cNvSpPr txBox="1"/>
          <p:nvPr/>
        </p:nvSpPr>
        <p:spPr>
          <a:xfrm>
            <a:off x="7916823" y="5462133"/>
            <a:ext cx="2497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̴6.79% lower Shunt imp.</a:t>
            </a:r>
          </a:p>
        </p:txBody>
      </p:sp>
    </p:spTree>
    <p:extLst>
      <p:ext uri="{BB962C8B-B14F-4D97-AF65-F5344CB8AC3E}">
        <p14:creationId xmlns:p14="http://schemas.microsoft.com/office/powerpoint/2010/main" val="19032673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31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A5AF5-CCD4-844F-5B6A-8D0457C4B424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CLIC Booster </a:t>
            </a:r>
            <a:r>
              <a:rPr lang="en-US" sz="3200" b="1" u="sng" dirty="0" err="1"/>
              <a:t>Linac</a:t>
            </a:r>
            <a:r>
              <a:rPr lang="en-US" sz="3200" b="1" u="sng" dirty="0"/>
              <a:t>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37AC22F4-3D8D-9B56-6969-A6E027179CD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141657" y="1402295"/>
              <a:ext cx="8202618" cy="405341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709359">
                      <a:extLst>
                        <a:ext uri="{9D8B030D-6E8A-4147-A177-3AD203B41FA5}">
                          <a16:colId xmlns:a16="http://schemas.microsoft.com/office/drawing/2014/main" val="1590980740"/>
                        </a:ext>
                      </a:extLst>
                    </a:gridCol>
                    <a:gridCol w="1529442">
                      <a:extLst>
                        <a:ext uri="{9D8B030D-6E8A-4147-A177-3AD203B41FA5}">
                          <a16:colId xmlns:a16="http://schemas.microsoft.com/office/drawing/2014/main" val="31896950"/>
                        </a:ext>
                      </a:extLst>
                    </a:gridCol>
                    <a:gridCol w="1639344">
                      <a:extLst>
                        <a:ext uri="{9D8B030D-6E8A-4147-A177-3AD203B41FA5}">
                          <a16:colId xmlns:a16="http://schemas.microsoft.com/office/drawing/2014/main" val="1660126483"/>
                        </a:ext>
                      </a:extLst>
                    </a:gridCol>
                    <a:gridCol w="1674434">
                      <a:extLst>
                        <a:ext uri="{9D8B030D-6E8A-4147-A177-3AD203B41FA5}">
                          <a16:colId xmlns:a16="http://schemas.microsoft.com/office/drawing/2014/main" val="3148374500"/>
                        </a:ext>
                      </a:extLst>
                    </a:gridCol>
                    <a:gridCol w="1650039">
                      <a:extLst>
                        <a:ext uri="{9D8B030D-6E8A-4147-A177-3AD203B41FA5}">
                          <a16:colId xmlns:a16="http://schemas.microsoft.com/office/drawing/2014/main" val="408487224"/>
                        </a:ext>
                      </a:extLst>
                    </a:gridCol>
                  </a:tblGrid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Avg. Aperture: 16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6962657"/>
                      </a:ext>
                    </a:extLst>
                  </a:tr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2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3867570"/>
                      </a:ext>
                    </a:extLst>
                  </a:tr>
                  <a:tr h="71091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849345"/>
                      </a:ext>
                    </a:extLst>
                  </a:tr>
                  <a:tr h="57631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tr-TR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𝐚𝐯𝐠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30.74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21.73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29.53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20.87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5776086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Total length of LINAC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200 m 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282.6 m 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208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294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116791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67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70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98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7764820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35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25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01675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37AC22F4-3D8D-9B56-6969-A6E027179C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6947770"/>
                  </p:ext>
                </p:extLst>
              </p:nvPr>
            </p:nvGraphicFramePr>
            <p:xfrm>
              <a:off x="3141657" y="1402295"/>
              <a:ext cx="8202618" cy="405341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709359">
                      <a:extLst>
                        <a:ext uri="{9D8B030D-6E8A-4147-A177-3AD203B41FA5}">
                          <a16:colId xmlns:a16="http://schemas.microsoft.com/office/drawing/2014/main" val="1590980740"/>
                        </a:ext>
                      </a:extLst>
                    </a:gridCol>
                    <a:gridCol w="1529442">
                      <a:extLst>
                        <a:ext uri="{9D8B030D-6E8A-4147-A177-3AD203B41FA5}">
                          <a16:colId xmlns:a16="http://schemas.microsoft.com/office/drawing/2014/main" val="31896950"/>
                        </a:ext>
                      </a:extLst>
                    </a:gridCol>
                    <a:gridCol w="1639344">
                      <a:extLst>
                        <a:ext uri="{9D8B030D-6E8A-4147-A177-3AD203B41FA5}">
                          <a16:colId xmlns:a16="http://schemas.microsoft.com/office/drawing/2014/main" val="1660126483"/>
                        </a:ext>
                      </a:extLst>
                    </a:gridCol>
                    <a:gridCol w="1674434">
                      <a:extLst>
                        <a:ext uri="{9D8B030D-6E8A-4147-A177-3AD203B41FA5}">
                          <a16:colId xmlns:a16="http://schemas.microsoft.com/office/drawing/2014/main" val="3148374500"/>
                        </a:ext>
                      </a:extLst>
                    </a:gridCol>
                    <a:gridCol w="1650039">
                      <a:extLst>
                        <a:ext uri="{9D8B030D-6E8A-4147-A177-3AD203B41FA5}">
                          <a16:colId xmlns:a16="http://schemas.microsoft.com/office/drawing/2014/main" val="408487224"/>
                        </a:ext>
                      </a:extLst>
                    </a:gridCol>
                  </a:tblGrid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Avg. Aperture: 16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6962657"/>
                      </a:ext>
                    </a:extLst>
                  </a:tr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2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3867570"/>
                      </a:ext>
                    </a:extLst>
                  </a:tr>
                  <a:tr h="71091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849345"/>
                      </a:ext>
                    </a:extLst>
                  </a:tr>
                  <a:tr h="5763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357" t="-337895" r="-382500" b="-26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30.74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21.73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29.53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20.87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5776086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Total length of LINAC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200 m 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282.6 m 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208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294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116791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67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70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98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7764820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35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25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016751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B72E0C14-61A5-5071-885B-8E1BC142E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820" y="891157"/>
            <a:ext cx="6582039" cy="5203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984EAC-DD56-EA7A-9E83-6028103E8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43" y="3785661"/>
            <a:ext cx="3031414" cy="5577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692D5DE-C1D7-B580-0437-F6ED5AFEE9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243" y="4343400"/>
            <a:ext cx="2890132" cy="4711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FACDE0-48F7-6B0B-CD76-56D5B19CAE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43" y="4877689"/>
            <a:ext cx="2890132" cy="48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7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A5AF5-CCD4-844F-5B6A-8D0457C4B424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CLIC Booster </a:t>
            </a:r>
            <a:r>
              <a:rPr lang="en-US" sz="3200" b="1" u="sng" dirty="0" err="1"/>
              <a:t>Linac</a:t>
            </a:r>
            <a:r>
              <a:rPr lang="en-US" sz="3200" b="1" u="sng" dirty="0"/>
              <a:t> structure proposals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6C911F-6779-79D9-4AB9-2ABC2E932928}"/>
              </a:ext>
            </a:extLst>
          </p:cNvPr>
          <p:cNvSpPr txBox="1"/>
          <p:nvPr/>
        </p:nvSpPr>
        <p:spPr>
          <a:xfrm>
            <a:off x="110243" y="515162"/>
            <a:ext cx="111348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1800" b="1" dirty="0">
                <a:latin typeface="+mn-lt"/>
              </a:rPr>
              <a:t>Parameters </a:t>
            </a:r>
            <a:r>
              <a:rPr lang="de-DE" sz="1800" b="1" dirty="0" err="1">
                <a:latin typeface="+mn-lt"/>
              </a:rPr>
              <a:t>for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the</a:t>
            </a:r>
            <a:r>
              <a:rPr lang="de-DE" sz="1800" b="1" dirty="0">
                <a:latin typeface="+mn-lt"/>
              </a:rPr>
              <a:t> </a:t>
            </a:r>
            <a:r>
              <a:rPr lang="de-DE" sz="1800" b="1" dirty="0" err="1">
                <a:latin typeface="+mn-lt"/>
              </a:rPr>
              <a:t>structure</a:t>
            </a:r>
            <a:r>
              <a:rPr lang="de-DE" sz="1800" b="1" dirty="0">
                <a:latin typeface="+mn-lt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sz="1800" dirty="0"/>
              <a:t>f = 2 GHz, </a:t>
            </a:r>
            <a:r>
              <a:rPr lang="en-US" sz="1800" dirty="0">
                <a:sym typeface="Wingdings" panose="05000000000000000000" pitchFamily="2" charset="2"/>
              </a:rPr>
              <a:t>Length = 3m</a:t>
            </a:r>
            <a:r>
              <a:rPr lang="de-DE" sz="1800" dirty="0">
                <a:sym typeface="Wingdings" panose="05000000000000000000" pitchFamily="2" charset="2"/>
              </a:rPr>
              <a:t>, </a:t>
            </a:r>
            <a:r>
              <a:rPr lang="de-DE" sz="1800" dirty="0"/>
              <a:t>Phase </a:t>
            </a:r>
            <a:r>
              <a:rPr lang="de-DE" sz="1800" dirty="0" err="1"/>
              <a:t>advance</a:t>
            </a:r>
            <a:r>
              <a:rPr lang="de-DE" sz="1800" dirty="0"/>
              <a:t> = </a:t>
            </a:r>
            <a:r>
              <a:rPr lang="de-DE" sz="1800" dirty="0">
                <a:sym typeface="Wingdings" panose="05000000000000000000" pitchFamily="2" charset="2"/>
              </a:rPr>
              <a:t>2</a:t>
            </a:r>
            <a:r>
              <a:rPr lang="el-GR" sz="1800" dirty="0">
                <a:sym typeface="Wingdings" panose="05000000000000000000" pitchFamily="2" charset="2"/>
              </a:rPr>
              <a:t>π</a:t>
            </a:r>
            <a:r>
              <a:rPr lang="de-DE" sz="1800" dirty="0">
                <a:sym typeface="Wingdings" panose="05000000000000000000" pitchFamily="2" charset="2"/>
              </a:rPr>
              <a:t>/3</a:t>
            </a:r>
            <a:r>
              <a:rPr lang="tr-TR" sz="1800" dirty="0">
                <a:sym typeface="Wingdings" panose="05000000000000000000" pitchFamily="2" charset="2"/>
              </a:rPr>
              <a:t>, </a:t>
            </a:r>
            <a:r>
              <a:rPr lang="de-DE" sz="1800" dirty="0"/>
              <a:t>Q</a:t>
            </a:r>
            <a:r>
              <a:rPr lang="de-DE" sz="1800" baseline="-25000" dirty="0"/>
              <a:t>0,SLED</a:t>
            </a:r>
            <a:r>
              <a:rPr lang="de-DE" sz="1800" dirty="0"/>
              <a:t> = 2e5, </a:t>
            </a:r>
            <a:r>
              <a:rPr lang="de-DE" sz="1800" dirty="0" err="1"/>
              <a:t>T</a:t>
            </a:r>
            <a:r>
              <a:rPr lang="de-DE" sz="1800" baseline="-25000" dirty="0" err="1"/>
              <a:t>klystron</a:t>
            </a:r>
            <a:r>
              <a:rPr lang="de-DE" sz="1800" dirty="0"/>
              <a:t> = 5 </a:t>
            </a:r>
            <a:r>
              <a:rPr lang="de-DE" sz="1800" dirty="0" err="1"/>
              <a:t>us</a:t>
            </a:r>
            <a:r>
              <a:rPr lang="de-DE" dirty="0"/>
              <a:t>.</a:t>
            </a:r>
            <a:endParaRPr lang="de-DE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37AC22F4-3D8D-9B56-6969-A6E027179C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1698050"/>
                  </p:ext>
                </p:extLst>
              </p:nvPr>
            </p:nvGraphicFramePr>
            <p:xfrm>
              <a:off x="1777118" y="1308634"/>
              <a:ext cx="6843252" cy="536407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426079">
                      <a:extLst>
                        <a:ext uri="{9D8B030D-6E8A-4147-A177-3AD203B41FA5}">
                          <a16:colId xmlns:a16="http://schemas.microsoft.com/office/drawing/2014/main" val="1590980740"/>
                        </a:ext>
                      </a:extLst>
                    </a:gridCol>
                    <a:gridCol w="1275978">
                      <a:extLst>
                        <a:ext uri="{9D8B030D-6E8A-4147-A177-3AD203B41FA5}">
                          <a16:colId xmlns:a16="http://schemas.microsoft.com/office/drawing/2014/main" val="31896950"/>
                        </a:ext>
                      </a:extLst>
                    </a:gridCol>
                    <a:gridCol w="1367665">
                      <a:extLst>
                        <a:ext uri="{9D8B030D-6E8A-4147-A177-3AD203B41FA5}">
                          <a16:colId xmlns:a16="http://schemas.microsoft.com/office/drawing/2014/main" val="1660126483"/>
                        </a:ext>
                      </a:extLst>
                    </a:gridCol>
                    <a:gridCol w="1396941">
                      <a:extLst>
                        <a:ext uri="{9D8B030D-6E8A-4147-A177-3AD203B41FA5}">
                          <a16:colId xmlns:a16="http://schemas.microsoft.com/office/drawing/2014/main" val="3148374500"/>
                        </a:ext>
                      </a:extLst>
                    </a:gridCol>
                    <a:gridCol w="1376589">
                      <a:extLst>
                        <a:ext uri="{9D8B030D-6E8A-4147-A177-3AD203B41FA5}">
                          <a16:colId xmlns:a16="http://schemas.microsoft.com/office/drawing/2014/main" val="408487224"/>
                        </a:ext>
                      </a:extLst>
                    </a:gridCol>
                  </a:tblGrid>
                  <a:tr h="426028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Avg. Aperture: 16 mm</a:t>
                          </a:r>
                          <a:endParaRPr lang="en-CH" sz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6962657"/>
                      </a:ext>
                    </a:extLst>
                  </a:tr>
                  <a:tr h="404906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Delta = 2 mm</a:t>
                          </a:r>
                          <a:endParaRPr lang="en-CH" sz="1200" b="1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Delta = 3 mm</a:t>
                          </a:r>
                          <a:endParaRPr lang="en-CH" sz="1200" b="1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3867570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17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777719625"/>
                      </a:ext>
                    </a:extLst>
                  </a:tr>
                  <a:tr h="2840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3.86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5.06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5.06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5.26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557487009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2.13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0.77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2.71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0.76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551632381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3.0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3.39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2.76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3.37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977919786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19598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19261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19398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19208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244365527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794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710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56188110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987655253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Eff. shunt impedance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97.1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90.04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52720467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9.83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9.41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365894"/>
                      </a:ext>
                    </a:extLst>
                  </a:tr>
                  <a:tr h="52637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849345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tr-TR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𝐚𝐯𝐠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31.68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22.4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30.51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21.58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5776086"/>
                      </a:ext>
                    </a:extLst>
                  </a:tr>
                  <a:tr h="22944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E</a:t>
                          </a:r>
                          <a:r>
                            <a:rPr lang="en-US" sz="1100" b="1" baseline="-25000" dirty="0"/>
                            <a:t>max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100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50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103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73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207081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S</a:t>
                          </a:r>
                          <a:r>
                            <a:rPr lang="en-US" sz="1100" b="1" baseline="-25000" dirty="0" err="1"/>
                            <a:t>c,max</a:t>
                          </a:r>
                          <a:r>
                            <a:rPr lang="en-US" sz="1100" b="1" baseline="-25000" dirty="0"/>
                            <a:t>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742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186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712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356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208817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37AC22F4-3D8D-9B56-6969-A6E027179C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1698050"/>
                  </p:ext>
                </p:extLst>
              </p:nvPr>
            </p:nvGraphicFramePr>
            <p:xfrm>
              <a:off x="1777118" y="1308634"/>
              <a:ext cx="6843252" cy="536407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426079">
                      <a:extLst>
                        <a:ext uri="{9D8B030D-6E8A-4147-A177-3AD203B41FA5}">
                          <a16:colId xmlns:a16="http://schemas.microsoft.com/office/drawing/2014/main" val="1590980740"/>
                        </a:ext>
                      </a:extLst>
                    </a:gridCol>
                    <a:gridCol w="1275978">
                      <a:extLst>
                        <a:ext uri="{9D8B030D-6E8A-4147-A177-3AD203B41FA5}">
                          <a16:colId xmlns:a16="http://schemas.microsoft.com/office/drawing/2014/main" val="31896950"/>
                        </a:ext>
                      </a:extLst>
                    </a:gridCol>
                    <a:gridCol w="1367665">
                      <a:extLst>
                        <a:ext uri="{9D8B030D-6E8A-4147-A177-3AD203B41FA5}">
                          <a16:colId xmlns:a16="http://schemas.microsoft.com/office/drawing/2014/main" val="1660126483"/>
                        </a:ext>
                      </a:extLst>
                    </a:gridCol>
                    <a:gridCol w="1396941">
                      <a:extLst>
                        <a:ext uri="{9D8B030D-6E8A-4147-A177-3AD203B41FA5}">
                          <a16:colId xmlns:a16="http://schemas.microsoft.com/office/drawing/2014/main" val="3148374500"/>
                        </a:ext>
                      </a:extLst>
                    </a:gridCol>
                    <a:gridCol w="1376589">
                      <a:extLst>
                        <a:ext uri="{9D8B030D-6E8A-4147-A177-3AD203B41FA5}">
                          <a16:colId xmlns:a16="http://schemas.microsoft.com/office/drawing/2014/main" val="408487224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Avg. Aperture: 16 mm</a:t>
                          </a:r>
                          <a:endParaRPr lang="en-CH" sz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696265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Delta = 2 mm</a:t>
                          </a:r>
                          <a:endParaRPr lang="en-CH" sz="1200" b="1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Delta = 3 mm</a:t>
                          </a:r>
                          <a:endParaRPr lang="en-CH" sz="1200" b="1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3867570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Entr</a:t>
                          </a:r>
                          <a:r>
                            <a:rPr lang="en-US" sz="1100" b="1" dirty="0"/>
                            <a:t>., exit aperture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17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 mm</a:t>
                          </a:r>
                          <a:r>
                            <a:rPr lang="tr-TR" sz="1100" b="1" dirty="0"/>
                            <a:t> →</a:t>
                          </a:r>
                          <a:r>
                            <a:rPr lang="en-US" sz="1100" b="1" dirty="0"/>
                            <a:t> 13 mm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777719625"/>
                      </a:ext>
                    </a:extLst>
                  </a:tr>
                  <a:tr h="2840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Iris thickness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3.86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5.06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5.06 mm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5.26</a:t>
                          </a:r>
                          <a:r>
                            <a:rPr lang="de-DE" sz="1100" b="1" dirty="0"/>
                            <a:t> mm</a:t>
                          </a:r>
                          <a:r>
                            <a:rPr lang="tr-TR" sz="1100" b="1" dirty="0"/>
                            <a:t>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2557487009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Vg (% c)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2.13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0.77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2.71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0.76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55163238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r/Q (</a:t>
                          </a:r>
                          <a:r>
                            <a:rPr lang="en-US" sz="1100" b="1" dirty="0" err="1"/>
                            <a:t>kOhm</a:t>
                          </a:r>
                          <a:r>
                            <a:rPr lang="en-US" sz="1100" b="1" dirty="0"/>
                            <a:t>/m)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3.0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3.39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2.76</a:t>
                          </a:r>
                          <a:r>
                            <a:rPr lang="tr-TR" sz="1100" b="1" dirty="0"/>
                            <a:t> → </a:t>
                          </a:r>
                          <a:r>
                            <a:rPr lang="en-US" sz="1100" b="1" dirty="0"/>
                            <a:t>3.37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97791978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Q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19598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19261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19398</a:t>
                          </a:r>
                          <a:r>
                            <a:rPr lang="tr-TR" sz="1100" b="1" dirty="0"/>
                            <a:t>→ </a:t>
                          </a:r>
                          <a:r>
                            <a:rPr lang="en-US" sz="1100" b="1" dirty="0"/>
                            <a:t>19208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24436552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Filling time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794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710 </a:t>
                          </a:r>
                          <a:r>
                            <a:rPr lang="de-DE" sz="1100" b="1" dirty="0" err="1"/>
                            <a:t>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35618811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SLED coupling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13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/>
                    </a:tc>
                    <a:extLst>
                      <a:ext uri="{0D108BD9-81ED-4DB2-BD59-A6C34878D82A}">
                        <a16:rowId xmlns:a16="http://schemas.microsoft.com/office/drawing/2014/main" val="1987655253"/>
                      </a:ext>
                    </a:extLst>
                  </a:tr>
                  <a:tr h="3779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Eff. shunt impedance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97.1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/>
                            <a:t>90.04 M</a:t>
                          </a:r>
                          <a:r>
                            <a:rPr lang="el-GR" sz="1100" b="1" dirty="0"/>
                            <a:t>Ω/</a:t>
                          </a:r>
                          <a:r>
                            <a:rPr lang="de-DE" sz="1100" b="1" dirty="0"/>
                            <a:t>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52720467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Integral of WT</a:t>
                          </a:r>
                          <a:endParaRPr lang="en-CH" sz="1100" b="1" dirty="0"/>
                        </a:p>
                        <a:p>
                          <a:pPr algn="ctr"/>
                          <a:r>
                            <a:rPr lang="en-CH" sz="1100" b="1" dirty="0"/>
                            <a:t>(V/pC/mm/m)</a:t>
                          </a:r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9.83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9.41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365894"/>
                      </a:ext>
                    </a:extLst>
                  </a:tr>
                  <a:tr h="52637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849345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427" t="-998571" r="-382051" b="-16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31.68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22.4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30.51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21.58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577608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E</a:t>
                          </a:r>
                          <a:r>
                            <a:rPr lang="en-US" sz="1100" b="1" baseline="-25000" dirty="0"/>
                            <a:t>max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100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50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103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73 </a:t>
                          </a:r>
                          <a:r>
                            <a:rPr lang="de-DE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20708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err="1"/>
                            <a:t>S</a:t>
                          </a:r>
                          <a:r>
                            <a:rPr lang="en-US" sz="1100" b="1" baseline="-25000" dirty="0" err="1"/>
                            <a:t>c,max</a:t>
                          </a:r>
                          <a:r>
                            <a:rPr lang="en-US" sz="1100" b="1" baseline="-25000" dirty="0"/>
                            <a:t> </a:t>
                          </a:r>
                          <a:r>
                            <a:rPr lang="en-US" sz="1100" b="1" baseline="0" dirty="0"/>
                            <a:t>(instant.)</a:t>
                          </a:r>
                          <a:endParaRPr lang="tr-TR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742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186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712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356 </a:t>
                          </a:r>
                          <a:r>
                            <a:rPr lang="de-DE" sz="1100" b="1" dirty="0"/>
                            <a:t>mW/</a:t>
                          </a:r>
                          <a:r>
                            <a:rPr lang="el-GR" sz="1100" b="1" dirty="0"/>
                            <a:t>μ</a:t>
                          </a:r>
                          <a:r>
                            <a:rPr lang="de-DE" sz="1100" b="1" dirty="0"/>
                            <a:t>m²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208817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99EE2AA-DBC1-D24B-43E2-922374B71F58}"/>
              </a:ext>
            </a:extLst>
          </p:cNvPr>
          <p:cNvSpPr txBox="1"/>
          <p:nvPr/>
        </p:nvSpPr>
        <p:spPr>
          <a:xfrm>
            <a:off x="8968903" y="1856579"/>
            <a:ext cx="35022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FF0000"/>
                </a:solidFill>
              </a:rPr>
              <a:t>Calculations are done considering the same RF power technology of the FCC.</a:t>
            </a:r>
            <a:endParaRPr 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342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A71A4-7592-E784-F403-91C1B9E10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903" y="6373746"/>
            <a:ext cx="2743200" cy="365125"/>
          </a:xfrm>
        </p:spPr>
        <p:txBody>
          <a:bodyPr/>
          <a:lstStyle/>
          <a:p>
            <a:fld id="{5737D0B2-72A9-42F2-BA6B-A70B8BBB4A3D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5A5AF5-CCD4-844F-5B6A-8D0457C4B424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CLIC Booster </a:t>
            </a:r>
            <a:r>
              <a:rPr lang="en-US" sz="3200" b="1" u="sng" dirty="0" err="1"/>
              <a:t>Linac</a:t>
            </a:r>
            <a:r>
              <a:rPr lang="en-US" sz="3200" b="1" u="sng" dirty="0"/>
              <a:t>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37AC22F4-3D8D-9B56-6969-A6E027179C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9791747"/>
                  </p:ext>
                </p:extLst>
              </p:nvPr>
            </p:nvGraphicFramePr>
            <p:xfrm>
              <a:off x="3141657" y="1402295"/>
              <a:ext cx="8202618" cy="405341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709359">
                      <a:extLst>
                        <a:ext uri="{9D8B030D-6E8A-4147-A177-3AD203B41FA5}">
                          <a16:colId xmlns:a16="http://schemas.microsoft.com/office/drawing/2014/main" val="1590980740"/>
                        </a:ext>
                      </a:extLst>
                    </a:gridCol>
                    <a:gridCol w="1529442">
                      <a:extLst>
                        <a:ext uri="{9D8B030D-6E8A-4147-A177-3AD203B41FA5}">
                          <a16:colId xmlns:a16="http://schemas.microsoft.com/office/drawing/2014/main" val="31896950"/>
                        </a:ext>
                      </a:extLst>
                    </a:gridCol>
                    <a:gridCol w="1639344">
                      <a:extLst>
                        <a:ext uri="{9D8B030D-6E8A-4147-A177-3AD203B41FA5}">
                          <a16:colId xmlns:a16="http://schemas.microsoft.com/office/drawing/2014/main" val="1660126483"/>
                        </a:ext>
                      </a:extLst>
                    </a:gridCol>
                    <a:gridCol w="1674434">
                      <a:extLst>
                        <a:ext uri="{9D8B030D-6E8A-4147-A177-3AD203B41FA5}">
                          <a16:colId xmlns:a16="http://schemas.microsoft.com/office/drawing/2014/main" val="3148374500"/>
                        </a:ext>
                      </a:extLst>
                    </a:gridCol>
                    <a:gridCol w="1650039">
                      <a:extLst>
                        <a:ext uri="{9D8B030D-6E8A-4147-A177-3AD203B41FA5}">
                          <a16:colId xmlns:a16="http://schemas.microsoft.com/office/drawing/2014/main" val="408487224"/>
                        </a:ext>
                      </a:extLst>
                    </a:gridCol>
                  </a:tblGrid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Avg. Aperture: 16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6962657"/>
                      </a:ext>
                    </a:extLst>
                  </a:tr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2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3867570"/>
                      </a:ext>
                    </a:extLst>
                  </a:tr>
                  <a:tr h="71091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849345"/>
                      </a:ext>
                    </a:extLst>
                  </a:tr>
                  <a:tr h="57631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tr-TR" sz="11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𝑮</m:t>
                                    </m:r>
                                  </m:e>
                                  <m:sub>
                                    <m:r>
                                      <a:rPr lang="tr-TR" sz="1100" b="1" smtClean="0">
                                        <a:latin typeface="Cambria Math" panose="02040503050406030204" pitchFamily="18" charset="0"/>
                                      </a:rPr>
                                      <m:t>𝐚𝐯𝐠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31.68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22.4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30.51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21.58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5776086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Total length of LINAC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193.82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274.11 m 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201.25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284.63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116791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65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92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68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95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7764820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01675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37AC22F4-3D8D-9B56-6969-A6E027179CD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9791747"/>
                  </p:ext>
                </p:extLst>
              </p:nvPr>
            </p:nvGraphicFramePr>
            <p:xfrm>
              <a:off x="3141657" y="1402295"/>
              <a:ext cx="8202618" cy="405341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709359">
                      <a:extLst>
                        <a:ext uri="{9D8B030D-6E8A-4147-A177-3AD203B41FA5}">
                          <a16:colId xmlns:a16="http://schemas.microsoft.com/office/drawing/2014/main" val="1590980740"/>
                        </a:ext>
                      </a:extLst>
                    </a:gridCol>
                    <a:gridCol w="1529442">
                      <a:extLst>
                        <a:ext uri="{9D8B030D-6E8A-4147-A177-3AD203B41FA5}">
                          <a16:colId xmlns:a16="http://schemas.microsoft.com/office/drawing/2014/main" val="31896950"/>
                        </a:ext>
                      </a:extLst>
                    </a:gridCol>
                    <a:gridCol w="1639344">
                      <a:extLst>
                        <a:ext uri="{9D8B030D-6E8A-4147-A177-3AD203B41FA5}">
                          <a16:colId xmlns:a16="http://schemas.microsoft.com/office/drawing/2014/main" val="1660126483"/>
                        </a:ext>
                      </a:extLst>
                    </a:gridCol>
                    <a:gridCol w="1674434">
                      <a:extLst>
                        <a:ext uri="{9D8B030D-6E8A-4147-A177-3AD203B41FA5}">
                          <a16:colId xmlns:a16="http://schemas.microsoft.com/office/drawing/2014/main" val="3148374500"/>
                        </a:ext>
                      </a:extLst>
                    </a:gridCol>
                    <a:gridCol w="1650039">
                      <a:extLst>
                        <a:ext uri="{9D8B030D-6E8A-4147-A177-3AD203B41FA5}">
                          <a16:colId xmlns:a16="http://schemas.microsoft.com/office/drawing/2014/main" val="408487224"/>
                        </a:ext>
                      </a:extLst>
                    </a:gridCol>
                  </a:tblGrid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Avg. Aperture: 15 mm</a:t>
                          </a:r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Avg. Aperture: 16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6962657"/>
                      </a:ext>
                    </a:extLst>
                  </a:tr>
                  <a:tr h="617485">
                    <a:tc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2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Delta = 3 mm</a:t>
                          </a:r>
                          <a:endParaRPr lang="en-CH" sz="1200" dirty="0"/>
                        </a:p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1">
                            <a:lumMod val="7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CH" sz="1200" dirty="0"/>
                        </a:p>
                      </a:txBody>
                      <a:tcPr marL="91433" marR="91433">
                        <a:solidFill>
                          <a:schemeClr val="accent4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33867570"/>
                      </a:ext>
                    </a:extLst>
                  </a:tr>
                  <a:tr h="71091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Klystron power per structure 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(2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31 MW</a:t>
                          </a:r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(4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struc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 per </a:t>
                          </a:r>
                          <a:r>
                            <a:rPr lang="de-DE" sz="1100" b="1" dirty="0" err="1">
                              <a:solidFill>
                                <a:schemeClr val="tx1"/>
                              </a:solidFill>
                            </a:rPr>
                            <a:t>klyst</a:t>
                          </a:r>
                          <a:r>
                            <a:rPr lang="de-DE" sz="1100" b="1" dirty="0">
                              <a:solidFill>
                                <a:schemeClr val="tx1"/>
                              </a:solidFill>
                            </a:rPr>
                            <a:t>.)</a:t>
                          </a:r>
                          <a:endParaRPr lang="en-US" sz="1100" b="1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tx1"/>
                              </a:solidFill>
                            </a:rPr>
                            <a:t>15.5 MW</a:t>
                          </a:r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849345"/>
                      </a:ext>
                    </a:extLst>
                  </a:tr>
                  <a:tr h="5763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33" marR="91433">
                        <a:blipFill>
                          <a:blip r:embed="rId2"/>
                          <a:stretch>
                            <a:fillRect l="-357" t="-337895" r="-382500" b="-26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31.68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22.4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30.51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21.58 </a:t>
                          </a:r>
                          <a:r>
                            <a:rPr lang="tr-TR" sz="1100" b="1" dirty="0"/>
                            <a:t>MV/m</a:t>
                          </a:r>
                          <a:endParaRPr lang="en-CH" sz="1100" b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5776086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Total length of LINAC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193.82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274.11 m 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201.25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284.63 m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116791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structures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65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92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68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95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27764820"/>
                      </a:ext>
                    </a:extLst>
                  </a:tr>
                  <a:tr h="51040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b="1" dirty="0"/>
                            <a:t>Number of klystrons</a:t>
                          </a:r>
                          <a:endParaRPr lang="en-CH" sz="1100" b="1" dirty="0"/>
                        </a:p>
                      </a:txBody>
                      <a:tcPr marL="91433" marR="91433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23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34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/>
                            <a:t>24</a:t>
                          </a:r>
                          <a:endParaRPr lang="en-CH" sz="1100" b="1" dirty="0"/>
                        </a:p>
                      </a:txBody>
                      <a:tcPr marL="91433" marR="91433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016751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B72E0C14-61A5-5071-885B-8E1BC142E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820" y="891157"/>
            <a:ext cx="6582039" cy="5203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984EAC-DD56-EA7A-9E83-6028103E8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243" y="3785661"/>
            <a:ext cx="3031414" cy="5577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692D5DE-C1D7-B580-0437-F6ED5AFEE9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243" y="4343400"/>
            <a:ext cx="2890132" cy="4711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FACDE0-48F7-6B0B-CD76-56D5B19CAE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43" y="4877689"/>
            <a:ext cx="2890132" cy="48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855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>
            <a:extLst>
              <a:ext uri="{FF2B5EF4-FFF2-40B4-BE49-F238E27FC236}">
                <a16:creationId xmlns:a16="http://schemas.microsoft.com/office/drawing/2014/main" id="{E1C2B647-7711-B4B4-662F-99A755C213CB}"/>
              </a:ext>
            </a:extLst>
          </p:cNvPr>
          <p:cNvSpPr txBox="1">
            <a:spLocks/>
          </p:cNvSpPr>
          <p:nvPr/>
        </p:nvSpPr>
        <p:spPr>
          <a:xfrm>
            <a:off x="1626388" y="2158714"/>
            <a:ext cx="8939223" cy="25405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/>
              <a:t>Energy spread minimization of booster </a:t>
            </a:r>
            <a:r>
              <a:rPr lang="en-US" sz="5400" b="1" dirty="0" err="1"/>
              <a:t>linac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025176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FA44BCC3-C74A-F8A5-D982-7AF6F493364A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15mm, 2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0E57647-0E57-9F38-799A-08188084DD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9" t="7964" r="7558" b="4176"/>
          <a:stretch/>
        </p:blipFill>
        <p:spPr>
          <a:xfrm>
            <a:off x="336885" y="1228930"/>
            <a:ext cx="5342021" cy="4400140"/>
          </a:xfrm>
          <a:prstGeom prst="rect">
            <a:avLst/>
          </a:prstGeom>
        </p:spPr>
      </p:pic>
      <p:pic>
        <p:nvPicPr>
          <p:cNvPr id="16" name="Picture 15" descr="A graph with a red line&#10;&#10;Description automatically generated">
            <a:extLst>
              <a:ext uri="{FF2B5EF4-FFF2-40B4-BE49-F238E27FC236}">
                <a16:creationId xmlns:a16="http://schemas.microsoft.com/office/drawing/2014/main" id="{AFD81332-BA19-25D3-C6AD-585DC68471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" t="8527" r="5790" b="3614"/>
          <a:stretch/>
        </p:blipFill>
        <p:spPr>
          <a:xfrm>
            <a:off x="6096000" y="1228930"/>
            <a:ext cx="5677615" cy="440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666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CBECD121-960A-9314-A1A8-A2CF92232A2D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15mm, 2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CF5648-796E-5B1D-190E-1A139EF55862}"/>
              </a:ext>
            </a:extLst>
          </p:cNvPr>
          <p:cNvSpPr txBox="1"/>
          <p:nvPr/>
        </p:nvSpPr>
        <p:spPr>
          <a:xfrm>
            <a:off x="5138322" y="1261828"/>
            <a:ext cx="2985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Maximum difference between 3</a:t>
            </a:r>
            <a:r>
              <a:rPr lang="tr-TR" sz="1200" dirty="0">
                <a:solidFill>
                  <a:srgbClr val="FF0000"/>
                </a:solidFill>
              </a:rPr>
              <a:t>52</a:t>
            </a:r>
            <a:r>
              <a:rPr lang="en-US" sz="1200" dirty="0">
                <a:solidFill>
                  <a:srgbClr val="FF0000"/>
                </a:solidFill>
              </a:rPr>
              <a:t> bunches:</a:t>
            </a:r>
          </a:p>
          <a:p>
            <a:r>
              <a:rPr lang="el-GR" sz="1200" dirty="0">
                <a:solidFill>
                  <a:srgbClr val="FF0000"/>
                </a:solidFill>
              </a:rPr>
              <a:t>Δ</a:t>
            </a:r>
            <a:r>
              <a:rPr lang="en-GB" sz="1200" dirty="0">
                <a:solidFill>
                  <a:srgbClr val="FF0000"/>
                </a:solidFill>
              </a:rPr>
              <a:t>V= 0.</a:t>
            </a:r>
            <a:r>
              <a:rPr lang="tr-TR" sz="1200" dirty="0">
                <a:solidFill>
                  <a:srgbClr val="FF0000"/>
                </a:solidFill>
              </a:rPr>
              <a:t>2</a:t>
            </a:r>
            <a:r>
              <a:rPr lang="en-GB" sz="1200" dirty="0">
                <a:solidFill>
                  <a:srgbClr val="FF0000"/>
                </a:solidFill>
              </a:rPr>
              <a:t> MV</a:t>
            </a:r>
          </a:p>
          <a:p>
            <a:r>
              <a:rPr lang="en-GB" sz="1200" dirty="0">
                <a:solidFill>
                  <a:srgbClr val="FF0000"/>
                </a:solidFill>
              </a:rPr>
              <a:t>0.</a:t>
            </a:r>
            <a:r>
              <a:rPr lang="tr-TR" sz="1200" dirty="0">
                <a:solidFill>
                  <a:srgbClr val="FF0000"/>
                </a:solidFill>
              </a:rPr>
              <a:t>3</a:t>
            </a:r>
            <a:r>
              <a:rPr lang="en-GB" sz="1200" dirty="0">
                <a:solidFill>
                  <a:srgbClr val="FF0000"/>
                </a:solidFill>
              </a:rPr>
              <a:t>% energy spread</a:t>
            </a:r>
            <a:endParaRPr lang="en-US" sz="1200" dirty="0"/>
          </a:p>
        </p:txBody>
      </p:sp>
      <p:pic>
        <p:nvPicPr>
          <p:cNvPr id="16" name="Picture 15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52048A73-E1B6-73AA-3450-47168E4355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3" t="9779" r="8136" b="2772"/>
          <a:stretch/>
        </p:blipFill>
        <p:spPr>
          <a:xfrm>
            <a:off x="188841" y="1900001"/>
            <a:ext cx="3964762" cy="3216601"/>
          </a:xfrm>
          <a:prstGeom prst="rect">
            <a:avLst/>
          </a:prstGeom>
        </p:spPr>
      </p:pic>
      <p:pic>
        <p:nvPicPr>
          <p:cNvPr id="20" name="Picture 1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32296AC-AF40-2A23-DE81-860A4FBE5B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5" t="8644" r="8557" b="3843"/>
          <a:stretch/>
        </p:blipFill>
        <p:spPr>
          <a:xfrm>
            <a:off x="4165323" y="1908159"/>
            <a:ext cx="3861353" cy="3208442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11E99DD7-F091-556D-13F3-ADABBC768F8C}"/>
              </a:ext>
            </a:extLst>
          </p:cNvPr>
          <p:cNvSpPr/>
          <p:nvPr/>
        </p:nvSpPr>
        <p:spPr>
          <a:xfrm>
            <a:off x="7076660" y="2721218"/>
            <a:ext cx="580445" cy="2934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A graph with lines and text&#10;&#10;Description automatically generated">
            <a:extLst>
              <a:ext uri="{FF2B5EF4-FFF2-40B4-BE49-F238E27FC236}">
                <a16:creationId xmlns:a16="http://schemas.microsoft.com/office/drawing/2014/main" id="{5798A161-1F41-DF2A-DDEB-16F6F1F81F4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" t="8087" r="8957" b="3844"/>
          <a:stretch/>
        </p:blipFill>
        <p:spPr>
          <a:xfrm>
            <a:off x="8141806" y="1908159"/>
            <a:ext cx="3861353" cy="325464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F4EB6B1-D13C-21BD-F4C5-DFA53E80B1CC}"/>
              </a:ext>
            </a:extLst>
          </p:cNvPr>
          <p:cNvSpPr/>
          <p:nvPr/>
        </p:nvSpPr>
        <p:spPr>
          <a:xfrm>
            <a:off x="2967593" y="2112380"/>
            <a:ext cx="228831" cy="25608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554F96-F2A6-30DE-CCB3-4B32F0817F76}"/>
              </a:ext>
            </a:extLst>
          </p:cNvPr>
          <p:cNvCxnSpPr>
            <a:cxnSpLocks/>
          </p:cNvCxnSpPr>
          <p:nvPr/>
        </p:nvCxnSpPr>
        <p:spPr>
          <a:xfrm>
            <a:off x="2937757" y="2759149"/>
            <a:ext cx="25866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604226B-13DD-969F-ABEF-E02CC6D2115F}"/>
              </a:ext>
            </a:extLst>
          </p:cNvPr>
          <p:cNvSpPr txBox="1"/>
          <p:nvPr/>
        </p:nvSpPr>
        <p:spPr>
          <a:xfrm>
            <a:off x="2240409" y="2651427"/>
            <a:ext cx="82668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334 ns shorter</a:t>
            </a:r>
            <a:endParaRPr lang="en-US" sz="8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95D9A63-2A25-C387-A0C2-020EE52C4BA7}"/>
              </a:ext>
            </a:extLst>
          </p:cNvPr>
          <p:cNvSpPr txBox="1"/>
          <p:nvPr/>
        </p:nvSpPr>
        <p:spPr>
          <a:xfrm>
            <a:off x="1488161" y="1584836"/>
            <a:ext cx="17463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FF0000"/>
                </a:solidFill>
              </a:rPr>
              <a:t>T_fill</a:t>
            </a:r>
            <a:r>
              <a:rPr lang="en-US" sz="1800" dirty="0">
                <a:solidFill>
                  <a:srgbClr val="FF0000"/>
                </a:solidFill>
              </a:rPr>
              <a:t> = 794 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97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4">
            <a:extLst>
              <a:ext uri="{FF2B5EF4-FFF2-40B4-BE49-F238E27FC236}">
                <a16:creationId xmlns:a16="http://schemas.microsoft.com/office/drawing/2014/main" id="{FA44BCC3-C74A-F8A5-D982-7AF6F493364A}"/>
              </a:ext>
            </a:extLst>
          </p:cNvPr>
          <p:cNvSpPr txBox="1">
            <a:spLocks/>
          </p:cNvSpPr>
          <p:nvPr/>
        </p:nvSpPr>
        <p:spPr>
          <a:xfrm>
            <a:off x="110243" y="0"/>
            <a:ext cx="9144000" cy="793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u="sng" dirty="0"/>
              <a:t>Avg. aperture = 15mm, 4 structure per </a:t>
            </a:r>
            <a:r>
              <a:rPr lang="en-US" sz="3200" b="1" u="sng" dirty="0" err="1"/>
              <a:t>klyst</a:t>
            </a:r>
            <a:r>
              <a:rPr lang="en-US" sz="3200" b="1" u="sng" dirty="0"/>
              <a:t>. </a:t>
            </a:r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4151576-D666-B281-2C89-689058D360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2" t="8579" r="8509" b="4348"/>
          <a:stretch/>
        </p:blipFill>
        <p:spPr>
          <a:xfrm>
            <a:off x="461177" y="1333000"/>
            <a:ext cx="5046028" cy="4191999"/>
          </a:xfrm>
          <a:prstGeom prst="rect">
            <a:avLst/>
          </a:prstGeom>
        </p:spPr>
      </p:pic>
      <p:pic>
        <p:nvPicPr>
          <p:cNvPr id="9" name="Picture 8" descr="A graph with a red line&#10;&#10;Description automatically generated">
            <a:extLst>
              <a:ext uri="{FF2B5EF4-FFF2-40B4-BE49-F238E27FC236}">
                <a16:creationId xmlns:a16="http://schemas.microsoft.com/office/drawing/2014/main" id="{33C00208-FE27-EF90-C213-28FD70BFBE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1" t="9043" r="7675" b="4116"/>
          <a:stretch/>
        </p:blipFill>
        <p:spPr>
          <a:xfrm>
            <a:off x="6096000" y="1336838"/>
            <a:ext cx="5351228" cy="418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49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60822</TotalTime>
  <Words>2150</Words>
  <Application>Microsoft Office PowerPoint</Application>
  <PresentationFormat>Widescreen</PresentationFormat>
  <Paragraphs>512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Wingdings</vt:lpstr>
      <vt:lpstr>Office Theme</vt:lpstr>
      <vt:lpstr>Packager Shell Object</vt:lpstr>
      <vt:lpstr>CLIC booster linac Proposal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Adnan Kurtulus</dc:creator>
  <cp:lastModifiedBy>Adnan Kurtulus</cp:lastModifiedBy>
  <cp:revision>18</cp:revision>
  <dcterms:created xsi:type="dcterms:W3CDTF">2024-04-05T12:23:34Z</dcterms:created>
  <dcterms:modified xsi:type="dcterms:W3CDTF">2024-09-26T08:21:19Z</dcterms:modified>
</cp:coreProperties>
</file>