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sldIdLst>
    <p:sldId id="256" r:id="rId2"/>
    <p:sldId id="413" r:id="rId3"/>
    <p:sldId id="400" r:id="rId4"/>
    <p:sldId id="417" r:id="rId5"/>
    <p:sldId id="418" r:id="rId6"/>
    <p:sldId id="420" r:id="rId7"/>
    <p:sldId id="436" r:id="rId8"/>
    <p:sldId id="421" r:id="rId9"/>
    <p:sldId id="438" r:id="rId10"/>
    <p:sldId id="422" r:id="rId11"/>
    <p:sldId id="416" r:id="rId12"/>
    <p:sldId id="423" r:id="rId13"/>
    <p:sldId id="424" r:id="rId14"/>
    <p:sldId id="425" r:id="rId15"/>
    <p:sldId id="426" r:id="rId16"/>
    <p:sldId id="427" r:id="rId17"/>
    <p:sldId id="428" r:id="rId18"/>
    <p:sldId id="431" r:id="rId19"/>
    <p:sldId id="429" r:id="rId20"/>
    <p:sldId id="430" r:id="rId21"/>
    <p:sldId id="433" r:id="rId22"/>
    <p:sldId id="435" r:id="rId23"/>
    <p:sldId id="434" r:id="rId24"/>
    <p:sldId id="437" r:id="rId25"/>
    <p:sldId id="440" r:id="rId26"/>
    <p:sldId id="442" r:id="rId27"/>
    <p:sldId id="439" r:id="rId28"/>
    <p:sldId id="399" r:id="rId29"/>
    <p:sldId id="369"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00000"/>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130" d="100"/>
          <a:sy n="130" d="100"/>
        </p:scale>
        <p:origin x="10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C60FE-04BF-411E-BB11-7766828BA05A}" type="datetimeFigureOut">
              <a:rPr lang="en-CH" smtClean="0"/>
              <a:t>09/27/2024</a:t>
            </a:fld>
            <a:endParaRPr lang="en-CH"/>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D21E41-99CD-4043-99DF-BC3C4655D471}" type="slidenum">
              <a:rPr lang="en-CH" smtClean="0"/>
              <a:t>‹#›</a:t>
            </a:fld>
            <a:endParaRPr lang="en-CH"/>
          </a:p>
        </p:txBody>
      </p:sp>
    </p:spTree>
    <p:extLst>
      <p:ext uri="{BB962C8B-B14F-4D97-AF65-F5344CB8AC3E}">
        <p14:creationId xmlns:p14="http://schemas.microsoft.com/office/powerpoint/2010/main" val="320378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13064" y="1811045"/>
            <a:ext cx="8717872" cy="1698918"/>
          </a:xfrm>
        </p:spPr>
        <p:txBody>
          <a:bodyPr anchor="ctr">
            <a:normAutofit/>
          </a:bodyPr>
          <a:lstStyle>
            <a:lvl1pPr algn="ctr">
              <a:defRPr sz="4800"/>
            </a:lvl1pPr>
          </a:lstStyle>
          <a:p>
            <a:r>
              <a:rPr lang="en-US" altLang="zh-CN"/>
              <a:t>Click to edit Master title style</a:t>
            </a:r>
            <a:endParaRPr lang="en-US" dirty="0"/>
          </a:p>
        </p:txBody>
      </p:sp>
      <p:sp>
        <p:nvSpPr>
          <p:cNvPr id="3" name="Subtitle 2"/>
          <p:cNvSpPr>
            <a:spLocks noGrp="1"/>
          </p:cNvSpPr>
          <p:nvPr>
            <p:ph type="subTitle" idx="1"/>
          </p:nvPr>
        </p:nvSpPr>
        <p:spPr>
          <a:xfrm>
            <a:off x="1143000" y="3879542"/>
            <a:ext cx="6858000" cy="1378258"/>
          </a:xfrm>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en-US" dirty="0"/>
          </a:p>
        </p:txBody>
      </p:sp>
      <p:sp>
        <p:nvSpPr>
          <p:cNvPr id="4" name="Date Placeholder 3"/>
          <p:cNvSpPr>
            <a:spLocks noGrp="1"/>
          </p:cNvSpPr>
          <p:nvPr>
            <p:ph type="dt" sz="half" idx="10"/>
          </p:nvPr>
        </p:nvSpPr>
        <p:spPr/>
        <p:txBody>
          <a:bodyPr/>
          <a:lstStyle>
            <a:lvl1pPr>
              <a:defRPr sz="1400"/>
            </a:lvl1pPr>
          </a:lstStyle>
          <a:p>
            <a:r>
              <a:rPr lang="en-CH" altLang="zh-CN"/>
              <a:t>Yongke ZHAO</a:t>
            </a:r>
            <a:endParaRPr lang="zh-CN" altLang="en-US"/>
          </a:p>
        </p:txBody>
      </p:sp>
      <p:sp>
        <p:nvSpPr>
          <p:cNvPr id="5" name="Footer Placeholder 4"/>
          <p:cNvSpPr>
            <a:spLocks noGrp="1"/>
          </p:cNvSpPr>
          <p:nvPr>
            <p:ph type="ftr" sz="quarter" idx="11"/>
          </p:nvPr>
        </p:nvSpPr>
        <p:spPr/>
        <p:txBody>
          <a:bodyPr/>
          <a:lstStyle>
            <a:lvl1pPr>
              <a:defRPr sz="1400"/>
            </a:lvl1pPr>
          </a:lstStyle>
          <a:p>
            <a:r>
              <a:rPr lang="en-GB" altLang="zh-CN"/>
              <a:t>FCC-ee WP1 meeting</a:t>
            </a:r>
            <a:endParaRPr lang="zh-CN" altLang="en-US"/>
          </a:p>
        </p:txBody>
      </p:sp>
      <p:sp>
        <p:nvSpPr>
          <p:cNvPr id="6" name="Slide Number Placeholder 5"/>
          <p:cNvSpPr>
            <a:spLocks noGrp="1"/>
          </p:cNvSpPr>
          <p:nvPr>
            <p:ph type="sldNum" sz="quarter" idx="12"/>
          </p:nvPr>
        </p:nvSpPr>
        <p:spPr/>
        <p:txBody>
          <a:bodyPr/>
          <a:lstStyle>
            <a:lvl1pPr>
              <a:defRPr sz="1400" b="1"/>
            </a:lvl1pPr>
          </a:lstStyle>
          <a:p>
            <a:fld id="{AB77291F-9249-41CC-8B30-9A94ABA696B3}" type="slidenum">
              <a:rPr lang="zh-CN" altLang="en-US" smtClean="0"/>
              <a:pPr/>
              <a:t>‹#›</a:t>
            </a:fld>
            <a:endParaRPr lang="zh-CN" altLang="en-US"/>
          </a:p>
        </p:txBody>
      </p:sp>
    </p:spTree>
    <p:extLst>
      <p:ext uri="{BB962C8B-B14F-4D97-AF65-F5344CB8AC3E}">
        <p14:creationId xmlns:p14="http://schemas.microsoft.com/office/powerpoint/2010/main" val="3721984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ltLang="zh-CN"/>
              <a:t>Click to edit Master title style</a:t>
            </a:r>
            <a:endParaRPr lang="en-US" dirty="0"/>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10"/>
          </p:nvPr>
        </p:nvSpPr>
        <p:spPr/>
        <p:txBody>
          <a:bodyPr/>
          <a:lstStyle/>
          <a:p>
            <a:r>
              <a:rPr lang="en-CH" altLang="zh-CN"/>
              <a:t>Yongke ZHAO</a:t>
            </a:r>
            <a:endParaRPr lang="zh-CN" altLang="en-US"/>
          </a:p>
        </p:txBody>
      </p:sp>
      <p:sp>
        <p:nvSpPr>
          <p:cNvPr id="5" name="Footer Placeholder 4"/>
          <p:cNvSpPr>
            <a:spLocks noGrp="1"/>
          </p:cNvSpPr>
          <p:nvPr>
            <p:ph type="ftr" sz="quarter" idx="11"/>
          </p:nvPr>
        </p:nvSpPr>
        <p:spPr/>
        <p:txBody>
          <a:bodyPr/>
          <a:lstStyle/>
          <a:p>
            <a:r>
              <a:rPr lang="en-GB" altLang="zh-CN"/>
              <a:t>FCC-ee WP1 meeting</a:t>
            </a:r>
            <a:endParaRPr lang="zh-CN" altLang="en-US"/>
          </a:p>
        </p:txBody>
      </p:sp>
      <p:sp>
        <p:nvSpPr>
          <p:cNvPr id="6" name="Slide Number Placeholder 5"/>
          <p:cNvSpPr>
            <a:spLocks noGrp="1"/>
          </p:cNvSpPr>
          <p:nvPr>
            <p:ph type="sldNum" sz="quarter" idx="12"/>
          </p:nvPr>
        </p:nvSpPr>
        <p:spPr/>
        <p:txBody>
          <a:bodyPr/>
          <a:lstStyle/>
          <a:p>
            <a:fld id="{AB77291F-9249-41CC-8B30-9A94ABA696B3}" type="slidenum">
              <a:rPr lang="zh-CN" altLang="en-US" smtClean="0"/>
              <a:t>‹#›</a:t>
            </a:fld>
            <a:endParaRPr lang="zh-CN" altLang="en-US"/>
          </a:p>
        </p:txBody>
      </p:sp>
    </p:spTree>
    <p:extLst>
      <p:ext uri="{BB962C8B-B14F-4D97-AF65-F5344CB8AC3E}">
        <p14:creationId xmlns:p14="http://schemas.microsoft.com/office/powerpoint/2010/main" val="1462676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ltLang="zh-CN"/>
              <a:t>Click to edit Master title style</a:t>
            </a:r>
            <a:endParaRPr lang="en-US" dirty="0"/>
          </a:p>
        </p:txBody>
      </p:sp>
      <p:sp>
        <p:nvSpPr>
          <p:cNvPr id="3" name="Date Placeholder 2"/>
          <p:cNvSpPr>
            <a:spLocks noGrp="1"/>
          </p:cNvSpPr>
          <p:nvPr>
            <p:ph type="dt" sz="half" idx="10"/>
          </p:nvPr>
        </p:nvSpPr>
        <p:spPr/>
        <p:txBody>
          <a:bodyPr/>
          <a:lstStyle/>
          <a:p>
            <a:r>
              <a:rPr lang="en-CH" altLang="zh-CN"/>
              <a:t>Yongke ZHAO</a:t>
            </a:r>
            <a:endParaRPr lang="zh-CN" altLang="en-US"/>
          </a:p>
        </p:txBody>
      </p:sp>
      <p:sp>
        <p:nvSpPr>
          <p:cNvPr id="4" name="Footer Placeholder 3"/>
          <p:cNvSpPr>
            <a:spLocks noGrp="1"/>
          </p:cNvSpPr>
          <p:nvPr>
            <p:ph type="ftr" sz="quarter" idx="11"/>
          </p:nvPr>
        </p:nvSpPr>
        <p:spPr/>
        <p:txBody>
          <a:bodyPr/>
          <a:lstStyle/>
          <a:p>
            <a:r>
              <a:rPr lang="en-GB" altLang="zh-CN"/>
              <a:t>FCC-ee WP1 meeting</a:t>
            </a:r>
            <a:endParaRPr lang="zh-CN" altLang="en-US"/>
          </a:p>
        </p:txBody>
      </p:sp>
      <p:sp>
        <p:nvSpPr>
          <p:cNvPr id="5" name="Slide Number Placeholder 4"/>
          <p:cNvSpPr>
            <a:spLocks noGrp="1"/>
          </p:cNvSpPr>
          <p:nvPr>
            <p:ph type="sldNum" sz="quarter" idx="12"/>
          </p:nvPr>
        </p:nvSpPr>
        <p:spPr/>
        <p:txBody>
          <a:bodyPr/>
          <a:lstStyle/>
          <a:p>
            <a:fld id="{AB77291F-9249-41CC-8B30-9A94ABA696B3}" type="slidenum">
              <a:rPr lang="zh-CN" altLang="en-US" smtClean="0"/>
              <a:t>‹#›</a:t>
            </a:fld>
            <a:endParaRPr lang="zh-CN" altLang="en-US"/>
          </a:p>
        </p:txBody>
      </p:sp>
    </p:spTree>
    <p:extLst>
      <p:ext uri="{BB962C8B-B14F-4D97-AF65-F5344CB8AC3E}">
        <p14:creationId xmlns:p14="http://schemas.microsoft.com/office/powerpoint/2010/main" val="290492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CH" altLang="zh-CN"/>
              <a:t>Yongke ZHAO</a:t>
            </a:r>
            <a:endParaRPr lang="zh-CN" altLang="en-US"/>
          </a:p>
        </p:txBody>
      </p:sp>
      <p:sp>
        <p:nvSpPr>
          <p:cNvPr id="3" name="Footer Placeholder 2"/>
          <p:cNvSpPr>
            <a:spLocks noGrp="1"/>
          </p:cNvSpPr>
          <p:nvPr>
            <p:ph type="ftr" sz="quarter" idx="11"/>
          </p:nvPr>
        </p:nvSpPr>
        <p:spPr/>
        <p:txBody>
          <a:bodyPr/>
          <a:lstStyle/>
          <a:p>
            <a:r>
              <a:rPr lang="en-GB" altLang="zh-CN"/>
              <a:t>FCC-ee WP1 meeting</a:t>
            </a:r>
            <a:endParaRPr lang="zh-CN" altLang="en-US"/>
          </a:p>
        </p:txBody>
      </p:sp>
      <p:sp>
        <p:nvSpPr>
          <p:cNvPr id="4" name="Slide Number Placeholder 3"/>
          <p:cNvSpPr>
            <a:spLocks noGrp="1"/>
          </p:cNvSpPr>
          <p:nvPr>
            <p:ph type="sldNum" sz="quarter" idx="12"/>
          </p:nvPr>
        </p:nvSpPr>
        <p:spPr/>
        <p:txBody>
          <a:bodyPr/>
          <a:lstStyle/>
          <a:p>
            <a:fld id="{AB77291F-9249-41CC-8B30-9A94ABA696B3}" type="slidenum">
              <a:rPr lang="zh-CN" altLang="en-US" smtClean="0"/>
              <a:t>‹#›</a:t>
            </a:fld>
            <a:endParaRPr lang="zh-CN" altLang="en-US"/>
          </a:p>
        </p:txBody>
      </p:sp>
    </p:spTree>
    <p:extLst>
      <p:ext uri="{BB962C8B-B14F-4D97-AF65-F5344CB8AC3E}">
        <p14:creationId xmlns:p14="http://schemas.microsoft.com/office/powerpoint/2010/main" val="1529600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6330" y="118770"/>
            <a:ext cx="8655728" cy="680221"/>
          </a:xfrm>
          <a:prstGeom prst="rect">
            <a:avLst/>
          </a:prstGeom>
        </p:spPr>
        <p:txBody>
          <a:bodyPr vert="horz" lIns="91440" tIns="45720" rIns="91440" bIns="45720" rtlCol="0" anchor="ctr">
            <a:normAutofit/>
          </a:bodyPr>
          <a:lstStyle/>
          <a:p>
            <a:r>
              <a:rPr lang="en-US" altLang="zh-CN"/>
              <a:t>Click to edit Master title style</a:t>
            </a:r>
            <a:endParaRPr lang="en-US" dirty="0"/>
          </a:p>
        </p:txBody>
      </p:sp>
      <p:sp>
        <p:nvSpPr>
          <p:cNvPr id="3" name="Text Placeholder 2"/>
          <p:cNvSpPr>
            <a:spLocks noGrp="1"/>
          </p:cNvSpPr>
          <p:nvPr>
            <p:ph type="body" idx="1"/>
          </p:nvPr>
        </p:nvSpPr>
        <p:spPr>
          <a:xfrm>
            <a:off x="266328" y="949909"/>
            <a:ext cx="8655729" cy="5521911"/>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2"/>
          </p:nvPr>
        </p:nvSpPr>
        <p:spPr>
          <a:xfrm>
            <a:off x="257451" y="6560598"/>
            <a:ext cx="2057400" cy="215222"/>
          </a:xfrm>
          <a:prstGeom prst="rect">
            <a:avLst/>
          </a:prstGeom>
        </p:spPr>
        <p:txBody>
          <a:bodyPr vert="horz" lIns="91440" tIns="45720" rIns="91440" bIns="45720" rtlCol="0" anchor="ctr"/>
          <a:lstStyle>
            <a:lvl1pPr algn="l">
              <a:defRPr sz="1400">
                <a:solidFill>
                  <a:schemeClr val="tx1">
                    <a:tint val="75000"/>
                  </a:schemeClr>
                </a:solidFill>
              </a:defRPr>
            </a:lvl1pPr>
          </a:lstStyle>
          <a:p>
            <a:r>
              <a:rPr lang="en-CH" altLang="zh-CN"/>
              <a:t>Yongke ZHAO</a:t>
            </a:r>
            <a:endParaRPr lang="zh-CN" altLang="en-US"/>
          </a:p>
        </p:txBody>
      </p:sp>
      <p:sp>
        <p:nvSpPr>
          <p:cNvPr id="5" name="Footer Placeholder 4"/>
          <p:cNvSpPr>
            <a:spLocks noGrp="1"/>
          </p:cNvSpPr>
          <p:nvPr>
            <p:ph type="ftr" sz="quarter" idx="3"/>
          </p:nvPr>
        </p:nvSpPr>
        <p:spPr>
          <a:xfrm>
            <a:off x="2698811" y="6560598"/>
            <a:ext cx="3790765" cy="215222"/>
          </a:xfrm>
          <a:prstGeom prst="rect">
            <a:avLst/>
          </a:prstGeom>
        </p:spPr>
        <p:txBody>
          <a:bodyPr vert="horz" lIns="91440" tIns="45720" rIns="91440" bIns="45720" rtlCol="0" anchor="ctr"/>
          <a:lstStyle>
            <a:lvl1pPr algn="ctr">
              <a:defRPr sz="1400">
                <a:solidFill>
                  <a:schemeClr val="tx1">
                    <a:tint val="75000"/>
                  </a:schemeClr>
                </a:solidFill>
              </a:defRPr>
            </a:lvl1pPr>
          </a:lstStyle>
          <a:p>
            <a:r>
              <a:rPr lang="en-GB" altLang="zh-CN"/>
              <a:t>FCC-ee WP1 meeting</a:t>
            </a:r>
            <a:endParaRPr lang="zh-CN" altLang="en-US"/>
          </a:p>
        </p:txBody>
      </p:sp>
      <p:sp>
        <p:nvSpPr>
          <p:cNvPr id="6" name="Slide Number Placeholder 5"/>
          <p:cNvSpPr>
            <a:spLocks noGrp="1"/>
          </p:cNvSpPr>
          <p:nvPr>
            <p:ph type="sldNum" sz="quarter" idx="4"/>
          </p:nvPr>
        </p:nvSpPr>
        <p:spPr>
          <a:xfrm>
            <a:off x="6873536" y="6580511"/>
            <a:ext cx="2057400" cy="215222"/>
          </a:xfrm>
          <a:prstGeom prst="rect">
            <a:avLst/>
          </a:prstGeom>
        </p:spPr>
        <p:txBody>
          <a:bodyPr vert="horz" lIns="91440" tIns="45720" rIns="91440" bIns="45720" rtlCol="0" anchor="ctr"/>
          <a:lstStyle>
            <a:lvl1pPr algn="r">
              <a:defRPr sz="1400" b="1">
                <a:solidFill>
                  <a:schemeClr val="tx1">
                    <a:tint val="75000"/>
                  </a:schemeClr>
                </a:solidFill>
              </a:defRPr>
            </a:lvl1pPr>
          </a:lstStyle>
          <a:p>
            <a:fld id="{AB77291F-9249-41CC-8B30-9A94ABA696B3}" type="slidenum">
              <a:rPr lang="zh-CN" altLang="en-US" smtClean="0"/>
              <a:pPr/>
              <a:t>‹#›</a:t>
            </a:fld>
            <a:endParaRPr lang="zh-CN" altLang="en-US"/>
          </a:p>
        </p:txBody>
      </p:sp>
    </p:spTree>
    <p:extLst>
      <p:ext uri="{BB962C8B-B14F-4D97-AF65-F5344CB8AC3E}">
        <p14:creationId xmlns:p14="http://schemas.microsoft.com/office/powerpoint/2010/main" val="42365043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7" r:id="rId4"/>
  </p:sldLayoutIdLst>
  <p:hf hdr="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EC290-A6AF-7CD0-6F07-F866A9A1E649}"/>
              </a:ext>
            </a:extLst>
          </p:cNvPr>
          <p:cNvSpPr>
            <a:spLocks noGrp="1"/>
          </p:cNvSpPr>
          <p:nvPr>
            <p:ph type="ctrTitle"/>
          </p:nvPr>
        </p:nvSpPr>
        <p:spPr>
          <a:xfrm>
            <a:off x="213064" y="2298605"/>
            <a:ext cx="8717872" cy="1698918"/>
          </a:xfrm>
        </p:spPr>
        <p:txBody>
          <a:bodyPr>
            <a:normAutofit/>
          </a:bodyPr>
          <a:lstStyle/>
          <a:p>
            <a:pPr>
              <a:lnSpc>
                <a:spcPct val="120000"/>
              </a:lnSpc>
            </a:pPr>
            <a:r>
              <a:rPr lang="en-CH" sz="4400" b="1"/>
              <a:t>FCC-ee positron linac design</a:t>
            </a:r>
          </a:p>
        </p:txBody>
      </p:sp>
      <p:sp>
        <p:nvSpPr>
          <p:cNvPr id="3" name="Subtitle 2">
            <a:extLst>
              <a:ext uri="{FF2B5EF4-FFF2-40B4-BE49-F238E27FC236}">
                <a16:creationId xmlns:a16="http://schemas.microsoft.com/office/drawing/2014/main" id="{8AFA7DE3-4D46-7DB1-DC94-EF3FD521E79B}"/>
              </a:ext>
            </a:extLst>
          </p:cNvPr>
          <p:cNvSpPr>
            <a:spLocks noGrp="1"/>
          </p:cNvSpPr>
          <p:nvPr>
            <p:ph type="subTitle" idx="1"/>
          </p:nvPr>
        </p:nvSpPr>
        <p:spPr>
          <a:xfrm>
            <a:off x="612058" y="3945192"/>
            <a:ext cx="8001000" cy="2459476"/>
          </a:xfrm>
        </p:spPr>
        <p:txBody>
          <a:bodyPr>
            <a:normAutofit/>
          </a:bodyPr>
          <a:lstStyle/>
          <a:p>
            <a:pPr>
              <a:lnSpc>
                <a:spcPct val="150000"/>
              </a:lnSpc>
            </a:pPr>
            <a:r>
              <a:rPr lang="en-CH" b="1" u="sng" dirty="0"/>
              <a:t>Y. Zhao</a:t>
            </a:r>
            <a:r>
              <a:rPr lang="en-CH" dirty="0"/>
              <a:t>, A. Latina, CERN</a:t>
            </a:r>
          </a:p>
          <a:p>
            <a:pPr>
              <a:lnSpc>
                <a:spcPct val="150000"/>
              </a:lnSpc>
            </a:pPr>
            <a:r>
              <a:rPr lang="en-CH" dirty="0"/>
              <a:t>FCC-ee WP1 meeting</a:t>
            </a:r>
          </a:p>
          <a:p>
            <a:pPr>
              <a:lnSpc>
                <a:spcPct val="150000"/>
              </a:lnSpc>
            </a:pPr>
            <a:r>
              <a:rPr lang="en-US" dirty="0"/>
              <a:t>27</a:t>
            </a:r>
            <a:r>
              <a:rPr lang="en-CH" dirty="0"/>
              <a:t> Sep 2024</a:t>
            </a:r>
          </a:p>
        </p:txBody>
      </p:sp>
      <p:pic>
        <p:nvPicPr>
          <p:cNvPr id="1028" name="Picture 4" descr="CERN Logo : histoire, signification de l'emblème">
            <a:extLst>
              <a:ext uri="{FF2B5EF4-FFF2-40B4-BE49-F238E27FC236}">
                <a16:creationId xmlns:a16="http://schemas.microsoft.com/office/drawing/2014/main" id="{F7E93442-2177-7EB8-9F53-D1E68DD0D4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6231" y="570283"/>
            <a:ext cx="1602817" cy="90158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FCCSW Forum">
            <a:extLst>
              <a:ext uri="{FF2B5EF4-FFF2-40B4-BE49-F238E27FC236}">
                <a16:creationId xmlns:a16="http://schemas.microsoft.com/office/drawing/2014/main" id="{520FB2D1-86A1-48DB-DE3B-844892BF5D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575" y="570283"/>
            <a:ext cx="1999746" cy="675956"/>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832C594B-9FCA-7234-7802-1BC1530E6E0C}"/>
              </a:ext>
            </a:extLst>
          </p:cNvPr>
          <p:cNvSpPr txBox="1">
            <a:spLocks/>
          </p:cNvSpPr>
          <p:nvPr/>
        </p:nvSpPr>
        <p:spPr>
          <a:xfrm>
            <a:off x="619432" y="5761061"/>
            <a:ext cx="8001000" cy="643607"/>
          </a:xfrm>
          <a:prstGeom prst="rect">
            <a:avLst/>
          </a:prstGeom>
        </p:spPr>
        <p:txBody>
          <a:bodyPr vert="horz" lIns="91440" tIns="45720" rIns="91440" bIns="45720" rtlCol="0" anchor="b">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endParaRPr lang="en-CH" sz="1800"/>
          </a:p>
        </p:txBody>
      </p:sp>
    </p:spTree>
    <p:extLst>
      <p:ext uri="{BB962C8B-B14F-4D97-AF65-F5344CB8AC3E}">
        <p14:creationId xmlns:p14="http://schemas.microsoft.com/office/powerpoint/2010/main" val="1468687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137E7-1854-39D5-4670-78B08CE8592D}"/>
              </a:ext>
            </a:extLst>
          </p:cNvPr>
          <p:cNvSpPr>
            <a:spLocks noGrp="1"/>
          </p:cNvSpPr>
          <p:nvPr>
            <p:ph type="ctrTitle"/>
          </p:nvPr>
        </p:nvSpPr>
        <p:spPr>
          <a:xfrm>
            <a:off x="213064" y="2579541"/>
            <a:ext cx="8717872" cy="1698918"/>
          </a:xfrm>
        </p:spPr>
        <p:txBody>
          <a:bodyPr/>
          <a:lstStyle/>
          <a:p>
            <a:r>
              <a:rPr lang="en-US" dirty="0"/>
              <a:t>Test 2.0</a:t>
            </a:r>
            <a:endParaRPr lang="en-GB" dirty="0"/>
          </a:p>
        </p:txBody>
      </p:sp>
      <p:sp>
        <p:nvSpPr>
          <p:cNvPr id="3" name="TextBox 2">
            <a:extLst>
              <a:ext uri="{FF2B5EF4-FFF2-40B4-BE49-F238E27FC236}">
                <a16:creationId xmlns:a16="http://schemas.microsoft.com/office/drawing/2014/main" id="{93600A01-207C-2007-3CD7-7B9115E3E90F}"/>
              </a:ext>
            </a:extLst>
          </p:cNvPr>
          <p:cNvSpPr txBox="1"/>
          <p:nvPr/>
        </p:nvSpPr>
        <p:spPr>
          <a:xfrm>
            <a:off x="3065786" y="4675239"/>
            <a:ext cx="3116366" cy="369332"/>
          </a:xfrm>
          <a:prstGeom prst="rect">
            <a:avLst/>
          </a:prstGeom>
          <a:noFill/>
        </p:spPr>
        <p:txBody>
          <a:bodyPr wrap="none" rtlCol="0">
            <a:spAutoFit/>
          </a:bodyPr>
          <a:lstStyle/>
          <a:p>
            <a:r>
              <a:rPr lang="en-US" dirty="0"/>
              <a:t>“New version” of Capture </a:t>
            </a:r>
            <a:r>
              <a:rPr lang="en-US" dirty="0" err="1"/>
              <a:t>Linac</a:t>
            </a:r>
            <a:endParaRPr lang="en-GB" dirty="0"/>
          </a:p>
        </p:txBody>
      </p:sp>
    </p:spTree>
    <p:extLst>
      <p:ext uri="{BB962C8B-B14F-4D97-AF65-F5344CB8AC3E}">
        <p14:creationId xmlns:p14="http://schemas.microsoft.com/office/powerpoint/2010/main" val="212610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50C0D-9643-C8B4-7F6F-BA5FE0610464}"/>
              </a:ext>
            </a:extLst>
          </p:cNvPr>
          <p:cNvSpPr>
            <a:spLocks noGrp="1"/>
          </p:cNvSpPr>
          <p:nvPr>
            <p:ph type="title"/>
          </p:nvPr>
        </p:nvSpPr>
        <p:spPr/>
        <p:txBody>
          <a:bodyPr/>
          <a:lstStyle/>
          <a:p>
            <a:r>
              <a:rPr lang="en-CH"/>
              <a:t>Capture section</a:t>
            </a:r>
          </a:p>
        </p:txBody>
      </p:sp>
      <p:sp>
        <p:nvSpPr>
          <p:cNvPr id="3" name="Content Placeholder 2">
            <a:extLst>
              <a:ext uri="{FF2B5EF4-FFF2-40B4-BE49-F238E27FC236}">
                <a16:creationId xmlns:a16="http://schemas.microsoft.com/office/drawing/2014/main" id="{D2E04AA5-F797-6B5A-3498-5156AEF7406F}"/>
              </a:ext>
            </a:extLst>
          </p:cNvPr>
          <p:cNvSpPr>
            <a:spLocks noGrp="1"/>
          </p:cNvSpPr>
          <p:nvPr>
            <p:ph idx="1"/>
          </p:nvPr>
        </p:nvSpPr>
        <p:spPr>
          <a:xfrm>
            <a:off x="266331" y="928407"/>
            <a:ext cx="8547886" cy="5001185"/>
          </a:xfrm>
        </p:spPr>
        <p:txBody>
          <a:bodyPr>
            <a:normAutofit/>
          </a:bodyPr>
          <a:lstStyle/>
          <a:p>
            <a:pPr>
              <a:lnSpc>
                <a:spcPct val="120000"/>
              </a:lnSpc>
            </a:pPr>
            <a:r>
              <a:rPr lang="en-CH" sz="1800" dirty="0"/>
              <a:t>Electrons</a:t>
            </a:r>
          </a:p>
          <a:p>
            <a:pPr lvl="1">
              <a:lnSpc>
                <a:spcPct val="120000"/>
              </a:lnSpc>
            </a:pPr>
            <a:r>
              <a:rPr lang="en-CH" sz="1600" dirty="0"/>
              <a:t>E = 2.86 GeV. </a:t>
            </a:r>
            <a:r>
              <a:rPr lang="el-GR" sz="1600" dirty="0"/>
              <a:t>σ</a:t>
            </a:r>
            <a:r>
              <a:rPr lang="en-CH" sz="1600" baseline="-25000" dirty="0"/>
              <a:t>x,y</a:t>
            </a:r>
            <a:r>
              <a:rPr lang="en-CH" sz="1600" dirty="0"/>
              <a:t> = 1 mm</a:t>
            </a:r>
          </a:p>
          <a:p>
            <a:pPr>
              <a:lnSpc>
                <a:spcPct val="120000"/>
              </a:lnSpc>
            </a:pPr>
            <a:r>
              <a:rPr lang="en-CH" sz="1800" dirty="0"/>
              <a:t>Target</a:t>
            </a:r>
          </a:p>
          <a:p>
            <a:pPr lvl="1">
              <a:lnSpc>
                <a:spcPct val="120000"/>
              </a:lnSpc>
            </a:pPr>
            <a:r>
              <a:rPr lang="en-CH" sz="1600" dirty="0"/>
              <a:t>Conventional shape. R = 15 mm</a:t>
            </a:r>
          </a:p>
          <a:p>
            <a:pPr lvl="1">
              <a:lnSpc>
                <a:spcPct val="120000"/>
              </a:lnSpc>
            </a:pPr>
            <a:r>
              <a:rPr lang="en-CH" sz="1600" dirty="0"/>
              <a:t>W = 15 mm. z</a:t>
            </a:r>
            <a:r>
              <a:rPr lang="en-CH" sz="1600" baseline="-25000" dirty="0"/>
              <a:t>1</a:t>
            </a:r>
            <a:r>
              <a:rPr lang="en-CH" sz="1600" dirty="0"/>
              <a:t> = 40 mm (w.r.t HTS B</a:t>
            </a:r>
            <a:r>
              <a:rPr lang="en-CH" sz="1600" baseline="-25000" dirty="0"/>
              <a:t>0</a:t>
            </a:r>
            <a:r>
              <a:rPr lang="en-CH" sz="1600" dirty="0"/>
              <a:t>)</a:t>
            </a:r>
          </a:p>
          <a:p>
            <a:pPr>
              <a:lnSpc>
                <a:spcPct val="120000"/>
              </a:lnSpc>
            </a:pPr>
            <a:r>
              <a:rPr lang="en-CH" sz="1800" dirty="0"/>
              <a:t>AMD</a:t>
            </a:r>
          </a:p>
          <a:p>
            <a:pPr lvl="1">
              <a:lnSpc>
                <a:spcPct val="120000"/>
              </a:lnSpc>
            </a:pPr>
            <a:r>
              <a:rPr lang="en-CH" sz="1400" dirty="0"/>
              <a:t>HTS solenoid. B</a:t>
            </a:r>
            <a:r>
              <a:rPr lang="en-CH" sz="1400" baseline="-25000" dirty="0"/>
              <a:t>0</a:t>
            </a:r>
            <a:r>
              <a:rPr lang="en-CH" sz="1400" dirty="0"/>
              <a:t> ~ 15 T.</a:t>
            </a:r>
          </a:p>
          <a:p>
            <a:pPr>
              <a:lnSpc>
                <a:spcPct val="120000"/>
              </a:lnSpc>
            </a:pPr>
            <a:r>
              <a:rPr lang="en-US" sz="1800" dirty="0"/>
              <a:t>Matching</a:t>
            </a:r>
            <a:r>
              <a:rPr lang="en-CH" sz="1800" dirty="0"/>
              <a:t> solenoid</a:t>
            </a:r>
          </a:p>
          <a:p>
            <a:pPr lvl="1">
              <a:lnSpc>
                <a:spcPct val="120000"/>
              </a:lnSpc>
            </a:pPr>
            <a:r>
              <a:rPr lang="en-CH" sz="1400" dirty="0"/>
              <a:t>L = 72 mm. B</a:t>
            </a:r>
            <a:r>
              <a:rPr lang="en-CH" sz="1400" baseline="-25000" dirty="0"/>
              <a:t>0</a:t>
            </a:r>
            <a:r>
              <a:rPr lang="en-CH" sz="1400" dirty="0"/>
              <a:t> ~ 0.25 T</a:t>
            </a:r>
            <a:r>
              <a:rPr lang="en-US" sz="1400" dirty="0"/>
              <a:t> (doubled of design)</a:t>
            </a:r>
            <a:r>
              <a:rPr lang="en-CH" sz="1400" dirty="0"/>
              <a:t>. z</a:t>
            </a:r>
            <a:r>
              <a:rPr lang="en-CH" sz="1400" baseline="-25000" dirty="0"/>
              <a:t>c</a:t>
            </a:r>
            <a:r>
              <a:rPr lang="en-CH" sz="1400" dirty="0"/>
              <a:t> = 244 mm (w.r.t HTS B</a:t>
            </a:r>
            <a:r>
              <a:rPr lang="en-CH" sz="1400" baseline="-25000" dirty="0"/>
              <a:t>0</a:t>
            </a:r>
            <a:r>
              <a:rPr lang="en-CH" sz="1400" dirty="0"/>
              <a:t>).</a:t>
            </a:r>
          </a:p>
          <a:p>
            <a:pPr>
              <a:lnSpc>
                <a:spcPct val="120000"/>
              </a:lnSpc>
            </a:pPr>
            <a:r>
              <a:rPr lang="en-CH" sz="1800" dirty="0"/>
              <a:t>Capture linac (CL)</a:t>
            </a:r>
          </a:p>
          <a:p>
            <a:pPr lvl="1">
              <a:lnSpc>
                <a:spcPct val="120000"/>
              </a:lnSpc>
            </a:pPr>
            <a:r>
              <a:rPr lang="en-CH" sz="1400" dirty="0"/>
              <a:t>RF structures: L = 3 m. a</a:t>
            </a:r>
            <a:r>
              <a:rPr lang="en-CH" sz="1400" baseline="-25000" dirty="0"/>
              <a:t>0</a:t>
            </a:r>
            <a:r>
              <a:rPr lang="en-CH" sz="1400" dirty="0"/>
              <a:t> = 30 mm. </a:t>
            </a:r>
            <a:r>
              <a:rPr lang="en-CH" sz="1400" b="1" dirty="0">
                <a:solidFill>
                  <a:srgbClr val="FF0000"/>
                </a:solidFill>
              </a:rPr>
              <a:t>N =</a:t>
            </a:r>
            <a:r>
              <a:rPr lang="en-CH" sz="1400" b="1" dirty="0"/>
              <a:t> </a:t>
            </a:r>
            <a:r>
              <a:rPr lang="en-US" sz="1400" b="1" dirty="0">
                <a:solidFill>
                  <a:srgbClr val="FF0000"/>
                </a:solidFill>
              </a:rPr>
              <a:t>6</a:t>
            </a:r>
            <a:r>
              <a:rPr lang="en-CH" sz="1400" b="1" dirty="0"/>
              <a:t>, G = 14 MV/m</a:t>
            </a:r>
            <a:r>
              <a:rPr lang="en-CH" sz="1400" dirty="0"/>
              <a:t>, </a:t>
            </a:r>
            <a:r>
              <a:rPr lang="el-GR" sz="1400" dirty="0"/>
              <a:t>φ</a:t>
            </a:r>
            <a:r>
              <a:rPr lang="en-CH" sz="1400" dirty="0"/>
              <a:t> = [236 234 232 265 276 249]° (Parameters provided by WP3)</a:t>
            </a:r>
          </a:p>
          <a:p>
            <a:pPr lvl="1">
              <a:lnSpc>
                <a:spcPct val="120000"/>
              </a:lnSpc>
            </a:pPr>
            <a:r>
              <a:rPr lang="en-CH" sz="1400" dirty="0"/>
              <a:t>Regular solenoids: L = 200 mm. B</a:t>
            </a:r>
            <a:r>
              <a:rPr lang="en-CH" sz="1400" baseline="-25000" dirty="0"/>
              <a:t>0</a:t>
            </a:r>
            <a:r>
              <a:rPr lang="en-CH" sz="1400" dirty="0"/>
              <a:t> ~ 0.31 T. N = 9 (per structure)</a:t>
            </a:r>
            <a:endParaRPr lang="en-CH" sz="1100" dirty="0"/>
          </a:p>
        </p:txBody>
      </p:sp>
      <p:sp>
        <p:nvSpPr>
          <p:cNvPr id="4" name="Date Placeholder 3">
            <a:extLst>
              <a:ext uri="{FF2B5EF4-FFF2-40B4-BE49-F238E27FC236}">
                <a16:creationId xmlns:a16="http://schemas.microsoft.com/office/drawing/2014/main" id="{D9707A2C-E8F3-4FDC-43D2-1208DAFADC66}"/>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7C349465-FFE8-560E-7E78-4EF198FC694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1DE7B90D-903B-AD85-3F23-3CE240AA08AA}"/>
              </a:ext>
            </a:extLst>
          </p:cNvPr>
          <p:cNvSpPr>
            <a:spLocks noGrp="1"/>
          </p:cNvSpPr>
          <p:nvPr>
            <p:ph type="sldNum" sz="quarter" idx="12"/>
          </p:nvPr>
        </p:nvSpPr>
        <p:spPr/>
        <p:txBody>
          <a:bodyPr/>
          <a:lstStyle/>
          <a:p>
            <a:fld id="{AB77291F-9249-41CC-8B30-9A94ABA696B3}" type="slidenum">
              <a:rPr lang="zh-CN" altLang="en-US" smtClean="0"/>
              <a:t>11</a:t>
            </a:fld>
            <a:endParaRPr lang="zh-CN" altLang="en-US"/>
          </a:p>
        </p:txBody>
      </p:sp>
      <p:pic>
        <p:nvPicPr>
          <p:cNvPr id="8" name="Picture 7">
            <a:extLst>
              <a:ext uri="{FF2B5EF4-FFF2-40B4-BE49-F238E27FC236}">
                <a16:creationId xmlns:a16="http://schemas.microsoft.com/office/drawing/2014/main" id="{5017EE0B-F950-EF32-952B-17071D515869}"/>
              </a:ext>
            </a:extLst>
          </p:cNvPr>
          <p:cNvPicPr>
            <a:picLocks noChangeAspect="1"/>
          </p:cNvPicPr>
          <p:nvPr/>
        </p:nvPicPr>
        <p:blipFill>
          <a:blip r:embed="rId2"/>
          <a:stretch>
            <a:fillRect/>
          </a:stretch>
        </p:blipFill>
        <p:spPr>
          <a:xfrm>
            <a:off x="4345420" y="1281704"/>
            <a:ext cx="4637982" cy="2570767"/>
          </a:xfrm>
          <a:prstGeom prst="rect">
            <a:avLst/>
          </a:prstGeom>
          <a:ln>
            <a:noFill/>
          </a:ln>
        </p:spPr>
      </p:pic>
      <p:sp>
        <p:nvSpPr>
          <p:cNvPr id="9" name="TextBox 8">
            <a:extLst>
              <a:ext uri="{FF2B5EF4-FFF2-40B4-BE49-F238E27FC236}">
                <a16:creationId xmlns:a16="http://schemas.microsoft.com/office/drawing/2014/main" id="{4456F058-0A60-6D4A-9DDA-0E03850FCBAA}"/>
              </a:ext>
            </a:extLst>
          </p:cNvPr>
          <p:cNvSpPr txBox="1"/>
          <p:nvPr/>
        </p:nvSpPr>
        <p:spPr>
          <a:xfrm>
            <a:off x="266330" y="5885719"/>
            <a:ext cx="4572000" cy="369332"/>
          </a:xfrm>
          <a:prstGeom prst="rect">
            <a:avLst/>
          </a:prstGeom>
          <a:noFill/>
        </p:spPr>
        <p:txBody>
          <a:bodyPr wrap="square">
            <a:spAutoFit/>
          </a:bodyPr>
          <a:lstStyle/>
          <a:p>
            <a:pPr marL="285750" indent="-285750">
              <a:buFont typeface="Wingdings" panose="05000000000000000000" pitchFamily="2" charset="2"/>
              <a:buChar char="ü"/>
            </a:pPr>
            <a:r>
              <a:rPr lang="en-US" sz="1800" dirty="0">
                <a:solidFill>
                  <a:srgbClr val="FF0000"/>
                </a:solidFill>
              </a:rPr>
              <a:t>Otherwise, all same as Test 1.0</a:t>
            </a:r>
            <a:endParaRPr lang="en-GB" dirty="0">
              <a:solidFill>
                <a:srgbClr val="FF0000"/>
              </a:solidFill>
            </a:endParaRPr>
          </a:p>
        </p:txBody>
      </p:sp>
    </p:spTree>
    <p:extLst>
      <p:ext uri="{BB962C8B-B14F-4D97-AF65-F5344CB8AC3E}">
        <p14:creationId xmlns:p14="http://schemas.microsoft.com/office/powerpoint/2010/main" val="1361151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50C0D-9643-C8B4-7F6F-BA5FE0610464}"/>
              </a:ext>
            </a:extLst>
          </p:cNvPr>
          <p:cNvSpPr>
            <a:spLocks noGrp="1"/>
          </p:cNvSpPr>
          <p:nvPr>
            <p:ph type="title"/>
          </p:nvPr>
        </p:nvSpPr>
        <p:spPr/>
        <p:txBody>
          <a:bodyPr/>
          <a:lstStyle/>
          <a:p>
            <a:r>
              <a:rPr lang="en-CH" dirty="0"/>
              <a:t>Positron linac</a:t>
            </a:r>
            <a:r>
              <a:rPr lang="en-US" dirty="0"/>
              <a:t> results</a:t>
            </a:r>
            <a:endParaRPr lang="en-CH" dirty="0"/>
          </a:p>
        </p:txBody>
      </p:sp>
      <p:sp>
        <p:nvSpPr>
          <p:cNvPr id="4" name="Date Placeholder 3">
            <a:extLst>
              <a:ext uri="{FF2B5EF4-FFF2-40B4-BE49-F238E27FC236}">
                <a16:creationId xmlns:a16="http://schemas.microsoft.com/office/drawing/2014/main" id="{D9707A2C-E8F3-4FDC-43D2-1208DAFADC66}"/>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7C349465-FFE8-560E-7E78-4EF198FC694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1DE7B90D-903B-AD85-3F23-3CE240AA08AA}"/>
              </a:ext>
            </a:extLst>
          </p:cNvPr>
          <p:cNvSpPr>
            <a:spLocks noGrp="1"/>
          </p:cNvSpPr>
          <p:nvPr>
            <p:ph type="sldNum" sz="quarter" idx="12"/>
          </p:nvPr>
        </p:nvSpPr>
        <p:spPr/>
        <p:txBody>
          <a:bodyPr/>
          <a:lstStyle/>
          <a:p>
            <a:fld id="{AB77291F-9249-41CC-8B30-9A94ABA696B3}" type="slidenum">
              <a:rPr lang="zh-CN" altLang="en-US" smtClean="0"/>
              <a:t>12</a:t>
            </a:fld>
            <a:endParaRPr lang="zh-CN" altLang="en-US"/>
          </a:p>
        </p:txBody>
      </p:sp>
      <p:sp>
        <p:nvSpPr>
          <p:cNvPr id="7" name="Content Placeholder 2">
            <a:extLst>
              <a:ext uri="{FF2B5EF4-FFF2-40B4-BE49-F238E27FC236}">
                <a16:creationId xmlns:a16="http://schemas.microsoft.com/office/drawing/2014/main" id="{79B01C91-7429-0A6C-D417-1DE4E75C5A32}"/>
              </a:ext>
            </a:extLst>
          </p:cNvPr>
          <p:cNvSpPr txBox="1">
            <a:spLocks/>
          </p:cNvSpPr>
          <p:nvPr/>
        </p:nvSpPr>
        <p:spPr>
          <a:xfrm>
            <a:off x="266330" y="794550"/>
            <a:ext cx="8113174" cy="4521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CH" sz="1600" b="1"/>
              <a:t>Parameters and results</a:t>
            </a:r>
          </a:p>
        </p:txBody>
      </p:sp>
      <p:graphicFrame>
        <p:nvGraphicFramePr>
          <p:cNvPr id="18" name="Table 17">
            <a:extLst>
              <a:ext uri="{FF2B5EF4-FFF2-40B4-BE49-F238E27FC236}">
                <a16:creationId xmlns:a16="http://schemas.microsoft.com/office/drawing/2014/main" id="{F9886CF3-AE08-5F57-2205-B402A55C179C}"/>
              </a:ext>
            </a:extLst>
          </p:cNvPr>
          <p:cNvGraphicFramePr>
            <a:graphicFrameLocks noGrp="1"/>
          </p:cNvGraphicFramePr>
          <p:nvPr>
            <p:extLst>
              <p:ext uri="{D42A27DB-BD31-4B8C-83A1-F6EECF244321}">
                <p14:modId xmlns:p14="http://schemas.microsoft.com/office/powerpoint/2010/main" val="83622289"/>
              </p:ext>
            </p:extLst>
          </p:nvPr>
        </p:nvGraphicFramePr>
        <p:xfrm>
          <a:off x="487514" y="1217621"/>
          <a:ext cx="8213357" cy="4697205"/>
        </p:xfrm>
        <a:graphic>
          <a:graphicData uri="http://schemas.openxmlformats.org/drawingml/2006/table">
            <a:tbl>
              <a:tblPr firstRow="1" bandRow="1">
                <a:tableStyleId>{5C22544A-7EE6-4342-B048-85BDC9FD1C3A}</a:tableStyleId>
              </a:tblPr>
              <a:tblGrid>
                <a:gridCol w="5396295">
                  <a:extLst>
                    <a:ext uri="{9D8B030D-6E8A-4147-A177-3AD203B41FA5}">
                      <a16:colId xmlns:a16="http://schemas.microsoft.com/office/drawing/2014/main" val="2054570180"/>
                    </a:ext>
                  </a:extLst>
                </a:gridCol>
                <a:gridCol w="2817062">
                  <a:extLst>
                    <a:ext uri="{9D8B030D-6E8A-4147-A177-3AD203B41FA5}">
                      <a16:colId xmlns:a16="http://schemas.microsoft.com/office/drawing/2014/main" val="2187295415"/>
                    </a:ext>
                  </a:extLst>
                </a:gridCol>
              </a:tblGrid>
              <a:tr h="294859">
                <a:tc>
                  <a:txBody>
                    <a:bodyPr/>
                    <a:lstStyle/>
                    <a:p>
                      <a:r>
                        <a:rPr lang="en-CH" sz="1200" dirty="0"/>
                        <a:t>Parameter</a:t>
                      </a:r>
                    </a:p>
                  </a:txBody>
                  <a:tcPr anchor="ctr"/>
                </a:tc>
                <a:tc>
                  <a:txBody>
                    <a:bodyPr/>
                    <a:lstStyle/>
                    <a:p>
                      <a:pPr algn="ctr"/>
                      <a:r>
                        <a:rPr lang="en-CH" sz="1200"/>
                        <a:t>Value</a:t>
                      </a:r>
                    </a:p>
                  </a:txBody>
                  <a:tcPr anchor="ctr"/>
                </a:tc>
                <a:extLst>
                  <a:ext uri="{0D108BD9-81ED-4DB2-BD59-A6C34878D82A}">
                    <a16:rowId xmlns:a16="http://schemas.microsoft.com/office/drawing/2014/main" val="1538150187"/>
                  </a:ext>
                </a:extLst>
              </a:tr>
              <a:tr h="294859">
                <a:tc>
                  <a:txBody>
                    <a:bodyPr/>
                    <a:lstStyle/>
                    <a:p>
                      <a:r>
                        <a:rPr lang="en-CH" sz="1200"/>
                        <a:t>FODO phase advance [°]</a:t>
                      </a:r>
                    </a:p>
                  </a:txBody>
                  <a:tcPr anchor="ctr"/>
                </a:tc>
                <a:tc>
                  <a:txBody>
                    <a:bodyPr/>
                    <a:lstStyle/>
                    <a:p>
                      <a:pPr algn="ctr"/>
                      <a:r>
                        <a:rPr lang="en-CH" sz="1200"/>
                        <a:t>90</a:t>
                      </a:r>
                    </a:p>
                  </a:txBody>
                  <a:tcPr anchor="ctr"/>
                </a:tc>
                <a:extLst>
                  <a:ext uri="{0D108BD9-81ED-4DB2-BD59-A6C34878D82A}">
                    <a16:rowId xmlns:a16="http://schemas.microsoft.com/office/drawing/2014/main" val="272724617"/>
                  </a:ext>
                </a:extLst>
              </a:tr>
              <a:tr h="294859">
                <a:tc>
                  <a:txBody>
                    <a:bodyPr/>
                    <a:lstStyle/>
                    <a:p>
                      <a:r>
                        <a:rPr lang="en-CH" sz="1200"/>
                        <a:t>Quadrupole spacings in S2, S3 [m]</a:t>
                      </a:r>
                    </a:p>
                  </a:txBody>
                  <a:tcPr anchor="ctr"/>
                </a:tc>
                <a:tc>
                  <a:txBody>
                    <a:bodyPr/>
                    <a:lstStyle/>
                    <a:p>
                      <a:pPr algn="ctr"/>
                      <a:r>
                        <a:rPr lang="en-CH" sz="1200"/>
                        <a:t>3.3, 6.4</a:t>
                      </a:r>
                    </a:p>
                  </a:txBody>
                  <a:tcPr anchor="ctr"/>
                </a:tc>
                <a:extLst>
                  <a:ext uri="{0D108BD9-81ED-4DB2-BD59-A6C34878D82A}">
                    <a16:rowId xmlns:a16="http://schemas.microsoft.com/office/drawing/2014/main" val="2919079241"/>
                  </a:ext>
                </a:extLst>
              </a:tr>
              <a:tr h="294859">
                <a:tc>
                  <a:txBody>
                    <a:bodyPr/>
                    <a:lstStyle/>
                    <a:p>
                      <a:r>
                        <a:rPr lang="en-CH" sz="1200"/>
                        <a:t>Number of structures in S1, S2, S3</a:t>
                      </a:r>
                    </a:p>
                  </a:txBody>
                  <a:tcPr anchor="ctr"/>
                </a:tc>
                <a:tc>
                  <a:txBody>
                    <a:bodyPr/>
                    <a:lstStyle/>
                    <a:p>
                      <a:pPr algn="ctr"/>
                      <a:r>
                        <a:rPr lang="en-CH" sz="1200" dirty="0"/>
                        <a:t>10, 16, 36</a:t>
                      </a:r>
                    </a:p>
                  </a:txBody>
                  <a:tcPr anchor="ctr"/>
                </a:tc>
                <a:extLst>
                  <a:ext uri="{0D108BD9-81ED-4DB2-BD59-A6C34878D82A}">
                    <a16:rowId xmlns:a16="http://schemas.microsoft.com/office/drawing/2014/main" val="3064594583"/>
                  </a:ext>
                </a:extLst>
              </a:tr>
              <a:tr h="242904">
                <a:tc>
                  <a:txBody>
                    <a:bodyPr/>
                    <a:lstStyle/>
                    <a:p>
                      <a:r>
                        <a:rPr lang="en-CH" sz="1200" dirty="0"/>
                        <a:t>Average gradient [MV/m] (w/o SRWF)</a:t>
                      </a:r>
                    </a:p>
                  </a:txBody>
                  <a:tcPr anchor="ctr"/>
                </a:tc>
                <a:tc>
                  <a:txBody>
                    <a:bodyPr/>
                    <a:lstStyle/>
                    <a:p>
                      <a:pPr algn="ctr"/>
                      <a:endParaRPr lang="en-CH" sz="1200" dirty="0"/>
                    </a:p>
                  </a:txBody>
                  <a:tcPr anchor="ctr"/>
                </a:tc>
                <a:extLst>
                  <a:ext uri="{0D108BD9-81ED-4DB2-BD59-A6C34878D82A}">
                    <a16:rowId xmlns:a16="http://schemas.microsoft.com/office/drawing/2014/main" val="766068241"/>
                  </a:ext>
                </a:extLst>
              </a:tr>
              <a:tr h="2948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200" dirty="0">
                          <a:solidFill>
                            <a:srgbClr val="0000FF"/>
                          </a:solidFill>
                        </a:rPr>
                        <a:t>Average gradient </a:t>
                      </a:r>
                      <a:r>
                        <a:rPr lang="en-CH" sz="1200" dirty="0"/>
                        <a:t>[MV/m] (w/ </a:t>
                      </a:r>
                      <a:r>
                        <a:rPr lang="en-US" sz="1200" dirty="0"/>
                        <a:t>  </a:t>
                      </a:r>
                      <a:r>
                        <a:rPr lang="en-CH" sz="1200" dirty="0"/>
                        <a:t>SRWF)</a:t>
                      </a:r>
                    </a:p>
                  </a:txBody>
                  <a:tcPr anchor="ctr"/>
                </a:tc>
                <a:tc>
                  <a:txBody>
                    <a:bodyPr/>
                    <a:lstStyle/>
                    <a:p>
                      <a:pPr algn="ctr"/>
                      <a:r>
                        <a:rPr lang="en-US" sz="1200" dirty="0">
                          <a:solidFill>
                            <a:srgbClr val="FF0000"/>
                          </a:solidFill>
                        </a:rPr>
                        <a:t>20</a:t>
                      </a:r>
                      <a:r>
                        <a:rPr lang="en-CH" sz="1200" dirty="0">
                          <a:solidFill>
                            <a:srgbClr val="FF0000"/>
                          </a:solidFill>
                        </a:rPr>
                        <a:t>, </a:t>
                      </a:r>
                      <a:r>
                        <a:rPr lang="en-US" sz="1200" dirty="0">
                          <a:solidFill>
                            <a:srgbClr val="FF0000"/>
                          </a:solidFill>
                        </a:rPr>
                        <a:t>14</a:t>
                      </a:r>
                      <a:r>
                        <a:rPr lang="en-CH" sz="1200" dirty="0">
                          <a:solidFill>
                            <a:srgbClr val="FF0000"/>
                          </a:solidFill>
                        </a:rPr>
                        <a:t>, </a:t>
                      </a:r>
                      <a:r>
                        <a:rPr lang="en-US" sz="1200" dirty="0">
                          <a:solidFill>
                            <a:srgbClr val="FF0000"/>
                          </a:solidFill>
                        </a:rPr>
                        <a:t>13.756</a:t>
                      </a:r>
                      <a:endParaRPr lang="en-CH" sz="1200" dirty="0">
                        <a:solidFill>
                          <a:srgbClr val="FF0000"/>
                        </a:solidFill>
                      </a:endParaRPr>
                    </a:p>
                  </a:txBody>
                  <a:tcPr anchor="ctr"/>
                </a:tc>
                <a:extLst>
                  <a:ext uri="{0D108BD9-81ED-4DB2-BD59-A6C34878D82A}">
                    <a16:rowId xmlns:a16="http://schemas.microsoft.com/office/drawing/2014/main" val="160459747"/>
                  </a:ext>
                </a:extLst>
              </a:tr>
              <a:tr h="294859">
                <a:tc>
                  <a:txBody>
                    <a:bodyPr/>
                    <a:lstStyle/>
                    <a:p>
                      <a:r>
                        <a:rPr lang="en-CH" sz="1200" dirty="0"/>
                        <a:t>RF phases off-crest in S1, S2, S3 [°]</a:t>
                      </a:r>
                    </a:p>
                  </a:txBody>
                  <a:tcPr anchor="ctr"/>
                </a:tc>
                <a:tc>
                  <a:txBody>
                    <a:bodyPr/>
                    <a:lstStyle/>
                    <a:p>
                      <a:pPr algn="ctr"/>
                      <a:r>
                        <a:rPr lang="en-CH" sz="1200" dirty="0"/>
                        <a:t>-10, 5, 5</a:t>
                      </a:r>
                    </a:p>
                  </a:txBody>
                  <a:tcPr anchor="ctr"/>
                </a:tc>
                <a:extLst>
                  <a:ext uri="{0D108BD9-81ED-4DB2-BD59-A6C34878D82A}">
                    <a16:rowId xmlns:a16="http://schemas.microsoft.com/office/drawing/2014/main" val="2580749620"/>
                  </a:ext>
                </a:extLst>
              </a:tr>
              <a:tr h="294859">
                <a:tc>
                  <a:txBody>
                    <a:bodyPr/>
                    <a:lstStyle/>
                    <a:p>
                      <a:r>
                        <a:rPr lang="en-CH" sz="1200" dirty="0"/>
                        <a:t>Expected maximum emittance to transport [mm*rad]</a:t>
                      </a:r>
                    </a:p>
                  </a:txBody>
                  <a:tcPr anchor="ctr"/>
                </a:tc>
                <a:tc>
                  <a:txBody>
                    <a:bodyPr/>
                    <a:lstStyle/>
                    <a:p>
                      <a:pPr algn="ctr"/>
                      <a:r>
                        <a:rPr lang="en-CH" sz="1200" dirty="0"/>
                        <a:t>~12.0</a:t>
                      </a:r>
                    </a:p>
                  </a:txBody>
                  <a:tcPr anchor="ctr"/>
                </a:tc>
                <a:extLst>
                  <a:ext uri="{0D108BD9-81ED-4DB2-BD59-A6C34878D82A}">
                    <a16:rowId xmlns:a16="http://schemas.microsoft.com/office/drawing/2014/main" val="4241993693"/>
                  </a:ext>
                </a:extLst>
              </a:tr>
              <a:tr h="294859">
                <a:tc>
                  <a:txBody>
                    <a:bodyPr/>
                    <a:lstStyle/>
                    <a:p>
                      <a:r>
                        <a:rPr lang="en-US" sz="1200" dirty="0"/>
                        <a:t>Average</a:t>
                      </a:r>
                      <a:r>
                        <a:rPr lang="en-CH" sz="1200" dirty="0"/>
                        <a:t> energy </a:t>
                      </a:r>
                      <a:r>
                        <a:rPr lang="en-US" sz="1200" dirty="0"/>
                        <a:t>(around peak) </a:t>
                      </a:r>
                      <a:r>
                        <a:rPr lang="en-CH" sz="1200" dirty="0"/>
                        <a:t>at entrance of S1, S2, S3 [MeV]</a:t>
                      </a:r>
                      <a:r>
                        <a:rPr lang="en-US" sz="1200" dirty="0"/>
                        <a:t> </a:t>
                      </a:r>
                      <a:r>
                        <a:rPr lang="en-CH" sz="1200" dirty="0"/>
                        <a:t>(w/o SRWF)</a:t>
                      </a:r>
                    </a:p>
                  </a:txBody>
                  <a:tcPr anchor="ctr"/>
                </a:tc>
                <a:tc>
                  <a:txBody>
                    <a:bodyPr/>
                    <a:lstStyle/>
                    <a:p>
                      <a:pPr algn="ctr"/>
                      <a:endParaRPr lang="en-CH" sz="1200" dirty="0"/>
                    </a:p>
                  </a:txBody>
                  <a:tcPr anchor="ctr"/>
                </a:tc>
                <a:extLst>
                  <a:ext uri="{0D108BD9-81ED-4DB2-BD59-A6C34878D82A}">
                    <a16:rowId xmlns:a16="http://schemas.microsoft.com/office/drawing/2014/main" val="1372617017"/>
                  </a:ext>
                </a:extLst>
              </a:tr>
              <a:tr h="2948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FF"/>
                          </a:solidFill>
                        </a:rPr>
                        <a:t>Average</a:t>
                      </a:r>
                      <a:r>
                        <a:rPr lang="en-CH" sz="1200" dirty="0">
                          <a:solidFill>
                            <a:srgbClr val="0000FF"/>
                          </a:solidFill>
                        </a:rPr>
                        <a:t> energy </a:t>
                      </a:r>
                      <a:r>
                        <a:rPr lang="en-US" sz="1200" dirty="0"/>
                        <a:t>(around peak) </a:t>
                      </a:r>
                      <a:r>
                        <a:rPr lang="en-CH" sz="1200" dirty="0"/>
                        <a:t>at entrance of S1, S2, S3 [MeV]</a:t>
                      </a:r>
                      <a:r>
                        <a:rPr lang="en-US" sz="1200" dirty="0"/>
                        <a:t> </a:t>
                      </a:r>
                      <a:r>
                        <a:rPr lang="en-CH" sz="1200" dirty="0"/>
                        <a:t>(w/ </a:t>
                      </a:r>
                      <a:r>
                        <a:rPr lang="en-US" sz="1200" dirty="0"/>
                        <a:t>  </a:t>
                      </a:r>
                      <a:r>
                        <a:rPr lang="en-CH" sz="1200" dirty="0"/>
                        <a:t>SRWF)</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185</a:t>
                      </a:r>
                      <a:r>
                        <a:rPr lang="en-CH" sz="1200" dirty="0">
                          <a:solidFill>
                            <a:srgbClr val="FF0000"/>
                          </a:solidFill>
                        </a:rPr>
                        <a:t>, 7</a:t>
                      </a:r>
                      <a:r>
                        <a:rPr lang="en-US" sz="1200" dirty="0">
                          <a:solidFill>
                            <a:srgbClr val="FF0000"/>
                          </a:solidFill>
                        </a:rPr>
                        <a:t>56</a:t>
                      </a:r>
                      <a:r>
                        <a:rPr lang="en-CH" sz="1200" dirty="0">
                          <a:solidFill>
                            <a:srgbClr val="FF0000"/>
                          </a:solidFill>
                        </a:rPr>
                        <a:t>, 14</a:t>
                      </a:r>
                      <a:r>
                        <a:rPr lang="en-US" sz="1200" dirty="0">
                          <a:solidFill>
                            <a:srgbClr val="FF0000"/>
                          </a:solidFill>
                        </a:rPr>
                        <a:t>07</a:t>
                      </a:r>
                      <a:endParaRPr lang="en-CH" sz="1200" dirty="0">
                        <a:solidFill>
                          <a:srgbClr val="FF0000"/>
                        </a:solidFill>
                      </a:endParaRPr>
                    </a:p>
                  </a:txBody>
                  <a:tcPr anchor="ctr"/>
                </a:tc>
                <a:extLst>
                  <a:ext uri="{0D108BD9-81ED-4DB2-BD59-A6C34878D82A}">
                    <a16:rowId xmlns:a16="http://schemas.microsoft.com/office/drawing/2014/main" val="2947087963"/>
                  </a:ext>
                </a:extLst>
              </a:tr>
              <a:tr h="294859">
                <a:tc>
                  <a:txBody>
                    <a:bodyPr/>
                    <a:lstStyle/>
                    <a:p>
                      <a:r>
                        <a:rPr lang="en-US" sz="1200" dirty="0">
                          <a:solidFill>
                            <a:srgbClr val="0000FF"/>
                          </a:solidFill>
                        </a:rPr>
                        <a:t>Bunch length </a:t>
                      </a:r>
                      <a:r>
                        <a:rPr lang="en-US" sz="1200" dirty="0"/>
                        <a:t>(around peak) </a:t>
                      </a:r>
                      <a:r>
                        <a:rPr lang="en-CH" sz="1200" dirty="0"/>
                        <a:t>at S3 </a:t>
                      </a:r>
                      <a:r>
                        <a:rPr lang="en-US" sz="1200" dirty="0"/>
                        <a:t>exit [mm]</a:t>
                      </a:r>
                      <a:endParaRPr lang="en-CH" sz="1200" dirty="0"/>
                    </a:p>
                  </a:txBody>
                  <a:tcPr anchor="ctr"/>
                </a:tc>
                <a:tc>
                  <a:txBody>
                    <a:bodyPr/>
                    <a:lstStyle/>
                    <a:p>
                      <a:pPr algn="ctr"/>
                      <a:r>
                        <a:rPr lang="en-US" sz="1200" dirty="0">
                          <a:solidFill>
                            <a:srgbClr val="FF0000"/>
                          </a:solidFill>
                        </a:rPr>
                        <a:t>2.8</a:t>
                      </a:r>
                      <a:endParaRPr lang="en-CH" sz="1200" dirty="0">
                        <a:solidFill>
                          <a:srgbClr val="FF0000"/>
                        </a:solidFill>
                      </a:endParaRPr>
                    </a:p>
                  </a:txBody>
                  <a:tcPr anchor="ctr"/>
                </a:tc>
                <a:extLst>
                  <a:ext uri="{0D108BD9-81ED-4DB2-BD59-A6C34878D82A}">
                    <a16:rowId xmlns:a16="http://schemas.microsoft.com/office/drawing/2014/main" val="880863674"/>
                  </a:ext>
                </a:extLst>
              </a:tr>
              <a:tr h="294859">
                <a:tc>
                  <a:txBody>
                    <a:bodyPr/>
                    <a:lstStyle/>
                    <a:p>
                      <a:r>
                        <a:rPr lang="en-US" sz="1200" dirty="0">
                          <a:solidFill>
                            <a:srgbClr val="0000FF"/>
                          </a:solidFill>
                        </a:rPr>
                        <a:t>Energy spread </a:t>
                      </a:r>
                      <a:r>
                        <a:rPr lang="en-US" sz="1200" dirty="0"/>
                        <a:t>(around peak) </a:t>
                      </a:r>
                      <a:r>
                        <a:rPr lang="en-CH" sz="1200" dirty="0"/>
                        <a:t>at S3 </a:t>
                      </a:r>
                      <a:r>
                        <a:rPr lang="en-US" sz="1200" dirty="0"/>
                        <a:t>exit [%]</a:t>
                      </a:r>
                      <a:endParaRPr lang="en-CH" sz="1200" dirty="0"/>
                    </a:p>
                  </a:txBody>
                  <a:tcPr anchor="ctr"/>
                </a:tc>
                <a:tc>
                  <a:txBody>
                    <a:bodyPr/>
                    <a:lstStyle/>
                    <a:p>
                      <a:pPr algn="ctr"/>
                      <a:r>
                        <a:rPr lang="en-US" sz="1200" dirty="0">
                          <a:solidFill>
                            <a:srgbClr val="FF0000"/>
                          </a:solidFill>
                        </a:rPr>
                        <a:t>0.9</a:t>
                      </a:r>
                      <a:endParaRPr lang="en-CH" sz="1200" dirty="0">
                        <a:solidFill>
                          <a:srgbClr val="FF0000"/>
                        </a:solidFill>
                      </a:endParaRPr>
                    </a:p>
                  </a:txBody>
                  <a:tcPr anchor="ctr"/>
                </a:tc>
                <a:extLst>
                  <a:ext uri="{0D108BD9-81ED-4DB2-BD59-A6C34878D82A}">
                    <a16:rowId xmlns:a16="http://schemas.microsoft.com/office/drawing/2014/main" val="2842969664"/>
                  </a:ext>
                </a:extLst>
              </a:tr>
              <a:tr h="294859">
                <a:tc>
                  <a:txBody>
                    <a:bodyPr/>
                    <a:lstStyle/>
                    <a:p>
                      <a:r>
                        <a:rPr lang="en-CH" sz="1200" dirty="0">
                          <a:solidFill>
                            <a:srgbClr val="0000FF"/>
                          </a:solidFill>
                        </a:rPr>
                        <a:t>Positron yield </a:t>
                      </a:r>
                      <a:r>
                        <a:rPr lang="en-CH" sz="1200" dirty="0"/>
                        <a:t>at S</a:t>
                      </a:r>
                      <a:r>
                        <a:rPr lang="en-US" sz="1200" dirty="0"/>
                        <a:t>3</a:t>
                      </a:r>
                      <a:r>
                        <a:rPr lang="en-CH" sz="1200" dirty="0"/>
                        <a:t> exit (all positrons)</a:t>
                      </a:r>
                    </a:p>
                  </a:txBody>
                  <a:tcPr anchor="ctr"/>
                </a:tc>
                <a:tc>
                  <a:txBody>
                    <a:bodyPr/>
                    <a:lstStyle/>
                    <a:p>
                      <a:pPr algn="ctr"/>
                      <a:r>
                        <a:rPr lang="en-CH" sz="1200" dirty="0">
                          <a:solidFill>
                            <a:srgbClr val="FF0000"/>
                          </a:solidFill>
                        </a:rPr>
                        <a:t>3.</a:t>
                      </a:r>
                      <a:r>
                        <a:rPr lang="en-US" sz="1200" dirty="0">
                          <a:solidFill>
                            <a:srgbClr val="FF0000"/>
                          </a:solidFill>
                        </a:rPr>
                        <a:t>27</a:t>
                      </a:r>
                      <a:endParaRPr lang="en-CH" sz="1200" dirty="0">
                        <a:solidFill>
                          <a:srgbClr val="FF0000"/>
                        </a:solidFill>
                      </a:endParaRPr>
                    </a:p>
                  </a:txBody>
                  <a:tcPr anchor="ctr"/>
                </a:tc>
                <a:extLst>
                  <a:ext uri="{0D108BD9-81ED-4DB2-BD59-A6C34878D82A}">
                    <a16:rowId xmlns:a16="http://schemas.microsoft.com/office/drawing/2014/main" val="4204257868"/>
                  </a:ext>
                </a:extLst>
              </a:tr>
              <a:tr h="294859">
                <a:tc>
                  <a:txBody>
                    <a:bodyPr/>
                    <a:lstStyle/>
                    <a:p>
                      <a:r>
                        <a:rPr lang="en-US" sz="1200" dirty="0" err="1">
                          <a:solidFill>
                            <a:srgbClr val="0000FF"/>
                          </a:solidFill>
                        </a:rPr>
                        <a:t>Normalised</a:t>
                      </a:r>
                      <a:r>
                        <a:rPr lang="en-US" sz="1200" dirty="0">
                          <a:solidFill>
                            <a:srgbClr val="0000FF"/>
                          </a:solidFill>
                        </a:rPr>
                        <a:t> X, Y emittances</a:t>
                      </a:r>
                      <a:r>
                        <a:rPr lang="en-US" sz="1200" dirty="0"/>
                        <a:t> </a:t>
                      </a:r>
                      <a:r>
                        <a:rPr lang="en-CH" sz="1200" dirty="0"/>
                        <a:t>at S</a:t>
                      </a:r>
                      <a:r>
                        <a:rPr lang="en-US" sz="1200" dirty="0"/>
                        <a:t>3</a:t>
                      </a:r>
                      <a:r>
                        <a:rPr lang="en-CH" sz="1200" dirty="0"/>
                        <a:t> exit (all positrons</a:t>
                      </a:r>
                      <a:r>
                        <a:rPr lang="en-US" sz="1200" dirty="0"/>
                        <a:t>) [mm*rad]</a:t>
                      </a:r>
                      <a:endParaRPr lang="en-CH" sz="1200" dirty="0"/>
                    </a:p>
                  </a:txBody>
                  <a:tcPr anchor="ctr"/>
                </a:tc>
                <a:tc>
                  <a:txBody>
                    <a:bodyPr/>
                    <a:lstStyle/>
                    <a:p>
                      <a:pPr algn="ctr"/>
                      <a:r>
                        <a:rPr lang="en-US" sz="1200" dirty="0">
                          <a:solidFill>
                            <a:srgbClr val="FF0000"/>
                          </a:solidFill>
                        </a:rPr>
                        <a:t>12.7, 12.0</a:t>
                      </a:r>
                      <a:endParaRPr lang="en-CH" sz="1200" dirty="0">
                        <a:solidFill>
                          <a:srgbClr val="FF0000"/>
                        </a:solidFill>
                      </a:endParaRPr>
                    </a:p>
                  </a:txBody>
                  <a:tcPr anchor="ctr"/>
                </a:tc>
                <a:extLst>
                  <a:ext uri="{0D108BD9-81ED-4DB2-BD59-A6C34878D82A}">
                    <a16:rowId xmlns:a16="http://schemas.microsoft.com/office/drawing/2014/main" val="1253017798"/>
                  </a:ext>
                </a:extLst>
              </a:tr>
              <a:tr h="294859">
                <a:tc>
                  <a:txBody>
                    <a:bodyPr/>
                    <a:lstStyle/>
                    <a:p>
                      <a:r>
                        <a:rPr lang="en-US" sz="1200" dirty="0">
                          <a:solidFill>
                            <a:srgbClr val="0000FF"/>
                          </a:solidFill>
                        </a:rPr>
                        <a:t>Expected </a:t>
                      </a:r>
                      <a:r>
                        <a:rPr lang="en-CH" sz="1200" dirty="0">
                          <a:solidFill>
                            <a:srgbClr val="0000FF"/>
                          </a:solidFill>
                        </a:rPr>
                        <a:t>DR accepted yield </a:t>
                      </a:r>
                      <a:r>
                        <a:rPr lang="en-CH" sz="1200" dirty="0"/>
                        <a:t>with 2% energy acceptance</a:t>
                      </a:r>
                    </a:p>
                  </a:txBody>
                  <a:tcPr anchor="ctr"/>
                </a:tc>
                <a:tc>
                  <a:txBody>
                    <a:bodyPr/>
                    <a:lstStyle/>
                    <a:p>
                      <a:pPr algn="ctr"/>
                      <a:r>
                        <a:rPr lang="en-US" sz="1200" dirty="0">
                          <a:solidFill>
                            <a:srgbClr val="FF0000"/>
                          </a:solidFill>
                        </a:rPr>
                        <a:t>2.85</a:t>
                      </a:r>
                      <a:endParaRPr lang="en-CH" sz="1200" dirty="0">
                        <a:solidFill>
                          <a:srgbClr val="FF0000"/>
                        </a:solidFill>
                      </a:endParaRPr>
                    </a:p>
                  </a:txBody>
                  <a:tcPr anchor="ctr"/>
                </a:tc>
                <a:extLst>
                  <a:ext uri="{0D108BD9-81ED-4DB2-BD59-A6C34878D82A}">
                    <a16:rowId xmlns:a16="http://schemas.microsoft.com/office/drawing/2014/main" val="252529501"/>
                  </a:ext>
                </a:extLst>
              </a:tr>
              <a:tr h="2948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FF"/>
                          </a:solidFill>
                        </a:rPr>
                        <a:t>Expected </a:t>
                      </a:r>
                      <a:r>
                        <a:rPr lang="en-CH" sz="1200" dirty="0">
                          <a:solidFill>
                            <a:srgbClr val="0000FF"/>
                          </a:solidFill>
                        </a:rPr>
                        <a:t>DR accepted yield </a:t>
                      </a:r>
                      <a:r>
                        <a:rPr lang="en-CH" sz="1200" dirty="0"/>
                        <a:t>with 4% energy acceptance</a:t>
                      </a:r>
                    </a:p>
                  </a:txBody>
                  <a:tcPr anchor="ctr"/>
                </a:tc>
                <a:tc>
                  <a:txBody>
                    <a:bodyPr/>
                    <a:lstStyle/>
                    <a:p>
                      <a:pPr algn="ctr"/>
                      <a:r>
                        <a:rPr lang="en-US" sz="1200" dirty="0">
                          <a:solidFill>
                            <a:srgbClr val="FF0000"/>
                          </a:solidFill>
                        </a:rPr>
                        <a:t>2</a:t>
                      </a:r>
                      <a:r>
                        <a:rPr lang="en-CH" sz="1200" dirty="0">
                          <a:solidFill>
                            <a:srgbClr val="FF0000"/>
                          </a:solidFill>
                        </a:rPr>
                        <a:t>.</a:t>
                      </a:r>
                      <a:r>
                        <a:rPr lang="en-US" sz="1200" dirty="0">
                          <a:solidFill>
                            <a:srgbClr val="FF0000"/>
                          </a:solidFill>
                        </a:rPr>
                        <a:t>98</a:t>
                      </a:r>
                      <a:endParaRPr lang="en-CH" sz="1200" dirty="0">
                        <a:solidFill>
                          <a:srgbClr val="FF0000"/>
                        </a:solidFill>
                      </a:endParaRPr>
                    </a:p>
                  </a:txBody>
                  <a:tcPr anchor="ctr"/>
                </a:tc>
                <a:extLst>
                  <a:ext uri="{0D108BD9-81ED-4DB2-BD59-A6C34878D82A}">
                    <a16:rowId xmlns:a16="http://schemas.microsoft.com/office/drawing/2014/main" val="2450679433"/>
                  </a:ext>
                </a:extLst>
              </a:tr>
            </a:tbl>
          </a:graphicData>
        </a:graphic>
      </p:graphicFrame>
    </p:spTree>
    <p:extLst>
      <p:ext uri="{BB962C8B-B14F-4D97-AF65-F5344CB8AC3E}">
        <p14:creationId xmlns:p14="http://schemas.microsoft.com/office/powerpoint/2010/main" val="2513080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D068C-A3AC-978D-81BA-E295A5470A25}"/>
              </a:ext>
            </a:extLst>
          </p:cNvPr>
          <p:cNvSpPr>
            <a:spLocks noGrp="1"/>
          </p:cNvSpPr>
          <p:nvPr>
            <p:ph type="title"/>
          </p:nvPr>
        </p:nvSpPr>
        <p:spPr/>
        <p:txBody>
          <a:bodyPr/>
          <a:lstStyle/>
          <a:p>
            <a:r>
              <a:rPr lang="en-US" dirty="0"/>
              <a:t>Comparison</a:t>
            </a:r>
            <a:endParaRPr lang="en-GB" dirty="0"/>
          </a:p>
        </p:txBody>
      </p:sp>
      <p:sp>
        <p:nvSpPr>
          <p:cNvPr id="3" name="Content Placeholder 2">
            <a:extLst>
              <a:ext uri="{FF2B5EF4-FFF2-40B4-BE49-F238E27FC236}">
                <a16:creationId xmlns:a16="http://schemas.microsoft.com/office/drawing/2014/main" id="{13FAE7F6-68A2-6905-6048-5923CA776DF5}"/>
              </a:ext>
            </a:extLst>
          </p:cNvPr>
          <p:cNvSpPr>
            <a:spLocks noGrp="1"/>
          </p:cNvSpPr>
          <p:nvPr>
            <p:ph idx="1"/>
          </p:nvPr>
        </p:nvSpPr>
        <p:spPr/>
        <p:txBody>
          <a:bodyPr>
            <a:normAutofit/>
          </a:bodyPr>
          <a:lstStyle/>
          <a:p>
            <a:pPr>
              <a:lnSpc>
                <a:spcPct val="150000"/>
              </a:lnSpc>
            </a:pPr>
            <a:r>
              <a:rPr lang="en-US" sz="2400" dirty="0"/>
              <a:t>Test 1.0: 7 structures in CL</a:t>
            </a:r>
          </a:p>
          <a:p>
            <a:pPr>
              <a:lnSpc>
                <a:spcPct val="150000"/>
              </a:lnSpc>
            </a:pPr>
            <a:r>
              <a:rPr lang="en-US" sz="2400" dirty="0"/>
              <a:t>Test 2.0: 6 structures in CL</a:t>
            </a:r>
            <a:r>
              <a:rPr lang="en-GB" sz="2400" dirty="0"/>
              <a:t>. Compared with using 7 structures:</a:t>
            </a:r>
          </a:p>
          <a:p>
            <a:pPr lvl="1">
              <a:lnSpc>
                <a:spcPct val="150000"/>
              </a:lnSpc>
              <a:buFont typeface="Courier New" panose="02070309020205020404" pitchFamily="49" charset="0"/>
              <a:buChar char="o"/>
            </a:pPr>
            <a:r>
              <a:rPr lang="en-US" sz="2000" dirty="0"/>
              <a:t>Positron yield is comparable</a:t>
            </a:r>
          </a:p>
          <a:p>
            <a:pPr lvl="2">
              <a:lnSpc>
                <a:spcPct val="150000"/>
              </a:lnSpc>
              <a:buFont typeface="Courier New" panose="02070309020205020404" pitchFamily="49" charset="0"/>
              <a:buChar char="o"/>
            </a:pPr>
            <a:r>
              <a:rPr lang="en-US" sz="1600" dirty="0"/>
              <a:t>Total positron yield is 2% lower: 3.34 → 3.27</a:t>
            </a:r>
          </a:p>
          <a:p>
            <a:pPr lvl="2">
              <a:lnSpc>
                <a:spcPct val="150000"/>
              </a:lnSpc>
              <a:buFont typeface="Courier New" panose="02070309020205020404" pitchFamily="49" charset="0"/>
              <a:buChar char="o"/>
            </a:pPr>
            <a:r>
              <a:rPr lang="en-US" sz="1600" dirty="0"/>
              <a:t>DR accepted yield (if 2% energy acceptance) is 2% lower: 2.91 → 2.85</a:t>
            </a:r>
          </a:p>
          <a:p>
            <a:pPr lvl="2">
              <a:lnSpc>
                <a:spcPct val="150000"/>
              </a:lnSpc>
              <a:buFont typeface="Courier New" panose="02070309020205020404" pitchFamily="49" charset="0"/>
              <a:buChar char="o"/>
            </a:pPr>
            <a:r>
              <a:rPr lang="en-US" sz="1600" dirty="0"/>
              <a:t>DR accepted yield (if 4% energy acceptance) is 3% lower: 3.07 → 2.98</a:t>
            </a:r>
          </a:p>
          <a:p>
            <a:pPr lvl="1">
              <a:lnSpc>
                <a:spcPct val="150000"/>
              </a:lnSpc>
              <a:buFont typeface="Courier New" panose="02070309020205020404" pitchFamily="49" charset="0"/>
              <a:buChar char="o"/>
            </a:pPr>
            <a:r>
              <a:rPr lang="en-US" sz="2000" dirty="0"/>
              <a:t>Bunch length is 7% shorter: 3.0 mm → 2.8 mm</a:t>
            </a:r>
          </a:p>
          <a:p>
            <a:pPr lvl="1">
              <a:lnSpc>
                <a:spcPct val="150000"/>
              </a:lnSpc>
              <a:buFont typeface="Courier New" panose="02070309020205020404" pitchFamily="49" charset="0"/>
              <a:buChar char="o"/>
            </a:pPr>
            <a:r>
              <a:rPr lang="en-US" sz="2000" dirty="0"/>
              <a:t>Energy spread is 10% smaller: 1.0% → 0.9%</a:t>
            </a:r>
          </a:p>
          <a:p>
            <a:pPr lvl="1">
              <a:lnSpc>
                <a:spcPct val="150000"/>
              </a:lnSpc>
              <a:buFont typeface="Courier New" panose="02070309020205020404" pitchFamily="49" charset="0"/>
              <a:buChar char="o"/>
            </a:pPr>
            <a:r>
              <a:rPr lang="en-US" sz="2000" dirty="0"/>
              <a:t>Normalized emittances are same: 13 mm*rad in X, 12 mm*rad in Y</a:t>
            </a:r>
          </a:p>
          <a:p>
            <a:pPr lvl="1">
              <a:lnSpc>
                <a:spcPct val="150000"/>
              </a:lnSpc>
              <a:buFont typeface="Courier New" panose="02070309020205020404" pitchFamily="49" charset="0"/>
              <a:buChar char="o"/>
            </a:pPr>
            <a:endParaRPr lang="en-US" sz="2000" dirty="0"/>
          </a:p>
        </p:txBody>
      </p:sp>
      <p:sp>
        <p:nvSpPr>
          <p:cNvPr id="4" name="Date Placeholder 3">
            <a:extLst>
              <a:ext uri="{FF2B5EF4-FFF2-40B4-BE49-F238E27FC236}">
                <a16:creationId xmlns:a16="http://schemas.microsoft.com/office/drawing/2014/main" id="{0B513F0B-EDEC-D028-0449-C72C3CEC37B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287A43B8-5615-8123-2A11-F2AACC889A6E}"/>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60029F8C-6505-6760-24BA-94D489D439D4}"/>
              </a:ext>
            </a:extLst>
          </p:cNvPr>
          <p:cNvSpPr>
            <a:spLocks noGrp="1"/>
          </p:cNvSpPr>
          <p:nvPr>
            <p:ph type="sldNum" sz="quarter" idx="12"/>
          </p:nvPr>
        </p:nvSpPr>
        <p:spPr/>
        <p:txBody>
          <a:bodyPr/>
          <a:lstStyle/>
          <a:p>
            <a:fld id="{AB77291F-9249-41CC-8B30-9A94ABA696B3}" type="slidenum">
              <a:rPr lang="zh-CN" altLang="en-US" smtClean="0"/>
              <a:t>13</a:t>
            </a:fld>
            <a:endParaRPr lang="zh-CN" altLang="en-US"/>
          </a:p>
        </p:txBody>
      </p:sp>
    </p:spTree>
    <p:extLst>
      <p:ext uri="{BB962C8B-B14F-4D97-AF65-F5344CB8AC3E}">
        <p14:creationId xmlns:p14="http://schemas.microsoft.com/office/powerpoint/2010/main" val="2850203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2AF97-FC9F-A8F6-8A67-C7C3F290D08C}"/>
              </a:ext>
            </a:extLst>
          </p:cNvPr>
          <p:cNvSpPr>
            <a:spLocks noGrp="1"/>
          </p:cNvSpPr>
          <p:nvPr>
            <p:ph type="title"/>
          </p:nvPr>
        </p:nvSpPr>
        <p:spPr/>
        <p:txBody>
          <a:bodyPr/>
          <a:lstStyle/>
          <a:p>
            <a:r>
              <a:rPr lang="en-US" dirty="0"/>
              <a:t>Transport table plotting (indicative only)</a:t>
            </a:r>
            <a:endParaRPr lang="en-GB" dirty="0"/>
          </a:p>
        </p:txBody>
      </p:sp>
      <p:sp>
        <p:nvSpPr>
          <p:cNvPr id="3" name="Content Placeholder 2">
            <a:extLst>
              <a:ext uri="{FF2B5EF4-FFF2-40B4-BE49-F238E27FC236}">
                <a16:creationId xmlns:a16="http://schemas.microsoft.com/office/drawing/2014/main" id="{68EA033C-8384-87E1-B11B-D04A9EA145D6}"/>
              </a:ext>
            </a:extLst>
          </p:cNvPr>
          <p:cNvSpPr>
            <a:spLocks noGrp="1"/>
          </p:cNvSpPr>
          <p:nvPr>
            <p:ph idx="1"/>
          </p:nvPr>
        </p:nvSpPr>
        <p:spPr>
          <a:xfrm>
            <a:off x="266328" y="949909"/>
            <a:ext cx="8655729" cy="1129613"/>
          </a:xfrm>
        </p:spPr>
        <p:txBody>
          <a:bodyPr>
            <a:normAutofit/>
          </a:bodyPr>
          <a:lstStyle/>
          <a:p>
            <a:pPr>
              <a:lnSpc>
                <a:spcPct val="100000"/>
              </a:lnSpc>
            </a:pPr>
            <a:r>
              <a:rPr lang="en-US" sz="1800" dirty="0"/>
              <a:t>The transport table is from Volume in RF-Track using Bunch6dT, estimated from all particles in full space in time evolution, which might be not as precise as the final results, since particles that will not be accepted are also accounted</a:t>
            </a:r>
            <a:endParaRPr lang="en-GB" sz="1800" dirty="0"/>
          </a:p>
        </p:txBody>
      </p:sp>
      <p:sp>
        <p:nvSpPr>
          <p:cNvPr id="4" name="Date Placeholder 3">
            <a:extLst>
              <a:ext uri="{FF2B5EF4-FFF2-40B4-BE49-F238E27FC236}">
                <a16:creationId xmlns:a16="http://schemas.microsoft.com/office/drawing/2014/main" id="{6C1E3D41-CF5E-5C2C-A9A5-C06EB84A3698}"/>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2181AA90-3EAE-A677-A2C8-64E1C5D5950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E5269BB7-0B7E-2395-835A-14DAD34D99B7}"/>
              </a:ext>
            </a:extLst>
          </p:cNvPr>
          <p:cNvSpPr>
            <a:spLocks noGrp="1"/>
          </p:cNvSpPr>
          <p:nvPr>
            <p:ph type="sldNum" sz="quarter" idx="12"/>
          </p:nvPr>
        </p:nvSpPr>
        <p:spPr/>
        <p:txBody>
          <a:bodyPr/>
          <a:lstStyle/>
          <a:p>
            <a:fld id="{AB77291F-9249-41CC-8B30-9A94ABA696B3}" type="slidenum">
              <a:rPr lang="zh-CN" altLang="en-US" smtClean="0"/>
              <a:t>14</a:t>
            </a:fld>
            <a:endParaRPr lang="zh-CN" altLang="en-US"/>
          </a:p>
        </p:txBody>
      </p:sp>
      <p:pic>
        <p:nvPicPr>
          <p:cNvPr id="10" name="Picture 9">
            <a:extLst>
              <a:ext uri="{FF2B5EF4-FFF2-40B4-BE49-F238E27FC236}">
                <a16:creationId xmlns:a16="http://schemas.microsoft.com/office/drawing/2014/main" id="{F0E19DE4-5B6C-4BFA-88A3-D149F6E9E6FE}"/>
              </a:ext>
            </a:extLst>
          </p:cNvPr>
          <p:cNvPicPr>
            <a:picLocks noChangeAspect="1"/>
          </p:cNvPicPr>
          <p:nvPr/>
        </p:nvPicPr>
        <p:blipFill>
          <a:blip r:embed="rId2"/>
          <a:stretch>
            <a:fillRect/>
          </a:stretch>
        </p:blipFill>
        <p:spPr>
          <a:xfrm>
            <a:off x="332696" y="2079522"/>
            <a:ext cx="8325465" cy="4424487"/>
          </a:xfrm>
          <a:prstGeom prst="rect">
            <a:avLst/>
          </a:prstGeom>
        </p:spPr>
      </p:pic>
    </p:spTree>
    <p:extLst>
      <p:ext uri="{BB962C8B-B14F-4D97-AF65-F5344CB8AC3E}">
        <p14:creationId xmlns:p14="http://schemas.microsoft.com/office/powerpoint/2010/main" val="977127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2AF97-FC9F-A8F6-8A67-C7C3F290D08C}"/>
              </a:ext>
            </a:extLst>
          </p:cNvPr>
          <p:cNvSpPr>
            <a:spLocks noGrp="1"/>
          </p:cNvSpPr>
          <p:nvPr>
            <p:ph type="title"/>
          </p:nvPr>
        </p:nvSpPr>
        <p:spPr/>
        <p:txBody>
          <a:bodyPr/>
          <a:lstStyle/>
          <a:p>
            <a:r>
              <a:rPr lang="en-US" dirty="0"/>
              <a:t>Transport table plotting (indicative only)</a:t>
            </a:r>
            <a:endParaRPr lang="en-GB" dirty="0"/>
          </a:p>
        </p:txBody>
      </p:sp>
      <p:sp>
        <p:nvSpPr>
          <p:cNvPr id="3" name="Content Placeholder 2">
            <a:extLst>
              <a:ext uri="{FF2B5EF4-FFF2-40B4-BE49-F238E27FC236}">
                <a16:creationId xmlns:a16="http://schemas.microsoft.com/office/drawing/2014/main" id="{68EA033C-8384-87E1-B11B-D04A9EA145D6}"/>
              </a:ext>
            </a:extLst>
          </p:cNvPr>
          <p:cNvSpPr>
            <a:spLocks noGrp="1"/>
          </p:cNvSpPr>
          <p:nvPr>
            <p:ph idx="1"/>
          </p:nvPr>
        </p:nvSpPr>
        <p:spPr>
          <a:xfrm>
            <a:off x="266328" y="949909"/>
            <a:ext cx="8655729" cy="1129613"/>
          </a:xfrm>
        </p:spPr>
        <p:txBody>
          <a:bodyPr>
            <a:normAutofit/>
          </a:bodyPr>
          <a:lstStyle/>
          <a:p>
            <a:pPr>
              <a:lnSpc>
                <a:spcPct val="100000"/>
              </a:lnSpc>
            </a:pPr>
            <a:r>
              <a:rPr lang="en-US" sz="1800" dirty="0"/>
              <a:t>The transport table is from Volume in RF-Track using Bunch6dT, estimated from all particles in full space in time evolution, which might be not as precise as the final results, since particles that will not be accepted are also accounted</a:t>
            </a:r>
            <a:endParaRPr lang="en-GB" sz="1800" dirty="0"/>
          </a:p>
        </p:txBody>
      </p:sp>
      <p:sp>
        <p:nvSpPr>
          <p:cNvPr id="4" name="Date Placeholder 3">
            <a:extLst>
              <a:ext uri="{FF2B5EF4-FFF2-40B4-BE49-F238E27FC236}">
                <a16:creationId xmlns:a16="http://schemas.microsoft.com/office/drawing/2014/main" id="{6C1E3D41-CF5E-5C2C-A9A5-C06EB84A3698}"/>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2181AA90-3EAE-A677-A2C8-64E1C5D5950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E5269BB7-0B7E-2395-835A-14DAD34D99B7}"/>
              </a:ext>
            </a:extLst>
          </p:cNvPr>
          <p:cNvSpPr>
            <a:spLocks noGrp="1"/>
          </p:cNvSpPr>
          <p:nvPr>
            <p:ph type="sldNum" sz="quarter" idx="12"/>
          </p:nvPr>
        </p:nvSpPr>
        <p:spPr/>
        <p:txBody>
          <a:bodyPr/>
          <a:lstStyle/>
          <a:p>
            <a:fld id="{AB77291F-9249-41CC-8B30-9A94ABA696B3}" type="slidenum">
              <a:rPr lang="zh-CN" altLang="en-US" smtClean="0"/>
              <a:t>15</a:t>
            </a:fld>
            <a:endParaRPr lang="zh-CN" altLang="en-US"/>
          </a:p>
        </p:txBody>
      </p:sp>
      <p:pic>
        <p:nvPicPr>
          <p:cNvPr id="9" name="Picture 8">
            <a:extLst>
              <a:ext uri="{FF2B5EF4-FFF2-40B4-BE49-F238E27FC236}">
                <a16:creationId xmlns:a16="http://schemas.microsoft.com/office/drawing/2014/main" id="{3DF1A436-48A4-9317-DAFB-4674CDF18C5E}"/>
              </a:ext>
            </a:extLst>
          </p:cNvPr>
          <p:cNvPicPr>
            <a:picLocks noChangeAspect="1"/>
          </p:cNvPicPr>
          <p:nvPr/>
        </p:nvPicPr>
        <p:blipFill>
          <a:blip r:embed="rId2"/>
          <a:stretch>
            <a:fillRect/>
          </a:stretch>
        </p:blipFill>
        <p:spPr>
          <a:xfrm>
            <a:off x="530942" y="2079522"/>
            <a:ext cx="8082115" cy="4308814"/>
          </a:xfrm>
          <a:prstGeom prst="rect">
            <a:avLst/>
          </a:prstGeom>
        </p:spPr>
      </p:pic>
    </p:spTree>
    <p:extLst>
      <p:ext uri="{BB962C8B-B14F-4D97-AF65-F5344CB8AC3E}">
        <p14:creationId xmlns:p14="http://schemas.microsoft.com/office/powerpoint/2010/main" val="420096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2AF97-FC9F-A8F6-8A67-C7C3F290D08C}"/>
              </a:ext>
            </a:extLst>
          </p:cNvPr>
          <p:cNvSpPr>
            <a:spLocks noGrp="1"/>
          </p:cNvSpPr>
          <p:nvPr>
            <p:ph type="title"/>
          </p:nvPr>
        </p:nvSpPr>
        <p:spPr/>
        <p:txBody>
          <a:bodyPr/>
          <a:lstStyle/>
          <a:p>
            <a:r>
              <a:rPr lang="en-US" dirty="0"/>
              <a:t>Transport table plotting (indicative only)</a:t>
            </a:r>
            <a:endParaRPr lang="en-GB" dirty="0"/>
          </a:p>
        </p:txBody>
      </p:sp>
      <p:sp>
        <p:nvSpPr>
          <p:cNvPr id="3" name="Content Placeholder 2">
            <a:extLst>
              <a:ext uri="{FF2B5EF4-FFF2-40B4-BE49-F238E27FC236}">
                <a16:creationId xmlns:a16="http://schemas.microsoft.com/office/drawing/2014/main" id="{68EA033C-8384-87E1-B11B-D04A9EA145D6}"/>
              </a:ext>
            </a:extLst>
          </p:cNvPr>
          <p:cNvSpPr>
            <a:spLocks noGrp="1"/>
          </p:cNvSpPr>
          <p:nvPr>
            <p:ph idx="1"/>
          </p:nvPr>
        </p:nvSpPr>
        <p:spPr>
          <a:xfrm>
            <a:off x="266328" y="949909"/>
            <a:ext cx="8655729" cy="1129613"/>
          </a:xfrm>
        </p:spPr>
        <p:txBody>
          <a:bodyPr>
            <a:normAutofit/>
          </a:bodyPr>
          <a:lstStyle/>
          <a:p>
            <a:pPr>
              <a:lnSpc>
                <a:spcPct val="100000"/>
              </a:lnSpc>
            </a:pPr>
            <a:r>
              <a:rPr lang="en-US" sz="1800" dirty="0"/>
              <a:t>The transport table is from Volume in RF-Track using Bunch6dT, estimated from all particles in full space in time evolution, which might be not as precise as the final results, since particles that will not be accepted are also accounted</a:t>
            </a:r>
            <a:endParaRPr lang="en-GB" sz="1800" dirty="0"/>
          </a:p>
        </p:txBody>
      </p:sp>
      <p:sp>
        <p:nvSpPr>
          <p:cNvPr id="4" name="Date Placeholder 3">
            <a:extLst>
              <a:ext uri="{FF2B5EF4-FFF2-40B4-BE49-F238E27FC236}">
                <a16:creationId xmlns:a16="http://schemas.microsoft.com/office/drawing/2014/main" id="{6C1E3D41-CF5E-5C2C-A9A5-C06EB84A3698}"/>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2181AA90-3EAE-A677-A2C8-64E1C5D5950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E5269BB7-0B7E-2395-835A-14DAD34D99B7}"/>
              </a:ext>
            </a:extLst>
          </p:cNvPr>
          <p:cNvSpPr>
            <a:spLocks noGrp="1"/>
          </p:cNvSpPr>
          <p:nvPr>
            <p:ph type="sldNum" sz="quarter" idx="12"/>
          </p:nvPr>
        </p:nvSpPr>
        <p:spPr/>
        <p:txBody>
          <a:bodyPr/>
          <a:lstStyle/>
          <a:p>
            <a:fld id="{AB77291F-9249-41CC-8B30-9A94ABA696B3}" type="slidenum">
              <a:rPr lang="zh-CN" altLang="en-US" smtClean="0"/>
              <a:t>16</a:t>
            </a:fld>
            <a:endParaRPr lang="zh-CN" altLang="en-US"/>
          </a:p>
        </p:txBody>
      </p:sp>
      <p:pic>
        <p:nvPicPr>
          <p:cNvPr id="8" name="Picture 7">
            <a:extLst>
              <a:ext uri="{FF2B5EF4-FFF2-40B4-BE49-F238E27FC236}">
                <a16:creationId xmlns:a16="http://schemas.microsoft.com/office/drawing/2014/main" id="{342F7C5D-28C0-FFFD-E19E-EC6F090299C4}"/>
              </a:ext>
            </a:extLst>
          </p:cNvPr>
          <p:cNvPicPr>
            <a:picLocks noChangeAspect="1"/>
          </p:cNvPicPr>
          <p:nvPr/>
        </p:nvPicPr>
        <p:blipFill>
          <a:blip r:embed="rId2"/>
          <a:stretch>
            <a:fillRect/>
          </a:stretch>
        </p:blipFill>
        <p:spPr>
          <a:xfrm>
            <a:off x="354459" y="1959017"/>
            <a:ext cx="8479466" cy="4515488"/>
          </a:xfrm>
          <a:prstGeom prst="rect">
            <a:avLst/>
          </a:prstGeom>
        </p:spPr>
      </p:pic>
    </p:spTree>
    <p:extLst>
      <p:ext uri="{BB962C8B-B14F-4D97-AF65-F5344CB8AC3E}">
        <p14:creationId xmlns:p14="http://schemas.microsoft.com/office/powerpoint/2010/main" val="1828186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2AF97-FC9F-A8F6-8A67-C7C3F290D08C}"/>
              </a:ext>
            </a:extLst>
          </p:cNvPr>
          <p:cNvSpPr>
            <a:spLocks noGrp="1"/>
          </p:cNvSpPr>
          <p:nvPr>
            <p:ph type="title"/>
          </p:nvPr>
        </p:nvSpPr>
        <p:spPr/>
        <p:txBody>
          <a:bodyPr/>
          <a:lstStyle/>
          <a:p>
            <a:r>
              <a:rPr lang="en-US" dirty="0"/>
              <a:t>Transport table plotting (indicative only)</a:t>
            </a:r>
            <a:endParaRPr lang="en-GB" dirty="0"/>
          </a:p>
        </p:txBody>
      </p:sp>
      <p:sp>
        <p:nvSpPr>
          <p:cNvPr id="3" name="Content Placeholder 2">
            <a:extLst>
              <a:ext uri="{FF2B5EF4-FFF2-40B4-BE49-F238E27FC236}">
                <a16:creationId xmlns:a16="http://schemas.microsoft.com/office/drawing/2014/main" id="{68EA033C-8384-87E1-B11B-D04A9EA145D6}"/>
              </a:ext>
            </a:extLst>
          </p:cNvPr>
          <p:cNvSpPr>
            <a:spLocks noGrp="1"/>
          </p:cNvSpPr>
          <p:nvPr>
            <p:ph idx="1"/>
          </p:nvPr>
        </p:nvSpPr>
        <p:spPr>
          <a:xfrm>
            <a:off x="266328" y="949909"/>
            <a:ext cx="8655729" cy="1129613"/>
          </a:xfrm>
        </p:spPr>
        <p:txBody>
          <a:bodyPr>
            <a:normAutofit/>
          </a:bodyPr>
          <a:lstStyle/>
          <a:p>
            <a:pPr>
              <a:lnSpc>
                <a:spcPct val="100000"/>
              </a:lnSpc>
            </a:pPr>
            <a:r>
              <a:rPr lang="en-US" sz="1800" dirty="0"/>
              <a:t>The transport table is from Volume in RF-Track using Bunch6dT, estimated from all particles in full space in time evolution, which might be not as precise as the final results, since particles that will not be accepted are also accounted</a:t>
            </a:r>
            <a:endParaRPr lang="en-GB" sz="1800" dirty="0"/>
          </a:p>
        </p:txBody>
      </p:sp>
      <p:sp>
        <p:nvSpPr>
          <p:cNvPr id="4" name="Date Placeholder 3">
            <a:extLst>
              <a:ext uri="{FF2B5EF4-FFF2-40B4-BE49-F238E27FC236}">
                <a16:creationId xmlns:a16="http://schemas.microsoft.com/office/drawing/2014/main" id="{6C1E3D41-CF5E-5C2C-A9A5-C06EB84A3698}"/>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2181AA90-3EAE-A677-A2C8-64E1C5D5950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E5269BB7-0B7E-2395-835A-14DAD34D99B7}"/>
              </a:ext>
            </a:extLst>
          </p:cNvPr>
          <p:cNvSpPr>
            <a:spLocks noGrp="1"/>
          </p:cNvSpPr>
          <p:nvPr>
            <p:ph type="sldNum" sz="quarter" idx="12"/>
          </p:nvPr>
        </p:nvSpPr>
        <p:spPr/>
        <p:txBody>
          <a:bodyPr/>
          <a:lstStyle/>
          <a:p>
            <a:fld id="{AB77291F-9249-41CC-8B30-9A94ABA696B3}" type="slidenum">
              <a:rPr lang="zh-CN" altLang="en-US" smtClean="0"/>
              <a:t>17</a:t>
            </a:fld>
            <a:endParaRPr lang="zh-CN" altLang="en-US"/>
          </a:p>
        </p:txBody>
      </p:sp>
      <p:pic>
        <p:nvPicPr>
          <p:cNvPr id="8" name="Picture 7">
            <a:extLst>
              <a:ext uri="{FF2B5EF4-FFF2-40B4-BE49-F238E27FC236}">
                <a16:creationId xmlns:a16="http://schemas.microsoft.com/office/drawing/2014/main" id="{004CAA32-1407-2012-9085-BC130EC85340}"/>
              </a:ext>
            </a:extLst>
          </p:cNvPr>
          <p:cNvPicPr>
            <a:picLocks noChangeAspect="1"/>
          </p:cNvPicPr>
          <p:nvPr/>
        </p:nvPicPr>
        <p:blipFill>
          <a:blip r:embed="rId2"/>
          <a:stretch>
            <a:fillRect/>
          </a:stretch>
        </p:blipFill>
        <p:spPr>
          <a:xfrm>
            <a:off x="671908" y="2420576"/>
            <a:ext cx="7410207" cy="3986024"/>
          </a:xfrm>
          <a:prstGeom prst="rect">
            <a:avLst/>
          </a:prstGeom>
        </p:spPr>
      </p:pic>
      <p:sp>
        <p:nvSpPr>
          <p:cNvPr id="9" name="TextBox 8">
            <a:extLst>
              <a:ext uri="{FF2B5EF4-FFF2-40B4-BE49-F238E27FC236}">
                <a16:creationId xmlns:a16="http://schemas.microsoft.com/office/drawing/2014/main" id="{C5BC2698-F51A-B3FB-167B-0CB72783715A}"/>
              </a:ext>
            </a:extLst>
          </p:cNvPr>
          <p:cNvSpPr txBox="1"/>
          <p:nvPr/>
        </p:nvSpPr>
        <p:spPr>
          <a:xfrm>
            <a:off x="1378973" y="1987244"/>
            <a:ext cx="6813755" cy="338554"/>
          </a:xfrm>
          <a:prstGeom prst="rect">
            <a:avLst/>
          </a:prstGeom>
          <a:noFill/>
        </p:spPr>
        <p:txBody>
          <a:bodyPr wrap="square">
            <a:spAutoFit/>
          </a:bodyPr>
          <a:lstStyle/>
          <a:p>
            <a:r>
              <a:rPr lang="en-US" sz="1600" dirty="0">
                <a:solidFill>
                  <a:srgbClr val="00B0F0"/>
                </a:solidFill>
              </a:rPr>
              <a:t>Losses in CL &amp; Chicane &amp; S1 &amp; S2 &amp; S3: ~36%, 7%, 7%, 5%, 6%. To be </a:t>
            </a:r>
            <a:r>
              <a:rPr lang="en-US" sz="1600" dirty="0" err="1">
                <a:solidFill>
                  <a:srgbClr val="00B0F0"/>
                </a:solidFill>
              </a:rPr>
              <a:t>optimised</a:t>
            </a:r>
            <a:endParaRPr lang="en-GB" sz="1600" dirty="0">
              <a:solidFill>
                <a:srgbClr val="00B0F0"/>
              </a:solidFill>
            </a:endParaRPr>
          </a:p>
        </p:txBody>
      </p:sp>
    </p:spTree>
    <p:extLst>
      <p:ext uri="{BB962C8B-B14F-4D97-AF65-F5344CB8AC3E}">
        <p14:creationId xmlns:p14="http://schemas.microsoft.com/office/powerpoint/2010/main" val="3997569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1864B-141D-9F15-B46A-9FD17BD2C64F}"/>
              </a:ext>
            </a:extLst>
          </p:cNvPr>
          <p:cNvSpPr>
            <a:spLocks noGrp="1"/>
          </p:cNvSpPr>
          <p:nvPr>
            <p:ph type="title"/>
          </p:nvPr>
        </p:nvSpPr>
        <p:spPr/>
        <p:txBody>
          <a:bodyPr/>
          <a:lstStyle/>
          <a:p>
            <a:r>
              <a:rPr lang="en-CH"/>
              <a:t>Final performance</a:t>
            </a:r>
          </a:p>
        </p:txBody>
      </p:sp>
      <p:sp>
        <p:nvSpPr>
          <p:cNvPr id="3" name="Content Placeholder 2">
            <a:extLst>
              <a:ext uri="{FF2B5EF4-FFF2-40B4-BE49-F238E27FC236}">
                <a16:creationId xmlns:a16="http://schemas.microsoft.com/office/drawing/2014/main" id="{3816C8CA-CB98-5F2B-422E-5BBCDB3AD313}"/>
              </a:ext>
            </a:extLst>
          </p:cNvPr>
          <p:cNvSpPr>
            <a:spLocks noGrp="1"/>
          </p:cNvSpPr>
          <p:nvPr>
            <p:ph idx="1"/>
          </p:nvPr>
        </p:nvSpPr>
        <p:spPr>
          <a:xfrm>
            <a:off x="266328" y="949910"/>
            <a:ext cx="8655729" cy="743980"/>
          </a:xfrm>
        </p:spPr>
        <p:txBody>
          <a:bodyPr/>
          <a:lstStyle/>
          <a:p>
            <a:r>
              <a:rPr lang="en-CH" dirty="0"/>
              <a:t>At </a:t>
            </a:r>
            <a:r>
              <a:rPr lang="en-US" dirty="0"/>
              <a:t>S3</a:t>
            </a:r>
            <a:r>
              <a:rPr lang="en-CH" dirty="0"/>
              <a:t> exit (without DR acceptance cuts)</a:t>
            </a:r>
          </a:p>
        </p:txBody>
      </p:sp>
      <p:sp>
        <p:nvSpPr>
          <p:cNvPr id="4" name="Date Placeholder 3">
            <a:extLst>
              <a:ext uri="{FF2B5EF4-FFF2-40B4-BE49-F238E27FC236}">
                <a16:creationId xmlns:a16="http://schemas.microsoft.com/office/drawing/2014/main" id="{CD098079-8946-F59E-9E47-CB0B7A0B0ECD}"/>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18F6A6E9-D33A-C0E4-D55B-0A45E50D0EEA}"/>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87DEEE2D-0589-0E14-DBB1-23ECD523A5D9}"/>
              </a:ext>
            </a:extLst>
          </p:cNvPr>
          <p:cNvSpPr>
            <a:spLocks noGrp="1"/>
          </p:cNvSpPr>
          <p:nvPr>
            <p:ph type="sldNum" sz="quarter" idx="12"/>
          </p:nvPr>
        </p:nvSpPr>
        <p:spPr/>
        <p:txBody>
          <a:bodyPr/>
          <a:lstStyle/>
          <a:p>
            <a:fld id="{AB77291F-9249-41CC-8B30-9A94ABA696B3}" type="slidenum">
              <a:rPr lang="zh-CN" altLang="en-US" smtClean="0"/>
              <a:t>18</a:t>
            </a:fld>
            <a:endParaRPr lang="zh-CN" altLang="en-US"/>
          </a:p>
        </p:txBody>
      </p:sp>
      <p:sp>
        <p:nvSpPr>
          <p:cNvPr id="8" name="TextBox 7">
            <a:extLst>
              <a:ext uri="{FF2B5EF4-FFF2-40B4-BE49-F238E27FC236}">
                <a16:creationId xmlns:a16="http://schemas.microsoft.com/office/drawing/2014/main" id="{A389962F-7E46-A66E-5391-1AC84FE8A5B8}"/>
              </a:ext>
            </a:extLst>
          </p:cNvPr>
          <p:cNvSpPr txBox="1"/>
          <p:nvPr/>
        </p:nvSpPr>
        <p:spPr>
          <a:xfrm>
            <a:off x="3096529" y="1709300"/>
            <a:ext cx="2389872" cy="369332"/>
          </a:xfrm>
          <a:prstGeom prst="rect">
            <a:avLst/>
          </a:prstGeom>
          <a:noFill/>
        </p:spPr>
        <p:txBody>
          <a:bodyPr wrap="square">
            <a:spAutoFit/>
          </a:bodyPr>
          <a:lstStyle/>
          <a:p>
            <a:r>
              <a:rPr lang="en-CH" b="1" dirty="0">
                <a:solidFill>
                  <a:srgbClr val="FF0000"/>
                </a:solidFill>
              </a:rPr>
              <a:t>Positron yield: 3.</a:t>
            </a:r>
            <a:r>
              <a:rPr lang="en-US" b="1" dirty="0">
                <a:solidFill>
                  <a:srgbClr val="FF0000"/>
                </a:solidFill>
              </a:rPr>
              <a:t>27</a:t>
            </a:r>
            <a:endParaRPr lang="en-CH" b="1" dirty="0">
              <a:solidFill>
                <a:srgbClr val="FF0000"/>
              </a:solidFill>
            </a:endParaRPr>
          </a:p>
        </p:txBody>
      </p:sp>
      <p:pic>
        <p:nvPicPr>
          <p:cNvPr id="10" name="Picture 9">
            <a:extLst>
              <a:ext uri="{FF2B5EF4-FFF2-40B4-BE49-F238E27FC236}">
                <a16:creationId xmlns:a16="http://schemas.microsoft.com/office/drawing/2014/main" id="{AD7A8D50-E2ED-BD65-2002-8F87B4073F95}"/>
              </a:ext>
            </a:extLst>
          </p:cNvPr>
          <p:cNvPicPr>
            <a:picLocks noChangeAspect="1"/>
          </p:cNvPicPr>
          <p:nvPr/>
        </p:nvPicPr>
        <p:blipFill>
          <a:blip r:embed="rId2"/>
          <a:stretch>
            <a:fillRect/>
          </a:stretch>
        </p:blipFill>
        <p:spPr>
          <a:xfrm>
            <a:off x="1355784" y="2311448"/>
            <a:ext cx="5723878" cy="4016334"/>
          </a:xfrm>
          <a:prstGeom prst="rect">
            <a:avLst/>
          </a:prstGeom>
        </p:spPr>
      </p:pic>
    </p:spTree>
    <p:extLst>
      <p:ext uri="{BB962C8B-B14F-4D97-AF65-F5344CB8AC3E}">
        <p14:creationId xmlns:p14="http://schemas.microsoft.com/office/powerpoint/2010/main" val="19120477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137E7-1854-39D5-4670-78B08CE8592D}"/>
              </a:ext>
            </a:extLst>
          </p:cNvPr>
          <p:cNvSpPr>
            <a:spLocks noGrp="1"/>
          </p:cNvSpPr>
          <p:nvPr>
            <p:ph type="ctrTitle"/>
          </p:nvPr>
        </p:nvSpPr>
        <p:spPr>
          <a:xfrm>
            <a:off x="213064" y="2579541"/>
            <a:ext cx="8717872" cy="1698918"/>
          </a:xfrm>
        </p:spPr>
        <p:txBody>
          <a:bodyPr/>
          <a:lstStyle/>
          <a:p>
            <a:r>
              <a:rPr lang="en-US" dirty="0"/>
              <a:t>Test 2.1</a:t>
            </a:r>
            <a:endParaRPr lang="en-GB" dirty="0"/>
          </a:p>
        </p:txBody>
      </p:sp>
      <p:sp>
        <p:nvSpPr>
          <p:cNvPr id="3" name="TextBox 2">
            <a:extLst>
              <a:ext uri="{FF2B5EF4-FFF2-40B4-BE49-F238E27FC236}">
                <a16:creationId xmlns:a16="http://schemas.microsoft.com/office/drawing/2014/main" id="{93600A01-207C-2007-3CD7-7B9115E3E90F}"/>
              </a:ext>
            </a:extLst>
          </p:cNvPr>
          <p:cNvSpPr txBox="1"/>
          <p:nvPr/>
        </p:nvSpPr>
        <p:spPr>
          <a:xfrm>
            <a:off x="3303800" y="4564626"/>
            <a:ext cx="2536400" cy="369332"/>
          </a:xfrm>
          <a:prstGeom prst="rect">
            <a:avLst/>
          </a:prstGeom>
          <a:noFill/>
        </p:spPr>
        <p:txBody>
          <a:bodyPr wrap="none" rtlCol="0">
            <a:spAutoFit/>
          </a:bodyPr>
          <a:lstStyle/>
          <a:p>
            <a:r>
              <a:rPr lang="en-US" dirty="0"/>
              <a:t>“New design” of chicane</a:t>
            </a:r>
            <a:endParaRPr lang="en-GB" dirty="0"/>
          </a:p>
        </p:txBody>
      </p:sp>
    </p:spTree>
    <p:extLst>
      <p:ext uri="{BB962C8B-B14F-4D97-AF65-F5344CB8AC3E}">
        <p14:creationId xmlns:p14="http://schemas.microsoft.com/office/powerpoint/2010/main" val="4106846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137E7-1854-39D5-4670-78B08CE8592D}"/>
              </a:ext>
            </a:extLst>
          </p:cNvPr>
          <p:cNvSpPr>
            <a:spLocks noGrp="1"/>
          </p:cNvSpPr>
          <p:nvPr>
            <p:ph type="ctrTitle"/>
          </p:nvPr>
        </p:nvSpPr>
        <p:spPr>
          <a:xfrm>
            <a:off x="213064" y="2579541"/>
            <a:ext cx="8717872" cy="1698918"/>
          </a:xfrm>
        </p:spPr>
        <p:txBody>
          <a:bodyPr/>
          <a:lstStyle/>
          <a:p>
            <a:r>
              <a:rPr lang="en-US" dirty="0"/>
              <a:t>Test 1.0</a:t>
            </a:r>
            <a:endParaRPr lang="en-GB" dirty="0"/>
          </a:p>
        </p:txBody>
      </p:sp>
      <p:sp>
        <p:nvSpPr>
          <p:cNvPr id="8" name="TextBox 7">
            <a:extLst>
              <a:ext uri="{FF2B5EF4-FFF2-40B4-BE49-F238E27FC236}">
                <a16:creationId xmlns:a16="http://schemas.microsoft.com/office/drawing/2014/main" id="{D55B69B6-54E9-2EAC-E6D9-CD9EEC1A022F}"/>
              </a:ext>
            </a:extLst>
          </p:cNvPr>
          <p:cNvSpPr txBox="1"/>
          <p:nvPr/>
        </p:nvSpPr>
        <p:spPr>
          <a:xfrm>
            <a:off x="3065786" y="4675239"/>
            <a:ext cx="3012428" cy="369332"/>
          </a:xfrm>
          <a:prstGeom prst="rect">
            <a:avLst/>
          </a:prstGeom>
          <a:noFill/>
        </p:spPr>
        <p:txBody>
          <a:bodyPr wrap="none" rtlCol="0">
            <a:spAutoFit/>
          </a:bodyPr>
          <a:lstStyle/>
          <a:p>
            <a:r>
              <a:rPr lang="en-US" dirty="0"/>
              <a:t>“Old version” of Capture </a:t>
            </a:r>
            <a:r>
              <a:rPr lang="en-US" dirty="0" err="1"/>
              <a:t>Linac</a:t>
            </a:r>
            <a:endParaRPr lang="en-GB" dirty="0"/>
          </a:p>
        </p:txBody>
      </p:sp>
    </p:spTree>
    <p:extLst>
      <p:ext uri="{BB962C8B-B14F-4D97-AF65-F5344CB8AC3E}">
        <p14:creationId xmlns:p14="http://schemas.microsoft.com/office/powerpoint/2010/main" val="3586341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BF296-9B59-95E8-26AB-9DA1442A167E}"/>
              </a:ext>
            </a:extLst>
          </p:cNvPr>
          <p:cNvSpPr>
            <a:spLocks noGrp="1"/>
          </p:cNvSpPr>
          <p:nvPr>
            <p:ph type="title"/>
          </p:nvPr>
        </p:nvSpPr>
        <p:spPr/>
        <p:txBody>
          <a:bodyPr/>
          <a:lstStyle/>
          <a:p>
            <a:r>
              <a:rPr lang="en-US" dirty="0"/>
              <a:t>New c</a:t>
            </a:r>
            <a:r>
              <a:rPr lang="en-CH" dirty="0"/>
              <a:t>hicane</a:t>
            </a:r>
            <a:r>
              <a:rPr lang="en-US" dirty="0"/>
              <a:t> design</a:t>
            </a:r>
            <a:endParaRPr lang="en-CH" dirty="0"/>
          </a:p>
        </p:txBody>
      </p:sp>
      <p:sp>
        <p:nvSpPr>
          <p:cNvPr id="3" name="Content Placeholder 2">
            <a:extLst>
              <a:ext uri="{FF2B5EF4-FFF2-40B4-BE49-F238E27FC236}">
                <a16:creationId xmlns:a16="http://schemas.microsoft.com/office/drawing/2014/main" id="{808E430E-653D-CAC1-08D0-789F528C9E47}"/>
              </a:ext>
            </a:extLst>
          </p:cNvPr>
          <p:cNvSpPr>
            <a:spLocks noGrp="1"/>
          </p:cNvSpPr>
          <p:nvPr>
            <p:ph idx="1"/>
          </p:nvPr>
        </p:nvSpPr>
        <p:spPr>
          <a:xfrm>
            <a:off x="232854" y="1025674"/>
            <a:ext cx="8655729" cy="5345145"/>
          </a:xfrm>
        </p:spPr>
        <p:txBody>
          <a:bodyPr>
            <a:normAutofit/>
          </a:bodyPr>
          <a:lstStyle/>
          <a:p>
            <a:pPr>
              <a:lnSpc>
                <a:spcPct val="110000"/>
              </a:lnSpc>
            </a:pPr>
            <a:r>
              <a:rPr lang="en-CH" sz="1800" b="1" dirty="0"/>
              <a:t>Chicane </a:t>
            </a:r>
            <a:r>
              <a:rPr lang="en-US" sz="1800" b="1" dirty="0"/>
              <a:t>version: </a:t>
            </a:r>
            <a:r>
              <a:rPr lang="en-US" sz="1800" b="1" dirty="0">
                <a:solidFill>
                  <a:srgbClr val="FF0000"/>
                </a:solidFill>
              </a:rPr>
              <a:t>“V2.0”</a:t>
            </a:r>
          </a:p>
          <a:p>
            <a:pPr>
              <a:lnSpc>
                <a:spcPct val="110000"/>
              </a:lnSpc>
            </a:pPr>
            <a:r>
              <a:rPr lang="en-US" sz="1800" b="1" dirty="0"/>
              <a:t>P</a:t>
            </a:r>
            <a:r>
              <a:rPr lang="en-CH" sz="1800" b="1" dirty="0"/>
              <a:t>arameters</a:t>
            </a:r>
            <a:r>
              <a:rPr lang="en-US" sz="1800" b="1" dirty="0"/>
              <a:t> (</a:t>
            </a:r>
            <a:r>
              <a:rPr lang="en-US" sz="1800" b="1" dirty="0">
                <a:solidFill>
                  <a:srgbClr val="00B0F0"/>
                </a:solidFill>
              </a:rPr>
              <a:t>quite similar as “V0”</a:t>
            </a:r>
            <a:r>
              <a:rPr lang="en-US" sz="1800" b="1" dirty="0"/>
              <a:t>)</a:t>
            </a:r>
            <a:endParaRPr lang="en-CH" sz="1800" b="1" dirty="0"/>
          </a:p>
          <a:p>
            <a:pPr lvl="1">
              <a:lnSpc>
                <a:spcPct val="110000"/>
              </a:lnSpc>
            </a:pPr>
            <a:r>
              <a:rPr lang="en-CH" sz="1400" dirty="0"/>
              <a:t>Dipole yoke length (fixed by design): </a:t>
            </a:r>
            <a:r>
              <a:rPr lang="en-CH" sz="1400" b="1" dirty="0"/>
              <a:t>l</a:t>
            </a:r>
            <a:r>
              <a:rPr lang="en-CH" sz="1400" b="1" baseline="-25000" dirty="0"/>
              <a:t>dip</a:t>
            </a:r>
            <a:r>
              <a:rPr lang="en-CH" sz="1400" b="1" dirty="0"/>
              <a:t> = 180 mm</a:t>
            </a:r>
          </a:p>
          <a:p>
            <a:pPr lvl="1">
              <a:lnSpc>
                <a:spcPct val="110000"/>
              </a:lnSpc>
            </a:pPr>
            <a:r>
              <a:rPr lang="en-CH" sz="1400" dirty="0"/>
              <a:t>Apertures </a:t>
            </a:r>
            <a:r>
              <a:rPr lang="en-US" sz="1400" dirty="0"/>
              <a:t>of beam pipe (fixed by design)</a:t>
            </a:r>
            <a:r>
              <a:rPr lang="en-CH" sz="1400" dirty="0"/>
              <a:t>: </a:t>
            </a:r>
            <a:r>
              <a:rPr lang="el-GR" sz="1400" b="1" dirty="0">
                <a:latin typeface="Calibri" panose="020F0502020204030204" pitchFamily="34" charset="0"/>
                <a:cs typeface="Calibri" panose="020F0502020204030204" pitchFamily="34" charset="0"/>
              </a:rPr>
              <a:t>Δ</a:t>
            </a:r>
            <a:r>
              <a:rPr lang="en-CH" sz="1400" b="1" dirty="0">
                <a:latin typeface="Calibri" panose="020F0502020204030204" pitchFamily="34" charset="0"/>
                <a:cs typeface="Calibri" panose="020F0502020204030204" pitchFamily="34" charset="0"/>
              </a:rPr>
              <a:t>x = 150 mm</a:t>
            </a:r>
            <a:r>
              <a:rPr lang="en-CH" sz="1400" b="1" dirty="0"/>
              <a:t>, </a:t>
            </a:r>
            <a:r>
              <a:rPr lang="el-GR" sz="1400" b="1" dirty="0">
                <a:solidFill>
                  <a:srgbClr val="FF0000"/>
                </a:solidFill>
                <a:latin typeface="Calibri" panose="020F0502020204030204" pitchFamily="34" charset="0"/>
                <a:cs typeface="Calibri" panose="020F0502020204030204" pitchFamily="34" charset="0"/>
              </a:rPr>
              <a:t>Δ</a:t>
            </a:r>
            <a:r>
              <a:rPr lang="en-CH" sz="1400" b="1" dirty="0">
                <a:solidFill>
                  <a:srgbClr val="FF0000"/>
                </a:solidFill>
                <a:latin typeface="Calibri" panose="020F0502020204030204" pitchFamily="34" charset="0"/>
                <a:cs typeface="Calibri" panose="020F0502020204030204" pitchFamily="34" charset="0"/>
              </a:rPr>
              <a:t>y = 50 mm</a:t>
            </a:r>
            <a:r>
              <a:rPr lang="en-US" sz="1400" b="1" dirty="0">
                <a:solidFill>
                  <a:srgbClr val="0070C0"/>
                </a:solidFill>
                <a:latin typeface="Calibri" panose="020F0502020204030204" pitchFamily="34" charset="0"/>
                <a:cs typeface="Calibri" panose="020F0502020204030204" pitchFamily="34" charset="0"/>
              </a:rPr>
              <a:t> (60 mm for yoke)</a:t>
            </a:r>
            <a:endParaRPr lang="en-CH" sz="1400" b="1" dirty="0">
              <a:solidFill>
                <a:srgbClr val="0070C0"/>
              </a:solidFill>
              <a:latin typeface="Calibri" panose="020F0502020204030204" pitchFamily="34" charset="0"/>
              <a:cs typeface="Calibri" panose="020F0502020204030204" pitchFamily="34" charset="0"/>
            </a:endParaRPr>
          </a:p>
          <a:p>
            <a:pPr lvl="1">
              <a:lnSpc>
                <a:spcPct val="110000"/>
              </a:lnSpc>
            </a:pPr>
            <a:r>
              <a:rPr lang="en-CH" sz="1400" dirty="0">
                <a:latin typeface="Calibri" panose="020F0502020204030204" pitchFamily="34" charset="0"/>
                <a:cs typeface="Calibri" panose="020F0502020204030204" pitchFamily="34" charset="0"/>
              </a:rPr>
              <a:t>Distances (fixed by design)</a:t>
            </a:r>
            <a:r>
              <a:rPr lang="en-US" sz="1400" dirty="0">
                <a:latin typeface="Calibri" panose="020F0502020204030204" pitchFamily="34" charset="0"/>
                <a:cs typeface="Calibri" panose="020F0502020204030204" pitchFamily="34" charset="0"/>
              </a:rPr>
              <a:t> between dipole yokes</a:t>
            </a:r>
            <a:r>
              <a:rPr lang="en-CH" sz="1400" dirty="0">
                <a:latin typeface="Calibri" panose="020F0502020204030204" pitchFamily="34" charset="0"/>
                <a:cs typeface="Calibri" panose="020F0502020204030204" pitchFamily="34" charset="0"/>
              </a:rPr>
              <a:t>: </a:t>
            </a:r>
            <a:r>
              <a:rPr lang="en-CH" sz="1400" b="1" dirty="0">
                <a:latin typeface="Calibri" panose="020F0502020204030204" pitchFamily="34" charset="0"/>
                <a:cs typeface="Calibri" panose="020F0502020204030204" pitchFamily="34" charset="0"/>
              </a:rPr>
              <a:t>d1 = 125 mm, d2 = 350 mm</a:t>
            </a:r>
          </a:p>
          <a:p>
            <a:pPr lvl="1">
              <a:lnSpc>
                <a:spcPct val="110000"/>
              </a:lnSpc>
            </a:pPr>
            <a:r>
              <a:rPr lang="en-CH" sz="1400" dirty="0">
                <a:latin typeface="Calibri" panose="020F0502020204030204" pitchFamily="34" charset="0"/>
                <a:cs typeface="Calibri" panose="020F0502020204030204" pitchFamily="34" charset="0"/>
              </a:rPr>
              <a:t>Distance </a:t>
            </a:r>
            <a:r>
              <a:rPr lang="en-US" sz="1400" dirty="0">
                <a:latin typeface="Calibri" panose="020F0502020204030204" pitchFamily="34" charset="0"/>
                <a:cs typeface="Calibri" panose="020F0502020204030204" pitchFamily="34" charset="0"/>
              </a:rPr>
              <a:t>between solenoid and dipole yoke</a:t>
            </a:r>
            <a:r>
              <a:rPr lang="en-CH" sz="1400" dirty="0">
                <a:latin typeface="Calibri" panose="020F0502020204030204" pitchFamily="34" charset="0"/>
                <a:cs typeface="Calibri" panose="020F0502020204030204" pitchFamily="34" charset="0"/>
              </a:rPr>
              <a:t>: </a:t>
            </a:r>
            <a:r>
              <a:rPr lang="en-CH" sz="1400" b="1" dirty="0">
                <a:solidFill>
                  <a:srgbClr val="FF0000"/>
                </a:solidFill>
                <a:latin typeface="Calibri" panose="020F0502020204030204" pitchFamily="34" charset="0"/>
                <a:cs typeface="Calibri" panose="020F0502020204030204" pitchFamily="34" charset="0"/>
              </a:rPr>
              <a:t>d0 = 125 mm</a:t>
            </a:r>
            <a:r>
              <a:rPr lang="en-US" sz="1400" b="1" dirty="0">
                <a:solidFill>
                  <a:srgbClr val="FF0000"/>
                </a:solidFill>
                <a:latin typeface="Calibri" panose="020F0502020204030204" pitchFamily="34" charset="0"/>
                <a:cs typeface="Calibri" panose="020F0502020204030204" pitchFamily="34" charset="0"/>
              </a:rPr>
              <a:t> (preliminary)</a:t>
            </a:r>
            <a:endParaRPr lang="en-CH" sz="1400" b="1" dirty="0">
              <a:solidFill>
                <a:srgbClr val="FF0000"/>
              </a:solidFill>
            </a:endParaRPr>
          </a:p>
          <a:p>
            <a:pPr>
              <a:lnSpc>
                <a:spcPct val="110000"/>
              </a:lnSpc>
            </a:pPr>
            <a:endParaRPr lang="en-CH" sz="1800" b="1" dirty="0"/>
          </a:p>
          <a:p>
            <a:pPr>
              <a:lnSpc>
                <a:spcPct val="110000"/>
              </a:lnSpc>
            </a:pPr>
            <a:endParaRPr lang="en-CH" sz="1800" b="1" dirty="0"/>
          </a:p>
          <a:p>
            <a:pPr>
              <a:lnSpc>
                <a:spcPct val="110000"/>
              </a:lnSpc>
            </a:pPr>
            <a:endParaRPr lang="en-CH" sz="1800" b="1" dirty="0"/>
          </a:p>
          <a:p>
            <a:pPr>
              <a:lnSpc>
                <a:spcPct val="110000"/>
              </a:lnSpc>
            </a:pPr>
            <a:endParaRPr lang="en-CH" sz="1800" b="1" dirty="0"/>
          </a:p>
          <a:p>
            <a:pPr>
              <a:lnSpc>
                <a:spcPct val="110000"/>
              </a:lnSpc>
            </a:pPr>
            <a:r>
              <a:rPr lang="en-CH" sz="1800" b="1" dirty="0"/>
              <a:t>Collimator parameters</a:t>
            </a:r>
          </a:p>
          <a:p>
            <a:pPr lvl="1">
              <a:lnSpc>
                <a:spcPct val="110000"/>
              </a:lnSpc>
            </a:pPr>
            <a:r>
              <a:rPr lang="en-CH" sz="1400" dirty="0"/>
              <a:t>Length: </a:t>
            </a:r>
            <a:r>
              <a:rPr lang="en-CH" sz="1400" b="1" dirty="0"/>
              <a:t>l</a:t>
            </a:r>
            <a:r>
              <a:rPr lang="en-CH" sz="1400" b="1" baseline="-25000" dirty="0"/>
              <a:t>col</a:t>
            </a:r>
            <a:r>
              <a:rPr lang="en-CH" sz="1400" b="1" dirty="0"/>
              <a:t> = 120 mm</a:t>
            </a:r>
          </a:p>
          <a:p>
            <a:pPr lvl="1">
              <a:lnSpc>
                <a:spcPct val="110000"/>
              </a:lnSpc>
            </a:pPr>
            <a:r>
              <a:rPr lang="en-CH" sz="1400" dirty="0"/>
              <a:t>Apertures: </a:t>
            </a:r>
            <a:r>
              <a:rPr lang="el-GR" sz="1400" b="1" dirty="0">
                <a:latin typeface="Calibri" panose="020F0502020204030204" pitchFamily="34" charset="0"/>
                <a:cs typeface="Calibri" panose="020F0502020204030204" pitchFamily="34" charset="0"/>
              </a:rPr>
              <a:t>Δ</a:t>
            </a:r>
            <a:r>
              <a:rPr lang="en-CH" sz="1400" b="1" dirty="0">
                <a:latin typeface="Calibri" panose="020F0502020204030204" pitchFamily="34" charset="0"/>
                <a:cs typeface="Calibri" panose="020F0502020204030204" pitchFamily="34" charset="0"/>
              </a:rPr>
              <a:t>x = </a:t>
            </a:r>
            <a:r>
              <a:rPr lang="en-US" sz="1400" b="1" dirty="0">
                <a:latin typeface="Calibri" panose="020F0502020204030204" pitchFamily="34" charset="0"/>
                <a:cs typeface="Calibri" panose="020F0502020204030204" pitchFamily="34" charset="0"/>
              </a:rPr>
              <a:t>6</a:t>
            </a:r>
            <a:r>
              <a:rPr lang="en-CH" sz="1400" b="1" dirty="0">
                <a:latin typeface="Calibri" panose="020F0502020204030204" pitchFamily="34" charset="0"/>
                <a:cs typeface="Calibri" panose="020F0502020204030204" pitchFamily="34" charset="0"/>
              </a:rPr>
              <a:t>0 mm, </a:t>
            </a:r>
            <a:r>
              <a:rPr lang="el-GR" sz="1400" b="1" dirty="0">
                <a:latin typeface="Calibri" panose="020F0502020204030204" pitchFamily="34" charset="0"/>
                <a:cs typeface="Calibri" panose="020F0502020204030204" pitchFamily="34" charset="0"/>
              </a:rPr>
              <a:t>Δ</a:t>
            </a:r>
            <a:r>
              <a:rPr lang="en-CH" sz="1400" b="1" dirty="0">
                <a:latin typeface="Calibri" panose="020F0502020204030204" pitchFamily="34" charset="0"/>
                <a:cs typeface="Calibri" panose="020F0502020204030204" pitchFamily="34" charset="0"/>
              </a:rPr>
              <a:t>y = 60 mm</a:t>
            </a:r>
            <a:endParaRPr lang="en-CH" sz="1400" b="1" dirty="0"/>
          </a:p>
          <a:p>
            <a:pPr lvl="1">
              <a:lnSpc>
                <a:spcPct val="110000"/>
              </a:lnSpc>
            </a:pPr>
            <a:r>
              <a:rPr lang="en-CH" sz="1400" dirty="0"/>
              <a:t>X offset: </a:t>
            </a:r>
            <a:r>
              <a:rPr lang="en-CH" sz="1400" b="1" dirty="0">
                <a:latin typeface="Calibri" panose="020F0502020204030204" pitchFamily="34" charset="0"/>
                <a:cs typeface="Calibri" panose="020F0502020204030204" pitchFamily="34" charset="0"/>
              </a:rPr>
              <a:t>x</a:t>
            </a:r>
            <a:r>
              <a:rPr lang="en-CH" sz="1400" b="1" baseline="-25000" dirty="0">
                <a:latin typeface="Calibri" panose="020F0502020204030204" pitchFamily="34" charset="0"/>
                <a:cs typeface="Calibri" panose="020F0502020204030204" pitchFamily="34" charset="0"/>
              </a:rPr>
              <a:t>0</a:t>
            </a:r>
            <a:r>
              <a:rPr lang="en-CH" sz="1400" b="1" dirty="0">
                <a:latin typeface="Calibri" panose="020F0502020204030204" pitchFamily="34" charset="0"/>
                <a:cs typeface="Calibri" panose="020F0502020204030204" pitchFamily="34" charset="0"/>
              </a:rPr>
              <a:t> = -3</a:t>
            </a:r>
            <a:r>
              <a:rPr lang="en-US" sz="1400" b="1" dirty="0">
                <a:latin typeface="Calibri" panose="020F0502020204030204" pitchFamily="34" charset="0"/>
                <a:cs typeface="Calibri" panose="020F0502020204030204" pitchFamily="34" charset="0"/>
              </a:rPr>
              <a:t>0</a:t>
            </a:r>
            <a:r>
              <a:rPr lang="en-CH" sz="1400" b="1" dirty="0">
                <a:latin typeface="Calibri" panose="020F0502020204030204" pitchFamily="34" charset="0"/>
                <a:cs typeface="Calibri" panose="020F0502020204030204" pitchFamily="34" charset="0"/>
              </a:rPr>
              <a:t> mm</a:t>
            </a:r>
            <a:endParaRPr lang="en-CH" sz="1400" b="1" dirty="0"/>
          </a:p>
        </p:txBody>
      </p:sp>
      <p:sp>
        <p:nvSpPr>
          <p:cNvPr id="4" name="Date Placeholder 3">
            <a:extLst>
              <a:ext uri="{FF2B5EF4-FFF2-40B4-BE49-F238E27FC236}">
                <a16:creationId xmlns:a16="http://schemas.microsoft.com/office/drawing/2014/main" id="{4E7BAE99-F461-6598-80C2-313FCD47F7BD}"/>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A26D8EAF-0BB4-7ACE-61C5-243F855886A5}"/>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BC3228C8-CEBF-ECE3-59F8-409F680D8B78}"/>
              </a:ext>
            </a:extLst>
          </p:cNvPr>
          <p:cNvSpPr>
            <a:spLocks noGrp="1"/>
          </p:cNvSpPr>
          <p:nvPr>
            <p:ph type="sldNum" sz="quarter" idx="12"/>
          </p:nvPr>
        </p:nvSpPr>
        <p:spPr/>
        <p:txBody>
          <a:bodyPr/>
          <a:lstStyle/>
          <a:p>
            <a:fld id="{AB77291F-9249-41CC-8B30-9A94ABA696B3}" type="slidenum">
              <a:rPr lang="zh-CN" altLang="en-US" smtClean="0"/>
              <a:t>20</a:t>
            </a:fld>
            <a:endParaRPr lang="zh-CN" altLang="en-US"/>
          </a:p>
        </p:txBody>
      </p:sp>
      <p:pic>
        <p:nvPicPr>
          <p:cNvPr id="9" name="Picture 8">
            <a:extLst>
              <a:ext uri="{FF2B5EF4-FFF2-40B4-BE49-F238E27FC236}">
                <a16:creationId xmlns:a16="http://schemas.microsoft.com/office/drawing/2014/main" id="{F6AC9F57-56C6-3E6B-1174-E4BDEBF06F1D}"/>
              </a:ext>
            </a:extLst>
          </p:cNvPr>
          <p:cNvPicPr>
            <a:picLocks noChangeAspect="1"/>
          </p:cNvPicPr>
          <p:nvPr/>
        </p:nvPicPr>
        <p:blipFill>
          <a:blip r:embed="rId2"/>
          <a:stretch>
            <a:fillRect/>
          </a:stretch>
        </p:blipFill>
        <p:spPr>
          <a:xfrm>
            <a:off x="854795" y="3132782"/>
            <a:ext cx="3423048" cy="1380262"/>
          </a:xfrm>
          <a:prstGeom prst="rect">
            <a:avLst/>
          </a:prstGeom>
        </p:spPr>
      </p:pic>
      <p:pic>
        <p:nvPicPr>
          <p:cNvPr id="15" name="Picture 14">
            <a:extLst>
              <a:ext uri="{FF2B5EF4-FFF2-40B4-BE49-F238E27FC236}">
                <a16:creationId xmlns:a16="http://schemas.microsoft.com/office/drawing/2014/main" id="{D6DFCD15-692E-1A9A-0107-9D16CC2B166A}"/>
              </a:ext>
            </a:extLst>
          </p:cNvPr>
          <p:cNvPicPr>
            <a:picLocks noChangeAspect="1"/>
          </p:cNvPicPr>
          <p:nvPr/>
        </p:nvPicPr>
        <p:blipFill>
          <a:blip r:embed="rId3"/>
          <a:stretch>
            <a:fillRect/>
          </a:stretch>
        </p:blipFill>
        <p:spPr>
          <a:xfrm>
            <a:off x="4866158" y="3132782"/>
            <a:ext cx="3246836" cy="1380262"/>
          </a:xfrm>
          <a:prstGeom prst="rect">
            <a:avLst/>
          </a:prstGeom>
        </p:spPr>
      </p:pic>
      <p:sp>
        <p:nvSpPr>
          <p:cNvPr id="19" name="Content Placeholder 2">
            <a:extLst>
              <a:ext uri="{FF2B5EF4-FFF2-40B4-BE49-F238E27FC236}">
                <a16:creationId xmlns:a16="http://schemas.microsoft.com/office/drawing/2014/main" id="{BC180996-F7A7-1F07-34F5-E4E5432E0232}"/>
              </a:ext>
            </a:extLst>
          </p:cNvPr>
          <p:cNvSpPr txBox="1">
            <a:spLocks/>
          </p:cNvSpPr>
          <p:nvPr/>
        </p:nvSpPr>
        <p:spPr>
          <a:xfrm>
            <a:off x="1510512" y="4219702"/>
            <a:ext cx="8655729" cy="28875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H" sz="1600"/>
          </a:p>
        </p:txBody>
      </p:sp>
      <p:pic>
        <p:nvPicPr>
          <p:cNvPr id="8" name="Picture 7">
            <a:extLst>
              <a:ext uri="{FF2B5EF4-FFF2-40B4-BE49-F238E27FC236}">
                <a16:creationId xmlns:a16="http://schemas.microsoft.com/office/drawing/2014/main" id="{8FC2233A-2FBF-6522-F42B-1CB993EF4028}"/>
              </a:ext>
            </a:extLst>
          </p:cNvPr>
          <p:cNvPicPr>
            <a:picLocks noChangeAspect="1"/>
          </p:cNvPicPr>
          <p:nvPr/>
        </p:nvPicPr>
        <p:blipFill>
          <a:blip r:embed="rId4"/>
          <a:stretch>
            <a:fillRect/>
          </a:stretch>
        </p:blipFill>
        <p:spPr>
          <a:xfrm>
            <a:off x="4653362" y="4513044"/>
            <a:ext cx="2631000" cy="1897833"/>
          </a:xfrm>
          <a:prstGeom prst="rect">
            <a:avLst/>
          </a:prstGeom>
        </p:spPr>
      </p:pic>
    </p:spTree>
    <p:extLst>
      <p:ext uri="{BB962C8B-B14F-4D97-AF65-F5344CB8AC3E}">
        <p14:creationId xmlns:p14="http://schemas.microsoft.com/office/powerpoint/2010/main" val="2708741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C9AF-6FC0-D393-5792-B98F064E5C1E}"/>
              </a:ext>
            </a:extLst>
          </p:cNvPr>
          <p:cNvSpPr>
            <a:spLocks noGrp="1"/>
          </p:cNvSpPr>
          <p:nvPr>
            <p:ph type="title"/>
          </p:nvPr>
        </p:nvSpPr>
        <p:spPr/>
        <p:txBody>
          <a:bodyPr/>
          <a:lstStyle/>
          <a:p>
            <a:r>
              <a:rPr lang="en-US" dirty="0"/>
              <a:t>New chicane design</a:t>
            </a:r>
            <a:endParaRPr lang="en-GB" dirty="0"/>
          </a:p>
        </p:txBody>
      </p:sp>
      <p:sp>
        <p:nvSpPr>
          <p:cNvPr id="3" name="Content Placeholder 2">
            <a:extLst>
              <a:ext uri="{FF2B5EF4-FFF2-40B4-BE49-F238E27FC236}">
                <a16:creationId xmlns:a16="http://schemas.microsoft.com/office/drawing/2014/main" id="{7DAE373B-B243-0988-C0A9-737423551B28}"/>
              </a:ext>
            </a:extLst>
          </p:cNvPr>
          <p:cNvSpPr>
            <a:spLocks noGrp="1"/>
          </p:cNvSpPr>
          <p:nvPr>
            <p:ph idx="1"/>
          </p:nvPr>
        </p:nvSpPr>
        <p:spPr>
          <a:xfrm>
            <a:off x="266328" y="949909"/>
            <a:ext cx="8655729" cy="5495136"/>
          </a:xfrm>
        </p:spPr>
        <p:txBody>
          <a:bodyPr>
            <a:normAutofit lnSpcReduction="10000"/>
          </a:bodyPr>
          <a:lstStyle/>
          <a:p>
            <a:pPr>
              <a:lnSpc>
                <a:spcPct val="150000"/>
              </a:lnSpc>
            </a:pPr>
            <a:r>
              <a:rPr lang="en-US" sz="2000" dirty="0"/>
              <a:t>We already know that the full chicane simulation has quite different field from single dipole simulation, due to interactions between dipoles.</a:t>
            </a:r>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r>
              <a:rPr lang="en-US" sz="2000" dirty="0"/>
              <a:t>The question is, do we need to consider similar effect between chicane and solenoids, or it’s negligible</a:t>
            </a:r>
            <a:endParaRPr lang="en-GB" sz="2000" dirty="0"/>
          </a:p>
        </p:txBody>
      </p:sp>
      <p:sp>
        <p:nvSpPr>
          <p:cNvPr id="4" name="Date Placeholder 3">
            <a:extLst>
              <a:ext uri="{FF2B5EF4-FFF2-40B4-BE49-F238E27FC236}">
                <a16:creationId xmlns:a16="http://schemas.microsoft.com/office/drawing/2014/main" id="{DBD302EA-46AA-0C5C-09E8-E8DCABB7963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9D551F53-B69C-A878-F155-E387C36D4088}"/>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B54799E-BBB5-CFD3-E518-369022ADC714}"/>
              </a:ext>
            </a:extLst>
          </p:cNvPr>
          <p:cNvSpPr>
            <a:spLocks noGrp="1"/>
          </p:cNvSpPr>
          <p:nvPr>
            <p:ph type="sldNum" sz="quarter" idx="12"/>
          </p:nvPr>
        </p:nvSpPr>
        <p:spPr/>
        <p:txBody>
          <a:bodyPr/>
          <a:lstStyle/>
          <a:p>
            <a:fld id="{AB77291F-9249-41CC-8B30-9A94ABA696B3}" type="slidenum">
              <a:rPr lang="zh-CN" altLang="en-US" smtClean="0"/>
              <a:t>21</a:t>
            </a:fld>
            <a:endParaRPr lang="zh-CN" altLang="en-US"/>
          </a:p>
        </p:txBody>
      </p:sp>
      <p:pic>
        <p:nvPicPr>
          <p:cNvPr id="8" name="Picture 7">
            <a:extLst>
              <a:ext uri="{FF2B5EF4-FFF2-40B4-BE49-F238E27FC236}">
                <a16:creationId xmlns:a16="http://schemas.microsoft.com/office/drawing/2014/main" id="{EE34D8EA-0398-A4C8-969D-DBC63DA1792E}"/>
              </a:ext>
            </a:extLst>
          </p:cNvPr>
          <p:cNvPicPr>
            <a:picLocks noChangeAspect="1"/>
          </p:cNvPicPr>
          <p:nvPr/>
        </p:nvPicPr>
        <p:blipFill>
          <a:blip r:embed="rId2"/>
          <a:stretch>
            <a:fillRect/>
          </a:stretch>
        </p:blipFill>
        <p:spPr>
          <a:xfrm>
            <a:off x="665393" y="2016097"/>
            <a:ext cx="3928799" cy="3123717"/>
          </a:xfrm>
          <a:prstGeom prst="rect">
            <a:avLst/>
          </a:prstGeom>
        </p:spPr>
      </p:pic>
      <p:sp>
        <p:nvSpPr>
          <p:cNvPr id="9" name="TextBox 8">
            <a:extLst>
              <a:ext uri="{FF2B5EF4-FFF2-40B4-BE49-F238E27FC236}">
                <a16:creationId xmlns:a16="http://schemas.microsoft.com/office/drawing/2014/main" id="{3F22E3A7-D0EC-6896-8092-1D29B938DFDD}"/>
              </a:ext>
            </a:extLst>
          </p:cNvPr>
          <p:cNvSpPr txBox="1"/>
          <p:nvPr/>
        </p:nvSpPr>
        <p:spPr>
          <a:xfrm>
            <a:off x="4993257" y="2507226"/>
            <a:ext cx="3721853" cy="880369"/>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dirty="0"/>
              <a:t>Blue: “V0” </a:t>
            </a:r>
            <a:r>
              <a:rPr lang="en-US" b="1" dirty="0"/>
              <a:t>single dipole</a:t>
            </a:r>
            <a:r>
              <a:rPr lang="en-US" dirty="0"/>
              <a:t> simulation</a:t>
            </a:r>
          </a:p>
          <a:p>
            <a:pPr marL="285750" indent="-285750">
              <a:lnSpc>
                <a:spcPct val="150000"/>
              </a:lnSpc>
              <a:buFont typeface="Arial" panose="020B0604020202020204" pitchFamily="34" charset="0"/>
              <a:buChar char="•"/>
            </a:pPr>
            <a:r>
              <a:rPr lang="en-US" dirty="0"/>
              <a:t>Red: “V0” </a:t>
            </a:r>
            <a:r>
              <a:rPr lang="en-US" b="1" dirty="0"/>
              <a:t>full chicane</a:t>
            </a:r>
            <a:r>
              <a:rPr lang="en-US" dirty="0"/>
              <a:t> simulation</a:t>
            </a:r>
          </a:p>
        </p:txBody>
      </p:sp>
    </p:spTree>
    <p:extLst>
      <p:ext uri="{BB962C8B-B14F-4D97-AF65-F5344CB8AC3E}">
        <p14:creationId xmlns:p14="http://schemas.microsoft.com/office/powerpoint/2010/main" val="2452297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C9AF-6FC0-D393-5792-B98F064E5C1E}"/>
              </a:ext>
            </a:extLst>
          </p:cNvPr>
          <p:cNvSpPr>
            <a:spLocks noGrp="1"/>
          </p:cNvSpPr>
          <p:nvPr>
            <p:ph type="title"/>
          </p:nvPr>
        </p:nvSpPr>
        <p:spPr/>
        <p:txBody>
          <a:bodyPr/>
          <a:lstStyle/>
          <a:p>
            <a:r>
              <a:rPr lang="en-US" dirty="0"/>
              <a:t>New chicane design</a:t>
            </a:r>
            <a:endParaRPr lang="en-GB" dirty="0"/>
          </a:p>
        </p:txBody>
      </p:sp>
      <p:sp>
        <p:nvSpPr>
          <p:cNvPr id="3" name="Content Placeholder 2">
            <a:extLst>
              <a:ext uri="{FF2B5EF4-FFF2-40B4-BE49-F238E27FC236}">
                <a16:creationId xmlns:a16="http://schemas.microsoft.com/office/drawing/2014/main" id="{7DAE373B-B243-0988-C0A9-737423551B28}"/>
              </a:ext>
            </a:extLst>
          </p:cNvPr>
          <p:cNvSpPr>
            <a:spLocks noGrp="1"/>
          </p:cNvSpPr>
          <p:nvPr>
            <p:ph idx="1"/>
          </p:nvPr>
        </p:nvSpPr>
        <p:spPr>
          <a:xfrm>
            <a:off x="266328" y="949909"/>
            <a:ext cx="8655729" cy="1987484"/>
          </a:xfrm>
        </p:spPr>
        <p:txBody>
          <a:bodyPr>
            <a:normAutofit/>
          </a:bodyPr>
          <a:lstStyle/>
          <a:p>
            <a:pPr>
              <a:lnSpc>
                <a:spcPct val="150000"/>
              </a:lnSpc>
            </a:pPr>
            <a:r>
              <a:rPr lang="en-US" sz="2000" dirty="0"/>
              <a:t>To know this, we compare two models:</a:t>
            </a:r>
          </a:p>
          <a:p>
            <a:pPr lvl="1">
              <a:lnSpc>
                <a:spcPct val="150000"/>
              </a:lnSpc>
            </a:pPr>
            <a:r>
              <a:rPr lang="en-US" sz="1600" dirty="0">
                <a:solidFill>
                  <a:srgbClr val="0000FF"/>
                </a:solidFill>
              </a:rPr>
              <a:t>“V2.0.0”</a:t>
            </a:r>
            <a:r>
              <a:rPr lang="en-US" sz="1600" dirty="0"/>
              <a:t>: full chicane simulation</a:t>
            </a:r>
          </a:p>
          <a:p>
            <a:pPr lvl="1">
              <a:lnSpc>
                <a:spcPct val="150000"/>
              </a:lnSpc>
            </a:pPr>
            <a:r>
              <a:rPr lang="en-US" sz="1600" dirty="0">
                <a:solidFill>
                  <a:srgbClr val="FF0000"/>
                </a:solidFill>
              </a:rPr>
              <a:t>“V2.0.1”</a:t>
            </a:r>
            <a:r>
              <a:rPr lang="en-US" sz="1600" dirty="0"/>
              <a:t>: full chicane + 6 </a:t>
            </a:r>
            <a:r>
              <a:rPr lang="en-US" sz="1600" dirty="0" err="1"/>
              <a:t>neighbouring</a:t>
            </a:r>
            <a:r>
              <a:rPr lang="en-US" sz="1600" dirty="0"/>
              <a:t> solenoids simulation</a:t>
            </a:r>
          </a:p>
          <a:p>
            <a:pPr>
              <a:lnSpc>
                <a:spcPct val="150000"/>
              </a:lnSpc>
            </a:pPr>
            <a:endParaRPr lang="en-US" sz="2000" dirty="0"/>
          </a:p>
          <a:p>
            <a:pPr>
              <a:lnSpc>
                <a:spcPct val="150000"/>
              </a:lnSpc>
            </a:pPr>
            <a:endParaRPr lang="en-US" sz="2000" dirty="0"/>
          </a:p>
          <a:p>
            <a:pPr>
              <a:lnSpc>
                <a:spcPct val="150000"/>
              </a:lnSpc>
            </a:pPr>
            <a:endParaRPr lang="en-US" sz="2000" dirty="0"/>
          </a:p>
        </p:txBody>
      </p:sp>
      <p:sp>
        <p:nvSpPr>
          <p:cNvPr id="4" name="Date Placeholder 3">
            <a:extLst>
              <a:ext uri="{FF2B5EF4-FFF2-40B4-BE49-F238E27FC236}">
                <a16:creationId xmlns:a16="http://schemas.microsoft.com/office/drawing/2014/main" id="{DBD302EA-46AA-0C5C-09E8-E8DCABB7963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9D551F53-B69C-A878-F155-E387C36D4088}"/>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B54799E-BBB5-CFD3-E518-369022ADC714}"/>
              </a:ext>
            </a:extLst>
          </p:cNvPr>
          <p:cNvSpPr>
            <a:spLocks noGrp="1"/>
          </p:cNvSpPr>
          <p:nvPr>
            <p:ph type="sldNum" sz="quarter" idx="12"/>
          </p:nvPr>
        </p:nvSpPr>
        <p:spPr/>
        <p:txBody>
          <a:bodyPr/>
          <a:lstStyle/>
          <a:p>
            <a:fld id="{AB77291F-9249-41CC-8B30-9A94ABA696B3}" type="slidenum">
              <a:rPr lang="zh-CN" altLang="en-US" smtClean="0"/>
              <a:t>22</a:t>
            </a:fld>
            <a:endParaRPr lang="zh-CN" altLang="en-US"/>
          </a:p>
        </p:txBody>
      </p:sp>
      <p:pic>
        <p:nvPicPr>
          <p:cNvPr id="9" name="Picture 8">
            <a:extLst>
              <a:ext uri="{FF2B5EF4-FFF2-40B4-BE49-F238E27FC236}">
                <a16:creationId xmlns:a16="http://schemas.microsoft.com/office/drawing/2014/main" id="{F55D8186-F3E6-4D2A-8204-B39CD6CE4872}"/>
              </a:ext>
            </a:extLst>
          </p:cNvPr>
          <p:cNvPicPr>
            <a:picLocks noChangeAspect="1"/>
          </p:cNvPicPr>
          <p:nvPr/>
        </p:nvPicPr>
        <p:blipFill>
          <a:blip r:embed="rId2"/>
          <a:stretch>
            <a:fillRect/>
          </a:stretch>
        </p:blipFill>
        <p:spPr>
          <a:xfrm>
            <a:off x="546389" y="3088311"/>
            <a:ext cx="3566421" cy="2824317"/>
          </a:xfrm>
          <a:prstGeom prst="rect">
            <a:avLst/>
          </a:prstGeom>
        </p:spPr>
      </p:pic>
      <p:pic>
        <p:nvPicPr>
          <p:cNvPr id="11" name="Picture 10">
            <a:extLst>
              <a:ext uri="{FF2B5EF4-FFF2-40B4-BE49-F238E27FC236}">
                <a16:creationId xmlns:a16="http://schemas.microsoft.com/office/drawing/2014/main" id="{7BAFFD95-95CC-06DE-8AA7-9A804A27B81B}"/>
              </a:ext>
            </a:extLst>
          </p:cNvPr>
          <p:cNvPicPr>
            <a:picLocks noChangeAspect="1"/>
          </p:cNvPicPr>
          <p:nvPr/>
        </p:nvPicPr>
        <p:blipFill>
          <a:blip r:embed="rId3"/>
          <a:stretch>
            <a:fillRect/>
          </a:stretch>
        </p:blipFill>
        <p:spPr>
          <a:xfrm>
            <a:off x="4778478" y="3088311"/>
            <a:ext cx="3723872" cy="2891390"/>
          </a:xfrm>
          <a:prstGeom prst="rect">
            <a:avLst/>
          </a:prstGeom>
        </p:spPr>
      </p:pic>
      <p:pic>
        <p:nvPicPr>
          <p:cNvPr id="12" name="Picture 2">
            <a:extLst>
              <a:ext uri="{FF2B5EF4-FFF2-40B4-BE49-F238E27FC236}">
                <a16:creationId xmlns:a16="http://schemas.microsoft.com/office/drawing/2014/main" id="{FEA1D25D-9634-1A0F-A8CB-0149298CCE2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963" t="18919" r="39379" b="25683"/>
          <a:stretch/>
        </p:blipFill>
        <p:spPr bwMode="auto">
          <a:xfrm>
            <a:off x="6489576" y="834356"/>
            <a:ext cx="2454975" cy="179823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E3DBB80D-F96D-1702-3FC6-AAAB124B041C}"/>
              </a:ext>
            </a:extLst>
          </p:cNvPr>
          <p:cNvSpPr txBox="1"/>
          <p:nvPr/>
        </p:nvSpPr>
        <p:spPr>
          <a:xfrm>
            <a:off x="6940189" y="2629616"/>
            <a:ext cx="1990747" cy="307777"/>
          </a:xfrm>
          <a:prstGeom prst="rect">
            <a:avLst/>
          </a:prstGeom>
          <a:noFill/>
        </p:spPr>
        <p:txBody>
          <a:bodyPr wrap="square">
            <a:spAutoFit/>
          </a:bodyPr>
          <a:lstStyle/>
          <a:p>
            <a:r>
              <a:rPr lang="en-US" sz="1400" dirty="0"/>
              <a:t>Designed by R. </a:t>
            </a:r>
            <a:r>
              <a:rPr lang="en-US" sz="1400" dirty="0" err="1"/>
              <a:t>Zennaro</a:t>
            </a:r>
            <a:endParaRPr lang="en-GB" sz="1400" dirty="0"/>
          </a:p>
        </p:txBody>
      </p:sp>
      <p:sp>
        <p:nvSpPr>
          <p:cNvPr id="8" name="TextBox 7">
            <a:extLst>
              <a:ext uri="{FF2B5EF4-FFF2-40B4-BE49-F238E27FC236}">
                <a16:creationId xmlns:a16="http://schemas.microsoft.com/office/drawing/2014/main" id="{0F43E3CE-CC67-C795-93D6-71145B2F3BD9}"/>
              </a:ext>
            </a:extLst>
          </p:cNvPr>
          <p:cNvSpPr txBox="1"/>
          <p:nvPr/>
        </p:nvSpPr>
        <p:spPr>
          <a:xfrm>
            <a:off x="266328" y="2603676"/>
            <a:ext cx="6238498" cy="338554"/>
          </a:xfrm>
          <a:prstGeom prst="rect">
            <a:avLst/>
          </a:prstGeom>
          <a:noFill/>
        </p:spPr>
        <p:txBody>
          <a:bodyPr wrap="square">
            <a:spAutoFit/>
          </a:bodyPr>
          <a:lstStyle/>
          <a:p>
            <a:pPr marL="285750" indent="-285750">
              <a:buFont typeface="Arial" panose="020B0604020202020204" pitchFamily="34" charset="0"/>
              <a:buChar char="•"/>
            </a:pPr>
            <a:r>
              <a:rPr lang="en-US" sz="1600" dirty="0"/>
              <a:t>Comparison of original </a:t>
            </a:r>
            <a:r>
              <a:rPr lang="en-US" sz="1600" dirty="0" err="1"/>
              <a:t>fieldmaps</a:t>
            </a:r>
            <a:r>
              <a:rPr lang="en-US" sz="1600" dirty="0"/>
              <a:t> after mirroring (octant to full space)</a:t>
            </a:r>
            <a:endParaRPr lang="en-GB" sz="1600" dirty="0"/>
          </a:p>
        </p:txBody>
      </p:sp>
      <p:sp>
        <p:nvSpPr>
          <p:cNvPr id="7" name="TextBox 6">
            <a:extLst>
              <a:ext uri="{FF2B5EF4-FFF2-40B4-BE49-F238E27FC236}">
                <a16:creationId xmlns:a16="http://schemas.microsoft.com/office/drawing/2014/main" id="{2DFBAED4-CCE7-C1CF-1B61-E3E21782D20A}"/>
              </a:ext>
            </a:extLst>
          </p:cNvPr>
          <p:cNvSpPr txBox="1"/>
          <p:nvPr/>
        </p:nvSpPr>
        <p:spPr>
          <a:xfrm>
            <a:off x="3372177" y="6006809"/>
            <a:ext cx="2708070" cy="369332"/>
          </a:xfrm>
          <a:prstGeom prst="rect">
            <a:avLst/>
          </a:prstGeom>
          <a:noFill/>
        </p:spPr>
        <p:txBody>
          <a:bodyPr wrap="square">
            <a:spAutoFit/>
          </a:bodyPr>
          <a:lstStyle/>
          <a:p>
            <a:r>
              <a:rPr lang="en-US" dirty="0"/>
              <a:t>Compare only two models</a:t>
            </a:r>
            <a:endParaRPr lang="en-GB" dirty="0"/>
          </a:p>
        </p:txBody>
      </p:sp>
    </p:spTree>
    <p:extLst>
      <p:ext uri="{BB962C8B-B14F-4D97-AF65-F5344CB8AC3E}">
        <p14:creationId xmlns:p14="http://schemas.microsoft.com/office/powerpoint/2010/main" val="2256264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C9AF-6FC0-D393-5792-B98F064E5C1E}"/>
              </a:ext>
            </a:extLst>
          </p:cNvPr>
          <p:cNvSpPr>
            <a:spLocks noGrp="1"/>
          </p:cNvSpPr>
          <p:nvPr>
            <p:ph type="title"/>
          </p:nvPr>
        </p:nvSpPr>
        <p:spPr/>
        <p:txBody>
          <a:bodyPr/>
          <a:lstStyle/>
          <a:p>
            <a:r>
              <a:rPr lang="en-US" dirty="0"/>
              <a:t>New chicane design</a:t>
            </a:r>
            <a:endParaRPr lang="en-GB" dirty="0"/>
          </a:p>
        </p:txBody>
      </p:sp>
      <p:sp>
        <p:nvSpPr>
          <p:cNvPr id="3" name="Content Placeholder 2">
            <a:extLst>
              <a:ext uri="{FF2B5EF4-FFF2-40B4-BE49-F238E27FC236}">
                <a16:creationId xmlns:a16="http://schemas.microsoft.com/office/drawing/2014/main" id="{7DAE373B-B243-0988-C0A9-737423551B28}"/>
              </a:ext>
            </a:extLst>
          </p:cNvPr>
          <p:cNvSpPr>
            <a:spLocks noGrp="1"/>
          </p:cNvSpPr>
          <p:nvPr>
            <p:ph idx="1"/>
          </p:nvPr>
        </p:nvSpPr>
        <p:spPr>
          <a:xfrm>
            <a:off x="266328" y="949909"/>
            <a:ext cx="8655729" cy="1270610"/>
          </a:xfrm>
        </p:spPr>
        <p:txBody>
          <a:bodyPr>
            <a:normAutofit/>
          </a:bodyPr>
          <a:lstStyle/>
          <a:p>
            <a:pPr>
              <a:lnSpc>
                <a:spcPct val="170000"/>
              </a:lnSpc>
            </a:pPr>
            <a:r>
              <a:rPr lang="en-US" sz="1800" dirty="0"/>
              <a:t>Comparison of fields</a:t>
            </a:r>
          </a:p>
        </p:txBody>
      </p:sp>
      <p:sp>
        <p:nvSpPr>
          <p:cNvPr id="4" name="Date Placeholder 3">
            <a:extLst>
              <a:ext uri="{FF2B5EF4-FFF2-40B4-BE49-F238E27FC236}">
                <a16:creationId xmlns:a16="http://schemas.microsoft.com/office/drawing/2014/main" id="{DBD302EA-46AA-0C5C-09E8-E8DCABB7963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9D551F53-B69C-A878-F155-E387C36D4088}"/>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B54799E-BBB5-CFD3-E518-369022ADC714}"/>
              </a:ext>
            </a:extLst>
          </p:cNvPr>
          <p:cNvSpPr>
            <a:spLocks noGrp="1"/>
          </p:cNvSpPr>
          <p:nvPr>
            <p:ph type="sldNum" sz="quarter" idx="12"/>
          </p:nvPr>
        </p:nvSpPr>
        <p:spPr/>
        <p:txBody>
          <a:bodyPr/>
          <a:lstStyle/>
          <a:p>
            <a:fld id="{AB77291F-9249-41CC-8B30-9A94ABA696B3}" type="slidenum">
              <a:rPr lang="zh-CN" altLang="en-US" smtClean="0"/>
              <a:t>23</a:t>
            </a:fld>
            <a:endParaRPr lang="zh-CN" altLang="en-US"/>
          </a:p>
        </p:txBody>
      </p:sp>
      <p:pic>
        <p:nvPicPr>
          <p:cNvPr id="9" name="Picture 8">
            <a:extLst>
              <a:ext uri="{FF2B5EF4-FFF2-40B4-BE49-F238E27FC236}">
                <a16:creationId xmlns:a16="http://schemas.microsoft.com/office/drawing/2014/main" id="{2B3AE7E7-E242-D3CF-B120-AD82AEF12DD0}"/>
              </a:ext>
            </a:extLst>
          </p:cNvPr>
          <p:cNvPicPr>
            <a:picLocks noChangeAspect="1"/>
          </p:cNvPicPr>
          <p:nvPr/>
        </p:nvPicPr>
        <p:blipFill>
          <a:blip r:embed="rId2"/>
          <a:stretch>
            <a:fillRect/>
          </a:stretch>
        </p:blipFill>
        <p:spPr>
          <a:xfrm>
            <a:off x="4626886" y="2258840"/>
            <a:ext cx="3790765" cy="2726590"/>
          </a:xfrm>
          <a:prstGeom prst="rect">
            <a:avLst/>
          </a:prstGeom>
        </p:spPr>
      </p:pic>
      <p:pic>
        <p:nvPicPr>
          <p:cNvPr id="8" name="Picture 7">
            <a:extLst>
              <a:ext uri="{FF2B5EF4-FFF2-40B4-BE49-F238E27FC236}">
                <a16:creationId xmlns:a16="http://schemas.microsoft.com/office/drawing/2014/main" id="{596920C2-8D62-9969-6357-F950046F14A9}"/>
              </a:ext>
            </a:extLst>
          </p:cNvPr>
          <p:cNvPicPr>
            <a:picLocks noChangeAspect="1"/>
          </p:cNvPicPr>
          <p:nvPr/>
        </p:nvPicPr>
        <p:blipFill>
          <a:blip r:embed="rId3"/>
          <a:stretch>
            <a:fillRect/>
          </a:stretch>
        </p:blipFill>
        <p:spPr>
          <a:xfrm>
            <a:off x="327746" y="2391551"/>
            <a:ext cx="3823459" cy="2938463"/>
          </a:xfrm>
          <a:prstGeom prst="rect">
            <a:avLst/>
          </a:prstGeom>
        </p:spPr>
      </p:pic>
      <p:sp>
        <p:nvSpPr>
          <p:cNvPr id="12" name="TextBox 11">
            <a:extLst>
              <a:ext uri="{FF2B5EF4-FFF2-40B4-BE49-F238E27FC236}">
                <a16:creationId xmlns:a16="http://schemas.microsoft.com/office/drawing/2014/main" id="{95E9CD6B-6328-FB78-0589-1D30D89864D9}"/>
              </a:ext>
            </a:extLst>
          </p:cNvPr>
          <p:cNvSpPr txBox="1"/>
          <p:nvPr/>
        </p:nvSpPr>
        <p:spPr>
          <a:xfrm>
            <a:off x="6047187" y="5399387"/>
            <a:ext cx="2027555" cy="369332"/>
          </a:xfrm>
          <a:prstGeom prst="rect">
            <a:avLst/>
          </a:prstGeom>
          <a:noFill/>
        </p:spPr>
        <p:txBody>
          <a:bodyPr wrap="square">
            <a:spAutoFit/>
          </a:bodyPr>
          <a:lstStyle/>
          <a:p>
            <a:r>
              <a:rPr lang="en-US" dirty="0"/>
              <a:t>RF-Track</a:t>
            </a:r>
            <a:endParaRPr lang="en-GB" dirty="0"/>
          </a:p>
        </p:txBody>
      </p:sp>
      <p:sp>
        <p:nvSpPr>
          <p:cNvPr id="13" name="TextBox 12">
            <a:extLst>
              <a:ext uri="{FF2B5EF4-FFF2-40B4-BE49-F238E27FC236}">
                <a16:creationId xmlns:a16="http://schemas.microsoft.com/office/drawing/2014/main" id="{B26E38FA-689E-201B-5632-827A3AB24B3D}"/>
              </a:ext>
            </a:extLst>
          </p:cNvPr>
          <p:cNvSpPr txBox="1"/>
          <p:nvPr/>
        </p:nvSpPr>
        <p:spPr>
          <a:xfrm>
            <a:off x="858080" y="5540121"/>
            <a:ext cx="3514818" cy="369332"/>
          </a:xfrm>
          <a:prstGeom prst="rect">
            <a:avLst/>
          </a:prstGeom>
          <a:noFill/>
        </p:spPr>
        <p:txBody>
          <a:bodyPr wrap="square">
            <a:spAutoFit/>
          </a:bodyPr>
          <a:lstStyle/>
          <a:p>
            <a:r>
              <a:rPr lang="en-US" dirty="0"/>
              <a:t>Original (consider only 6 solenoids)</a:t>
            </a:r>
            <a:endParaRPr lang="en-GB" dirty="0"/>
          </a:p>
        </p:txBody>
      </p:sp>
      <p:pic>
        <p:nvPicPr>
          <p:cNvPr id="15" name="Picture 14">
            <a:extLst>
              <a:ext uri="{FF2B5EF4-FFF2-40B4-BE49-F238E27FC236}">
                <a16:creationId xmlns:a16="http://schemas.microsoft.com/office/drawing/2014/main" id="{08F0D771-8495-14F1-AE56-A9D7FAB60F33}"/>
              </a:ext>
            </a:extLst>
          </p:cNvPr>
          <p:cNvPicPr>
            <a:picLocks noChangeAspect="1"/>
          </p:cNvPicPr>
          <p:nvPr/>
        </p:nvPicPr>
        <p:blipFill>
          <a:blip r:embed="rId4"/>
          <a:stretch>
            <a:fillRect/>
          </a:stretch>
        </p:blipFill>
        <p:spPr>
          <a:xfrm>
            <a:off x="7060964" y="3463461"/>
            <a:ext cx="1162050" cy="409575"/>
          </a:xfrm>
          <a:prstGeom prst="rect">
            <a:avLst/>
          </a:prstGeom>
        </p:spPr>
      </p:pic>
      <p:sp>
        <p:nvSpPr>
          <p:cNvPr id="17" name="TextBox 16">
            <a:extLst>
              <a:ext uri="{FF2B5EF4-FFF2-40B4-BE49-F238E27FC236}">
                <a16:creationId xmlns:a16="http://schemas.microsoft.com/office/drawing/2014/main" id="{381AA628-B1E1-D334-626E-77EAC6BFB815}"/>
              </a:ext>
            </a:extLst>
          </p:cNvPr>
          <p:cNvSpPr txBox="1"/>
          <p:nvPr/>
        </p:nvSpPr>
        <p:spPr>
          <a:xfrm>
            <a:off x="189567" y="1415705"/>
            <a:ext cx="3458497" cy="780663"/>
          </a:xfrm>
          <a:prstGeom prst="rect">
            <a:avLst/>
          </a:prstGeom>
          <a:noFill/>
        </p:spPr>
        <p:txBody>
          <a:bodyPr wrap="square">
            <a:spAutoFit/>
          </a:bodyPr>
          <a:lstStyle/>
          <a:p>
            <a:pPr marL="628650" lvl="1" indent="-171450">
              <a:lnSpc>
                <a:spcPct val="170000"/>
              </a:lnSpc>
              <a:buFont typeface="Arial" panose="020B0604020202020204" pitchFamily="34" charset="0"/>
              <a:buChar char="•"/>
            </a:pPr>
            <a:r>
              <a:rPr lang="en-US" sz="1400" dirty="0"/>
              <a:t>Blue: </a:t>
            </a:r>
            <a:r>
              <a:rPr lang="en-US" sz="1400" dirty="0">
                <a:solidFill>
                  <a:srgbClr val="0000FF"/>
                </a:solidFill>
              </a:rPr>
              <a:t>“V2.0.0”</a:t>
            </a:r>
          </a:p>
          <a:p>
            <a:pPr marL="628650" lvl="1" indent="-171450">
              <a:lnSpc>
                <a:spcPct val="170000"/>
              </a:lnSpc>
              <a:buFont typeface="Arial" panose="020B0604020202020204" pitchFamily="34" charset="0"/>
              <a:buChar char="•"/>
            </a:pPr>
            <a:r>
              <a:rPr lang="en-US" sz="1400" dirty="0"/>
              <a:t>Red: </a:t>
            </a:r>
            <a:r>
              <a:rPr lang="en-US" sz="1400" dirty="0">
                <a:solidFill>
                  <a:srgbClr val="FF0000"/>
                </a:solidFill>
              </a:rPr>
              <a:t>“V2.0.1”</a:t>
            </a:r>
            <a:endParaRPr lang="en-GB" sz="1400" dirty="0">
              <a:solidFill>
                <a:srgbClr val="FF0000"/>
              </a:solidFill>
            </a:endParaRPr>
          </a:p>
        </p:txBody>
      </p:sp>
    </p:spTree>
    <p:extLst>
      <p:ext uri="{BB962C8B-B14F-4D97-AF65-F5344CB8AC3E}">
        <p14:creationId xmlns:p14="http://schemas.microsoft.com/office/powerpoint/2010/main" val="21512234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C9AF-6FC0-D393-5792-B98F064E5C1E}"/>
              </a:ext>
            </a:extLst>
          </p:cNvPr>
          <p:cNvSpPr>
            <a:spLocks noGrp="1"/>
          </p:cNvSpPr>
          <p:nvPr>
            <p:ph type="title"/>
          </p:nvPr>
        </p:nvSpPr>
        <p:spPr/>
        <p:txBody>
          <a:bodyPr/>
          <a:lstStyle/>
          <a:p>
            <a:r>
              <a:rPr lang="en-US" dirty="0"/>
              <a:t>New chicane design</a:t>
            </a:r>
            <a:endParaRPr lang="en-GB" dirty="0"/>
          </a:p>
        </p:txBody>
      </p:sp>
      <p:sp>
        <p:nvSpPr>
          <p:cNvPr id="3" name="Content Placeholder 2">
            <a:extLst>
              <a:ext uri="{FF2B5EF4-FFF2-40B4-BE49-F238E27FC236}">
                <a16:creationId xmlns:a16="http://schemas.microsoft.com/office/drawing/2014/main" id="{7DAE373B-B243-0988-C0A9-737423551B28}"/>
              </a:ext>
            </a:extLst>
          </p:cNvPr>
          <p:cNvSpPr>
            <a:spLocks noGrp="1"/>
          </p:cNvSpPr>
          <p:nvPr>
            <p:ph idx="1"/>
          </p:nvPr>
        </p:nvSpPr>
        <p:spPr>
          <a:xfrm>
            <a:off x="266328" y="949909"/>
            <a:ext cx="8655729" cy="952633"/>
          </a:xfrm>
        </p:spPr>
        <p:txBody>
          <a:bodyPr>
            <a:normAutofit/>
          </a:bodyPr>
          <a:lstStyle/>
          <a:p>
            <a:r>
              <a:rPr lang="en-US" sz="2400" dirty="0"/>
              <a:t>Comparison of 2D and 3D solenoid simulations</a:t>
            </a:r>
            <a:endParaRPr lang="en-GB" sz="2400" dirty="0"/>
          </a:p>
        </p:txBody>
      </p:sp>
      <p:sp>
        <p:nvSpPr>
          <p:cNvPr id="4" name="Date Placeholder 3">
            <a:extLst>
              <a:ext uri="{FF2B5EF4-FFF2-40B4-BE49-F238E27FC236}">
                <a16:creationId xmlns:a16="http://schemas.microsoft.com/office/drawing/2014/main" id="{DBD302EA-46AA-0C5C-09E8-E8DCABB7963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9D551F53-B69C-A878-F155-E387C36D4088}"/>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B54799E-BBB5-CFD3-E518-369022ADC714}"/>
              </a:ext>
            </a:extLst>
          </p:cNvPr>
          <p:cNvSpPr>
            <a:spLocks noGrp="1"/>
          </p:cNvSpPr>
          <p:nvPr>
            <p:ph type="sldNum" sz="quarter" idx="12"/>
          </p:nvPr>
        </p:nvSpPr>
        <p:spPr/>
        <p:txBody>
          <a:bodyPr/>
          <a:lstStyle/>
          <a:p>
            <a:fld id="{AB77291F-9249-41CC-8B30-9A94ABA696B3}" type="slidenum">
              <a:rPr lang="zh-CN" altLang="en-US" smtClean="0"/>
              <a:t>24</a:t>
            </a:fld>
            <a:endParaRPr lang="zh-CN" altLang="en-US"/>
          </a:p>
        </p:txBody>
      </p:sp>
      <p:pic>
        <p:nvPicPr>
          <p:cNvPr id="1026" name="Picture 2">
            <a:extLst>
              <a:ext uri="{FF2B5EF4-FFF2-40B4-BE49-F238E27FC236}">
                <a16:creationId xmlns:a16="http://schemas.microsoft.com/office/drawing/2014/main" id="{A788BD14-1666-775D-0BCB-D11D6B140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451" y="1496961"/>
            <a:ext cx="7717438" cy="38640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76579B1-D920-F0FF-975C-4D2D6201EEC0}"/>
              </a:ext>
            </a:extLst>
          </p:cNvPr>
          <p:cNvSpPr txBox="1"/>
          <p:nvPr/>
        </p:nvSpPr>
        <p:spPr>
          <a:xfrm>
            <a:off x="5714338" y="1533210"/>
            <a:ext cx="2318396" cy="369332"/>
          </a:xfrm>
          <a:prstGeom prst="rect">
            <a:avLst/>
          </a:prstGeom>
          <a:noFill/>
        </p:spPr>
        <p:txBody>
          <a:bodyPr wrap="square">
            <a:spAutoFit/>
          </a:bodyPr>
          <a:lstStyle/>
          <a:p>
            <a:r>
              <a:rPr lang="en-US" sz="1800" dirty="0"/>
              <a:t>(Plotted by Riccardo)</a:t>
            </a:r>
            <a:endParaRPr lang="en-GB" dirty="0"/>
          </a:p>
        </p:txBody>
      </p:sp>
      <p:sp>
        <p:nvSpPr>
          <p:cNvPr id="11" name="TextBox 10">
            <a:extLst>
              <a:ext uri="{FF2B5EF4-FFF2-40B4-BE49-F238E27FC236}">
                <a16:creationId xmlns:a16="http://schemas.microsoft.com/office/drawing/2014/main" id="{CF12098F-912E-F58D-FCE3-9762C4F9C9DF}"/>
              </a:ext>
            </a:extLst>
          </p:cNvPr>
          <p:cNvSpPr txBox="1"/>
          <p:nvPr/>
        </p:nvSpPr>
        <p:spPr>
          <a:xfrm>
            <a:off x="383459" y="5397288"/>
            <a:ext cx="7717438" cy="1028423"/>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400" b="1" dirty="0">
                <a:solidFill>
                  <a:srgbClr val="C00000"/>
                </a:solidFill>
              </a:rPr>
              <a:t>2D simulation is more robust</a:t>
            </a:r>
          </a:p>
          <a:p>
            <a:pPr marL="285750" indent="-285750">
              <a:lnSpc>
                <a:spcPct val="150000"/>
              </a:lnSpc>
              <a:buFont typeface="Arial" panose="020B0604020202020204" pitchFamily="34" charset="0"/>
              <a:buChar char="•"/>
            </a:pPr>
            <a:r>
              <a:rPr lang="en-US" sz="1400" b="1" dirty="0">
                <a:solidFill>
                  <a:srgbClr val="C00000"/>
                </a:solidFill>
              </a:rPr>
              <a:t>Difference in 3D mainly due to volume size. Very large volume is required for 3D simulation</a:t>
            </a:r>
          </a:p>
          <a:p>
            <a:pPr marL="285750" indent="-285750">
              <a:lnSpc>
                <a:spcPct val="150000"/>
              </a:lnSpc>
              <a:buFont typeface="Arial" panose="020B0604020202020204" pitchFamily="34" charset="0"/>
              <a:buChar char="•"/>
            </a:pPr>
            <a:r>
              <a:rPr lang="en-US" sz="1400" b="1" dirty="0">
                <a:solidFill>
                  <a:srgbClr val="0070C0"/>
                </a:solidFill>
              </a:rPr>
              <a:t>New 3D simulation received yesterday. Didn’t have time to look at it</a:t>
            </a:r>
            <a:endParaRPr lang="en-GB" sz="1400" b="1" dirty="0">
              <a:solidFill>
                <a:srgbClr val="0070C0"/>
              </a:solidFill>
            </a:endParaRPr>
          </a:p>
        </p:txBody>
      </p:sp>
    </p:spTree>
    <p:extLst>
      <p:ext uri="{BB962C8B-B14F-4D97-AF65-F5344CB8AC3E}">
        <p14:creationId xmlns:p14="http://schemas.microsoft.com/office/powerpoint/2010/main" val="1742577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C9AF-6FC0-D393-5792-B98F064E5C1E}"/>
              </a:ext>
            </a:extLst>
          </p:cNvPr>
          <p:cNvSpPr>
            <a:spLocks noGrp="1"/>
          </p:cNvSpPr>
          <p:nvPr>
            <p:ph type="title"/>
          </p:nvPr>
        </p:nvSpPr>
        <p:spPr/>
        <p:txBody>
          <a:bodyPr/>
          <a:lstStyle/>
          <a:p>
            <a:r>
              <a:rPr lang="en-US" dirty="0"/>
              <a:t>New chicane design</a:t>
            </a:r>
            <a:endParaRPr lang="en-GB" dirty="0"/>
          </a:p>
        </p:txBody>
      </p:sp>
      <p:sp>
        <p:nvSpPr>
          <p:cNvPr id="3" name="Content Placeholder 2">
            <a:extLst>
              <a:ext uri="{FF2B5EF4-FFF2-40B4-BE49-F238E27FC236}">
                <a16:creationId xmlns:a16="http://schemas.microsoft.com/office/drawing/2014/main" id="{7DAE373B-B243-0988-C0A9-737423551B28}"/>
              </a:ext>
            </a:extLst>
          </p:cNvPr>
          <p:cNvSpPr>
            <a:spLocks noGrp="1"/>
          </p:cNvSpPr>
          <p:nvPr>
            <p:ph idx="1"/>
          </p:nvPr>
        </p:nvSpPr>
        <p:spPr>
          <a:xfrm>
            <a:off x="266328" y="949909"/>
            <a:ext cx="8655729" cy="1270610"/>
          </a:xfrm>
        </p:spPr>
        <p:txBody>
          <a:bodyPr>
            <a:normAutofit fontScale="55000" lnSpcReduction="20000"/>
          </a:bodyPr>
          <a:lstStyle/>
          <a:p>
            <a:pPr>
              <a:lnSpc>
                <a:spcPct val="170000"/>
              </a:lnSpc>
            </a:pPr>
            <a:r>
              <a:rPr lang="en-US" dirty="0"/>
              <a:t>Comparison of fields</a:t>
            </a:r>
          </a:p>
          <a:p>
            <a:pPr lvl="1">
              <a:lnSpc>
                <a:spcPct val="170000"/>
              </a:lnSpc>
            </a:pPr>
            <a:r>
              <a:rPr lang="en-US" dirty="0"/>
              <a:t>Blue: </a:t>
            </a:r>
            <a:r>
              <a:rPr lang="en-US" sz="2400" dirty="0">
                <a:solidFill>
                  <a:srgbClr val="0000FF"/>
                </a:solidFill>
              </a:rPr>
              <a:t>“V2.0.0”</a:t>
            </a:r>
          </a:p>
          <a:p>
            <a:pPr lvl="1">
              <a:lnSpc>
                <a:spcPct val="170000"/>
              </a:lnSpc>
            </a:pPr>
            <a:r>
              <a:rPr lang="en-US" dirty="0"/>
              <a:t>Red: </a:t>
            </a:r>
            <a:r>
              <a:rPr lang="en-US" sz="2400" dirty="0">
                <a:solidFill>
                  <a:srgbClr val="FF0000"/>
                </a:solidFill>
              </a:rPr>
              <a:t>“V2.0.1” (with larger volume size)</a:t>
            </a:r>
            <a:endParaRPr lang="en-GB" dirty="0">
              <a:solidFill>
                <a:srgbClr val="FF0000"/>
              </a:solidFill>
            </a:endParaRPr>
          </a:p>
        </p:txBody>
      </p:sp>
      <p:sp>
        <p:nvSpPr>
          <p:cNvPr id="4" name="Date Placeholder 3">
            <a:extLst>
              <a:ext uri="{FF2B5EF4-FFF2-40B4-BE49-F238E27FC236}">
                <a16:creationId xmlns:a16="http://schemas.microsoft.com/office/drawing/2014/main" id="{DBD302EA-46AA-0C5C-09E8-E8DCABB7963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9D551F53-B69C-A878-F155-E387C36D4088}"/>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B54799E-BBB5-CFD3-E518-369022ADC714}"/>
              </a:ext>
            </a:extLst>
          </p:cNvPr>
          <p:cNvSpPr>
            <a:spLocks noGrp="1"/>
          </p:cNvSpPr>
          <p:nvPr>
            <p:ph type="sldNum" sz="quarter" idx="12"/>
          </p:nvPr>
        </p:nvSpPr>
        <p:spPr/>
        <p:txBody>
          <a:bodyPr/>
          <a:lstStyle/>
          <a:p>
            <a:fld id="{AB77291F-9249-41CC-8B30-9A94ABA696B3}" type="slidenum">
              <a:rPr lang="zh-CN" altLang="en-US" smtClean="0"/>
              <a:t>25</a:t>
            </a:fld>
            <a:endParaRPr lang="zh-CN" altLang="en-US"/>
          </a:p>
        </p:txBody>
      </p:sp>
      <p:sp>
        <p:nvSpPr>
          <p:cNvPr id="13" name="TextBox 12">
            <a:extLst>
              <a:ext uri="{FF2B5EF4-FFF2-40B4-BE49-F238E27FC236}">
                <a16:creationId xmlns:a16="http://schemas.microsoft.com/office/drawing/2014/main" id="{B26E38FA-689E-201B-5632-827A3AB24B3D}"/>
              </a:ext>
            </a:extLst>
          </p:cNvPr>
          <p:cNvSpPr txBox="1"/>
          <p:nvPr/>
        </p:nvSpPr>
        <p:spPr>
          <a:xfrm>
            <a:off x="3372177" y="6006809"/>
            <a:ext cx="2708070" cy="369332"/>
          </a:xfrm>
          <a:prstGeom prst="rect">
            <a:avLst/>
          </a:prstGeom>
          <a:noFill/>
        </p:spPr>
        <p:txBody>
          <a:bodyPr wrap="square">
            <a:spAutoFit/>
          </a:bodyPr>
          <a:lstStyle/>
          <a:p>
            <a:r>
              <a:rPr lang="en-US" dirty="0"/>
              <a:t>Compare only two models</a:t>
            </a:r>
            <a:endParaRPr lang="en-GB" dirty="0"/>
          </a:p>
        </p:txBody>
      </p:sp>
      <p:pic>
        <p:nvPicPr>
          <p:cNvPr id="11" name="Picture 10">
            <a:extLst>
              <a:ext uri="{FF2B5EF4-FFF2-40B4-BE49-F238E27FC236}">
                <a16:creationId xmlns:a16="http://schemas.microsoft.com/office/drawing/2014/main" id="{3B40FE3B-EB37-C23C-471E-ADD6FFB45F0A}"/>
              </a:ext>
            </a:extLst>
          </p:cNvPr>
          <p:cNvPicPr>
            <a:picLocks noChangeAspect="1"/>
          </p:cNvPicPr>
          <p:nvPr/>
        </p:nvPicPr>
        <p:blipFill>
          <a:blip r:embed="rId2"/>
          <a:stretch>
            <a:fillRect/>
          </a:stretch>
        </p:blipFill>
        <p:spPr>
          <a:xfrm>
            <a:off x="252238" y="2650958"/>
            <a:ext cx="4046994" cy="3193267"/>
          </a:xfrm>
          <a:prstGeom prst="rect">
            <a:avLst/>
          </a:prstGeom>
        </p:spPr>
      </p:pic>
      <p:pic>
        <p:nvPicPr>
          <p:cNvPr id="16" name="Picture 15">
            <a:extLst>
              <a:ext uri="{FF2B5EF4-FFF2-40B4-BE49-F238E27FC236}">
                <a16:creationId xmlns:a16="http://schemas.microsoft.com/office/drawing/2014/main" id="{418B0EB3-822F-FBFD-714B-0DFDB53E58A6}"/>
              </a:ext>
            </a:extLst>
          </p:cNvPr>
          <p:cNvPicPr>
            <a:picLocks noChangeAspect="1"/>
          </p:cNvPicPr>
          <p:nvPr/>
        </p:nvPicPr>
        <p:blipFill>
          <a:blip r:embed="rId3"/>
          <a:stretch>
            <a:fillRect/>
          </a:stretch>
        </p:blipFill>
        <p:spPr>
          <a:xfrm>
            <a:off x="4568273" y="2595446"/>
            <a:ext cx="4154681" cy="3237843"/>
          </a:xfrm>
          <a:prstGeom prst="rect">
            <a:avLst/>
          </a:prstGeom>
        </p:spPr>
      </p:pic>
    </p:spTree>
    <p:extLst>
      <p:ext uri="{BB962C8B-B14F-4D97-AF65-F5344CB8AC3E}">
        <p14:creationId xmlns:p14="http://schemas.microsoft.com/office/powerpoint/2010/main" val="610042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C9AF-6FC0-D393-5792-B98F064E5C1E}"/>
              </a:ext>
            </a:extLst>
          </p:cNvPr>
          <p:cNvSpPr>
            <a:spLocks noGrp="1"/>
          </p:cNvSpPr>
          <p:nvPr>
            <p:ph type="title"/>
          </p:nvPr>
        </p:nvSpPr>
        <p:spPr/>
        <p:txBody>
          <a:bodyPr/>
          <a:lstStyle/>
          <a:p>
            <a:r>
              <a:rPr lang="en-US" dirty="0"/>
              <a:t>New chicane design</a:t>
            </a:r>
            <a:endParaRPr lang="en-GB" dirty="0"/>
          </a:p>
        </p:txBody>
      </p:sp>
      <p:sp>
        <p:nvSpPr>
          <p:cNvPr id="3" name="Content Placeholder 2">
            <a:extLst>
              <a:ext uri="{FF2B5EF4-FFF2-40B4-BE49-F238E27FC236}">
                <a16:creationId xmlns:a16="http://schemas.microsoft.com/office/drawing/2014/main" id="{7DAE373B-B243-0988-C0A9-737423551B28}"/>
              </a:ext>
            </a:extLst>
          </p:cNvPr>
          <p:cNvSpPr>
            <a:spLocks noGrp="1"/>
          </p:cNvSpPr>
          <p:nvPr>
            <p:ph idx="1"/>
          </p:nvPr>
        </p:nvSpPr>
        <p:spPr>
          <a:xfrm>
            <a:off x="266328" y="949909"/>
            <a:ext cx="8655729" cy="1270610"/>
          </a:xfrm>
        </p:spPr>
        <p:txBody>
          <a:bodyPr>
            <a:normAutofit fontScale="55000" lnSpcReduction="20000"/>
          </a:bodyPr>
          <a:lstStyle/>
          <a:p>
            <a:pPr>
              <a:lnSpc>
                <a:spcPct val="170000"/>
              </a:lnSpc>
            </a:pPr>
            <a:r>
              <a:rPr lang="en-US" dirty="0"/>
              <a:t>Comparison of fields</a:t>
            </a:r>
          </a:p>
          <a:p>
            <a:pPr lvl="1">
              <a:lnSpc>
                <a:spcPct val="170000"/>
              </a:lnSpc>
            </a:pPr>
            <a:r>
              <a:rPr lang="en-US" dirty="0"/>
              <a:t>Blue: </a:t>
            </a:r>
            <a:r>
              <a:rPr lang="en-US" sz="2400" dirty="0">
                <a:solidFill>
                  <a:srgbClr val="0000FF"/>
                </a:solidFill>
              </a:rPr>
              <a:t>“V2.0.0”</a:t>
            </a:r>
          </a:p>
          <a:p>
            <a:pPr lvl="1">
              <a:lnSpc>
                <a:spcPct val="170000"/>
              </a:lnSpc>
            </a:pPr>
            <a:r>
              <a:rPr lang="en-US" dirty="0"/>
              <a:t>Red: </a:t>
            </a:r>
            <a:r>
              <a:rPr lang="en-US" sz="2400" dirty="0">
                <a:solidFill>
                  <a:srgbClr val="FF0000"/>
                </a:solidFill>
              </a:rPr>
              <a:t>“V2.0.1” (with larger volume size)</a:t>
            </a:r>
            <a:endParaRPr lang="en-GB" dirty="0">
              <a:solidFill>
                <a:srgbClr val="FF0000"/>
              </a:solidFill>
            </a:endParaRPr>
          </a:p>
        </p:txBody>
      </p:sp>
      <p:sp>
        <p:nvSpPr>
          <p:cNvPr id="4" name="Date Placeholder 3">
            <a:extLst>
              <a:ext uri="{FF2B5EF4-FFF2-40B4-BE49-F238E27FC236}">
                <a16:creationId xmlns:a16="http://schemas.microsoft.com/office/drawing/2014/main" id="{DBD302EA-46AA-0C5C-09E8-E8DCABB7963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9D551F53-B69C-A878-F155-E387C36D4088}"/>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B54799E-BBB5-CFD3-E518-369022ADC714}"/>
              </a:ext>
            </a:extLst>
          </p:cNvPr>
          <p:cNvSpPr>
            <a:spLocks noGrp="1"/>
          </p:cNvSpPr>
          <p:nvPr>
            <p:ph type="sldNum" sz="quarter" idx="12"/>
          </p:nvPr>
        </p:nvSpPr>
        <p:spPr/>
        <p:txBody>
          <a:bodyPr/>
          <a:lstStyle/>
          <a:p>
            <a:fld id="{AB77291F-9249-41CC-8B30-9A94ABA696B3}" type="slidenum">
              <a:rPr lang="zh-CN" altLang="en-US" smtClean="0"/>
              <a:t>26</a:t>
            </a:fld>
            <a:endParaRPr lang="zh-CN" altLang="en-US"/>
          </a:p>
        </p:txBody>
      </p:sp>
      <p:sp>
        <p:nvSpPr>
          <p:cNvPr id="13" name="TextBox 12">
            <a:extLst>
              <a:ext uri="{FF2B5EF4-FFF2-40B4-BE49-F238E27FC236}">
                <a16:creationId xmlns:a16="http://schemas.microsoft.com/office/drawing/2014/main" id="{B26E38FA-689E-201B-5632-827A3AB24B3D}"/>
              </a:ext>
            </a:extLst>
          </p:cNvPr>
          <p:cNvSpPr txBox="1"/>
          <p:nvPr/>
        </p:nvSpPr>
        <p:spPr>
          <a:xfrm>
            <a:off x="695346" y="5971389"/>
            <a:ext cx="3790765" cy="369332"/>
          </a:xfrm>
          <a:prstGeom prst="rect">
            <a:avLst/>
          </a:prstGeom>
          <a:noFill/>
        </p:spPr>
        <p:txBody>
          <a:bodyPr wrap="square">
            <a:spAutoFit/>
          </a:bodyPr>
          <a:lstStyle/>
          <a:p>
            <a:r>
              <a:rPr lang="en-US" dirty="0"/>
              <a:t>Original (consider only 6 solenoids)</a:t>
            </a:r>
            <a:endParaRPr lang="en-GB" dirty="0"/>
          </a:p>
        </p:txBody>
      </p:sp>
      <p:sp>
        <p:nvSpPr>
          <p:cNvPr id="8" name="TextBox 7">
            <a:extLst>
              <a:ext uri="{FF2B5EF4-FFF2-40B4-BE49-F238E27FC236}">
                <a16:creationId xmlns:a16="http://schemas.microsoft.com/office/drawing/2014/main" id="{88ECE19A-F1BB-EA0C-517F-0407AB75D938}"/>
              </a:ext>
            </a:extLst>
          </p:cNvPr>
          <p:cNvSpPr txBox="1"/>
          <p:nvPr/>
        </p:nvSpPr>
        <p:spPr>
          <a:xfrm>
            <a:off x="6400800" y="5772680"/>
            <a:ext cx="1260987" cy="369332"/>
          </a:xfrm>
          <a:prstGeom prst="rect">
            <a:avLst/>
          </a:prstGeom>
          <a:noFill/>
        </p:spPr>
        <p:txBody>
          <a:bodyPr wrap="square">
            <a:spAutoFit/>
          </a:bodyPr>
          <a:lstStyle/>
          <a:p>
            <a:r>
              <a:rPr lang="en-US" dirty="0"/>
              <a:t>RF-Track</a:t>
            </a:r>
            <a:endParaRPr lang="en-GB" dirty="0"/>
          </a:p>
        </p:txBody>
      </p:sp>
      <p:sp>
        <p:nvSpPr>
          <p:cNvPr id="9" name="Rectangle 8">
            <a:extLst>
              <a:ext uri="{FF2B5EF4-FFF2-40B4-BE49-F238E27FC236}">
                <a16:creationId xmlns:a16="http://schemas.microsoft.com/office/drawing/2014/main" id="{A3273643-BEC6-21B2-F5A5-66777314B0C3}"/>
              </a:ext>
            </a:extLst>
          </p:cNvPr>
          <p:cNvSpPr/>
          <p:nvPr/>
        </p:nvSpPr>
        <p:spPr>
          <a:xfrm>
            <a:off x="5057819" y="3308337"/>
            <a:ext cx="3864238" cy="1366016"/>
          </a:xfrm>
          <a:prstGeom prst="rect">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FF0000"/>
                </a:solidFill>
              </a:rPr>
              <a:t>In progress!</a:t>
            </a:r>
            <a:endParaRPr lang="en-GB" sz="4400" b="1" dirty="0">
              <a:solidFill>
                <a:srgbClr val="FF0000"/>
              </a:solidFill>
            </a:endParaRPr>
          </a:p>
        </p:txBody>
      </p:sp>
      <p:pic>
        <p:nvPicPr>
          <p:cNvPr id="12" name="Picture 11">
            <a:extLst>
              <a:ext uri="{FF2B5EF4-FFF2-40B4-BE49-F238E27FC236}">
                <a16:creationId xmlns:a16="http://schemas.microsoft.com/office/drawing/2014/main" id="{0075F6F8-0826-50D5-F373-BB2718CC3DE7}"/>
              </a:ext>
            </a:extLst>
          </p:cNvPr>
          <p:cNvPicPr>
            <a:picLocks noChangeAspect="1"/>
          </p:cNvPicPr>
          <p:nvPr/>
        </p:nvPicPr>
        <p:blipFill>
          <a:blip r:embed="rId2"/>
          <a:stretch>
            <a:fillRect/>
          </a:stretch>
        </p:blipFill>
        <p:spPr>
          <a:xfrm>
            <a:off x="142260" y="2220519"/>
            <a:ext cx="4520734" cy="3497982"/>
          </a:xfrm>
          <a:prstGeom prst="rect">
            <a:avLst/>
          </a:prstGeom>
        </p:spPr>
      </p:pic>
    </p:spTree>
    <p:extLst>
      <p:ext uri="{BB962C8B-B14F-4D97-AF65-F5344CB8AC3E}">
        <p14:creationId xmlns:p14="http://schemas.microsoft.com/office/powerpoint/2010/main" val="41453128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C9AF-6FC0-D393-5792-B98F064E5C1E}"/>
              </a:ext>
            </a:extLst>
          </p:cNvPr>
          <p:cNvSpPr>
            <a:spLocks noGrp="1"/>
          </p:cNvSpPr>
          <p:nvPr>
            <p:ph type="title"/>
          </p:nvPr>
        </p:nvSpPr>
        <p:spPr/>
        <p:txBody>
          <a:bodyPr/>
          <a:lstStyle/>
          <a:p>
            <a:r>
              <a:rPr lang="en-US" dirty="0"/>
              <a:t>New chicane design</a:t>
            </a:r>
            <a:endParaRPr lang="en-GB" dirty="0"/>
          </a:p>
        </p:txBody>
      </p:sp>
      <p:sp>
        <p:nvSpPr>
          <p:cNvPr id="3" name="Content Placeholder 2">
            <a:extLst>
              <a:ext uri="{FF2B5EF4-FFF2-40B4-BE49-F238E27FC236}">
                <a16:creationId xmlns:a16="http://schemas.microsoft.com/office/drawing/2014/main" id="{7DAE373B-B243-0988-C0A9-737423551B28}"/>
              </a:ext>
            </a:extLst>
          </p:cNvPr>
          <p:cNvSpPr>
            <a:spLocks noGrp="1"/>
          </p:cNvSpPr>
          <p:nvPr>
            <p:ph idx="1"/>
          </p:nvPr>
        </p:nvSpPr>
        <p:spPr>
          <a:xfrm>
            <a:off x="266328" y="949909"/>
            <a:ext cx="8655729" cy="952633"/>
          </a:xfrm>
        </p:spPr>
        <p:txBody>
          <a:bodyPr/>
          <a:lstStyle/>
          <a:p>
            <a:r>
              <a:rPr lang="en-US" dirty="0"/>
              <a:t>Tracking results comparison</a:t>
            </a:r>
            <a:endParaRPr lang="en-GB" dirty="0"/>
          </a:p>
        </p:txBody>
      </p:sp>
      <p:sp>
        <p:nvSpPr>
          <p:cNvPr id="4" name="Date Placeholder 3">
            <a:extLst>
              <a:ext uri="{FF2B5EF4-FFF2-40B4-BE49-F238E27FC236}">
                <a16:creationId xmlns:a16="http://schemas.microsoft.com/office/drawing/2014/main" id="{DBD302EA-46AA-0C5C-09E8-E8DCABB79633}"/>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9D551F53-B69C-A878-F155-E387C36D4088}"/>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B54799E-BBB5-CFD3-E518-369022ADC714}"/>
              </a:ext>
            </a:extLst>
          </p:cNvPr>
          <p:cNvSpPr>
            <a:spLocks noGrp="1"/>
          </p:cNvSpPr>
          <p:nvPr>
            <p:ph type="sldNum" sz="quarter" idx="12"/>
          </p:nvPr>
        </p:nvSpPr>
        <p:spPr/>
        <p:txBody>
          <a:bodyPr/>
          <a:lstStyle/>
          <a:p>
            <a:fld id="{AB77291F-9249-41CC-8B30-9A94ABA696B3}" type="slidenum">
              <a:rPr lang="zh-CN" altLang="en-US" smtClean="0"/>
              <a:t>27</a:t>
            </a:fld>
            <a:endParaRPr lang="zh-CN" altLang="en-US"/>
          </a:p>
        </p:txBody>
      </p:sp>
      <p:sp>
        <p:nvSpPr>
          <p:cNvPr id="7" name="Rectangle 6">
            <a:extLst>
              <a:ext uri="{FF2B5EF4-FFF2-40B4-BE49-F238E27FC236}">
                <a16:creationId xmlns:a16="http://schemas.microsoft.com/office/drawing/2014/main" id="{D664AE0B-5CBF-E87D-823E-4AE4624479BC}"/>
              </a:ext>
            </a:extLst>
          </p:cNvPr>
          <p:cNvSpPr/>
          <p:nvPr/>
        </p:nvSpPr>
        <p:spPr>
          <a:xfrm>
            <a:off x="2488861" y="3146852"/>
            <a:ext cx="3864238" cy="1366016"/>
          </a:xfrm>
          <a:prstGeom prst="rect">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FF0000"/>
                </a:solidFill>
              </a:rPr>
              <a:t>In progress!</a:t>
            </a:r>
            <a:endParaRPr lang="en-GB" sz="4400" b="1" dirty="0">
              <a:solidFill>
                <a:srgbClr val="FF0000"/>
              </a:solidFill>
            </a:endParaRPr>
          </a:p>
        </p:txBody>
      </p:sp>
    </p:spTree>
    <p:extLst>
      <p:ext uri="{BB962C8B-B14F-4D97-AF65-F5344CB8AC3E}">
        <p14:creationId xmlns:p14="http://schemas.microsoft.com/office/powerpoint/2010/main" val="1441769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D29CB-5518-99C2-5A59-196E30709864}"/>
              </a:ext>
            </a:extLst>
          </p:cNvPr>
          <p:cNvSpPr>
            <a:spLocks noGrp="1"/>
          </p:cNvSpPr>
          <p:nvPr>
            <p:ph type="title"/>
          </p:nvPr>
        </p:nvSpPr>
        <p:spPr/>
        <p:txBody>
          <a:bodyPr/>
          <a:lstStyle/>
          <a:p>
            <a:r>
              <a:rPr lang="en-CH"/>
              <a:t>Conclusions</a:t>
            </a:r>
          </a:p>
        </p:txBody>
      </p:sp>
      <p:sp>
        <p:nvSpPr>
          <p:cNvPr id="3" name="Content Placeholder 2">
            <a:extLst>
              <a:ext uri="{FF2B5EF4-FFF2-40B4-BE49-F238E27FC236}">
                <a16:creationId xmlns:a16="http://schemas.microsoft.com/office/drawing/2014/main" id="{D623168D-E9ED-7DFB-2568-271765BEDA4A}"/>
              </a:ext>
            </a:extLst>
          </p:cNvPr>
          <p:cNvSpPr>
            <a:spLocks noGrp="1"/>
          </p:cNvSpPr>
          <p:nvPr>
            <p:ph idx="1"/>
          </p:nvPr>
        </p:nvSpPr>
        <p:spPr>
          <a:xfrm>
            <a:off x="266328" y="949909"/>
            <a:ext cx="8655729" cy="5104303"/>
          </a:xfrm>
        </p:spPr>
        <p:txBody>
          <a:bodyPr>
            <a:normAutofit/>
          </a:bodyPr>
          <a:lstStyle/>
          <a:p>
            <a:pPr>
              <a:lnSpc>
                <a:spcPct val="120000"/>
              </a:lnSpc>
            </a:pPr>
            <a:r>
              <a:rPr lang="en-US" sz="2000" b="1" dirty="0"/>
              <a:t>Combination</a:t>
            </a:r>
            <a:r>
              <a:rPr lang="en-US" sz="2000" dirty="0"/>
              <a:t> of using 20 MV/m and 14 MV/m has the </a:t>
            </a:r>
            <a:r>
              <a:rPr lang="en-US" sz="2000" b="1" dirty="0"/>
              <a:t>lowest power consumption</a:t>
            </a:r>
            <a:r>
              <a:rPr lang="en-US" sz="2000" dirty="0"/>
              <a:t>, and was studied</a:t>
            </a:r>
          </a:p>
          <a:p>
            <a:pPr>
              <a:lnSpc>
                <a:spcPct val="120000"/>
              </a:lnSpc>
            </a:pPr>
            <a:r>
              <a:rPr lang="en-US" sz="2000" dirty="0"/>
              <a:t>Positron </a:t>
            </a:r>
            <a:r>
              <a:rPr lang="en-US" sz="2000" dirty="0" err="1"/>
              <a:t>linac</a:t>
            </a:r>
            <a:r>
              <a:rPr lang="en-US" sz="2000" dirty="0"/>
              <a:t> redesigned based on old (7 structures) &amp; new (6 structures) Capture </a:t>
            </a:r>
            <a:r>
              <a:rPr lang="en-US" sz="2000" dirty="0" err="1"/>
              <a:t>Linac</a:t>
            </a:r>
            <a:r>
              <a:rPr lang="en-US" sz="2000" dirty="0"/>
              <a:t> configurations and new requirements in Positron </a:t>
            </a:r>
            <a:r>
              <a:rPr lang="en-US" sz="2000" dirty="0" err="1"/>
              <a:t>Linac</a:t>
            </a:r>
            <a:endParaRPr lang="en-US" sz="2000" dirty="0"/>
          </a:p>
          <a:p>
            <a:pPr>
              <a:lnSpc>
                <a:spcPct val="120000"/>
              </a:lnSpc>
            </a:pPr>
            <a:r>
              <a:rPr lang="en-US" sz="2000" dirty="0"/>
              <a:t>Promising results</a:t>
            </a:r>
          </a:p>
          <a:p>
            <a:pPr lvl="1">
              <a:lnSpc>
                <a:spcPct val="120000"/>
              </a:lnSpc>
              <a:buFont typeface="Courier New" panose="02070309020205020404" pitchFamily="49" charset="0"/>
              <a:buChar char="o"/>
            </a:pPr>
            <a:r>
              <a:rPr lang="en-US" sz="1800" dirty="0"/>
              <a:t>Yields for 7 structures and</a:t>
            </a:r>
            <a:r>
              <a:rPr lang="en-US" sz="1800" b="1" dirty="0"/>
              <a:t> 6 structures</a:t>
            </a:r>
            <a:r>
              <a:rPr lang="en-US" sz="1800" dirty="0"/>
              <a:t> in CL are </a:t>
            </a:r>
            <a:r>
              <a:rPr lang="en-US" sz="1800" b="1" dirty="0"/>
              <a:t>comparable</a:t>
            </a:r>
          </a:p>
          <a:p>
            <a:pPr lvl="1">
              <a:lnSpc>
                <a:spcPct val="120000"/>
              </a:lnSpc>
              <a:buFont typeface="Courier New" panose="02070309020205020404" pitchFamily="49" charset="0"/>
              <a:buChar char="o"/>
            </a:pPr>
            <a:r>
              <a:rPr lang="en-US" sz="1800" dirty="0"/>
              <a:t>Total positron </a:t>
            </a:r>
            <a:r>
              <a:rPr lang="en-US" sz="1800" b="1" dirty="0"/>
              <a:t>yield ~3.3</a:t>
            </a:r>
            <a:r>
              <a:rPr lang="en-US" sz="1800" dirty="0"/>
              <a:t>, bunch length ~3 mm, energy spread ~1%, transverse normalized </a:t>
            </a:r>
            <a:r>
              <a:rPr lang="en-US" sz="1800" b="1" dirty="0"/>
              <a:t>emittance ~12−13 mm</a:t>
            </a:r>
            <a:r>
              <a:rPr lang="en-US" sz="1800" dirty="0"/>
              <a:t>*rad at Positron </a:t>
            </a:r>
            <a:r>
              <a:rPr lang="en-US" sz="1800" dirty="0" err="1"/>
              <a:t>Linac</a:t>
            </a:r>
            <a:r>
              <a:rPr lang="en-US" sz="1800" dirty="0"/>
              <a:t> exit</a:t>
            </a:r>
          </a:p>
          <a:p>
            <a:pPr lvl="1">
              <a:lnSpc>
                <a:spcPct val="120000"/>
              </a:lnSpc>
              <a:buFont typeface="Courier New" panose="02070309020205020404" pitchFamily="49" charset="0"/>
              <a:buChar char="o"/>
            </a:pPr>
            <a:r>
              <a:rPr lang="en-US" sz="1800" dirty="0"/>
              <a:t>Expected DR </a:t>
            </a:r>
            <a:r>
              <a:rPr lang="en-US" sz="1800" b="1" dirty="0"/>
              <a:t>accepted positron yield ~2.9−3.0</a:t>
            </a:r>
            <a:r>
              <a:rPr lang="en-US" sz="1800" dirty="0"/>
              <a:t> (depending on energy acceptance)</a:t>
            </a:r>
          </a:p>
          <a:p>
            <a:pPr>
              <a:lnSpc>
                <a:spcPct val="120000"/>
              </a:lnSpc>
            </a:pPr>
            <a:r>
              <a:rPr lang="en-US" sz="2000" dirty="0"/>
              <a:t>Losses to be further </a:t>
            </a:r>
            <a:r>
              <a:rPr lang="en-US" sz="2000" dirty="0" err="1"/>
              <a:t>optimised</a:t>
            </a:r>
            <a:endParaRPr lang="en-US" sz="2000" dirty="0"/>
          </a:p>
          <a:p>
            <a:pPr>
              <a:lnSpc>
                <a:spcPct val="120000"/>
              </a:lnSpc>
            </a:pPr>
            <a:r>
              <a:rPr lang="en-US" sz="2000" b="1" dirty="0"/>
              <a:t>New chicane design</a:t>
            </a:r>
            <a:r>
              <a:rPr lang="en-US" sz="2000" dirty="0"/>
              <a:t> and tests are in progress</a:t>
            </a:r>
          </a:p>
        </p:txBody>
      </p:sp>
      <p:sp>
        <p:nvSpPr>
          <p:cNvPr id="4" name="Date Placeholder 3">
            <a:extLst>
              <a:ext uri="{FF2B5EF4-FFF2-40B4-BE49-F238E27FC236}">
                <a16:creationId xmlns:a16="http://schemas.microsoft.com/office/drawing/2014/main" id="{721E444E-87B7-1D7B-E2BC-E3E1365D6F38}"/>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A886772D-047A-C953-43FD-4E29BD462022}"/>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DCA508D3-4A27-6C01-C695-82469DDFD82C}"/>
              </a:ext>
            </a:extLst>
          </p:cNvPr>
          <p:cNvSpPr>
            <a:spLocks noGrp="1"/>
          </p:cNvSpPr>
          <p:nvPr>
            <p:ph type="sldNum" sz="quarter" idx="12"/>
          </p:nvPr>
        </p:nvSpPr>
        <p:spPr/>
        <p:txBody>
          <a:bodyPr/>
          <a:lstStyle/>
          <a:p>
            <a:fld id="{AB77291F-9249-41CC-8B30-9A94ABA696B3}" type="slidenum">
              <a:rPr lang="zh-CN" altLang="en-US" smtClean="0"/>
              <a:t>28</a:t>
            </a:fld>
            <a:endParaRPr lang="zh-CN" altLang="en-US"/>
          </a:p>
        </p:txBody>
      </p:sp>
    </p:spTree>
    <p:extLst>
      <p:ext uri="{BB962C8B-B14F-4D97-AF65-F5344CB8AC3E}">
        <p14:creationId xmlns:p14="http://schemas.microsoft.com/office/powerpoint/2010/main" val="125176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244F3-8E28-EBD1-32CD-52BDA8B347E4}"/>
              </a:ext>
            </a:extLst>
          </p:cNvPr>
          <p:cNvSpPr>
            <a:spLocks noGrp="1"/>
          </p:cNvSpPr>
          <p:nvPr>
            <p:ph type="title"/>
          </p:nvPr>
        </p:nvSpPr>
        <p:spPr>
          <a:xfrm>
            <a:off x="148594" y="2459685"/>
            <a:ext cx="8655728" cy="1938630"/>
          </a:xfrm>
        </p:spPr>
        <p:txBody>
          <a:bodyPr>
            <a:normAutofit/>
          </a:bodyPr>
          <a:lstStyle/>
          <a:p>
            <a:r>
              <a:rPr lang="en-CH" sz="4400" b="1"/>
              <a:t>Backup</a:t>
            </a:r>
          </a:p>
        </p:txBody>
      </p:sp>
      <p:sp>
        <p:nvSpPr>
          <p:cNvPr id="3" name="Date Placeholder 2">
            <a:extLst>
              <a:ext uri="{FF2B5EF4-FFF2-40B4-BE49-F238E27FC236}">
                <a16:creationId xmlns:a16="http://schemas.microsoft.com/office/drawing/2014/main" id="{C44BD319-C052-09A4-308B-0C50A530C529}"/>
              </a:ext>
            </a:extLst>
          </p:cNvPr>
          <p:cNvSpPr>
            <a:spLocks noGrp="1"/>
          </p:cNvSpPr>
          <p:nvPr>
            <p:ph type="dt" sz="half" idx="10"/>
          </p:nvPr>
        </p:nvSpPr>
        <p:spPr/>
        <p:txBody>
          <a:bodyPr/>
          <a:lstStyle/>
          <a:p>
            <a:r>
              <a:rPr lang="en-CH" altLang="zh-CN"/>
              <a:t>Yongke ZHAO</a:t>
            </a:r>
            <a:endParaRPr lang="zh-CN" altLang="en-US"/>
          </a:p>
        </p:txBody>
      </p:sp>
      <p:sp>
        <p:nvSpPr>
          <p:cNvPr id="4" name="Footer Placeholder 3">
            <a:extLst>
              <a:ext uri="{FF2B5EF4-FFF2-40B4-BE49-F238E27FC236}">
                <a16:creationId xmlns:a16="http://schemas.microsoft.com/office/drawing/2014/main" id="{3A068A1B-F4B9-29B9-E136-35E1DB3348C2}"/>
              </a:ext>
            </a:extLst>
          </p:cNvPr>
          <p:cNvSpPr>
            <a:spLocks noGrp="1"/>
          </p:cNvSpPr>
          <p:nvPr>
            <p:ph type="ftr" sz="quarter" idx="11"/>
          </p:nvPr>
        </p:nvSpPr>
        <p:spPr/>
        <p:txBody>
          <a:bodyPr/>
          <a:lstStyle/>
          <a:p>
            <a:r>
              <a:rPr lang="en-GB" altLang="zh-CN"/>
              <a:t>FCC-ee WP1 meeting</a:t>
            </a:r>
            <a:endParaRPr lang="zh-CN" altLang="en-US"/>
          </a:p>
        </p:txBody>
      </p:sp>
      <p:sp>
        <p:nvSpPr>
          <p:cNvPr id="5" name="Slide Number Placeholder 4">
            <a:extLst>
              <a:ext uri="{FF2B5EF4-FFF2-40B4-BE49-F238E27FC236}">
                <a16:creationId xmlns:a16="http://schemas.microsoft.com/office/drawing/2014/main" id="{1A17B363-3F5A-E0AA-1A3E-A59BD23B2BD5}"/>
              </a:ext>
            </a:extLst>
          </p:cNvPr>
          <p:cNvSpPr>
            <a:spLocks noGrp="1"/>
          </p:cNvSpPr>
          <p:nvPr>
            <p:ph type="sldNum" sz="quarter" idx="12"/>
          </p:nvPr>
        </p:nvSpPr>
        <p:spPr/>
        <p:txBody>
          <a:bodyPr/>
          <a:lstStyle/>
          <a:p>
            <a:fld id="{AB77291F-9249-41CC-8B30-9A94ABA696B3}" type="slidenum">
              <a:rPr lang="zh-CN" altLang="en-US" smtClean="0"/>
              <a:t>29</a:t>
            </a:fld>
            <a:endParaRPr lang="zh-CN" altLang="en-US"/>
          </a:p>
        </p:txBody>
      </p:sp>
    </p:spTree>
    <p:extLst>
      <p:ext uri="{BB962C8B-B14F-4D97-AF65-F5344CB8AC3E}">
        <p14:creationId xmlns:p14="http://schemas.microsoft.com/office/powerpoint/2010/main" val="330497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50C0D-9643-C8B4-7F6F-BA5FE0610464}"/>
              </a:ext>
            </a:extLst>
          </p:cNvPr>
          <p:cNvSpPr>
            <a:spLocks noGrp="1"/>
          </p:cNvSpPr>
          <p:nvPr>
            <p:ph type="title"/>
          </p:nvPr>
        </p:nvSpPr>
        <p:spPr/>
        <p:txBody>
          <a:bodyPr/>
          <a:lstStyle/>
          <a:p>
            <a:r>
              <a:rPr lang="en-CH"/>
              <a:t>Capture section</a:t>
            </a:r>
          </a:p>
        </p:txBody>
      </p:sp>
      <p:sp>
        <p:nvSpPr>
          <p:cNvPr id="3" name="Content Placeholder 2">
            <a:extLst>
              <a:ext uri="{FF2B5EF4-FFF2-40B4-BE49-F238E27FC236}">
                <a16:creationId xmlns:a16="http://schemas.microsoft.com/office/drawing/2014/main" id="{D2E04AA5-F797-6B5A-3498-5156AEF7406F}"/>
              </a:ext>
            </a:extLst>
          </p:cNvPr>
          <p:cNvSpPr>
            <a:spLocks noGrp="1"/>
          </p:cNvSpPr>
          <p:nvPr>
            <p:ph idx="1"/>
          </p:nvPr>
        </p:nvSpPr>
        <p:spPr>
          <a:xfrm>
            <a:off x="266331" y="928407"/>
            <a:ext cx="8547886" cy="5001185"/>
          </a:xfrm>
        </p:spPr>
        <p:txBody>
          <a:bodyPr>
            <a:normAutofit/>
          </a:bodyPr>
          <a:lstStyle/>
          <a:p>
            <a:pPr>
              <a:lnSpc>
                <a:spcPct val="120000"/>
              </a:lnSpc>
            </a:pPr>
            <a:r>
              <a:rPr lang="en-CH" sz="1800" dirty="0"/>
              <a:t>Electrons</a:t>
            </a:r>
          </a:p>
          <a:p>
            <a:pPr lvl="1">
              <a:lnSpc>
                <a:spcPct val="120000"/>
              </a:lnSpc>
            </a:pPr>
            <a:r>
              <a:rPr lang="en-CH" sz="1600" dirty="0"/>
              <a:t>E = 2.86 GeV. </a:t>
            </a:r>
            <a:r>
              <a:rPr lang="el-GR" sz="1600" dirty="0"/>
              <a:t>σ</a:t>
            </a:r>
            <a:r>
              <a:rPr lang="en-CH" sz="1600" baseline="-25000" dirty="0"/>
              <a:t>x,y</a:t>
            </a:r>
            <a:r>
              <a:rPr lang="en-CH" sz="1600" dirty="0"/>
              <a:t> = 1 mm</a:t>
            </a:r>
          </a:p>
          <a:p>
            <a:pPr>
              <a:lnSpc>
                <a:spcPct val="120000"/>
              </a:lnSpc>
            </a:pPr>
            <a:r>
              <a:rPr lang="en-CH" sz="1800" dirty="0"/>
              <a:t>Target</a:t>
            </a:r>
          </a:p>
          <a:p>
            <a:pPr lvl="1">
              <a:lnSpc>
                <a:spcPct val="120000"/>
              </a:lnSpc>
            </a:pPr>
            <a:r>
              <a:rPr lang="en-CH" sz="1600" dirty="0"/>
              <a:t>Conventional shape. R = 15 mm</a:t>
            </a:r>
          </a:p>
          <a:p>
            <a:pPr lvl="1">
              <a:lnSpc>
                <a:spcPct val="120000"/>
              </a:lnSpc>
            </a:pPr>
            <a:r>
              <a:rPr lang="en-CH" sz="1600" dirty="0"/>
              <a:t>W = 15 mm. z</a:t>
            </a:r>
            <a:r>
              <a:rPr lang="en-CH" sz="1600" baseline="-25000" dirty="0"/>
              <a:t>1</a:t>
            </a:r>
            <a:r>
              <a:rPr lang="en-CH" sz="1600" dirty="0"/>
              <a:t> = 40 mm (w.r.t HTS B</a:t>
            </a:r>
            <a:r>
              <a:rPr lang="en-CH" sz="1600" baseline="-25000" dirty="0"/>
              <a:t>0</a:t>
            </a:r>
            <a:r>
              <a:rPr lang="en-CH" sz="1600" dirty="0"/>
              <a:t>)</a:t>
            </a:r>
          </a:p>
          <a:p>
            <a:pPr>
              <a:lnSpc>
                <a:spcPct val="120000"/>
              </a:lnSpc>
            </a:pPr>
            <a:r>
              <a:rPr lang="en-CH" sz="1800" dirty="0"/>
              <a:t>AMD</a:t>
            </a:r>
          </a:p>
          <a:p>
            <a:pPr lvl="1">
              <a:lnSpc>
                <a:spcPct val="120000"/>
              </a:lnSpc>
            </a:pPr>
            <a:r>
              <a:rPr lang="en-CH" sz="1400" dirty="0"/>
              <a:t>HTS solenoid. B</a:t>
            </a:r>
            <a:r>
              <a:rPr lang="en-CH" sz="1400" baseline="-25000" dirty="0"/>
              <a:t>0</a:t>
            </a:r>
            <a:r>
              <a:rPr lang="en-CH" sz="1400" dirty="0"/>
              <a:t> ~ 15 T.</a:t>
            </a:r>
          </a:p>
          <a:p>
            <a:pPr>
              <a:lnSpc>
                <a:spcPct val="120000"/>
              </a:lnSpc>
            </a:pPr>
            <a:r>
              <a:rPr lang="en-US" sz="1800" dirty="0"/>
              <a:t>Matching</a:t>
            </a:r>
            <a:r>
              <a:rPr lang="en-CH" sz="1800" dirty="0"/>
              <a:t> solenoid</a:t>
            </a:r>
          </a:p>
          <a:p>
            <a:pPr lvl="1">
              <a:lnSpc>
                <a:spcPct val="120000"/>
              </a:lnSpc>
            </a:pPr>
            <a:r>
              <a:rPr lang="en-CH" sz="1400" dirty="0"/>
              <a:t>L = 72 mm. B</a:t>
            </a:r>
            <a:r>
              <a:rPr lang="en-CH" sz="1400" baseline="-25000" dirty="0"/>
              <a:t>0</a:t>
            </a:r>
            <a:r>
              <a:rPr lang="en-CH" sz="1400" dirty="0"/>
              <a:t> ~ 0.25 T</a:t>
            </a:r>
            <a:r>
              <a:rPr lang="en-US" sz="1400" dirty="0"/>
              <a:t> (doubled of design)</a:t>
            </a:r>
            <a:r>
              <a:rPr lang="en-CH" sz="1400" dirty="0"/>
              <a:t>. z</a:t>
            </a:r>
            <a:r>
              <a:rPr lang="en-CH" sz="1400" baseline="-25000" dirty="0"/>
              <a:t>c</a:t>
            </a:r>
            <a:r>
              <a:rPr lang="en-CH" sz="1400" dirty="0"/>
              <a:t> = 244 mm (w.r.t HTS B</a:t>
            </a:r>
            <a:r>
              <a:rPr lang="en-CH" sz="1400" baseline="-25000" dirty="0"/>
              <a:t>0</a:t>
            </a:r>
            <a:r>
              <a:rPr lang="en-CH" sz="1400" dirty="0"/>
              <a:t>).</a:t>
            </a:r>
          </a:p>
          <a:p>
            <a:pPr>
              <a:lnSpc>
                <a:spcPct val="120000"/>
              </a:lnSpc>
            </a:pPr>
            <a:r>
              <a:rPr lang="en-CH" sz="1800" dirty="0"/>
              <a:t>Capture linac (CL)</a:t>
            </a:r>
          </a:p>
          <a:p>
            <a:pPr lvl="1">
              <a:lnSpc>
                <a:spcPct val="120000"/>
              </a:lnSpc>
            </a:pPr>
            <a:r>
              <a:rPr lang="en-CH" sz="1400" dirty="0"/>
              <a:t>RF structures: L = 3 m. a</a:t>
            </a:r>
            <a:r>
              <a:rPr lang="en-CH" sz="1400" baseline="-25000" dirty="0"/>
              <a:t>0</a:t>
            </a:r>
            <a:r>
              <a:rPr lang="en-CH" sz="1400" dirty="0"/>
              <a:t> = 30 mm. </a:t>
            </a:r>
            <a:r>
              <a:rPr lang="en-CH" sz="1400" b="1" dirty="0">
                <a:solidFill>
                  <a:srgbClr val="0000FF"/>
                </a:solidFill>
              </a:rPr>
              <a:t>N = 7</a:t>
            </a:r>
            <a:r>
              <a:rPr lang="en-CH" sz="1400" b="1" dirty="0"/>
              <a:t>, G = 14 MV/m</a:t>
            </a:r>
            <a:r>
              <a:rPr lang="en-CH" sz="1400" dirty="0"/>
              <a:t>, </a:t>
            </a:r>
            <a:r>
              <a:rPr lang="el-GR" sz="1400" dirty="0"/>
              <a:t>φ</a:t>
            </a:r>
            <a:r>
              <a:rPr lang="en-CH" sz="1400" dirty="0"/>
              <a:t> = [239 235 234 231 249 271 260]° (Parameters provided by WP3)</a:t>
            </a:r>
          </a:p>
          <a:p>
            <a:pPr lvl="1">
              <a:lnSpc>
                <a:spcPct val="120000"/>
              </a:lnSpc>
            </a:pPr>
            <a:r>
              <a:rPr lang="en-CH" sz="1400" dirty="0"/>
              <a:t>Regular solenoids: L = 200 mm. B</a:t>
            </a:r>
            <a:r>
              <a:rPr lang="en-CH" sz="1400" baseline="-25000" dirty="0"/>
              <a:t>0</a:t>
            </a:r>
            <a:r>
              <a:rPr lang="en-CH" sz="1400" dirty="0"/>
              <a:t> ~ 0.31 T. N = 9 (per structure)</a:t>
            </a:r>
            <a:endParaRPr lang="en-CH" sz="1100" dirty="0"/>
          </a:p>
        </p:txBody>
      </p:sp>
      <p:sp>
        <p:nvSpPr>
          <p:cNvPr id="4" name="Date Placeholder 3">
            <a:extLst>
              <a:ext uri="{FF2B5EF4-FFF2-40B4-BE49-F238E27FC236}">
                <a16:creationId xmlns:a16="http://schemas.microsoft.com/office/drawing/2014/main" id="{D9707A2C-E8F3-4FDC-43D2-1208DAFADC66}"/>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7C349465-FFE8-560E-7E78-4EF198FC694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1DE7B90D-903B-AD85-3F23-3CE240AA08AA}"/>
              </a:ext>
            </a:extLst>
          </p:cNvPr>
          <p:cNvSpPr>
            <a:spLocks noGrp="1"/>
          </p:cNvSpPr>
          <p:nvPr>
            <p:ph type="sldNum" sz="quarter" idx="12"/>
          </p:nvPr>
        </p:nvSpPr>
        <p:spPr/>
        <p:txBody>
          <a:bodyPr/>
          <a:lstStyle/>
          <a:p>
            <a:fld id="{AB77291F-9249-41CC-8B30-9A94ABA696B3}" type="slidenum">
              <a:rPr lang="zh-CN" altLang="en-US" smtClean="0"/>
              <a:t>3</a:t>
            </a:fld>
            <a:endParaRPr lang="zh-CN" altLang="en-US"/>
          </a:p>
        </p:txBody>
      </p:sp>
      <p:pic>
        <p:nvPicPr>
          <p:cNvPr id="8" name="Picture 7">
            <a:extLst>
              <a:ext uri="{FF2B5EF4-FFF2-40B4-BE49-F238E27FC236}">
                <a16:creationId xmlns:a16="http://schemas.microsoft.com/office/drawing/2014/main" id="{5017EE0B-F950-EF32-952B-17071D515869}"/>
              </a:ext>
            </a:extLst>
          </p:cNvPr>
          <p:cNvPicPr>
            <a:picLocks noChangeAspect="1"/>
          </p:cNvPicPr>
          <p:nvPr/>
        </p:nvPicPr>
        <p:blipFill>
          <a:blip r:embed="rId2"/>
          <a:stretch>
            <a:fillRect/>
          </a:stretch>
        </p:blipFill>
        <p:spPr>
          <a:xfrm>
            <a:off x="4345420" y="1281704"/>
            <a:ext cx="4637982" cy="2570767"/>
          </a:xfrm>
          <a:prstGeom prst="rect">
            <a:avLst/>
          </a:prstGeom>
          <a:ln>
            <a:noFill/>
          </a:ln>
        </p:spPr>
      </p:pic>
    </p:spTree>
    <p:extLst>
      <p:ext uri="{BB962C8B-B14F-4D97-AF65-F5344CB8AC3E}">
        <p14:creationId xmlns:p14="http://schemas.microsoft.com/office/powerpoint/2010/main" val="3204444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19AB9BC3-D7B5-EE3B-9218-E61ADD04BFA2}"/>
              </a:ext>
            </a:extLst>
          </p:cNvPr>
          <p:cNvPicPr>
            <a:picLocks noChangeAspect="1"/>
          </p:cNvPicPr>
          <p:nvPr/>
        </p:nvPicPr>
        <p:blipFill>
          <a:blip r:embed="rId2"/>
          <a:stretch>
            <a:fillRect/>
          </a:stretch>
        </p:blipFill>
        <p:spPr>
          <a:xfrm>
            <a:off x="546442" y="4731915"/>
            <a:ext cx="3261943" cy="1393766"/>
          </a:xfrm>
          <a:prstGeom prst="rect">
            <a:avLst/>
          </a:prstGeom>
        </p:spPr>
      </p:pic>
      <p:pic>
        <p:nvPicPr>
          <p:cNvPr id="20" name="Picture 19">
            <a:extLst>
              <a:ext uri="{FF2B5EF4-FFF2-40B4-BE49-F238E27FC236}">
                <a16:creationId xmlns:a16="http://schemas.microsoft.com/office/drawing/2014/main" id="{9DACD2DC-32E9-DFA7-F076-05AC7761F2D4}"/>
              </a:ext>
            </a:extLst>
          </p:cNvPr>
          <p:cNvPicPr>
            <a:picLocks noChangeAspect="1"/>
          </p:cNvPicPr>
          <p:nvPr/>
        </p:nvPicPr>
        <p:blipFill>
          <a:blip r:embed="rId3"/>
          <a:stretch>
            <a:fillRect/>
          </a:stretch>
        </p:blipFill>
        <p:spPr>
          <a:xfrm>
            <a:off x="618508" y="3313665"/>
            <a:ext cx="3189878" cy="1366678"/>
          </a:xfrm>
          <a:prstGeom prst="rect">
            <a:avLst/>
          </a:prstGeom>
        </p:spPr>
      </p:pic>
      <p:pic>
        <p:nvPicPr>
          <p:cNvPr id="24" name="Picture 23">
            <a:extLst>
              <a:ext uri="{FF2B5EF4-FFF2-40B4-BE49-F238E27FC236}">
                <a16:creationId xmlns:a16="http://schemas.microsoft.com/office/drawing/2014/main" id="{8FAEBD92-1EF0-9405-5903-F1EE171DC721}"/>
              </a:ext>
            </a:extLst>
          </p:cNvPr>
          <p:cNvPicPr>
            <a:picLocks noChangeAspect="1"/>
          </p:cNvPicPr>
          <p:nvPr/>
        </p:nvPicPr>
        <p:blipFill>
          <a:blip r:embed="rId4"/>
          <a:stretch>
            <a:fillRect/>
          </a:stretch>
        </p:blipFill>
        <p:spPr>
          <a:xfrm>
            <a:off x="4528448" y="3271068"/>
            <a:ext cx="3758867" cy="1585349"/>
          </a:xfrm>
          <a:prstGeom prst="rect">
            <a:avLst/>
          </a:prstGeom>
        </p:spPr>
      </p:pic>
      <p:pic>
        <p:nvPicPr>
          <p:cNvPr id="1026" name="Picture 2">
            <a:extLst>
              <a:ext uri="{FF2B5EF4-FFF2-40B4-BE49-F238E27FC236}">
                <a16:creationId xmlns:a16="http://schemas.microsoft.com/office/drawing/2014/main" id="{C1F0D240-4519-8A75-1A66-0ABBFDC28DE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963" t="18919" r="39379" b="25683"/>
          <a:stretch/>
        </p:blipFill>
        <p:spPr bwMode="auto">
          <a:xfrm>
            <a:off x="4246930" y="4697845"/>
            <a:ext cx="2160951" cy="15828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18DD521-5352-0D8A-3BA6-86351F58EADE}"/>
              </a:ext>
            </a:extLst>
          </p:cNvPr>
          <p:cNvSpPr>
            <a:spLocks noGrp="1"/>
          </p:cNvSpPr>
          <p:nvPr>
            <p:ph type="title"/>
          </p:nvPr>
        </p:nvSpPr>
        <p:spPr/>
        <p:txBody>
          <a:bodyPr/>
          <a:lstStyle/>
          <a:p>
            <a:r>
              <a:rPr lang="en-CH" dirty="0"/>
              <a:t>Chicane</a:t>
            </a:r>
          </a:p>
        </p:txBody>
      </p:sp>
      <p:sp>
        <p:nvSpPr>
          <p:cNvPr id="3" name="Content Placeholder 2">
            <a:extLst>
              <a:ext uri="{FF2B5EF4-FFF2-40B4-BE49-F238E27FC236}">
                <a16:creationId xmlns:a16="http://schemas.microsoft.com/office/drawing/2014/main" id="{81919A59-0A32-05BD-3FE2-3F21800F0D95}"/>
              </a:ext>
            </a:extLst>
          </p:cNvPr>
          <p:cNvSpPr>
            <a:spLocks noGrp="1"/>
          </p:cNvSpPr>
          <p:nvPr>
            <p:ph idx="1"/>
          </p:nvPr>
        </p:nvSpPr>
        <p:spPr>
          <a:xfrm>
            <a:off x="266328" y="949909"/>
            <a:ext cx="8655729" cy="2321159"/>
          </a:xfrm>
        </p:spPr>
        <p:txBody>
          <a:bodyPr>
            <a:normAutofit/>
          </a:bodyPr>
          <a:lstStyle/>
          <a:p>
            <a:pPr>
              <a:lnSpc>
                <a:spcPct val="120000"/>
              </a:lnSpc>
            </a:pPr>
            <a:r>
              <a:rPr lang="en-CH" sz="1200" dirty="0"/>
              <a:t>“V0”: </a:t>
            </a:r>
            <a:r>
              <a:rPr lang="en-CH" sz="1200" b="1" dirty="0">
                <a:solidFill>
                  <a:srgbClr val="FF0000"/>
                </a:solidFill>
              </a:rPr>
              <a:t>Being used</a:t>
            </a:r>
            <a:r>
              <a:rPr lang="en-CH" sz="1200" dirty="0"/>
              <a:t>. Designed before FCC week</a:t>
            </a:r>
            <a:r>
              <a:rPr lang="en-US" sz="1200" dirty="0"/>
              <a:t> </a:t>
            </a:r>
            <a:r>
              <a:rPr lang="en-CH" sz="1200" dirty="0"/>
              <a:t>for 1.54 GeV DR</a:t>
            </a:r>
            <a:r>
              <a:rPr lang="en-US" sz="1200" dirty="0"/>
              <a:t> baseline</a:t>
            </a:r>
            <a:r>
              <a:rPr lang="en-CH" sz="1200" dirty="0"/>
              <a:t>. </a:t>
            </a:r>
            <a:r>
              <a:rPr lang="en-US" sz="1200" dirty="0"/>
              <a:t>Dipole y</a:t>
            </a:r>
            <a:r>
              <a:rPr lang="en-CH" sz="1200" dirty="0"/>
              <a:t>oke is </a:t>
            </a:r>
            <a:r>
              <a:rPr lang="en-CH" sz="1200" dirty="0">
                <a:solidFill>
                  <a:srgbClr val="FF0000"/>
                </a:solidFill>
              </a:rPr>
              <a:t>180 mm long</a:t>
            </a:r>
            <a:r>
              <a:rPr lang="en-CH" sz="1200" dirty="0"/>
              <a:t>. Vertical aperture is 60 mm diameter (</a:t>
            </a:r>
            <a:r>
              <a:rPr lang="en-CH" sz="1200" dirty="0">
                <a:solidFill>
                  <a:srgbClr val="FF0000"/>
                </a:solidFill>
              </a:rPr>
              <a:t>40 mm diameter for beam pipe</a:t>
            </a:r>
            <a:r>
              <a:rPr lang="en-CH" sz="1200" dirty="0"/>
              <a:t>). </a:t>
            </a:r>
            <a:r>
              <a:rPr lang="en-CH" sz="1200" b="1" dirty="0">
                <a:solidFill>
                  <a:srgbClr val="FF0000"/>
                </a:solidFill>
              </a:rPr>
              <a:t>Being used now</a:t>
            </a:r>
            <a:r>
              <a:rPr lang="en-CH" sz="1200" dirty="0"/>
              <a:t>. As the total field of 4 dipoles with </a:t>
            </a:r>
            <a:r>
              <a:rPr lang="en-CH" sz="1200" dirty="0">
                <a:solidFill>
                  <a:srgbClr val="FF0000"/>
                </a:solidFill>
              </a:rPr>
              <a:t>dispersion closed </a:t>
            </a:r>
            <a:r>
              <a:rPr lang="en-CH" sz="1200" dirty="0"/>
              <a:t>is available. Superposition of 4 single dipole </a:t>
            </a:r>
            <a:r>
              <a:rPr lang="en-US" sz="1200" dirty="0"/>
              <a:t>simulation </a:t>
            </a:r>
            <a:r>
              <a:rPr lang="en-CH" sz="1200" dirty="0"/>
              <a:t>fields is different and is not suggested to be used</a:t>
            </a:r>
          </a:p>
          <a:p>
            <a:pPr>
              <a:lnSpc>
                <a:spcPct val="120000"/>
              </a:lnSpc>
            </a:pPr>
            <a:r>
              <a:rPr lang="en-CH" sz="1200" dirty="0"/>
              <a:t>“V1”: </a:t>
            </a:r>
            <a:r>
              <a:rPr lang="en-CH" sz="1200" b="1" dirty="0">
                <a:solidFill>
                  <a:srgbClr val="FF0000"/>
                </a:solidFill>
              </a:rPr>
              <a:t>Not use</a:t>
            </a:r>
            <a:r>
              <a:rPr lang="en-US" sz="1200" b="1" dirty="0">
                <a:solidFill>
                  <a:srgbClr val="FF0000"/>
                </a:solidFill>
              </a:rPr>
              <a:t>d</a:t>
            </a:r>
            <a:r>
              <a:rPr lang="en-CH" sz="1200" dirty="0"/>
              <a:t>. Redesigned after FCC week</a:t>
            </a:r>
            <a:r>
              <a:rPr lang="en-US" sz="1200" dirty="0"/>
              <a:t> to increase aperture</a:t>
            </a:r>
            <a:r>
              <a:rPr lang="en-CH" sz="1200" dirty="0"/>
              <a:t>. Yoke is </a:t>
            </a:r>
            <a:r>
              <a:rPr lang="en-CH" sz="1200" dirty="0">
                <a:solidFill>
                  <a:srgbClr val="FF0000"/>
                </a:solidFill>
              </a:rPr>
              <a:t>300 mm long</a:t>
            </a:r>
            <a:r>
              <a:rPr lang="en-CH" sz="1200" dirty="0"/>
              <a:t>. Vertical aperture is 80 mm diameter (</a:t>
            </a:r>
            <a:r>
              <a:rPr lang="en-CH" sz="1200" dirty="0">
                <a:solidFill>
                  <a:srgbClr val="FF0000"/>
                </a:solidFill>
              </a:rPr>
              <a:t>70 mm diameter for beam pipe</a:t>
            </a:r>
            <a:r>
              <a:rPr lang="en-CH" sz="1200" dirty="0"/>
              <a:t>). Performance is </a:t>
            </a:r>
            <a:r>
              <a:rPr lang="en-CH" sz="1200" dirty="0">
                <a:solidFill>
                  <a:srgbClr val="FF0000"/>
                </a:solidFill>
              </a:rPr>
              <a:t>worse than “V0”</a:t>
            </a:r>
            <a:r>
              <a:rPr lang="en-CH" sz="1200" dirty="0"/>
              <a:t>, maybe due to that </a:t>
            </a:r>
            <a:r>
              <a:rPr lang="en-CH" sz="1200" dirty="0">
                <a:solidFill>
                  <a:srgbClr val="FF0000"/>
                </a:solidFill>
              </a:rPr>
              <a:t>dispersion is not closed </a:t>
            </a:r>
            <a:r>
              <a:rPr lang="en-CH" sz="1200" dirty="0"/>
              <a:t>for the total field of 4 dipoles. Besides, dipole is too long and integrated field is also too strong. This version is </a:t>
            </a:r>
            <a:r>
              <a:rPr lang="en-CH" sz="1200" dirty="0">
                <a:solidFill>
                  <a:srgbClr val="FF0000"/>
                </a:solidFill>
              </a:rPr>
              <a:t>suggested to be obsoleted</a:t>
            </a:r>
          </a:p>
          <a:p>
            <a:pPr>
              <a:lnSpc>
                <a:spcPct val="120000"/>
              </a:lnSpc>
            </a:pPr>
            <a:r>
              <a:rPr lang="en-CH" sz="1200" dirty="0"/>
              <a:t>“V2”:</a:t>
            </a:r>
            <a:r>
              <a:rPr lang="en-CH" sz="1200" b="1" dirty="0"/>
              <a:t> </a:t>
            </a:r>
            <a:r>
              <a:rPr lang="en-CH" sz="1200" b="1" dirty="0">
                <a:solidFill>
                  <a:srgbClr val="FF0000"/>
                </a:solidFill>
              </a:rPr>
              <a:t>In progress</a:t>
            </a:r>
            <a:endParaRPr lang="en-CH" sz="1200" dirty="0"/>
          </a:p>
        </p:txBody>
      </p:sp>
      <p:sp>
        <p:nvSpPr>
          <p:cNvPr id="4" name="Date Placeholder 3">
            <a:extLst>
              <a:ext uri="{FF2B5EF4-FFF2-40B4-BE49-F238E27FC236}">
                <a16:creationId xmlns:a16="http://schemas.microsoft.com/office/drawing/2014/main" id="{099D9D5D-D242-BD29-B5BC-48533A8BC706}"/>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3741EE63-7BB0-7390-AC84-9E04B019BAFF}"/>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0957E78F-3FE2-199D-4A75-150557E2BE6C}"/>
              </a:ext>
            </a:extLst>
          </p:cNvPr>
          <p:cNvSpPr>
            <a:spLocks noGrp="1"/>
          </p:cNvSpPr>
          <p:nvPr>
            <p:ph type="sldNum" sz="quarter" idx="12"/>
          </p:nvPr>
        </p:nvSpPr>
        <p:spPr/>
        <p:txBody>
          <a:bodyPr/>
          <a:lstStyle/>
          <a:p>
            <a:fld id="{AB77291F-9249-41CC-8B30-9A94ABA696B3}" type="slidenum">
              <a:rPr lang="zh-CN" altLang="en-US" smtClean="0"/>
              <a:t>4</a:t>
            </a:fld>
            <a:endParaRPr lang="zh-CN" altLang="en-US"/>
          </a:p>
        </p:txBody>
      </p:sp>
      <p:sp>
        <p:nvSpPr>
          <p:cNvPr id="15" name="TextBox 14">
            <a:extLst>
              <a:ext uri="{FF2B5EF4-FFF2-40B4-BE49-F238E27FC236}">
                <a16:creationId xmlns:a16="http://schemas.microsoft.com/office/drawing/2014/main" id="{9E1802BB-190C-7B31-E3BC-651331A1FB78}"/>
              </a:ext>
            </a:extLst>
          </p:cNvPr>
          <p:cNvSpPr txBox="1"/>
          <p:nvPr/>
        </p:nvSpPr>
        <p:spPr>
          <a:xfrm>
            <a:off x="1489095" y="3413579"/>
            <a:ext cx="2054694" cy="523220"/>
          </a:xfrm>
          <a:prstGeom prst="rect">
            <a:avLst/>
          </a:prstGeom>
          <a:noFill/>
        </p:spPr>
        <p:txBody>
          <a:bodyPr wrap="square">
            <a:spAutoFit/>
          </a:bodyPr>
          <a:lstStyle/>
          <a:p>
            <a:r>
              <a:rPr lang="en-CH" sz="1400" dirty="0"/>
              <a:t>“V0” (</a:t>
            </a:r>
            <a:r>
              <a:rPr lang="en-US" sz="1400" dirty="0"/>
              <a:t>full chicane simulation</a:t>
            </a:r>
            <a:r>
              <a:rPr lang="en-CH" sz="1400" dirty="0"/>
              <a:t>)</a:t>
            </a:r>
          </a:p>
        </p:txBody>
      </p:sp>
      <p:sp>
        <p:nvSpPr>
          <p:cNvPr id="16" name="TextBox 15">
            <a:extLst>
              <a:ext uri="{FF2B5EF4-FFF2-40B4-BE49-F238E27FC236}">
                <a16:creationId xmlns:a16="http://schemas.microsoft.com/office/drawing/2014/main" id="{7883183C-2D1F-E6E4-2595-919DE1386AF5}"/>
              </a:ext>
            </a:extLst>
          </p:cNvPr>
          <p:cNvSpPr txBox="1"/>
          <p:nvPr/>
        </p:nvSpPr>
        <p:spPr>
          <a:xfrm>
            <a:off x="1489095" y="4861447"/>
            <a:ext cx="2054694" cy="523220"/>
          </a:xfrm>
          <a:prstGeom prst="rect">
            <a:avLst/>
          </a:prstGeom>
          <a:noFill/>
        </p:spPr>
        <p:txBody>
          <a:bodyPr wrap="square">
            <a:spAutoFit/>
          </a:bodyPr>
          <a:lstStyle/>
          <a:p>
            <a:r>
              <a:rPr lang="en-CH" sz="1400" dirty="0"/>
              <a:t>“V0” (single dipole</a:t>
            </a:r>
            <a:r>
              <a:rPr lang="en-US" sz="1400" dirty="0"/>
              <a:t> simulation</a:t>
            </a:r>
            <a:r>
              <a:rPr lang="en-CH" sz="1400" dirty="0"/>
              <a:t>)</a:t>
            </a:r>
          </a:p>
        </p:txBody>
      </p:sp>
      <p:sp>
        <p:nvSpPr>
          <p:cNvPr id="17" name="TextBox 16">
            <a:extLst>
              <a:ext uri="{FF2B5EF4-FFF2-40B4-BE49-F238E27FC236}">
                <a16:creationId xmlns:a16="http://schemas.microsoft.com/office/drawing/2014/main" id="{45706F3B-9497-8F33-44BA-02EA980583CF}"/>
              </a:ext>
            </a:extLst>
          </p:cNvPr>
          <p:cNvSpPr txBox="1"/>
          <p:nvPr/>
        </p:nvSpPr>
        <p:spPr>
          <a:xfrm>
            <a:off x="5837310" y="3424239"/>
            <a:ext cx="2054694" cy="523220"/>
          </a:xfrm>
          <a:prstGeom prst="rect">
            <a:avLst/>
          </a:prstGeom>
          <a:noFill/>
        </p:spPr>
        <p:txBody>
          <a:bodyPr wrap="square">
            <a:spAutoFit/>
          </a:bodyPr>
          <a:lstStyle/>
          <a:p>
            <a:r>
              <a:rPr lang="en-CH" sz="1400" dirty="0"/>
              <a:t>“V1” (</a:t>
            </a:r>
            <a:r>
              <a:rPr lang="en-US" sz="1400" dirty="0"/>
              <a:t>full chicane </a:t>
            </a:r>
            <a:r>
              <a:rPr lang="en-US" sz="1400" dirty="0" err="1"/>
              <a:t>simualtion</a:t>
            </a:r>
            <a:r>
              <a:rPr lang="en-CH" sz="1400" dirty="0"/>
              <a:t>)</a:t>
            </a:r>
          </a:p>
        </p:txBody>
      </p:sp>
      <p:sp>
        <p:nvSpPr>
          <p:cNvPr id="18" name="TextBox 17">
            <a:extLst>
              <a:ext uri="{FF2B5EF4-FFF2-40B4-BE49-F238E27FC236}">
                <a16:creationId xmlns:a16="http://schemas.microsoft.com/office/drawing/2014/main" id="{508FB49E-C1F1-CA8F-2E86-E21ED2E973B8}"/>
              </a:ext>
            </a:extLst>
          </p:cNvPr>
          <p:cNvSpPr txBox="1"/>
          <p:nvPr/>
        </p:nvSpPr>
        <p:spPr>
          <a:xfrm>
            <a:off x="6353611" y="5403390"/>
            <a:ext cx="2568446" cy="523220"/>
          </a:xfrm>
          <a:prstGeom prst="rect">
            <a:avLst/>
          </a:prstGeom>
          <a:noFill/>
        </p:spPr>
        <p:txBody>
          <a:bodyPr wrap="square">
            <a:spAutoFit/>
          </a:bodyPr>
          <a:lstStyle/>
          <a:p>
            <a:r>
              <a:rPr lang="en-CH" sz="1400" dirty="0"/>
              <a:t>“V2” (</a:t>
            </a:r>
            <a:r>
              <a:rPr lang="en-US" sz="1400" dirty="0"/>
              <a:t>full chicane with 6 solenoids simulation</a:t>
            </a:r>
            <a:r>
              <a:rPr lang="en-CH" sz="1400" dirty="0"/>
              <a:t>)</a:t>
            </a:r>
          </a:p>
        </p:txBody>
      </p:sp>
      <p:sp>
        <p:nvSpPr>
          <p:cNvPr id="8" name="TextBox 7">
            <a:extLst>
              <a:ext uri="{FF2B5EF4-FFF2-40B4-BE49-F238E27FC236}">
                <a16:creationId xmlns:a16="http://schemas.microsoft.com/office/drawing/2014/main" id="{A3FF5071-40CB-83F4-A54D-40E2270BCA28}"/>
              </a:ext>
            </a:extLst>
          </p:cNvPr>
          <p:cNvSpPr txBox="1"/>
          <p:nvPr/>
        </p:nvSpPr>
        <p:spPr>
          <a:xfrm>
            <a:off x="5703775" y="518479"/>
            <a:ext cx="2506940" cy="369332"/>
          </a:xfrm>
          <a:prstGeom prst="rect">
            <a:avLst/>
          </a:prstGeom>
          <a:noFill/>
        </p:spPr>
        <p:txBody>
          <a:bodyPr wrap="square">
            <a:spAutoFit/>
          </a:bodyPr>
          <a:lstStyle/>
          <a:p>
            <a:r>
              <a:rPr lang="en-US" sz="1800" dirty="0"/>
              <a:t>Designed </a:t>
            </a:r>
            <a:r>
              <a:rPr lang="en-CH" sz="1800" dirty="0"/>
              <a:t>by Riccardo </a:t>
            </a:r>
            <a:endParaRPr lang="en-GB" dirty="0"/>
          </a:p>
        </p:txBody>
      </p:sp>
    </p:spTree>
    <p:extLst>
      <p:ext uri="{BB962C8B-B14F-4D97-AF65-F5344CB8AC3E}">
        <p14:creationId xmlns:p14="http://schemas.microsoft.com/office/powerpoint/2010/main" val="2903348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BF296-9B59-95E8-26AB-9DA1442A167E}"/>
              </a:ext>
            </a:extLst>
          </p:cNvPr>
          <p:cNvSpPr>
            <a:spLocks noGrp="1"/>
          </p:cNvSpPr>
          <p:nvPr>
            <p:ph type="title"/>
          </p:nvPr>
        </p:nvSpPr>
        <p:spPr/>
        <p:txBody>
          <a:bodyPr/>
          <a:lstStyle/>
          <a:p>
            <a:r>
              <a:rPr lang="en-CH"/>
              <a:t>Chicane</a:t>
            </a:r>
          </a:p>
        </p:txBody>
      </p:sp>
      <p:sp>
        <p:nvSpPr>
          <p:cNvPr id="3" name="Content Placeholder 2">
            <a:extLst>
              <a:ext uri="{FF2B5EF4-FFF2-40B4-BE49-F238E27FC236}">
                <a16:creationId xmlns:a16="http://schemas.microsoft.com/office/drawing/2014/main" id="{808E430E-653D-CAC1-08D0-789F528C9E47}"/>
              </a:ext>
            </a:extLst>
          </p:cNvPr>
          <p:cNvSpPr>
            <a:spLocks noGrp="1"/>
          </p:cNvSpPr>
          <p:nvPr>
            <p:ph idx="1"/>
          </p:nvPr>
        </p:nvSpPr>
        <p:spPr>
          <a:xfrm>
            <a:off x="232854" y="1025674"/>
            <a:ext cx="8655729" cy="5345145"/>
          </a:xfrm>
        </p:spPr>
        <p:txBody>
          <a:bodyPr>
            <a:normAutofit/>
          </a:bodyPr>
          <a:lstStyle/>
          <a:p>
            <a:pPr>
              <a:lnSpc>
                <a:spcPct val="110000"/>
              </a:lnSpc>
            </a:pPr>
            <a:r>
              <a:rPr lang="en-CH" sz="1800" b="1" dirty="0"/>
              <a:t>Chicane parameters (</a:t>
            </a:r>
            <a:r>
              <a:rPr lang="en-US" sz="1800" b="1" dirty="0">
                <a:solidFill>
                  <a:srgbClr val="FF0000"/>
                </a:solidFill>
              </a:rPr>
              <a:t>“V0”</a:t>
            </a:r>
            <a:r>
              <a:rPr lang="en-CH" sz="1800" b="1" dirty="0"/>
              <a:t>)</a:t>
            </a:r>
          </a:p>
          <a:p>
            <a:pPr lvl="1">
              <a:lnSpc>
                <a:spcPct val="110000"/>
              </a:lnSpc>
            </a:pPr>
            <a:r>
              <a:rPr lang="en-CH" sz="1400" dirty="0"/>
              <a:t>Dipole yoke length (fixed by design): </a:t>
            </a:r>
            <a:r>
              <a:rPr lang="en-CH" sz="1400" b="1" dirty="0"/>
              <a:t>l</a:t>
            </a:r>
            <a:r>
              <a:rPr lang="en-CH" sz="1400" b="1" baseline="-25000" dirty="0"/>
              <a:t>dip</a:t>
            </a:r>
            <a:r>
              <a:rPr lang="en-CH" sz="1400" b="1" dirty="0"/>
              <a:t> = 180 mm</a:t>
            </a:r>
          </a:p>
          <a:p>
            <a:pPr lvl="1">
              <a:lnSpc>
                <a:spcPct val="110000"/>
              </a:lnSpc>
            </a:pPr>
            <a:r>
              <a:rPr lang="en-CH" sz="1400" dirty="0"/>
              <a:t>Apertures </a:t>
            </a:r>
            <a:r>
              <a:rPr lang="en-US" sz="1400" dirty="0"/>
              <a:t>of beam pipe (fixed by design)</a:t>
            </a:r>
            <a:r>
              <a:rPr lang="en-CH" sz="1400" dirty="0"/>
              <a:t>: </a:t>
            </a:r>
            <a:r>
              <a:rPr lang="el-GR" sz="1400" b="1" dirty="0">
                <a:latin typeface="Calibri" panose="020F0502020204030204" pitchFamily="34" charset="0"/>
                <a:cs typeface="Calibri" panose="020F0502020204030204" pitchFamily="34" charset="0"/>
              </a:rPr>
              <a:t>Δ</a:t>
            </a:r>
            <a:r>
              <a:rPr lang="en-CH" sz="1400" b="1" dirty="0">
                <a:latin typeface="Calibri" panose="020F0502020204030204" pitchFamily="34" charset="0"/>
                <a:cs typeface="Calibri" panose="020F0502020204030204" pitchFamily="34" charset="0"/>
              </a:rPr>
              <a:t>x = 150 mm</a:t>
            </a:r>
            <a:r>
              <a:rPr lang="en-CH" sz="1400" b="1" dirty="0"/>
              <a:t>, </a:t>
            </a:r>
            <a:r>
              <a:rPr lang="el-GR" sz="1400" b="1" dirty="0">
                <a:solidFill>
                  <a:srgbClr val="FF0000"/>
                </a:solidFill>
                <a:latin typeface="Calibri" panose="020F0502020204030204" pitchFamily="34" charset="0"/>
                <a:cs typeface="Calibri" panose="020F0502020204030204" pitchFamily="34" charset="0"/>
              </a:rPr>
              <a:t>Δ</a:t>
            </a:r>
            <a:r>
              <a:rPr lang="en-CH" sz="1400" b="1" dirty="0">
                <a:solidFill>
                  <a:srgbClr val="FF0000"/>
                </a:solidFill>
                <a:latin typeface="Calibri" panose="020F0502020204030204" pitchFamily="34" charset="0"/>
                <a:cs typeface="Calibri" panose="020F0502020204030204" pitchFamily="34" charset="0"/>
              </a:rPr>
              <a:t>y = 50 mm</a:t>
            </a:r>
            <a:r>
              <a:rPr lang="en-US" sz="1400" b="1" dirty="0">
                <a:solidFill>
                  <a:srgbClr val="0070C0"/>
                </a:solidFill>
                <a:latin typeface="Calibri" panose="020F0502020204030204" pitchFamily="34" charset="0"/>
                <a:cs typeface="Calibri" panose="020F0502020204030204" pitchFamily="34" charset="0"/>
              </a:rPr>
              <a:t> (By design, the aperture for yoke is 60 mm, for beam pipe is 40 mm as it is also in the </a:t>
            </a:r>
            <a:r>
              <a:rPr lang="en-US" sz="1400" b="1" dirty="0" err="1">
                <a:solidFill>
                  <a:srgbClr val="0070C0"/>
                </a:solidFill>
                <a:latin typeface="Calibri" panose="020F0502020204030204" pitchFamily="34" charset="0"/>
                <a:cs typeface="Calibri" panose="020F0502020204030204" pitchFamily="34" charset="0"/>
              </a:rPr>
              <a:t>fieldmap</a:t>
            </a:r>
            <a:r>
              <a:rPr lang="en-US" sz="1400" b="1" dirty="0">
                <a:solidFill>
                  <a:srgbClr val="0070C0"/>
                </a:solidFill>
                <a:latin typeface="Calibri" panose="020F0502020204030204" pitchFamily="34" charset="0"/>
                <a:cs typeface="Calibri" panose="020F0502020204030204" pitchFamily="34" charset="0"/>
              </a:rPr>
              <a:t>. But it’s assumed to 50 mm in tracking, as we anyway will design a larger aperture chicane)</a:t>
            </a:r>
            <a:endParaRPr lang="en-CH" sz="1400" b="1" dirty="0">
              <a:solidFill>
                <a:srgbClr val="0070C0"/>
              </a:solidFill>
              <a:latin typeface="Calibri" panose="020F0502020204030204" pitchFamily="34" charset="0"/>
              <a:cs typeface="Calibri" panose="020F0502020204030204" pitchFamily="34" charset="0"/>
            </a:endParaRPr>
          </a:p>
          <a:p>
            <a:pPr lvl="1">
              <a:lnSpc>
                <a:spcPct val="110000"/>
              </a:lnSpc>
            </a:pPr>
            <a:r>
              <a:rPr lang="en-CH" sz="1400" dirty="0">
                <a:latin typeface="Calibri" panose="020F0502020204030204" pitchFamily="34" charset="0"/>
                <a:cs typeface="Calibri" panose="020F0502020204030204" pitchFamily="34" charset="0"/>
              </a:rPr>
              <a:t>Distances (fixed by design)</a:t>
            </a:r>
            <a:r>
              <a:rPr lang="en-US" sz="1400" dirty="0">
                <a:latin typeface="Calibri" panose="020F0502020204030204" pitchFamily="34" charset="0"/>
                <a:cs typeface="Calibri" panose="020F0502020204030204" pitchFamily="34" charset="0"/>
              </a:rPr>
              <a:t> between dipole yokes</a:t>
            </a:r>
            <a:r>
              <a:rPr lang="en-CH" sz="1400" dirty="0">
                <a:latin typeface="Calibri" panose="020F0502020204030204" pitchFamily="34" charset="0"/>
                <a:cs typeface="Calibri" panose="020F0502020204030204" pitchFamily="34" charset="0"/>
              </a:rPr>
              <a:t>: </a:t>
            </a:r>
            <a:r>
              <a:rPr lang="en-CH" sz="1400" b="1" dirty="0">
                <a:latin typeface="Calibri" panose="020F0502020204030204" pitchFamily="34" charset="0"/>
                <a:cs typeface="Calibri" panose="020F0502020204030204" pitchFamily="34" charset="0"/>
              </a:rPr>
              <a:t>d1 = 125 mm, d2 = 350 mm</a:t>
            </a:r>
          </a:p>
          <a:p>
            <a:pPr lvl="1">
              <a:lnSpc>
                <a:spcPct val="110000"/>
              </a:lnSpc>
            </a:pPr>
            <a:r>
              <a:rPr lang="en-CH" sz="1400" dirty="0">
                <a:latin typeface="Calibri" panose="020F0502020204030204" pitchFamily="34" charset="0"/>
                <a:cs typeface="Calibri" panose="020F0502020204030204" pitchFamily="34" charset="0"/>
              </a:rPr>
              <a:t>Distance (</a:t>
            </a:r>
            <a:r>
              <a:rPr lang="en-CH" sz="1400" dirty="0">
                <a:solidFill>
                  <a:srgbClr val="FF0000"/>
                </a:solidFill>
                <a:latin typeface="Calibri" panose="020F0502020204030204" pitchFamily="34" charset="0"/>
                <a:cs typeface="Calibri" panose="020F0502020204030204" pitchFamily="34" charset="0"/>
              </a:rPr>
              <a:t>optimised</a:t>
            </a:r>
            <a:r>
              <a:rPr lang="en-CH" sz="1400" dirty="0">
                <a:latin typeface="Calibri" panose="020F0502020204030204" pitchFamily="34" charset="0"/>
                <a:cs typeface="Calibri" panose="020F0502020204030204" pitchFamily="34" charset="0"/>
              </a:rPr>
              <a:t> parameter in simulation)</a:t>
            </a:r>
            <a:r>
              <a:rPr lang="en-US" sz="1400" dirty="0">
                <a:latin typeface="Calibri" panose="020F0502020204030204" pitchFamily="34" charset="0"/>
                <a:cs typeface="Calibri" panose="020F0502020204030204" pitchFamily="34" charset="0"/>
              </a:rPr>
              <a:t> between solenoid and dipole yoke</a:t>
            </a:r>
            <a:r>
              <a:rPr lang="en-CH" sz="1400" dirty="0">
                <a:latin typeface="Calibri" panose="020F0502020204030204" pitchFamily="34" charset="0"/>
                <a:cs typeface="Calibri" panose="020F0502020204030204" pitchFamily="34" charset="0"/>
              </a:rPr>
              <a:t>: </a:t>
            </a:r>
            <a:r>
              <a:rPr lang="en-CH" sz="1400" b="1" dirty="0">
                <a:solidFill>
                  <a:srgbClr val="FF0000"/>
                </a:solidFill>
                <a:latin typeface="Calibri" panose="020F0502020204030204" pitchFamily="34" charset="0"/>
                <a:cs typeface="Calibri" panose="020F0502020204030204" pitchFamily="34" charset="0"/>
              </a:rPr>
              <a:t>d0 = 125 mm</a:t>
            </a:r>
            <a:endParaRPr lang="en-CH" sz="1400" b="1" dirty="0">
              <a:solidFill>
                <a:srgbClr val="FF0000"/>
              </a:solidFill>
            </a:endParaRPr>
          </a:p>
          <a:p>
            <a:pPr>
              <a:lnSpc>
                <a:spcPct val="110000"/>
              </a:lnSpc>
            </a:pPr>
            <a:endParaRPr lang="en-CH" sz="1800" b="1" dirty="0"/>
          </a:p>
          <a:p>
            <a:pPr>
              <a:lnSpc>
                <a:spcPct val="110000"/>
              </a:lnSpc>
            </a:pPr>
            <a:endParaRPr lang="en-CH" sz="1800" b="1" dirty="0"/>
          </a:p>
          <a:p>
            <a:pPr>
              <a:lnSpc>
                <a:spcPct val="110000"/>
              </a:lnSpc>
            </a:pPr>
            <a:endParaRPr lang="en-CH" sz="1800" b="1" dirty="0"/>
          </a:p>
          <a:p>
            <a:pPr>
              <a:lnSpc>
                <a:spcPct val="110000"/>
              </a:lnSpc>
            </a:pPr>
            <a:endParaRPr lang="en-CH" sz="1800" b="1" dirty="0"/>
          </a:p>
          <a:p>
            <a:pPr>
              <a:lnSpc>
                <a:spcPct val="110000"/>
              </a:lnSpc>
            </a:pPr>
            <a:r>
              <a:rPr lang="en-CH" sz="1800" b="1" dirty="0"/>
              <a:t>Collimator parameters</a:t>
            </a:r>
          </a:p>
          <a:p>
            <a:pPr lvl="1">
              <a:lnSpc>
                <a:spcPct val="110000"/>
              </a:lnSpc>
            </a:pPr>
            <a:r>
              <a:rPr lang="en-CH" sz="1400" dirty="0"/>
              <a:t>Length: </a:t>
            </a:r>
            <a:r>
              <a:rPr lang="en-CH" sz="1400" b="1" dirty="0"/>
              <a:t>l</a:t>
            </a:r>
            <a:r>
              <a:rPr lang="en-CH" sz="1400" b="1" baseline="-25000" dirty="0"/>
              <a:t>col</a:t>
            </a:r>
            <a:r>
              <a:rPr lang="en-CH" sz="1400" b="1" dirty="0"/>
              <a:t> = 120 mm</a:t>
            </a:r>
          </a:p>
          <a:p>
            <a:pPr lvl="1">
              <a:lnSpc>
                <a:spcPct val="110000"/>
              </a:lnSpc>
            </a:pPr>
            <a:r>
              <a:rPr lang="en-CH" sz="1400" dirty="0"/>
              <a:t>Apertures: </a:t>
            </a:r>
            <a:r>
              <a:rPr lang="el-GR" sz="1400" b="1" dirty="0">
                <a:latin typeface="Calibri" panose="020F0502020204030204" pitchFamily="34" charset="0"/>
                <a:cs typeface="Calibri" panose="020F0502020204030204" pitchFamily="34" charset="0"/>
              </a:rPr>
              <a:t>Δ</a:t>
            </a:r>
            <a:r>
              <a:rPr lang="en-CH" sz="1400" b="1" dirty="0">
                <a:latin typeface="Calibri" panose="020F0502020204030204" pitchFamily="34" charset="0"/>
                <a:cs typeface="Calibri" panose="020F0502020204030204" pitchFamily="34" charset="0"/>
              </a:rPr>
              <a:t>x = </a:t>
            </a:r>
            <a:r>
              <a:rPr lang="en-US" sz="1400" b="1" dirty="0">
                <a:latin typeface="Calibri" panose="020F0502020204030204" pitchFamily="34" charset="0"/>
                <a:cs typeface="Calibri" panose="020F0502020204030204" pitchFamily="34" charset="0"/>
              </a:rPr>
              <a:t>6</a:t>
            </a:r>
            <a:r>
              <a:rPr lang="en-CH" sz="1400" b="1" dirty="0">
                <a:latin typeface="Calibri" panose="020F0502020204030204" pitchFamily="34" charset="0"/>
                <a:cs typeface="Calibri" panose="020F0502020204030204" pitchFamily="34" charset="0"/>
              </a:rPr>
              <a:t>0 mm, </a:t>
            </a:r>
            <a:r>
              <a:rPr lang="el-GR" sz="1400" b="1" dirty="0">
                <a:latin typeface="Calibri" panose="020F0502020204030204" pitchFamily="34" charset="0"/>
                <a:cs typeface="Calibri" panose="020F0502020204030204" pitchFamily="34" charset="0"/>
              </a:rPr>
              <a:t>Δ</a:t>
            </a:r>
            <a:r>
              <a:rPr lang="en-CH" sz="1400" b="1" dirty="0">
                <a:latin typeface="Calibri" panose="020F0502020204030204" pitchFamily="34" charset="0"/>
                <a:cs typeface="Calibri" panose="020F0502020204030204" pitchFamily="34" charset="0"/>
              </a:rPr>
              <a:t>y = 60 mm</a:t>
            </a:r>
            <a:endParaRPr lang="en-CH" sz="1400" b="1" dirty="0"/>
          </a:p>
          <a:p>
            <a:pPr lvl="1">
              <a:lnSpc>
                <a:spcPct val="110000"/>
              </a:lnSpc>
            </a:pPr>
            <a:r>
              <a:rPr lang="en-CH" sz="1400" dirty="0"/>
              <a:t>X offset: </a:t>
            </a:r>
            <a:r>
              <a:rPr lang="en-CH" sz="1400" b="1" dirty="0">
                <a:latin typeface="Calibri" panose="020F0502020204030204" pitchFamily="34" charset="0"/>
                <a:cs typeface="Calibri" panose="020F0502020204030204" pitchFamily="34" charset="0"/>
              </a:rPr>
              <a:t>x</a:t>
            </a:r>
            <a:r>
              <a:rPr lang="en-CH" sz="1400" b="1" baseline="-25000" dirty="0">
                <a:latin typeface="Calibri" panose="020F0502020204030204" pitchFamily="34" charset="0"/>
                <a:cs typeface="Calibri" panose="020F0502020204030204" pitchFamily="34" charset="0"/>
              </a:rPr>
              <a:t>0</a:t>
            </a:r>
            <a:r>
              <a:rPr lang="en-CH" sz="1400" b="1" dirty="0">
                <a:latin typeface="Calibri" panose="020F0502020204030204" pitchFamily="34" charset="0"/>
                <a:cs typeface="Calibri" panose="020F0502020204030204" pitchFamily="34" charset="0"/>
              </a:rPr>
              <a:t> = -3</a:t>
            </a:r>
            <a:r>
              <a:rPr lang="en-US" sz="1400" b="1" dirty="0">
                <a:latin typeface="Calibri" panose="020F0502020204030204" pitchFamily="34" charset="0"/>
                <a:cs typeface="Calibri" panose="020F0502020204030204" pitchFamily="34" charset="0"/>
              </a:rPr>
              <a:t>0</a:t>
            </a:r>
            <a:r>
              <a:rPr lang="en-CH" sz="1400" b="1" dirty="0">
                <a:latin typeface="Calibri" panose="020F0502020204030204" pitchFamily="34" charset="0"/>
                <a:cs typeface="Calibri" panose="020F0502020204030204" pitchFamily="34" charset="0"/>
              </a:rPr>
              <a:t> mm</a:t>
            </a:r>
            <a:endParaRPr lang="en-CH" sz="1400" b="1" dirty="0"/>
          </a:p>
        </p:txBody>
      </p:sp>
      <p:sp>
        <p:nvSpPr>
          <p:cNvPr id="4" name="Date Placeholder 3">
            <a:extLst>
              <a:ext uri="{FF2B5EF4-FFF2-40B4-BE49-F238E27FC236}">
                <a16:creationId xmlns:a16="http://schemas.microsoft.com/office/drawing/2014/main" id="{4E7BAE99-F461-6598-80C2-313FCD47F7BD}"/>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A26D8EAF-0BB4-7ACE-61C5-243F855886A5}"/>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BC3228C8-CEBF-ECE3-59F8-409F680D8B78}"/>
              </a:ext>
            </a:extLst>
          </p:cNvPr>
          <p:cNvSpPr>
            <a:spLocks noGrp="1"/>
          </p:cNvSpPr>
          <p:nvPr>
            <p:ph type="sldNum" sz="quarter" idx="12"/>
          </p:nvPr>
        </p:nvSpPr>
        <p:spPr/>
        <p:txBody>
          <a:bodyPr/>
          <a:lstStyle/>
          <a:p>
            <a:fld id="{AB77291F-9249-41CC-8B30-9A94ABA696B3}" type="slidenum">
              <a:rPr lang="zh-CN" altLang="en-US" smtClean="0"/>
              <a:t>5</a:t>
            </a:fld>
            <a:endParaRPr lang="zh-CN" altLang="en-US"/>
          </a:p>
        </p:txBody>
      </p:sp>
      <p:pic>
        <p:nvPicPr>
          <p:cNvPr id="9" name="Picture 8">
            <a:extLst>
              <a:ext uri="{FF2B5EF4-FFF2-40B4-BE49-F238E27FC236}">
                <a16:creationId xmlns:a16="http://schemas.microsoft.com/office/drawing/2014/main" id="{F6AC9F57-56C6-3E6B-1174-E4BDEBF06F1D}"/>
              </a:ext>
            </a:extLst>
          </p:cNvPr>
          <p:cNvPicPr>
            <a:picLocks noChangeAspect="1"/>
          </p:cNvPicPr>
          <p:nvPr/>
        </p:nvPicPr>
        <p:blipFill>
          <a:blip r:embed="rId2"/>
          <a:stretch>
            <a:fillRect/>
          </a:stretch>
        </p:blipFill>
        <p:spPr>
          <a:xfrm>
            <a:off x="777736" y="3213343"/>
            <a:ext cx="3423048" cy="1380262"/>
          </a:xfrm>
          <a:prstGeom prst="rect">
            <a:avLst/>
          </a:prstGeom>
        </p:spPr>
      </p:pic>
      <p:pic>
        <p:nvPicPr>
          <p:cNvPr id="15" name="Picture 14">
            <a:extLst>
              <a:ext uri="{FF2B5EF4-FFF2-40B4-BE49-F238E27FC236}">
                <a16:creationId xmlns:a16="http://schemas.microsoft.com/office/drawing/2014/main" id="{D6DFCD15-692E-1A9A-0107-9D16CC2B166A}"/>
              </a:ext>
            </a:extLst>
          </p:cNvPr>
          <p:cNvPicPr>
            <a:picLocks noChangeAspect="1"/>
          </p:cNvPicPr>
          <p:nvPr/>
        </p:nvPicPr>
        <p:blipFill>
          <a:blip r:embed="rId3"/>
          <a:stretch>
            <a:fillRect/>
          </a:stretch>
        </p:blipFill>
        <p:spPr>
          <a:xfrm>
            <a:off x="5250118" y="3302888"/>
            <a:ext cx="3246836" cy="1380262"/>
          </a:xfrm>
          <a:prstGeom prst="rect">
            <a:avLst/>
          </a:prstGeom>
        </p:spPr>
      </p:pic>
      <p:sp>
        <p:nvSpPr>
          <p:cNvPr id="19" name="Content Placeholder 2">
            <a:extLst>
              <a:ext uri="{FF2B5EF4-FFF2-40B4-BE49-F238E27FC236}">
                <a16:creationId xmlns:a16="http://schemas.microsoft.com/office/drawing/2014/main" id="{BC180996-F7A7-1F07-34F5-E4E5432E0232}"/>
              </a:ext>
            </a:extLst>
          </p:cNvPr>
          <p:cNvSpPr txBox="1">
            <a:spLocks/>
          </p:cNvSpPr>
          <p:nvPr/>
        </p:nvSpPr>
        <p:spPr>
          <a:xfrm>
            <a:off x="1510512" y="4219702"/>
            <a:ext cx="8655729" cy="28875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H" sz="1600"/>
          </a:p>
        </p:txBody>
      </p:sp>
      <p:pic>
        <p:nvPicPr>
          <p:cNvPr id="8" name="Picture 7">
            <a:extLst>
              <a:ext uri="{FF2B5EF4-FFF2-40B4-BE49-F238E27FC236}">
                <a16:creationId xmlns:a16="http://schemas.microsoft.com/office/drawing/2014/main" id="{8FC2233A-2FBF-6522-F42B-1CB993EF4028}"/>
              </a:ext>
            </a:extLst>
          </p:cNvPr>
          <p:cNvPicPr>
            <a:picLocks noChangeAspect="1"/>
          </p:cNvPicPr>
          <p:nvPr/>
        </p:nvPicPr>
        <p:blipFill>
          <a:blip r:embed="rId4"/>
          <a:stretch>
            <a:fillRect/>
          </a:stretch>
        </p:blipFill>
        <p:spPr>
          <a:xfrm>
            <a:off x="5073691" y="4617890"/>
            <a:ext cx="2631000" cy="1897833"/>
          </a:xfrm>
          <a:prstGeom prst="rect">
            <a:avLst/>
          </a:prstGeom>
        </p:spPr>
      </p:pic>
    </p:spTree>
    <p:extLst>
      <p:ext uri="{BB962C8B-B14F-4D97-AF65-F5344CB8AC3E}">
        <p14:creationId xmlns:p14="http://schemas.microsoft.com/office/powerpoint/2010/main" val="3272956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50C0D-9643-C8B4-7F6F-BA5FE0610464}"/>
              </a:ext>
            </a:extLst>
          </p:cNvPr>
          <p:cNvSpPr>
            <a:spLocks noGrp="1"/>
          </p:cNvSpPr>
          <p:nvPr>
            <p:ph type="title"/>
          </p:nvPr>
        </p:nvSpPr>
        <p:spPr/>
        <p:txBody>
          <a:bodyPr/>
          <a:lstStyle/>
          <a:p>
            <a:r>
              <a:rPr lang="en-CH" dirty="0"/>
              <a:t>Positron linac</a:t>
            </a:r>
            <a:r>
              <a:rPr lang="en-US" dirty="0"/>
              <a:t> power consumption</a:t>
            </a:r>
            <a:endParaRPr lang="en-CH" dirty="0"/>
          </a:p>
        </p:txBody>
      </p:sp>
      <p:sp>
        <p:nvSpPr>
          <p:cNvPr id="4" name="Date Placeholder 3">
            <a:extLst>
              <a:ext uri="{FF2B5EF4-FFF2-40B4-BE49-F238E27FC236}">
                <a16:creationId xmlns:a16="http://schemas.microsoft.com/office/drawing/2014/main" id="{D9707A2C-E8F3-4FDC-43D2-1208DAFADC66}"/>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7C349465-FFE8-560E-7E78-4EF198FC694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1DE7B90D-903B-AD85-3F23-3CE240AA08AA}"/>
              </a:ext>
            </a:extLst>
          </p:cNvPr>
          <p:cNvSpPr>
            <a:spLocks noGrp="1"/>
          </p:cNvSpPr>
          <p:nvPr>
            <p:ph type="sldNum" sz="quarter" idx="12"/>
          </p:nvPr>
        </p:nvSpPr>
        <p:spPr/>
        <p:txBody>
          <a:bodyPr/>
          <a:lstStyle/>
          <a:p>
            <a:fld id="{AB77291F-9249-41CC-8B30-9A94ABA696B3}" type="slidenum">
              <a:rPr lang="zh-CN" altLang="en-US" smtClean="0"/>
              <a:t>6</a:t>
            </a:fld>
            <a:endParaRPr lang="zh-CN" altLang="en-US"/>
          </a:p>
        </p:txBody>
      </p:sp>
      <p:sp>
        <p:nvSpPr>
          <p:cNvPr id="10" name="Content Placeholder 2">
            <a:extLst>
              <a:ext uri="{FF2B5EF4-FFF2-40B4-BE49-F238E27FC236}">
                <a16:creationId xmlns:a16="http://schemas.microsoft.com/office/drawing/2014/main" id="{5F86AD18-1571-7CFD-9EE0-EFD3B63E869F}"/>
              </a:ext>
            </a:extLst>
          </p:cNvPr>
          <p:cNvSpPr>
            <a:spLocks noGrp="1"/>
          </p:cNvSpPr>
          <p:nvPr>
            <p:ph idx="1"/>
          </p:nvPr>
        </p:nvSpPr>
        <p:spPr>
          <a:xfrm>
            <a:off x="275207" y="739744"/>
            <a:ext cx="8655729" cy="1039996"/>
          </a:xfrm>
        </p:spPr>
        <p:txBody>
          <a:bodyPr>
            <a:normAutofit/>
          </a:bodyPr>
          <a:lstStyle/>
          <a:p>
            <a:pPr>
              <a:lnSpc>
                <a:spcPct val="150000"/>
              </a:lnSpc>
            </a:pPr>
            <a:r>
              <a:rPr lang="en-CH" sz="1600" b="1" dirty="0"/>
              <a:t>Power consumption and cost comparison in PL</a:t>
            </a:r>
            <a:r>
              <a:rPr lang="en-CH" sz="1600" dirty="0"/>
              <a:t> (</a:t>
            </a:r>
            <a:r>
              <a:rPr lang="en-US" sz="1600" dirty="0"/>
              <a:t>based on discussion with </a:t>
            </a:r>
            <a:r>
              <a:rPr lang="en-CH" sz="1600" dirty="0"/>
              <a:t>Jean-Yves)</a:t>
            </a:r>
          </a:p>
          <a:p>
            <a:pPr lvl="1">
              <a:lnSpc>
                <a:spcPct val="150000"/>
              </a:lnSpc>
            </a:pPr>
            <a:r>
              <a:rPr lang="en-CH" sz="1400" dirty="0"/>
              <a:t>Elements in CL and matching sections are the same and therefore not included</a:t>
            </a:r>
          </a:p>
        </p:txBody>
      </p:sp>
      <p:graphicFrame>
        <p:nvGraphicFramePr>
          <p:cNvPr id="11" name="Table 10">
            <a:extLst>
              <a:ext uri="{FF2B5EF4-FFF2-40B4-BE49-F238E27FC236}">
                <a16:creationId xmlns:a16="http://schemas.microsoft.com/office/drawing/2014/main" id="{CE1C7BB0-82C7-17FD-DCE6-3418094510F3}"/>
              </a:ext>
            </a:extLst>
          </p:cNvPr>
          <p:cNvGraphicFramePr>
            <a:graphicFrameLocks noGrp="1"/>
          </p:cNvGraphicFramePr>
          <p:nvPr>
            <p:extLst>
              <p:ext uri="{D42A27DB-BD31-4B8C-83A1-F6EECF244321}">
                <p14:modId xmlns:p14="http://schemas.microsoft.com/office/powerpoint/2010/main" val="677287306"/>
              </p:ext>
            </p:extLst>
          </p:nvPr>
        </p:nvGraphicFramePr>
        <p:xfrm>
          <a:off x="400361" y="2032098"/>
          <a:ext cx="7804211" cy="3566160"/>
        </p:xfrm>
        <a:graphic>
          <a:graphicData uri="http://schemas.openxmlformats.org/drawingml/2006/table">
            <a:tbl>
              <a:tblPr firstRow="1" bandRow="1">
                <a:tableStyleId>{5C22544A-7EE6-4342-B048-85BDC9FD1C3A}</a:tableStyleId>
              </a:tblPr>
              <a:tblGrid>
                <a:gridCol w="2970487">
                  <a:extLst>
                    <a:ext uri="{9D8B030D-6E8A-4147-A177-3AD203B41FA5}">
                      <a16:colId xmlns:a16="http://schemas.microsoft.com/office/drawing/2014/main" val="2054570180"/>
                    </a:ext>
                  </a:extLst>
                </a:gridCol>
                <a:gridCol w="1722282">
                  <a:extLst>
                    <a:ext uri="{9D8B030D-6E8A-4147-A177-3AD203B41FA5}">
                      <a16:colId xmlns:a16="http://schemas.microsoft.com/office/drawing/2014/main" val="2187295415"/>
                    </a:ext>
                  </a:extLst>
                </a:gridCol>
                <a:gridCol w="1555721">
                  <a:extLst>
                    <a:ext uri="{9D8B030D-6E8A-4147-A177-3AD203B41FA5}">
                      <a16:colId xmlns:a16="http://schemas.microsoft.com/office/drawing/2014/main" val="3151225087"/>
                    </a:ext>
                  </a:extLst>
                </a:gridCol>
                <a:gridCol w="1555721">
                  <a:extLst>
                    <a:ext uri="{9D8B030D-6E8A-4147-A177-3AD203B41FA5}">
                      <a16:colId xmlns:a16="http://schemas.microsoft.com/office/drawing/2014/main" val="4242617463"/>
                    </a:ext>
                  </a:extLst>
                </a:gridCol>
              </a:tblGrid>
              <a:tr h="236095">
                <a:tc>
                  <a:txBody>
                    <a:bodyPr/>
                    <a:lstStyle/>
                    <a:p>
                      <a:r>
                        <a:rPr lang="en-CH" sz="1200"/>
                        <a:t>Parameter</a:t>
                      </a:r>
                    </a:p>
                  </a:txBody>
                  <a:tcPr/>
                </a:tc>
                <a:tc>
                  <a:txBody>
                    <a:bodyPr/>
                    <a:lstStyle/>
                    <a:p>
                      <a:pPr algn="ctr"/>
                      <a:r>
                        <a:rPr lang="en-CH" sz="1200"/>
                        <a:t>G20 option</a:t>
                      </a:r>
                    </a:p>
                  </a:txBody>
                  <a:tcPr/>
                </a:tc>
                <a:tc>
                  <a:txBody>
                    <a:bodyPr/>
                    <a:lstStyle/>
                    <a:p>
                      <a:pPr algn="ctr"/>
                      <a:r>
                        <a:rPr lang="en-CH" sz="1200"/>
                        <a:t>G14 option</a:t>
                      </a:r>
                    </a:p>
                  </a:txBody>
                  <a:tcPr/>
                </a:tc>
                <a:tc>
                  <a:txBody>
                    <a:bodyPr/>
                    <a:lstStyle/>
                    <a:p>
                      <a:pPr algn="ctr"/>
                      <a:r>
                        <a:rPr lang="en-CH" sz="1200" dirty="0"/>
                        <a:t>G20</a:t>
                      </a:r>
                      <a:r>
                        <a:rPr lang="en-US" sz="1200" dirty="0"/>
                        <a:t>+G</a:t>
                      </a:r>
                      <a:r>
                        <a:rPr lang="en-CH" sz="1200" dirty="0"/>
                        <a:t>14 option</a:t>
                      </a:r>
                    </a:p>
                  </a:txBody>
                  <a:tcPr/>
                </a:tc>
                <a:extLst>
                  <a:ext uri="{0D108BD9-81ED-4DB2-BD59-A6C34878D82A}">
                    <a16:rowId xmlns:a16="http://schemas.microsoft.com/office/drawing/2014/main" val="1538150187"/>
                  </a:ext>
                </a:extLst>
              </a:tr>
              <a:tr h="236095">
                <a:tc>
                  <a:txBody>
                    <a:bodyPr/>
                    <a:lstStyle/>
                    <a:p>
                      <a:r>
                        <a:rPr lang="en-CH" sz="1200"/>
                        <a:t>Average gradients in S1, S2, S3 [MV/m]</a:t>
                      </a:r>
                    </a:p>
                  </a:txBody>
                  <a:tcPr/>
                </a:tc>
                <a:tc>
                  <a:txBody>
                    <a:bodyPr/>
                    <a:lstStyle/>
                    <a:p>
                      <a:pPr algn="ctr"/>
                      <a:r>
                        <a:rPr lang="en-CH" sz="1200" dirty="0">
                          <a:solidFill>
                            <a:schemeClr val="tx1"/>
                          </a:solidFill>
                        </a:rPr>
                        <a:t>~20</a:t>
                      </a:r>
                    </a:p>
                  </a:txBody>
                  <a:tcPr/>
                </a:tc>
                <a:tc>
                  <a:txBody>
                    <a:bodyPr/>
                    <a:lstStyle/>
                    <a:p>
                      <a:pPr algn="ctr"/>
                      <a:r>
                        <a:rPr lang="en-CH" sz="1200" dirty="0">
                          <a:solidFill>
                            <a:schemeClr val="tx1"/>
                          </a:solidFill>
                        </a:rPr>
                        <a:t>~14</a:t>
                      </a:r>
                    </a:p>
                  </a:txBody>
                  <a:tcPr/>
                </a:tc>
                <a:tc>
                  <a:txBody>
                    <a:bodyPr/>
                    <a:lstStyle/>
                    <a:p>
                      <a:pPr algn="ctr"/>
                      <a:r>
                        <a:rPr lang="en-CH" sz="1200" dirty="0"/>
                        <a:t>~[</a:t>
                      </a:r>
                      <a:r>
                        <a:rPr lang="en-CH" sz="1200" dirty="0">
                          <a:solidFill>
                            <a:srgbClr val="FF0000"/>
                          </a:solidFill>
                        </a:rPr>
                        <a:t>20, 14, 14</a:t>
                      </a:r>
                      <a:r>
                        <a:rPr lang="en-CH" sz="1200" dirty="0"/>
                        <a:t>]</a:t>
                      </a:r>
                    </a:p>
                  </a:txBody>
                  <a:tcPr/>
                </a:tc>
                <a:extLst>
                  <a:ext uri="{0D108BD9-81ED-4DB2-BD59-A6C34878D82A}">
                    <a16:rowId xmlns:a16="http://schemas.microsoft.com/office/drawing/2014/main" val="765978740"/>
                  </a:ext>
                </a:extLst>
              </a:tr>
              <a:tr h="236095">
                <a:tc>
                  <a:txBody>
                    <a:bodyPr/>
                    <a:lstStyle/>
                    <a:p>
                      <a:r>
                        <a:rPr lang="en-CH" sz="1200"/>
                        <a:t>Number of structures per RF module</a:t>
                      </a:r>
                    </a:p>
                  </a:txBody>
                  <a:tcPr anchor="ctr"/>
                </a:tc>
                <a:tc>
                  <a:txBody>
                    <a:bodyPr/>
                    <a:lstStyle/>
                    <a:p>
                      <a:pPr algn="ctr"/>
                      <a:r>
                        <a:rPr lang="en-CH" sz="1200"/>
                        <a:t>2</a:t>
                      </a:r>
                    </a:p>
                  </a:txBody>
                  <a:tcPr anchor="ctr"/>
                </a:tc>
                <a:tc>
                  <a:txBody>
                    <a:bodyPr/>
                    <a:lstStyle/>
                    <a:p>
                      <a:pPr algn="ctr"/>
                      <a:r>
                        <a:rPr lang="en-CH" sz="1200"/>
                        <a:t>4</a:t>
                      </a:r>
                    </a:p>
                  </a:txBody>
                  <a:tcPr anchor="ctr"/>
                </a:tc>
                <a:tc>
                  <a:txBody>
                    <a:bodyPr/>
                    <a:lstStyle/>
                    <a:p>
                      <a:pPr algn="ctr"/>
                      <a:r>
                        <a:rPr lang="en-CH" sz="1200"/>
                        <a:t>[2, 4, 4]</a:t>
                      </a:r>
                    </a:p>
                  </a:txBody>
                  <a:tcPr anchor="ctr"/>
                </a:tc>
                <a:extLst>
                  <a:ext uri="{0D108BD9-81ED-4DB2-BD59-A6C34878D82A}">
                    <a16:rowId xmlns:a16="http://schemas.microsoft.com/office/drawing/2014/main" val="243483922"/>
                  </a:ext>
                </a:extLst>
              </a:tr>
              <a:tr h="236095">
                <a:tc>
                  <a:txBody>
                    <a:bodyPr/>
                    <a:lstStyle/>
                    <a:p>
                      <a:r>
                        <a:rPr lang="en-CH" sz="1200" dirty="0"/>
                        <a:t>Number of </a:t>
                      </a:r>
                      <a:r>
                        <a:rPr lang="en-CH" sz="1200" b="1" dirty="0"/>
                        <a:t>structures</a:t>
                      </a:r>
                      <a:r>
                        <a:rPr lang="en-CH" sz="1200" dirty="0"/>
                        <a:t> in S1, S2, S3</a:t>
                      </a:r>
                    </a:p>
                  </a:txBody>
                  <a:tcPr anchor="ctr"/>
                </a:tc>
                <a:tc>
                  <a:txBody>
                    <a:bodyPr/>
                    <a:lstStyle/>
                    <a:p>
                      <a:pPr algn="ctr"/>
                      <a:r>
                        <a:rPr lang="en-CH" sz="1200"/>
                        <a:t>[10, 12, 24]</a:t>
                      </a:r>
                    </a:p>
                  </a:txBody>
                  <a:tcPr anchor="ctr"/>
                </a:tc>
                <a:tc>
                  <a:txBody>
                    <a:bodyPr/>
                    <a:lstStyle/>
                    <a:p>
                      <a:pPr algn="ctr"/>
                      <a:r>
                        <a:rPr lang="en-CH" sz="1200"/>
                        <a:t>[16, 16, 36]</a:t>
                      </a:r>
                    </a:p>
                  </a:txBody>
                  <a:tcPr anchor="ctr"/>
                </a:tc>
                <a:tc>
                  <a:txBody>
                    <a:bodyPr/>
                    <a:lstStyle/>
                    <a:p>
                      <a:pPr algn="ctr"/>
                      <a:r>
                        <a:rPr lang="en-CH" sz="1200" dirty="0"/>
                        <a:t>[</a:t>
                      </a:r>
                      <a:r>
                        <a:rPr lang="en-CH" sz="1200" b="1" dirty="0">
                          <a:solidFill>
                            <a:srgbClr val="FF0000"/>
                          </a:solidFill>
                        </a:rPr>
                        <a:t>10, 16, 36</a:t>
                      </a:r>
                      <a:r>
                        <a:rPr lang="en-CH" sz="1200" dirty="0"/>
                        <a:t>]</a:t>
                      </a:r>
                    </a:p>
                  </a:txBody>
                  <a:tcPr anchor="ctr"/>
                </a:tc>
                <a:extLst>
                  <a:ext uri="{0D108BD9-81ED-4DB2-BD59-A6C34878D82A}">
                    <a16:rowId xmlns:a16="http://schemas.microsoft.com/office/drawing/2014/main" val="3234742406"/>
                  </a:ext>
                </a:extLst>
              </a:tr>
              <a:tr h="236095">
                <a:tc>
                  <a:txBody>
                    <a:bodyPr/>
                    <a:lstStyle/>
                    <a:p>
                      <a:r>
                        <a:rPr lang="en-CH" sz="1200"/>
                        <a:t>Expected initial energy S1, S2, S3 [MeV]</a:t>
                      </a:r>
                    </a:p>
                  </a:txBody>
                  <a:tcPr anchor="ctr"/>
                </a:tc>
                <a:tc>
                  <a:txBody>
                    <a:bodyPr/>
                    <a:lstStyle/>
                    <a:p>
                      <a:pPr algn="ctr"/>
                      <a:r>
                        <a:rPr lang="en-CH" sz="1200"/>
                        <a:t>~[200, 780, 1475]</a:t>
                      </a:r>
                    </a:p>
                  </a:txBody>
                  <a:tcPr anchor="ctr"/>
                </a:tc>
                <a:tc>
                  <a:txBody>
                    <a:bodyPr/>
                    <a:lstStyle/>
                    <a:p>
                      <a:pPr algn="ctr"/>
                      <a:r>
                        <a:rPr lang="en-CH" sz="1200"/>
                        <a:t>~[200, 830, 1460]</a:t>
                      </a:r>
                    </a:p>
                  </a:txBody>
                  <a:tcPr anchor="ctr"/>
                </a:tc>
                <a:tc>
                  <a:txBody>
                    <a:bodyPr/>
                    <a:lstStyle/>
                    <a:p>
                      <a:pPr algn="ctr"/>
                      <a:r>
                        <a:rPr lang="en-CH" sz="1200"/>
                        <a:t>~[200, 780, 1425] </a:t>
                      </a:r>
                    </a:p>
                  </a:txBody>
                  <a:tcPr anchor="ctr"/>
                </a:tc>
                <a:extLst>
                  <a:ext uri="{0D108BD9-81ED-4DB2-BD59-A6C34878D82A}">
                    <a16:rowId xmlns:a16="http://schemas.microsoft.com/office/drawing/2014/main" val="642301335"/>
                  </a:ext>
                </a:extLst>
              </a:tr>
              <a:tr h="236095">
                <a:tc>
                  <a:txBody>
                    <a:bodyPr/>
                    <a:lstStyle/>
                    <a:p>
                      <a:r>
                        <a:rPr lang="en-CH" sz="1200"/>
                        <a:t>Total number of RF modules</a:t>
                      </a:r>
                    </a:p>
                  </a:txBody>
                  <a:tcPr/>
                </a:tc>
                <a:tc>
                  <a:txBody>
                    <a:bodyPr/>
                    <a:lstStyle/>
                    <a:p>
                      <a:pPr algn="ctr"/>
                      <a:r>
                        <a:rPr lang="en-CH" sz="1200"/>
                        <a:t>5+6+12+1 = 24</a:t>
                      </a:r>
                    </a:p>
                  </a:txBody>
                  <a:tcPr/>
                </a:tc>
                <a:tc>
                  <a:txBody>
                    <a:bodyPr/>
                    <a:lstStyle/>
                    <a:p>
                      <a:pPr algn="ctr"/>
                      <a:r>
                        <a:rPr lang="en-CH" sz="1200"/>
                        <a:t>4+4+9+1 = 18</a:t>
                      </a:r>
                    </a:p>
                  </a:txBody>
                  <a:tcPr/>
                </a:tc>
                <a:tc>
                  <a:txBody>
                    <a:bodyPr/>
                    <a:lstStyle/>
                    <a:p>
                      <a:pPr algn="ctr"/>
                      <a:r>
                        <a:rPr lang="en-CH" sz="1200"/>
                        <a:t>5+4+9+1 = 19</a:t>
                      </a:r>
                    </a:p>
                  </a:txBody>
                  <a:tcPr/>
                </a:tc>
                <a:extLst>
                  <a:ext uri="{0D108BD9-81ED-4DB2-BD59-A6C34878D82A}">
                    <a16:rowId xmlns:a16="http://schemas.microsoft.com/office/drawing/2014/main" val="4204257868"/>
                  </a:ext>
                </a:extLst>
              </a:tr>
              <a:tr h="236095">
                <a:tc>
                  <a:txBody>
                    <a:bodyPr/>
                    <a:lstStyle/>
                    <a:p>
                      <a:r>
                        <a:rPr lang="en-CH" sz="1200"/>
                        <a:t>Total number of solenoids</a:t>
                      </a:r>
                    </a:p>
                  </a:txBody>
                  <a:tcPr/>
                </a:tc>
                <a:tc>
                  <a:txBody>
                    <a:bodyPr/>
                    <a:lstStyle/>
                    <a:p>
                      <a:pPr algn="ctr"/>
                      <a:r>
                        <a:rPr lang="en-CH" sz="1200"/>
                        <a:t>10*10 = 100</a:t>
                      </a:r>
                    </a:p>
                  </a:txBody>
                  <a:tcPr/>
                </a:tc>
                <a:tc>
                  <a:txBody>
                    <a:bodyPr/>
                    <a:lstStyle/>
                    <a:p>
                      <a:pPr algn="ctr"/>
                      <a:r>
                        <a:rPr lang="en-CH" sz="1200"/>
                        <a:t>16*10 = 160</a:t>
                      </a:r>
                    </a:p>
                  </a:txBody>
                  <a:tcPr/>
                </a:tc>
                <a:tc>
                  <a:txBody>
                    <a:bodyPr/>
                    <a:lstStyle/>
                    <a:p>
                      <a:pPr algn="ctr"/>
                      <a:r>
                        <a:rPr lang="en-CH" sz="1200"/>
                        <a:t>10*10 = 100</a:t>
                      </a:r>
                    </a:p>
                  </a:txBody>
                  <a:tcPr/>
                </a:tc>
                <a:extLst>
                  <a:ext uri="{0D108BD9-81ED-4DB2-BD59-A6C34878D82A}">
                    <a16:rowId xmlns:a16="http://schemas.microsoft.com/office/drawing/2014/main" val="2450679433"/>
                  </a:ext>
                </a:extLst>
              </a:tr>
              <a:tr h="236095">
                <a:tc>
                  <a:txBody>
                    <a:bodyPr/>
                    <a:lstStyle/>
                    <a:p>
                      <a:r>
                        <a:rPr lang="en-CH" sz="1200"/>
                        <a:t>Total number of quadrupoles</a:t>
                      </a:r>
                    </a:p>
                  </a:txBody>
                  <a:tcPr/>
                </a:tc>
                <a:tc>
                  <a:txBody>
                    <a:bodyPr/>
                    <a:lstStyle/>
                    <a:p>
                      <a:pPr algn="ctr"/>
                      <a:r>
                        <a:rPr lang="en-CH" sz="1200"/>
                        <a:t>12+12+1 = 25</a:t>
                      </a:r>
                    </a:p>
                  </a:txBody>
                  <a:tcPr/>
                </a:tc>
                <a:tc>
                  <a:txBody>
                    <a:bodyPr/>
                    <a:lstStyle/>
                    <a:p>
                      <a:pPr algn="ctr"/>
                      <a:r>
                        <a:rPr lang="en-CH" sz="1200"/>
                        <a:t>16+18+2 = 36</a:t>
                      </a:r>
                    </a:p>
                  </a:txBody>
                  <a:tcPr/>
                </a:tc>
                <a:tc>
                  <a:txBody>
                    <a:bodyPr/>
                    <a:lstStyle/>
                    <a:p>
                      <a:pPr algn="ctr"/>
                      <a:r>
                        <a:rPr lang="en-CH" sz="1200"/>
                        <a:t>16+18+2 = 36</a:t>
                      </a:r>
                    </a:p>
                  </a:txBody>
                  <a:tcPr/>
                </a:tc>
                <a:extLst>
                  <a:ext uri="{0D108BD9-81ED-4DB2-BD59-A6C34878D82A}">
                    <a16:rowId xmlns:a16="http://schemas.microsoft.com/office/drawing/2014/main" val="3370008710"/>
                  </a:ext>
                </a:extLst>
              </a:tr>
              <a:tr h="236095">
                <a:tc>
                  <a:txBody>
                    <a:bodyPr/>
                    <a:lstStyle/>
                    <a:p>
                      <a:r>
                        <a:rPr lang="en-CH" sz="1200"/>
                        <a:t>RF power consumption [MW]</a:t>
                      </a:r>
                    </a:p>
                  </a:txBody>
                  <a:tcPr/>
                </a:tc>
                <a:tc>
                  <a:txBody>
                    <a:bodyPr/>
                    <a:lstStyle/>
                    <a:p>
                      <a:pPr algn="ctr"/>
                      <a:r>
                        <a:rPr lang="en-CH" sz="1200"/>
                        <a:t>24*0.19 = 4.56</a:t>
                      </a:r>
                    </a:p>
                  </a:txBody>
                  <a:tcPr/>
                </a:tc>
                <a:tc>
                  <a:txBody>
                    <a:bodyPr/>
                    <a:lstStyle/>
                    <a:p>
                      <a:pPr algn="ctr"/>
                      <a:r>
                        <a:rPr lang="en-CH" sz="1200"/>
                        <a:t>18*0.19 = 3.42</a:t>
                      </a:r>
                    </a:p>
                  </a:txBody>
                  <a:tcPr/>
                </a:tc>
                <a:tc>
                  <a:txBody>
                    <a:bodyPr/>
                    <a:lstStyle/>
                    <a:p>
                      <a:pPr algn="ctr"/>
                      <a:r>
                        <a:rPr lang="en-CH" sz="1200"/>
                        <a:t>19*0.19 = 3.61</a:t>
                      </a:r>
                    </a:p>
                  </a:txBody>
                  <a:tcPr/>
                </a:tc>
                <a:extLst>
                  <a:ext uri="{0D108BD9-81ED-4DB2-BD59-A6C34878D82A}">
                    <a16:rowId xmlns:a16="http://schemas.microsoft.com/office/drawing/2014/main" val="904551156"/>
                  </a:ext>
                </a:extLst>
              </a:tr>
              <a:tr h="236095">
                <a:tc>
                  <a:txBody>
                    <a:bodyPr/>
                    <a:lstStyle/>
                    <a:p>
                      <a:r>
                        <a:rPr lang="en-CH" sz="1200"/>
                        <a:t>Solenoid power consumption [MW]</a:t>
                      </a:r>
                    </a:p>
                  </a:txBody>
                  <a:tcPr/>
                </a:tc>
                <a:tc>
                  <a:txBody>
                    <a:bodyPr/>
                    <a:lstStyle/>
                    <a:p>
                      <a:pPr algn="ctr"/>
                      <a:r>
                        <a:rPr lang="en-CH" sz="1200"/>
                        <a:t>100*0.016 = 1.60</a:t>
                      </a:r>
                    </a:p>
                  </a:txBody>
                  <a:tcPr/>
                </a:tc>
                <a:tc>
                  <a:txBody>
                    <a:bodyPr/>
                    <a:lstStyle/>
                    <a:p>
                      <a:pPr algn="ctr"/>
                      <a:r>
                        <a:rPr lang="en-CH" sz="1200"/>
                        <a:t>160*0.016 = 2.56</a:t>
                      </a:r>
                    </a:p>
                  </a:txBody>
                  <a:tcPr/>
                </a:tc>
                <a:tc>
                  <a:txBody>
                    <a:bodyPr/>
                    <a:lstStyle/>
                    <a:p>
                      <a:pPr algn="ctr"/>
                      <a:r>
                        <a:rPr lang="en-CH" sz="1200"/>
                        <a:t>100*0.016 = 1.60</a:t>
                      </a:r>
                    </a:p>
                  </a:txBody>
                  <a:tcPr/>
                </a:tc>
                <a:extLst>
                  <a:ext uri="{0D108BD9-81ED-4DB2-BD59-A6C34878D82A}">
                    <a16:rowId xmlns:a16="http://schemas.microsoft.com/office/drawing/2014/main" val="3690484569"/>
                  </a:ext>
                </a:extLst>
              </a:tr>
              <a:tr h="236095">
                <a:tc>
                  <a:txBody>
                    <a:bodyPr/>
                    <a:lstStyle/>
                    <a:p>
                      <a:r>
                        <a:rPr lang="en-CH" sz="1200"/>
                        <a:t>Quadrupole power co</a:t>
                      </a:r>
                      <a:r>
                        <a:rPr lang="en-US" sz="1200"/>
                        <a:t>n</a:t>
                      </a:r>
                      <a:r>
                        <a:rPr lang="en-CH" sz="1200"/>
                        <a:t>sumption [MW]</a:t>
                      </a:r>
                    </a:p>
                  </a:txBody>
                  <a:tcPr/>
                </a:tc>
                <a:tc>
                  <a:txBody>
                    <a:bodyPr/>
                    <a:lstStyle/>
                    <a:p>
                      <a:pPr algn="ctr"/>
                      <a:r>
                        <a:rPr lang="en-CH" sz="1200"/>
                        <a:t>neglected</a:t>
                      </a:r>
                    </a:p>
                  </a:txBody>
                  <a:tcPr/>
                </a:tc>
                <a:tc>
                  <a:txBody>
                    <a:bodyPr/>
                    <a:lstStyle/>
                    <a:p>
                      <a:pPr algn="ctr"/>
                      <a:r>
                        <a:rPr lang="en-CH" sz="1200"/>
                        <a:t>neglected</a:t>
                      </a:r>
                    </a:p>
                  </a:txBody>
                  <a:tcPr/>
                </a:tc>
                <a:tc>
                  <a:txBody>
                    <a:bodyPr/>
                    <a:lstStyle/>
                    <a:p>
                      <a:pPr algn="ctr"/>
                      <a:r>
                        <a:rPr lang="en-CH" sz="1200"/>
                        <a:t>neglected</a:t>
                      </a:r>
                    </a:p>
                  </a:txBody>
                  <a:tcPr/>
                </a:tc>
                <a:extLst>
                  <a:ext uri="{0D108BD9-81ED-4DB2-BD59-A6C34878D82A}">
                    <a16:rowId xmlns:a16="http://schemas.microsoft.com/office/drawing/2014/main" val="437735761"/>
                  </a:ext>
                </a:extLst>
              </a:tr>
              <a:tr h="236095">
                <a:tc>
                  <a:txBody>
                    <a:bodyPr/>
                    <a:lstStyle/>
                    <a:p>
                      <a:r>
                        <a:rPr lang="en-CH" sz="1200" b="1"/>
                        <a:t>Total power consumption [MW]</a:t>
                      </a:r>
                    </a:p>
                  </a:txBody>
                  <a:tcPr/>
                </a:tc>
                <a:tc>
                  <a:txBody>
                    <a:bodyPr/>
                    <a:lstStyle/>
                    <a:p>
                      <a:pPr algn="ctr"/>
                      <a:r>
                        <a:rPr lang="en-CH" sz="1200" b="1"/>
                        <a:t>6.16</a:t>
                      </a:r>
                    </a:p>
                  </a:txBody>
                  <a:tcPr/>
                </a:tc>
                <a:tc>
                  <a:txBody>
                    <a:bodyPr/>
                    <a:lstStyle/>
                    <a:p>
                      <a:pPr algn="ctr"/>
                      <a:r>
                        <a:rPr lang="en-CH" sz="1200" b="1"/>
                        <a:t>5.98</a:t>
                      </a:r>
                    </a:p>
                  </a:txBody>
                  <a:tcPr/>
                </a:tc>
                <a:tc>
                  <a:txBody>
                    <a:bodyPr/>
                    <a:lstStyle/>
                    <a:p>
                      <a:pPr algn="ctr"/>
                      <a:r>
                        <a:rPr lang="en-CH" sz="1200" b="1" dirty="0">
                          <a:solidFill>
                            <a:srgbClr val="FF0000"/>
                          </a:solidFill>
                        </a:rPr>
                        <a:t>5.21</a:t>
                      </a:r>
                    </a:p>
                  </a:txBody>
                  <a:tcPr/>
                </a:tc>
                <a:extLst>
                  <a:ext uri="{0D108BD9-81ED-4DB2-BD59-A6C34878D82A}">
                    <a16:rowId xmlns:a16="http://schemas.microsoft.com/office/drawing/2014/main" val="4156612517"/>
                  </a:ext>
                </a:extLst>
              </a:tr>
              <a:tr h="236095">
                <a:tc>
                  <a:txBody>
                    <a:bodyPr/>
                    <a:lstStyle/>
                    <a:p>
                      <a:endParaRPr lang="en-CH" sz="1200"/>
                    </a:p>
                  </a:txBody>
                  <a:tcPr/>
                </a:tc>
                <a:tc>
                  <a:txBody>
                    <a:bodyPr/>
                    <a:lstStyle/>
                    <a:p>
                      <a:pPr algn="ctr"/>
                      <a:endParaRPr lang="en-CH" sz="1200"/>
                    </a:p>
                  </a:txBody>
                  <a:tcPr/>
                </a:tc>
                <a:tc>
                  <a:txBody>
                    <a:bodyPr/>
                    <a:lstStyle/>
                    <a:p>
                      <a:pPr algn="ctr"/>
                      <a:endParaRPr lang="en-CH" sz="1200"/>
                    </a:p>
                  </a:txBody>
                  <a:tcPr/>
                </a:tc>
                <a:tc>
                  <a:txBody>
                    <a:bodyPr/>
                    <a:lstStyle/>
                    <a:p>
                      <a:pPr algn="ctr"/>
                      <a:endParaRPr lang="en-CH" sz="1200" dirty="0"/>
                    </a:p>
                  </a:txBody>
                  <a:tcPr/>
                </a:tc>
                <a:extLst>
                  <a:ext uri="{0D108BD9-81ED-4DB2-BD59-A6C34878D82A}">
                    <a16:rowId xmlns:a16="http://schemas.microsoft.com/office/drawing/2014/main" val="2410462266"/>
                  </a:ext>
                </a:extLst>
              </a:tr>
            </a:tbl>
          </a:graphicData>
        </a:graphic>
      </p:graphicFrame>
      <p:sp>
        <p:nvSpPr>
          <p:cNvPr id="14" name="TextBox 13">
            <a:extLst>
              <a:ext uri="{FF2B5EF4-FFF2-40B4-BE49-F238E27FC236}">
                <a16:creationId xmlns:a16="http://schemas.microsoft.com/office/drawing/2014/main" id="{541F50CD-D3B1-44FC-5FDB-43935B7DBD4E}"/>
              </a:ext>
            </a:extLst>
          </p:cNvPr>
          <p:cNvSpPr txBox="1"/>
          <p:nvPr/>
        </p:nvSpPr>
        <p:spPr>
          <a:xfrm>
            <a:off x="400360" y="5792472"/>
            <a:ext cx="7804211" cy="276999"/>
          </a:xfrm>
          <a:prstGeom prst="rect">
            <a:avLst/>
          </a:prstGeom>
          <a:noFill/>
        </p:spPr>
        <p:txBody>
          <a:bodyPr wrap="square" rtlCol="0">
            <a:spAutoFit/>
          </a:bodyPr>
          <a:lstStyle/>
          <a:p>
            <a:pPr marL="285750" indent="-285750">
              <a:buFont typeface="Arial" panose="020B0604020202020204" pitchFamily="34" charset="0"/>
              <a:buChar char="•"/>
            </a:pPr>
            <a:r>
              <a:rPr lang="en-CH" sz="1200" b="1" dirty="0">
                <a:solidFill>
                  <a:srgbClr val="FF0000"/>
                </a:solidFill>
              </a:rPr>
              <a:t>Study will be focused on the “G20</a:t>
            </a:r>
            <a:r>
              <a:rPr lang="en-US" sz="1200" b="1" dirty="0">
                <a:solidFill>
                  <a:srgbClr val="FF0000"/>
                </a:solidFill>
              </a:rPr>
              <a:t>+G</a:t>
            </a:r>
            <a:r>
              <a:rPr lang="en-CH" sz="1200" b="1" dirty="0">
                <a:solidFill>
                  <a:srgbClr val="FF0000"/>
                </a:solidFill>
              </a:rPr>
              <a:t>14” option, which is best choice, with power consumptions reduced by 15%</a:t>
            </a:r>
          </a:p>
        </p:txBody>
      </p:sp>
    </p:spTree>
    <p:extLst>
      <p:ext uri="{BB962C8B-B14F-4D97-AF65-F5344CB8AC3E}">
        <p14:creationId xmlns:p14="http://schemas.microsoft.com/office/powerpoint/2010/main" val="2364500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563FC-D153-C570-A38C-52BB89A02155}"/>
              </a:ext>
            </a:extLst>
          </p:cNvPr>
          <p:cNvSpPr>
            <a:spLocks noGrp="1"/>
          </p:cNvSpPr>
          <p:nvPr>
            <p:ph type="title"/>
          </p:nvPr>
        </p:nvSpPr>
        <p:spPr/>
        <p:txBody>
          <a:bodyPr/>
          <a:lstStyle/>
          <a:p>
            <a:r>
              <a:rPr lang="en-US" dirty="0"/>
              <a:t>Positron </a:t>
            </a:r>
            <a:r>
              <a:rPr lang="en-US" dirty="0" err="1"/>
              <a:t>linac</a:t>
            </a:r>
            <a:r>
              <a:rPr lang="en-US" dirty="0"/>
              <a:t> design</a:t>
            </a:r>
            <a:endParaRPr lang="en-GB" dirty="0"/>
          </a:p>
        </p:txBody>
      </p:sp>
      <p:sp>
        <p:nvSpPr>
          <p:cNvPr id="3" name="Content Placeholder 2">
            <a:extLst>
              <a:ext uri="{FF2B5EF4-FFF2-40B4-BE49-F238E27FC236}">
                <a16:creationId xmlns:a16="http://schemas.microsoft.com/office/drawing/2014/main" id="{E1A444FE-0898-12DB-3549-C11ACA538E27}"/>
              </a:ext>
            </a:extLst>
          </p:cNvPr>
          <p:cNvSpPr>
            <a:spLocks noGrp="1"/>
          </p:cNvSpPr>
          <p:nvPr>
            <p:ph idx="1"/>
          </p:nvPr>
        </p:nvSpPr>
        <p:spPr>
          <a:xfrm>
            <a:off x="260456" y="826642"/>
            <a:ext cx="8655729" cy="1125396"/>
          </a:xfrm>
        </p:spPr>
        <p:txBody>
          <a:bodyPr>
            <a:normAutofit/>
          </a:bodyPr>
          <a:lstStyle/>
          <a:p>
            <a:pPr>
              <a:lnSpc>
                <a:spcPct val="150000"/>
              </a:lnSpc>
            </a:pPr>
            <a:r>
              <a:rPr lang="en-US" sz="2400" dirty="0"/>
              <a:t>Minimum energies at </a:t>
            </a:r>
            <a:r>
              <a:rPr lang="en-US" sz="2400" dirty="0" err="1"/>
              <a:t>linac</a:t>
            </a:r>
            <a:r>
              <a:rPr lang="en-US" sz="2400" dirty="0"/>
              <a:t> entrance</a:t>
            </a:r>
          </a:p>
          <a:p>
            <a:pPr lvl="1">
              <a:lnSpc>
                <a:spcPct val="150000"/>
              </a:lnSpc>
            </a:pPr>
            <a:r>
              <a:rPr lang="en-GB" sz="2000" dirty="0"/>
              <a:t>Currently assuming </a:t>
            </a:r>
            <a:r>
              <a:rPr lang="en-GB" sz="2000" dirty="0">
                <a:solidFill>
                  <a:srgbClr val="C00000"/>
                </a:solidFill>
              </a:rPr>
              <a:t>12 mm*rad</a:t>
            </a:r>
            <a:r>
              <a:rPr lang="en-GB" sz="2000" dirty="0"/>
              <a:t> emittance</a:t>
            </a:r>
          </a:p>
        </p:txBody>
      </p:sp>
      <p:sp>
        <p:nvSpPr>
          <p:cNvPr id="4" name="Date Placeholder 3">
            <a:extLst>
              <a:ext uri="{FF2B5EF4-FFF2-40B4-BE49-F238E27FC236}">
                <a16:creationId xmlns:a16="http://schemas.microsoft.com/office/drawing/2014/main" id="{E4F985EA-E989-29F5-15F1-DEDF54EB0341}"/>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A50553B3-2F77-C25E-B3E1-72EDC2A95CA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5491FF2D-D42E-1F7B-090B-3D02B5939659}"/>
              </a:ext>
            </a:extLst>
          </p:cNvPr>
          <p:cNvSpPr>
            <a:spLocks noGrp="1"/>
          </p:cNvSpPr>
          <p:nvPr>
            <p:ph type="sldNum" sz="quarter" idx="12"/>
          </p:nvPr>
        </p:nvSpPr>
        <p:spPr/>
        <p:txBody>
          <a:bodyPr/>
          <a:lstStyle/>
          <a:p>
            <a:fld id="{AB77291F-9249-41CC-8B30-9A94ABA696B3}" type="slidenum">
              <a:rPr lang="zh-CN" altLang="en-US" smtClean="0"/>
              <a:t>7</a:t>
            </a:fld>
            <a:endParaRPr lang="zh-CN" altLang="en-US"/>
          </a:p>
        </p:txBody>
      </p:sp>
      <p:pic>
        <p:nvPicPr>
          <p:cNvPr id="8" name="Picture 7">
            <a:extLst>
              <a:ext uri="{FF2B5EF4-FFF2-40B4-BE49-F238E27FC236}">
                <a16:creationId xmlns:a16="http://schemas.microsoft.com/office/drawing/2014/main" id="{6755F016-32EC-2419-D4B8-645CF2B707BE}"/>
              </a:ext>
            </a:extLst>
          </p:cNvPr>
          <p:cNvPicPr>
            <a:picLocks noChangeAspect="1"/>
          </p:cNvPicPr>
          <p:nvPr/>
        </p:nvPicPr>
        <p:blipFill>
          <a:blip r:embed="rId2"/>
          <a:stretch>
            <a:fillRect/>
          </a:stretch>
        </p:blipFill>
        <p:spPr>
          <a:xfrm>
            <a:off x="298188" y="2319802"/>
            <a:ext cx="4801246" cy="3483831"/>
          </a:xfrm>
          <a:prstGeom prst="rect">
            <a:avLst/>
          </a:prstGeom>
        </p:spPr>
      </p:pic>
      <p:sp>
        <p:nvSpPr>
          <p:cNvPr id="10" name="TextBox 9">
            <a:extLst>
              <a:ext uri="{FF2B5EF4-FFF2-40B4-BE49-F238E27FC236}">
                <a16:creationId xmlns:a16="http://schemas.microsoft.com/office/drawing/2014/main" id="{E000A058-FDC9-7FB8-65A2-77B424004D00}"/>
              </a:ext>
            </a:extLst>
          </p:cNvPr>
          <p:cNvSpPr txBox="1"/>
          <p:nvPr/>
        </p:nvSpPr>
        <p:spPr>
          <a:xfrm>
            <a:off x="5287583" y="2645391"/>
            <a:ext cx="3419169" cy="2048894"/>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1400" dirty="0"/>
              <a:t>Parameters assumed:</a:t>
            </a:r>
          </a:p>
          <a:p>
            <a:pPr marL="742950" lvl="1" indent="-285750">
              <a:lnSpc>
                <a:spcPct val="150000"/>
              </a:lnSpc>
              <a:buFont typeface="Courier New" panose="02070309020205020404" pitchFamily="49" charset="0"/>
              <a:buChar char="o"/>
            </a:pPr>
            <a:r>
              <a:rPr lang="en-GB" sz="1200" dirty="0"/>
              <a:t>Structure iris radius: 30 mm</a:t>
            </a:r>
          </a:p>
          <a:p>
            <a:pPr marL="742950" lvl="1" indent="-285750">
              <a:lnSpc>
                <a:spcPct val="150000"/>
              </a:lnSpc>
              <a:buFont typeface="Courier New" panose="02070309020205020404" pitchFamily="49" charset="0"/>
              <a:buChar char="o"/>
            </a:pPr>
            <a:r>
              <a:rPr lang="en-GB" sz="1200" dirty="0"/>
              <a:t>Structure length: 3 m</a:t>
            </a:r>
          </a:p>
          <a:p>
            <a:pPr marL="742950" lvl="1" indent="-285750">
              <a:lnSpc>
                <a:spcPct val="150000"/>
              </a:lnSpc>
              <a:buFont typeface="Courier New" panose="02070309020205020404" pitchFamily="49" charset="0"/>
              <a:buChar char="o"/>
            </a:pPr>
            <a:r>
              <a:rPr lang="en-GB" sz="1200" dirty="0"/>
              <a:t>FODO phase advance: 90 </a:t>
            </a:r>
            <a:r>
              <a:rPr lang="en-GB" sz="1200" dirty="0" err="1"/>
              <a:t>deg</a:t>
            </a:r>
            <a:endParaRPr lang="en-GB" sz="1200" dirty="0"/>
          </a:p>
          <a:p>
            <a:pPr marL="742950" lvl="1" indent="-285750">
              <a:lnSpc>
                <a:spcPct val="150000"/>
              </a:lnSpc>
              <a:buFont typeface="Courier New" panose="02070309020205020404" pitchFamily="49" charset="0"/>
              <a:buChar char="o"/>
            </a:pPr>
            <a:r>
              <a:rPr lang="en-GB" sz="1200" dirty="0"/>
              <a:t>Quadrupole length: 0.4 m</a:t>
            </a:r>
          </a:p>
          <a:p>
            <a:pPr marL="742950" lvl="1" indent="-285750">
              <a:lnSpc>
                <a:spcPct val="150000"/>
              </a:lnSpc>
              <a:buFont typeface="Courier New" panose="02070309020205020404" pitchFamily="49" charset="0"/>
              <a:buChar char="o"/>
            </a:pPr>
            <a:r>
              <a:rPr lang="en-GB" sz="1200" dirty="0"/>
              <a:t>Quadrupole-Structure distance: 0.15 m</a:t>
            </a:r>
          </a:p>
          <a:p>
            <a:pPr marL="742950" lvl="1" indent="-285750">
              <a:lnSpc>
                <a:spcPct val="150000"/>
              </a:lnSpc>
              <a:buFont typeface="Courier New" panose="02070309020205020404" pitchFamily="49" charset="0"/>
              <a:buChar char="o"/>
            </a:pPr>
            <a:r>
              <a:rPr lang="en-GB" sz="1200" dirty="0"/>
              <a:t>Structure-Structure distance: 0.1 m</a:t>
            </a:r>
          </a:p>
        </p:txBody>
      </p:sp>
      <p:sp>
        <p:nvSpPr>
          <p:cNvPr id="11" name="Star: 5 Points 10">
            <a:extLst>
              <a:ext uri="{FF2B5EF4-FFF2-40B4-BE49-F238E27FC236}">
                <a16:creationId xmlns:a16="http://schemas.microsoft.com/office/drawing/2014/main" id="{883F568E-3A0F-394F-C6B2-B98717AD34B1}"/>
              </a:ext>
            </a:extLst>
          </p:cNvPr>
          <p:cNvSpPr/>
          <p:nvPr/>
        </p:nvSpPr>
        <p:spPr>
          <a:xfrm>
            <a:off x="3399504" y="4513008"/>
            <a:ext cx="206477" cy="191729"/>
          </a:xfrm>
          <a:prstGeom prst="star5">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Star: 5 Points 11">
            <a:extLst>
              <a:ext uri="{FF2B5EF4-FFF2-40B4-BE49-F238E27FC236}">
                <a16:creationId xmlns:a16="http://schemas.microsoft.com/office/drawing/2014/main" id="{7FCC1792-BE90-2C62-C6D0-1E7F856BD08D}"/>
              </a:ext>
            </a:extLst>
          </p:cNvPr>
          <p:cNvSpPr/>
          <p:nvPr/>
        </p:nvSpPr>
        <p:spPr>
          <a:xfrm>
            <a:off x="3397049" y="3087330"/>
            <a:ext cx="206477" cy="191729"/>
          </a:xfrm>
          <a:prstGeom prst="star5">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A3BCA4A-5AE3-EF3A-412C-3CB8FE992451}"/>
              </a:ext>
            </a:extLst>
          </p:cNvPr>
          <p:cNvSpPr txBox="1"/>
          <p:nvPr/>
        </p:nvSpPr>
        <p:spPr>
          <a:xfrm>
            <a:off x="2558702" y="2849603"/>
            <a:ext cx="1111049" cy="307777"/>
          </a:xfrm>
          <a:prstGeom prst="rect">
            <a:avLst/>
          </a:prstGeom>
          <a:noFill/>
        </p:spPr>
        <p:txBody>
          <a:bodyPr wrap="square">
            <a:spAutoFit/>
          </a:bodyPr>
          <a:lstStyle/>
          <a:p>
            <a:r>
              <a:rPr lang="en-GB" sz="1400" dirty="0">
                <a:solidFill>
                  <a:srgbClr val="C00000"/>
                </a:solidFill>
              </a:rPr>
              <a:t>1424 MeV</a:t>
            </a:r>
          </a:p>
        </p:txBody>
      </p:sp>
      <p:sp>
        <p:nvSpPr>
          <p:cNvPr id="16" name="TextBox 15">
            <a:extLst>
              <a:ext uri="{FF2B5EF4-FFF2-40B4-BE49-F238E27FC236}">
                <a16:creationId xmlns:a16="http://schemas.microsoft.com/office/drawing/2014/main" id="{61C92FF2-2B86-2B8A-E445-A74453EC4D07}"/>
              </a:ext>
            </a:extLst>
          </p:cNvPr>
          <p:cNvSpPr txBox="1"/>
          <p:nvPr/>
        </p:nvSpPr>
        <p:spPr>
          <a:xfrm>
            <a:off x="2623884" y="4291083"/>
            <a:ext cx="870155" cy="307777"/>
          </a:xfrm>
          <a:prstGeom prst="rect">
            <a:avLst/>
          </a:prstGeom>
          <a:noFill/>
        </p:spPr>
        <p:txBody>
          <a:bodyPr wrap="square">
            <a:spAutoFit/>
          </a:bodyPr>
          <a:lstStyle/>
          <a:p>
            <a:r>
              <a:rPr lang="en-GB" sz="1400" dirty="0">
                <a:solidFill>
                  <a:srgbClr val="C00000"/>
                </a:solidFill>
              </a:rPr>
              <a:t>775 MeV</a:t>
            </a:r>
          </a:p>
        </p:txBody>
      </p:sp>
    </p:spTree>
    <p:extLst>
      <p:ext uri="{BB962C8B-B14F-4D97-AF65-F5344CB8AC3E}">
        <p14:creationId xmlns:p14="http://schemas.microsoft.com/office/powerpoint/2010/main" val="4278128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50C0D-9643-C8B4-7F6F-BA5FE0610464}"/>
              </a:ext>
            </a:extLst>
          </p:cNvPr>
          <p:cNvSpPr>
            <a:spLocks noGrp="1"/>
          </p:cNvSpPr>
          <p:nvPr>
            <p:ph type="title"/>
          </p:nvPr>
        </p:nvSpPr>
        <p:spPr/>
        <p:txBody>
          <a:bodyPr/>
          <a:lstStyle/>
          <a:p>
            <a:r>
              <a:rPr lang="en-CH" dirty="0"/>
              <a:t>Positron linac</a:t>
            </a:r>
            <a:r>
              <a:rPr lang="en-US" dirty="0"/>
              <a:t> results</a:t>
            </a:r>
            <a:endParaRPr lang="en-CH" dirty="0"/>
          </a:p>
        </p:txBody>
      </p:sp>
      <p:sp>
        <p:nvSpPr>
          <p:cNvPr id="4" name="Date Placeholder 3">
            <a:extLst>
              <a:ext uri="{FF2B5EF4-FFF2-40B4-BE49-F238E27FC236}">
                <a16:creationId xmlns:a16="http://schemas.microsoft.com/office/drawing/2014/main" id="{D9707A2C-E8F3-4FDC-43D2-1208DAFADC66}"/>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7C349465-FFE8-560E-7E78-4EF198FC6941}"/>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1DE7B90D-903B-AD85-3F23-3CE240AA08AA}"/>
              </a:ext>
            </a:extLst>
          </p:cNvPr>
          <p:cNvSpPr>
            <a:spLocks noGrp="1"/>
          </p:cNvSpPr>
          <p:nvPr>
            <p:ph type="sldNum" sz="quarter" idx="12"/>
          </p:nvPr>
        </p:nvSpPr>
        <p:spPr/>
        <p:txBody>
          <a:bodyPr/>
          <a:lstStyle/>
          <a:p>
            <a:fld id="{AB77291F-9249-41CC-8B30-9A94ABA696B3}" type="slidenum">
              <a:rPr lang="zh-CN" altLang="en-US" smtClean="0"/>
              <a:t>8</a:t>
            </a:fld>
            <a:endParaRPr lang="zh-CN" altLang="en-US"/>
          </a:p>
        </p:txBody>
      </p:sp>
      <p:sp>
        <p:nvSpPr>
          <p:cNvPr id="7" name="Content Placeholder 2">
            <a:extLst>
              <a:ext uri="{FF2B5EF4-FFF2-40B4-BE49-F238E27FC236}">
                <a16:creationId xmlns:a16="http://schemas.microsoft.com/office/drawing/2014/main" id="{79B01C91-7429-0A6C-D417-1DE4E75C5A32}"/>
              </a:ext>
            </a:extLst>
          </p:cNvPr>
          <p:cNvSpPr txBox="1">
            <a:spLocks/>
          </p:cNvSpPr>
          <p:nvPr/>
        </p:nvSpPr>
        <p:spPr>
          <a:xfrm>
            <a:off x="266330" y="794550"/>
            <a:ext cx="8113174" cy="4521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CH" sz="1600" b="1"/>
              <a:t>Parameters and results</a:t>
            </a:r>
          </a:p>
        </p:txBody>
      </p:sp>
      <p:graphicFrame>
        <p:nvGraphicFramePr>
          <p:cNvPr id="18" name="Table 17">
            <a:extLst>
              <a:ext uri="{FF2B5EF4-FFF2-40B4-BE49-F238E27FC236}">
                <a16:creationId xmlns:a16="http://schemas.microsoft.com/office/drawing/2014/main" id="{F9886CF3-AE08-5F57-2205-B402A55C179C}"/>
              </a:ext>
            </a:extLst>
          </p:cNvPr>
          <p:cNvGraphicFramePr>
            <a:graphicFrameLocks noGrp="1"/>
          </p:cNvGraphicFramePr>
          <p:nvPr>
            <p:extLst>
              <p:ext uri="{D42A27DB-BD31-4B8C-83A1-F6EECF244321}">
                <p14:modId xmlns:p14="http://schemas.microsoft.com/office/powerpoint/2010/main" val="130628408"/>
              </p:ext>
            </p:extLst>
          </p:nvPr>
        </p:nvGraphicFramePr>
        <p:xfrm>
          <a:off x="487514" y="1217621"/>
          <a:ext cx="8213357" cy="4732157"/>
        </p:xfrm>
        <a:graphic>
          <a:graphicData uri="http://schemas.openxmlformats.org/drawingml/2006/table">
            <a:tbl>
              <a:tblPr firstRow="1" bandRow="1">
                <a:tableStyleId>{5C22544A-7EE6-4342-B048-85BDC9FD1C3A}</a:tableStyleId>
              </a:tblPr>
              <a:tblGrid>
                <a:gridCol w="5396295">
                  <a:extLst>
                    <a:ext uri="{9D8B030D-6E8A-4147-A177-3AD203B41FA5}">
                      <a16:colId xmlns:a16="http://schemas.microsoft.com/office/drawing/2014/main" val="2054570180"/>
                    </a:ext>
                  </a:extLst>
                </a:gridCol>
                <a:gridCol w="2817062">
                  <a:extLst>
                    <a:ext uri="{9D8B030D-6E8A-4147-A177-3AD203B41FA5}">
                      <a16:colId xmlns:a16="http://schemas.microsoft.com/office/drawing/2014/main" val="2187295415"/>
                    </a:ext>
                  </a:extLst>
                </a:gridCol>
              </a:tblGrid>
              <a:tr h="294859">
                <a:tc>
                  <a:txBody>
                    <a:bodyPr/>
                    <a:lstStyle/>
                    <a:p>
                      <a:r>
                        <a:rPr lang="en-CH" sz="1200" dirty="0"/>
                        <a:t>Parameter</a:t>
                      </a:r>
                    </a:p>
                  </a:txBody>
                  <a:tcPr anchor="ctr"/>
                </a:tc>
                <a:tc>
                  <a:txBody>
                    <a:bodyPr/>
                    <a:lstStyle/>
                    <a:p>
                      <a:pPr algn="ctr"/>
                      <a:r>
                        <a:rPr lang="en-CH" sz="1200"/>
                        <a:t>Value</a:t>
                      </a:r>
                    </a:p>
                  </a:txBody>
                  <a:tcPr anchor="ctr"/>
                </a:tc>
                <a:extLst>
                  <a:ext uri="{0D108BD9-81ED-4DB2-BD59-A6C34878D82A}">
                    <a16:rowId xmlns:a16="http://schemas.microsoft.com/office/drawing/2014/main" val="1538150187"/>
                  </a:ext>
                </a:extLst>
              </a:tr>
              <a:tr h="294859">
                <a:tc>
                  <a:txBody>
                    <a:bodyPr/>
                    <a:lstStyle/>
                    <a:p>
                      <a:r>
                        <a:rPr lang="en-CH" sz="1200"/>
                        <a:t>FODO phase advance [°]</a:t>
                      </a:r>
                    </a:p>
                  </a:txBody>
                  <a:tcPr anchor="ctr"/>
                </a:tc>
                <a:tc>
                  <a:txBody>
                    <a:bodyPr/>
                    <a:lstStyle/>
                    <a:p>
                      <a:pPr algn="ctr"/>
                      <a:r>
                        <a:rPr lang="en-CH" sz="1200"/>
                        <a:t>90</a:t>
                      </a:r>
                    </a:p>
                  </a:txBody>
                  <a:tcPr anchor="ctr"/>
                </a:tc>
                <a:extLst>
                  <a:ext uri="{0D108BD9-81ED-4DB2-BD59-A6C34878D82A}">
                    <a16:rowId xmlns:a16="http://schemas.microsoft.com/office/drawing/2014/main" val="272724617"/>
                  </a:ext>
                </a:extLst>
              </a:tr>
              <a:tr h="294859">
                <a:tc>
                  <a:txBody>
                    <a:bodyPr/>
                    <a:lstStyle/>
                    <a:p>
                      <a:r>
                        <a:rPr lang="en-CH" sz="1200"/>
                        <a:t>Quadrupole spacings in S2, S3 [m]</a:t>
                      </a:r>
                    </a:p>
                  </a:txBody>
                  <a:tcPr anchor="ctr"/>
                </a:tc>
                <a:tc>
                  <a:txBody>
                    <a:bodyPr/>
                    <a:lstStyle/>
                    <a:p>
                      <a:pPr algn="ctr"/>
                      <a:r>
                        <a:rPr lang="en-CH" sz="1200"/>
                        <a:t>3.3, 6.4</a:t>
                      </a:r>
                    </a:p>
                  </a:txBody>
                  <a:tcPr anchor="ctr"/>
                </a:tc>
                <a:extLst>
                  <a:ext uri="{0D108BD9-81ED-4DB2-BD59-A6C34878D82A}">
                    <a16:rowId xmlns:a16="http://schemas.microsoft.com/office/drawing/2014/main" val="2919079241"/>
                  </a:ext>
                </a:extLst>
              </a:tr>
              <a:tr h="294859">
                <a:tc>
                  <a:txBody>
                    <a:bodyPr/>
                    <a:lstStyle/>
                    <a:p>
                      <a:r>
                        <a:rPr lang="en-CH" sz="1200"/>
                        <a:t>Number of structures in S1, S2, S3</a:t>
                      </a:r>
                    </a:p>
                  </a:txBody>
                  <a:tcPr anchor="ctr"/>
                </a:tc>
                <a:tc>
                  <a:txBody>
                    <a:bodyPr/>
                    <a:lstStyle/>
                    <a:p>
                      <a:pPr algn="ctr"/>
                      <a:r>
                        <a:rPr lang="en-CH" sz="1200" dirty="0"/>
                        <a:t>10, 16, 36</a:t>
                      </a:r>
                    </a:p>
                  </a:txBody>
                  <a:tcPr anchor="ctr"/>
                </a:tc>
                <a:extLst>
                  <a:ext uri="{0D108BD9-81ED-4DB2-BD59-A6C34878D82A}">
                    <a16:rowId xmlns:a16="http://schemas.microsoft.com/office/drawing/2014/main" val="3064594583"/>
                  </a:ext>
                </a:extLst>
              </a:tr>
              <a:tr h="309272">
                <a:tc>
                  <a:txBody>
                    <a:bodyPr/>
                    <a:lstStyle/>
                    <a:p>
                      <a:r>
                        <a:rPr lang="en-CH" sz="1200" dirty="0"/>
                        <a:t>Average gradient [MV/m] (w/o SRWF)</a:t>
                      </a:r>
                    </a:p>
                  </a:txBody>
                  <a:tcPr anchor="ctr"/>
                </a:tc>
                <a:tc>
                  <a:txBody>
                    <a:bodyPr/>
                    <a:lstStyle/>
                    <a:p>
                      <a:pPr algn="ctr"/>
                      <a:r>
                        <a:rPr lang="en-US" sz="1200" dirty="0"/>
                        <a:t>20</a:t>
                      </a:r>
                      <a:r>
                        <a:rPr lang="en-CH" sz="1200" dirty="0"/>
                        <a:t>, 1</a:t>
                      </a:r>
                      <a:r>
                        <a:rPr lang="en-US" sz="1200" dirty="0"/>
                        <a:t>4</a:t>
                      </a:r>
                      <a:r>
                        <a:rPr lang="en-CH" sz="1200" dirty="0"/>
                        <a:t>, </a:t>
                      </a:r>
                      <a:r>
                        <a:rPr lang="en-US" sz="1200" dirty="0"/>
                        <a:t>13.271</a:t>
                      </a:r>
                      <a:endParaRPr lang="en-CH" sz="1200" dirty="0"/>
                    </a:p>
                  </a:txBody>
                  <a:tcPr anchor="ctr"/>
                </a:tc>
                <a:extLst>
                  <a:ext uri="{0D108BD9-81ED-4DB2-BD59-A6C34878D82A}">
                    <a16:rowId xmlns:a16="http://schemas.microsoft.com/office/drawing/2014/main" val="766068241"/>
                  </a:ext>
                </a:extLst>
              </a:tr>
              <a:tr h="2948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200" dirty="0">
                          <a:solidFill>
                            <a:srgbClr val="0000FF"/>
                          </a:solidFill>
                        </a:rPr>
                        <a:t>Average gradient </a:t>
                      </a:r>
                      <a:r>
                        <a:rPr lang="en-CH" sz="1200" dirty="0"/>
                        <a:t>[MV/m] (w/ </a:t>
                      </a:r>
                      <a:r>
                        <a:rPr lang="en-US" sz="1200" dirty="0"/>
                        <a:t>  </a:t>
                      </a:r>
                      <a:r>
                        <a:rPr lang="en-CH" sz="1200" dirty="0"/>
                        <a:t>SRWF)</a:t>
                      </a:r>
                    </a:p>
                  </a:txBody>
                  <a:tcPr anchor="ctr"/>
                </a:tc>
                <a:tc>
                  <a:txBody>
                    <a:bodyPr/>
                    <a:lstStyle/>
                    <a:p>
                      <a:pPr algn="ctr"/>
                      <a:r>
                        <a:rPr lang="en-US" sz="1200" dirty="0">
                          <a:solidFill>
                            <a:srgbClr val="FF0000"/>
                          </a:solidFill>
                        </a:rPr>
                        <a:t>20</a:t>
                      </a:r>
                      <a:r>
                        <a:rPr lang="en-CH" sz="1200" dirty="0">
                          <a:solidFill>
                            <a:srgbClr val="FF0000"/>
                          </a:solidFill>
                        </a:rPr>
                        <a:t>, </a:t>
                      </a:r>
                      <a:r>
                        <a:rPr lang="en-US" sz="1200" dirty="0">
                          <a:solidFill>
                            <a:srgbClr val="FF0000"/>
                          </a:solidFill>
                        </a:rPr>
                        <a:t>14</a:t>
                      </a:r>
                      <a:r>
                        <a:rPr lang="en-CH" sz="1200" dirty="0">
                          <a:solidFill>
                            <a:srgbClr val="FF0000"/>
                          </a:solidFill>
                        </a:rPr>
                        <a:t>, </a:t>
                      </a:r>
                      <a:r>
                        <a:rPr lang="en-US" sz="1200" dirty="0">
                          <a:solidFill>
                            <a:srgbClr val="FF0000"/>
                          </a:solidFill>
                        </a:rPr>
                        <a:t>13.595</a:t>
                      </a:r>
                      <a:endParaRPr lang="en-CH" sz="1200" dirty="0">
                        <a:solidFill>
                          <a:srgbClr val="FF0000"/>
                        </a:solidFill>
                      </a:endParaRPr>
                    </a:p>
                  </a:txBody>
                  <a:tcPr anchor="ctr"/>
                </a:tc>
                <a:extLst>
                  <a:ext uri="{0D108BD9-81ED-4DB2-BD59-A6C34878D82A}">
                    <a16:rowId xmlns:a16="http://schemas.microsoft.com/office/drawing/2014/main" val="160459747"/>
                  </a:ext>
                </a:extLst>
              </a:tr>
              <a:tr h="294859">
                <a:tc>
                  <a:txBody>
                    <a:bodyPr/>
                    <a:lstStyle/>
                    <a:p>
                      <a:r>
                        <a:rPr lang="en-CH" sz="1200" dirty="0"/>
                        <a:t>RF phases off-crest in S1, S2, S3 [°]</a:t>
                      </a:r>
                    </a:p>
                  </a:txBody>
                  <a:tcPr anchor="ctr"/>
                </a:tc>
                <a:tc>
                  <a:txBody>
                    <a:bodyPr/>
                    <a:lstStyle/>
                    <a:p>
                      <a:pPr algn="ctr"/>
                      <a:r>
                        <a:rPr lang="en-CH" sz="1200" dirty="0"/>
                        <a:t>-10, 5, 5</a:t>
                      </a:r>
                    </a:p>
                  </a:txBody>
                  <a:tcPr anchor="ctr"/>
                </a:tc>
                <a:extLst>
                  <a:ext uri="{0D108BD9-81ED-4DB2-BD59-A6C34878D82A}">
                    <a16:rowId xmlns:a16="http://schemas.microsoft.com/office/drawing/2014/main" val="2580749620"/>
                  </a:ext>
                </a:extLst>
              </a:tr>
              <a:tr h="294859">
                <a:tc>
                  <a:txBody>
                    <a:bodyPr/>
                    <a:lstStyle/>
                    <a:p>
                      <a:r>
                        <a:rPr lang="en-CH" sz="1200" dirty="0"/>
                        <a:t>Expected maximum emittance to transport [mm*rad]</a:t>
                      </a:r>
                    </a:p>
                  </a:txBody>
                  <a:tcPr anchor="ctr"/>
                </a:tc>
                <a:tc>
                  <a:txBody>
                    <a:bodyPr/>
                    <a:lstStyle/>
                    <a:p>
                      <a:pPr algn="ctr"/>
                      <a:r>
                        <a:rPr lang="en-CH" sz="1200" dirty="0"/>
                        <a:t>~12.0</a:t>
                      </a:r>
                    </a:p>
                  </a:txBody>
                  <a:tcPr anchor="ctr"/>
                </a:tc>
                <a:extLst>
                  <a:ext uri="{0D108BD9-81ED-4DB2-BD59-A6C34878D82A}">
                    <a16:rowId xmlns:a16="http://schemas.microsoft.com/office/drawing/2014/main" val="4241993693"/>
                  </a:ext>
                </a:extLst>
              </a:tr>
              <a:tr h="294859">
                <a:tc>
                  <a:txBody>
                    <a:bodyPr/>
                    <a:lstStyle/>
                    <a:p>
                      <a:r>
                        <a:rPr lang="en-US" sz="1200" dirty="0"/>
                        <a:t>Average</a:t>
                      </a:r>
                      <a:r>
                        <a:rPr lang="en-CH" sz="1200" dirty="0"/>
                        <a:t> energy </a:t>
                      </a:r>
                      <a:r>
                        <a:rPr lang="en-US" sz="1200" dirty="0"/>
                        <a:t>(around peak) </a:t>
                      </a:r>
                      <a:r>
                        <a:rPr lang="en-CH" sz="1200" dirty="0"/>
                        <a:t>at entrance of S1, S2, S3 [MeV]</a:t>
                      </a:r>
                      <a:r>
                        <a:rPr lang="en-US" sz="1200" dirty="0"/>
                        <a:t> </a:t>
                      </a:r>
                      <a:r>
                        <a:rPr lang="en-CH" sz="1200" dirty="0"/>
                        <a:t>(w/o SRWF)</a:t>
                      </a:r>
                    </a:p>
                  </a:txBody>
                  <a:tcPr anchor="ctr"/>
                </a:tc>
                <a:tc>
                  <a:txBody>
                    <a:bodyPr/>
                    <a:lstStyle/>
                    <a:p>
                      <a:pPr algn="ctr"/>
                      <a:r>
                        <a:rPr lang="en-CH" sz="1200" dirty="0"/>
                        <a:t>20</a:t>
                      </a:r>
                      <a:r>
                        <a:rPr lang="en-US" sz="1200" dirty="0"/>
                        <a:t>3</a:t>
                      </a:r>
                      <a:r>
                        <a:rPr lang="en-CH" sz="1200" dirty="0"/>
                        <a:t>, 7</a:t>
                      </a:r>
                      <a:r>
                        <a:rPr lang="en-US" sz="1200" dirty="0"/>
                        <a:t>77</a:t>
                      </a:r>
                      <a:r>
                        <a:rPr lang="en-CH" sz="1200" dirty="0"/>
                        <a:t>, 14</a:t>
                      </a:r>
                      <a:r>
                        <a:rPr lang="en-US" sz="1200" dirty="0"/>
                        <a:t>44</a:t>
                      </a:r>
                      <a:endParaRPr lang="en-CH" sz="1200" dirty="0"/>
                    </a:p>
                  </a:txBody>
                  <a:tcPr anchor="ctr"/>
                </a:tc>
                <a:extLst>
                  <a:ext uri="{0D108BD9-81ED-4DB2-BD59-A6C34878D82A}">
                    <a16:rowId xmlns:a16="http://schemas.microsoft.com/office/drawing/2014/main" val="1372617017"/>
                  </a:ext>
                </a:extLst>
              </a:tr>
              <a:tr h="2948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FF"/>
                          </a:solidFill>
                        </a:rPr>
                        <a:t>Average</a:t>
                      </a:r>
                      <a:r>
                        <a:rPr lang="en-CH" sz="1200" dirty="0">
                          <a:solidFill>
                            <a:srgbClr val="0000FF"/>
                          </a:solidFill>
                        </a:rPr>
                        <a:t> energy </a:t>
                      </a:r>
                      <a:r>
                        <a:rPr lang="en-US" sz="1200" dirty="0"/>
                        <a:t>(around peak) </a:t>
                      </a:r>
                      <a:r>
                        <a:rPr lang="en-CH" sz="1200" dirty="0"/>
                        <a:t>at entrance of S1, S2, S3 [MeV]</a:t>
                      </a:r>
                      <a:r>
                        <a:rPr lang="en-US" sz="1200" dirty="0"/>
                        <a:t> </a:t>
                      </a:r>
                      <a:r>
                        <a:rPr lang="en-CH" sz="1200" dirty="0"/>
                        <a:t>(w/ </a:t>
                      </a:r>
                      <a:r>
                        <a:rPr lang="en-US" sz="1200" dirty="0"/>
                        <a:t>  </a:t>
                      </a:r>
                      <a:r>
                        <a:rPr lang="en-CH" sz="1200" dirty="0"/>
                        <a:t>SRWF)</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200" dirty="0">
                          <a:solidFill>
                            <a:srgbClr val="FF0000"/>
                          </a:solidFill>
                        </a:rPr>
                        <a:t>20</a:t>
                      </a:r>
                      <a:r>
                        <a:rPr lang="en-US" sz="1200" dirty="0">
                          <a:solidFill>
                            <a:srgbClr val="FF0000"/>
                          </a:solidFill>
                        </a:rPr>
                        <a:t>3</a:t>
                      </a:r>
                      <a:r>
                        <a:rPr lang="en-CH" sz="1200" dirty="0">
                          <a:solidFill>
                            <a:srgbClr val="FF0000"/>
                          </a:solidFill>
                        </a:rPr>
                        <a:t>, 7</a:t>
                      </a:r>
                      <a:r>
                        <a:rPr lang="en-US" sz="1200" dirty="0">
                          <a:solidFill>
                            <a:srgbClr val="FF0000"/>
                          </a:solidFill>
                        </a:rPr>
                        <a:t>67</a:t>
                      </a:r>
                      <a:r>
                        <a:rPr lang="en-CH" sz="1200" dirty="0">
                          <a:solidFill>
                            <a:srgbClr val="FF0000"/>
                          </a:solidFill>
                        </a:rPr>
                        <a:t>, 14</a:t>
                      </a:r>
                      <a:r>
                        <a:rPr lang="en-US" sz="1200" dirty="0">
                          <a:solidFill>
                            <a:srgbClr val="FF0000"/>
                          </a:solidFill>
                        </a:rPr>
                        <a:t>24</a:t>
                      </a:r>
                      <a:endParaRPr lang="en-CH" sz="1200" dirty="0">
                        <a:solidFill>
                          <a:srgbClr val="FF0000"/>
                        </a:solidFill>
                      </a:endParaRPr>
                    </a:p>
                  </a:txBody>
                  <a:tcPr anchor="ctr"/>
                </a:tc>
                <a:extLst>
                  <a:ext uri="{0D108BD9-81ED-4DB2-BD59-A6C34878D82A}">
                    <a16:rowId xmlns:a16="http://schemas.microsoft.com/office/drawing/2014/main" val="2947087963"/>
                  </a:ext>
                </a:extLst>
              </a:tr>
              <a:tr h="294859">
                <a:tc>
                  <a:txBody>
                    <a:bodyPr/>
                    <a:lstStyle/>
                    <a:p>
                      <a:r>
                        <a:rPr lang="en-US" sz="1200" dirty="0">
                          <a:solidFill>
                            <a:srgbClr val="0000FF"/>
                          </a:solidFill>
                        </a:rPr>
                        <a:t>Bunch length </a:t>
                      </a:r>
                      <a:r>
                        <a:rPr lang="en-US" sz="1200" dirty="0"/>
                        <a:t>(around peak) </a:t>
                      </a:r>
                      <a:r>
                        <a:rPr lang="en-CH" sz="1200" dirty="0"/>
                        <a:t>at S3 </a:t>
                      </a:r>
                      <a:r>
                        <a:rPr lang="en-US" sz="1200" dirty="0"/>
                        <a:t>exit [mm]</a:t>
                      </a:r>
                      <a:endParaRPr lang="en-CH" sz="1200" dirty="0"/>
                    </a:p>
                  </a:txBody>
                  <a:tcPr anchor="ctr"/>
                </a:tc>
                <a:tc>
                  <a:txBody>
                    <a:bodyPr/>
                    <a:lstStyle/>
                    <a:p>
                      <a:pPr algn="ctr"/>
                      <a:r>
                        <a:rPr lang="en-US" sz="1200" dirty="0">
                          <a:solidFill>
                            <a:srgbClr val="FF0000"/>
                          </a:solidFill>
                        </a:rPr>
                        <a:t>3.0</a:t>
                      </a:r>
                      <a:endParaRPr lang="en-CH" sz="1200" dirty="0">
                        <a:solidFill>
                          <a:srgbClr val="FF0000"/>
                        </a:solidFill>
                      </a:endParaRPr>
                    </a:p>
                  </a:txBody>
                  <a:tcPr anchor="ctr"/>
                </a:tc>
                <a:extLst>
                  <a:ext uri="{0D108BD9-81ED-4DB2-BD59-A6C34878D82A}">
                    <a16:rowId xmlns:a16="http://schemas.microsoft.com/office/drawing/2014/main" val="880863674"/>
                  </a:ext>
                </a:extLst>
              </a:tr>
              <a:tr h="294859">
                <a:tc>
                  <a:txBody>
                    <a:bodyPr/>
                    <a:lstStyle/>
                    <a:p>
                      <a:r>
                        <a:rPr lang="en-US" sz="1200" dirty="0">
                          <a:solidFill>
                            <a:srgbClr val="0000FF"/>
                          </a:solidFill>
                        </a:rPr>
                        <a:t>Energy spread </a:t>
                      </a:r>
                      <a:r>
                        <a:rPr lang="en-US" sz="1200" dirty="0"/>
                        <a:t>(around peak) </a:t>
                      </a:r>
                      <a:r>
                        <a:rPr lang="en-CH" sz="1200" dirty="0"/>
                        <a:t>at S3 </a:t>
                      </a:r>
                      <a:r>
                        <a:rPr lang="en-US" sz="1200" dirty="0"/>
                        <a:t>exit [%]</a:t>
                      </a:r>
                      <a:endParaRPr lang="en-CH" sz="1200" dirty="0"/>
                    </a:p>
                  </a:txBody>
                  <a:tcPr anchor="ctr"/>
                </a:tc>
                <a:tc>
                  <a:txBody>
                    <a:bodyPr/>
                    <a:lstStyle/>
                    <a:p>
                      <a:pPr algn="ctr"/>
                      <a:r>
                        <a:rPr lang="en-US" sz="1200" dirty="0">
                          <a:solidFill>
                            <a:srgbClr val="FF0000"/>
                          </a:solidFill>
                        </a:rPr>
                        <a:t>1.0</a:t>
                      </a:r>
                      <a:endParaRPr lang="en-CH" sz="1200" dirty="0">
                        <a:solidFill>
                          <a:srgbClr val="FF0000"/>
                        </a:solidFill>
                      </a:endParaRPr>
                    </a:p>
                  </a:txBody>
                  <a:tcPr anchor="ctr"/>
                </a:tc>
                <a:extLst>
                  <a:ext uri="{0D108BD9-81ED-4DB2-BD59-A6C34878D82A}">
                    <a16:rowId xmlns:a16="http://schemas.microsoft.com/office/drawing/2014/main" val="2842969664"/>
                  </a:ext>
                </a:extLst>
              </a:tr>
              <a:tr h="294859">
                <a:tc>
                  <a:txBody>
                    <a:bodyPr/>
                    <a:lstStyle/>
                    <a:p>
                      <a:r>
                        <a:rPr lang="en-CH" sz="1200" dirty="0">
                          <a:solidFill>
                            <a:srgbClr val="0000FF"/>
                          </a:solidFill>
                        </a:rPr>
                        <a:t>Positron yield </a:t>
                      </a:r>
                      <a:r>
                        <a:rPr lang="en-CH" sz="1200" dirty="0"/>
                        <a:t>at S</a:t>
                      </a:r>
                      <a:r>
                        <a:rPr lang="en-US" sz="1200" dirty="0"/>
                        <a:t>3</a:t>
                      </a:r>
                      <a:r>
                        <a:rPr lang="en-CH" sz="1200" dirty="0"/>
                        <a:t> exit (all positrons)</a:t>
                      </a:r>
                    </a:p>
                  </a:txBody>
                  <a:tcPr anchor="ctr"/>
                </a:tc>
                <a:tc>
                  <a:txBody>
                    <a:bodyPr/>
                    <a:lstStyle/>
                    <a:p>
                      <a:pPr algn="ctr"/>
                      <a:r>
                        <a:rPr lang="en-CH" sz="1200" dirty="0">
                          <a:solidFill>
                            <a:srgbClr val="FF0000"/>
                          </a:solidFill>
                        </a:rPr>
                        <a:t>3.</a:t>
                      </a:r>
                      <a:r>
                        <a:rPr lang="en-US" sz="1200" dirty="0">
                          <a:solidFill>
                            <a:srgbClr val="FF0000"/>
                          </a:solidFill>
                        </a:rPr>
                        <a:t>34</a:t>
                      </a:r>
                      <a:endParaRPr lang="en-CH" sz="1200" dirty="0">
                        <a:solidFill>
                          <a:srgbClr val="FF0000"/>
                        </a:solidFill>
                      </a:endParaRPr>
                    </a:p>
                  </a:txBody>
                  <a:tcPr anchor="ctr"/>
                </a:tc>
                <a:extLst>
                  <a:ext uri="{0D108BD9-81ED-4DB2-BD59-A6C34878D82A}">
                    <a16:rowId xmlns:a16="http://schemas.microsoft.com/office/drawing/2014/main" val="4204257868"/>
                  </a:ext>
                </a:extLst>
              </a:tr>
              <a:tr h="294859">
                <a:tc>
                  <a:txBody>
                    <a:bodyPr/>
                    <a:lstStyle/>
                    <a:p>
                      <a:r>
                        <a:rPr lang="en-US" sz="1200" dirty="0" err="1">
                          <a:solidFill>
                            <a:srgbClr val="0000FF"/>
                          </a:solidFill>
                        </a:rPr>
                        <a:t>Normalised</a:t>
                      </a:r>
                      <a:r>
                        <a:rPr lang="en-US" sz="1200" dirty="0">
                          <a:solidFill>
                            <a:srgbClr val="0000FF"/>
                          </a:solidFill>
                        </a:rPr>
                        <a:t> X, Y emittances</a:t>
                      </a:r>
                      <a:r>
                        <a:rPr lang="en-US" sz="1200" dirty="0"/>
                        <a:t> </a:t>
                      </a:r>
                      <a:r>
                        <a:rPr lang="en-CH" sz="1200" dirty="0"/>
                        <a:t>at S</a:t>
                      </a:r>
                      <a:r>
                        <a:rPr lang="en-US" sz="1200" dirty="0"/>
                        <a:t>3</a:t>
                      </a:r>
                      <a:r>
                        <a:rPr lang="en-CH" sz="1200" dirty="0"/>
                        <a:t> exit</a:t>
                      </a:r>
                      <a:r>
                        <a:rPr lang="en-US" sz="1200" dirty="0"/>
                        <a:t> </a:t>
                      </a:r>
                      <a:r>
                        <a:rPr lang="en-CH" sz="1200" dirty="0"/>
                        <a:t>(all positrons</a:t>
                      </a:r>
                      <a:r>
                        <a:rPr lang="en-US" sz="1200" dirty="0"/>
                        <a:t>)</a:t>
                      </a:r>
                      <a:r>
                        <a:rPr lang="en-CH" sz="1200" dirty="0"/>
                        <a:t> </a:t>
                      </a:r>
                      <a:r>
                        <a:rPr lang="en-US" sz="1200" dirty="0"/>
                        <a:t>[mm*rad]</a:t>
                      </a:r>
                      <a:endParaRPr lang="en-CH" sz="1200" dirty="0"/>
                    </a:p>
                  </a:txBody>
                  <a:tcPr anchor="ctr"/>
                </a:tc>
                <a:tc>
                  <a:txBody>
                    <a:bodyPr/>
                    <a:lstStyle/>
                    <a:p>
                      <a:pPr algn="ctr"/>
                      <a:r>
                        <a:rPr lang="en-US" sz="1200" dirty="0">
                          <a:solidFill>
                            <a:srgbClr val="FF0000"/>
                          </a:solidFill>
                        </a:rPr>
                        <a:t>12.7, 12.2</a:t>
                      </a:r>
                      <a:endParaRPr lang="en-CH" sz="1200" dirty="0">
                        <a:solidFill>
                          <a:srgbClr val="FF0000"/>
                        </a:solidFill>
                      </a:endParaRPr>
                    </a:p>
                  </a:txBody>
                  <a:tcPr anchor="ctr"/>
                </a:tc>
                <a:extLst>
                  <a:ext uri="{0D108BD9-81ED-4DB2-BD59-A6C34878D82A}">
                    <a16:rowId xmlns:a16="http://schemas.microsoft.com/office/drawing/2014/main" val="1253017798"/>
                  </a:ext>
                </a:extLst>
              </a:tr>
              <a:tr h="294859">
                <a:tc>
                  <a:txBody>
                    <a:bodyPr/>
                    <a:lstStyle/>
                    <a:p>
                      <a:r>
                        <a:rPr lang="en-US" sz="1200" dirty="0">
                          <a:solidFill>
                            <a:srgbClr val="0000FF"/>
                          </a:solidFill>
                        </a:rPr>
                        <a:t>Expected </a:t>
                      </a:r>
                      <a:r>
                        <a:rPr lang="en-CH" sz="1200" dirty="0">
                          <a:solidFill>
                            <a:srgbClr val="0000FF"/>
                          </a:solidFill>
                        </a:rPr>
                        <a:t>DR accepted yield </a:t>
                      </a:r>
                      <a:r>
                        <a:rPr lang="en-CH" sz="1200" dirty="0"/>
                        <a:t>with 2% energy acceptance</a:t>
                      </a:r>
                    </a:p>
                  </a:txBody>
                  <a:tcPr anchor="ctr"/>
                </a:tc>
                <a:tc>
                  <a:txBody>
                    <a:bodyPr/>
                    <a:lstStyle/>
                    <a:p>
                      <a:pPr algn="ctr"/>
                      <a:r>
                        <a:rPr lang="en-US" sz="1200" dirty="0">
                          <a:solidFill>
                            <a:srgbClr val="FF0000"/>
                          </a:solidFill>
                        </a:rPr>
                        <a:t>2.91</a:t>
                      </a:r>
                      <a:endParaRPr lang="en-CH" sz="1200" dirty="0">
                        <a:solidFill>
                          <a:srgbClr val="FF0000"/>
                        </a:solidFill>
                      </a:endParaRPr>
                    </a:p>
                  </a:txBody>
                  <a:tcPr anchor="ctr"/>
                </a:tc>
                <a:extLst>
                  <a:ext uri="{0D108BD9-81ED-4DB2-BD59-A6C34878D82A}">
                    <a16:rowId xmlns:a16="http://schemas.microsoft.com/office/drawing/2014/main" val="252529501"/>
                  </a:ext>
                </a:extLst>
              </a:tr>
              <a:tr h="2948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FF"/>
                          </a:solidFill>
                        </a:rPr>
                        <a:t>Expected </a:t>
                      </a:r>
                      <a:r>
                        <a:rPr lang="en-CH" sz="1200" dirty="0">
                          <a:solidFill>
                            <a:srgbClr val="0000FF"/>
                          </a:solidFill>
                        </a:rPr>
                        <a:t>DR accepted yield </a:t>
                      </a:r>
                      <a:r>
                        <a:rPr lang="en-CH" sz="1200" dirty="0"/>
                        <a:t>with 4% energy acceptance</a:t>
                      </a:r>
                    </a:p>
                  </a:txBody>
                  <a:tcPr anchor="ctr"/>
                </a:tc>
                <a:tc>
                  <a:txBody>
                    <a:bodyPr/>
                    <a:lstStyle/>
                    <a:p>
                      <a:pPr algn="ctr"/>
                      <a:r>
                        <a:rPr lang="en-CH" sz="1200" dirty="0">
                          <a:solidFill>
                            <a:srgbClr val="FF0000"/>
                          </a:solidFill>
                        </a:rPr>
                        <a:t>3.</a:t>
                      </a:r>
                      <a:r>
                        <a:rPr lang="en-US" sz="1200" dirty="0">
                          <a:solidFill>
                            <a:srgbClr val="FF0000"/>
                          </a:solidFill>
                        </a:rPr>
                        <a:t>07</a:t>
                      </a:r>
                      <a:endParaRPr lang="en-CH" sz="1200" dirty="0">
                        <a:solidFill>
                          <a:srgbClr val="FF0000"/>
                        </a:solidFill>
                      </a:endParaRPr>
                    </a:p>
                  </a:txBody>
                  <a:tcPr anchor="ctr"/>
                </a:tc>
                <a:extLst>
                  <a:ext uri="{0D108BD9-81ED-4DB2-BD59-A6C34878D82A}">
                    <a16:rowId xmlns:a16="http://schemas.microsoft.com/office/drawing/2014/main" val="2450679433"/>
                  </a:ext>
                </a:extLst>
              </a:tr>
            </a:tbl>
          </a:graphicData>
        </a:graphic>
      </p:graphicFrame>
    </p:spTree>
    <p:extLst>
      <p:ext uri="{BB962C8B-B14F-4D97-AF65-F5344CB8AC3E}">
        <p14:creationId xmlns:p14="http://schemas.microsoft.com/office/powerpoint/2010/main" val="54966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85612-A576-D2E3-1FF7-F6AB85F2B170}"/>
              </a:ext>
            </a:extLst>
          </p:cNvPr>
          <p:cNvSpPr>
            <a:spLocks noGrp="1"/>
          </p:cNvSpPr>
          <p:nvPr>
            <p:ph type="title"/>
          </p:nvPr>
        </p:nvSpPr>
        <p:spPr/>
        <p:txBody>
          <a:bodyPr/>
          <a:lstStyle/>
          <a:p>
            <a:r>
              <a:rPr lang="en-US" dirty="0"/>
              <a:t>Positron </a:t>
            </a:r>
            <a:r>
              <a:rPr lang="en-US" dirty="0" err="1"/>
              <a:t>linac</a:t>
            </a:r>
            <a:r>
              <a:rPr lang="en-US" dirty="0"/>
              <a:t> design</a:t>
            </a:r>
            <a:endParaRPr lang="en-GB" dirty="0"/>
          </a:p>
        </p:txBody>
      </p:sp>
      <p:sp>
        <p:nvSpPr>
          <p:cNvPr id="3" name="Content Placeholder 2">
            <a:extLst>
              <a:ext uri="{FF2B5EF4-FFF2-40B4-BE49-F238E27FC236}">
                <a16:creationId xmlns:a16="http://schemas.microsoft.com/office/drawing/2014/main" id="{4407E751-30D1-9C0E-7560-13C0166E2EF5}"/>
              </a:ext>
            </a:extLst>
          </p:cNvPr>
          <p:cNvSpPr>
            <a:spLocks noGrp="1"/>
          </p:cNvSpPr>
          <p:nvPr>
            <p:ph idx="1"/>
          </p:nvPr>
        </p:nvSpPr>
        <p:spPr>
          <a:xfrm>
            <a:off x="266328" y="949909"/>
            <a:ext cx="8655729" cy="680221"/>
          </a:xfrm>
        </p:spPr>
        <p:txBody>
          <a:bodyPr/>
          <a:lstStyle/>
          <a:p>
            <a:r>
              <a:rPr lang="en-US" dirty="0"/>
              <a:t>Emittance evolution in S1, S2, S3</a:t>
            </a:r>
            <a:endParaRPr lang="en-GB" dirty="0"/>
          </a:p>
        </p:txBody>
      </p:sp>
      <p:sp>
        <p:nvSpPr>
          <p:cNvPr id="4" name="Date Placeholder 3">
            <a:extLst>
              <a:ext uri="{FF2B5EF4-FFF2-40B4-BE49-F238E27FC236}">
                <a16:creationId xmlns:a16="http://schemas.microsoft.com/office/drawing/2014/main" id="{624A36C7-56F9-CB7F-8B50-C525656E1B49}"/>
              </a:ext>
            </a:extLst>
          </p:cNvPr>
          <p:cNvSpPr>
            <a:spLocks noGrp="1"/>
          </p:cNvSpPr>
          <p:nvPr>
            <p:ph type="dt" sz="half" idx="10"/>
          </p:nvPr>
        </p:nvSpPr>
        <p:spPr/>
        <p:txBody>
          <a:bodyPr/>
          <a:lstStyle/>
          <a:p>
            <a:r>
              <a:rPr lang="en-CH" altLang="zh-CN"/>
              <a:t>Yongke ZHAO</a:t>
            </a:r>
            <a:endParaRPr lang="zh-CN" altLang="en-US"/>
          </a:p>
        </p:txBody>
      </p:sp>
      <p:sp>
        <p:nvSpPr>
          <p:cNvPr id="5" name="Footer Placeholder 4">
            <a:extLst>
              <a:ext uri="{FF2B5EF4-FFF2-40B4-BE49-F238E27FC236}">
                <a16:creationId xmlns:a16="http://schemas.microsoft.com/office/drawing/2014/main" id="{067847CC-37F1-021F-08CF-169053EFFA54}"/>
              </a:ext>
            </a:extLst>
          </p:cNvPr>
          <p:cNvSpPr>
            <a:spLocks noGrp="1"/>
          </p:cNvSpPr>
          <p:nvPr>
            <p:ph type="ftr" sz="quarter" idx="11"/>
          </p:nvPr>
        </p:nvSpPr>
        <p:spPr/>
        <p:txBody>
          <a:bodyPr/>
          <a:lstStyle/>
          <a:p>
            <a:r>
              <a:rPr lang="en-GB" altLang="zh-CN"/>
              <a:t>FCC-ee WP1 meeting</a:t>
            </a:r>
            <a:endParaRPr lang="zh-CN" altLang="en-US"/>
          </a:p>
        </p:txBody>
      </p:sp>
      <p:sp>
        <p:nvSpPr>
          <p:cNvPr id="6" name="Slide Number Placeholder 5">
            <a:extLst>
              <a:ext uri="{FF2B5EF4-FFF2-40B4-BE49-F238E27FC236}">
                <a16:creationId xmlns:a16="http://schemas.microsoft.com/office/drawing/2014/main" id="{94948C6E-8A62-B399-B552-F520F8B31F5B}"/>
              </a:ext>
            </a:extLst>
          </p:cNvPr>
          <p:cNvSpPr>
            <a:spLocks noGrp="1"/>
          </p:cNvSpPr>
          <p:nvPr>
            <p:ph type="sldNum" sz="quarter" idx="12"/>
          </p:nvPr>
        </p:nvSpPr>
        <p:spPr/>
        <p:txBody>
          <a:bodyPr/>
          <a:lstStyle/>
          <a:p>
            <a:fld id="{AB77291F-9249-41CC-8B30-9A94ABA696B3}" type="slidenum">
              <a:rPr lang="zh-CN" altLang="en-US" smtClean="0"/>
              <a:t>9</a:t>
            </a:fld>
            <a:endParaRPr lang="zh-CN" altLang="en-US"/>
          </a:p>
        </p:txBody>
      </p:sp>
      <p:pic>
        <p:nvPicPr>
          <p:cNvPr id="10" name="Picture 9">
            <a:extLst>
              <a:ext uri="{FF2B5EF4-FFF2-40B4-BE49-F238E27FC236}">
                <a16:creationId xmlns:a16="http://schemas.microsoft.com/office/drawing/2014/main" id="{7742A515-62C4-3E1E-A576-F07D419D2DD5}"/>
              </a:ext>
            </a:extLst>
          </p:cNvPr>
          <p:cNvPicPr>
            <a:picLocks noChangeAspect="1"/>
          </p:cNvPicPr>
          <p:nvPr/>
        </p:nvPicPr>
        <p:blipFill>
          <a:blip r:embed="rId2"/>
          <a:stretch>
            <a:fillRect/>
          </a:stretch>
        </p:blipFill>
        <p:spPr>
          <a:xfrm>
            <a:off x="257451" y="1765665"/>
            <a:ext cx="8625022" cy="4639485"/>
          </a:xfrm>
          <a:prstGeom prst="rect">
            <a:avLst/>
          </a:prstGeom>
        </p:spPr>
      </p:pic>
    </p:spTree>
    <p:extLst>
      <p:ext uri="{BB962C8B-B14F-4D97-AF65-F5344CB8AC3E}">
        <p14:creationId xmlns:p14="http://schemas.microsoft.com/office/powerpoint/2010/main" val="1352452295"/>
      </p:ext>
    </p:extLst>
  </p:cSld>
  <p:clrMapOvr>
    <a:masterClrMapping/>
  </p:clrMapOvr>
</p:sld>
</file>

<file path=ppt/theme/theme1.xml><?xml version="1.0" encoding="utf-8"?>
<a:theme xmlns:a="http://schemas.openxmlformats.org/drawingml/2006/main" name="MS Office 365 Theme - M1">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S Office 365 Theme - M1" id="{2B0F6857-42FD-4C6B-97B8-C295891B54F1}" vid="{C48857E3-B9FA-4BD1-A8EB-E82CD44AEA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MS Office 365 Theme - M1</Template>
  <TotalTime>15270</TotalTime>
  <Words>2484</Words>
  <Application>Microsoft Office PowerPoint</Application>
  <PresentationFormat>On-screen Show (4:3)</PresentationFormat>
  <Paragraphs>360</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Courier New</vt:lpstr>
      <vt:lpstr>Wingdings</vt:lpstr>
      <vt:lpstr>MS Office 365 Theme - M1</vt:lpstr>
      <vt:lpstr>FCC-ee positron linac design</vt:lpstr>
      <vt:lpstr>Test 1.0</vt:lpstr>
      <vt:lpstr>Capture section</vt:lpstr>
      <vt:lpstr>Chicane</vt:lpstr>
      <vt:lpstr>Chicane</vt:lpstr>
      <vt:lpstr>Positron linac power consumption</vt:lpstr>
      <vt:lpstr>Positron linac design</vt:lpstr>
      <vt:lpstr>Positron linac results</vt:lpstr>
      <vt:lpstr>Positron linac design</vt:lpstr>
      <vt:lpstr>Test 2.0</vt:lpstr>
      <vt:lpstr>Capture section</vt:lpstr>
      <vt:lpstr>Positron linac results</vt:lpstr>
      <vt:lpstr>Comparison</vt:lpstr>
      <vt:lpstr>Transport table plotting (indicative only)</vt:lpstr>
      <vt:lpstr>Transport table plotting (indicative only)</vt:lpstr>
      <vt:lpstr>Transport table plotting (indicative only)</vt:lpstr>
      <vt:lpstr>Transport table plotting (indicative only)</vt:lpstr>
      <vt:lpstr>Final performance</vt:lpstr>
      <vt:lpstr>Test 2.1</vt:lpstr>
      <vt:lpstr>New chicane design</vt:lpstr>
      <vt:lpstr>New chicane design</vt:lpstr>
      <vt:lpstr>New chicane design</vt:lpstr>
      <vt:lpstr>New chicane design</vt:lpstr>
      <vt:lpstr>New chicane design</vt:lpstr>
      <vt:lpstr>New chicane design</vt:lpstr>
      <vt:lpstr>New chicane design</vt:lpstr>
      <vt:lpstr>New chicane design</vt:lpstr>
      <vt:lpstr>Conclusions</vt:lpstr>
      <vt:lpstr>Backup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Yongke Zhao</dc:creator>
  <cp:lastModifiedBy>Yongke Zhao</cp:lastModifiedBy>
  <cp:revision>617</cp:revision>
  <dcterms:created xsi:type="dcterms:W3CDTF">2023-01-18T11:55:16Z</dcterms:created>
  <dcterms:modified xsi:type="dcterms:W3CDTF">2024-09-27T06:48:35Z</dcterms:modified>
</cp:coreProperties>
</file>