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62" r:id="rId2"/>
    <p:sldId id="590" r:id="rId3"/>
    <p:sldId id="588" r:id="rId4"/>
    <p:sldId id="583" r:id="rId5"/>
    <p:sldId id="530" r:id="rId6"/>
    <p:sldId id="585" r:id="rId7"/>
    <p:sldId id="258" r:id="rId8"/>
    <p:sldId id="587" r:id="rId9"/>
    <p:sldId id="263" r:id="rId10"/>
    <p:sldId id="264" r:id="rId11"/>
    <p:sldId id="589" r:id="rId12"/>
    <p:sldId id="578" r:id="rId13"/>
    <p:sldId id="586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97"/>
    <p:restoredTop sz="90747"/>
  </p:normalViewPr>
  <p:slideViewPr>
    <p:cSldViewPr snapToGrid="0" snapToObjects="1">
      <p:cViewPr varScale="1">
        <p:scale>
          <a:sx n="96" d="100"/>
          <a:sy n="96" d="100"/>
        </p:scale>
        <p:origin x="92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65778-4CEC-1846-9611-E6E71866D994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7F71C-3882-D349-9F76-A57932B1C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320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FEE98-3F2F-40DB-93BE-EFED3AC485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230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3C92BE-BE16-4E0D-9583-070111C56A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98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55127-EC19-D340-8C53-F2314FC5D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2069F5-E199-FE48-B85B-61D623ACB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1C5EF-14B4-214C-8D06-F1D2453CE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68D3B-C27A-0942-839E-BCCBE3E2A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CED98-8E41-D04E-9EEB-B19A3A016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69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AAC51-71BF-1D4D-8ED8-2556EA6BB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5F27F6-C446-B245-B283-A1F54AD68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EBFD7-1524-E342-B342-8A4F3A142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47B47-8295-6743-9350-607D0A32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DE4BE-2B1A-7C45-B224-876A708FB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334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4582FB-86D9-8941-AF39-50430EBD2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78CA78-F18B-1F49-869B-71205714D7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06B70-153C-DC40-8C6E-17FC73C44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BED60-F839-5649-93C2-97D766E22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E9279-44AD-8C48-9FC8-1FDC32605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204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716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15/09/2022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eeFACT</a:t>
            </a:r>
            <a:r>
              <a:rPr lang="en-GB" dirty="0"/>
              <a:t> 2022, 12 – 16 September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5916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716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21/04/2023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99210" y="6467913"/>
            <a:ext cx="6112085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Pre-Injector: CHART collaboration meeting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7563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98003-F1E3-6142-AEF0-E32357CC2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DF0C6-E8D5-8E40-A96F-6CBC43CC7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F1DAB-EAD7-1544-9FD4-68230C8D1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E88D9-6EB6-FD4D-9D61-06CB09A66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7421C-BAF5-B84E-BC81-A7101583A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01448" y="6356351"/>
            <a:ext cx="3165891" cy="365124"/>
          </a:xfrm>
        </p:spPr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341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CF488-ED00-5F4E-805D-1AB3880AC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0BB690-62A1-334C-8A34-24E9082A4A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CE50CD-5FB5-D74F-9911-D09C19BA1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A8AC1-3659-D543-B007-F9CA46B8C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A29F3-4721-E74B-8842-98F413FEF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000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1EF9F-F1CD-D84F-B952-D14B5EACB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344DB-0C13-B84F-AB44-4A0CB65A8E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584CE-3A32-1743-AF16-7ABB8DE2CD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F34691-7456-364A-9759-CC73D57D1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73A609-2088-C844-A7F3-1CAACED4E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E16D44-33FA-6146-9872-BC2E9EF3E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52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79099-99DD-244C-BAC3-7075FB37D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1D0F9-68E0-7747-AC9F-E7C1188A6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E4D3D1-6CE8-FD43-BE2F-5217DD202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99A7CE-1425-1540-AE25-7759CB529D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A2150F-3C57-D046-988E-3A54284DD0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C3D580-A1EB-EC4F-BEAD-FCA336C90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5F2C17-87A1-1B46-85D7-5CCD7572B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0DCC6E-B051-7D44-8784-E96591D9E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3317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95469-7CA3-6C48-9744-22CFEF0F4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F88342-8717-574F-9688-69B691D5F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861EAE-0821-6340-A2B8-BE7176D4E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AF85B2-C96F-9E4A-83D9-1EA936B8E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597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F8A32C-29E0-CD41-A58A-E4E760EB2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5776A9-8B68-534F-ADDB-E23F12721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1B49C-D0BC-A943-A13D-67032C50F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9730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13C4A-BD20-4C46-9076-3199C84A1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C6648-E4CD-FE48-9946-D05376C5B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EED209-F1F8-5D49-9206-9325F6235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EFEE63-2608-E64A-9AFB-5A439B2B5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975A16-0224-A741-868E-4EEF04704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35092-93F7-8A44-8E02-E512E76F1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93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28AFA-41B3-224B-9293-919DC0B45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D35850-1239-4844-9FB0-A87C9116CA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F4A3CD-E02A-EE47-B0D1-C294196959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4A8717-3D0D-6F41-A34B-09F02AB7E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EBD60-7C03-8447-BEB8-75302E5C8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93A93C-E43A-3048-A171-A84F36EE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300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9F2D7D-C2FC-944A-9D43-DD57EFCFA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22961-4E83-C243-B3E2-3EF6066992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7A1FD-3CDC-1E41-9B6F-29700177F6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DA11-3E32-B940-8019-8DB23670E2D2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4015CE-24B0-F542-B435-C410234B3E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103C7-F523-6744-AA04-255FEB3F29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80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60FEF9B-267B-C848-8FD4-C34EDE4BB611}"/>
              </a:ext>
            </a:extLst>
          </p:cNvPr>
          <p:cNvSpPr/>
          <p:nvPr/>
        </p:nvSpPr>
        <p:spPr>
          <a:xfrm>
            <a:off x="4798864" y="5992880"/>
            <a:ext cx="21260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27 September 2024</a:t>
            </a:r>
            <a:endParaRPr lang="en-GB" dirty="0">
              <a:solidFill>
                <a:srgbClr val="000000"/>
              </a:solidFill>
              <a:latin typeface="Calibri Light" panose="020F0302020204030204" pitchFamily="34" charset="0"/>
              <a:ea typeface="Palatino"/>
              <a:cs typeface="Calibri Light" panose="020F03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88920C-EE60-F70C-C185-A90217B0B16C}"/>
              </a:ext>
            </a:extLst>
          </p:cNvPr>
          <p:cNvSpPr txBox="1">
            <a:spLocks/>
          </p:cNvSpPr>
          <p:nvPr/>
        </p:nvSpPr>
        <p:spPr>
          <a:xfrm>
            <a:off x="1524000" y="1691075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300" dirty="0">
                <a:solidFill>
                  <a:srgbClr val="3F3F3F"/>
                </a:solidFill>
              </a:rPr>
              <a:t>WP1 Meeting</a:t>
            </a:r>
            <a:br>
              <a:rPr lang="en-GB" dirty="0">
                <a:solidFill>
                  <a:srgbClr val="3F3F3F"/>
                </a:solidFill>
              </a:rPr>
            </a:br>
            <a:r>
              <a:rPr lang="en-GB" b="1" dirty="0"/>
              <a:t>Physics design of the positron target and capture system</a:t>
            </a:r>
            <a:endParaRPr lang="en-GB" b="1" dirty="0">
              <a:solidFill>
                <a:srgbClr val="3F3F3F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037707F-8E39-3AFE-EAC1-62607F3DB7B5}"/>
              </a:ext>
            </a:extLst>
          </p:cNvPr>
          <p:cNvSpPr/>
          <p:nvPr/>
        </p:nvSpPr>
        <p:spPr>
          <a:xfrm>
            <a:off x="696685" y="4891091"/>
            <a:ext cx="8556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  <a:cs typeface="Helvetica" pitchFamily="2" charset="0"/>
              </a:rPr>
              <a:t>I. Chaikovska on behalf of the WP3 team</a:t>
            </a:r>
            <a:endParaRPr lang="en-FR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6514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5CE05C2-5BF9-449B-B3FB-D3F503F748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710" y="756317"/>
            <a:ext cx="6444025" cy="48815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81A9B0-D74B-40A5-AC87-AED054233F0F}"/>
              </a:ext>
            </a:extLst>
          </p:cNvPr>
          <p:cNvSpPr txBox="1"/>
          <p:nvPr/>
        </p:nvSpPr>
        <p:spPr>
          <a:xfrm>
            <a:off x="247472" y="1672041"/>
            <a:ext cx="46663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+mj-lt"/>
              </a:rPr>
              <a:t>The jitter introduced to both positions (X/Y) </a:t>
            </a:r>
            <a:r>
              <a:rPr lang="en-US" sz="2000" i="1" u="sng" dirty="0">
                <a:latin typeface="+mj-lt"/>
              </a:rPr>
              <a:t>no jitter in XP or YP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21B84C-C121-482C-A740-2AAFF53A7BE6}"/>
              </a:ext>
            </a:extLst>
          </p:cNvPr>
          <p:cNvSpPr txBox="1"/>
          <p:nvPr/>
        </p:nvSpPr>
        <p:spPr>
          <a:xfrm>
            <a:off x="5019263" y="5652328"/>
            <a:ext cx="68777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Jitter in position (x and y) results in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~10% </a:t>
            </a:r>
            <a:r>
              <a:rPr lang="en-US" sz="2000" dirty="0">
                <a:latin typeface="+mj-lt"/>
              </a:rPr>
              <a:t>lower accepted yield (the largest deviation in the current study)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Emittance values: fluctuate between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+/- 4%</a:t>
            </a:r>
            <a:r>
              <a:rPr lang="en-US" sz="2000" dirty="0">
                <a:latin typeface="+mj-lt"/>
              </a:rPr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69B292-82DA-44C1-A0F9-4EA85E84CA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5" y="3235525"/>
            <a:ext cx="4168364" cy="333027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EAC3746F-C208-373B-B9D4-9698A9E12528}"/>
              </a:ext>
            </a:extLst>
          </p:cNvPr>
          <p:cNvSpPr txBox="1">
            <a:spLocks/>
          </p:cNvSpPr>
          <p:nvPr/>
        </p:nvSpPr>
        <p:spPr>
          <a:xfrm>
            <a:off x="424405" y="234055"/>
            <a:ext cx="11343190" cy="71953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4000" b="1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X-Y jitter </a:t>
            </a:r>
            <a:r>
              <a:rPr lang="en-GB" sz="4000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(100% of </a:t>
            </a:r>
            <a:r>
              <a:rPr lang="en-GB" sz="4000" dirty="0" err="1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σ</a:t>
            </a:r>
            <a:r>
              <a:rPr lang="en-GB" sz="4000" baseline="-25000" dirty="0" err="1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pos</a:t>
            </a:r>
            <a:r>
              <a:rPr lang="en-GB" sz="4000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 and </a:t>
            </a:r>
            <a:r>
              <a:rPr lang="en-GB" sz="4000" dirty="0" err="1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σ</a:t>
            </a:r>
            <a:r>
              <a:rPr lang="en-GB" sz="4000" baseline="-25000" dirty="0" err="1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angl</a:t>
            </a:r>
            <a:r>
              <a:rPr lang="en-GB" sz="4000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)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BD6255-8C51-6A01-679A-8013EF44A434}"/>
              </a:ext>
            </a:extLst>
          </p:cNvPr>
          <p:cNvSpPr txBox="1"/>
          <p:nvPr/>
        </p:nvSpPr>
        <p:spPr>
          <a:xfrm>
            <a:off x="10779022" y="222823"/>
            <a:ext cx="1159292" cy="370999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defTabSz="1034826">
              <a:defRPr/>
            </a:pPr>
            <a:r>
              <a:rPr lang="en-US" sz="1811" kern="0" dirty="0">
                <a:solidFill>
                  <a:prstClr val="black"/>
                </a:solidFill>
                <a:latin typeface="Calibri" panose="020F0502020204030204"/>
              </a:rPr>
              <a:t>F. </a:t>
            </a:r>
            <a:r>
              <a:rPr lang="en-US" sz="1811" kern="0" dirty="0" err="1">
                <a:solidFill>
                  <a:prstClr val="black"/>
                </a:solidFill>
                <a:latin typeface="Calibri" panose="020F0502020204030204"/>
              </a:rPr>
              <a:t>Alharthi</a:t>
            </a:r>
            <a:endParaRPr lang="en-US" sz="1811" kern="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89844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4734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1F2B30C-333A-438B-AFB8-7134A22E57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490241"/>
              </p:ext>
            </p:extLst>
          </p:nvPr>
        </p:nvGraphicFramePr>
        <p:xfrm>
          <a:off x="214636" y="705682"/>
          <a:ext cx="7775795" cy="6002895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040822">
                  <a:extLst>
                    <a:ext uri="{9D8B030D-6E8A-4147-A177-3AD203B41FA5}">
                      <a16:colId xmlns:a16="http://schemas.microsoft.com/office/drawing/2014/main" val="2716895452"/>
                    </a:ext>
                  </a:extLst>
                </a:gridCol>
                <a:gridCol w="1792622">
                  <a:extLst>
                    <a:ext uri="{9D8B030D-6E8A-4147-A177-3AD203B41FA5}">
                      <a16:colId xmlns:a16="http://schemas.microsoft.com/office/drawing/2014/main" val="2277492400"/>
                    </a:ext>
                  </a:extLst>
                </a:gridCol>
                <a:gridCol w="1942351">
                  <a:extLst>
                    <a:ext uri="{9D8B030D-6E8A-4147-A177-3AD203B41FA5}">
                      <a16:colId xmlns:a16="http://schemas.microsoft.com/office/drawing/2014/main" val="517795140"/>
                    </a:ext>
                  </a:extLst>
                </a:gridCol>
              </a:tblGrid>
              <a:tr h="723203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Baseline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HTS-Sol.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SuperKEKB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(with BC) - FC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7057"/>
                  </a:ext>
                </a:extLst>
              </a:tr>
              <a:tr h="28886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Aperture of matching device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2r = 30~60 mm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2r = 7~52 mm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3945526"/>
                  </a:ext>
                </a:extLst>
              </a:tr>
              <a:tr h="28886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Positron yield @ target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970139"/>
                  </a:ext>
                </a:extLst>
              </a:tr>
              <a:tr h="28886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size x/y (mm) @ s1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7.49/7.41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5.70/5.67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465746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 total energy (MeV) @ s1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262.16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277.17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0708185"/>
                  </a:ext>
                </a:extLst>
              </a:tr>
              <a:tr h="28215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spread (MeV) @ s1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35.05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26.12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3911716"/>
                  </a:ext>
                </a:extLst>
              </a:tr>
              <a:tr h="28886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Positron yield @ s1</a:t>
                      </a:r>
                      <a:endParaRPr lang="en-GB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0572259"/>
                  </a:ext>
                </a:extLst>
              </a:tr>
              <a:tr h="28886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Bunch length (mm) @ s1</a:t>
                      </a:r>
                    </a:p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Accepted by cut window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1533026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Positron yield @ PL</a:t>
                      </a:r>
                    </a:p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l-GR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E: 2%, </a:t>
                      </a:r>
                      <a:r>
                        <a:rPr lang="el-GR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t: 20 mm/c)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2.85(3.27)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1.48(1.59)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009369"/>
                  </a:ext>
                </a:extLst>
              </a:tr>
              <a:tr h="4036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Primary bunch charge (</a:t>
                      </a:r>
                      <a:r>
                        <a:rPr lang="en-GB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9556686"/>
                  </a:ext>
                </a:extLst>
              </a:tr>
              <a:tr h="4036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Target deposited power (kW)</a:t>
                      </a:r>
                      <a:endParaRPr lang="en-GB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5283889"/>
                  </a:ext>
                </a:extLst>
              </a:tr>
              <a:tr h="4036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PEDD (J/g)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7.08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13.64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3150528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Emittance x/Emittance y (Normalized) (</a:t>
                      </a:r>
                      <a:r>
                        <a:rPr lang="en-US" altLang="zh-CN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mm.rad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@ PL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13/12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7.24/7.54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8831674"/>
                  </a:ext>
                </a:extLst>
              </a:tr>
              <a:tr h="40361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spread (%) @ PL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7510940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2FC45947-6E2F-69C7-F298-82D56E171298}"/>
              </a:ext>
            </a:extLst>
          </p:cNvPr>
          <p:cNvSpPr txBox="1">
            <a:spLocks/>
          </p:cNvSpPr>
          <p:nvPr/>
        </p:nvSpPr>
        <p:spPr>
          <a:xfrm>
            <a:off x="44663" y="23261"/>
            <a:ext cx="11343190" cy="71953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4000" b="1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Latest simulation results </a:t>
            </a:r>
          </a:p>
        </p:txBody>
      </p:sp>
    </p:spTree>
    <p:extLst>
      <p:ext uri="{BB962C8B-B14F-4D97-AF65-F5344CB8AC3E}">
        <p14:creationId xmlns:p14="http://schemas.microsoft.com/office/powerpoint/2010/main" val="3653136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355;p30">
            <a:extLst>
              <a:ext uri="{FF2B5EF4-FFF2-40B4-BE49-F238E27FC236}">
                <a16:creationId xmlns:a16="http://schemas.microsoft.com/office/drawing/2014/main" id="{A9FEEA26-9E8E-49D5-8CFD-DA7801DD74E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2024" t="16906" r="53242" b="18784"/>
          <a:stretch/>
        </p:blipFill>
        <p:spPr>
          <a:xfrm>
            <a:off x="799938" y="2938554"/>
            <a:ext cx="1757137" cy="313012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99A188-CDF3-40D1-959E-BF9065D36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272" y="3549445"/>
            <a:ext cx="8028888" cy="25021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71D740-9C7C-407B-A991-8388BEEE9C3D}"/>
              </a:ext>
            </a:extLst>
          </p:cNvPr>
          <p:cNvSpPr txBox="1"/>
          <p:nvPr/>
        </p:nvSpPr>
        <p:spPr>
          <a:xfrm>
            <a:off x="712839" y="927900"/>
            <a:ext cx="107663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Based on FLUKA simulations, the optimal shielding geometry involves placing shielding upstream of the tuning solenoid.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From beam dynamics simulations in the capture system, the best performance can be achieved by optimizing the phases of the capture </a:t>
            </a:r>
            <a:r>
              <a:rPr lang="en-GB" sz="2000" dirty="0" err="1">
                <a:latin typeface="+mj-lt"/>
              </a:rPr>
              <a:t>linac</a:t>
            </a:r>
            <a:r>
              <a:rPr lang="en-GB" sz="2000" dirty="0">
                <a:latin typeface="+mj-lt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+mj-lt"/>
              </a:rPr>
              <a:t>Solenoid z [mm]: 168 to 240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Shielding z[mm]: 236 to 361</a:t>
            </a:r>
            <a:endParaRPr lang="en-GB" sz="2000" dirty="0">
              <a:latin typeface="+mj-lt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B04B706-3184-C57C-3ADC-930E9F0993FB}"/>
              </a:ext>
            </a:extLst>
          </p:cNvPr>
          <p:cNvSpPr txBox="1">
            <a:spLocks/>
          </p:cNvSpPr>
          <p:nvPr/>
        </p:nvSpPr>
        <p:spPr>
          <a:xfrm>
            <a:off x="417239" y="136704"/>
            <a:ext cx="11535549" cy="71953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4000" b="1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Setup: positron target and capture </a:t>
            </a:r>
            <a:r>
              <a:rPr lang="en-GB" sz="4000" b="1" dirty="0" err="1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linac</a:t>
            </a:r>
            <a:endParaRPr lang="en-GB" sz="4000" b="1" dirty="0">
              <a:solidFill>
                <a:srgbClr val="C00000"/>
              </a:solidFill>
              <a:latin typeface="+mn-lt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917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n 3">
            <a:extLst>
              <a:ext uri="{FF2B5EF4-FFF2-40B4-BE49-F238E27FC236}">
                <a16:creationId xmlns:a16="http://schemas.microsoft.com/office/drawing/2014/main" id="{40F213DD-1BCC-49E5-8966-81B3839B48A2}"/>
              </a:ext>
            </a:extLst>
          </p:cNvPr>
          <p:cNvSpPr/>
          <p:nvPr/>
        </p:nvSpPr>
        <p:spPr>
          <a:xfrm rot="5400000">
            <a:off x="2800137" y="4155668"/>
            <a:ext cx="267490" cy="2426716"/>
          </a:xfrm>
          <a:prstGeom prst="can">
            <a:avLst/>
          </a:prstGeom>
          <a:solidFill>
            <a:schemeClr val="accent2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" name="AutoShape 126">
            <a:extLst>
              <a:ext uri="{FF2B5EF4-FFF2-40B4-BE49-F238E27FC236}">
                <a16:creationId xmlns:a16="http://schemas.microsoft.com/office/drawing/2014/main" id="{F33A7641-5880-4843-BB45-09C1A923869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09933" y="5279599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4" name="Line 153">
            <a:extLst>
              <a:ext uri="{FF2B5EF4-FFF2-40B4-BE49-F238E27FC236}">
                <a16:creationId xmlns:a16="http://schemas.microsoft.com/office/drawing/2014/main" id="{4691A0A6-6062-470D-9071-CBE0349F1D3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3625" y="5373780"/>
            <a:ext cx="1433339" cy="64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H" sz="1286"/>
          </a:p>
        </p:txBody>
      </p:sp>
      <p:sp>
        <p:nvSpPr>
          <p:cNvPr id="5" name="Line 153">
            <a:extLst>
              <a:ext uri="{FF2B5EF4-FFF2-40B4-BE49-F238E27FC236}">
                <a16:creationId xmlns:a16="http://schemas.microsoft.com/office/drawing/2014/main" id="{1FD169F1-1EFB-4E1B-BB6D-DFA4DF4DFDBF}"/>
              </a:ext>
            </a:extLst>
          </p:cNvPr>
          <p:cNvSpPr>
            <a:spLocks noChangeShapeType="1"/>
          </p:cNvSpPr>
          <p:nvPr/>
        </p:nvSpPr>
        <p:spPr bwMode="auto">
          <a:xfrm>
            <a:off x="4147240" y="5355599"/>
            <a:ext cx="737286" cy="83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H" sz="1286"/>
          </a:p>
        </p:txBody>
      </p:sp>
      <p:sp>
        <p:nvSpPr>
          <p:cNvPr id="6" name="AutoShape 126">
            <a:extLst>
              <a:ext uri="{FF2B5EF4-FFF2-40B4-BE49-F238E27FC236}">
                <a16:creationId xmlns:a16="http://schemas.microsoft.com/office/drawing/2014/main" id="{F5499C35-D40C-4003-9F54-0F12BE86AF3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37862" y="5209349"/>
            <a:ext cx="851961" cy="345416"/>
          </a:xfrm>
          <a:prstGeom prst="can">
            <a:avLst>
              <a:gd name="adj" fmla="val 24611"/>
            </a:avLst>
          </a:prstGeom>
          <a:solidFill>
            <a:schemeClr val="accent2">
              <a:lumMod val="50000"/>
            </a:schemeClr>
          </a:solidFill>
          <a:ln w="9525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7" name="AutoShape 126">
            <a:extLst>
              <a:ext uri="{FF2B5EF4-FFF2-40B4-BE49-F238E27FC236}">
                <a16:creationId xmlns:a16="http://schemas.microsoft.com/office/drawing/2014/main" id="{DB32FE22-879E-4DF5-A5F4-408BF5F29AC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30595" y="5279599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8" name="AutoShape 126">
            <a:extLst>
              <a:ext uri="{FF2B5EF4-FFF2-40B4-BE49-F238E27FC236}">
                <a16:creationId xmlns:a16="http://schemas.microsoft.com/office/drawing/2014/main" id="{6ADFE1E5-9284-4799-89AD-B3EC7860152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245255" y="5288636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9" name="AutoShape 126">
            <a:extLst>
              <a:ext uri="{FF2B5EF4-FFF2-40B4-BE49-F238E27FC236}">
                <a16:creationId xmlns:a16="http://schemas.microsoft.com/office/drawing/2014/main" id="{55C22BEC-69CA-4913-94DF-090F7CA5312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473378" y="5288637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10" name="AutoShape 126">
            <a:extLst>
              <a:ext uri="{FF2B5EF4-FFF2-40B4-BE49-F238E27FC236}">
                <a16:creationId xmlns:a16="http://schemas.microsoft.com/office/drawing/2014/main" id="{A57D6307-EB5B-421E-BC8F-A1F7FAA75AB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703162" y="5288637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11" name="AutoShape 126">
            <a:extLst>
              <a:ext uri="{FF2B5EF4-FFF2-40B4-BE49-F238E27FC236}">
                <a16:creationId xmlns:a16="http://schemas.microsoft.com/office/drawing/2014/main" id="{F3825221-9AB4-4C04-BD34-4DF073B5598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941514" y="5279599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12" name="AutoShape 126">
            <a:extLst>
              <a:ext uri="{FF2B5EF4-FFF2-40B4-BE49-F238E27FC236}">
                <a16:creationId xmlns:a16="http://schemas.microsoft.com/office/drawing/2014/main" id="{C8D9450B-FCAD-40FA-83B8-D67D3AAB093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181372" y="5288637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13" name="AutoShape 126">
            <a:extLst>
              <a:ext uri="{FF2B5EF4-FFF2-40B4-BE49-F238E27FC236}">
                <a16:creationId xmlns:a16="http://schemas.microsoft.com/office/drawing/2014/main" id="{714AADD8-7CD9-4F74-8825-54B6B4ACDF9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10365" y="5293684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14" name="AutoShape 126">
            <a:extLst>
              <a:ext uri="{FF2B5EF4-FFF2-40B4-BE49-F238E27FC236}">
                <a16:creationId xmlns:a16="http://schemas.microsoft.com/office/drawing/2014/main" id="{C5881D9B-AD44-43B5-8FF6-F1C3F7116C6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39873" y="5284856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B2DF287-1CAB-4FD9-BD8A-605CC0365680}"/>
              </a:ext>
            </a:extLst>
          </p:cNvPr>
          <p:cNvCxnSpPr/>
          <p:nvPr/>
        </p:nvCxnSpPr>
        <p:spPr bwMode="auto">
          <a:xfrm flipV="1">
            <a:off x="313822" y="5997084"/>
            <a:ext cx="1367341" cy="110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6650D48-A840-4E90-B48F-793F56D418F0}"/>
              </a:ext>
            </a:extLst>
          </p:cNvPr>
          <p:cNvCxnSpPr/>
          <p:nvPr/>
        </p:nvCxnSpPr>
        <p:spPr bwMode="auto">
          <a:xfrm>
            <a:off x="1704553" y="5390493"/>
            <a:ext cx="0" cy="51312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AutoShape 126">
            <a:extLst>
              <a:ext uri="{FF2B5EF4-FFF2-40B4-BE49-F238E27FC236}">
                <a16:creationId xmlns:a16="http://schemas.microsoft.com/office/drawing/2014/main" id="{4C450CA9-F659-494C-A95B-16701794584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077" y="5335154"/>
            <a:ext cx="445156" cy="137941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AB14071-2829-4F6D-8AAF-F082B88B03E9}"/>
              </a:ext>
            </a:extLst>
          </p:cNvPr>
          <p:cNvCxnSpPr>
            <a:cxnSpLocks/>
          </p:cNvCxnSpPr>
          <p:nvPr/>
        </p:nvCxnSpPr>
        <p:spPr bwMode="auto">
          <a:xfrm flipH="1">
            <a:off x="292397" y="5390493"/>
            <a:ext cx="7133" cy="71001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E338E1AB-A9C2-4D44-8C4D-E34256262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776" y="5976587"/>
            <a:ext cx="492443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346 mm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1BE8CD1-DFCC-4095-AD11-41AF8E1DEA7D}"/>
              </a:ext>
            </a:extLst>
          </p:cNvPr>
          <p:cNvCxnSpPr/>
          <p:nvPr/>
        </p:nvCxnSpPr>
        <p:spPr bwMode="auto">
          <a:xfrm>
            <a:off x="1002993" y="4866670"/>
            <a:ext cx="323398" cy="13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E51542D4-EAFB-4876-A259-152286259B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5931" y="4693914"/>
            <a:ext cx="466794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7</a:t>
            </a:r>
            <a:r>
              <a:rPr lang="en-CH" altLang="de-DE" sz="714" dirty="0"/>
              <a:t>2</a:t>
            </a:r>
            <a:r>
              <a:rPr lang="en-US" altLang="de-DE" sz="714" dirty="0"/>
              <a:t> mm</a:t>
            </a:r>
          </a:p>
        </p:txBody>
      </p:sp>
      <p:sp>
        <p:nvSpPr>
          <p:cNvPr id="22" name="Can 2281">
            <a:extLst>
              <a:ext uri="{FF2B5EF4-FFF2-40B4-BE49-F238E27FC236}">
                <a16:creationId xmlns:a16="http://schemas.microsoft.com/office/drawing/2014/main" id="{F7CE4F53-E78E-4FE8-A3F2-F6E265EDEBE0}"/>
              </a:ext>
            </a:extLst>
          </p:cNvPr>
          <p:cNvSpPr/>
          <p:nvPr/>
        </p:nvSpPr>
        <p:spPr>
          <a:xfrm rot="5400000">
            <a:off x="5743560" y="4231852"/>
            <a:ext cx="267490" cy="2274347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3" name="AutoShape 126">
            <a:extLst>
              <a:ext uri="{FF2B5EF4-FFF2-40B4-BE49-F238E27FC236}">
                <a16:creationId xmlns:a16="http://schemas.microsoft.com/office/drawing/2014/main" id="{BBF18AA1-C0CB-4054-AFCF-5EE1D9D695E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15240" y="5279599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4" name="Line 153">
            <a:extLst>
              <a:ext uri="{FF2B5EF4-FFF2-40B4-BE49-F238E27FC236}">
                <a16:creationId xmlns:a16="http://schemas.microsoft.com/office/drawing/2014/main" id="{1BDBA4A5-18DE-4D81-9067-15FACB4D57CA}"/>
              </a:ext>
            </a:extLst>
          </p:cNvPr>
          <p:cNvSpPr>
            <a:spLocks noChangeShapeType="1"/>
          </p:cNvSpPr>
          <p:nvPr/>
        </p:nvSpPr>
        <p:spPr bwMode="auto">
          <a:xfrm>
            <a:off x="7033029" y="5349138"/>
            <a:ext cx="506386" cy="64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H" sz="1286"/>
          </a:p>
        </p:txBody>
      </p:sp>
      <p:sp>
        <p:nvSpPr>
          <p:cNvPr id="25" name="AutoShape 126">
            <a:extLst>
              <a:ext uri="{FF2B5EF4-FFF2-40B4-BE49-F238E27FC236}">
                <a16:creationId xmlns:a16="http://schemas.microsoft.com/office/drawing/2014/main" id="{CC8E8B84-E0C2-46C6-910F-45158924366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935902" y="5279599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6" name="AutoShape 126">
            <a:extLst>
              <a:ext uri="{FF2B5EF4-FFF2-40B4-BE49-F238E27FC236}">
                <a16:creationId xmlns:a16="http://schemas.microsoft.com/office/drawing/2014/main" id="{EB0282AC-7997-4567-AF5F-F35341BE625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150562" y="5288636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7" name="AutoShape 126">
            <a:extLst>
              <a:ext uri="{FF2B5EF4-FFF2-40B4-BE49-F238E27FC236}">
                <a16:creationId xmlns:a16="http://schemas.microsoft.com/office/drawing/2014/main" id="{AA2ED0C4-F0F1-4C4D-910F-474C8B2EEA4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378685" y="5288637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8" name="AutoShape 126">
            <a:extLst>
              <a:ext uri="{FF2B5EF4-FFF2-40B4-BE49-F238E27FC236}">
                <a16:creationId xmlns:a16="http://schemas.microsoft.com/office/drawing/2014/main" id="{D8CCFA61-D30F-4BE7-9443-AB426593282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608469" y="5288637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9" name="AutoShape 126">
            <a:extLst>
              <a:ext uri="{FF2B5EF4-FFF2-40B4-BE49-F238E27FC236}">
                <a16:creationId xmlns:a16="http://schemas.microsoft.com/office/drawing/2014/main" id="{CE451F00-2111-470D-A98F-7BA5CAD73C6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846821" y="5279599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30" name="AutoShape 126">
            <a:extLst>
              <a:ext uri="{FF2B5EF4-FFF2-40B4-BE49-F238E27FC236}">
                <a16:creationId xmlns:a16="http://schemas.microsoft.com/office/drawing/2014/main" id="{C59DD724-3D71-4D9C-9A62-2B5771026C4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86679" y="5288637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31" name="AutoShape 126">
            <a:extLst>
              <a:ext uri="{FF2B5EF4-FFF2-40B4-BE49-F238E27FC236}">
                <a16:creationId xmlns:a16="http://schemas.microsoft.com/office/drawing/2014/main" id="{AFCE886A-99C0-465B-9C52-94F7A1583DD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315672" y="5293684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32" name="AutoShape 126">
            <a:extLst>
              <a:ext uri="{FF2B5EF4-FFF2-40B4-BE49-F238E27FC236}">
                <a16:creationId xmlns:a16="http://schemas.microsoft.com/office/drawing/2014/main" id="{B3E29440-26C6-464E-8D01-5A10546AF73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545180" y="5284856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735FA38-965C-48BE-8DB1-3A27862E4FBA}"/>
              </a:ext>
            </a:extLst>
          </p:cNvPr>
          <p:cNvCxnSpPr/>
          <p:nvPr/>
        </p:nvCxnSpPr>
        <p:spPr bwMode="auto">
          <a:xfrm>
            <a:off x="4132199" y="5917089"/>
            <a:ext cx="65021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3559A1B-7849-4435-AEFF-E4E645EF1F19}"/>
              </a:ext>
            </a:extLst>
          </p:cNvPr>
          <p:cNvCxnSpPr/>
          <p:nvPr/>
        </p:nvCxnSpPr>
        <p:spPr bwMode="auto">
          <a:xfrm>
            <a:off x="4734926" y="5370149"/>
            <a:ext cx="0" cy="51312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31CF4A5-4276-4824-ABCF-58D61190F998}"/>
              </a:ext>
            </a:extLst>
          </p:cNvPr>
          <p:cNvCxnSpPr>
            <a:cxnSpLocks/>
          </p:cNvCxnSpPr>
          <p:nvPr/>
        </p:nvCxnSpPr>
        <p:spPr bwMode="auto">
          <a:xfrm>
            <a:off x="4147240" y="5370149"/>
            <a:ext cx="0" cy="51312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41458DF-777E-46B3-B6B6-EFCE9DA6C0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7627" y="5744529"/>
            <a:ext cx="518091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2</a:t>
            </a:r>
            <a:r>
              <a:rPr lang="en-CH" altLang="de-DE" sz="714" dirty="0"/>
              <a:t>40</a:t>
            </a:r>
            <a:r>
              <a:rPr lang="en-US" altLang="de-DE" sz="714" dirty="0"/>
              <a:t> mm</a:t>
            </a:r>
          </a:p>
        </p:txBody>
      </p:sp>
      <p:sp>
        <p:nvSpPr>
          <p:cNvPr id="37" name="AutoShape 126">
            <a:extLst>
              <a:ext uri="{FF2B5EF4-FFF2-40B4-BE49-F238E27FC236}">
                <a16:creationId xmlns:a16="http://schemas.microsoft.com/office/drawing/2014/main" id="{93616CA2-6E4C-4B57-BE58-F64F1DDACC4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58521" y="5278384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6E308EC-72C0-42F7-86DC-B12178147C47}"/>
              </a:ext>
            </a:extLst>
          </p:cNvPr>
          <p:cNvCxnSpPr/>
          <p:nvPr/>
        </p:nvCxnSpPr>
        <p:spPr bwMode="auto">
          <a:xfrm>
            <a:off x="1839002" y="5095962"/>
            <a:ext cx="2308238" cy="98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660E8DC8-7FA4-4626-9DF1-C6F6A82DB6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4225" y="4892567"/>
            <a:ext cx="628679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30</a:t>
            </a:r>
            <a:r>
              <a:rPr lang="en-CH" altLang="de-DE" sz="714" dirty="0"/>
              <a:t>00</a:t>
            </a:r>
            <a:r>
              <a:rPr lang="en-US" altLang="de-DE" sz="714" dirty="0"/>
              <a:t> mm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72C65B1-2799-4087-A5EF-71CF6C50EC63}"/>
              </a:ext>
            </a:extLst>
          </p:cNvPr>
          <p:cNvCxnSpPr/>
          <p:nvPr/>
        </p:nvCxnSpPr>
        <p:spPr bwMode="auto">
          <a:xfrm>
            <a:off x="4323200" y="5100837"/>
            <a:ext cx="323398" cy="13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43682AE7-9773-43F8-800F-9045B8FB8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4326" y="4878772"/>
            <a:ext cx="518091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200 mm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E34EECF-3D50-40B8-8659-DCC6F08895D1}"/>
              </a:ext>
            </a:extLst>
          </p:cNvPr>
          <p:cNvGrpSpPr/>
          <p:nvPr/>
        </p:nvGrpSpPr>
        <p:grpSpPr>
          <a:xfrm>
            <a:off x="7225636" y="5222407"/>
            <a:ext cx="121171" cy="302745"/>
            <a:chOff x="2060148" y="969287"/>
            <a:chExt cx="169646" cy="42385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61A7264-1FEF-4166-B033-33B8363608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48" y="969287"/>
              <a:ext cx="125411" cy="419100"/>
              <a:chOff x="2185" y="2651"/>
              <a:chExt cx="198" cy="612"/>
            </a:xfrm>
          </p:grpSpPr>
          <p:sp>
            <p:nvSpPr>
              <p:cNvPr id="48" name="Line 24">
                <a:extLst>
                  <a:ext uri="{FF2B5EF4-FFF2-40B4-BE49-F238E27FC236}">
                    <a16:creationId xmlns:a16="http://schemas.microsoft.com/office/drawing/2014/main" id="{16BDBE1C-F0BA-486B-B0B8-83CE605381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CH" sz="1286"/>
              </a:p>
            </p:txBody>
          </p:sp>
          <p:sp>
            <p:nvSpPr>
              <p:cNvPr id="49" name="Line 25">
                <a:extLst>
                  <a:ext uri="{FF2B5EF4-FFF2-40B4-BE49-F238E27FC236}">
                    <a16:creationId xmlns:a16="http://schemas.microsoft.com/office/drawing/2014/main" id="{77D2FCC3-92AE-4739-B410-A2A9EF903B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CH" sz="1286"/>
              </a:p>
            </p:txBody>
          </p:sp>
          <p:sp>
            <p:nvSpPr>
              <p:cNvPr id="50" name="Line 26">
                <a:extLst>
                  <a:ext uri="{FF2B5EF4-FFF2-40B4-BE49-F238E27FC236}">
                    <a16:creationId xmlns:a16="http://schemas.microsoft.com/office/drawing/2014/main" id="{5F81A630-0274-4443-B484-D2EC211FE0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CH" sz="1286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45C46F4-5359-4754-8529-69D910590A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83" y="974044"/>
              <a:ext cx="125411" cy="419100"/>
              <a:chOff x="2185" y="2651"/>
              <a:chExt cx="198" cy="612"/>
            </a:xfrm>
          </p:grpSpPr>
          <p:sp>
            <p:nvSpPr>
              <p:cNvPr id="45" name="Line 24">
                <a:extLst>
                  <a:ext uri="{FF2B5EF4-FFF2-40B4-BE49-F238E27FC236}">
                    <a16:creationId xmlns:a16="http://schemas.microsoft.com/office/drawing/2014/main" id="{7208D335-4D9B-4EAF-8973-62FA54ABB8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CH" sz="1286"/>
              </a:p>
            </p:txBody>
          </p:sp>
          <p:sp>
            <p:nvSpPr>
              <p:cNvPr id="46" name="Line 25">
                <a:extLst>
                  <a:ext uri="{FF2B5EF4-FFF2-40B4-BE49-F238E27FC236}">
                    <a16:creationId xmlns:a16="http://schemas.microsoft.com/office/drawing/2014/main" id="{A53E34DC-58E2-47C5-AB1E-3BD5414BCD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CH" sz="1286"/>
              </a:p>
            </p:txBody>
          </p:sp>
          <p:sp>
            <p:nvSpPr>
              <p:cNvPr id="47" name="Line 26">
                <a:extLst>
                  <a:ext uri="{FF2B5EF4-FFF2-40B4-BE49-F238E27FC236}">
                    <a16:creationId xmlns:a16="http://schemas.microsoft.com/office/drawing/2014/main" id="{B272CC2E-FCAF-45F0-B326-D843021F7D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CH" sz="1286"/>
              </a:p>
            </p:txBody>
          </p:sp>
        </p:grpSp>
      </p:grpSp>
      <p:sp>
        <p:nvSpPr>
          <p:cNvPr id="51" name="TextBox 2325">
            <a:extLst>
              <a:ext uri="{FF2B5EF4-FFF2-40B4-BE49-F238E27FC236}">
                <a16:creationId xmlns:a16="http://schemas.microsoft.com/office/drawing/2014/main" id="{EB04D86F-344C-46D0-B173-2C8282A51170}"/>
              </a:ext>
            </a:extLst>
          </p:cNvPr>
          <p:cNvSpPr txBox="1"/>
          <p:nvPr/>
        </p:nvSpPr>
        <p:spPr>
          <a:xfrm>
            <a:off x="459747" y="4195017"/>
            <a:ext cx="2842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800"/>
              </a:spcBef>
            </a:pPr>
            <a:r>
              <a:rPr lang="en-GB" sz="18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Capture system -version 3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6CFE5C-CAAC-4472-80C3-C6837ADE5937}"/>
              </a:ext>
            </a:extLst>
          </p:cNvPr>
          <p:cNvSpPr/>
          <p:nvPr/>
        </p:nvSpPr>
        <p:spPr>
          <a:xfrm>
            <a:off x="50271" y="4216368"/>
            <a:ext cx="12077128" cy="214516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8796F1B-74D0-4CAE-8AC4-D79C03BC5B7D}"/>
              </a:ext>
            </a:extLst>
          </p:cNvPr>
          <p:cNvCxnSpPr/>
          <p:nvPr/>
        </p:nvCxnSpPr>
        <p:spPr bwMode="auto">
          <a:xfrm>
            <a:off x="1997157" y="5390493"/>
            <a:ext cx="0" cy="51312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CE83C46-801A-4F29-9B88-1809BA61C738}"/>
              </a:ext>
            </a:extLst>
          </p:cNvPr>
          <p:cNvCxnSpPr/>
          <p:nvPr/>
        </p:nvCxnSpPr>
        <p:spPr bwMode="auto">
          <a:xfrm>
            <a:off x="1722112" y="6011283"/>
            <a:ext cx="27663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05699346-3643-4B1C-A2B2-173C6DE7B3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0427" y="5968695"/>
            <a:ext cx="492443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214 mm</a:t>
            </a:r>
          </a:p>
        </p:txBody>
      </p:sp>
      <p:sp>
        <p:nvSpPr>
          <p:cNvPr id="65" name="Can 3">
            <a:extLst>
              <a:ext uri="{FF2B5EF4-FFF2-40B4-BE49-F238E27FC236}">
                <a16:creationId xmlns:a16="http://schemas.microsoft.com/office/drawing/2014/main" id="{221779C3-B42E-4D02-A99C-339AFB3D8ED2}"/>
              </a:ext>
            </a:extLst>
          </p:cNvPr>
          <p:cNvSpPr/>
          <p:nvPr/>
        </p:nvSpPr>
        <p:spPr>
          <a:xfrm rot="5400000">
            <a:off x="8610913" y="4169080"/>
            <a:ext cx="267490" cy="2426716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66" name="AutoShape 126">
            <a:extLst>
              <a:ext uri="{FF2B5EF4-FFF2-40B4-BE49-F238E27FC236}">
                <a16:creationId xmlns:a16="http://schemas.microsoft.com/office/drawing/2014/main" id="{051CCDB5-4A33-4729-9E6C-4DCD205F82C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620709" y="5293011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67" name="AutoShape 126">
            <a:extLst>
              <a:ext uri="{FF2B5EF4-FFF2-40B4-BE49-F238E27FC236}">
                <a16:creationId xmlns:a16="http://schemas.microsoft.com/office/drawing/2014/main" id="{00170FEE-D9E3-4B22-9761-479772FB010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841371" y="5293011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68" name="AutoShape 126">
            <a:extLst>
              <a:ext uri="{FF2B5EF4-FFF2-40B4-BE49-F238E27FC236}">
                <a16:creationId xmlns:a16="http://schemas.microsoft.com/office/drawing/2014/main" id="{1F62F1B7-8BBA-411B-9558-F9740A5EF39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056031" y="5302048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69" name="AutoShape 126">
            <a:extLst>
              <a:ext uri="{FF2B5EF4-FFF2-40B4-BE49-F238E27FC236}">
                <a16:creationId xmlns:a16="http://schemas.microsoft.com/office/drawing/2014/main" id="{DE14B346-ED7C-44DD-AE27-CC03F167947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284154" y="5302049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70" name="AutoShape 126">
            <a:extLst>
              <a:ext uri="{FF2B5EF4-FFF2-40B4-BE49-F238E27FC236}">
                <a16:creationId xmlns:a16="http://schemas.microsoft.com/office/drawing/2014/main" id="{0155032A-8DA7-4B06-BE87-FC5102C3846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513938" y="5302049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71" name="AutoShape 126">
            <a:extLst>
              <a:ext uri="{FF2B5EF4-FFF2-40B4-BE49-F238E27FC236}">
                <a16:creationId xmlns:a16="http://schemas.microsoft.com/office/drawing/2014/main" id="{591425AA-C9BF-445B-B878-865C30F8956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752290" y="5293011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72" name="AutoShape 126">
            <a:extLst>
              <a:ext uri="{FF2B5EF4-FFF2-40B4-BE49-F238E27FC236}">
                <a16:creationId xmlns:a16="http://schemas.microsoft.com/office/drawing/2014/main" id="{6C4BEFE4-C579-4C0C-896C-C113B576850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992148" y="5302049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73" name="AutoShape 126">
            <a:extLst>
              <a:ext uri="{FF2B5EF4-FFF2-40B4-BE49-F238E27FC236}">
                <a16:creationId xmlns:a16="http://schemas.microsoft.com/office/drawing/2014/main" id="{C29A28FC-1840-41E7-AFE2-11416D50CEE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221141" y="5307096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74" name="AutoShape 126">
            <a:extLst>
              <a:ext uri="{FF2B5EF4-FFF2-40B4-BE49-F238E27FC236}">
                <a16:creationId xmlns:a16="http://schemas.microsoft.com/office/drawing/2014/main" id="{A44AE80B-AFEF-4187-9E05-BF52ABE861B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450649" y="5298268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9C6CA10-E608-41D5-9001-4350B295D874}"/>
              </a:ext>
            </a:extLst>
          </p:cNvPr>
          <p:cNvCxnSpPr/>
          <p:nvPr/>
        </p:nvCxnSpPr>
        <p:spPr bwMode="auto">
          <a:xfrm>
            <a:off x="7515329" y="5403905"/>
            <a:ext cx="0" cy="51312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1960227-EDD5-4314-AC72-5EB21EA124AF}"/>
              </a:ext>
            </a:extLst>
          </p:cNvPr>
          <p:cNvCxnSpPr/>
          <p:nvPr/>
        </p:nvCxnSpPr>
        <p:spPr bwMode="auto">
          <a:xfrm>
            <a:off x="9942975" y="5930501"/>
            <a:ext cx="65021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5BE0FE18-DF5C-406F-98B4-FCCF71A61637}"/>
              </a:ext>
            </a:extLst>
          </p:cNvPr>
          <p:cNvCxnSpPr>
            <a:cxnSpLocks/>
          </p:cNvCxnSpPr>
          <p:nvPr/>
        </p:nvCxnSpPr>
        <p:spPr bwMode="auto">
          <a:xfrm>
            <a:off x="10571829" y="5383561"/>
            <a:ext cx="0" cy="71694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0BAE7DDB-BC2B-47C8-AC92-8C0A369A2763}"/>
              </a:ext>
            </a:extLst>
          </p:cNvPr>
          <p:cNvCxnSpPr>
            <a:cxnSpLocks/>
          </p:cNvCxnSpPr>
          <p:nvPr/>
        </p:nvCxnSpPr>
        <p:spPr bwMode="auto">
          <a:xfrm>
            <a:off x="9958016" y="5383561"/>
            <a:ext cx="0" cy="51312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id="{6C641B4A-D17F-4273-89D6-FBE8CA9D64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28403" y="5757941"/>
            <a:ext cx="518091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2</a:t>
            </a:r>
            <a:r>
              <a:rPr lang="en-CH" altLang="de-DE" sz="714" dirty="0"/>
              <a:t>40</a:t>
            </a:r>
            <a:r>
              <a:rPr lang="en-US" altLang="de-DE" sz="714" dirty="0"/>
              <a:t> mm</a:t>
            </a:r>
          </a:p>
        </p:txBody>
      </p:sp>
      <p:sp>
        <p:nvSpPr>
          <p:cNvPr id="80" name="AutoShape 126">
            <a:extLst>
              <a:ext uri="{FF2B5EF4-FFF2-40B4-BE49-F238E27FC236}">
                <a16:creationId xmlns:a16="http://schemas.microsoft.com/office/drawing/2014/main" id="{FC56AD10-F2CF-4C99-947C-91EFC96367E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0069297" y="5291796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43AF7726-0947-4C12-A4F8-B2610A7FE578}"/>
              </a:ext>
            </a:extLst>
          </p:cNvPr>
          <p:cNvCxnSpPr/>
          <p:nvPr/>
        </p:nvCxnSpPr>
        <p:spPr bwMode="auto">
          <a:xfrm>
            <a:off x="7649778" y="5109374"/>
            <a:ext cx="2308238" cy="98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D3C259D0-3691-4B5B-8E30-9E6531450E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5001" y="4905979"/>
            <a:ext cx="628679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30</a:t>
            </a:r>
            <a:r>
              <a:rPr lang="en-CH" altLang="de-DE" sz="714" dirty="0"/>
              <a:t>00</a:t>
            </a:r>
            <a:r>
              <a:rPr lang="en-US" altLang="de-DE" sz="714" dirty="0"/>
              <a:t> mm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8C9DEED5-77D6-4069-AC0D-9CF208AE2764}"/>
              </a:ext>
            </a:extLst>
          </p:cNvPr>
          <p:cNvCxnSpPr/>
          <p:nvPr/>
        </p:nvCxnSpPr>
        <p:spPr bwMode="auto">
          <a:xfrm>
            <a:off x="10133976" y="5114249"/>
            <a:ext cx="323398" cy="13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88F17FF4-4762-4681-B0B7-2ED003D06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5102" y="4892184"/>
            <a:ext cx="518091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200 mm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28927B7B-5967-4C40-8B07-2D53D65DD146}"/>
              </a:ext>
            </a:extLst>
          </p:cNvPr>
          <p:cNvCxnSpPr/>
          <p:nvPr/>
        </p:nvCxnSpPr>
        <p:spPr bwMode="auto">
          <a:xfrm>
            <a:off x="7807933" y="5403905"/>
            <a:ext cx="0" cy="51312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D5773205-BA7A-4B0F-B47D-06FA88EF992C}"/>
              </a:ext>
            </a:extLst>
          </p:cNvPr>
          <p:cNvCxnSpPr/>
          <p:nvPr/>
        </p:nvCxnSpPr>
        <p:spPr bwMode="auto">
          <a:xfrm>
            <a:off x="7531300" y="5930501"/>
            <a:ext cx="27663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0E2012F9-FAB9-4794-A141-628A18AC88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1203" y="5903788"/>
            <a:ext cx="492443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214 mm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C142B2D-8E8C-404C-81A5-AB996745C987}"/>
              </a:ext>
            </a:extLst>
          </p:cNvPr>
          <p:cNvGrpSpPr/>
          <p:nvPr/>
        </p:nvGrpSpPr>
        <p:grpSpPr>
          <a:xfrm>
            <a:off x="7102722" y="5222407"/>
            <a:ext cx="121171" cy="302745"/>
            <a:chOff x="2060148" y="969287"/>
            <a:chExt cx="169646" cy="423857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273ACA62-D8A3-47AE-AAD1-C4E5637E2E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48" y="969287"/>
              <a:ext cx="125411" cy="419100"/>
              <a:chOff x="2185" y="2651"/>
              <a:chExt cx="198" cy="612"/>
            </a:xfrm>
          </p:grpSpPr>
          <p:sp>
            <p:nvSpPr>
              <p:cNvPr id="94" name="Line 24">
                <a:extLst>
                  <a:ext uri="{FF2B5EF4-FFF2-40B4-BE49-F238E27FC236}">
                    <a16:creationId xmlns:a16="http://schemas.microsoft.com/office/drawing/2014/main" id="{90446C79-E6B4-49D2-80E6-197AF85071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CH" sz="1286"/>
              </a:p>
            </p:txBody>
          </p:sp>
          <p:sp>
            <p:nvSpPr>
              <p:cNvPr id="95" name="Line 25">
                <a:extLst>
                  <a:ext uri="{FF2B5EF4-FFF2-40B4-BE49-F238E27FC236}">
                    <a16:creationId xmlns:a16="http://schemas.microsoft.com/office/drawing/2014/main" id="{5BD4FAF3-F3E6-4FFB-B6F5-150B19D8D8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CH" sz="1286"/>
              </a:p>
            </p:txBody>
          </p:sp>
          <p:sp>
            <p:nvSpPr>
              <p:cNvPr id="96" name="Line 26">
                <a:extLst>
                  <a:ext uri="{FF2B5EF4-FFF2-40B4-BE49-F238E27FC236}">
                    <a16:creationId xmlns:a16="http://schemas.microsoft.com/office/drawing/2014/main" id="{EAA766A2-02E5-4922-8101-FD110746E4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CH" sz="1286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0E6B08DE-036C-44A9-92E4-FEED8DED6D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83" y="974044"/>
              <a:ext cx="125411" cy="419100"/>
              <a:chOff x="2185" y="2651"/>
              <a:chExt cx="198" cy="612"/>
            </a:xfrm>
          </p:grpSpPr>
          <p:sp>
            <p:nvSpPr>
              <p:cNvPr id="91" name="Line 24">
                <a:extLst>
                  <a:ext uri="{FF2B5EF4-FFF2-40B4-BE49-F238E27FC236}">
                    <a16:creationId xmlns:a16="http://schemas.microsoft.com/office/drawing/2014/main" id="{7C6A3F13-EBF3-4FF9-B4D5-327D8291D8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CH" sz="1286"/>
              </a:p>
            </p:txBody>
          </p:sp>
          <p:sp>
            <p:nvSpPr>
              <p:cNvPr id="92" name="Line 25">
                <a:extLst>
                  <a:ext uri="{FF2B5EF4-FFF2-40B4-BE49-F238E27FC236}">
                    <a16:creationId xmlns:a16="http://schemas.microsoft.com/office/drawing/2014/main" id="{D5413DF8-9CA9-4779-8FF6-149A895C2F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CH" sz="1286"/>
              </a:p>
            </p:txBody>
          </p:sp>
          <p:sp>
            <p:nvSpPr>
              <p:cNvPr id="93" name="Line 26">
                <a:extLst>
                  <a:ext uri="{FF2B5EF4-FFF2-40B4-BE49-F238E27FC236}">
                    <a16:creationId xmlns:a16="http://schemas.microsoft.com/office/drawing/2014/main" id="{30A29A71-011E-460F-84DC-96DBF1C5BD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CH" sz="1286"/>
              </a:p>
            </p:txBody>
          </p:sp>
        </p:grpSp>
      </p:grpSp>
      <p:sp>
        <p:nvSpPr>
          <p:cNvPr id="97" name="Line 153">
            <a:extLst>
              <a:ext uri="{FF2B5EF4-FFF2-40B4-BE49-F238E27FC236}">
                <a16:creationId xmlns:a16="http://schemas.microsoft.com/office/drawing/2014/main" id="{3B398746-94BC-4623-84BA-878AA6B113DE}"/>
              </a:ext>
            </a:extLst>
          </p:cNvPr>
          <p:cNvSpPr>
            <a:spLocks noChangeShapeType="1"/>
          </p:cNvSpPr>
          <p:nvPr/>
        </p:nvSpPr>
        <p:spPr bwMode="auto">
          <a:xfrm>
            <a:off x="9979316" y="5370549"/>
            <a:ext cx="1716341" cy="145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H" sz="1286"/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0FC81B70-528F-4523-8B62-D9E8ED749AD3}"/>
              </a:ext>
            </a:extLst>
          </p:cNvPr>
          <p:cNvCxnSpPr/>
          <p:nvPr/>
        </p:nvCxnSpPr>
        <p:spPr bwMode="auto">
          <a:xfrm>
            <a:off x="314467" y="6135810"/>
            <a:ext cx="11450132" cy="569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" name="Rectangle 104">
            <a:extLst>
              <a:ext uri="{FF2B5EF4-FFF2-40B4-BE49-F238E27FC236}">
                <a16:creationId xmlns:a16="http://schemas.microsoft.com/office/drawing/2014/main" id="{5CE7BE94-EABB-4E6F-AF85-ACE9AA84AF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6094" y="6099919"/>
            <a:ext cx="282071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100" dirty="0">
                <a:solidFill>
                  <a:srgbClr val="FF0000"/>
                </a:solidFill>
              </a:rPr>
              <a:t>23026 mm + 1530 </a:t>
            </a:r>
            <a:r>
              <a:rPr lang="en-US" altLang="zh-CN" sz="1100" dirty="0">
                <a:solidFill>
                  <a:srgbClr val="FF0000"/>
                </a:solidFill>
              </a:rPr>
              <a:t>mm</a:t>
            </a:r>
            <a:endParaRPr lang="en-US" altLang="de-DE" sz="1100" dirty="0">
              <a:solidFill>
                <a:srgbClr val="FF0000"/>
              </a:solidFill>
            </a:endParaRPr>
          </a:p>
        </p:txBody>
      </p:sp>
      <p:sp>
        <p:nvSpPr>
          <p:cNvPr id="53" name="Isosceles Triangle 52">
            <a:extLst>
              <a:ext uri="{FF2B5EF4-FFF2-40B4-BE49-F238E27FC236}">
                <a16:creationId xmlns:a16="http://schemas.microsoft.com/office/drawing/2014/main" id="{8A1E7423-B020-4845-A840-A8FC64A531B4}"/>
              </a:ext>
            </a:extLst>
          </p:cNvPr>
          <p:cNvSpPr/>
          <p:nvPr/>
        </p:nvSpPr>
        <p:spPr>
          <a:xfrm>
            <a:off x="10728068" y="5125039"/>
            <a:ext cx="61207" cy="4001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Isosceles Triangle 98">
            <a:extLst>
              <a:ext uri="{FF2B5EF4-FFF2-40B4-BE49-F238E27FC236}">
                <a16:creationId xmlns:a16="http://schemas.microsoft.com/office/drawing/2014/main" id="{6F88E70B-2D9D-491F-A04D-355C11DC5B9C}"/>
              </a:ext>
            </a:extLst>
          </p:cNvPr>
          <p:cNvSpPr/>
          <p:nvPr/>
        </p:nvSpPr>
        <p:spPr>
          <a:xfrm rot="10800000">
            <a:off x="11020766" y="5111843"/>
            <a:ext cx="61207" cy="4001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Isosceles Triangle 99">
            <a:extLst>
              <a:ext uri="{FF2B5EF4-FFF2-40B4-BE49-F238E27FC236}">
                <a16:creationId xmlns:a16="http://schemas.microsoft.com/office/drawing/2014/main" id="{6F519097-B9FA-4524-94AA-B4B0025EB5E6}"/>
              </a:ext>
            </a:extLst>
          </p:cNvPr>
          <p:cNvSpPr/>
          <p:nvPr/>
        </p:nvSpPr>
        <p:spPr>
          <a:xfrm rot="10800000">
            <a:off x="11258443" y="5116330"/>
            <a:ext cx="61207" cy="4001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Isosceles Triangle 100">
            <a:extLst>
              <a:ext uri="{FF2B5EF4-FFF2-40B4-BE49-F238E27FC236}">
                <a16:creationId xmlns:a16="http://schemas.microsoft.com/office/drawing/2014/main" id="{3059EE85-8CBB-4A37-82F0-E80B5E33F084}"/>
              </a:ext>
            </a:extLst>
          </p:cNvPr>
          <p:cNvSpPr/>
          <p:nvPr/>
        </p:nvSpPr>
        <p:spPr>
          <a:xfrm>
            <a:off x="11511781" y="5126608"/>
            <a:ext cx="61207" cy="4001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C2142E0C-DFD1-4CB3-BFC1-2730374A516B}"/>
              </a:ext>
            </a:extLst>
          </p:cNvPr>
          <p:cNvCxnSpPr>
            <a:cxnSpLocks/>
          </p:cNvCxnSpPr>
          <p:nvPr/>
        </p:nvCxnSpPr>
        <p:spPr bwMode="auto">
          <a:xfrm>
            <a:off x="11766989" y="5413631"/>
            <a:ext cx="0" cy="71694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37F1B44A-2D01-4E8D-8EE3-4003B1C546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544" y="3222729"/>
            <a:ext cx="4864350" cy="95889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66C41313-5A9C-4BE6-AEAE-F70B62F232EB}"/>
              </a:ext>
            </a:extLst>
          </p:cNvPr>
          <p:cNvCxnSpPr/>
          <p:nvPr/>
        </p:nvCxnSpPr>
        <p:spPr>
          <a:xfrm flipH="1" flipV="1">
            <a:off x="10393733" y="3950408"/>
            <a:ext cx="626838" cy="928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itle 1">
            <a:extLst>
              <a:ext uri="{FF2B5EF4-FFF2-40B4-BE49-F238E27FC236}">
                <a16:creationId xmlns:a16="http://schemas.microsoft.com/office/drawing/2014/main" id="{801A13A6-EA6B-2BD6-EBC1-FA2CD6377638}"/>
              </a:ext>
            </a:extLst>
          </p:cNvPr>
          <p:cNvSpPr txBox="1">
            <a:spLocks/>
          </p:cNvSpPr>
          <p:nvPr/>
        </p:nvSpPr>
        <p:spPr>
          <a:xfrm>
            <a:off x="417240" y="136704"/>
            <a:ext cx="11343190" cy="71953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4000" b="1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Physics design: towards end of FCC FS</a:t>
            </a:r>
          </a:p>
        </p:txBody>
      </p:sp>
      <p:sp>
        <p:nvSpPr>
          <p:cNvPr id="108" name="AutoShape 126">
            <a:extLst>
              <a:ext uri="{FF2B5EF4-FFF2-40B4-BE49-F238E27FC236}">
                <a16:creationId xmlns:a16="http://schemas.microsoft.com/office/drawing/2014/main" id="{DC94BB81-E113-4F7B-897A-87AC85FE772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01438" y="5081493"/>
            <a:ext cx="273204" cy="565643"/>
          </a:xfrm>
          <a:prstGeom prst="can">
            <a:avLst>
              <a:gd name="adj" fmla="val 24611"/>
            </a:avLst>
          </a:prstGeom>
          <a:solidFill>
            <a:schemeClr val="accent5">
              <a:lumMod val="60000"/>
              <a:lumOff val="40000"/>
              <a:alpha val="50000"/>
            </a:schemeClr>
          </a:solidFill>
          <a:ln w="9525">
            <a:solidFill>
              <a:schemeClr val="accent5">
                <a:lumMod val="60000"/>
                <a:lumOff val="40000"/>
                <a:alpha val="50000"/>
              </a:schemeClr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59078865-D66C-425F-A94B-487CAFE816F8}"/>
              </a:ext>
            </a:extLst>
          </p:cNvPr>
          <p:cNvCxnSpPr>
            <a:cxnSpLocks/>
          </p:cNvCxnSpPr>
          <p:nvPr/>
        </p:nvCxnSpPr>
        <p:spPr bwMode="auto">
          <a:xfrm>
            <a:off x="991134" y="5374533"/>
            <a:ext cx="0" cy="486517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E78674BF-9E4E-4B8C-A047-3A5C0C13D406}"/>
              </a:ext>
            </a:extLst>
          </p:cNvPr>
          <p:cNvCxnSpPr>
            <a:cxnSpLocks/>
          </p:cNvCxnSpPr>
          <p:nvPr/>
        </p:nvCxnSpPr>
        <p:spPr bwMode="auto">
          <a:xfrm flipH="1">
            <a:off x="1255218" y="5362139"/>
            <a:ext cx="1" cy="584625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E3F0C047-2D75-454A-9E03-B7AD2D88D9E8}"/>
              </a:ext>
            </a:extLst>
          </p:cNvPr>
          <p:cNvCxnSpPr/>
          <p:nvPr/>
        </p:nvCxnSpPr>
        <p:spPr bwMode="auto">
          <a:xfrm>
            <a:off x="322239" y="5790917"/>
            <a:ext cx="65797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F257E2A1-93E2-4F29-A65E-35D2F7B989F5}"/>
              </a:ext>
            </a:extLst>
          </p:cNvPr>
          <p:cNvCxnSpPr/>
          <p:nvPr/>
        </p:nvCxnSpPr>
        <p:spPr bwMode="auto">
          <a:xfrm flipV="1">
            <a:off x="319231" y="5883271"/>
            <a:ext cx="935987" cy="83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3" name="Rectangle 122">
            <a:extLst>
              <a:ext uri="{FF2B5EF4-FFF2-40B4-BE49-F238E27FC236}">
                <a16:creationId xmlns:a16="http://schemas.microsoft.com/office/drawing/2014/main" id="{4BDA0424-9AC6-4DF7-A6B0-738156FDC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134" y="5727365"/>
            <a:ext cx="492443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168 mm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D7D1FE01-CA8F-4D28-B922-A60D418A9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534" y="5823885"/>
            <a:ext cx="492443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236 mm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7CCC8E-F2C4-E360-6920-5D88D095159F}"/>
              </a:ext>
            </a:extLst>
          </p:cNvPr>
          <p:cNvSpPr txBox="1"/>
          <p:nvPr/>
        </p:nvSpPr>
        <p:spPr>
          <a:xfrm>
            <a:off x="417240" y="3440991"/>
            <a:ext cx="6538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cs typeface="Calibri Light" panose="020F0302020204030204" pitchFamily="34" charset="0"/>
              </a:rPr>
              <a:t>HTS solenoid MD + 6 structures + Chicane + 2 structures + </a:t>
            </a:r>
            <a:r>
              <a:rPr lang="en-US" altLang="zh-CN" dirty="0">
                <a:solidFill>
                  <a:srgbClr val="7030A0"/>
                </a:solidFill>
                <a:cs typeface="Calibri Light" panose="020F0302020204030204" pitchFamily="34" charset="0"/>
              </a:rPr>
              <a:t>analytical 			      formulae or full e+ </a:t>
            </a:r>
            <a:r>
              <a:rPr lang="en-US" altLang="zh-CN" dirty="0" err="1">
                <a:solidFill>
                  <a:srgbClr val="7030A0"/>
                </a:solidFill>
                <a:cs typeface="Calibri Light" panose="020F0302020204030204" pitchFamily="34" charset="0"/>
              </a:rPr>
              <a:t>linac</a:t>
            </a:r>
            <a:r>
              <a:rPr lang="en-US" altLang="zh-CN" dirty="0">
                <a:solidFill>
                  <a:srgbClr val="7030A0"/>
                </a:solidFill>
                <a:cs typeface="Calibri Light" panose="020F0302020204030204" pitchFamily="34" charset="0"/>
              </a:rPr>
              <a:t> simulation</a:t>
            </a:r>
            <a:endParaRPr lang="en-GB" dirty="0">
              <a:solidFill>
                <a:srgbClr val="7030A0"/>
              </a:solidFill>
              <a:cs typeface="Calibri Light" panose="020F0302020204030204" pitchFamily="34" charset="0"/>
            </a:endParaRPr>
          </a:p>
        </p:txBody>
      </p:sp>
      <p:sp>
        <p:nvSpPr>
          <p:cNvPr id="57" name="Content Placeholder 2">
            <a:extLst>
              <a:ext uri="{FF2B5EF4-FFF2-40B4-BE49-F238E27FC236}">
                <a16:creationId xmlns:a16="http://schemas.microsoft.com/office/drawing/2014/main" id="{7A1FC814-445D-0C81-3BB0-CD253A342C47}"/>
              </a:ext>
            </a:extLst>
          </p:cNvPr>
          <p:cNvSpPr txBox="1">
            <a:spLocks/>
          </p:cNvSpPr>
          <p:nvPr/>
        </p:nvSpPr>
        <p:spPr>
          <a:xfrm>
            <a:off x="499662" y="893846"/>
            <a:ext cx="11343190" cy="25565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+mj-lt"/>
              </a:rPr>
              <a:t>List of available layouts:</a:t>
            </a:r>
          </a:p>
          <a:p>
            <a:r>
              <a:rPr lang="en-GB" dirty="0">
                <a:latin typeface="+mj-lt"/>
              </a:rPr>
              <a:t>Version 0</a:t>
            </a:r>
          </a:p>
          <a:p>
            <a:r>
              <a:rPr lang="en-GB" dirty="0">
                <a:latin typeface="+mj-lt"/>
              </a:rPr>
              <a:t>Version 1</a:t>
            </a:r>
          </a:p>
          <a:p>
            <a:r>
              <a:rPr lang="en-GB" dirty="0">
                <a:latin typeface="+mj-lt"/>
              </a:rPr>
              <a:t>Version 2 =&gt; 7  RF structures</a:t>
            </a:r>
          </a:p>
          <a:p>
            <a:r>
              <a:rPr lang="en-GB" b="1" dirty="0">
                <a:solidFill>
                  <a:srgbClr val="FF0000"/>
                </a:solidFill>
                <a:latin typeface="+mj-lt"/>
              </a:rPr>
              <a:t>Version 3 ➞ current baseline</a:t>
            </a:r>
          </a:p>
        </p:txBody>
      </p:sp>
    </p:spTree>
    <p:extLst>
      <p:ext uri="{BB962C8B-B14F-4D97-AF65-F5344CB8AC3E}">
        <p14:creationId xmlns:p14="http://schemas.microsoft.com/office/powerpoint/2010/main" val="4053305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12D0510-A4C1-8A10-871B-2DC4A0C0F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48" y="189351"/>
            <a:ext cx="11453628" cy="62901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F56B130-9EEA-EA56-2C44-3AE4A8BE9DBF}"/>
              </a:ext>
            </a:extLst>
          </p:cNvPr>
          <p:cNvSpPr txBox="1"/>
          <p:nvPr/>
        </p:nvSpPr>
        <p:spPr>
          <a:xfrm>
            <a:off x="8258106" y="2770690"/>
            <a:ext cx="31394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Safety Margin up to </a:t>
            </a:r>
            <a:r>
              <a:rPr lang="en-GB" dirty="0" err="1"/>
              <a:t>pLinac</a:t>
            </a:r>
            <a:r>
              <a:rPr lang="en-GB" dirty="0"/>
              <a:t> exit:</a:t>
            </a:r>
          </a:p>
          <a:p>
            <a:r>
              <a:rPr lang="en-FR" dirty="0">
                <a:solidFill>
                  <a:srgbClr val="000000"/>
                </a:solidFill>
                <a:effectLst/>
                <a:latin typeface=".SF NS"/>
              </a:rPr>
              <a:t>1/(0.9*0.9*0.9) ~1.4</a:t>
            </a:r>
          </a:p>
          <a:p>
            <a:r>
              <a:rPr lang="en-FR" dirty="0">
                <a:solidFill>
                  <a:srgbClr val="000000"/>
                </a:solidFill>
                <a:highlight>
                  <a:srgbClr val="FFFF00"/>
                </a:highlight>
                <a:latin typeface=".SF NS"/>
              </a:rPr>
              <a:t>(based on simultions)</a:t>
            </a:r>
            <a:endParaRPr lang="en-FR" dirty="0">
              <a:solidFill>
                <a:srgbClr val="000000"/>
              </a:solidFill>
              <a:effectLst/>
              <a:highlight>
                <a:srgbClr val="FFFF00"/>
              </a:highlight>
              <a:latin typeface=".SF N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CEF04F-DAC5-31C4-B8A5-5A9349C620B9}"/>
              </a:ext>
            </a:extLst>
          </p:cNvPr>
          <p:cNvSpPr txBox="1"/>
          <p:nvPr/>
        </p:nvSpPr>
        <p:spPr>
          <a:xfrm>
            <a:off x="8270930" y="4087310"/>
            <a:ext cx="32229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Including ESC and DR:</a:t>
            </a:r>
          </a:p>
          <a:p>
            <a:r>
              <a:rPr lang="en-FR" dirty="0">
                <a:effectLst/>
                <a:latin typeface=".SF NS"/>
              </a:rPr>
              <a:t>1/(0.9*0.9*0.9</a:t>
            </a:r>
            <a:r>
              <a:rPr lang="en-FR" dirty="0">
                <a:solidFill>
                  <a:srgbClr val="FF0000"/>
                </a:solidFill>
                <a:effectLst/>
                <a:latin typeface=".SF NS"/>
              </a:rPr>
              <a:t>*0.95*0.5) ~2.9</a:t>
            </a:r>
          </a:p>
          <a:p>
            <a:r>
              <a:rPr lang="en-FR" dirty="0">
                <a:solidFill>
                  <a:srgbClr val="000000"/>
                </a:solidFill>
                <a:highlight>
                  <a:srgbClr val="FFFF00"/>
                </a:highlight>
                <a:latin typeface=".SF NS"/>
              </a:rPr>
              <a:t>(Assumptions, to be updated with simulation results)</a:t>
            </a:r>
            <a:endParaRPr lang="en-FR" dirty="0">
              <a:solidFill>
                <a:srgbClr val="000000"/>
              </a:solidFill>
              <a:effectLst/>
              <a:highlight>
                <a:srgbClr val="FFFF00"/>
              </a:highlight>
              <a:latin typeface=".SF N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B334E0-BA0D-F788-6A19-2704E0922F9A}"/>
              </a:ext>
            </a:extLst>
          </p:cNvPr>
          <p:cNvSpPr/>
          <p:nvPr/>
        </p:nvSpPr>
        <p:spPr>
          <a:xfrm>
            <a:off x="6243484" y="481781"/>
            <a:ext cx="619432" cy="2458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308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B943E-91B9-62B7-7035-31145679D949}"/>
              </a:ext>
            </a:extLst>
          </p:cNvPr>
          <p:cNvSpPr txBox="1">
            <a:spLocks/>
          </p:cNvSpPr>
          <p:nvPr/>
        </p:nvSpPr>
        <p:spPr>
          <a:xfrm>
            <a:off x="417239" y="136704"/>
            <a:ext cx="11535549" cy="71953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4000" b="1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Physics design: towards end of FS (by Dec. 2024)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4824F-69F0-714B-4F5A-86E786BB10EF}"/>
              </a:ext>
            </a:extLst>
          </p:cNvPr>
          <p:cNvSpPr txBox="1">
            <a:spLocks/>
          </p:cNvSpPr>
          <p:nvPr/>
        </p:nvSpPr>
        <p:spPr>
          <a:xfrm>
            <a:off x="444452" y="1708287"/>
            <a:ext cx="11481122" cy="3767873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500"/>
              </a:spcBef>
            </a:pPr>
            <a:r>
              <a:rPr lang="en-GB" dirty="0">
                <a:latin typeface="+mj-lt"/>
              </a:rPr>
              <a:t>All studies on Capture System –v3 ?</a:t>
            </a:r>
          </a:p>
          <a:p>
            <a:pPr>
              <a:spcBef>
                <a:spcPts val="1500"/>
              </a:spcBef>
            </a:pPr>
            <a:r>
              <a:rPr lang="en-GB" b="1" dirty="0">
                <a:latin typeface="+mj-lt"/>
              </a:rPr>
              <a:t>Solenoid power consumption. </a:t>
            </a:r>
            <a:r>
              <a:rPr lang="en-GB" b="1" u="sng" dirty="0">
                <a:solidFill>
                  <a:schemeClr val="accent2"/>
                </a:solidFill>
                <a:latin typeface="+mj-lt"/>
              </a:rPr>
              <a:t>Is it acceptable or should be revised?  </a:t>
            </a:r>
          </a:p>
          <a:p>
            <a:pPr lvl="1">
              <a:spcBef>
                <a:spcPts val="1500"/>
              </a:spcBef>
            </a:pPr>
            <a:r>
              <a:rPr lang="en-GB" b="1" dirty="0">
                <a:solidFill>
                  <a:schemeClr val="accent2"/>
                </a:solidFill>
                <a:latin typeface="+mj-lt"/>
              </a:rPr>
              <a:t>CS (before chicane): 6 x 10 x 0.016 = 0.96 ~ 1 MW</a:t>
            </a:r>
          </a:p>
          <a:p>
            <a:pPr lvl="1">
              <a:spcBef>
                <a:spcPts val="1500"/>
              </a:spcBef>
            </a:pPr>
            <a:r>
              <a:rPr lang="en-GB" b="1" dirty="0" err="1">
                <a:solidFill>
                  <a:schemeClr val="accent2"/>
                </a:solidFill>
                <a:latin typeface="+mj-lt"/>
              </a:rPr>
              <a:t>pLinac</a:t>
            </a:r>
            <a:r>
              <a:rPr lang="en-GB" b="1" dirty="0">
                <a:solidFill>
                  <a:schemeClr val="accent2"/>
                </a:solidFill>
                <a:latin typeface="+mj-lt"/>
              </a:rPr>
              <a:t> (after chicane): 10 x 10 x 0.016 = 1.6 MW</a:t>
            </a:r>
          </a:p>
          <a:p>
            <a:pPr lvl="1">
              <a:spcBef>
                <a:spcPts val="1500"/>
              </a:spcBef>
            </a:pPr>
            <a:r>
              <a:rPr lang="en-GB" dirty="0">
                <a:latin typeface="+mj-lt"/>
              </a:rPr>
              <a:t>If not ➞ choice between </a:t>
            </a:r>
            <a:r>
              <a:rPr lang="en-GB" i="1" dirty="0">
                <a:latin typeface="+mj-lt"/>
              </a:rPr>
              <a:t>solenoidal vs. quadrupole focusing </a:t>
            </a:r>
            <a:r>
              <a:rPr lang="en-GB" dirty="0">
                <a:latin typeface="+mj-lt"/>
              </a:rPr>
              <a:t>after chicane (and at which energy) ?</a:t>
            </a:r>
          </a:p>
          <a:p>
            <a:pPr>
              <a:spcBef>
                <a:spcPts val="1500"/>
              </a:spcBef>
            </a:pPr>
            <a:r>
              <a:rPr lang="en-GB" dirty="0">
                <a:latin typeface="+mj-lt"/>
              </a:rPr>
              <a:t>In case of </a:t>
            </a:r>
            <a:r>
              <a:rPr lang="en-GB" dirty="0">
                <a:solidFill>
                  <a:schemeClr val="accent2"/>
                </a:solidFill>
                <a:latin typeface="+mj-lt"/>
              </a:rPr>
              <a:t>solenoid focusing</a:t>
            </a:r>
            <a:r>
              <a:rPr lang="en-GB" dirty="0">
                <a:latin typeface="+mj-lt"/>
              </a:rPr>
              <a:t>, </a:t>
            </a:r>
            <a:r>
              <a:rPr lang="en-GB" i="1" dirty="0">
                <a:latin typeface="+mj-lt"/>
              </a:rPr>
              <a:t>more realistic magnetic </a:t>
            </a:r>
            <a:r>
              <a:rPr lang="en-GB" i="1" dirty="0" err="1">
                <a:latin typeface="+mj-lt"/>
              </a:rPr>
              <a:t>fieldmap</a:t>
            </a:r>
            <a:r>
              <a:rPr lang="en-GB" i="1" dirty="0">
                <a:latin typeface="+mj-lt"/>
              </a:rPr>
              <a:t> </a:t>
            </a:r>
            <a:r>
              <a:rPr lang="en-GB" dirty="0">
                <a:latin typeface="+mj-lt"/>
              </a:rPr>
              <a:t>(solenoid-chicane) is needed for more reliable results. </a:t>
            </a:r>
            <a:r>
              <a:rPr lang="en-GB" b="1" i="1" dirty="0">
                <a:solidFill>
                  <a:schemeClr val="accent2"/>
                </a:solidFill>
                <a:latin typeface="+mj-lt"/>
              </a:rPr>
              <a:t>Ongoing.</a:t>
            </a:r>
            <a:endParaRPr lang="en-GB" i="1" dirty="0">
              <a:latin typeface="+mj-lt"/>
            </a:endParaRPr>
          </a:p>
          <a:p>
            <a:pPr>
              <a:spcBef>
                <a:spcPts val="1500"/>
              </a:spcBef>
            </a:pPr>
            <a:r>
              <a:rPr lang="en-GB" dirty="0">
                <a:latin typeface="+mj-lt"/>
              </a:rPr>
              <a:t>Start-to-end simulations and optimization (e- beam distribution from </a:t>
            </a:r>
            <a:r>
              <a:rPr lang="en-GB" dirty="0" err="1">
                <a:latin typeface="+mj-lt"/>
              </a:rPr>
              <a:t>linac</a:t>
            </a:r>
            <a:r>
              <a:rPr lang="en-GB" dirty="0">
                <a:latin typeface="+mj-lt"/>
              </a:rPr>
              <a:t> studies?)</a:t>
            </a:r>
          </a:p>
          <a:p>
            <a:pPr>
              <a:spcBef>
                <a:spcPts val="1500"/>
              </a:spcBef>
            </a:pPr>
            <a:r>
              <a:rPr lang="en-GB" dirty="0">
                <a:latin typeface="+mj-lt"/>
              </a:rPr>
              <a:t>Misalignment/error studies (jitters)</a:t>
            </a:r>
          </a:p>
          <a:p>
            <a:pPr>
              <a:spcBef>
                <a:spcPts val="1500"/>
              </a:spcBef>
            </a:pPr>
            <a:endParaRPr lang="en-GB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8E76F2-C7EC-A7C1-31B6-BEC4F2DAFE68}"/>
              </a:ext>
            </a:extLst>
          </p:cNvPr>
          <p:cNvSpPr txBox="1"/>
          <p:nvPr/>
        </p:nvSpPr>
        <p:spPr>
          <a:xfrm>
            <a:off x="417238" y="5610892"/>
            <a:ext cx="115355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The first assessment of the performance with 3 GHz RF structures (need to know the starting parameters: exact frequency, mode, aperture, gradient).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5DBD4B-D649-5504-483B-6771197724E8}"/>
              </a:ext>
            </a:extLst>
          </p:cNvPr>
          <p:cNvSpPr txBox="1"/>
          <p:nvPr/>
        </p:nvSpPr>
        <p:spPr>
          <a:xfrm>
            <a:off x="484277" y="865669"/>
            <a:ext cx="11223445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i="1" dirty="0"/>
              <a:t>Consolidation of the baseline design of the e+ injector: </a:t>
            </a:r>
            <a:r>
              <a:rPr lang="en-GB" sz="2000" i="1" dirty="0">
                <a:solidFill>
                  <a:schemeClr val="accent1"/>
                </a:solidFill>
              </a:rPr>
              <a:t>production, capture, primary acceleration (2.86 GeV) and injection into the DR</a:t>
            </a:r>
          </a:p>
        </p:txBody>
      </p:sp>
    </p:spTree>
    <p:extLst>
      <p:ext uri="{BB962C8B-B14F-4D97-AF65-F5344CB8AC3E}">
        <p14:creationId xmlns:p14="http://schemas.microsoft.com/office/powerpoint/2010/main" val="2579250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D835F-C436-FCEE-08D8-87EACAAEC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275" y="1081408"/>
            <a:ext cx="11075126" cy="5321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solidFill>
                  <a:schemeClr val="accent2"/>
                </a:solidFill>
                <a:latin typeface="+mj-lt"/>
              </a:rPr>
              <a:t>Studies on a new layout with smaller aperture  3 GHz RF structures and higher field SC solenoid in CL.   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3CE1FA1-FC00-C941-5741-6BA41A789972}"/>
              </a:ext>
            </a:extLst>
          </p:cNvPr>
          <p:cNvSpPr txBox="1">
            <a:spLocks/>
          </p:cNvSpPr>
          <p:nvPr/>
        </p:nvSpPr>
        <p:spPr>
          <a:xfrm>
            <a:off x="424405" y="234055"/>
            <a:ext cx="11343190" cy="71953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4000" b="1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Starting from next year (CHART3)</a:t>
            </a:r>
          </a:p>
        </p:txBody>
      </p:sp>
      <p:sp>
        <p:nvSpPr>
          <p:cNvPr id="2" name="Місце для вмісту 2">
            <a:extLst>
              <a:ext uri="{FF2B5EF4-FFF2-40B4-BE49-F238E27FC236}">
                <a16:creationId xmlns:a16="http://schemas.microsoft.com/office/drawing/2014/main" id="{8D20548C-A55A-95B8-8860-CBBFC0BCDF3E}"/>
              </a:ext>
            </a:extLst>
          </p:cNvPr>
          <p:cNvSpPr txBox="1">
            <a:spLocks/>
          </p:cNvSpPr>
          <p:nvPr/>
        </p:nvSpPr>
        <p:spPr>
          <a:xfrm>
            <a:off x="507275" y="1814430"/>
            <a:ext cx="11075126" cy="458861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3500" b="1" dirty="0">
                <a:latin typeface="+mj-lt"/>
              </a:rPr>
              <a:t>The baseline design: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3400" dirty="0">
                <a:latin typeface="+mj-lt"/>
              </a:rPr>
              <a:t>HTS solenoid matching device, solenoidal focusing with </a:t>
            </a:r>
            <a:r>
              <a:rPr lang="en-US" sz="3400" b="1" dirty="0" err="1">
                <a:latin typeface="+mj-lt"/>
              </a:rPr>
              <a:t>Bz</a:t>
            </a:r>
            <a:r>
              <a:rPr lang="en-US" sz="3400" b="1" dirty="0">
                <a:latin typeface="+mj-lt"/>
              </a:rPr>
              <a:t> = 0.5 T</a:t>
            </a:r>
            <a:r>
              <a:rPr lang="en-US" sz="3400" dirty="0">
                <a:latin typeface="+mj-lt"/>
              </a:rPr>
              <a:t>, 6 RF structures </a:t>
            </a:r>
            <a:r>
              <a:rPr lang="en-US" sz="3400" b="1" dirty="0">
                <a:solidFill>
                  <a:srgbClr val="FF0000"/>
                </a:solidFill>
                <a:latin typeface="+mj-lt"/>
              </a:rPr>
              <a:t>(2 GHz) </a:t>
            </a:r>
            <a:r>
              <a:rPr lang="en-US" sz="3400" dirty="0">
                <a:latin typeface="+mj-lt"/>
              </a:rPr>
              <a:t>with 14 MeV/m and aperture of </a:t>
            </a:r>
            <a:r>
              <a:rPr lang="en-US" sz="3400" b="1" dirty="0">
                <a:solidFill>
                  <a:srgbClr val="FF0000"/>
                </a:solidFill>
                <a:latin typeface="+mj-lt"/>
                <a:sym typeface="Symbol" panose="05050102010706020507" pitchFamily="18" charset="2"/>
              </a:rPr>
              <a:t>60 mm</a:t>
            </a:r>
            <a:r>
              <a:rPr lang="en-US" sz="3400" dirty="0">
                <a:latin typeface="+mj-lt"/>
                <a:sym typeface="Symbol" panose="05050102010706020507" pitchFamily="18" charset="2"/>
              </a:rPr>
              <a:t>, the SKEKB type chicane. </a:t>
            </a:r>
          </a:p>
          <a:p>
            <a:pPr marL="457200" lvl="1" indent="0" algn="just"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en-US" sz="3400" dirty="0">
                <a:latin typeface="+mj-lt"/>
                <a:sym typeface="Symbol" panose="05050102010706020507" pitchFamily="18" charset="2"/>
              </a:rPr>
              <a:t>➞</a:t>
            </a:r>
            <a:r>
              <a:rPr lang="en-US" sz="3600" b="1" dirty="0">
                <a:solidFill>
                  <a:srgbClr val="E05314"/>
                </a:solidFill>
                <a:latin typeface="+mj-lt"/>
              </a:rPr>
              <a:t> Ne</a:t>
            </a:r>
            <a:r>
              <a:rPr lang="en-US" sz="3600" b="1" baseline="30000" dirty="0">
                <a:solidFill>
                  <a:srgbClr val="E05314"/>
                </a:solidFill>
                <a:latin typeface="+mj-lt"/>
              </a:rPr>
              <a:t>+</a:t>
            </a:r>
            <a:r>
              <a:rPr lang="en-US" sz="3600" b="1" dirty="0">
                <a:solidFill>
                  <a:srgbClr val="E05314"/>
                </a:solidFill>
                <a:latin typeface="+mj-lt"/>
              </a:rPr>
              <a:t>/Ne</a:t>
            </a:r>
            <a:r>
              <a:rPr lang="en-US" sz="3600" b="1" baseline="30000" dirty="0">
                <a:solidFill>
                  <a:srgbClr val="E05314"/>
                </a:solidFill>
                <a:latin typeface="+mj-lt"/>
              </a:rPr>
              <a:t>- </a:t>
            </a:r>
            <a:r>
              <a:rPr lang="en-US" sz="3600" b="1" dirty="0">
                <a:solidFill>
                  <a:srgbClr val="E05314"/>
                </a:solidFill>
                <a:latin typeface="+mj-lt"/>
              </a:rPr>
              <a:t>@PL (</a:t>
            </a:r>
            <a:r>
              <a:rPr lang="el-GR" sz="3600" b="1" dirty="0">
                <a:solidFill>
                  <a:srgbClr val="E05314"/>
                </a:solidFill>
                <a:latin typeface="+mj-lt"/>
              </a:rPr>
              <a:t>Δ</a:t>
            </a:r>
            <a:r>
              <a:rPr lang="en-US" sz="3600" b="1" dirty="0">
                <a:solidFill>
                  <a:srgbClr val="E05314"/>
                </a:solidFill>
                <a:latin typeface="+mj-lt"/>
              </a:rPr>
              <a:t>E: 2%, </a:t>
            </a:r>
            <a:r>
              <a:rPr lang="el-GR" sz="3600" b="1" dirty="0">
                <a:solidFill>
                  <a:srgbClr val="E05314"/>
                </a:solidFill>
                <a:latin typeface="+mj-lt"/>
              </a:rPr>
              <a:t>Δ</a:t>
            </a:r>
            <a:r>
              <a:rPr lang="en-US" sz="3600" b="1" dirty="0">
                <a:solidFill>
                  <a:srgbClr val="E05314"/>
                </a:solidFill>
                <a:latin typeface="+mj-lt"/>
              </a:rPr>
              <a:t>t: 20 mm/c) is 2.85 (3.3 full bucket).  </a:t>
            </a:r>
            <a:r>
              <a:rPr lang="en-US" sz="3600" b="1" i="1" dirty="0">
                <a:solidFill>
                  <a:srgbClr val="E05314"/>
                </a:solidFill>
                <a:latin typeface="+mj-lt"/>
              </a:rPr>
              <a:t>e- drive beam charge: ~4.5 </a:t>
            </a:r>
            <a:r>
              <a:rPr lang="en-US" sz="3600" b="1" i="1" dirty="0" err="1">
                <a:solidFill>
                  <a:srgbClr val="E05314"/>
                </a:solidFill>
                <a:latin typeface="+mj-lt"/>
              </a:rPr>
              <a:t>nC</a:t>
            </a:r>
            <a:r>
              <a:rPr lang="en-US" sz="3600" b="1" i="1" dirty="0">
                <a:solidFill>
                  <a:srgbClr val="E05314"/>
                </a:solidFill>
                <a:latin typeface="+mj-lt"/>
              </a:rPr>
              <a:t> </a:t>
            </a:r>
            <a:endParaRPr lang="en-US" sz="3400" i="1" dirty="0">
              <a:latin typeface="+mj-lt"/>
              <a:sym typeface="Symbol" panose="05050102010706020507" pitchFamily="18" charset="2"/>
            </a:endParaRPr>
          </a:p>
          <a:p>
            <a:pPr algn="just"/>
            <a:r>
              <a:rPr lang="en-US" sz="3500" b="1" dirty="0">
                <a:latin typeface="+mj-lt"/>
                <a:sym typeface="Symbol" panose="05050102010706020507" pitchFamily="18" charset="2"/>
              </a:rPr>
              <a:t>Alternative layouts </a:t>
            </a:r>
            <a:r>
              <a:rPr lang="en-US" sz="3500" b="1" dirty="0">
                <a:latin typeface="+mj-lt"/>
              </a:rPr>
              <a:t>of the positron capture </a:t>
            </a:r>
            <a:r>
              <a:rPr lang="en-US" sz="3500" b="1" dirty="0" err="1">
                <a:latin typeface="+mj-lt"/>
              </a:rPr>
              <a:t>linac</a:t>
            </a:r>
            <a:r>
              <a:rPr lang="en-US" sz="3500" b="1" dirty="0">
                <a:latin typeface="+mj-lt"/>
              </a:rPr>
              <a:t>:</a:t>
            </a:r>
          </a:p>
          <a:p>
            <a:pPr marL="971550" lvl="1" indent="-514350">
              <a:lnSpc>
                <a:spcPct val="170000"/>
              </a:lnSpc>
              <a:buFont typeface="+mj-lt"/>
              <a:buAutoNum type="arabicPeriod"/>
            </a:pPr>
            <a:r>
              <a:rPr lang="en-US" sz="3400" dirty="0">
                <a:latin typeface="+mj-lt"/>
              </a:rPr>
              <a:t>HTS solenoid MD, RF structures </a:t>
            </a:r>
            <a:r>
              <a:rPr lang="en-US" sz="3400" b="1" dirty="0">
                <a:solidFill>
                  <a:srgbClr val="FF0000"/>
                </a:solidFill>
                <a:latin typeface="+mj-lt"/>
              </a:rPr>
              <a:t>(3 GHz), mode, aperture and gradient TBD</a:t>
            </a:r>
            <a:r>
              <a:rPr lang="en-US" sz="3400" dirty="0">
                <a:latin typeface="+mj-lt"/>
                <a:sym typeface="Symbol" panose="05050102010706020507" pitchFamily="18" charset="2"/>
              </a:rPr>
              <a:t>, NC vs. </a:t>
            </a:r>
            <a:r>
              <a:rPr lang="en-US" sz="3400" dirty="0">
                <a:latin typeface="+mj-lt"/>
              </a:rPr>
              <a:t>SC </a:t>
            </a:r>
            <a:r>
              <a:rPr lang="en-US" sz="3400" b="1" u="sng" dirty="0">
                <a:latin typeface="+mj-lt"/>
              </a:rPr>
              <a:t>solenoidal focusing</a:t>
            </a:r>
            <a:r>
              <a:rPr lang="en-US" sz="3400" dirty="0">
                <a:latin typeface="+mj-lt"/>
              </a:rPr>
              <a:t> ➞ </a:t>
            </a:r>
            <a:r>
              <a:rPr lang="en-US" sz="3400" dirty="0">
                <a:solidFill>
                  <a:srgbClr val="7030A0"/>
                </a:solidFill>
                <a:latin typeface="+mj-lt"/>
              </a:rPr>
              <a:t>it seems that SC solenoid should be adopted to fulfill the requirements. HTS technology for tuning solenoid (as maximum simulated dose per year is not compatible with Nb</a:t>
            </a:r>
            <a:r>
              <a:rPr lang="en-US" sz="3400" baseline="-25000" dirty="0">
                <a:solidFill>
                  <a:srgbClr val="7030A0"/>
                </a:solidFill>
                <a:latin typeface="+mj-lt"/>
              </a:rPr>
              <a:t>3</a:t>
            </a:r>
            <a:r>
              <a:rPr lang="en-US" sz="3400" dirty="0">
                <a:solidFill>
                  <a:srgbClr val="7030A0"/>
                </a:solidFill>
                <a:latin typeface="+mj-lt"/>
              </a:rPr>
              <a:t>Sn )?</a:t>
            </a:r>
            <a:endParaRPr lang="en-US" sz="3200" b="1" i="1" dirty="0">
              <a:solidFill>
                <a:srgbClr val="7030A0"/>
              </a:solidFill>
              <a:latin typeface="+mj-lt"/>
            </a:endParaRPr>
          </a:p>
          <a:p>
            <a:pPr marL="971550" lvl="1" indent="-514350">
              <a:lnSpc>
                <a:spcPct val="170000"/>
              </a:lnSpc>
              <a:buFont typeface="+mj-lt"/>
              <a:buAutoNum type="arabicPeriod"/>
            </a:pPr>
            <a:r>
              <a:rPr lang="en-US" sz="3400" dirty="0">
                <a:latin typeface="+mj-lt"/>
              </a:rPr>
              <a:t>HTS solenoid MD, RF structures </a:t>
            </a:r>
            <a:r>
              <a:rPr lang="en-US" sz="3400" b="1" dirty="0">
                <a:solidFill>
                  <a:srgbClr val="FF0000"/>
                </a:solidFill>
                <a:latin typeface="+mj-lt"/>
              </a:rPr>
              <a:t>(3 GHz), mode, aperture and gradient TBD, </a:t>
            </a:r>
            <a:r>
              <a:rPr lang="en-US" sz="3400" b="1" u="sng" dirty="0">
                <a:latin typeface="+mj-lt"/>
              </a:rPr>
              <a:t>quadrupole focusing.</a:t>
            </a:r>
            <a:r>
              <a:rPr lang="en-US" sz="3200" dirty="0">
                <a:solidFill>
                  <a:srgbClr val="7030A0"/>
                </a:solidFill>
                <a:latin typeface="+mj-lt"/>
              </a:rPr>
              <a:t> (becomes more like to </a:t>
            </a:r>
            <a:r>
              <a:rPr lang="en-US" sz="3200" dirty="0" err="1">
                <a:solidFill>
                  <a:srgbClr val="7030A0"/>
                </a:solidFill>
                <a:latin typeface="+mj-lt"/>
              </a:rPr>
              <a:t>SuperKEKB</a:t>
            </a:r>
            <a:r>
              <a:rPr lang="en-US" sz="3200" dirty="0">
                <a:solidFill>
                  <a:srgbClr val="7030A0"/>
                </a:solidFill>
                <a:latin typeface="+mj-lt"/>
              </a:rPr>
              <a:t>)</a:t>
            </a:r>
            <a:endParaRPr lang="en-US" sz="3200" b="1" i="1" dirty="0">
              <a:solidFill>
                <a:srgbClr val="E0531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0418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9329B6F-A42D-53A3-5994-9D0EBD0B0E43}"/>
              </a:ext>
            </a:extLst>
          </p:cNvPr>
          <p:cNvSpPr txBox="1"/>
          <p:nvPr/>
        </p:nvSpPr>
        <p:spPr>
          <a:xfrm>
            <a:off x="280220" y="2131930"/>
            <a:ext cx="1163156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u="none" strike="noStrike" dirty="0"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Normalized e- beam emittance = 3-5 </a:t>
            </a:r>
            <a:r>
              <a:rPr lang="en-GB" sz="2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μm</a:t>
            </a:r>
            <a:r>
              <a:rPr lang="en-GB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rad </a:t>
            </a:r>
          </a:p>
          <a:p>
            <a:r>
              <a:rPr lang="en-GB" sz="24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We are currently using 15 </a:t>
            </a:r>
            <a:r>
              <a:rPr lang="en-GB" sz="2400" b="1" dirty="0" err="1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μm</a:t>
            </a:r>
            <a:r>
              <a:rPr lang="en-GB" sz="24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rad ➞ to be changed to 5 </a:t>
            </a:r>
            <a:r>
              <a:rPr lang="en-GB" sz="2400" b="1" dirty="0" err="1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μm</a:t>
            </a:r>
            <a:r>
              <a:rPr lang="en-GB" sz="24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rad</a:t>
            </a:r>
          </a:p>
          <a:p>
            <a:r>
              <a:rPr lang="en-GB" sz="24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the presented jitter studies we have used 5 </a:t>
            </a:r>
            <a:r>
              <a:rPr lang="en-GB" sz="2400" b="1" dirty="0" err="1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μm</a:t>
            </a:r>
            <a:r>
              <a:rPr lang="en-GB" sz="24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rad</a:t>
            </a:r>
            <a:endParaRPr lang="en-GB" sz="2400" b="1" u="none" strike="noStrike" dirty="0">
              <a:solidFill>
                <a:schemeClr val="accent2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2400" b="1" u="none" strike="noStrike" dirty="0"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2400" b="1" u="none" strike="noStrike" dirty="0"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Beam position jitter effect</a:t>
            </a:r>
          </a:p>
          <a:p>
            <a:r>
              <a:rPr lang="en-GB" sz="2400" b="1" u="none" strike="noStrike" dirty="0"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e- beam position jitter before the target: from 170 </a:t>
            </a:r>
            <a:r>
              <a:rPr lang="en-GB" sz="2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μm</a:t>
            </a:r>
            <a:r>
              <a:rPr lang="en-GB" sz="2400" b="1" u="none" strike="noStrike" dirty="0"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 up to the extreme case of 1 mm </a:t>
            </a:r>
          </a:p>
          <a:p>
            <a:r>
              <a:rPr lang="en-GB" sz="2400" b="1" u="sng" strike="noStrike" dirty="0">
                <a:solidFill>
                  <a:schemeClr val="accent2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Simulation results:</a:t>
            </a:r>
            <a:r>
              <a:rPr lang="en-GB" sz="2400" b="1" strike="noStrike" dirty="0">
                <a:solidFill>
                  <a:schemeClr val="accent2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400" b="1" u="none" strike="noStrike" dirty="0">
                <a:solidFill>
                  <a:schemeClr val="accent2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in current layout, with x and y position jitter of </a:t>
            </a:r>
            <a:r>
              <a:rPr lang="en-GB" sz="2400" b="1" u="none" strike="noStrike" dirty="0">
                <a:solidFill>
                  <a:srgbClr val="FF0000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1 mm (max values)</a:t>
            </a:r>
            <a:r>
              <a:rPr lang="en-GB" sz="2400" b="1" u="none" strike="noStrike" dirty="0">
                <a:solidFill>
                  <a:schemeClr val="accent2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, the accepted  e+ yield decreased by</a:t>
            </a:r>
            <a:r>
              <a:rPr lang="en-GB" sz="2400" b="1" u="none" strike="noStrike" dirty="0"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400" b="1" u="none" strike="noStrike" dirty="0">
                <a:solidFill>
                  <a:srgbClr val="FF0000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~ 10%</a:t>
            </a:r>
            <a:r>
              <a:rPr lang="en-GB" sz="2400" b="1" u="none" strike="noStrike" dirty="0">
                <a:solidFill>
                  <a:schemeClr val="accent2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, while the </a:t>
            </a:r>
            <a:r>
              <a:rPr lang="en-GB" sz="24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emittance </a:t>
            </a:r>
            <a:r>
              <a:rPr lang="en-US" sz="24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stays within </a:t>
            </a:r>
            <a:r>
              <a:rPr lang="en-US" sz="2400" b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+/- 4%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GB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04D6259-F684-42F1-E3ED-8FF4C7855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6077" y="639912"/>
            <a:ext cx="10515600" cy="80491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  <a:ea typeface="+mn-ea"/>
                <a:cs typeface="Calibri Light" panose="020F0302020204030204" pitchFamily="34" charset="0"/>
              </a:rPr>
              <a:t>e- drive beam parameter for e+ production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C8F966-C468-321B-5A55-D4782FD2928E}"/>
              </a:ext>
            </a:extLst>
          </p:cNvPr>
          <p:cNvSpPr txBox="1"/>
          <p:nvPr/>
        </p:nvSpPr>
        <p:spPr>
          <a:xfrm>
            <a:off x="10309677" y="1588323"/>
            <a:ext cx="16021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From Simona</a:t>
            </a:r>
            <a:endParaRPr lang="en-GB" sz="2000" b="1" i="1" u="none" strike="noStrike" dirty="0"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694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489BD-77BB-439D-AFA0-FBD40EF7D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195" y="148300"/>
            <a:ext cx="10515600" cy="804914"/>
          </a:xfrm>
        </p:spPr>
        <p:txBody>
          <a:bodyPr/>
          <a:lstStyle/>
          <a:p>
            <a:r>
              <a:rPr lang="en-US" sz="4000" b="1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e- drive beam parameters (Geant4)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E5E9B4-ABBE-4128-933F-F55C52E6E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741" y="1047696"/>
            <a:ext cx="10515600" cy="4761988"/>
          </a:xfrm>
        </p:spPr>
        <p:txBody>
          <a:bodyPr>
            <a:normAutofit/>
          </a:bodyPr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Energy = 2.86 GeV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Beam size (x, y) rms = 1 mm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Beam position (x, y) = 0 mm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Bunch length rms = 1 mm/c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Energy spread rms </a:t>
            </a:r>
            <a:r>
              <a:rPr lang="en-US">
                <a:latin typeface="Calibri Light" panose="020F0302020204030204" pitchFamily="34" charset="0"/>
                <a:cs typeface="Calibri Light" panose="020F0302020204030204" pitchFamily="34" charset="0"/>
              </a:rPr>
              <a:t>= 1e-3 =&gt; 5e-3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Divergence (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xp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yp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) = 0.893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rad, (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px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,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py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) =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2.556  KeV/c.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Normalized emittance (x, y) = 5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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m rad.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Statistics= 50k – 10k</a:t>
            </a:r>
          </a:p>
          <a:p>
            <a:r>
              <a:rPr lang="en-US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Simulation performed w/o mesh.</a:t>
            </a:r>
          </a:p>
          <a:p>
            <a:pPr marL="0" indent="0">
              <a:buNone/>
            </a:pP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FE564BB2-64CA-430F-A231-BEF9BFCD2712}"/>
              </a:ext>
            </a:extLst>
          </p:cNvPr>
          <p:cNvSpPr/>
          <p:nvPr/>
        </p:nvSpPr>
        <p:spPr>
          <a:xfrm rot="16200000">
            <a:off x="10067125" y="1758863"/>
            <a:ext cx="1641987" cy="582323"/>
          </a:xfrm>
          <a:prstGeom prst="cube">
            <a:avLst>
              <a:gd name="adj" fmla="val 2512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CB0FE08-3294-41DB-923D-7DAC203A29A5}"/>
              </a:ext>
            </a:extLst>
          </p:cNvPr>
          <p:cNvSpPr/>
          <p:nvPr/>
        </p:nvSpPr>
        <p:spPr>
          <a:xfrm>
            <a:off x="7620000" y="1867461"/>
            <a:ext cx="393290" cy="365125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91E165-46F2-4E89-AE40-BBD0C868E78D}"/>
              </a:ext>
            </a:extLst>
          </p:cNvPr>
          <p:cNvSpPr txBox="1"/>
          <p:nvPr/>
        </p:nvSpPr>
        <p:spPr>
          <a:xfrm>
            <a:off x="7411062" y="2351748"/>
            <a:ext cx="884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e- source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764C3E-93BF-4824-9C64-CF21C091ABE0}"/>
              </a:ext>
            </a:extLst>
          </p:cNvPr>
          <p:cNvSpPr txBox="1"/>
          <p:nvPr/>
        </p:nvSpPr>
        <p:spPr>
          <a:xfrm>
            <a:off x="10527890" y="2998079"/>
            <a:ext cx="884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Target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8D97A79-6B5D-473C-96E1-9E28342382BB}"/>
              </a:ext>
            </a:extLst>
          </p:cNvPr>
          <p:cNvCxnSpPr/>
          <p:nvPr/>
        </p:nvCxnSpPr>
        <p:spPr>
          <a:xfrm>
            <a:off x="10596957" y="1047696"/>
            <a:ext cx="58232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07D2A72-46AB-4804-B5B5-AB75F2154B18}"/>
              </a:ext>
            </a:extLst>
          </p:cNvPr>
          <p:cNvSpPr txBox="1"/>
          <p:nvPr/>
        </p:nvSpPr>
        <p:spPr>
          <a:xfrm>
            <a:off x="10445666" y="614287"/>
            <a:ext cx="884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15mm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6AF6ECF-9022-4C5A-BEE7-CC6D144CDBCA}"/>
              </a:ext>
            </a:extLst>
          </p:cNvPr>
          <p:cNvCxnSpPr>
            <a:cxnSpLocks/>
          </p:cNvCxnSpPr>
          <p:nvPr/>
        </p:nvCxnSpPr>
        <p:spPr>
          <a:xfrm>
            <a:off x="8004803" y="2050023"/>
            <a:ext cx="259215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E64452B-8F8F-4FD3-9C2F-C205E2881040}"/>
              </a:ext>
            </a:extLst>
          </p:cNvPr>
          <p:cNvSpPr txBox="1"/>
          <p:nvPr/>
        </p:nvSpPr>
        <p:spPr>
          <a:xfrm>
            <a:off x="8858428" y="1712728"/>
            <a:ext cx="884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10mm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27B255-0255-24D0-EAFF-1F8B53BC6D12}"/>
              </a:ext>
            </a:extLst>
          </p:cNvPr>
          <p:cNvSpPr txBox="1"/>
          <p:nvPr/>
        </p:nvSpPr>
        <p:spPr>
          <a:xfrm>
            <a:off x="274195" y="5849798"/>
            <a:ext cx="113636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i="1" dirty="0">
                <a:solidFill>
                  <a:schemeClr val="accent2"/>
                </a:solidFill>
                <a:latin typeface="+mj-lt"/>
              </a:rPr>
              <a:t>Beam matching section upstream the target (flexibility in beam size @Target)</a:t>
            </a:r>
          </a:p>
        </p:txBody>
      </p:sp>
    </p:spTree>
    <p:extLst>
      <p:ext uri="{BB962C8B-B14F-4D97-AF65-F5344CB8AC3E}">
        <p14:creationId xmlns:p14="http://schemas.microsoft.com/office/powerpoint/2010/main" val="649579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7FE0A5-74A4-4ECF-A496-C0F90CE0C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422" y="666528"/>
            <a:ext cx="7098892" cy="53311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CEA88A-B375-4E30-A37D-0501B3FBE9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51" y="3173367"/>
            <a:ext cx="4291928" cy="342900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8A031BA4-0C18-40BB-914D-623F45147CF0}"/>
              </a:ext>
            </a:extLst>
          </p:cNvPr>
          <p:cNvSpPr/>
          <p:nvPr/>
        </p:nvSpPr>
        <p:spPr>
          <a:xfrm>
            <a:off x="4208206" y="4630998"/>
            <a:ext cx="226142" cy="255639"/>
          </a:xfrm>
          <a:prstGeom prst="ellipse">
            <a:avLst/>
          </a:prstGeom>
          <a:solidFill>
            <a:srgbClr val="FF00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5CD9DC6-71DE-4438-B201-48F2D70A1B25}"/>
              </a:ext>
            </a:extLst>
          </p:cNvPr>
          <p:cNvSpPr/>
          <p:nvPr/>
        </p:nvSpPr>
        <p:spPr>
          <a:xfrm>
            <a:off x="5712538" y="5127085"/>
            <a:ext cx="226142" cy="255639"/>
          </a:xfrm>
          <a:prstGeom prst="ellipse">
            <a:avLst/>
          </a:prstGeom>
          <a:solidFill>
            <a:srgbClr val="FF00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3F67B99-06C9-45B3-84B8-356DE926DB1F}"/>
              </a:ext>
            </a:extLst>
          </p:cNvPr>
          <p:cNvSpPr/>
          <p:nvPr/>
        </p:nvSpPr>
        <p:spPr>
          <a:xfrm>
            <a:off x="771832" y="4630997"/>
            <a:ext cx="226142" cy="255639"/>
          </a:xfrm>
          <a:prstGeom prst="ellipse">
            <a:avLst/>
          </a:prstGeom>
          <a:solidFill>
            <a:srgbClr val="FFFF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48D7127-DC48-4BE6-BFF7-064A4FD738FA}"/>
              </a:ext>
            </a:extLst>
          </p:cNvPr>
          <p:cNvSpPr/>
          <p:nvPr/>
        </p:nvSpPr>
        <p:spPr>
          <a:xfrm>
            <a:off x="8792637" y="3769999"/>
            <a:ext cx="226142" cy="255639"/>
          </a:xfrm>
          <a:prstGeom prst="ellipse">
            <a:avLst/>
          </a:prstGeom>
          <a:solidFill>
            <a:srgbClr val="FFFF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E6413C-1C13-4B35-B385-5A4D2CFB130C}"/>
              </a:ext>
            </a:extLst>
          </p:cNvPr>
          <p:cNvSpPr txBox="1"/>
          <p:nvPr/>
        </p:nvSpPr>
        <p:spPr>
          <a:xfrm>
            <a:off x="303244" y="1293025"/>
            <a:ext cx="45361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Each “</a:t>
            </a:r>
            <a:r>
              <a:rPr lang="en-US" sz="2000" b="1" dirty="0">
                <a:latin typeface="+mj-lt"/>
              </a:rPr>
              <a:t>angle</a:t>
            </a:r>
            <a:r>
              <a:rPr lang="en-US" sz="2000" dirty="0">
                <a:latin typeface="+mj-lt"/>
              </a:rPr>
              <a:t>” corresponds to a jitter configuration (in X and XP).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The results are normalized to the ideal simulation w/o jitter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0F14D8-B561-4E7F-8B91-60AF1D286485}"/>
              </a:ext>
            </a:extLst>
          </p:cNvPr>
          <p:cNvSpPr txBox="1"/>
          <p:nvPr/>
        </p:nvSpPr>
        <p:spPr>
          <a:xfrm>
            <a:off x="5317586" y="6112812"/>
            <a:ext cx="614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At the worst case the accepted yield drops by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~7%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0190D01-EFFF-4D31-B990-35330219ABBC}"/>
              </a:ext>
            </a:extLst>
          </p:cNvPr>
          <p:cNvCxnSpPr>
            <a:cxnSpLocks/>
            <a:stCxn id="8" idx="6"/>
            <a:endCxn id="9" idx="0"/>
          </p:cNvCxnSpPr>
          <p:nvPr/>
        </p:nvCxnSpPr>
        <p:spPr>
          <a:xfrm>
            <a:off x="4434348" y="4758818"/>
            <a:ext cx="1391261" cy="36826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D337C67-1269-435F-97BF-79D56D85657C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945848" y="3897819"/>
            <a:ext cx="7846789" cy="9374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76B69C7D-9A01-9A24-8657-7F4063E96081}"/>
              </a:ext>
            </a:extLst>
          </p:cNvPr>
          <p:cNvSpPr txBox="1">
            <a:spLocks/>
          </p:cNvSpPr>
          <p:nvPr/>
        </p:nvSpPr>
        <p:spPr>
          <a:xfrm>
            <a:off x="424405" y="234055"/>
            <a:ext cx="11343190" cy="71953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4000" b="1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X-XP jitter </a:t>
            </a:r>
            <a:r>
              <a:rPr lang="en-GB" sz="4000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(100% of </a:t>
            </a:r>
            <a:r>
              <a:rPr lang="en-GB" sz="4000" dirty="0" err="1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σ</a:t>
            </a:r>
            <a:r>
              <a:rPr lang="en-GB" sz="4000" baseline="-25000" dirty="0" err="1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pos</a:t>
            </a:r>
            <a:r>
              <a:rPr lang="en-GB" sz="4000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 and </a:t>
            </a:r>
            <a:r>
              <a:rPr lang="en-GB" sz="4000" dirty="0" err="1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σ</a:t>
            </a:r>
            <a:r>
              <a:rPr lang="en-GB" sz="4000" baseline="-25000" dirty="0" err="1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angl</a:t>
            </a:r>
            <a:r>
              <a:rPr lang="en-GB" sz="4000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)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F34887-0A19-82CE-2FC6-7BF0FD939A36}"/>
              </a:ext>
            </a:extLst>
          </p:cNvPr>
          <p:cNvSpPr txBox="1"/>
          <p:nvPr/>
        </p:nvSpPr>
        <p:spPr>
          <a:xfrm>
            <a:off x="10779022" y="222823"/>
            <a:ext cx="1159292" cy="370999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defTabSz="1034826">
              <a:defRPr/>
            </a:pPr>
            <a:r>
              <a:rPr lang="en-US" sz="1811" kern="0" dirty="0">
                <a:solidFill>
                  <a:prstClr val="black"/>
                </a:solidFill>
                <a:latin typeface="Calibri" panose="020F0502020204030204"/>
              </a:rPr>
              <a:t>F. </a:t>
            </a:r>
            <a:r>
              <a:rPr lang="en-US" sz="1811" kern="0" dirty="0" err="1">
                <a:solidFill>
                  <a:prstClr val="black"/>
                </a:solidFill>
                <a:latin typeface="Calibri" panose="020F0502020204030204"/>
              </a:rPr>
              <a:t>Alharthi</a:t>
            </a:r>
            <a:endParaRPr lang="en-US" sz="1811" kern="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21429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EFE0973-2D38-4EE3-895D-73267CD4F4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77" y="1560436"/>
            <a:ext cx="5708508" cy="43244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D4432A6-3255-21A0-8B87-10110B37E160}"/>
              </a:ext>
            </a:extLst>
          </p:cNvPr>
          <p:cNvSpPr txBox="1">
            <a:spLocks/>
          </p:cNvSpPr>
          <p:nvPr/>
        </p:nvSpPr>
        <p:spPr>
          <a:xfrm>
            <a:off x="424405" y="234055"/>
            <a:ext cx="11343190" cy="71953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4000" b="1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X-YP  and XP-YP jitter </a:t>
            </a:r>
            <a:r>
              <a:rPr lang="en-GB" sz="4000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(100% of </a:t>
            </a:r>
            <a:r>
              <a:rPr lang="en-GB" sz="4000" dirty="0" err="1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σ</a:t>
            </a:r>
            <a:r>
              <a:rPr lang="en-GB" sz="4000" baseline="-25000" dirty="0" err="1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pos</a:t>
            </a:r>
            <a:r>
              <a:rPr lang="en-GB" sz="4000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 and </a:t>
            </a:r>
            <a:r>
              <a:rPr lang="en-GB" sz="4000" dirty="0" err="1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σ</a:t>
            </a:r>
            <a:r>
              <a:rPr lang="en-GB" sz="4000" baseline="-25000" dirty="0" err="1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angl</a:t>
            </a:r>
            <a:r>
              <a:rPr lang="en-GB" sz="4000" dirty="0">
                <a:solidFill>
                  <a:srgbClr val="C00000"/>
                </a:solidFill>
                <a:latin typeface="+mn-lt"/>
                <a:ea typeface="+mn-ea"/>
                <a:cs typeface="Calibri Light" panose="020F0302020204030204" pitchFamily="34" charset="0"/>
              </a:rPr>
              <a:t>)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BEF39A9-4A42-4858-02DE-9E236B570B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785" y="1522669"/>
            <a:ext cx="5891955" cy="43999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41DED1A-FB92-72C0-3604-627BE1E08A00}"/>
              </a:ext>
            </a:extLst>
          </p:cNvPr>
          <p:cNvSpPr txBox="1"/>
          <p:nvPr/>
        </p:nvSpPr>
        <p:spPr>
          <a:xfrm>
            <a:off x="10779022" y="222823"/>
            <a:ext cx="1159292" cy="370999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defTabSz="1034826">
              <a:defRPr/>
            </a:pPr>
            <a:r>
              <a:rPr lang="en-US" sz="1811" kern="0" dirty="0">
                <a:solidFill>
                  <a:prstClr val="black"/>
                </a:solidFill>
                <a:latin typeface="Calibri" panose="020F0502020204030204"/>
              </a:rPr>
              <a:t>F. </a:t>
            </a:r>
            <a:r>
              <a:rPr lang="en-US" sz="1811" kern="0" dirty="0" err="1">
                <a:solidFill>
                  <a:prstClr val="black"/>
                </a:solidFill>
                <a:latin typeface="Calibri" panose="020F0502020204030204"/>
              </a:rPr>
              <a:t>Alharthi</a:t>
            </a:r>
            <a:endParaRPr lang="en-US" sz="1811" kern="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43577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26949</TotalTime>
  <Words>1091</Words>
  <Application>Microsoft Macintosh PowerPoint</Application>
  <PresentationFormat>Widescreen</PresentationFormat>
  <Paragraphs>137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.SF NS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e- drive beam parameter for e+ production</vt:lpstr>
      <vt:lpstr>e- drive beam parameters (Geant4)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Iryna Chaikovska</cp:lastModifiedBy>
  <cp:revision>851</cp:revision>
  <cp:lastPrinted>2023-11-08T12:54:15Z</cp:lastPrinted>
  <dcterms:created xsi:type="dcterms:W3CDTF">2021-01-27T09:20:52Z</dcterms:created>
  <dcterms:modified xsi:type="dcterms:W3CDTF">2024-09-27T09:00:14Z</dcterms:modified>
</cp:coreProperties>
</file>