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83"/>
  </p:notesMasterIdLst>
  <p:sldIdLst>
    <p:sldId id="406" r:id="rId2"/>
    <p:sldId id="467" r:id="rId3"/>
    <p:sldId id="879" r:id="rId4"/>
    <p:sldId id="934" r:id="rId5"/>
    <p:sldId id="935" r:id="rId6"/>
    <p:sldId id="936" r:id="rId7"/>
    <p:sldId id="937" r:id="rId8"/>
    <p:sldId id="941" r:id="rId9"/>
    <p:sldId id="942" r:id="rId10"/>
    <p:sldId id="946" r:id="rId11"/>
    <p:sldId id="947" r:id="rId12"/>
    <p:sldId id="998" r:id="rId13"/>
    <p:sldId id="989" r:id="rId14"/>
    <p:sldId id="992" r:id="rId15"/>
    <p:sldId id="993" r:id="rId16"/>
    <p:sldId id="995" r:id="rId17"/>
    <p:sldId id="996" r:id="rId18"/>
    <p:sldId id="997" r:id="rId19"/>
    <p:sldId id="994" r:id="rId20"/>
    <p:sldId id="999" r:id="rId21"/>
    <p:sldId id="1000" r:id="rId22"/>
    <p:sldId id="990" r:id="rId23"/>
    <p:sldId id="1001" r:id="rId24"/>
    <p:sldId id="1006" r:id="rId25"/>
    <p:sldId id="1007" r:id="rId26"/>
    <p:sldId id="1008" r:id="rId27"/>
    <p:sldId id="1009" r:id="rId28"/>
    <p:sldId id="1012" r:id="rId29"/>
    <p:sldId id="1011" r:id="rId30"/>
    <p:sldId id="1013" r:id="rId31"/>
    <p:sldId id="1015" r:id="rId32"/>
    <p:sldId id="1014" r:id="rId33"/>
    <p:sldId id="1032" r:id="rId34"/>
    <p:sldId id="1023" r:id="rId35"/>
    <p:sldId id="1024" r:id="rId36"/>
    <p:sldId id="1029" r:id="rId37"/>
    <p:sldId id="1031" r:id="rId38"/>
    <p:sldId id="1041" r:id="rId39"/>
    <p:sldId id="1035" r:id="rId40"/>
    <p:sldId id="1036" r:id="rId41"/>
    <p:sldId id="1039" r:id="rId42"/>
    <p:sldId id="1040" r:id="rId43"/>
    <p:sldId id="1026" r:id="rId44"/>
    <p:sldId id="1027" r:id="rId45"/>
    <p:sldId id="1020" r:id="rId46"/>
    <p:sldId id="1043" r:id="rId47"/>
    <p:sldId id="1042" r:id="rId48"/>
    <p:sldId id="1005" r:id="rId49"/>
    <p:sldId id="973" r:id="rId50"/>
    <p:sldId id="968" r:id="rId51"/>
    <p:sldId id="969" r:id="rId52"/>
    <p:sldId id="965" r:id="rId53"/>
    <p:sldId id="974" r:id="rId54"/>
    <p:sldId id="975" r:id="rId55"/>
    <p:sldId id="977" r:id="rId56"/>
    <p:sldId id="978" r:id="rId57"/>
    <p:sldId id="976" r:id="rId58"/>
    <p:sldId id="979" r:id="rId59"/>
    <p:sldId id="980" r:id="rId60"/>
    <p:sldId id="981" r:id="rId61"/>
    <p:sldId id="982" r:id="rId62"/>
    <p:sldId id="983" r:id="rId63"/>
    <p:sldId id="966" r:id="rId64"/>
    <p:sldId id="949" r:id="rId65"/>
    <p:sldId id="948" r:id="rId66"/>
    <p:sldId id="956" r:id="rId67"/>
    <p:sldId id="951" r:id="rId68"/>
    <p:sldId id="955" r:id="rId69"/>
    <p:sldId id="952" r:id="rId70"/>
    <p:sldId id="953" r:id="rId71"/>
    <p:sldId id="1037" r:id="rId72"/>
    <p:sldId id="1030" r:id="rId73"/>
    <p:sldId id="1016" r:id="rId74"/>
    <p:sldId id="1034" r:id="rId75"/>
    <p:sldId id="1018" r:id="rId76"/>
    <p:sldId id="1019" r:id="rId77"/>
    <p:sldId id="1021" r:id="rId78"/>
    <p:sldId id="1022" r:id="rId79"/>
    <p:sldId id="1038" r:id="rId80"/>
    <p:sldId id="1028" r:id="rId81"/>
    <p:sldId id="1033" r:id="rId82"/>
  </p:sldIdLst>
  <p:sldSz cx="12192000" cy="6858000"/>
  <p:notesSz cx="9926638" cy="6797675"/>
  <p:defaultTextStyle>
    <a:defPPr>
      <a:defRPr lang="de-CH"/>
    </a:defPPr>
    <a:lvl1pPr algn="l">
      <a:spcBef>
        <a:spcPts val="0"/>
      </a:spcBef>
      <a:spcAft>
        <a:spcPts val="0"/>
      </a:spcAft>
      <a:defRPr sz="1600">
        <a:solidFill>
          <a:schemeClr val="tx1"/>
        </a:solidFill>
        <a:latin typeface="Arial"/>
        <a:ea typeface="ヒラギノ角ゴ Pro W3"/>
        <a:cs typeface="ヒラギノ角ゴ Pro W3"/>
      </a:defRPr>
    </a:lvl1pPr>
    <a:lvl2pPr marL="457200" algn="l">
      <a:spcBef>
        <a:spcPts val="0"/>
      </a:spcBef>
      <a:spcAft>
        <a:spcPts val="0"/>
      </a:spcAft>
      <a:defRPr sz="1600">
        <a:solidFill>
          <a:schemeClr val="tx1"/>
        </a:solidFill>
        <a:latin typeface="Arial"/>
        <a:ea typeface="ヒラギノ角ゴ Pro W3"/>
        <a:cs typeface="ヒラギノ角ゴ Pro W3"/>
      </a:defRPr>
    </a:lvl2pPr>
    <a:lvl3pPr marL="914400" algn="l">
      <a:spcBef>
        <a:spcPts val="0"/>
      </a:spcBef>
      <a:spcAft>
        <a:spcPts val="0"/>
      </a:spcAft>
      <a:defRPr sz="1600">
        <a:solidFill>
          <a:schemeClr val="tx1"/>
        </a:solidFill>
        <a:latin typeface="Arial"/>
        <a:ea typeface="ヒラギノ角ゴ Pro W3"/>
        <a:cs typeface="ヒラギノ角ゴ Pro W3"/>
      </a:defRPr>
    </a:lvl3pPr>
    <a:lvl4pPr marL="1371600" algn="l">
      <a:spcBef>
        <a:spcPts val="0"/>
      </a:spcBef>
      <a:spcAft>
        <a:spcPts val="0"/>
      </a:spcAft>
      <a:defRPr sz="1600">
        <a:solidFill>
          <a:schemeClr val="tx1"/>
        </a:solidFill>
        <a:latin typeface="Arial"/>
        <a:ea typeface="ヒラギノ角ゴ Pro W3"/>
        <a:cs typeface="ヒラギノ角ゴ Pro W3"/>
      </a:defRPr>
    </a:lvl4pPr>
    <a:lvl5pPr marL="1828800" algn="l">
      <a:spcBef>
        <a:spcPts val="0"/>
      </a:spcBef>
      <a:spcAft>
        <a:spcPts val="0"/>
      </a:spcAft>
      <a:defRPr sz="1600">
        <a:solidFill>
          <a:schemeClr val="tx1"/>
        </a:solidFill>
        <a:latin typeface="Arial"/>
        <a:ea typeface="ヒラギノ角ゴ Pro W3"/>
        <a:cs typeface="ヒラギノ角ゴ Pro W3"/>
      </a:defRPr>
    </a:lvl5pPr>
    <a:lvl6pPr marL="2286000" algn="l" defTabSz="457200">
      <a:defRPr sz="1600">
        <a:solidFill>
          <a:schemeClr val="tx1"/>
        </a:solidFill>
        <a:latin typeface="Arial"/>
        <a:ea typeface="ヒラギノ角ゴ Pro W3"/>
        <a:cs typeface="ヒラギノ角ゴ Pro W3"/>
      </a:defRPr>
    </a:lvl6pPr>
    <a:lvl7pPr marL="2743200" algn="l" defTabSz="457200">
      <a:defRPr sz="1600">
        <a:solidFill>
          <a:schemeClr val="tx1"/>
        </a:solidFill>
        <a:latin typeface="Arial"/>
        <a:ea typeface="ヒラギノ角ゴ Pro W3"/>
        <a:cs typeface="ヒラギノ角ゴ Pro W3"/>
      </a:defRPr>
    </a:lvl7pPr>
    <a:lvl8pPr marL="3200400" algn="l" defTabSz="457200">
      <a:defRPr sz="1600">
        <a:solidFill>
          <a:schemeClr val="tx1"/>
        </a:solidFill>
        <a:latin typeface="Arial"/>
        <a:ea typeface="ヒラギノ角ゴ Pro W3"/>
        <a:cs typeface="ヒラギノ角ゴ Pro W3"/>
      </a:defRPr>
    </a:lvl8pPr>
    <a:lvl9pPr marL="3657600" algn="l" defTabSz="457200">
      <a:defRPr sz="1600">
        <a:solidFill>
          <a:schemeClr val="tx1"/>
        </a:solidFill>
        <a:latin typeface="Arial"/>
        <a:ea typeface="ヒラギノ角ゴ Pro W3"/>
        <a:cs typeface="ヒラギノ角ゴ Pro W3"/>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90FF"/>
    <a:srgbClr val="0070C0"/>
    <a:srgbClr val="B8A198"/>
    <a:srgbClr val="4E7383"/>
    <a:srgbClr val="00B050"/>
    <a:srgbClr val="003B6E"/>
    <a:srgbClr val="197418"/>
    <a:srgbClr val="1B6785"/>
    <a:srgbClr val="B1CCDC"/>
    <a:srgbClr val="CDF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FF356A-A9CE-D678-7961-CEA42CF83CFA}">
  <a:tblStyle styleId="{7E757D7F-97F2-E8B1-CFD3-6D4AD34211B9}" styleName="Themed Style 1 - Accent 5">
    <a:tblBg>
      <a:fillRef idx="2">
        <a:schemeClr val="accent5"/>
      </a:fillRef>
    </a:tblBg>
    <a:wholeTbl>
      <a:tcTxStyle>
        <a:fontRef idx="minor">
          <a:srgbClr val="00000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op>
            <a:lnRef idx="1">
              <a:schemeClr val="accent5"/>
            </a:lnRef>
          </a:top>
          <a:bottom>
            <a:lnRef idx="1">
              <a:schemeClr val="accent5"/>
            </a:lnRef>
          </a:bottom>
        </a:tcBdr>
        <a:fill>
          <a:solidFill>
            <a:schemeClr val="accent5">
              <a:alpha val="40000"/>
            </a:schemeClr>
          </a:solidFill>
        </a:fill>
      </a:tcStyle>
    </a:band2V>
    <a:lastCol>
      <a:tcStyle>
        <a:tcBdr>
          <a:left>
            <a:lnRef idx="2">
              <a:schemeClr val="accent5"/>
            </a:lnRef>
          </a:left>
          <a:right>
            <a:lnRef idx="1">
              <a:schemeClr val="accent5"/>
            </a:lnRef>
          </a:right>
          <a:top>
            <a:lnRef idx="1">
              <a:schemeClr val="accent5"/>
            </a:lnRef>
          </a:top>
          <a:bottom>
            <a:lnRef idx="1">
              <a:schemeClr val="accent5"/>
            </a:lnRef>
          </a:bottom>
        </a:tcBdr>
      </a:tcStyle>
    </a:lastCol>
    <a:firstCol>
      <a:tcStyle>
        <a:tcBdr>
          <a:left>
            <a:lnRef idx="1">
              <a:schemeClr val="accent5"/>
            </a:lnRef>
          </a:left>
          <a:right>
            <a:lnRef idx="2">
              <a:schemeClr val="accent5"/>
            </a:lnRef>
          </a:right>
          <a:top>
            <a:lnRef idx="1">
              <a:schemeClr val="accent5"/>
            </a:lnRef>
          </a:top>
          <a:bottom>
            <a:lnRef idx="1">
              <a:schemeClr val="accent5"/>
            </a:lnRef>
          </a:bottom>
        </a:tcBdr>
      </a:tcStyle>
    </a:firstCol>
    <a:lastRow>
      <a:tcStyle>
        <a:tcBdr>
          <a:left>
            <a:lnRef idx="1">
              <a:schemeClr val="accent5"/>
            </a:lnRef>
          </a:left>
          <a:right>
            <a:lnRef idx="1">
              <a:schemeClr val="accent5"/>
            </a:lnRef>
          </a:right>
          <a:top>
            <a:lnRef idx="2">
              <a:schemeClr val="accent5"/>
            </a:lnRef>
          </a:top>
          <a:bottom>
            <a:lnRef idx="2">
              <a:schemeClr val="accent5"/>
            </a:lnRef>
          </a:bottom>
        </a:tcBdr>
        <a:fill>
          <a:noFill/>
        </a:fill>
      </a:tcStyle>
    </a:lastRow>
    <a:seCell>
      <a:tcStyle>
        <a:tcBdr/>
      </a:tcStyle>
    </a:seCell>
    <a:swCell>
      <a:tcStyle>
        <a:tcBdr/>
      </a:tcStyle>
    </a:swCell>
    <a:firstRow>
      <a:tcTxStyle b="on">
        <a:fontRef idx="minor">
          <a:srgbClr val="000000"/>
        </a:fontRef>
        <a:schemeClr val="lt1"/>
      </a:tcTxStyle>
      <a:tcStyle>
        <a:tcBdr>
          <a:left>
            <a:lnRef idx="1">
              <a:schemeClr val="accent5"/>
            </a:lnRef>
          </a:left>
          <a:right>
            <a:lnRef idx="1">
              <a:schemeClr val="accent5"/>
            </a:lnRef>
          </a:right>
          <a:top>
            <a:lnRef idx="1">
              <a:schemeClr val="accent5"/>
            </a:lnRef>
          </a:top>
          <a:bottom>
            <a:lnRef idx="2">
              <a:schemeClr val="lt1"/>
            </a:lnRef>
          </a:bottom>
        </a:tcBdr>
        <a:fill>
          <a:solidFill>
            <a:schemeClr val="accent5"/>
          </a:solidFill>
        </a:fill>
      </a:tcStyle>
    </a:firstRow>
    <a:neCell>
      <a:tcStyle>
        <a:tcBdr/>
      </a:tcStyle>
    </a:neCell>
    <a:nwCell>
      <a:tcStyle>
        <a:tcBdr/>
      </a:tcStyle>
    </a:nwCell>
  </a:tblStyle>
  <a:tblStyle styleId="{C1E3C569-836A-FE4C-9D18-B4C87A52FE2E}" styleName="Medium Style 2 - Accent 6">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fill>
          <a:solidFill>
            <a:schemeClr val="accent6">
              <a:tint val="40000"/>
            </a:schemeClr>
          </a:solidFill>
        </a:fill>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a:solidFill>
                <a:schemeClr val="lt1"/>
              </a:solidFill>
            </a:ln>
          </a:top>
        </a:tcBdr>
        <a:fill>
          <a:solidFill>
            <a:schemeClr val="accent6"/>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6"/>
          </a:solidFill>
        </a:fill>
      </a:tcStyle>
    </a:firstRow>
    <a:neCell>
      <a:tcStyle>
        <a:tcBdr/>
      </a:tcStyle>
    </a:neCell>
    <a:nwCell>
      <a:tcStyle>
        <a:tcBdr/>
      </a:tcStyle>
    </a:nwCell>
  </a:tblStyle>
  <a:tblStyle styleId="{C4FF356A-A9CE-D678-7961-CEA42CF83CFA}" styleName="Themed Style 1 - Accent 6">
    <a:tblBg>
      <a:fillRef idx="2">
        <a:schemeClr val="accent6"/>
      </a:fillRef>
    </a:tblBg>
    <a:wholeTbl>
      <a:tcTxStyle>
        <a:fontRef idx="minor">
          <a:srgbClr val="00000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op>
            <a:lnRef idx="1">
              <a:schemeClr val="accent6"/>
            </a:lnRef>
          </a:top>
          <a:bottom>
            <a:lnRef idx="1">
              <a:schemeClr val="accent6"/>
            </a:lnRef>
          </a:bottom>
        </a:tcBdr>
        <a:fill>
          <a:solidFill>
            <a:schemeClr val="accent6">
              <a:alpha val="40000"/>
            </a:schemeClr>
          </a:solidFill>
        </a:fill>
      </a:tcStyle>
    </a:band2V>
    <a:lastCol>
      <a:tcStyle>
        <a:tcBdr>
          <a:left>
            <a:lnRef idx="2">
              <a:schemeClr val="accent6"/>
            </a:lnRef>
          </a:left>
          <a:right>
            <a:lnRef idx="1">
              <a:schemeClr val="accent6"/>
            </a:lnRef>
          </a:right>
          <a:top>
            <a:lnRef idx="1">
              <a:schemeClr val="accent6"/>
            </a:lnRef>
          </a:top>
          <a:bottom>
            <a:lnRef idx="1">
              <a:schemeClr val="accent6"/>
            </a:lnRef>
          </a:bottom>
        </a:tcBdr>
      </a:tcStyle>
    </a:lastCol>
    <a:firstCol>
      <a:tcStyle>
        <a:tcBdr>
          <a:left>
            <a:lnRef idx="1">
              <a:schemeClr val="accent6"/>
            </a:lnRef>
          </a:left>
          <a:right>
            <a:lnRef idx="2">
              <a:schemeClr val="accent6"/>
            </a:lnRef>
          </a:right>
          <a:top>
            <a:lnRef idx="1">
              <a:schemeClr val="accent6"/>
            </a:lnRef>
          </a:top>
          <a:bottom>
            <a:lnRef idx="1">
              <a:schemeClr val="accent6"/>
            </a:lnRef>
          </a:bottom>
        </a:tcBdr>
      </a:tcStyle>
    </a:firstCol>
    <a:lastRow>
      <a:tcStyle>
        <a:tcBdr>
          <a:left>
            <a:lnRef idx="1">
              <a:schemeClr val="accent6"/>
            </a:lnRef>
          </a:left>
          <a:right>
            <a:lnRef idx="1">
              <a:schemeClr val="accent6"/>
            </a:lnRef>
          </a:right>
          <a:top>
            <a:lnRef idx="2">
              <a:schemeClr val="accent6"/>
            </a:lnRef>
          </a:top>
          <a:bottom>
            <a:lnRef idx="2">
              <a:schemeClr val="accent6"/>
            </a:lnRef>
          </a:bottom>
        </a:tcBdr>
        <a:fill>
          <a:noFill/>
        </a:fill>
      </a:tcStyle>
    </a:lastRow>
    <a:seCell>
      <a:tcStyle>
        <a:tcBdr/>
      </a:tcStyle>
    </a:seCell>
    <a:swCell>
      <a:tcStyle>
        <a:tcBdr/>
      </a:tcStyle>
    </a:swCell>
    <a:firstRow>
      <a:tcTxStyle b="on">
        <a:fontRef idx="minor">
          <a:srgbClr val="000000"/>
        </a:fontRef>
        <a:schemeClr val="lt1"/>
      </a:tcTxStyle>
      <a:tcStyle>
        <a:tcBdr>
          <a:left>
            <a:lnRef idx="1">
              <a:schemeClr val="accent6"/>
            </a:lnRef>
          </a:left>
          <a:right>
            <a:lnRef idx="1">
              <a:schemeClr val="accent6"/>
            </a:lnRef>
          </a:right>
          <a:top>
            <a:lnRef idx="1">
              <a:schemeClr val="accent6"/>
            </a:lnRef>
          </a:top>
          <a:bottom>
            <a:lnRef idx="2">
              <a:schemeClr val="lt1"/>
            </a:lnRef>
          </a:bottom>
        </a:tcBdr>
        <a:fill>
          <a:solidFill>
            <a:schemeClr val="accent6"/>
          </a:solidFill>
        </a:fill>
      </a:tcStyle>
    </a:firstRow>
    <a:neCell>
      <a:tcStyle>
        <a:tcBdr/>
      </a:tcStyle>
    </a:neCell>
    <a:nwCell>
      <a:tcStyle>
        <a:tcBdr/>
      </a:tcStyle>
    </a:nwCell>
  </a:tblStyle>
  <a:tblStyle styleId="{D9C10DF3-493E-47A9-9EED-99745C9792F1}" styleName="Medium Style 2 - Accent 5">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fill>
          <a:solidFill>
            <a:schemeClr val="accent5">
              <a:tint val="40000"/>
            </a:schemeClr>
          </a:solidFill>
        </a:fill>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a:solidFill>
                <a:schemeClr val="lt1"/>
              </a:solidFill>
            </a:ln>
          </a:top>
        </a:tcBdr>
        <a:fill>
          <a:solidFill>
            <a:schemeClr val="accent5"/>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5"/>
          </a:solidFill>
        </a:fill>
      </a:tcStyle>
    </a:firstRow>
    <a:neCell>
      <a:tcStyle>
        <a:tcBdr/>
      </a:tcStyle>
    </a:neCell>
    <a:nwCell>
      <a:tcStyle>
        <a:tcBdr/>
      </a:tcStyle>
    </a:nwCel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1646" autoAdjust="0"/>
  </p:normalViewPr>
  <p:slideViewPr>
    <p:cSldViewPr>
      <p:cViewPr varScale="1">
        <p:scale>
          <a:sx n="79" d="100"/>
          <a:sy n="79" d="100"/>
        </p:scale>
        <p:origin x="84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5622925" y="0"/>
            <a:ext cx="4302125" cy="341313"/>
          </a:xfrm>
          <a:prstGeom prst="rect">
            <a:avLst/>
          </a:prstGeom>
        </p:spPr>
        <p:txBody>
          <a:bodyPr vert="horz" lIns="91440" tIns="45720" rIns="91440" bIns="45720" rtlCol="0"/>
          <a:lstStyle>
            <a:lvl1pPr algn="r">
              <a:defRPr sz="1200"/>
            </a:lvl1pPr>
          </a:lstStyle>
          <a:p>
            <a:fld id="{6A509A9D-C862-43D4-9973-EF8C60DDC41E}" type="datetimeFigureOut">
              <a:rPr lang="de-CH" smtClean="0"/>
              <a:t>27.09.2024</a:t>
            </a:fld>
            <a:endParaRPr lang="de-CH"/>
          </a:p>
        </p:txBody>
      </p:sp>
      <p:sp>
        <p:nvSpPr>
          <p:cNvPr id="4" name="Slide Image Placeholder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992188" y="3271838"/>
            <a:ext cx="7942262" cy="26765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6" name="Footer Placeholder 5"/>
          <p:cNvSpPr>
            <a:spLocks noGrp="1"/>
          </p:cNvSpPr>
          <p:nvPr>
            <p:ph type="ftr" sz="quarter" idx="4"/>
          </p:nvPr>
        </p:nvSpPr>
        <p:spPr>
          <a:xfrm>
            <a:off x="0" y="6456363"/>
            <a:ext cx="4302125" cy="341312"/>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5622925" y="6456363"/>
            <a:ext cx="4302125" cy="341312"/>
          </a:xfrm>
          <a:prstGeom prst="rect">
            <a:avLst/>
          </a:prstGeom>
        </p:spPr>
        <p:txBody>
          <a:bodyPr vert="horz" lIns="91440" tIns="45720" rIns="91440" bIns="45720" rtlCol="0" anchor="b"/>
          <a:lstStyle>
            <a:lvl1pPr algn="r">
              <a:defRPr sz="1200"/>
            </a:lvl1pPr>
          </a:lstStyle>
          <a:p>
            <a:fld id="{BE204F79-F000-4B13-A34B-2F0826213F32}" type="slidenum">
              <a:rPr lang="de-CH" smtClean="0"/>
              <a:t>‹#›</a:t>
            </a:fld>
            <a:endParaRPr lang="de-CH"/>
          </a:p>
        </p:txBody>
      </p:sp>
    </p:spTree>
    <p:extLst>
      <p:ext uri="{BB962C8B-B14F-4D97-AF65-F5344CB8AC3E}">
        <p14:creationId xmlns:p14="http://schemas.microsoft.com/office/powerpoint/2010/main" val="2439931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BE204F79-F000-4B13-A34B-2F0826213F32}" type="slidenum">
              <a:rPr lang="de-CH" smtClean="0"/>
              <a:t>1</a:t>
            </a:fld>
            <a:endParaRPr lang="de-CH"/>
          </a:p>
        </p:txBody>
      </p:sp>
    </p:spTree>
    <p:extLst>
      <p:ext uri="{BB962C8B-B14F-4D97-AF65-F5344CB8AC3E}">
        <p14:creationId xmlns:p14="http://schemas.microsoft.com/office/powerpoint/2010/main" val="217788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fld id="{BE204F79-F000-4B13-A34B-2F0826213F32}" type="slidenum">
              <a:rPr lang="de-CH" smtClean="0"/>
              <a:t>58</a:t>
            </a:fld>
            <a:endParaRPr lang="de-CH"/>
          </a:p>
        </p:txBody>
      </p:sp>
    </p:spTree>
    <p:extLst>
      <p:ext uri="{BB962C8B-B14F-4D97-AF65-F5344CB8AC3E}">
        <p14:creationId xmlns:p14="http://schemas.microsoft.com/office/powerpoint/2010/main" val="33477070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p:spTree>
      <p:nvGrpSpPr>
        <p:cNvPr id="1" name=""/>
        <p:cNvGrpSpPr/>
        <p:nvPr/>
      </p:nvGrpSpPr>
      <p:grpSpPr bwMode="auto">
        <a:xfrm>
          <a:off x="0" y="0"/>
          <a:ext cx="0" cy="0"/>
          <a:chOff x="0" y="0"/>
          <a:chExt cx="0" cy="0"/>
        </a:xfrm>
      </p:grpSpPr>
      <p:sp>
        <p:nvSpPr>
          <p:cNvPr id="11" name="Rectangle 17"/>
          <p:cNvSpPr>
            <a:spLocks noGrp="1" noChangeArrowheads="1"/>
          </p:cNvSpPr>
          <p:nvPr>
            <p:ph type="subTitle" sz="quarter" idx="1"/>
          </p:nvPr>
        </p:nvSpPr>
        <p:spPr bwMode="auto">
          <a:xfrm>
            <a:off x="1919536" y="3645024"/>
            <a:ext cx="8666324" cy="364520"/>
          </a:xfrm>
          <a:prstGeom prst="rect">
            <a:avLst/>
          </a:prstGeom>
          <a:noFill/>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a:defRPr>
            </a:lvl1pPr>
          </a:lstStyle>
          <a:p>
            <a:pPr lvl="0">
              <a:defRPr/>
            </a:pPr>
            <a:r>
              <a:rPr lang="en-US" dirty="0"/>
              <a:t>Click to edit Master subtitle style</a:t>
            </a:r>
            <a:endParaRPr lang="en-GB" dirty="0"/>
          </a:p>
        </p:txBody>
      </p:sp>
      <p:sp>
        <p:nvSpPr>
          <p:cNvPr id="12" name="Rechteck 11"/>
          <p:cNvSpPr/>
          <p:nvPr userDrawn="1"/>
        </p:nvSpPr>
        <p:spPr bwMode="auto">
          <a:xfrm>
            <a:off x="-3" y="387474"/>
            <a:ext cx="1919539" cy="3199105"/>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ts val="0"/>
              </a:spcBef>
              <a:defRPr/>
            </a:pPr>
            <a:endParaRPr lang="de-DE" sz="2400">
              <a:ln>
                <a:solidFill>
                  <a:srgbClr val="FFFFFF"/>
                </a:solidFill>
              </a:ln>
              <a:latin typeface="Times"/>
            </a:endParaRPr>
          </a:p>
        </p:txBody>
      </p:sp>
      <p:pic>
        <p:nvPicPr>
          <p:cNvPr id="14" name="Bild 24" descr="PSI-Logo_narrow_30k.eps"/>
          <p:cNvPicPr>
            <a:picLocks noChangeAspect="1"/>
          </p:cNvPicPr>
          <p:nvPr userDrawn="1"/>
        </p:nvPicPr>
        <p:blipFill>
          <a:blip r:embed="rId2"/>
          <a:stretch/>
        </p:blipFill>
        <p:spPr bwMode="auto">
          <a:xfrm>
            <a:off x="262657" y="620689"/>
            <a:ext cx="1368847" cy="366274"/>
          </a:xfrm>
          <a:prstGeom prst="rect">
            <a:avLst/>
          </a:prstGeom>
          <a:noFill/>
          <a:ln>
            <a:noFill/>
          </a:ln>
        </p:spPr>
      </p:pic>
      <p:sp>
        <p:nvSpPr>
          <p:cNvPr id="15" name="Rechteck 1"/>
          <p:cNvSpPr>
            <a:spLocks noChangeArrowheads="1"/>
          </p:cNvSpPr>
          <p:nvPr userDrawn="1"/>
        </p:nvSpPr>
        <p:spPr bwMode="auto">
          <a:xfrm>
            <a:off x="7056107" y="3412620"/>
            <a:ext cx="4032448" cy="232404"/>
          </a:xfrm>
          <a:prstGeom prst="rect">
            <a:avLst/>
          </a:prstGeom>
          <a:solidFill>
            <a:schemeClr val="bg1">
              <a:alpha val="74117"/>
            </a:schemeClr>
          </a:solidFill>
          <a:ln>
            <a:noFill/>
          </a:ln>
        </p:spPr>
        <p:txBody>
          <a:bodyPr lIns="0" tIns="0" rIns="0" bIns="0" anchor="ctr" anchorCtr="0"/>
          <a:lstStyle/>
          <a:p>
            <a:pPr algn="ctr">
              <a:spcBef>
                <a:spcPts val="0"/>
              </a:spcBef>
              <a:defRPr/>
            </a:pPr>
            <a:r>
              <a:rPr lang="de-CH" sz="1100" b="1" i="0" spc="30">
                <a:solidFill>
                  <a:srgbClr val="505150"/>
                </a:solidFill>
                <a:latin typeface="+mn-lt"/>
                <a:cs typeface="Arial"/>
              </a:rPr>
              <a:t>WIR SCHAFFEN WISSEN – HEUTE FÜR MORGEN</a:t>
            </a:r>
            <a:endParaRPr/>
          </a:p>
        </p:txBody>
      </p:sp>
      <p:sp>
        <p:nvSpPr>
          <p:cNvPr id="16" name="Rechteck 15"/>
          <p:cNvSpPr/>
          <p:nvPr userDrawn="1"/>
        </p:nvSpPr>
        <p:spPr bwMode="auto">
          <a:xfrm>
            <a:off x="10651477" y="387474"/>
            <a:ext cx="1540523" cy="3190227"/>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ts val="0"/>
              </a:spcBef>
              <a:defRPr/>
            </a:pPr>
            <a:endParaRPr lang="de-DE" sz="2400">
              <a:ln>
                <a:solidFill>
                  <a:srgbClr val="FFFFFF"/>
                </a:solidFill>
              </a:ln>
              <a:latin typeface="Times"/>
            </a:endParaRPr>
          </a:p>
        </p:txBody>
      </p:sp>
      <p:sp>
        <p:nvSpPr>
          <p:cNvPr id="17" name="Rechteck 15"/>
          <p:cNvSpPr>
            <a:spLocks noChangeArrowheads="1"/>
          </p:cNvSpPr>
          <p:nvPr userDrawn="1"/>
        </p:nvSpPr>
        <p:spPr bwMode="auto">
          <a:xfrm>
            <a:off x="1919536" y="5955527"/>
            <a:ext cx="960967" cy="890540"/>
          </a:xfrm>
          <a:prstGeom prst="rect">
            <a:avLst/>
          </a:prstGeom>
          <a:solidFill>
            <a:srgbClr val="B9B9B9"/>
          </a:solidFill>
          <a:ln>
            <a:noFill/>
          </a:ln>
        </p:spPr>
        <p:txBody>
          <a:bodyPr/>
          <a:lstStyle/>
          <a:p>
            <a:pPr>
              <a:spcBef>
                <a:spcPts val="0"/>
              </a:spcBef>
              <a:defRPr/>
            </a:pPr>
            <a:endParaRPr lang="de-DE" sz="2400">
              <a:latin typeface="Times"/>
            </a:endParaRPr>
          </a:p>
        </p:txBody>
      </p:sp>
      <p:pic>
        <p:nvPicPr>
          <p:cNvPr id="10" name="Picture 2" descr="Luftbil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19536" y="387474"/>
            <a:ext cx="9382125" cy="31902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userDrawn="1"/>
        </p:nvPicPr>
        <p:blipFill>
          <a:blip r:embed="rId4"/>
          <a:stretch/>
        </p:blipFill>
        <p:spPr bwMode="auto">
          <a:xfrm>
            <a:off x="335057" y="2793682"/>
            <a:ext cx="1224046" cy="41370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8" name="Inhaltsplatzhalter 7"/>
          <p:cNvSpPr>
            <a:spLocks noGrp="1"/>
          </p:cNvSpPr>
          <p:nvPr>
            <p:ph sz="quarter" idx="13" hasCustomPrompt="1"/>
          </p:nvPr>
        </p:nvSpPr>
        <p:spPr bwMode="auto"/>
        <p:txBody>
          <a:bodyPr/>
          <a:lstStyle>
            <a:lvl1pPr marL="177800" marR="0" indent="-177800" algn="l" defTabSz="914400">
              <a:lnSpc>
                <a:spcPct val="110000"/>
              </a:lnSpc>
              <a:spcBef>
                <a:spcPts val="0"/>
              </a:spcBef>
              <a:spcAft>
                <a:spcPts val="0"/>
              </a:spcAft>
              <a:buClr>
                <a:schemeClr val="tx1"/>
              </a:buClr>
              <a:buSzPct val="100000"/>
              <a:buFont typeface="Arial"/>
              <a:buChar char="•"/>
              <a:defRPr>
                <a:latin typeface="+mn-lt"/>
              </a:defRPr>
            </a:lvl1pPr>
            <a:lvl2pPr marL="355600" marR="0" indent="-177800" algn="l" defTabSz="914400">
              <a:lnSpc>
                <a:spcPct val="110000"/>
              </a:lnSpc>
              <a:spcBef>
                <a:spcPts val="0"/>
              </a:spcBef>
              <a:spcAft>
                <a:spcPts val="0"/>
              </a:spcAft>
              <a:buClr>
                <a:schemeClr val="tx1"/>
              </a:buClr>
              <a:buSzPct val="100000"/>
              <a:buFont typeface="Symbol"/>
              <a:buChar char="-"/>
              <a:defRPr>
                <a:latin typeface="+mn-lt"/>
              </a:defRPr>
            </a:lvl2pPr>
            <a:lvl3pPr marL="539750" marR="0" indent="-184150" algn="l" defTabSz="914400">
              <a:lnSpc>
                <a:spcPct val="110000"/>
              </a:lnSpc>
              <a:spcBef>
                <a:spcPts val="0"/>
              </a:spcBef>
              <a:spcAft>
                <a:spcPts val="0"/>
              </a:spcAft>
              <a:buClr>
                <a:schemeClr val="tx1"/>
              </a:buClr>
              <a:buSzPct val="100000"/>
              <a:buFont typeface="Symbol"/>
              <a:buChar char="-"/>
              <a:defRPr>
                <a:latin typeface="+mn-lt"/>
              </a:defRPr>
            </a:lvl3pPr>
            <a:lvl4pPr marL="717550" marR="0" indent="-177800" algn="l" defTabSz="914400">
              <a:lnSpc>
                <a:spcPct val="110000"/>
              </a:lnSpc>
              <a:spcBef>
                <a:spcPts val="0"/>
              </a:spcBef>
              <a:spcAft>
                <a:spcPts val="0"/>
              </a:spcAft>
              <a:buClr>
                <a:schemeClr val="tx1"/>
              </a:buClr>
              <a:buSzPct val="100000"/>
              <a:buFont typeface="Symbol"/>
              <a:buChar char="-"/>
              <a:defRPr>
                <a:latin typeface="+mn-lt"/>
              </a:defRPr>
            </a:lvl4pPr>
            <a:lvl5pPr marL="895350" marR="0" indent="-177800" algn="l" defTabSz="914400">
              <a:lnSpc>
                <a:spcPct val="110000"/>
              </a:lnSpc>
              <a:spcBef>
                <a:spcPts val="0"/>
              </a:spcBef>
              <a:spcAft>
                <a:spcPts val="0"/>
              </a:spcAft>
              <a:buClr>
                <a:schemeClr val="tx1"/>
              </a:buClr>
              <a:buSzPct val="100000"/>
              <a:buFont typeface="Symbol"/>
              <a:buChar char="-"/>
              <a:defRPr>
                <a:latin typeface="+mn-lt"/>
              </a:defRPr>
            </a:lvl5pPr>
            <a:lvl6pPr marL="1074738" indent="-179388">
              <a:lnSpc>
                <a:spcPct val="110000"/>
              </a:lnSpc>
              <a:buClr>
                <a:schemeClr val="tx1"/>
              </a:buClr>
              <a:buFont typeface="Symbol"/>
              <a:buChar char="-"/>
              <a:defRPr sz="1600"/>
            </a:lvl6pPr>
            <a:lvl7pPr marL="1257300" indent="-182563">
              <a:lnSpc>
                <a:spcPct val="110000"/>
              </a:lnSpc>
              <a:buFont typeface="Symbol"/>
              <a:buChar char="-"/>
              <a:defRPr sz="1600"/>
            </a:lvl7pPr>
            <a:lvl8pPr marL="1436688" indent="-179388">
              <a:lnSpc>
                <a:spcPct val="110000"/>
              </a:lnSpc>
              <a:buFont typeface="Symbol"/>
              <a:buChar char="-"/>
              <a:defRPr sz="1600"/>
            </a:lvl8pPr>
            <a:lvl9pPr marL="1614488" indent="-177800">
              <a:lnSpc>
                <a:spcPct val="110000"/>
              </a:lnSpc>
              <a:buFont typeface="Symbol"/>
              <a:buChar char="-"/>
              <a:defRPr sz="1600"/>
            </a:lvl9pPr>
          </a:lstStyle>
          <a:p>
            <a:pPr lvl="0">
              <a:defRPr/>
            </a:pPr>
            <a:r>
              <a:rPr lang="en-GB"/>
              <a:t>Mastertextformat bearbeiten</a:t>
            </a:r>
          </a:p>
          <a:p>
            <a:pPr lvl="1">
              <a:defRPr/>
            </a:pPr>
            <a:r>
              <a:rPr lang="en-GB"/>
              <a:t>Zweite Ebene</a:t>
            </a:r>
          </a:p>
          <a:p>
            <a:pPr lvl="2">
              <a:defRPr/>
            </a:pPr>
            <a:r>
              <a:rPr lang="en-GB"/>
              <a:t>Dritte Ebene</a:t>
            </a:r>
          </a:p>
          <a:p>
            <a:pPr lvl="3">
              <a:defRPr/>
            </a:pPr>
            <a:r>
              <a:rPr lang="en-GB"/>
              <a:t>Vierte Ebene</a:t>
            </a:r>
          </a:p>
          <a:p>
            <a:pPr lvl="4">
              <a:defRPr/>
            </a:pPr>
            <a:r>
              <a:rPr lang="en-GB"/>
              <a:t>Fünfte Ebene</a:t>
            </a:r>
          </a:p>
          <a:p>
            <a:pPr lvl="5">
              <a:defRPr/>
            </a:pPr>
            <a:r>
              <a:rPr lang="en-GB"/>
              <a:t>Sechste Ebene</a:t>
            </a:r>
          </a:p>
          <a:p>
            <a:pPr lvl="6">
              <a:defRPr/>
            </a:pPr>
            <a:r>
              <a:rPr lang="en-GB"/>
              <a:t>Siebte Ebene</a:t>
            </a:r>
          </a:p>
          <a:p>
            <a:pPr lvl="7">
              <a:defRPr/>
            </a:pPr>
            <a:r>
              <a:rPr lang="en-GB"/>
              <a:t>Achte Ebene</a:t>
            </a:r>
          </a:p>
          <a:p>
            <a:pPr lvl="8">
              <a:defRPr/>
            </a:pPr>
            <a:r>
              <a:rPr lang="en-GB"/>
              <a:t>Neunte Ebene</a:t>
            </a:r>
            <a:endParaRPr lang="en-GB" sz="1800" b="0" i="0" u="none" strike="noStrike" cap="none" spc="0">
              <a:ln>
                <a:noFill/>
              </a:ln>
              <a:solidFill>
                <a:prstClr val="black">
                  <a:lumMod val="65000"/>
                  <a:lumOff val="35000"/>
                </a:prstClr>
              </a:solidFill>
              <a:latin typeface="Rockwell"/>
              <a:ea typeface="+mn-ea"/>
              <a:cs typeface="+mn-cs"/>
            </a:endParaRPr>
          </a:p>
        </p:txBody>
      </p:sp>
      <p:sp>
        <p:nvSpPr>
          <p:cNvPr id="10" name="Titel 9"/>
          <p:cNvSpPr>
            <a:spLocks noGrp="1"/>
          </p:cNvSpPr>
          <p:nvPr>
            <p:ph type="title"/>
          </p:nvPr>
        </p:nvSpPr>
        <p:spPr bwMode="auto"/>
        <p:txBody>
          <a:bodyPr/>
          <a:lstStyle/>
          <a:p>
            <a:pPr>
              <a:defRPr/>
            </a:pPr>
            <a:r>
              <a:rPr lang="en-US"/>
              <a:t>Click to edit Master title style</a:t>
            </a:r>
            <a:endParaRPr lang="en-GB"/>
          </a:p>
        </p:txBody>
      </p:sp>
      <p:sp>
        <p:nvSpPr>
          <p:cNvPr id="14" name="Foliennummernplatzhalter 13"/>
          <p:cNvSpPr>
            <a:spLocks noGrp="1"/>
          </p:cNvSpPr>
          <p:nvPr>
            <p:ph type="sldNum" sz="quarter" idx="16"/>
          </p:nvPr>
        </p:nvSpPr>
        <p:spPr bwMode="auto">
          <a:xfrm>
            <a:off x="10941749" y="6655527"/>
            <a:ext cx="767656" cy="196850"/>
          </a:xfrm>
        </p:spPr>
        <p:txBody>
          <a:bodyPr/>
          <a:lstStyle/>
          <a:p>
            <a:pPr algn="r">
              <a:defRPr/>
            </a:pPr>
            <a:r>
              <a:rPr lang="de-DE"/>
              <a:t>page </a:t>
            </a:r>
            <a:fld id="{EBC07571-3134-BB4B-B83F-1A9FE18D34F3}" type="slidenum">
              <a:rPr lang="de-DE"/>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grau)">
    <p:spTree>
      <p:nvGrpSpPr>
        <p:cNvPr id="1" name=""/>
        <p:cNvGrpSpPr/>
        <p:nvPr/>
      </p:nvGrpSpPr>
      <p:grpSpPr bwMode="auto">
        <a:xfrm>
          <a:off x="0" y="0"/>
          <a:ext cx="0" cy="0"/>
          <a:chOff x="0" y="0"/>
          <a:chExt cx="0" cy="0"/>
        </a:xfrm>
      </p:grpSpPr>
      <p:sp>
        <p:nvSpPr>
          <p:cNvPr id="2" name="Rechteck 1"/>
          <p:cNvSpPr/>
          <p:nvPr userDrawn="1"/>
        </p:nvSpPr>
        <p:spPr bwMode="auto">
          <a:xfrm>
            <a:off x="1102785" y="1412876"/>
            <a:ext cx="10754783"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a:lnSpc>
                <a:spcPct val="100000"/>
              </a:lnSpc>
              <a:spcBef>
                <a:spcPts val="0"/>
              </a:spcBef>
              <a:spcAft>
                <a:spcPts val="0"/>
              </a:spcAft>
              <a:buClrTx/>
              <a:buSzTx/>
              <a:buFontTx/>
              <a:buNone/>
              <a:defRPr/>
            </a:pPr>
            <a:endParaRPr lang="en-GB" sz="2400" b="0" i="0" u="none" strike="noStrike" cap="none">
              <a:ln>
                <a:noFill/>
              </a:ln>
              <a:solidFill>
                <a:schemeClr val="tx1"/>
              </a:solidFill>
              <a:latin typeface="Times"/>
            </a:endParaRPr>
          </a:p>
        </p:txBody>
      </p:sp>
      <p:sp>
        <p:nvSpPr>
          <p:cNvPr id="10" name="Titel 9"/>
          <p:cNvSpPr>
            <a:spLocks noGrp="1"/>
          </p:cNvSpPr>
          <p:nvPr>
            <p:ph type="title"/>
          </p:nvPr>
        </p:nvSpPr>
        <p:spPr bwMode="auto"/>
        <p:txBody>
          <a:bodyPr/>
          <a:lstStyle>
            <a:lvl1pPr>
              <a:defRPr spc="0"/>
            </a:lvl1pPr>
          </a:lstStyle>
          <a:p>
            <a:pPr>
              <a:defRPr/>
            </a:pPr>
            <a:r>
              <a:rPr lang="en-US"/>
              <a:t>Click to edit Master title style</a:t>
            </a:r>
            <a:endParaRPr lang="en-GB"/>
          </a:p>
        </p:txBody>
      </p:sp>
      <p:sp>
        <p:nvSpPr>
          <p:cNvPr id="14" name="Foliennummernplatzhalter 13"/>
          <p:cNvSpPr>
            <a:spLocks noGrp="1"/>
          </p:cNvSpPr>
          <p:nvPr>
            <p:ph type="sldNum" sz="quarter" idx="16"/>
          </p:nvPr>
        </p:nvSpPr>
        <p:spPr bwMode="auto"/>
        <p:txBody>
          <a:bodyPr/>
          <a:lstStyle/>
          <a:p>
            <a:pPr algn="r">
              <a:defRPr/>
            </a:pPr>
            <a:r>
              <a:rPr lang="de-DE"/>
              <a:t>Page </a:t>
            </a:r>
            <a:fld id="{EBC07571-3134-BB4B-B83F-1A9FE18D34F3}" type="slidenum">
              <a:rPr lang="de-DE"/>
              <a:t>‹#›</a:t>
            </a:fld>
            <a:endParaRPr lang="de-DE"/>
          </a:p>
        </p:txBody>
      </p:sp>
      <p:sp>
        <p:nvSpPr>
          <p:cNvPr id="9" name="Inhaltsplatzhalter 7"/>
          <p:cNvSpPr>
            <a:spLocks noGrp="1"/>
          </p:cNvSpPr>
          <p:nvPr>
            <p:ph sz="quarter" idx="13" hasCustomPrompt="1"/>
          </p:nvPr>
        </p:nvSpPr>
        <p:spPr bwMode="auto">
          <a:xfrm>
            <a:off x="1246453" y="1484782"/>
            <a:ext cx="10514177" cy="4608514"/>
          </a:xfrm>
        </p:spPr>
        <p:txBody>
          <a:bodyPr/>
          <a:lstStyle>
            <a:lvl1pPr marL="177800" marR="0" indent="-177800" algn="l" defTabSz="914400">
              <a:lnSpc>
                <a:spcPct val="110000"/>
              </a:lnSpc>
              <a:spcBef>
                <a:spcPts val="0"/>
              </a:spcBef>
              <a:spcAft>
                <a:spcPts val="0"/>
              </a:spcAft>
              <a:buClr>
                <a:schemeClr val="tx1"/>
              </a:buClr>
              <a:buSzPct val="100000"/>
              <a:buFont typeface="Arial"/>
              <a:buChar char="•"/>
              <a:defRPr>
                <a:latin typeface="+mn-lt"/>
              </a:defRPr>
            </a:lvl1pPr>
            <a:lvl2pPr marL="355600" marR="0" indent="-177800" algn="l" defTabSz="914400">
              <a:lnSpc>
                <a:spcPct val="110000"/>
              </a:lnSpc>
              <a:spcBef>
                <a:spcPts val="0"/>
              </a:spcBef>
              <a:spcAft>
                <a:spcPts val="0"/>
              </a:spcAft>
              <a:buClr>
                <a:schemeClr val="tx1"/>
              </a:buClr>
              <a:buSzPct val="100000"/>
              <a:buFont typeface="Symbol"/>
              <a:buChar char="-"/>
              <a:defRPr>
                <a:latin typeface="+mn-lt"/>
              </a:defRPr>
            </a:lvl2pPr>
            <a:lvl3pPr marL="539750" marR="0" indent="-184150" algn="l" defTabSz="914400">
              <a:lnSpc>
                <a:spcPct val="110000"/>
              </a:lnSpc>
              <a:spcBef>
                <a:spcPts val="0"/>
              </a:spcBef>
              <a:spcAft>
                <a:spcPts val="0"/>
              </a:spcAft>
              <a:buClr>
                <a:schemeClr val="tx1"/>
              </a:buClr>
              <a:buSzPct val="100000"/>
              <a:buFont typeface="Symbol"/>
              <a:buChar char="-"/>
              <a:defRPr>
                <a:latin typeface="+mn-lt"/>
              </a:defRPr>
            </a:lvl3pPr>
            <a:lvl4pPr marL="717550" marR="0" indent="-177800" algn="l" defTabSz="914400">
              <a:lnSpc>
                <a:spcPct val="110000"/>
              </a:lnSpc>
              <a:spcBef>
                <a:spcPts val="0"/>
              </a:spcBef>
              <a:spcAft>
                <a:spcPts val="0"/>
              </a:spcAft>
              <a:buClr>
                <a:schemeClr val="tx1"/>
              </a:buClr>
              <a:buSzPct val="100000"/>
              <a:buFont typeface="Symbol"/>
              <a:buChar char="-"/>
              <a:defRPr>
                <a:latin typeface="+mn-lt"/>
              </a:defRPr>
            </a:lvl4pPr>
            <a:lvl5pPr marL="895350" marR="0" indent="-177800" algn="l" defTabSz="914400">
              <a:lnSpc>
                <a:spcPct val="110000"/>
              </a:lnSpc>
              <a:spcBef>
                <a:spcPts val="0"/>
              </a:spcBef>
              <a:spcAft>
                <a:spcPts val="0"/>
              </a:spcAft>
              <a:buClr>
                <a:schemeClr val="tx1"/>
              </a:buClr>
              <a:buSzPct val="100000"/>
              <a:buFont typeface="Symbol"/>
              <a:buChar char="-"/>
              <a:defRPr>
                <a:latin typeface="+mn-lt"/>
              </a:defRPr>
            </a:lvl5pPr>
            <a:lvl6pPr marL="1074738" indent="-179388">
              <a:lnSpc>
                <a:spcPct val="110000"/>
              </a:lnSpc>
              <a:buClr>
                <a:schemeClr val="tx1"/>
              </a:buClr>
              <a:buFont typeface="Symbol"/>
              <a:buChar char="-"/>
              <a:defRPr sz="1600"/>
            </a:lvl6pPr>
            <a:lvl7pPr marL="1257300" indent="-182563">
              <a:lnSpc>
                <a:spcPct val="110000"/>
              </a:lnSpc>
              <a:buFont typeface="Symbol"/>
              <a:buChar char="-"/>
              <a:defRPr sz="1600"/>
            </a:lvl7pPr>
            <a:lvl8pPr marL="1436688" indent="-179388">
              <a:lnSpc>
                <a:spcPct val="110000"/>
              </a:lnSpc>
              <a:buFont typeface="Symbol"/>
              <a:buChar char="-"/>
              <a:defRPr sz="1600"/>
            </a:lvl8pPr>
            <a:lvl9pPr marL="1614488" indent="-177800">
              <a:lnSpc>
                <a:spcPct val="110000"/>
              </a:lnSpc>
              <a:buFont typeface="Symbol"/>
              <a:buChar char="-"/>
              <a:defRPr sz="1600"/>
            </a:lvl9pPr>
          </a:lstStyle>
          <a:p>
            <a:pPr lvl="0">
              <a:defRPr/>
            </a:pPr>
            <a:r>
              <a:rPr lang="de-CH"/>
              <a:t>Mastertextformat bearbeiten</a:t>
            </a:r>
            <a:endParaRPr/>
          </a:p>
          <a:p>
            <a:pPr lvl="1">
              <a:defRPr/>
            </a:pPr>
            <a:r>
              <a:rPr lang="de-CH"/>
              <a:t>Zweite Ebene</a:t>
            </a:r>
            <a:endParaRPr/>
          </a:p>
          <a:p>
            <a:pPr lvl="2">
              <a:defRPr/>
            </a:pPr>
            <a:r>
              <a:rPr lang="de-CH"/>
              <a:t>Dritte Ebene</a:t>
            </a:r>
            <a:endParaRPr/>
          </a:p>
          <a:p>
            <a:pPr lvl="3">
              <a:defRPr/>
            </a:pPr>
            <a:r>
              <a:rPr lang="de-CH"/>
              <a:t>Vierte Ebene</a:t>
            </a:r>
            <a:endParaRPr/>
          </a:p>
          <a:p>
            <a:pPr lvl="4">
              <a:defRPr/>
            </a:pPr>
            <a:r>
              <a:rPr lang="de-CH"/>
              <a:t>Fünfte Ebene</a:t>
            </a:r>
            <a:endParaRPr/>
          </a:p>
          <a:p>
            <a:pPr lvl="5">
              <a:defRPr/>
            </a:pPr>
            <a:r>
              <a:rPr lang="de-CH"/>
              <a:t>Sechste Ebene</a:t>
            </a:r>
            <a:endParaRPr/>
          </a:p>
          <a:p>
            <a:pPr lvl="6">
              <a:defRPr/>
            </a:pPr>
            <a:r>
              <a:rPr lang="de-CH"/>
              <a:t>Siebte Ebene</a:t>
            </a:r>
            <a:endParaRPr/>
          </a:p>
          <a:p>
            <a:pPr lvl="7">
              <a:defRPr/>
            </a:pPr>
            <a:r>
              <a:rPr lang="de-CH"/>
              <a:t>Achte Ebene</a:t>
            </a:r>
            <a:endParaRPr/>
          </a:p>
          <a:p>
            <a:pPr lvl="8">
              <a:defRPr/>
            </a:pPr>
            <a:r>
              <a:rPr lang="de-CH"/>
              <a:t>Neunte Ebene</a:t>
            </a:r>
            <a:endParaRPr lang="de-CH" sz="1800" b="0" i="0" u="none" strike="noStrike" cap="none" spc="0">
              <a:ln>
                <a:noFill/>
              </a:ln>
              <a:solidFill>
                <a:prstClr val="black">
                  <a:lumMod val="65000"/>
                  <a:lumOff val="35000"/>
                </a:prstClr>
              </a:solidFill>
              <a:latin typeface="Rockwell"/>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el und zwei Inhalte">
    <p:spTree>
      <p:nvGrpSpPr>
        <p:cNvPr id="1" name=""/>
        <p:cNvGrpSpPr/>
        <p:nvPr/>
      </p:nvGrpSpPr>
      <p:grpSpPr bwMode="auto">
        <a:xfrm>
          <a:off x="0" y="0"/>
          <a:ext cx="0" cy="0"/>
          <a:chOff x="0" y="0"/>
          <a:chExt cx="0" cy="0"/>
        </a:xfrm>
      </p:grpSpPr>
      <p:sp>
        <p:nvSpPr>
          <p:cNvPr id="11" name="Inhaltsplatzhalter 10"/>
          <p:cNvSpPr>
            <a:spLocks noGrp="1"/>
          </p:cNvSpPr>
          <p:nvPr>
            <p:ph sz="quarter" idx="13" hasCustomPrompt="1"/>
          </p:nvPr>
        </p:nvSpPr>
        <p:spPr bwMode="auto">
          <a:xfrm>
            <a:off x="1390651" y="1341438"/>
            <a:ext cx="5041900" cy="4679950"/>
          </a:xfrm>
        </p:spPr>
        <p:txBody>
          <a:bodyPr/>
          <a:lstStyle>
            <a:lvl1pPr marL="177800" indent="-177800">
              <a:buClr>
                <a:schemeClr val="tx1"/>
              </a:buClr>
              <a:buFont typeface="Arial"/>
              <a:buChar char="•"/>
              <a:defRPr/>
            </a:lvl1pPr>
            <a:lvl2pPr marL="355600" indent="-177800">
              <a:buSzPct val="100000"/>
              <a:buFont typeface="Symbol"/>
              <a:buChar char="-"/>
              <a:defRPr/>
            </a:lvl2pPr>
            <a:lvl3pPr marL="539750" indent="-184150">
              <a:buFont typeface="Symbol"/>
              <a:buChar char="-"/>
              <a:defRPr/>
            </a:lvl3pPr>
            <a:lvl4pPr marL="717550" indent="-177800">
              <a:buFont typeface="Symbol"/>
              <a:buChar char="-"/>
              <a:defRPr/>
            </a:lvl4pPr>
            <a:lvl5pPr marL="895350" indent="-177800">
              <a:buFont typeface="Symbol"/>
              <a:buChar char="-"/>
              <a:defRPr/>
            </a:lvl5pPr>
            <a:lvl6pPr marL="1074738" indent="-179388">
              <a:buFont typeface="Symbol"/>
              <a:buChar char="-"/>
              <a:defRPr sz="1600"/>
            </a:lvl6pPr>
            <a:lvl7pPr marL="1257300" indent="-182563">
              <a:buFont typeface="Symbol"/>
              <a:buChar char="-"/>
              <a:defRPr sz="1600"/>
            </a:lvl7pPr>
            <a:lvl8pPr marL="1436688" indent="-179388">
              <a:buFont typeface="Symbol"/>
              <a:buChar char="-"/>
              <a:defRPr sz="1600"/>
            </a:lvl8pPr>
            <a:lvl9pPr marL="1614488" indent="-177800">
              <a:buFont typeface="Symbol"/>
              <a:buChar char="-"/>
              <a:defRPr sz="1600"/>
            </a:lvl9pPr>
          </a:lstStyle>
          <a:p>
            <a:pPr lvl="0">
              <a:defRPr/>
            </a:pPr>
            <a:r>
              <a:rPr lang="en-GB"/>
              <a:t>Mastertextformat bearbeiten</a:t>
            </a:r>
          </a:p>
          <a:p>
            <a:pPr lvl="1">
              <a:defRPr/>
            </a:pPr>
            <a:r>
              <a:rPr lang="en-GB"/>
              <a:t>Zweite Ebene</a:t>
            </a:r>
          </a:p>
          <a:p>
            <a:pPr lvl="2">
              <a:defRPr/>
            </a:pPr>
            <a:r>
              <a:rPr lang="en-GB"/>
              <a:t>Dritte Ebene</a:t>
            </a:r>
          </a:p>
          <a:p>
            <a:pPr lvl="3">
              <a:defRPr/>
            </a:pPr>
            <a:r>
              <a:rPr lang="en-GB"/>
              <a:t>Vierte Ebene</a:t>
            </a:r>
          </a:p>
          <a:p>
            <a:pPr lvl="4">
              <a:defRPr/>
            </a:pPr>
            <a:r>
              <a:rPr lang="en-GB"/>
              <a:t>Fünfte Ebene</a:t>
            </a:r>
          </a:p>
          <a:p>
            <a:pPr lvl="5">
              <a:defRPr/>
            </a:pPr>
            <a:r>
              <a:rPr lang="en-GB"/>
              <a:t>Sechste Ebene</a:t>
            </a:r>
          </a:p>
          <a:p>
            <a:pPr lvl="6">
              <a:defRPr/>
            </a:pPr>
            <a:r>
              <a:rPr lang="en-GB"/>
              <a:t>Siebte Ebene</a:t>
            </a:r>
          </a:p>
          <a:p>
            <a:pPr lvl="7">
              <a:defRPr/>
            </a:pPr>
            <a:r>
              <a:rPr lang="en-GB"/>
              <a:t>Achte Ebene</a:t>
            </a:r>
          </a:p>
          <a:p>
            <a:pPr lvl="8">
              <a:defRPr/>
            </a:pPr>
            <a:r>
              <a:rPr lang="en-GB"/>
              <a:t>Neunte Ebene</a:t>
            </a:r>
          </a:p>
        </p:txBody>
      </p:sp>
      <p:sp>
        <p:nvSpPr>
          <p:cNvPr id="15" name="Foliennummernplatzhalter 14"/>
          <p:cNvSpPr>
            <a:spLocks noGrp="1"/>
          </p:cNvSpPr>
          <p:nvPr>
            <p:ph type="sldNum" sz="quarter" idx="17"/>
          </p:nvPr>
        </p:nvSpPr>
        <p:spPr bwMode="auto"/>
        <p:txBody>
          <a:bodyPr/>
          <a:lstStyle/>
          <a:p>
            <a:pPr algn="r">
              <a:defRPr/>
            </a:pPr>
            <a:r>
              <a:rPr lang="de-DE"/>
              <a:t>Page </a:t>
            </a:r>
            <a:fld id="{EBC07571-3134-BB4B-B83F-1A9FE18D34F3}" type="slidenum">
              <a:rPr lang="de-DE"/>
              <a:t>‹#›</a:t>
            </a:fld>
            <a:endParaRPr lang="de-DE"/>
          </a:p>
        </p:txBody>
      </p:sp>
      <p:sp>
        <p:nvSpPr>
          <p:cNvPr id="16" name="Titel 15"/>
          <p:cNvSpPr>
            <a:spLocks noGrp="1"/>
          </p:cNvSpPr>
          <p:nvPr>
            <p:ph type="title"/>
          </p:nvPr>
        </p:nvSpPr>
        <p:spPr bwMode="auto"/>
        <p:txBody>
          <a:bodyPr/>
          <a:lstStyle/>
          <a:p>
            <a:pPr>
              <a:defRPr/>
            </a:pPr>
            <a:r>
              <a:rPr lang="en-US"/>
              <a:t>Click to edit Master title style</a:t>
            </a:r>
            <a:endParaRPr lang="en-GB"/>
          </a:p>
        </p:txBody>
      </p:sp>
      <p:sp>
        <p:nvSpPr>
          <p:cNvPr id="8" name="Inhaltsplatzhalter 10"/>
          <p:cNvSpPr>
            <a:spLocks noGrp="1"/>
          </p:cNvSpPr>
          <p:nvPr>
            <p:ph sz="quarter" idx="18" hasCustomPrompt="1"/>
          </p:nvPr>
        </p:nvSpPr>
        <p:spPr bwMode="auto">
          <a:xfrm>
            <a:off x="6671734" y="1337869"/>
            <a:ext cx="5041900" cy="4679950"/>
          </a:xfrm>
        </p:spPr>
        <p:txBody>
          <a:bodyPr/>
          <a:lstStyle>
            <a:lvl1pPr marL="177800" indent="-177800">
              <a:buClr>
                <a:schemeClr val="tx1"/>
              </a:buClr>
              <a:buFont typeface="Arial"/>
              <a:buChar char="•"/>
              <a:defRPr/>
            </a:lvl1pPr>
            <a:lvl2pPr marL="355600" indent="-177800">
              <a:buSzPct val="100000"/>
              <a:buFont typeface="Symbol"/>
              <a:buChar char="-"/>
              <a:defRPr/>
            </a:lvl2pPr>
            <a:lvl3pPr marL="539750" indent="-184150">
              <a:buFont typeface="Symbol"/>
              <a:buChar char="-"/>
              <a:defRPr/>
            </a:lvl3pPr>
            <a:lvl4pPr marL="717550" indent="-177800">
              <a:buFont typeface="Symbol"/>
              <a:buChar char="-"/>
              <a:defRPr/>
            </a:lvl4pPr>
            <a:lvl5pPr marL="895350" indent="-177800">
              <a:buFont typeface="Symbol"/>
              <a:buChar char="-"/>
              <a:defRPr/>
            </a:lvl5pPr>
            <a:lvl6pPr marL="1074738" indent="-179388">
              <a:buFont typeface="Symbol"/>
              <a:buChar char="-"/>
              <a:defRPr sz="1600"/>
            </a:lvl6pPr>
            <a:lvl7pPr marL="1257300" indent="-182563">
              <a:buFont typeface="Symbol"/>
              <a:buChar char="-"/>
              <a:defRPr sz="1600"/>
            </a:lvl7pPr>
            <a:lvl8pPr marL="1436688" indent="-179388">
              <a:buFont typeface="Symbol"/>
              <a:buChar char="-"/>
              <a:defRPr sz="1600"/>
            </a:lvl8pPr>
            <a:lvl9pPr marL="1614488" indent="-177800">
              <a:buFont typeface="Symbol"/>
              <a:buChar char="-"/>
              <a:defRPr sz="1600"/>
            </a:lvl9pPr>
          </a:lstStyle>
          <a:p>
            <a:pPr lvl="0">
              <a:defRPr/>
            </a:pPr>
            <a:r>
              <a:rPr lang="en-GB"/>
              <a:t>Mastertextformat bearbeiten</a:t>
            </a:r>
          </a:p>
          <a:p>
            <a:pPr lvl="1">
              <a:defRPr/>
            </a:pPr>
            <a:r>
              <a:rPr lang="en-GB"/>
              <a:t>Zweite Ebene</a:t>
            </a:r>
          </a:p>
          <a:p>
            <a:pPr lvl="2">
              <a:defRPr/>
            </a:pPr>
            <a:r>
              <a:rPr lang="en-GB"/>
              <a:t>Dritte Ebene</a:t>
            </a:r>
          </a:p>
          <a:p>
            <a:pPr lvl="3">
              <a:defRPr/>
            </a:pPr>
            <a:r>
              <a:rPr lang="en-GB"/>
              <a:t>Vierte Ebene</a:t>
            </a:r>
          </a:p>
          <a:p>
            <a:pPr lvl="4">
              <a:defRPr/>
            </a:pPr>
            <a:r>
              <a:rPr lang="en-GB"/>
              <a:t>Fünfte Ebene</a:t>
            </a:r>
          </a:p>
          <a:p>
            <a:pPr lvl="5">
              <a:defRPr/>
            </a:pPr>
            <a:r>
              <a:rPr lang="en-GB"/>
              <a:t>Sechste Ebene</a:t>
            </a:r>
          </a:p>
          <a:p>
            <a:pPr lvl="6">
              <a:defRPr/>
            </a:pPr>
            <a:r>
              <a:rPr lang="en-GB"/>
              <a:t>Siebte Ebene</a:t>
            </a:r>
          </a:p>
          <a:p>
            <a:pPr lvl="7">
              <a:defRPr/>
            </a:pPr>
            <a:r>
              <a:rPr lang="en-GB"/>
              <a:t>Achte Ebene</a:t>
            </a:r>
          </a:p>
          <a:p>
            <a:pPr lvl="8">
              <a:defRPr/>
            </a:pPr>
            <a:r>
              <a:rPr lang="en-GB"/>
              <a:t>Neunte Ebene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Titel und zwei Inhalte (grau)">
    <p:spTree>
      <p:nvGrpSpPr>
        <p:cNvPr id="1" name=""/>
        <p:cNvGrpSpPr/>
        <p:nvPr/>
      </p:nvGrpSpPr>
      <p:grpSpPr bwMode="auto">
        <a:xfrm>
          <a:off x="0" y="0"/>
          <a:ext cx="0" cy="0"/>
          <a:chOff x="0" y="0"/>
          <a:chExt cx="0" cy="0"/>
        </a:xfrm>
      </p:grpSpPr>
      <p:sp>
        <p:nvSpPr>
          <p:cNvPr id="10" name="Rechteck 9"/>
          <p:cNvSpPr/>
          <p:nvPr userDrawn="1"/>
        </p:nvSpPr>
        <p:spPr bwMode="auto">
          <a:xfrm>
            <a:off x="1102785" y="1412876"/>
            <a:ext cx="10754783"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a:lnSpc>
                <a:spcPct val="100000"/>
              </a:lnSpc>
              <a:spcBef>
                <a:spcPts val="0"/>
              </a:spcBef>
              <a:spcAft>
                <a:spcPts val="0"/>
              </a:spcAft>
              <a:buClrTx/>
              <a:buSzTx/>
              <a:buFontTx/>
              <a:buNone/>
              <a:defRPr/>
            </a:pPr>
            <a:endParaRPr lang="en-GB" sz="2400" b="0" i="0" u="none" strike="noStrike" cap="none">
              <a:ln>
                <a:noFill/>
              </a:ln>
              <a:solidFill>
                <a:schemeClr val="tx1"/>
              </a:solidFill>
              <a:latin typeface="Times"/>
            </a:endParaRPr>
          </a:p>
        </p:txBody>
      </p:sp>
      <p:sp>
        <p:nvSpPr>
          <p:cNvPr id="15" name="Foliennummernplatzhalter 14"/>
          <p:cNvSpPr>
            <a:spLocks noGrp="1"/>
          </p:cNvSpPr>
          <p:nvPr>
            <p:ph type="sldNum" sz="quarter" idx="17"/>
          </p:nvPr>
        </p:nvSpPr>
        <p:spPr bwMode="auto"/>
        <p:txBody>
          <a:bodyPr/>
          <a:lstStyle/>
          <a:p>
            <a:pPr algn="r">
              <a:defRPr/>
            </a:pPr>
            <a:r>
              <a:rPr lang="de-DE"/>
              <a:t>Page </a:t>
            </a:r>
            <a:fld id="{EBC07571-3134-BB4B-B83F-1A9FE18D34F3}" type="slidenum">
              <a:rPr lang="de-DE"/>
              <a:t>‹#›</a:t>
            </a:fld>
            <a:endParaRPr lang="de-DE"/>
          </a:p>
        </p:txBody>
      </p:sp>
      <p:sp>
        <p:nvSpPr>
          <p:cNvPr id="16" name="Titel 15"/>
          <p:cNvSpPr>
            <a:spLocks noGrp="1"/>
          </p:cNvSpPr>
          <p:nvPr>
            <p:ph type="title"/>
          </p:nvPr>
        </p:nvSpPr>
        <p:spPr bwMode="auto"/>
        <p:txBody>
          <a:bodyPr/>
          <a:lstStyle/>
          <a:p>
            <a:pPr>
              <a:defRPr/>
            </a:pPr>
            <a:r>
              <a:rPr lang="en-US"/>
              <a:t>Click to edit Master title style</a:t>
            </a:r>
            <a:endParaRPr lang="en-GB"/>
          </a:p>
        </p:txBody>
      </p:sp>
      <p:sp>
        <p:nvSpPr>
          <p:cNvPr id="17" name="Inhaltsplatzhalter 10"/>
          <p:cNvSpPr>
            <a:spLocks noGrp="1"/>
          </p:cNvSpPr>
          <p:nvPr>
            <p:ph sz="quarter" idx="18" hasCustomPrompt="1"/>
          </p:nvPr>
        </p:nvSpPr>
        <p:spPr bwMode="auto">
          <a:xfrm>
            <a:off x="1251222" y="1449804"/>
            <a:ext cx="5041900" cy="4571585"/>
          </a:xfrm>
        </p:spPr>
        <p:txBody>
          <a:bodyPr/>
          <a:lstStyle>
            <a:lvl1pPr marL="177800" indent="-177800">
              <a:buClr>
                <a:schemeClr val="tx1"/>
              </a:buClr>
              <a:buFont typeface="Arial"/>
              <a:buChar char="•"/>
              <a:defRPr/>
            </a:lvl1pPr>
            <a:lvl2pPr marL="355600" indent="-177800">
              <a:buSzPct val="100000"/>
              <a:buFont typeface="Symbol"/>
              <a:buChar char="-"/>
              <a:defRPr/>
            </a:lvl2pPr>
            <a:lvl3pPr marL="539750" indent="-184150">
              <a:buFont typeface="Symbol"/>
              <a:buChar char="-"/>
              <a:defRPr/>
            </a:lvl3pPr>
            <a:lvl4pPr marL="717550" indent="-177800">
              <a:buFont typeface="Symbol"/>
              <a:buChar char="-"/>
              <a:defRPr/>
            </a:lvl4pPr>
            <a:lvl5pPr marL="895350" indent="-177800">
              <a:buFont typeface="Symbol"/>
              <a:buChar char="-"/>
              <a:defRPr/>
            </a:lvl5pPr>
            <a:lvl6pPr marL="1074738" indent="-179388">
              <a:buFont typeface="Symbol"/>
              <a:buChar char="-"/>
              <a:defRPr sz="1600"/>
            </a:lvl6pPr>
            <a:lvl7pPr marL="1257300" indent="-182563">
              <a:buFont typeface="Symbol"/>
              <a:buChar char="-"/>
              <a:defRPr sz="1600"/>
            </a:lvl7pPr>
            <a:lvl8pPr marL="1436688" indent="-179388">
              <a:buFont typeface="Symbol"/>
              <a:buChar char="-"/>
              <a:defRPr sz="1600"/>
            </a:lvl8pPr>
            <a:lvl9pPr marL="1614488" indent="-177800">
              <a:buFont typeface="Symbol"/>
              <a:buChar char="-"/>
              <a:defRPr sz="1600"/>
            </a:lvl9pPr>
          </a:lstStyle>
          <a:p>
            <a:pPr lvl="0">
              <a:defRPr/>
            </a:pPr>
            <a:r>
              <a:rPr lang="en-GB"/>
              <a:t>Mastertextformat bearbeiten</a:t>
            </a:r>
          </a:p>
          <a:p>
            <a:pPr lvl="1">
              <a:defRPr/>
            </a:pPr>
            <a:r>
              <a:rPr lang="en-GB"/>
              <a:t>Zweite Ebene</a:t>
            </a:r>
          </a:p>
          <a:p>
            <a:pPr lvl="2">
              <a:defRPr/>
            </a:pPr>
            <a:r>
              <a:rPr lang="en-GB"/>
              <a:t>Dritte Ebene</a:t>
            </a:r>
          </a:p>
          <a:p>
            <a:pPr lvl="3">
              <a:defRPr/>
            </a:pPr>
            <a:r>
              <a:rPr lang="en-GB"/>
              <a:t>Vierte Ebene</a:t>
            </a:r>
          </a:p>
          <a:p>
            <a:pPr lvl="4">
              <a:defRPr/>
            </a:pPr>
            <a:r>
              <a:rPr lang="en-GB"/>
              <a:t>Fünfte Ebene</a:t>
            </a:r>
          </a:p>
          <a:p>
            <a:pPr lvl="5">
              <a:defRPr/>
            </a:pPr>
            <a:r>
              <a:rPr lang="en-GB"/>
              <a:t>Sechste Ebene</a:t>
            </a:r>
          </a:p>
          <a:p>
            <a:pPr lvl="6">
              <a:defRPr/>
            </a:pPr>
            <a:r>
              <a:rPr lang="en-GB"/>
              <a:t>Siebte Ebene</a:t>
            </a:r>
          </a:p>
          <a:p>
            <a:pPr lvl="7">
              <a:defRPr/>
            </a:pPr>
            <a:r>
              <a:rPr lang="en-GB"/>
              <a:t>Achte Ebene</a:t>
            </a:r>
          </a:p>
          <a:p>
            <a:pPr lvl="8">
              <a:defRPr/>
            </a:pPr>
            <a:r>
              <a:rPr lang="en-GB"/>
              <a:t>Neunte Ebene</a:t>
            </a:r>
          </a:p>
        </p:txBody>
      </p:sp>
      <p:sp>
        <p:nvSpPr>
          <p:cNvPr id="18" name="Inhaltsplatzhalter 10"/>
          <p:cNvSpPr>
            <a:spLocks noGrp="1"/>
          </p:cNvSpPr>
          <p:nvPr>
            <p:ph sz="quarter" idx="19" hasCustomPrompt="1"/>
          </p:nvPr>
        </p:nvSpPr>
        <p:spPr bwMode="auto">
          <a:xfrm>
            <a:off x="6532304" y="1446234"/>
            <a:ext cx="5041900" cy="4575154"/>
          </a:xfrm>
        </p:spPr>
        <p:txBody>
          <a:bodyPr/>
          <a:lstStyle>
            <a:lvl1pPr marL="177800" indent="-177800">
              <a:buClr>
                <a:schemeClr val="tx1"/>
              </a:buClr>
              <a:buFont typeface="Arial"/>
              <a:buChar char="•"/>
              <a:defRPr/>
            </a:lvl1pPr>
            <a:lvl2pPr marL="355600" indent="-177800">
              <a:buSzPct val="100000"/>
              <a:buFont typeface="Symbol"/>
              <a:buChar char="-"/>
              <a:defRPr/>
            </a:lvl2pPr>
            <a:lvl3pPr marL="539750" indent="-184150">
              <a:buFont typeface="Symbol"/>
              <a:buChar char="-"/>
              <a:defRPr/>
            </a:lvl3pPr>
            <a:lvl4pPr marL="717550" indent="-177800">
              <a:buFont typeface="Symbol"/>
              <a:buChar char="-"/>
              <a:defRPr/>
            </a:lvl4pPr>
            <a:lvl5pPr marL="895350" indent="-177800">
              <a:buFont typeface="Symbol"/>
              <a:buChar char="-"/>
              <a:defRPr/>
            </a:lvl5pPr>
            <a:lvl6pPr marL="1074738" indent="-179388">
              <a:buFont typeface="Symbol"/>
              <a:buChar char="-"/>
              <a:defRPr sz="1600"/>
            </a:lvl6pPr>
            <a:lvl7pPr marL="1257300" indent="-182563">
              <a:buFont typeface="Symbol"/>
              <a:buChar char="-"/>
              <a:defRPr sz="1600"/>
            </a:lvl7pPr>
            <a:lvl8pPr marL="1436688" indent="-179388">
              <a:buFont typeface="Symbol"/>
              <a:buChar char="-"/>
              <a:defRPr sz="1600"/>
            </a:lvl8pPr>
            <a:lvl9pPr marL="1614488" indent="-177800">
              <a:buFont typeface="Symbol"/>
              <a:buChar char="-"/>
              <a:defRPr sz="1600"/>
            </a:lvl9pPr>
          </a:lstStyle>
          <a:p>
            <a:pPr lvl="0">
              <a:defRPr/>
            </a:pPr>
            <a:r>
              <a:rPr lang="en-GB"/>
              <a:t>Mastertextformat bearbeiten</a:t>
            </a:r>
          </a:p>
          <a:p>
            <a:pPr lvl="1">
              <a:defRPr/>
            </a:pPr>
            <a:r>
              <a:rPr lang="en-GB"/>
              <a:t>Zweite Ebene</a:t>
            </a:r>
          </a:p>
          <a:p>
            <a:pPr lvl="2">
              <a:defRPr/>
            </a:pPr>
            <a:r>
              <a:rPr lang="en-GB"/>
              <a:t>Dritte Ebene</a:t>
            </a:r>
          </a:p>
          <a:p>
            <a:pPr lvl="3">
              <a:defRPr/>
            </a:pPr>
            <a:r>
              <a:rPr lang="en-GB"/>
              <a:t>Vierte Ebene</a:t>
            </a:r>
          </a:p>
          <a:p>
            <a:pPr lvl="4">
              <a:defRPr/>
            </a:pPr>
            <a:r>
              <a:rPr lang="en-GB"/>
              <a:t>Fünfte Ebene</a:t>
            </a:r>
          </a:p>
          <a:p>
            <a:pPr lvl="5">
              <a:defRPr/>
            </a:pPr>
            <a:r>
              <a:rPr lang="en-GB"/>
              <a:t>Sechste Ebene</a:t>
            </a:r>
          </a:p>
          <a:p>
            <a:pPr lvl="6">
              <a:defRPr/>
            </a:pPr>
            <a:r>
              <a:rPr lang="en-GB"/>
              <a:t>Siebte Ebene</a:t>
            </a:r>
          </a:p>
          <a:p>
            <a:pPr lvl="7">
              <a:defRPr/>
            </a:pPr>
            <a:r>
              <a:rPr lang="en-GB"/>
              <a:t>Achte Ebene</a:t>
            </a:r>
          </a:p>
          <a:p>
            <a:pPr lvl="8">
              <a:defRPr/>
            </a:pPr>
            <a:r>
              <a:rPr lang="en-GB"/>
              <a:t>Neunte Ebene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t>Click to edit Master title style</a:t>
            </a:r>
            <a:endParaRPr lang="en-GB"/>
          </a:p>
        </p:txBody>
      </p:sp>
      <p:sp>
        <p:nvSpPr>
          <p:cNvPr id="5" name="Foliennummernplatzhalter 4"/>
          <p:cNvSpPr>
            <a:spLocks noGrp="1"/>
          </p:cNvSpPr>
          <p:nvPr>
            <p:ph type="sldNum" sz="quarter" idx="12"/>
          </p:nvPr>
        </p:nvSpPr>
        <p:spPr bwMode="auto"/>
        <p:txBody>
          <a:bodyPr/>
          <a:lstStyle/>
          <a:p>
            <a:pPr algn="r">
              <a:defRPr/>
            </a:pPr>
            <a:r>
              <a:rPr lang="de-DE"/>
              <a:t>Page </a:t>
            </a:r>
            <a:fld id="{EBC07571-3134-BB4B-B83F-1A9FE18D34F3}" type="slidenum">
              <a:rPr lang="de-DE"/>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Nur Titel (grau)">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t>Click to edit Master title style</a:t>
            </a:r>
            <a:endParaRPr lang="en-GB"/>
          </a:p>
        </p:txBody>
      </p:sp>
      <p:sp>
        <p:nvSpPr>
          <p:cNvPr id="5" name="Foliennummernplatzhalter 4"/>
          <p:cNvSpPr>
            <a:spLocks noGrp="1"/>
          </p:cNvSpPr>
          <p:nvPr>
            <p:ph type="sldNum" sz="quarter" idx="12"/>
          </p:nvPr>
        </p:nvSpPr>
        <p:spPr bwMode="auto"/>
        <p:txBody>
          <a:bodyPr/>
          <a:lstStyle/>
          <a:p>
            <a:pPr algn="r">
              <a:defRPr/>
            </a:pPr>
            <a:r>
              <a:rPr lang="de-DE"/>
              <a:t>Page </a:t>
            </a:r>
            <a:fld id="{EBC07571-3134-BB4B-B83F-1A9FE18D34F3}" type="slidenum">
              <a:rPr lang="de-DE"/>
              <a:t>‹#›</a:t>
            </a:fld>
            <a:endParaRPr lang="de-DE"/>
          </a:p>
        </p:txBody>
      </p:sp>
      <p:sp>
        <p:nvSpPr>
          <p:cNvPr id="7" name="Rechteck 6"/>
          <p:cNvSpPr/>
          <p:nvPr userDrawn="1"/>
        </p:nvSpPr>
        <p:spPr bwMode="auto">
          <a:xfrm>
            <a:off x="1102785" y="1412876"/>
            <a:ext cx="10754783"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a:lnSpc>
                <a:spcPct val="100000"/>
              </a:lnSpc>
              <a:spcBef>
                <a:spcPts val="0"/>
              </a:spcBef>
              <a:spcAft>
                <a:spcPts val="0"/>
              </a:spcAft>
              <a:buClrTx/>
              <a:buSzTx/>
              <a:buFontTx/>
              <a:buNone/>
              <a:defRPr/>
            </a:pPr>
            <a:endParaRPr lang="en-GB" sz="2400" b="0" i="0" u="none" strike="noStrike" cap="none">
              <a:ln>
                <a:noFill/>
              </a:ln>
              <a:solidFill>
                <a:schemeClr val="tx1"/>
              </a:solidFill>
              <a:latin typeface="Time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halt auf Bild (hoch)">
    <p:spTree>
      <p:nvGrpSpPr>
        <p:cNvPr id="1" name=""/>
        <p:cNvGrpSpPr/>
        <p:nvPr/>
      </p:nvGrpSpPr>
      <p:grpSpPr bwMode="auto">
        <a:xfrm>
          <a:off x="0" y="0"/>
          <a:ext cx="0" cy="0"/>
          <a:chOff x="0" y="0"/>
          <a:chExt cx="0" cy="0"/>
        </a:xfrm>
      </p:grpSpPr>
      <p:pic>
        <p:nvPicPr>
          <p:cNvPr id="9" name="Picture 2" descr="U:\20160506_PSI_Luftbild_0292.jpg"/>
          <p:cNvPicPr>
            <a:picLocks noChangeAspect="1" noChangeArrowheads="1"/>
          </p:cNvPicPr>
          <p:nvPr userDrawn="1"/>
        </p:nvPicPr>
        <p:blipFill>
          <a:blip r:embed="rId2"/>
          <a:stretch/>
        </p:blipFill>
        <p:spPr bwMode="auto">
          <a:xfrm>
            <a:off x="1083733" y="894810"/>
            <a:ext cx="11089216" cy="5766341"/>
          </a:xfrm>
          <a:prstGeom prst="rect">
            <a:avLst/>
          </a:prstGeom>
          <a:noFill/>
        </p:spPr>
      </p:pic>
      <p:sp>
        <p:nvSpPr>
          <p:cNvPr id="10" name="Foliennummernplatzhalter 9"/>
          <p:cNvSpPr>
            <a:spLocks noGrp="1"/>
          </p:cNvSpPr>
          <p:nvPr>
            <p:ph type="sldNum" sz="quarter" idx="12"/>
          </p:nvPr>
        </p:nvSpPr>
        <p:spPr bwMode="auto"/>
        <p:txBody>
          <a:bodyPr/>
          <a:lstStyle/>
          <a:p>
            <a:pPr algn="r">
              <a:defRPr/>
            </a:pPr>
            <a:r>
              <a:rPr lang="de-DE"/>
              <a:t>Page </a:t>
            </a:r>
            <a:fld id="{EBC07571-3134-BB4B-B83F-1A9FE18D34F3}" type="slidenum">
              <a:rPr lang="de-DE"/>
              <a:t>‹#›</a:t>
            </a:fld>
            <a:endParaRPr lang="de-DE"/>
          </a:p>
        </p:txBody>
      </p:sp>
      <p:sp>
        <p:nvSpPr>
          <p:cNvPr id="12" name="Titel 11"/>
          <p:cNvSpPr>
            <a:spLocks noGrp="1"/>
          </p:cNvSpPr>
          <p:nvPr>
            <p:ph type="title"/>
          </p:nvPr>
        </p:nvSpPr>
        <p:spPr bwMode="auto"/>
        <p:txBody>
          <a:bodyPr/>
          <a:lstStyle/>
          <a:p>
            <a:pPr>
              <a:defRPr/>
            </a:pPr>
            <a:r>
              <a:rPr lang="en-US"/>
              <a:t>Click to edit Master title style</a:t>
            </a:r>
            <a:endParaRPr lang="en-GB"/>
          </a:p>
        </p:txBody>
      </p:sp>
      <p:sp>
        <p:nvSpPr>
          <p:cNvPr id="14" name="Textplatzhalter 13"/>
          <p:cNvSpPr>
            <a:spLocks noGrp="1"/>
          </p:cNvSpPr>
          <p:nvPr>
            <p:ph type="body" sz="quarter" idx="13"/>
          </p:nvPr>
        </p:nvSpPr>
        <p:spPr bwMode="auto">
          <a:xfrm>
            <a:off x="1083732" y="894808"/>
            <a:ext cx="3052949" cy="5765030"/>
          </a:xfrm>
          <a:prstGeom prst="rect">
            <a:avLst/>
          </a:prstGeom>
          <a:solidFill>
            <a:schemeClr val="bg1">
              <a:alpha val="75000"/>
            </a:schemeClr>
          </a:solidFill>
        </p:spPr>
        <p:txBody>
          <a:bodyPr lIns="72000" tIns="360000" rIns="36000" bIns="36000" anchor="t" anchorCtr="0"/>
          <a:lstStyle>
            <a:lvl1pPr marL="177800" indent="-177800">
              <a:lnSpc>
                <a:spcPct val="110000"/>
              </a:lnSpc>
              <a:spcAft>
                <a:spcPts val="0"/>
              </a:spcAft>
              <a:buFont typeface="Arial"/>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pic>
        <p:nvPicPr>
          <p:cNvPr id="13" name="Bild 14" descr="PSI-Logo_narrow_30k.eps"/>
          <p:cNvPicPr>
            <a:picLocks noChangeAspect="1"/>
          </p:cNvPicPr>
          <p:nvPr userDrawn="1"/>
        </p:nvPicPr>
        <p:blipFill>
          <a:blip r:embed="rId3"/>
          <a:stretch/>
        </p:blipFill>
        <p:spPr bwMode="auto">
          <a:xfrm>
            <a:off x="1083733" y="285750"/>
            <a:ext cx="1354667" cy="361950"/>
          </a:xfrm>
          <a:prstGeom prst="rect">
            <a:avLst/>
          </a:prstGeom>
          <a:noFill/>
          <a:ln>
            <a:noFill/>
          </a:ln>
        </p:spPr>
      </p:pic>
      <p:sp>
        <p:nvSpPr>
          <p:cNvPr id="15" name="Rechteck 14"/>
          <p:cNvSpPr>
            <a:spLocks noChangeArrowheads="1"/>
          </p:cNvSpPr>
          <p:nvPr userDrawn="1"/>
        </p:nvSpPr>
        <p:spPr bwMode="auto">
          <a:xfrm>
            <a:off x="1" y="1019811"/>
            <a:ext cx="960967" cy="727901"/>
          </a:xfrm>
          <a:prstGeom prst="rect">
            <a:avLst/>
          </a:prstGeom>
          <a:solidFill>
            <a:srgbClr val="B9B9B9"/>
          </a:solidFill>
          <a:ln>
            <a:noFill/>
          </a:ln>
        </p:spPr>
        <p:txBody>
          <a:bodyPr/>
          <a:lstStyle/>
          <a:p>
            <a:pPr>
              <a:spcBef>
                <a:spcPts val="0"/>
              </a:spcBef>
              <a:defRPr/>
            </a:pPr>
            <a:endParaRPr lang="de-DE" sz="2400">
              <a:latin typeface="Time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1027" name="Rectangle 8"/>
          <p:cNvSpPr>
            <a:spLocks noGrp="1" noChangeArrowheads="1"/>
          </p:cNvSpPr>
          <p:nvPr>
            <p:ph type="title"/>
          </p:nvPr>
        </p:nvSpPr>
        <p:spPr bwMode="auto">
          <a:xfrm>
            <a:off x="2769601" y="291600"/>
            <a:ext cx="8944033" cy="508500"/>
          </a:xfrm>
          <a:prstGeom prst="rect">
            <a:avLst/>
          </a:prstGeom>
          <a:noFill/>
          <a:ln>
            <a:noFill/>
          </a:ln>
        </p:spPr>
        <p:txBody>
          <a:bodyPr vert="horz" wrap="square" lIns="0" tIns="0" rIns="0" bIns="0" numCol="1" anchor="t" anchorCtr="0" compatLnSpc="1">
            <a:prstTxWarp prst="textNoShape">
              <a:avLst/>
            </a:prstTxWarp>
          </a:bodyPr>
          <a:lstStyle/>
          <a:p>
            <a:pPr lvl="0">
              <a:defRPr/>
            </a:pPr>
            <a:r>
              <a:rPr lang="en-GB"/>
              <a:t>Folientitel eingeben</a:t>
            </a:r>
          </a:p>
        </p:txBody>
      </p:sp>
      <p:sp>
        <p:nvSpPr>
          <p:cNvPr id="18" name="Foliennummernplatzhalter 5"/>
          <p:cNvSpPr>
            <a:spLocks noGrp="1"/>
          </p:cNvSpPr>
          <p:nvPr>
            <p:ph type="sldNum" sz="quarter" idx="4"/>
          </p:nvPr>
        </p:nvSpPr>
        <p:spPr bwMode="auto">
          <a:xfrm>
            <a:off x="10941749" y="6661150"/>
            <a:ext cx="767656" cy="196850"/>
          </a:xfrm>
          <a:prstGeom prst="rect">
            <a:avLst/>
          </a:prstGeom>
        </p:spPr>
        <p:txBody>
          <a:bodyPr vert="horz" wrap="square" lIns="0" tIns="0" rIns="0" bIns="0" numCol="1" anchor="t" anchorCtr="0" compatLnSpc="1">
            <a:prstTxWarp prst="textNoShape">
              <a:avLst/>
            </a:prstTxWarp>
          </a:bodyPr>
          <a:lstStyle>
            <a:lvl1pPr>
              <a:spcBef>
                <a:spcPts val="0"/>
              </a:spcBef>
              <a:defRPr sz="900">
                <a:latin typeface="+mn-lt"/>
              </a:defRPr>
            </a:lvl1pPr>
          </a:lstStyle>
          <a:p>
            <a:pPr algn="r">
              <a:defRPr/>
            </a:pPr>
            <a:r>
              <a:rPr lang="de-DE"/>
              <a:t>Page </a:t>
            </a:r>
            <a:fld id="{EBC07571-3134-BB4B-B83F-1A9FE18D34F3}" type="slidenum">
              <a:rPr lang="de-DE"/>
              <a:t>‹#›</a:t>
            </a:fld>
            <a:endParaRPr lang="de-DE"/>
          </a:p>
        </p:txBody>
      </p:sp>
      <p:sp>
        <p:nvSpPr>
          <p:cNvPr id="6" name="Rechteck 12"/>
          <p:cNvSpPr>
            <a:spLocks noChangeArrowheads="1"/>
          </p:cNvSpPr>
          <p:nvPr/>
        </p:nvSpPr>
        <p:spPr bwMode="auto">
          <a:xfrm>
            <a:off x="1" y="1412876"/>
            <a:ext cx="960967" cy="727901"/>
          </a:xfrm>
          <a:prstGeom prst="rect">
            <a:avLst/>
          </a:prstGeom>
          <a:solidFill>
            <a:srgbClr val="B9B9B9"/>
          </a:solidFill>
          <a:ln>
            <a:noFill/>
          </a:ln>
        </p:spPr>
        <p:txBody>
          <a:bodyPr/>
          <a:lstStyle/>
          <a:p>
            <a:pPr>
              <a:spcBef>
                <a:spcPts val="0"/>
              </a:spcBef>
              <a:defRPr/>
            </a:pPr>
            <a:endParaRPr lang="de-DE" sz="2400">
              <a:latin typeface="Times"/>
            </a:endParaRPr>
          </a:p>
        </p:txBody>
      </p:sp>
      <p:sp>
        <p:nvSpPr>
          <p:cNvPr id="2" name="Textplatzhalter 1"/>
          <p:cNvSpPr>
            <a:spLocks noGrp="1"/>
          </p:cNvSpPr>
          <p:nvPr>
            <p:ph type="body" idx="1"/>
          </p:nvPr>
        </p:nvSpPr>
        <p:spPr bwMode="auto">
          <a:xfrm>
            <a:off x="1390651" y="1341438"/>
            <a:ext cx="10322983" cy="4679951"/>
          </a:xfrm>
          <a:prstGeom prst="rect">
            <a:avLst/>
          </a:prstGeom>
        </p:spPr>
        <p:txBody>
          <a:bodyPr vert="horz" lIns="0" tIns="0" rIns="0" bIns="0" rtlCol="0">
            <a:noAutofit/>
          </a:bodyPr>
          <a:lstStyle/>
          <a:p>
            <a:pPr lvl="0">
              <a:defRPr/>
            </a:pPr>
            <a:r>
              <a:rPr lang="en-GB"/>
              <a:t>Mastertextformat bearbeiten</a:t>
            </a:r>
          </a:p>
          <a:p>
            <a:pPr lvl="1">
              <a:defRPr/>
            </a:pPr>
            <a:r>
              <a:rPr lang="en-GB"/>
              <a:t>Zweite Ebene</a:t>
            </a:r>
          </a:p>
          <a:p>
            <a:pPr lvl="2">
              <a:defRPr/>
            </a:pPr>
            <a:r>
              <a:rPr lang="en-GB"/>
              <a:t>Dritte Ebene</a:t>
            </a:r>
          </a:p>
          <a:p>
            <a:pPr lvl="3">
              <a:defRPr/>
            </a:pPr>
            <a:r>
              <a:rPr lang="en-GB"/>
              <a:t>Vierte Ebene</a:t>
            </a:r>
          </a:p>
          <a:p>
            <a:pPr lvl="4">
              <a:defRPr/>
            </a:pPr>
            <a:r>
              <a:rPr lang="en-GB"/>
              <a:t>Fünfte Ebene</a:t>
            </a:r>
          </a:p>
          <a:p>
            <a:pPr lvl="5">
              <a:defRPr/>
            </a:pPr>
            <a:r>
              <a:rPr lang="en-GB"/>
              <a:t>Sechste Ebene</a:t>
            </a:r>
          </a:p>
          <a:p>
            <a:pPr lvl="6">
              <a:defRPr/>
            </a:pPr>
            <a:r>
              <a:rPr lang="en-GB"/>
              <a:t>Siebte Ebene</a:t>
            </a:r>
          </a:p>
          <a:p>
            <a:pPr lvl="7">
              <a:defRPr/>
            </a:pPr>
            <a:r>
              <a:rPr lang="en-GB"/>
              <a:t>Achte Ebene</a:t>
            </a:r>
          </a:p>
          <a:p>
            <a:pPr lvl="8">
              <a:defRPr/>
            </a:pPr>
            <a:r>
              <a:rPr lang="en-GB"/>
              <a:t>Neunte Ebene</a:t>
            </a:r>
          </a:p>
        </p:txBody>
      </p:sp>
      <p:pic>
        <p:nvPicPr>
          <p:cNvPr id="8" name="Bild 14" descr="PSI-Logo_narrow_30k.eps"/>
          <p:cNvPicPr>
            <a:picLocks noChangeAspect="1"/>
          </p:cNvPicPr>
          <p:nvPr/>
        </p:nvPicPr>
        <p:blipFill>
          <a:blip r:embed="rId10"/>
          <a:stretch/>
        </p:blipFill>
        <p:spPr bwMode="auto">
          <a:xfrm>
            <a:off x="1083733" y="285750"/>
            <a:ext cx="1354667" cy="36195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p:txStyles>
    <p:titleStyle>
      <a:lvl1pPr algn="l">
        <a:spcBef>
          <a:spcPts val="0"/>
        </a:spcBef>
        <a:spcAft>
          <a:spcPts val="0"/>
        </a:spcAft>
        <a:defRPr sz="2500" spc="0">
          <a:solidFill>
            <a:srgbClr val="686868"/>
          </a:solidFill>
          <a:latin typeface="+mj-lt"/>
          <a:ea typeface="+mj-ea"/>
          <a:cs typeface="+mj-cs"/>
        </a:defRPr>
      </a:lvl1pPr>
      <a:lvl2pPr algn="l">
        <a:spcBef>
          <a:spcPts val="0"/>
        </a:spcBef>
        <a:spcAft>
          <a:spcPts val="0"/>
        </a:spcAft>
        <a:defRPr sz="2500">
          <a:solidFill>
            <a:srgbClr val="505150"/>
          </a:solidFill>
          <a:latin typeface="Georgia"/>
          <a:ea typeface="ヒラギノ角ゴ Pro W3"/>
          <a:cs typeface="ヒラギノ角ゴ Pro W3"/>
        </a:defRPr>
      </a:lvl2pPr>
      <a:lvl3pPr algn="l">
        <a:spcBef>
          <a:spcPts val="0"/>
        </a:spcBef>
        <a:spcAft>
          <a:spcPts val="0"/>
        </a:spcAft>
        <a:defRPr sz="2500">
          <a:solidFill>
            <a:srgbClr val="505150"/>
          </a:solidFill>
          <a:latin typeface="Georgia"/>
          <a:ea typeface="ヒラギノ角ゴ Pro W3"/>
          <a:cs typeface="ヒラギノ角ゴ Pro W3"/>
        </a:defRPr>
      </a:lvl3pPr>
      <a:lvl4pPr algn="l">
        <a:spcBef>
          <a:spcPts val="0"/>
        </a:spcBef>
        <a:spcAft>
          <a:spcPts val="0"/>
        </a:spcAft>
        <a:defRPr sz="2500">
          <a:solidFill>
            <a:srgbClr val="505150"/>
          </a:solidFill>
          <a:latin typeface="Georgia"/>
          <a:ea typeface="ヒラギノ角ゴ Pro W3"/>
          <a:cs typeface="ヒラギノ角ゴ Pro W3"/>
        </a:defRPr>
      </a:lvl4pPr>
      <a:lvl5pPr algn="l">
        <a:spcBef>
          <a:spcPts val="0"/>
        </a:spcBef>
        <a:spcAft>
          <a:spcPts val="0"/>
        </a:spcAft>
        <a:defRPr sz="2500">
          <a:solidFill>
            <a:srgbClr val="505150"/>
          </a:solidFill>
          <a:latin typeface="Georgia"/>
          <a:ea typeface="ヒラギノ角ゴ Pro W3"/>
          <a:cs typeface="ヒラギノ角ゴ Pro W3"/>
        </a:defRPr>
      </a:lvl5pPr>
      <a:lvl6pPr marL="457200" algn="l">
        <a:spcBef>
          <a:spcPts val="0"/>
        </a:spcBef>
        <a:spcAft>
          <a:spcPts val="0"/>
        </a:spcAft>
        <a:defRPr sz="3200" b="1">
          <a:solidFill>
            <a:schemeClr val="tx2"/>
          </a:solidFill>
          <a:latin typeface="Arial Narrow"/>
        </a:defRPr>
      </a:lvl6pPr>
      <a:lvl7pPr marL="914400" algn="l">
        <a:spcBef>
          <a:spcPts val="0"/>
        </a:spcBef>
        <a:spcAft>
          <a:spcPts val="0"/>
        </a:spcAft>
        <a:defRPr sz="3200" b="1">
          <a:solidFill>
            <a:schemeClr val="tx2"/>
          </a:solidFill>
          <a:latin typeface="Arial Narrow"/>
        </a:defRPr>
      </a:lvl7pPr>
      <a:lvl8pPr marL="1371600" algn="l">
        <a:spcBef>
          <a:spcPts val="0"/>
        </a:spcBef>
        <a:spcAft>
          <a:spcPts val="0"/>
        </a:spcAft>
        <a:defRPr sz="3200" b="1">
          <a:solidFill>
            <a:schemeClr val="tx2"/>
          </a:solidFill>
          <a:latin typeface="Arial Narrow"/>
        </a:defRPr>
      </a:lvl8pPr>
      <a:lvl9pPr marL="1828800" algn="l">
        <a:spcBef>
          <a:spcPts val="0"/>
        </a:spcBef>
        <a:spcAft>
          <a:spcPts val="0"/>
        </a:spcAft>
        <a:defRPr sz="3200" b="1">
          <a:solidFill>
            <a:schemeClr val="tx2"/>
          </a:solidFill>
          <a:latin typeface="Arial Narrow"/>
        </a:defRPr>
      </a:lvl9pPr>
    </p:titleStyle>
    <p:bodyStyle>
      <a:lvl1pPr marL="177800" indent="-177800" algn="l">
        <a:lnSpc>
          <a:spcPct val="110000"/>
        </a:lnSpc>
        <a:spcBef>
          <a:spcPts val="0"/>
        </a:spcBef>
        <a:spcAft>
          <a:spcPts val="0"/>
        </a:spcAft>
        <a:buClr>
          <a:schemeClr val="tx1"/>
        </a:buClr>
        <a:buFont typeface="Arial"/>
        <a:buChar char="•"/>
        <a:defRPr sz="1800" spc="0">
          <a:solidFill>
            <a:schemeClr val="tx1"/>
          </a:solidFill>
          <a:latin typeface="+mn-lt"/>
          <a:ea typeface="+mn-ea"/>
          <a:cs typeface="+mn-cs"/>
        </a:defRPr>
      </a:lvl1pPr>
      <a:lvl2pPr marL="355600" indent="-177800" algn="l">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mn-cs"/>
        </a:defRPr>
      </a:lvl2pPr>
      <a:lvl3pPr marL="355600" indent="184150" algn="l">
        <a:lnSpc>
          <a:spcPct val="110000"/>
        </a:lnSpc>
        <a:spcBef>
          <a:spcPts val="0"/>
        </a:spcBef>
        <a:spcAft>
          <a:spcPts val="0"/>
        </a:spcAft>
        <a:buFont typeface="Symbol"/>
        <a:buChar char="-"/>
        <a:defRPr sz="1800" spc="0">
          <a:solidFill>
            <a:schemeClr val="tx1"/>
          </a:solidFill>
          <a:latin typeface="+mn-lt"/>
          <a:ea typeface="ＭＳ Ｐゴシック"/>
          <a:cs typeface="ＭＳ Ｐゴシック"/>
        </a:defRPr>
      </a:lvl3pPr>
      <a:lvl4pPr marL="717550" indent="-177800" algn="l">
        <a:lnSpc>
          <a:spcPct val="110000"/>
        </a:lnSpc>
        <a:spcBef>
          <a:spcPts val="0"/>
        </a:spcBef>
        <a:spcAft>
          <a:spcPts val="0"/>
        </a:spcAft>
        <a:buFont typeface="Symbol"/>
        <a:buChar char="-"/>
        <a:defRPr sz="1800" spc="0">
          <a:solidFill>
            <a:schemeClr val="tx1"/>
          </a:solidFill>
          <a:latin typeface="+mn-lt"/>
          <a:ea typeface="ＭＳ Ｐゴシック"/>
          <a:cs typeface="ＭＳ Ｐゴシック"/>
        </a:defRPr>
      </a:lvl4pPr>
      <a:lvl5pPr marL="895350" indent="-177800" algn="l">
        <a:lnSpc>
          <a:spcPct val="110000"/>
        </a:lnSpc>
        <a:spcBef>
          <a:spcPts val="0"/>
        </a:spcBef>
        <a:spcAft>
          <a:spcPts val="0"/>
        </a:spcAft>
        <a:buFont typeface="Symbol"/>
        <a:buChar char="-"/>
        <a:defRPr sz="1800" spc="0">
          <a:solidFill>
            <a:schemeClr val="tx1"/>
          </a:solidFill>
          <a:latin typeface="+mn-lt"/>
          <a:ea typeface="+mn-ea"/>
          <a:cs typeface="ＭＳ Ｐゴシック"/>
        </a:defRPr>
      </a:lvl5pPr>
      <a:lvl6pPr marL="1074738" indent="-179388" algn="l">
        <a:lnSpc>
          <a:spcPct val="110000"/>
        </a:lnSpc>
        <a:spcBef>
          <a:spcPts val="0"/>
        </a:spcBef>
        <a:spcAft>
          <a:spcPts val="0"/>
        </a:spcAft>
        <a:buFont typeface="Symbol"/>
        <a:buChar char="-"/>
        <a:defRPr sz="1800">
          <a:solidFill>
            <a:schemeClr val="tx1"/>
          </a:solidFill>
          <a:latin typeface="+mn-lt"/>
          <a:ea typeface="+mn-ea"/>
        </a:defRPr>
      </a:lvl6pPr>
      <a:lvl7pPr marL="1257300" indent="-182563" algn="l">
        <a:lnSpc>
          <a:spcPct val="110000"/>
        </a:lnSpc>
        <a:spcBef>
          <a:spcPts val="0"/>
        </a:spcBef>
        <a:spcAft>
          <a:spcPts val="0"/>
        </a:spcAft>
        <a:buFont typeface="Symbol"/>
        <a:buChar char="-"/>
        <a:defRPr sz="1800">
          <a:solidFill>
            <a:schemeClr val="tx1"/>
          </a:solidFill>
          <a:latin typeface="+mn-lt"/>
          <a:ea typeface="+mn-ea"/>
        </a:defRPr>
      </a:lvl7pPr>
      <a:lvl8pPr marL="1436688" indent="-179388" algn="l">
        <a:lnSpc>
          <a:spcPct val="110000"/>
        </a:lnSpc>
        <a:spcBef>
          <a:spcPts val="0"/>
        </a:spcBef>
        <a:spcAft>
          <a:spcPts val="0"/>
        </a:spcAft>
        <a:buFont typeface="Symbol"/>
        <a:buChar char="-"/>
        <a:defRPr sz="1800">
          <a:solidFill>
            <a:schemeClr val="tx1"/>
          </a:solidFill>
          <a:latin typeface="+mn-lt"/>
          <a:ea typeface="+mn-ea"/>
        </a:defRPr>
      </a:lvl8pPr>
      <a:lvl9pPr marL="1614488" indent="-177800" algn="l">
        <a:lnSpc>
          <a:spcPct val="110000"/>
        </a:lnSpc>
        <a:spcBef>
          <a:spcPts val="0"/>
        </a:spcBef>
        <a:spcAft>
          <a:spcPts val="0"/>
        </a:spcAft>
        <a:buFont typeface="Symbol"/>
        <a:buChar char="-"/>
        <a:defRPr sz="1800">
          <a:solidFill>
            <a:schemeClr val="tx1"/>
          </a:solidFill>
          <a:latin typeface="+mn-lt"/>
          <a:ea typeface="+mn-ea"/>
        </a:defRPr>
      </a:lvl9pPr>
    </p:bodyStyle>
    <p:otherStyle>
      <a:defPPr>
        <a:defRPr lang="de-DE"/>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2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2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5" Type="http://schemas.openxmlformats.org/officeDocument/2006/relationships/image" Target="../media/image73.emf"/><Relationship Id="rId4" Type="http://schemas.openxmlformats.org/officeDocument/2006/relationships/image" Target="../media/image72.emf"/></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2.xml"/><Relationship Id="rId4" Type="http://schemas.openxmlformats.org/officeDocument/2006/relationships/image" Target="../media/image78.emf"/></Relationships>
</file>

<file path=ppt/slides/_rels/slide53.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9.emf"/><Relationship Id="rId1" Type="http://schemas.openxmlformats.org/officeDocument/2006/relationships/slideLayout" Target="../slideLayouts/slideLayout2.xml"/><Relationship Id="rId4" Type="http://schemas.openxmlformats.org/officeDocument/2006/relationships/image" Target="../media/image80.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2.xml"/><Relationship Id="rId4" Type="http://schemas.openxmlformats.org/officeDocument/2006/relationships/image" Target="../media/image83.emf"/></Relationships>
</file>

<file path=ppt/slides/_rels/slide56.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5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2.xml"/><Relationship Id="rId4" Type="http://schemas.openxmlformats.org/officeDocument/2006/relationships/image" Target="../media/image98.emf"/></Relationships>
</file>

<file path=ppt/slides/_rels/slide65.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emf"/><Relationship Id="rId1" Type="http://schemas.openxmlformats.org/officeDocument/2006/relationships/slideLayout" Target="../slideLayouts/slideLayout2.xml"/><Relationship Id="rId4" Type="http://schemas.openxmlformats.org/officeDocument/2006/relationships/image" Target="../media/image101.emf"/></Relationships>
</file>

<file path=ppt/slides/_rels/slide66.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image" Target="../media/image102.emf"/><Relationship Id="rId1" Type="http://schemas.openxmlformats.org/officeDocument/2006/relationships/slideLayout" Target="../slideLayouts/slideLayout2.xml"/><Relationship Id="rId4" Type="http://schemas.openxmlformats.org/officeDocument/2006/relationships/image" Target="../media/image104.jpeg"/></Relationships>
</file>

<file path=ppt/slides/_rels/slide67.x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image" Target="../media/image105.emf"/><Relationship Id="rId1" Type="http://schemas.openxmlformats.org/officeDocument/2006/relationships/slideLayout" Target="../slideLayouts/slideLayout2.xml"/><Relationship Id="rId5" Type="http://schemas.openxmlformats.org/officeDocument/2006/relationships/image" Target="../media/image108.emf"/><Relationship Id="rId4" Type="http://schemas.openxmlformats.org/officeDocument/2006/relationships/image" Target="../media/image107.e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image" Target="../media/image109.emf"/><Relationship Id="rId1" Type="http://schemas.openxmlformats.org/officeDocument/2006/relationships/slideLayout" Target="../slideLayouts/slideLayout2.xml"/><Relationship Id="rId4" Type="http://schemas.openxmlformats.org/officeDocument/2006/relationships/image" Target="../media/image111.emf"/></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image" Target="../media/image112.emf"/><Relationship Id="rId1" Type="http://schemas.openxmlformats.org/officeDocument/2006/relationships/slideLayout" Target="../slideLayouts/slideLayout2.xml"/><Relationship Id="rId4" Type="http://schemas.openxmlformats.org/officeDocument/2006/relationships/image" Target="../media/image114.e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1421083/contributions/5976115/attachments/2867972/5020447/Jitterexpectations.pdf" TargetMode="Externa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itel 4"/>
          <p:cNvSpPr>
            <a:spLocks noGrp="1"/>
          </p:cNvSpPr>
          <p:nvPr>
            <p:ph type="title" idx="4294967295"/>
          </p:nvPr>
        </p:nvSpPr>
        <p:spPr bwMode="auto">
          <a:xfrm>
            <a:off x="1919536" y="3717032"/>
            <a:ext cx="9865096" cy="609599"/>
          </a:xfrm>
        </p:spPr>
        <p:txBody>
          <a:bodyPr/>
          <a:lstStyle/>
          <a:p>
            <a:pPr>
              <a:defRPr/>
            </a:pPr>
            <a:r>
              <a:rPr lang="en-US" sz="3600" b="1" dirty="0">
                <a:solidFill>
                  <a:srgbClr val="2B83D3"/>
                </a:solidFill>
                <a:latin typeface="Segoe UI Emoji"/>
                <a:ea typeface="Segoe UI Emoji"/>
              </a:rPr>
              <a:t>Update meeting n.19</a:t>
            </a:r>
            <a:endParaRPr lang="de-DE" sz="3600" b="1" dirty="0">
              <a:solidFill>
                <a:srgbClr val="2B83D3"/>
              </a:solidFill>
              <a:latin typeface="Segoe UI Emoji"/>
              <a:ea typeface="Segoe UI Emoji"/>
            </a:endParaRPr>
          </a:p>
        </p:txBody>
      </p:sp>
      <p:sp>
        <p:nvSpPr>
          <p:cNvPr id="6" name="Untertitel 5"/>
          <p:cNvSpPr>
            <a:spLocks noGrp="1"/>
          </p:cNvSpPr>
          <p:nvPr>
            <p:ph type="subTitle" sz="quarter" idx="1"/>
          </p:nvPr>
        </p:nvSpPr>
        <p:spPr bwMode="auto">
          <a:xfrm>
            <a:off x="1959049" y="4293096"/>
            <a:ext cx="10232951" cy="2448272"/>
          </a:xfrm>
        </p:spPr>
        <p:txBody>
          <a:bodyPr/>
          <a:lstStyle/>
          <a:p>
            <a:pPr>
              <a:defRPr/>
            </a:pPr>
            <a:r>
              <a:rPr lang="en-GB" b="0" dirty="0">
                <a:solidFill>
                  <a:schemeClr val="tx1"/>
                </a:solidFill>
                <a:latin typeface="Segoe UI Emoji" panose="020B0502040204020203" pitchFamily="34" charset="0"/>
                <a:ea typeface="Segoe UI Emoji" panose="020B0502040204020203" pitchFamily="34" charset="0"/>
              </a:rPr>
              <a:t>Simona Bettoni</a:t>
            </a:r>
            <a:r>
              <a:rPr lang="en-GB" b="0" baseline="30000" dirty="0">
                <a:solidFill>
                  <a:schemeClr val="tx1"/>
                </a:solidFill>
                <a:latin typeface="Segoe UI Emoji" panose="020B0502040204020203" pitchFamily="34" charset="0"/>
                <a:ea typeface="Segoe UI Emoji" panose="020B0502040204020203" pitchFamily="34" charset="0"/>
              </a:rPr>
              <a:t>1</a:t>
            </a:r>
            <a:r>
              <a:rPr lang="en-GB" b="0" dirty="0">
                <a:solidFill>
                  <a:schemeClr val="tx1"/>
                </a:solidFill>
                <a:latin typeface="Segoe UI Emoji" panose="020B0502040204020203" pitchFamily="34" charset="0"/>
                <a:ea typeface="Segoe UI Emoji" panose="020B0502040204020203" pitchFamily="34" charset="0"/>
              </a:rPr>
              <a:t>, Andrea Latina</a:t>
            </a:r>
            <a:r>
              <a:rPr lang="en-GB" b="0" baseline="30000" dirty="0">
                <a:solidFill>
                  <a:schemeClr val="tx1"/>
                </a:solidFill>
                <a:latin typeface="Segoe UI Emoji" panose="020B0502040204020203" pitchFamily="34" charset="0"/>
                <a:ea typeface="Segoe UI Emoji" panose="020B0502040204020203" pitchFamily="34" charset="0"/>
              </a:rPr>
              <a:t>2</a:t>
            </a:r>
            <a:r>
              <a:rPr lang="en-GB" b="0" dirty="0">
                <a:solidFill>
                  <a:schemeClr val="tx1"/>
                </a:solidFill>
                <a:latin typeface="Segoe UI Emoji" panose="020B0502040204020203" pitchFamily="34" charset="0"/>
                <a:ea typeface="Segoe UI Emoji" panose="020B0502040204020203" pitchFamily="34" charset="0"/>
              </a:rPr>
              <a:t>, Alexej Grudiev</a:t>
            </a:r>
            <a:r>
              <a:rPr lang="en-GB" b="0" baseline="30000" dirty="0">
                <a:solidFill>
                  <a:schemeClr val="tx1"/>
                </a:solidFill>
                <a:latin typeface="Segoe UI Emoji" panose="020B0502040204020203" pitchFamily="34" charset="0"/>
                <a:ea typeface="Segoe UI Emoji" panose="020B0502040204020203" pitchFamily="34" charset="0"/>
              </a:rPr>
              <a:t>2</a:t>
            </a:r>
            <a:r>
              <a:rPr lang="en-GB" b="0" dirty="0">
                <a:solidFill>
                  <a:schemeClr val="tx1"/>
                </a:solidFill>
                <a:latin typeface="Segoe UI Emoji" panose="020B0502040204020203" pitchFamily="34" charset="0"/>
                <a:ea typeface="Segoe UI Emoji" panose="020B0502040204020203" pitchFamily="34" charset="0"/>
              </a:rPr>
              <a:t>, Riccardo Zennaro</a:t>
            </a:r>
            <a:r>
              <a:rPr lang="en-GB" b="0" baseline="30000" dirty="0">
                <a:solidFill>
                  <a:schemeClr val="tx1"/>
                </a:solidFill>
                <a:latin typeface="Segoe UI Emoji" panose="020B0502040204020203" pitchFamily="34" charset="0"/>
                <a:ea typeface="Segoe UI Emoji" panose="020B0502040204020203" pitchFamily="34" charset="0"/>
              </a:rPr>
              <a:t>1</a:t>
            </a:r>
            <a:endParaRPr lang="en-GB" b="0" dirty="0">
              <a:solidFill>
                <a:schemeClr val="tx1"/>
              </a:solidFill>
              <a:latin typeface="Segoe UI Emoji" panose="020B0502040204020203" pitchFamily="34" charset="0"/>
              <a:ea typeface="Segoe UI Emoji" panose="020B0502040204020203" pitchFamily="34" charset="0"/>
            </a:endParaRPr>
          </a:p>
          <a:p>
            <a:pPr>
              <a:defRPr/>
            </a:pPr>
            <a:endParaRPr lang="en-GB" b="0" dirty="0">
              <a:solidFill>
                <a:schemeClr val="tx1"/>
              </a:solidFill>
              <a:latin typeface="Segoe UI Emoji" panose="020B0502040204020203" pitchFamily="34" charset="0"/>
              <a:ea typeface="Segoe UI Emoji" panose="020B0502040204020203" pitchFamily="34" charset="0"/>
            </a:endParaRPr>
          </a:p>
          <a:p>
            <a:pPr>
              <a:defRPr/>
            </a:pPr>
            <a:br>
              <a:rPr lang="en-GB" b="0" baseline="30000" dirty="0">
                <a:solidFill>
                  <a:schemeClr val="tx1"/>
                </a:solidFill>
                <a:latin typeface="Segoe UI Emoji" panose="020B0502040204020203" pitchFamily="34" charset="0"/>
                <a:ea typeface="Segoe UI Emoji" panose="020B0502040204020203" pitchFamily="34" charset="0"/>
              </a:rPr>
            </a:br>
            <a:endParaRPr lang="en-GB" sz="2400" b="0" baseline="30000" dirty="0">
              <a:solidFill>
                <a:schemeClr val="tx1"/>
              </a:solidFill>
              <a:latin typeface="Segoe UI Emoji" panose="020B0502040204020203" pitchFamily="34" charset="0"/>
              <a:ea typeface="Segoe UI Emoji" panose="020B0502040204020203" pitchFamily="34" charset="0"/>
            </a:endParaRPr>
          </a:p>
          <a:p>
            <a:pPr>
              <a:defRPr/>
            </a:pPr>
            <a:endParaRPr lang="en-GB" sz="1400" b="0" baseline="30000" dirty="0">
              <a:solidFill>
                <a:schemeClr val="tx1"/>
              </a:solidFill>
              <a:latin typeface="Segoe UI Emoji" panose="020B0502040204020203" pitchFamily="34" charset="0"/>
              <a:ea typeface="Segoe UI Emoji" panose="020B0502040204020203" pitchFamily="34" charset="0"/>
            </a:endParaRPr>
          </a:p>
          <a:p>
            <a:pPr>
              <a:defRPr/>
            </a:pPr>
            <a:endParaRPr lang="en-GB" sz="1400" b="0" baseline="30000" dirty="0">
              <a:solidFill>
                <a:schemeClr val="tx1"/>
              </a:solidFill>
              <a:latin typeface="Segoe UI Emoji" panose="020B0502040204020203" pitchFamily="34" charset="0"/>
              <a:ea typeface="Segoe UI Emoji" panose="020B0502040204020203" pitchFamily="34" charset="0"/>
            </a:endParaRPr>
          </a:p>
          <a:p>
            <a:pPr>
              <a:defRPr/>
            </a:pPr>
            <a:endParaRPr lang="en-GB" sz="800" b="0" baseline="30000" dirty="0">
              <a:solidFill>
                <a:schemeClr val="tx1"/>
              </a:solidFill>
              <a:latin typeface="Segoe UI Emoji" panose="020B0502040204020203" pitchFamily="34" charset="0"/>
              <a:ea typeface="Segoe UI Emoji" panose="020B0502040204020203" pitchFamily="34" charset="0"/>
            </a:endParaRPr>
          </a:p>
          <a:p>
            <a:pPr>
              <a:defRPr/>
            </a:pPr>
            <a:endParaRPr lang="en-GB" sz="1100" b="0" baseline="30000" dirty="0">
              <a:solidFill>
                <a:schemeClr val="tx1"/>
              </a:solidFill>
              <a:latin typeface="Segoe UI Emoji" panose="020B0502040204020203" pitchFamily="34" charset="0"/>
              <a:ea typeface="Segoe UI Emoji" panose="020B0502040204020203" pitchFamily="34" charset="0"/>
            </a:endParaRPr>
          </a:p>
          <a:p>
            <a:pPr>
              <a:defRPr/>
            </a:pPr>
            <a:endParaRPr lang="en-GB" sz="300" b="0" baseline="30000" dirty="0">
              <a:solidFill>
                <a:schemeClr val="tx1"/>
              </a:solidFill>
              <a:latin typeface="Segoe UI Emoji" panose="020B0502040204020203" pitchFamily="34" charset="0"/>
              <a:ea typeface="Segoe UI Emoji" panose="020B0502040204020203" pitchFamily="34" charset="0"/>
            </a:endParaRPr>
          </a:p>
          <a:p>
            <a:pPr>
              <a:defRPr/>
            </a:pPr>
            <a:endParaRPr lang="en-GB" sz="100" b="0" baseline="30000" dirty="0">
              <a:solidFill>
                <a:schemeClr val="tx1"/>
              </a:solidFill>
              <a:latin typeface="Segoe UI Emoji" panose="020B0502040204020203" pitchFamily="34" charset="0"/>
              <a:ea typeface="Segoe UI Emoji" panose="020B0502040204020203" pitchFamily="34" charset="0"/>
            </a:endParaRPr>
          </a:p>
          <a:p>
            <a:pPr>
              <a:defRPr/>
            </a:pPr>
            <a:r>
              <a:rPr lang="en-GB" sz="1200" b="0" baseline="30000" dirty="0">
                <a:solidFill>
                  <a:schemeClr val="tx1"/>
                </a:solidFill>
                <a:latin typeface="Segoe UI Emoji" panose="020B0502040204020203" pitchFamily="34" charset="0"/>
                <a:ea typeface="Segoe UI Emoji" panose="020B0502040204020203" pitchFamily="34" charset="0"/>
              </a:rPr>
              <a:t>  	  1</a:t>
            </a:r>
            <a:r>
              <a:rPr lang="en-GB" sz="1200" b="0" dirty="0">
                <a:solidFill>
                  <a:schemeClr val="tx1"/>
                </a:solidFill>
                <a:latin typeface="Segoe UI Emoji" panose="020B0502040204020203" pitchFamily="34" charset="0"/>
                <a:ea typeface="Segoe UI Emoji" panose="020B0502040204020203" pitchFamily="34" charset="0"/>
              </a:rPr>
              <a:t> Paul </a:t>
            </a:r>
            <a:r>
              <a:rPr lang="en-GB" sz="1200" b="0" dirty="0" err="1">
                <a:solidFill>
                  <a:schemeClr val="tx1"/>
                </a:solidFill>
                <a:latin typeface="Segoe UI Emoji" panose="020B0502040204020203" pitchFamily="34" charset="0"/>
                <a:ea typeface="Segoe UI Emoji" panose="020B0502040204020203" pitchFamily="34" charset="0"/>
              </a:rPr>
              <a:t>Scherrer</a:t>
            </a:r>
            <a:r>
              <a:rPr lang="en-GB" sz="1200" b="0" dirty="0">
                <a:solidFill>
                  <a:schemeClr val="tx1"/>
                </a:solidFill>
                <a:latin typeface="Segoe UI Emoji" panose="020B0502040204020203" pitchFamily="34" charset="0"/>
                <a:ea typeface="Segoe UI Emoji" panose="020B0502040204020203" pitchFamily="34" charset="0"/>
              </a:rPr>
              <a:t> </a:t>
            </a:r>
            <a:r>
              <a:rPr lang="en-GB" sz="1200" b="0" dirty="0" err="1">
                <a:solidFill>
                  <a:schemeClr val="tx1"/>
                </a:solidFill>
                <a:latin typeface="Segoe UI Emoji" panose="020B0502040204020203" pitchFamily="34" charset="0"/>
                <a:ea typeface="Segoe UI Emoji" panose="020B0502040204020203" pitchFamily="34" charset="0"/>
              </a:rPr>
              <a:t>Institut</a:t>
            </a:r>
            <a:r>
              <a:rPr lang="en-GB" sz="1200" b="0" dirty="0">
                <a:solidFill>
                  <a:schemeClr val="tx1"/>
                </a:solidFill>
                <a:latin typeface="Segoe UI Emoji" panose="020B0502040204020203" pitchFamily="34" charset="0"/>
                <a:ea typeface="Segoe UI Emoji" panose="020B0502040204020203" pitchFamily="34" charset="0"/>
              </a:rPr>
              <a:t>, </a:t>
            </a:r>
            <a:r>
              <a:rPr lang="en-GB" sz="1200" b="0" dirty="0" err="1">
                <a:solidFill>
                  <a:schemeClr val="tx1"/>
                </a:solidFill>
                <a:latin typeface="Segoe UI Emoji" panose="020B0502040204020203" pitchFamily="34" charset="0"/>
                <a:ea typeface="Segoe UI Emoji" panose="020B0502040204020203" pitchFamily="34" charset="0"/>
              </a:rPr>
              <a:t>Villigen</a:t>
            </a:r>
            <a:r>
              <a:rPr lang="en-GB" sz="1200" b="0" dirty="0">
                <a:solidFill>
                  <a:schemeClr val="tx1"/>
                </a:solidFill>
                <a:latin typeface="Segoe UI Emoji" panose="020B0502040204020203" pitchFamily="34" charset="0"/>
                <a:ea typeface="Segoe UI Emoji" panose="020B0502040204020203" pitchFamily="34" charset="0"/>
              </a:rPr>
              <a:t> (Switzerland)</a:t>
            </a:r>
          </a:p>
          <a:p>
            <a:pPr>
              <a:defRPr/>
            </a:pPr>
            <a:r>
              <a:rPr lang="en-GB" sz="1200" b="0" baseline="30000" dirty="0">
                <a:solidFill>
                  <a:schemeClr val="tx1"/>
                </a:solidFill>
                <a:latin typeface="Segoe UI Emoji" panose="020B0502040204020203" pitchFamily="34" charset="0"/>
                <a:ea typeface="Segoe UI Emoji" panose="020B0502040204020203" pitchFamily="34" charset="0"/>
              </a:rPr>
              <a:t>	  2</a:t>
            </a:r>
            <a:r>
              <a:rPr lang="en-GB" sz="1200" b="0" dirty="0">
                <a:solidFill>
                  <a:schemeClr val="tx1"/>
                </a:solidFill>
                <a:latin typeface="Segoe UI Emoji" panose="020B0502040204020203" pitchFamily="34" charset="0"/>
                <a:ea typeface="Segoe UI Emoji" panose="020B0502040204020203" pitchFamily="34" charset="0"/>
              </a:rPr>
              <a:t> CERN, </a:t>
            </a:r>
            <a:r>
              <a:rPr lang="en-GB" sz="1200" b="0" dirty="0" err="1">
                <a:solidFill>
                  <a:schemeClr val="tx1"/>
                </a:solidFill>
                <a:latin typeface="Segoe UI Emoji" panose="020B0502040204020203" pitchFamily="34" charset="0"/>
                <a:ea typeface="Segoe UI Emoji" panose="020B0502040204020203" pitchFamily="34" charset="0"/>
              </a:rPr>
              <a:t>Meyrin</a:t>
            </a:r>
            <a:r>
              <a:rPr lang="en-GB" sz="1200" b="0" dirty="0">
                <a:solidFill>
                  <a:schemeClr val="tx1"/>
                </a:solidFill>
                <a:latin typeface="Segoe UI Emoji" panose="020B0502040204020203" pitchFamily="34" charset="0"/>
                <a:ea typeface="Segoe UI Emoji" panose="020B0502040204020203" pitchFamily="34" charset="0"/>
              </a:rPr>
              <a:t> (Switzerland)</a:t>
            </a:r>
          </a:p>
          <a:p>
            <a:pPr>
              <a:defRPr/>
            </a:pPr>
            <a:endParaRPr lang="en-GB" sz="1400" b="0" dirty="0">
              <a:solidFill>
                <a:schemeClr val="tx1"/>
              </a:solidFill>
              <a:latin typeface="Segoe UI Emoji" panose="020B0502040204020203" pitchFamily="34" charset="0"/>
              <a:ea typeface="Segoe UI Emoji" panose="020B0502040204020203" pitchFamily="34" charset="0"/>
            </a:endParaRPr>
          </a:p>
        </p:txBody>
      </p:sp>
      <p:pic>
        <p:nvPicPr>
          <p:cNvPr id="8" name="Picture 2" descr="Logo: CERN (EIROforum member) | ESO Schwei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80" y="1484784"/>
            <a:ext cx="720080" cy="704328"/>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6"/>
          <p:cNvSpPr txBox="1"/>
          <p:nvPr/>
        </p:nvSpPr>
        <p:spPr bwMode="auto">
          <a:xfrm>
            <a:off x="6371332" y="2780928"/>
            <a:ext cx="4765228" cy="764704"/>
          </a:xfrm>
          <a:prstGeom prst="rect">
            <a:avLst/>
          </a:prstGeom>
          <a:noFill/>
        </p:spPr>
        <p:txBody>
          <a:bodyPr wrap="square" lIns="0" tIns="0" rIns="0" bIns="0" rtlCol="0">
            <a:noAutofit/>
          </a:bodyPr>
          <a:lstStyle/>
          <a:p>
            <a:pPr algn="r">
              <a:buClr>
                <a:schemeClr val="tx1"/>
              </a:buClr>
              <a:defRPr/>
            </a:pPr>
            <a:r>
              <a:rPr lang="en-US" sz="2400" b="1" baseline="30000" dirty="0">
                <a:solidFill>
                  <a:schemeClr val="bg1"/>
                </a:solidFill>
                <a:effectLst>
                  <a:outerShdw blurRad="38100" dist="38100" dir="2700000" algn="tl">
                    <a:srgbClr val="000000">
                      <a:alpha val="43137"/>
                    </a:srgbClr>
                  </a:outerShdw>
                </a:effectLst>
                <a:latin typeface="Segoe UI Emoji"/>
                <a:ea typeface="Segoe UI Emoji"/>
              </a:rPr>
              <a:t>19th</a:t>
            </a:r>
            <a:r>
              <a:rPr lang="en-US" sz="2400" b="1" dirty="0">
                <a:solidFill>
                  <a:schemeClr val="bg1"/>
                </a:solidFill>
                <a:effectLst>
                  <a:outerShdw blurRad="38100" dist="38100" dir="2700000" algn="tl">
                    <a:srgbClr val="000000">
                      <a:alpha val="43137"/>
                    </a:srgbClr>
                  </a:outerShdw>
                </a:effectLst>
                <a:latin typeface="Segoe UI Emoji"/>
                <a:ea typeface="Segoe UI Emoji"/>
              </a:rPr>
              <a:t> meeting</a:t>
            </a:r>
          </a:p>
          <a:p>
            <a:pPr algn="r">
              <a:buClr>
                <a:schemeClr val="tx1"/>
              </a:buClr>
              <a:defRPr/>
            </a:pPr>
            <a:r>
              <a:rPr lang="en-US" sz="2400" b="1" dirty="0">
                <a:solidFill>
                  <a:schemeClr val="bg1"/>
                </a:solidFill>
                <a:effectLst>
                  <a:outerShdw blurRad="38100" dist="38100" dir="2700000" algn="tl">
                    <a:srgbClr val="000000">
                      <a:alpha val="43137"/>
                    </a:srgbClr>
                  </a:outerShdw>
                </a:effectLst>
                <a:latin typeface="Segoe UI Emoji"/>
                <a:ea typeface="Segoe UI Emoji"/>
              </a:rPr>
              <a:t>27-09-2024</a:t>
            </a:r>
            <a:endParaRPr sz="2400" b="1" dirty="0">
              <a:solidFill>
                <a:schemeClr val="bg1"/>
              </a:solidFill>
              <a:effectLst>
                <a:outerShdw blurRad="38100" dist="38100" dir="2700000" algn="tl">
                  <a:srgbClr val="000000">
                    <a:alpha val="43137"/>
                  </a:srgbClr>
                </a:outerShdw>
              </a:effectLst>
              <a:latin typeface="Segoe UI Emoji"/>
              <a:ea typeface="Segoe UI Emoji"/>
            </a:endParaRPr>
          </a:p>
        </p:txBody>
      </p:sp>
    </p:spTree>
    <p:extLst>
      <p:ext uri="{BB962C8B-B14F-4D97-AF65-F5344CB8AC3E}">
        <p14:creationId xmlns:p14="http://schemas.microsoft.com/office/powerpoint/2010/main" val="3397104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2D521A-9E77-9030-C629-4FB2ABFE14CB}"/>
              </a:ext>
            </a:extLst>
          </p:cNvPr>
          <p:cNvSpPr>
            <a:spLocks noGrp="1"/>
          </p:cNvSpPr>
          <p:nvPr>
            <p:ph type="title"/>
          </p:nvPr>
        </p:nvSpPr>
        <p:spPr>
          <a:xfrm>
            <a:off x="1997716" y="2920500"/>
            <a:ext cx="8944033" cy="508500"/>
          </a:xfrm>
        </p:spPr>
        <p:txBody>
          <a:bodyPr/>
          <a:lstStyle/>
          <a:p>
            <a:pPr algn="ctr"/>
            <a:r>
              <a:rPr lang="en-US" dirty="0"/>
              <a:t>Energy compressor: single and multi-bunch</a:t>
            </a:r>
            <a:endParaRPr lang="de-CH" dirty="0"/>
          </a:p>
        </p:txBody>
      </p:sp>
      <p:sp>
        <p:nvSpPr>
          <p:cNvPr id="4" name="Slide Number Placeholder 3">
            <a:extLst>
              <a:ext uri="{FF2B5EF4-FFF2-40B4-BE49-F238E27FC236}">
                <a16:creationId xmlns:a16="http://schemas.microsoft.com/office/drawing/2014/main" id="{6BFF0AC9-D49F-98EB-5975-833F053A0071}"/>
              </a:ext>
            </a:extLst>
          </p:cNvPr>
          <p:cNvSpPr>
            <a:spLocks noGrp="1"/>
          </p:cNvSpPr>
          <p:nvPr>
            <p:ph type="sldNum" sz="quarter" idx="16"/>
          </p:nvPr>
        </p:nvSpPr>
        <p:spPr/>
        <p:txBody>
          <a:bodyPr/>
          <a:lstStyle/>
          <a:p>
            <a:pPr algn="r">
              <a:defRPr/>
            </a:pPr>
            <a:r>
              <a:rPr lang="de-DE"/>
              <a:t>page </a:t>
            </a:r>
            <a:fld id="{EBC07571-3134-BB4B-B83F-1A9FE18D34F3}" type="slidenum">
              <a:rPr lang="de-DE" smtClean="0"/>
              <a:t>10</a:t>
            </a:fld>
            <a:endParaRPr lang="de-DE"/>
          </a:p>
        </p:txBody>
      </p:sp>
    </p:spTree>
    <p:extLst>
      <p:ext uri="{BB962C8B-B14F-4D97-AF65-F5344CB8AC3E}">
        <p14:creationId xmlns:p14="http://schemas.microsoft.com/office/powerpoint/2010/main" val="276074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80AB4A2-6DB2-A99E-EB4F-1FD7C9FCAD34}"/>
              </a:ext>
            </a:extLst>
          </p:cNvPr>
          <p:cNvPicPr>
            <a:picLocks noChangeAspect="1"/>
          </p:cNvPicPr>
          <p:nvPr/>
        </p:nvPicPr>
        <p:blipFill>
          <a:blip r:embed="rId2"/>
          <a:stretch>
            <a:fillRect/>
          </a:stretch>
        </p:blipFill>
        <p:spPr>
          <a:xfrm>
            <a:off x="695400" y="1124744"/>
            <a:ext cx="6578607" cy="5301208"/>
          </a:xfrm>
          <a:prstGeom prst="rect">
            <a:avLst/>
          </a:prstGeom>
        </p:spPr>
      </p:pic>
      <p:sp>
        <p:nvSpPr>
          <p:cNvPr id="3" name="Title 2">
            <a:extLst>
              <a:ext uri="{FF2B5EF4-FFF2-40B4-BE49-F238E27FC236}">
                <a16:creationId xmlns:a16="http://schemas.microsoft.com/office/drawing/2014/main" id="{F2E1E94B-CE78-BE39-A3C4-CC102813641E}"/>
              </a:ext>
            </a:extLst>
          </p:cNvPr>
          <p:cNvSpPr>
            <a:spLocks noGrp="1"/>
          </p:cNvSpPr>
          <p:nvPr>
            <p:ph type="title"/>
          </p:nvPr>
        </p:nvSpPr>
        <p:spPr/>
        <p:txBody>
          <a:bodyPr/>
          <a:lstStyle/>
          <a:p>
            <a:r>
              <a:rPr lang="en-US" dirty="0"/>
              <a:t>Energy gain versus bunch number</a:t>
            </a:r>
            <a:endParaRPr lang="de-CH" dirty="0"/>
          </a:p>
        </p:txBody>
      </p:sp>
      <p:sp>
        <p:nvSpPr>
          <p:cNvPr id="4" name="Slide Number Placeholder 3">
            <a:extLst>
              <a:ext uri="{FF2B5EF4-FFF2-40B4-BE49-F238E27FC236}">
                <a16:creationId xmlns:a16="http://schemas.microsoft.com/office/drawing/2014/main" id="{98D6E663-511A-30A8-90A5-4A68EE25FF59}"/>
              </a:ext>
            </a:extLst>
          </p:cNvPr>
          <p:cNvSpPr>
            <a:spLocks noGrp="1"/>
          </p:cNvSpPr>
          <p:nvPr>
            <p:ph type="sldNum" sz="quarter" idx="16"/>
          </p:nvPr>
        </p:nvSpPr>
        <p:spPr/>
        <p:txBody>
          <a:bodyPr/>
          <a:lstStyle/>
          <a:p>
            <a:pPr algn="r">
              <a:defRPr/>
            </a:pPr>
            <a:r>
              <a:rPr lang="de-DE"/>
              <a:t>page </a:t>
            </a:r>
            <a:fld id="{EBC07571-3134-BB4B-B83F-1A9FE18D34F3}" type="slidenum">
              <a:rPr lang="de-DE" smtClean="0"/>
              <a:t>11</a:t>
            </a:fld>
            <a:endParaRPr lang="de-DE"/>
          </a:p>
        </p:txBody>
      </p:sp>
      <p:cxnSp>
        <p:nvCxnSpPr>
          <p:cNvPr id="5" name="Straight Arrow Connector 4">
            <a:extLst>
              <a:ext uri="{FF2B5EF4-FFF2-40B4-BE49-F238E27FC236}">
                <a16:creationId xmlns:a16="http://schemas.microsoft.com/office/drawing/2014/main" id="{B3386805-220B-DA12-311C-4DFDD1F8EC66}"/>
              </a:ext>
            </a:extLst>
          </p:cNvPr>
          <p:cNvCxnSpPr/>
          <p:nvPr/>
        </p:nvCxnSpPr>
        <p:spPr bwMode="auto">
          <a:xfrm>
            <a:off x="3935760" y="2276872"/>
            <a:ext cx="0" cy="2880320"/>
          </a:xfrm>
          <a:prstGeom prst="straightConnector1">
            <a:avLst/>
          </a:prstGeom>
          <a:ln>
            <a:headEnd type="triangle" w="med" len="med"/>
            <a:tailEnd type="triangle" w="med" len="med"/>
          </a:ln>
        </p:spPr>
        <p:style>
          <a:lnRef idx="3">
            <a:schemeClr val="accent5"/>
          </a:lnRef>
          <a:fillRef idx="0">
            <a:schemeClr val="accent5"/>
          </a:fillRef>
          <a:effectRef idx="2">
            <a:schemeClr val="accent5"/>
          </a:effectRef>
          <a:fontRef idx="minor">
            <a:schemeClr val="tx1"/>
          </a:fontRef>
        </p:style>
      </p:cxnSp>
      <p:sp>
        <p:nvSpPr>
          <p:cNvPr id="6" name="TextBox 5">
            <a:extLst>
              <a:ext uri="{FF2B5EF4-FFF2-40B4-BE49-F238E27FC236}">
                <a16:creationId xmlns:a16="http://schemas.microsoft.com/office/drawing/2014/main" id="{C8387A66-1272-6FC6-9E62-0746DC2EF009}"/>
              </a:ext>
            </a:extLst>
          </p:cNvPr>
          <p:cNvSpPr txBox="1"/>
          <p:nvPr/>
        </p:nvSpPr>
        <p:spPr bwMode="auto">
          <a:xfrm>
            <a:off x="4066837" y="3645024"/>
            <a:ext cx="1080120" cy="338554"/>
          </a:xfrm>
          <a:prstGeom prst="rect">
            <a:avLst/>
          </a:prstGeom>
          <a:noFill/>
        </p:spPr>
        <p:txBody>
          <a:bodyPr wrap="square" rtlCol="0">
            <a:spAutoFit/>
          </a:bodyPr>
          <a:lstStyle/>
          <a:p>
            <a:r>
              <a:rPr lang="en-US" dirty="0"/>
              <a:t>-2%</a:t>
            </a:r>
            <a:endParaRPr lang="de-CH" dirty="0"/>
          </a:p>
        </p:txBody>
      </p:sp>
      <p:sp>
        <p:nvSpPr>
          <p:cNvPr id="2" name="TextBox 1">
            <a:extLst>
              <a:ext uri="{FF2B5EF4-FFF2-40B4-BE49-F238E27FC236}">
                <a16:creationId xmlns:a16="http://schemas.microsoft.com/office/drawing/2014/main" id="{BB03D45F-75A7-A4B1-C519-5C21B17CBCF4}"/>
              </a:ext>
            </a:extLst>
          </p:cNvPr>
          <p:cNvSpPr txBox="1"/>
          <p:nvPr/>
        </p:nvSpPr>
        <p:spPr bwMode="auto">
          <a:xfrm>
            <a:off x="7017720" y="1967929"/>
            <a:ext cx="4982936" cy="3693319"/>
          </a:xfrm>
          <a:prstGeom prst="rect">
            <a:avLst/>
          </a:prstGeom>
          <a:noFill/>
        </p:spPr>
        <p:txBody>
          <a:bodyPr wrap="square" rtlCol="0">
            <a:spAutoFit/>
          </a:bodyPr>
          <a:lstStyle/>
          <a:p>
            <a:pPr marL="285750" indent="-285750" algn="just">
              <a:buClr>
                <a:schemeClr val="accent5"/>
              </a:buClr>
              <a:buSzPct val="150000"/>
              <a:buFont typeface="Wingdings" panose="05000000000000000000" pitchFamily="2" charset="2"/>
              <a:buChar char="§"/>
            </a:pPr>
            <a:r>
              <a:rPr lang="en-US" sz="1800" dirty="0">
                <a:latin typeface="+mn-lt"/>
              </a:rPr>
              <a:t>The 4 bunches separated by 25 ns experience different accelerating gradient due to the RF pulse shape</a:t>
            </a:r>
          </a:p>
          <a:p>
            <a:pPr marL="285750" indent="-285750" algn="just">
              <a:buClr>
                <a:schemeClr val="accent5"/>
              </a:buClr>
              <a:buSzPct val="150000"/>
              <a:buFont typeface="Wingdings" panose="05000000000000000000" pitchFamily="2" charset="2"/>
              <a:buChar char="§"/>
            </a:pPr>
            <a:endParaRPr lang="en-US" sz="1800" dirty="0">
              <a:latin typeface="+mn-lt"/>
            </a:endParaRPr>
          </a:p>
          <a:p>
            <a:pPr marL="285750" indent="-285750" algn="just">
              <a:buClr>
                <a:schemeClr val="accent5"/>
              </a:buClr>
              <a:buSzPct val="150000"/>
              <a:buFont typeface="Wingdings" panose="05000000000000000000" pitchFamily="2" charset="2"/>
              <a:buChar char="§"/>
            </a:pPr>
            <a:r>
              <a:rPr lang="en-US" sz="1800" dirty="0">
                <a:latin typeface="+mn-lt"/>
              </a:rPr>
              <a:t>Request from the collider ring: vary arbitrarily the single bunch charge from “0 </a:t>
            </a:r>
            <a:r>
              <a:rPr lang="en-US" sz="1800" dirty="0" err="1">
                <a:latin typeface="+mn-lt"/>
              </a:rPr>
              <a:t>nC</a:t>
            </a:r>
            <a:r>
              <a:rPr lang="en-US" sz="1800" dirty="0">
                <a:latin typeface="+mn-lt"/>
              </a:rPr>
              <a:t> ” up to 5 </a:t>
            </a:r>
            <a:r>
              <a:rPr lang="en-US" sz="1800" dirty="0" err="1">
                <a:latin typeface="+mn-lt"/>
              </a:rPr>
              <a:t>nC</a:t>
            </a:r>
            <a:endParaRPr lang="en-US" sz="1800" dirty="0">
              <a:latin typeface="+mn-lt"/>
            </a:endParaRPr>
          </a:p>
          <a:p>
            <a:pPr marL="285750" indent="-285750" algn="just">
              <a:buClr>
                <a:schemeClr val="accent5"/>
              </a:buClr>
              <a:buSzPct val="150000"/>
              <a:buFont typeface="Wingdings" panose="05000000000000000000" pitchFamily="2" charset="2"/>
              <a:buChar char="§"/>
            </a:pPr>
            <a:endParaRPr lang="en-US" sz="1800" dirty="0">
              <a:latin typeface="+mn-lt"/>
            </a:endParaRPr>
          </a:p>
          <a:p>
            <a:pPr marL="285750" indent="-285750" algn="just">
              <a:buClr>
                <a:schemeClr val="accent5"/>
              </a:buClr>
              <a:buSzPct val="150000"/>
              <a:buFont typeface="Wingdings" panose="05000000000000000000" pitchFamily="2" charset="2"/>
              <a:buChar char="§"/>
            </a:pPr>
            <a:r>
              <a:rPr lang="en-US" sz="1800" dirty="0">
                <a:latin typeface="+mn-lt"/>
              </a:rPr>
              <a:t>Possible to compensate this to few permille level for a fixed charge using a complicated LLRF scheme</a:t>
            </a:r>
          </a:p>
          <a:p>
            <a:pPr algn="just">
              <a:buClr>
                <a:schemeClr val="accent5"/>
              </a:buClr>
              <a:buSzPct val="150000"/>
            </a:pPr>
            <a:endParaRPr lang="en-US" sz="1800" dirty="0">
              <a:latin typeface="+mn-lt"/>
            </a:endParaRPr>
          </a:p>
          <a:p>
            <a:pPr marL="285750" indent="-285750" algn="just">
              <a:buClr>
                <a:schemeClr val="accent5"/>
              </a:buClr>
              <a:buSzPct val="150000"/>
              <a:buFont typeface="Wingdings" panose="05000000000000000000" pitchFamily="2" charset="2"/>
              <a:buChar char="§"/>
            </a:pPr>
            <a:r>
              <a:rPr lang="en-US" sz="1800" dirty="0">
                <a:latin typeface="+mn-lt"/>
              </a:rPr>
              <a:t>Looking for alternative solutions</a:t>
            </a:r>
          </a:p>
          <a:p>
            <a:pPr marL="285750" indent="-285750" algn="just">
              <a:buClr>
                <a:schemeClr val="accent5"/>
              </a:buClr>
              <a:buSzPct val="150000"/>
              <a:buFont typeface="Wingdings" panose="05000000000000000000" pitchFamily="2" charset="2"/>
              <a:buChar char="§"/>
            </a:pPr>
            <a:endParaRPr lang="en-US" sz="1800" dirty="0">
              <a:latin typeface="+mn-lt"/>
            </a:endParaRPr>
          </a:p>
        </p:txBody>
      </p:sp>
      <p:sp>
        <p:nvSpPr>
          <p:cNvPr id="10" name="TextBox 9">
            <a:extLst>
              <a:ext uri="{FF2B5EF4-FFF2-40B4-BE49-F238E27FC236}">
                <a16:creationId xmlns:a16="http://schemas.microsoft.com/office/drawing/2014/main" id="{B6EDC85D-9378-F29D-3287-A96965B04724}"/>
              </a:ext>
            </a:extLst>
          </p:cNvPr>
          <p:cNvSpPr txBox="1"/>
          <p:nvPr/>
        </p:nvSpPr>
        <p:spPr bwMode="auto">
          <a:xfrm>
            <a:off x="1199456" y="978464"/>
            <a:ext cx="10801200" cy="369332"/>
          </a:xfrm>
          <a:prstGeom prst="rect">
            <a:avLst/>
          </a:prstGeom>
          <a:noFill/>
        </p:spPr>
        <p:txBody>
          <a:bodyPr wrap="square" rtlCol="0">
            <a:spAutoFit/>
          </a:bodyPr>
          <a:lstStyle/>
          <a:p>
            <a:pPr algn="just"/>
            <a:r>
              <a:rPr lang="en-US" sz="1800" b="1" dirty="0">
                <a:latin typeface="+mn-lt"/>
              </a:rPr>
              <a:t>Number of bunches = 4 each one separated by 25 ns</a:t>
            </a:r>
            <a:endParaRPr lang="de-CH" sz="1800" b="1" dirty="0">
              <a:latin typeface="+mn-lt"/>
            </a:endParaRPr>
          </a:p>
        </p:txBody>
      </p:sp>
    </p:spTree>
    <p:extLst>
      <p:ext uri="{BB962C8B-B14F-4D97-AF65-F5344CB8AC3E}">
        <p14:creationId xmlns:p14="http://schemas.microsoft.com/office/powerpoint/2010/main" val="3568971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a:extLst>
              <a:ext uri="{FF2B5EF4-FFF2-40B4-BE49-F238E27FC236}">
                <a16:creationId xmlns:a16="http://schemas.microsoft.com/office/drawing/2014/main" id="{CD7F35F0-7A62-E5AC-C653-69FD0A20FACE}"/>
              </a:ext>
            </a:extLst>
          </p:cNvPr>
          <p:cNvCxnSpPr>
            <a:cxnSpLocks/>
          </p:cNvCxnSpPr>
          <p:nvPr/>
        </p:nvCxnSpPr>
        <p:spPr bwMode="auto">
          <a:xfrm flipH="1">
            <a:off x="7362160" y="2487974"/>
            <a:ext cx="2602812" cy="0"/>
          </a:xfrm>
          <a:prstGeom prst="line">
            <a:avLst/>
          </a:prstGeom>
          <a:ln>
            <a:solidFill>
              <a:schemeClr val="tx1"/>
            </a:solidFill>
            <a:prstDash val="dash"/>
            <a:headEnd type="none" w="med" len="med"/>
            <a:tailEnd type="none" w="med" len="med"/>
          </a:ln>
        </p:spPr>
        <p:style>
          <a:lnRef idx="3">
            <a:schemeClr val="accent5"/>
          </a:lnRef>
          <a:fillRef idx="0">
            <a:schemeClr val="accent5"/>
          </a:fillRef>
          <a:effectRef idx="2">
            <a:schemeClr val="accent5"/>
          </a:effectRef>
          <a:fontRef idx="minor">
            <a:schemeClr val="tx1"/>
          </a:fontRef>
        </p:style>
      </p:cxnSp>
      <p:sp>
        <p:nvSpPr>
          <p:cNvPr id="3" name="Title 2">
            <a:extLst>
              <a:ext uri="{FF2B5EF4-FFF2-40B4-BE49-F238E27FC236}">
                <a16:creationId xmlns:a16="http://schemas.microsoft.com/office/drawing/2014/main" id="{4E02E088-1266-C452-C9E1-A4F3D9BBCC88}"/>
              </a:ext>
            </a:extLst>
          </p:cNvPr>
          <p:cNvSpPr>
            <a:spLocks noGrp="1"/>
          </p:cNvSpPr>
          <p:nvPr>
            <p:ph type="title"/>
          </p:nvPr>
        </p:nvSpPr>
        <p:spPr/>
        <p:txBody>
          <a:bodyPr/>
          <a:lstStyle/>
          <a:p>
            <a:r>
              <a:rPr lang="en-US" dirty="0"/>
              <a:t>Change of the goal of the EC</a:t>
            </a:r>
            <a:endParaRPr lang="de-CH" dirty="0"/>
          </a:p>
        </p:txBody>
      </p:sp>
      <p:sp>
        <p:nvSpPr>
          <p:cNvPr id="4" name="Slide Number Placeholder 3">
            <a:extLst>
              <a:ext uri="{FF2B5EF4-FFF2-40B4-BE49-F238E27FC236}">
                <a16:creationId xmlns:a16="http://schemas.microsoft.com/office/drawing/2014/main" id="{FA648681-CA7E-1EB8-0CF1-279BA984B755}"/>
              </a:ext>
            </a:extLst>
          </p:cNvPr>
          <p:cNvSpPr>
            <a:spLocks noGrp="1"/>
          </p:cNvSpPr>
          <p:nvPr>
            <p:ph type="sldNum" sz="quarter" idx="16"/>
          </p:nvPr>
        </p:nvSpPr>
        <p:spPr/>
        <p:txBody>
          <a:bodyPr/>
          <a:lstStyle/>
          <a:p>
            <a:pPr algn="r">
              <a:defRPr/>
            </a:pPr>
            <a:r>
              <a:rPr lang="de-DE"/>
              <a:t>page </a:t>
            </a:r>
            <a:fld id="{EBC07571-3134-BB4B-B83F-1A9FE18D34F3}" type="slidenum">
              <a:rPr lang="de-DE" smtClean="0"/>
              <a:t>12</a:t>
            </a:fld>
            <a:endParaRPr lang="de-DE"/>
          </a:p>
        </p:txBody>
      </p:sp>
      <p:sp>
        <p:nvSpPr>
          <p:cNvPr id="5" name="TextBox 4">
            <a:extLst>
              <a:ext uri="{FF2B5EF4-FFF2-40B4-BE49-F238E27FC236}">
                <a16:creationId xmlns:a16="http://schemas.microsoft.com/office/drawing/2014/main" id="{A861CE7A-967B-F8C2-3641-23E12E56E277}"/>
              </a:ext>
            </a:extLst>
          </p:cNvPr>
          <p:cNvSpPr txBox="1"/>
          <p:nvPr/>
        </p:nvSpPr>
        <p:spPr bwMode="auto">
          <a:xfrm>
            <a:off x="1271464" y="991283"/>
            <a:ext cx="10437941" cy="584775"/>
          </a:xfrm>
          <a:prstGeom prst="rect">
            <a:avLst/>
          </a:prstGeom>
          <a:noFill/>
        </p:spPr>
        <p:txBody>
          <a:bodyPr wrap="square" rtlCol="0">
            <a:spAutoFit/>
          </a:bodyPr>
          <a:lstStyle/>
          <a:p>
            <a:r>
              <a:rPr lang="en-US" dirty="0">
                <a:latin typeface="+mn-lt"/>
              </a:rPr>
              <a:t>The EC was thought to adjust the single bunch. Now we want to use it for the multi-bunch in case that we do not want/can compensate it using the LLRF. </a:t>
            </a:r>
            <a:r>
              <a:rPr lang="en-US" b="1" dirty="0">
                <a:solidFill>
                  <a:srgbClr val="0F90FF"/>
                </a:solidFill>
                <a:latin typeface="+mn-lt"/>
              </a:rPr>
              <a:t>This is how the slides were prepared.</a:t>
            </a:r>
            <a:endParaRPr lang="de-CH" b="1" dirty="0">
              <a:solidFill>
                <a:srgbClr val="0F90FF"/>
              </a:solidFill>
              <a:latin typeface="+mn-lt"/>
            </a:endParaRPr>
          </a:p>
        </p:txBody>
      </p:sp>
      <p:cxnSp>
        <p:nvCxnSpPr>
          <p:cNvPr id="7" name="Straight Connector 6">
            <a:extLst>
              <a:ext uri="{FF2B5EF4-FFF2-40B4-BE49-F238E27FC236}">
                <a16:creationId xmlns:a16="http://schemas.microsoft.com/office/drawing/2014/main" id="{4A2DD34C-59B7-7674-4D05-11B0F11DEFC1}"/>
              </a:ext>
            </a:extLst>
          </p:cNvPr>
          <p:cNvCxnSpPr/>
          <p:nvPr/>
        </p:nvCxnSpPr>
        <p:spPr bwMode="auto">
          <a:xfrm>
            <a:off x="2109622" y="1900612"/>
            <a:ext cx="2952328" cy="1368152"/>
          </a:xfrm>
          <a:prstGeom prst="line">
            <a:avLst/>
          </a:prstGeom>
          <a:ln>
            <a:headEnd type="non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13" name="Straight Connector 12">
            <a:extLst>
              <a:ext uri="{FF2B5EF4-FFF2-40B4-BE49-F238E27FC236}">
                <a16:creationId xmlns:a16="http://schemas.microsoft.com/office/drawing/2014/main" id="{F384AD84-4722-4377-5770-B508D4645F8E}"/>
              </a:ext>
            </a:extLst>
          </p:cNvPr>
          <p:cNvCxnSpPr>
            <a:cxnSpLocks/>
          </p:cNvCxnSpPr>
          <p:nvPr/>
        </p:nvCxnSpPr>
        <p:spPr bwMode="auto">
          <a:xfrm flipH="1">
            <a:off x="2087428" y="1900612"/>
            <a:ext cx="44388" cy="2439888"/>
          </a:xfrm>
          <a:prstGeom prst="line">
            <a:avLst/>
          </a:prstGeom>
          <a:ln>
            <a:headEnd type="non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16" name="Straight Connector 15">
            <a:extLst>
              <a:ext uri="{FF2B5EF4-FFF2-40B4-BE49-F238E27FC236}">
                <a16:creationId xmlns:a16="http://schemas.microsoft.com/office/drawing/2014/main" id="{24502697-0BBB-921A-43EE-400D8D088E07}"/>
              </a:ext>
            </a:extLst>
          </p:cNvPr>
          <p:cNvCxnSpPr>
            <a:cxnSpLocks/>
          </p:cNvCxnSpPr>
          <p:nvPr/>
        </p:nvCxnSpPr>
        <p:spPr bwMode="auto">
          <a:xfrm>
            <a:off x="5061950" y="3257855"/>
            <a:ext cx="0" cy="1251265"/>
          </a:xfrm>
          <a:prstGeom prst="line">
            <a:avLst/>
          </a:prstGeom>
          <a:ln>
            <a:headEnd type="non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19" name="Straight Connector 18">
            <a:extLst>
              <a:ext uri="{FF2B5EF4-FFF2-40B4-BE49-F238E27FC236}">
                <a16:creationId xmlns:a16="http://schemas.microsoft.com/office/drawing/2014/main" id="{73438F50-C2A4-D241-A77E-75ABDA8B4D38}"/>
              </a:ext>
            </a:extLst>
          </p:cNvPr>
          <p:cNvCxnSpPr>
            <a:cxnSpLocks/>
          </p:cNvCxnSpPr>
          <p:nvPr/>
        </p:nvCxnSpPr>
        <p:spPr bwMode="auto">
          <a:xfrm flipV="1">
            <a:off x="2357727" y="1933136"/>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0" name="Straight Connector 19">
            <a:extLst>
              <a:ext uri="{FF2B5EF4-FFF2-40B4-BE49-F238E27FC236}">
                <a16:creationId xmlns:a16="http://schemas.microsoft.com/office/drawing/2014/main" id="{9D2B4BBE-4E3D-61CE-E10F-6019A8B982D0}"/>
              </a:ext>
            </a:extLst>
          </p:cNvPr>
          <p:cNvCxnSpPr>
            <a:cxnSpLocks/>
          </p:cNvCxnSpPr>
          <p:nvPr/>
        </p:nvCxnSpPr>
        <p:spPr bwMode="auto">
          <a:xfrm flipV="1">
            <a:off x="3041803" y="2249743"/>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1" name="Straight Connector 20">
            <a:extLst>
              <a:ext uri="{FF2B5EF4-FFF2-40B4-BE49-F238E27FC236}">
                <a16:creationId xmlns:a16="http://schemas.microsoft.com/office/drawing/2014/main" id="{54222F22-A010-7C49-49A1-809510892DCB}"/>
              </a:ext>
            </a:extLst>
          </p:cNvPr>
          <p:cNvCxnSpPr>
            <a:cxnSpLocks/>
          </p:cNvCxnSpPr>
          <p:nvPr/>
        </p:nvCxnSpPr>
        <p:spPr bwMode="auto">
          <a:xfrm flipV="1">
            <a:off x="3833891" y="2600258"/>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2" name="Straight Connector 21">
            <a:extLst>
              <a:ext uri="{FF2B5EF4-FFF2-40B4-BE49-F238E27FC236}">
                <a16:creationId xmlns:a16="http://schemas.microsoft.com/office/drawing/2014/main" id="{677B91E5-D3AD-145C-5ADE-7376764E8D2E}"/>
              </a:ext>
            </a:extLst>
          </p:cNvPr>
          <p:cNvCxnSpPr>
            <a:cxnSpLocks/>
          </p:cNvCxnSpPr>
          <p:nvPr/>
        </p:nvCxnSpPr>
        <p:spPr bwMode="auto">
          <a:xfrm flipV="1">
            <a:off x="4611121" y="2969823"/>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27" name="TextBox 26">
            <a:extLst>
              <a:ext uri="{FF2B5EF4-FFF2-40B4-BE49-F238E27FC236}">
                <a16:creationId xmlns:a16="http://schemas.microsoft.com/office/drawing/2014/main" id="{B00C8851-1AB4-7DF1-9C2D-93ADEABD4561}"/>
              </a:ext>
            </a:extLst>
          </p:cNvPr>
          <p:cNvSpPr txBox="1"/>
          <p:nvPr/>
        </p:nvSpPr>
        <p:spPr bwMode="auto">
          <a:xfrm>
            <a:off x="479376" y="5429442"/>
            <a:ext cx="11593286" cy="584775"/>
          </a:xfrm>
          <a:prstGeom prst="rect">
            <a:avLst/>
          </a:prstGeom>
          <a:noFill/>
        </p:spPr>
        <p:txBody>
          <a:bodyPr wrap="square" rtlCol="0">
            <a:spAutoFit/>
          </a:bodyPr>
          <a:lstStyle/>
          <a:p>
            <a:r>
              <a:rPr lang="en-US" dirty="0">
                <a:latin typeface="+mn-lt"/>
                <a:sym typeface="Wingdings" panose="05000000000000000000" pitchFamily="2" charset="2"/>
              </a:rPr>
              <a:t>We optimize the voltage for the energy centroids (minimum difference), and after we adjust the incoming chirp (linac phase or chirp from BC downstream of the DR), if necessary, to obtain the target single bunch properties.</a:t>
            </a:r>
            <a:endParaRPr lang="de-CH" dirty="0">
              <a:latin typeface="+mn-lt"/>
            </a:endParaRPr>
          </a:p>
        </p:txBody>
      </p:sp>
      <p:cxnSp>
        <p:nvCxnSpPr>
          <p:cNvPr id="9" name="Straight Connector 8">
            <a:extLst>
              <a:ext uri="{FF2B5EF4-FFF2-40B4-BE49-F238E27FC236}">
                <a16:creationId xmlns:a16="http://schemas.microsoft.com/office/drawing/2014/main" id="{A783017D-3876-7A20-53AA-14BC21BC184D}"/>
              </a:ext>
            </a:extLst>
          </p:cNvPr>
          <p:cNvCxnSpPr>
            <a:cxnSpLocks/>
          </p:cNvCxnSpPr>
          <p:nvPr/>
        </p:nvCxnSpPr>
        <p:spPr bwMode="auto">
          <a:xfrm>
            <a:off x="7362160" y="2343958"/>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10" name="Straight Connector 9">
            <a:extLst>
              <a:ext uri="{FF2B5EF4-FFF2-40B4-BE49-F238E27FC236}">
                <a16:creationId xmlns:a16="http://schemas.microsoft.com/office/drawing/2014/main" id="{9FA46DAB-7EC5-868D-6155-E7BD3FC7D583}"/>
              </a:ext>
            </a:extLst>
          </p:cNvPr>
          <p:cNvCxnSpPr>
            <a:cxnSpLocks/>
          </p:cNvCxnSpPr>
          <p:nvPr/>
        </p:nvCxnSpPr>
        <p:spPr bwMode="auto">
          <a:xfrm>
            <a:off x="8046236" y="2343958"/>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11" name="Straight Connector 10">
            <a:extLst>
              <a:ext uri="{FF2B5EF4-FFF2-40B4-BE49-F238E27FC236}">
                <a16:creationId xmlns:a16="http://schemas.microsoft.com/office/drawing/2014/main" id="{7521B0DB-B92A-FC49-0E4C-90D39E3B51D1}"/>
              </a:ext>
            </a:extLst>
          </p:cNvPr>
          <p:cNvCxnSpPr>
            <a:cxnSpLocks/>
          </p:cNvCxnSpPr>
          <p:nvPr/>
        </p:nvCxnSpPr>
        <p:spPr bwMode="auto">
          <a:xfrm>
            <a:off x="8838324" y="2343958"/>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12" name="Straight Connector 11">
            <a:extLst>
              <a:ext uri="{FF2B5EF4-FFF2-40B4-BE49-F238E27FC236}">
                <a16:creationId xmlns:a16="http://schemas.microsoft.com/office/drawing/2014/main" id="{49C8B755-BD2F-3F3C-3935-D5F7F5DCD0D2}"/>
              </a:ext>
            </a:extLst>
          </p:cNvPr>
          <p:cNvCxnSpPr>
            <a:cxnSpLocks/>
          </p:cNvCxnSpPr>
          <p:nvPr/>
        </p:nvCxnSpPr>
        <p:spPr bwMode="auto">
          <a:xfrm>
            <a:off x="9615554" y="2343958"/>
            <a:ext cx="288032" cy="288032"/>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41" name="TextBox 40">
            <a:extLst>
              <a:ext uri="{FF2B5EF4-FFF2-40B4-BE49-F238E27FC236}">
                <a16:creationId xmlns:a16="http://schemas.microsoft.com/office/drawing/2014/main" id="{13EF49A4-D925-E668-5003-C4F6D31CA768}"/>
              </a:ext>
            </a:extLst>
          </p:cNvPr>
          <p:cNvSpPr txBox="1"/>
          <p:nvPr/>
        </p:nvSpPr>
        <p:spPr bwMode="auto">
          <a:xfrm>
            <a:off x="6960096" y="3125243"/>
            <a:ext cx="4134139" cy="1077218"/>
          </a:xfrm>
          <a:prstGeom prst="rect">
            <a:avLst/>
          </a:prstGeom>
          <a:noFill/>
        </p:spPr>
        <p:txBody>
          <a:bodyPr wrap="square">
            <a:spAutoFit/>
          </a:bodyPr>
          <a:lstStyle/>
          <a:p>
            <a:r>
              <a:rPr lang="en-US" dirty="0">
                <a:latin typeface="+mn-lt"/>
              </a:rPr>
              <a:t>The voltage to balance the multi-bunch effect is not by definition the same that it is necessary for the single bunch adjustment </a:t>
            </a:r>
            <a:r>
              <a:rPr lang="en-US" dirty="0">
                <a:latin typeface="+mn-lt"/>
                <a:sym typeface="Wingdings" panose="05000000000000000000" pitchFamily="2" charset="2"/>
              </a:rPr>
              <a:t> booster people do not want a too small DE/E</a:t>
            </a:r>
            <a:endParaRPr lang="de-CH" dirty="0"/>
          </a:p>
        </p:txBody>
      </p:sp>
    </p:spTree>
    <p:extLst>
      <p:ext uri="{BB962C8B-B14F-4D97-AF65-F5344CB8AC3E}">
        <p14:creationId xmlns:p14="http://schemas.microsoft.com/office/powerpoint/2010/main" val="2236681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77B711-1773-A403-EABB-AFFEB7DE1A93}"/>
              </a:ext>
            </a:extLst>
          </p:cNvPr>
          <p:cNvSpPr>
            <a:spLocks noGrp="1"/>
          </p:cNvSpPr>
          <p:nvPr>
            <p:ph type="title"/>
          </p:nvPr>
        </p:nvSpPr>
        <p:spPr/>
        <p:txBody>
          <a:bodyPr/>
          <a:lstStyle/>
          <a:p>
            <a:r>
              <a:rPr lang="en-US" dirty="0"/>
              <a:t>R56 = 0.4 m, Normal Conducting (NC), S-Band</a:t>
            </a:r>
            <a:endParaRPr lang="de-CH" dirty="0"/>
          </a:p>
        </p:txBody>
      </p:sp>
      <p:sp>
        <p:nvSpPr>
          <p:cNvPr id="4" name="Slide Number Placeholder 3">
            <a:extLst>
              <a:ext uri="{FF2B5EF4-FFF2-40B4-BE49-F238E27FC236}">
                <a16:creationId xmlns:a16="http://schemas.microsoft.com/office/drawing/2014/main" id="{6C308A38-142A-1DD0-E114-B225AA0389A0}"/>
              </a:ext>
            </a:extLst>
          </p:cNvPr>
          <p:cNvSpPr>
            <a:spLocks noGrp="1"/>
          </p:cNvSpPr>
          <p:nvPr>
            <p:ph type="sldNum" sz="quarter" idx="16"/>
          </p:nvPr>
        </p:nvSpPr>
        <p:spPr/>
        <p:txBody>
          <a:bodyPr/>
          <a:lstStyle/>
          <a:p>
            <a:pPr algn="r">
              <a:defRPr/>
            </a:pPr>
            <a:r>
              <a:rPr lang="de-DE"/>
              <a:t>page </a:t>
            </a:r>
            <a:fld id="{EBC07571-3134-BB4B-B83F-1A9FE18D34F3}" type="slidenum">
              <a:rPr lang="de-DE" smtClean="0"/>
              <a:t>13</a:t>
            </a:fld>
            <a:endParaRPr lang="de-DE"/>
          </a:p>
        </p:txBody>
      </p:sp>
      <p:pic>
        <p:nvPicPr>
          <p:cNvPr id="6" name="Picture 5">
            <a:extLst>
              <a:ext uri="{FF2B5EF4-FFF2-40B4-BE49-F238E27FC236}">
                <a16:creationId xmlns:a16="http://schemas.microsoft.com/office/drawing/2014/main" id="{62F5E18F-CAB7-5577-4068-126EC651F25D}"/>
              </a:ext>
            </a:extLst>
          </p:cNvPr>
          <p:cNvPicPr>
            <a:picLocks noChangeAspect="1"/>
          </p:cNvPicPr>
          <p:nvPr/>
        </p:nvPicPr>
        <p:blipFill>
          <a:blip r:embed="rId2"/>
          <a:stretch>
            <a:fillRect/>
          </a:stretch>
        </p:blipFill>
        <p:spPr>
          <a:xfrm>
            <a:off x="103036" y="2161234"/>
            <a:ext cx="5766972" cy="4470812"/>
          </a:xfrm>
          <a:prstGeom prst="rect">
            <a:avLst/>
          </a:prstGeom>
        </p:spPr>
      </p:pic>
      <p:pic>
        <p:nvPicPr>
          <p:cNvPr id="8" name="Picture 7">
            <a:extLst>
              <a:ext uri="{FF2B5EF4-FFF2-40B4-BE49-F238E27FC236}">
                <a16:creationId xmlns:a16="http://schemas.microsoft.com/office/drawing/2014/main" id="{76296252-A721-6533-F374-A7B6C30C2F99}"/>
              </a:ext>
            </a:extLst>
          </p:cNvPr>
          <p:cNvPicPr>
            <a:picLocks noChangeAspect="1"/>
          </p:cNvPicPr>
          <p:nvPr/>
        </p:nvPicPr>
        <p:blipFill>
          <a:blip r:embed="rId3"/>
          <a:stretch>
            <a:fillRect/>
          </a:stretch>
        </p:blipFill>
        <p:spPr>
          <a:xfrm>
            <a:off x="5951984" y="2211327"/>
            <a:ext cx="6042484" cy="4370626"/>
          </a:xfrm>
          <a:prstGeom prst="rect">
            <a:avLst/>
          </a:prstGeom>
        </p:spPr>
      </p:pic>
      <p:sp>
        <p:nvSpPr>
          <p:cNvPr id="10" name="TextBox 9">
            <a:extLst>
              <a:ext uri="{FF2B5EF4-FFF2-40B4-BE49-F238E27FC236}">
                <a16:creationId xmlns:a16="http://schemas.microsoft.com/office/drawing/2014/main" id="{09394527-8DF9-A4A5-2CFC-74ED9C388E05}"/>
              </a:ext>
            </a:extLst>
          </p:cNvPr>
          <p:cNvSpPr txBox="1"/>
          <p:nvPr/>
        </p:nvSpPr>
        <p:spPr bwMode="auto">
          <a:xfrm>
            <a:off x="1176288" y="810190"/>
            <a:ext cx="2183408" cy="1200329"/>
          </a:xfrm>
          <a:prstGeom prst="rect">
            <a:avLst/>
          </a:prstGeom>
          <a:noFill/>
        </p:spPr>
        <p:txBody>
          <a:bodyPr wrap="square">
            <a:spAutoFit/>
          </a:bodyPr>
          <a:lstStyle/>
          <a:p>
            <a:r>
              <a:rPr lang="de-CH" sz="1200" dirty="0">
                <a:latin typeface="+mn-lt"/>
              </a:rPr>
              <a:t>//Parameters</a:t>
            </a:r>
          </a:p>
          <a:p>
            <a:r>
              <a:rPr lang="de-CH" sz="1200" dirty="0">
                <a:latin typeface="+mn-lt"/>
              </a:rPr>
              <a:t>L1_drift = 6;</a:t>
            </a:r>
          </a:p>
          <a:p>
            <a:r>
              <a:rPr lang="de-CH" sz="1200" dirty="0">
                <a:latin typeface="+mn-lt"/>
              </a:rPr>
              <a:t>L2_drift = 1;</a:t>
            </a:r>
          </a:p>
          <a:p>
            <a:endParaRPr lang="de-CH" sz="1200" dirty="0">
              <a:latin typeface="+mn-lt"/>
            </a:endParaRPr>
          </a:p>
          <a:p>
            <a:r>
              <a:rPr lang="de-CH" sz="1200" dirty="0" err="1">
                <a:latin typeface="+mn-lt"/>
              </a:rPr>
              <a:t>L_bend</a:t>
            </a:r>
            <a:r>
              <a:rPr lang="de-CH" sz="1200" dirty="0">
                <a:latin typeface="+mn-lt"/>
              </a:rPr>
              <a:t> := 5*1.2; </a:t>
            </a:r>
          </a:p>
          <a:p>
            <a:r>
              <a:rPr lang="de-CH" sz="1200" dirty="0" err="1">
                <a:latin typeface="+mn-lt"/>
              </a:rPr>
              <a:t>Angle_bend</a:t>
            </a:r>
            <a:r>
              <a:rPr lang="de-CH" sz="1200" dirty="0">
                <a:latin typeface="+mn-lt"/>
              </a:rPr>
              <a:t> := 0.1124*1.2;</a:t>
            </a:r>
          </a:p>
        </p:txBody>
      </p:sp>
      <p:sp>
        <p:nvSpPr>
          <p:cNvPr id="2" name="TextBox 1">
            <a:extLst>
              <a:ext uri="{FF2B5EF4-FFF2-40B4-BE49-F238E27FC236}">
                <a16:creationId xmlns:a16="http://schemas.microsoft.com/office/drawing/2014/main" id="{AD04BA25-745A-A9DF-C8C1-116054B6EFB8}"/>
              </a:ext>
            </a:extLst>
          </p:cNvPr>
          <p:cNvSpPr txBox="1"/>
          <p:nvPr/>
        </p:nvSpPr>
        <p:spPr bwMode="auto">
          <a:xfrm>
            <a:off x="6678248" y="713115"/>
            <a:ext cx="5109474" cy="1600438"/>
          </a:xfrm>
          <a:prstGeom prst="rect">
            <a:avLst/>
          </a:prstGeom>
          <a:noFill/>
        </p:spPr>
        <p:txBody>
          <a:bodyPr wrap="square" rtlCol="0">
            <a:spAutoFit/>
          </a:bodyPr>
          <a:lstStyle/>
          <a:p>
            <a:r>
              <a:rPr lang="en-US" sz="1400" dirty="0">
                <a:latin typeface="+mn-lt"/>
              </a:rPr>
              <a:t>I vary the </a:t>
            </a:r>
            <a:r>
              <a:rPr lang="en-US" sz="1400" b="1" dirty="0">
                <a:solidFill>
                  <a:srgbClr val="0F90FF"/>
                </a:solidFill>
                <a:latin typeface="+mn-lt"/>
              </a:rPr>
              <a:t>initial Twiss parameters</a:t>
            </a:r>
            <a:r>
              <a:rPr lang="en-US" sz="1400" dirty="0">
                <a:latin typeface="+mn-lt"/>
              </a:rPr>
              <a:t> to have a good optics along and at the exit of the chicane </a:t>
            </a:r>
            <a:r>
              <a:rPr lang="en-US" sz="1400" dirty="0">
                <a:latin typeface="+mn-lt"/>
                <a:sym typeface="Wingdings" panose="05000000000000000000" pitchFamily="2" charset="2"/>
              </a:rPr>
              <a:t> section matching needed</a:t>
            </a:r>
          </a:p>
          <a:p>
            <a:endParaRPr lang="en-US" sz="1400" dirty="0">
              <a:latin typeface="+mn-lt"/>
              <a:sym typeface="Wingdings" panose="05000000000000000000" pitchFamily="2" charset="2"/>
            </a:endParaRPr>
          </a:p>
          <a:p>
            <a:r>
              <a:rPr lang="en-US" sz="1400" dirty="0">
                <a:latin typeface="+mn-lt"/>
                <a:sym typeface="Wingdings" panose="05000000000000000000" pitchFamily="2" charset="2"/>
              </a:rPr>
              <a:t>To be seen if I can match to the final conditions to go to the booster line optics.</a:t>
            </a:r>
          </a:p>
          <a:p>
            <a:endParaRPr lang="en-US" sz="1400" dirty="0">
              <a:latin typeface="+mn-lt"/>
              <a:sym typeface="Wingdings" panose="05000000000000000000" pitchFamily="2" charset="2"/>
            </a:endParaRPr>
          </a:p>
          <a:p>
            <a:r>
              <a:rPr lang="en-US" sz="1400" dirty="0">
                <a:latin typeface="+mn-lt"/>
                <a:sym typeface="Wingdings" panose="05000000000000000000" pitchFamily="2" charset="2"/>
              </a:rPr>
              <a:t>I consider 5 m per matching section.</a:t>
            </a:r>
            <a:endParaRPr lang="de-CH" sz="1400" dirty="0">
              <a:latin typeface="+mn-lt"/>
            </a:endParaRPr>
          </a:p>
        </p:txBody>
      </p:sp>
    </p:spTree>
    <p:extLst>
      <p:ext uri="{BB962C8B-B14F-4D97-AF65-F5344CB8AC3E}">
        <p14:creationId xmlns:p14="http://schemas.microsoft.com/office/powerpoint/2010/main" val="741428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01B26B-1539-C717-4658-428DBFD98777}"/>
              </a:ext>
            </a:extLst>
          </p:cNvPr>
          <p:cNvSpPr>
            <a:spLocks noGrp="1"/>
          </p:cNvSpPr>
          <p:nvPr>
            <p:ph type="title"/>
          </p:nvPr>
        </p:nvSpPr>
        <p:spPr/>
        <p:txBody>
          <a:bodyPr/>
          <a:lstStyle/>
          <a:p>
            <a:r>
              <a:rPr lang="en-US" dirty="0"/>
              <a:t>Multi-bunch: S-band</a:t>
            </a:r>
            <a:endParaRPr lang="de-CH" dirty="0"/>
          </a:p>
        </p:txBody>
      </p:sp>
      <p:sp>
        <p:nvSpPr>
          <p:cNvPr id="4" name="Slide Number Placeholder 3">
            <a:extLst>
              <a:ext uri="{FF2B5EF4-FFF2-40B4-BE49-F238E27FC236}">
                <a16:creationId xmlns:a16="http://schemas.microsoft.com/office/drawing/2014/main" id="{7C730297-DE90-2CB1-D519-A47578857F9C}"/>
              </a:ext>
            </a:extLst>
          </p:cNvPr>
          <p:cNvSpPr>
            <a:spLocks noGrp="1"/>
          </p:cNvSpPr>
          <p:nvPr>
            <p:ph type="sldNum" sz="quarter" idx="16"/>
          </p:nvPr>
        </p:nvSpPr>
        <p:spPr/>
        <p:txBody>
          <a:bodyPr/>
          <a:lstStyle/>
          <a:p>
            <a:pPr algn="r">
              <a:defRPr/>
            </a:pPr>
            <a:r>
              <a:rPr lang="de-DE"/>
              <a:t>page </a:t>
            </a:r>
            <a:fld id="{EBC07571-3134-BB4B-B83F-1A9FE18D34F3}" type="slidenum">
              <a:rPr lang="de-DE" smtClean="0"/>
              <a:t>14</a:t>
            </a:fld>
            <a:endParaRPr lang="de-DE"/>
          </a:p>
        </p:txBody>
      </p:sp>
      <p:sp>
        <p:nvSpPr>
          <p:cNvPr id="5" name="TextBox 4">
            <a:extLst>
              <a:ext uri="{FF2B5EF4-FFF2-40B4-BE49-F238E27FC236}">
                <a16:creationId xmlns:a16="http://schemas.microsoft.com/office/drawing/2014/main" id="{AA28A6D5-FDAE-F7AD-4DAE-0A8C4586C0D4}"/>
              </a:ext>
            </a:extLst>
          </p:cNvPr>
          <p:cNvSpPr txBox="1"/>
          <p:nvPr/>
        </p:nvSpPr>
        <p:spPr bwMode="auto">
          <a:xfrm>
            <a:off x="1343472" y="908720"/>
            <a:ext cx="10153128" cy="584775"/>
          </a:xfrm>
          <a:prstGeom prst="rect">
            <a:avLst/>
          </a:prstGeom>
          <a:noFill/>
        </p:spPr>
        <p:txBody>
          <a:bodyPr wrap="square" rtlCol="0">
            <a:spAutoFit/>
          </a:bodyPr>
          <a:lstStyle/>
          <a:p>
            <a:r>
              <a:rPr lang="en-US" dirty="0">
                <a:latin typeface="+mn-lt"/>
              </a:rPr>
              <a:t>In the case that we assume DE/E = 2%. If we have almost 0% from the DR -&gt; 2%*17 GeV/20 GeV = 1.7% </a:t>
            </a:r>
            <a:r>
              <a:rPr lang="en-US" dirty="0">
                <a:latin typeface="+mn-lt"/>
                <a:sym typeface="Wingdings" panose="05000000000000000000" pitchFamily="2" charset="2"/>
              </a:rPr>
              <a:t> ±0.85%</a:t>
            </a:r>
          </a:p>
          <a:p>
            <a:r>
              <a:rPr lang="en-US" dirty="0">
                <a:latin typeface="+mn-lt"/>
                <a:sym typeface="Wingdings" panose="05000000000000000000" pitchFamily="2" charset="2"/>
              </a:rPr>
              <a:t>I consider the case of the downstream cavity S-band and C-band</a:t>
            </a:r>
            <a:endParaRPr lang="de-CH" dirty="0">
              <a:latin typeface="+mn-lt"/>
            </a:endParaRPr>
          </a:p>
        </p:txBody>
      </p:sp>
      <p:pic>
        <p:nvPicPr>
          <p:cNvPr id="6" name="Picture 5">
            <a:extLst>
              <a:ext uri="{FF2B5EF4-FFF2-40B4-BE49-F238E27FC236}">
                <a16:creationId xmlns:a16="http://schemas.microsoft.com/office/drawing/2014/main" id="{E6592F1B-8BB0-7A35-DF73-0BDF3528BF89}"/>
              </a:ext>
            </a:extLst>
          </p:cNvPr>
          <p:cNvPicPr>
            <a:picLocks noChangeAspect="1"/>
          </p:cNvPicPr>
          <p:nvPr/>
        </p:nvPicPr>
        <p:blipFill>
          <a:blip r:embed="rId2"/>
          <a:stretch>
            <a:fillRect/>
          </a:stretch>
        </p:blipFill>
        <p:spPr>
          <a:xfrm>
            <a:off x="1559496" y="1700808"/>
            <a:ext cx="3314700" cy="971550"/>
          </a:xfrm>
          <a:prstGeom prst="rect">
            <a:avLst/>
          </a:prstGeom>
        </p:spPr>
      </p:pic>
      <p:pic>
        <p:nvPicPr>
          <p:cNvPr id="2" name="Picture 1">
            <a:extLst>
              <a:ext uri="{FF2B5EF4-FFF2-40B4-BE49-F238E27FC236}">
                <a16:creationId xmlns:a16="http://schemas.microsoft.com/office/drawing/2014/main" id="{DB60FA79-BCB6-06CA-F661-8C52EC55DB5D}"/>
              </a:ext>
            </a:extLst>
          </p:cNvPr>
          <p:cNvPicPr>
            <a:picLocks noChangeAspect="1"/>
          </p:cNvPicPr>
          <p:nvPr/>
        </p:nvPicPr>
        <p:blipFill>
          <a:blip r:embed="rId3"/>
          <a:stretch>
            <a:fillRect/>
          </a:stretch>
        </p:blipFill>
        <p:spPr>
          <a:xfrm>
            <a:off x="-14710" y="3192088"/>
            <a:ext cx="12192000" cy="2770044"/>
          </a:xfrm>
          <a:prstGeom prst="rect">
            <a:avLst/>
          </a:prstGeom>
        </p:spPr>
      </p:pic>
      <p:pic>
        <p:nvPicPr>
          <p:cNvPr id="9" name="Picture 8">
            <a:extLst>
              <a:ext uri="{FF2B5EF4-FFF2-40B4-BE49-F238E27FC236}">
                <a16:creationId xmlns:a16="http://schemas.microsoft.com/office/drawing/2014/main" id="{466B988A-AEBD-B6D5-3BBB-53FA6603C919}"/>
              </a:ext>
            </a:extLst>
          </p:cNvPr>
          <p:cNvPicPr>
            <a:picLocks noChangeAspect="1"/>
          </p:cNvPicPr>
          <p:nvPr/>
        </p:nvPicPr>
        <p:blipFill>
          <a:blip r:embed="rId4"/>
          <a:stretch>
            <a:fillRect/>
          </a:stretch>
        </p:blipFill>
        <p:spPr>
          <a:xfrm>
            <a:off x="5217224" y="1668349"/>
            <a:ext cx="5724525" cy="971550"/>
          </a:xfrm>
          <a:prstGeom prst="rect">
            <a:avLst/>
          </a:prstGeom>
        </p:spPr>
      </p:pic>
      <p:sp>
        <p:nvSpPr>
          <p:cNvPr id="8" name="TextBox 7">
            <a:extLst>
              <a:ext uri="{FF2B5EF4-FFF2-40B4-BE49-F238E27FC236}">
                <a16:creationId xmlns:a16="http://schemas.microsoft.com/office/drawing/2014/main" id="{3B1EDA32-F8AC-43B5-8AFD-8C0E1152D86D}"/>
              </a:ext>
            </a:extLst>
          </p:cNvPr>
          <p:cNvSpPr txBox="1"/>
          <p:nvPr/>
        </p:nvSpPr>
        <p:spPr bwMode="auto">
          <a:xfrm>
            <a:off x="3016816" y="6227846"/>
            <a:ext cx="7056784" cy="338554"/>
          </a:xfrm>
          <a:prstGeom prst="rect">
            <a:avLst/>
          </a:prstGeom>
          <a:noFill/>
        </p:spPr>
        <p:txBody>
          <a:bodyPr wrap="square" rtlCol="0">
            <a:spAutoFit/>
          </a:bodyPr>
          <a:lstStyle/>
          <a:p>
            <a:pPr algn="ctr"/>
            <a:r>
              <a:rPr lang="de-CH" dirty="0"/>
              <a:t>Do not </a:t>
            </a:r>
            <a:r>
              <a:rPr lang="de-CH" dirty="0" err="1"/>
              <a:t>consider</a:t>
            </a:r>
            <a:r>
              <a:rPr lang="de-CH" dirty="0"/>
              <a:t> </a:t>
            </a:r>
            <a:r>
              <a:rPr lang="de-CH" dirty="0" err="1"/>
              <a:t>the</a:t>
            </a:r>
            <a:r>
              <a:rPr lang="de-CH" dirty="0"/>
              <a:t> </a:t>
            </a:r>
            <a:r>
              <a:rPr lang="de-CH" dirty="0" err="1"/>
              <a:t>single</a:t>
            </a:r>
            <a:r>
              <a:rPr lang="de-CH" dirty="0"/>
              <a:t> </a:t>
            </a:r>
            <a:r>
              <a:rPr lang="de-CH" dirty="0" err="1"/>
              <a:t>bunch</a:t>
            </a:r>
            <a:r>
              <a:rPr lang="de-CH" dirty="0"/>
              <a:t> extra time </a:t>
            </a:r>
            <a:r>
              <a:rPr lang="de-CH" dirty="0" err="1"/>
              <a:t>separation</a:t>
            </a:r>
            <a:endParaRPr lang="de-CH" dirty="0"/>
          </a:p>
        </p:txBody>
      </p:sp>
    </p:spTree>
    <p:extLst>
      <p:ext uri="{BB962C8B-B14F-4D97-AF65-F5344CB8AC3E}">
        <p14:creationId xmlns:p14="http://schemas.microsoft.com/office/powerpoint/2010/main" val="2167106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01B26B-1539-C717-4658-428DBFD98777}"/>
              </a:ext>
            </a:extLst>
          </p:cNvPr>
          <p:cNvSpPr>
            <a:spLocks noGrp="1"/>
          </p:cNvSpPr>
          <p:nvPr>
            <p:ph type="title"/>
          </p:nvPr>
        </p:nvSpPr>
        <p:spPr/>
        <p:txBody>
          <a:bodyPr/>
          <a:lstStyle/>
          <a:p>
            <a:r>
              <a:rPr lang="en-US" dirty="0"/>
              <a:t>Multi-bunch: C-band</a:t>
            </a:r>
            <a:endParaRPr lang="de-CH" dirty="0"/>
          </a:p>
        </p:txBody>
      </p:sp>
      <p:sp>
        <p:nvSpPr>
          <p:cNvPr id="4" name="Slide Number Placeholder 3">
            <a:extLst>
              <a:ext uri="{FF2B5EF4-FFF2-40B4-BE49-F238E27FC236}">
                <a16:creationId xmlns:a16="http://schemas.microsoft.com/office/drawing/2014/main" id="{7C730297-DE90-2CB1-D519-A47578857F9C}"/>
              </a:ext>
            </a:extLst>
          </p:cNvPr>
          <p:cNvSpPr>
            <a:spLocks noGrp="1"/>
          </p:cNvSpPr>
          <p:nvPr>
            <p:ph type="sldNum" sz="quarter" idx="16"/>
          </p:nvPr>
        </p:nvSpPr>
        <p:spPr/>
        <p:txBody>
          <a:bodyPr/>
          <a:lstStyle/>
          <a:p>
            <a:pPr algn="r">
              <a:defRPr/>
            </a:pPr>
            <a:r>
              <a:rPr lang="de-DE"/>
              <a:t>page </a:t>
            </a:r>
            <a:fld id="{EBC07571-3134-BB4B-B83F-1A9FE18D34F3}" type="slidenum">
              <a:rPr lang="de-DE" smtClean="0"/>
              <a:t>15</a:t>
            </a:fld>
            <a:endParaRPr lang="de-DE"/>
          </a:p>
        </p:txBody>
      </p:sp>
      <p:sp>
        <p:nvSpPr>
          <p:cNvPr id="5" name="TextBox 4">
            <a:extLst>
              <a:ext uri="{FF2B5EF4-FFF2-40B4-BE49-F238E27FC236}">
                <a16:creationId xmlns:a16="http://schemas.microsoft.com/office/drawing/2014/main" id="{AA28A6D5-FDAE-F7AD-4DAE-0A8C4586C0D4}"/>
              </a:ext>
            </a:extLst>
          </p:cNvPr>
          <p:cNvSpPr txBox="1"/>
          <p:nvPr/>
        </p:nvSpPr>
        <p:spPr bwMode="auto">
          <a:xfrm>
            <a:off x="1343472" y="908720"/>
            <a:ext cx="10153128" cy="584775"/>
          </a:xfrm>
          <a:prstGeom prst="rect">
            <a:avLst/>
          </a:prstGeom>
          <a:noFill/>
        </p:spPr>
        <p:txBody>
          <a:bodyPr wrap="square" rtlCol="0">
            <a:spAutoFit/>
          </a:bodyPr>
          <a:lstStyle/>
          <a:p>
            <a:r>
              <a:rPr lang="en-US" dirty="0">
                <a:latin typeface="+mn-lt"/>
              </a:rPr>
              <a:t>In the case that we assume DE/E = 2%. If we have almost 0% from the DR -&gt; 2%*17 GeV/20 GeV = 1.7% </a:t>
            </a:r>
            <a:r>
              <a:rPr lang="en-US" dirty="0">
                <a:latin typeface="+mn-lt"/>
                <a:sym typeface="Wingdings" panose="05000000000000000000" pitchFamily="2" charset="2"/>
              </a:rPr>
              <a:t> ±0.85%</a:t>
            </a:r>
          </a:p>
          <a:p>
            <a:r>
              <a:rPr lang="en-US" dirty="0">
                <a:latin typeface="+mn-lt"/>
                <a:sym typeface="Wingdings" panose="05000000000000000000" pitchFamily="2" charset="2"/>
              </a:rPr>
              <a:t>I consider the case of the downstream cavity S-band and C-band</a:t>
            </a:r>
            <a:endParaRPr lang="de-CH" dirty="0">
              <a:latin typeface="+mn-lt"/>
            </a:endParaRPr>
          </a:p>
        </p:txBody>
      </p:sp>
      <p:pic>
        <p:nvPicPr>
          <p:cNvPr id="7" name="Picture 6">
            <a:extLst>
              <a:ext uri="{FF2B5EF4-FFF2-40B4-BE49-F238E27FC236}">
                <a16:creationId xmlns:a16="http://schemas.microsoft.com/office/drawing/2014/main" id="{2471C7BC-0368-A3FE-2427-F0FE409EFC49}"/>
              </a:ext>
            </a:extLst>
          </p:cNvPr>
          <p:cNvPicPr>
            <a:picLocks noChangeAspect="1"/>
          </p:cNvPicPr>
          <p:nvPr/>
        </p:nvPicPr>
        <p:blipFill>
          <a:blip r:embed="rId2"/>
          <a:stretch>
            <a:fillRect/>
          </a:stretch>
        </p:blipFill>
        <p:spPr>
          <a:xfrm>
            <a:off x="1112251" y="1572270"/>
            <a:ext cx="3314700" cy="971550"/>
          </a:xfrm>
          <a:prstGeom prst="rect">
            <a:avLst/>
          </a:prstGeom>
        </p:spPr>
      </p:pic>
      <p:pic>
        <p:nvPicPr>
          <p:cNvPr id="8" name="Picture 7">
            <a:extLst>
              <a:ext uri="{FF2B5EF4-FFF2-40B4-BE49-F238E27FC236}">
                <a16:creationId xmlns:a16="http://schemas.microsoft.com/office/drawing/2014/main" id="{25097D1E-0948-55EA-8930-DE5A06AF46BD}"/>
              </a:ext>
            </a:extLst>
          </p:cNvPr>
          <p:cNvPicPr>
            <a:picLocks noChangeAspect="1"/>
          </p:cNvPicPr>
          <p:nvPr/>
        </p:nvPicPr>
        <p:blipFill>
          <a:blip r:embed="rId3"/>
          <a:stretch>
            <a:fillRect/>
          </a:stretch>
        </p:blipFill>
        <p:spPr>
          <a:xfrm>
            <a:off x="4727848" y="1635381"/>
            <a:ext cx="5724525" cy="971550"/>
          </a:xfrm>
          <a:prstGeom prst="rect">
            <a:avLst/>
          </a:prstGeom>
        </p:spPr>
      </p:pic>
      <p:pic>
        <p:nvPicPr>
          <p:cNvPr id="10" name="Picture 9">
            <a:extLst>
              <a:ext uri="{FF2B5EF4-FFF2-40B4-BE49-F238E27FC236}">
                <a16:creationId xmlns:a16="http://schemas.microsoft.com/office/drawing/2014/main" id="{70E1D021-0956-714D-984C-2415E5B247F3}"/>
              </a:ext>
            </a:extLst>
          </p:cNvPr>
          <p:cNvPicPr>
            <a:picLocks noChangeAspect="1"/>
          </p:cNvPicPr>
          <p:nvPr/>
        </p:nvPicPr>
        <p:blipFill>
          <a:blip r:embed="rId4"/>
          <a:stretch>
            <a:fillRect/>
          </a:stretch>
        </p:blipFill>
        <p:spPr>
          <a:xfrm>
            <a:off x="0" y="3068960"/>
            <a:ext cx="12192000" cy="2770044"/>
          </a:xfrm>
          <a:prstGeom prst="rect">
            <a:avLst/>
          </a:prstGeom>
        </p:spPr>
      </p:pic>
      <p:sp>
        <p:nvSpPr>
          <p:cNvPr id="2" name="TextBox 1">
            <a:extLst>
              <a:ext uri="{FF2B5EF4-FFF2-40B4-BE49-F238E27FC236}">
                <a16:creationId xmlns:a16="http://schemas.microsoft.com/office/drawing/2014/main" id="{37B2D74D-E9E9-A5BA-AF03-BA8C89C1685A}"/>
              </a:ext>
            </a:extLst>
          </p:cNvPr>
          <p:cNvSpPr txBox="1"/>
          <p:nvPr/>
        </p:nvSpPr>
        <p:spPr bwMode="auto">
          <a:xfrm>
            <a:off x="3016816" y="6227846"/>
            <a:ext cx="7056784" cy="338554"/>
          </a:xfrm>
          <a:prstGeom prst="rect">
            <a:avLst/>
          </a:prstGeom>
          <a:noFill/>
        </p:spPr>
        <p:txBody>
          <a:bodyPr wrap="square" rtlCol="0">
            <a:spAutoFit/>
          </a:bodyPr>
          <a:lstStyle/>
          <a:p>
            <a:pPr algn="ctr"/>
            <a:r>
              <a:rPr lang="de-CH" dirty="0"/>
              <a:t>Do not </a:t>
            </a:r>
            <a:r>
              <a:rPr lang="de-CH" dirty="0" err="1"/>
              <a:t>consider</a:t>
            </a:r>
            <a:r>
              <a:rPr lang="de-CH" dirty="0"/>
              <a:t> </a:t>
            </a:r>
            <a:r>
              <a:rPr lang="de-CH" dirty="0" err="1"/>
              <a:t>the</a:t>
            </a:r>
            <a:r>
              <a:rPr lang="de-CH" dirty="0"/>
              <a:t> </a:t>
            </a:r>
            <a:r>
              <a:rPr lang="de-CH" dirty="0" err="1"/>
              <a:t>single</a:t>
            </a:r>
            <a:r>
              <a:rPr lang="de-CH" dirty="0"/>
              <a:t> </a:t>
            </a:r>
            <a:r>
              <a:rPr lang="de-CH" dirty="0" err="1"/>
              <a:t>bunch</a:t>
            </a:r>
            <a:r>
              <a:rPr lang="de-CH" dirty="0"/>
              <a:t> extra time </a:t>
            </a:r>
            <a:r>
              <a:rPr lang="de-CH" dirty="0" err="1"/>
              <a:t>separation</a:t>
            </a:r>
            <a:endParaRPr lang="de-CH" dirty="0"/>
          </a:p>
        </p:txBody>
      </p:sp>
    </p:spTree>
    <p:extLst>
      <p:ext uri="{BB962C8B-B14F-4D97-AF65-F5344CB8AC3E}">
        <p14:creationId xmlns:p14="http://schemas.microsoft.com/office/powerpoint/2010/main" val="3685855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9B52BB-408C-AC59-62C6-57352DE8C36E}"/>
              </a:ext>
            </a:extLst>
          </p:cNvPr>
          <p:cNvSpPr>
            <a:spLocks noGrp="1"/>
          </p:cNvSpPr>
          <p:nvPr>
            <p:ph type="title"/>
          </p:nvPr>
        </p:nvSpPr>
        <p:spPr/>
        <p:txBody>
          <a:bodyPr/>
          <a:lstStyle/>
          <a:p>
            <a:r>
              <a:rPr lang="en-US" dirty="0"/>
              <a:t>“RF-Tracking” single bunch, S-band</a:t>
            </a:r>
            <a:endParaRPr lang="de-CH" dirty="0"/>
          </a:p>
        </p:txBody>
      </p:sp>
      <p:sp>
        <p:nvSpPr>
          <p:cNvPr id="4" name="Slide Number Placeholder 3">
            <a:extLst>
              <a:ext uri="{FF2B5EF4-FFF2-40B4-BE49-F238E27FC236}">
                <a16:creationId xmlns:a16="http://schemas.microsoft.com/office/drawing/2014/main" id="{C6B93B42-4FDF-3E2E-0A75-8798D560BA95}"/>
              </a:ext>
            </a:extLst>
          </p:cNvPr>
          <p:cNvSpPr>
            <a:spLocks noGrp="1"/>
          </p:cNvSpPr>
          <p:nvPr>
            <p:ph type="sldNum" sz="quarter" idx="16"/>
          </p:nvPr>
        </p:nvSpPr>
        <p:spPr/>
        <p:txBody>
          <a:bodyPr/>
          <a:lstStyle/>
          <a:p>
            <a:pPr algn="r">
              <a:defRPr/>
            </a:pPr>
            <a:r>
              <a:rPr lang="de-DE"/>
              <a:t>page </a:t>
            </a:r>
            <a:fld id="{EBC07571-3134-BB4B-B83F-1A9FE18D34F3}" type="slidenum">
              <a:rPr lang="de-DE" smtClean="0"/>
              <a:t>16</a:t>
            </a:fld>
            <a:endParaRPr lang="de-DE"/>
          </a:p>
        </p:txBody>
      </p:sp>
      <p:sp>
        <p:nvSpPr>
          <p:cNvPr id="7" name="TextBox 6">
            <a:extLst>
              <a:ext uri="{FF2B5EF4-FFF2-40B4-BE49-F238E27FC236}">
                <a16:creationId xmlns:a16="http://schemas.microsoft.com/office/drawing/2014/main" id="{2AE61B53-84E3-3FF6-BF94-7287848CECAC}"/>
              </a:ext>
            </a:extLst>
          </p:cNvPr>
          <p:cNvSpPr txBox="1"/>
          <p:nvPr/>
        </p:nvSpPr>
        <p:spPr bwMode="auto">
          <a:xfrm>
            <a:off x="1271464" y="800100"/>
            <a:ext cx="10225136" cy="338554"/>
          </a:xfrm>
          <a:prstGeom prst="rect">
            <a:avLst/>
          </a:prstGeom>
          <a:noFill/>
        </p:spPr>
        <p:txBody>
          <a:bodyPr wrap="square" rtlCol="0">
            <a:spAutoFit/>
          </a:bodyPr>
          <a:lstStyle/>
          <a:p>
            <a:r>
              <a:rPr lang="en-US" dirty="0"/>
              <a:t>I use the same settings determined for the multi-bunch case, and I obtain this for the single bunch</a:t>
            </a:r>
            <a:endParaRPr lang="de-CH" dirty="0"/>
          </a:p>
        </p:txBody>
      </p:sp>
      <p:sp>
        <p:nvSpPr>
          <p:cNvPr id="8" name="TextBox 7">
            <a:extLst>
              <a:ext uri="{FF2B5EF4-FFF2-40B4-BE49-F238E27FC236}">
                <a16:creationId xmlns:a16="http://schemas.microsoft.com/office/drawing/2014/main" id="{50745074-954C-B185-B2EA-D4B79AFEBDA9}"/>
              </a:ext>
            </a:extLst>
          </p:cNvPr>
          <p:cNvSpPr txBox="1"/>
          <p:nvPr/>
        </p:nvSpPr>
        <p:spPr bwMode="auto">
          <a:xfrm>
            <a:off x="9573597" y="139135"/>
            <a:ext cx="2499067" cy="646331"/>
          </a:xfrm>
          <a:prstGeom prst="rect">
            <a:avLst/>
          </a:prstGeom>
          <a:noFill/>
        </p:spPr>
        <p:txBody>
          <a:bodyPr wrap="square" rtlCol="0">
            <a:spAutoFit/>
          </a:bodyPr>
          <a:lstStyle/>
          <a:p>
            <a:r>
              <a:rPr lang="en-US" sz="1200" i="1" dirty="0">
                <a:latin typeface="+mn-lt"/>
              </a:rPr>
              <a:t>Excluded single bunch wake for the structure of the EC (to be added the matching section)</a:t>
            </a:r>
            <a:endParaRPr lang="de-CH" sz="1200" i="1" dirty="0">
              <a:latin typeface="+mn-lt"/>
            </a:endParaRPr>
          </a:p>
        </p:txBody>
      </p:sp>
      <p:pic>
        <p:nvPicPr>
          <p:cNvPr id="10" name="Picture 9">
            <a:extLst>
              <a:ext uri="{FF2B5EF4-FFF2-40B4-BE49-F238E27FC236}">
                <a16:creationId xmlns:a16="http://schemas.microsoft.com/office/drawing/2014/main" id="{4F20E055-75E6-3A3F-C75B-207B16AF7FD8}"/>
              </a:ext>
            </a:extLst>
          </p:cNvPr>
          <p:cNvPicPr>
            <a:picLocks noChangeAspect="1"/>
          </p:cNvPicPr>
          <p:nvPr/>
        </p:nvPicPr>
        <p:blipFill>
          <a:blip r:embed="rId2"/>
          <a:stretch>
            <a:fillRect/>
          </a:stretch>
        </p:blipFill>
        <p:spPr>
          <a:xfrm>
            <a:off x="6594480" y="1436839"/>
            <a:ext cx="5114925" cy="3752850"/>
          </a:xfrm>
          <a:prstGeom prst="rect">
            <a:avLst/>
          </a:prstGeom>
        </p:spPr>
      </p:pic>
      <p:sp>
        <p:nvSpPr>
          <p:cNvPr id="11" name="TextBox 10">
            <a:extLst>
              <a:ext uri="{FF2B5EF4-FFF2-40B4-BE49-F238E27FC236}">
                <a16:creationId xmlns:a16="http://schemas.microsoft.com/office/drawing/2014/main" id="{F5247A7C-A51A-73AF-A24C-2EA455B64626}"/>
              </a:ext>
            </a:extLst>
          </p:cNvPr>
          <p:cNvSpPr txBox="1"/>
          <p:nvPr/>
        </p:nvSpPr>
        <p:spPr bwMode="auto">
          <a:xfrm>
            <a:off x="7392144" y="1196752"/>
            <a:ext cx="3549605" cy="338554"/>
          </a:xfrm>
          <a:prstGeom prst="rect">
            <a:avLst/>
          </a:prstGeom>
          <a:noFill/>
        </p:spPr>
        <p:txBody>
          <a:bodyPr wrap="square" rtlCol="0">
            <a:spAutoFit/>
          </a:bodyPr>
          <a:lstStyle/>
          <a:p>
            <a:pPr algn="ctr"/>
            <a:r>
              <a:rPr lang="en-US" b="1" dirty="0">
                <a:latin typeface="+mn-lt"/>
              </a:rPr>
              <a:t>Downstream of the EC</a:t>
            </a:r>
            <a:endParaRPr lang="de-CH" b="1" dirty="0">
              <a:latin typeface="+mn-lt"/>
            </a:endParaRPr>
          </a:p>
        </p:txBody>
      </p:sp>
      <p:sp>
        <p:nvSpPr>
          <p:cNvPr id="12" name="TextBox 11">
            <a:extLst>
              <a:ext uri="{FF2B5EF4-FFF2-40B4-BE49-F238E27FC236}">
                <a16:creationId xmlns:a16="http://schemas.microsoft.com/office/drawing/2014/main" id="{64B72F21-0A3F-A9CF-8C7C-4A8221DD4D9C}"/>
              </a:ext>
            </a:extLst>
          </p:cNvPr>
          <p:cNvSpPr txBox="1"/>
          <p:nvPr/>
        </p:nvSpPr>
        <p:spPr bwMode="auto">
          <a:xfrm>
            <a:off x="1215682" y="1196752"/>
            <a:ext cx="3549605" cy="338554"/>
          </a:xfrm>
          <a:prstGeom prst="rect">
            <a:avLst/>
          </a:prstGeom>
          <a:noFill/>
        </p:spPr>
        <p:txBody>
          <a:bodyPr wrap="square" rtlCol="0">
            <a:spAutoFit/>
          </a:bodyPr>
          <a:lstStyle/>
          <a:p>
            <a:pPr algn="ctr"/>
            <a:r>
              <a:rPr lang="en-US" b="1" dirty="0">
                <a:latin typeface="+mn-lt"/>
              </a:rPr>
              <a:t>Upstream of the EC</a:t>
            </a:r>
            <a:endParaRPr lang="de-CH" b="1" dirty="0">
              <a:latin typeface="+mn-lt"/>
            </a:endParaRPr>
          </a:p>
        </p:txBody>
      </p:sp>
      <p:sp>
        <p:nvSpPr>
          <p:cNvPr id="14" name="TextBox 13">
            <a:extLst>
              <a:ext uri="{FF2B5EF4-FFF2-40B4-BE49-F238E27FC236}">
                <a16:creationId xmlns:a16="http://schemas.microsoft.com/office/drawing/2014/main" id="{CEC02E42-EE93-84A7-FAA6-998EF67A10AE}"/>
              </a:ext>
            </a:extLst>
          </p:cNvPr>
          <p:cNvSpPr txBox="1"/>
          <p:nvPr/>
        </p:nvSpPr>
        <p:spPr bwMode="auto">
          <a:xfrm>
            <a:off x="8049973" y="5212589"/>
            <a:ext cx="2874197"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2.8178 mm</a:t>
            </a:r>
          </a:p>
          <a:p>
            <a:r>
              <a:rPr lang="de-CH" dirty="0" err="1">
                <a:latin typeface="+mn-lt"/>
              </a:rPr>
              <a:t>rms</a:t>
            </a:r>
            <a:r>
              <a:rPr lang="de-CH" dirty="0">
                <a:latin typeface="+mn-lt"/>
              </a:rPr>
              <a:t> </a:t>
            </a:r>
            <a:r>
              <a:rPr lang="de-CH" dirty="0" err="1">
                <a:latin typeface="+mn-lt"/>
              </a:rPr>
              <a:t>dp</a:t>
            </a:r>
            <a:r>
              <a:rPr lang="de-CH" dirty="0">
                <a:latin typeface="+mn-lt"/>
              </a:rPr>
              <a:t>/p = 0.13399%</a:t>
            </a:r>
          </a:p>
        </p:txBody>
      </p:sp>
      <p:sp>
        <p:nvSpPr>
          <p:cNvPr id="16" name="TextBox 15">
            <a:extLst>
              <a:ext uri="{FF2B5EF4-FFF2-40B4-BE49-F238E27FC236}">
                <a16:creationId xmlns:a16="http://schemas.microsoft.com/office/drawing/2014/main" id="{22A16BC1-37DB-E482-4348-8B8A3F8CB5BB}"/>
              </a:ext>
            </a:extLst>
          </p:cNvPr>
          <p:cNvSpPr txBox="1"/>
          <p:nvPr/>
        </p:nvSpPr>
        <p:spPr bwMode="auto">
          <a:xfrm>
            <a:off x="1399510" y="5169878"/>
            <a:ext cx="4824536" cy="830997"/>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1.0029 mm</a:t>
            </a:r>
          </a:p>
          <a:p>
            <a:r>
              <a:rPr lang="de-CH" dirty="0" err="1">
                <a:latin typeface="+mn-lt"/>
              </a:rPr>
              <a:t>rms</a:t>
            </a:r>
            <a:r>
              <a:rPr lang="de-CH" dirty="0">
                <a:latin typeface="+mn-lt"/>
              </a:rPr>
              <a:t> </a:t>
            </a:r>
            <a:r>
              <a:rPr lang="de-CH" dirty="0" err="1">
                <a:latin typeface="+mn-lt"/>
              </a:rPr>
              <a:t>dp</a:t>
            </a:r>
            <a:r>
              <a:rPr lang="de-CH" dirty="0">
                <a:latin typeface="+mn-lt"/>
              </a:rPr>
              <a:t>/p = 0.53087%</a:t>
            </a:r>
          </a:p>
          <a:p>
            <a:r>
              <a:rPr lang="de-CH" dirty="0">
                <a:latin typeface="+mn-lt"/>
              </a:rPr>
              <a:t>Initial </a:t>
            </a:r>
            <a:r>
              <a:rPr lang="de-CH" dirty="0" err="1">
                <a:latin typeface="+mn-lt"/>
              </a:rPr>
              <a:t>dp</a:t>
            </a:r>
            <a:r>
              <a:rPr lang="de-CH" dirty="0">
                <a:latin typeface="+mn-lt"/>
              </a:rPr>
              <a:t>/p &lt; 0.75 % (different linac </a:t>
            </a:r>
            <a:r>
              <a:rPr lang="de-CH" dirty="0" err="1">
                <a:latin typeface="+mn-lt"/>
              </a:rPr>
              <a:t>length</a:t>
            </a:r>
            <a:r>
              <a:rPr lang="de-CH" dirty="0">
                <a:latin typeface="+mn-lt"/>
              </a:rPr>
              <a:t>)</a:t>
            </a:r>
          </a:p>
        </p:txBody>
      </p:sp>
      <p:pic>
        <p:nvPicPr>
          <p:cNvPr id="18" name="Picture 17">
            <a:extLst>
              <a:ext uri="{FF2B5EF4-FFF2-40B4-BE49-F238E27FC236}">
                <a16:creationId xmlns:a16="http://schemas.microsoft.com/office/drawing/2014/main" id="{15AD30DC-78D6-2EF8-7D92-D112D3AAFBBF}"/>
              </a:ext>
            </a:extLst>
          </p:cNvPr>
          <p:cNvPicPr>
            <a:picLocks noChangeAspect="1"/>
          </p:cNvPicPr>
          <p:nvPr/>
        </p:nvPicPr>
        <p:blipFill>
          <a:blip r:embed="rId3"/>
          <a:stretch>
            <a:fillRect/>
          </a:stretch>
        </p:blipFill>
        <p:spPr>
          <a:xfrm>
            <a:off x="821837" y="1493989"/>
            <a:ext cx="5133975" cy="3695700"/>
          </a:xfrm>
          <a:prstGeom prst="rect">
            <a:avLst/>
          </a:prstGeom>
        </p:spPr>
      </p:pic>
      <p:sp>
        <p:nvSpPr>
          <p:cNvPr id="19" name="TextBox 18">
            <a:extLst>
              <a:ext uri="{FF2B5EF4-FFF2-40B4-BE49-F238E27FC236}">
                <a16:creationId xmlns:a16="http://schemas.microsoft.com/office/drawing/2014/main" id="{BDEC8374-6EBC-030E-4016-9031CB0E76CE}"/>
              </a:ext>
            </a:extLst>
          </p:cNvPr>
          <p:cNvSpPr txBox="1"/>
          <p:nvPr/>
        </p:nvSpPr>
        <p:spPr bwMode="auto">
          <a:xfrm>
            <a:off x="1240984" y="6216687"/>
            <a:ext cx="10225136" cy="338554"/>
          </a:xfrm>
          <a:prstGeom prst="rect">
            <a:avLst/>
          </a:prstGeom>
          <a:noFill/>
        </p:spPr>
        <p:txBody>
          <a:bodyPr wrap="square" rtlCol="0">
            <a:spAutoFit/>
          </a:bodyPr>
          <a:lstStyle/>
          <a:p>
            <a:r>
              <a:rPr lang="en-US" dirty="0"/>
              <a:t>The final parameters may be tuned using a small adjustments of the upstream linac phases, if necessary</a:t>
            </a:r>
            <a:endParaRPr lang="de-CH" dirty="0"/>
          </a:p>
        </p:txBody>
      </p:sp>
    </p:spTree>
    <p:extLst>
      <p:ext uri="{BB962C8B-B14F-4D97-AF65-F5344CB8AC3E}">
        <p14:creationId xmlns:p14="http://schemas.microsoft.com/office/powerpoint/2010/main" val="2732427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9B52BB-408C-AC59-62C6-57352DE8C36E}"/>
              </a:ext>
            </a:extLst>
          </p:cNvPr>
          <p:cNvSpPr>
            <a:spLocks noGrp="1"/>
          </p:cNvSpPr>
          <p:nvPr>
            <p:ph type="title"/>
          </p:nvPr>
        </p:nvSpPr>
        <p:spPr/>
        <p:txBody>
          <a:bodyPr/>
          <a:lstStyle/>
          <a:p>
            <a:r>
              <a:rPr lang="en-US" dirty="0"/>
              <a:t>“RF-Tracking” single bunch, C-band</a:t>
            </a:r>
            <a:endParaRPr lang="de-CH" dirty="0"/>
          </a:p>
        </p:txBody>
      </p:sp>
      <p:sp>
        <p:nvSpPr>
          <p:cNvPr id="4" name="Slide Number Placeholder 3">
            <a:extLst>
              <a:ext uri="{FF2B5EF4-FFF2-40B4-BE49-F238E27FC236}">
                <a16:creationId xmlns:a16="http://schemas.microsoft.com/office/drawing/2014/main" id="{C6B93B42-4FDF-3E2E-0A75-8798D560BA95}"/>
              </a:ext>
            </a:extLst>
          </p:cNvPr>
          <p:cNvSpPr>
            <a:spLocks noGrp="1"/>
          </p:cNvSpPr>
          <p:nvPr>
            <p:ph type="sldNum" sz="quarter" idx="16"/>
          </p:nvPr>
        </p:nvSpPr>
        <p:spPr/>
        <p:txBody>
          <a:bodyPr/>
          <a:lstStyle/>
          <a:p>
            <a:pPr algn="r">
              <a:defRPr/>
            </a:pPr>
            <a:r>
              <a:rPr lang="de-DE"/>
              <a:t>page </a:t>
            </a:r>
            <a:fld id="{EBC07571-3134-BB4B-B83F-1A9FE18D34F3}" type="slidenum">
              <a:rPr lang="de-DE" smtClean="0"/>
              <a:t>17</a:t>
            </a:fld>
            <a:endParaRPr lang="de-DE"/>
          </a:p>
        </p:txBody>
      </p:sp>
      <p:sp>
        <p:nvSpPr>
          <p:cNvPr id="7" name="TextBox 6">
            <a:extLst>
              <a:ext uri="{FF2B5EF4-FFF2-40B4-BE49-F238E27FC236}">
                <a16:creationId xmlns:a16="http://schemas.microsoft.com/office/drawing/2014/main" id="{2AE61B53-84E3-3FF6-BF94-7287848CECAC}"/>
              </a:ext>
            </a:extLst>
          </p:cNvPr>
          <p:cNvSpPr txBox="1"/>
          <p:nvPr/>
        </p:nvSpPr>
        <p:spPr bwMode="auto">
          <a:xfrm>
            <a:off x="1271464" y="800100"/>
            <a:ext cx="10225136" cy="338554"/>
          </a:xfrm>
          <a:prstGeom prst="rect">
            <a:avLst/>
          </a:prstGeom>
          <a:noFill/>
        </p:spPr>
        <p:txBody>
          <a:bodyPr wrap="square" rtlCol="0">
            <a:spAutoFit/>
          </a:bodyPr>
          <a:lstStyle/>
          <a:p>
            <a:r>
              <a:rPr lang="en-US" dirty="0"/>
              <a:t>I use the same settings determined for the multi-bunch case, and I obtain this for the single bunch</a:t>
            </a:r>
            <a:endParaRPr lang="de-CH" dirty="0"/>
          </a:p>
        </p:txBody>
      </p:sp>
      <p:sp>
        <p:nvSpPr>
          <p:cNvPr id="8" name="TextBox 7">
            <a:extLst>
              <a:ext uri="{FF2B5EF4-FFF2-40B4-BE49-F238E27FC236}">
                <a16:creationId xmlns:a16="http://schemas.microsoft.com/office/drawing/2014/main" id="{50745074-954C-B185-B2EA-D4B79AFEBDA9}"/>
              </a:ext>
            </a:extLst>
          </p:cNvPr>
          <p:cNvSpPr txBox="1"/>
          <p:nvPr/>
        </p:nvSpPr>
        <p:spPr bwMode="auto">
          <a:xfrm>
            <a:off x="9573597" y="139135"/>
            <a:ext cx="2499067" cy="646331"/>
          </a:xfrm>
          <a:prstGeom prst="rect">
            <a:avLst/>
          </a:prstGeom>
          <a:noFill/>
        </p:spPr>
        <p:txBody>
          <a:bodyPr wrap="square" rtlCol="0">
            <a:spAutoFit/>
          </a:bodyPr>
          <a:lstStyle/>
          <a:p>
            <a:r>
              <a:rPr lang="en-US" sz="1200" i="1" dirty="0">
                <a:latin typeface="+mn-lt"/>
              </a:rPr>
              <a:t>Excluded single bunch wake for the structure of the EC (to be added the matching section)</a:t>
            </a:r>
            <a:endParaRPr lang="de-CH" sz="1200" i="1" dirty="0">
              <a:latin typeface="+mn-lt"/>
            </a:endParaRPr>
          </a:p>
        </p:txBody>
      </p:sp>
      <p:sp>
        <p:nvSpPr>
          <p:cNvPr id="11" name="TextBox 10">
            <a:extLst>
              <a:ext uri="{FF2B5EF4-FFF2-40B4-BE49-F238E27FC236}">
                <a16:creationId xmlns:a16="http://schemas.microsoft.com/office/drawing/2014/main" id="{F5247A7C-A51A-73AF-A24C-2EA455B64626}"/>
              </a:ext>
            </a:extLst>
          </p:cNvPr>
          <p:cNvSpPr txBox="1"/>
          <p:nvPr/>
        </p:nvSpPr>
        <p:spPr bwMode="auto">
          <a:xfrm>
            <a:off x="3977572" y="1275714"/>
            <a:ext cx="3549605" cy="338554"/>
          </a:xfrm>
          <a:prstGeom prst="rect">
            <a:avLst/>
          </a:prstGeom>
          <a:noFill/>
        </p:spPr>
        <p:txBody>
          <a:bodyPr wrap="square" rtlCol="0">
            <a:spAutoFit/>
          </a:bodyPr>
          <a:lstStyle/>
          <a:p>
            <a:pPr algn="ctr"/>
            <a:r>
              <a:rPr lang="en-US" b="1" dirty="0">
                <a:latin typeface="+mn-lt"/>
              </a:rPr>
              <a:t>Downstream of the EC</a:t>
            </a:r>
            <a:endParaRPr lang="de-CH" b="1" dirty="0">
              <a:latin typeface="+mn-lt"/>
            </a:endParaRPr>
          </a:p>
        </p:txBody>
      </p:sp>
      <p:sp>
        <p:nvSpPr>
          <p:cNvPr id="19" name="TextBox 18">
            <a:extLst>
              <a:ext uri="{FF2B5EF4-FFF2-40B4-BE49-F238E27FC236}">
                <a16:creationId xmlns:a16="http://schemas.microsoft.com/office/drawing/2014/main" id="{BDEC8374-6EBC-030E-4016-9031CB0E76CE}"/>
              </a:ext>
            </a:extLst>
          </p:cNvPr>
          <p:cNvSpPr txBox="1"/>
          <p:nvPr/>
        </p:nvSpPr>
        <p:spPr bwMode="auto">
          <a:xfrm>
            <a:off x="1197417" y="6066138"/>
            <a:ext cx="10225136" cy="338554"/>
          </a:xfrm>
          <a:prstGeom prst="rect">
            <a:avLst/>
          </a:prstGeom>
          <a:noFill/>
        </p:spPr>
        <p:txBody>
          <a:bodyPr wrap="square" rtlCol="0">
            <a:spAutoFit/>
          </a:bodyPr>
          <a:lstStyle/>
          <a:p>
            <a:r>
              <a:rPr lang="en-US" dirty="0">
                <a:latin typeface="+mn-lt"/>
              </a:rPr>
              <a:t>The final parameters may be tuned using a small adjustments of the upstream linac phases, if necessary</a:t>
            </a:r>
            <a:endParaRPr lang="de-CH" dirty="0">
              <a:latin typeface="+mn-lt"/>
            </a:endParaRPr>
          </a:p>
        </p:txBody>
      </p:sp>
      <p:pic>
        <p:nvPicPr>
          <p:cNvPr id="5" name="Picture 4">
            <a:extLst>
              <a:ext uri="{FF2B5EF4-FFF2-40B4-BE49-F238E27FC236}">
                <a16:creationId xmlns:a16="http://schemas.microsoft.com/office/drawing/2014/main" id="{250F4275-6186-B681-C4EA-5462EA29865A}"/>
              </a:ext>
            </a:extLst>
          </p:cNvPr>
          <p:cNvPicPr>
            <a:picLocks noChangeAspect="1"/>
          </p:cNvPicPr>
          <p:nvPr/>
        </p:nvPicPr>
        <p:blipFill>
          <a:blip r:embed="rId2"/>
          <a:stretch>
            <a:fillRect/>
          </a:stretch>
        </p:blipFill>
        <p:spPr>
          <a:xfrm>
            <a:off x="3143672" y="1562100"/>
            <a:ext cx="5124450" cy="3733800"/>
          </a:xfrm>
          <a:prstGeom prst="rect">
            <a:avLst/>
          </a:prstGeom>
        </p:spPr>
      </p:pic>
      <p:sp>
        <p:nvSpPr>
          <p:cNvPr id="9" name="TextBox 8">
            <a:extLst>
              <a:ext uri="{FF2B5EF4-FFF2-40B4-BE49-F238E27FC236}">
                <a16:creationId xmlns:a16="http://schemas.microsoft.com/office/drawing/2014/main" id="{BE788353-C9DB-D000-0CE3-596F440FD082}"/>
              </a:ext>
            </a:extLst>
          </p:cNvPr>
          <p:cNvSpPr txBox="1"/>
          <p:nvPr/>
        </p:nvSpPr>
        <p:spPr bwMode="auto">
          <a:xfrm>
            <a:off x="4665567" y="5295900"/>
            <a:ext cx="3047307"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2.8179 mm</a:t>
            </a:r>
          </a:p>
          <a:p>
            <a:r>
              <a:rPr lang="de-CH" dirty="0" err="1">
                <a:latin typeface="+mn-lt"/>
              </a:rPr>
              <a:t>rms</a:t>
            </a:r>
            <a:r>
              <a:rPr lang="de-CH" dirty="0">
                <a:latin typeface="+mn-lt"/>
              </a:rPr>
              <a:t> </a:t>
            </a:r>
            <a:r>
              <a:rPr lang="de-CH" dirty="0" err="1">
                <a:latin typeface="+mn-lt"/>
              </a:rPr>
              <a:t>dp</a:t>
            </a:r>
            <a:r>
              <a:rPr lang="de-CH" dirty="0">
                <a:latin typeface="+mn-lt"/>
              </a:rPr>
              <a:t>/p = 0.18019%</a:t>
            </a:r>
          </a:p>
        </p:txBody>
      </p:sp>
      <p:sp>
        <p:nvSpPr>
          <p:cNvPr id="13" name="TextBox 12">
            <a:extLst>
              <a:ext uri="{FF2B5EF4-FFF2-40B4-BE49-F238E27FC236}">
                <a16:creationId xmlns:a16="http://schemas.microsoft.com/office/drawing/2014/main" id="{F5CDBB2B-75A9-25F4-7BC8-4DD14CA6D0B1}"/>
              </a:ext>
            </a:extLst>
          </p:cNvPr>
          <p:cNvSpPr txBox="1"/>
          <p:nvPr/>
        </p:nvSpPr>
        <p:spPr bwMode="auto">
          <a:xfrm>
            <a:off x="4853922" y="4293685"/>
            <a:ext cx="1286417" cy="338554"/>
          </a:xfrm>
          <a:prstGeom prst="rect">
            <a:avLst/>
          </a:prstGeom>
          <a:noFill/>
        </p:spPr>
        <p:txBody>
          <a:bodyPr wrap="square" rtlCol="0">
            <a:spAutoFit/>
          </a:bodyPr>
          <a:lstStyle/>
          <a:p>
            <a:pPr algn="ctr"/>
            <a:r>
              <a:rPr lang="en-US" b="1" dirty="0">
                <a:solidFill>
                  <a:srgbClr val="4E7383"/>
                </a:solidFill>
                <a:latin typeface="+mn-lt"/>
              </a:rPr>
              <a:t>S-band</a:t>
            </a:r>
            <a:endParaRPr lang="de-CH" b="1" dirty="0">
              <a:solidFill>
                <a:srgbClr val="4E7383"/>
              </a:solidFill>
              <a:latin typeface="+mn-lt"/>
            </a:endParaRPr>
          </a:p>
        </p:txBody>
      </p:sp>
      <p:sp>
        <p:nvSpPr>
          <p:cNvPr id="15" name="TextBox 14">
            <a:extLst>
              <a:ext uri="{FF2B5EF4-FFF2-40B4-BE49-F238E27FC236}">
                <a16:creationId xmlns:a16="http://schemas.microsoft.com/office/drawing/2014/main" id="{4A8A4B99-4152-169E-6FB7-DD1CFB4CB832}"/>
              </a:ext>
            </a:extLst>
          </p:cNvPr>
          <p:cNvSpPr txBox="1"/>
          <p:nvPr/>
        </p:nvSpPr>
        <p:spPr bwMode="auto">
          <a:xfrm>
            <a:off x="6426457" y="3982375"/>
            <a:ext cx="1286417" cy="338554"/>
          </a:xfrm>
          <a:prstGeom prst="rect">
            <a:avLst/>
          </a:prstGeom>
          <a:noFill/>
        </p:spPr>
        <p:txBody>
          <a:bodyPr wrap="square" rtlCol="0">
            <a:spAutoFit/>
          </a:bodyPr>
          <a:lstStyle/>
          <a:p>
            <a:pPr algn="ctr"/>
            <a:r>
              <a:rPr lang="en-US" b="1" dirty="0">
                <a:solidFill>
                  <a:srgbClr val="C00000"/>
                </a:solidFill>
                <a:latin typeface="+mn-lt"/>
              </a:rPr>
              <a:t>C-band</a:t>
            </a:r>
            <a:endParaRPr lang="de-CH" b="1" dirty="0">
              <a:solidFill>
                <a:srgbClr val="C00000"/>
              </a:solidFill>
              <a:latin typeface="+mn-lt"/>
            </a:endParaRPr>
          </a:p>
        </p:txBody>
      </p:sp>
    </p:spTree>
    <p:extLst>
      <p:ext uri="{BB962C8B-B14F-4D97-AF65-F5344CB8AC3E}">
        <p14:creationId xmlns:p14="http://schemas.microsoft.com/office/powerpoint/2010/main" val="1799591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FEE1EB78-C808-6CCF-B5C5-C9A3F84FD9B5}"/>
              </a:ext>
            </a:extLst>
          </p:cNvPr>
          <p:cNvPicPr>
            <a:picLocks noChangeAspect="1"/>
          </p:cNvPicPr>
          <p:nvPr/>
        </p:nvPicPr>
        <p:blipFill>
          <a:blip r:embed="rId2"/>
          <a:stretch>
            <a:fillRect/>
          </a:stretch>
        </p:blipFill>
        <p:spPr>
          <a:xfrm>
            <a:off x="6582454" y="1574312"/>
            <a:ext cx="5057775" cy="3648075"/>
          </a:xfrm>
          <a:prstGeom prst="rect">
            <a:avLst/>
          </a:prstGeom>
        </p:spPr>
      </p:pic>
      <p:sp>
        <p:nvSpPr>
          <p:cNvPr id="3" name="Title 2">
            <a:extLst>
              <a:ext uri="{FF2B5EF4-FFF2-40B4-BE49-F238E27FC236}">
                <a16:creationId xmlns:a16="http://schemas.microsoft.com/office/drawing/2014/main" id="{889B52BB-408C-AC59-62C6-57352DE8C36E}"/>
              </a:ext>
            </a:extLst>
          </p:cNvPr>
          <p:cNvSpPr>
            <a:spLocks noGrp="1"/>
          </p:cNvSpPr>
          <p:nvPr>
            <p:ph type="title"/>
          </p:nvPr>
        </p:nvSpPr>
        <p:spPr/>
        <p:txBody>
          <a:bodyPr/>
          <a:lstStyle/>
          <a:p>
            <a:r>
              <a:rPr lang="en-US" dirty="0"/>
              <a:t>“RF-Tracking” single bunch, C-band</a:t>
            </a:r>
            <a:endParaRPr lang="de-CH" dirty="0"/>
          </a:p>
        </p:txBody>
      </p:sp>
      <p:sp>
        <p:nvSpPr>
          <p:cNvPr id="4" name="Slide Number Placeholder 3">
            <a:extLst>
              <a:ext uri="{FF2B5EF4-FFF2-40B4-BE49-F238E27FC236}">
                <a16:creationId xmlns:a16="http://schemas.microsoft.com/office/drawing/2014/main" id="{C6B93B42-4FDF-3E2E-0A75-8798D560BA95}"/>
              </a:ext>
            </a:extLst>
          </p:cNvPr>
          <p:cNvSpPr>
            <a:spLocks noGrp="1"/>
          </p:cNvSpPr>
          <p:nvPr>
            <p:ph type="sldNum" sz="quarter" idx="16"/>
          </p:nvPr>
        </p:nvSpPr>
        <p:spPr/>
        <p:txBody>
          <a:bodyPr/>
          <a:lstStyle/>
          <a:p>
            <a:pPr algn="r">
              <a:defRPr/>
            </a:pPr>
            <a:r>
              <a:rPr lang="de-DE"/>
              <a:t>page </a:t>
            </a:r>
            <a:fld id="{EBC07571-3134-BB4B-B83F-1A9FE18D34F3}" type="slidenum">
              <a:rPr lang="de-DE" smtClean="0"/>
              <a:t>18</a:t>
            </a:fld>
            <a:endParaRPr lang="de-DE"/>
          </a:p>
        </p:txBody>
      </p:sp>
      <p:sp>
        <p:nvSpPr>
          <p:cNvPr id="7" name="TextBox 6">
            <a:extLst>
              <a:ext uri="{FF2B5EF4-FFF2-40B4-BE49-F238E27FC236}">
                <a16:creationId xmlns:a16="http://schemas.microsoft.com/office/drawing/2014/main" id="{2AE61B53-84E3-3FF6-BF94-7287848CECAC}"/>
              </a:ext>
            </a:extLst>
          </p:cNvPr>
          <p:cNvSpPr txBox="1"/>
          <p:nvPr/>
        </p:nvSpPr>
        <p:spPr bwMode="auto">
          <a:xfrm>
            <a:off x="1271464" y="800100"/>
            <a:ext cx="10225136" cy="338554"/>
          </a:xfrm>
          <a:prstGeom prst="rect">
            <a:avLst/>
          </a:prstGeom>
          <a:noFill/>
        </p:spPr>
        <p:txBody>
          <a:bodyPr wrap="square" rtlCol="0">
            <a:spAutoFit/>
          </a:bodyPr>
          <a:lstStyle/>
          <a:p>
            <a:r>
              <a:rPr lang="en-US" dirty="0">
                <a:latin typeface="+mn-lt"/>
              </a:rPr>
              <a:t>I go +2 deg off-crest in the HE linac </a:t>
            </a:r>
            <a:r>
              <a:rPr lang="en-US" dirty="0">
                <a:latin typeface="+mn-lt"/>
                <a:sym typeface="Wingdings" panose="05000000000000000000" pitchFamily="2" charset="2"/>
              </a:rPr>
              <a:t> 6e-4 energy loss  (1-sind(88))*17e9 = 10.35 MeV</a:t>
            </a:r>
            <a:endParaRPr lang="de-CH" dirty="0">
              <a:latin typeface="+mn-lt"/>
            </a:endParaRPr>
          </a:p>
        </p:txBody>
      </p:sp>
      <p:sp>
        <p:nvSpPr>
          <p:cNvPr id="8" name="TextBox 7">
            <a:extLst>
              <a:ext uri="{FF2B5EF4-FFF2-40B4-BE49-F238E27FC236}">
                <a16:creationId xmlns:a16="http://schemas.microsoft.com/office/drawing/2014/main" id="{50745074-954C-B185-B2EA-D4B79AFEBDA9}"/>
              </a:ext>
            </a:extLst>
          </p:cNvPr>
          <p:cNvSpPr txBox="1"/>
          <p:nvPr/>
        </p:nvSpPr>
        <p:spPr bwMode="auto">
          <a:xfrm>
            <a:off x="9573597" y="139135"/>
            <a:ext cx="2499067" cy="646331"/>
          </a:xfrm>
          <a:prstGeom prst="rect">
            <a:avLst/>
          </a:prstGeom>
          <a:noFill/>
        </p:spPr>
        <p:txBody>
          <a:bodyPr wrap="square" rtlCol="0">
            <a:spAutoFit/>
          </a:bodyPr>
          <a:lstStyle/>
          <a:p>
            <a:r>
              <a:rPr lang="en-US" sz="1200" i="1" dirty="0">
                <a:latin typeface="+mn-lt"/>
              </a:rPr>
              <a:t>Excluded single bunch wake for the structure of the EC (to be added the matching section)</a:t>
            </a:r>
            <a:endParaRPr lang="de-CH" sz="1200" i="1" dirty="0">
              <a:latin typeface="+mn-lt"/>
            </a:endParaRPr>
          </a:p>
        </p:txBody>
      </p:sp>
      <p:sp>
        <p:nvSpPr>
          <p:cNvPr id="19" name="TextBox 18">
            <a:extLst>
              <a:ext uri="{FF2B5EF4-FFF2-40B4-BE49-F238E27FC236}">
                <a16:creationId xmlns:a16="http://schemas.microsoft.com/office/drawing/2014/main" id="{BDEC8374-6EBC-030E-4016-9031CB0E76CE}"/>
              </a:ext>
            </a:extLst>
          </p:cNvPr>
          <p:cNvSpPr txBox="1"/>
          <p:nvPr/>
        </p:nvSpPr>
        <p:spPr bwMode="auto">
          <a:xfrm>
            <a:off x="1197417" y="6066138"/>
            <a:ext cx="10225136" cy="584775"/>
          </a:xfrm>
          <a:prstGeom prst="rect">
            <a:avLst/>
          </a:prstGeom>
          <a:noFill/>
        </p:spPr>
        <p:txBody>
          <a:bodyPr wrap="square" rtlCol="0">
            <a:spAutoFit/>
          </a:bodyPr>
          <a:lstStyle/>
          <a:p>
            <a:r>
              <a:rPr lang="en-US" dirty="0">
                <a:latin typeface="+mn-lt"/>
              </a:rPr>
              <a:t>The final parameters may be tuned using a small adjustments of the upstream linac phases, if necessary.</a:t>
            </a:r>
          </a:p>
          <a:p>
            <a:r>
              <a:rPr lang="en-US" dirty="0">
                <a:latin typeface="+mn-lt"/>
              </a:rPr>
              <a:t>Here assumed that the chirp residual from the compression is canceled.</a:t>
            </a:r>
            <a:endParaRPr lang="de-CH" dirty="0">
              <a:latin typeface="+mn-lt"/>
            </a:endParaRPr>
          </a:p>
        </p:txBody>
      </p:sp>
      <p:sp>
        <p:nvSpPr>
          <p:cNvPr id="2" name="TextBox 1">
            <a:extLst>
              <a:ext uri="{FF2B5EF4-FFF2-40B4-BE49-F238E27FC236}">
                <a16:creationId xmlns:a16="http://schemas.microsoft.com/office/drawing/2014/main" id="{F685B621-82FD-721D-F9FA-EE8978C89792}"/>
              </a:ext>
            </a:extLst>
          </p:cNvPr>
          <p:cNvSpPr txBox="1"/>
          <p:nvPr/>
        </p:nvSpPr>
        <p:spPr bwMode="auto">
          <a:xfrm>
            <a:off x="1818487" y="1212145"/>
            <a:ext cx="3549605" cy="338554"/>
          </a:xfrm>
          <a:prstGeom prst="rect">
            <a:avLst/>
          </a:prstGeom>
          <a:noFill/>
        </p:spPr>
        <p:txBody>
          <a:bodyPr wrap="square" rtlCol="0">
            <a:spAutoFit/>
          </a:bodyPr>
          <a:lstStyle/>
          <a:p>
            <a:pPr algn="ctr"/>
            <a:r>
              <a:rPr lang="en-US" b="1" dirty="0">
                <a:latin typeface="+mn-lt"/>
              </a:rPr>
              <a:t>Downstream of the EC</a:t>
            </a:r>
            <a:endParaRPr lang="de-CH" b="1" dirty="0">
              <a:latin typeface="+mn-lt"/>
            </a:endParaRPr>
          </a:p>
        </p:txBody>
      </p:sp>
      <p:pic>
        <p:nvPicPr>
          <p:cNvPr id="12" name="Picture 11">
            <a:extLst>
              <a:ext uri="{FF2B5EF4-FFF2-40B4-BE49-F238E27FC236}">
                <a16:creationId xmlns:a16="http://schemas.microsoft.com/office/drawing/2014/main" id="{4B198450-2D77-9115-2E56-AD7B4AC78ECD}"/>
              </a:ext>
            </a:extLst>
          </p:cNvPr>
          <p:cNvPicPr>
            <a:picLocks noChangeAspect="1"/>
          </p:cNvPicPr>
          <p:nvPr/>
        </p:nvPicPr>
        <p:blipFill>
          <a:blip r:embed="rId3"/>
          <a:stretch>
            <a:fillRect/>
          </a:stretch>
        </p:blipFill>
        <p:spPr>
          <a:xfrm>
            <a:off x="1019175" y="1551884"/>
            <a:ext cx="5076825" cy="3629025"/>
          </a:xfrm>
          <a:prstGeom prst="rect">
            <a:avLst/>
          </a:prstGeom>
        </p:spPr>
      </p:pic>
      <p:sp>
        <p:nvSpPr>
          <p:cNvPr id="16" name="TextBox 15">
            <a:extLst>
              <a:ext uri="{FF2B5EF4-FFF2-40B4-BE49-F238E27FC236}">
                <a16:creationId xmlns:a16="http://schemas.microsoft.com/office/drawing/2014/main" id="{B06AEC6D-14CF-3A16-0117-9944FF6AD580}"/>
              </a:ext>
            </a:extLst>
          </p:cNvPr>
          <p:cNvSpPr txBox="1"/>
          <p:nvPr/>
        </p:nvSpPr>
        <p:spPr bwMode="auto">
          <a:xfrm>
            <a:off x="2429100" y="5180909"/>
            <a:ext cx="2903291"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3.4214 mm</a:t>
            </a:r>
          </a:p>
          <a:p>
            <a:r>
              <a:rPr lang="de-CH" dirty="0" err="1">
                <a:latin typeface="+mn-lt"/>
              </a:rPr>
              <a:t>rms</a:t>
            </a:r>
            <a:r>
              <a:rPr lang="de-CH" dirty="0">
                <a:latin typeface="+mn-lt"/>
              </a:rPr>
              <a:t> </a:t>
            </a:r>
            <a:r>
              <a:rPr lang="de-CH" dirty="0" err="1">
                <a:latin typeface="+mn-lt"/>
              </a:rPr>
              <a:t>dp</a:t>
            </a:r>
            <a:r>
              <a:rPr lang="de-CH" dirty="0">
                <a:latin typeface="+mn-lt"/>
              </a:rPr>
              <a:t>/p = 0.13472%</a:t>
            </a:r>
          </a:p>
        </p:txBody>
      </p:sp>
      <p:sp>
        <p:nvSpPr>
          <p:cNvPr id="18" name="TextBox 17">
            <a:extLst>
              <a:ext uri="{FF2B5EF4-FFF2-40B4-BE49-F238E27FC236}">
                <a16:creationId xmlns:a16="http://schemas.microsoft.com/office/drawing/2014/main" id="{E680EE5C-1E2D-3E00-5369-FD759407659A}"/>
              </a:ext>
            </a:extLst>
          </p:cNvPr>
          <p:cNvSpPr txBox="1"/>
          <p:nvPr/>
        </p:nvSpPr>
        <p:spPr bwMode="auto">
          <a:xfrm>
            <a:off x="7822153" y="5230528"/>
            <a:ext cx="3600400"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4.046 mm</a:t>
            </a:r>
          </a:p>
          <a:p>
            <a:r>
              <a:rPr lang="de-CH" dirty="0" err="1">
                <a:latin typeface="+mn-lt"/>
              </a:rPr>
              <a:t>rms</a:t>
            </a:r>
            <a:r>
              <a:rPr lang="de-CH" dirty="0">
                <a:latin typeface="+mn-lt"/>
              </a:rPr>
              <a:t> </a:t>
            </a:r>
            <a:r>
              <a:rPr lang="de-CH" dirty="0" err="1">
                <a:latin typeface="+mn-lt"/>
              </a:rPr>
              <a:t>dp</a:t>
            </a:r>
            <a:r>
              <a:rPr lang="de-CH" dirty="0">
                <a:latin typeface="+mn-lt"/>
              </a:rPr>
              <a:t>/p = 0.097795%</a:t>
            </a:r>
          </a:p>
        </p:txBody>
      </p:sp>
      <p:sp>
        <p:nvSpPr>
          <p:cNvPr id="20" name="TextBox 19">
            <a:extLst>
              <a:ext uri="{FF2B5EF4-FFF2-40B4-BE49-F238E27FC236}">
                <a16:creationId xmlns:a16="http://schemas.microsoft.com/office/drawing/2014/main" id="{169561C6-6466-832C-987F-0037A67C8833}"/>
              </a:ext>
            </a:extLst>
          </p:cNvPr>
          <p:cNvSpPr txBox="1"/>
          <p:nvPr/>
        </p:nvSpPr>
        <p:spPr bwMode="auto">
          <a:xfrm>
            <a:off x="1818487" y="2420888"/>
            <a:ext cx="1469201" cy="338554"/>
          </a:xfrm>
          <a:prstGeom prst="rect">
            <a:avLst/>
          </a:prstGeom>
          <a:noFill/>
        </p:spPr>
        <p:txBody>
          <a:bodyPr wrap="square" rtlCol="0">
            <a:spAutoFit/>
          </a:bodyPr>
          <a:lstStyle/>
          <a:p>
            <a:r>
              <a:rPr lang="en-US" dirty="0"/>
              <a:t>+2 deg</a:t>
            </a:r>
            <a:endParaRPr lang="de-CH" dirty="0"/>
          </a:p>
        </p:txBody>
      </p:sp>
      <p:sp>
        <p:nvSpPr>
          <p:cNvPr id="21" name="TextBox 20">
            <a:extLst>
              <a:ext uri="{FF2B5EF4-FFF2-40B4-BE49-F238E27FC236}">
                <a16:creationId xmlns:a16="http://schemas.microsoft.com/office/drawing/2014/main" id="{67E828D9-996B-3AF3-497D-EB85E748B645}"/>
              </a:ext>
            </a:extLst>
          </p:cNvPr>
          <p:cNvSpPr txBox="1"/>
          <p:nvPr/>
        </p:nvSpPr>
        <p:spPr bwMode="auto">
          <a:xfrm>
            <a:off x="8358277" y="2420888"/>
            <a:ext cx="1469201" cy="338554"/>
          </a:xfrm>
          <a:prstGeom prst="rect">
            <a:avLst/>
          </a:prstGeom>
          <a:noFill/>
        </p:spPr>
        <p:txBody>
          <a:bodyPr wrap="square" rtlCol="0">
            <a:spAutoFit/>
          </a:bodyPr>
          <a:lstStyle/>
          <a:p>
            <a:r>
              <a:rPr lang="en-US" dirty="0"/>
              <a:t>+4 deg</a:t>
            </a:r>
            <a:endParaRPr lang="de-CH" dirty="0"/>
          </a:p>
        </p:txBody>
      </p:sp>
    </p:spTree>
    <p:extLst>
      <p:ext uri="{BB962C8B-B14F-4D97-AF65-F5344CB8AC3E}">
        <p14:creationId xmlns:p14="http://schemas.microsoft.com/office/powerpoint/2010/main" val="4004288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B0E939-DBE3-8B18-45F5-1D1383F3548A}"/>
              </a:ext>
            </a:extLst>
          </p:cNvPr>
          <p:cNvSpPr>
            <a:spLocks noGrp="1"/>
          </p:cNvSpPr>
          <p:nvPr>
            <p:ph type="title"/>
          </p:nvPr>
        </p:nvSpPr>
        <p:spPr/>
        <p:txBody>
          <a:bodyPr/>
          <a:lstStyle/>
          <a:p>
            <a:r>
              <a:rPr lang="en-US" dirty="0"/>
              <a:t>Option NC: summary</a:t>
            </a:r>
            <a:endParaRPr lang="de-CH" dirty="0"/>
          </a:p>
        </p:txBody>
      </p:sp>
      <p:sp>
        <p:nvSpPr>
          <p:cNvPr id="4" name="Slide Number Placeholder 3">
            <a:extLst>
              <a:ext uri="{FF2B5EF4-FFF2-40B4-BE49-F238E27FC236}">
                <a16:creationId xmlns:a16="http://schemas.microsoft.com/office/drawing/2014/main" id="{CC9DE557-7401-014A-C630-87584C7C69B1}"/>
              </a:ext>
            </a:extLst>
          </p:cNvPr>
          <p:cNvSpPr>
            <a:spLocks noGrp="1"/>
          </p:cNvSpPr>
          <p:nvPr>
            <p:ph type="sldNum" sz="quarter" idx="16"/>
          </p:nvPr>
        </p:nvSpPr>
        <p:spPr/>
        <p:txBody>
          <a:bodyPr/>
          <a:lstStyle/>
          <a:p>
            <a:pPr algn="r">
              <a:defRPr/>
            </a:pPr>
            <a:r>
              <a:rPr lang="de-DE"/>
              <a:t>page </a:t>
            </a:r>
            <a:fld id="{EBC07571-3134-BB4B-B83F-1A9FE18D34F3}" type="slidenum">
              <a:rPr lang="de-DE" smtClean="0"/>
              <a:t>19</a:t>
            </a:fld>
            <a:endParaRPr lang="de-DE"/>
          </a:p>
        </p:txBody>
      </p:sp>
      <p:sp>
        <p:nvSpPr>
          <p:cNvPr id="5" name="Rectangle 4">
            <a:extLst>
              <a:ext uri="{FF2B5EF4-FFF2-40B4-BE49-F238E27FC236}">
                <a16:creationId xmlns:a16="http://schemas.microsoft.com/office/drawing/2014/main" id="{B9F161CB-9C7E-D54A-C433-4DFD2223A75F}"/>
              </a:ext>
            </a:extLst>
          </p:cNvPr>
          <p:cNvSpPr/>
          <p:nvPr/>
        </p:nvSpPr>
        <p:spPr bwMode="auto">
          <a:xfrm>
            <a:off x="2927648" y="836712"/>
            <a:ext cx="2196074" cy="288032"/>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MATCHING SECTION</a:t>
            </a:r>
            <a:endParaRPr lang="de-CH" dirty="0"/>
          </a:p>
        </p:txBody>
      </p:sp>
      <p:sp>
        <p:nvSpPr>
          <p:cNvPr id="6" name="Rectangle 5">
            <a:extLst>
              <a:ext uri="{FF2B5EF4-FFF2-40B4-BE49-F238E27FC236}">
                <a16:creationId xmlns:a16="http://schemas.microsoft.com/office/drawing/2014/main" id="{A4DB3CAA-7AD6-0C82-41CD-787D7CE41E1F}"/>
              </a:ext>
            </a:extLst>
          </p:cNvPr>
          <p:cNvSpPr/>
          <p:nvPr/>
        </p:nvSpPr>
        <p:spPr bwMode="auto">
          <a:xfrm>
            <a:off x="5141809" y="836712"/>
            <a:ext cx="2592288" cy="28803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a:t>CHICANE</a:t>
            </a:r>
            <a:endParaRPr lang="de-CH" dirty="0"/>
          </a:p>
        </p:txBody>
      </p:sp>
      <p:sp>
        <p:nvSpPr>
          <p:cNvPr id="7" name="Rectangle 6">
            <a:extLst>
              <a:ext uri="{FF2B5EF4-FFF2-40B4-BE49-F238E27FC236}">
                <a16:creationId xmlns:a16="http://schemas.microsoft.com/office/drawing/2014/main" id="{E7C2AAB8-3CA3-4FDD-C9D9-418C91086FCC}"/>
              </a:ext>
            </a:extLst>
          </p:cNvPr>
          <p:cNvSpPr/>
          <p:nvPr/>
        </p:nvSpPr>
        <p:spPr bwMode="auto">
          <a:xfrm>
            <a:off x="7752184" y="836712"/>
            <a:ext cx="2592288" cy="288032"/>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RF STRUCTURES</a:t>
            </a:r>
            <a:endParaRPr lang="de-CH" dirty="0"/>
          </a:p>
        </p:txBody>
      </p:sp>
      <p:sp>
        <p:nvSpPr>
          <p:cNvPr id="11" name="TextBox 10">
            <a:extLst>
              <a:ext uri="{FF2B5EF4-FFF2-40B4-BE49-F238E27FC236}">
                <a16:creationId xmlns:a16="http://schemas.microsoft.com/office/drawing/2014/main" id="{C17E7835-AED1-3F0B-BB86-5C8FF4CE31CF}"/>
              </a:ext>
            </a:extLst>
          </p:cNvPr>
          <p:cNvSpPr txBox="1"/>
          <p:nvPr/>
        </p:nvSpPr>
        <p:spPr bwMode="auto">
          <a:xfrm>
            <a:off x="0" y="6044856"/>
            <a:ext cx="12192000" cy="830997"/>
          </a:xfrm>
          <a:prstGeom prst="rect">
            <a:avLst/>
          </a:prstGeom>
          <a:noFill/>
        </p:spPr>
        <p:txBody>
          <a:bodyPr wrap="square" rtlCol="0">
            <a:spAutoFit/>
          </a:bodyPr>
          <a:lstStyle/>
          <a:p>
            <a:pPr marL="285750" indent="-285750">
              <a:buFont typeface="Wingdings" panose="05000000000000000000" pitchFamily="2" charset="2"/>
              <a:buChar char="§"/>
            </a:pPr>
            <a:r>
              <a:rPr lang="en-US" dirty="0">
                <a:latin typeface="+mn-lt"/>
              </a:rPr>
              <a:t>Distance among the bunches = 8 mm, f_800 MHz </a:t>
            </a:r>
            <a:r>
              <a:rPr lang="en-US" dirty="0">
                <a:latin typeface="+mn-lt"/>
                <a:sym typeface="Wingdings" panose="05000000000000000000" pitchFamily="2" charset="2"/>
              </a:rPr>
              <a:t> period ~ 37.5 cm</a:t>
            </a:r>
            <a:endParaRPr lang="en-US" dirty="0">
              <a:latin typeface="+mn-lt"/>
            </a:endParaRPr>
          </a:p>
          <a:p>
            <a:pPr marL="285750" indent="-285750">
              <a:buFont typeface="Wingdings" panose="05000000000000000000" pitchFamily="2" charset="2"/>
              <a:buChar char="§"/>
            </a:pPr>
            <a:r>
              <a:rPr lang="en-US" dirty="0">
                <a:latin typeface="+mn-lt"/>
              </a:rPr>
              <a:t>Bunch length and energy spread of the single bunch to be tuned with the RF phase of the upstream linac or USING the chirp from the BC downstream of the DR (see later)</a:t>
            </a:r>
            <a:endParaRPr lang="de-CH" dirty="0">
              <a:latin typeface="+mn-lt"/>
            </a:endParaRPr>
          </a:p>
        </p:txBody>
      </p:sp>
      <p:sp>
        <p:nvSpPr>
          <p:cNvPr id="12" name="Rectangle 11">
            <a:extLst>
              <a:ext uri="{FF2B5EF4-FFF2-40B4-BE49-F238E27FC236}">
                <a16:creationId xmlns:a16="http://schemas.microsoft.com/office/drawing/2014/main" id="{F1A2538E-77FF-E760-B7C0-03F277A9F292}"/>
              </a:ext>
            </a:extLst>
          </p:cNvPr>
          <p:cNvSpPr/>
          <p:nvPr/>
        </p:nvSpPr>
        <p:spPr bwMode="auto">
          <a:xfrm>
            <a:off x="1055439" y="836712"/>
            <a:ext cx="1854122" cy="288032"/>
          </a:xfrm>
          <a:prstGeom prst="rect">
            <a:avLst/>
          </a:prstGeom>
          <a:ln>
            <a:solidFill>
              <a:schemeClr val="accent3">
                <a:lumMod val="60000"/>
                <a:lumOff val="40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HE LINAC</a:t>
            </a:r>
            <a:endParaRPr lang="de-CH" dirty="0"/>
          </a:p>
        </p:txBody>
      </p:sp>
      <p:graphicFrame>
        <p:nvGraphicFramePr>
          <p:cNvPr id="2" name="Table 14">
            <a:extLst>
              <a:ext uri="{FF2B5EF4-FFF2-40B4-BE49-F238E27FC236}">
                <a16:creationId xmlns:a16="http://schemas.microsoft.com/office/drawing/2014/main" id="{8C112A8F-6DC7-48E6-8BB5-054B0D58E818}"/>
              </a:ext>
            </a:extLst>
          </p:cNvPr>
          <p:cNvGraphicFramePr>
            <a:graphicFrameLocks noGrp="1"/>
          </p:cNvGraphicFramePr>
          <p:nvPr>
            <p:extLst>
              <p:ext uri="{D42A27DB-BD31-4B8C-83A1-F6EECF244321}">
                <p14:modId xmlns:p14="http://schemas.microsoft.com/office/powerpoint/2010/main" val="633936385"/>
              </p:ext>
            </p:extLst>
          </p:nvPr>
        </p:nvGraphicFramePr>
        <p:xfrm>
          <a:off x="1809271" y="1466134"/>
          <a:ext cx="6206933" cy="4515472"/>
        </p:xfrm>
        <a:graphic>
          <a:graphicData uri="http://schemas.openxmlformats.org/drawingml/2006/table">
            <a:tbl>
              <a:tblPr firstCol="1" bandRow="1">
                <a:tableStyleId>{7DF18680-E054-41AD-8BC1-D1AEF772440D}</a:tableStyleId>
              </a:tblPr>
              <a:tblGrid>
                <a:gridCol w="3181039">
                  <a:extLst>
                    <a:ext uri="{9D8B030D-6E8A-4147-A177-3AD203B41FA5}">
                      <a16:colId xmlns:a16="http://schemas.microsoft.com/office/drawing/2014/main" val="3088726610"/>
                    </a:ext>
                  </a:extLst>
                </a:gridCol>
                <a:gridCol w="1048715">
                  <a:extLst>
                    <a:ext uri="{9D8B030D-6E8A-4147-A177-3AD203B41FA5}">
                      <a16:colId xmlns:a16="http://schemas.microsoft.com/office/drawing/2014/main" val="2939866770"/>
                    </a:ext>
                  </a:extLst>
                </a:gridCol>
                <a:gridCol w="1046441">
                  <a:extLst>
                    <a:ext uri="{9D8B030D-6E8A-4147-A177-3AD203B41FA5}">
                      <a16:colId xmlns:a16="http://schemas.microsoft.com/office/drawing/2014/main" val="1168694784"/>
                    </a:ext>
                  </a:extLst>
                </a:gridCol>
                <a:gridCol w="930738">
                  <a:extLst>
                    <a:ext uri="{9D8B030D-6E8A-4147-A177-3AD203B41FA5}">
                      <a16:colId xmlns:a16="http://schemas.microsoft.com/office/drawing/2014/main" val="1672798482"/>
                    </a:ext>
                  </a:extLst>
                </a:gridCol>
              </a:tblGrid>
              <a:tr h="347344">
                <a:tc>
                  <a:txBody>
                    <a:bodyPr/>
                    <a:lstStyle/>
                    <a:p>
                      <a:r>
                        <a:rPr lang="en-US" sz="1400" dirty="0"/>
                        <a:t>HE linac phase (deg)</a:t>
                      </a:r>
                      <a:endParaRPr lang="de-CH" sz="1400" dirty="0"/>
                    </a:p>
                  </a:txBody>
                  <a:tcPr/>
                </a:tc>
                <a:tc>
                  <a:txBody>
                    <a:bodyPr/>
                    <a:lstStyle/>
                    <a:p>
                      <a:pPr algn="ctr"/>
                      <a:r>
                        <a:rPr lang="en-US" sz="1400" dirty="0"/>
                        <a:t>On-crest</a:t>
                      </a:r>
                      <a:endParaRPr lang="de-CH" sz="1400" dirty="0"/>
                    </a:p>
                  </a:txBody>
                  <a:tcPr/>
                </a:tc>
                <a:tc>
                  <a:txBody>
                    <a:bodyPr/>
                    <a:lstStyle/>
                    <a:p>
                      <a:pPr algn="ctr"/>
                      <a:r>
                        <a:rPr lang="en-US" sz="1400" dirty="0"/>
                        <a:t>+2</a:t>
                      </a:r>
                      <a:endParaRPr lang="de-CH" sz="1400" dirty="0"/>
                    </a:p>
                  </a:txBody>
                  <a:tcPr/>
                </a:tc>
                <a:tc>
                  <a:txBody>
                    <a:bodyPr/>
                    <a:lstStyle/>
                    <a:p>
                      <a:pPr algn="ctr"/>
                      <a:r>
                        <a:rPr lang="en-US" sz="1400" dirty="0"/>
                        <a:t>+4</a:t>
                      </a:r>
                      <a:endParaRPr lang="de-CH" sz="1400" dirty="0"/>
                    </a:p>
                  </a:txBody>
                  <a:tcPr/>
                </a:tc>
                <a:extLst>
                  <a:ext uri="{0D108BD9-81ED-4DB2-BD59-A6C34878D82A}">
                    <a16:rowId xmlns:a16="http://schemas.microsoft.com/office/drawing/2014/main" val="1188535208"/>
                  </a:ext>
                </a:extLst>
              </a:tr>
              <a:tr h="347344">
                <a:tc>
                  <a:txBody>
                    <a:bodyPr/>
                    <a:lstStyle/>
                    <a:p>
                      <a:r>
                        <a:rPr lang="en-US" sz="1400" dirty="0"/>
                        <a:t>Matching section L (m)</a:t>
                      </a:r>
                      <a:endParaRPr lang="de-CH" sz="1400" dirty="0"/>
                    </a:p>
                  </a:txBody>
                  <a:tcPr/>
                </a:tc>
                <a:tc gridSpan="3">
                  <a:txBody>
                    <a:bodyPr/>
                    <a:lstStyle/>
                    <a:p>
                      <a:pPr algn="ctr"/>
                      <a:r>
                        <a:rPr lang="en-US" sz="1400" dirty="0"/>
                        <a:t>5</a:t>
                      </a:r>
                      <a:endParaRPr lang="de-CH" sz="1400" dirty="0"/>
                    </a:p>
                  </a:txBody>
                  <a:tcPr/>
                </a:tc>
                <a:tc hMerge="1">
                  <a:txBody>
                    <a:bodyPr/>
                    <a:lstStyle/>
                    <a:p>
                      <a:pPr algn="ctr"/>
                      <a:r>
                        <a:rPr lang="en-US" sz="1600" dirty="0"/>
                        <a:t>5</a:t>
                      </a:r>
                      <a:endParaRPr lang="de-CH" sz="1600" dirty="0"/>
                    </a:p>
                  </a:txBody>
                  <a:tcPr/>
                </a:tc>
                <a:tc hMerge="1">
                  <a:txBody>
                    <a:bodyPr/>
                    <a:lstStyle/>
                    <a:p>
                      <a:pPr algn="ctr"/>
                      <a:r>
                        <a:rPr lang="en-US" sz="1600" dirty="0"/>
                        <a:t>5</a:t>
                      </a:r>
                      <a:endParaRPr lang="de-CH" sz="1600" dirty="0"/>
                    </a:p>
                  </a:txBody>
                  <a:tcPr/>
                </a:tc>
                <a:extLst>
                  <a:ext uri="{0D108BD9-81ED-4DB2-BD59-A6C34878D82A}">
                    <a16:rowId xmlns:a16="http://schemas.microsoft.com/office/drawing/2014/main" val="2642991606"/>
                  </a:ext>
                </a:extLst>
              </a:tr>
              <a:tr h="347344">
                <a:tc>
                  <a:txBody>
                    <a:bodyPr/>
                    <a:lstStyle/>
                    <a:p>
                      <a:r>
                        <a:rPr lang="en-US" sz="1400" dirty="0"/>
                        <a:t>Chicane (L)</a:t>
                      </a:r>
                      <a:endParaRPr lang="de-CH" sz="1400" dirty="0"/>
                    </a:p>
                  </a:txBody>
                  <a:tcPr/>
                </a:tc>
                <a:tc gridSpan="3">
                  <a:txBody>
                    <a:bodyPr/>
                    <a:lstStyle/>
                    <a:p>
                      <a:pPr algn="ctr"/>
                      <a:r>
                        <a:rPr lang="en-US" sz="1400" dirty="0"/>
                        <a:t>40</a:t>
                      </a:r>
                    </a:p>
                  </a:txBody>
                  <a:tcPr/>
                </a:tc>
                <a:tc hMerge="1">
                  <a:txBody>
                    <a:bodyPr/>
                    <a:lstStyle/>
                    <a:p>
                      <a:pPr algn="ctr"/>
                      <a:r>
                        <a:rPr lang="en-US" sz="1600" dirty="0"/>
                        <a:t>40</a:t>
                      </a:r>
                      <a:endParaRPr lang="de-CH" sz="1600" dirty="0"/>
                    </a:p>
                  </a:txBody>
                  <a:tcPr/>
                </a:tc>
                <a:tc hMerge="1">
                  <a:txBody>
                    <a:bodyPr/>
                    <a:lstStyle/>
                    <a:p>
                      <a:pPr algn="ctr"/>
                      <a:r>
                        <a:rPr lang="en-US" sz="1600" dirty="0"/>
                        <a:t>40</a:t>
                      </a:r>
                      <a:endParaRPr lang="de-CH" sz="1600" dirty="0"/>
                    </a:p>
                  </a:txBody>
                  <a:tcPr/>
                </a:tc>
                <a:extLst>
                  <a:ext uri="{0D108BD9-81ED-4DB2-BD59-A6C34878D82A}">
                    <a16:rowId xmlns:a16="http://schemas.microsoft.com/office/drawing/2014/main" val="1060793255"/>
                  </a:ext>
                </a:extLst>
              </a:tr>
              <a:tr h="347344">
                <a:tc>
                  <a:txBody>
                    <a:bodyPr/>
                    <a:lstStyle/>
                    <a:p>
                      <a:r>
                        <a:rPr lang="en-US" sz="1400" dirty="0"/>
                        <a:t>Dipole L (m)</a:t>
                      </a:r>
                      <a:endParaRPr lang="de-CH" sz="1400" dirty="0"/>
                    </a:p>
                  </a:txBody>
                  <a:tcPr/>
                </a:tc>
                <a:tc gridSpan="3">
                  <a:txBody>
                    <a:bodyPr/>
                    <a:lstStyle/>
                    <a:p>
                      <a:pPr algn="ctr"/>
                      <a:r>
                        <a:rPr lang="en-US" sz="1400" dirty="0"/>
                        <a:t>6</a:t>
                      </a:r>
                    </a:p>
                  </a:txBody>
                  <a:tcPr/>
                </a:tc>
                <a:tc hMerge="1">
                  <a:txBody>
                    <a:bodyPr/>
                    <a:lstStyle/>
                    <a:p>
                      <a:pPr algn="ctr"/>
                      <a:r>
                        <a:rPr lang="en-US" sz="1600" dirty="0"/>
                        <a:t>6</a:t>
                      </a:r>
                      <a:endParaRPr lang="de-CH" sz="1600" dirty="0"/>
                    </a:p>
                  </a:txBody>
                  <a:tcPr/>
                </a:tc>
                <a:tc hMerge="1">
                  <a:txBody>
                    <a:bodyPr/>
                    <a:lstStyle/>
                    <a:p>
                      <a:pPr algn="ctr"/>
                      <a:r>
                        <a:rPr lang="en-US" sz="1600" dirty="0"/>
                        <a:t>6</a:t>
                      </a:r>
                      <a:endParaRPr lang="de-CH" sz="1600" dirty="0"/>
                    </a:p>
                  </a:txBody>
                  <a:tcPr/>
                </a:tc>
                <a:extLst>
                  <a:ext uri="{0D108BD9-81ED-4DB2-BD59-A6C34878D82A}">
                    <a16:rowId xmlns:a16="http://schemas.microsoft.com/office/drawing/2014/main" val="2304840642"/>
                  </a:ext>
                </a:extLst>
              </a:tr>
              <a:tr h="347344">
                <a:tc>
                  <a:txBody>
                    <a:bodyPr/>
                    <a:lstStyle/>
                    <a:p>
                      <a:r>
                        <a:rPr lang="en-US" sz="1400" dirty="0"/>
                        <a:t>Dipole field (T)</a:t>
                      </a:r>
                      <a:endParaRPr lang="de-CH" sz="1400" dirty="0"/>
                    </a:p>
                  </a:txBody>
                  <a:tcPr/>
                </a:tc>
                <a:tc gridSpan="3">
                  <a:txBody>
                    <a:bodyPr/>
                    <a:lstStyle/>
                    <a:p>
                      <a:pPr algn="ctr"/>
                      <a:r>
                        <a:rPr lang="en-US" sz="1400" dirty="0"/>
                        <a:t>1.5</a:t>
                      </a:r>
                      <a:endParaRPr lang="de-CH" sz="1400" dirty="0"/>
                    </a:p>
                  </a:txBody>
                  <a:tcPr/>
                </a:tc>
                <a:tc hMerge="1">
                  <a:txBody>
                    <a:bodyPr/>
                    <a:lstStyle/>
                    <a:p>
                      <a:pPr algn="ctr"/>
                      <a:r>
                        <a:rPr lang="en-US" sz="1600" dirty="0"/>
                        <a:t>1.5</a:t>
                      </a:r>
                      <a:endParaRPr lang="de-CH" sz="1600" dirty="0"/>
                    </a:p>
                  </a:txBody>
                  <a:tcPr/>
                </a:tc>
                <a:tc hMerge="1">
                  <a:txBody>
                    <a:bodyPr/>
                    <a:lstStyle/>
                    <a:p>
                      <a:pPr algn="ctr"/>
                      <a:r>
                        <a:rPr lang="en-US" sz="1600" dirty="0"/>
                        <a:t>1.5</a:t>
                      </a:r>
                      <a:endParaRPr lang="de-CH" sz="1600" dirty="0"/>
                    </a:p>
                  </a:txBody>
                  <a:tcPr/>
                </a:tc>
                <a:extLst>
                  <a:ext uri="{0D108BD9-81ED-4DB2-BD59-A6C34878D82A}">
                    <a16:rowId xmlns:a16="http://schemas.microsoft.com/office/drawing/2014/main" val="396670400"/>
                  </a:ext>
                </a:extLst>
              </a:tr>
              <a:tr h="347344">
                <a:tc>
                  <a:txBody>
                    <a:bodyPr/>
                    <a:lstStyle/>
                    <a:p>
                      <a:r>
                        <a:rPr lang="en-US" sz="1400" dirty="0"/>
                        <a:t>R56 (m)</a:t>
                      </a:r>
                      <a:endParaRPr lang="de-CH" sz="1400" dirty="0"/>
                    </a:p>
                  </a:txBody>
                  <a:tcPr/>
                </a:tc>
                <a:tc gridSpan="3">
                  <a:txBody>
                    <a:bodyPr/>
                    <a:lstStyle/>
                    <a:p>
                      <a:pPr algn="ctr"/>
                      <a:r>
                        <a:rPr lang="en-US" sz="1400" dirty="0"/>
                        <a:t>~0.4</a:t>
                      </a:r>
                      <a:endParaRPr lang="de-CH" sz="1400" dirty="0"/>
                    </a:p>
                  </a:txBody>
                  <a:tcPr/>
                </a:tc>
                <a:tc hMerge="1">
                  <a:txBody>
                    <a:bodyPr/>
                    <a:lstStyle/>
                    <a:p>
                      <a:pPr algn="ctr"/>
                      <a:endParaRPr lang="de-CH" sz="1600" dirty="0"/>
                    </a:p>
                  </a:txBody>
                  <a:tcPr/>
                </a:tc>
                <a:tc hMerge="1">
                  <a:txBody>
                    <a:bodyPr/>
                    <a:lstStyle/>
                    <a:p>
                      <a:pPr algn="ctr"/>
                      <a:endParaRPr lang="de-CH" sz="1600" dirty="0"/>
                    </a:p>
                  </a:txBody>
                  <a:tcPr/>
                </a:tc>
                <a:extLst>
                  <a:ext uri="{0D108BD9-81ED-4DB2-BD59-A6C34878D82A}">
                    <a16:rowId xmlns:a16="http://schemas.microsoft.com/office/drawing/2014/main" val="2952692370"/>
                  </a:ext>
                </a:extLst>
              </a:tr>
              <a:tr h="347344">
                <a:tc>
                  <a:txBody>
                    <a:bodyPr/>
                    <a:lstStyle/>
                    <a:p>
                      <a:r>
                        <a:rPr lang="en-US" sz="1400" dirty="0"/>
                        <a:t>R56 to have 4 mm (m)</a:t>
                      </a:r>
                      <a:endParaRPr lang="de-CH" sz="1400" dirty="0"/>
                    </a:p>
                  </a:txBody>
                  <a:tcPr/>
                </a:tc>
                <a:tc>
                  <a:txBody>
                    <a:bodyPr/>
                    <a:lstStyle/>
                    <a:p>
                      <a:pPr algn="ctr"/>
                      <a:r>
                        <a:rPr lang="en-US" sz="1400" dirty="0">
                          <a:solidFill>
                            <a:schemeClr val="dk1"/>
                          </a:solidFill>
                          <a:latin typeface="+mn-lt"/>
                          <a:ea typeface="+mn-ea"/>
                          <a:cs typeface="+mn-cs"/>
                        </a:rPr>
                        <a:t>0.57</a:t>
                      </a:r>
                      <a:endParaRPr lang="de-CH" sz="1400" dirty="0">
                        <a:solidFill>
                          <a:schemeClr val="dk1"/>
                        </a:solidFill>
                        <a:latin typeface="+mn-lt"/>
                        <a:ea typeface="+mn-ea"/>
                        <a:cs typeface="+mn-cs"/>
                      </a:endParaRPr>
                    </a:p>
                  </a:txBody>
                  <a:tcPr/>
                </a:tc>
                <a:tc>
                  <a:txBody>
                    <a:bodyPr/>
                    <a:lstStyle/>
                    <a:p>
                      <a:pPr algn="ctr"/>
                      <a:r>
                        <a:rPr lang="en-US" sz="1400" dirty="0">
                          <a:solidFill>
                            <a:schemeClr val="dk1"/>
                          </a:solidFill>
                          <a:latin typeface="+mn-lt"/>
                          <a:ea typeface="+mn-ea"/>
                          <a:cs typeface="+mn-cs"/>
                        </a:rPr>
                        <a:t>0.47</a:t>
                      </a:r>
                      <a:endParaRPr lang="de-CH" sz="1400" dirty="0">
                        <a:solidFill>
                          <a:schemeClr val="dk1"/>
                        </a:solidFill>
                        <a:latin typeface="+mn-lt"/>
                        <a:ea typeface="+mn-ea"/>
                        <a:cs typeface="+mn-cs"/>
                      </a:endParaRPr>
                    </a:p>
                  </a:txBody>
                  <a:tcPr/>
                </a:tc>
                <a:tc>
                  <a:txBody>
                    <a:bodyPr/>
                    <a:lstStyle/>
                    <a:p>
                      <a:pPr algn="ctr"/>
                      <a:r>
                        <a:rPr lang="en-US" sz="1400" dirty="0">
                          <a:solidFill>
                            <a:schemeClr val="dk1"/>
                          </a:solidFill>
                          <a:latin typeface="+mn-lt"/>
                          <a:ea typeface="+mn-ea"/>
                          <a:cs typeface="+mn-cs"/>
                        </a:rPr>
                        <a:t>0.40</a:t>
                      </a:r>
                      <a:endParaRPr lang="de-CH" sz="1400" dirty="0">
                        <a:solidFill>
                          <a:schemeClr val="dk1"/>
                        </a:solidFill>
                        <a:latin typeface="+mn-lt"/>
                        <a:ea typeface="+mn-ea"/>
                        <a:cs typeface="+mn-cs"/>
                      </a:endParaRPr>
                    </a:p>
                  </a:txBody>
                  <a:tcPr/>
                </a:tc>
                <a:extLst>
                  <a:ext uri="{0D108BD9-81ED-4DB2-BD59-A6C34878D82A}">
                    <a16:rowId xmlns:a16="http://schemas.microsoft.com/office/drawing/2014/main" val="3229607341"/>
                  </a:ext>
                </a:extLst>
              </a:tr>
              <a:tr h="347344">
                <a:tc>
                  <a:txBody>
                    <a:bodyPr/>
                    <a:lstStyle/>
                    <a:p>
                      <a:r>
                        <a:rPr lang="en-US" sz="1400" dirty="0"/>
                        <a:t>Extra distance bunches (per bunch)</a:t>
                      </a:r>
                      <a:endParaRPr lang="de-CH" sz="1400" dirty="0"/>
                    </a:p>
                  </a:txBody>
                  <a:tcPr/>
                </a:tc>
                <a:tc gridSpan="3">
                  <a:txBody>
                    <a:bodyPr/>
                    <a:lstStyle/>
                    <a:p>
                      <a:pPr algn="ctr"/>
                      <a:r>
                        <a:rPr lang="en-US" sz="1400" dirty="0"/>
                        <a:t>8</a:t>
                      </a:r>
                      <a:endParaRPr lang="de-CH" sz="1400" dirty="0"/>
                    </a:p>
                  </a:txBody>
                  <a:tcPr/>
                </a:tc>
                <a:tc hMerge="1">
                  <a:txBody>
                    <a:bodyPr/>
                    <a:lstStyle/>
                    <a:p>
                      <a:pPr algn="ctr"/>
                      <a:r>
                        <a:rPr lang="en-US" sz="1600" dirty="0"/>
                        <a:t>8</a:t>
                      </a:r>
                      <a:endParaRPr lang="de-CH" sz="1600" dirty="0"/>
                    </a:p>
                  </a:txBody>
                  <a:tcPr/>
                </a:tc>
                <a:tc hMerge="1">
                  <a:txBody>
                    <a:bodyPr/>
                    <a:lstStyle/>
                    <a:p>
                      <a:pPr algn="ctr"/>
                      <a:r>
                        <a:rPr lang="en-US" sz="1600" dirty="0"/>
                        <a:t>8</a:t>
                      </a:r>
                      <a:endParaRPr lang="de-CH" sz="1600" dirty="0"/>
                    </a:p>
                  </a:txBody>
                  <a:tcPr/>
                </a:tc>
                <a:extLst>
                  <a:ext uri="{0D108BD9-81ED-4DB2-BD59-A6C34878D82A}">
                    <a16:rowId xmlns:a16="http://schemas.microsoft.com/office/drawing/2014/main" val="4167848460"/>
                  </a:ext>
                </a:extLst>
              </a:tr>
              <a:tr h="347344">
                <a:tc>
                  <a:txBody>
                    <a:bodyPr/>
                    <a:lstStyle/>
                    <a:p>
                      <a:r>
                        <a:rPr lang="en-US" sz="1400" dirty="0"/>
                        <a:t>RF f (GHz)</a:t>
                      </a:r>
                      <a:endParaRPr lang="de-CH" sz="1400" dirty="0"/>
                    </a:p>
                  </a:txBody>
                  <a:tcPr>
                    <a:solidFill>
                      <a:srgbClr val="00B0F0"/>
                    </a:solidFill>
                  </a:tcPr>
                </a:tc>
                <a:tc>
                  <a:txBody>
                    <a:bodyPr/>
                    <a:lstStyle/>
                    <a:p>
                      <a:pPr algn="ctr"/>
                      <a:r>
                        <a:rPr lang="en-US" sz="1400" dirty="0"/>
                        <a:t>3</a:t>
                      </a:r>
                      <a:endParaRPr lang="de-CH" sz="1400" dirty="0"/>
                    </a:p>
                  </a:txBody>
                  <a:tcPr>
                    <a:solidFill>
                      <a:srgbClr val="00B0F0"/>
                    </a:solidFill>
                  </a:tcPr>
                </a:tc>
                <a:tc>
                  <a:txBody>
                    <a:bodyPr/>
                    <a:lstStyle/>
                    <a:p>
                      <a:pPr algn="ctr"/>
                      <a:r>
                        <a:rPr lang="en-US" sz="1400" dirty="0"/>
                        <a:t>6</a:t>
                      </a:r>
                      <a:endParaRPr lang="de-CH" sz="1400" dirty="0"/>
                    </a:p>
                  </a:txBody>
                  <a:tcPr>
                    <a:solidFill>
                      <a:srgbClr val="00B0F0"/>
                    </a:solidFill>
                  </a:tcPr>
                </a:tc>
                <a:tc>
                  <a:txBody>
                    <a:bodyPr/>
                    <a:lstStyle/>
                    <a:p>
                      <a:pPr algn="ctr"/>
                      <a:r>
                        <a:rPr lang="en-US" sz="1400" dirty="0"/>
                        <a:t>6</a:t>
                      </a:r>
                      <a:endParaRPr lang="de-CH" sz="1400" dirty="0"/>
                    </a:p>
                  </a:txBody>
                  <a:tcPr>
                    <a:solidFill>
                      <a:srgbClr val="00B0F0"/>
                    </a:solidFill>
                  </a:tcPr>
                </a:tc>
                <a:extLst>
                  <a:ext uri="{0D108BD9-81ED-4DB2-BD59-A6C34878D82A}">
                    <a16:rowId xmlns:a16="http://schemas.microsoft.com/office/drawing/2014/main" val="2249690277"/>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RF voltage (MV)</a:t>
                      </a:r>
                      <a:endParaRPr lang="de-CH" sz="1400" dirty="0"/>
                    </a:p>
                  </a:txBody>
                  <a:tcPr/>
                </a:tc>
                <a:tc>
                  <a:txBody>
                    <a:bodyPr/>
                    <a:lstStyle/>
                    <a:p>
                      <a:pPr algn="ctr"/>
                      <a:r>
                        <a:rPr lang="en-US" sz="1400" dirty="0"/>
                        <a:t>803.5</a:t>
                      </a:r>
                      <a:endParaRPr lang="de-CH" sz="1400" dirty="0"/>
                    </a:p>
                  </a:txBody>
                  <a:tcPr/>
                </a:tc>
                <a:tc>
                  <a:txBody>
                    <a:bodyPr/>
                    <a:lstStyle/>
                    <a:p>
                      <a:pPr algn="ctr"/>
                      <a:r>
                        <a:rPr lang="en-US" sz="1400" dirty="0"/>
                        <a:t>415</a:t>
                      </a:r>
                      <a:endParaRPr lang="de-CH" sz="1400" dirty="0"/>
                    </a:p>
                  </a:txBody>
                  <a:tcPr/>
                </a:tc>
                <a:tc>
                  <a:txBody>
                    <a:bodyPr/>
                    <a:lstStyle/>
                    <a:p>
                      <a:pPr algn="ctr"/>
                      <a:r>
                        <a:rPr lang="en-US" sz="1400" dirty="0"/>
                        <a:t>415</a:t>
                      </a:r>
                      <a:endParaRPr lang="de-CH" sz="1400" dirty="0"/>
                    </a:p>
                  </a:txBody>
                  <a:tcPr/>
                </a:tc>
                <a:extLst>
                  <a:ext uri="{0D108BD9-81ED-4DB2-BD59-A6C34878D82A}">
                    <a16:rowId xmlns:a16="http://schemas.microsoft.com/office/drawing/2014/main" val="2471062802"/>
                  </a:ext>
                </a:extLst>
              </a:tr>
              <a:tr h="347344">
                <a:tc>
                  <a:txBody>
                    <a:bodyPr/>
                    <a:lstStyle/>
                    <a:p>
                      <a:r>
                        <a:rPr lang="en-US" sz="1400" dirty="0"/>
                        <a:t>RF length (m)-G = 22.5 MV/m</a:t>
                      </a:r>
                      <a:endParaRPr lang="de-CH" sz="1400" dirty="0"/>
                    </a:p>
                  </a:txBody>
                  <a:tcPr/>
                </a:tc>
                <a:tc>
                  <a:txBody>
                    <a:bodyPr/>
                    <a:lstStyle/>
                    <a:p>
                      <a:pPr algn="ctr"/>
                      <a:r>
                        <a:rPr lang="en-US" sz="1400" dirty="0"/>
                        <a:t>35.71</a:t>
                      </a:r>
                      <a:endParaRPr lang="de-CH" sz="1400" dirty="0"/>
                    </a:p>
                  </a:txBody>
                  <a:tcPr/>
                </a:tc>
                <a:tc>
                  <a:txBody>
                    <a:bodyPr/>
                    <a:lstStyle/>
                    <a:p>
                      <a:pPr algn="ctr"/>
                      <a:r>
                        <a:rPr lang="en-US" sz="1400" dirty="0"/>
                        <a:t>18.44</a:t>
                      </a:r>
                      <a:endParaRPr lang="de-CH" sz="1400" dirty="0"/>
                    </a:p>
                  </a:txBody>
                  <a:tcPr/>
                </a:tc>
                <a:tc>
                  <a:txBody>
                    <a:bodyPr/>
                    <a:lstStyle/>
                    <a:p>
                      <a:pPr algn="ctr"/>
                      <a:r>
                        <a:rPr lang="en-US" sz="1400" dirty="0"/>
                        <a:t>18.44</a:t>
                      </a:r>
                      <a:endParaRPr lang="de-CH" sz="1400" dirty="0"/>
                    </a:p>
                  </a:txBody>
                  <a:tcPr/>
                </a:tc>
                <a:extLst>
                  <a:ext uri="{0D108BD9-81ED-4DB2-BD59-A6C34878D82A}">
                    <a16:rowId xmlns:a16="http://schemas.microsoft.com/office/drawing/2014/main" val="1898082374"/>
                  </a:ext>
                </a:extLst>
              </a:tr>
              <a:tr h="347344">
                <a:tc>
                  <a:txBody>
                    <a:bodyPr/>
                    <a:lstStyle/>
                    <a:p>
                      <a:r>
                        <a:rPr lang="en-US" sz="1400" dirty="0"/>
                        <a:t>DE/E (%)</a:t>
                      </a:r>
                      <a:endParaRPr lang="de-CH" sz="1400" dirty="0"/>
                    </a:p>
                  </a:txBody>
                  <a:tcPr/>
                </a:tc>
                <a:tc>
                  <a:txBody>
                    <a:bodyPr/>
                    <a:lstStyle/>
                    <a:p>
                      <a:pPr algn="ctr"/>
                      <a:r>
                        <a:rPr lang="en-US" sz="1400" dirty="0"/>
                        <a:t>0.134</a:t>
                      </a:r>
                      <a:endParaRPr lang="de-CH" sz="1400" dirty="0"/>
                    </a:p>
                  </a:txBody>
                  <a:tcPr/>
                </a:tc>
                <a:tc>
                  <a:txBody>
                    <a:bodyPr/>
                    <a:lstStyle/>
                    <a:p>
                      <a:pPr algn="ctr"/>
                      <a:r>
                        <a:rPr lang="en-US" sz="1400" dirty="0"/>
                        <a:t>0.135</a:t>
                      </a:r>
                      <a:endParaRPr lang="de-CH" sz="1400" dirty="0"/>
                    </a:p>
                  </a:txBody>
                  <a:tcPr/>
                </a:tc>
                <a:tc>
                  <a:txBody>
                    <a:bodyPr/>
                    <a:lstStyle/>
                    <a:p>
                      <a:pPr algn="ctr"/>
                      <a:r>
                        <a:rPr lang="en-US" sz="1400" dirty="0"/>
                        <a:t>0.098</a:t>
                      </a:r>
                      <a:endParaRPr lang="de-CH" sz="1400" dirty="0"/>
                    </a:p>
                  </a:txBody>
                  <a:tcPr/>
                </a:tc>
                <a:extLst>
                  <a:ext uri="{0D108BD9-81ED-4DB2-BD59-A6C34878D82A}">
                    <a16:rowId xmlns:a16="http://schemas.microsoft.com/office/drawing/2014/main" val="1021554895"/>
                  </a:ext>
                </a:extLst>
              </a:tr>
              <a:tr h="347344">
                <a:tc>
                  <a:txBody>
                    <a:bodyPr/>
                    <a:lstStyle/>
                    <a:p>
                      <a:r>
                        <a:rPr lang="en-US" sz="1400" dirty="0"/>
                        <a:t>Bunch length (mm)</a:t>
                      </a:r>
                      <a:endParaRPr lang="de-CH" sz="1400" dirty="0"/>
                    </a:p>
                  </a:txBody>
                  <a:tcPr/>
                </a:tc>
                <a:tc>
                  <a:txBody>
                    <a:bodyPr/>
                    <a:lstStyle/>
                    <a:p>
                      <a:pPr algn="ctr"/>
                      <a:r>
                        <a:rPr lang="en-US" sz="1400" dirty="0"/>
                        <a:t>2.82</a:t>
                      </a:r>
                      <a:endParaRPr lang="de-CH" sz="1400" dirty="0"/>
                    </a:p>
                  </a:txBody>
                  <a:tcPr/>
                </a:tc>
                <a:tc>
                  <a:txBody>
                    <a:bodyPr/>
                    <a:lstStyle/>
                    <a:p>
                      <a:pPr algn="ctr"/>
                      <a:r>
                        <a:rPr lang="en-US" sz="1400" dirty="0"/>
                        <a:t>3.42</a:t>
                      </a:r>
                      <a:endParaRPr lang="de-CH" sz="1400" dirty="0"/>
                    </a:p>
                  </a:txBody>
                  <a:tcPr/>
                </a:tc>
                <a:tc>
                  <a:txBody>
                    <a:bodyPr/>
                    <a:lstStyle/>
                    <a:p>
                      <a:pPr algn="ctr"/>
                      <a:r>
                        <a:rPr lang="en-US" sz="1400" dirty="0"/>
                        <a:t>4.05</a:t>
                      </a:r>
                      <a:endParaRPr lang="de-CH" sz="1400" dirty="0"/>
                    </a:p>
                  </a:txBody>
                  <a:tcPr/>
                </a:tc>
                <a:extLst>
                  <a:ext uri="{0D108BD9-81ED-4DB2-BD59-A6C34878D82A}">
                    <a16:rowId xmlns:a16="http://schemas.microsoft.com/office/drawing/2014/main" val="4160962184"/>
                  </a:ext>
                </a:extLst>
              </a:tr>
            </a:tbl>
          </a:graphicData>
        </a:graphic>
      </p:graphicFrame>
      <p:sp>
        <p:nvSpPr>
          <p:cNvPr id="8" name="TextBox 7">
            <a:extLst>
              <a:ext uri="{FF2B5EF4-FFF2-40B4-BE49-F238E27FC236}">
                <a16:creationId xmlns:a16="http://schemas.microsoft.com/office/drawing/2014/main" id="{6E50BB00-8450-E288-174F-847853ABB9E1}"/>
              </a:ext>
            </a:extLst>
          </p:cNvPr>
          <p:cNvSpPr txBox="1"/>
          <p:nvPr/>
        </p:nvSpPr>
        <p:spPr bwMode="auto">
          <a:xfrm>
            <a:off x="8314605" y="3379158"/>
            <a:ext cx="3374477" cy="1815882"/>
          </a:xfrm>
          <a:prstGeom prst="rect">
            <a:avLst/>
          </a:prstGeom>
          <a:noFill/>
        </p:spPr>
        <p:txBody>
          <a:bodyPr wrap="square" rtlCol="0">
            <a:spAutoFit/>
          </a:bodyPr>
          <a:lstStyle/>
          <a:p>
            <a:r>
              <a:rPr lang="en-US" i="1" dirty="0">
                <a:latin typeface="+mn-lt"/>
              </a:rPr>
              <a:t>All done assuming that the chirp residual from the BC is compensated</a:t>
            </a:r>
          </a:p>
          <a:p>
            <a:endParaRPr lang="en-US" i="1" dirty="0">
              <a:latin typeface="+mn-lt"/>
            </a:endParaRPr>
          </a:p>
          <a:p>
            <a:endParaRPr lang="en-US" i="1" dirty="0">
              <a:latin typeface="+mn-lt"/>
            </a:endParaRPr>
          </a:p>
          <a:p>
            <a:r>
              <a:rPr lang="en-US" i="1" dirty="0">
                <a:latin typeface="+mn-lt"/>
              </a:rPr>
              <a:t>We may use it </a:t>
            </a:r>
            <a:r>
              <a:rPr lang="en-US" i="1" dirty="0">
                <a:latin typeface="+mn-lt"/>
                <a:sym typeface="Wingdings" panose="05000000000000000000" pitchFamily="2" charset="2"/>
              </a:rPr>
              <a:t> wakes “</a:t>
            </a:r>
            <a:r>
              <a:rPr lang="en-US" i="1" dirty="0" err="1">
                <a:latin typeface="+mn-lt"/>
                <a:sym typeface="Wingdings" panose="05000000000000000000" pitchFamily="2" charset="2"/>
              </a:rPr>
              <a:t>dechirping</a:t>
            </a:r>
            <a:r>
              <a:rPr lang="en-US" i="1" dirty="0">
                <a:latin typeface="+mn-lt"/>
                <a:sym typeface="Wingdings" panose="05000000000000000000" pitchFamily="2" charset="2"/>
              </a:rPr>
              <a:t>” the chirp coming from the compression</a:t>
            </a:r>
            <a:endParaRPr lang="de-CH" i="1" dirty="0">
              <a:latin typeface="+mn-lt"/>
            </a:endParaRPr>
          </a:p>
        </p:txBody>
      </p:sp>
    </p:spTree>
    <p:extLst>
      <p:ext uri="{BB962C8B-B14F-4D97-AF65-F5344CB8AC3E}">
        <p14:creationId xmlns:p14="http://schemas.microsoft.com/office/powerpoint/2010/main" val="1409540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ectangle 1"/>
          <p:cNvSpPr/>
          <p:nvPr/>
        </p:nvSpPr>
        <p:spPr bwMode="auto">
          <a:xfrm>
            <a:off x="1066799" y="1430214"/>
            <a:ext cx="6791038" cy="4879105"/>
          </a:xfrm>
          <a:prstGeom prst="rect">
            <a:avLst/>
          </a:prstGeom>
          <a:solidFill>
            <a:schemeClr val="accent5">
              <a:lumMod val="40000"/>
              <a:lumOff val="60000"/>
              <a:alpha val="60000"/>
            </a:schemeClr>
          </a:solidFill>
          <a:ln w="9525" cap="flat" cmpd="sng" algn="ctr">
            <a:noFill/>
            <a:prstDash val="solid"/>
            <a:round/>
            <a:headEnd type="none" w="med" len="med"/>
            <a:tailEnd type="none" w="med" len="med"/>
          </a:ln>
          <a:effectLst>
            <a:glow rad="63500">
              <a:schemeClr val="accent5">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a:lnSpc>
                <a:spcPct val="100000"/>
              </a:lnSpc>
              <a:spcBef>
                <a:spcPts val="0"/>
              </a:spcBef>
              <a:spcAft>
                <a:spcPts val="0"/>
              </a:spcAft>
              <a:buClrTx/>
              <a:buSzTx/>
              <a:buFontTx/>
              <a:buNone/>
              <a:defRPr/>
            </a:pPr>
            <a:endParaRPr lang="de-CH" sz="2400" b="0" i="0" u="none" strike="noStrike" cap="none">
              <a:ln>
                <a:noFill/>
              </a:ln>
              <a:solidFill>
                <a:schemeClr val="tx1"/>
              </a:solidFill>
              <a:latin typeface="Times"/>
            </a:endParaRPr>
          </a:p>
        </p:txBody>
      </p:sp>
      <p:sp>
        <p:nvSpPr>
          <p:cNvPr id="3" name="Titel 2"/>
          <p:cNvSpPr>
            <a:spLocks noGrp="1"/>
          </p:cNvSpPr>
          <p:nvPr>
            <p:ph type="title"/>
          </p:nvPr>
        </p:nvSpPr>
        <p:spPr bwMode="auto"/>
        <p:txBody>
          <a:bodyPr/>
          <a:lstStyle/>
          <a:p>
            <a:pPr>
              <a:defRPr/>
            </a:pPr>
            <a:r>
              <a:rPr lang="de-CH" sz="3200" dirty="0"/>
              <a:t>Outlook</a:t>
            </a:r>
            <a:endParaRPr dirty="0"/>
          </a:p>
        </p:txBody>
      </p:sp>
      <p:sp>
        <p:nvSpPr>
          <p:cNvPr id="42" name="Content Placeholder 1"/>
          <p:cNvSpPr>
            <a:spLocks noGrp="1"/>
          </p:cNvSpPr>
          <p:nvPr>
            <p:ph sz="quarter" idx="13"/>
          </p:nvPr>
        </p:nvSpPr>
        <p:spPr bwMode="auto">
          <a:xfrm>
            <a:off x="1169419" y="1556792"/>
            <a:ext cx="6688418" cy="4608512"/>
          </a:xfrm>
        </p:spPr>
        <p:txBody>
          <a:bodyPr/>
          <a:lstStyle/>
          <a:p>
            <a:pPr>
              <a:buClr>
                <a:srgbClr val="0070C0"/>
              </a:buClr>
              <a:buSzPct val="150000"/>
              <a:buFont typeface="Wingdings"/>
              <a:buChar char="§"/>
              <a:defRPr/>
            </a:pPr>
            <a:r>
              <a:rPr lang="en-US" sz="2000" b="1" dirty="0">
                <a:solidFill>
                  <a:schemeClr val="bg1"/>
                </a:solidFill>
              </a:rPr>
              <a:t>Answers from the previous meeting</a:t>
            </a:r>
          </a:p>
          <a:p>
            <a:pPr>
              <a:buClr>
                <a:srgbClr val="0070C0"/>
              </a:buClr>
              <a:buSzPct val="150000"/>
              <a:buFont typeface="Wingdings"/>
              <a:buChar char="§"/>
              <a:defRPr/>
            </a:pPr>
            <a:endParaRPr lang="en-US" sz="1600" b="1" dirty="0">
              <a:solidFill>
                <a:schemeClr val="bg1"/>
              </a:solidFill>
            </a:endParaRPr>
          </a:p>
          <a:p>
            <a:pPr>
              <a:buClr>
                <a:srgbClr val="0070C0"/>
              </a:buClr>
              <a:buSzPct val="150000"/>
              <a:buFont typeface="Wingdings"/>
              <a:buChar char="§"/>
              <a:defRPr/>
            </a:pPr>
            <a:r>
              <a:rPr lang="en-US" sz="2000" b="1" dirty="0">
                <a:solidFill>
                  <a:schemeClr val="bg1"/>
                </a:solidFill>
              </a:rPr>
              <a:t>JA and Q</a:t>
            </a:r>
          </a:p>
          <a:p>
            <a:pPr lvl="1">
              <a:buClr>
                <a:srgbClr val="0070C0"/>
              </a:buClr>
              <a:buSzPct val="125000"/>
              <a:buFont typeface="Arial"/>
              <a:buChar char="•"/>
              <a:defRPr/>
            </a:pPr>
            <a:r>
              <a:rPr lang="en-US" sz="1600" dirty="0">
                <a:solidFill>
                  <a:schemeClr val="bg1"/>
                </a:solidFill>
              </a:rPr>
              <a:t>Check the impact of the different charges (requested by Alexej)</a:t>
            </a:r>
          </a:p>
          <a:p>
            <a:pPr marL="177800" lvl="1" indent="0">
              <a:buClr>
                <a:srgbClr val="0070C0"/>
              </a:buClr>
              <a:buSzPct val="125000"/>
              <a:buNone/>
              <a:defRPr/>
            </a:pPr>
            <a:endParaRPr lang="en-US" sz="1600" b="1" dirty="0">
              <a:solidFill>
                <a:schemeClr val="bg1"/>
              </a:solidFill>
            </a:endParaRPr>
          </a:p>
          <a:p>
            <a:pPr>
              <a:buClr>
                <a:srgbClr val="0070C0"/>
              </a:buClr>
              <a:buSzPct val="150000"/>
              <a:buFont typeface="Wingdings"/>
              <a:buChar char="§"/>
              <a:defRPr/>
            </a:pPr>
            <a:r>
              <a:rPr lang="en-US" sz="2000" b="1" dirty="0">
                <a:solidFill>
                  <a:schemeClr val="bg1"/>
                </a:solidFill>
              </a:rPr>
              <a:t> Energy compressor: work in progress</a:t>
            </a:r>
          </a:p>
          <a:p>
            <a:pPr lvl="1">
              <a:buClr>
                <a:srgbClr val="0070C0"/>
              </a:buClr>
              <a:buSzPct val="125000"/>
              <a:buFont typeface="Arial"/>
              <a:buChar char="•"/>
              <a:defRPr/>
            </a:pPr>
            <a:r>
              <a:rPr lang="en-US" sz="1600" dirty="0">
                <a:solidFill>
                  <a:schemeClr val="bg1"/>
                </a:solidFill>
              </a:rPr>
              <a:t>“Standard” mode</a:t>
            </a:r>
          </a:p>
          <a:p>
            <a:pPr lvl="1">
              <a:buClr>
                <a:srgbClr val="0070C0"/>
              </a:buClr>
              <a:buSzPct val="125000"/>
              <a:buFont typeface="Arial"/>
              <a:buChar char="•"/>
              <a:defRPr/>
            </a:pPr>
            <a:r>
              <a:rPr lang="en-US" sz="1600" dirty="0">
                <a:solidFill>
                  <a:schemeClr val="bg1"/>
                </a:solidFill>
              </a:rPr>
              <a:t>Using the BC downstream of DR</a:t>
            </a:r>
          </a:p>
          <a:p>
            <a:pPr lvl="1">
              <a:buClr>
                <a:srgbClr val="0070C0"/>
              </a:buClr>
              <a:buSzPct val="125000"/>
              <a:buFont typeface="Arial"/>
              <a:buChar char="•"/>
              <a:defRPr/>
            </a:pPr>
            <a:r>
              <a:rPr lang="en-US" sz="1600" dirty="0">
                <a:solidFill>
                  <a:schemeClr val="bg1"/>
                </a:solidFill>
              </a:rPr>
              <a:t>Varying the bunch length</a:t>
            </a:r>
          </a:p>
          <a:p>
            <a:pPr lvl="1">
              <a:buClr>
                <a:srgbClr val="0070C0"/>
              </a:buClr>
              <a:buSzPct val="125000"/>
              <a:buFont typeface="Arial"/>
              <a:buChar char="•"/>
              <a:defRPr/>
            </a:pPr>
            <a:r>
              <a:rPr lang="en-US" sz="1600" dirty="0">
                <a:solidFill>
                  <a:schemeClr val="bg1"/>
                </a:solidFill>
              </a:rPr>
              <a:t>Comparison with the case without using EC</a:t>
            </a:r>
            <a:endParaRPr lang="en-US" sz="2000" b="1" dirty="0">
              <a:solidFill>
                <a:schemeClr val="bg1"/>
              </a:solidFill>
            </a:endParaRPr>
          </a:p>
          <a:p>
            <a:pPr>
              <a:buClr>
                <a:srgbClr val="0070C0"/>
              </a:buClr>
              <a:buSzPct val="150000"/>
              <a:buFont typeface="Wingdings"/>
              <a:buChar char="§"/>
              <a:defRPr/>
            </a:pPr>
            <a:endParaRPr lang="en-US" sz="1000" b="1" dirty="0">
              <a:solidFill>
                <a:schemeClr val="bg1"/>
              </a:solidFill>
            </a:endParaRPr>
          </a:p>
          <a:p>
            <a:pPr>
              <a:buClr>
                <a:srgbClr val="0070C0"/>
              </a:buClr>
              <a:buSzPct val="150000"/>
              <a:buFont typeface="Wingdings"/>
              <a:buChar char="§"/>
              <a:defRPr/>
            </a:pPr>
            <a:r>
              <a:rPr lang="en-US" sz="2000" b="1" dirty="0">
                <a:solidFill>
                  <a:schemeClr val="bg1"/>
                </a:solidFill>
              </a:rPr>
              <a:t>Conclusions</a:t>
            </a:r>
            <a:endParaRPr lang="de-CH" sz="2000" b="1" dirty="0">
              <a:solidFill>
                <a:schemeClr val="bg1"/>
              </a:solidFill>
            </a:endParaRPr>
          </a:p>
        </p:txBody>
      </p:sp>
      <p:pic>
        <p:nvPicPr>
          <p:cNvPr id="1026" name="Picture 2" descr="https://cds.cern.ch/record/2689893/files/FCC_CLIC_250dpi.jpg?subformat=icon-1440"/>
          <p:cNvPicPr>
            <a:picLocks noChangeAspect="1" noChangeArrowheads="1"/>
          </p:cNvPicPr>
          <p:nvPr/>
        </p:nvPicPr>
        <p:blipFill>
          <a:blip r:embed="rId2"/>
          <a:srcRect l="4213" t="5382" r="4257" b="10476"/>
          <a:stretch/>
        </p:blipFill>
        <p:spPr bwMode="auto">
          <a:xfrm>
            <a:off x="7990490" y="116632"/>
            <a:ext cx="4169834" cy="4072862"/>
          </a:xfrm>
          <a:prstGeom prst="rect">
            <a:avLst/>
          </a:prstGeom>
          <a:noFill/>
          <a:effectLst>
            <a:softEdge rad="381000"/>
          </a:effectLst>
        </p:spPr>
      </p:pic>
    </p:spTree>
    <p:extLst>
      <p:ext uri="{BB962C8B-B14F-4D97-AF65-F5344CB8AC3E}">
        <p14:creationId xmlns:p14="http://schemas.microsoft.com/office/powerpoint/2010/main" val="445074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F3FF64-43EE-64D1-F4FE-1FCBD03CA19B}"/>
              </a:ext>
            </a:extLst>
          </p:cNvPr>
          <p:cNvSpPr>
            <a:spLocks noGrp="1"/>
          </p:cNvSpPr>
          <p:nvPr>
            <p:ph type="title"/>
          </p:nvPr>
        </p:nvSpPr>
        <p:spPr/>
        <p:txBody>
          <a:bodyPr/>
          <a:lstStyle/>
          <a:p>
            <a:r>
              <a:rPr lang="en-US" dirty="0"/>
              <a:t>Chicane superconductive</a:t>
            </a:r>
            <a:endParaRPr lang="de-CH" dirty="0"/>
          </a:p>
        </p:txBody>
      </p:sp>
      <p:sp>
        <p:nvSpPr>
          <p:cNvPr id="4" name="Slide Number Placeholder 3">
            <a:extLst>
              <a:ext uri="{FF2B5EF4-FFF2-40B4-BE49-F238E27FC236}">
                <a16:creationId xmlns:a16="http://schemas.microsoft.com/office/drawing/2014/main" id="{98C9D02D-3069-3297-2876-E7D3B09F9279}"/>
              </a:ext>
            </a:extLst>
          </p:cNvPr>
          <p:cNvSpPr>
            <a:spLocks noGrp="1"/>
          </p:cNvSpPr>
          <p:nvPr>
            <p:ph type="sldNum" sz="quarter" idx="16"/>
          </p:nvPr>
        </p:nvSpPr>
        <p:spPr/>
        <p:txBody>
          <a:bodyPr/>
          <a:lstStyle/>
          <a:p>
            <a:pPr algn="r">
              <a:defRPr/>
            </a:pPr>
            <a:r>
              <a:rPr lang="de-DE"/>
              <a:t>page </a:t>
            </a:r>
            <a:fld id="{EBC07571-3134-BB4B-B83F-1A9FE18D34F3}" type="slidenum">
              <a:rPr lang="de-DE" smtClean="0"/>
              <a:t>20</a:t>
            </a:fld>
            <a:endParaRPr lang="de-DE"/>
          </a:p>
        </p:txBody>
      </p:sp>
      <p:pic>
        <p:nvPicPr>
          <p:cNvPr id="6" name="Picture 5">
            <a:extLst>
              <a:ext uri="{FF2B5EF4-FFF2-40B4-BE49-F238E27FC236}">
                <a16:creationId xmlns:a16="http://schemas.microsoft.com/office/drawing/2014/main" id="{0BD5D6FA-5464-540C-7004-73BD98197B76}"/>
              </a:ext>
            </a:extLst>
          </p:cNvPr>
          <p:cNvPicPr>
            <a:picLocks noChangeAspect="1"/>
          </p:cNvPicPr>
          <p:nvPr/>
        </p:nvPicPr>
        <p:blipFill>
          <a:blip r:embed="rId2"/>
          <a:stretch>
            <a:fillRect/>
          </a:stretch>
        </p:blipFill>
        <p:spPr>
          <a:xfrm>
            <a:off x="839262" y="1389223"/>
            <a:ext cx="5714560" cy="3993237"/>
          </a:xfrm>
          <a:prstGeom prst="rect">
            <a:avLst/>
          </a:prstGeom>
        </p:spPr>
      </p:pic>
      <p:pic>
        <p:nvPicPr>
          <p:cNvPr id="8" name="Picture 7">
            <a:extLst>
              <a:ext uri="{FF2B5EF4-FFF2-40B4-BE49-F238E27FC236}">
                <a16:creationId xmlns:a16="http://schemas.microsoft.com/office/drawing/2014/main" id="{776EFD5F-8BD0-73A4-9F64-37C5B90F063B}"/>
              </a:ext>
            </a:extLst>
          </p:cNvPr>
          <p:cNvPicPr>
            <a:picLocks noChangeAspect="1"/>
          </p:cNvPicPr>
          <p:nvPr/>
        </p:nvPicPr>
        <p:blipFill>
          <a:blip r:embed="rId3"/>
          <a:stretch>
            <a:fillRect/>
          </a:stretch>
        </p:blipFill>
        <p:spPr>
          <a:xfrm>
            <a:off x="6817835" y="1397607"/>
            <a:ext cx="4891570" cy="4062785"/>
          </a:xfrm>
          <a:prstGeom prst="rect">
            <a:avLst/>
          </a:prstGeom>
        </p:spPr>
      </p:pic>
      <p:sp>
        <p:nvSpPr>
          <p:cNvPr id="9" name="TextBox 8">
            <a:extLst>
              <a:ext uri="{FF2B5EF4-FFF2-40B4-BE49-F238E27FC236}">
                <a16:creationId xmlns:a16="http://schemas.microsoft.com/office/drawing/2014/main" id="{ED26D2B7-450B-6756-2ABA-19700B1C7D64}"/>
              </a:ext>
            </a:extLst>
          </p:cNvPr>
          <p:cNvSpPr txBox="1"/>
          <p:nvPr/>
        </p:nvSpPr>
        <p:spPr bwMode="auto">
          <a:xfrm>
            <a:off x="3143672" y="5805264"/>
            <a:ext cx="6408712" cy="338554"/>
          </a:xfrm>
          <a:prstGeom prst="rect">
            <a:avLst/>
          </a:prstGeom>
          <a:noFill/>
        </p:spPr>
        <p:txBody>
          <a:bodyPr wrap="square" rtlCol="0">
            <a:spAutoFit/>
          </a:bodyPr>
          <a:lstStyle/>
          <a:p>
            <a:pPr algn="ctr"/>
            <a:r>
              <a:rPr lang="en-US" dirty="0">
                <a:latin typeface="+mn-lt"/>
              </a:rPr>
              <a:t>We can assess R56 = 0.8 m</a:t>
            </a:r>
            <a:endParaRPr lang="de-CH" dirty="0">
              <a:latin typeface="+mn-lt"/>
            </a:endParaRPr>
          </a:p>
        </p:txBody>
      </p:sp>
    </p:spTree>
    <p:extLst>
      <p:ext uri="{BB962C8B-B14F-4D97-AF65-F5344CB8AC3E}">
        <p14:creationId xmlns:p14="http://schemas.microsoft.com/office/powerpoint/2010/main" val="773251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01B26B-1539-C717-4658-428DBFD98777}"/>
              </a:ext>
            </a:extLst>
          </p:cNvPr>
          <p:cNvSpPr>
            <a:spLocks noGrp="1"/>
          </p:cNvSpPr>
          <p:nvPr>
            <p:ph type="title"/>
          </p:nvPr>
        </p:nvSpPr>
        <p:spPr/>
        <p:txBody>
          <a:bodyPr/>
          <a:lstStyle/>
          <a:p>
            <a:r>
              <a:rPr lang="en-US" dirty="0"/>
              <a:t>Multi-bunch: S-band</a:t>
            </a:r>
            <a:endParaRPr lang="de-CH" dirty="0"/>
          </a:p>
        </p:txBody>
      </p:sp>
      <p:sp>
        <p:nvSpPr>
          <p:cNvPr id="4" name="Slide Number Placeholder 3">
            <a:extLst>
              <a:ext uri="{FF2B5EF4-FFF2-40B4-BE49-F238E27FC236}">
                <a16:creationId xmlns:a16="http://schemas.microsoft.com/office/drawing/2014/main" id="{7C730297-DE90-2CB1-D519-A47578857F9C}"/>
              </a:ext>
            </a:extLst>
          </p:cNvPr>
          <p:cNvSpPr>
            <a:spLocks noGrp="1"/>
          </p:cNvSpPr>
          <p:nvPr>
            <p:ph type="sldNum" sz="quarter" idx="16"/>
          </p:nvPr>
        </p:nvSpPr>
        <p:spPr/>
        <p:txBody>
          <a:bodyPr/>
          <a:lstStyle/>
          <a:p>
            <a:pPr algn="r">
              <a:defRPr/>
            </a:pPr>
            <a:r>
              <a:rPr lang="de-DE"/>
              <a:t>page </a:t>
            </a:r>
            <a:fld id="{EBC07571-3134-BB4B-B83F-1A9FE18D34F3}" type="slidenum">
              <a:rPr lang="de-DE" smtClean="0"/>
              <a:t>21</a:t>
            </a:fld>
            <a:endParaRPr lang="de-DE"/>
          </a:p>
        </p:txBody>
      </p:sp>
      <p:sp>
        <p:nvSpPr>
          <p:cNvPr id="5" name="TextBox 4">
            <a:extLst>
              <a:ext uri="{FF2B5EF4-FFF2-40B4-BE49-F238E27FC236}">
                <a16:creationId xmlns:a16="http://schemas.microsoft.com/office/drawing/2014/main" id="{AA28A6D5-FDAE-F7AD-4DAE-0A8C4586C0D4}"/>
              </a:ext>
            </a:extLst>
          </p:cNvPr>
          <p:cNvSpPr txBox="1"/>
          <p:nvPr/>
        </p:nvSpPr>
        <p:spPr bwMode="auto">
          <a:xfrm>
            <a:off x="1343472" y="908720"/>
            <a:ext cx="10153128" cy="584775"/>
          </a:xfrm>
          <a:prstGeom prst="rect">
            <a:avLst/>
          </a:prstGeom>
          <a:noFill/>
        </p:spPr>
        <p:txBody>
          <a:bodyPr wrap="square" rtlCol="0">
            <a:spAutoFit/>
          </a:bodyPr>
          <a:lstStyle/>
          <a:p>
            <a:r>
              <a:rPr lang="en-US" dirty="0">
                <a:latin typeface="+mn-lt"/>
              </a:rPr>
              <a:t>In the case that we assume DE/E = 2%. If we have almost 0% from the DR -&gt; 2%*17 GeV/20 GeV = 1.7% </a:t>
            </a:r>
            <a:r>
              <a:rPr lang="en-US" dirty="0">
                <a:latin typeface="+mn-lt"/>
                <a:sym typeface="Wingdings" panose="05000000000000000000" pitchFamily="2" charset="2"/>
              </a:rPr>
              <a:t> ±0.85%</a:t>
            </a:r>
          </a:p>
          <a:p>
            <a:r>
              <a:rPr lang="en-US" dirty="0">
                <a:latin typeface="+mn-lt"/>
                <a:sym typeface="Wingdings" panose="05000000000000000000" pitchFamily="2" charset="2"/>
              </a:rPr>
              <a:t>I consider the case of the downstream cavity S-band and C-band</a:t>
            </a:r>
            <a:endParaRPr lang="de-CH" dirty="0">
              <a:latin typeface="+mn-lt"/>
            </a:endParaRPr>
          </a:p>
        </p:txBody>
      </p:sp>
      <p:pic>
        <p:nvPicPr>
          <p:cNvPr id="10" name="Picture 9">
            <a:extLst>
              <a:ext uri="{FF2B5EF4-FFF2-40B4-BE49-F238E27FC236}">
                <a16:creationId xmlns:a16="http://schemas.microsoft.com/office/drawing/2014/main" id="{30EB17F3-7F9C-1A42-014E-5DDBE23E5649}"/>
              </a:ext>
            </a:extLst>
          </p:cNvPr>
          <p:cNvPicPr>
            <a:picLocks noChangeAspect="1"/>
          </p:cNvPicPr>
          <p:nvPr/>
        </p:nvPicPr>
        <p:blipFill>
          <a:blip r:embed="rId2"/>
          <a:stretch>
            <a:fillRect/>
          </a:stretch>
        </p:blipFill>
        <p:spPr>
          <a:xfrm>
            <a:off x="54674" y="3318567"/>
            <a:ext cx="11967760" cy="2719096"/>
          </a:xfrm>
          <a:prstGeom prst="rect">
            <a:avLst/>
          </a:prstGeom>
        </p:spPr>
      </p:pic>
      <p:pic>
        <p:nvPicPr>
          <p:cNvPr id="11" name="Picture 10">
            <a:extLst>
              <a:ext uri="{FF2B5EF4-FFF2-40B4-BE49-F238E27FC236}">
                <a16:creationId xmlns:a16="http://schemas.microsoft.com/office/drawing/2014/main" id="{E3364D14-31B0-1B78-4966-ED7D871F3784}"/>
              </a:ext>
            </a:extLst>
          </p:cNvPr>
          <p:cNvPicPr>
            <a:picLocks noChangeAspect="1"/>
          </p:cNvPicPr>
          <p:nvPr/>
        </p:nvPicPr>
        <p:blipFill>
          <a:blip r:embed="rId3"/>
          <a:stretch>
            <a:fillRect/>
          </a:stretch>
        </p:blipFill>
        <p:spPr>
          <a:xfrm>
            <a:off x="1055440" y="1859305"/>
            <a:ext cx="3314700" cy="971550"/>
          </a:xfrm>
          <a:prstGeom prst="rect">
            <a:avLst/>
          </a:prstGeom>
        </p:spPr>
      </p:pic>
      <p:pic>
        <p:nvPicPr>
          <p:cNvPr id="12" name="Picture 11">
            <a:extLst>
              <a:ext uri="{FF2B5EF4-FFF2-40B4-BE49-F238E27FC236}">
                <a16:creationId xmlns:a16="http://schemas.microsoft.com/office/drawing/2014/main" id="{20248AEB-0052-DF38-C101-8834C40460CF}"/>
              </a:ext>
            </a:extLst>
          </p:cNvPr>
          <p:cNvPicPr>
            <a:picLocks noChangeAspect="1"/>
          </p:cNvPicPr>
          <p:nvPr/>
        </p:nvPicPr>
        <p:blipFill>
          <a:blip r:embed="rId4"/>
          <a:stretch>
            <a:fillRect/>
          </a:stretch>
        </p:blipFill>
        <p:spPr>
          <a:xfrm>
            <a:off x="5984880" y="1805962"/>
            <a:ext cx="5724525" cy="971550"/>
          </a:xfrm>
          <a:prstGeom prst="rect">
            <a:avLst/>
          </a:prstGeom>
        </p:spPr>
      </p:pic>
      <p:sp>
        <p:nvSpPr>
          <p:cNvPr id="2" name="TextBox 1">
            <a:extLst>
              <a:ext uri="{FF2B5EF4-FFF2-40B4-BE49-F238E27FC236}">
                <a16:creationId xmlns:a16="http://schemas.microsoft.com/office/drawing/2014/main" id="{6BFF0A81-100E-98F3-CE18-EAF06F27BEFC}"/>
              </a:ext>
            </a:extLst>
          </p:cNvPr>
          <p:cNvSpPr txBox="1"/>
          <p:nvPr/>
        </p:nvSpPr>
        <p:spPr bwMode="auto">
          <a:xfrm>
            <a:off x="3016816" y="6227846"/>
            <a:ext cx="7056784" cy="338554"/>
          </a:xfrm>
          <a:prstGeom prst="rect">
            <a:avLst/>
          </a:prstGeom>
          <a:noFill/>
        </p:spPr>
        <p:txBody>
          <a:bodyPr wrap="square" rtlCol="0">
            <a:spAutoFit/>
          </a:bodyPr>
          <a:lstStyle/>
          <a:p>
            <a:pPr algn="ctr"/>
            <a:r>
              <a:rPr lang="de-CH" dirty="0"/>
              <a:t>Do not </a:t>
            </a:r>
            <a:r>
              <a:rPr lang="de-CH" dirty="0" err="1"/>
              <a:t>consider</a:t>
            </a:r>
            <a:r>
              <a:rPr lang="de-CH" dirty="0"/>
              <a:t> </a:t>
            </a:r>
            <a:r>
              <a:rPr lang="de-CH" dirty="0" err="1"/>
              <a:t>the</a:t>
            </a:r>
            <a:r>
              <a:rPr lang="de-CH" dirty="0"/>
              <a:t> </a:t>
            </a:r>
            <a:r>
              <a:rPr lang="de-CH" dirty="0" err="1"/>
              <a:t>single</a:t>
            </a:r>
            <a:r>
              <a:rPr lang="de-CH" dirty="0"/>
              <a:t> </a:t>
            </a:r>
            <a:r>
              <a:rPr lang="de-CH" dirty="0" err="1"/>
              <a:t>bunch</a:t>
            </a:r>
            <a:r>
              <a:rPr lang="de-CH" dirty="0"/>
              <a:t> extra time </a:t>
            </a:r>
            <a:r>
              <a:rPr lang="de-CH" dirty="0" err="1"/>
              <a:t>separation</a:t>
            </a:r>
            <a:endParaRPr lang="de-CH" dirty="0"/>
          </a:p>
        </p:txBody>
      </p:sp>
    </p:spTree>
    <p:extLst>
      <p:ext uri="{BB962C8B-B14F-4D97-AF65-F5344CB8AC3E}">
        <p14:creationId xmlns:p14="http://schemas.microsoft.com/office/powerpoint/2010/main" val="2353691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0C19C2-E5C1-959C-2312-4C8C0916440C}"/>
              </a:ext>
            </a:extLst>
          </p:cNvPr>
          <p:cNvSpPr>
            <a:spLocks noGrp="1"/>
          </p:cNvSpPr>
          <p:nvPr>
            <p:ph type="title"/>
          </p:nvPr>
        </p:nvSpPr>
        <p:spPr/>
        <p:txBody>
          <a:bodyPr/>
          <a:lstStyle/>
          <a:p>
            <a:r>
              <a:rPr lang="en-US" dirty="0"/>
              <a:t>Single bunch, S-band</a:t>
            </a:r>
            <a:endParaRPr lang="de-CH" dirty="0"/>
          </a:p>
        </p:txBody>
      </p:sp>
      <p:sp>
        <p:nvSpPr>
          <p:cNvPr id="4" name="Slide Number Placeholder 3">
            <a:extLst>
              <a:ext uri="{FF2B5EF4-FFF2-40B4-BE49-F238E27FC236}">
                <a16:creationId xmlns:a16="http://schemas.microsoft.com/office/drawing/2014/main" id="{95296853-721D-3F65-4AA9-E7E77FA4E91A}"/>
              </a:ext>
            </a:extLst>
          </p:cNvPr>
          <p:cNvSpPr>
            <a:spLocks noGrp="1"/>
          </p:cNvSpPr>
          <p:nvPr>
            <p:ph type="sldNum" sz="quarter" idx="16"/>
          </p:nvPr>
        </p:nvSpPr>
        <p:spPr/>
        <p:txBody>
          <a:bodyPr/>
          <a:lstStyle/>
          <a:p>
            <a:pPr algn="r">
              <a:defRPr/>
            </a:pPr>
            <a:r>
              <a:rPr lang="de-DE"/>
              <a:t>page </a:t>
            </a:r>
            <a:fld id="{EBC07571-3134-BB4B-B83F-1A9FE18D34F3}" type="slidenum">
              <a:rPr lang="de-DE" smtClean="0"/>
              <a:t>22</a:t>
            </a:fld>
            <a:endParaRPr lang="de-DE"/>
          </a:p>
        </p:txBody>
      </p:sp>
      <p:sp>
        <p:nvSpPr>
          <p:cNvPr id="9" name="TextBox 8">
            <a:extLst>
              <a:ext uri="{FF2B5EF4-FFF2-40B4-BE49-F238E27FC236}">
                <a16:creationId xmlns:a16="http://schemas.microsoft.com/office/drawing/2014/main" id="{B8A07E55-42B8-7A64-0F46-EEDD54A0EA08}"/>
              </a:ext>
            </a:extLst>
          </p:cNvPr>
          <p:cNvSpPr txBox="1"/>
          <p:nvPr/>
        </p:nvSpPr>
        <p:spPr bwMode="auto">
          <a:xfrm>
            <a:off x="1271464" y="800100"/>
            <a:ext cx="10225136" cy="338554"/>
          </a:xfrm>
          <a:prstGeom prst="rect">
            <a:avLst/>
          </a:prstGeom>
          <a:noFill/>
        </p:spPr>
        <p:txBody>
          <a:bodyPr wrap="square" rtlCol="0">
            <a:spAutoFit/>
          </a:bodyPr>
          <a:lstStyle/>
          <a:p>
            <a:r>
              <a:rPr lang="en-US" dirty="0"/>
              <a:t>I use the same settings determined for the multi-bunch case, and I obtain this for the single bunch</a:t>
            </a:r>
            <a:endParaRPr lang="de-CH" dirty="0"/>
          </a:p>
        </p:txBody>
      </p:sp>
      <p:sp>
        <p:nvSpPr>
          <p:cNvPr id="13" name="TextBox 12">
            <a:extLst>
              <a:ext uri="{FF2B5EF4-FFF2-40B4-BE49-F238E27FC236}">
                <a16:creationId xmlns:a16="http://schemas.microsoft.com/office/drawing/2014/main" id="{F5CB1663-6B2C-4526-EC0B-685730F23AB7}"/>
              </a:ext>
            </a:extLst>
          </p:cNvPr>
          <p:cNvSpPr txBox="1"/>
          <p:nvPr/>
        </p:nvSpPr>
        <p:spPr bwMode="auto">
          <a:xfrm>
            <a:off x="7625747" y="1124744"/>
            <a:ext cx="3549605" cy="338554"/>
          </a:xfrm>
          <a:prstGeom prst="rect">
            <a:avLst/>
          </a:prstGeom>
          <a:noFill/>
        </p:spPr>
        <p:txBody>
          <a:bodyPr wrap="square" rtlCol="0">
            <a:spAutoFit/>
          </a:bodyPr>
          <a:lstStyle/>
          <a:p>
            <a:pPr algn="ctr"/>
            <a:r>
              <a:rPr lang="en-US" b="1" dirty="0">
                <a:latin typeface="+mn-lt"/>
              </a:rPr>
              <a:t>Downstream of the EC</a:t>
            </a:r>
            <a:endParaRPr lang="de-CH" b="1" dirty="0">
              <a:latin typeface="+mn-lt"/>
            </a:endParaRPr>
          </a:p>
        </p:txBody>
      </p:sp>
      <p:sp>
        <p:nvSpPr>
          <p:cNvPr id="14" name="TextBox 13">
            <a:extLst>
              <a:ext uri="{FF2B5EF4-FFF2-40B4-BE49-F238E27FC236}">
                <a16:creationId xmlns:a16="http://schemas.microsoft.com/office/drawing/2014/main" id="{7E2777A9-2DEB-2102-DB77-47E0077FAF4F}"/>
              </a:ext>
            </a:extLst>
          </p:cNvPr>
          <p:cNvSpPr txBox="1"/>
          <p:nvPr/>
        </p:nvSpPr>
        <p:spPr bwMode="auto">
          <a:xfrm>
            <a:off x="1449285" y="1124744"/>
            <a:ext cx="3549605" cy="338554"/>
          </a:xfrm>
          <a:prstGeom prst="rect">
            <a:avLst/>
          </a:prstGeom>
          <a:noFill/>
        </p:spPr>
        <p:txBody>
          <a:bodyPr wrap="square" rtlCol="0">
            <a:spAutoFit/>
          </a:bodyPr>
          <a:lstStyle/>
          <a:p>
            <a:pPr algn="ctr"/>
            <a:r>
              <a:rPr lang="en-US" b="1" dirty="0">
                <a:latin typeface="+mn-lt"/>
              </a:rPr>
              <a:t>Upstream of the EC</a:t>
            </a:r>
            <a:endParaRPr lang="de-CH" b="1" dirty="0">
              <a:latin typeface="+mn-lt"/>
            </a:endParaRPr>
          </a:p>
        </p:txBody>
      </p:sp>
      <p:sp>
        <p:nvSpPr>
          <p:cNvPr id="15" name="TextBox 14">
            <a:extLst>
              <a:ext uri="{FF2B5EF4-FFF2-40B4-BE49-F238E27FC236}">
                <a16:creationId xmlns:a16="http://schemas.microsoft.com/office/drawing/2014/main" id="{834DAF13-AC5A-63A6-E213-D2EE806758E8}"/>
              </a:ext>
            </a:extLst>
          </p:cNvPr>
          <p:cNvSpPr txBox="1"/>
          <p:nvPr/>
        </p:nvSpPr>
        <p:spPr bwMode="auto">
          <a:xfrm>
            <a:off x="1919536" y="5140581"/>
            <a:ext cx="3018213" cy="584775"/>
          </a:xfrm>
          <a:prstGeom prst="rect">
            <a:avLst/>
          </a:prstGeom>
          <a:noFill/>
        </p:spPr>
        <p:txBody>
          <a:bodyPr wrap="square">
            <a:spAutoFit/>
          </a:bodyPr>
          <a:lstStyle/>
          <a:p>
            <a:r>
              <a:rPr lang="de-CH" b="1" dirty="0" err="1">
                <a:latin typeface="+mn-lt"/>
              </a:rPr>
              <a:t>rms</a:t>
            </a:r>
            <a:r>
              <a:rPr lang="de-CH" b="1" dirty="0">
                <a:latin typeface="+mn-lt"/>
              </a:rPr>
              <a:t> </a:t>
            </a:r>
            <a:r>
              <a:rPr lang="de-CH" b="1" dirty="0" err="1">
                <a:latin typeface="+mn-lt"/>
              </a:rPr>
              <a:t>bunch</a:t>
            </a:r>
            <a:r>
              <a:rPr lang="de-CH" b="1" dirty="0">
                <a:latin typeface="+mn-lt"/>
              </a:rPr>
              <a:t> </a:t>
            </a:r>
            <a:r>
              <a:rPr lang="de-CH" b="1" dirty="0" err="1">
                <a:latin typeface="+mn-lt"/>
              </a:rPr>
              <a:t>length</a:t>
            </a:r>
            <a:r>
              <a:rPr lang="de-CH" b="1" dirty="0">
                <a:latin typeface="+mn-lt"/>
              </a:rPr>
              <a:t> = 1.0029 mm</a:t>
            </a:r>
          </a:p>
          <a:p>
            <a:r>
              <a:rPr lang="de-CH" b="1" dirty="0" err="1">
                <a:latin typeface="+mn-lt"/>
              </a:rPr>
              <a:t>rms</a:t>
            </a:r>
            <a:r>
              <a:rPr lang="de-CH" b="1" dirty="0">
                <a:latin typeface="+mn-lt"/>
              </a:rPr>
              <a:t> </a:t>
            </a:r>
            <a:r>
              <a:rPr lang="de-CH" b="1" dirty="0" err="1">
                <a:latin typeface="+mn-lt"/>
              </a:rPr>
              <a:t>dp</a:t>
            </a:r>
            <a:r>
              <a:rPr lang="de-CH" b="1" dirty="0">
                <a:latin typeface="+mn-lt"/>
              </a:rPr>
              <a:t>/p = 0.53087%</a:t>
            </a:r>
          </a:p>
        </p:txBody>
      </p:sp>
      <p:pic>
        <p:nvPicPr>
          <p:cNvPr id="16" name="Picture 15">
            <a:extLst>
              <a:ext uri="{FF2B5EF4-FFF2-40B4-BE49-F238E27FC236}">
                <a16:creationId xmlns:a16="http://schemas.microsoft.com/office/drawing/2014/main" id="{BEA4D66B-FE0A-D2FF-45FA-6F03D9C121F9}"/>
              </a:ext>
            </a:extLst>
          </p:cNvPr>
          <p:cNvPicPr>
            <a:picLocks noChangeAspect="1"/>
          </p:cNvPicPr>
          <p:nvPr/>
        </p:nvPicPr>
        <p:blipFill>
          <a:blip r:embed="rId2"/>
          <a:stretch>
            <a:fillRect/>
          </a:stretch>
        </p:blipFill>
        <p:spPr>
          <a:xfrm>
            <a:off x="1055440" y="1421981"/>
            <a:ext cx="5133975" cy="3695700"/>
          </a:xfrm>
          <a:prstGeom prst="rect">
            <a:avLst/>
          </a:prstGeom>
        </p:spPr>
      </p:pic>
      <p:pic>
        <p:nvPicPr>
          <p:cNvPr id="18" name="Picture 17">
            <a:extLst>
              <a:ext uri="{FF2B5EF4-FFF2-40B4-BE49-F238E27FC236}">
                <a16:creationId xmlns:a16="http://schemas.microsoft.com/office/drawing/2014/main" id="{0C17212E-D638-88CD-03D6-1CF864A5A7AF}"/>
              </a:ext>
            </a:extLst>
          </p:cNvPr>
          <p:cNvPicPr>
            <a:picLocks noChangeAspect="1"/>
          </p:cNvPicPr>
          <p:nvPr/>
        </p:nvPicPr>
        <p:blipFill>
          <a:blip r:embed="rId3"/>
          <a:stretch>
            <a:fillRect/>
          </a:stretch>
        </p:blipFill>
        <p:spPr>
          <a:xfrm>
            <a:off x="6565905" y="1374356"/>
            <a:ext cx="5143500" cy="3790950"/>
          </a:xfrm>
          <a:prstGeom prst="rect">
            <a:avLst/>
          </a:prstGeom>
        </p:spPr>
      </p:pic>
      <p:sp>
        <p:nvSpPr>
          <p:cNvPr id="20" name="TextBox 19">
            <a:extLst>
              <a:ext uri="{FF2B5EF4-FFF2-40B4-BE49-F238E27FC236}">
                <a16:creationId xmlns:a16="http://schemas.microsoft.com/office/drawing/2014/main" id="{D5626863-9FB1-4ADD-C935-9AF565CBDEB8}"/>
              </a:ext>
            </a:extLst>
          </p:cNvPr>
          <p:cNvSpPr txBox="1"/>
          <p:nvPr/>
        </p:nvSpPr>
        <p:spPr bwMode="auto">
          <a:xfrm>
            <a:off x="7625747" y="5122530"/>
            <a:ext cx="3336032"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4.4599 mm</a:t>
            </a:r>
          </a:p>
          <a:p>
            <a:r>
              <a:rPr lang="de-CH" dirty="0" err="1">
                <a:latin typeface="+mn-lt"/>
              </a:rPr>
              <a:t>rms</a:t>
            </a:r>
            <a:r>
              <a:rPr lang="de-CH" dirty="0">
                <a:latin typeface="+mn-lt"/>
              </a:rPr>
              <a:t> </a:t>
            </a:r>
            <a:r>
              <a:rPr lang="de-CH" dirty="0" err="1">
                <a:latin typeface="+mn-lt"/>
              </a:rPr>
              <a:t>dp</a:t>
            </a:r>
            <a:r>
              <a:rPr lang="de-CH" dirty="0">
                <a:latin typeface="+mn-lt"/>
              </a:rPr>
              <a:t>/p = 0.048011%</a:t>
            </a:r>
          </a:p>
        </p:txBody>
      </p:sp>
      <p:sp>
        <p:nvSpPr>
          <p:cNvPr id="22" name="TextBox 21">
            <a:extLst>
              <a:ext uri="{FF2B5EF4-FFF2-40B4-BE49-F238E27FC236}">
                <a16:creationId xmlns:a16="http://schemas.microsoft.com/office/drawing/2014/main" id="{D730C384-4E1D-257A-7FC5-1269C4A947CC}"/>
              </a:ext>
            </a:extLst>
          </p:cNvPr>
          <p:cNvSpPr txBox="1"/>
          <p:nvPr/>
        </p:nvSpPr>
        <p:spPr bwMode="auto">
          <a:xfrm>
            <a:off x="385142" y="6113528"/>
            <a:ext cx="11608545" cy="338554"/>
          </a:xfrm>
          <a:prstGeom prst="rect">
            <a:avLst/>
          </a:prstGeom>
          <a:noFill/>
        </p:spPr>
        <p:txBody>
          <a:bodyPr wrap="square">
            <a:spAutoFit/>
          </a:bodyPr>
          <a:lstStyle/>
          <a:p>
            <a:pPr algn="ctr"/>
            <a:r>
              <a:rPr lang="en-US" dirty="0">
                <a:latin typeface="+mn-lt"/>
              </a:rPr>
              <a:t>Here assumed that the chirp residual from the compression is canceled</a:t>
            </a:r>
            <a:endParaRPr lang="de-CH" dirty="0">
              <a:latin typeface="+mn-lt"/>
            </a:endParaRPr>
          </a:p>
        </p:txBody>
      </p:sp>
      <p:sp>
        <p:nvSpPr>
          <p:cNvPr id="2" name="TextBox 1">
            <a:extLst>
              <a:ext uri="{FF2B5EF4-FFF2-40B4-BE49-F238E27FC236}">
                <a16:creationId xmlns:a16="http://schemas.microsoft.com/office/drawing/2014/main" id="{F06F7702-5986-7E9F-E9BB-A8B799FAB0EA}"/>
              </a:ext>
            </a:extLst>
          </p:cNvPr>
          <p:cNvSpPr txBox="1"/>
          <p:nvPr/>
        </p:nvSpPr>
        <p:spPr bwMode="auto">
          <a:xfrm>
            <a:off x="9573597" y="139135"/>
            <a:ext cx="2499067" cy="646331"/>
          </a:xfrm>
          <a:prstGeom prst="rect">
            <a:avLst/>
          </a:prstGeom>
          <a:noFill/>
        </p:spPr>
        <p:txBody>
          <a:bodyPr wrap="square" rtlCol="0">
            <a:spAutoFit/>
          </a:bodyPr>
          <a:lstStyle/>
          <a:p>
            <a:r>
              <a:rPr lang="en-US" sz="1200" i="1" dirty="0">
                <a:latin typeface="+mn-lt"/>
              </a:rPr>
              <a:t>Excluded single bunch wake for the structure of the EC (to be added the matching section)</a:t>
            </a:r>
            <a:endParaRPr lang="de-CH" sz="1200" i="1" dirty="0">
              <a:latin typeface="+mn-lt"/>
            </a:endParaRPr>
          </a:p>
        </p:txBody>
      </p:sp>
    </p:spTree>
    <p:extLst>
      <p:ext uri="{BB962C8B-B14F-4D97-AF65-F5344CB8AC3E}">
        <p14:creationId xmlns:p14="http://schemas.microsoft.com/office/powerpoint/2010/main" val="1301216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01B26B-1539-C717-4658-428DBFD98777}"/>
              </a:ext>
            </a:extLst>
          </p:cNvPr>
          <p:cNvSpPr>
            <a:spLocks noGrp="1"/>
          </p:cNvSpPr>
          <p:nvPr>
            <p:ph type="title"/>
          </p:nvPr>
        </p:nvSpPr>
        <p:spPr/>
        <p:txBody>
          <a:bodyPr/>
          <a:lstStyle/>
          <a:p>
            <a:r>
              <a:rPr lang="en-US" dirty="0"/>
              <a:t>Multi-bunch: C-band</a:t>
            </a:r>
            <a:endParaRPr lang="de-CH" dirty="0"/>
          </a:p>
        </p:txBody>
      </p:sp>
      <p:sp>
        <p:nvSpPr>
          <p:cNvPr id="4" name="Slide Number Placeholder 3">
            <a:extLst>
              <a:ext uri="{FF2B5EF4-FFF2-40B4-BE49-F238E27FC236}">
                <a16:creationId xmlns:a16="http://schemas.microsoft.com/office/drawing/2014/main" id="{7C730297-DE90-2CB1-D519-A47578857F9C}"/>
              </a:ext>
            </a:extLst>
          </p:cNvPr>
          <p:cNvSpPr>
            <a:spLocks noGrp="1"/>
          </p:cNvSpPr>
          <p:nvPr>
            <p:ph type="sldNum" sz="quarter" idx="16"/>
          </p:nvPr>
        </p:nvSpPr>
        <p:spPr/>
        <p:txBody>
          <a:bodyPr/>
          <a:lstStyle/>
          <a:p>
            <a:pPr algn="r">
              <a:defRPr/>
            </a:pPr>
            <a:r>
              <a:rPr lang="de-DE"/>
              <a:t>page </a:t>
            </a:r>
            <a:fld id="{EBC07571-3134-BB4B-B83F-1A9FE18D34F3}" type="slidenum">
              <a:rPr lang="de-DE" smtClean="0"/>
              <a:t>23</a:t>
            </a:fld>
            <a:endParaRPr lang="de-DE"/>
          </a:p>
        </p:txBody>
      </p:sp>
      <p:pic>
        <p:nvPicPr>
          <p:cNvPr id="7" name="Picture 6">
            <a:extLst>
              <a:ext uri="{FF2B5EF4-FFF2-40B4-BE49-F238E27FC236}">
                <a16:creationId xmlns:a16="http://schemas.microsoft.com/office/drawing/2014/main" id="{0A94D002-F56B-33CF-25A4-B096DCBFA4D4}"/>
              </a:ext>
            </a:extLst>
          </p:cNvPr>
          <p:cNvPicPr>
            <a:picLocks noChangeAspect="1"/>
          </p:cNvPicPr>
          <p:nvPr/>
        </p:nvPicPr>
        <p:blipFill>
          <a:blip r:embed="rId2"/>
          <a:stretch>
            <a:fillRect/>
          </a:stretch>
        </p:blipFill>
        <p:spPr>
          <a:xfrm>
            <a:off x="1241587" y="908720"/>
            <a:ext cx="3314700" cy="971550"/>
          </a:xfrm>
          <a:prstGeom prst="rect">
            <a:avLst/>
          </a:prstGeom>
        </p:spPr>
      </p:pic>
      <p:pic>
        <p:nvPicPr>
          <p:cNvPr id="8" name="Picture 7">
            <a:extLst>
              <a:ext uri="{FF2B5EF4-FFF2-40B4-BE49-F238E27FC236}">
                <a16:creationId xmlns:a16="http://schemas.microsoft.com/office/drawing/2014/main" id="{3BABC910-2CB7-65A1-1D79-87135B66F489}"/>
              </a:ext>
            </a:extLst>
          </p:cNvPr>
          <p:cNvPicPr>
            <a:picLocks noChangeAspect="1"/>
          </p:cNvPicPr>
          <p:nvPr/>
        </p:nvPicPr>
        <p:blipFill>
          <a:blip r:embed="rId3"/>
          <a:stretch>
            <a:fillRect/>
          </a:stretch>
        </p:blipFill>
        <p:spPr>
          <a:xfrm>
            <a:off x="5217224" y="908720"/>
            <a:ext cx="5724525" cy="971550"/>
          </a:xfrm>
          <a:prstGeom prst="rect">
            <a:avLst/>
          </a:prstGeom>
        </p:spPr>
      </p:pic>
      <p:pic>
        <p:nvPicPr>
          <p:cNvPr id="9" name="Picture 8">
            <a:extLst>
              <a:ext uri="{FF2B5EF4-FFF2-40B4-BE49-F238E27FC236}">
                <a16:creationId xmlns:a16="http://schemas.microsoft.com/office/drawing/2014/main" id="{EC529A1F-AEF1-566F-7EC0-56C25A3CD488}"/>
              </a:ext>
            </a:extLst>
          </p:cNvPr>
          <p:cNvPicPr>
            <a:picLocks noChangeAspect="1"/>
          </p:cNvPicPr>
          <p:nvPr/>
        </p:nvPicPr>
        <p:blipFill>
          <a:blip r:embed="rId4"/>
          <a:stretch>
            <a:fillRect/>
          </a:stretch>
        </p:blipFill>
        <p:spPr>
          <a:xfrm>
            <a:off x="-30113" y="2893542"/>
            <a:ext cx="12192000" cy="2770044"/>
          </a:xfrm>
          <a:prstGeom prst="rect">
            <a:avLst/>
          </a:prstGeom>
        </p:spPr>
      </p:pic>
      <p:sp>
        <p:nvSpPr>
          <p:cNvPr id="2" name="TextBox 1">
            <a:extLst>
              <a:ext uri="{FF2B5EF4-FFF2-40B4-BE49-F238E27FC236}">
                <a16:creationId xmlns:a16="http://schemas.microsoft.com/office/drawing/2014/main" id="{54F1CE83-B6ED-40E9-8B51-735457B17817}"/>
              </a:ext>
            </a:extLst>
          </p:cNvPr>
          <p:cNvSpPr txBox="1"/>
          <p:nvPr/>
        </p:nvSpPr>
        <p:spPr bwMode="auto">
          <a:xfrm>
            <a:off x="3016816" y="6227846"/>
            <a:ext cx="7056784" cy="338554"/>
          </a:xfrm>
          <a:prstGeom prst="rect">
            <a:avLst/>
          </a:prstGeom>
          <a:noFill/>
        </p:spPr>
        <p:txBody>
          <a:bodyPr wrap="square" rtlCol="0">
            <a:spAutoFit/>
          </a:bodyPr>
          <a:lstStyle/>
          <a:p>
            <a:pPr algn="ctr"/>
            <a:r>
              <a:rPr lang="de-CH" dirty="0"/>
              <a:t>Do not </a:t>
            </a:r>
            <a:r>
              <a:rPr lang="de-CH" dirty="0" err="1"/>
              <a:t>consider</a:t>
            </a:r>
            <a:r>
              <a:rPr lang="de-CH" dirty="0"/>
              <a:t> </a:t>
            </a:r>
            <a:r>
              <a:rPr lang="de-CH" dirty="0" err="1"/>
              <a:t>the</a:t>
            </a:r>
            <a:r>
              <a:rPr lang="de-CH" dirty="0"/>
              <a:t> </a:t>
            </a:r>
            <a:r>
              <a:rPr lang="de-CH" dirty="0" err="1"/>
              <a:t>single</a:t>
            </a:r>
            <a:r>
              <a:rPr lang="de-CH" dirty="0"/>
              <a:t> </a:t>
            </a:r>
            <a:r>
              <a:rPr lang="de-CH" dirty="0" err="1"/>
              <a:t>bunch</a:t>
            </a:r>
            <a:r>
              <a:rPr lang="de-CH" dirty="0"/>
              <a:t> extra time </a:t>
            </a:r>
            <a:r>
              <a:rPr lang="de-CH" dirty="0" err="1"/>
              <a:t>separation</a:t>
            </a:r>
            <a:endParaRPr lang="de-CH" dirty="0"/>
          </a:p>
        </p:txBody>
      </p:sp>
    </p:spTree>
    <p:extLst>
      <p:ext uri="{BB962C8B-B14F-4D97-AF65-F5344CB8AC3E}">
        <p14:creationId xmlns:p14="http://schemas.microsoft.com/office/powerpoint/2010/main" val="3883830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0C19C2-E5C1-959C-2312-4C8C0916440C}"/>
              </a:ext>
            </a:extLst>
          </p:cNvPr>
          <p:cNvSpPr>
            <a:spLocks noGrp="1"/>
          </p:cNvSpPr>
          <p:nvPr>
            <p:ph type="title"/>
          </p:nvPr>
        </p:nvSpPr>
        <p:spPr/>
        <p:txBody>
          <a:bodyPr/>
          <a:lstStyle/>
          <a:p>
            <a:r>
              <a:rPr lang="en-US" dirty="0"/>
              <a:t>Single bunch, C-band</a:t>
            </a:r>
            <a:endParaRPr lang="de-CH" dirty="0"/>
          </a:p>
        </p:txBody>
      </p:sp>
      <p:sp>
        <p:nvSpPr>
          <p:cNvPr id="4" name="Slide Number Placeholder 3">
            <a:extLst>
              <a:ext uri="{FF2B5EF4-FFF2-40B4-BE49-F238E27FC236}">
                <a16:creationId xmlns:a16="http://schemas.microsoft.com/office/drawing/2014/main" id="{95296853-721D-3F65-4AA9-E7E77FA4E91A}"/>
              </a:ext>
            </a:extLst>
          </p:cNvPr>
          <p:cNvSpPr>
            <a:spLocks noGrp="1"/>
          </p:cNvSpPr>
          <p:nvPr>
            <p:ph type="sldNum" sz="quarter" idx="16"/>
          </p:nvPr>
        </p:nvSpPr>
        <p:spPr/>
        <p:txBody>
          <a:bodyPr/>
          <a:lstStyle/>
          <a:p>
            <a:pPr algn="r">
              <a:defRPr/>
            </a:pPr>
            <a:r>
              <a:rPr lang="de-DE"/>
              <a:t>page </a:t>
            </a:r>
            <a:fld id="{EBC07571-3134-BB4B-B83F-1A9FE18D34F3}" type="slidenum">
              <a:rPr lang="de-DE" smtClean="0"/>
              <a:t>24</a:t>
            </a:fld>
            <a:endParaRPr lang="de-DE"/>
          </a:p>
        </p:txBody>
      </p:sp>
      <p:sp>
        <p:nvSpPr>
          <p:cNvPr id="9" name="TextBox 8">
            <a:extLst>
              <a:ext uri="{FF2B5EF4-FFF2-40B4-BE49-F238E27FC236}">
                <a16:creationId xmlns:a16="http://schemas.microsoft.com/office/drawing/2014/main" id="{B8A07E55-42B8-7A64-0F46-EEDD54A0EA08}"/>
              </a:ext>
            </a:extLst>
          </p:cNvPr>
          <p:cNvSpPr txBox="1"/>
          <p:nvPr/>
        </p:nvSpPr>
        <p:spPr bwMode="auto">
          <a:xfrm>
            <a:off x="1271464" y="800100"/>
            <a:ext cx="10225136" cy="338554"/>
          </a:xfrm>
          <a:prstGeom prst="rect">
            <a:avLst/>
          </a:prstGeom>
          <a:noFill/>
        </p:spPr>
        <p:txBody>
          <a:bodyPr wrap="square" rtlCol="0">
            <a:spAutoFit/>
          </a:bodyPr>
          <a:lstStyle/>
          <a:p>
            <a:r>
              <a:rPr lang="en-US" dirty="0"/>
              <a:t>I use the same settings determined for the multi-bunch case, and I obtain this for the single bunch</a:t>
            </a:r>
            <a:endParaRPr lang="de-CH" dirty="0"/>
          </a:p>
        </p:txBody>
      </p:sp>
      <p:sp>
        <p:nvSpPr>
          <p:cNvPr id="13" name="TextBox 12">
            <a:extLst>
              <a:ext uri="{FF2B5EF4-FFF2-40B4-BE49-F238E27FC236}">
                <a16:creationId xmlns:a16="http://schemas.microsoft.com/office/drawing/2014/main" id="{F5CB1663-6B2C-4526-EC0B-685730F23AB7}"/>
              </a:ext>
            </a:extLst>
          </p:cNvPr>
          <p:cNvSpPr txBox="1"/>
          <p:nvPr/>
        </p:nvSpPr>
        <p:spPr bwMode="auto">
          <a:xfrm>
            <a:off x="7625747" y="1349917"/>
            <a:ext cx="3549605" cy="338554"/>
          </a:xfrm>
          <a:prstGeom prst="rect">
            <a:avLst/>
          </a:prstGeom>
          <a:noFill/>
        </p:spPr>
        <p:txBody>
          <a:bodyPr wrap="square" rtlCol="0">
            <a:spAutoFit/>
          </a:bodyPr>
          <a:lstStyle/>
          <a:p>
            <a:pPr algn="ctr"/>
            <a:r>
              <a:rPr lang="en-US" b="1" dirty="0">
                <a:latin typeface="+mn-lt"/>
              </a:rPr>
              <a:t>Downstream of the EC</a:t>
            </a:r>
            <a:endParaRPr lang="de-CH" b="1" dirty="0">
              <a:latin typeface="+mn-lt"/>
            </a:endParaRPr>
          </a:p>
        </p:txBody>
      </p:sp>
      <p:sp>
        <p:nvSpPr>
          <p:cNvPr id="14" name="TextBox 13">
            <a:extLst>
              <a:ext uri="{FF2B5EF4-FFF2-40B4-BE49-F238E27FC236}">
                <a16:creationId xmlns:a16="http://schemas.microsoft.com/office/drawing/2014/main" id="{7E2777A9-2DEB-2102-DB77-47E0077FAF4F}"/>
              </a:ext>
            </a:extLst>
          </p:cNvPr>
          <p:cNvSpPr txBox="1"/>
          <p:nvPr/>
        </p:nvSpPr>
        <p:spPr bwMode="auto">
          <a:xfrm>
            <a:off x="1449285" y="1349917"/>
            <a:ext cx="3549605" cy="338554"/>
          </a:xfrm>
          <a:prstGeom prst="rect">
            <a:avLst/>
          </a:prstGeom>
          <a:noFill/>
        </p:spPr>
        <p:txBody>
          <a:bodyPr wrap="square" rtlCol="0">
            <a:spAutoFit/>
          </a:bodyPr>
          <a:lstStyle/>
          <a:p>
            <a:pPr algn="ctr"/>
            <a:r>
              <a:rPr lang="en-US" b="1" dirty="0">
                <a:latin typeface="+mn-lt"/>
              </a:rPr>
              <a:t>Upstream of the EC</a:t>
            </a:r>
            <a:endParaRPr lang="de-CH" b="1" dirty="0">
              <a:latin typeface="+mn-lt"/>
            </a:endParaRPr>
          </a:p>
        </p:txBody>
      </p:sp>
      <p:sp>
        <p:nvSpPr>
          <p:cNvPr id="15" name="TextBox 14">
            <a:extLst>
              <a:ext uri="{FF2B5EF4-FFF2-40B4-BE49-F238E27FC236}">
                <a16:creationId xmlns:a16="http://schemas.microsoft.com/office/drawing/2014/main" id="{834DAF13-AC5A-63A6-E213-D2EE806758E8}"/>
              </a:ext>
            </a:extLst>
          </p:cNvPr>
          <p:cNvSpPr txBox="1"/>
          <p:nvPr/>
        </p:nvSpPr>
        <p:spPr bwMode="auto">
          <a:xfrm>
            <a:off x="1925343" y="5428951"/>
            <a:ext cx="3018213"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1.0029 mm</a:t>
            </a:r>
          </a:p>
          <a:p>
            <a:r>
              <a:rPr lang="de-CH" dirty="0" err="1">
                <a:latin typeface="+mn-lt"/>
              </a:rPr>
              <a:t>rms</a:t>
            </a:r>
            <a:r>
              <a:rPr lang="de-CH" dirty="0">
                <a:latin typeface="+mn-lt"/>
              </a:rPr>
              <a:t> </a:t>
            </a:r>
            <a:r>
              <a:rPr lang="de-CH" dirty="0" err="1">
                <a:latin typeface="+mn-lt"/>
              </a:rPr>
              <a:t>dp</a:t>
            </a:r>
            <a:r>
              <a:rPr lang="de-CH" dirty="0">
                <a:latin typeface="+mn-lt"/>
              </a:rPr>
              <a:t>/p = 0.53087%</a:t>
            </a:r>
          </a:p>
        </p:txBody>
      </p:sp>
      <p:pic>
        <p:nvPicPr>
          <p:cNvPr id="16" name="Picture 15">
            <a:extLst>
              <a:ext uri="{FF2B5EF4-FFF2-40B4-BE49-F238E27FC236}">
                <a16:creationId xmlns:a16="http://schemas.microsoft.com/office/drawing/2014/main" id="{BEA4D66B-FE0A-D2FF-45FA-6F03D9C121F9}"/>
              </a:ext>
            </a:extLst>
          </p:cNvPr>
          <p:cNvPicPr>
            <a:picLocks noChangeAspect="1"/>
          </p:cNvPicPr>
          <p:nvPr/>
        </p:nvPicPr>
        <p:blipFill>
          <a:blip r:embed="rId2"/>
          <a:stretch>
            <a:fillRect/>
          </a:stretch>
        </p:blipFill>
        <p:spPr>
          <a:xfrm>
            <a:off x="1061247" y="1710351"/>
            <a:ext cx="5133975" cy="3695700"/>
          </a:xfrm>
          <a:prstGeom prst="rect">
            <a:avLst/>
          </a:prstGeom>
        </p:spPr>
      </p:pic>
      <p:pic>
        <p:nvPicPr>
          <p:cNvPr id="5" name="Picture 4">
            <a:extLst>
              <a:ext uri="{FF2B5EF4-FFF2-40B4-BE49-F238E27FC236}">
                <a16:creationId xmlns:a16="http://schemas.microsoft.com/office/drawing/2014/main" id="{DDFADAAB-8A9D-EAFF-ADD8-B9BD88E9099B}"/>
              </a:ext>
            </a:extLst>
          </p:cNvPr>
          <p:cNvPicPr>
            <a:picLocks noChangeAspect="1"/>
          </p:cNvPicPr>
          <p:nvPr/>
        </p:nvPicPr>
        <p:blipFill>
          <a:blip r:embed="rId3"/>
          <a:stretch>
            <a:fillRect/>
          </a:stretch>
        </p:blipFill>
        <p:spPr>
          <a:xfrm>
            <a:off x="6672064" y="1647154"/>
            <a:ext cx="5105400" cy="3790950"/>
          </a:xfrm>
          <a:prstGeom prst="rect">
            <a:avLst/>
          </a:prstGeom>
        </p:spPr>
      </p:pic>
      <p:sp>
        <p:nvSpPr>
          <p:cNvPr id="7" name="TextBox 6">
            <a:extLst>
              <a:ext uri="{FF2B5EF4-FFF2-40B4-BE49-F238E27FC236}">
                <a16:creationId xmlns:a16="http://schemas.microsoft.com/office/drawing/2014/main" id="{5195F658-2719-AE3A-1F1D-ECD8AC916589}"/>
              </a:ext>
            </a:extLst>
          </p:cNvPr>
          <p:cNvSpPr txBox="1"/>
          <p:nvPr/>
        </p:nvSpPr>
        <p:spPr bwMode="auto">
          <a:xfrm>
            <a:off x="8277577" y="5416772"/>
            <a:ext cx="3048000"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4.4623 mm</a:t>
            </a:r>
          </a:p>
          <a:p>
            <a:r>
              <a:rPr lang="de-CH" dirty="0" err="1">
                <a:latin typeface="+mn-lt"/>
              </a:rPr>
              <a:t>rms</a:t>
            </a:r>
            <a:r>
              <a:rPr lang="de-CH" dirty="0">
                <a:latin typeface="+mn-lt"/>
              </a:rPr>
              <a:t> </a:t>
            </a:r>
            <a:r>
              <a:rPr lang="de-CH" dirty="0" err="1">
                <a:latin typeface="+mn-lt"/>
              </a:rPr>
              <a:t>dp</a:t>
            </a:r>
            <a:r>
              <a:rPr lang="de-CH" dirty="0">
                <a:latin typeface="+mn-lt"/>
              </a:rPr>
              <a:t>/p = 0.083119%</a:t>
            </a:r>
          </a:p>
        </p:txBody>
      </p:sp>
      <p:sp>
        <p:nvSpPr>
          <p:cNvPr id="2" name="TextBox 1">
            <a:extLst>
              <a:ext uri="{FF2B5EF4-FFF2-40B4-BE49-F238E27FC236}">
                <a16:creationId xmlns:a16="http://schemas.microsoft.com/office/drawing/2014/main" id="{992535EA-39CC-531C-7B71-D76B73866C91}"/>
              </a:ext>
            </a:extLst>
          </p:cNvPr>
          <p:cNvSpPr txBox="1"/>
          <p:nvPr/>
        </p:nvSpPr>
        <p:spPr bwMode="auto">
          <a:xfrm>
            <a:off x="9573597" y="139135"/>
            <a:ext cx="2499067" cy="646331"/>
          </a:xfrm>
          <a:prstGeom prst="rect">
            <a:avLst/>
          </a:prstGeom>
          <a:noFill/>
        </p:spPr>
        <p:txBody>
          <a:bodyPr wrap="square" rtlCol="0">
            <a:spAutoFit/>
          </a:bodyPr>
          <a:lstStyle/>
          <a:p>
            <a:r>
              <a:rPr lang="en-US" sz="1200" i="1" dirty="0">
                <a:latin typeface="+mn-lt"/>
              </a:rPr>
              <a:t>Excluded single bunch wake for the structure of the EC (to be added the matching section)</a:t>
            </a:r>
            <a:endParaRPr lang="de-CH" sz="1200" i="1" dirty="0">
              <a:latin typeface="+mn-lt"/>
            </a:endParaRPr>
          </a:p>
        </p:txBody>
      </p:sp>
    </p:spTree>
    <p:extLst>
      <p:ext uri="{BB962C8B-B14F-4D97-AF65-F5344CB8AC3E}">
        <p14:creationId xmlns:p14="http://schemas.microsoft.com/office/powerpoint/2010/main" val="2726097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B0E939-DBE3-8B18-45F5-1D1383F3548A}"/>
              </a:ext>
            </a:extLst>
          </p:cNvPr>
          <p:cNvSpPr>
            <a:spLocks noGrp="1"/>
          </p:cNvSpPr>
          <p:nvPr>
            <p:ph type="title"/>
          </p:nvPr>
        </p:nvSpPr>
        <p:spPr/>
        <p:txBody>
          <a:bodyPr/>
          <a:lstStyle/>
          <a:p>
            <a:r>
              <a:rPr lang="en-US" dirty="0"/>
              <a:t>Option SC/NC: summary</a:t>
            </a:r>
            <a:endParaRPr lang="de-CH" dirty="0"/>
          </a:p>
        </p:txBody>
      </p:sp>
      <p:sp>
        <p:nvSpPr>
          <p:cNvPr id="4" name="Slide Number Placeholder 3">
            <a:extLst>
              <a:ext uri="{FF2B5EF4-FFF2-40B4-BE49-F238E27FC236}">
                <a16:creationId xmlns:a16="http://schemas.microsoft.com/office/drawing/2014/main" id="{CC9DE557-7401-014A-C630-87584C7C69B1}"/>
              </a:ext>
            </a:extLst>
          </p:cNvPr>
          <p:cNvSpPr>
            <a:spLocks noGrp="1"/>
          </p:cNvSpPr>
          <p:nvPr>
            <p:ph type="sldNum" sz="quarter" idx="16"/>
          </p:nvPr>
        </p:nvSpPr>
        <p:spPr/>
        <p:txBody>
          <a:bodyPr/>
          <a:lstStyle/>
          <a:p>
            <a:pPr algn="r">
              <a:defRPr/>
            </a:pPr>
            <a:r>
              <a:rPr lang="de-DE"/>
              <a:t>page </a:t>
            </a:r>
            <a:fld id="{EBC07571-3134-BB4B-B83F-1A9FE18D34F3}" type="slidenum">
              <a:rPr lang="de-DE" smtClean="0"/>
              <a:t>25</a:t>
            </a:fld>
            <a:endParaRPr lang="de-DE"/>
          </a:p>
        </p:txBody>
      </p:sp>
      <p:graphicFrame>
        <p:nvGraphicFramePr>
          <p:cNvPr id="14" name="Table 14">
            <a:extLst>
              <a:ext uri="{FF2B5EF4-FFF2-40B4-BE49-F238E27FC236}">
                <a16:creationId xmlns:a16="http://schemas.microsoft.com/office/drawing/2014/main" id="{408654AE-37EF-9E6D-9EA9-C83E04BA68D0}"/>
              </a:ext>
            </a:extLst>
          </p:cNvPr>
          <p:cNvGraphicFramePr>
            <a:graphicFrameLocks noGrp="1"/>
          </p:cNvGraphicFramePr>
          <p:nvPr>
            <p:extLst>
              <p:ext uri="{D42A27DB-BD31-4B8C-83A1-F6EECF244321}">
                <p14:modId xmlns:p14="http://schemas.microsoft.com/office/powerpoint/2010/main" val="8334454"/>
              </p:ext>
            </p:extLst>
          </p:nvPr>
        </p:nvGraphicFramePr>
        <p:xfrm>
          <a:off x="557978" y="1120817"/>
          <a:ext cx="5976665" cy="4168128"/>
        </p:xfrm>
        <a:graphic>
          <a:graphicData uri="http://schemas.openxmlformats.org/drawingml/2006/table">
            <a:tbl>
              <a:tblPr firstCol="1" bandRow="1">
                <a:tableStyleId>{7DF18680-E054-41AD-8BC1-D1AEF772440D}</a:tableStyleId>
              </a:tblPr>
              <a:tblGrid>
                <a:gridCol w="3181039">
                  <a:extLst>
                    <a:ext uri="{9D8B030D-6E8A-4147-A177-3AD203B41FA5}">
                      <a16:colId xmlns:a16="http://schemas.microsoft.com/office/drawing/2014/main" val="3088726610"/>
                    </a:ext>
                  </a:extLst>
                </a:gridCol>
                <a:gridCol w="934150">
                  <a:extLst>
                    <a:ext uri="{9D8B030D-6E8A-4147-A177-3AD203B41FA5}">
                      <a16:colId xmlns:a16="http://schemas.microsoft.com/office/drawing/2014/main" val="2939866770"/>
                    </a:ext>
                  </a:extLst>
                </a:gridCol>
                <a:gridCol w="930738">
                  <a:extLst>
                    <a:ext uri="{9D8B030D-6E8A-4147-A177-3AD203B41FA5}">
                      <a16:colId xmlns:a16="http://schemas.microsoft.com/office/drawing/2014/main" val="1168694784"/>
                    </a:ext>
                  </a:extLst>
                </a:gridCol>
                <a:gridCol w="930738">
                  <a:extLst>
                    <a:ext uri="{9D8B030D-6E8A-4147-A177-3AD203B41FA5}">
                      <a16:colId xmlns:a16="http://schemas.microsoft.com/office/drawing/2014/main" val="1672798482"/>
                    </a:ext>
                  </a:extLst>
                </a:gridCol>
              </a:tblGrid>
              <a:tr h="347344">
                <a:tc>
                  <a:txBody>
                    <a:bodyPr/>
                    <a:lstStyle/>
                    <a:p>
                      <a:r>
                        <a:rPr lang="en-US" sz="1400" dirty="0"/>
                        <a:t>HE linac phase (deg)</a:t>
                      </a:r>
                      <a:endParaRPr lang="de-CH" sz="1400" dirty="0"/>
                    </a:p>
                  </a:txBody>
                  <a:tcPr/>
                </a:tc>
                <a:tc>
                  <a:txBody>
                    <a:bodyPr/>
                    <a:lstStyle/>
                    <a:p>
                      <a:pPr algn="ctr"/>
                      <a:r>
                        <a:rPr lang="en-US" sz="1400" dirty="0"/>
                        <a:t>On-crest</a:t>
                      </a:r>
                      <a:endParaRPr lang="de-CH" sz="1400" dirty="0"/>
                    </a:p>
                  </a:txBody>
                  <a:tcPr/>
                </a:tc>
                <a:tc>
                  <a:txBody>
                    <a:bodyPr/>
                    <a:lstStyle/>
                    <a:p>
                      <a:pPr algn="ctr"/>
                      <a:r>
                        <a:rPr lang="en-US" sz="1400" dirty="0"/>
                        <a:t>+2</a:t>
                      </a:r>
                      <a:endParaRPr lang="de-CH" sz="1400" dirty="0"/>
                    </a:p>
                  </a:txBody>
                  <a:tcPr/>
                </a:tc>
                <a:tc>
                  <a:txBody>
                    <a:bodyPr/>
                    <a:lstStyle/>
                    <a:p>
                      <a:pPr algn="ctr"/>
                      <a:r>
                        <a:rPr lang="en-US" sz="1400" dirty="0"/>
                        <a:t>+4</a:t>
                      </a:r>
                      <a:endParaRPr lang="de-CH" sz="1400" dirty="0"/>
                    </a:p>
                  </a:txBody>
                  <a:tcPr/>
                </a:tc>
                <a:extLst>
                  <a:ext uri="{0D108BD9-81ED-4DB2-BD59-A6C34878D82A}">
                    <a16:rowId xmlns:a16="http://schemas.microsoft.com/office/drawing/2014/main" val="1188535208"/>
                  </a:ext>
                </a:extLst>
              </a:tr>
              <a:tr h="347344">
                <a:tc>
                  <a:txBody>
                    <a:bodyPr/>
                    <a:lstStyle/>
                    <a:p>
                      <a:r>
                        <a:rPr lang="en-US" sz="1400" dirty="0"/>
                        <a:t>Matching section L (m)</a:t>
                      </a:r>
                      <a:endParaRPr lang="de-CH" sz="1400" dirty="0"/>
                    </a:p>
                  </a:txBody>
                  <a:tcPr/>
                </a:tc>
                <a:tc gridSpan="3">
                  <a:txBody>
                    <a:bodyPr/>
                    <a:lstStyle/>
                    <a:p>
                      <a:pPr algn="ctr"/>
                      <a:r>
                        <a:rPr lang="en-US" sz="1400" dirty="0"/>
                        <a:t>5</a:t>
                      </a:r>
                      <a:endParaRPr lang="de-CH" sz="1400" dirty="0"/>
                    </a:p>
                  </a:txBody>
                  <a:tcPr/>
                </a:tc>
                <a:tc hMerge="1">
                  <a:txBody>
                    <a:bodyPr/>
                    <a:lstStyle/>
                    <a:p>
                      <a:pPr algn="ctr"/>
                      <a:r>
                        <a:rPr lang="en-US" sz="1600" dirty="0"/>
                        <a:t>5</a:t>
                      </a:r>
                      <a:endParaRPr lang="de-CH" sz="1600" dirty="0"/>
                    </a:p>
                  </a:txBody>
                  <a:tcPr/>
                </a:tc>
                <a:tc hMerge="1">
                  <a:txBody>
                    <a:bodyPr/>
                    <a:lstStyle/>
                    <a:p>
                      <a:pPr algn="ctr"/>
                      <a:r>
                        <a:rPr lang="en-US" sz="1600" dirty="0"/>
                        <a:t>5</a:t>
                      </a:r>
                      <a:endParaRPr lang="de-CH" sz="1600" dirty="0"/>
                    </a:p>
                  </a:txBody>
                  <a:tcPr/>
                </a:tc>
                <a:extLst>
                  <a:ext uri="{0D108BD9-81ED-4DB2-BD59-A6C34878D82A}">
                    <a16:rowId xmlns:a16="http://schemas.microsoft.com/office/drawing/2014/main" val="2642991606"/>
                  </a:ext>
                </a:extLst>
              </a:tr>
              <a:tr h="347344">
                <a:tc>
                  <a:txBody>
                    <a:bodyPr/>
                    <a:lstStyle/>
                    <a:p>
                      <a:r>
                        <a:rPr lang="en-US" sz="1400" dirty="0"/>
                        <a:t>Chicane (L)</a:t>
                      </a:r>
                      <a:endParaRPr lang="de-CH" sz="1400" dirty="0"/>
                    </a:p>
                  </a:txBody>
                  <a:tcPr/>
                </a:tc>
                <a:tc gridSpan="3">
                  <a:txBody>
                    <a:bodyPr/>
                    <a:lstStyle/>
                    <a:p>
                      <a:pPr algn="ctr"/>
                      <a:r>
                        <a:rPr lang="en-US" sz="1400" dirty="0"/>
                        <a:t>40</a:t>
                      </a:r>
                    </a:p>
                  </a:txBody>
                  <a:tcPr/>
                </a:tc>
                <a:tc hMerge="1">
                  <a:txBody>
                    <a:bodyPr/>
                    <a:lstStyle/>
                    <a:p>
                      <a:pPr algn="ctr"/>
                      <a:r>
                        <a:rPr lang="en-US" sz="1600" dirty="0"/>
                        <a:t>40</a:t>
                      </a:r>
                      <a:endParaRPr lang="de-CH" sz="1600" dirty="0"/>
                    </a:p>
                  </a:txBody>
                  <a:tcPr/>
                </a:tc>
                <a:tc hMerge="1">
                  <a:txBody>
                    <a:bodyPr/>
                    <a:lstStyle/>
                    <a:p>
                      <a:pPr algn="ctr"/>
                      <a:r>
                        <a:rPr lang="en-US" sz="1600" dirty="0"/>
                        <a:t>40</a:t>
                      </a:r>
                      <a:endParaRPr lang="de-CH" sz="1600" dirty="0"/>
                    </a:p>
                  </a:txBody>
                  <a:tcPr/>
                </a:tc>
                <a:extLst>
                  <a:ext uri="{0D108BD9-81ED-4DB2-BD59-A6C34878D82A}">
                    <a16:rowId xmlns:a16="http://schemas.microsoft.com/office/drawing/2014/main" val="1060793255"/>
                  </a:ext>
                </a:extLst>
              </a:tr>
              <a:tr h="347344">
                <a:tc>
                  <a:txBody>
                    <a:bodyPr/>
                    <a:lstStyle/>
                    <a:p>
                      <a:r>
                        <a:rPr lang="en-US" sz="1400" dirty="0"/>
                        <a:t>Dipole L (m)</a:t>
                      </a:r>
                      <a:endParaRPr lang="de-CH" sz="1400" dirty="0"/>
                    </a:p>
                  </a:txBody>
                  <a:tcPr/>
                </a:tc>
                <a:tc gridSpan="3">
                  <a:txBody>
                    <a:bodyPr/>
                    <a:lstStyle/>
                    <a:p>
                      <a:pPr algn="ctr"/>
                      <a:r>
                        <a:rPr lang="en-US" sz="1400" dirty="0"/>
                        <a:t>6</a:t>
                      </a:r>
                    </a:p>
                  </a:txBody>
                  <a:tcPr/>
                </a:tc>
                <a:tc hMerge="1">
                  <a:txBody>
                    <a:bodyPr/>
                    <a:lstStyle/>
                    <a:p>
                      <a:pPr algn="ctr"/>
                      <a:r>
                        <a:rPr lang="en-US" sz="1600" dirty="0"/>
                        <a:t>6</a:t>
                      </a:r>
                      <a:endParaRPr lang="de-CH" sz="1600" dirty="0"/>
                    </a:p>
                  </a:txBody>
                  <a:tcPr/>
                </a:tc>
                <a:tc hMerge="1">
                  <a:txBody>
                    <a:bodyPr/>
                    <a:lstStyle/>
                    <a:p>
                      <a:pPr algn="ctr"/>
                      <a:r>
                        <a:rPr lang="en-US" sz="1600" dirty="0"/>
                        <a:t>6</a:t>
                      </a:r>
                      <a:endParaRPr lang="de-CH" sz="1600" dirty="0"/>
                    </a:p>
                  </a:txBody>
                  <a:tcPr/>
                </a:tc>
                <a:extLst>
                  <a:ext uri="{0D108BD9-81ED-4DB2-BD59-A6C34878D82A}">
                    <a16:rowId xmlns:a16="http://schemas.microsoft.com/office/drawing/2014/main" val="2304840642"/>
                  </a:ext>
                </a:extLst>
              </a:tr>
              <a:tr h="347344">
                <a:tc>
                  <a:txBody>
                    <a:bodyPr/>
                    <a:lstStyle/>
                    <a:p>
                      <a:r>
                        <a:rPr lang="en-US" sz="1400" dirty="0"/>
                        <a:t>Dipole field (T)</a:t>
                      </a:r>
                      <a:endParaRPr lang="de-CH" sz="1400" dirty="0"/>
                    </a:p>
                  </a:txBody>
                  <a:tcPr/>
                </a:tc>
                <a:tc gridSpan="3">
                  <a:txBody>
                    <a:bodyPr/>
                    <a:lstStyle/>
                    <a:p>
                      <a:pPr algn="ctr"/>
                      <a:r>
                        <a:rPr lang="en-US" sz="1400" dirty="0"/>
                        <a:t>1.5</a:t>
                      </a:r>
                      <a:endParaRPr lang="de-CH" sz="1400" dirty="0"/>
                    </a:p>
                  </a:txBody>
                  <a:tcPr/>
                </a:tc>
                <a:tc hMerge="1">
                  <a:txBody>
                    <a:bodyPr/>
                    <a:lstStyle/>
                    <a:p>
                      <a:pPr algn="ctr"/>
                      <a:r>
                        <a:rPr lang="en-US" sz="1600" dirty="0"/>
                        <a:t>1.5</a:t>
                      </a:r>
                      <a:endParaRPr lang="de-CH" sz="1600" dirty="0"/>
                    </a:p>
                  </a:txBody>
                  <a:tcPr/>
                </a:tc>
                <a:tc hMerge="1">
                  <a:txBody>
                    <a:bodyPr/>
                    <a:lstStyle/>
                    <a:p>
                      <a:pPr algn="ctr"/>
                      <a:r>
                        <a:rPr lang="en-US" sz="1600" dirty="0"/>
                        <a:t>1.5</a:t>
                      </a:r>
                      <a:endParaRPr lang="de-CH" sz="1600" dirty="0"/>
                    </a:p>
                  </a:txBody>
                  <a:tcPr/>
                </a:tc>
                <a:extLst>
                  <a:ext uri="{0D108BD9-81ED-4DB2-BD59-A6C34878D82A}">
                    <a16:rowId xmlns:a16="http://schemas.microsoft.com/office/drawing/2014/main" val="396670400"/>
                  </a:ext>
                </a:extLst>
              </a:tr>
              <a:tr h="347344">
                <a:tc>
                  <a:txBody>
                    <a:bodyPr/>
                    <a:lstStyle/>
                    <a:p>
                      <a:r>
                        <a:rPr lang="en-US" sz="1400" dirty="0"/>
                        <a:t>R56 (m)</a:t>
                      </a:r>
                      <a:endParaRPr lang="de-CH" sz="1400" dirty="0"/>
                    </a:p>
                  </a:txBody>
                  <a:tcPr/>
                </a:tc>
                <a:tc gridSpan="3">
                  <a:txBody>
                    <a:bodyPr/>
                    <a:lstStyle/>
                    <a:p>
                      <a:pPr algn="ctr"/>
                      <a:r>
                        <a:rPr lang="en-US" sz="1400" dirty="0"/>
                        <a:t>~0.4</a:t>
                      </a:r>
                      <a:endParaRPr lang="de-CH" sz="1400" dirty="0"/>
                    </a:p>
                  </a:txBody>
                  <a:tcPr/>
                </a:tc>
                <a:tc hMerge="1">
                  <a:txBody>
                    <a:bodyPr/>
                    <a:lstStyle/>
                    <a:p>
                      <a:pPr algn="ctr"/>
                      <a:endParaRPr lang="de-CH" sz="1600" dirty="0"/>
                    </a:p>
                  </a:txBody>
                  <a:tcPr/>
                </a:tc>
                <a:tc hMerge="1">
                  <a:txBody>
                    <a:bodyPr/>
                    <a:lstStyle/>
                    <a:p>
                      <a:pPr algn="ctr"/>
                      <a:endParaRPr lang="de-CH" sz="1600" dirty="0"/>
                    </a:p>
                  </a:txBody>
                  <a:tcPr/>
                </a:tc>
                <a:extLst>
                  <a:ext uri="{0D108BD9-81ED-4DB2-BD59-A6C34878D82A}">
                    <a16:rowId xmlns:a16="http://schemas.microsoft.com/office/drawing/2014/main" val="2952692370"/>
                  </a:ext>
                </a:extLst>
              </a:tr>
              <a:tr h="347344">
                <a:tc>
                  <a:txBody>
                    <a:bodyPr/>
                    <a:lstStyle/>
                    <a:p>
                      <a:r>
                        <a:rPr lang="en-US" sz="1400" dirty="0"/>
                        <a:t>Extra distance bunches (per bunch)</a:t>
                      </a:r>
                      <a:endParaRPr lang="de-CH" sz="1400" dirty="0"/>
                    </a:p>
                  </a:txBody>
                  <a:tcPr/>
                </a:tc>
                <a:tc gridSpan="3">
                  <a:txBody>
                    <a:bodyPr/>
                    <a:lstStyle/>
                    <a:p>
                      <a:pPr algn="ctr"/>
                      <a:r>
                        <a:rPr lang="en-US" sz="1400" dirty="0"/>
                        <a:t>8</a:t>
                      </a:r>
                      <a:endParaRPr lang="de-CH" sz="1400" dirty="0"/>
                    </a:p>
                  </a:txBody>
                  <a:tcPr/>
                </a:tc>
                <a:tc hMerge="1">
                  <a:txBody>
                    <a:bodyPr/>
                    <a:lstStyle/>
                    <a:p>
                      <a:pPr algn="ctr"/>
                      <a:r>
                        <a:rPr lang="en-US" sz="1600" dirty="0"/>
                        <a:t>8</a:t>
                      </a:r>
                      <a:endParaRPr lang="de-CH" sz="1600" dirty="0"/>
                    </a:p>
                  </a:txBody>
                  <a:tcPr/>
                </a:tc>
                <a:tc hMerge="1">
                  <a:txBody>
                    <a:bodyPr/>
                    <a:lstStyle/>
                    <a:p>
                      <a:pPr algn="ctr"/>
                      <a:r>
                        <a:rPr lang="en-US" sz="1600" dirty="0"/>
                        <a:t>8</a:t>
                      </a:r>
                      <a:endParaRPr lang="de-CH" sz="1600" dirty="0"/>
                    </a:p>
                  </a:txBody>
                  <a:tcPr/>
                </a:tc>
                <a:extLst>
                  <a:ext uri="{0D108BD9-81ED-4DB2-BD59-A6C34878D82A}">
                    <a16:rowId xmlns:a16="http://schemas.microsoft.com/office/drawing/2014/main" val="4167848460"/>
                  </a:ext>
                </a:extLst>
              </a:tr>
              <a:tr h="347344">
                <a:tc>
                  <a:txBody>
                    <a:bodyPr/>
                    <a:lstStyle/>
                    <a:p>
                      <a:r>
                        <a:rPr lang="en-US" sz="1400" dirty="0"/>
                        <a:t>RF f (GHz)</a:t>
                      </a:r>
                      <a:endParaRPr lang="de-CH" sz="1400" dirty="0"/>
                    </a:p>
                  </a:txBody>
                  <a:tcPr>
                    <a:solidFill>
                      <a:srgbClr val="00B0F0"/>
                    </a:solidFill>
                  </a:tcPr>
                </a:tc>
                <a:tc>
                  <a:txBody>
                    <a:bodyPr/>
                    <a:lstStyle/>
                    <a:p>
                      <a:pPr algn="ctr"/>
                      <a:r>
                        <a:rPr lang="en-US" sz="1400" dirty="0"/>
                        <a:t>3</a:t>
                      </a:r>
                      <a:endParaRPr lang="de-CH" sz="1400" dirty="0"/>
                    </a:p>
                  </a:txBody>
                  <a:tcPr>
                    <a:solidFill>
                      <a:srgbClr val="00B0F0"/>
                    </a:solidFill>
                  </a:tcPr>
                </a:tc>
                <a:tc>
                  <a:txBody>
                    <a:bodyPr/>
                    <a:lstStyle/>
                    <a:p>
                      <a:pPr algn="ctr"/>
                      <a:r>
                        <a:rPr lang="en-US" sz="1400" dirty="0"/>
                        <a:t>6</a:t>
                      </a:r>
                      <a:endParaRPr lang="de-CH" sz="1400" dirty="0"/>
                    </a:p>
                  </a:txBody>
                  <a:tcPr>
                    <a:solidFill>
                      <a:srgbClr val="00B0F0"/>
                    </a:solidFill>
                  </a:tcPr>
                </a:tc>
                <a:tc>
                  <a:txBody>
                    <a:bodyPr/>
                    <a:lstStyle/>
                    <a:p>
                      <a:pPr algn="ctr"/>
                      <a:r>
                        <a:rPr lang="en-US" sz="1400" dirty="0"/>
                        <a:t>6</a:t>
                      </a:r>
                      <a:endParaRPr lang="de-CH" sz="1400" dirty="0"/>
                    </a:p>
                  </a:txBody>
                  <a:tcPr>
                    <a:solidFill>
                      <a:srgbClr val="00B0F0"/>
                    </a:solidFill>
                  </a:tcPr>
                </a:tc>
                <a:extLst>
                  <a:ext uri="{0D108BD9-81ED-4DB2-BD59-A6C34878D82A}">
                    <a16:rowId xmlns:a16="http://schemas.microsoft.com/office/drawing/2014/main" val="2249690277"/>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RF voltage (MV)</a:t>
                      </a:r>
                      <a:endParaRPr lang="de-CH" sz="1400" dirty="0"/>
                    </a:p>
                  </a:txBody>
                  <a:tcPr/>
                </a:tc>
                <a:tc>
                  <a:txBody>
                    <a:bodyPr/>
                    <a:lstStyle/>
                    <a:p>
                      <a:pPr algn="ctr"/>
                      <a:r>
                        <a:rPr lang="en-US" sz="1400" dirty="0"/>
                        <a:t>803.5</a:t>
                      </a:r>
                      <a:endParaRPr lang="de-CH" sz="1400" dirty="0"/>
                    </a:p>
                  </a:txBody>
                  <a:tcPr/>
                </a:tc>
                <a:tc>
                  <a:txBody>
                    <a:bodyPr/>
                    <a:lstStyle/>
                    <a:p>
                      <a:pPr algn="ctr"/>
                      <a:r>
                        <a:rPr lang="en-US" sz="1400" dirty="0"/>
                        <a:t>415</a:t>
                      </a:r>
                      <a:endParaRPr lang="de-CH" sz="1400" dirty="0"/>
                    </a:p>
                  </a:txBody>
                  <a:tcPr/>
                </a:tc>
                <a:tc>
                  <a:txBody>
                    <a:bodyPr/>
                    <a:lstStyle/>
                    <a:p>
                      <a:pPr algn="ctr"/>
                      <a:r>
                        <a:rPr lang="en-US" sz="1400" dirty="0"/>
                        <a:t>415</a:t>
                      </a:r>
                      <a:endParaRPr lang="de-CH" sz="1400" dirty="0"/>
                    </a:p>
                  </a:txBody>
                  <a:tcPr/>
                </a:tc>
                <a:extLst>
                  <a:ext uri="{0D108BD9-81ED-4DB2-BD59-A6C34878D82A}">
                    <a16:rowId xmlns:a16="http://schemas.microsoft.com/office/drawing/2014/main" val="2471062802"/>
                  </a:ext>
                </a:extLst>
              </a:tr>
              <a:tr h="347344">
                <a:tc>
                  <a:txBody>
                    <a:bodyPr/>
                    <a:lstStyle/>
                    <a:p>
                      <a:r>
                        <a:rPr lang="en-US" sz="1400" dirty="0"/>
                        <a:t>RF length (m)-G = 22.5 MV/m</a:t>
                      </a:r>
                      <a:endParaRPr lang="de-CH" sz="1400" dirty="0"/>
                    </a:p>
                  </a:txBody>
                  <a:tcPr/>
                </a:tc>
                <a:tc>
                  <a:txBody>
                    <a:bodyPr/>
                    <a:lstStyle/>
                    <a:p>
                      <a:pPr algn="ctr"/>
                      <a:r>
                        <a:rPr lang="en-US" sz="1400" dirty="0"/>
                        <a:t>35.71</a:t>
                      </a:r>
                      <a:endParaRPr lang="de-CH" sz="1400" dirty="0"/>
                    </a:p>
                  </a:txBody>
                  <a:tcPr/>
                </a:tc>
                <a:tc>
                  <a:txBody>
                    <a:bodyPr/>
                    <a:lstStyle/>
                    <a:p>
                      <a:pPr algn="ctr"/>
                      <a:r>
                        <a:rPr lang="en-US" sz="1400" dirty="0"/>
                        <a:t>18.44</a:t>
                      </a:r>
                      <a:endParaRPr lang="de-CH" sz="1400" dirty="0"/>
                    </a:p>
                  </a:txBody>
                  <a:tcPr/>
                </a:tc>
                <a:tc>
                  <a:txBody>
                    <a:bodyPr/>
                    <a:lstStyle/>
                    <a:p>
                      <a:pPr algn="ctr"/>
                      <a:r>
                        <a:rPr lang="en-US" sz="1400" dirty="0"/>
                        <a:t>18.44</a:t>
                      </a:r>
                      <a:endParaRPr lang="de-CH" sz="1400" dirty="0"/>
                    </a:p>
                  </a:txBody>
                  <a:tcPr/>
                </a:tc>
                <a:extLst>
                  <a:ext uri="{0D108BD9-81ED-4DB2-BD59-A6C34878D82A}">
                    <a16:rowId xmlns:a16="http://schemas.microsoft.com/office/drawing/2014/main" val="1898082374"/>
                  </a:ext>
                </a:extLst>
              </a:tr>
              <a:tr h="347344">
                <a:tc>
                  <a:txBody>
                    <a:bodyPr/>
                    <a:lstStyle/>
                    <a:p>
                      <a:r>
                        <a:rPr lang="en-US" sz="1400" dirty="0"/>
                        <a:t>DE/E (%)</a:t>
                      </a:r>
                      <a:endParaRPr lang="de-CH" sz="1400" dirty="0"/>
                    </a:p>
                  </a:txBody>
                  <a:tcPr/>
                </a:tc>
                <a:tc>
                  <a:txBody>
                    <a:bodyPr/>
                    <a:lstStyle/>
                    <a:p>
                      <a:pPr algn="ctr"/>
                      <a:r>
                        <a:rPr lang="en-US" sz="1400" dirty="0"/>
                        <a:t>0.134</a:t>
                      </a:r>
                      <a:endParaRPr lang="de-CH" sz="1400" dirty="0"/>
                    </a:p>
                  </a:txBody>
                  <a:tcPr/>
                </a:tc>
                <a:tc>
                  <a:txBody>
                    <a:bodyPr/>
                    <a:lstStyle/>
                    <a:p>
                      <a:pPr algn="ctr"/>
                      <a:r>
                        <a:rPr lang="en-US" sz="1400" dirty="0"/>
                        <a:t>0.135</a:t>
                      </a:r>
                      <a:endParaRPr lang="de-CH" sz="1400" dirty="0"/>
                    </a:p>
                  </a:txBody>
                  <a:tcPr/>
                </a:tc>
                <a:tc>
                  <a:txBody>
                    <a:bodyPr/>
                    <a:lstStyle/>
                    <a:p>
                      <a:pPr algn="ctr"/>
                      <a:r>
                        <a:rPr lang="en-US" sz="1400" dirty="0"/>
                        <a:t>0.098</a:t>
                      </a:r>
                      <a:endParaRPr lang="de-CH" sz="1400" dirty="0"/>
                    </a:p>
                  </a:txBody>
                  <a:tcPr/>
                </a:tc>
                <a:extLst>
                  <a:ext uri="{0D108BD9-81ED-4DB2-BD59-A6C34878D82A}">
                    <a16:rowId xmlns:a16="http://schemas.microsoft.com/office/drawing/2014/main" val="1021554895"/>
                  </a:ext>
                </a:extLst>
              </a:tr>
              <a:tr h="347344">
                <a:tc>
                  <a:txBody>
                    <a:bodyPr/>
                    <a:lstStyle/>
                    <a:p>
                      <a:r>
                        <a:rPr lang="en-US" sz="1400" dirty="0"/>
                        <a:t>Bunch length (mm)</a:t>
                      </a:r>
                      <a:endParaRPr lang="de-CH" sz="1400" dirty="0"/>
                    </a:p>
                  </a:txBody>
                  <a:tcPr/>
                </a:tc>
                <a:tc>
                  <a:txBody>
                    <a:bodyPr/>
                    <a:lstStyle/>
                    <a:p>
                      <a:pPr algn="ctr"/>
                      <a:r>
                        <a:rPr lang="en-US" sz="1400" dirty="0"/>
                        <a:t>2.82</a:t>
                      </a:r>
                      <a:endParaRPr lang="de-CH" sz="1400" dirty="0"/>
                    </a:p>
                  </a:txBody>
                  <a:tcPr/>
                </a:tc>
                <a:tc>
                  <a:txBody>
                    <a:bodyPr/>
                    <a:lstStyle/>
                    <a:p>
                      <a:pPr algn="ctr"/>
                      <a:r>
                        <a:rPr lang="en-US" sz="1400" dirty="0"/>
                        <a:t>3.42</a:t>
                      </a:r>
                      <a:endParaRPr lang="de-CH" sz="1400" dirty="0"/>
                    </a:p>
                  </a:txBody>
                  <a:tcPr/>
                </a:tc>
                <a:tc>
                  <a:txBody>
                    <a:bodyPr/>
                    <a:lstStyle/>
                    <a:p>
                      <a:pPr algn="ctr"/>
                      <a:r>
                        <a:rPr lang="en-US" sz="1400" dirty="0"/>
                        <a:t>4.05</a:t>
                      </a:r>
                      <a:endParaRPr lang="de-CH" sz="1400" dirty="0"/>
                    </a:p>
                  </a:txBody>
                  <a:tcPr/>
                </a:tc>
                <a:extLst>
                  <a:ext uri="{0D108BD9-81ED-4DB2-BD59-A6C34878D82A}">
                    <a16:rowId xmlns:a16="http://schemas.microsoft.com/office/drawing/2014/main" val="4160962184"/>
                  </a:ext>
                </a:extLst>
              </a:tr>
            </a:tbl>
          </a:graphicData>
        </a:graphic>
      </p:graphicFrame>
      <p:sp>
        <p:nvSpPr>
          <p:cNvPr id="2" name="TextBox 1">
            <a:extLst>
              <a:ext uri="{FF2B5EF4-FFF2-40B4-BE49-F238E27FC236}">
                <a16:creationId xmlns:a16="http://schemas.microsoft.com/office/drawing/2014/main" id="{61C5DD23-2A76-6FF2-E8DF-3DC507416907}"/>
              </a:ext>
            </a:extLst>
          </p:cNvPr>
          <p:cNvSpPr txBox="1"/>
          <p:nvPr/>
        </p:nvSpPr>
        <p:spPr bwMode="auto">
          <a:xfrm>
            <a:off x="1602094" y="764704"/>
            <a:ext cx="3888432" cy="338554"/>
          </a:xfrm>
          <a:prstGeom prst="rect">
            <a:avLst/>
          </a:prstGeom>
          <a:noFill/>
        </p:spPr>
        <p:txBody>
          <a:bodyPr wrap="square" rtlCol="0">
            <a:spAutoFit/>
          </a:bodyPr>
          <a:lstStyle/>
          <a:p>
            <a:pPr algn="ctr"/>
            <a:r>
              <a:rPr lang="en-US" b="1" dirty="0">
                <a:latin typeface="+mn-lt"/>
              </a:rPr>
              <a:t>Normal conductive chicane</a:t>
            </a:r>
            <a:endParaRPr lang="de-CH" b="1" dirty="0">
              <a:latin typeface="+mn-lt"/>
            </a:endParaRPr>
          </a:p>
        </p:txBody>
      </p:sp>
      <p:sp>
        <p:nvSpPr>
          <p:cNvPr id="8" name="TextBox 7">
            <a:extLst>
              <a:ext uri="{FF2B5EF4-FFF2-40B4-BE49-F238E27FC236}">
                <a16:creationId xmlns:a16="http://schemas.microsoft.com/office/drawing/2014/main" id="{DA86E889-8FDA-16F2-53CC-99A3CF5A8968}"/>
              </a:ext>
            </a:extLst>
          </p:cNvPr>
          <p:cNvSpPr txBox="1"/>
          <p:nvPr/>
        </p:nvSpPr>
        <p:spPr bwMode="auto">
          <a:xfrm>
            <a:off x="7621122" y="764704"/>
            <a:ext cx="3888432" cy="338554"/>
          </a:xfrm>
          <a:prstGeom prst="rect">
            <a:avLst/>
          </a:prstGeom>
          <a:noFill/>
        </p:spPr>
        <p:txBody>
          <a:bodyPr wrap="square" rtlCol="0">
            <a:spAutoFit/>
          </a:bodyPr>
          <a:lstStyle/>
          <a:p>
            <a:pPr algn="ctr"/>
            <a:r>
              <a:rPr lang="en-US" b="1" dirty="0">
                <a:latin typeface="+mn-lt"/>
              </a:rPr>
              <a:t>Superconductive chicane</a:t>
            </a:r>
            <a:endParaRPr lang="de-CH" b="1" dirty="0">
              <a:latin typeface="+mn-lt"/>
            </a:endParaRPr>
          </a:p>
        </p:txBody>
      </p:sp>
      <p:graphicFrame>
        <p:nvGraphicFramePr>
          <p:cNvPr id="10" name="Table 14">
            <a:extLst>
              <a:ext uri="{FF2B5EF4-FFF2-40B4-BE49-F238E27FC236}">
                <a16:creationId xmlns:a16="http://schemas.microsoft.com/office/drawing/2014/main" id="{F0463817-FA77-1387-843F-D0A4D76F4688}"/>
              </a:ext>
            </a:extLst>
          </p:cNvPr>
          <p:cNvGraphicFramePr>
            <a:graphicFrameLocks noGrp="1"/>
          </p:cNvGraphicFramePr>
          <p:nvPr>
            <p:extLst>
              <p:ext uri="{D42A27DB-BD31-4B8C-83A1-F6EECF244321}">
                <p14:modId xmlns:p14="http://schemas.microsoft.com/office/powerpoint/2010/main" val="3006354495"/>
              </p:ext>
            </p:extLst>
          </p:nvPr>
        </p:nvGraphicFramePr>
        <p:xfrm>
          <a:off x="7042375" y="1122790"/>
          <a:ext cx="5045927" cy="4168128"/>
        </p:xfrm>
        <a:graphic>
          <a:graphicData uri="http://schemas.openxmlformats.org/drawingml/2006/table">
            <a:tbl>
              <a:tblPr firstCol="1" bandRow="1">
                <a:tableStyleId>{93296810-A885-4BE3-A3E7-6D5BEEA58F35}</a:tableStyleId>
              </a:tblPr>
              <a:tblGrid>
                <a:gridCol w="3181039">
                  <a:extLst>
                    <a:ext uri="{9D8B030D-6E8A-4147-A177-3AD203B41FA5}">
                      <a16:colId xmlns:a16="http://schemas.microsoft.com/office/drawing/2014/main" val="3088726610"/>
                    </a:ext>
                  </a:extLst>
                </a:gridCol>
                <a:gridCol w="934150">
                  <a:extLst>
                    <a:ext uri="{9D8B030D-6E8A-4147-A177-3AD203B41FA5}">
                      <a16:colId xmlns:a16="http://schemas.microsoft.com/office/drawing/2014/main" val="2939866770"/>
                    </a:ext>
                  </a:extLst>
                </a:gridCol>
                <a:gridCol w="930738">
                  <a:extLst>
                    <a:ext uri="{9D8B030D-6E8A-4147-A177-3AD203B41FA5}">
                      <a16:colId xmlns:a16="http://schemas.microsoft.com/office/drawing/2014/main" val="1168694784"/>
                    </a:ext>
                  </a:extLst>
                </a:gridCol>
              </a:tblGrid>
              <a:tr h="347344">
                <a:tc>
                  <a:txBody>
                    <a:bodyPr/>
                    <a:lstStyle/>
                    <a:p>
                      <a:r>
                        <a:rPr lang="en-US" sz="1400" dirty="0"/>
                        <a:t>HE linac phase (deg)</a:t>
                      </a:r>
                      <a:endParaRPr lang="de-CH" sz="1400" dirty="0"/>
                    </a:p>
                  </a:txBody>
                  <a:tcPr/>
                </a:tc>
                <a:tc gridSpan="2">
                  <a:txBody>
                    <a:bodyPr/>
                    <a:lstStyle/>
                    <a:p>
                      <a:pPr algn="ctr"/>
                      <a:r>
                        <a:rPr lang="en-US" sz="1400" dirty="0"/>
                        <a:t>On-crest</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1188535208"/>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Matching section L (m)</a:t>
                      </a:r>
                      <a:endParaRPr lang="de-CH" sz="1400" dirty="0"/>
                    </a:p>
                  </a:txBody>
                  <a:tcPr/>
                </a:tc>
                <a:tc gridSpan="2">
                  <a:txBody>
                    <a:bodyPr/>
                    <a:lstStyle/>
                    <a:p>
                      <a:pPr algn="ctr"/>
                      <a:r>
                        <a:rPr lang="en-US" sz="1400" dirty="0"/>
                        <a:t>5</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1478674475"/>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Chicane (L)</a:t>
                      </a:r>
                      <a:endParaRPr lang="de-CH" sz="1400" dirty="0"/>
                    </a:p>
                  </a:txBody>
                  <a:tcPr/>
                </a:tc>
                <a:tc gridSpan="2">
                  <a:txBody>
                    <a:bodyPr/>
                    <a:lstStyle/>
                    <a:p>
                      <a:pPr algn="ctr"/>
                      <a:r>
                        <a:rPr lang="en-US" sz="1400" dirty="0"/>
                        <a:t>23</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3154672701"/>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Dipole L (m)</a:t>
                      </a:r>
                      <a:endParaRPr lang="de-CH" sz="1400" dirty="0"/>
                    </a:p>
                  </a:txBody>
                  <a:tcPr/>
                </a:tc>
                <a:tc gridSpan="2">
                  <a:txBody>
                    <a:bodyPr/>
                    <a:lstStyle/>
                    <a:p>
                      <a:pPr algn="ctr"/>
                      <a:r>
                        <a:rPr lang="en-US" sz="1400" dirty="0"/>
                        <a:t>3.3</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1734044649"/>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Dipole field (T)</a:t>
                      </a:r>
                      <a:endParaRPr lang="de-CH" sz="1400" dirty="0"/>
                    </a:p>
                  </a:txBody>
                  <a:tcPr/>
                </a:tc>
                <a:tc gridSpan="2">
                  <a:txBody>
                    <a:bodyPr/>
                    <a:lstStyle/>
                    <a:p>
                      <a:pPr algn="ctr"/>
                      <a:r>
                        <a:rPr lang="en-US" sz="1400" dirty="0"/>
                        <a:t>5</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1651449952"/>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R56 (m)</a:t>
                      </a:r>
                      <a:endParaRPr lang="de-CH" sz="1400" dirty="0"/>
                    </a:p>
                  </a:txBody>
                  <a:tcPr/>
                </a:tc>
                <a:tc gridSpan="2">
                  <a:txBody>
                    <a:bodyPr/>
                    <a:lstStyle/>
                    <a:p>
                      <a:pPr algn="ctr"/>
                      <a:r>
                        <a:rPr lang="en-US" sz="1400" dirty="0"/>
                        <a:t>0.8</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1430591113"/>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Extra distance bunches (per bunch)</a:t>
                      </a:r>
                      <a:endParaRPr lang="de-CH" sz="1400" dirty="0"/>
                    </a:p>
                  </a:txBody>
                  <a:tcPr/>
                </a:tc>
                <a:tc gridSpan="2">
                  <a:txBody>
                    <a:bodyPr/>
                    <a:lstStyle/>
                    <a:p>
                      <a:pPr algn="ctr"/>
                      <a:r>
                        <a:rPr lang="en-US" sz="1400" dirty="0"/>
                        <a:t>16</a:t>
                      </a:r>
                      <a:endParaRPr lang="de-CH" sz="1400" dirty="0"/>
                    </a:p>
                  </a:txBody>
                  <a:tcPr/>
                </a:tc>
                <a:tc hMerge="1">
                  <a:txBody>
                    <a:bodyPr/>
                    <a:lstStyle/>
                    <a:p>
                      <a:pPr algn="ctr"/>
                      <a:endParaRPr lang="de-CH" sz="1400" dirty="0"/>
                    </a:p>
                  </a:txBody>
                  <a:tcPr/>
                </a:tc>
                <a:extLst>
                  <a:ext uri="{0D108BD9-81ED-4DB2-BD59-A6C34878D82A}">
                    <a16:rowId xmlns:a16="http://schemas.microsoft.com/office/drawing/2014/main" val="1430616524"/>
                  </a:ext>
                </a:extLst>
              </a:tr>
              <a:tr h="347344">
                <a:tc>
                  <a:txBody>
                    <a:bodyPr/>
                    <a:lstStyle/>
                    <a:p>
                      <a:r>
                        <a:rPr lang="en-US" sz="1400" dirty="0"/>
                        <a:t>RF f (GHz)</a:t>
                      </a:r>
                      <a:endParaRPr lang="de-CH" sz="1400" dirty="0"/>
                    </a:p>
                  </a:txBody>
                  <a:tcPr>
                    <a:solidFill>
                      <a:schemeClr val="accent6">
                        <a:lumMod val="40000"/>
                        <a:lumOff val="60000"/>
                      </a:schemeClr>
                    </a:solidFill>
                  </a:tcPr>
                </a:tc>
                <a:tc>
                  <a:txBody>
                    <a:bodyPr/>
                    <a:lstStyle/>
                    <a:p>
                      <a:pPr algn="ctr"/>
                      <a:r>
                        <a:rPr lang="en-US" sz="1400" dirty="0"/>
                        <a:t>3</a:t>
                      </a:r>
                      <a:endParaRPr lang="de-CH" sz="1400" dirty="0"/>
                    </a:p>
                  </a:txBody>
                  <a:tcPr>
                    <a:solidFill>
                      <a:schemeClr val="accent6">
                        <a:lumMod val="40000"/>
                        <a:lumOff val="60000"/>
                      </a:schemeClr>
                    </a:solidFill>
                  </a:tcPr>
                </a:tc>
                <a:tc>
                  <a:txBody>
                    <a:bodyPr/>
                    <a:lstStyle/>
                    <a:p>
                      <a:pPr algn="ctr"/>
                      <a:r>
                        <a:rPr lang="en-US" sz="1400" dirty="0"/>
                        <a:t>6</a:t>
                      </a:r>
                      <a:endParaRPr lang="de-CH" sz="1400" dirty="0"/>
                    </a:p>
                  </a:txBody>
                  <a:tcPr>
                    <a:solidFill>
                      <a:schemeClr val="accent6">
                        <a:lumMod val="40000"/>
                        <a:lumOff val="60000"/>
                      </a:schemeClr>
                    </a:solidFill>
                  </a:tcPr>
                </a:tc>
                <a:extLst>
                  <a:ext uri="{0D108BD9-81ED-4DB2-BD59-A6C34878D82A}">
                    <a16:rowId xmlns:a16="http://schemas.microsoft.com/office/drawing/2014/main" val="2604857623"/>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RF voltage (MV)</a:t>
                      </a:r>
                      <a:endParaRPr lang="de-CH" sz="1400" dirty="0"/>
                    </a:p>
                  </a:txBody>
                  <a:tcPr/>
                </a:tc>
                <a:tc>
                  <a:txBody>
                    <a:bodyPr/>
                    <a:lstStyle/>
                    <a:p>
                      <a:pPr algn="ctr"/>
                      <a:r>
                        <a:rPr lang="en-US" sz="1400" dirty="0"/>
                        <a:t>415</a:t>
                      </a:r>
                      <a:endParaRPr lang="de-CH" sz="1400" dirty="0"/>
                    </a:p>
                  </a:txBody>
                  <a:tcPr/>
                </a:tc>
                <a:tc>
                  <a:txBody>
                    <a:bodyPr/>
                    <a:lstStyle/>
                    <a:p>
                      <a:pPr algn="ctr"/>
                      <a:r>
                        <a:rPr lang="en-US" sz="1400" dirty="0"/>
                        <a:t>237</a:t>
                      </a:r>
                      <a:endParaRPr lang="de-CH" sz="1400" dirty="0"/>
                    </a:p>
                  </a:txBody>
                  <a:tcPr/>
                </a:tc>
                <a:extLst>
                  <a:ext uri="{0D108BD9-81ED-4DB2-BD59-A6C34878D82A}">
                    <a16:rowId xmlns:a16="http://schemas.microsoft.com/office/drawing/2014/main" val="2741762953"/>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RF length (m)-G = 22.5 MV/m</a:t>
                      </a:r>
                      <a:endParaRPr lang="de-CH" sz="1400" dirty="0"/>
                    </a:p>
                  </a:txBody>
                  <a:tcPr/>
                </a:tc>
                <a:tc>
                  <a:txBody>
                    <a:bodyPr/>
                    <a:lstStyle/>
                    <a:p>
                      <a:pPr algn="ctr"/>
                      <a:r>
                        <a:rPr lang="en-US" sz="1400" dirty="0"/>
                        <a:t>18.44</a:t>
                      </a:r>
                      <a:endParaRPr lang="de-CH" sz="1400" dirty="0"/>
                    </a:p>
                  </a:txBody>
                  <a:tcPr/>
                </a:tc>
                <a:tc>
                  <a:txBody>
                    <a:bodyPr/>
                    <a:lstStyle/>
                    <a:p>
                      <a:pPr algn="ctr"/>
                      <a:r>
                        <a:rPr lang="en-US" sz="1400" dirty="0"/>
                        <a:t>10.53</a:t>
                      </a:r>
                      <a:endParaRPr lang="de-CH" sz="1400" dirty="0"/>
                    </a:p>
                  </a:txBody>
                  <a:tcPr/>
                </a:tc>
                <a:extLst>
                  <a:ext uri="{0D108BD9-81ED-4DB2-BD59-A6C34878D82A}">
                    <a16:rowId xmlns:a16="http://schemas.microsoft.com/office/drawing/2014/main" val="1209120260"/>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DE/E (%)</a:t>
                      </a:r>
                      <a:endParaRPr lang="de-CH" sz="1400" dirty="0"/>
                    </a:p>
                  </a:txBody>
                  <a:tcPr/>
                </a:tc>
                <a:tc>
                  <a:txBody>
                    <a:bodyPr/>
                    <a:lstStyle/>
                    <a:p>
                      <a:pPr algn="ctr"/>
                      <a:r>
                        <a:rPr lang="en-US" sz="1400" dirty="0"/>
                        <a:t>0.048</a:t>
                      </a:r>
                      <a:endParaRPr lang="de-CH" sz="1400" dirty="0"/>
                    </a:p>
                  </a:txBody>
                  <a:tcPr/>
                </a:tc>
                <a:tc>
                  <a:txBody>
                    <a:bodyPr/>
                    <a:lstStyle/>
                    <a:p>
                      <a:pPr algn="ctr"/>
                      <a:r>
                        <a:rPr lang="en-US" sz="1400" dirty="0"/>
                        <a:t>0.083</a:t>
                      </a:r>
                      <a:endParaRPr lang="de-CH" sz="1400" dirty="0"/>
                    </a:p>
                  </a:txBody>
                  <a:tcPr/>
                </a:tc>
                <a:extLst>
                  <a:ext uri="{0D108BD9-81ED-4DB2-BD59-A6C34878D82A}">
                    <a16:rowId xmlns:a16="http://schemas.microsoft.com/office/drawing/2014/main" val="3580599641"/>
                  </a:ext>
                </a:extLst>
              </a:tr>
              <a:tr h="347344">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400" dirty="0"/>
                        <a:t>Bunch length (mm)</a:t>
                      </a:r>
                    </a:p>
                  </a:txBody>
                  <a:tcPr/>
                </a:tc>
                <a:tc gridSpan="2">
                  <a:txBody>
                    <a:bodyPr/>
                    <a:lstStyle/>
                    <a:p>
                      <a:pPr algn="ctr"/>
                      <a:r>
                        <a:rPr lang="en-US" sz="1400" dirty="0"/>
                        <a:t>4.46</a:t>
                      </a:r>
                    </a:p>
                  </a:txBody>
                  <a:tcPr/>
                </a:tc>
                <a:tc hMerge="1">
                  <a:txBody>
                    <a:bodyPr/>
                    <a:lstStyle/>
                    <a:p>
                      <a:pPr algn="ctr"/>
                      <a:r>
                        <a:rPr lang="en-US" sz="1400" dirty="0"/>
                        <a:t>4.46</a:t>
                      </a:r>
                      <a:endParaRPr lang="de-CH" sz="1400" dirty="0"/>
                    </a:p>
                  </a:txBody>
                  <a:tcPr/>
                </a:tc>
                <a:extLst>
                  <a:ext uri="{0D108BD9-81ED-4DB2-BD59-A6C34878D82A}">
                    <a16:rowId xmlns:a16="http://schemas.microsoft.com/office/drawing/2014/main" val="1110996697"/>
                  </a:ext>
                </a:extLst>
              </a:tr>
            </a:tbl>
          </a:graphicData>
        </a:graphic>
      </p:graphicFrame>
      <p:sp>
        <p:nvSpPr>
          <p:cNvPr id="15" name="TextBox 14">
            <a:extLst>
              <a:ext uri="{FF2B5EF4-FFF2-40B4-BE49-F238E27FC236}">
                <a16:creationId xmlns:a16="http://schemas.microsoft.com/office/drawing/2014/main" id="{4F055A1B-9204-B0DD-8AC3-600A717B8180}"/>
              </a:ext>
            </a:extLst>
          </p:cNvPr>
          <p:cNvSpPr txBox="1"/>
          <p:nvPr/>
        </p:nvSpPr>
        <p:spPr bwMode="auto">
          <a:xfrm>
            <a:off x="489134" y="5425181"/>
            <a:ext cx="11599167" cy="1323439"/>
          </a:xfrm>
          <a:prstGeom prst="rect">
            <a:avLst/>
          </a:prstGeom>
          <a:noFill/>
        </p:spPr>
        <p:txBody>
          <a:bodyPr wrap="square" rtlCol="0">
            <a:spAutoFit/>
          </a:bodyPr>
          <a:lstStyle/>
          <a:p>
            <a:pPr marL="285750" indent="-285750">
              <a:buFont typeface="Wingdings" panose="05000000000000000000" pitchFamily="2" charset="2"/>
              <a:buChar char="§"/>
            </a:pPr>
            <a:r>
              <a:rPr lang="en-US" dirty="0">
                <a:latin typeface="+mn-lt"/>
              </a:rPr>
              <a:t>DE/E&lt;0.15% in all the cases, and adjustable with a moderate variation of the phase of the upstream HE linac</a:t>
            </a:r>
          </a:p>
          <a:p>
            <a:pPr marL="285750" indent="-285750">
              <a:buFont typeface="Wingdings" panose="05000000000000000000" pitchFamily="2" charset="2"/>
              <a:buChar char="§"/>
            </a:pPr>
            <a:r>
              <a:rPr lang="en-US" dirty="0">
                <a:latin typeface="+mn-lt"/>
              </a:rPr>
              <a:t>A better way would be to tune the chirp from BC </a:t>
            </a:r>
            <a:r>
              <a:rPr lang="en-US" dirty="0">
                <a:latin typeface="+mn-lt"/>
                <a:sym typeface="Wingdings" panose="05000000000000000000" pitchFamily="2" charset="2"/>
              </a:rPr>
              <a:t> there are RF cavities run at the 0 crossing. We may decide the voltage to compensate for the chirp in HE linac to reach the target value IF THE SIGN IS THE DESIRED ONE</a:t>
            </a:r>
            <a:endParaRPr lang="en-US" dirty="0">
              <a:latin typeface="+mn-lt"/>
            </a:endParaRPr>
          </a:p>
          <a:p>
            <a:pPr marL="285750" indent="-285750">
              <a:buFont typeface="Wingdings" panose="05000000000000000000" pitchFamily="2" charset="2"/>
              <a:buChar char="§"/>
            </a:pPr>
            <a:r>
              <a:rPr lang="en-US" dirty="0">
                <a:latin typeface="+mn-lt"/>
              </a:rPr>
              <a:t>Bunch length in the range of 2.8-4.5 mm</a:t>
            </a:r>
          </a:p>
          <a:p>
            <a:pPr marL="285750" indent="-285750">
              <a:buFont typeface="Wingdings" panose="05000000000000000000" pitchFamily="2" charset="2"/>
              <a:buChar char="§"/>
            </a:pPr>
            <a:r>
              <a:rPr lang="en-US" dirty="0">
                <a:latin typeface="+mn-lt"/>
              </a:rPr>
              <a:t>Bunch extra delay to be seen in the following slides</a:t>
            </a:r>
            <a:endParaRPr lang="de-CH" dirty="0">
              <a:latin typeface="+mn-lt"/>
            </a:endParaRPr>
          </a:p>
        </p:txBody>
      </p:sp>
    </p:spTree>
    <p:extLst>
      <p:ext uri="{BB962C8B-B14F-4D97-AF65-F5344CB8AC3E}">
        <p14:creationId xmlns:p14="http://schemas.microsoft.com/office/powerpoint/2010/main" val="1000634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118D4F-940B-0F66-A80E-E8C5D971566B}"/>
              </a:ext>
            </a:extLst>
          </p:cNvPr>
          <p:cNvSpPr>
            <a:spLocks noGrp="1"/>
          </p:cNvSpPr>
          <p:nvPr>
            <p:ph type="title"/>
          </p:nvPr>
        </p:nvSpPr>
        <p:spPr/>
        <p:txBody>
          <a:bodyPr/>
          <a:lstStyle/>
          <a:p>
            <a:r>
              <a:rPr lang="en-US" dirty="0"/>
              <a:t>Dimensioning</a:t>
            </a:r>
            <a:endParaRPr lang="de-CH" dirty="0"/>
          </a:p>
        </p:txBody>
      </p:sp>
      <p:sp>
        <p:nvSpPr>
          <p:cNvPr id="4" name="Slide Number Placeholder 3">
            <a:extLst>
              <a:ext uri="{FF2B5EF4-FFF2-40B4-BE49-F238E27FC236}">
                <a16:creationId xmlns:a16="http://schemas.microsoft.com/office/drawing/2014/main" id="{2B817900-E56A-13A4-10B6-4320AD1DDC57}"/>
              </a:ext>
            </a:extLst>
          </p:cNvPr>
          <p:cNvSpPr>
            <a:spLocks noGrp="1"/>
          </p:cNvSpPr>
          <p:nvPr>
            <p:ph type="sldNum" sz="quarter" idx="16"/>
          </p:nvPr>
        </p:nvSpPr>
        <p:spPr/>
        <p:txBody>
          <a:bodyPr/>
          <a:lstStyle/>
          <a:p>
            <a:pPr algn="r">
              <a:defRPr/>
            </a:pPr>
            <a:r>
              <a:rPr lang="de-DE"/>
              <a:t>page </a:t>
            </a:r>
            <a:fld id="{EBC07571-3134-BB4B-B83F-1A9FE18D34F3}" type="slidenum">
              <a:rPr lang="de-DE" smtClean="0"/>
              <a:t>26</a:t>
            </a:fld>
            <a:endParaRPr lang="de-DE"/>
          </a:p>
        </p:txBody>
      </p:sp>
      <p:sp>
        <p:nvSpPr>
          <p:cNvPr id="5" name="Rectangle 4">
            <a:extLst>
              <a:ext uri="{FF2B5EF4-FFF2-40B4-BE49-F238E27FC236}">
                <a16:creationId xmlns:a16="http://schemas.microsoft.com/office/drawing/2014/main" id="{7B16FA19-7E7D-B756-D235-7DD6D8C0989E}"/>
              </a:ext>
            </a:extLst>
          </p:cNvPr>
          <p:cNvSpPr/>
          <p:nvPr/>
        </p:nvSpPr>
        <p:spPr bwMode="auto">
          <a:xfrm>
            <a:off x="2495601" y="908720"/>
            <a:ext cx="2196074" cy="288032"/>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MATCHING SECTION</a:t>
            </a:r>
            <a:endParaRPr lang="de-CH" dirty="0"/>
          </a:p>
        </p:txBody>
      </p:sp>
      <p:sp>
        <p:nvSpPr>
          <p:cNvPr id="6" name="Rectangle 5">
            <a:extLst>
              <a:ext uri="{FF2B5EF4-FFF2-40B4-BE49-F238E27FC236}">
                <a16:creationId xmlns:a16="http://schemas.microsoft.com/office/drawing/2014/main" id="{AD95F3EA-180A-69EF-D09D-1A9419C97E21}"/>
              </a:ext>
            </a:extLst>
          </p:cNvPr>
          <p:cNvSpPr/>
          <p:nvPr/>
        </p:nvSpPr>
        <p:spPr bwMode="auto">
          <a:xfrm>
            <a:off x="4709762" y="908720"/>
            <a:ext cx="2592288" cy="28803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a:t>CHICANE</a:t>
            </a:r>
            <a:endParaRPr lang="de-CH" dirty="0"/>
          </a:p>
        </p:txBody>
      </p:sp>
      <p:sp>
        <p:nvSpPr>
          <p:cNvPr id="7" name="Rectangle 6">
            <a:extLst>
              <a:ext uri="{FF2B5EF4-FFF2-40B4-BE49-F238E27FC236}">
                <a16:creationId xmlns:a16="http://schemas.microsoft.com/office/drawing/2014/main" id="{B2AB0C49-67CA-B7C4-CA2C-C1133ED98FA9}"/>
              </a:ext>
            </a:extLst>
          </p:cNvPr>
          <p:cNvSpPr/>
          <p:nvPr/>
        </p:nvSpPr>
        <p:spPr bwMode="auto">
          <a:xfrm>
            <a:off x="7320137" y="908720"/>
            <a:ext cx="2592288" cy="288032"/>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RF STRUCTURES</a:t>
            </a:r>
            <a:endParaRPr lang="de-CH" dirty="0"/>
          </a:p>
        </p:txBody>
      </p:sp>
      <p:sp>
        <p:nvSpPr>
          <p:cNvPr id="8" name="Rectangle 7">
            <a:extLst>
              <a:ext uri="{FF2B5EF4-FFF2-40B4-BE49-F238E27FC236}">
                <a16:creationId xmlns:a16="http://schemas.microsoft.com/office/drawing/2014/main" id="{0FFCAF10-3983-8633-174C-FFFAAE15F23B}"/>
              </a:ext>
            </a:extLst>
          </p:cNvPr>
          <p:cNvSpPr/>
          <p:nvPr/>
        </p:nvSpPr>
        <p:spPr bwMode="auto">
          <a:xfrm>
            <a:off x="623392" y="908720"/>
            <a:ext cx="1854122" cy="288032"/>
          </a:xfrm>
          <a:prstGeom prst="rect">
            <a:avLst/>
          </a:prstGeom>
          <a:ln>
            <a:solidFill>
              <a:schemeClr val="accent3">
                <a:lumMod val="60000"/>
                <a:lumOff val="40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HE LINAC</a:t>
            </a:r>
            <a:endParaRPr lang="de-CH" dirty="0"/>
          </a:p>
        </p:txBody>
      </p:sp>
      <p:graphicFrame>
        <p:nvGraphicFramePr>
          <p:cNvPr id="9" name="Table 14">
            <a:extLst>
              <a:ext uri="{FF2B5EF4-FFF2-40B4-BE49-F238E27FC236}">
                <a16:creationId xmlns:a16="http://schemas.microsoft.com/office/drawing/2014/main" id="{87EB4BDA-B6A3-7D30-3B61-D83980B5ACF8}"/>
              </a:ext>
            </a:extLst>
          </p:cNvPr>
          <p:cNvGraphicFramePr>
            <a:graphicFrameLocks noGrp="1"/>
          </p:cNvGraphicFramePr>
          <p:nvPr>
            <p:extLst>
              <p:ext uri="{D42A27DB-BD31-4B8C-83A1-F6EECF244321}">
                <p14:modId xmlns:p14="http://schemas.microsoft.com/office/powerpoint/2010/main" val="972249256"/>
              </p:ext>
            </p:extLst>
          </p:nvPr>
        </p:nvGraphicFramePr>
        <p:xfrm>
          <a:off x="908205" y="3284984"/>
          <a:ext cx="5113053" cy="3291840"/>
        </p:xfrm>
        <a:graphic>
          <a:graphicData uri="http://schemas.openxmlformats.org/drawingml/2006/table">
            <a:tbl>
              <a:tblPr firstCol="1" bandRow="1">
                <a:tableStyleId>{7DF18680-E054-41AD-8BC1-D1AEF772440D}</a:tableStyleId>
              </a:tblPr>
              <a:tblGrid>
                <a:gridCol w="2721387">
                  <a:extLst>
                    <a:ext uri="{9D8B030D-6E8A-4147-A177-3AD203B41FA5}">
                      <a16:colId xmlns:a16="http://schemas.microsoft.com/office/drawing/2014/main" val="3088726610"/>
                    </a:ext>
                  </a:extLst>
                </a:gridCol>
                <a:gridCol w="799168">
                  <a:extLst>
                    <a:ext uri="{9D8B030D-6E8A-4147-A177-3AD203B41FA5}">
                      <a16:colId xmlns:a16="http://schemas.microsoft.com/office/drawing/2014/main" val="2939866770"/>
                    </a:ext>
                  </a:extLst>
                </a:gridCol>
                <a:gridCol w="796249">
                  <a:extLst>
                    <a:ext uri="{9D8B030D-6E8A-4147-A177-3AD203B41FA5}">
                      <a16:colId xmlns:a16="http://schemas.microsoft.com/office/drawing/2014/main" val="1168694784"/>
                    </a:ext>
                  </a:extLst>
                </a:gridCol>
                <a:gridCol w="796249">
                  <a:extLst>
                    <a:ext uri="{9D8B030D-6E8A-4147-A177-3AD203B41FA5}">
                      <a16:colId xmlns:a16="http://schemas.microsoft.com/office/drawing/2014/main" val="1672798482"/>
                    </a:ext>
                  </a:extLst>
                </a:gridCol>
              </a:tblGrid>
              <a:tr h="250711">
                <a:tc>
                  <a:txBody>
                    <a:bodyPr/>
                    <a:lstStyle/>
                    <a:p>
                      <a:r>
                        <a:rPr lang="en-US" sz="1200" dirty="0"/>
                        <a:t>HE linac phase (deg)</a:t>
                      </a:r>
                      <a:endParaRPr lang="de-CH" sz="1200" dirty="0"/>
                    </a:p>
                  </a:txBody>
                  <a:tcPr/>
                </a:tc>
                <a:tc>
                  <a:txBody>
                    <a:bodyPr/>
                    <a:lstStyle/>
                    <a:p>
                      <a:pPr algn="ctr"/>
                      <a:r>
                        <a:rPr lang="en-US" sz="1200" dirty="0"/>
                        <a:t>On-crest</a:t>
                      </a:r>
                      <a:endParaRPr lang="de-CH" sz="1200" dirty="0"/>
                    </a:p>
                  </a:txBody>
                  <a:tcPr/>
                </a:tc>
                <a:tc>
                  <a:txBody>
                    <a:bodyPr/>
                    <a:lstStyle/>
                    <a:p>
                      <a:pPr algn="ctr"/>
                      <a:r>
                        <a:rPr lang="en-US" sz="1200" dirty="0"/>
                        <a:t>+2</a:t>
                      </a:r>
                      <a:endParaRPr lang="de-CH" sz="1200" dirty="0"/>
                    </a:p>
                  </a:txBody>
                  <a:tcPr/>
                </a:tc>
                <a:tc>
                  <a:txBody>
                    <a:bodyPr/>
                    <a:lstStyle/>
                    <a:p>
                      <a:pPr algn="ctr"/>
                      <a:r>
                        <a:rPr lang="en-US" sz="1200" dirty="0"/>
                        <a:t>+4</a:t>
                      </a:r>
                      <a:endParaRPr lang="de-CH" sz="1200" dirty="0"/>
                    </a:p>
                  </a:txBody>
                  <a:tcPr/>
                </a:tc>
                <a:extLst>
                  <a:ext uri="{0D108BD9-81ED-4DB2-BD59-A6C34878D82A}">
                    <a16:rowId xmlns:a16="http://schemas.microsoft.com/office/drawing/2014/main" val="1188535208"/>
                  </a:ext>
                </a:extLst>
              </a:tr>
              <a:tr h="250711">
                <a:tc>
                  <a:txBody>
                    <a:bodyPr/>
                    <a:lstStyle/>
                    <a:p>
                      <a:r>
                        <a:rPr lang="en-US" sz="1200" dirty="0"/>
                        <a:t>Matching section L (m)</a:t>
                      </a:r>
                      <a:endParaRPr lang="de-CH" sz="1200" dirty="0"/>
                    </a:p>
                  </a:txBody>
                  <a:tcPr/>
                </a:tc>
                <a:tc gridSpan="3">
                  <a:txBody>
                    <a:bodyPr/>
                    <a:lstStyle/>
                    <a:p>
                      <a:pPr algn="ctr"/>
                      <a:r>
                        <a:rPr lang="en-US" sz="1200" dirty="0"/>
                        <a:t>5</a:t>
                      </a:r>
                      <a:endParaRPr lang="de-CH" sz="1200" dirty="0"/>
                    </a:p>
                  </a:txBody>
                  <a:tcPr/>
                </a:tc>
                <a:tc hMerge="1">
                  <a:txBody>
                    <a:bodyPr/>
                    <a:lstStyle/>
                    <a:p>
                      <a:pPr algn="ctr"/>
                      <a:r>
                        <a:rPr lang="en-US" sz="1600" dirty="0"/>
                        <a:t>5</a:t>
                      </a:r>
                      <a:endParaRPr lang="de-CH" sz="1600" dirty="0"/>
                    </a:p>
                  </a:txBody>
                  <a:tcPr/>
                </a:tc>
                <a:tc hMerge="1">
                  <a:txBody>
                    <a:bodyPr/>
                    <a:lstStyle/>
                    <a:p>
                      <a:pPr algn="ctr"/>
                      <a:r>
                        <a:rPr lang="en-US" sz="1600" dirty="0"/>
                        <a:t>5</a:t>
                      </a:r>
                      <a:endParaRPr lang="de-CH" sz="1600" dirty="0"/>
                    </a:p>
                  </a:txBody>
                  <a:tcPr/>
                </a:tc>
                <a:extLst>
                  <a:ext uri="{0D108BD9-81ED-4DB2-BD59-A6C34878D82A}">
                    <a16:rowId xmlns:a16="http://schemas.microsoft.com/office/drawing/2014/main" val="2642991606"/>
                  </a:ext>
                </a:extLst>
              </a:tr>
              <a:tr h="250711">
                <a:tc>
                  <a:txBody>
                    <a:bodyPr/>
                    <a:lstStyle/>
                    <a:p>
                      <a:r>
                        <a:rPr lang="en-US" sz="1200" dirty="0"/>
                        <a:t>Chicane (L)</a:t>
                      </a:r>
                      <a:endParaRPr lang="de-CH" sz="1200" dirty="0"/>
                    </a:p>
                  </a:txBody>
                  <a:tcPr/>
                </a:tc>
                <a:tc gridSpan="3">
                  <a:txBody>
                    <a:bodyPr/>
                    <a:lstStyle/>
                    <a:p>
                      <a:pPr algn="ctr"/>
                      <a:r>
                        <a:rPr lang="en-US" sz="1200" dirty="0"/>
                        <a:t>40</a:t>
                      </a:r>
                    </a:p>
                  </a:txBody>
                  <a:tcPr/>
                </a:tc>
                <a:tc hMerge="1">
                  <a:txBody>
                    <a:bodyPr/>
                    <a:lstStyle/>
                    <a:p>
                      <a:pPr algn="ctr"/>
                      <a:r>
                        <a:rPr lang="en-US" sz="1600" dirty="0"/>
                        <a:t>40</a:t>
                      </a:r>
                      <a:endParaRPr lang="de-CH" sz="1600" dirty="0"/>
                    </a:p>
                  </a:txBody>
                  <a:tcPr/>
                </a:tc>
                <a:tc hMerge="1">
                  <a:txBody>
                    <a:bodyPr/>
                    <a:lstStyle/>
                    <a:p>
                      <a:pPr algn="ctr"/>
                      <a:r>
                        <a:rPr lang="en-US" sz="1600" dirty="0"/>
                        <a:t>40</a:t>
                      </a:r>
                      <a:endParaRPr lang="de-CH" sz="1600" dirty="0"/>
                    </a:p>
                  </a:txBody>
                  <a:tcPr/>
                </a:tc>
                <a:extLst>
                  <a:ext uri="{0D108BD9-81ED-4DB2-BD59-A6C34878D82A}">
                    <a16:rowId xmlns:a16="http://schemas.microsoft.com/office/drawing/2014/main" val="1060793255"/>
                  </a:ext>
                </a:extLst>
              </a:tr>
              <a:tr h="250711">
                <a:tc>
                  <a:txBody>
                    <a:bodyPr/>
                    <a:lstStyle/>
                    <a:p>
                      <a:r>
                        <a:rPr lang="en-US" sz="1200" dirty="0"/>
                        <a:t>Dipole L (m)</a:t>
                      </a:r>
                      <a:endParaRPr lang="de-CH" sz="1200" dirty="0"/>
                    </a:p>
                  </a:txBody>
                  <a:tcPr/>
                </a:tc>
                <a:tc gridSpan="3">
                  <a:txBody>
                    <a:bodyPr/>
                    <a:lstStyle/>
                    <a:p>
                      <a:pPr algn="ctr"/>
                      <a:r>
                        <a:rPr lang="en-US" sz="1200" dirty="0"/>
                        <a:t>6</a:t>
                      </a:r>
                    </a:p>
                  </a:txBody>
                  <a:tcPr/>
                </a:tc>
                <a:tc hMerge="1">
                  <a:txBody>
                    <a:bodyPr/>
                    <a:lstStyle/>
                    <a:p>
                      <a:pPr algn="ctr"/>
                      <a:r>
                        <a:rPr lang="en-US" sz="1600" dirty="0"/>
                        <a:t>6</a:t>
                      </a:r>
                      <a:endParaRPr lang="de-CH" sz="1600" dirty="0"/>
                    </a:p>
                  </a:txBody>
                  <a:tcPr/>
                </a:tc>
                <a:tc hMerge="1">
                  <a:txBody>
                    <a:bodyPr/>
                    <a:lstStyle/>
                    <a:p>
                      <a:pPr algn="ctr"/>
                      <a:r>
                        <a:rPr lang="en-US" sz="1600" dirty="0"/>
                        <a:t>6</a:t>
                      </a:r>
                      <a:endParaRPr lang="de-CH" sz="1600" dirty="0"/>
                    </a:p>
                  </a:txBody>
                  <a:tcPr/>
                </a:tc>
                <a:extLst>
                  <a:ext uri="{0D108BD9-81ED-4DB2-BD59-A6C34878D82A}">
                    <a16:rowId xmlns:a16="http://schemas.microsoft.com/office/drawing/2014/main" val="2304840642"/>
                  </a:ext>
                </a:extLst>
              </a:tr>
              <a:tr h="250711">
                <a:tc>
                  <a:txBody>
                    <a:bodyPr/>
                    <a:lstStyle/>
                    <a:p>
                      <a:r>
                        <a:rPr lang="en-US" sz="1200" dirty="0"/>
                        <a:t>Dipole field (T)</a:t>
                      </a:r>
                      <a:endParaRPr lang="de-CH" sz="1200" dirty="0"/>
                    </a:p>
                  </a:txBody>
                  <a:tcPr/>
                </a:tc>
                <a:tc gridSpan="3">
                  <a:txBody>
                    <a:bodyPr/>
                    <a:lstStyle/>
                    <a:p>
                      <a:pPr algn="ctr"/>
                      <a:r>
                        <a:rPr lang="en-US" sz="1200" dirty="0"/>
                        <a:t>1.5</a:t>
                      </a:r>
                      <a:endParaRPr lang="de-CH" sz="1200" dirty="0"/>
                    </a:p>
                  </a:txBody>
                  <a:tcPr/>
                </a:tc>
                <a:tc hMerge="1">
                  <a:txBody>
                    <a:bodyPr/>
                    <a:lstStyle/>
                    <a:p>
                      <a:pPr algn="ctr"/>
                      <a:r>
                        <a:rPr lang="en-US" sz="1600" dirty="0"/>
                        <a:t>1.5</a:t>
                      </a:r>
                      <a:endParaRPr lang="de-CH" sz="1600" dirty="0"/>
                    </a:p>
                  </a:txBody>
                  <a:tcPr/>
                </a:tc>
                <a:tc hMerge="1">
                  <a:txBody>
                    <a:bodyPr/>
                    <a:lstStyle/>
                    <a:p>
                      <a:pPr algn="ctr"/>
                      <a:r>
                        <a:rPr lang="en-US" sz="1600" dirty="0"/>
                        <a:t>1.5</a:t>
                      </a:r>
                      <a:endParaRPr lang="de-CH" sz="1600" dirty="0"/>
                    </a:p>
                  </a:txBody>
                  <a:tcPr/>
                </a:tc>
                <a:extLst>
                  <a:ext uri="{0D108BD9-81ED-4DB2-BD59-A6C34878D82A}">
                    <a16:rowId xmlns:a16="http://schemas.microsoft.com/office/drawing/2014/main" val="396670400"/>
                  </a:ext>
                </a:extLst>
              </a:tr>
              <a:tr h="250711">
                <a:tc>
                  <a:txBody>
                    <a:bodyPr/>
                    <a:lstStyle/>
                    <a:p>
                      <a:r>
                        <a:rPr lang="en-US" sz="1200" dirty="0"/>
                        <a:t>R56 (m)</a:t>
                      </a:r>
                      <a:endParaRPr lang="de-CH" sz="1200" dirty="0"/>
                    </a:p>
                  </a:txBody>
                  <a:tcPr/>
                </a:tc>
                <a:tc gridSpan="3">
                  <a:txBody>
                    <a:bodyPr/>
                    <a:lstStyle/>
                    <a:p>
                      <a:pPr algn="ctr"/>
                      <a:r>
                        <a:rPr lang="en-US" sz="1200" dirty="0"/>
                        <a:t>~0.4</a:t>
                      </a:r>
                      <a:endParaRPr lang="de-CH" sz="1200" dirty="0"/>
                    </a:p>
                  </a:txBody>
                  <a:tcPr/>
                </a:tc>
                <a:tc hMerge="1">
                  <a:txBody>
                    <a:bodyPr/>
                    <a:lstStyle/>
                    <a:p>
                      <a:pPr algn="ctr"/>
                      <a:endParaRPr lang="de-CH" sz="1600" dirty="0"/>
                    </a:p>
                  </a:txBody>
                  <a:tcPr/>
                </a:tc>
                <a:tc hMerge="1">
                  <a:txBody>
                    <a:bodyPr/>
                    <a:lstStyle/>
                    <a:p>
                      <a:pPr algn="ctr"/>
                      <a:endParaRPr lang="de-CH" sz="1600" dirty="0"/>
                    </a:p>
                  </a:txBody>
                  <a:tcPr/>
                </a:tc>
                <a:extLst>
                  <a:ext uri="{0D108BD9-81ED-4DB2-BD59-A6C34878D82A}">
                    <a16:rowId xmlns:a16="http://schemas.microsoft.com/office/drawing/2014/main" val="2952692370"/>
                  </a:ext>
                </a:extLst>
              </a:tr>
              <a:tr h="250711">
                <a:tc>
                  <a:txBody>
                    <a:bodyPr/>
                    <a:lstStyle/>
                    <a:p>
                      <a:r>
                        <a:rPr lang="en-US" sz="1200" dirty="0"/>
                        <a:t>Extra distance bunches (per bunch)</a:t>
                      </a:r>
                      <a:endParaRPr lang="de-CH" sz="1200" dirty="0"/>
                    </a:p>
                  </a:txBody>
                  <a:tcPr/>
                </a:tc>
                <a:tc gridSpan="3">
                  <a:txBody>
                    <a:bodyPr/>
                    <a:lstStyle/>
                    <a:p>
                      <a:pPr algn="ctr"/>
                      <a:r>
                        <a:rPr lang="en-US" sz="1200" dirty="0"/>
                        <a:t>8</a:t>
                      </a:r>
                      <a:endParaRPr lang="de-CH" sz="1200" dirty="0"/>
                    </a:p>
                  </a:txBody>
                  <a:tcPr/>
                </a:tc>
                <a:tc hMerge="1">
                  <a:txBody>
                    <a:bodyPr/>
                    <a:lstStyle/>
                    <a:p>
                      <a:pPr algn="ctr"/>
                      <a:r>
                        <a:rPr lang="en-US" sz="1600" dirty="0"/>
                        <a:t>8</a:t>
                      </a:r>
                      <a:endParaRPr lang="de-CH" sz="1600" dirty="0"/>
                    </a:p>
                  </a:txBody>
                  <a:tcPr/>
                </a:tc>
                <a:tc hMerge="1">
                  <a:txBody>
                    <a:bodyPr/>
                    <a:lstStyle/>
                    <a:p>
                      <a:pPr algn="ctr"/>
                      <a:r>
                        <a:rPr lang="en-US" sz="1600" dirty="0"/>
                        <a:t>8</a:t>
                      </a:r>
                      <a:endParaRPr lang="de-CH" sz="1600" dirty="0"/>
                    </a:p>
                  </a:txBody>
                  <a:tcPr/>
                </a:tc>
                <a:extLst>
                  <a:ext uri="{0D108BD9-81ED-4DB2-BD59-A6C34878D82A}">
                    <a16:rowId xmlns:a16="http://schemas.microsoft.com/office/drawing/2014/main" val="4167848460"/>
                  </a:ext>
                </a:extLst>
              </a:tr>
              <a:tr h="250711">
                <a:tc>
                  <a:txBody>
                    <a:bodyPr/>
                    <a:lstStyle/>
                    <a:p>
                      <a:r>
                        <a:rPr lang="en-US" sz="1200" dirty="0"/>
                        <a:t>RF f (GHz)</a:t>
                      </a:r>
                      <a:endParaRPr lang="de-CH" sz="1200" dirty="0"/>
                    </a:p>
                  </a:txBody>
                  <a:tcPr>
                    <a:solidFill>
                      <a:srgbClr val="00B0F0"/>
                    </a:solidFill>
                  </a:tcPr>
                </a:tc>
                <a:tc>
                  <a:txBody>
                    <a:bodyPr/>
                    <a:lstStyle/>
                    <a:p>
                      <a:pPr algn="ctr"/>
                      <a:r>
                        <a:rPr lang="en-US" sz="1200" dirty="0"/>
                        <a:t>3</a:t>
                      </a:r>
                      <a:endParaRPr lang="de-CH" sz="1200" dirty="0"/>
                    </a:p>
                  </a:txBody>
                  <a:tcPr>
                    <a:solidFill>
                      <a:srgbClr val="00B0F0"/>
                    </a:solidFill>
                  </a:tcPr>
                </a:tc>
                <a:tc>
                  <a:txBody>
                    <a:bodyPr/>
                    <a:lstStyle/>
                    <a:p>
                      <a:pPr algn="ctr"/>
                      <a:r>
                        <a:rPr lang="en-US" sz="1200" dirty="0"/>
                        <a:t>6</a:t>
                      </a:r>
                      <a:endParaRPr lang="de-CH" sz="1200" dirty="0"/>
                    </a:p>
                  </a:txBody>
                  <a:tcPr>
                    <a:solidFill>
                      <a:srgbClr val="00B0F0"/>
                    </a:solidFill>
                  </a:tcPr>
                </a:tc>
                <a:tc>
                  <a:txBody>
                    <a:bodyPr/>
                    <a:lstStyle/>
                    <a:p>
                      <a:pPr algn="ctr"/>
                      <a:r>
                        <a:rPr lang="en-US" sz="1200" dirty="0"/>
                        <a:t>6</a:t>
                      </a:r>
                      <a:endParaRPr lang="de-CH" sz="1200" dirty="0"/>
                    </a:p>
                  </a:txBody>
                  <a:tcPr>
                    <a:solidFill>
                      <a:srgbClr val="00B0F0"/>
                    </a:solidFill>
                  </a:tcPr>
                </a:tc>
                <a:extLst>
                  <a:ext uri="{0D108BD9-81ED-4DB2-BD59-A6C34878D82A}">
                    <a16:rowId xmlns:a16="http://schemas.microsoft.com/office/drawing/2014/main" val="2249690277"/>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RF voltage (MV)</a:t>
                      </a:r>
                      <a:endParaRPr lang="de-CH" sz="1200" dirty="0"/>
                    </a:p>
                  </a:txBody>
                  <a:tcPr/>
                </a:tc>
                <a:tc>
                  <a:txBody>
                    <a:bodyPr/>
                    <a:lstStyle/>
                    <a:p>
                      <a:pPr algn="ctr"/>
                      <a:r>
                        <a:rPr lang="en-US" sz="1200" dirty="0"/>
                        <a:t>803.5</a:t>
                      </a:r>
                      <a:endParaRPr lang="de-CH" sz="1200" dirty="0"/>
                    </a:p>
                  </a:txBody>
                  <a:tcPr/>
                </a:tc>
                <a:tc>
                  <a:txBody>
                    <a:bodyPr/>
                    <a:lstStyle/>
                    <a:p>
                      <a:pPr algn="ctr"/>
                      <a:r>
                        <a:rPr lang="en-US" sz="1200" dirty="0"/>
                        <a:t>415</a:t>
                      </a:r>
                      <a:endParaRPr lang="de-CH" sz="1200" dirty="0"/>
                    </a:p>
                  </a:txBody>
                  <a:tcPr/>
                </a:tc>
                <a:tc>
                  <a:txBody>
                    <a:bodyPr/>
                    <a:lstStyle/>
                    <a:p>
                      <a:pPr algn="ctr"/>
                      <a:r>
                        <a:rPr lang="en-US" sz="1200" dirty="0"/>
                        <a:t>415</a:t>
                      </a:r>
                      <a:endParaRPr lang="de-CH" sz="1200" dirty="0"/>
                    </a:p>
                  </a:txBody>
                  <a:tcPr/>
                </a:tc>
                <a:extLst>
                  <a:ext uri="{0D108BD9-81ED-4DB2-BD59-A6C34878D82A}">
                    <a16:rowId xmlns:a16="http://schemas.microsoft.com/office/drawing/2014/main" val="2471062802"/>
                  </a:ext>
                </a:extLst>
              </a:tr>
              <a:tr h="250711">
                <a:tc>
                  <a:txBody>
                    <a:bodyPr/>
                    <a:lstStyle/>
                    <a:p>
                      <a:r>
                        <a:rPr lang="en-US" sz="1200" dirty="0"/>
                        <a:t>RF length (m)-G = 22.5 MV/m</a:t>
                      </a:r>
                      <a:endParaRPr lang="de-CH" sz="1200" dirty="0"/>
                    </a:p>
                  </a:txBody>
                  <a:tcPr/>
                </a:tc>
                <a:tc>
                  <a:txBody>
                    <a:bodyPr/>
                    <a:lstStyle/>
                    <a:p>
                      <a:pPr algn="ctr"/>
                      <a:r>
                        <a:rPr lang="en-US" sz="1200" dirty="0"/>
                        <a:t>35.71</a:t>
                      </a:r>
                      <a:endParaRPr lang="de-CH" sz="1200" dirty="0"/>
                    </a:p>
                  </a:txBody>
                  <a:tcPr/>
                </a:tc>
                <a:tc>
                  <a:txBody>
                    <a:bodyPr/>
                    <a:lstStyle/>
                    <a:p>
                      <a:pPr algn="ctr"/>
                      <a:r>
                        <a:rPr lang="en-US" sz="1200" dirty="0"/>
                        <a:t>18.44</a:t>
                      </a:r>
                      <a:endParaRPr lang="de-CH" sz="1200" dirty="0"/>
                    </a:p>
                  </a:txBody>
                  <a:tcPr/>
                </a:tc>
                <a:tc>
                  <a:txBody>
                    <a:bodyPr/>
                    <a:lstStyle/>
                    <a:p>
                      <a:pPr algn="ctr"/>
                      <a:r>
                        <a:rPr lang="en-US" sz="1200" dirty="0"/>
                        <a:t>18.44</a:t>
                      </a:r>
                      <a:endParaRPr lang="de-CH" sz="1200" dirty="0"/>
                    </a:p>
                  </a:txBody>
                  <a:tcPr/>
                </a:tc>
                <a:extLst>
                  <a:ext uri="{0D108BD9-81ED-4DB2-BD59-A6C34878D82A}">
                    <a16:rowId xmlns:a16="http://schemas.microsoft.com/office/drawing/2014/main" val="1898082374"/>
                  </a:ext>
                </a:extLst>
              </a:tr>
              <a:tr h="250711">
                <a:tc>
                  <a:txBody>
                    <a:bodyPr/>
                    <a:lstStyle/>
                    <a:p>
                      <a:r>
                        <a:rPr lang="en-US" sz="1200" dirty="0"/>
                        <a:t>DE/E (%)</a:t>
                      </a:r>
                      <a:endParaRPr lang="de-CH" sz="1200" dirty="0"/>
                    </a:p>
                  </a:txBody>
                  <a:tcPr/>
                </a:tc>
                <a:tc>
                  <a:txBody>
                    <a:bodyPr/>
                    <a:lstStyle/>
                    <a:p>
                      <a:pPr algn="ctr"/>
                      <a:r>
                        <a:rPr lang="en-US" sz="1200" dirty="0"/>
                        <a:t>0.134</a:t>
                      </a:r>
                      <a:endParaRPr lang="de-CH" sz="1200" dirty="0"/>
                    </a:p>
                  </a:txBody>
                  <a:tcPr/>
                </a:tc>
                <a:tc>
                  <a:txBody>
                    <a:bodyPr/>
                    <a:lstStyle/>
                    <a:p>
                      <a:pPr algn="ctr"/>
                      <a:r>
                        <a:rPr lang="en-US" sz="1200" dirty="0"/>
                        <a:t>0.135</a:t>
                      </a:r>
                      <a:endParaRPr lang="de-CH" sz="1200" dirty="0"/>
                    </a:p>
                  </a:txBody>
                  <a:tcPr/>
                </a:tc>
                <a:tc>
                  <a:txBody>
                    <a:bodyPr/>
                    <a:lstStyle/>
                    <a:p>
                      <a:pPr algn="ctr"/>
                      <a:r>
                        <a:rPr lang="en-US" sz="1200" dirty="0"/>
                        <a:t>0.098</a:t>
                      </a:r>
                      <a:endParaRPr lang="de-CH" sz="1200" dirty="0"/>
                    </a:p>
                  </a:txBody>
                  <a:tcPr/>
                </a:tc>
                <a:extLst>
                  <a:ext uri="{0D108BD9-81ED-4DB2-BD59-A6C34878D82A}">
                    <a16:rowId xmlns:a16="http://schemas.microsoft.com/office/drawing/2014/main" val="1021554895"/>
                  </a:ext>
                </a:extLst>
              </a:tr>
              <a:tr h="250711">
                <a:tc>
                  <a:txBody>
                    <a:bodyPr/>
                    <a:lstStyle/>
                    <a:p>
                      <a:r>
                        <a:rPr lang="en-US" sz="1200" dirty="0"/>
                        <a:t>Bunch length (mm)</a:t>
                      </a:r>
                      <a:endParaRPr lang="de-CH" sz="1200" dirty="0"/>
                    </a:p>
                  </a:txBody>
                  <a:tcPr/>
                </a:tc>
                <a:tc>
                  <a:txBody>
                    <a:bodyPr/>
                    <a:lstStyle/>
                    <a:p>
                      <a:pPr algn="ctr"/>
                      <a:r>
                        <a:rPr lang="en-US" sz="1200" dirty="0"/>
                        <a:t>2.82</a:t>
                      </a:r>
                      <a:endParaRPr lang="de-CH" sz="1200" dirty="0"/>
                    </a:p>
                  </a:txBody>
                  <a:tcPr/>
                </a:tc>
                <a:tc>
                  <a:txBody>
                    <a:bodyPr/>
                    <a:lstStyle/>
                    <a:p>
                      <a:pPr algn="ctr"/>
                      <a:r>
                        <a:rPr lang="en-US" sz="1200" dirty="0"/>
                        <a:t>3.42</a:t>
                      </a:r>
                      <a:endParaRPr lang="de-CH" sz="1200" dirty="0"/>
                    </a:p>
                  </a:txBody>
                  <a:tcPr/>
                </a:tc>
                <a:tc>
                  <a:txBody>
                    <a:bodyPr/>
                    <a:lstStyle/>
                    <a:p>
                      <a:pPr algn="ctr"/>
                      <a:r>
                        <a:rPr lang="en-US" sz="1200" dirty="0"/>
                        <a:t>4.05</a:t>
                      </a:r>
                      <a:endParaRPr lang="de-CH" sz="1200" dirty="0"/>
                    </a:p>
                  </a:txBody>
                  <a:tcPr/>
                </a:tc>
                <a:extLst>
                  <a:ext uri="{0D108BD9-81ED-4DB2-BD59-A6C34878D82A}">
                    <a16:rowId xmlns:a16="http://schemas.microsoft.com/office/drawing/2014/main" val="4160962184"/>
                  </a:ext>
                </a:extLst>
              </a:tr>
            </a:tbl>
          </a:graphicData>
        </a:graphic>
      </p:graphicFrame>
      <p:graphicFrame>
        <p:nvGraphicFramePr>
          <p:cNvPr id="10" name="Table 14">
            <a:extLst>
              <a:ext uri="{FF2B5EF4-FFF2-40B4-BE49-F238E27FC236}">
                <a16:creationId xmlns:a16="http://schemas.microsoft.com/office/drawing/2014/main" id="{C6F7B4A6-CF62-6F17-9D54-8369AE9BCBA1}"/>
              </a:ext>
            </a:extLst>
          </p:cNvPr>
          <p:cNvGraphicFramePr>
            <a:graphicFrameLocks noGrp="1"/>
          </p:cNvGraphicFramePr>
          <p:nvPr>
            <p:extLst>
              <p:ext uri="{D42A27DB-BD31-4B8C-83A1-F6EECF244321}">
                <p14:modId xmlns:p14="http://schemas.microsoft.com/office/powerpoint/2010/main" val="3026364811"/>
              </p:ext>
            </p:extLst>
          </p:nvPr>
        </p:nvGraphicFramePr>
        <p:xfrm>
          <a:off x="7392601" y="3286957"/>
          <a:ext cx="4316804" cy="3291840"/>
        </p:xfrm>
        <a:graphic>
          <a:graphicData uri="http://schemas.openxmlformats.org/drawingml/2006/table">
            <a:tbl>
              <a:tblPr firstCol="1" bandRow="1">
                <a:tableStyleId>{93296810-A885-4BE3-A3E7-6D5BEEA58F35}</a:tableStyleId>
              </a:tblPr>
              <a:tblGrid>
                <a:gridCol w="2721387">
                  <a:extLst>
                    <a:ext uri="{9D8B030D-6E8A-4147-A177-3AD203B41FA5}">
                      <a16:colId xmlns:a16="http://schemas.microsoft.com/office/drawing/2014/main" val="3088726610"/>
                    </a:ext>
                  </a:extLst>
                </a:gridCol>
                <a:gridCol w="799168">
                  <a:extLst>
                    <a:ext uri="{9D8B030D-6E8A-4147-A177-3AD203B41FA5}">
                      <a16:colId xmlns:a16="http://schemas.microsoft.com/office/drawing/2014/main" val="2939866770"/>
                    </a:ext>
                  </a:extLst>
                </a:gridCol>
                <a:gridCol w="796249">
                  <a:extLst>
                    <a:ext uri="{9D8B030D-6E8A-4147-A177-3AD203B41FA5}">
                      <a16:colId xmlns:a16="http://schemas.microsoft.com/office/drawing/2014/main" val="1168694784"/>
                    </a:ext>
                  </a:extLst>
                </a:gridCol>
              </a:tblGrid>
              <a:tr h="250711">
                <a:tc>
                  <a:txBody>
                    <a:bodyPr/>
                    <a:lstStyle/>
                    <a:p>
                      <a:r>
                        <a:rPr lang="en-US" sz="1200" dirty="0"/>
                        <a:t>HE linac phase (deg)</a:t>
                      </a:r>
                      <a:endParaRPr lang="de-CH" sz="1200" dirty="0"/>
                    </a:p>
                  </a:txBody>
                  <a:tcPr/>
                </a:tc>
                <a:tc gridSpan="2">
                  <a:txBody>
                    <a:bodyPr/>
                    <a:lstStyle/>
                    <a:p>
                      <a:pPr algn="ctr"/>
                      <a:r>
                        <a:rPr lang="en-US" sz="1200" dirty="0"/>
                        <a:t>On-crest</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1188535208"/>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Matching section L (m)</a:t>
                      </a:r>
                      <a:endParaRPr lang="de-CH" sz="1200" dirty="0"/>
                    </a:p>
                  </a:txBody>
                  <a:tcPr/>
                </a:tc>
                <a:tc gridSpan="2">
                  <a:txBody>
                    <a:bodyPr/>
                    <a:lstStyle/>
                    <a:p>
                      <a:pPr algn="ctr"/>
                      <a:r>
                        <a:rPr lang="en-US" sz="1200" dirty="0"/>
                        <a:t>5</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1478674475"/>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Chicane (L)</a:t>
                      </a:r>
                      <a:endParaRPr lang="de-CH" sz="1200" dirty="0"/>
                    </a:p>
                  </a:txBody>
                  <a:tcPr/>
                </a:tc>
                <a:tc gridSpan="2">
                  <a:txBody>
                    <a:bodyPr/>
                    <a:lstStyle/>
                    <a:p>
                      <a:pPr algn="ctr"/>
                      <a:r>
                        <a:rPr lang="en-US" sz="1200" dirty="0"/>
                        <a:t>23</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3154672701"/>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Dipole L (m)</a:t>
                      </a:r>
                      <a:endParaRPr lang="de-CH" sz="1200" dirty="0"/>
                    </a:p>
                  </a:txBody>
                  <a:tcPr/>
                </a:tc>
                <a:tc gridSpan="2">
                  <a:txBody>
                    <a:bodyPr/>
                    <a:lstStyle/>
                    <a:p>
                      <a:pPr algn="ctr"/>
                      <a:r>
                        <a:rPr lang="en-US" sz="1200" dirty="0"/>
                        <a:t>3.3</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1734044649"/>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Dipole field (T)</a:t>
                      </a:r>
                      <a:endParaRPr lang="de-CH" sz="1200" dirty="0"/>
                    </a:p>
                  </a:txBody>
                  <a:tcPr/>
                </a:tc>
                <a:tc gridSpan="2">
                  <a:txBody>
                    <a:bodyPr/>
                    <a:lstStyle/>
                    <a:p>
                      <a:pPr algn="ctr"/>
                      <a:r>
                        <a:rPr lang="en-US" sz="1200" dirty="0"/>
                        <a:t>5</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1651449952"/>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R56 (m)</a:t>
                      </a:r>
                      <a:endParaRPr lang="de-CH" sz="1200" dirty="0"/>
                    </a:p>
                  </a:txBody>
                  <a:tcPr/>
                </a:tc>
                <a:tc gridSpan="2">
                  <a:txBody>
                    <a:bodyPr/>
                    <a:lstStyle/>
                    <a:p>
                      <a:pPr algn="ctr"/>
                      <a:r>
                        <a:rPr lang="en-US" sz="1200" dirty="0"/>
                        <a:t>0.8</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1430591113"/>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Extra distance bunches (per bunch)</a:t>
                      </a:r>
                      <a:endParaRPr lang="de-CH" sz="1200" dirty="0"/>
                    </a:p>
                  </a:txBody>
                  <a:tcPr/>
                </a:tc>
                <a:tc gridSpan="2">
                  <a:txBody>
                    <a:bodyPr/>
                    <a:lstStyle/>
                    <a:p>
                      <a:pPr algn="ctr"/>
                      <a:r>
                        <a:rPr lang="en-US" sz="1200" dirty="0"/>
                        <a:t>16</a:t>
                      </a:r>
                      <a:endParaRPr lang="de-CH" sz="1200" dirty="0"/>
                    </a:p>
                  </a:txBody>
                  <a:tcPr/>
                </a:tc>
                <a:tc hMerge="1">
                  <a:txBody>
                    <a:bodyPr/>
                    <a:lstStyle/>
                    <a:p>
                      <a:pPr algn="ctr"/>
                      <a:endParaRPr lang="de-CH" sz="1400" dirty="0"/>
                    </a:p>
                  </a:txBody>
                  <a:tcPr/>
                </a:tc>
                <a:extLst>
                  <a:ext uri="{0D108BD9-81ED-4DB2-BD59-A6C34878D82A}">
                    <a16:rowId xmlns:a16="http://schemas.microsoft.com/office/drawing/2014/main" val="1430616524"/>
                  </a:ext>
                </a:extLst>
              </a:tr>
              <a:tr h="250711">
                <a:tc>
                  <a:txBody>
                    <a:bodyPr/>
                    <a:lstStyle/>
                    <a:p>
                      <a:r>
                        <a:rPr lang="en-US" sz="1200" dirty="0"/>
                        <a:t>RF f (GHz)</a:t>
                      </a:r>
                      <a:endParaRPr lang="de-CH" sz="1200" dirty="0"/>
                    </a:p>
                  </a:txBody>
                  <a:tcPr>
                    <a:solidFill>
                      <a:schemeClr val="accent6">
                        <a:lumMod val="40000"/>
                        <a:lumOff val="60000"/>
                      </a:schemeClr>
                    </a:solidFill>
                  </a:tcPr>
                </a:tc>
                <a:tc>
                  <a:txBody>
                    <a:bodyPr/>
                    <a:lstStyle/>
                    <a:p>
                      <a:pPr algn="ctr"/>
                      <a:r>
                        <a:rPr lang="en-US" sz="1200" dirty="0"/>
                        <a:t>3</a:t>
                      </a:r>
                      <a:endParaRPr lang="de-CH" sz="1200" dirty="0"/>
                    </a:p>
                  </a:txBody>
                  <a:tcPr>
                    <a:solidFill>
                      <a:schemeClr val="accent6">
                        <a:lumMod val="40000"/>
                        <a:lumOff val="60000"/>
                      </a:schemeClr>
                    </a:solidFill>
                  </a:tcPr>
                </a:tc>
                <a:tc>
                  <a:txBody>
                    <a:bodyPr/>
                    <a:lstStyle/>
                    <a:p>
                      <a:pPr algn="ctr"/>
                      <a:r>
                        <a:rPr lang="en-US" sz="1200" dirty="0"/>
                        <a:t>6</a:t>
                      </a:r>
                      <a:endParaRPr lang="de-CH" sz="1200" dirty="0"/>
                    </a:p>
                  </a:txBody>
                  <a:tcPr>
                    <a:solidFill>
                      <a:schemeClr val="accent6">
                        <a:lumMod val="40000"/>
                        <a:lumOff val="60000"/>
                      </a:schemeClr>
                    </a:solidFill>
                  </a:tcPr>
                </a:tc>
                <a:extLst>
                  <a:ext uri="{0D108BD9-81ED-4DB2-BD59-A6C34878D82A}">
                    <a16:rowId xmlns:a16="http://schemas.microsoft.com/office/drawing/2014/main" val="2604857623"/>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RF voltage (MV)</a:t>
                      </a:r>
                      <a:endParaRPr lang="de-CH" sz="1200" dirty="0"/>
                    </a:p>
                  </a:txBody>
                  <a:tcPr/>
                </a:tc>
                <a:tc>
                  <a:txBody>
                    <a:bodyPr/>
                    <a:lstStyle/>
                    <a:p>
                      <a:pPr algn="ctr"/>
                      <a:r>
                        <a:rPr lang="en-US" sz="1200" dirty="0"/>
                        <a:t>415</a:t>
                      </a:r>
                      <a:endParaRPr lang="de-CH" sz="1200" dirty="0"/>
                    </a:p>
                  </a:txBody>
                  <a:tcPr/>
                </a:tc>
                <a:tc>
                  <a:txBody>
                    <a:bodyPr/>
                    <a:lstStyle/>
                    <a:p>
                      <a:pPr algn="ctr"/>
                      <a:r>
                        <a:rPr lang="en-US" sz="1200" dirty="0"/>
                        <a:t>237</a:t>
                      </a:r>
                      <a:endParaRPr lang="de-CH" sz="1200" dirty="0"/>
                    </a:p>
                  </a:txBody>
                  <a:tcPr/>
                </a:tc>
                <a:extLst>
                  <a:ext uri="{0D108BD9-81ED-4DB2-BD59-A6C34878D82A}">
                    <a16:rowId xmlns:a16="http://schemas.microsoft.com/office/drawing/2014/main" val="2741762953"/>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RF length (m)-G = 22.5 MV/m</a:t>
                      </a:r>
                      <a:endParaRPr lang="de-CH" sz="1200" dirty="0"/>
                    </a:p>
                  </a:txBody>
                  <a:tcPr/>
                </a:tc>
                <a:tc>
                  <a:txBody>
                    <a:bodyPr/>
                    <a:lstStyle/>
                    <a:p>
                      <a:pPr algn="ctr"/>
                      <a:r>
                        <a:rPr lang="en-US" sz="1200" dirty="0"/>
                        <a:t>18.44</a:t>
                      </a:r>
                      <a:endParaRPr lang="de-CH" sz="1200" dirty="0"/>
                    </a:p>
                  </a:txBody>
                  <a:tcPr/>
                </a:tc>
                <a:tc>
                  <a:txBody>
                    <a:bodyPr/>
                    <a:lstStyle/>
                    <a:p>
                      <a:pPr algn="ctr"/>
                      <a:r>
                        <a:rPr lang="en-US" sz="1200" dirty="0"/>
                        <a:t>10.53</a:t>
                      </a:r>
                      <a:endParaRPr lang="de-CH" sz="1200" dirty="0"/>
                    </a:p>
                  </a:txBody>
                  <a:tcPr/>
                </a:tc>
                <a:extLst>
                  <a:ext uri="{0D108BD9-81ED-4DB2-BD59-A6C34878D82A}">
                    <a16:rowId xmlns:a16="http://schemas.microsoft.com/office/drawing/2014/main" val="1209120260"/>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DE/E (%)</a:t>
                      </a:r>
                      <a:endParaRPr lang="de-CH" sz="1200" dirty="0"/>
                    </a:p>
                  </a:txBody>
                  <a:tcPr/>
                </a:tc>
                <a:tc>
                  <a:txBody>
                    <a:bodyPr/>
                    <a:lstStyle/>
                    <a:p>
                      <a:pPr algn="ctr"/>
                      <a:r>
                        <a:rPr lang="en-US" sz="1200" dirty="0"/>
                        <a:t>0.048</a:t>
                      </a:r>
                      <a:endParaRPr lang="de-CH" sz="1200" dirty="0"/>
                    </a:p>
                  </a:txBody>
                  <a:tcPr/>
                </a:tc>
                <a:tc>
                  <a:txBody>
                    <a:bodyPr/>
                    <a:lstStyle/>
                    <a:p>
                      <a:pPr algn="ctr"/>
                      <a:r>
                        <a:rPr lang="en-US" sz="1200" dirty="0"/>
                        <a:t>0.083</a:t>
                      </a:r>
                      <a:endParaRPr lang="de-CH" sz="1200" dirty="0"/>
                    </a:p>
                  </a:txBody>
                  <a:tcPr/>
                </a:tc>
                <a:extLst>
                  <a:ext uri="{0D108BD9-81ED-4DB2-BD59-A6C34878D82A}">
                    <a16:rowId xmlns:a16="http://schemas.microsoft.com/office/drawing/2014/main" val="3580599641"/>
                  </a:ext>
                </a:extLst>
              </a:tr>
              <a:tr h="250711">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200" dirty="0"/>
                        <a:t>Bunch length (mm)</a:t>
                      </a:r>
                    </a:p>
                  </a:txBody>
                  <a:tcPr/>
                </a:tc>
                <a:tc gridSpan="2">
                  <a:txBody>
                    <a:bodyPr/>
                    <a:lstStyle/>
                    <a:p>
                      <a:pPr algn="ctr"/>
                      <a:r>
                        <a:rPr lang="en-US" sz="1200" dirty="0"/>
                        <a:t>4.46</a:t>
                      </a:r>
                    </a:p>
                  </a:txBody>
                  <a:tcPr/>
                </a:tc>
                <a:tc hMerge="1">
                  <a:txBody>
                    <a:bodyPr/>
                    <a:lstStyle/>
                    <a:p>
                      <a:pPr algn="ctr"/>
                      <a:r>
                        <a:rPr lang="en-US" sz="1400" dirty="0"/>
                        <a:t>4.46</a:t>
                      </a:r>
                      <a:endParaRPr lang="de-CH" sz="1400" dirty="0"/>
                    </a:p>
                  </a:txBody>
                  <a:tcPr/>
                </a:tc>
                <a:extLst>
                  <a:ext uri="{0D108BD9-81ED-4DB2-BD59-A6C34878D82A}">
                    <a16:rowId xmlns:a16="http://schemas.microsoft.com/office/drawing/2014/main" val="1110996697"/>
                  </a:ext>
                </a:extLst>
              </a:tr>
            </a:tbl>
          </a:graphicData>
        </a:graphic>
      </p:graphicFrame>
      <p:sp>
        <p:nvSpPr>
          <p:cNvPr id="11" name="TextBox 10">
            <a:extLst>
              <a:ext uri="{FF2B5EF4-FFF2-40B4-BE49-F238E27FC236}">
                <a16:creationId xmlns:a16="http://schemas.microsoft.com/office/drawing/2014/main" id="{E7C73228-1831-E5DA-8B44-BE0BAC48748A}"/>
              </a:ext>
            </a:extLst>
          </p:cNvPr>
          <p:cNvSpPr txBox="1"/>
          <p:nvPr/>
        </p:nvSpPr>
        <p:spPr bwMode="auto">
          <a:xfrm>
            <a:off x="1336961" y="1308625"/>
            <a:ext cx="5904656" cy="2062103"/>
          </a:xfrm>
          <a:prstGeom prst="rect">
            <a:avLst/>
          </a:prstGeom>
          <a:noFill/>
        </p:spPr>
        <p:txBody>
          <a:bodyPr wrap="square" rtlCol="0">
            <a:spAutoFit/>
          </a:bodyPr>
          <a:lstStyle/>
          <a:p>
            <a:r>
              <a:rPr lang="en-US" dirty="0">
                <a:latin typeface="+mn-lt"/>
              </a:rPr>
              <a:t>NC, S-band </a:t>
            </a:r>
            <a:r>
              <a:rPr lang="en-US" dirty="0">
                <a:latin typeface="+mn-lt"/>
                <a:sym typeface="Wingdings" panose="05000000000000000000" pitchFamily="2" charset="2"/>
              </a:rPr>
              <a:t> L_TOT = 5+40+35.71*1.2+5 = 92.9 m</a:t>
            </a:r>
          </a:p>
          <a:p>
            <a:endParaRPr lang="en-US" dirty="0">
              <a:latin typeface="+mn-lt"/>
              <a:sym typeface="Wingdings" panose="05000000000000000000" pitchFamily="2" charset="2"/>
            </a:endParaRPr>
          </a:p>
          <a:p>
            <a:r>
              <a:rPr lang="en-US" dirty="0">
                <a:latin typeface="+mn-lt"/>
              </a:rPr>
              <a:t>NC, C-band (+2 deg) </a:t>
            </a:r>
            <a:r>
              <a:rPr lang="en-US" dirty="0">
                <a:latin typeface="+mn-lt"/>
                <a:sym typeface="Wingdings" panose="05000000000000000000" pitchFamily="2" charset="2"/>
              </a:rPr>
              <a:t> L_TOT = 5+40+18.44*1.2+5 = 72.1 m</a:t>
            </a:r>
          </a:p>
          <a:p>
            <a:endParaRPr lang="de-CH" dirty="0">
              <a:latin typeface="+mn-lt"/>
            </a:endParaRPr>
          </a:p>
          <a:p>
            <a:r>
              <a:rPr lang="en-US" dirty="0">
                <a:latin typeface="+mn-lt"/>
              </a:rPr>
              <a:t>SC, S-band </a:t>
            </a:r>
            <a:r>
              <a:rPr lang="en-US" dirty="0">
                <a:latin typeface="+mn-lt"/>
                <a:sym typeface="Wingdings" panose="05000000000000000000" pitchFamily="2" charset="2"/>
              </a:rPr>
              <a:t> L_TOT = 5+23+35.71*1.2+5 = 75.9 m</a:t>
            </a:r>
          </a:p>
          <a:p>
            <a:endParaRPr lang="en-US" dirty="0">
              <a:latin typeface="+mn-lt"/>
              <a:sym typeface="Wingdings" panose="05000000000000000000" pitchFamily="2" charset="2"/>
            </a:endParaRPr>
          </a:p>
          <a:p>
            <a:r>
              <a:rPr lang="en-US" dirty="0">
                <a:latin typeface="+mn-lt"/>
              </a:rPr>
              <a:t>SC, C-band </a:t>
            </a:r>
            <a:r>
              <a:rPr lang="en-US" dirty="0">
                <a:latin typeface="+mn-lt"/>
                <a:sym typeface="Wingdings" panose="05000000000000000000" pitchFamily="2" charset="2"/>
              </a:rPr>
              <a:t> L_TOT = 5+23+10.53*1.2+5 = 45.6 m</a:t>
            </a:r>
          </a:p>
          <a:p>
            <a:endParaRPr lang="de-CH" dirty="0">
              <a:latin typeface="+mn-lt"/>
            </a:endParaRPr>
          </a:p>
        </p:txBody>
      </p:sp>
      <p:sp>
        <p:nvSpPr>
          <p:cNvPr id="12" name="TextBox 11">
            <a:extLst>
              <a:ext uri="{FF2B5EF4-FFF2-40B4-BE49-F238E27FC236}">
                <a16:creationId xmlns:a16="http://schemas.microsoft.com/office/drawing/2014/main" id="{F323DE71-79FF-74E5-48DF-569E6343AF9C}"/>
              </a:ext>
            </a:extLst>
          </p:cNvPr>
          <p:cNvSpPr txBox="1"/>
          <p:nvPr/>
        </p:nvSpPr>
        <p:spPr bwMode="auto">
          <a:xfrm>
            <a:off x="7032104" y="157752"/>
            <a:ext cx="5229801" cy="523220"/>
          </a:xfrm>
          <a:prstGeom prst="rect">
            <a:avLst/>
          </a:prstGeom>
          <a:noFill/>
        </p:spPr>
        <p:txBody>
          <a:bodyPr wrap="square" rtlCol="0">
            <a:spAutoFit/>
          </a:bodyPr>
          <a:lstStyle/>
          <a:p>
            <a:r>
              <a:rPr lang="en-US" sz="1400" i="1" dirty="0">
                <a:latin typeface="+mn-lt"/>
              </a:rPr>
              <a:t>Assuming 20% </a:t>
            </a:r>
            <a:r>
              <a:rPr lang="en-US" sz="1400" i="1" dirty="0" err="1">
                <a:latin typeface="+mn-lt"/>
              </a:rPr>
              <a:t>fillling</a:t>
            </a:r>
            <a:r>
              <a:rPr lang="en-US" sz="1400" i="1" dirty="0">
                <a:latin typeface="+mn-lt"/>
              </a:rPr>
              <a:t> (Q:0.25*0.1+S:0.1+S: 0.15+S:0.1+S:0.1) more length to put quads and BPMs in between the structures</a:t>
            </a:r>
            <a:endParaRPr lang="de-CH" sz="1400" i="1" dirty="0">
              <a:latin typeface="+mn-lt"/>
            </a:endParaRPr>
          </a:p>
        </p:txBody>
      </p:sp>
      <p:sp>
        <p:nvSpPr>
          <p:cNvPr id="2" name="Rectangle 1">
            <a:extLst>
              <a:ext uri="{FF2B5EF4-FFF2-40B4-BE49-F238E27FC236}">
                <a16:creationId xmlns:a16="http://schemas.microsoft.com/office/drawing/2014/main" id="{216B6B5D-FCE2-740C-D0A1-191660C77331}"/>
              </a:ext>
            </a:extLst>
          </p:cNvPr>
          <p:cNvSpPr/>
          <p:nvPr/>
        </p:nvSpPr>
        <p:spPr bwMode="auto">
          <a:xfrm>
            <a:off x="9931545" y="908720"/>
            <a:ext cx="2196074" cy="288032"/>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MATCHING SECTION</a:t>
            </a:r>
            <a:endParaRPr lang="de-CH" dirty="0"/>
          </a:p>
        </p:txBody>
      </p:sp>
      <p:graphicFrame>
        <p:nvGraphicFramePr>
          <p:cNvPr id="13" name="Table 12">
            <a:extLst>
              <a:ext uri="{FF2B5EF4-FFF2-40B4-BE49-F238E27FC236}">
                <a16:creationId xmlns:a16="http://schemas.microsoft.com/office/drawing/2014/main" id="{95CD3347-D8D1-1387-14AC-E7BCAA9B0F7D}"/>
              </a:ext>
            </a:extLst>
          </p:cNvPr>
          <p:cNvGraphicFramePr>
            <a:graphicFrameLocks noGrp="1"/>
          </p:cNvGraphicFramePr>
          <p:nvPr>
            <p:extLst>
              <p:ext uri="{D42A27DB-BD31-4B8C-83A1-F6EECF244321}">
                <p14:modId xmlns:p14="http://schemas.microsoft.com/office/powerpoint/2010/main" val="1874540872"/>
              </p:ext>
            </p:extLst>
          </p:nvPr>
        </p:nvGraphicFramePr>
        <p:xfrm>
          <a:off x="7032104" y="1405016"/>
          <a:ext cx="4894513" cy="1680749"/>
        </p:xfrm>
        <a:graphic>
          <a:graphicData uri="http://schemas.openxmlformats.org/drawingml/2006/table">
            <a:tbl>
              <a:tblPr firstRow="1" bandRow="1">
                <a:tableStyleId>{FABFCF23-3B69-468F-B69F-88F6DE6A72F2}</a:tableStyleId>
              </a:tblPr>
              <a:tblGrid>
                <a:gridCol w="806767">
                  <a:extLst>
                    <a:ext uri="{9D8B030D-6E8A-4147-A177-3AD203B41FA5}">
                      <a16:colId xmlns:a16="http://schemas.microsoft.com/office/drawing/2014/main" val="4248173250"/>
                    </a:ext>
                  </a:extLst>
                </a:gridCol>
                <a:gridCol w="1000442">
                  <a:extLst>
                    <a:ext uri="{9D8B030D-6E8A-4147-A177-3AD203B41FA5}">
                      <a16:colId xmlns:a16="http://schemas.microsoft.com/office/drawing/2014/main" val="1507960420"/>
                    </a:ext>
                  </a:extLst>
                </a:gridCol>
                <a:gridCol w="1705292">
                  <a:extLst>
                    <a:ext uri="{9D8B030D-6E8A-4147-A177-3AD203B41FA5}">
                      <a16:colId xmlns:a16="http://schemas.microsoft.com/office/drawing/2014/main" val="2155215292"/>
                    </a:ext>
                  </a:extLst>
                </a:gridCol>
                <a:gridCol w="1382012">
                  <a:extLst>
                    <a:ext uri="{9D8B030D-6E8A-4147-A177-3AD203B41FA5}">
                      <a16:colId xmlns:a16="http://schemas.microsoft.com/office/drawing/2014/main" val="1333851899"/>
                    </a:ext>
                  </a:extLst>
                </a:gridCol>
              </a:tblGrid>
              <a:tr h="370109">
                <a:tc>
                  <a:txBody>
                    <a:bodyPr/>
                    <a:lstStyle/>
                    <a:p>
                      <a:pPr algn="ctr"/>
                      <a:r>
                        <a:rPr lang="en-US" sz="1400" dirty="0"/>
                        <a:t>Chicane</a:t>
                      </a:r>
                      <a:endParaRPr lang="de-CH" sz="1400" dirty="0">
                        <a:latin typeface="Symbol" panose="05050102010706020507" pitchFamily="18" charset="2"/>
                      </a:endParaRPr>
                    </a:p>
                  </a:txBody>
                  <a:tcPr/>
                </a:tc>
                <a:tc>
                  <a:txBody>
                    <a:bodyPr/>
                    <a:lstStyle/>
                    <a:p>
                      <a:pPr algn="ctr"/>
                      <a:r>
                        <a:rPr lang="en-US" sz="1400" dirty="0"/>
                        <a:t>RF cavities</a:t>
                      </a:r>
                      <a:endParaRPr lang="de-CH" sz="1400" dirty="0"/>
                    </a:p>
                  </a:txBody>
                  <a:tcPr/>
                </a:tc>
                <a:tc>
                  <a:txBody>
                    <a:bodyPr/>
                    <a:lstStyle/>
                    <a:p>
                      <a:pPr algn="ctr"/>
                      <a:r>
                        <a:rPr lang="en-US" sz="1400" dirty="0"/>
                        <a:t>HE linac phase (deg)</a:t>
                      </a:r>
                      <a:endParaRPr lang="de-CH" sz="1400" dirty="0"/>
                    </a:p>
                  </a:txBody>
                  <a:tcPr/>
                </a:tc>
                <a:tc>
                  <a: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de-CH" sz="1400" dirty="0"/>
                        <a:t>Total </a:t>
                      </a:r>
                      <a:r>
                        <a:rPr lang="de-CH" sz="1400" dirty="0" err="1"/>
                        <a:t>length</a:t>
                      </a:r>
                      <a:r>
                        <a:rPr lang="de-CH" sz="1400" dirty="0"/>
                        <a:t> (m)</a:t>
                      </a:r>
                    </a:p>
                  </a:txBody>
                  <a:tcPr/>
                </a:tc>
                <a:extLst>
                  <a:ext uri="{0D108BD9-81ED-4DB2-BD59-A6C34878D82A}">
                    <a16:rowId xmlns:a16="http://schemas.microsoft.com/office/drawing/2014/main" val="3066425907"/>
                  </a:ext>
                </a:extLst>
              </a:tr>
              <a:tr h="222065">
                <a:tc>
                  <a:txBody>
                    <a:bodyPr/>
                    <a:lstStyle/>
                    <a:p>
                      <a:pPr algn="ctr"/>
                      <a:r>
                        <a:rPr lang="en-US" sz="1400" dirty="0"/>
                        <a:t>NC</a:t>
                      </a:r>
                      <a:endParaRPr lang="de-CH" sz="1400" dirty="0"/>
                    </a:p>
                  </a:txBody>
                  <a:tcPr/>
                </a:tc>
                <a:tc>
                  <a:txBody>
                    <a:bodyPr/>
                    <a:lstStyle/>
                    <a:p>
                      <a:pPr algn="ctr"/>
                      <a:r>
                        <a:rPr lang="en-US" sz="1400" dirty="0"/>
                        <a:t>S-band</a:t>
                      </a:r>
                      <a:endParaRPr lang="de-CH" sz="1400" dirty="0"/>
                    </a:p>
                  </a:txBody>
                  <a:tcPr/>
                </a:tc>
                <a:tc>
                  <a:txBody>
                    <a:bodyPr/>
                    <a:lstStyle/>
                    <a:p>
                      <a:pPr algn="ctr"/>
                      <a:r>
                        <a:rPr lang="de-CH" sz="1400" dirty="0"/>
                        <a:t>0</a:t>
                      </a:r>
                    </a:p>
                  </a:txBody>
                  <a:tcPr/>
                </a:tc>
                <a:tc>
                  <a:txBody>
                    <a:bodyPr/>
                    <a:lstStyle/>
                    <a:p>
                      <a:pPr algn="ctr"/>
                      <a:r>
                        <a:rPr lang="de-CH" sz="1400" dirty="0"/>
                        <a:t>92.9</a:t>
                      </a:r>
                    </a:p>
                  </a:txBody>
                  <a:tcPr/>
                </a:tc>
                <a:extLst>
                  <a:ext uri="{0D108BD9-81ED-4DB2-BD59-A6C34878D82A}">
                    <a16:rowId xmlns:a16="http://schemas.microsoft.com/office/drawing/2014/main" val="2043943297"/>
                  </a:ext>
                </a:extLst>
              </a:tr>
              <a:tr h="222065">
                <a:tc>
                  <a:txBody>
                    <a:bodyPr/>
                    <a:lstStyle/>
                    <a:p>
                      <a:pPr algn="ctr"/>
                      <a:r>
                        <a:rPr lang="en-US" sz="1400" dirty="0"/>
                        <a:t>NC</a:t>
                      </a:r>
                      <a:endParaRPr lang="de-CH" sz="1400" dirty="0"/>
                    </a:p>
                  </a:txBody>
                  <a:tcPr/>
                </a:tc>
                <a:tc>
                  <a:txBody>
                    <a:bodyPr/>
                    <a:lstStyle/>
                    <a:p>
                      <a:pPr algn="ctr"/>
                      <a:r>
                        <a:rPr lang="en-US" sz="1400" dirty="0"/>
                        <a:t>C-band</a:t>
                      </a:r>
                      <a:endParaRPr lang="de-CH" sz="1400" dirty="0"/>
                    </a:p>
                  </a:txBody>
                  <a:tcPr/>
                </a:tc>
                <a:tc>
                  <a:txBody>
                    <a:bodyPr/>
                    <a:lstStyle/>
                    <a:p>
                      <a:pPr algn="ctr"/>
                      <a:r>
                        <a:rPr lang="de-CH" sz="1400" dirty="0"/>
                        <a:t>2</a:t>
                      </a:r>
                    </a:p>
                  </a:txBody>
                  <a:tcPr/>
                </a:tc>
                <a:tc>
                  <a:txBody>
                    <a:bodyPr/>
                    <a:lstStyle/>
                    <a:p>
                      <a:pPr algn="ctr"/>
                      <a:r>
                        <a:rPr lang="de-CH" sz="1400" dirty="0"/>
                        <a:t>72.1</a:t>
                      </a:r>
                    </a:p>
                  </a:txBody>
                  <a:tcPr/>
                </a:tc>
                <a:extLst>
                  <a:ext uri="{0D108BD9-81ED-4DB2-BD59-A6C34878D82A}">
                    <a16:rowId xmlns:a16="http://schemas.microsoft.com/office/drawing/2014/main" val="137253511"/>
                  </a:ext>
                </a:extLst>
              </a:tr>
              <a:tr h="222065">
                <a:tc>
                  <a:txBody>
                    <a:bodyPr/>
                    <a:lstStyle/>
                    <a:p>
                      <a:pPr algn="ctr"/>
                      <a:r>
                        <a:rPr lang="de-CH" sz="2000" b="1" dirty="0"/>
                        <a:t>SC</a:t>
                      </a:r>
                    </a:p>
                  </a:txBody>
                  <a:tcPr/>
                </a:tc>
                <a:tc>
                  <a:txBody>
                    <a:bodyPr/>
                    <a:lstStyle/>
                    <a:p>
                      <a:pPr algn="ctr"/>
                      <a:r>
                        <a:rPr lang="de-CH" sz="2000" b="1" dirty="0"/>
                        <a:t>S-band</a:t>
                      </a:r>
                    </a:p>
                  </a:txBody>
                  <a:tcPr/>
                </a:tc>
                <a:tc>
                  <a:txBody>
                    <a:bodyPr/>
                    <a:lstStyle/>
                    <a:p>
                      <a:pPr algn="ctr"/>
                      <a:r>
                        <a:rPr lang="de-CH" sz="2000" b="1" dirty="0"/>
                        <a:t>0</a:t>
                      </a:r>
                    </a:p>
                  </a:txBody>
                  <a:tcPr/>
                </a:tc>
                <a:tc>
                  <a:txBody>
                    <a:bodyPr/>
                    <a:lstStyle/>
                    <a:p>
                      <a:pPr algn="ctr"/>
                      <a:r>
                        <a:rPr lang="de-CH" sz="2000" b="1" dirty="0"/>
                        <a:t>75.9</a:t>
                      </a:r>
                    </a:p>
                  </a:txBody>
                  <a:tcPr/>
                </a:tc>
                <a:extLst>
                  <a:ext uri="{0D108BD9-81ED-4DB2-BD59-A6C34878D82A}">
                    <a16:rowId xmlns:a16="http://schemas.microsoft.com/office/drawing/2014/main" val="2433068712"/>
                  </a:ext>
                </a:extLst>
              </a:tr>
              <a:tr h="222065">
                <a:tc>
                  <a:txBody>
                    <a:bodyPr/>
                    <a:lstStyle/>
                    <a:p>
                      <a:pPr algn="ctr"/>
                      <a:r>
                        <a:rPr lang="de-CH" sz="1400" dirty="0"/>
                        <a:t>SC</a:t>
                      </a:r>
                    </a:p>
                  </a:txBody>
                  <a:tcPr/>
                </a:tc>
                <a:tc>
                  <a:txBody>
                    <a:bodyPr/>
                    <a:lstStyle/>
                    <a:p>
                      <a:pPr algn="ctr"/>
                      <a:r>
                        <a:rPr lang="de-CH" sz="1400" dirty="0"/>
                        <a:t>C-band</a:t>
                      </a:r>
                    </a:p>
                  </a:txBody>
                  <a:tcPr/>
                </a:tc>
                <a:tc>
                  <a:txBody>
                    <a:bodyPr/>
                    <a:lstStyle/>
                    <a:p>
                      <a:pPr algn="ctr"/>
                      <a:r>
                        <a:rPr lang="de-CH" sz="1400" dirty="0"/>
                        <a:t>0</a:t>
                      </a:r>
                    </a:p>
                  </a:txBody>
                  <a:tcPr/>
                </a:tc>
                <a:tc>
                  <a:txBody>
                    <a:bodyPr/>
                    <a:lstStyle/>
                    <a:p>
                      <a:pPr algn="ctr"/>
                      <a:r>
                        <a:rPr lang="de-CH" sz="1400" dirty="0"/>
                        <a:t>45.6</a:t>
                      </a:r>
                    </a:p>
                  </a:txBody>
                  <a:tcPr/>
                </a:tc>
                <a:extLst>
                  <a:ext uri="{0D108BD9-81ED-4DB2-BD59-A6C34878D82A}">
                    <a16:rowId xmlns:a16="http://schemas.microsoft.com/office/drawing/2014/main" val="989780144"/>
                  </a:ext>
                </a:extLst>
              </a:tr>
            </a:tbl>
          </a:graphicData>
        </a:graphic>
      </p:graphicFrame>
    </p:spTree>
    <p:extLst>
      <p:ext uri="{BB962C8B-B14F-4D97-AF65-F5344CB8AC3E}">
        <p14:creationId xmlns:p14="http://schemas.microsoft.com/office/powerpoint/2010/main" val="2415102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2462DC-D00F-4FA9-E19C-30997E5B597A}"/>
              </a:ext>
            </a:extLst>
          </p:cNvPr>
          <p:cNvSpPr>
            <a:spLocks noGrp="1"/>
          </p:cNvSpPr>
          <p:nvPr>
            <p:ph type="title"/>
          </p:nvPr>
        </p:nvSpPr>
        <p:spPr/>
        <p:txBody>
          <a:bodyPr/>
          <a:lstStyle/>
          <a:p>
            <a:r>
              <a:rPr lang="en-US" dirty="0"/>
              <a:t>Use the transfer line R56 = 2.4 m, S-band</a:t>
            </a:r>
            <a:endParaRPr lang="de-CH" dirty="0"/>
          </a:p>
        </p:txBody>
      </p:sp>
      <p:sp>
        <p:nvSpPr>
          <p:cNvPr id="4" name="Slide Number Placeholder 3">
            <a:extLst>
              <a:ext uri="{FF2B5EF4-FFF2-40B4-BE49-F238E27FC236}">
                <a16:creationId xmlns:a16="http://schemas.microsoft.com/office/drawing/2014/main" id="{46BFA3AE-4B00-B6F6-6A0E-B4CF3AA4A3FE}"/>
              </a:ext>
            </a:extLst>
          </p:cNvPr>
          <p:cNvSpPr>
            <a:spLocks noGrp="1"/>
          </p:cNvSpPr>
          <p:nvPr>
            <p:ph type="sldNum" sz="quarter" idx="16"/>
          </p:nvPr>
        </p:nvSpPr>
        <p:spPr/>
        <p:txBody>
          <a:bodyPr/>
          <a:lstStyle/>
          <a:p>
            <a:pPr algn="r">
              <a:defRPr/>
            </a:pPr>
            <a:r>
              <a:rPr lang="de-DE"/>
              <a:t>page </a:t>
            </a:r>
            <a:fld id="{EBC07571-3134-BB4B-B83F-1A9FE18D34F3}" type="slidenum">
              <a:rPr lang="de-DE" smtClean="0"/>
              <a:t>27</a:t>
            </a:fld>
            <a:endParaRPr lang="de-DE"/>
          </a:p>
        </p:txBody>
      </p:sp>
      <p:pic>
        <p:nvPicPr>
          <p:cNvPr id="5" name="Picture 4">
            <a:extLst>
              <a:ext uri="{FF2B5EF4-FFF2-40B4-BE49-F238E27FC236}">
                <a16:creationId xmlns:a16="http://schemas.microsoft.com/office/drawing/2014/main" id="{583E580F-C693-9561-BCDB-10B39F694164}"/>
              </a:ext>
            </a:extLst>
          </p:cNvPr>
          <p:cNvPicPr>
            <a:picLocks noChangeAspect="1"/>
          </p:cNvPicPr>
          <p:nvPr/>
        </p:nvPicPr>
        <p:blipFill>
          <a:blip r:embed="rId2"/>
          <a:stretch>
            <a:fillRect/>
          </a:stretch>
        </p:blipFill>
        <p:spPr>
          <a:xfrm>
            <a:off x="1415480" y="1412980"/>
            <a:ext cx="3314700" cy="971550"/>
          </a:xfrm>
          <a:prstGeom prst="rect">
            <a:avLst/>
          </a:prstGeom>
        </p:spPr>
      </p:pic>
      <p:pic>
        <p:nvPicPr>
          <p:cNvPr id="6" name="Picture 5">
            <a:extLst>
              <a:ext uri="{FF2B5EF4-FFF2-40B4-BE49-F238E27FC236}">
                <a16:creationId xmlns:a16="http://schemas.microsoft.com/office/drawing/2014/main" id="{4968ED5D-5089-28C8-F8FE-4995B4D2BDB9}"/>
              </a:ext>
            </a:extLst>
          </p:cNvPr>
          <p:cNvPicPr>
            <a:picLocks noChangeAspect="1"/>
          </p:cNvPicPr>
          <p:nvPr/>
        </p:nvPicPr>
        <p:blipFill>
          <a:blip r:embed="rId3"/>
          <a:stretch>
            <a:fillRect/>
          </a:stretch>
        </p:blipFill>
        <p:spPr>
          <a:xfrm>
            <a:off x="0" y="2580301"/>
            <a:ext cx="12192000" cy="2770044"/>
          </a:xfrm>
          <a:prstGeom prst="rect">
            <a:avLst/>
          </a:prstGeom>
        </p:spPr>
      </p:pic>
      <p:pic>
        <p:nvPicPr>
          <p:cNvPr id="7" name="Picture 6">
            <a:extLst>
              <a:ext uri="{FF2B5EF4-FFF2-40B4-BE49-F238E27FC236}">
                <a16:creationId xmlns:a16="http://schemas.microsoft.com/office/drawing/2014/main" id="{67A23E58-CFED-392F-442C-1D1BD3A7ED6B}"/>
              </a:ext>
            </a:extLst>
          </p:cNvPr>
          <p:cNvPicPr>
            <a:picLocks noChangeAspect="1"/>
          </p:cNvPicPr>
          <p:nvPr/>
        </p:nvPicPr>
        <p:blipFill>
          <a:blip r:embed="rId4"/>
          <a:stretch>
            <a:fillRect/>
          </a:stretch>
        </p:blipFill>
        <p:spPr>
          <a:xfrm>
            <a:off x="5447928" y="1423646"/>
            <a:ext cx="5724525" cy="971550"/>
          </a:xfrm>
          <a:prstGeom prst="rect">
            <a:avLst/>
          </a:prstGeom>
        </p:spPr>
      </p:pic>
      <p:sp>
        <p:nvSpPr>
          <p:cNvPr id="8" name="TextBox 7">
            <a:extLst>
              <a:ext uri="{FF2B5EF4-FFF2-40B4-BE49-F238E27FC236}">
                <a16:creationId xmlns:a16="http://schemas.microsoft.com/office/drawing/2014/main" id="{09C8187F-C4D9-CFDA-3D50-FD8BAD4DD51B}"/>
              </a:ext>
            </a:extLst>
          </p:cNvPr>
          <p:cNvSpPr txBox="1"/>
          <p:nvPr/>
        </p:nvSpPr>
        <p:spPr bwMode="auto">
          <a:xfrm>
            <a:off x="1199456" y="5610726"/>
            <a:ext cx="9577064" cy="338554"/>
          </a:xfrm>
          <a:prstGeom prst="rect">
            <a:avLst/>
          </a:prstGeom>
          <a:noFill/>
        </p:spPr>
        <p:txBody>
          <a:bodyPr wrap="square" rtlCol="0">
            <a:spAutoFit/>
          </a:bodyPr>
          <a:lstStyle/>
          <a:p>
            <a:r>
              <a:rPr lang="en-US" dirty="0">
                <a:latin typeface="+mn-lt"/>
              </a:rPr>
              <a:t>Extra separation depends on the ratio of the R56 </a:t>
            </a:r>
            <a:r>
              <a:rPr lang="en-US" dirty="0">
                <a:latin typeface="+mn-lt"/>
                <a:sym typeface="Wingdings" panose="05000000000000000000" pitchFamily="2" charset="2"/>
              </a:rPr>
              <a:t> for 2.4 m the extra separation = 6*separation @ R56 = 0.4 m</a:t>
            </a:r>
            <a:endParaRPr lang="de-CH" dirty="0">
              <a:latin typeface="+mn-lt"/>
            </a:endParaRPr>
          </a:p>
        </p:txBody>
      </p:sp>
      <p:sp>
        <p:nvSpPr>
          <p:cNvPr id="2" name="TextBox 1">
            <a:extLst>
              <a:ext uri="{FF2B5EF4-FFF2-40B4-BE49-F238E27FC236}">
                <a16:creationId xmlns:a16="http://schemas.microsoft.com/office/drawing/2014/main" id="{D95A8242-8B7C-5019-816A-6738A4E4621F}"/>
              </a:ext>
            </a:extLst>
          </p:cNvPr>
          <p:cNvSpPr txBox="1"/>
          <p:nvPr/>
        </p:nvSpPr>
        <p:spPr bwMode="auto">
          <a:xfrm>
            <a:off x="407369" y="6118557"/>
            <a:ext cx="11302036" cy="584775"/>
          </a:xfrm>
          <a:prstGeom prst="rect">
            <a:avLst/>
          </a:prstGeom>
          <a:noFill/>
        </p:spPr>
        <p:txBody>
          <a:bodyPr wrap="square" rtlCol="0">
            <a:spAutoFit/>
          </a:bodyPr>
          <a:lstStyle/>
          <a:p>
            <a:r>
              <a:rPr lang="de-CH" dirty="0" err="1">
                <a:latin typeface="+mn-lt"/>
              </a:rPr>
              <a:t>Bunch</a:t>
            </a:r>
            <a:r>
              <a:rPr lang="de-CH" dirty="0">
                <a:latin typeface="+mn-lt"/>
              </a:rPr>
              <a:t> </a:t>
            </a:r>
            <a:r>
              <a:rPr lang="de-CH" dirty="0" err="1">
                <a:latin typeface="+mn-lt"/>
              </a:rPr>
              <a:t>becomes</a:t>
            </a:r>
            <a:r>
              <a:rPr lang="de-CH" dirty="0">
                <a:latin typeface="+mn-lt"/>
              </a:rPr>
              <a:t> </a:t>
            </a:r>
            <a:r>
              <a:rPr lang="de-CH" dirty="0" err="1">
                <a:latin typeface="+mn-lt"/>
              </a:rPr>
              <a:t>too</a:t>
            </a:r>
            <a:r>
              <a:rPr lang="de-CH" dirty="0">
                <a:latin typeface="+mn-lt"/>
              </a:rPr>
              <a:t> </a:t>
            </a:r>
            <a:r>
              <a:rPr lang="de-CH" dirty="0" err="1">
                <a:latin typeface="+mn-lt"/>
              </a:rPr>
              <a:t>long</a:t>
            </a:r>
            <a:r>
              <a:rPr lang="de-CH" dirty="0">
                <a:latin typeface="+mn-lt"/>
              </a:rPr>
              <a:t> </a:t>
            </a:r>
            <a:r>
              <a:rPr lang="de-CH" dirty="0" err="1">
                <a:latin typeface="+mn-lt"/>
              </a:rPr>
              <a:t>to</a:t>
            </a:r>
            <a:r>
              <a:rPr lang="de-CH" dirty="0">
                <a:latin typeface="+mn-lt"/>
              </a:rPr>
              <a:t> </a:t>
            </a:r>
            <a:r>
              <a:rPr lang="de-CH" dirty="0" err="1">
                <a:latin typeface="+mn-lt"/>
              </a:rPr>
              <a:t>stay</a:t>
            </a:r>
            <a:r>
              <a:rPr lang="de-CH" dirty="0">
                <a:latin typeface="+mn-lt"/>
              </a:rPr>
              <a:t> in </a:t>
            </a:r>
            <a:r>
              <a:rPr lang="de-CH" dirty="0" err="1">
                <a:latin typeface="+mn-lt"/>
              </a:rPr>
              <a:t>the</a:t>
            </a:r>
            <a:r>
              <a:rPr lang="de-CH" dirty="0">
                <a:latin typeface="+mn-lt"/>
              </a:rPr>
              <a:t> linear </a:t>
            </a:r>
            <a:r>
              <a:rPr lang="de-CH" dirty="0" err="1">
                <a:latin typeface="+mn-lt"/>
              </a:rPr>
              <a:t>part</a:t>
            </a:r>
            <a:r>
              <a:rPr lang="de-CH" dirty="0">
                <a:latin typeface="+mn-lt"/>
              </a:rPr>
              <a:t> </a:t>
            </a:r>
            <a:r>
              <a:rPr lang="de-CH" dirty="0" err="1">
                <a:latin typeface="+mn-lt"/>
              </a:rPr>
              <a:t>of</a:t>
            </a:r>
            <a:r>
              <a:rPr lang="de-CH" dirty="0">
                <a:latin typeface="+mn-lt"/>
              </a:rPr>
              <a:t> </a:t>
            </a:r>
            <a:r>
              <a:rPr lang="de-CH" dirty="0" err="1">
                <a:latin typeface="+mn-lt"/>
              </a:rPr>
              <a:t>the</a:t>
            </a:r>
            <a:r>
              <a:rPr lang="de-CH" dirty="0">
                <a:latin typeface="+mn-lt"/>
              </a:rPr>
              <a:t> RF, </a:t>
            </a:r>
            <a:r>
              <a:rPr lang="de-CH" dirty="0" err="1">
                <a:latin typeface="+mn-lt"/>
              </a:rPr>
              <a:t>bunch</a:t>
            </a:r>
            <a:r>
              <a:rPr lang="de-CH" dirty="0">
                <a:latin typeface="+mn-lt"/>
              </a:rPr>
              <a:t> </a:t>
            </a:r>
            <a:r>
              <a:rPr lang="de-CH" dirty="0" err="1">
                <a:latin typeface="+mn-lt"/>
              </a:rPr>
              <a:t>length</a:t>
            </a:r>
            <a:r>
              <a:rPr lang="de-CH" dirty="0">
                <a:latin typeface="+mn-lt"/>
              </a:rPr>
              <a:t> </a:t>
            </a:r>
            <a:r>
              <a:rPr lang="de-CH" dirty="0" err="1">
                <a:latin typeface="+mn-lt"/>
              </a:rPr>
              <a:t>becomes</a:t>
            </a:r>
            <a:r>
              <a:rPr lang="de-CH" dirty="0">
                <a:latin typeface="+mn-lt"/>
              </a:rPr>
              <a:t> </a:t>
            </a:r>
            <a:r>
              <a:rPr lang="de-CH" dirty="0" err="1">
                <a:latin typeface="+mn-lt"/>
              </a:rPr>
              <a:t>long</a:t>
            </a:r>
            <a:r>
              <a:rPr lang="de-CH" dirty="0">
                <a:latin typeface="+mn-lt"/>
              </a:rPr>
              <a:t> (</a:t>
            </a:r>
            <a:r>
              <a:rPr lang="de-CH" dirty="0" err="1">
                <a:latin typeface="+mn-lt"/>
              </a:rPr>
              <a:t>to</a:t>
            </a:r>
            <a:r>
              <a:rPr lang="de-CH" dirty="0">
                <a:latin typeface="+mn-lt"/>
              </a:rPr>
              <a:t> </a:t>
            </a:r>
            <a:r>
              <a:rPr lang="de-CH" dirty="0" err="1">
                <a:latin typeface="+mn-lt"/>
              </a:rPr>
              <a:t>be</a:t>
            </a:r>
            <a:r>
              <a:rPr lang="de-CH" dirty="0">
                <a:latin typeface="+mn-lt"/>
              </a:rPr>
              <a:t> </a:t>
            </a:r>
            <a:r>
              <a:rPr lang="de-CH" dirty="0" err="1">
                <a:latin typeface="+mn-lt"/>
              </a:rPr>
              <a:t>reduced</a:t>
            </a:r>
            <a:r>
              <a:rPr lang="de-CH" dirty="0">
                <a:latin typeface="+mn-lt"/>
              </a:rPr>
              <a:t> </a:t>
            </a:r>
            <a:r>
              <a:rPr lang="de-CH" dirty="0" err="1">
                <a:latin typeface="+mn-lt"/>
              </a:rPr>
              <a:t>the</a:t>
            </a:r>
            <a:r>
              <a:rPr lang="de-CH" dirty="0">
                <a:latin typeface="+mn-lt"/>
              </a:rPr>
              <a:t> </a:t>
            </a:r>
            <a:r>
              <a:rPr lang="de-CH" dirty="0" err="1">
                <a:latin typeface="+mn-lt"/>
              </a:rPr>
              <a:t>chirp</a:t>
            </a:r>
            <a:r>
              <a:rPr lang="de-CH" dirty="0">
                <a:latin typeface="+mn-lt"/>
              </a:rPr>
              <a:t>), and </a:t>
            </a:r>
            <a:r>
              <a:rPr lang="de-CH" dirty="0" err="1">
                <a:latin typeface="+mn-lt"/>
              </a:rPr>
              <a:t>bunch</a:t>
            </a:r>
            <a:r>
              <a:rPr lang="de-CH" dirty="0">
                <a:latin typeface="+mn-lt"/>
              </a:rPr>
              <a:t> </a:t>
            </a:r>
            <a:r>
              <a:rPr lang="de-CH" dirty="0" err="1">
                <a:latin typeface="+mn-lt"/>
              </a:rPr>
              <a:t>separation</a:t>
            </a:r>
            <a:r>
              <a:rPr lang="de-CH" dirty="0">
                <a:latin typeface="+mn-lt"/>
              </a:rPr>
              <a:t> </a:t>
            </a:r>
            <a:r>
              <a:rPr lang="de-CH" dirty="0" err="1">
                <a:latin typeface="+mn-lt"/>
              </a:rPr>
              <a:t>becomes</a:t>
            </a:r>
            <a:r>
              <a:rPr lang="de-CH" dirty="0">
                <a:latin typeface="+mn-lt"/>
              </a:rPr>
              <a:t> large</a:t>
            </a:r>
          </a:p>
        </p:txBody>
      </p:sp>
      <p:sp>
        <p:nvSpPr>
          <p:cNvPr id="9" name="TextBox 8">
            <a:extLst>
              <a:ext uri="{FF2B5EF4-FFF2-40B4-BE49-F238E27FC236}">
                <a16:creationId xmlns:a16="http://schemas.microsoft.com/office/drawing/2014/main" id="{DC6D0F8C-1920-B248-3557-A0E804FB1D36}"/>
              </a:ext>
            </a:extLst>
          </p:cNvPr>
          <p:cNvSpPr txBox="1"/>
          <p:nvPr/>
        </p:nvSpPr>
        <p:spPr bwMode="auto">
          <a:xfrm>
            <a:off x="885316" y="727152"/>
            <a:ext cx="11302036" cy="584775"/>
          </a:xfrm>
          <a:prstGeom prst="rect">
            <a:avLst/>
          </a:prstGeom>
          <a:noFill/>
        </p:spPr>
        <p:txBody>
          <a:bodyPr wrap="square" rtlCol="0">
            <a:spAutoFit/>
          </a:bodyPr>
          <a:lstStyle/>
          <a:p>
            <a:r>
              <a:rPr lang="de-CH" dirty="0">
                <a:latin typeface="+mn-lt"/>
              </a:rPr>
              <a:t>In </a:t>
            </a:r>
            <a:r>
              <a:rPr lang="de-CH" dirty="0" err="1">
                <a:latin typeface="+mn-lt"/>
              </a:rPr>
              <a:t>this</a:t>
            </a:r>
            <a:r>
              <a:rPr lang="de-CH" dirty="0">
                <a:latin typeface="+mn-lt"/>
              </a:rPr>
              <a:t> </a:t>
            </a:r>
            <a:r>
              <a:rPr lang="de-CH" dirty="0" err="1">
                <a:latin typeface="+mn-lt"/>
              </a:rPr>
              <a:t>case</a:t>
            </a:r>
            <a:r>
              <a:rPr lang="de-CH" dirty="0">
                <a:latin typeface="+mn-lt"/>
              </a:rPr>
              <a:t> </a:t>
            </a:r>
            <a:r>
              <a:rPr lang="de-CH" dirty="0" err="1">
                <a:latin typeface="+mn-lt"/>
              </a:rPr>
              <a:t>we</a:t>
            </a:r>
            <a:r>
              <a:rPr lang="de-CH" dirty="0">
                <a:latin typeface="+mn-lt"/>
              </a:rPr>
              <a:t> do not </a:t>
            </a:r>
            <a:r>
              <a:rPr lang="de-CH" dirty="0" err="1">
                <a:latin typeface="+mn-lt"/>
              </a:rPr>
              <a:t>need</a:t>
            </a:r>
            <a:r>
              <a:rPr lang="de-CH" dirty="0">
                <a:latin typeface="+mn-lt"/>
              </a:rPr>
              <a:t> </a:t>
            </a:r>
            <a:r>
              <a:rPr lang="de-CH" dirty="0" err="1">
                <a:latin typeface="+mn-lt"/>
              </a:rPr>
              <a:t>to</a:t>
            </a:r>
            <a:r>
              <a:rPr lang="de-CH" dirty="0">
                <a:latin typeface="+mn-lt"/>
              </a:rPr>
              <a:t> </a:t>
            </a:r>
            <a:r>
              <a:rPr lang="de-CH" dirty="0" err="1">
                <a:latin typeface="+mn-lt"/>
              </a:rPr>
              <a:t>build</a:t>
            </a:r>
            <a:r>
              <a:rPr lang="de-CH" dirty="0">
                <a:latin typeface="+mn-lt"/>
              </a:rPr>
              <a:t> a </a:t>
            </a:r>
            <a:r>
              <a:rPr lang="de-CH" dirty="0" err="1">
                <a:latin typeface="+mn-lt"/>
              </a:rPr>
              <a:t>chicane</a:t>
            </a:r>
            <a:r>
              <a:rPr lang="de-CH" dirty="0">
                <a:latin typeface="+mn-lt"/>
              </a:rPr>
              <a:t> </a:t>
            </a:r>
            <a:r>
              <a:rPr lang="de-CH" dirty="0" err="1">
                <a:latin typeface="+mn-lt"/>
              </a:rPr>
              <a:t>or</a:t>
            </a:r>
            <a:r>
              <a:rPr lang="de-CH" dirty="0">
                <a:latin typeface="+mn-lt"/>
              </a:rPr>
              <a:t> </a:t>
            </a:r>
            <a:r>
              <a:rPr lang="de-CH" dirty="0" err="1">
                <a:latin typeface="+mn-lt"/>
              </a:rPr>
              <a:t>equivalent</a:t>
            </a:r>
            <a:r>
              <a:rPr lang="de-CH" dirty="0">
                <a:latin typeface="+mn-lt"/>
              </a:rPr>
              <a:t> and </a:t>
            </a:r>
            <a:r>
              <a:rPr lang="de-CH" dirty="0" err="1">
                <a:latin typeface="+mn-lt"/>
              </a:rPr>
              <a:t>we</a:t>
            </a:r>
            <a:r>
              <a:rPr lang="de-CH" dirty="0">
                <a:latin typeface="+mn-lt"/>
              </a:rPr>
              <a:t> </a:t>
            </a:r>
            <a:r>
              <a:rPr lang="de-CH" dirty="0" err="1">
                <a:latin typeface="+mn-lt"/>
              </a:rPr>
              <a:t>can</a:t>
            </a:r>
            <a:r>
              <a:rPr lang="de-CH" dirty="0">
                <a:latin typeface="+mn-lt"/>
              </a:rPr>
              <a:t> </a:t>
            </a:r>
            <a:r>
              <a:rPr lang="de-CH" dirty="0" err="1">
                <a:latin typeface="+mn-lt"/>
              </a:rPr>
              <a:t>reduce</a:t>
            </a:r>
            <a:r>
              <a:rPr lang="de-CH" dirty="0">
                <a:latin typeface="+mn-lt"/>
              </a:rPr>
              <a:t> </a:t>
            </a:r>
            <a:r>
              <a:rPr lang="de-CH" dirty="0" err="1">
                <a:latin typeface="+mn-lt"/>
              </a:rPr>
              <a:t>dp</a:t>
            </a:r>
            <a:r>
              <a:rPr lang="de-CH" dirty="0">
                <a:latin typeface="+mn-lt"/>
              </a:rPr>
              <a:t>/p </a:t>
            </a:r>
            <a:r>
              <a:rPr lang="de-CH" dirty="0" err="1">
                <a:latin typeface="+mn-lt"/>
              </a:rPr>
              <a:t>coming</a:t>
            </a:r>
            <a:r>
              <a:rPr lang="de-CH" dirty="0">
                <a:latin typeface="+mn-lt"/>
              </a:rPr>
              <a:t> </a:t>
            </a:r>
            <a:r>
              <a:rPr lang="de-CH" dirty="0" err="1">
                <a:latin typeface="+mn-lt"/>
              </a:rPr>
              <a:t>from</a:t>
            </a:r>
            <a:r>
              <a:rPr lang="de-CH" dirty="0">
                <a:latin typeface="+mn-lt"/>
              </a:rPr>
              <a:t> </a:t>
            </a:r>
            <a:r>
              <a:rPr lang="de-CH" dirty="0" err="1">
                <a:latin typeface="+mn-lt"/>
              </a:rPr>
              <a:t>the</a:t>
            </a:r>
            <a:r>
              <a:rPr lang="de-CH" dirty="0">
                <a:latin typeface="+mn-lt"/>
              </a:rPr>
              <a:t> </a:t>
            </a:r>
            <a:r>
              <a:rPr lang="de-CH" dirty="0" err="1">
                <a:latin typeface="+mn-lt"/>
              </a:rPr>
              <a:t>transfer</a:t>
            </a:r>
            <a:r>
              <a:rPr lang="de-CH" dirty="0">
                <a:latin typeface="+mn-lt"/>
              </a:rPr>
              <a:t> </a:t>
            </a:r>
            <a:r>
              <a:rPr lang="de-CH" dirty="0" err="1">
                <a:latin typeface="+mn-lt"/>
              </a:rPr>
              <a:t>line</a:t>
            </a:r>
            <a:r>
              <a:rPr lang="de-CH" dirty="0">
                <a:latin typeface="+mn-lt"/>
              </a:rPr>
              <a:t>, BUT </a:t>
            </a:r>
            <a:r>
              <a:rPr lang="de-CH" dirty="0" err="1">
                <a:latin typeface="+mn-lt"/>
              </a:rPr>
              <a:t>we</a:t>
            </a:r>
            <a:r>
              <a:rPr lang="de-CH" dirty="0">
                <a:latin typeface="+mn-lt"/>
              </a:rPr>
              <a:t> </a:t>
            </a:r>
            <a:r>
              <a:rPr lang="de-CH" dirty="0" err="1">
                <a:latin typeface="+mn-lt"/>
              </a:rPr>
              <a:t>need</a:t>
            </a:r>
            <a:r>
              <a:rPr lang="de-CH" dirty="0">
                <a:latin typeface="+mn-lt"/>
              </a:rPr>
              <a:t> </a:t>
            </a:r>
            <a:r>
              <a:rPr lang="de-CH" dirty="0" err="1">
                <a:latin typeface="+mn-lt"/>
              </a:rPr>
              <a:t>to</a:t>
            </a:r>
            <a:r>
              <a:rPr lang="de-CH" dirty="0">
                <a:latin typeface="+mn-lt"/>
              </a:rPr>
              <a:t> bring RF </a:t>
            </a:r>
            <a:r>
              <a:rPr lang="de-CH" dirty="0" err="1">
                <a:latin typeface="+mn-lt"/>
              </a:rPr>
              <a:t>to</a:t>
            </a:r>
            <a:r>
              <a:rPr lang="de-CH" dirty="0">
                <a:latin typeface="+mn-lt"/>
              </a:rPr>
              <a:t> </a:t>
            </a:r>
            <a:r>
              <a:rPr lang="de-CH" dirty="0" err="1">
                <a:latin typeface="+mn-lt"/>
              </a:rPr>
              <a:t>the</a:t>
            </a:r>
            <a:r>
              <a:rPr lang="de-CH" dirty="0">
                <a:latin typeface="+mn-lt"/>
              </a:rPr>
              <a:t> </a:t>
            </a:r>
            <a:r>
              <a:rPr lang="de-CH" dirty="0" err="1">
                <a:latin typeface="+mn-lt"/>
              </a:rPr>
              <a:t>underground</a:t>
            </a:r>
            <a:r>
              <a:rPr lang="de-CH" dirty="0">
                <a:latin typeface="+mn-lt"/>
              </a:rPr>
              <a:t>, </a:t>
            </a:r>
            <a:r>
              <a:rPr lang="de-CH" dirty="0" err="1">
                <a:latin typeface="+mn-lt"/>
              </a:rPr>
              <a:t>space</a:t>
            </a:r>
            <a:r>
              <a:rPr lang="de-CH" dirty="0">
                <a:latin typeface="+mn-lt"/>
              </a:rPr>
              <a:t>?</a:t>
            </a:r>
          </a:p>
        </p:txBody>
      </p:sp>
    </p:spTree>
    <p:extLst>
      <p:ext uri="{BB962C8B-B14F-4D97-AF65-F5344CB8AC3E}">
        <p14:creationId xmlns:p14="http://schemas.microsoft.com/office/powerpoint/2010/main" val="2561400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51FF10-F81F-E112-0301-98679C43D653}"/>
              </a:ext>
            </a:extLst>
          </p:cNvPr>
          <p:cNvSpPr>
            <a:spLocks noGrp="1"/>
          </p:cNvSpPr>
          <p:nvPr>
            <p:ph type="title"/>
          </p:nvPr>
        </p:nvSpPr>
        <p:spPr/>
        <p:txBody>
          <a:bodyPr/>
          <a:lstStyle/>
          <a:p>
            <a:r>
              <a:rPr lang="en-US" dirty="0"/>
              <a:t>Use the transfer line R56 = 2.4 m, f = 1.5 GHz</a:t>
            </a:r>
            <a:endParaRPr lang="de-CH" dirty="0"/>
          </a:p>
        </p:txBody>
      </p:sp>
      <p:sp>
        <p:nvSpPr>
          <p:cNvPr id="4" name="Slide Number Placeholder 3">
            <a:extLst>
              <a:ext uri="{FF2B5EF4-FFF2-40B4-BE49-F238E27FC236}">
                <a16:creationId xmlns:a16="http://schemas.microsoft.com/office/drawing/2014/main" id="{6D8661F8-014B-CF6E-1C1E-4AB735B88A19}"/>
              </a:ext>
            </a:extLst>
          </p:cNvPr>
          <p:cNvSpPr>
            <a:spLocks noGrp="1"/>
          </p:cNvSpPr>
          <p:nvPr>
            <p:ph type="sldNum" sz="quarter" idx="16"/>
          </p:nvPr>
        </p:nvSpPr>
        <p:spPr/>
        <p:txBody>
          <a:bodyPr/>
          <a:lstStyle/>
          <a:p>
            <a:pPr algn="r">
              <a:defRPr/>
            </a:pPr>
            <a:r>
              <a:rPr lang="de-DE"/>
              <a:t>page </a:t>
            </a:r>
            <a:fld id="{EBC07571-3134-BB4B-B83F-1A9FE18D34F3}" type="slidenum">
              <a:rPr lang="de-DE" smtClean="0"/>
              <a:t>28</a:t>
            </a:fld>
            <a:endParaRPr lang="de-DE"/>
          </a:p>
        </p:txBody>
      </p:sp>
      <p:pic>
        <p:nvPicPr>
          <p:cNvPr id="5" name="Picture 4">
            <a:extLst>
              <a:ext uri="{FF2B5EF4-FFF2-40B4-BE49-F238E27FC236}">
                <a16:creationId xmlns:a16="http://schemas.microsoft.com/office/drawing/2014/main" id="{1D1BAC9A-E854-B650-D244-6B67AD6DD22E}"/>
              </a:ext>
            </a:extLst>
          </p:cNvPr>
          <p:cNvPicPr>
            <a:picLocks noChangeAspect="1"/>
          </p:cNvPicPr>
          <p:nvPr/>
        </p:nvPicPr>
        <p:blipFill>
          <a:blip r:embed="rId2"/>
          <a:stretch>
            <a:fillRect/>
          </a:stretch>
        </p:blipFill>
        <p:spPr>
          <a:xfrm>
            <a:off x="1271464" y="1454632"/>
            <a:ext cx="3314700" cy="971550"/>
          </a:xfrm>
          <a:prstGeom prst="rect">
            <a:avLst/>
          </a:prstGeom>
        </p:spPr>
      </p:pic>
      <p:pic>
        <p:nvPicPr>
          <p:cNvPr id="6" name="Picture 5">
            <a:extLst>
              <a:ext uri="{FF2B5EF4-FFF2-40B4-BE49-F238E27FC236}">
                <a16:creationId xmlns:a16="http://schemas.microsoft.com/office/drawing/2014/main" id="{006BF8B1-77BF-1C7F-287F-F5342D339FA5}"/>
              </a:ext>
            </a:extLst>
          </p:cNvPr>
          <p:cNvPicPr>
            <a:picLocks noChangeAspect="1"/>
          </p:cNvPicPr>
          <p:nvPr/>
        </p:nvPicPr>
        <p:blipFill>
          <a:blip r:embed="rId3"/>
          <a:stretch>
            <a:fillRect/>
          </a:stretch>
        </p:blipFill>
        <p:spPr>
          <a:xfrm>
            <a:off x="5087888" y="1454632"/>
            <a:ext cx="5724525" cy="971550"/>
          </a:xfrm>
          <a:prstGeom prst="rect">
            <a:avLst/>
          </a:prstGeom>
        </p:spPr>
      </p:pic>
      <p:pic>
        <p:nvPicPr>
          <p:cNvPr id="7" name="Picture 6">
            <a:extLst>
              <a:ext uri="{FF2B5EF4-FFF2-40B4-BE49-F238E27FC236}">
                <a16:creationId xmlns:a16="http://schemas.microsoft.com/office/drawing/2014/main" id="{19811203-EC29-E39A-1F53-6737C921A4FE}"/>
              </a:ext>
            </a:extLst>
          </p:cNvPr>
          <p:cNvPicPr>
            <a:picLocks noChangeAspect="1"/>
          </p:cNvPicPr>
          <p:nvPr/>
        </p:nvPicPr>
        <p:blipFill>
          <a:blip r:embed="rId4"/>
          <a:stretch>
            <a:fillRect/>
          </a:stretch>
        </p:blipFill>
        <p:spPr>
          <a:xfrm>
            <a:off x="191344" y="2780928"/>
            <a:ext cx="11809312" cy="2683097"/>
          </a:xfrm>
          <a:prstGeom prst="rect">
            <a:avLst/>
          </a:prstGeom>
        </p:spPr>
      </p:pic>
      <p:sp>
        <p:nvSpPr>
          <p:cNvPr id="2" name="TextBox 1">
            <a:extLst>
              <a:ext uri="{FF2B5EF4-FFF2-40B4-BE49-F238E27FC236}">
                <a16:creationId xmlns:a16="http://schemas.microsoft.com/office/drawing/2014/main" id="{B0FB4900-223D-1D8D-EF6E-004966F8823B}"/>
              </a:ext>
            </a:extLst>
          </p:cNvPr>
          <p:cNvSpPr txBox="1"/>
          <p:nvPr/>
        </p:nvSpPr>
        <p:spPr bwMode="auto">
          <a:xfrm>
            <a:off x="2999656" y="6118557"/>
            <a:ext cx="7128792" cy="338554"/>
          </a:xfrm>
          <a:prstGeom prst="rect">
            <a:avLst/>
          </a:prstGeom>
          <a:noFill/>
        </p:spPr>
        <p:txBody>
          <a:bodyPr wrap="square" rtlCol="0">
            <a:spAutoFit/>
          </a:bodyPr>
          <a:lstStyle/>
          <a:p>
            <a:pPr algn="ctr"/>
            <a:r>
              <a:rPr lang="de-CH" dirty="0"/>
              <a:t>The </a:t>
            </a:r>
            <a:r>
              <a:rPr lang="de-CH" dirty="0" err="1"/>
              <a:t>solution</a:t>
            </a:r>
            <a:r>
              <a:rPr lang="de-CH" dirty="0"/>
              <a:t> </a:t>
            </a:r>
            <a:r>
              <a:rPr lang="de-CH" dirty="0" err="1"/>
              <a:t>is</a:t>
            </a:r>
            <a:r>
              <a:rPr lang="de-CH" dirty="0"/>
              <a:t> </a:t>
            </a:r>
            <a:r>
              <a:rPr lang="de-CH" dirty="0" err="1"/>
              <a:t>to</a:t>
            </a:r>
            <a:r>
              <a:rPr lang="de-CH" dirty="0"/>
              <a:t> </a:t>
            </a:r>
            <a:r>
              <a:rPr lang="de-CH" dirty="0" err="1"/>
              <a:t>lower</a:t>
            </a:r>
            <a:r>
              <a:rPr lang="de-CH" dirty="0"/>
              <a:t> </a:t>
            </a:r>
            <a:r>
              <a:rPr lang="de-CH" dirty="0" err="1"/>
              <a:t>the</a:t>
            </a:r>
            <a:r>
              <a:rPr lang="de-CH" dirty="0"/>
              <a:t> </a:t>
            </a:r>
            <a:r>
              <a:rPr lang="de-CH" dirty="0" err="1"/>
              <a:t>frequency</a:t>
            </a:r>
            <a:endParaRPr lang="de-CH" dirty="0"/>
          </a:p>
        </p:txBody>
      </p:sp>
      <p:sp>
        <p:nvSpPr>
          <p:cNvPr id="8" name="TextBox 7">
            <a:extLst>
              <a:ext uri="{FF2B5EF4-FFF2-40B4-BE49-F238E27FC236}">
                <a16:creationId xmlns:a16="http://schemas.microsoft.com/office/drawing/2014/main" id="{358BB9D8-8408-6AD9-F3AE-6E68BE78083C}"/>
              </a:ext>
            </a:extLst>
          </p:cNvPr>
          <p:cNvSpPr txBox="1"/>
          <p:nvPr/>
        </p:nvSpPr>
        <p:spPr bwMode="auto">
          <a:xfrm>
            <a:off x="1271464" y="800100"/>
            <a:ext cx="9937104" cy="338554"/>
          </a:xfrm>
          <a:prstGeom prst="rect">
            <a:avLst/>
          </a:prstGeom>
          <a:noFill/>
        </p:spPr>
        <p:txBody>
          <a:bodyPr wrap="square" rtlCol="0">
            <a:spAutoFit/>
          </a:bodyPr>
          <a:lstStyle/>
          <a:p>
            <a:r>
              <a:rPr lang="de-CH" dirty="0" err="1">
                <a:latin typeface="+mn-lt"/>
              </a:rPr>
              <a:t>Tried</a:t>
            </a:r>
            <a:r>
              <a:rPr lang="de-CH" dirty="0">
                <a:latin typeface="+mn-lt"/>
              </a:rPr>
              <a:t> </a:t>
            </a:r>
            <a:r>
              <a:rPr lang="de-CH" dirty="0" err="1">
                <a:latin typeface="+mn-lt"/>
              </a:rPr>
              <a:t>to</a:t>
            </a:r>
            <a:r>
              <a:rPr lang="de-CH" dirty="0">
                <a:latin typeface="+mn-lt"/>
              </a:rPr>
              <a:t> </a:t>
            </a:r>
            <a:r>
              <a:rPr lang="de-CH" dirty="0" err="1">
                <a:latin typeface="+mn-lt"/>
              </a:rPr>
              <a:t>reduce</a:t>
            </a:r>
            <a:r>
              <a:rPr lang="de-CH" dirty="0">
                <a:latin typeface="+mn-lt"/>
              </a:rPr>
              <a:t> </a:t>
            </a:r>
            <a:r>
              <a:rPr lang="de-CH" dirty="0" err="1">
                <a:latin typeface="+mn-lt"/>
              </a:rPr>
              <a:t>the</a:t>
            </a:r>
            <a:r>
              <a:rPr lang="de-CH" dirty="0">
                <a:latin typeface="+mn-lt"/>
              </a:rPr>
              <a:t> f </a:t>
            </a:r>
            <a:r>
              <a:rPr lang="de-CH" dirty="0" err="1">
                <a:latin typeface="+mn-lt"/>
              </a:rPr>
              <a:t>to</a:t>
            </a:r>
            <a:r>
              <a:rPr lang="de-CH" dirty="0">
                <a:latin typeface="+mn-lt"/>
              </a:rPr>
              <a:t> </a:t>
            </a:r>
            <a:r>
              <a:rPr lang="de-CH" dirty="0" err="1">
                <a:latin typeface="+mn-lt"/>
              </a:rPr>
              <a:t>avoid</a:t>
            </a:r>
            <a:r>
              <a:rPr lang="de-CH" dirty="0">
                <a:latin typeface="+mn-lt"/>
              </a:rPr>
              <a:t> </a:t>
            </a:r>
            <a:r>
              <a:rPr lang="de-CH" dirty="0" err="1">
                <a:latin typeface="+mn-lt"/>
              </a:rPr>
              <a:t>issues</a:t>
            </a:r>
            <a:r>
              <a:rPr lang="de-CH" dirty="0">
                <a:latin typeface="+mn-lt"/>
              </a:rPr>
              <a:t> </a:t>
            </a:r>
            <a:r>
              <a:rPr lang="de-CH" dirty="0" err="1">
                <a:latin typeface="+mn-lt"/>
              </a:rPr>
              <a:t>with</a:t>
            </a:r>
            <a:r>
              <a:rPr lang="de-CH" dirty="0">
                <a:latin typeface="+mn-lt"/>
              </a:rPr>
              <a:t> </a:t>
            </a:r>
            <a:r>
              <a:rPr lang="de-CH" dirty="0" err="1">
                <a:latin typeface="+mn-lt"/>
              </a:rPr>
              <a:t>the</a:t>
            </a:r>
            <a:r>
              <a:rPr lang="de-CH" dirty="0">
                <a:latin typeface="+mn-lt"/>
              </a:rPr>
              <a:t> RF </a:t>
            </a:r>
            <a:r>
              <a:rPr lang="de-CH" dirty="0" err="1">
                <a:latin typeface="+mn-lt"/>
              </a:rPr>
              <a:t>curvature</a:t>
            </a:r>
            <a:r>
              <a:rPr lang="de-CH" dirty="0">
                <a:latin typeface="+mn-lt"/>
              </a:rPr>
              <a:t> and </a:t>
            </a:r>
            <a:r>
              <a:rPr lang="de-CH" dirty="0" err="1">
                <a:latin typeface="+mn-lt"/>
              </a:rPr>
              <a:t>experienced</a:t>
            </a:r>
            <a:r>
              <a:rPr lang="de-CH" dirty="0">
                <a:latin typeface="+mn-lt"/>
              </a:rPr>
              <a:t> RF </a:t>
            </a:r>
            <a:r>
              <a:rPr lang="de-CH" dirty="0" err="1">
                <a:latin typeface="+mn-lt"/>
              </a:rPr>
              <a:t>phase</a:t>
            </a:r>
            <a:endParaRPr lang="de-CH" dirty="0">
              <a:latin typeface="+mn-lt"/>
            </a:endParaRPr>
          </a:p>
        </p:txBody>
      </p:sp>
    </p:spTree>
    <p:extLst>
      <p:ext uri="{BB962C8B-B14F-4D97-AF65-F5344CB8AC3E}">
        <p14:creationId xmlns:p14="http://schemas.microsoft.com/office/powerpoint/2010/main" val="25251478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2462DC-D00F-4FA9-E19C-30997E5B597A}"/>
              </a:ext>
            </a:extLst>
          </p:cNvPr>
          <p:cNvSpPr>
            <a:spLocks noGrp="1"/>
          </p:cNvSpPr>
          <p:nvPr>
            <p:ph type="title"/>
          </p:nvPr>
        </p:nvSpPr>
        <p:spPr/>
        <p:txBody>
          <a:bodyPr/>
          <a:lstStyle/>
          <a:p>
            <a:r>
              <a:rPr lang="en-US" dirty="0"/>
              <a:t>Use the transfer line R56 = 2.4 m, lower f (800 MHz)</a:t>
            </a:r>
            <a:endParaRPr lang="de-CH" dirty="0"/>
          </a:p>
        </p:txBody>
      </p:sp>
      <p:sp>
        <p:nvSpPr>
          <p:cNvPr id="4" name="Slide Number Placeholder 3">
            <a:extLst>
              <a:ext uri="{FF2B5EF4-FFF2-40B4-BE49-F238E27FC236}">
                <a16:creationId xmlns:a16="http://schemas.microsoft.com/office/drawing/2014/main" id="{46BFA3AE-4B00-B6F6-6A0E-B4CF3AA4A3FE}"/>
              </a:ext>
            </a:extLst>
          </p:cNvPr>
          <p:cNvSpPr>
            <a:spLocks noGrp="1"/>
          </p:cNvSpPr>
          <p:nvPr>
            <p:ph type="sldNum" sz="quarter" idx="16"/>
          </p:nvPr>
        </p:nvSpPr>
        <p:spPr/>
        <p:txBody>
          <a:bodyPr/>
          <a:lstStyle/>
          <a:p>
            <a:pPr algn="r">
              <a:defRPr/>
            </a:pPr>
            <a:r>
              <a:rPr lang="de-DE"/>
              <a:t>page </a:t>
            </a:r>
            <a:fld id="{EBC07571-3134-BB4B-B83F-1A9FE18D34F3}" type="slidenum">
              <a:rPr lang="de-DE" smtClean="0"/>
              <a:t>29</a:t>
            </a:fld>
            <a:endParaRPr lang="de-DE"/>
          </a:p>
        </p:txBody>
      </p:sp>
      <p:pic>
        <p:nvPicPr>
          <p:cNvPr id="2" name="Picture 1">
            <a:extLst>
              <a:ext uri="{FF2B5EF4-FFF2-40B4-BE49-F238E27FC236}">
                <a16:creationId xmlns:a16="http://schemas.microsoft.com/office/drawing/2014/main" id="{207AEE65-7856-890A-08F4-B75565534F48}"/>
              </a:ext>
            </a:extLst>
          </p:cNvPr>
          <p:cNvPicPr>
            <a:picLocks noChangeAspect="1"/>
          </p:cNvPicPr>
          <p:nvPr/>
        </p:nvPicPr>
        <p:blipFill>
          <a:blip r:embed="rId2"/>
          <a:stretch>
            <a:fillRect/>
          </a:stretch>
        </p:blipFill>
        <p:spPr>
          <a:xfrm>
            <a:off x="1229941" y="980728"/>
            <a:ext cx="3314700" cy="971550"/>
          </a:xfrm>
          <a:prstGeom prst="rect">
            <a:avLst/>
          </a:prstGeom>
        </p:spPr>
      </p:pic>
      <p:pic>
        <p:nvPicPr>
          <p:cNvPr id="6" name="Picture 5">
            <a:extLst>
              <a:ext uri="{FF2B5EF4-FFF2-40B4-BE49-F238E27FC236}">
                <a16:creationId xmlns:a16="http://schemas.microsoft.com/office/drawing/2014/main" id="{D5B9E96B-1211-2954-31F6-25B4FD7E0940}"/>
              </a:ext>
            </a:extLst>
          </p:cNvPr>
          <p:cNvPicPr>
            <a:picLocks noChangeAspect="1"/>
          </p:cNvPicPr>
          <p:nvPr/>
        </p:nvPicPr>
        <p:blipFill>
          <a:blip r:embed="rId3"/>
          <a:stretch>
            <a:fillRect/>
          </a:stretch>
        </p:blipFill>
        <p:spPr>
          <a:xfrm>
            <a:off x="119336" y="2636912"/>
            <a:ext cx="12072664" cy="2742931"/>
          </a:xfrm>
          <a:prstGeom prst="rect">
            <a:avLst/>
          </a:prstGeom>
        </p:spPr>
      </p:pic>
      <p:pic>
        <p:nvPicPr>
          <p:cNvPr id="7" name="Picture 6">
            <a:extLst>
              <a:ext uri="{FF2B5EF4-FFF2-40B4-BE49-F238E27FC236}">
                <a16:creationId xmlns:a16="http://schemas.microsoft.com/office/drawing/2014/main" id="{C58303C2-55B9-9E47-84D2-FD4F1955735B}"/>
              </a:ext>
            </a:extLst>
          </p:cNvPr>
          <p:cNvPicPr>
            <a:picLocks noChangeAspect="1"/>
          </p:cNvPicPr>
          <p:nvPr/>
        </p:nvPicPr>
        <p:blipFill>
          <a:blip r:embed="rId4"/>
          <a:stretch>
            <a:fillRect/>
          </a:stretch>
        </p:blipFill>
        <p:spPr>
          <a:xfrm>
            <a:off x="5087888" y="1010306"/>
            <a:ext cx="5724525" cy="971550"/>
          </a:xfrm>
          <a:prstGeom prst="rect">
            <a:avLst/>
          </a:prstGeom>
        </p:spPr>
      </p:pic>
      <p:sp>
        <p:nvSpPr>
          <p:cNvPr id="9" name="TextBox 8">
            <a:extLst>
              <a:ext uri="{FF2B5EF4-FFF2-40B4-BE49-F238E27FC236}">
                <a16:creationId xmlns:a16="http://schemas.microsoft.com/office/drawing/2014/main" id="{A3B1CBB7-5313-3349-F49F-0712CEE94666}"/>
              </a:ext>
            </a:extLst>
          </p:cNvPr>
          <p:cNvSpPr txBox="1"/>
          <p:nvPr/>
        </p:nvSpPr>
        <p:spPr bwMode="auto">
          <a:xfrm>
            <a:off x="1487488" y="5476172"/>
            <a:ext cx="9217024" cy="338554"/>
          </a:xfrm>
          <a:prstGeom prst="rect">
            <a:avLst/>
          </a:prstGeom>
          <a:noFill/>
        </p:spPr>
        <p:txBody>
          <a:bodyPr wrap="square" rtlCol="0">
            <a:spAutoFit/>
          </a:bodyPr>
          <a:lstStyle/>
          <a:p>
            <a:pPr algn="ctr"/>
            <a:r>
              <a:rPr lang="en-US" dirty="0"/>
              <a:t>This seems to allow to bring DE/E to very small values</a:t>
            </a:r>
            <a:endParaRPr lang="de-CH" dirty="0"/>
          </a:p>
        </p:txBody>
      </p:sp>
      <p:sp>
        <p:nvSpPr>
          <p:cNvPr id="5" name="TextBox 4">
            <a:extLst>
              <a:ext uri="{FF2B5EF4-FFF2-40B4-BE49-F238E27FC236}">
                <a16:creationId xmlns:a16="http://schemas.microsoft.com/office/drawing/2014/main" id="{76D2F314-2B91-AF74-D0F9-4050C334038B}"/>
              </a:ext>
            </a:extLst>
          </p:cNvPr>
          <p:cNvSpPr txBox="1"/>
          <p:nvPr/>
        </p:nvSpPr>
        <p:spPr bwMode="auto">
          <a:xfrm>
            <a:off x="733014" y="5882089"/>
            <a:ext cx="10725973" cy="338554"/>
          </a:xfrm>
          <a:prstGeom prst="rect">
            <a:avLst/>
          </a:prstGeom>
          <a:noFill/>
        </p:spPr>
        <p:txBody>
          <a:bodyPr wrap="square" rtlCol="0">
            <a:spAutoFit/>
          </a:bodyPr>
          <a:lstStyle/>
          <a:p>
            <a:pPr algn="ctr"/>
            <a:r>
              <a:rPr lang="de-CH" dirty="0"/>
              <a:t>Even </a:t>
            </a:r>
            <a:r>
              <a:rPr lang="de-CH" dirty="0" err="1"/>
              <a:t>better</a:t>
            </a:r>
            <a:r>
              <a:rPr lang="de-CH" dirty="0"/>
              <a:t>, </a:t>
            </a:r>
            <a:r>
              <a:rPr lang="de-CH" dirty="0" err="1"/>
              <a:t>even</a:t>
            </a:r>
            <a:r>
              <a:rPr lang="de-CH" dirty="0"/>
              <a:t> </a:t>
            </a:r>
            <a:r>
              <a:rPr lang="de-CH" dirty="0" err="1"/>
              <a:t>if</a:t>
            </a:r>
            <a:r>
              <a:rPr lang="de-CH" dirty="0"/>
              <a:t> I </a:t>
            </a:r>
            <a:r>
              <a:rPr lang="de-CH" dirty="0" err="1"/>
              <a:t>guess</a:t>
            </a:r>
            <a:r>
              <a:rPr lang="de-CH" dirty="0"/>
              <a:t> </a:t>
            </a:r>
            <a:r>
              <a:rPr lang="de-CH" dirty="0" err="1"/>
              <a:t>that</a:t>
            </a:r>
            <a:r>
              <a:rPr lang="de-CH" dirty="0"/>
              <a:t> I </a:t>
            </a:r>
            <a:r>
              <a:rPr lang="de-CH" dirty="0" err="1"/>
              <a:t>must</a:t>
            </a:r>
            <a:r>
              <a:rPr lang="de-CH" dirty="0"/>
              <a:t> </a:t>
            </a:r>
            <a:r>
              <a:rPr lang="de-CH" dirty="0" err="1"/>
              <a:t>have</a:t>
            </a:r>
            <a:r>
              <a:rPr lang="de-CH" dirty="0"/>
              <a:t> a sub-multiple </a:t>
            </a:r>
            <a:r>
              <a:rPr lang="de-CH" dirty="0" err="1"/>
              <a:t>of</a:t>
            </a:r>
            <a:r>
              <a:rPr lang="de-CH" dirty="0"/>
              <a:t> </a:t>
            </a:r>
            <a:r>
              <a:rPr lang="de-CH" dirty="0" err="1"/>
              <a:t>the</a:t>
            </a:r>
            <a:r>
              <a:rPr lang="de-CH" dirty="0"/>
              <a:t> </a:t>
            </a:r>
            <a:r>
              <a:rPr lang="de-CH" dirty="0" err="1"/>
              <a:t>main</a:t>
            </a:r>
            <a:r>
              <a:rPr lang="de-CH" dirty="0"/>
              <a:t> f </a:t>
            </a:r>
            <a:r>
              <a:rPr lang="de-CH" dirty="0">
                <a:sym typeface="Wingdings" panose="05000000000000000000" pitchFamily="2" charset="2"/>
              </a:rPr>
              <a:t> 1 GHz </a:t>
            </a:r>
            <a:r>
              <a:rPr lang="de-CH" dirty="0" err="1">
                <a:sym typeface="Wingdings" panose="05000000000000000000" pitchFamily="2" charset="2"/>
              </a:rPr>
              <a:t>or</a:t>
            </a:r>
            <a:r>
              <a:rPr lang="de-CH" dirty="0">
                <a:sym typeface="Wingdings" panose="05000000000000000000" pitchFamily="2" charset="2"/>
              </a:rPr>
              <a:t> 500 MHz </a:t>
            </a:r>
            <a:r>
              <a:rPr lang="de-CH" dirty="0" err="1">
                <a:sym typeface="Wingdings" panose="05000000000000000000" pitchFamily="2" charset="2"/>
              </a:rPr>
              <a:t>for</a:t>
            </a:r>
            <a:r>
              <a:rPr lang="de-CH" dirty="0">
                <a:sym typeface="Wingdings" panose="05000000000000000000" pitchFamily="2" charset="2"/>
              </a:rPr>
              <a:t> </a:t>
            </a:r>
            <a:r>
              <a:rPr lang="de-CH" dirty="0" err="1">
                <a:sym typeface="Wingdings" panose="05000000000000000000" pitchFamily="2" charset="2"/>
              </a:rPr>
              <a:t>example</a:t>
            </a:r>
            <a:endParaRPr lang="de-CH" dirty="0"/>
          </a:p>
        </p:txBody>
      </p:sp>
      <p:sp>
        <p:nvSpPr>
          <p:cNvPr id="8" name="TextBox 7">
            <a:extLst>
              <a:ext uri="{FF2B5EF4-FFF2-40B4-BE49-F238E27FC236}">
                <a16:creationId xmlns:a16="http://schemas.microsoft.com/office/drawing/2014/main" id="{A9E1F367-D126-90CF-D743-415AA7E678F0}"/>
              </a:ext>
            </a:extLst>
          </p:cNvPr>
          <p:cNvSpPr txBox="1"/>
          <p:nvPr/>
        </p:nvSpPr>
        <p:spPr bwMode="auto">
          <a:xfrm>
            <a:off x="1547156" y="6360075"/>
            <a:ext cx="9217024" cy="338554"/>
          </a:xfrm>
          <a:prstGeom prst="rect">
            <a:avLst/>
          </a:prstGeom>
          <a:noFill/>
        </p:spPr>
        <p:txBody>
          <a:bodyPr wrap="square" rtlCol="0">
            <a:spAutoFit/>
          </a:bodyPr>
          <a:lstStyle/>
          <a:p>
            <a:pPr algn="ctr"/>
            <a:r>
              <a:rPr lang="en-US" dirty="0"/>
              <a:t>Long bunch length and gradient is very low!</a:t>
            </a:r>
            <a:endParaRPr lang="de-CH" dirty="0"/>
          </a:p>
        </p:txBody>
      </p:sp>
    </p:spTree>
    <p:extLst>
      <p:ext uri="{BB962C8B-B14F-4D97-AF65-F5344CB8AC3E}">
        <p14:creationId xmlns:p14="http://schemas.microsoft.com/office/powerpoint/2010/main" val="481512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2D521A-9E77-9030-C629-4FB2ABFE14CB}"/>
              </a:ext>
            </a:extLst>
          </p:cNvPr>
          <p:cNvSpPr>
            <a:spLocks noGrp="1"/>
          </p:cNvSpPr>
          <p:nvPr>
            <p:ph type="title"/>
          </p:nvPr>
        </p:nvSpPr>
        <p:spPr>
          <a:xfrm>
            <a:off x="1997716" y="2920500"/>
            <a:ext cx="8944033" cy="508500"/>
          </a:xfrm>
        </p:spPr>
        <p:txBody>
          <a:bodyPr/>
          <a:lstStyle/>
          <a:p>
            <a:pPr algn="ctr"/>
            <a:r>
              <a:rPr lang="en-US" dirty="0"/>
              <a:t>Answers from the previous meeting</a:t>
            </a:r>
            <a:endParaRPr lang="de-CH" dirty="0"/>
          </a:p>
        </p:txBody>
      </p:sp>
      <p:sp>
        <p:nvSpPr>
          <p:cNvPr id="4" name="Slide Number Placeholder 3">
            <a:extLst>
              <a:ext uri="{FF2B5EF4-FFF2-40B4-BE49-F238E27FC236}">
                <a16:creationId xmlns:a16="http://schemas.microsoft.com/office/drawing/2014/main" id="{6BFF0AC9-D49F-98EB-5975-833F053A0071}"/>
              </a:ext>
            </a:extLst>
          </p:cNvPr>
          <p:cNvSpPr>
            <a:spLocks noGrp="1"/>
          </p:cNvSpPr>
          <p:nvPr>
            <p:ph type="sldNum" sz="quarter" idx="16"/>
          </p:nvPr>
        </p:nvSpPr>
        <p:spPr/>
        <p:txBody>
          <a:bodyPr/>
          <a:lstStyle/>
          <a:p>
            <a:pPr algn="r">
              <a:defRPr/>
            </a:pPr>
            <a:r>
              <a:rPr lang="de-DE"/>
              <a:t>page </a:t>
            </a:r>
            <a:fld id="{EBC07571-3134-BB4B-B83F-1A9FE18D34F3}" type="slidenum">
              <a:rPr lang="de-DE" smtClean="0"/>
              <a:t>3</a:t>
            </a:fld>
            <a:endParaRPr lang="de-DE"/>
          </a:p>
        </p:txBody>
      </p:sp>
    </p:spTree>
    <p:extLst>
      <p:ext uri="{BB962C8B-B14F-4D97-AF65-F5344CB8AC3E}">
        <p14:creationId xmlns:p14="http://schemas.microsoft.com/office/powerpoint/2010/main" val="360091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14F458-6FA4-471D-0B36-DC5E14450FE5}"/>
              </a:ext>
            </a:extLst>
          </p:cNvPr>
          <p:cNvSpPr>
            <a:spLocks noGrp="1"/>
          </p:cNvSpPr>
          <p:nvPr>
            <p:ph type="title"/>
          </p:nvPr>
        </p:nvSpPr>
        <p:spPr/>
        <p:txBody>
          <a:bodyPr/>
          <a:lstStyle/>
          <a:p>
            <a:r>
              <a:rPr lang="en-US" dirty="0"/>
              <a:t>Use the transfer line R56 = 2.4 m, lower f (800 MHz)</a:t>
            </a:r>
            <a:endParaRPr lang="de-CH" dirty="0"/>
          </a:p>
        </p:txBody>
      </p:sp>
      <p:sp>
        <p:nvSpPr>
          <p:cNvPr id="4" name="Slide Number Placeholder 3">
            <a:extLst>
              <a:ext uri="{FF2B5EF4-FFF2-40B4-BE49-F238E27FC236}">
                <a16:creationId xmlns:a16="http://schemas.microsoft.com/office/drawing/2014/main" id="{0733CD4E-294B-01D9-FBBC-39BC23022266}"/>
              </a:ext>
            </a:extLst>
          </p:cNvPr>
          <p:cNvSpPr>
            <a:spLocks noGrp="1"/>
          </p:cNvSpPr>
          <p:nvPr>
            <p:ph type="sldNum" sz="quarter" idx="16"/>
          </p:nvPr>
        </p:nvSpPr>
        <p:spPr/>
        <p:txBody>
          <a:bodyPr/>
          <a:lstStyle/>
          <a:p>
            <a:pPr algn="r">
              <a:defRPr/>
            </a:pPr>
            <a:r>
              <a:rPr lang="de-DE"/>
              <a:t>page </a:t>
            </a:r>
            <a:fld id="{EBC07571-3134-BB4B-B83F-1A9FE18D34F3}" type="slidenum">
              <a:rPr lang="de-DE" smtClean="0"/>
              <a:t>30</a:t>
            </a:fld>
            <a:endParaRPr lang="de-DE"/>
          </a:p>
        </p:txBody>
      </p:sp>
      <p:pic>
        <p:nvPicPr>
          <p:cNvPr id="6" name="Picture 5">
            <a:extLst>
              <a:ext uri="{FF2B5EF4-FFF2-40B4-BE49-F238E27FC236}">
                <a16:creationId xmlns:a16="http://schemas.microsoft.com/office/drawing/2014/main" id="{D796EDA2-09C7-8EE7-1BC1-1E572E3F5312}"/>
              </a:ext>
            </a:extLst>
          </p:cNvPr>
          <p:cNvPicPr>
            <a:picLocks noChangeAspect="1"/>
          </p:cNvPicPr>
          <p:nvPr/>
        </p:nvPicPr>
        <p:blipFill>
          <a:blip r:embed="rId2"/>
          <a:stretch>
            <a:fillRect/>
          </a:stretch>
        </p:blipFill>
        <p:spPr>
          <a:xfrm>
            <a:off x="3143672" y="1340768"/>
            <a:ext cx="5181600" cy="3724275"/>
          </a:xfrm>
          <a:prstGeom prst="rect">
            <a:avLst/>
          </a:prstGeom>
        </p:spPr>
      </p:pic>
      <p:sp>
        <p:nvSpPr>
          <p:cNvPr id="8" name="TextBox 7">
            <a:extLst>
              <a:ext uri="{FF2B5EF4-FFF2-40B4-BE49-F238E27FC236}">
                <a16:creationId xmlns:a16="http://schemas.microsoft.com/office/drawing/2014/main" id="{0CAA14EA-8D6C-72FD-39D8-22A75EC51374}"/>
              </a:ext>
            </a:extLst>
          </p:cNvPr>
          <p:cNvSpPr txBox="1"/>
          <p:nvPr/>
        </p:nvSpPr>
        <p:spPr bwMode="auto">
          <a:xfrm>
            <a:off x="3791744" y="5000091"/>
            <a:ext cx="4104456"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4.9627 mm</a:t>
            </a:r>
          </a:p>
          <a:p>
            <a:r>
              <a:rPr lang="de-CH" dirty="0" err="1">
                <a:latin typeface="+mn-lt"/>
              </a:rPr>
              <a:t>rms</a:t>
            </a:r>
            <a:r>
              <a:rPr lang="de-CH" dirty="0">
                <a:latin typeface="+mn-lt"/>
              </a:rPr>
              <a:t> </a:t>
            </a:r>
            <a:r>
              <a:rPr lang="de-CH" dirty="0" err="1">
                <a:latin typeface="+mn-lt"/>
              </a:rPr>
              <a:t>dp</a:t>
            </a:r>
            <a:r>
              <a:rPr lang="de-CH" dirty="0">
                <a:latin typeface="+mn-lt"/>
              </a:rPr>
              <a:t>/p = 0.33912%</a:t>
            </a:r>
          </a:p>
        </p:txBody>
      </p:sp>
      <p:sp>
        <p:nvSpPr>
          <p:cNvPr id="9" name="TextBox 8">
            <a:extLst>
              <a:ext uri="{FF2B5EF4-FFF2-40B4-BE49-F238E27FC236}">
                <a16:creationId xmlns:a16="http://schemas.microsoft.com/office/drawing/2014/main" id="{8464FCB5-8B6A-42EA-63C0-B135894CBFC3}"/>
              </a:ext>
            </a:extLst>
          </p:cNvPr>
          <p:cNvSpPr txBox="1"/>
          <p:nvPr/>
        </p:nvSpPr>
        <p:spPr bwMode="auto">
          <a:xfrm>
            <a:off x="698867" y="5751293"/>
            <a:ext cx="11280576" cy="338554"/>
          </a:xfrm>
          <a:prstGeom prst="rect">
            <a:avLst/>
          </a:prstGeom>
          <a:noFill/>
        </p:spPr>
        <p:txBody>
          <a:bodyPr wrap="square" rtlCol="0">
            <a:spAutoFit/>
          </a:bodyPr>
          <a:lstStyle/>
          <a:p>
            <a:pPr algn="ctr"/>
            <a:r>
              <a:rPr lang="en-US" dirty="0">
                <a:latin typeface="+mn-lt"/>
              </a:rPr>
              <a:t>We need to run off-crest the HE linac probably by several degrees (no!) </a:t>
            </a:r>
            <a:r>
              <a:rPr lang="en-US" dirty="0">
                <a:latin typeface="+mn-lt"/>
                <a:sym typeface="Wingdings" panose="05000000000000000000" pitchFamily="2" charset="2"/>
              </a:rPr>
              <a:t> </a:t>
            </a:r>
            <a:r>
              <a:rPr lang="en-US" dirty="0">
                <a:latin typeface="+mn-lt"/>
              </a:rPr>
              <a:t>if we use the BC chirp we should be ok also with the sign</a:t>
            </a:r>
            <a:endParaRPr lang="de-CH" dirty="0">
              <a:latin typeface="+mn-lt"/>
            </a:endParaRPr>
          </a:p>
        </p:txBody>
      </p:sp>
      <p:sp>
        <p:nvSpPr>
          <p:cNvPr id="10" name="TextBox 9">
            <a:extLst>
              <a:ext uri="{FF2B5EF4-FFF2-40B4-BE49-F238E27FC236}">
                <a16:creationId xmlns:a16="http://schemas.microsoft.com/office/drawing/2014/main" id="{38D83AC9-C01F-5534-0A59-60F2CA9D9309}"/>
              </a:ext>
            </a:extLst>
          </p:cNvPr>
          <p:cNvSpPr txBox="1"/>
          <p:nvPr/>
        </p:nvSpPr>
        <p:spPr bwMode="auto">
          <a:xfrm>
            <a:off x="3647728" y="1048022"/>
            <a:ext cx="3549605" cy="338554"/>
          </a:xfrm>
          <a:prstGeom prst="rect">
            <a:avLst/>
          </a:prstGeom>
          <a:noFill/>
        </p:spPr>
        <p:txBody>
          <a:bodyPr wrap="square" rtlCol="0">
            <a:spAutoFit/>
          </a:bodyPr>
          <a:lstStyle/>
          <a:p>
            <a:pPr algn="ctr"/>
            <a:r>
              <a:rPr lang="en-US" b="1" dirty="0">
                <a:latin typeface="+mn-lt"/>
              </a:rPr>
              <a:t>Downstream of the EC</a:t>
            </a:r>
            <a:endParaRPr lang="de-CH" b="1" dirty="0">
              <a:latin typeface="+mn-lt"/>
            </a:endParaRPr>
          </a:p>
        </p:txBody>
      </p:sp>
      <p:sp>
        <p:nvSpPr>
          <p:cNvPr id="2" name="TextBox 1">
            <a:extLst>
              <a:ext uri="{FF2B5EF4-FFF2-40B4-BE49-F238E27FC236}">
                <a16:creationId xmlns:a16="http://schemas.microsoft.com/office/drawing/2014/main" id="{EC1979F5-1E04-6D01-6024-CCC00702FA07}"/>
              </a:ext>
            </a:extLst>
          </p:cNvPr>
          <p:cNvSpPr txBox="1"/>
          <p:nvPr/>
        </p:nvSpPr>
        <p:spPr bwMode="auto">
          <a:xfrm>
            <a:off x="9480376" y="888726"/>
            <a:ext cx="2499067" cy="646331"/>
          </a:xfrm>
          <a:prstGeom prst="rect">
            <a:avLst/>
          </a:prstGeom>
          <a:noFill/>
        </p:spPr>
        <p:txBody>
          <a:bodyPr wrap="square" rtlCol="0">
            <a:spAutoFit/>
          </a:bodyPr>
          <a:lstStyle/>
          <a:p>
            <a:r>
              <a:rPr lang="en-US" sz="1200" i="1" dirty="0">
                <a:latin typeface="+mn-lt"/>
              </a:rPr>
              <a:t>Excluded single bunch wake for the structure of the EC (to be added the matching section)</a:t>
            </a:r>
            <a:endParaRPr lang="de-CH" sz="1200" i="1" dirty="0">
              <a:latin typeface="+mn-lt"/>
            </a:endParaRPr>
          </a:p>
        </p:txBody>
      </p:sp>
    </p:spTree>
    <p:extLst>
      <p:ext uri="{BB962C8B-B14F-4D97-AF65-F5344CB8AC3E}">
        <p14:creationId xmlns:p14="http://schemas.microsoft.com/office/powerpoint/2010/main" val="27327357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8F8284-2B8B-D5E0-E7DC-E4C4CDB8AB5C}"/>
              </a:ext>
            </a:extLst>
          </p:cNvPr>
          <p:cNvSpPr>
            <a:spLocks noGrp="1"/>
          </p:cNvSpPr>
          <p:nvPr>
            <p:ph sz="quarter" idx="13"/>
          </p:nvPr>
        </p:nvSpPr>
        <p:spPr>
          <a:xfrm>
            <a:off x="1271464" y="785740"/>
            <a:ext cx="10322983" cy="4679951"/>
          </a:xfrm>
        </p:spPr>
        <p:txBody>
          <a:bodyPr/>
          <a:lstStyle/>
          <a:p>
            <a:r>
              <a:rPr lang="de-CH" sz="1600" dirty="0" err="1"/>
              <a:t>If</a:t>
            </a:r>
            <a:r>
              <a:rPr lang="de-CH" sz="1600" dirty="0"/>
              <a:t> </a:t>
            </a:r>
            <a:r>
              <a:rPr lang="de-CH" sz="1600" dirty="0" err="1"/>
              <a:t>we</a:t>
            </a:r>
            <a:r>
              <a:rPr lang="de-CH" sz="1600" dirty="0"/>
              <a:t> </a:t>
            </a:r>
            <a:r>
              <a:rPr lang="de-CH" sz="1600" dirty="0" err="1"/>
              <a:t>go</a:t>
            </a:r>
            <a:r>
              <a:rPr lang="de-CH" sz="1600" dirty="0"/>
              <a:t> </a:t>
            </a:r>
            <a:r>
              <a:rPr lang="de-CH" sz="1600" dirty="0" err="1"/>
              <a:t>to</a:t>
            </a:r>
            <a:r>
              <a:rPr lang="de-CH" sz="1600" dirty="0"/>
              <a:t> 0.05% (</a:t>
            </a:r>
            <a:r>
              <a:rPr lang="de-CH" sz="1600" dirty="0" err="1"/>
              <a:t>we</a:t>
            </a:r>
            <a:r>
              <a:rPr lang="de-CH" sz="1600" dirty="0"/>
              <a:t> </a:t>
            </a:r>
            <a:r>
              <a:rPr lang="de-CH" sz="1600" dirty="0" err="1"/>
              <a:t>may</a:t>
            </a:r>
            <a:r>
              <a:rPr lang="de-CH" sz="1600" dirty="0"/>
              <a:t> tune </a:t>
            </a:r>
            <a:r>
              <a:rPr lang="de-CH" sz="1600" dirty="0" err="1"/>
              <a:t>the</a:t>
            </a:r>
            <a:r>
              <a:rPr lang="de-CH" sz="1600" dirty="0"/>
              <a:t> BC </a:t>
            </a:r>
            <a:r>
              <a:rPr lang="de-CH" sz="1600" dirty="0" err="1"/>
              <a:t>downstream</a:t>
            </a:r>
            <a:r>
              <a:rPr lang="de-CH" sz="1600" dirty="0"/>
              <a:t> </a:t>
            </a:r>
            <a:r>
              <a:rPr lang="de-CH" sz="1600" dirty="0" err="1"/>
              <a:t>of</a:t>
            </a:r>
            <a:r>
              <a:rPr lang="de-CH" sz="1600" dirty="0"/>
              <a:t> </a:t>
            </a:r>
            <a:r>
              <a:rPr lang="de-CH" sz="1600" dirty="0" err="1"/>
              <a:t>the</a:t>
            </a:r>
            <a:r>
              <a:rPr lang="de-CH" sz="1600" dirty="0"/>
              <a:t> DR) </a:t>
            </a:r>
            <a:r>
              <a:rPr lang="de-CH" sz="1600" dirty="0" err="1"/>
              <a:t>energy</a:t>
            </a:r>
            <a:r>
              <a:rPr lang="de-CH" sz="1600" dirty="0"/>
              <a:t> </a:t>
            </a:r>
            <a:r>
              <a:rPr lang="de-CH" sz="1600" dirty="0" err="1"/>
              <a:t>spread</a:t>
            </a:r>
            <a:r>
              <a:rPr lang="de-CH" sz="1600" dirty="0"/>
              <a:t> </a:t>
            </a:r>
            <a:r>
              <a:rPr lang="de-CH" sz="1600" dirty="0" err="1"/>
              <a:t>using</a:t>
            </a:r>
            <a:r>
              <a:rPr lang="de-CH" sz="1600" dirty="0"/>
              <a:t> </a:t>
            </a:r>
            <a:r>
              <a:rPr lang="de-CH" sz="1600" dirty="0" err="1"/>
              <a:t>the</a:t>
            </a:r>
            <a:r>
              <a:rPr lang="de-CH" sz="1600" dirty="0"/>
              <a:t> BC </a:t>
            </a:r>
            <a:r>
              <a:rPr lang="de-CH" sz="1600" dirty="0" err="1"/>
              <a:t>chirp</a:t>
            </a:r>
            <a:r>
              <a:rPr lang="de-CH" sz="1600" dirty="0"/>
              <a:t> </a:t>
            </a:r>
            <a:r>
              <a:rPr lang="de-CH" sz="1600" dirty="0" err="1"/>
              <a:t>we</a:t>
            </a:r>
            <a:r>
              <a:rPr lang="de-CH" sz="1600" dirty="0"/>
              <a:t> </a:t>
            </a:r>
            <a:r>
              <a:rPr lang="de-CH" sz="1600" dirty="0" err="1"/>
              <a:t>can</a:t>
            </a:r>
            <a:r>
              <a:rPr lang="de-CH" sz="1600" dirty="0"/>
              <a:t> </a:t>
            </a:r>
            <a:r>
              <a:rPr lang="de-CH" sz="1600" dirty="0" err="1"/>
              <a:t>use</a:t>
            </a:r>
            <a:r>
              <a:rPr lang="de-CH" sz="1600" dirty="0"/>
              <a:t> </a:t>
            </a:r>
            <a:r>
              <a:rPr lang="de-CH" sz="1600" dirty="0" err="1"/>
              <a:t>the</a:t>
            </a:r>
            <a:r>
              <a:rPr lang="de-CH" sz="1600" dirty="0"/>
              <a:t> </a:t>
            </a:r>
            <a:r>
              <a:rPr lang="de-CH" sz="1600" dirty="0" err="1"/>
              <a:t>trasfer</a:t>
            </a:r>
            <a:r>
              <a:rPr lang="de-CH" sz="1600" dirty="0"/>
              <a:t> </a:t>
            </a:r>
            <a:r>
              <a:rPr lang="de-CH" sz="1600" dirty="0" err="1"/>
              <a:t>line</a:t>
            </a:r>
            <a:r>
              <a:rPr lang="de-CH" sz="1600" dirty="0"/>
              <a:t> R56, and pass </a:t>
            </a:r>
            <a:r>
              <a:rPr lang="de-CH" sz="1600" dirty="0" err="1"/>
              <a:t>through</a:t>
            </a:r>
            <a:r>
              <a:rPr lang="de-CH" sz="1600" dirty="0"/>
              <a:t> </a:t>
            </a:r>
            <a:r>
              <a:rPr lang="de-CH" sz="1600" dirty="0" err="1"/>
              <a:t>it</a:t>
            </a:r>
            <a:r>
              <a:rPr lang="de-CH" sz="1600" dirty="0"/>
              <a:t> </a:t>
            </a:r>
            <a:r>
              <a:rPr lang="de-CH" sz="1600" dirty="0" err="1"/>
              <a:t>with</a:t>
            </a:r>
            <a:r>
              <a:rPr lang="de-CH" sz="1600" dirty="0"/>
              <a:t> a </a:t>
            </a:r>
            <a:r>
              <a:rPr lang="de-CH" sz="1600" dirty="0" err="1"/>
              <a:t>very</a:t>
            </a:r>
            <a:r>
              <a:rPr lang="de-CH" sz="1600" dirty="0"/>
              <a:t> </a:t>
            </a:r>
            <a:r>
              <a:rPr lang="de-CH" sz="1600" dirty="0" err="1"/>
              <a:t>small</a:t>
            </a:r>
            <a:r>
              <a:rPr lang="de-CH" sz="1600" dirty="0"/>
              <a:t> DE/E</a:t>
            </a:r>
          </a:p>
          <a:p>
            <a:r>
              <a:rPr lang="de-CH" sz="1600" dirty="0" err="1"/>
              <a:t>We</a:t>
            </a:r>
            <a:r>
              <a:rPr lang="de-CH" sz="1600" dirty="0"/>
              <a:t> </a:t>
            </a:r>
            <a:r>
              <a:rPr lang="de-CH" sz="1600" dirty="0" err="1"/>
              <a:t>have</a:t>
            </a:r>
            <a:r>
              <a:rPr lang="de-CH" sz="1600" dirty="0"/>
              <a:t> </a:t>
            </a:r>
            <a:r>
              <a:rPr lang="de-CH" sz="1600" dirty="0" err="1"/>
              <a:t>to</a:t>
            </a:r>
            <a:r>
              <a:rPr lang="de-CH" sz="1600" dirty="0"/>
              <a:t> </a:t>
            </a:r>
            <a:r>
              <a:rPr lang="de-CH" sz="1600" dirty="0" err="1"/>
              <a:t>use</a:t>
            </a:r>
            <a:r>
              <a:rPr lang="de-CH" sz="1600" dirty="0"/>
              <a:t> R56 multiple so </a:t>
            </a:r>
            <a:r>
              <a:rPr lang="de-CH" sz="1600" dirty="0" err="1"/>
              <a:t>that</a:t>
            </a:r>
            <a:r>
              <a:rPr lang="de-CH" sz="1600" dirty="0"/>
              <a:t> </a:t>
            </a:r>
            <a:r>
              <a:rPr lang="de-CH" sz="1600" dirty="0" err="1"/>
              <a:t>the</a:t>
            </a:r>
            <a:r>
              <a:rPr lang="de-CH" sz="1600" dirty="0"/>
              <a:t> </a:t>
            </a:r>
            <a:r>
              <a:rPr lang="de-CH" sz="1600" dirty="0" err="1"/>
              <a:t>bunch</a:t>
            </a:r>
            <a:r>
              <a:rPr lang="de-CH" sz="1600" dirty="0"/>
              <a:t> </a:t>
            </a:r>
            <a:r>
              <a:rPr lang="de-CH" sz="1600" dirty="0" err="1"/>
              <a:t>distance</a:t>
            </a:r>
            <a:r>
              <a:rPr lang="de-CH" sz="1600" dirty="0"/>
              <a:t> </a:t>
            </a:r>
            <a:r>
              <a:rPr lang="de-CH" sz="1600" dirty="0" err="1"/>
              <a:t>is</a:t>
            </a:r>
            <a:r>
              <a:rPr lang="de-CH" sz="1600" dirty="0"/>
              <a:t> a multiple </a:t>
            </a:r>
            <a:r>
              <a:rPr lang="de-CH" sz="1600" dirty="0" err="1"/>
              <a:t>of</a:t>
            </a:r>
            <a:r>
              <a:rPr lang="de-CH" sz="1600" dirty="0"/>
              <a:t> </a:t>
            </a:r>
            <a:r>
              <a:rPr lang="de-CH" sz="1600" dirty="0" err="1"/>
              <a:t>the</a:t>
            </a:r>
            <a:r>
              <a:rPr lang="de-CH" sz="1600" dirty="0"/>
              <a:t> </a:t>
            </a:r>
            <a:r>
              <a:rPr lang="de-CH" sz="1600" dirty="0" err="1"/>
              <a:t>periods</a:t>
            </a:r>
            <a:r>
              <a:rPr lang="de-CH" sz="1600" dirty="0"/>
              <a:t> </a:t>
            </a:r>
            <a:r>
              <a:rPr lang="de-CH" sz="1600" dirty="0" err="1"/>
              <a:t>of</a:t>
            </a:r>
            <a:r>
              <a:rPr lang="de-CH" sz="1600" dirty="0"/>
              <a:t> </a:t>
            </a:r>
            <a:r>
              <a:rPr lang="de-CH" sz="1600" dirty="0" err="1"/>
              <a:t>the</a:t>
            </a:r>
            <a:r>
              <a:rPr lang="de-CH" sz="1600" dirty="0"/>
              <a:t> RF </a:t>
            </a:r>
            <a:r>
              <a:rPr lang="de-CH" sz="1600" dirty="0" err="1"/>
              <a:t>structures</a:t>
            </a:r>
            <a:r>
              <a:rPr lang="de-CH" sz="1600" dirty="0"/>
              <a:t> </a:t>
            </a:r>
            <a:r>
              <a:rPr lang="de-CH" sz="1600" dirty="0" err="1"/>
              <a:t>downstream</a:t>
            </a:r>
            <a:r>
              <a:rPr lang="de-CH" sz="1600" dirty="0"/>
              <a:t> </a:t>
            </a:r>
            <a:r>
              <a:rPr lang="de-CH" sz="1600" dirty="0" err="1"/>
              <a:t>of</a:t>
            </a:r>
            <a:r>
              <a:rPr lang="de-CH" sz="1600" dirty="0"/>
              <a:t> </a:t>
            </a:r>
            <a:r>
              <a:rPr lang="de-CH" sz="1600" dirty="0" err="1"/>
              <a:t>the</a:t>
            </a:r>
            <a:r>
              <a:rPr lang="de-CH" sz="1600" dirty="0"/>
              <a:t> </a:t>
            </a:r>
            <a:r>
              <a:rPr lang="de-CH" sz="1600" dirty="0" err="1"/>
              <a:t>chicane</a:t>
            </a:r>
            <a:endParaRPr lang="de-CH" sz="1600" dirty="0"/>
          </a:p>
        </p:txBody>
      </p:sp>
      <p:sp>
        <p:nvSpPr>
          <p:cNvPr id="3" name="Title 2">
            <a:extLst>
              <a:ext uri="{FF2B5EF4-FFF2-40B4-BE49-F238E27FC236}">
                <a16:creationId xmlns:a16="http://schemas.microsoft.com/office/drawing/2014/main" id="{D5384091-26E5-BD2E-7A07-49625236B347}"/>
              </a:ext>
            </a:extLst>
          </p:cNvPr>
          <p:cNvSpPr>
            <a:spLocks noGrp="1"/>
          </p:cNvSpPr>
          <p:nvPr>
            <p:ph type="title"/>
          </p:nvPr>
        </p:nvSpPr>
        <p:spPr/>
        <p:txBody>
          <a:bodyPr/>
          <a:lstStyle/>
          <a:p>
            <a:r>
              <a:rPr lang="de-CH" dirty="0"/>
              <a:t>The </a:t>
            </a:r>
            <a:r>
              <a:rPr lang="de-CH" dirty="0" err="1"/>
              <a:t>solution</a:t>
            </a:r>
            <a:r>
              <a:rPr lang="de-CH" dirty="0"/>
              <a:t> </a:t>
            </a:r>
            <a:r>
              <a:rPr lang="de-CH" dirty="0" err="1"/>
              <a:t>would</a:t>
            </a:r>
            <a:r>
              <a:rPr lang="de-CH" dirty="0"/>
              <a:t> </a:t>
            </a:r>
            <a:r>
              <a:rPr lang="de-CH" dirty="0" err="1"/>
              <a:t>be</a:t>
            </a:r>
            <a:endParaRPr lang="de-CH" dirty="0"/>
          </a:p>
        </p:txBody>
      </p:sp>
      <p:sp>
        <p:nvSpPr>
          <p:cNvPr id="4" name="Slide Number Placeholder 3">
            <a:extLst>
              <a:ext uri="{FF2B5EF4-FFF2-40B4-BE49-F238E27FC236}">
                <a16:creationId xmlns:a16="http://schemas.microsoft.com/office/drawing/2014/main" id="{CEA20AFC-1BE3-13CC-C53C-AEA506DAB8C8}"/>
              </a:ext>
            </a:extLst>
          </p:cNvPr>
          <p:cNvSpPr>
            <a:spLocks noGrp="1"/>
          </p:cNvSpPr>
          <p:nvPr>
            <p:ph type="sldNum" sz="quarter" idx="16"/>
          </p:nvPr>
        </p:nvSpPr>
        <p:spPr/>
        <p:txBody>
          <a:bodyPr/>
          <a:lstStyle/>
          <a:p>
            <a:pPr algn="r">
              <a:defRPr/>
            </a:pPr>
            <a:r>
              <a:rPr lang="de-DE"/>
              <a:t>page </a:t>
            </a:r>
            <a:fld id="{EBC07571-3134-BB4B-B83F-1A9FE18D34F3}" type="slidenum">
              <a:rPr lang="de-DE" smtClean="0"/>
              <a:t>31</a:t>
            </a:fld>
            <a:endParaRPr lang="de-DE"/>
          </a:p>
        </p:txBody>
      </p:sp>
      <p:pic>
        <p:nvPicPr>
          <p:cNvPr id="6" name="Picture 5">
            <a:extLst>
              <a:ext uri="{FF2B5EF4-FFF2-40B4-BE49-F238E27FC236}">
                <a16:creationId xmlns:a16="http://schemas.microsoft.com/office/drawing/2014/main" id="{3A8B9B6B-CD73-53EF-1F41-7738B62B9B6D}"/>
              </a:ext>
            </a:extLst>
          </p:cNvPr>
          <p:cNvPicPr>
            <a:picLocks noChangeAspect="1"/>
          </p:cNvPicPr>
          <p:nvPr/>
        </p:nvPicPr>
        <p:blipFill>
          <a:blip r:embed="rId2"/>
          <a:stretch>
            <a:fillRect/>
          </a:stretch>
        </p:blipFill>
        <p:spPr>
          <a:xfrm>
            <a:off x="5720740" y="1971676"/>
            <a:ext cx="5724525" cy="971550"/>
          </a:xfrm>
          <a:prstGeom prst="rect">
            <a:avLst/>
          </a:prstGeom>
        </p:spPr>
      </p:pic>
      <p:pic>
        <p:nvPicPr>
          <p:cNvPr id="7" name="Picture 6">
            <a:extLst>
              <a:ext uri="{FF2B5EF4-FFF2-40B4-BE49-F238E27FC236}">
                <a16:creationId xmlns:a16="http://schemas.microsoft.com/office/drawing/2014/main" id="{B019ADFA-A615-53A9-C18D-08428B897224}"/>
              </a:ext>
            </a:extLst>
          </p:cNvPr>
          <p:cNvPicPr>
            <a:picLocks noChangeAspect="1"/>
          </p:cNvPicPr>
          <p:nvPr/>
        </p:nvPicPr>
        <p:blipFill>
          <a:blip r:embed="rId3"/>
          <a:stretch>
            <a:fillRect/>
          </a:stretch>
        </p:blipFill>
        <p:spPr>
          <a:xfrm>
            <a:off x="144017" y="3125716"/>
            <a:ext cx="11784632" cy="2741709"/>
          </a:xfrm>
          <a:prstGeom prst="rect">
            <a:avLst/>
          </a:prstGeom>
        </p:spPr>
      </p:pic>
      <p:sp>
        <p:nvSpPr>
          <p:cNvPr id="8" name="TextBox 7">
            <a:extLst>
              <a:ext uri="{FF2B5EF4-FFF2-40B4-BE49-F238E27FC236}">
                <a16:creationId xmlns:a16="http://schemas.microsoft.com/office/drawing/2014/main" id="{7DACC13F-1CFE-D78D-239A-E25A9781C72A}"/>
              </a:ext>
            </a:extLst>
          </p:cNvPr>
          <p:cNvSpPr txBox="1"/>
          <p:nvPr/>
        </p:nvSpPr>
        <p:spPr bwMode="auto">
          <a:xfrm>
            <a:off x="9089459" y="3933056"/>
            <a:ext cx="2831902" cy="338554"/>
          </a:xfrm>
          <a:prstGeom prst="rect">
            <a:avLst/>
          </a:prstGeom>
          <a:noFill/>
        </p:spPr>
        <p:txBody>
          <a:bodyPr wrap="square" rtlCol="0">
            <a:spAutoFit/>
          </a:bodyPr>
          <a:lstStyle/>
          <a:p>
            <a:r>
              <a:rPr lang="de-CH" dirty="0" err="1">
                <a:latin typeface="+mn-lt"/>
              </a:rPr>
              <a:t>Basically</a:t>
            </a:r>
            <a:r>
              <a:rPr lang="de-CH" dirty="0">
                <a:latin typeface="+mn-lt"/>
              </a:rPr>
              <a:t> 0 </a:t>
            </a:r>
            <a:r>
              <a:rPr lang="de-CH" dirty="0" err="1">
                <a:latin typeface="+mn-lt"/>
              </a:rPr>
              <a:t>energy</a:t>
            </a:r>
            <a:r>
              <a:rPr lang="de-CH" dirty="0">
                <a:latin typeface="+mn-lt"/>
              </a:rPr>
              <a:t> </a:t>
            </a:r>
            <a:r>
              <a:rPr lang="de-CH" dirty="0" err="1">
                <a:latin typeface="+mn-lt"/>
              </a:rPr>
              <a:t>spread</a:t>
            </a:r>
            <a:endParaRPr lang="de-CH" dirty="0">
              <a:latin typeface="+mn-lt"/>
            </a:endParaRPr>
          </a:p>
        </p:txBody>
      </p:sp>
      <p:pic>
        <p:nvPicPr>
          <p:cNvPr id="9" name="Picture 8">
            <a:extLst>
              <a:ext uri="{FF2B5EF4-FFF2-40B4-BE49-F238E27FC236}">
                <a16:creationId xmlns:a16="http://schemas.microsoft.com/office/drawing/2014/main" id="{BDBDBEAF-753F-D4EC-3839-87153FA82DF1}"/>
              </a:ext>
            </a:extLst>
          </p:cNvPr>
          <p:cNvPicPr>
            <a:picLocks noChangeAspect="1"/>
          </p:cNvPicPr>
          <p:nvPr/>
        </p:nvPicPr>
        <p:blipFill>
          <a:blip r:embed="rId4"/>
          <a:stretch>
            <a:fillRect/>
          </a:stretch>
        </p:blipFill>
        <p:spPr>
          <a:xfrm>
            <a:off x="1813888" y="1971676"/>
            <a:ext cx="3314700" cy="971550"/>
          </a:xfrm>
          <a:prstGeom prst="rect">
            <a:avLst/>
          </a:prstGeom>
        </p:spPr>
      </p:pic>
      <p:sp>
        <p:nvSpPr>
          <p:cNvPr id="10" name="TextBox 9">
            <a:extLst>
              <a:ext uri="{FF2B5EF4-FFF2-40B4-BE49-F238E27FC236}">
                <a16:creationId xmlns:a16="http://schemas.microsoft.com/office/drawing/2014/main" id="{E0CA0A28-640B-0D95-56E8-C8B16C71A8B7}"/>
              </a:ext>
            </a:extLst>
          </p:cNvPr>
          <p:cNvSpPr txBox="1"/>
          <p:nvPr/>
        </p:nvSpPr>
        <p:spPr bwMode="auto">
          <a:xfrm>
            <a:off x="1255376" y="5873496"/>
            <a:ext cx="8928992" cy="923330"/>
          </a:xfrm>
          <a:prstGeom prst="rect">
            <a:avLst/>
          </a:prstGeom>
          <a:noFill/>
        </p:spPr>
        <p:txBody>
          <a:bodyPr wrap="square" rtlCol="0">
            <a:spAutoFit/>
          </a:bodyPr>
          <a:lstStyle/>
          <a:p>
            <a:pPr marL="285750" indent="-285750">
              <a:buFont typeface="Wingdings" panose="05000000000000000000" pitchFamily="2" charset="2"/>
              <a:buChar char="§"/>
            </a:pPr>
            <a:r>
              <a:rPr lang="de-CH" sz="1800" dirty="0" err="1">
                <a:latin typeface="+mn-lt"/>
                <a:sym typeface="Wingdings" panose="05000000000000000000" pitchFamily="2" charset="2"/>
              </a:rPr>
              <a:t>Smaller</a:t>
            </a:r>
            <a:r>
              <a:rPr lang="de-CH" sz="1800" dirty="0">
                <a:latin typeface="+mn-lt"/>
                <a:sym typeface="Wingdings" panose="05000000000000000000" pitchFamily="2" charset="2"/>
              </a:rPr>
              <a:t> </a:t>
            </a:r>
            <a:r>
              <a:rPr lang="de-CH" sz="1800" dirty="0" err="1">
                <a:latin typeface="+mn-lt"/>
                <a:sym typeface="Wingdings" panose="05000000000000000000" pitchFamily="2" charset="2"/>
              </a:rPr>
              <a:t>gradient</a:t>
            </a:r>
            <a:r>
              <a:rPr lang="de-CH" sz="1800" dirty="0">
                <a:latin typeface="+mn-lt"/>
                <a:sym typeface="Wingdings" panose="05000000000000000000" pitchFamily="2" charset="2"/>
              </a:rPr>
              <a:t>, but </a:t>
            </a:r>
            <a:r>
              <a:rPr lang="de-CH" sz="1800" dirty="0" err="1">
                <a:latin typeface="+mn-lt"/>
                <a:sym typeface="Wingdings" panose="05000000000000000000" pitchFamily="2" charset="2"/>
              </a:rPr>
              <a:t>we</a:t>
            </a:r>
            <a:r>
              <a:rPr lang="de-CH" sz="1800" dirty="0">
                <a:latin typeface="+mn-lt"/>
                <a:sym typeface="Wingdings" panose="05000000000000000000" pitchFamily="2" charset="2"/>
              </a:rPr>
              <a:t> </a:t>
            </a:r>
            <a:r>
              <a:rPr lang="de-CH" sz="1800" dirty="0" err="1">
                <a:latin typeface="+mn-lt"/>
                <a:sym typeface="Wingdings" panose="05000000000000000000" pitchFamily="2" charset="2"/>
              </a:rPr>
              <a:t>need</a:t>
            </a:r>
            <a:r>
              <a:rPr lang="de-CH" sz="1800" dirty="0">
                <a:latin typeface="+mn-lt"/>
                <a:sym typeface="Wingdings" panose="05000000000000000000" pitchFamily="2" charset="2"/>
              </a:rPr>
              <a:t> </a:t>
            </a:r>
            <a:r>
              <a:rPr lang="de-CH" sz="1800" dirty="0" err="1">
                <a:latin typeface="+mn-lt"/>
                <a:sym typeface="Wingdings" panose="05000000000000000000" pitchFamily="2" charset="2"/>
              </a:rPr>
              <a:t>less</a:t>
            </a:r>
            <a:r>
              <a:rPr lang="de-CH" sz="1800" dirty="0">
                <a:latin typeface="+mn-lt"/>
                <a:sym typeface="Wingdings" panose="05000000000000000000" pitchFamily="2" charset="2"/>
              </a:rPr>
              <a:t> </a:t>
            </a:r>
            <a:r>
              <a:rPr lang="de-CH" sz="1800" dirty="0" err="1">
                <a:latin typeface="+mn-lt"/>
                <a:sym typeface="Wingdings" panose="05000000000000000000" pitchFamily="2" charset="2"/>
              </a:rPr>
              <a:t>voltage</a:t>
            </a:r>
            <a:endParaRPr lang="de-CH" sz="1800" dirty="0">
              <a:latin typeface="+mn-lt"/>
              <a:sym typeface="Wingdings" panose="05000000000000000000" pitchFamily="2" charset="2"/>
            </a:endParaRPr>
          </a:p>
          <a:p>
            <a:pPr marL="285750" indent="-285750">
              <a:buFont typeface="Wingdings" panose="05000000000000000000" pitchFamily="2" charset="2"/>
              <a:buChar char="§"/>
            </a:pPr>
            <a:r>
              <a:rPr lang="de-CH" sz="1800" dirty="0" err="1">
                <a:latin typeface="+mn-lt"/>
                <a:sym typeface="Wingdings" panose="05000000000000000000" pitchFamily="2" charset="2"/>
              </a:rPr>
              <a:t>Extremely</a:t>
            </a:r>
            <a:r>
              <a:rPr lang="de-CH" sz="1800" dirty="0">
                <a:latin typeface="+mn-lt"/>
                <a:sym typeface="Wingdings" panose="05000000000000000000" pitchFamily="2" charset="2"/>
              </a:rPr>
              <a:t> </a:t>
            </a:r>
            <a:r>
              <a:rPr lang="de-CH" sz="1800" dirty="0" err="1">
                <a:latin typeface="+mn-lt"/>
                <a:sym typeface="Wingdings" panose="05000000000000000000" pitchFamily="2" charset="2"/>
              </a:rPr>
              <a:t>small</a:t>
            </a:r>
            <a:r>
              <a:rPr lang="de-CH" sz="1800" dirty="0">
                <a:latin typeface="+mn-lt"/>
                <a:sym typeface="Wingdings" panose="05000000000000000000" pitchFamily="2" charset="2"/>
              </a:rPr>
              <a:t> </a:t>
            </a:r>
            <a:r>
              <a:rPr lang="de-CH" sz="1800" dirty="0" err="1">
                <a:latin typeface="+mn-lt"/>
                <a:sym typeface="Wingdings" panose="05000000000000000000" pitchFamily="2" charset="2"/>
              </a:rPr>
              <a:t>energy</a:t>
            </a:r>
            <a:r>
              <a:rPr lang="de-CH" sz="1800" dirty="0">
                <a:latin typeface="+mn-lt"/>
                <a:sym typeface="Wingdings" panose="05000000000000000000" pitchFamily="2" charset="2"/>
              </a:rPr>
              <a:t> </a:t>
            </a:r>
            <a:r>
              <a:rPr lang="de-CH" sz="1800" dirty="0" err="1">
                <a:latin typeface="+mn-lt"/>
                <a:sym typeface="Wingdings" panose="05000000000000000000" pitchFamily="2" charset="2"/>
              </a:rPr>
              <a:t>spread</a:t>
            </a:r>
            <a:r>
              <a:rPr lang="de-CH" sz="1800" dirty="0">
                <a:latin typeface="+mn-lt"/>
                <a:sym typeface="Wingdings" panose="05000000000000000000" pitchFamily="2" charset="2"/>
              </a:rPr>
              <a:t> in </a:t>
            </a:r>
            <a:r>
              <a:rPr lang="de-CH" sz="1800" dirty="0" err="1">
                <a:latin typeface="+mn-lt"/>
                <a:sym typeface="Wingdings" panose="05000000000000000000" pitchFamily="2" charset="2"/>
              </a:rPr>
              <a:t>the</a:t>
            </a:r>
            <a:r>
              <a:rPr lang="de-CH" sz="1800" dirty="0">
                <a:latin typeface="+mn-lt"/>
                <a:sym typeface="Wingdings" panose="05000000000000000000" pitchFamily="2" charset="2"/>
              </a:rPr>
              <a:t> </a:t>
            </a:r>
            <a:r>
              <a:rPr lang="de-CH" sz="1800" dirty="0" err="1">
                <a:latin typeface="+mn-lt"/>
                <a:sym typeface="Wingdings" panose="05000000000000000000" pitchFamily="2" charset="2"/>
              </a:rPr>
              <a:t>transfer</a:t>
            </a:r>
            <a:r>
              <a:rPr lang="de-CH" sz="1800" dirty="0">
                <a:latin typeface="+mn-lt"/>
                <a:sym typeface="Wingdings" panose="05000000000000000000" pitchFamily="2" charset="2"/>
              </a:rPr>
              <a:t> </a:t>
            </a:r>
            <a:r>
              <a:rPr lang="de-CH" sz="1800" dirty="0" err="1">
                <a:latin typeface="+mn-lt"/>
                <a:sym typeface="Wingdings" panose="05000000000000000000" pitchFamily="2" charset="2"/>
              </a:rPr>
              <a:t>line</a:t>
            </a:r>
            <a:endParaRPr lang="de-CH" sz="1800" dirty="0">
              <a:latin typeface="+mn-lt"/>
              <a:sym typeface="Wingdings" panose="05000000000000000000" pitchFamily="2" charset="2"/>
            </a:endParaRPr>
          </a:p>
          <a:p>
            <a:pPr marL="285750" indent="-285750">
              <a:buFont typeface="Wingdings" panose="05000000000000000000" pitchFamily="2" charset="2"/>
              <a:buChar char="§"/>
            </a:pPr>
            <a:r>
              <a:rPr lang="de-CH" sz="1800" dirty="0">
                <a:latin typeface="+mn-lt"/>
                <a:sym typeface="Wingdings" panose="05000000000000000000" pitchFamily="2" charset="2"/>
              </a:rPr>
              <a:t>Very </a:t>
            </a:r>
            <a:r>
              <a:rPr lang="de-CH" sz="1800" dirty="0" err="1">
                <a:latin typeface="+mn-lt"/>
                <a:sym typeface="Wingdings" panose="05000000000000000000" pitchFamily="2" charset="2"/>
              </a:rPr>
              <a:t>small</a:t>
            </a:r>
            <a:r>
              <a:rPr lang="de-CH" sz="1800" dirty="0">
                <a:latin typeface="+mn-lt"/>
                <a:sym typeface="Wingdings" panose="05000000000000000000" pitchFamily="2" charset="2"/>
              </a:rPr>
              <a:t> </a:t>
            </a:r>
            <a:r>
              <a:rPr lang="de-CH" sz="1800" dirty="0" err="1">
                <a:latin typeface="+mn-lt"/>
                <a:sym typeface="Wingdings" panose="05000000000000000000" pitchFamily="2" charset="2"/>
              </a:rPr>
              <a:t>energy</a:t>
            </a:r>
            <a:r>
              <a:rPr lang="de-CH" sz="1800" dirty="0">
                <a:latin typeface="+mn-lt"/>
                <a:sym typeface="Wingdings" panose="05000000000000000000" pitchFamily="2" charset="2"/>
              </a:rPr>
              <a:t> </a:t>
            </a:r>
            <a:r>
              <a:rPr lang="de-CH" sz="1800" dirty="0" err="1">
                <a:latin typeface="+mn-lt"/>
                <a:sym typeface="Wingdings" panose="05000000000000000000" pitchFamily="2" charset="2"/>
              </a:rPr>
              <a:t>spread</a:t>
            </a:r>
            <a:r>
              <a:rPr lang="de-CH" sz="1800" dirty="0">
                <a:latin typeface="+mn-lt"/>
                <a:sym typeface="Wingdings" panose="05000000000000000000" pitchFamily="2" charset="2"/>
              </a:rPr>
              <a:t> at </a:t>
            </a:r>
            <a:r>
              <a:rPr lang="de-CH" sz="1800" dirty="0" err="1">
                <a:latin typeface="+mn-lt"/>
                <a:sym typeface="Wingdings" panose="05000000000000000000" pitchFamily="2" charset="2"/>
              </a:rPr>
              <a:t>the</a:t>
            </a:r>
            <a:r>
              <a:rPr lang="de-CH" sz="1800" dirty="0">
                <a:latin typeface="+mn-lt"/>
                <a:sym typeface="Wingdings" panose="05000000000000000000" pitchFamily="2" charset="2"/>
              </a:rPr>
              <a:t> end</a:t>
            </a:r>
            <a:endParaRPr lang="de-CH" sz="1800" dirty="0">
              <a:latin typeface="+mn-lt"/>
            </a:endParaRPr>
          </a:p>
        </p:txBody>
      </p:sp>
    </p:spTree>
    <p:extLst>
      <p:ext uri="{BB962C8B-B14F-4D97-AF65-F5344CB8AC3E}">
        <p14:creationId xmlns:p14="http://schemas.microsoft.com/office/powerpoint/2010/main" val="8814134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54A6A8-721C-3E4D-6147-31265B984F71}"/>
              </a:ext>
            </a:extLst>
          </p:cNvPr>
          <p:cNvSpPr>
            <a:spLocks noGrp="1"/>
          </p:cNvSpPr>
          <p:nvPr>
            <p:ph sz="quarter" idx="13"/>
          </p:nvPr>
        </p:nvSpPr>
        <p:spPr>
          <a:xfrm>
            <a:off x="6096000" y="3789040"/>
            <a:ext cx="5453861" cy="1939896"/>
          </a:xfrm>
        </p:spPr>
        <p:txBody>
          <a:bodyPr/>
          <a:lstStyle/>
          <a:p>
            <a:r>
              <a:rPr lang="de-CH" sz="1600" dirty="0" err="1"/>
              <a:t>From</a:t>
            </a:r>
            <a:r>
              <a:rPr lang="de-CH" sz="1600" dirty="0"/>
              <a:t> </a:t>
            </a:r>
            <a:r>
              <a:rPr lang="de-CH" sz="1600" dirty="0" err="1"/>
              <a:t>the</a:t>
            </a:r>
            <a:r>
              <a:rPr lang="de-CH" sz="1600" dirty="0"/>
              <a:t> </a:t>
            </a:r>
            <a:r>
              <a:rPr lang="de-CH" sz="1600" dirty="0" err="1"/>
              <a:t>compression</a:t>
            </a:r>
            <a:r>
              <a:rPr lang="de-CH" sz="1600" dirty="0"/>
              <a:t> </a:t>
            </a:r>
            <a:r>
              <a:rPr lang="de-CH" sz="1600" dirty="0" err="1"/>
              <a:t>of</a:t>
            </a:r>
            <a:r>
              <a:rPr lang="de-CH" sz="1600" dirty="0"/>
              <a:t> </a:t>
            </a:r>
            <a:r>
              <a:rPr lang="de-CH" sz="1600" dirty="0" err="1"/>
              <a:t>the</a:t>
            </a:r>
            <a:r>
              <a:rPr lang="de-CH" sz="1600" dirty="0"/>
              <a:t> </a:t>
            </a:r>
            <a:r>
              <a:rPr lang="de-CH" sz="1600" dirty="0" err="1"/>
              <a:t>bunch</a:t>
            </a:r>
            <a:r>
              <a:rPr lang="de-CH" sz="1600" dirty="0"/>
              <a:t> </a:t>
            </a:r>
            <a:r>
              <a:rPr lang="de-CH" sz="1600" dirty="0" err="1"/>
              <a:t>downstream</a:t>
            </a:r>
            <a:r>
              <a:rPr lang="de-CH" sz="1600" dirty="0"/>
              <a:t> </a:t>
            </a:r>
            <a:r>
              <a:rPr lang="de-CH" sz="1600" dirty="0" err="1"/>
              <a:t>of</a:t>
            </a:r>
            <a:r>
              <a:rPr lang="de-CH" sz="1600" dirty="0"/>
              <a:t> </a:t>
            </a:r>
            <a:r>
              <a:rPr lang="de-CH" sz="1600" dirty="0" err="1"/>
              <a:t>the</a:t>
            </a:r>
            <a:r>
              <a:rPr lang="de-CH" sz="1600" dirty="0"/>
              <a:t> DR </a:t>
            </a:r>
            <a:r>
              <a:rPr lang="de-CH" sz="1600" dirty="0">
                <a:sym typeface="Wingdings" panose="05000000000000000000" pitchFamily="2" charset="2"/>
              </a:rPr>
              <a:t> </a:t>
            </a:r>
            <a:r>
              <a:rPr lang="de-CH" sz="1600" dirty="0" err="1">
                <a:sym typeface="Wingdings" panose="05000000000000000000" pitchFamily="2" charset="2"/>
              </a:rPr>
              <a:t>chirp</a:t>
            </a:r>
            <a:endParaRPr lang="de-CH" sz="1600" dirty="0">
              <a:sym typeface="Wingdings" panose="05000000000000000000" pitchFamily="2" charset="2"/>
            </a:endParaRPr>
          </a:p>
          <a:p>
            <a:r>
              <a:rPr lang="de-CH" sz="1600" dirty="0" err="1">
                <a:sym typeface="Wingdings" panose="05000000000000000000" pitchFamily="2" charset="2"/>
              </a:rPr>
              <a:t>When</a:t>
            </a:r>
            <a:r>
              <a:rPr lang="de-CH" sz="1600" dirty="0">
                <a:sym typeface="Wingdings" panose="05000000000000000000" pitchFamily="2" charset="2"/>
              </a:rPr>
              <a:t> </a:t>
            </a:r>
            <a:r>
              <a:rPr lang="de-CH" sz="1600" dirty="0" err="1">
                <a:sym typeface="Wingdings" panose="05000000000000000000" pitchFamily="2" charset="2"/>
              </a:rPr>
              <a:t>we</a:t>
            </a:r>
            <a:r>
              <a:rPr lang="de-CH" sz="1600" dirty="0">
                <a:sym typeface="Wingdings" panose="05000000000000000000" pitchFamily="2" charset="2"/>
              </a:rPr>
              <a:t> </a:t>
            </a:r>
            <a:r>
              <a:rPr lang="de-CH" sz="1600" dirty="0" err="1">
                <a:sym typeface="Wingdings" panose="05000000000000000000" pitchFamily="2" charset="2"/>
              </a:rPr>
              <a:t>reach</a:t>
            </a:r>
            <a:r>
              <a:rPr lang="de-CH" sz="1600" dirty="0">
                <a:sym typeface="Wingdings" panose="05000000000000000000" pitchFamily="2" charset="2"/>
              </a:rPr>
              <a:t> </a:t>
            </a:r>
            <a:r>
              <a:rPr lang="de-CH" sz="1600" dirty="0" err="1">
                <a:sym typeface="Wingdings" panose="05000000000000000000" pitchFamily="2" charset="2"/>
              </a:rPr>
              <a:t>the</a:t>
            </a:r>
            <a:r>
              <a:rPr lang="de-CH" sz="1600" dirty="0">
                <a:sym typeface="Wingdings" panose="05000000000000000000" pitchFamily="2" charset="2"/>
              </a:rPr>
              <a:t> 20 </a:t>
            </a:r>
            <a:r>
              <a:rPr lang="de-CH" sz="1600" dirty="0" err="1">
                <a:sym typeface="Wingdings" panose="05000000000000000000" pitchFamily="2" charset="2"/>
              </a:rPr>
              <a:t>GeV</a:t>
            </a:r>
            <a:r>
              <a:rPr lang="de-CH" sz="1600" dirty="0">
                <a:sym typeface="Wingdings" panose="05000000000000000000" pitchFamily="2" charset="2"/>
              </a:rPr>
              <a:t> </a:t>
            </a:r>
            <a:r>
              <a:rPr lang="de-CH" sz="1600" dirty="0" err="1">
                <a:sym typeface="Wingdings" panose="05000000000000000000" pitchFamily="2" charset="2"/>
              </a:rPr>
              <a:t>that</a:t>
            </a:r>
            <a:r>
              <a:rPr lang="de-CH" sz="1600" dirty="0">
                <a:sym typeface="Wingdings" panose="05000000000000000000" pitchFamily="2" charset="2"/>
              </a:rPr>
              <a:t> </a:t>
            </a:r>
            <a:r>
              <a:rPr lang="de-CH" sz="1600" dirty="0" err="1">
                <a:sym typeface="Wingdings" panose="05000000000000000000" pitchFamily="2" charset="2"/>
              </a:rPr>
              <a:t>chirp</a:t>
            </a:r>
            <a:r>
              <a:rPr lang="de-CH" sz="1600" dirty="0">
                <a:sym typeface="Wingdings" panose="05000000000000000000" pitchFamily="2" charset="2"/>
              </a:rPr>
              <a:t> </a:t>
            </a:r>
            <a:r>
              <a:rPr lang="de-CH" sz="1600" dirty="0" err="1">
                <a:sym typeface="Wingdings" panose="05000000000000000000" pitchFamily="2" charset="2"/>
              </a:rPr>
              <a:t>becomes</a:t>
            </a:r>
            <a:r>
              <a:rPr lang="de-CH" sz="1600" dirty="0">
                <a:sym typeface="Wingdings" panose="05000000000000000000" pitchFamily="2" charset="2"/>
              </a:rPr>
              <a:t>: chirp_2.86GeV*2.86/20</a:t>
            </a:r>
          </a:p>
          <a:p>
            <a:r>
              <a:rPr lang="de-CH" sz="1600" dirty="0">
                <a:sym typeface="Wingdings" panose="05000000000000000000" pitchFamily="2" charset="2"/>
              </a:rPr>
              <a:t>I </a:t>
            </a:r>
            <a:r>
              <a:rPr lang="de-CH" sz="1600" dirty="0" err="1">
                <a:sym typeface="Wingdings" panose="05000000000000000000" pitchFamily="2" charset="2"/>
              </a:rPr>
              <a:t>spoke</a:t>
            </a:r>
            <a:r>
              <a:rPr lang="de-CH" sz="1600" dirty="0">
                <a:sym typeface="Wingdings" panose="05000000000000000000" pitchFamily="2" charset="2"/>
              </a:rPr>
              <a:t> </a:t>
            </a:r>
            <a:r>
              <a:rPr lang="de-CH" sz="1600" dirty="0" err="1">
                <a:sym typeface="Wingdings" panose="05000000000000000000" pitchFamily="2" charset="2"/>
              </a:rPr>
              <a:t>with</a:t>
            </a:r>
            <a:r>
              <a:rPr lang="de-CH" sz="1600" dirty="0">
                <a:sym typeface="Wingdings" panose="05000000000000000000" pitchFamily="2" charset="2"/>
              </a:rPr>
              <a:t> Simone, and he </a:t>
            </a:r>
            <a:r>
              <a:rPr lang="de-CH" sz="1600" dirty="0" err="1">
                <a:sym typeface="Wingdings" panose="05000000000000000000" pitchFamily="2" charset="2"/>
              </a:rPr>
              <a:t>is</a:t>
            </a:r>
            <a:r>
              <a:rPr lang="de-CH" sz="1600" dirty="0">
                <a:sym typeface="Wingdings" panose="05000000000000000000" pitchFamily="2" charset="2"/>
              </a:rPr>
              <a:t> </a:t>
            </a:r>
            <a:r>
              <a:rPr lang="de-CH" sz="1600" dirty="0" err="1">
                <a:sym typeface="Wingdings" panose="05000000000000000000" pitchFamily="2" charset="2"/>
              </a:rPr>
              <a:t>assuming</a:t>
            </a:r>
            <a:r>
              <a:rPr lang="de-CH" sz="1600" dirty="0">
                <a:sym typeface="Wingdings" panose="05000000000000000000" pitchFamily="2" charset="2"/>
              </a:rPr>
              <a:t> </a:t>
            </a:r>
            <a:r>
              <a:rPr lang="de-CH" sz="1600" dirty="0" err="1">
                <a:sym typeface="Wingdings" panose="05000000000000000000" pitchFamily="2" charset="2"/>
              </a:rPr>
              <a:t>to</a:t>
            </a:r>
            <a:r>
              <a:rPr lang="de-CH" sz="1600" dirty="0">
                <a:sym typeface="Wingdings" panose="05000000000000000000" pitchFamily="2" charset="2"/>
              </a:rPr>
              <a:t> </a:t>
            </a:r>
            <a:r>
              <a:rPr lang="de-CH" sz="1600" dirty="0" err="1">
                <a:sym typeface="Wingdings" panose="05000000000000000000" pitchFamily="2" charset="2"/>
              </a:rPr>
              <a:t>compensate</a:t>
            </a:r>
            <a:r>
              <a:rPr lang="de-CH" sz="1600" dirty="0">
                <a:sym typeface="Wingdings" panose="05000000000000000000" pitchFamily="2" charset="2"/>
              </a:rPr>
              <a:t> </a:t>
            </a:r>
            <a:r>
              <a:rPr lang="de-CH" sz="1600" dirty="0" err="1">
                <a:sym typeface="Wingdings" panose="05000000000000000000" pitchFamily="2" charset="2"/>
              </a:rPr>
              <a:t>the</a:t>
            </a:r>
            <a:r>
              <a:rPr lang="de-CH" sz="1600" dirty="0">
                <a:sym typeface="Wingdings" panose="05000000000000000000" pitchFamily="2" charset="2"/>
              </a:rPr>
              <a:t> </a:t>
            </a:r>
            <a:r>
              <a:rPr lang="de-CH" sz="1600" dirty="0" err="1">
                <a:sym typeface="Wingdings" panose="05000000000000000000" pitchFamily="2" charset="2"/>
              </a:rPr>
              <a:t>chirp</a:t>
            </a:r>
            <a:r>
              <a:rPr lang="de-CH" sz="1600" dirty="0">
                <a:sym typeface="Wingdings" panose="05000000000000000000" pitchFamily="2" charset="2"/>
              </a:rPr>
              <a:t>, but he </a:t>
            </a:r>
            <a:r>
              <a:rPr lang="de-CH" sz="1600" dirty="0" err="1">
                <a:sym typeface="Wingdings" panose="05000000000000000000" pitchFamily="2" charset="2"/>
              </a:rPr>
              <a:t>could</a:t>
            </a:r>
            <a:r>
              <a:rPr lang="de-CH" sz="1600" dirty="0">
                <a:sym typeface="Wingdings" panose="05000000000000000000" pitchFamily="2" charset="2"/>
              </a:rPr>
              <a:t> </a:t>
            </a:r>
            <a:r>
              <a:rPr lang="de-CH" sz="1600" dirty="0" err="1">
                <a:sym typeface="Wingdings" panose="05000000000000000000" pitchFamily="2" charset="2"/>
              </a:rPr>
              <a:t>provide</a:t>
            </a:r>
            <a:r>
              <a:rPr lang="de-CH" sz="1600" dirty="0">
                <a:sym typeface="Wingdings" panose="05000000000000000000" pitchFamily="2" charset="2"/>
              </a:rPr>
              <a:t> </a:t>
            </a:r>
            <a:r>
              <a:rPr lang="de-CH" sz="1600" dirty="0" err="1">
                <a:sym typeface="Wingdings" panose="05000000000000000000" pitchFamily="2" charset="2"/>
              </a:rPr>
              <a:t>something</a:t>
            </a:r>
            <a:r>
              <a:rPr lang="de-CH" sz="1600" dirty="0">
                <a:sym typeface="Wingdings" panose="05000000000000000000" pitchFamily="2" charset="2"/>
              </a:rPr>
              <a:t> like 1.1%</a:t>
            </a:r>
            <a:endParaRPr lang="de-CH" sz="1600" dirty="0"/>
          </a:p>
        </p:txBody>
      </p:sp>
      <p:sp>
        <p:nvSpPr>
          <p:cNvPr id="3" name="Title 2">
            <a:extLst>
              <a:ext uri="{FF2B5EF4-FFF2-40B4-BE49-F238E27FC236}">
                <a16:creationId xmlns:a16="http://schemas.microsoft.com/office/drawing/2014/main" id="{029CA211-8AE8-B2C9-AC10-8D436C46F52C}"/>
              </a:ext>
            </a:extLst>
          </p:cNvPr>
          <p:cNvSpPr>
            <a:spLocks noGrp="1"/>
          </p:cNvSpPr>
          <p:nvPr>
            <p:ph type="title"/>
          </p:nvPr>
        </p:nvSpPr>
        <p:spPr/>
        <p:txBody>
          <a:bodyPr/>
          <a:lstStyle/>
          <a:p>
            <a:r>
              <a:rPr lang="de-CH" dirty="0"/>
              <a:t>Use </a:t>
            </a:r>
            <a:r>
              <a:rPr lang="de-CH" dirty="0" err="1"/>
              <a:t>the</a:t>
            </a:r>
            <a:r>
              <a:rPr lang="de-CH" dirty="0"/>
              <a:t> BC </a:t>
            </a:r>
            <a:r>
              <a:rPr lang="de-CH" dirty="0" err="1"/>
              <a:t>chirp</a:t>
            </a:r>
            <a:endParaRPr lang="de-CH" dirty="0"/>
          </a:p>
        </p:txBody>
      </p:sp>
      <p:sp>
        <p:nvSpPr>
          <p:cNvPr id="4" name="Slide Number Placeholder 3">
            <a:extLst>
              <a:ext uri="{FF2B5EF4-FFF2-40B4-BE49-F238E27FC236}">
                <a16:creationId xmlns:a16="http://schemas.microsoft.com/office/drawing/2014/main" id="{64193D61-19D3-E1FE-96EF-CFAA26BA0642}"/>
              </a:ext>
            </a:extLst>
          </p:cNvPr>
          <p:cNvSpPr>
            <a:spLocks noGrp="1"/>
          </p:cNvSpPr>
          <p:nvPr>
            <p:ph type="sldNum" sz="quarter" idx="16"/>
          </p:nvPr>
        </p:nvSpPr>
        <p:spPr/>
        <p:txBody>
          <a:bodyPr/>
          <a:lstStyle/>
          <a:p>
            <a:pPr algn="r">
              <a:defRPr/>
            </a:pPr>
            <a:r>
              <a:rPr lang="de-DE"/>
              <a:t>page </a:t>
            </a:r>
            <a:fld id="{EBC07571-3134-BB4B-B83F-1A9FE18D34F3}" type="slidenum">
              <a:rPr lang="de-DE" smtClean="0"/>
              <a:t>32</a:t>
            </a:fld>
            <a:endParaRPr lang="de-DE"/>
          </a:p>
        </p:txBody>
      </p:sp>
      <p:pic>
        <p:nvPicPr>
          <p:cNvPr id="6" name="Picture 5">
            <a:extLst>
              <a:ext uri="{FF2B5EF4-FFF2-40B4-BE49-F238E27FC236}">
                <a16:creationId xmlns:a16="http://schemas.microsoft.com/office/drawing/2014/main" id="{295D493C-8FBE-4685-ED91-82C8046BCB7D}"/>
              </a:ext>
            </a:extLst>
          </p:cNvPr>
          <p:cNvPicPr>
            <a:picLocks noChangeAspect="1"/>
          </p:cNvPicPr>
          <p:nvPr/>
        </p:nvPicPr>
        <p:blipFill>
          <a:blip r:embed="rId2"/>
          <a:stretch>
            <a:fillRect/>
          </a:stretch>
        </p:blipFill>
        <p:spPr>
          <a:xfrm>
            <a:off x="1559496" y="3144630"/>
            <a:ext cx="4304954" cy="3228716"/>
          </a:xfrm>
          <a:prstGeom prst="rect">
            <a:avLst/>
          </a:prstGeom>
        </p:spPr>
      </p:pic>
      <p:pic>
        <p:nvPicPr>
          <p:cNvPr id="10" name="Picture 9">
            <a:extLst>
              <a:ext uri="{FF2B5EF4-FFF2-40B4-BE49-F238E27FC236}">
                <a16:creationId xmlns:a16="http://schemas.microsoft.com/office/drawing/2014/main" id="{177DEAB8-AD48-4189-3726-44EC9479E07B}"/>
              </a:ext>
            </a:extLst>
          </p:cNvPr>
          <p:cNvPicPr>
            <a:picLocks noChangeAspect="1"/>
          </p:cNvPicPr>
          <p:nvPr/>
        </p:nvPicPr>
        <p:blipFill>
          <a:blip r:embed="rId3"/>
          <a:stretch>
            <a:fillRect/>
          </a:stretch>
        </p:blipFill>
        <p:spPr>
          <a:xfrm>
            <a:off x="2279576" y="800100"/>
            <a:ext cx="3960440" cy="1685514"/>
          </a:xfrm>
          <a:prstGeom prst="rect">
            <a:avLst/>
          </a:prstGeom>
        </p:spPr>
      </p:pic>
      <p:sp>
        <p:nvSpPr>
          <p:cNvPr id="11" name="TextBox 10">
            <a:extLst>
              <a:ext uri="{FF2B5EF4-FFF2-40B4-BE49-F238E27FC236}">
                <a16:creationId xmlns:a16="http://schemas.microsoft.com/office/drawing/2014/main" id="{655B5D87-4747-431C-9E3C-F0A733A07AF7}"/>
              </a:ext>
            </a:extLst>
          </p:cNvPr>
          <p:cNvSpPr txBox="1"/>
          <p:nvPr/>
        </p:nvSpPr>
        <p:spPr bwMode="auto">
          <a:xfrm>
            <a:off x="6312024" y="1129064"/>
            <a:ext cx="5546226" cy="954107"/>
          </a:xfrm>
          <a:prstGeom prst="rect">
            <a:avLst/>
          </a:prstGeom>
          <a:noFill/>
        </p:spPr>
        <p:txBody>
          <a:bodyPr wrap="square" rtlCol="0">
            <a:spAutoFit/>
          </a:bodyPr>
          <a:lstStyle/>
          <a:p>
            <a:r>
              <a:rPr lang="en-US" sz="1400" dirty="0">
                <a:latin typeface="+mn-lt"/>
              </a:rPr>
              <a:t>We end naturally from the chicane with the head with less energy than the tail (</a:t>
            </a:r>
            <a:r>
              <a:rPr lang="en-US" sz="1400" dirty="0" err="1">
                <a:latin typeface="+mn-lt"/>
              </a:rPr>
              <a:t>undercompression</a:t>
            </a:r>
            <a:r>
              <a:rPr lang="en-US" sz="1400" dirty="0">
                <a:latin typeface="+mn-lt"/>
              </a:rPr>
              <a:t>-I guess tbc by Simone)</a:t>
            </a:r>
          </a:p>
          <a:p>
            <a:endParaRPr lang="en-US" sz="1400" dirty="0">
              <a:latin typeface="+mn-lt"/>
            </a:endParaRPr>
          </a:p>
          <a:p>
            <a:r>
              <a:rPr lang="en-US" sz="1400" dirty="0">
                <a:latin typeface="+mn-lt"/>
              </a:rPr>
              <a:t>Wakefield will lower the energy of the tail with respect to the head</a:t>
            </a:r>
            <a:endParaRPr lang="de-CH" sz="1400" dirty="0">
              <a:latin typeface="+mn-lt"/>
            </a:endParaRPr>
          </a:p>
        </p:txBody>
      </p:sp>
    </p:spTree>
    <p:extLst>
      <p:ext uri="{BB962C8B-B14F-4D97-AF65-F5344CB8AC3E}">
        <p14:creationId xmlns:p14="http://schemas.microsoft.com/office/powerpoint/2010/main" val="1989804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87EE7A-A43A-288F-CBC5-70E6B19A7D4C}"/>
              </a:ext>
            </a:extLst>
          </p:cNvPr>
          <p:cNvSpPr>
            <a:spLocks noGrp="1"/>
          </p:cNvSpPr>
          <p:nvPr>
            <p:ph type="title"/>
          </p:nvPr>
        </p:nvSpPr>
        <p:spPr/>
        <p:txBody>
          <a:bodyPr/>
          <a:lstStyle/>
          <a:p>
            <a:r>
              <a:rPr lang="en-US" dirty="0"/>
              <a:t>Sign convention</a:t>
            </a:r>
            <a:endParaRPr lang="de-CH" dirty="0"/>
          </a:p>
        </p:txBody>
      </p:sp>
      <p:sp>
        <p:nvSpPr>
          <p:cNvPr id="4" name="Slide Number Placeholder 3">
            <a:extLst>
              <a:ext uri="{FF2B5EF4-FFF2-40B4-BE49-F238E27FC236}">
                <a16:creationId xmlns:a16="http://schemas.microsoft.com/office/drawing/2014/main" id="{A418CAA1-91F5-BF38-D5BA-C76DD84C77A9}"/>
              </a:ext>
            </a:extLst>
          </p:cNvPr>
          <p:cNvSpPr>
            <a:spLocks noGrp="1"/>
          </p:cNvSpPr>
          <p:nvPr>
            <p:ph type="sldNum" sz="quarter" idx="16"/>
          </p:nvPr>
        </p:nvSpPr>
        <p:spPr/>
        <p:txBody>
          <a:bodyPr/>
          <a:lstStyle/>
          <a:p>
            <a:pPr algn="r">
              <a:defRPr/>
            </a:pPr>
            <a:r>
              <a:rPr lang="de-DE"/>
              <a:t>page </a:t>
            </a:r>
            <a:fld id="{EBC07571-3134-BB4B-B83F-1A9FE18D34F3}" type="slidenum">
              <a:rPr lang="de-DE" smtClean="0"/>
              <a:t>33</a:t>
            </a:fld>
            <a:endParaRPr lang="de-DE"/>
          </a:p>
        </p:txBody>
      </p:sp>
      <p:pic>
        <p:nvPicPr>
          <p:cNvPr id="6" name="Picture 5">
            <a:extLst>
              <a:ext uri="{FF2B5EF4-FFF2-40B4-BE49-F238E27FC236}">
                <a16:creationId xmlns:a16="http://schemas.microsoft.com/office/drawing/2014/main" id="{9E7520B4-0D5C-07CD-7588-CB336C1AE00F}"/>
              </a:ext>
            </a:extLst>
          </p:cNvPr>
          <p:cNvPicPr>
            <a:picLocks noChangeAspect="1"/>
          </p:cNvPicPr>
          <p:nvPr/>
        </p:nvPicPr>
        <p:blipFill>
          <a:blip r:embed="rId2"/>
          <a:stretch>
            <a:fillRect/>
          </a:stretch>
        </p:blipFill>
        <p:spPr>
          <a:xfrm>
            <a:off x="1127448" y="1200721"/>
            <a:ext cx="4752528" cy="3403480"/>
          </a:xfrm>
          <a:prstGeom prst="rect">
            <a:avLst/>
          </a:prstGeom>
        </p:spPr>
      </p:pic>
      <p:sp>
        <p:nvSpPr>
          <p:cNvPr id="7" name="TextBox 6">
            <a:extLst>
              <a:ext uri="{FF2B5EF4-FFF2-40B4-BE49-F238E27FC236}">
                <a16:creationId xmlns:a16="http://schemas.microsoft.com/office/drawing/2014/main" id="{31EF4553-8E67-DBC8-BD72-3E3D6705EF57}"/>
              </a:ext>
            </a:extLst>
          </p:cNvPr>
          <p:cNvSpPr txBox="1"/>
          <p:nvPr/>
        </p:nvSpPr>
        <p:spPr bwMode="auto">
          <a:xfrm>
            <a:off x="1343472" y="848989"/>
            <a:ext cx="4320480" cy="338554"/>
          </a:xfrm>
          <a:prstGeom prst="rect">
            <a:avLst/>
          </a:prstGeom>
          <a:noFill/>
        </p:spPr>
        <p:txBody>
          <a:bodyPr wrap="square" rtlCol="0">
            <a:spAutoFit/>
          </a:bodyPr>
          <a:lstStyle/>
          <a:p>
            <a:r>
              <a:rPr lang="en-US" dirty="0">
                <a:latin typeface="+mn-lt"/>
              </a:rPr>
              <a:t>Starting bunch, no EC, no </a:t>
            </a:r>
            <a:r>
              <a:rPr lang="en-US" dirty="0" err="1">
                <a:latin typeface="+mn-lt"/>
              </a:rPr>
              <a:t>chirp_BC</a:t>
            </a:r>
            <a:endParaRPr lang="de-CH" dirty="0">
              <a:latin typeface="+mn-lt"/>
            </a:endParaRPr>
          </a:p>
        </p:txBody>
      </p:sp>
      <p:pic>
        <p:nvPicPr>
          <p:cNvPr id="9" name="Picture 8">
            <a:extLst>
              <a:ext uri="{FF2B5EF4-FFF2-40B4-BE49-F238E27FC236}">
                <a16:creationId xmlns:a16="http://schemas.microsoft.com/office/drawing/2014/main" id="{35DB4B62-C983-AF57-687C-5DDEAEBEB022}"/>
              </a:ext>
            </a:extLst>
          </p:cNvPr>
          <p:cNvPicPr>
            <a:picLocks noChangeAspect="1"/>
          </p:cNvPicPr>
          <p:nvPr/>
        </p:nvPicPr>
        <p:blipFill>
          <a:blip r:embed="rId3"/>
          <a:stretch>
            <a:fillRect/>
          </a:stretch>
        </p:blipFill>
        <p:spPr>
          <a:xfrm>
            <a:off x="6675616" y="1451248"/>
            <a:ext cx="5038725" cy="1895475"/>
          </a:xfrm>
          <a:prstGeom prst="rect">
            <a:avLst/>
          </a:prstGeom>
        </p:spPr>
      </p:pic>
      <p:sp>
        <p:nvSpPr>
          <p:cNvPr id="10" name="TextBox 9">
            <a:extLst>
              <a:ext uri="{FF2B5EF4-FFF2-40B4-BE49-F238E27FC236}">
                <a16:creationId xmlns:a16="http://schemas.microsoft.com/office/drawing/2014/main" id="{CADA14EE-239F-58E0-9957-CE70DFA16DCE}"/>
              </a:ext>
            </a:extLst>
          </p:cNvPr>
          <p:cNvSpPr txBox="1"/>
          <p:nvPr/>
        </p:nvSpPr>
        <p:spPr bwMode="auto">
          <a:xfrm>
            <a:off x="6577416" y="3540784"/>
            <a:ext cx="5235123" cy="830997"/>
          </a:xfrm>
          <a:prstGeom prst="rect">
            <a:avLst/>
          </a:prstGeom>
          <a:noFill/>
        </p:spPr>
        <p:txBody>
          <a:bodyPr wrap="square" rtlCol="0">
            <a:spAutoFit/>
          </a:bodyPr>
          <a:lstStyle/>
          <a:p>
            <a:pPr algn="ctr"/>
            <a:r>
              <a:rPr lang="en-US" dirty="0">
                <a:latin typeface="+mn-lt"/>
              </a:rPr>
              <a:t>Residual chirp corresponds to lower the energy of the head and increases that of the tail </a:t>
            </a:r>
            <a:r>
              <a:rPr lang="en-US" dirty="0">
                <a:latin typeface="+mn-lt"/>
                <a:sym typeface="Wingdings" panose="05000000000000000000" pitchFamily="2" charset="2"/>
              </a:rPr>
              <a:t> positive sign in the code conventions</a:t>
            </a:r>
            <a:endParaRPr lang="de-CH" dirty="0">
              <a:latin typeface="+mn-lt"/>
            </a:endParaRPr>
          </a:p>
        </p:txBody>
      </p:sp>
      <p:sp>
        <p:nvSpPr>
          <p:cNvPr id="11" name="TextBox 10">
            <a:extLst>
              <a:ext uri="{FF2B5EF4-FFF2-40B4-BE49-F238E27FC236}">
                <a16:creationId xmlns:a16="http://schemas.microsoft.com/office/drawing/2014/main" id="{131E35B8-7FAC-A5EE-0DE0-0ECF874A01FD}"/>
              </a:ext>
            </a:extLst>
          </p:cNvPr>
          <p:cNvSpPr txBox="1"/>
          <p:nvPr/>
        </p:nvSpPr>
        <p:spPr bwMode="auto">
          <a:xfrm>
            <a:off x="4871864" y="1967715"/>
            <a:ext cx="864096" cy="338554"/>
          </a:xfrm>
          <a:prstGeom prst="rect">
            <a:avLst/>
          </a:prstGeom>
          <a:noFill/>
        </p:spPr>
        <p:txBody>
          <a:bodyPr wrap="square" rtlCol="0">
            <a:spAutoFit/>
          </a:bodyPr>
          <a:lstStyle/>
          <a:p>
            <a:r>
              <a:rPr lang="en-US" b="1" dirty="0">
                <a:latin typeface="+mn-lt"/>
              </a:rPr>
              <a:t>Tail</a:t>
            </a:r>
            <a:endParaRPr lang="de-CH" b="1" dirty="0">
              <a:latin typeface="+mn-lt"/>
            </a:endParaRPr>
          </a:p>
        </p:txBody>
      </p:sp>
      <p:sp>
        <p:nvSpPr>
          <p:cNvPr id="12" name="TextBox 11">
            <a:extLst>
              <a:ext uri="{FF2B5EF4-FFF2-40B4-BE49-F238E27FC236}">
                <a16:creationId xmlns:a16="http://schemas.microsoft.com/office/drawing/2014/main" id="{3200A5AB-7DC2-0CAE-C91B-04AAAE382BD9}"/>
              </a:ext>
            </a:extLst>
          </p:cNvPr>
          <p:cNvSpPr txBox="1"/>
          <p:nvPr/>
        </p:nvSpPr>
        <p:spPr bwMode="auto">
          <a:xfrm>
            <a:off x="1761489" y="1525532"/>
            <a:ext cx="864096" cy="338554"/>
          </a:xfrm>
          <a:prstGeom prst="rect">
            <a:avLst/>
          </a:prstGeom>
          <a:noFill/>
        </p:spPr>
        <p:txBody>
          <a:bodyPr wrap="square" rtlCol="0">
            <a:spAutoFit/>
          </a:bodyPr>
          <a:lstStyle/>
          <a:p>
            <a:r>
              <a:rPr lang="en-US" b="1" dirty="0">
                <a:latin typeface="+mn-lt"/>
              </a:rPr>
              <a:t>Head</a:t>
            </a:r>
            <a:endParaRPr lang="de-CH" b="1" dirty="0">
              <a:latin typeface="+mn-lt"/>
            </a:endParaRPr>
          </a:p>
        </p:txBody>
      </p:sp>
      <p:pic>
        <p:nvPicPr>
          <p:cNvPr id="13" name="Picture 12">
            <a:extLst>
              <a:ext uri="{FF2B5EF4-FFF2-40B4-BE49-F238E27FC236}">
                <a16:creationId xmlns:a16="http://schemas.microsoft.com/office/drawing/2014/main" id="{13FE44CB-CD59-F06C-F540-2989EB6721B2}"/>
              </a:ext>
            </a:extLst>
          </p:cNvPr>
          <p:cNvPicPr>
            <a:picLocks noChangeAspect="1"/>
          </p:cNvPicPr>
          <p:nvPr/>
        </p:nvPicPr>
        <p:blipFill>
          <a:blip r:embed="rId4"/>
          <a:stretch>
            <a:fillRect/>
          </a:stretch>
        </p:blipFill>
        <p:spPr>
          <a:xfrm>
            <a:off x="2152122" y="4946746"/>
            <a:ext cx="3960440" cy="1685514"/>
          </a:xfrm>
          <a:prstGeom prst="rect">
            <a:avLst/>
          </a:prstGeom>
        </p:spPr>
      </p:pic>
      <p:sp>
        <p:nvSpPr>
          <p:cNvPr id="14" name="TextBox 13">
            <a:extLst>
              <a:ext uri="{FF2B5EF4-FFF2-40B4-BE49-F238E27FC236}">
                <a16:creationId xmlns:a16="http://schemas.microsoft.com/office/drawing/2014/main" id="{58DE9757-23F1-0911-CA5F-15733A82561C}"/>
              </a:ext>
            </a:extLst>
          </p:cNvPr>
          <p:cNvSpPr txBox="1"/>
          <p:nvPr/>
        </p:nvSpPr>
        <p:spPr bwMode="auto">
          <a:xfrm>
            <a:off x="119336" y="5276114"/>
            <a:ext cx="2160240" cy="1077218"/>
          </a:xfrm>
          <a:prstGeom prst="rect">
            <a:avLst/>
          </a:prstGeom>
          <a:noFill/>
        </p:spPr>
        <p:txBody>
          <a:bodyPr wrap="square" rtlCol="0">
            <a:spAutoFit/>
          </a:bodyPr>
          <a:lstStyle/>
          <a:p>
            <a:r>
              <a:rPr lang="en-US" dirty="0">
                <a:latin typeface="+mn-lt"/>
              </a:rPr>
              <a:t>For the compression natural R56 chicane in under-compression mode</a:t>
            </a:r>
            <a:endParaRPr lang="de-CH" dirty="0">
              <a:latin typeface="+mn-lt"/>
            </a:endParaRPr>
          </a:p>
        </p:txBody>
      </p:sp>
      <p:sp>
        <p:nvSpPr>
          <p:cNvPr id="15" name="TextBox 14">
            <a:extLst>
              <a:ext uri="{FF2B5EF4-FFF2-40B4-BE49-F238E27FC236}">
                <a16:creationId xmlns:a16="http://schemas.microsoft.com/office/drawing/2014/main" id="{D95A0B39-662E-9B94-C215-FB4B9066CCDE}"/>
              </a:ext>
            </a:extLst>
          </p:cNvPr>
          <p:cNvSpPr txBox="1"/>
          <p:nvPr/>
        </p:nvSpPr>
        <p:spPr bwMode="auto">
          <a:xfrm>
            <a:off x="10776520" y="2398985"/>
            <a:ext cx="864096" cy="338554"/>
          </a:xfrm>
          <a:prstGeom prst="rect">
            <a:avLst/>
          </a:prstGeom>
          <a:noFill/>
        </p:spPr>
        <p:txBody>
          <a:bodyPr wrap="square" rtlCol="0">
            <a:spAutoFit/>
          </a:bodyPr>
          <a:lstStyle/>
          <a:p>
            <a:r>
              <a:rPr lang="en-US" b="1" dirty="0">
                <a:latin typeface="+mn-lt"/>
              </a:rPr>
              <a:t>Tail</a:t>
            </a:r>
            <a:endParaRPr lang="de-CH" b="1" dirty="0">
              <a:latin typeface="+mn-lt"/>
            </a:endParaRPr>
          </a:p>
        </p:txBody>
      </p:sp>
      <p:sp>
        <p:nvSpPr>
          <p:cNvPr id="16" name="TextBox 15">
            <a:extLst>
              <a:ext uri="{FF2B5EF4-FFF2-40B4-BE49-F238E27FC236}">
                <a16:creationId xmlns:a16="http://schemas.microsoft.com/office/drawing/2014/main" id="{3BEB2F97-A1BA-444F-094E-088E3208128E}"/>
              </a:ext>
            </a:extLst>
          </p:cNvPr>
          <p:cNvSpPr txBox="1"/>
          <p:nvPr/>
        </p:nvSpPr>
        <p:spPr bwMode="auto">
          <a:xfrm>
            <a:off x="7464152" y="1604384"/>
            <a:ext cx="864096" cy="338554"/>
          </a:xfrm>
          <a:prstGeom prst="rect">
            <a:avLst/>
          </a:prstGeom>
          <a:noFill/>
        </p:spPr>
        <p:txBody>
          <a:bodyPr wrap="square" rtlCol="0">
            <a:spAutoFit/>
          </a:bodyPr>
          <a:lstStyle/>
          <a:p>
            <a:r>
              <a:rPr lang="en-US" b="1" dirty="0">
                <a:latin typeface="+mn-lt"/>
              </a:rPr>
              <a:t>Head</a:t>
            </a:r>
            <a:endParaRPr lang="de-CH" b="1" dirty="0">
              <a:latin typeface="+mn-lt"/>
            </a:endParaRPr>
          </a:p>
        </p:txBody>
      </p:sp>
      <p:sp>
        <p:nvSpPr>
          <p:cNvPr id="18" name="TextBox 17">
            <a:extLst>
              <a:ext uri="{FF2B5EF4-FFF2-40B4-BE49-F238E27FC236}">
                <a16:creationId xmlns:a16="http://schemas.microsoft.com/office/drawing/2014/main" id="{4A35CE14-DA5B-068A-8ADD-00255C85CD60}"/>
              </a:ext>
            </a:extLst>
          </p:cNvPr>
          <p:cNvSpPr txBox="1"/>
          <p:nvPr/>
        </p:nvSpPr>
        <p:spPr bwMode="auto">
          <a:xfrm>
            <a:off x="8448599" y="2286216"/>
            <a:ext cx="1967881" cy="600164"/>
          </a:xfrm>
          <a:prstGeom prst="rect">
            <a:avLst/>
          </a:prstGeom>
          <a:noFill/>
        </p:spPr>
        <p:txBody>
          <a:bodyPr wrap="square">
            <a:spAutoFit/>
          </a:bodyPr>
          <a:lstStyle/>
          <a:p>
            <a:r>
              <a:rPr lang="de-CH" sz="1100" dirty="0">
                <a:latin typeface="+mn-lt"/>
              </a:rPr>
              <a:t>Best </a:t>
            </a:r>
            <a:r>
              <a:rPr lang="de-CH" sz="1100" dirty="0" err="1">
                <a:latin typeface="+mn-lt"/>
              </a:rPr>
              <a:t>here</a:t>
            </a:r>
            <a:r>
              <a:rPr lang="de-CH" sz="1100" dirty="0">
                <a:latin typeface="+mn-lt"/>
              </a:rPr>
              <a:t>:</a:t>
            </a:r>
          </a:p>
          <a:p>
            <a:r>
              <a:rPr lang="de-CH" sz="1100" dirty="0" err="1">
                <a:latin typeface="+mn-lt"/>
              </a:rPr>
              <a:t>rms</a:t>
            </a:r>
            <a:r>
              <a:rPr lang="de-CH" sz="1100" dirty="0">
                <a:latin typeface="+mn-lt"/>
              </a:rPr>
              <a:t> </a:t>
            </a:r>
            <a:r>
              <a:rPr lang="de-CH" sz="1100" dirty="0" err="1">
                <a:latin typeface="+mn-lt"/>
              </a:rPr>
              <a:t>bunch</a:t>
            </a:r>
            <a:r>
              <a:rPr lang="de-CH" sz="1100" dirty="0">
                <a:latin typeface="+mn-lt"/>
              </a:rPr>
              <a:t> </a:t>
            </a:r>
            <a:r>
              <a:rPr lang="de-CH" sz="1100" dirty="0" err="1">
                <a:latin typeface="+mn-lt"/>
              </a:rPr>
              <a:t>length</a:t>
            </a:r>
            <a:r>
              <a:rPr lang="de-CH" sz="1100" dirty="0">
                <a:latin typeface="+mn-lt"/>
              </a:rPr>
              <a:t> = 1.0129 mm</a:t>
            </a:r>
          </a:p>
          <a:p>
            <a:r>
              <a:rPr lang="de-CH" sz="1100" dirty="0" err="1">
                <a:latin typeface="+mn-lt"/>
              </a:rPr>
              <a:t>rms</a:t>
            </a:r>
            <a:r>
              <a:rPr lang="de-CH" sz="1100" dirty="0">
                <a:latin typeface="+mn-lt"/>
              </a:rPr>
              <a:t> </a:t>
            </a:r>
            <a:r>
              <a:rPr lang="de-CH" sz="1100" dirty="0" err="1">
                <a:latin typeface="+mn-lt"/>
              </a:rPr>
              <a:t>dp</a:t>
            </a:r>
            <a:r>
              <a:rPr lang="de-CH" sz="1100" dirty="0">
                <a:latin typeface="+mn-lt"/>
              </a:rPr>
              <a:t>/p = 0.18754%</a:t>
            </a:r>
          </a:p>
        </p:txBody>
      </p:sp>
      <p:sp>
        <p:nvSpPr>
          <p:cNvPr id="2" name="TextBox 1">
            <a:extLst>
              <a:ext uri="{FF2B5EF4-FFF2-40B4-BE49-F238E27FC236}">
                <a16:creationId xmlns:a16="http://schemas.microsoft.com/office/drawing/2014/main" id="{0B76FC9C-6CED-15CD-B9EC-F8E4ADB57768}"/>
              </a:ext>
            </a:extLst>
          </p:cNvPr>
          <p:cNvSpPr txBox="1"/>
          <p:nvPr/>
        </p:nvSpPr>
        <p:spPr bwMode="auto">
          <a:xfrm>
            <a:off x="6456040" y="5088455"/>
            <a:ext cx="5448789" cy="1077218"/>
          </a:xfrm>
          <a:prstGeom prst="rect">
            <a:avLst/>
          </a:prstGeom>
          <a:noFill/>
        </p:spPr>
        <p:txBody>
          <a:bodyPr wrap="square" rtlCol="0">
            <a:spAutoFit/>
          </a:bodyPr>
          <a:lstStyle/>
          <a:p>
            <a:pPr algn="ctr"/>
            <a:r>
              <a:rPr lang="en-US" dirty="0">
                <a:latin typeface="+mn-lt"/>
              </a:rPr>
              <a:t>From the optimization I would like to have more negative chirp </a:t>
            </a:r>
            <a:r>
              <a:rPr lang="en-US" dirty="0">
                <a:latin typeface="+mn-lt"/>
                <a:sym typeface="Wingdings" panose="05000000000000000000" pitchFamily="2" charset="2"/>
              </a:rPr>
              <a:t> more </a:t>
            </a:r>
            <a:r>
              <a:rPr lang="en-US" dirty="0" err="1">
                <a:latin typeface="+mn-lt"/>
                <a:sym typeface="Wingdings" panose="05000000000000000000" pitchFamily="2" charset="2"/>
              </a:rPr>
              <a:t>wakefield</a:t>
            </a:r>
            <a:r>
              <a:rPr lang="en-US" dirty="0">
                <a:latin typeface="+mn-lt"/>
                <a:sym typeface="Wingdings" panose="05000000000000000000" pitchFamily="2" charset="2"/>
              </a:rPr>
              <a:t>. To be considered the C-band or smaller aperture?</a:t>
            </a:r>
          </a:p>
          <a:p>
            <a:pPr algn="ctr"/>
            <a:r>
              <a:rPr lang="en-US" dirty="0">
                <a:latin typeface="+mn-lt"/>
                <a:sym typeface="Wingdings" panose="05000000000000000000" pitchFamily="2" charset="2"/>
              </a:rPr>
              <a:t>Now we can kind of neglecting the section upstream of the DR</a:t>
            </a:r>
            <a:endParaRPr lang="de-CH" dirty="0">
              <a:latin typeface="+mn-lt"/>
            </a:endParaRPr>
          </a:p>
        </p:txBody>
      </p:sp>
    </p:spTree>
    <p:extLst>
      <p:ext uri="{BB962C8B-B14F-4D97-AF65-F5344CB8AC3E}">
        <p14:creationId xmlns:p14="http://schemas.microsoft.com/office/powerpoint/2010/main" val="2137114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3198DB-9AD0-4D97-AC3E-33639FA5F427}"/>
              </a:ext>
            </a:extLst>
          </p:cNvPr>
          <p:cNvSpPr>
            <a:spLocks noGrp="1"/>
          </p:cNvSpPr>
          <p:nvPr>
            <p:ph type="title"/>
          </p:nvPr>
        </p:nvSpPr>
        <p:spPr/>
        <p:txBody>
          <a:bodyPr/>
          <a:lstStyle/>
          <a:p>
            <a:r>
              <a:rPr lang="en-US" dirty="0"/>
              <a:t>Optimizing params, NC, S-band</a:t>
            </a:r>
            <a:endParaRPr lang="de-CH" dirty="0"/>
          </a:p>
        </p:txBody>
      </p:sp>
      <p:sp>
        <p:nvSpPr>
          <p:cNvPr id="4" name="Slide Number Placeholder 3">
            <a:extLst>
              <a:ext uri="{FF2B5EF4-FFF2-40B4-BE49-F238E27FC236}">
                <a16:creationId xmlns:a16="http://schemas.microsoft.com/office/drawing/2014/main" id="{E1B1F933-2078-5DF3-DFDE-D3622ECE1C6F}"/>
              </a:ext>
            </a:extLst>
          </p:cNvPr>
          <p:cNvSpPr>
            <a:spLocks noGrp="1"/>
          </p:cNvSpPr>
          <p:nvPr>
            <p:ph type="sldNum" sz="quarter" idx="16"/>
          </p:nvPr>
        </p:nvSpPr>
        <p:spPr/>
        <p:txBody>
          <a:bodyPr/>
          <a:lstStyle/>
          <a:p>
            <a:pPr algn="r">
              <a:defRPr/>
            </a:pPr>
            <a:r>
              <a:rPr lang="de-DE"/>
              <a:t>page </a:t>
            </a:r>
            <a:fld id="{EBC07571-3134-BB4B-B83F-1A9FE18D34F3}" type="slidenum">
              <a:rPr lang="de-DE" smtClean="0"/>
              <a:t>34</a:t>
            </a:fld>
            <a:endParaRPr lang="de-DE"/>
          </a:p>
        </p:txBody>
      </p:sp>
      <p:pic>
        <p:nvPicPr>
          <p:cNvPr id="6" name="Picture 5">
            <a:extLst>
              <a:ext uri="{FF2B5EF4-FFF2-40B4-BE49-F238E27FC236}">
                <a16:creationId xmlns:a16="http://schemas.microsoft.com/office/drawing/2014/main" id="{FE8AF059-610D-2433-C8A3-FE4B40443E31}"/>
              </a:ext>
            </a:extLst>
          </p:cNvPr>
          <p:cNvPicPr>
            <a:picLocks noChangeAspect="1"/>
          </p:cNvPicPr>
          <p:nvPr/>
        </p:nvPicPr>
        <p:blipFill>
          <a:blip r:embed="rId2"/>
          <a:stretch>
            <a:fillRect/>
          </a:stretch>
        </p:blipFill>
        <p:spPr>
          <a:xfrm>
            <a:off x="698248" y="2378708"/>
            <a:ext cx="5143500" cy="3714750"/>
          </a:xfrm>
          <a:prstGeom prst="rect">
            <a:avLst/>
          </a:prstGeom>
        </p:spPr>
      </p:pic>
      <p:sp>
        <p:nvSpPr>
          <p:cNvPr id="9" name="TextBox 8">
            <a:extLst>
              <a:ext uri="{FF2B5EF4-FFF2-40B4-BE49-F238E27FC236}">
                <a16:creationId xmlns:a16="http://schemas.microsoft.com/office/drawing/2014/main" id="{2EBA2877-99D1-6B47-C319-5934E469B5D9}"/>
              </a:ext>
            </a:extLst>
          </p:cNvPr>
          <p:cNvSpPr txBox="1"/>
          <p:nvPr/>
        </p:nvSpPr>
        <p:spPr bwMode="auto">
          <a:xfrm>
            <a:off x="3791744" y="6295133"/>
            <a:ext cx="3888432" cy="338554"/>
          </a:xfrm>
          <a:prstGeom prst="rect">
            <a:avLst/>
          </a:prstGeom>
          <a:noFill/>
        </p:spPr>
        <p:txBody>
          <a:bodyPr wrap="square" rtlCol="0">
            <a:spAutoFit/>
          </a:bodyPr>
          <a:lstStyle/>
          <a:p>
            <a:r>
              <a:rPr lang="en-US" dirty="0"/>
              <a:t>Bunch length~4 mm, DE/E~0.08-0.11% </a:t>
            </a:r>
            <a:endParaRPr lang="de-CH" dirty="0"/>
          </a:p>
        </p:txBody>
      </p:sp>
      <p:sp>
        <p:nvSpPr>
          <p:cNvPr id="11" name="TextBox 10">
            <a:extLst>
              <a:ext uri="{FF2B5EF4-FFF2-40B4-BE49-F238E27FC236}">
                <a16:creationId xmlns:a16="http://schemas.microsoft.com/office/drawing/2014/main" id="{D6AA445E-2936-D6E9-8D89-FD66D88945C5}"/>
              </a:ext>
            </a:extLst>
          </p:cNvPr>
          <p:cNvSpPr txBox="1"/>
          <p:nvPr/>
        </p:nvSpPr>
        <p:spPr bwMode="auto">
          <a:xfrm>
            <a:off x="2444326" y="832526"/>
            <a:ext cx="4481951" cy="738664"/>
          </a:xfrm>
          <a:prstGeom prst="rect">
            <a:avLst/>
          </a:prstGeom>
          <a:noFill/>
        </p:spPr>
        <p:txBody>
          <a:bodyPr wrap="square">
            <a:spAutoFit/>
          </a:bodyPr>
          <a:lstStyle/>
          <a:p>
            <a:r>
              <a:rPr lang="de-CH" sz="1400" dirty="0" err="1">
                <a:latin typeface="+mn-lt"/>
              </a:rPr>
              <a:t>chirp_BC</a:t>
            </a:r>
            <a:r>
              <a:rPr lang="de-CH" sz="1400" dirty="0">
                <a:latin typeface="+mn-lt"/>
              </a:rPr>
              <a:t> = </a:t>
            </a:r>
            <a:r>
              <a:rPr lang="de-CH" sz="1400" b="1" dirty="0">
                <a:solidFill>
                  <a:srgbClr val="0F90FF"/>
                </a:solidFill>
                <a:latin typeface="+mn-lt"/>
              </a:rPr>
              <a:t>-3</a:t>
            </a:r>
            <a:r>
              <a:rPr lang="de-CH" sz="1400" dirty="0">
                <a:latin typeface="+mn-lt"/>
              </a:rPr>
              <a:t>; % </a:t>
            </a:r>
            <a:r>
              <a:rPr lang="de-CH" sz="1400" dirty="0" err="1">
                <a:latin typeface="+mn-lt"/>
              </a:rPr>
              <a:t>rms</a:t>
            </a:r>
            <a:r>
              <a:rPr lang="de-CH" sz="1400" dirty="0">
                <a:latin typeface="+mn-lt"/>
              </a:rPr>
              <a:t> </a:t>
            </a:r>
            <a:r>
              <a:rPr lang="de-CH" sz="1400" dirty="0" err="1">
                <a:latin typeface="+mn-lt"/>
              </a:rPr>
              <a:t>permille</a:t>
            </a:r>
            <a:endParaRPr lang="de-CH" sz="1400" dirty="0">
              <a:latin typeface="+mn-lt"/>
            </a:endParaRPr>
          </a:p>
          <a:p>
            <a:r>
              <a:rPr lang="de-CH" sz="1400" dirty="0" err="1">
                <a:latin typeface="+mn-lt"/>
              </a:rPr>
              <a:t>dt_BC</a:t>
            </a:r>
            <a:r>
              <a:rPr lang="de-CH" sz="1400" dirty="0">
                <a:latin typeface="+mn-lt"/>
              </a:rPr>
              <a:t> = 1; %</a:t>
            </a:r>
            <a:r>
              <a:rPr lang="de-CH" sz="1400" dirty="0" err="1">
                <a:latin typeface="+mn-lt"/>
              </a:rPr>
              <a:t>rms</a:t>
            </a:r>
            <a:r>
              <a:rPr lang="de-CH" sz="1400" dirty="0">
                <a:latin typeface="+mn-lt"/>
              </a:rPr>
              <a:t> mm/c</a:t>
            </a:r>
          </a:p>
          <a:p>
            <a:r>
              <a:rPr lang="de-CH" sz="1400" dirty="0" err="1">
                <a:latin typeface="+mn-lt"/>
              </a:rPr>
              <a:t>dE_single</a:t>
            </a:r>
            <a:r>
              <a:rPr lang="de-CH" sz="1400" dirty="0">
                <a:latin typeface="+mn-lt"/>
              </a:rPr>
              <a:t> = 4.250; % </a:t>
            </a:r>
            <a:r>
              <a:rPr lang="de-CH" sz="1400" dirty="0" err="1">
                <a:latin typeface="+mn-lt"/>
              </a:rPr>
              <a:t>permille</a:t>
            </a:r>
            <a:r>
              <a:rPr lang="de-CH" sz="1400" dirty="0">
                <a:latin typeface="+mn-lt"/>
              </a:rPr>
              <a:t> </a:t>
            </a:r>
            <a:r>
              <a:rPr lang="de-CH" sz="1400" dirty="0" err="1">
                <a:latin typeface="+mn-lt"/>
              </a:rPr>
              <a:t>difference</a:t>
            </a:r>
            <a:r>
              <a:rPr lang="de-CH" sz="1400" dirty="0">
                <a:latin typeface="+mn-lt"/>
              </a:rPr>
              <a:t> </a:t>
            </a:r>
            <a:r>
              <a:rPr lang="de-CH" sz="1400" dirty="0" err="1">
                <a:latin typeface="+mn-lt"/>
              </a:rPr>
              <a:t>energy</a:t>
            </a:r>
            <a:r>
              <a:rPr lang="de-CH" sz="1400" dirty="0">
                <a:latin typeface="+mn-lt"/>
              </a:rPr>
              <a:t> </a:t>
            </a:r>
            <a:r>
              <a:rPr lang="de-CH" sz="1400" dirty="0" err="1">
                <a:latin typeface="+mn-lt"/>
              </a:rPr>
              <a:t>centroid</a:t>
            </a:r>
            <a:endParaRPr lang="de-CH" sz="1400" dirty="0">
              <a:latin typeface="+mn-lt"/>
            </a:endParaRPr>
          </a:p>
        </p:txBody>
      </p:sp>
      <p:sp>
        <p:nvSpPr>
          <p:cNvPr id="13" name="TextBox 12">
            <a:extLst>
              <a:ext uri="{FF2B5EF4-FFF2-40B4-BE49-F238E27FC236}">
                <a16:creationId xmlns:a16="http://schemas.microsoft.com/office/drawing/2014/main" id="{0DEF5947-F8F7-5595-291F-B3A5D61BDD5E}"/>
              </a:ext>
            </a:extLst>
          </p:cNvPr>
          <p:cNvSpPr txBox="1"/>
          <p:nvPr/>
        </p:nvSpPr>
        <p:spPr bwMode="auto">
          <a:xfrm>
            <a:off x="7080018" y="832526"/>
            <a:ext cx="4341693" cy="738664"/>
          </a:xfrm>
          <a:prstGeom prst="rect">
            <a:avLst/>
          </a:prstGeom>
          <a:noFill/>
        </p:spPr>
        <p:txBody>
          <a:bodyPr wrap="square">
            <a:spAutoFit/>
          </a:bodyPr>
          <a:lstStyle/>
          <a:p>
            <a:r>
              <a:rPr lang="de-CH" sz="1400" dirty="0" err="1">
                <a:latin typeface="+mn-lt"/>
              </a:rPr>
              <a:t>Grad_EC</a:t>
            </a:r>
            <a:r>
              <a:rPr lang="de-CH" sz="1400" dirty="0">
                <a:latin typeface="+mn-lt"/>
              </a:rPr>
              <a:t> = 22.5; %MV/m</a:t>
            </a:r>
          </a:p>
          <a:p>
            <a:r>
              <a:rPr lang="de-CH" sz="1400" dirty="0" err="1">
                <a:latin typeface="+mn-lt"/>
              </a:rPr>
              <a:t>freq_EC</a:t>
            </a:r>
            <a:r>
              <a:rPr lang="de-CH" sz="1400" dirty="0">
                <a:latin typeface="+mn-lt"/>
              </a:rPr>
              <a:t> = 2.8; % GHz</a:t>
            </a:r>
          </a:p>
          <a:p>
            <a:r>
              <a:rPr lang="de-CH" sz="1400" dirty="0" err="1">
                <a:latin typeface="+mn-lt"/>
              </a:rPr>
              <a:t>Lstr_EC</a:t>
            </a:r>
            <a:r>
              <a:rPr lang="de-CH" sz="1400" dirty="0">
                <a:latin typeface="+mn-lt"/>
              </a:rPr>
              <a:t> = 35.711*</a:t>
            </a:r>
            <a:r>
              <a:rPr lang="de-CH" sz="1400" b="1" dirty="0">
                <a:solidFill>
                  <a:srgbClr val="0F90FF"/>
                </a:solidFill>
                <a:latin typeface="+mn-lt"/>
              </a:rPr>
              <a:t>1.05</a:t>
            </a:r>
            <a:r>
              <a:rPr lang="de-CH" sz="1400" dirty="0">
                <a:latin typeface="+mn-lt"/>
              </a:rPr>
              <a:t>; % m</a:t>
            </a:r>
          </a:p>
        </p:txBody>
      </p:sp>
      <p:sp>
        <p:nvSpPr>
          <p:cNvPr id="14" name="TextBox 13">
            <a:extLst>
              <a:ext uri="{FF2B5EF4-FFF2-40B4-BE49-F238E27FC236}">
                <a16:creationId xmlns:a16="http://schemas.microsoft.com/office/drawing/2014/main" id="{D1BD2ACE-A552-BF83-D31A-3E4F72CCB04F}"/>
              </a:ext>
            </a:extLst>
          </p:cNvPr>
          <p:cNvSpPr txBox="1"/>
          <p:nvPr/>
        </p:nvSpPr>
        <p:spPr bwMode="auto">
          <a:xfrm>
            <a:off x="1097361" y="1041519"/>
            <a:ext cx="822175" cy="338554"/>
          </a:xfrm>
          <a:prstGeom prst="rect">
            <a:avLst/>
          </a:prstGeom>
          <a:noFill/>
        </p:spPr>
        <p:txBody>
          <a:bodyPr wrap="square" rtlCol="0">
            <a:spAutoFit/>
          </a:bodyPr>
          <a:lstStyle/>
          <a:p>
            <a:r>
              <a:rPr lang="en-US" b="1" dirty="0">
                <a:latin typeface="+mn-lt"/>
              </a:rPr>
              <a:t>MODEL</a:t>
            </a:r>
            <a:endParaRPr lang="de-CH" b="1" dirty="0">
              <a:latin typeface="+mn-lt"/>
            </a:endParaRPr>
          </a:p>
        </p:txBody>
      </p:sp>
      <p:sp>
        <p:nvSpPr>
          <p:cNvPr id="15" name="Arrow: Right 14">
            <a:extLst>
              <a:ext uri="{FF2B5EF4-FFF2-40B4-BE49-F238E27FC236}">
                <a16:creationId xmlns:a16="http://schemas.microsoft.com/office/drawing/2014/main" id="{A90C9EDD-2FC2-1A48-6720-A23B96618363}"/>
              </a:ext>
            </a:extLst>
          </p:cNvPr>
          <p:cNvSpPr/>
          <p:nvPr/>
        </p:nvSpPr>
        <p:spPr bwMode="auto">
          <a:xfrm>
            <a:off x="1955540" y="1041519"/>
            <a:ext cx="288032" cy="338554"/>
          </a:xfrm>
          <a:prstGeom prst="rightArrow">
            <a:avLst/>
          </a:prstGeom>
          <a:solidFill>
            <a:srgbClr val="0070C0"/>
          </a:soli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tlCol="0" anchor="ctr"/>
          <a:lstStyle/>
          <a:p>
            <a:pPr algn="ctr"/>
            <a:endParaRPr lang="de-CH"/>
          </a:p>
        </p:txBody>
      </p:sp>
      <p:sp>
        <p:nvSpPr>
          <p:cNvPr id="16" name="TextBox 15">
            <a:extLst>
              <a:ext uri="{FF2B5EF4-FFF2-40B4-BE49-F238E27FC236}">
                <a16:creationId xmlns:a16="http://schemas.microsoft.com/office/drawing/2014/main" id="{95328811-E2F6-FBBB-4265-FE3D51803595}"/>
              </a:ext>
            </a:extLst>
          </p:cNvPr>
          <p:cNvSpPr txBox="1"/>
          <p:nvPr/>
        </p:nvSpPr>
        <p:spPr bwMode="auto">
          <a:xfrm>
            <a:off x="1055440" y="1769631"/>
            <a:ext cx="1146211" cy="338554"/>
          </a:xfrm>
          <a:prstGeom prst="rect">
            <a:avLst/>
          </a:prstGeom>
          <a:noFill/>
        </p:spPr>
        <p:txBody>
          <a:bodyPr wrap="square" rtlCol="0">
            <a:spAutoFit/>
          </a:bodyPr>
          <a:lstStyle/>
          <a:p>
            <a:r>
              <a:rPr lang="en-US" b="1" dirty="0">
                <a:latin typeface="+mn-lt"/>
              </a:rPr>
              <a:t>RESULTS</a:t>
            </a:r>
            <a:endParaRPr lang="de-CH" b="1" dirty="0">
              <a:latin typeface="+mn-lt"/>
            </a:endParaRPr>
          </a:p>
        </p:txBody>
      </p:sp>
      <p:sp>
        <p:nvSpPr>
          <p:cNvPr id="17" name="Arrow: Right 16">
            <a:extLst>
              <a:ext uri="{FF2B5EF4-FFF2-40B4-BE49-F238E27FC236}">
                <a16:creationId xmlns:a16="http://schemas.microsoft.com/office/drawing/2014/main" id="{F0FBF555-59E0-AB35-8207-398969689FF7}"/>
              </a:ext>
            </a:extLst>
          </p:cNvPr>
          <p:cNvSpPr/>
          <p:nvPr/>
        </p:nvSpPr>
        <p:spPr bwMode="auto">
          <a:xfrm rot="5400000">
            <a:off x="1195155" y="2103588"/>
            <a:ext cx="288032" cy="338554"/>
          </a:xfrm>
          <a:prstGeom prst="rightArrow">
            <a:avLst/>
          </a:prstGeom>
          <a:solidFill>
            <a:srgbClr val="0070C0"/>
          </a:soli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tlCol="0" anchor="ctr"/>
          <a:lstStyle/>
          <a:p>
            <a:pPr algn="ctr"/>
            <a:endParaRPr lang="de-CH"/>
          </a:p>
        </p:txBody>
      </p:sp>
      <p:sp>
        <p:nvSpPr>
          <p:cNvPr id="10" name="TextBox 9">
            <a:extLst>
              <a:ext uri="{FF2B5EF4-FFF2-40B4-BE49-F238E27FC236}">
                <a16:creationId xmlns:a16="http://schemas.microsoft.com/office/drawing/2014/main" id="{373194C0-68BB-D084-17CA-EF38AEE8B624}"/>
              </a:ext>
            </a:extLst>
          </p:cNvPr>
          <p:cNvSpPr txBox="1"/>
          <p:nvPr/>
        </p:nvSpPr>
        <p:spPr bwMode="auto">
          <a:xfrm>
            <a:off x="5971717" y="2108185"/>
            <a:ext cx="2894259" cy="3970318"/>
          </a:xfrm>
          <a:prstGeom prst="rect">
            <a:avLst/>
          </a:prstGeom>
          <a:noFill/>
        </p:spPr>
        <p:txBody>
          <a:bodyPr wrap="square">
            <a:spAutoFit/>
          </a:bodyPr>
          <a:lstStyle/>
          <a:p>
            <a:r>
              <a:rPr lang="de-CH" sz="1200" dirty="0">
                <a:latin typeface="+mn-lt"/>
              </a:rPr>
              <a:t>Final </a:t>
            </a:r>
            <a:r>
              <a:rPr lang="de-CH" sz="1200" dirty="0" err="1">
                <a:latin typeface="+mn-lt"/>
              </a:rPr>
              <a:t>bunches</a:t>
            </a:r>
            <a:r>
              <a:rPr lang="de-CH" sz="1200" dirty="0">
                <a:latin typeface="+mn-lt"/>
              </a:rPr>
              <a:t> n. 1</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3.8536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0.11893%</a:t>
            </a:r>
          </a:p>
          <a:p>
            <a:endParaRPr lang="de-CH" sz="1200" dirty="0">
              <a:latin typeface="+mn-lt"/>
            </a:endParaRPr>
          </a:p>
          <a:p>
            <a:r>
              <a:rPr lang="de-CH" sz="1200" dirty="0">
                <a:latin typeface="+mn-lt"/>
              </a:rPr>
              <a:t>Final </a:t>
            </a:r>
            <a:r>
              <a:rPr lang="de-CH" sz="1200" dirty="0" err="1">
                <a:latin typeface="+mn-lt"/>
              </a:rPr>
              <a:t>bunches</a:t>
            </a:r>
            <a:r>
              <a:rPr lang="de-CH" sz="1200" dirty="0">
                <a:latin typeface="+mn-lt"/>
              </a:rPr>
              <a:t> n. 2</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3.8196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0.11054%</a:t>
            </a:r>
          </a:p>
          <a:p>
            <a:r>
              <a:rPr lang="de-CH" sz="1200" dirty="0" err="1">
                <a:latin typeface="+mn-lt"/>
              </a:rPr>
              <a:t>Dt</a:t>
            </a:r>
            <a:r>
              <a:rPr lang="de-CH" sz="1200" dirty="0">
                <a:latin typeface="+mn-lt"/>
              </a:rPr>
              <a:t> = -1.4915 mm/c</a:t>
            </a:r>
          </a:p>
          <a:p>
            <a:r>
              <a:rPr lang="de-CH" sz="1200" dirty="0" err="1">
                <a:latin typeface="+mn-lt"/>
              </a:rPr>
              <a:t>Dp</a:t>
            </a:r>
            <a:r>
              <a:rPr lang="de-CH" sz="1200" dirty="0">
                <a:latin typeface="+mn-lt"/>
              </a:rPr>
              <a:t> = 14.2939 MeV/c</a:t>
            </a:r>
          </a:p>
          <a:p>
            <a:endParaRPr lang="de-CH" sz="1200" dirty="0">
              <a:latin typeface="+mn-lt"/>
            </a:endParaRPr>
          </a:p>
          <a:p>
            <a:r>
              <a:rPr lang="de-CH" sz="1200" dirty="0">
                <a:latin typeface="+mn-lt"/>
              </a:rPr>
              <a:t>Final </a:t>
            </a:r>
            <a:r>
              <a:rPr lang="de-CH" sz="1200" dirty="0" err="1">
                <a:latin typeface="+mn-lt"/>
              </a:rPr>
              <a:t>bunches</a:t>
            </a:r>
            <a:r>
              <a:rPr lang="de-CH" sz="1200" dirty="0">
                <a:latin typeface="+mn-lt"/>
              </a:rPr>
              <a:t> n. 3</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3.7862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0.097074%</a:t>
            </a:r>
          </a:p>
          <a:p>
            <a:r>
              <a:rPr lang="de-CH" sz="1200" dirty="0" err="1">
                <a:latin typeface="+mn-lt"/>
              </a:rPr>
              <a:t>Dt</a:t>
            </a:r>
            <a:r>
              <a:rPr lang="de-CH" sz="1200" dirty="0">
                <a:latin typeface="+mn-lt"/>
              </a:rPr>
              <a:t> = -1.474 mm/c</a:t>
            </a:r>
          </a:p>
          <a:p>
            <a:r>
              <a:rPr lang="de-CH" sz="1200" dirty="0" err="1">
                <a:latin typeface="+mn-lt"/>
              </a:rPr>
              <a:t>Dp</a:t>
            </a:r>
            <a:r>
              <a:rPr lang="de-CH" sz="1200" dirty="0">
                <a:latin typeface="+mn-lt"/>
              </a:rPr>
              <a:t> = 15.56 MeV/c</a:t>
            </a:r>
          </a:p>
          <a:p>
            <a:endParaRPr lang="de-CH" sz="1200" dirty="0">
              <a:latin typeface="+mn-lt"/>
            </a:endParaRPr>
          </a:p>
          <a:p>
            <a:r>
              <a:rPr lang="de-CH" sz="1200" dirty="0">
                <a:latin typeface="+mn-lt"/>
              </a:rPr>
              <a:t>Final </a:t>
            </a:r>
            <a:r>
              <a:rPr lang="de-CH" sz="1200" dirty="0" err="1">
                <a:latin typeface="+mn-lt"/>
              </a:rPr>
              <a:t>bunches</a:t>
            </a:r>
            <a:r>
              <a:rPr lang="de-CH" sz="1200" dirty="0">
                <a:latin typeface="+mn-lt"/>
              </a:rPr>
              <a:t> n. 4</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3.7532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0.080109%</a:t>
            </a:r>
          </a:p>
          <a:p>
            <a:r>
              <a:rPr lang="de-CH" sz="1200" dirty="0" err="1">
                <a:latin typeface="+mn-lt"/>
              </a:rPr>
              <a:t>Dt</a:t>
            </a:r>
            <a:r>
              <a:rPr lang="de-CH" sz="1200" dirty="0">
                <a:latin typeface="+mn-lt"/>
              </a:rPr>
              <a:t> = -1.4567 mm/c</a:t>
            </a:r>
          </a:p>
          <a:p>
            <a:r>
              <a:rPr lang="de-CH" sz="1200" dirty="0" err="1">
                <a:latin typeface="+mn-lt"/>
              </a:rPr>
              <a:t>Dp</a:t>
            </a:r>
            <a:r>
              <a:rPr lang="de-CH" sz="1200" dirty="0">
                <a:latin typeface="+mn-lt"/>
              </a:rPr>
              <a:t> = 17.3188 MeV/c</a:t>
            </a:r>
          </a:p>
        </p:txBody>
      </p:sp>
      <p:sp>
        <p:nvSpPr>
          <p:cNvPr id="18" name="TextBox 17">
            <a:extLst>
              <a:ext uri="{FF2B5EF4-FFF2-40B4-BE49-F238E27FC236}">
                <a16:creationId xmlns:a16="http://schemas.microsoft.com/office/drawing/2014/main" id="{628EE081-F40B-0E2C-959D-2C87847718B1}"/>
              </a:ext>
            </a:extLst>
          </p:cNvPr>
          <p:cNvSpPr txBox="1"/>
          <p:nvPr/>
        </p:nvSpPr>
        <p:spPr bwMode="auto">
          <a:xfrm>
            <a:off x="8719848" y="2351782"/>
            <a:ext cx="3355588" cy="1077218"/>
          </a:xfrm>
          <a:prstGeom prst="rect">
            <a:avLst/>
          </a:prstGeom>
          <a:noFill/>
        </p:spPr>
        <p:txBody>
          <a:bodyPr wrap="square">
            <a:spAutoFit/>
          </a:bodyPr>
          <a:lstStyle/>
          <a:p>
            <a:r>
              <a:rPr lang="en-US" dirty="0">
                <a:solidFill>
                  <a:srgbClr val="0F90FF"/>
                </a:solidFill>
                <a:latin typeface="+mn-lt"/>
              </a:rPr>
              <a:t>DE/E centroids </a:t>
            </a:r>
            <a:r>
              <a:rPr lang="en-US" dirty="0">
                <a:latin typeface="+mn-lt"/>
              </a:rPr>
              <a:t>compensated at 8.5e-4 (0.25% full “train” compared to 2%) to be better tuned the voltage, if necessary</a:t>
            </a:r>
            <a:endParaRPr lang="de-CH" dirty="0">
              <a:latin typeface="+mn-lt"/>
            </a:endParaRPr>
          </a:p>
        </p:txBody>
      </p:sp>
      <p:sp>
        <p:nvSpPr>
          <p:cNvPr id="19" name="TextBox 18">
            <a:extLst>
              <a:ext uri="{FF2B5EF4-FFF2-40B4-BE49-F238E27FC236}">
                <a16:creationId xmlns:a16="http://schemas.microsoft.com/office/drawing/2014/main" id="{2D42B38D-BA0A-40D6-56EF-2D2DBE0EC35A}"/>
              </a:ext>
            </a:extLst>
          </p:cNvPr>
          <p:cNvSpPr txBox="1"/>
          <p:nvPr/>
        </p:nvSpPr>
        <p:spPr bwMode="auto">
          <a:xfrm>
            <a:off x="8719848" y="3509902"/>
            <a:ext cx="3355588" cy="584775"/>
          </a:xfrm>
          <a:prstGeom prst="rect">
            <a:avLst/>
          </a:prstGeom>
          <a:noFill/>
        </p:spPr>
        <p:txBody>
          <a:bodyPr wrap="square">
            <a:spAutoFit/>
          </a:bodyPr>
          <a:lstStyle/>
          <a:p>
            <a:r>
              <a:rPr lang="en-US" dirty="0">
                <a:solidFill>
                  <a:srgbClr val="0F90FF"/>
                </a:solidFill>
                <a:latin typeface="+mn-lt"/>
              </a:rPr>
              <a:t>Extra time separation </a:t>
            </a:r>
            <a:r>
              <a:rPr lang="en-US" dirty="0">
                <a:latin typeface="+mn-lt"/>
              </a:rPr>
              <a:t>around 1.5 mm bunch-to-bunch</a:t>
            </a:r>
            <a:endParaRPr lang="de-CH" dirty="0">
              <a:latin typeface="+mn-lt"/>
            </a:endParaRPr>
          </a:p>
        </p:txBody>
      </p:sp>
      <p:sp>
        <p:nvSpPr>
          <p:cNvPr id="20" name="TextBox 19">
            <a:extLst>
              <a:ext uri="{FF2B5EF4-FFF2-40B4-BE49-F238E27FC236}">
                <a16:creationId xmlns:a16="http://schemas.microsoft.com/office/drawing/2014/main" id="{6EA39BDF-C2DD-FAD7-5603-0CFC9FF74F19}"/>
              </a:ext>
            </a:extLst>
          </p:cNvPr>
          <p:cNvSpPr txBox="1"/>
          <p:nvPr/>
        </p:nvSpPr>
        <p:spPr bwMode="auto">
          <a:xfrm>
            <a:off x="8780948" y="4236083"/>
            <a:ext cx="3233388" cy="2062103"/>
          </a:xfrm>
          <a:prstGeom prst="rect">
            <a:avLst/>
          </a:prstGeom>
          <a:noFill/>
        </p:spPr>
        <p:txBody>
          <a:bodyPr wrap="square" rtlCol="0">
            <a:spAutoFit/>
          </a:bodyPr>
          <a:lstStyle/>
          <a:p>
            <a:r>
              <a:rPr lang="de-CH" dirty="0">
                <a:latin typeface="+mn-lt"/>
              </a:rPr>
              <a:t>I </a:t>
            </a:r>
            <a:r>
              <a:rPr lang="de-CH" dirty="0" err="1">
                <a:latin typeface="+mn-lt"/>
              </a:rPr>
              <a:t>need</a:t>
            </a:r>
            <a:r>
              <a:rPr lang="de-CH" dirty="0">
                <a:latin typeface="+mn-lt"/>
              </a:rPr>
              <a:t> negative </a:t>
            </a:r>
            <a:r>
              <a:rPr lang="de-CH" dirty="0" err="1">
                <a:latin typeface="+mn-lt"/>
              </a:rPr>
              <a:t>sign</a:t>
            </a:r>
            <a:r>
              <a:rPr lang="de-CH" dirty="0">
                <a:latin typeface="+mn-lt"/>
              </a:rPr>
              <a:t> </a:t>
            </a:r>
            <a:r>
              <a:rPr lang="de-CH" dirty="0" err="1">
                <a:latin typeface="+mn-lt"/>
              </a:rPr>
              <a:t>chirp</a:t>
            </a:r>
            <a:r>
              <a:rPr lang="de-CH" dirty="0">
                <a:latin typeface="+mn-lt"/>
              </a:rPr>
              <a:t> </a:t>
            </a:r>
            <a:r>
              <a:rPr lang="de-CH" dirty="0">
                <a:latin typeface="+mn-lt"/>
                <a:sym typeface="Wingdings" panose="05000000000000000000" pitchFamily="2" charset="2"/>
              </a:rPr>
              <a:t> </a:t>
            </a:r>
            <a:r>
              <a:rPr lang="de-CH" dirty="0" err="1">
                <a:latin typeface="+mn-lt"/>
                <a:sym typeface="Wingdings" panose="05000000000000000000" pitchFamily="2" charset="2"/>
              </a:rPr>
              <a:t>overcompression</a:t>
            </a:r>
            <a:r>
              <a:rPr lang="de-CH" dirty="0">
                <a:latin typeface="+mn-lt"/>
                <a:sym typeface="Wingdings" panose="05000000000000000000" pitchFamily="2" charset="2"/>
              </a:rPr>
              <a:t> in BC, </a:t>
            </a:r>
            <a:r>
              <a:rPr lang="de-CH" dirty="0" err="1">
                <a:latin typeface="+mn-lt"/>
                <a:sym typeface="Wingdings" panose="05000000000000000000" pitchFamily="2" charset="2"/>
              </a:rPr>
              <a:t>or</a:t>
            </a:r>
            <a:r>
              <a:rPr lang="de-CH" dirty="0">
                <a:latin typeface="+mn-lt"/>
                <a:sym typeface="Wingdings" panose="05000000000000000000" pitchFamily="2" charset="2"/>
              </a:rPr>
              <a:t> </a:t>
            </a:r>
            <a:r>
              <a:rPr lang="de-CH" dirty="0" err="1">
                <a:latin typeface="+mn-lt"/>
                <a:sym typeface="Wingdings" panose="05000000000000000000" pitchFamily="2" charset="2"/>
              </a:rPr>
              <a:t>swapped</a:t>
            </a:r>
            <a:r>
              <a:rPr lang="de-CH" dirty="0">
                <a:latin typeface="+mn-lt"/>
                <a:sym typeface="Wingdings" panose="05000000000000000000" pitchFamily="2" charset="2"/>
              </a:rPr>
              <a:t> R56 </a:t>
            </a:r>
            <a:r>
              <a:rPr lang="de-CH" dirty="0" err="1">
                <a:latin typeface="+mn-lt"/>
                <a:sym typeface="Wingdings" panose="05000000000000000000" pitchFamily="2" charset="2"/>
              </a:rPr>
              <a:t>sign</a:t>
            </a:r>
            <a:r>
              <a:rPr lang="de-CH" dirty="0">
                <a:latin typeface="+mn-lt"/>
                <a:sym typeface="Wingdings" panose="05000000000000000000" pitchFamily="2" charset="2"/>
              </a:rPr>
              <a:t> in </a:t>
            </a:r>
            <a:r>
              <a:rPr lang="de-CH" dirty="0" err="1">
                <a:latin typeface="+mn-lt"/>
                <a:sym typeface="Wingdings" panose="05000000000000000000" pitchFamily="2" charset="2"/>
              </a:rPr>
              <a:t>the</a:t>
            </a:r>
            <a:r>
              <a:rPr lang="de-CH" dirty="0">
                <a:latin typeface="+mn-lt"/>
                <a:sym typeface="Wingdings" panose="05000000000000000000" pitchFamily="2" charset="2"/>
              </a:rPr>
              <a:t> DR BC </a:t>
            </a:r>
            <a:r>
              <a:rPr lang="de-CH" dirty="0" err="1">
                <a:latin typeface="+mn-lt"/>
                <a:sym typeface="Wingdings" panose="05000000000000000000" pitchFamily="2" charset="2"/>
              </a:rPr>
              <a:t>or</a:t>
            </a:r>
            <a:r>
              <a:rPr lang="de-CH" dirty="0">
                <a:latin typeface="+mn-lt"/>
                <a:sym typeface="Wingdings" panose="05000000000000000000" pitchFamily="2" charset="2"/>
              </a:rPr>
              <a:t> in </a:t>
            </a:r>
            <a:r>
              <a:rPr lang="de-CH" dirty="0" err="1">
                <a:latin typeface="+mn-lt"/>
                <a:sym typeface="Wingdings" panose="05000000000000000000" pitchFamily="2" charset="2"/>
              </a:rPr>
              <a:t>our</a:t>
            </a:r>
            <a:r>
              <a:rPr lang="de-CH" dirty="0">
                <a:latin typeface="+mn-lt"/>
                <a:sym typeface="Wingdings" panose="05000000000000000000" pitchFamily="2" charset="2"/>
              </a:rPr>
              <a:t> </a:t>
            </a:r>
            <a:r>
              <a:rPr lang="de-CH" dirty="0" err="1">
                <a:latin typeface="+mn-lt"/>
                <a:sym typeface="Wingdings" panose="05000000000000000000" pitchFamily="2" charset="2"/>
              </a:rPr>
              <a:t>case</a:t>
            </a:r>
            <a:endParaRPr lang="de-CH" dirty="0">
              <a:latin typeface="+mn-lt"/>
              <a:sym typeface="Wingdings" panose="05000000000000000000" pitchFamily="2" charset="2"/>
            </a:endParaRPr>
          </a:p>
          <a:p>
            <a:endParaRPr lang="de-CH" dirty="0">
              <a:latin typeface="+mn-lt"/>
              <a:sym typeface="Wingdings" panose="05000000000000000000" pitchFamily="2" charset="2"/>
            </a:endParaRPr>
          </a:p>
          <a:p>
            <a:r>
              <a:rPr lang="de-CH" dirty="0">
                <a:latin typeface="+mn-lt"/>
                <a:sym typeface="Wingdings" panose="05000000000000000000" pitchFamily="2" charset="2"/>
              </a:rPr>
              <a:t>More </a:t>
            </a:r>
            <a:r>
              <a:rPr lang="de-CH" dirty="0" err="1">
                <a:latin typeface="+mn-lt"/>
                <a:sym typeface="Wingdings" panose="05000000000000000000" pitchFamily="2" charset="2"/>
              </a:rPr>
              <a:t>wakefield</a:t>
            </a:r>
            <a:r>
              <a:rPr lang="de-CH" dirty="0">
                <a:latin typeface="+mn-lt"/>
                <a:sym typeface="Wingdings" panose="05000000000000000000" pitchFamily="2" charset="2"/>
              </a:rPr>
              <a:t> </a:t>
            </a:r>
            <a:r>
              <a:rPr lang="de-CH" dirty="0" err="1">
                <a:latin typeface="+mn-lt"/>
                <a:sym typeface="Wingdings" panose="05000000000000000000" pitchFamily="2" charset="2"/>
              </a:rPr>
              <a:t>would</a:t>
            </a:r>
            <a:r>
              <a:rPr lang="de-CH" dirty="0">
                <a:latin typeface="+mn-lt"/>
                <a:sym typeface="Wingdings" panose="05000000000000000000" pitchFamily="2" charset="2"/>
              </a:rPr>
              <a:t> </a:t>
            </a:r>
            <a:r>
              <a:rPr lang="de-CH" dirty="0" err="1">
                <a:latin typeface="+mn-lt"/>
                <a:sym typeface="Wingdings" panose="05000000000000000000" pitchFamily="2" charset="2"/>
              </a:rPr>
              <a:t>be</a:t>
            </a:r>
            <a:r>
              <a:rPr lang="de-CH" dirty="0">
                <a:latin typeface="+mn-lt"/>
                <a:sym typeface="Wingdings" panose="05000000000000000000" pitchFamily="2" charset="2"/>
              </a:rPr>
              <a:t> </a:t>
            </a:r>
            <a:r>
              <a:rPr lang="de-CH" dirty="0" err="1">
                <a:latin typeface="+mn-lt"/>
                <a:sym typeface="Wingdings" panose="05000000000000000000" pitchFamily="2" charset="2"/>
              </a:rPr>
              <a:t>beneficial</a:t>
            </a:r>
            <a:r>
              <a:rPr lang="de-CH" dirty="0">
                <a:latin typeface="+mn-lt"/>
                <a:sym typeface="Wingdings" panose="05000000000000000000" pitchFamily="2" charset="2"/>
              </a:rPr>
              <a:t>  </a:t>
            </a:r>
            <a:r>
              <a:rPr lang="de-CH" dirty="0" err="1">
                <a:latin typeface="+mn-lt"/>
                <a:sym typeface="Wingdings" panose="05000000000000000000" pitchFamily="2" charset="2"/>
              </a:rPr>
              <a:t>consider</a:t>
            </a:r>
            <a:r>
              <a:rPr lang="de-CH" dirty="0">
                <a:latin typeface="+mn-lt"/>
                <a:sym typeface="Wingdings" panose="05000000000000000000" pitchFamily="2" charset="2"/>
              </a:rPr>
              <a:t> </a:t>
            </a:r>
            <a:r>
              <a:rPr lang="de-CH" dirty="0" err="1">
                <a:latin typeface="+mn-lt"/>
                <a:sym typeface="Wingdings" panose="05000000000000000000" pitchFamily="2" charset="2"/>
              </a:rPr>
              <a:t>to</a:t>
            </a:r>
            <a:r>
              <a:rPr lang="de-CH" dirty="0">
                <a:latin typeface="+mn-lt"/>
                <a:sym typeface="Wingdings" panose="05000000000000000000" pitchFamily="2" charset="2"/>
              </a:rPr>
              <a:t> </a:t>
            </a:r>
            <a:r>
              <a:rPr lang="de-CH" dirty="0" err="1">
                <a:latin typeface="+mn-lt"/>
                <a:sym typeface="Wingdings" panose="05000000000000000000" pitchFamily="2" charset="2"/>
              </a:rPr>
              <a:t>shorten</a:t>
            </a:r>
            <a:r>
              <a:rPr lang="de-CH" dirty="0">
                <a:latin typeface="+mn-lt"/>
                <a:sym typeface="Wingdings" panose="05000000000000000000" pitchFamily="2" charset="2"/>
              </a:rPr>
              <a:t> </a:t>
            </a:r>
            <a:r>
              <a:rPr lang="de-CH" dirty="0" err="1">
                <a:latin typeface="+mn-lt"/>
                <a:sym typeface="Wingdings" panose="05000000000000000000" pitchFamily="2" charset="2"/>
              </a:rPr>
              <a:t>the</a:t>
            </a:r>
            <a:r>
              <a:rPr lang="de-CH" dirty="0">
                <a:latin typeface="+mn-lt"/>
                <a:sym typeface="Wingdings" panose="05000000000000000000" pitchFamily="2" charset="2"/>
              </a:rPr>
              <a:t> </a:t>
            </a:r>
            <a:r>
              <a:rPr lang="de-CH" dirty="0" err="1">
                <a:latin typeface="+mn-lt"/>
                <a:sym typeface="Wingdings" panose="05000000000000000000" pitchFamily="2" charset="2"/>
              </a:rPr>
              <a:t>bunch</a:t>
            </a:r>
            <a:r>
              <a:rPr lang="de-CH" dirty="0">
                <a:latin typeface="+mn-lt"/>
                <a:sym typeface="Wingdings" panose="05000000000000000000" pitchFamily="2" charset="2"/>
              </a:rPr>
              <a:t> (</a:t>
            </a:r>
            <a:r>
              <a:rPr lang="de-CH" dirty="0" err="1">
                <a:latin typeface="+mn-lt"/>
                <a:sym typeface="Wingdings" panose="05000000000000000000" pitchFamily="2" charset="2"/>
              </a:rPr>
              <a:t>reduce</a:t>
            </a:r>
            <a:r>
              <a:rPr lang="de-CH" dirty="0">
                <a:latin typeface="+mn-lt"/>
                <a:sym typeface="Wingdings" panose="05000000000000000000" pitchFamily="2" charset="2"/>
              </a:rPr>
              <a:t> </a:t>
            </a:r>
            <a:r>
              <a:rPr lang="de-CH" dirty="0" err="1">
                <a:latin typeface="+mn-lt"/>
                <a:sym typeface="Wingdings" panose="05000000000000000000" pitchFamily="2" charset="2"/>
              </a:rPr>
              <a:t>tranvserse</a:t>
            </a:r>
            <a:r>
              <a:rPr lang="de-CH" dirty="0">
                <a:latin typeface="+mn-lt"/>
                <a:sym typeface="Wingdings" panose="05000000000000000000" pitchFamily="2" charset="2"/>
              </a:rPr>
              <a:t>) and </a:t>
            </a:r>
            <a:r>
              <a:rPr lang="de-CH" dirty="0" err="1">
                <a:latin typeface="+mn-lt"/>
                <a:sym typeface="Wingdings" panose="05000000000000000000" pitchFamily="2" charset="2"/>
              </a:rPr>
              <a:t>reduce</a:t>
            </a:r>
            <a:r>
              <a:rPr lang="de-CH" dirty="0">
                <a:latin typeface="+mn-lt"/>
                <a:sym typeface="Wingdings" panose="05000000000000000000" pitchFamily="2" charset="2"/>
              </a:rPr>
              <a:t> </a:t>
            </a:r>
            <a:r>
              <a:rPr lang="de-CH" dirty="0" err="1">
                <a:latin typeface="+mn-lt"/>
                <a:sym typeface="Wingdings" panose="05000000000000000000" pitchFamily="2" charset="2"/>
              </a:rPr>
              <a:t>the</a:t>
            </a:r>
            <a:r>
              <a:rPr lang="de-CH" dirty="0">
                <a:latin typeface="+mn-lt"/>
                <a:sym typeface="Wingdings" panose="05000000000000000000" pitchFamily="2" charset="2"/>
              </a:rPr>
              <a:t> RF </a:t>
            </a:r>
            <a:r>
              <a:rPr lang="de-CH" dirty="0" err="1">
                <a:latin typeface="+mn-lt"/>
                <a:sym typeface="Wingdings" panose="05000000000000000000" pitchFamily="2" charset="2"/>
              </a:rPr>
              <a:t>aperture</a:t>
            </a:r>
            <a:endParaRPr lang="de-CH" dirty="0">
              <a:latin typeface="+mn-lt"/>
            </a:endParaRPr>
          </a:p>
        </p:txBody>
      </p:sp>
      <p:sp>
        <p:nvSpPr>
          <p:cNvPr id="21" name="TextBox 20">
            <a:extLst>
              <a:ext uri="{FF2B5EF4-FFF2-40B4-BE49-F238E27FC236}">
                <a16:creationId xmlns:a16="http://schemas.microsoft.com/office/drawing/2014/main" id="{63D569D7-CB21-61C8-D68C-343B2EFF0C19}"/>
              </a:ext>
            </a:extLst>
          </p:cNvPr>
          <p:cNvSpPr txBox="1"/>
          <p:nvPr/>
        </p:nvSpPr>
        <p:spPr bwMode="auto">
          <a:xfrm>
            <a:off x="8760296" y="1988840"/>
            <a:ext cx="2808312" cy="369332"/>
          </a:xfrm>
          <a:prstGeom prst="rect">
            <a:avLst/>
          </a:prstGeom>
          <a:noFill/>
        </p:spPr>
        <p:txBody>
          <a:bodyPr wrap="square" rtlCol="0">
            <a:spAutoFit/>
          </a:bodyPr>
          <a:lstStyle/>
          <a:p>
            <a:r>
              <a:rPr lang="de-CH" sz="1800" b="1" dirty="0">
                <a:latin typeface="+mn-lt"/>
              </a:rPr>
              <a:t>Comments</a:t>
            </a:r>
          </a:p>
        </p:txBody>
      </p:sp>
    </p:spTree>
    <p:extLst>
      <p:ext uri="{BB962C8B-B14F-4D97-AF65-F5344CB8AC3E}">
        <p14:creationId xmlns:p14="http://schemas.microsoft.com/office/powerpoint/2010/main" val="19542546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72FB08-F7DA-2FF6-DA0B-0DBC99F339C7}"/>
              </a:ext>
            </a:extLst>
          </p:cNvPr>
          <p:cNvSpPr>
            <a:spLocks noGrp="1"/>
          </p:cNvSpPr>
          <p:nvPr>
            <p:ph type="title"/>
          </p:nvPr>
        </p:nvSpPr>
        <p:spPr/>
        <p:txBody>
          <a:bodyPr/>
          <a:lstStyle/>
          <a:p>
            <a:r>
              <a:rPr lang="en-US" dirty="0"/>
              <a:t>Q = 500 </a:t>
            </a:r>
            <a:r>
              <a:rPr lang="en-US" dirty="0" err="1"/>
              <a:t>pC</a:t>
            </a:r>
            <a:r>
              <a:rPr lang="en-US" dirty="0"/>
              <a:t>, same as in the previous slide</a:t>
            </a:r>
            <a:endParaRPr lang="de-CH" dirty="0"/>
          </a:p>
        </p:txBody>
      </p:sp>
      <p:sp>
        <p:nvSpPr>
          <p:cNvPr id="4" name="Slide Number Placeholder 3">
            <a:extLst>
              <a:ext uri="{FF2B5EF4-FFF2-40B4-BE49-F238E27FC236}">
                <a16:creationId xmlns:a16="http://schemas.microsoft.com/office/drawing/2014/main" id="{9EB9028D-049C-A914-A978-292E0E824BB7}"/>
              </a:ext>
            </a:extLst>
          </p:cNvPr>
          <p:cNvSpPr>
            <a:spLocks noGrp="1"/>
          </p:cNvSpPr>
          <p:nvPr>
            <p:ph type="sldNum" sz="quarter" idx="16"/>
          </p:nvPr>
        </p:nvSpPr>
        <p:spPr/>
        <p:txBody>
          <a:bodyPr/>
          <a:lstStyle/>
          <a:p>
            <a:pPr algn="r">
              <a:defRPr/>
            </a:pPr>
            <a:r>
              <a:rPr lang="de-DE"/>
              <a:t>page </a:t>
            </a:r>
            <a:fld id="{EBC07571-3134-BB4B-B83F-1A9FE18D34F3}" type="slidenum">
              <a:rPr lang="de-DE" smtClean="0"/>
              <a:t>35</a:t>
            </a:fld>
            <a:endParaRPr lang="de-DE"/>
          </a:p>
        </p:txBody>
      </p:sp>
      <p:sp>
        <p:nvSpPr>
          <p:cNvPr id="5" name="TextBox 4">
            <a:extLst>
              <a:ext uri="{FF2B5EF4-FFF2-40B4-BE49-F238E27FC236}">
                <a16:creationId xmlns:a16="http://schemas.microsoft.com/office/drawing/2014/main" id="{413A4F80-C862-8531-5759-008F050BFC08}"/>
              </a:ext>
            </a:extLst>
          </p:cNvPr>
          <p:cNvSpPr txBox="1"/>
          <p:nvPr/>
        </p:nvSpPr>
        <p:spPr bwMode="auto">
          <a:xfrm>
            <a:off x="1343472" y="980728"/>
            <a:ext cx="10009112" cy="338554"/>
          </a:xfrm>
          <a:prstGeom prst="rect">
            <a:avLst/>
          </a:prstGeom>
          <a:noFill/>
        </p:spPr>
        <p:txBody>
          <a:bodyPr wrap="square" rtlCol="0">
            <a:spAutoFit/>
          </a:bodyPr>
          <a:lstStyle/>
          <a:p>
            <a:r>
              <a:rPr lang="en-US" dirty="0">
                <a:latin typeface="+mn-lt"/>
              </a:rPr>
              <a:t>I run HE linac and BC with Q = 0.5 </a:t>
            </a:r>
            <a:r>
              <a:rPr lang="en-US" dirty="0" err="1">
                <a:latin typeface="+mn-lt"/>
              </a:rPr>
              <a:t>nC</a:t>
            </a:r>
            <a:r>
              <a:rPr lang="en-US" dirty="0">
                <a:latin typeface="+mn-lt"/>
              </a:rPr>
              <a:t> without touching any parameter</a:t>
            </a:r>
            <a:endParaRPr lang="de-CH" dirty="0">
              <a:latin typeface="+mn-lt"/>
            </a:endParaRPr>
          </a:p>
        </p:txBody>
      </p:sp>
      <p:pic>
        <p:nvPicPr>
          <p:cNvPr id="7" name="Picture 6">
            <a:extLst>
              <a:ext uri="{FF2B5EF4-FFF2-40B4-BE49-F238E27FC236}">
                <a16:creationId xmlns:a16="http://schemas.microsoft.com/office/drawing/2014/main" id="{BEC6F04E-747F-A2A6-B483-B570EC5A7D98}"/>
              </a:ext>
            </a:extLst>
          </p:cNvPr>
          <p:cNvPicPr>
            <a:picLocks noChangeAspect="1"/>
          </p:cNvPicPr>
          <p:nvPr/>
        </p:nvPicPr>
        <p:blipFill>
          <a:blip r:embed="rId2"/>
          <a:stretch>
            <a:fillRect/>
          </a:stretch>
        </p:blipFill>
        <p:spPr>
          <a:xfrm>
            <a:off x="1703512" y="1544845"/>
            <a:ext cx="5038725" cy="3714750"/>
          </a:xfrm>
          <a:prstGeom prst="rect">
            <a:avLst/>
          </a:prstGeom>
        </p:spPr>
      </p:pic>
      <p:sp>
        <p:nvSpPr>
          <p:cNvPr id="9" name="TextBox 8">
            <a:extLst>
              <a:ext uri="{FF2B5EF4-FFF2-40B4-BE49-F238E27FC236}">
                <a16:creationId xmlns:a16="http://schemas.microsoft.com/office/drawing/2014/main" id="{63F3B5BF-E696-C3AC-90A0-CEDFF3FDE95C}"/>
              </a:ext>
            </a:extLst>
          </p:cNvPr>
          <p:cNvSpPr txBox="1"/>
          <p:nvPr/>
        </p:nvSpPr>
        <p:spPr bwMode="auto">
          <a:xfrm>
            <a:off x="7392144" y="1499910"/>
            <a:ext cx="3344908" cy="3785652"/>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endParaRPr lang="de-CH" b="1" dirty="0">
              <a:latin typeface="+mn-lt"/>
            </a:endParaRP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2.3415 mm</a:t>
            </a:r>
          </a:p>
          <a:p>
            <a:r>
              <a:rPr lang="de-CH" dirty="0" err="1">
                <a:latin typeface="+mn-lt"/>
              </a:rPr>
              <a:t>rms</a:t>
            </a:r>
            <a:r>
              <a:rPr lang="de-CH" dirty="0">
                <a:latin typeface="+mn-lt"/>
              </a:rPr>
              <a:t> </a:t>
            </a:r>
            <a:r>
              <a:rPr lang="de-CH" dirty="0" err="1">
                <a:latin typeface="+mn-lt"/>
              </a:rPr>
              <a:t>dp</a:t>
            </a:r>
            <a:r>
              <a:rPr lang="de-CH" dirty="0">
                <a:latin typeface="+mn-lt"/>
              </a:rPr>
              <a:t>/p = 0.20196%</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2.325 mm</a:t>
            </a:r>
          </a:p>
          <a:p>
            <a:r>
              <a:rPr lang="de-CH" dirty="0" err="1">
                <a:latin typeface="+mn-lt"/>
              </a:rPr>
              <a:t>rms</a:t>
            </a:r>
            <a:r>
              <a:rPr lang="de-CH" dirty="0">
                <a:latin typeface="+mn-lt"/>
              </a:rPr>
              <a:t> </a:t>
            </a:r>
            <a:r>
              <a:rPr lang="de-CH" dirty="0" err="1">
                <a:latin typeface="+mn-lt"/>
              </a:rPr>
              <a:t>dp</a:t>
            </a:r>
            <a:r>
              <a:rPr lang="de-CH" dirty="0">
                <a:latin typeface="+mn-lt"/>
              </a:rPr>
              <a:t>/p = 0.19972%</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2.3088 mm</a:t>
            </a:r>
          </a:p>
          <a:p>
            <a:r>
              <a:rPr lang="de-CH" dirty="0" err="1">
                <a:latin typeface="+mn-lt"/>
              </a:rPr>
              <a:t>rms</a:t>
            </a:r>
            <a:r>
              <a:rPr lang="de-CH" dirty="0">
                <a:latin typeface="+mn-lt"/>
              </a:rPr>
              <a:t> </a:t>
            </a:r>
            <a:r>
              <a:rPr lang="de-CH" dirty="0" err="1">
                <a:latin typeface="+mn-lt"/>
              </a:rPr>
              <a:t>dp</a:t>
            </a:r>
            <a:r>
              <a:rPr lang="de-CH" dirty="0">
                <a:latin typeface="+mn-lt"/>
              </a:rPr>
              <a:t>/p = 0.19353%</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2.2928 mm</a:t>
            </a:r>
          </a:p>
          <a:p>
            <a:r>
              <a:rPr lang="de-CH" dirty="0" err="1">
                <a:latin typeface="+mn-lt"/>
              </a:rPr>
              <a:t>rms</a:t>
            </a:r>
            <a:r>
              <a:rPr lang="de-CH" dirty="0">
                <a:latin typeface="+mn-lt"/>
              </a:rPr>
              <a:t> </a:t>
            </a:r>
            <a:r>
              <a:rPr lang="de-CH" dirty="0" err="1">
                <a:latin typeface="+mn-lt"/>
              </a:rPr>
              <a:t>dp</a:t>
            </a:r>
            <a:r>
              <a:rPr lang="de-CH" dirty="0">
                <a:latin typeface="+mn-lt"/>
              </a:rPr>
              <a:t>/p = 0.18362%</a:t>
            </a:r>
          </a:p>
        </p:txBody>
      </p:sp>
      <p:sp>
        <p:nvSpPr>
          <p:cNvPr id="10" name="TextBox 9">
            <a:extLst>
              <a:ext uri="{FF2B5EF4-FFF2-40B4-BE49-F238E27FC236}">
                <a16:creationId xmlns:a16="http://schemas.microsoft.com/office/drawing/2014/main" id="{E3BF043C-DB5C-578C-B9BE-31B6B6C93E2E}"/>
              </a:ext>
            </a:extLst>
          </p:cNvPr>
          <p:cNvSpPr txBox="1"/>
          <p:nvPr/>
        </p:nvSpPr>
        <p:spPr bwMode="auto">
          <a:xfrm>
            <a:off x="482595" y="5466190"/>
            <a:ext cx="10945216" cy="830997"/>
          </a:xfrm>
          <a:prstGeom prst="rect">
            <a:avLst/>
          </a:prstGeom>
          <a:noFill/>
        </p:spPr>
        <p:txBody>
          <a:bodyPr wrap="square" rtlCol="0">
            <a:spAutoFit/>
          </a:bodyPr>
          <a:lstStyle/>
          <a:p>
            <a:r>
              <a:rPr lang="en-US" dirty="0">
                <a:latin typeface="+mn-lt"/>
              </a:rPr>
              <a:t>For low value of the charge are the target parameters the same as for higher Q? Are 0.2% and 2.3 mm bunch length ok for low Q?</a:t>
            </a:r>
          </a:p>
          <a:p>
            <a:endParaRPr lang="en-US" dirty="0">
              <a:latin typeface="+mn-lt"/>
            </a:endParaRPr>
          </a:p>
          <a:p>
            <a:r>
              <a:rPr lang="en-US" dirty="0">
                <a:latin typeface="+mn-lt"/>
              </a:rPr>
              <a:t>We can give what we get and ask if the booster people can check.</a:t>
            </a:r>
            <a:endParaRPr lang="de-CH" dirty="0">
              <a:latin typeface="+mn-lt"/>
            </a:endParaRPr>
          </a:p>
        </p:txBody>
      </p:sp>
    </p:spTree>
    <p:extLst>
      <p:ext uri="{BB962C8B-B14F-4D97-AF65-F5344CB8AC3E}">
        <p14:creationId xmlns:p14="http://schemas.microsoft.com/office/powerpoint/2010/main" val="5123226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72FB08-F7DA-2FF6-DA0B-0DBC99F339C7}"/>
              </a:ext>
            </a:extLst>
          </p:cNvPr>
          <p:cNvSpPr>
            <a:spLocks noGrp="1"/>
          </p:cNvSpPr>
          <p:nvPr>
            <p:ph type="title"/>
          </p:nvPr>
        </p:nvSpPr>
        <p:spPr/>
        <p:txBody>
          <a:bodyPr/>
          <a:lstStyle/>
          <a:p>
            <a:r>
              <a:rPr lang="en-US" dirty="0"/>
              <a:t>Q = 5 </a:t>
            </a:r>
            <a:r>
              <a:rPr lang="en-US" dirty="0" err="1"/>
              <a:t>pC</a:t>
            </a:r>
            <a:endParaRPr lang="de-CH" dirty="0"/>
          </a:p>
        </p:txBody>
      </p:sp>
      <p:sp>
        <p:nvSpPr>
          <p:cNvPr id="4" name="Slide Number Placeholder 3">
            <a:extLst>
              <a:ext uri="{FF2B5EF4-FFF2-40B4-BE49-F238E27FC236}">
                <a16:creationId xmlns:a16="http://schemas.microsoft.com/office/drawing/2014/main" id="{9EB9028D-049C-A914-A978-292E0E824BB7}"/>
              </a:ext>
            </a:extLst>
          </p:cNvPr>
          <p:cNvSpPr>
            <a:spLocks noGrp="1"/>
          </p:cNvSpPr>
          <p:nvPr>
            <p:ph type="sldNum" sz="quarter" idx="16"/>
          </p:nvPr>
        </p:nvSpPr>
        <p:spPr/>
        <p:txBody>
          <a:bodyPr/>
          <a:lstStyle/>
          <a:p>
            <a:pPr algn="r">
              <a:defRPr/>
            </a:pPr>
            <a:r>
              <a:rPr lang="de-DE"/>
              <a:t>page </a:t>
            </a:r>
            <a:fld id="{EBC07571-3134-BB4B-B83F-1A9FE18D34F3}" type="slidenum">
              <a:rPr lang="de-DE" smtClean="0"/>
              <a:t>36</a:t>
            </a:fld>
            <a:endParaRPr lang="de-DE"/>
          </a:p>
        </p:txBody>
      </p:sp>
      <p:sp>
        <p:nvSpPr>
          <p:cNvPr id="5" name="TextBox 4">
            <a:extLst>
              <a:ext uri="{FF2B5EF4-FFF2-40B4-BE49-F238E27FC236}">
                <a16:creationId xmlns:a16="http://schemas.microsoft.com/office/drawing/2014/main" id="{413A4F80-C862-8531-5759-008F050BFC08}"/>
              </a:ext>
            </a:extLst>
          </p:cNvPr>
          <p:cNvSpPr txBox="1"/>
          <p:nvPr/>
        </p:nvSpPr>
        <p:spPr bwMode="auto">
          <a:xfrm>
            <a:off x="1316465" y="781947"/>
            <a:ext cx="10009112" cy="338554"/>
          </a:xfrm>
          <a:prstGeom prst="rect">
            <a:avLst/>
          </a:prstGeom>
          <a:noFill/>
        </p:spPr>
        <p:txBody>
          <a:bodyPr wrap="square" rtlCol="0">
            <a:spAutoFit/>
          </a:bodyPr>
          <a:lstStyle/>
          <a:p>
            <a:r>
              <a:rPr lang="en-US" dirty="0">
                <a:latin typeface="+mn-lt"/>
              </a:rPr>
              <a:t>I run HE linac and BC with Q = 5 </a:t>
            </a:r>
            <a:r>
              <a:rPr lang="en-US" dirty="0" err="1">
                <a:latin typeface="+mn-lt"/>
              </a:rPr>
              <a:t>pC</a:t>
            </a:r>
            <a:r>
              <a:rPr lang="en-US" dirty="0">
                <a:latin typeface="+mn-lt"/>
              </a:rPr>
              <a:t> without touching any parameter</a:t>
            </a:r>
            <a:endParaRPr lang="de-CH" dirty="0">
              <a:latin typeface="+mn-lt"/>
            </a:endParaRPr>
          </a:p>
        </p:txBody>
      </p:sp>
      <p:sp>
        <p:nvSpPr>
          <p:cNvPr id="10" name="TextBox 9">
            <a:extLst>
              <a:ext uri="{FF2B5EF4-FFF2-40B4-BE49-F238E27FC236}">
                <a16:creationId xmlns:a16="http://schemas.microsoft.com/office/drawing/2014/main" id="{E3BF043C-DB5C-578C-B9BE-31B6B6C93E2E}"/>
              </a:ext>
            </a:extLst>
          </p:cNvPr>
          <p:cNvSpPr txBox="1"/>
          <p:nvPr/>
        </p:nvSpPr>
        <p:spPr bwMode="auto">
          <a:xfrm>
            <a:off x="518162" y="5824530"/>
            <a:ext cx="10945216" cy="830997"/>
          </a:xfrm>
          <a:prstGeom prst="rect">
            <a:avLst/>
          </a:prstGeom>
          <a:noFill/>
        </p:spPr>
        <p:txBody>
          <a:bodyPr wrap="square" rtlCol="0">
            <a:spAutoFit/>
          </a:bodyPr>
          <a:lstStyle/>
          <a:p>
            <a:r>
              <a:rPr lang="en-US" dirty="0">
                <a:latin typeface="+mn-lt"/>
              </a:rPr>
              <a:t>For low value of the charge are the target parameters the same as for higher Q? Are 0.2% and 2.3 mm bunch length ok for low Q?</a:t>
            </a:r>
          </a:p>
          <a:p>
            <a:endParaRPr lang="en-US" dirty="0">
              <a:latin typeface="+mn-lt"/>
            </a:endParaRPr>
          </a:p>
          <a:p>
            <a:r>
              <a:rPr lang="en-US" dirty="0">
                <a:latin typeface="+mn-lt"/>
              </a:rPr>
              <a:t>We can give what we get and ask if the booster people can check.</a:t>
            </a:r>
            <a:endParaRPr lang="de-CH" dirty="0">
              <a:latin typeface="+mn-lt"/>
            </a:endParaRPr>
          </a:p>
        </p:txBody>
      </p:sp>
      <p:sp>
        <p:nvSpPr>
          <p:cNvPr id="6" name="TextBox 5">
            <a:extLst>
              <a:ext uri="{FF2B5EF4-FFF2-40B4-BE49-F238E27FC236}">
                <a16:creationId xmlns:a16="http://schemas.microsoft.com/office/drawing/2014/main" id="{2A90EAC8-E3F5-653E-58BB-F7521C26EBA9}"/>
              </a:ext>
            </a:extLst>
          </p:cNvPr>
          <p:cNvSpPr txBox="1"/>
          <p:nvPr/>
        </p:nvSpPr>
        <p:spPr bwMode="auto">
          <a:xfrm>
            <a:off x="1294489" y="4751478"/>
            <a:ext cx="3217335" cy="584775"/>
          </a:xfrm>
          <a:prstGeom prst="rect">
            <a:avLst/>
          </a:prstGeom>
          <a:noFill/>
        </p:spPr>
        <p:txBody>
          <a:bodyPr wrap="square">
            <a:spAutoFit/>
          </a:bodyPr>
          <a:lstStyle/>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0.99876 mm</a:t>
            </a:r>
          </a:p>
          <a:p>
            <a:r>
              <a:rPr lang="de-CH" dirty="0" err="1">
                <a:latin typeface="+mn-lt"/>
              </a:rPr>
              <a:t>rms</a:t>
            </a:r>
            <a:r>
              <a:rPr lang="de-CH" dirty="0">
                <a:latin typeface="+mn-lt"/>
              </a:rPr>
              <a:t> </a:t>
            </a:r>
            <a:r>
              <a:rPr lang="de-CH" dirty="0" err="1">
                <a:latin typeface="+mn-lt"/>
              </a:rPr>
              <a:t>dp</a:t>
            </a:r>
            <a:r>
              <a:rPr lang="de-CH" dirty="0">
                <a:latin typeface="+mn-lt"/>
              </a:rPr>
              <a:t>/p = 0.20885%</a:t>
            </a:r>
          </a:p>
        </p:txBody>
      </p:sp>
      <p:pic>
        <p:nvPicPr>
          <p:cNvPr id="11" name="Picture 10">
            <a:extLst>
              <a:ext uri="{FF2B5EF4-FFF2-40B4-BE49-F238E27FC236}">
                <a16:creationId xmlns:a16="http://schemas.microsoft.com/office/drawing/2014/main" id="{B5DA75A5-E222-C709-2535-64D2DB12795E}"/>
              </a:ext>
            </a:extLst>
          </p:cNvPr>
          <p:cNvPicPr>
            <a:picLocks noChangeAspect="1"/>
          </p:cNvPicPr>
          <p:nvPr/>
        </p:nvPicPr>
        <p:blipFill>
          <a:blip r:embed="rId2"/>
          <a:stretch>
            <a:fillRect/>
          </a:stretch>
        </p:blipFill>
        <p:spPr>
          <a:xfrm>
            <a:off x="695400" y="1810742"/>
            <a:ext cx="4137066" cy="2914402"/>
          </a:xfrm>
          <a:prstGeom prst="rect">
            <a:avLst/>
          </a:prstGeom>
        </p:spPr>
      </p:pic>
      <p:sp>
        <p:nvSpPr>
          <p:cNvPr id="12" name="TextBox 11">
            <a:extLst>
              <a:ext uri="{FF2B5EF4-FFF2-40B4-BE49-F238E27FC236}">
                <a16:creationId xmlns:a16="http://schemas.microsoft.com/office/drawing/2014/main" id="{5CFCA63E-E11F-8717-0CC1-D6E286ACCA1D}"/>
              </a:ext>
            </a:extLst>
          </p:cNvPr>
          <p:cNvSpPr txBox="1"/>
          <p:nvPr/>
        </p:nvSpPr>
        <p:spPr bwMode="auto">
          <a:xfrm>
            <a:off x="1467789" y="1373548"/>
            <a:ext cx="2592288" cy="338554"/>
          </a:xfrm>
          <a:prstGeom prst="rect">
            <a:avLst/>
          </a:prstGeom>
          <a:noFill/>
        </p:spPr>
        <p:txBody>
          <a:bodyPr wrap="square" rtlCol="0">
            <a:spAutoFit/>
          </a:bodyPr>
          <a:lstStyle/>
          <a:p>
            <a:pPr algn="ctr"/>
            <a:r>
              <a:rPr lang="en-US" b="1" dirty="0"/>
              <a:t>Upstream of BC</a:t>
            </a:r>
            <a:endParaRPr lang="de-CH" b="1" dirty="0"/>
          </a:p>
        </p:txBody>
      </p:sp>
      <p:sp>
        <p:nvSpPr>
          <p:cNvPr id="14" name="TextBox 13">
            <a:extLst>
              <a:ext uri="{FF2B5EF4-FFF2-40B4-BE49-F238E27FC236}">
                <a16:creationId xmlns:a16="http://schemas.microsoft.com/office/drawing/2014/main" id="{52C851BE-2BAB-BA3B-D91B-49CA6C1CBA03}"/>
              </a:ext>
            </a:extLst>
          </p:cNvPr>
          <p:cNvSpPr txBox="1"/>
          <p:nvPr/>
        </p:nvSpPr>
        <p:spPr bwMode="auto">
          <a:xfrm>
            <a:off x="9762943" y="1656263"/>
            <a:ext cx="2380630" cy="3000821"/>
          </a:xfrm>
          <a:prstGeom prst="rect">
            <a:avLst/>
          </a:prstGeom>
          <a:noFill/>
        </p:spPr>
        <p:txBody>
          <a:bodyPr wrap="square">
            <a:spAutoFit/>
          </a:bodyPr>
          <a:lstStyle/>
          <a:p>
            <a:r>
              <a:rPr lang="de-CH" sz="1050" dirty="0"/>
              <a:t>Final </a:t>
            </a:r>
            <a:r>
              <a:rPr lang="de-CH" sz="1050" dirty="0" err="1"/>
              <a:t>bunches</a:t>
            </a:r>
            <a:r>
              <a:rPr lang="de-CH" sz="1050" dirty="0"/>
              <a:t> n. 1</a:t>
            </a:r>
          </a:p>
          <a:p>
            <a:r>
              <a:rPr lang="de-CH" sz="1050" dirty="0" err="1"/>
              <a:t>rms</a:t>
            </a:r>
            <a:r>
              <a:rPr lang="de-CH" sz="1050" dirty="0"/>
              <a:t> </a:t>
            </a:r>
            <a:r>
              <a:rPr lang="de-CH" sz="1050" dirty="0" err="1"/>
              <a:t>bunch</a:t>
            </a:r>
            <a:r>
              <a:rPr lang="de-CH" sz="1050" dirty="0"/>
              <a:t> </a:t>
            </a:r>
            <a:r>
              <a:rPr lang="de-CH" sz="1050" dirty="0" err="1"/>
              <a:t>length</a:t>
            </a:r>
            <a:r>
              <a:rPr lang="de-CH" sz="1050" dirty="0"/>
              <a:t> = 2.2119 mm</a:t>
            </a:r>
          </a:p>
          <a:p>
            <a:r>
              <a:rPr lang="de-CH" sz="1050" dirty="0" err="1"/>
              <a:t>rms</a:t>
            </a:r>
            <a:r>
              <a:rPr lang="de-CH" sz="1050" dirty="0"/>
              <a:t> </a:t>
            </a:r>
            <a:r>
              <a:rPr lang="de-CH" sz="1050" dirty="0" err="1"/>
              <a:t>dp</a:t>
            </a:r>
            <a:r>
              <a:rPr lang="de-CH" sz="1050" dirty="0"/>
              <a:t>/p = 0.20922%</a:t>
            </a:r>
          </a:p>
          <a:p>
            <a:endParaRPr lang="de-CH" sz="1050" dirty="0"/>
          </a:p>
          <a:p>
            <a:r>
              <a:rPr lang="de-CH" sz="1050" dirty="0"/>
              <a:t>Final </a:t>
            </a:r>
            <a:r>
              <a:rPr lang="de-CH" sz="1050" dirty="0" err="1"/>
              <a:t>bunches</a:t>
            </a:r>
            <a:r>
              <a:rPr lang="de-CH" sz="1050" dirty="0"/>
              <a:t> n. 2</a:t>
            </a:r>
          </a:p>
          <a:p>
            <a:r>
              <a:rPr lang="de-CH" sz="1050" dirty="0" err="1"/>
              <a:t>rms</a:t>
            </a:r>
            <a:r>
              <a:rPr lang="de-CH" sz="1050" dirty="0"/>
              <a:t> </a:t>
            </a:r>
            <a:r>
              <a:rPr lang="de-CH" sz="1050" dirty="0" err="1"/>
              <a:t>bunch</a:t>
            </a:r>
            <a:r>
              <a:rPr lang="de-CH" sz="1050" dirty="0"/>
              <a:t> </a:t>
            </a:r>
            <a:r>
              <a:rPr lang="de-CH" sz="1050" dirty="0" err="1"/>
              <a:t>length</a:t>
            </a:r>
            <a:r>
              <a:rPr lang="de-CH" sz="1050" dirty="0"/>
              <a:t> = 2.1969 mm</a:t>
            </a:r>
          </a:p>
          <a:p>
            <a:r>
              <a:rPr lang="de-CH" sz="1050" dirty="0" err="1"/>
              <a:t>rms</a:t>
            </a:r>
            <a:r>
              <a:rPr lang="de-CH" sz="1050" dirty="0"/>
              <a:t> </a:t>
            </a:r>
            <a:r>
              <a:rPr lang="de-CH" sz="1050" dirty="0" err="1"/>
              <a:t>dp</a:t>
            </a:r>
            <a:r>
              <a:rPr lang="de-CH" sz="1050" dirty="0"/>
              <a:t>/p = 0.20782%</a:t>
            </a:r>
          </a:p>
          <a:p>
            <a:r>
              <a:rPr lang="de-CH" sz="1050" dirty="0" err="1"/>
              <a:t>Dt</a:t>
            </a:r>
            <a:r>
              <a:rPr lang="de-CH" sz="1050" dirty="0"/>
              <a:t> = -1.5179 mm/c</a:t>
            </a:r>
          </a:p>
          <a:p>
            <a:endParaRPr lang="de-CH" sz="1050" dirty="0"/>
          </a:p>
          <a:p>
            <a:r>
              <a:rPr lang="de-CH" sz="1050" dirty="0"/>
              <a:t>Final </a:t>
            </a:r>
            <a:r>
              <a:rPr lang="de-CH" sz="1050" dirty="0" err="1"/>
              <a:t>bunches</a:t>
            </a:r>
            <a:r>
              <a:rPr lang="de-CH" sz="1050" dirty="0"/>
              <a:t> n. 3</a:t>
            </a:r>
          </a:p>
          <a:p>
            <a:r>
              <a:rPr lang="de-CH" sz="1050" dirty="0" err="1"/>
              <a:t>rms</a:t>
            </a:r>
            <a:r>
              <a:rPr lang="de-CH" sz="1050" dirty="0"/>
              <a:t> </a:t>
            </a:r>
            <a:r>
              <a:rPr lang="de-CH" sz="1050" dirty="0" err="1"/>
              <a:t>bunch</a:t>
            </a:r>
            <a:r>
              <a:rPr lang="de-CH" sz="1050" dirty="0"/>
              <a:t> </a:t>
            </a:r>
            <a:r>
              <a:rPr lang="de-CH" sz="1050" dirty="0" err="1"/>
              <a:t>length</a:t>
            </a:r>
            <a:r>
              <a:rPr lang="de-CH" sz="1050" dirty="0"/>
              <a:t> = 2.182 mm</a:t>
            </a:r>
          </a:p>
          <a:p>
            <a:r>
              <a:rPr lang="de-CH" sz="1050" dirty="0" err="1"/>
              <a:t>rms</a:t>
            </a:r>
            <a:r>
              <a:rPr lang="de-CH" sz="1050" dirty="0"/>
              <a:t> </a:t>
            </a:r>
            <a:r>
              <a:rPr lang="de-CH" sz="1050" dirty="0" err="1"/>
              <a:t>dp</a:t>
            </a:r>
            <a:r>
              <a:rPr lang="de-CH" sz="1050" dirty="0"/>
              <a:t>/p = 0.20276%</a:t>
            </a:r>
          </a:p>
          <a:p>
            <a:r>
              <a:rPr lang="de-CH" sz="1050" dirty="0" err="1"/>
              <a:t>Dt</a:t>
            </a:r>
            <a:r>
              <a:rPr lang="de-CH" sz="1050" dirty="0"/>
              <a:t> = -1.5001 mm/c</a:t>
            </a:r>
          </a:p>
          <a:p>
            <a:endParaRPr lang="de-CH" sz="1050" dirty="0"/>
          </a:p>
          <a:p>
            <a:r>
              <a:rPr lang="de-CH" sz="1050" dirty="0"/>
              <a:t>Final </a:t>
            </a:r>
            <a:r>
              <a:rPr lang="de-CH" sz="1050" dirty="0" err="1"/>
              <a:t>bunches</a:t>
            </a:r>
            <a:r>
              <a:rPr lang="de-CH" sz="1050" dirty="0"/>
              <a:t> n. 4</a:t>
            </a:r>
          </a:p>
          <a:p>
            <a:r>
              <a:rPr lang="de-CH" sz="1050" dirty="0" err="1"/>
              <a:t>rms</a:t>
            </a:r>
            <a:r>
              <a:rPr lang="de-CH" sz="1050" dirty="0"/>
              <a:t> </a:t>
            </a:r>
            <a:r>
              <a:rPr lang="de-CH" sz="1050" dirty="0" err="1"/>
              <a:t>bunch</a:t>
            </a:r>
            <a:r>
              <a:rPr lang="de-CH" sz="1050" dirty="0"/>
              <a:t> </a:t>
            </a:r>
            <a:r>
              <a:rPr lang="de-CH" sz="1050" dirty="0" err="1"/>
              <a:t>length</a:t>
            </a:r>
            <a:r>
              <a:rPr lang="de-CH" sz="1050" dirty="0"/>
              <a:t> = 2.1674 mm</a:t>
            </a:r>
          </a:p>
          <a:p>
            <a:r>
              <a:rPr lang="de-CH" sz="1050" dirty="0" err="1"/>
              <a:t>rms</a:t>
            </a:r>
            <a:r>
              <a:rPr lang="de-CH" sz="1050" dirty="0"/>
              <a:t> </a:t>
            </a:r>
            <a:r>
              <a:rPr lang="de-CH" sz="1050" dirty="0" err="1"/>
              <a:t>dp</a:t>
            </a:r>
            <a:r>
              <a:rPr lang="de-CH" sz="1050" dirty="0"/>
              <a:t>/p = 0.19424%</a:t>
            </a:r>
          </a:p>
          <a:p>
            <a:r>
              <a:rPr lang="de-CH" sz="1050" dirty="0" err="1"/>
              <a:t>Dt</a:t>
            </a:r>
            <a:r>
              <a:rPr lang="de-CH" sz="1050" dirty="0"/>
              <a:t> = -1.4825 mm/c</a:t>
            </a:r>
          </a:p>
        </p:txBody>
      </p:sp>
      <p:pic>
        <p:nvPicPr>
          <p:cNvPr id="16" name="Picture 15">
            <a:extLst>
              <a:ext uri="{FF2B5EF4-FFF2-40B4-BE49-F238E27FC236}">
                <a16:creationId xmlns:a16="http://schemas.microsoft.com/office/drawing/2014/main" id="{21F4FAB3-2A69-0EB9-2353-5E4E92B01906}"/>
              </a:ext>
            </a:extLst>
          </p:cNvPr>
          <p:cNvPicPr>
            <a:picLocks noChangeAspect="1"/>
          </p:cNvPicPr>
          <p:nvPr/>
        </p:nvPicPr>
        <p:blipFill>
          <a:blip r:embed="rId3"/>
          <a:stretch>
            <a:fillRect/>
          </a:stretch>
        </p:blipFill>
        <p:spPr>
          <a:xfrm>
            <a:off x="5015880" y="1591021"/>
            <a:ext cx="4757648" cy="3452845"/>
          </a:xfrm>
          <a:prstGeom prst="rect">
            <a:avLst/>
          </a:prstGeom>
        </p:spPr>
      </p:pic>
      <p:sp>
        <p:nvSpPr>
          <p:cNvPr id="17" name="TextBox 16">
            <a:extLst>
              <a:ext uri="{FF2B5EF4-FFF2-40B4-BE49-F238E27FC236}">
                <a16:creationId xmlns:a16="http://schemas.microsoft.com/office/drawing/2014/main" id="{2A8F307A-5099-A2B2-25F8-E2BBAEDD9635}"/>
              </a:ext>
            </a:extLst>
          </p:cNvPr>
          <p:cNvSpPr txBox="1"/>
          <p:nvPr/>
        </p:nvSpPr>
        <p:spPr bwMode="auto">
          <a:xfrm>
            <a:off x="5912396" y="1373548"/>
            <a:ext cx="2592288" cy="338554"/>
          </a:xfrm>
          <a:prstGeom prst="rect">
            <a:avLst/>
          </a:prstGeom>
          <a:noFill/>
        </p:spPr>
        <p:txBody>
          <a:bodyPr wrap="square" rtlCol="0">
            <a:spAutoFit/>
          </a:bodyPr>
          <a:lstStyle/>
          <a:p>
            <a:pPr algn="ctr"/>
            <a:r>
              <a:rPr lang="en-US" b="1" dirty="0"/>
              <a:t>Downstream of BC</a:t>
            </a:r>
            <a:endParaRPr lang="de-CH" b="1" dirty="0"/>
          </a:p>
        </p:txBody>
      </p:sp>
    </p:spTree>
    <p:extLst>
      <p:ext uri="{BB962C8B-B14F-4D97-AF65-F5344CB8AC3E}">
        <p14:creationId xmlns:p14="http://schemas.microsoft.com/office/powerpoint/2010/main" val="2899882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7E8F9C-80C1-BBC6-B18A-300114974FFB}"/>
              </a:ext>
            </a:extLst>
          </p:cNvPr>
          <p:cNvSpPr>
            <a:spLocks noGrp="1"/>
          </p:cNvSpPr>
          <p:nvPr>
            <p:ph type="title"/>
          </p:nvPr>
        </p:nvSpPr>
        <p:spPr/>
        <p:txBody>
          <a:bodyPr/>
          <a:lstStyle/>
          <a:p>
            <a:r>
              <a:rPr lang="en-US" dirty="0"/>
              <a:t>Proposed design</a:t>
            </a:r>
            <a:endParaRPr lang="de-CH" dirty="0"/>
          </a:p>
        </p:txBody>
      </p:sp>
      <p:sp>
        <p:nvSpPr>
          <p:cNvPr id="4" name="Slide Number Placeholder 3">
            <a:extLst>
              <a:ext uri="{FF2B5EF4-FFF2-40B4-BE49-F238E27FC236}">
                <a16:creationId xmlns:a16="http://schemas.microsoft.com/office/drawing/2014/main" id="{F6B4AE8C-DA1F-224F-4583-428A8CDE57D3}"/>
              </a:ext>
            </a:extLst>
          </p:cNvPr>
          <p:cNvSpPr>
            <a:spLocks noGrp="1"/>
          </p:cNvSpPr>
          <p:nvPr>
            <p:ph type="sldNum" sz="quarter" idx="16"/>
          </p:nvPr>
        </p:nvSpPr>
        <p:spPr/>
        <p:txBody>
          <a:bodyPr/>
          <a:lstStyle/>
          <a:p>
            <a:pPr algn="r">
              <a:defRPr/>
            </a:pPr>
            <a:r>
              <a:rPr lang="de-DE"/>
              <a:t>page </a:t>
            </a:r>
            <a:fld id="{EBC07571-3134-BB4B-B83F-1A9FE18D34F3}" type="slidenum">
              <a:rPr lang="de-DE" smtClean="0"/>
              <a:t>37</a:t>
            </a:fld>
            <a:endParaRPr lang="de-DE"/>
          </a:p>
        </p:txBody>
      </p:sp>
      <p:cxnSp>
        <p:nvCxnSpPr>
          <p:cNvPr id="5" name="Straight Connector 4">
            <a:extLst>
              <a:ext uri="{FF2B5EF4-FFF2-40B4-BE49-F238E27FC236}">
                <a16:creationId xmlns:a16="http://schemas.microsoft.com/office/drawing/2014/main" id="{B1339DC2-86E8-E2B0-CA73-CF29FAF19358}"/>
              </a:ext>
            </a:extLst>
          </p:cNvPr>
          <p:cNvCxnSpPr>
            <a:cxnSpLocks/>
          </p:cNvCxnSpPr>
          <p:nvPr/>
        </p:nvCxnSpPr>
        <p:spPr bwMode="auto">
          <a:xfrm>
            <a:off x="2604587" y="1567126"/>
            <a:ext cx="2035714" cy="0"/>
          </a:xfrm>
          <a:prstGeom prst="line">
            <a:avLst/>
          </a:prstGeom>
          <a:solidFill>
            <a:schemeClr val="accent1"/>
          </a:solidFill>
          <a:ln w="28575" cap="flat" cmpd="sng" algn="ctr">
            <a:solidFill>
              <a:srgbClr val="002C53"/>
            </a:solidFill>
            <a:prstDash val="solid"/>
            <a:round/>
            <a:headEnd type="none" w="med" len="med"/>
            <a:tailEnd type="none" w="med" len="med"/>
          </a:ln>
          <a:effectLst/>
        </p:spPr>
      </p:cxnSp>
      <p:cxnSp>
        <p:nvCxnSpPr>
          <p:cNvPr id="6" name="Straight Connector 5">
            <a:extLst>
              <a:ext uri="{FF2B5EF4-FFF2-40B4-BE49-F238E27FC236}">
                <a16:creationId xmlns:a16="http://schemas.microsoft.com/office/drawing/2014/main" id="{55738DFE-CB5A-26F2-2B8A-02D46DD2446D}"/>
              </a:ext>
            </a:extLst>
          </p:cNvPr>
          <p:cNvCxnSpPr>
            <a:cxnSpLocks/>
          </p:cNvCxnSpPr>
          <p:nvPr/>
        </p:nvCxnSpPr>
        <p:spPr bwMode="auto">
          <a:xfrm>
            <a:off x="5798777" y="1596090"/>
            <a:ext cx="5625815" cy="0"/>
          </a:xfrm>
          <a:prstGeom prst="line">
            <a:avLst/>
          </a:prstGeom>
          <a:solidFill>
            <a:schemeClr val="accent1"/>
          </a:solidFill>
          <a:ln w="28575" cap="flat" cmpd="sng" algn="ctr">
            <a:solidFill>
              <a:srgbClr val="002C53"/>
            </a:solidFill>
            <a:prstDash val="solid"/>
            <a:round/>
            <a:headEnd type="none" w="med" len="med"/>
            <a:tailEnd type="none" w="med" len="med"/>
          </a:ln>
          <a:effectLst/>
        </p:spPr>
      </p:cxnSp>
      <p:sp>
        <p:nvSpPr>
          <p:cNvPr id="7" name="TextBox 6">
            <a:extLst>
              <a:ext uri="{FF2B5EF4-FFF2-40B4-BE49-F238E27FC236}">
                <a16:creationId xmlns:a16="http://schemas.microsoft.com/office/drawing/2014/main" id="{8B60267A-0FA4-1FCD-E9DE-4A291E11FD5D}"/>
              </a:ext>
            </a:extLst>
          </p:cNvPr>
          <p:cNvSpPr txBox="1"/>
          <p:nvPr/>
        </p:nvSpPr>
        <p:spPr>
          <a:xfrm>
            <a:off x="2265944" y="1698189"/>
            <a:ext cx="1220559" cy="344415"/>
          </a:xfrm>
          <a:prstGeom prst="rect">
            <a:avLst/>
          </a:prstGeom>
          <a:noFill/>
        </p:spPr>
        <p:txBody>
          <a:bodyPr wrap="square" lIns="0" tIns="0" rIns="0" bIns="0" rtlCol="0">
            <a:noAutofit/>
          </a:bodyPr>
          <a:lstStyle/>
          <a:p>
            <a:pPr algn="ctr">
              <a:lnSpc>
                <a:spcPct val="110000"/>
              </a:lnSpc>
            </a:pPr>
            <a:r>
              <a:rPr lang="en-US" b="1" kern="1000" spc="30" dirty="0">
                <a:latin typeface="Symbol" panose="05050102010706020507" pitchFamily="18" charset="2"/>
                <a:cs typeface="Franklin Gothic Book"/>
              </a:rPr>
              <a:t>s</a:t>
            </a:r>
            <a:r>
              <a:rPr lang="en-US" b="1" kern="1000" spc="30" baseline="-25000" dirty="0">
                <a:latin typeface="+mn-lt"/>
                <a:cs typeface="Franklin Gothic Book"/>
              </a:rPr>
              <a:t>z0 </a:t>
            </a:r>
            <a:r>
              <a:rPr lang="en-US" kern="1000" spc="30" dirty="0">
                <a:cs typeface="Franklin Gothic Book"/>
              </a:rPr>
              <a:t>~</a:t>
            </a:r>
            <a:r>
              <a:rPr lang="en-US" b="1" kern="1000" spc="30" dirty="0">
                <a:latin typeface="+mn-lt"/>
                <a:cs typeface="Franklin Gothic Book"/>
              </a:rPr>
              <a:t> 1 mm</a:t>
            </a:r>
            <a:endParaRPr lang="de-CH" b="1" kern="1000" spc="30" dirty="0" err="1">
              <a:latin typeface="+mn-lt"/>
              <a:cs typeface="Franklin Gothic Book"/>
            </a:endParaRPr>
          </a:p>
        </p:txBody>
      </p:sp>
      <p:sp>
        <p:nvSpPr>
          <p:cNvPr id="8" name="Rounded Rectangle 85">
            <a:extLst>
              <a:ext uri="{FF2B5EF4-FFF2-40B4-BE49-F238E27FC236}">
                <a16:creationId xmlns:a16="http://schemas.microsoft.com/office/drawing/2014/main" id="{DA16AEF5-FE51-1BB1-B924-DDFFA7481293}"/>
              </a:ext>
            </a:extLst>
          </p:cNvPr>
          <p:cNvSpPr/>
          <p:nvPr/>
        </p:nvSpPr>
        <p:spPr bwMode="auto">
          <a:xfrm>
            <a:off x="2942044" y="1384787"/>
            <a:ext cx="1233075" cy="325499"/>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algn="ctr" rtl="0" eaLnBrk="0" fontAlgn="base" hangingPunct="0">
              <a:spcBef>
                <a:spcPct val="0"/>
              </a:spcBef>
              <a:spcAft>
                <a:spcPct val="0"/>
              </a:spcAft>
            </a:pPr>
            <a:endParaRPr lang="de-CH" sz="2400">
              <a:latin typeface="Times" charset="0"/>
            </a:endParaRPr>
          </a:p>
        </p:txBody>
      </p:sp>
      <p:sp>
        <p:nvSpPr>
          <p:cNvPr id="9" name="TextBox 8">
            <a:extLst>
              <a:ext uri="{FF2B5EF4-FFF2-40B4-BE49-F238E27FC236}">
                <a16:creationId xmlns:a16="http://schemas.microsoft.com/office/drawing/2014/main" id="{0BB0981E-C543-522A-3F9B-585ED443104E}"/>
              </a:ext>
            </a:extLst>
          </p:cNvPr>
          <p:cNvSpPr txBox="1"/>
          <p:nvPr/>
        </p:nvSpPr>
        <p:spPr bwMode="auto">
          <a:xfrm>
            <a:off x="2932842" y="1381294"/>
            <a:ext cx="1301898" cy="338554"/>
          </a:xfrm>
          <a:prstGeom prst="rect">
            <a:avLst/>
          </a:prstGeom>
          <a:noFill/>
        </p:spPr>
        <p:txBody>
          <a:bodyPr wrap="square" rtlCol="0">
            <a:spAutoFit/>
          </a:bodyPr>
          <a:lstStyle/>
          <a:p>
            <a:pPr algn="ctr"/>
            <a:r>
              <a:rPr lang="en-US" b="1" cap="small" dirty="0">
                <a:solidFill>
                  <a:schemeClr val="bg1"/>
                </a:solidFill>
                <a:latin typeface="+mn-lt"/>
              </a:rPr>
              <a:t>HE linac</a:t>
            </a:r>
            <a:endParaRPr lang="de-CH" b="1" cap="small" dirty="0">
              <a:solidFill>
                <a:schemeClr val="bg1"/>
              </a:solidFill>
              <a:latin typeface="+mn-lt"/>
            </a:endParaRPr>
          </a:p>
        </p:txBody>
      </p:sp>
      <p:sp>
        <p:nvSpPr>
          <p:cNvPr id="10" name="TextBox 9">
            <a:extLst>
              <a:ext uri="{FF2B5EF4-FFF2-40B4-BE49-F238E27FC236}">
                <a16:creationId xmlns:a16="http://schemas.microsoft.com/office/drawing/2014/main" id="{B6CA5A4E-E606-899A-DF40-5F830A62B0AC}"/>
              </a:ext>
            </a:extLst>
          </p:cNvPr>
          <p:cNvSpPr txBox="1"/>
          <p:nvPr/>
        </p:nvSpPr>
        <p:spPr>
          <a:xfrm>
            <a:off x="2722594" y="1094270"/>
            <a:ext cx="1632026" cy="237459"/>
          </a:xfrm>
          <a:prstGeom prst="rect">
            <a:avLst/>
          </a:prstGeom>
          <a:noFill/>
        </p:spPr>
        <p:txBody>
          <a:bodyPr wrap="square" lIns="0" tIns="0" rIns="0" bIns="0" rtlCol="0">
            <a:noAutofit/>
          </a:bodyPr>
          <a:lstStyle/>
          <a:p>
            <a:pPr algn="ctr">
              <a:lnSpc>
                <a:spcPct val="110000"/>
              </a:lnSpc>
            </a:pPr>
            <a:r>
              <a:rPr lang="en-US" b="1" kern="1000" spc="30" dirty="0">
                <a:latin typeface="+mn-lt"/>
                <a:cs typeface="Franklin Gothic Book"/>
              </a:rPr>
              <a:t>f1 = 2.8 GHz</a:t>
            </a:r>
            <a:endParaRPr lang="de-CH" b="1" kern="1000" spc="30" dirty="0" err="1">
              <a:latin typeface="+mn-lt"/>
              <a:cs typeface="Franklin Gothic Book"/>
            </a:endParaRPr>
          </a:p>
        </p:txBody>
      </p:sp>
      <p:sp>
        <p:nvSpPr>
          <p:cNvPr id="11" name="Rounded Rectangle 115">
            <a:extLst>
              <a:ext uri="{FF2B5EF4-FFF2-40B4-BE49-F238E27FC236}">
                <a16:creationId xmlns:a16="http://schemas.microsoft.com/office/drawing/2014/main" id="{C57D8DF9-4E4C-AA7F-6070-A8EFDBDDB9AC}"/>
              </a:ext>
            </a:extLst>
          </p:cNvPr>
          <p:cNvSpPr/>
          <p:nvPr/>
        </p:nvSpPr>
        <p:spPr bwMode="auto">
          <a:xfrm>
            <a:off x="7317203" y="1444253"/>
            <a:ext cx="1220558" cy="278401"/>
          </a:xfrm>
          <a:prstGeom prst="roundRect">
            <a:avLst/>
          </a:prstGeom>
          <a:solidFill>
            <a:srgbClr val="0072BD"/>
          </a:soli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algn="ctr" rtl="0" eaLnBrk="0" fontAlgn="base" hangingPunct="0">
              <a:spcBef>
                <a:spcPct val="0"/>
              </a:spcBef>
              <a:spcAft>
                <a:spcPct val="0"/>
              </a:spcAft>
            </a:pPr>
            <a:endParaRPr lang="de-CH" sz="2400">
              <a:latin typeface="Times" charset="0"/>
            </a:endParaRPr>
          </a:p>
        </p:txBody>
      </p:sp>
      <p:sp>
        <p:nvSpPr>
          <p:cNvPr id="12" name="TextBox 11">
            <a:extLst>
              <a:ext uri="{FF2B5EF4-FFF2-40B4-BE49-F238E27FC236}">
                <a16:creationId xmlns:a16="http://schemas.microsoft.com/office/drawing/2014/main" id="{3D6E3828-A267-8AE4-518A-ACAE5A5F67D0}"/>
              </a:ext>
            </a:extLst>
          </p:cNvPr>
          <p:cNvSpPr txBox="1"/>
          <p:nvPr/>
        </p:nvSpPr>
        <p:spPr bwMode="auto">
          <a:xfrm>
            <a:off x="7464064" y="1415037"/>
            <a:ext cx="936192" cy="338554"/>
          </a:xfrm>
          <a:prstGeom prst="rect">
            <a:avLst/>
          </a:prstGeom>
          <a:noFill/>
        </p:spPr>
        <p:txBody>
          <a:bodyPr wrap="square" rtlCol="0">
            <a:spAutoFit/>
          </a:bodyPr>
          <a:lstStyle/>
          <a:p>
            <a:pPr algn="ctr"/>
            <a:r>
              <a:rPr lang="en-US" b="1" dirty="0">
                <a:solidFill>
                  <a:schemeClr val="bg1"/>
                </a:solidFill>
                <a:latin typeface="+mn-lt"/>
              </a:rPr>
              <a:t>RF EC</a:t>
            </a:r>
            <a:endParaRPr lang="de-CH" b="1" cap="small" dirty="0">
              <a:solidFill>
                <a:schemeClr val="bg1"/>
              </a:solidFill>
              <a:latin typeface="+mn-lt"/>
            </a:endParaRPr>
          </a:p>
        </p:txBody>
      </p:sp>
      <p:sp>
        <p:nvSpPr>
          <p:cNvPr id="13" name="TextBox 12">
            <a:extLst>
              <a:ext uri="{FF2B5EF4-FFF2-40B4-BE49-F238E27FC236}">
                <a16:creationId xmlns:a16="http://schemas.microsoft.com/office/drawing/2014/main" id="{A84C2777-2771-8A02-BF88-EF9AB2ABF73F}"/>
              </a:ext>
            </a:extLst>
          </p:cNvPr>
          <p:cNvSpPr txBox="1"/>
          <p:nvPr/>
        </p:nvSpPr>
        <p:spPr>
          <a:xfrm>
            <a:off x="7079158" y="918897"/>
            <a:ext cx="1632026" cy="508499"/>
          </a:xfrm>
          <a:prstGeom prst="rect">
            <a:avLst/>
          </a:prstGeom>
          <a:noFill/>
        </p:spPr>
        <p:txBody>
          <a:bodyPr wrap="square" lIns="0" tIns="0" rIns="0" bIns="0" rtlCol="0">
            <a:noAutofit/>
          </a:bodyPr>
          <a:lstStyle/>
          <a:p>
            <a:pPr algn="ctr">
              <a:lnSpc>
                <a:spcPct val="110000"/>
              </a:lnSpc>
            </a:pPr>
            <a:r>
              <a:rPr lang="en-US" b="1" kern="1000" spc="30" dirty="0">
                <a:latin typeface="+mn-lt"/>
                <a:cs typeface="Franklin Gothic Book"/>
              </a:rPr>
              <a:t>f2 = 2.8 GHz</a:t>
            </a:r>
          </a:p>
          <a:p>
            <a:pPr algn="ctr">
              <a:lnSpc>
                <a:spcPct val="110000"/>
              </a:lnSpc>
            </a:pPr>
            <a:r>
              <a:rPr lang="en-US" b="1" kern="1000" spc="30" dirty="0">
                <a:latin typeface="+mn-lt"/>
                <a:cs typeface="Franklin Gothic Book"/>
              </a:rPr>
              <a:t>V = 844 MV</a:t>
            </a:r>
            <a:endParaRPr lang="de-CH" b="1" kern="1000" spc="30" dirty="0" err="1">
              <a:latin typeface="+mn-lt"/>
              <a:cs typeface="Franklin Gothic Book"/>
            </a:endParaRPr>
          </a:p>
        </p:txBody>
      </p:sp>
      <p:sp>
        <p:nvSpPr>
          <p:cNvPr id="14" name="TextBox 13">
            <a:extLst>
              <a:ext uri="{FF2B5EF4-FFF2-40B4-BE49-F238E27FC236}">
                <a16:creationId xmlns:a16="http://schemas.microsoft.com/office/drawing/2014/main" id="{6842D22C-6381-438D-788C-0A1ADF7CD78A}"/>
              </a:ext>
            </a:extLst>
          </p:cNvPr>
          <p:cNvSpPr txBox="1"/>
          <p:nvPr/>
        </p:nvSpPr>
        <p:spPr>
          <a:xfrm>
            <a:off x="5705382" y="1693169"/>
            <a:ext cx="1541400" cy="557073"/>
          </a:xfrm>
          <a:prstGeom prst="rect">
            <a:avLst/>
          </a:prstGeom>
          <a:noFill/>
        </p:spPr>
        <p:txBody>
          <a:bodyPr wrap="square" lIns="0" tIns="0" rIns="0" bIns="0" rtlCol="0">
            <a:noAutofit/>
          </a:bodyPr>
          <a:lstStyle/>
          <a:p>
            <a:pPr algn="ctr">
              <a:lnSpc>
                <a:spcPct val="110000"/>
              </a:lnSpc>
            </a:pPr>
            <a:r>
              <a:rPr lang="en-US" sz="1400" b="1" kern="1000" spc="30" dirty="0">
                <a:latin typeface="Symbol" panose="05050102010706020507" pitchFamily="18" charset="2"/>
                <a:cs typeface="Franklin Gothic Book"/>
              </a:rPr>
              <a:t>s</a:t>
            </a:r>
            <a:r>
              <a:rPr lang="en-US" sz="1400" b="1" kern="1000" spc="30" baseline="-25000" dirty="0">
                <a:latin typeface="+mn-lt"/>
                <a:cs typeface="Franklin Gothic Book"/>
              </a:rPr>
              <a:t>z0 </a:t>
            </a:r>
            <a:r>
              <a:rPr lang="en-US" sz="1400" kern="1000" spc="30" dirty="0">
                <a:cs typeface="Franklin Gothic Book"/>
              </a:rPr>
              <a:t>=</a:t>
            </a:r>
            <a:r>
              <a:rPr lang="en-US" sz="1400" b="1" kern="1000" spc="30" dirty="0">
                <a:latin typeface="+mn-lt"/>
                <a:cs typeface="Franklin Gothic Book"/>
              </a:rPr>
              <a:t> 3.8 mm</a:t>
            </a:r>
          </a:p>
          <a:p>
            <a:pPr algn="ctr">
              <a:lnSpc>
                <a:spcPct val="110000"/>
              </a:lnSpc>
            </a:pPr>
            <a:r>
              <a:rPr lang="en-US" sz="1400" b="1" kern="1000" spc="30" dirty="0">
                <a:latin typeface="+mn-lt"/>
                <a:cs typeface="Franklin Gothic Book"/>
              </a:rPr>
              <a:t>DE/E = 0.53%</a:t>
            </a:r>
          </a:p>
          <a:p>
            <a:pPr algn="ctr">
              <a:lnSpc>
                <a:spcPct val="110000"/>
              </a:lnSpc>
            </a:pPr>
            <a:r>
              <a:rPr lang="en-US" sz="1400" b="1" kern="1000" spc="30" dirty="0">
                <a:latin typeface="+mn-lt"/>
                <a:cs typeface="Franklin Gothic Book"/>
              </a:rPr>
              <a:t>DE</a:t>
            </a:r>
            <a:r>
              <a:rPr lang="en-US" sz="1400" b="1" kern="1000" spc="30" baseline="-25000" dirty="0">
                <a:latin typeface="+mn-lt"/>
                <a:cs typeface="Franklin Gothic Book"/>
              </a:rPr>
              <a:t>cen</a:t>
            </a:r>
            <a:r>
              <a:rPr lang="en-US" sz="1400" b="1" kern="1000" spc="30" dirty="0">
                <a:cs typeface="Franklin Gothic Book"/>
              </a:rPr>
              <a:t> </a:t>
            </a:r>
            <a:r>
              <a:rPr lang="en-US" sz="1400" b="1" kern="1000" spc="30" dirty="0">
                <a:latin typeface="+mn-lt"/>
                <a:cs typeface="Franklin Gothic Book"/>
              </a:rPr>
              <a:t>=</a:t>
            </a:r>
            <a:r>
              <a:rPr lang="en-US" sz="1400" b="1" kern="1000" spc="30" dirty="0">
                <a:cs typeface="Franklin Gothic Book"/>
              </a:rPr>
              <a:t> </a:t>
            </a:r>
            <a:r>
              <a:rPr lang="en-US" sz="1400" b="1" kern="1000" spc="30" dirty="0">
                <a:latin typeface="+mn-lt"/>
                <a:cs typeface="Franklin Gothic Book"/>
              </a:rPr>
              <a:t>0.25</a:t>
            </a:r>
            <a:r>
              <a:rPr lang="en-US" sz="1400" b="1" kern="1000" spc="30" dirty="0">
                <a:cs typeface="Franklin Gothic Book"/>
              </a:rPr>
              <a:t>% </a:t>
            </a:r>
            <a:r>
              <a:rPr lang="en-US" sz="1400" b="1" kern="1000" spc="30" dirty="0" err="1">
                <a:cs typeface="Franklin Gothic Book"/>
              </a:rPr>
              <a:t>tbd</a:t>
            </a:r>
            <a:endParaRPr lang="de-CH" sz="1400" b="1" kern="1000" spc="30" dirty="0">
              <a:cs typeface="Franklin Gothic Book"/>
            </a:endParaRPr>
          </a:p>
          <a:p>
            <a:pPr algn="ctr">
              <a:lnSpc>
                <a:spcPct val="110000"/>
              </a:lnSpc>
            </a:pPr>
            <a:endParaRPr lang="de-CH" sz="1400" b="1" kern="1000" spc="30" dirty="0" err="1">
              <a:latin typeface="+mn-lt"/>
              <a:cs typeface="Franklin Gothic Book"/>
            </a:endParaRPr>
          </a:p>
        </p:txBody>
      </p:sp>
      <p:sp>
        <p:nvSpPr>
          <p:cNvPr id="15" name="TextBox 14">
            <a:extLst>
              <a:ext uri="{FF2B5EF4-FFF2-40B4-BE49-F238E27FC236}">
                <a16:creationId xmlns:a16="http://schemas.microsoft.com/office/drawing/2014/main" id="{285F632D-F896-009C-28C0-9298310F644F}"/>
              </a:ext>
            </a:extLst>
          </p:cNvPr>
          <p:cNvSpPr txBox="1"/>
          <p:nvPr/>
        </p:nvSpPr>
        <p:spPr>
          <a:xfrm>
            <a:off x="9465661" y="1795077"/>
            <a:ext cx="2185098" cy="557073"/>
          </a:xfrm>
          <a:prstGeom prst="rect">
            <a:avLst/>
          </a:prstGeom>
          <a:noFill/>
        </p:spPr>
        <p:txBody>
          <a:bodyPr wrap="square" lIns="0" tIns="0" rIns="0" bIns="0" rtlCol="0">
            <a:noAutofit/>
          </a:bodyPr>
          <a:lstStyle/>
          <a:p>
            <a:pPr algn="ctr" rtl="0"/>
            <a:r>
              <a:rPr lang="en-US" b="1" kern="1000" dirty="0">
                <a:solidFill>
                  <a:srgbClr val="000000"/>
                </a:solidFill>
                <a:latin typeface="+mn-lt"/>
              </a:rPr>
              <a:t>Q = 5 </a:t>
            </a:r>
            <a:r>
              <a:rPr lang="en-US" b="1" kern="1000" dirty="0" err="1">
                <a:solidFill>
                  <a:srgbClr val="000000"/>
                </a:solidFill>
                <a:latin typeface="+mn-lt"/>
              </a:rPr>
              <a:t>nC</a:t>
            </a:r>
            <a:endParaRPr lang="en-US" b="1" kern="1000" dirty="0">
              <a:solidFill>
                <a:srgbClr val="000000"/>
              </a:solidFill>
              <a:latin typeface="+mn-lt"/>
            </a:endParaRPr>
          </a:p>
          <a:p>
            <a:pPr algn="ctr" rtl="0"/>
            <a:r>
              <a:rPr lang="en-US" b="1" kern="1000" dirty="0">
                <a:solidFill>
                  <a:srgbClr val="000000"/>
                </a:solidFill>
                <a:latin typeface="Symbol" panose="05050102010706020507" pitchFamily="18" charset="2"/>
              </a:rPr>
              <a:t>s</a:t>
            </a:r>
            <a:r>
              <a:rPr lang="en-US" b="1" kern="1000" baseline="-25000" dirty="0">
                <a:solidFill>
                  <a:srgbClr val="000000"/>
                </a:solidFill>
                <a:latin typeface="Calibri" panose="020F0502020204030204" pitchFamily="34" charset="0"/>
              </a:rPr>
              <a:t>z0 </a:t>
            </a:r>
            <a:r>
              <a:rPr lang="en-US" kern="1000" dirty="0">
                <a:solidFill>
                  <a:srgbClr val="000000"/>
                </a:solidFill>
                <a:latin typeface="Arial" panose="020B0604020202020204" pitchFamily="34" charset="0"/>
              </a:rPr>
              <a:t>=</a:t>
            </a:r>
            <a:r>
              <a:rPr lang="en-US" b="1" kern="1000" dirty="0">
                <a:solidFill>
                  <a:srgbClr val="000000"/>
                </a:solidFill>
                <a:latin typeface="Calibri" panose="020F0502020204030204" pitchFamily="34" charset="0"/>
              </a:rPr>
              <a:t> 3.8 mm</a:t>
            </a:r>
          </a:p>
          <a:p>
            <a:pPr algn="ctr" rtl="0"/>
            <a:r>
              <a:rPr lang="en-US" b="1" kern="1000" dirty="0">
                <a:solidFill>
                  <a:srgbClr val="000000"/>
                </a:solidFill>
                <a:latin typeface="Calibri" panose="020F0502020204030204" pitchFamily="34" charset="0"/>
              </a:rPr>
              <a:t>DE/E = 0.1%</a:t>
            </a:r>
          </a:p>
          <a:p>
            <a:pPr algn="ctr" rtl="0"/>
            <a:r>
              <a:rPr lang="en-US" b="1" kern="1000" dirty="0">
                <a:solidFill>
                  <a:srgbClr val="000000"/>
                </a:solidFill>
                <a:latin typeface="Calibri" panose="020F0502020204030204" pitchFamily="34" charset="0"/>
              </a:rPr>
              <a:t>DE</a:t>
            </a:r>
            <a:r>
              <a:rPr lang="en-US" b="1" kern="1000" baseline="-25000" dirty="0">
                <a:solidFill>
                  <a:srgbClr val="000000"/>
                </a:solidFill>
                <a:latin typeface="Calibri" panose="020F0502020204030204" pitchFamily="34" charset="0"/>
              </a:rPr>
              <a:t>cen</a:t>
            </a:r>
            <a:r>
              <a:rPr lang="en-US" b="1" kern="1000" dirty="0">
                <a:solidFill>
                  <a:srgbClr val="000000"/>
                </a:solidFill>
                <a:latin typeface="Arial" panose="020B0604020202020204" pitchFamily="34" charset="0"/>
              </a:rPr>
              <a:t> </a:t>
            </a:r>
            <a:r>
              <a:rPr lang="en-US" b="1" kern="1000" dirty="0">
                <a:solidFill>
                  <a:srgbClr val="000000"/>
                </a:solidFill>
                <a:latin typeface="Calibri" panose="020F0502020204030204" pitchFamily="34" charset="0"/>
              </a:rPr>
              <a:t>=</a:t>
            </a:r>
            <a:r>
              <a:rPr lang="en-US" b="1" kern="1000" dirty="0">
                <a:solidFill>
                  <a:srgbClr val="000000"/>
                </a:solidFill>
                <a:latin typeface="Arial" panose="020B0604020202020204" pitchFamily="34" charset="0"/>
              </a:rPr>
              <a:t> </a:t>
            </a:r>
            <a:r>
              <a:rPr lang="en-US" b="1" kern="1000" dirty="0">
                <a:solidFill>
                  <a:srgbClr val="000000"/>
                </a:solidFill>
                <a:latin typeface="Calibri" panose="020F0502020204030204" pitchFamily="34" charset="0"/>
              </a:rPr>
              <a:t>0.085</a:t>
            </a:r>
            <a:r>
              <a:rPr lang="en-US" b="1" kern="1000" dirty="0">
                <a:solidFill>
                  <a:srgbClr val="000000"/>
                </a:solidFill>
                <a:latin typeface="Arial" panose="020B0604020202020204" pitchFamily="34" charset="0"/>
              </a:rPr>
              <a:t>% </a:t>
            </a:r>
            <a:r>
              <a:rPr lang="en-US" b="1" kern="1000" dirty="0" err="1">
                <a:solidFill>
                  <a:srgbClr val="000000"/>
                </a:solidFill>
                <a:latin typeface="Arial" panose="020B0604020202020204" pitchFamily="34" charset="0"/>
              </a:rPr>
              <a:t>tbd</a:t>
            </a:r>
            <a:endParaRPr lang="de-CH" b="1" kern="1000" dirty="0">
              <a:solidFill>
                <a:srgbClr val="000000"/>
              </a:solidFill>
              <a:latin typeface="Arial" panose="020B0604020202020204" pitchFamily="34" charset="0"/>
            </a:endParaRPr>
          </a:p>
        </p:txBody>
      </p:sp>
      <p:cxnSp>
        <p:nvCxnSpPr>
          <p:cNvPr id="17" name="Straight Connector 16">
            <a:extLst>
              <a:ext uri="{FF2B5EF4-FFF2-40B4-BE49-F238E27FC236}">
                <a16:creationId xmlns:a16="http://schemas.microsoft.com/office/drawing/2014/main" id="{315A0DFA-2644-E926-7EA3-889A6E353476}"/>
              </a:ext>
            </a:extLst>
          </p:cNvPr>
          <p:cNvCxnSpPr>
            <a:cxnSpLocks/>
            <a:endCxn id="22" idx="1"/>
          </p:cNvCxnSpPr>
          <p:nvPr/>
        </p:nvCxnSpPr>
        <p:spPr bwMode="auto">
          <a:xfrm flipV="1">
            <a:off x="4742729" y="1153862"/>
            <a:ext cx="196552" cy="407880"/>
          </a:xfrm>
          <a:prstGeom prst="line">
            <a:avLst/>
          </a:prstGeom>
          <a:solidFill>
            <a:schemeClr val="accent1"/>
          </a:solidFill>
          <a:ln w="28575" cap="flat" cmpd="sng" algn="ctr">
            <a:solidFill>
              <a:srgbClr val="002C53"/>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A2052B71-9CA2-D22E-54FA-BB609C96BB2D}"/>
              </a:ext>
            </a:extLst>
          </p:cNvPr>
          <p:cNvCxnSpPr>
            <a:cxnSpLocks/>
          </p:cNvCxnSpPr>
          <p:nvPr/>
        </p:nvCxnSpPr>
        <p:spPr bwMode="auto">
          <a:xfrm>
            <a:off x="5056750" y="1153862"/>
            <a:ext cx="426017" cy="0"/>
          </a:xfrm>
          <a:prstGeom prst="line">
            <a:avLst/>
          </a:prstGeom>
          <a:solidFill>
            <a:schemeClr val="accent1"/>
          </a:solidFill>
          <a:ln w="28575" cap="flat" cmpd="sng" algn="ctr">
            <a:solidFill>
              <a:srgbClr val="002C53"/>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6FE078AF-5568-A4AF-08BC-D67789CEEAAD}"/>
              </a:ext>
            </a:extLst>
          </p:cNvPr>
          <p:cNvCxnSpPr>
            <a:cxnSpLocks/>
          </p:cNvCxnSpPr>
          <p:nvPr/>
        </p:nvCxnSpPr>
        <p:spPr bwMode="auto">
          <a:xfrm>
            <a:off x="5481932" y="1139656"/>
            <a:ext cx="196552" cy="407880"/>
          </a:xfrm>
          <a:prstGeom prst="line">
            <a:avLst/>
          </a:prstGeom>
          <a:solidFill>
            <a:schemeClr val="accent1"/>
          </a:solidFill>
          <a:ln w="28575" cap="flat" cmpd="sng" algn="ctr">
            <a:solidFill>
              <a:srgbClr val="002C53"/>
            </a:solidFill>
            <a:prstDash val="solid"/>
            <a:round/>
            <a:headEnd type="none" w="med" len="med"/>
            <a:tailEnd type="none" w="med" len="med"/>
          </a:ln>
          <a:effectLst/>
        </p:spPr>
      </p:cxnSp>
      <p:sp>
        <p:nvSpPr>
          <p:cNvPr id="20" name="Rectangle: Rounded Corners 19">
            <a:extLst>
              <a:ext uri="{FF2B5EF4-FFF2-40B4-BE49-F238E27FC236}">
                <a16:creationId xmlns:a16="http://schemas.microsoft.com/office/drawing/2014/main" id="{C179E782-5303-6F29-3748-891616137212}"/>
              </a:ext>
            </a:extLst>
          </p:cNvPr>
          <p:cNvSpPr/>
          <p:nvPr/>
        </p:nvSpPr>
        <p:spPr bwMode="auto">
          <a:xfrm>
            <a:off x="4640301" y="1354615"/>
            <a:ext cx="227703" cy="338554"/>
          </a:xfrm>
          <a:prstGeom prst="roundRect">
            <a:avLst/>
          </a:prstGeom>
          <a:solidFill>
            <a:srgbClr val="FF0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tlCol="0" anchor="ctr"/>
          <a:lstStyle/>
          <a:p>
            <a:pPr algn="ctr"/>
            <a:endParaRPr lang="de-CH"/>
          </a:p>
        </p:txBody>
      </p:sp>
      <p:sp>
        <p:nvSpPr>
          <p:cNvPr id="21" name="Rectangle: Rounded Corners 20">
            <a:extLst>
              <a:ext uri="{FF2B5EF4-FFF2-40B4-BE49-F238E27FC236}">
                <a16:creationId xmlns:a16="http://schemas.microsoft.com/office/drawing/2014/main" id="{6BE7DE02-D106-84FA-A6BA-EF36EFEC6DE8}"/>
              </a:ext>
            </a:extLst>
          </p:cNvPr>
          <p:cNvSpPr/>
          <p:nvPr/>
        </p:nvSpPr>
        <p:spPr bwMode="auto">
          <a:xfrm>
            <a:off x="5571074" y="1392465"/>
            <a:ext cx="227703" cy="338554"/>
          </a:xfrm>
          <a:prstGeom prst="roundRect">
            <a:avLst/>
          </a:prstGeom>
          <a:solidFill>
            <a:srgbClr val="FF0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tlCol="0" anchor="ctr"/>
          <a:lstStyle/>
          <a:p>
            <a:pPr algn="ctr"/>
            <a:endParaRPr lang="de-CH"/>
          </a:p>
        </p:txBody>
      </p:sp>
      <p:sp>
        <p:nvSpPr>
          <p:cNvPr id="22" name="Rectangle: Rounded Corners 21">
            <a:extLst>
              <a:ext uri="{FF2B5EF4-FFF2-40B4-BE49-F238E27FC236}">
                <a16:creationId xmlns:a16="http://schemas.microsoft.com/office/drawing/2014/main" id="{5C1FC531-A0B9-F908-0828-B74D6BA30070}"/>
              </a:ext>
            </a:extLst>
          </p:cNvPr>
          <p:cNvSpPr/>
          <p:nvPr/>
        </p:nvSpPr>
        <p:spPr bwMode="auto">
          <a:xfrm>
            <a:off x="4939281" y="984585"/>
            <a:ext cx="227703" cy="338554"/>
          </a:xfrm>
          <a:prstGeom prst="roundRect">
            <a:avLst/>
          </a:prstGeom>
          <a:solidFill>
            <a:srgbClr val="FF0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tlCol="0" anchor="ctr"/>
          <a:lstStyle/>
          <a:p>
            <a:pPr algn="ctr"/>
            <a:endParaRPr lang="de-CH"/>
          </a:p>
        </p:txBody>
      </p:sp>
      <p:sp>
        <p:nvSpPr>
          <p:cNvPr id="23" name="Rectangle: Rounded Corners 22">
            <a:extLst>
              <a:ext uri="{FF2B5EF4-FFF2-40B4-BE49-F238E27FC236}">
                <a16:creationId xmlns:a16="http://schemas.microsoft.com/office/drawing/2014/main" id="{0FB3838B-DFFC-21AB-19DA-831DB152C3F5}"/>
              </a:ext>
            </a:extLst>
          </p:cNvPr>
          <p:cNvSpPr/>
          <p:nvPr/>
        </p:nvSpPr>
        <p:spPr bwMode="auto">
          <a:xfrm>
            <a:off x="5315210" y="989896"/>
            <a:ext cx="227703" cy="338554"/>
          </a:xfrm>
          <a:prstGeom prst="roundRect">
            <a:avLst/>
          </a:prstGeom>
          <a:solidFill>
            <a:srgbClr val="FF0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tlCol="0" anchor="ctr"/>
          <a:lstStyle/>
          <a:p>
            <a:pPr algn="ctr"/>
            <a:endParaRPr lang="de-CH"/>
          </a:p>
        </p:txBody>
      </p:sp>
      <p:sp>
        <p:nvSpPr>
          <p:cNvPr id="24" name="TextBox 23">
            <a:extLst>
              <a:ext uri="{FF2B5EF4-FFF2-40B4-BE49-F238E27FC236}">
                <a16:creationId xmlns:a16="http://schemas.microsoft.com/office/drawing/2014/main" id="{309F9BEC-EA0D-365E-8354-DAB4C3D52A7B}"/>
              </a:ext>
            </a:extLst>
          </p:cNvPr>
          <p:cNvSpPr txBox="1"/>
          <p:nvPr/>
        </p:nvSpPr>
        <p:spPr>
          <a:xfrm>
            <a:off x="4382986" y="640485"/>
            <a:ext cx="1983355" cy="237459"/>
          </a:xfrm>
          <a:prstGeom prst="rect">
            <a:avLst/>
          </a:prstGeom>
          <a:noFill/>
        </p:spPr>
        <p:txBody>
          <a:bodyPr wrap="square" lIns="0" tIns="0" rIns="0" bIns="0" rtlCol="0">
            <a:noAutofit/>
          </a:bodyPr>
          <a:lstStyle/>
          <a:p>
            <a:pPr algn="ctr">
              <a:lnSpc>
                <a:spcPct val="110000"/>
              </a:lnSpc>
            </a:pPr>
            <a:r>
              <a:rPr lang="en-US" b="1" kern="1000" spc="30" dirty="0">
                <a:latin typeface="+mn-lt"/>
                <a:cs typeface="Franklin Gothic Book"/>
              </a:rPr>
              <a:t>R</a:t>
            </a:r>
            <a:r>
              <a:rPr lang="en-US" b="1" kern="1000" spc="30" baseline="-25000" dirty="0">
                <a:latin typeface="+mn-lt"/>
                <a:cs typeface="Franklin Gothic Book"/>
              </a:rPr>
              <a:t>56</a:t>
            </a:r>
            <a:r>
              <a:rPr lang="en-US" b="1" kern="1000" spc="30" dirty="0">
                <a:latin typeface="+mn-lt"/>
                <a:cs typeface="Franklin Gothic Book"/>
              </a:rPr>
              <a:t> = 0.4 m (SC or NC)</a:t>
            </a:r>
            <a:endParaRPr lang="de-CH" b="1" kern="1000" spc="30" dirty="0" err="1">
              <a:latin typeface="+mn-lt"/>
              <a:cs typeface="Franklin Gothic Book"/>
            </a:endParaRPr>
          </a:p>
        </p:txBody>
      </p:sp>
      <p:sp>
        <p:nvSpPr>
          <p:cNvPr id="25" name="TextBox 24">
            <a:extLst>
              <a:ext uri="{FF2B5EF4-FFF2-40B4-BE49-F238E27FC236}">
                <a16:creationId xmlns:a16="http://schemas.microsoft.com/office/drawing/2014/main" id="{163C6DDD-DF29-A297-63C7-9091ECDD1D11}"/>
              </a:ext>
            </a:extLst>
          </p:cNvPr>
          <p:cNvSpPr txBox="1"/>
          <p:nvPr/>
        </p:nvSpPr>
        <p:spPr>
          <a:xfrm>
            <a:off x="3696440" y="1795077"/>
            <a:ext cx="1541400" cy="557073"/>
          </a:xfrm>
          <a:prstGeom prst="rect">
            <a:avLst/>
          </a:prstGeom>
          <a:noFill/>
        </p:spPr>
        <p:txBody>
          <a:bodyPr wrap="square" lIns="0" tIns="0" rIns="0" bIns="0" rtlCol="0">
            <a:noAutofit/>
          </a:bodyPr>
          <a:lstStyle/>
          <a:p>
            <a:pPr algn="ctr">
              <a:lnSpc>
                <a:spcPct val="110000"/>
              </a:lnSpc>
            </a:pPr>
            <a:r>
              <a:rPr lang="en-US" sz="1400" b="1" kern="1000" spc="30" dirty="0">
                <a:latin typeface="Symbol" panose="05050102010706020507" pitchFamily="18" charset="2"/>
                <a:cs typeface="Franklin Gothic Book"/>
              </a:rPr>
              <a:t>s</a:t>
            </a:r>
            <a:r>
              <a:rPr lang="en-US" sz="1400" b="1" kern="1000" spc="30" baseline="-25000" dirty="0">
                <a:latin typeface="+mn-lt"/>
                <a:cs typeface="Franklin Gothic Book"/>
              </a:rPr>
              <a:t>z0 </a:t>
            </a:r>
            <a:r>
              <a:rPr lang="en-US" sz="1400" kern="1000" spc="30" dirty="0">
                <a:cs typeface="Franklin Gothic Book"/>
              </a:rPr>
              <a:t>=</a:t>
            </a:r>
            <a:r>
              <a:rPr lang="en-US" sz="1400" b="1" kern="1000" spc="30" dirty="0">
                <a:latin typeface="+mn-lt"/>
                <a:cs typeface="Franklin Gothic Book"/>
              </a:rPr>
              <a:t> 1 mm</a:t>
            </a:r>
          </a:p>
          <a:p>
            <a:pPr algn="ctr">
              <a:lnSpc>
                <a:spcPct val="110000"/>
              </a:lnSpc>
            </a:pPr>
            <a:r>
              <a:rPr lang="en-US" sz="1400" b="1" kern="1000" spc="30" dirty="0">
                <a:latin typeface="+mn-lt"/>
                <a:cs typeface="Franklin Gothic Book"/>
              </a:rPr>
              <a:t>DE/E = 0.53%</a:t>
            </a:r>
          </a:p>
          <a:p>
            <a:pPr algn="ctr">
              <a:lnSpc>
                <a:spcPct val="110000"/>
              </a:lnSpc>
            </a:pPr>
            <a:r>
              <a:rPr lang="en-US" sz="1400" b="1" kern="1000" spc="30" dirty="0">
                <a:latin typeface="+mn-lt"/>
                <a:cs typeface="Franklin Gothic Book"/>
              </a:rPr>
              <a:t>DE</a:t>
            </a:r>
            <a:r>
              <a:rPr lang="en-US" sz="1400" b="1" kern="1000" spc="30" baseline="-25000" dirty="0">
                <a:latin typeface="+mn-lt"/>
                <a:cs typeface="Franklin Gothic Book"/>
              </a:rPr>
              <a:t>cen</a:t>
            </a:r>
            <a:r>
              <a:rPr lang="en-US" sz="1400" b="1" kern="1000" spc="30" dirty="0">
                <a:latin typeface="+mn-lt"/>
                <a:cs typeface="Franklin Gothic Book"/>
              </a:rPr>
              <a:t> = 0.43%</a:t>
            </a:r>
            <a:endParaRPr lang="de-CH" sz="1400" b="1" kern="1000" spc="30" dirty="0" err="1">
              <a:latin typeface="+mn-lt"/>
              <a:cs typeface="Franklin Gothic Book"/>
            </a:endParaRPr>
          </a:p>
        </p:txBody>
      </p:sp>
      <p:pic>
        <p:nvPicPr>
          <p:cNvPr id="26" name="Picture 25">
            <a:extLst>
              <a:ext uri="{FF2B5EF4-FFF2-40B4-BE49-F238E27FC236}">
                <a16:creationId xmlns:a16="http://schemas.microsoft.com/office/drawing/2014/main" id="{DF547391-BAF0-5215-69CD-954150605CEE}"/>
              </a:ext>
            </a:extLst>
          </p:cNvPr>
          <p:cNvPicPr>
            <a:picLocks noChangeAspect="1"/>
          </p:cNvPicPr>
          <p:nvPr/>
        </p:nvPicPr>
        <p:blipFill rotWithShape="1">
          <a:blip r:embed="rId2"/>
          <a:srcRect b="47851"/>
          <a:stretch/>
        </p:blipFill>
        <p:spPr>
          <a:xfrm>
            <a:off x="-1612" y="2454058"/>
            <a:ext cx="3488115" cy="1313739"/>
          </a:xfrm>
          <a:prstGeom prst="rect">
            <a:avLst/>
          </a:prstGeom>
        </p:spPr>
      </p:pic>
      <p:sp>
        <p:nvSpPr>
          <p:cNvPr id="28" name="TextBox 27">
            <a:extLst>
              <a:ext uri="{FF2B5EF4-FFF2-40B4-BE49-F238E27FC236}">
                <a16:creationId xmlns:a16="http://schemas.microsoft.com/office/drawing/2014/main" id="{255FADF6-DFC4-D15B-5B32-31FBD92179D9}"/>
              </a:ext>
            </a:extLst>
          </p:cNvPr>
          <p:cNvSpPr txBox="1"/>
          <p:nvPr/>
        </p:nvSpPr>
        <p:spPr bwMode="auto">
          <a:xfrm>
            <a:off x="4047525" y="3830749"/>
            <a:ext cx="2380630" cy="2862322"/>
          </a:xfrm>
          <a:prstGeom prst="rect">
            <a:avLst/>
          </a:prstGeom>
          <a:noFill/>
        </p:spPr>
        <p:txBody>
          <a:bodyPr wrap="square">
            <a:spAutoFit/>
          </a:bodyPr>
          <a:lstStyle/>
          <a:p>
            <a:r>
              <a:rPr lang="de-CH" sz="1000" dirty="0">
                <a:latin typeface="+mn-lt"/>
              </a:rPr>
              <a:t>Final </a:t>
            </a:r>
            <a:r>
              <a:rPr lang="de-CH" sz="1000" dirty="0" err="1">
                <a:latin typeface="+mn-lt"/>
              </a:rPr>
              <a:t>bunches</a:t>
            </a:r>
            <a:r>
              <a:rPr lang="de-CH" sz="1000" dirty="0">
                <a:latin typeface="+mn-lt"/>
              </a:rPr>
              <a:t> n. 1</a:t>
            </a:r>
          </a:p>
          <a:p>
            <a:r>
              <a:rPr lang="de-CH" sz="1000" dirty="0" err="1">
                <a:latin typeface="+mn-lt"/>
              </a:rPr>
              <a:t>rms</a:t>
            </a:r>
            <a:r>
              <a:rPr lang="de-CH" sz="1000" dirty="0">
                <a:latin typeface="+mn-lt"/>
              </a:rPr>
              <a:t> </a:t>
            </a:r>
            <a:r>
              <a:rPr lang="de-CH" sz="1000" dirty="0" err="1">
                <a:latin typeface="+mn-lt"/>
              </a:rPr>
              <a:t>bunch</a:t>
            </a:r>
            <a:r>
              <a:rPr lang="de-CH" sz="1000" dirty="0">
                <a:latin typeface="+mn-lt"/>
              </a:rPr>
              <a:t> </a:t>
            </a:r>
            <a:r>
              <a:rPr lang="de-CH" sz="1000" dirty="0" err="1">
                <a:latin typeface="+mn-lt"/>
              </a:rPr>
              <a:t>length</a:t>
            </a:r>
            <a:r>
              <a:rPr lang="de-CH" sz="1000" dirty="0">
                <a:latin typeface="+mn-lt"/>
              </a:rPr>
              <a:t> = 2.2119 mm</a:t>
            </a:r>
          </a:p>
          <a:p>
            <a:r>
              <a:rPr lang="de-CH" sz="1000" dirty="0" err="1">
                <a:latin typeface="+mn-lt"/>
              </a:rPr>
              <a:t>rms</a:t>
            </a:r>
            <a:r>
              <a:rPr lang="de-CH" sz="1000" dirty="0">
                <a:latin typeface="+mn-lt"/>
              </a:rPr>
              <a:t> </a:t>
            </a:r>
            <a:r>
              <a:rPr lang="de-CH" sz="1000" dirty="0" err="1">
                <a:latin typeface="+mn-lt"/>
              </a:rPr>
              <a:t>dp</a:t>
            </a:r>
            <a:r>
              <a:rPr lang="de-CH" sz="1000" dirty="0">
                <a:latin typeface="+mn-lt"/>
              </a:rPr>
              <a:t>/p = 0.20922%</a:t>
            </a:r>
          </a:p>
          <a:p>
            <a:endParaRPr lang="de-CH" sz="1000" dirty="0">
              <a:latin typeface="+mn-lt"/>
            </a:endParaRPr>
          </a:p>
          <a:p>
            <a:r>
              <a:rPr lang="de-CH" sz="1000" dirty="0">
                <a:latin typeface="+mn-lt"/>
              </a:rPr>
              <a:t>Final </a:t>
            </a:r>
            <a:r>
              <a:rPr lang="de-CH" sz="1000" dirty="0" err="1">
                <a:latin typeface="+mn-lt"/>
              </a:rPr>
              <a:t>bunches</a:t>
            </a:r>
            <a:r>
              <a:rPr lang="de-CH" sz="1000" dirty="0">
                <a:latin typeface="+mn-lt"/>
              </a:rPr>
              <a:t> n. 2</a:t>
            </a:r>
          </a:p>
          <a:p>
            <a:r>
              <a:rPr lang="de-CH" sz="1000" dirty="0" err="1">
                <a:latin typeface="+mn-lt"/>
              </a:rPr>
              <a:t>rms</a:t>
            </a:r>
            <a:r>
              <a:rPr lang="de-CH" sz="1000" dirty="0">
                <a:latin typeface="+mn-lt"/>
              </a:rPr>
              <a:t> </a:t>
            </a:r>
            <a:r>
              <a:rPr lang="de-CH" sz="1000" dirty="0" err="1">
                <a:latin typeface="+mn-lt"/>
              </a:rPr>
              <a:t>bunch</a:t>
            </a:r>
            <a:r>
              <a:rPr lang="de-CH" sz="1000" dirty="0">
                <a:latin typeface="+mn-lt"/>
              </a:rPr>
              <a:t> </a:t>
            </a:r>
            <a:r>
              <a:rPr lang="de-CH" sz="1000" dirty="0" err="1">
                <a:latin typeface="+mn-lt"/>
              </a:rPr>
              <a:t>length</a:t>
            </a:r>
            <a:r>
              <a:rPr lang="de-CH" sz="1000" dirty="0">
                <a:latin typeface="+mn-lt"/>
              </a:rPr>
              <a:t> = 2.1969 mm</a:t>
            </a:r>
          </a:p>
          <a:p>
            <a:r>
              <a:rPr lang="de-CH" sz="1000" dirty="0" err="1">
                <a:latin typeface="+mn-lt"/>
              </a:rPr>
              <a:t>rms</a:t>
            </a:r>
            <a:r>
              <a:rPr lang="de-CH" sz="1000" dirty="0">
                <a:latin typeface="+mn-lt"/>
              </a:rPr>
              <a:t> </a:t>
            </a:r>
            <a:r>
              <a:rPr lang="de-CH" sz="1000" dirty="0" err="1">
                <a:latin typeface="+mn-lt"/>
              </a:rPr>
              <a:t>dp</a:t>
            </a:r>
            <a:r>
              <a:rPr lang="de-CH" sz="1000" dirty="0">
                <a:latin typeface="+mn-lt"/>
              </a:rPr>
              <a:t>/p = 0.20782%</a:t>
            </a:r>
          </a:p>
          <a:p>
            <a:r>
              <a:rPr lang="de-CH" sz="1000" dirty="0" err="1">
                <a:latin typeface="+mn-lt"/>
              </a:rPr>
              <a:t>Dt</a:t>
            </a:r>
            <a:r>
              <a:rPr lang="de-CH" sz="1000" dirty="0">
                <a:latin typeface="+mn-lt"/>
              </a:rPr>
              <a:t> = -1.5179 mm/c</a:t>
            </a:r>
          </a:p>
          <a:p>
            <a:endParaRPr lang="de-CH" sz="1000" dirty="0">
              <a:latin typeface="+mn-lt"/>
            </a:endParaRPr>
          </a:p>
          <a:p>
            <a:r>
              <a:rPr lang="de-CH" sz="1000" dirty="0">
                <a:latin typeface="+mn-lt"/>
              </a:rPr>
              <a:t>Final </a:t>
            </a:r>
            <a:r>
              <a:rPr lang="de-CH" sz="1000" dirty="0" err="1">
                <a:latin typeface="+mn-lt"/>
              </a:rPr>
              <a:t>bunches</a:t>
            </a:r>
            <a:r>
              <a:rPr lang="de-CH" sz="1000" dirty="0">
                <a:latin typeface="+mn-lt"/>
              </a:rPr>
              <a:t> n. 3</a:t>
            </a:r>
          </a:p>
          <a:p>
            <a:r>
              <a:rPr lang="de-CH" sz="1000" dirty="0" err="1">
                <a:latin typeface="+mn-lt"/>
              </a:rPr>
              <a:t>rms</a:t>
            </a:r>
            <a:r>
              <a:rPr lang="de-CH" sz="1000" dirty="0">
                <a:latin typeface="+mn-lt"/>
              </a:rPr>
              <a:t> </a:t>
            </a:r>
            <a:r>
              <a:rPr lang="de-CH" sz="1000" dirty="0" err="1">
                <a:latin typeface="+mn-lt"/>
              </a:rPr>
              <a:t>bunch</a:t>
            </a:r>
            <a:r>
              <a:rPr lang="de-CH" sz="1000" dirty="0">
                <a:latin typeface="+mn-lt"/>
              </a:rPr>
              <a:t> </a:t>
            </a:r>
            <a:r>
              <a:rPr lang="de-CH" sz="1000" dirty="0" err="1">
                <a:latin typeface="+mn-lt"/>
              </a:rPr>
              <a:t>length</a:t>
            </a:r>
            <a:r>
              <a:rPr lang="de-CH" sz="1000" dirty="0">
                <a:latin typeface="+mn-lt"/>
              </a:rPr>
              <a:t> = 2.182 mm</a:t>
            </a:r>
          </a:p>
          <a:p>
            <a:r>
              <a:rPr lang="de-CH" sz="1000" dirty="0" err="1">
                <a:latin typeface="+mn-lt"/>
              </a:rPr>
              <a:t>rms</a:t>
            </a:r>
            <a:r>
              <a:rPr lang="de-CH" sz="1000" dirty="0">
                <a:latin typeface="+mn-lt"/>
              </a:rPr>
              <a:t> </a:t>
            </a:r>
            <a:r>
              <a:rPr lang="de-CH" sz="1000" dirty="0" err="1">
                <a:latin typeface="+mn-lt"/>
              </a:rPr>
              <a:t>dp</a:t>
            </a:r>
            <a:r>
              <a:rPr lang="de-CH" sz="1000" dirty="0">
                <a:latin typeface="+mn-lt"/>
              </a:rPr>
              <a:t>/p = 0.20276%</a:t>
            </a:r>
          </a:p>
          <a:p>
            <a:r>
              <a:rPr lang="de-CH" sz="1000" dirty="0" err="1">
                <a:latin typeface="+mn-lt"/>
              </a:rPr>
              <a:t>Dt</a:t>
            </a:r>
            <a:r>
              <a:rPr lang="de-CH" sz="1000" dirty="0">
                <a:latin typeface="+mn-lt"/>
              </a:rPr>
              <a:t> = -1.5001 mm/c</a:t>
            </a:r>
          </a:p>
          <a:p>
            <a:endParaRPr lang="de-CH" sz="1000" dirty="0">
              <a:latin typeface="+mn-lt"/>
            </a:endParaRPr>
          </a:p>
          <a:p>
            <a:r>
              <a:rPr lang="de-CH" sz="1000" dirty="0">
                <a:latin typeface="+mn-lt"/>
              </a:rPr>
              <a:t>Final </a:t>
            </a:r>
            <a:r>
              <a:rPr lang="de-CH" sz="1000" dirty="0" err="1">
                <a:latin typeface="+mn-lt"/>
              </a:rPr>
              <a:t>bunches</a:t>
            </a:r>
            <a:r>
              <a:rPr lang="de-CH" sz="1000" dirty="0">
                <a:latin typeface="+mn-lt"/>
              </a:rPr>
              <a:t> n. 4</a:t>
            </a:r>
          </a:p>
          <a:p>
            <a:r>
              <a:rPr lang="de-CH" sz="1000" dirty="0" err="1">
                <a:latin typeface="+mn-lt"/>
              </a:rPr>
              <a:t>rms</a:t>
            </a:r>
            <a:r>
              <a:rPr lang="de-CH" sz="1000" dirty="0">
                <a:latin typeface="+mn-lt"/>
              </a:rPr>
              <a:t> </a:t>
            </a:r>
            <a:r>
              <a:rPr lang="de-CH" sz="1000" dirty="0" err="1">
                <a:latin typeface="+mn-lt"/>
              </a:rPr>
              <a:t>bunch</a:t>
            </a:r>
            <a:r>
              <a:rPr lang="de-CH" sz="1000" dirty="0">
                <a:latin typeface="+mn-lt"/>
              </a:rPr>
              <a:t> </a:t>
            </a:r>
            <a:r>
              <a:rPr lang="de-CH" sz="1000" dirty="0" err="1">
                <a:latin typeface="+mn-lt"/>
              </a:rPr>
              <a:t>length</a:t>
            </a:r>
            <a:r>
              <a:rPr lang="de-CH" sz="1000" dirty="0">
                <a:latin typeface="+mn-lt"/>
              </a:rPr>
              <a:t> = 2.1674 mm</a:t>
            </a:r>
          </a:p>
          <a:p>
            <a:r>
              <a:rPr lang="de-CH" sz="1000" dirty="0" err="1">
                <a:latin typeface="+mn-lt"/>
              </a:rPr>
              <a:t>rms</a:t>
            </a:r>
            <a:r>
              <a:rPr lang="de-CH" sz="1000" dirty="0">
                <a:latin typeface="+mn-lt"/>
              </a:rPr>
              <a:t> </a:t>
            </a:r>
            <a:r>
              <a:rPr lang="de-CH" sz="1000" dirty="0" err="1">
                <a:latin typeface="+mn-lt"/>
              </a:rPr>
              <a:t>dp</a:t>
            </a:r>
            <a:r>
              <a:rPr lang="de-CH" sz="1000" dirty="0">
                <a:latin typeface="+mn-lt"/>
              </a:rPr>
              <a:t>/p = 0.19424%</a:t>
            </a:r>
          </a:p>
          <a:p>
            <a:r>
              <a:rPr lang="de-CH" sz="1000" dirty="0" err="1">
                <a:latin typeface="+mn-lt"/>
              </a:rPr>
              <a:t>Dt</a:t>
            </a:r>
            <a:r>
              <a:rPr lang="de-CH" sz="1000" dirty="0">
                <a:latin typeface="+mn-lt"/>
              </a:rPr>
              <a:t> = -1.4825 mm/c</a:t>
            </a:r>
          </a:p>
        </p:txBody>
      </p:sp>
      <p:pic>
        <p:nvPicPr>
          <p:cNvPr id="29" name="Picture 28">
            <a:extLst>
              <a:ext uri="{FF2B5EF4-FFF2-40B4-BE49-F238E27FC236}">
                <a16:creationId xmlns:a16="http://schemas.microsoft.com/office/drawing/2014/main" id="{A989B9DF-EB25-76A2-EE2C-AFCD51F3D975}"/>
              </a:ext>
            </a:extLst>
          </p:cNvPr>
          <p:cNvPicPr>
            <a:picLocks noChangeAspect="1"/>
          </p:cNvPicPr>
          <p:nvPr/>
        </p:nvPicPr>
        <p:blipFill rotWithShape="1">
          <a:blip r:embed="rId3"/>
          <a:srcRect b="48395"/>
          <a:stretch/>
        </p:blipFill>
        <p:spPr>
          <a:xfrm>
            <a:off x="3666734" y="2534422"/>
            <a:ext cx="3574883" cy="1338885"/>
          </a:xfrm>
          <a:prstGeom prst="rect">
            <a:avLst/>
          </a:prstGeom>
        </p:spPr>
      </p:pic>
      <p:sp>
        <p:nvSpPr>
          <p:cNvPr id="30" name="TextBox 29">
            <a:extLst>
              <a:ext uri="{FF2B5EF4-FFF2-40B4-BE49-F238E27FC236}">
                <a16:creationId xmlns:a16="http://schemas.microsoft.com/office/drawing/2014/main" id="{246796A0-C313-4C2D-5F4C-73B24ED118F1}"/>
              </a:ext>
            </a:extLst>
          </p:cNvPr>
          <p:cNvSpPr txBox="1"/>
          <p:nvPr/>
        </p:nvSpPr>
        <p:spPr bwMode="auto">
          <a:xfrm>
            <a:off x="7736608" y="4005064"/>
            <a:ext cx="4155952" cy="2554545"/>
          </a:xfrm>
          <a:prstGeom prst="rect">
            <a:avLst/>
          </a:prstGeom>
          <a:noFill/>
        </p:spPr>
        <p:txBody>
          <a:bodyPr wrap="square" rtlCol="0">
            <a:spAutoFit/>
          </a:bodyPr>
          <a:lstStyle/>
          <a:p>
            <a:r>
              <a:rPr lang="en-US" dirty="0">
                <a:latin typeface="+mn-lt"/>
              </a:rPr>
              <a:t>This solution allows having:</a:t>
            </a:r>
          </a:p>
          <a:p>
            <a:pPr marL="285750" indent="-285750">
              <a:buFont typeface="Wingdings" panose="05000000000000000000" pitchFamily="2" charset="2"/>
              <a:buChar char="§"/>
            </a:pPr>
            <a:r>
              <a:rPr lang="en-US" dirty="0">
                <a:latin typeface="+mn-lt"/>
              </a:rPr>
              <a:t>The target bunch-to-bunch energy shift</a:t>
            </a:r>
          </a:p>
          <a:p>
            <a:pPr marL="285750" indent="-285750">
              <a:buFont typeface="Wingdings" panose="05000000000000000000" pitchFamily="2" charset="2"/>
              <a:buChar char="§"/>
            </a:pPr>
            <a:r>
              <a:rPr lang="de-CH" dirty="0">
                <a:latin typeface="+mn-lt"/>
              </a:rPr>
              <a:t>The </a:t>
            </a:r>
            <a:r>
              <a:rPr lang="de-CH" dirty="0" err="1">
                <a:latin typeface="+mn-lt"/>
              </a:rPr>
              <a:t>target</a:t>
            </a:r>
            <a:r>
              <a:rPr lang="de-CH" dirty="0">
                <a:latin typeface="+mn-lt"/>
              </a:rPr>
              <a:t> </a:t>
            </a:r>
            <a:r>
              <a:rPr lang="de-CH" dirty="0" err="1">
                <a:latin typeface="+mn-lt"/>
              </a:rPr>
              <a:t>bunch</a:t>
            </a:r>
            <a:r>
              <a:rPr lang="de-CH" dirty="0">
                <a:latin typeface="+mn-lt"/>
              </a:rPr>
              <a:t> </a:t>
            </a:r>
            <a:r>
              <a:rPr lang="de-CH" dirty="0" err="1">
                <a:latin typeface="+mn-lt"/>
              </a:rPr>
              <a:t>length</a:t>
            </a:r>
            <a:endParaRPr lang="de-CH" dirty="0">
              <a:latin typeface="+mn-lt"/>
            </a:endParaRPr>
          </a:p>
          <a:p>
            <a:pPr marL="285750" indent="-285750">
              <a:buFont typeface="Wingdings" panose="05000000000000000000" pitchFamily="2" charset="2"/>
              <a:buChar char="§"/>
            </a:pPr>
            <a:r>
              <a:rPr lang="de-CH" dirty="0">
                <a:latin typeface="+mn-lt"/>
              </a:rPr>
              <a:t>The </a:t>
            </a:r>
            <a:r>
              <a:rPr lang="de-CH" dirty="0" err="1">
                <a:latin typeface="+mn-lt"/>
              </a:rPr>
              <a:t>target</a:t>
            </a:r>
            <a:r>
              <a:rPr lang="de-CH" dirty="0">
                <a:latin typeface="+mn-lt"/>
              </a:rPr>
              <a:t> </a:t>
            </a:r>
            <a:r>
              <a:rPr lang="de-CH" dirty="0" err="1">
                <a:latin typeface="+mn-lt"/>
              </a:rPr>
              <a:t>energy</a:t>
            </a:r>
            <a:r>
              <a:rPr lang="de-CH" dirty="0">
                <a:latin typeface="+mn-lt"/>
              </a:rPr>
              <a:t> </a:t>
            </a:r>
            <a:r>
              <a:rPr lang="de-CH" dirty="0" err="1">
                <a:latin typeface="+mn-lt"/>
              </a:rPr>
              <a:t>spread</a:t>
            </a:r>
            <a:endParaRPr lang="de-CH" dirty="0">
              <a:latin typeface="+mn-lt"/>
            </a:endParaRPr>
          </a:p>
          <a:p>
            <a:pPr marL="285750" indent="-285750">
              <a:buFont typeface="Wingdings" panose="05000000000000000000" pitchFamily="2" charset="2"/>
              <a:buChar char="§"/>
            </a:pPr>
            <a:r>
              <a:rPr lang="de-CH" dirty="0" err="1">
                <a:latin typeface="+mn-lt"/>
              </a:rPr>
              <a:t>To</a:t>
            </a:r>
            <a:r>
              <a:rPr lang="de-CH" dirty="0">
                <a:latin typeface="+mn-lt"/>
              </a:rPr>
              <a:t> </a:t>
            </a:r>
            <a:r>
              <a:rPr lang="de-CH" dirty="0" err="1">
                <a:latin typeface="+mn-lt"/>
              </a:rPr>
              <a:t>be</a:t>
            </a:r>
            <a:r>
              <a:rPr lang="de-CH" dirty="0">
                <a:latin typeface="+mn-lt"/>
              </a:rPr>
              <a:t> </a:t>
            </a:r>
            <a:r>
              <a:rPr lang="de-CH" dirty="0" err="1">
                <a:latin typeface="+mn-lt"/>
              </a:rPr>
              <a:t>verified</a:t>
            </a:r>
            <a:r>
              <a:rPr lang="de-CH" dirty="0">
                <a:latin typeface="+mn-lt"/>
              </a:rPr>
              <a:t> </a:t>
            </a:r>
            <a:r>
              <a:rPr lang="de-CH" dirty="0" err="1">
                <a:latin typeface="+mn-lt"/>
              </a:rPr>
              <a:t>if</a:t>
            </a:r>
            <a:r>
              <a:rPr lang="de-CH" dirty="0">
                <a:latin typeface="+mn-lt"/>
              </a:rPr>
              <a:t> </a:t>
            </a:r>
            <a:r>
              <a:rPr lang="de-CH" dirty="0" err="1">
                <a:latin typeface="+mn-lt"/>
              </a:rPr>
              <a:t>the</a:t>
            </a:r>
            <a:r>
              <a:rPr lang="de-CH" dirty="0">
                <a:latin typeface="+mn-lt"/>
              </a:rPr>
              <a:t> </a:t>
            </a:r>
            <a:r>
              <a:rPr lang="de-CH" dirty="0" err="1">
                <a:latin typeface="+mn-lt"/>
              </a:rPr>
              <a:t>parameters</a:t>
            </a:r>
            <a:r>
              <a:rPr lang="de-CH" dirty="0">
                <a:latin typeface="+mn-lt"/>
              </a:rPr>
              <a:t> </a:t>
            </a:r>
            <a:r>
              <a:rPr lang="de-CH" dirty="0" err="1">
                <a:latin typeface="+mn-lt"/>
              </a:rPr>
              <a:t>are</a:t>
            </a:r>
            <a:r>
              <a:rPr lang="de-CH" dirty="0">
                <a:latin typeface="+mn-lt"/>
              </a:rPr>
              <a:t> ok </a:t>
            </a:r>
            <a:r>
              <a:rPr lang="de-CH" dirty="0" err="1">
                <a:latin typeface="+mn-lt"/>
              </a:rPr>
              <a:t>for</a:t>
            </a:r>
            <a:r>
              <a:rPr lang="de-CH" dirty="0">
                <a:latin typeface="+mn-lt"/>
              </a:rPr>
              <a:t> </a:t>
            </a:r>
            <a:r>
              <a:rPr lang="de-CH" dirty="0" err="1">
                <a:latin typeface="+mn-lt"/>
              </a:rPr>
              <a:t>the</a:t>
            </a:r>
            <a:r>
              <a:rPr lang="de-CH" dirty="0">
                <a:latin typeface="+mn-lt"/>
              </a:rPr>
              <a:t> </a:t>
            </a:r>
            <a:r>
              <a:rPr lang="de-CH" dirty="0" err="1">
                <a:latin typeface="+mn-lt"/>
              </a:rPr>
              <a:t>low</a:t>
            </a:r>
            <a:r>
              <a:rPr lang="de-CH" dirty="0">
                <a:latin typeface="+mn-lt"/>
              </a:rPr>
              <a:t> </a:t>
            </a:r>
            <a:r>
              <a:rPr lang="de-CH" dirty="0" err="1">
                <a:latin typeface="+mn-lt"/>
              </a:rPr>
              <a:t>charge</a:t>
            </a:r>
            <a:r>
              <a:rPr lang="de-CH" dirty="0">
                <a:latin typeface="+mn-lt"/>
              </a:rPr>
              <a:t> (</a:t>
            </a:r>
            <a:r>
              <a:rPr lang="de-CH" dirty="0" err="1">
                <a:latin typeface="+mn-lt"/>
              </a:rPr>
              <a:t>less</a:t>
            </a:r>
            <a:r>
              <a:rPr lang="de-CH" dirty="0">
                <a:latin typeface="+mn-lt"/>
              </a:rPr>
              <a:t> </a:t>
            </a:r>
            <a:r>
              <a:rPr lang="de-CH" dirty="0" err="1">
                <a:latin typeface="+mn-lt"/>
              </a:rPr>
              <a:t>instabilities</a:t>
            </a:r>
            <a:r>
              <a:rPr lang="de-CH" dirty="0">
                <a:latin typeface="+mn-lt"/>
              </a:rPr>
              <a:t>?)</a:t>
            </a:r>
          </a:p>
          <a:p>
            <a:pPr marL="285750" indent="-285750">
              <a:buFont typeface="Wingdings" panose="05000000000000000000" pitchFamily="2" charset="2"/>
              <a:buChar char="§"/>
            </a:pPr>
            <a:r>
              <a:rPr lang="de-CH" dirty="0" err="1">
                <a:latin typeface="+mn-lt"/>
              </a:rPr>
              <a:t>Chirp</a:t>
            </a:r>
            <a:r>
              <a:rPr lang="de-CH" dirty="0">
                <a:latin typeface="+mn-lt"/>
              </a:rPr>
              <a:t> </a:t>
            </a:r>
            <a:r>
              <a:rPr lang="de-CH" dirty="0" err="1">
                <a:latin typeface="+mn-lt"/>
              </a:rPr>
              <a:t>opposite</a:t>
            </a:r>
            <a:r>
              <a:rPr lang="de-CH" dirty="0">
                <a:latin typeface="+mn-lt"/>
              </a:rPr>
              <a:t> </a:t>
            </a:r>
            <a:r>
              <a:rPr lang="de-CH" dirty="0" err="1">
                <a:latin typeface="+mn-lt"/>
              </a:rPr>
              <a:t>to</a:t>
            </a:r>
            <a:r>
              <a:rPr lang="de-CH" dirty="0">
                <a:latin typeface="+mn-lt"/>
              </a:rPr>
              <a:t> </a:t>
            </a:r>
            <a:r>
              <a:rPr lang="de-CH" dirty="0" err="1">
                <a:latin typeface="+mn-lt"/>
              </a:rPr>
              <a:t>that</a:t>
            </a:r>
            <a:r>
              <a:rPr lang="de-CH" dirty="0">
                <a:latin typeface="+mn-lt"/>
              </a:rPr>
              <a:t> </a:t>
            </a:r>
            <a:r>
              <a:rPr lang="de-CH" dirty="0" err="1">
                <a:latin typeface="+mn-lt"/>
              </a:rPr>
              <a:t>from</a:t>
            </a:r>
            <a:r>
              <a:rPr lang="de-CH" dirty="0">
                <a:latin typeface="+mn-lt"/>
              </a:rPr>
              <a:t> BC </a:t>
            </a:r>
            <a:r>
              <a:rPr lang="de-CH" dirty="0" err="1">
                <a:latin typeface="+mn-lt"/>
              </a:rPr>
              <a:t>chirp</a:t>
            </a:r>
            <a:r>
              <a:rPr lang="de-CH" dirty="0">
                <a:latin typeface="+mn-lt"/>
              </a:rPr>
              <a:t>, i.e. </a:t>
            </a:r>
            <a:r>
              <a:rPr lang="de-CH" dirty="0" err="1">
                <a:latin typeface="+mn-lt"/>
              </a:rPr>
              <a:t>the</a:t>
            </a:r>
            <a:r>
              <a:rPr lang="de-CH" dirty="0">
                <a:latin typeface="+mn-lt"/>
              </a:rPr>
              <a:t> same </a:t>
            </a:r>
            <a:r>
              <a:rPr lang="de-CH" dirty="0" err="1">
                <a:latin typeface="+mn-lt"/>
              </a:rPr>
              <a:t>of</a:t>
            </a:r>
            <a:r>
              <a:rPr lang="de-CH" dirty="0">
                <a:latin typeface="+mn-lt"/>
              </a:rPr>
              <a:t> </a:t>
            </a:r>
            <a:r>
              <a:rPr lang="de-CH" dirty="0" err="1">
                <a:latin typeface="+mn-lt"/>
              </a:rPr>
              <a:t>the</a:t>
            </a:r>
            <a:r>
              <a:rPr lang="de-CH" dirty="0">
                <a:latin typeface="+mn-lt"/>
              </a:rPr>
              <a:t> </a:t>
            </a:r>
            <a:r>
              <a:rPr lang="de-CH" dirty="0" err="1">
                <a:latin typeface="+mn-lt"/>
              </a:rPr>
              <a:t>wakefield</a:t>
            </a:r>
            <a:r>
              <a:rPr lang="de-CH" dirty="0">
                <a:latin typeface="+mn-lt"/>
              </a:rPr>
              <a:t> </a:t>
            </a:r>
            <a:r>
              <a:rPr lang="de-CH" dirty="0">
                <a:latin typeface="+mn-lt"/>
                <a:sym typeface="Wingdings" panose="05000000000000000000" pitchFamily="2" charset="2"/>
              </a:rPr>
              <a:t> </a:t>
            </a:r>
            <a:r>
              <a:rPr lang="de-CH" dirty="0" err="1">
                <a:latin typeface="+mn-lt"/>
                <a:sym typeface="Wingdings" panose="05000000000000000000" pitchFamily="2" charset="2"/>
              </a:rPr>
              <a:t>they</a:t>
            </a:r>
            <a:r>
              <a:rPr lang="de-CH" dirty="0">
                <a:latin typeface="+mn-lt"/>
                <a:sym typeface="Wingdings" panose="05000000000000000000" pitchFamily="2" charset="2"/>
              </a:rPr>
              <a:t> </a:t>
            </a:r>
            <a:r>
              <a:rPr lang="de-CH" dirty="0" err="1">
                <a:latin typeface="+mn-lt"/>
                <a:sym typeface="Wingdings" panose="05000000000000000000" pitchFamily="2" charset="2"/>
              </a:rPr>
              <a:t>must</a:t>
            </a:r>
            <a:r>
              <a:rPr lang="de-CH" dirty="0">
                <a:latin typeface="+mn-lt"/>
                <a:sym typeface="Wingdings" panose="05000000000000000000" pitchFamily="2" charset="2"/>
              </a:rPr>
              <a:t> </a:t>
            </a:r>
            <a:r>
              <a:rPr lang="de-CH" dirty="0" err="1">
                <a:latin typeface="+mn-lt"/>
                <a:sym typeface="Wingdings" panose="05000000000000000000" pitchFamily="2" charset="2"/>
              </a:rPr>
              <a:t>be</a:t>
            </a:r>
            <a:r>
              <a:rPr lang="de-CH" dirty="0">
                <a:latin typeface="+mn-lt"/>
                <a:sym typeface="Wingdings" panose="05000000000000000000" pitchFamily="2" charset="2"/>
              </a:rPr>
              <a:t> </a:t>
            </a:r>
            <a:r>
              <a:rPr lang="de-CH" dirty="0" err="1">
                <a:latin typeface="+mn-lt"/>
                <a:sym typeface="Wingdings" panose="05000000000000000000" pitchFamily="2" charset="2"/>
              </a:rPr>
              <a:t>included</a:t>
            </a:r>
            <a:r>
              <a:rPr lang="de-CH" dirty="0">
                <a:latin typeface="+mn-lt"/>
                <a:sym typeface="Wingdings" panose="05000000000000000000" pitchFamily="2" charset="2"/>
              </a:rPr>
              <a:t> in </a:t>
            </a:r>
            <a:r>
              <a:rPr lang="de-CH" dirty="0" err="1">
                <a:latin typeface="+mn-lt"/>
                <a:sym typeface="Wingdings" panose="05000000000000000000" pitchFamily="2" charset="2"/>
              </a:rPr>
              <a:t>the</a:t>
            </a:r>
            <a:r>
              <a:rPr lang="de-CH" dirty="0">
                <a:latin typeface="+mn-lt"/>
                <a:sym typeface="Wingdings" panose="05000000000000000000" pitchFamily="2" charset="2"/>
              </a:rPr>
              <a:t> EC </a:t>
            </a:r>
            <a:r>
              <a:rPr lang="de-CH" dirty="0" err="1">
                <a:latin typeface="+mn-lt"/>
                <a:sym typeface="Wingdings" panose="05000000000000000000" pitchFamily="2" charset="2"/>
              </a:rPr>
              <a:t>structures</a:t>
            </a:r>
            <a:endParaRPr lang="de-CH" dirty="0">
              <a:latin typeface="+mn-lt"/>
            </a:endParaRPr>
          </a:p>
          <a:p>
            <a:pPr marL="285750" indent="-285750">
              <a:buFont typeface="Wingdings" panose="05000000000000000000" pitchFamily="2" charset="2"/>
              <a:buChar char="§"/>
            </a:pPr>
            <a:endParaRPr lang="de-CH" dirty="0">
              <a:latin typeface="+mn-lt"/>
            </a:endParaRPr>
          </a:p>
        </p:txBody>
      </p:sp>
      <p:sp>
        <p:nvSpPr>
          <p:cNvPr id="32" name="TextBox 31">
            <a:extLst>
              <a:ext uri="{FF2B5EF4-FFF2-40B4-BE49-F238E27FC236}">
                <a16:creationId xmlns:a16="http://schemas.microsoft.com/office/drawing/2014/main" id="{B54BB91F-C58B-3DBE-2517-01814954ABB3}"/>
              </a:ext>
            </a:extLst>
          </p:cNvPr>
          <p:cNvSpPr txBox="1"/>
          <p:nvPr/>
        </p:nvSpPr>
        <p:spPr bwMode="auto">
          <a:xfrm>
            <a:off x="299440" y="3824229"/>
            <a:ext cx="3475390" cy="3000821"/>
          </a:xfrm>
          <a:prstGeom prst="rect">
            <a:avLst/>
          </a:prstGeom>
          <a:noFill/>
        </p:spPr>
        <p:txBody>
          <a:bodyPr wrap="square">
            <a:spAutoFit/>
          </a:bodyPr>
          <a:lstStyle/>
          <a:p>
            <a:r>
              <a:rPr lang="de-CH" sz="1050" dirty="0">
                <a:latin typeface="+mn-lt"/>
              </a:rPr>
              <a:t>Final </a:t>
            </a:r>
            <a:r>
              <a:rPr lang="de-CH" sz="1050" dirty="0" err="1">
                <a:latin typeface="+mn-lt"/>
              </a:rPr>
              <a:t>bunches</a:t>
            </a:r>
            <a:r>
              <a:rPr lang="de-CH" sz="1050" dirty="0">
                <a:latin typeface="+mn-lt"/>
              </a:rPr>
              <a:t> n. 1</a:t>
            </a:r>
          </a:p>
          <a:p>
            <a:r>
              <a:rPr lang="de-CH" sz="1050" dirty="0" err="1">
                <a:latin typeface="+mn-lt"/>
              </a:rPr>
              <a:t>rms</a:t>
            </a:r>
            <a:r>
              <a:rPr lang="de-CH" sz="1050" dirty="0">
                <a:latin typeface="+mn-lt"/>
              </a:rPr>
              <a:t> </a:t>
            </a:r>
            <a:r>
              <a:rPr lang="de-CH" sz="1050" dirty="0" err="1">
                <a:latin typeface="+mn-lt"/>
              </a:rPr>
              <a:t>bunch</a:t>
            </a:r>
            <a:r>
              <a:rPr lang="de-CH" sz="1050" dirty="0">
                <a:latin typeface="+mn-lt"/>
              </a:rPr>
              <a:t> </a:t>
            </a:r>
            <a:r>
              <a:rPr lang="de-CH" sz="1050" dirty="0" err="1">
                <a:latin typeface="+mn-lt"/>
              </a:rPr>
              <a:t>length</a:t>
            </a:r>
            <a:r>
              <a:rPr lang="de-CH" sz="1050" dirty="0">
                <a:latin typeface="+mn-lt"/>
              </a:rPr>
              <a:t> = 3.8932 mm</a:t>
            </a:r>
          </a:p>
          <a:p>
            <a:r>
              <a:rPr lang="de-CH" sz="1050" dirty="0" err="1">
                <a:latin typeface="+mn-lt"/>
              </a:rPr>
              <a:t>rms</a:t>
            </a:r>
            <a:r>
              <a:rPr lang="de-CH" sz="1050" dirty="0">
                <a:latin typeface="+mn-lt"/>
              </a:rPr>
              <a:t> </a:t>
            </a:r>
            <a:r>
              <a:rPr lang="de-CH" sz="1050" dirty="0" err="1">
                <a:latin typeface="+mn-lt"/>
              </a:rPr>
              <a:t>dp</a:t>
            </a:r>
            <a:r>
              <a:rPr lang="de-CH" sz="1050" dirty="0">
                <a:latin typeface="+mn-lt"/>
              </a:rPr>
              <a:t>/p = 0.12253%</a:t>
            </a:r>
          </a:p>
          <a:p>
            <a:endParaRPr lang="de-CH" sz="1050" dirty="0">
              <a:latin typeface="+mn-lt"/>
            </a:endParaRPr>
          </a:p>
          <a:p>
            <a:r>
              <a:rPr lang="de-CH" sz="1050" dirty="0">
                <a:latin typeface="+mn-lt"/>
              </a:rPr>
              <a:t>Final </a:t>
            </a:r>
            <a:r>
              <a:rPr lang="de-CH" sz="1050" dirty="0" err="1">
                <a:latin typeface="+mn-lt"/>
              </a:rPr>
              <a:t>bunches</a:t>
            </a:r>
            <a:r>
              <a:rPr lang="de-CH" sz="1050" dirty="0">
                <a:latin typeface="+mn-lt"/>
              </a:rPr>
              <a:t> n. 2</a:t>
            </a:r>
          </a:p>
          <a:p>
            <a:r>
              <a:rPr lang="de-CH" sz="1050" dirty="0" err="1">
                <a:latin typeface="+mn-lt"/>
              </a:rPr>
              <a:t>rms</a:t>
            </a:r>
            <a:r>
              <a:rPr lang="de-CH" sz="1050" dirty="0">
                <a:latin typeface="+mn-lt"/>
              </a:rPr>
              <a:t> </a:t>
            </a:r>
            <a:r>
              <a:rPr lang="de-CH" sz="1050" dirty="0" err="1">
                <a:latin typeface="+mn-lt"/>
              </a:rPr>
              <a:t>bunch</a:t>
            </a:r>
            <a:r>
              <a:rPr lang="de-CH" sz="1050" dirty="0">
                <a:latin typeface="+mn-lt"/>
              </a:rPr>
              <a:t> </a:t>
            </a:r>
            <a:r>
              <a:rPr lang="de-CH" sz="1050" dirty="0" err="1">
                <a:latin typeface="+mn-lt"/>
              </a:rPr>
              <a:t>length</a:t>
            </a:r>
            <a:r>
              <a:rPr lang="de-CH" sz="1050" dirty="0">
                <a:latin typeface="+mn-lt"/>
              </a:rPr>
              <a:t> = 3.859 mm</a:t>
            </a:r>
          </a:p>
          <a:p>
            <a:r>
              <a:rPr lang="de-CH" sz="1050" dirty="0" err="1">
                <a:latin typeface="+mn-lt"/>
              </a:rPr>
              <a:t>rms</a:t>
            </a:r>
            <a:r>
              <a:rPr lang="de-CH" sz="1050" dirty="0">
                <a:latin typeface="+mn-lt"/>
              </a:rPr>
              <a:t> </a:t>
            </a:r>
            <a:r>
              <a:rPr lang="de-CH" sz="1050" dirty="0" err="1">
                <a:latin typeface="+mn-lt"/>
              </a:rPr>
              <a:t>dp</a:t>
            </a:r>
            <a:r>
              <a:rPr lang="de-CH" sz="1050" dirty="0">
                <a:latin typeface="+mn-lt"/>
              </a:rPr>
              <a:t>/p = 0.11447%</a:t>
            </a:r>
          </a:p>
          <a:p>
            <a:r>
              <a:rPr lang="de-CH" sz="1050" dirty="0" err="1">
                <a:latin typeface="+mn-lt"/>
              </a:rPr>
              <a:t>Dt</a:t>
            </a:r>
            <a:r>
              <a:rPr lang="de-CH" sz="1050" dirty="0">
                <a:latin typeface="+mn-lt"/>
              </a:rPr>
              <a:t> = -1.4916 mm/c</a:t>
            </a:r>
          </a:p>
          <a:p>
            <a:endParaRPr lang="de-CH" sz="1050" dirty="0">
              <a:latin typeface="+mn-lt"/>
            </a:endParaRPr>
          </a:p>
          <a:p>
            <a:r>
              <a:rPr lang="de-CH" sz="1050" dirty="0">
                <a:latin typeface="+mn-lt"/>
              </a:rPr>
              <a:t>Final </a:t>
            </a:r>
            <a:r>
              <a:rPr lang="de-CH" sz="1050" dirty="0" err="1">
                <a:latin typeface="+mn-lt"/>
              </a:rPr>
              <a:t>bunches</a:t>
            </a:r>
            <a:r>
              <a:rPr lang="de-CH" sz="1050" dirty="0">
                <a:latin typeface="+mn-lt"/>
              </a:rPr>
              <a:t> n. 3</a:t>
            </a:r>
          </a:p>
          <a:p>
            <a:r>
              <a:rPr lang="de-CH" sz="1050" dirty="0" err="1">
                <a:latin typeface="+mn-lt"/>
              </a:rPr>
              <a:t>rms</a:t>
            </a:r>
            <a:r>
              <a:rPr lang="de-CH" sz="1050" dirty="0">
                <a:latin typeface="+mn-lt"/>
              </a:rPr>
              <a:t> </a:t>
            </a:r>
            <a:r>
              <a:rPr lang="de-CH" sz="1050" dirty="0" err="1">
                <a:latin typeface="+mn-lt"/>
              </a:rPr>
              <a:t>bunch</a:t>
            </a:r>
            <a:r>
              <a:rPr lang="de-CH" sz="1050" dirty="0">
                <a:latin typeface="+mn-lt"/>
              </a:rPr>
              <a:t> </a:t>
            </a:r>
            <a:r>
              <a:rPr lang="de-CH" sz="1050" dirty="0" err="1">
                <a:latin typeface="+mn-lt"/>
              </a:rPr>
              <a:t>length</a:t>
            </a:r>
            <a:r>
              <a:rPr lang="de-CH" sz="1050" dirty="0">
                <a:latin typeface="+mn-lt"/>
              </a:rPr>
              <a:t> = 3.8253 mm</a:t>
            </a:r>
          </a:p>
          <a:p>
            <a:r>
              <a:rPr lang="de-CH" sz="1050" dirty="0" err="1">
                <a:latin typeface="+mn-lt"/>
              </a:rPr>
              <a:t>rms</a:t>
            </a:r>
            <a:r>
              <a:rPr lang="de-CH" sz="1050" dirty="0">
                <a:latin typeface="+mn-lt"/>
              </a:rPr>
              <a:t> </a:t>
            </a:r>
            <a:r>
              <a:rPr lang="de-CH" sz="1050" dirty="0" err="1">
                <a:latin typeface="+mn-lt"/>
              </a:rPr>
              <a:t>dp</a:t>
            </a:r>
            <a:r>
              <a:rPr lang="de-CH" sz="1050" dirty="0">
                <a:latin typeface="+mn-lt"/>
              </a:rPr>
              <a:t>/p = 0.10122%</a:t>
            </a:r>
          </a:p>
          <a:p>
            <a:r>
              <a:rPr lang="de-CH" sz="1050" dirty="0" err="1">
                <a:latin typeface="+mn-lt"/>
              </a:rPr>
              <a:t>Dt</a:t>
            </a:r>
            <a:r>
              <a:rPr lang="de-CH" sz="1050" dirty="0">
                <a:latin typeface="+mn-lt"/>
              </a:rPr>
              <a:t> = -1.474 mm/c</a:t>
            </a:r>
          </a:p>
          <a:p>
            <a:endParaRPr lang="de-CH" sz="1050" dirty="0">
              <a:latin typeface="+mn-lt"/>
            </a:endParaRPr>
          </a:p>
          <a:p>
            <a:r>
              <a:rPr lang="de-CH" sz="1050" dirty="0">
                <a:latin typeface="+mn-lt"/>
              </a:rPr>
              <a:t>Final </a:t>
            </a:r>
            <a:r>
              <a:rPr lang="de-CH" sz="1050" dirty="0" err="1">
                <a:latin typeface="+mn-lt"/>
              </a:rPr>
              <a:t>bunches</a:t>
            </a:r>
            <a:r>
              <a:rPr lang="de-CH" sz="1050" dirty="0">
                <a:latin typeface="+mn-lt"/>
              </a:rPr>
              <a:t> n. 4</a:t>
            </a:r>
          </a:p>
          <a:p>
            <a:r>
              <a:rPr lang="de-CH" sz="1050" dirty="0" err="1">
                <a:latin typeface="+mn-lt"/>
              </a:rPr>
              <a:t>rms</a:t>
            </a:r>
            <a:r>
              <a:rPr lang="de-CH" sz="1050" dirty="0">
                <a:latin typeface="+mn-lt"/>
              </a:rPr>
              <a:t> </a:t>
            </a:r>
            <a:r>
              <a:rPr lang="de-CH" sz="1050" dirty="0" err="1">
                <a:latin typeface="+mn-lt"/>
              </a:rPr>
              <a:t>bunch</a:t>
            </a:r>
            <a:r>
              <a:rPr lang="de-CH" sz="1050" dirty="0">
                <a:latin typeface="+mn-lt"/>
              </a:rPr>
              <a:t> </a:t>
            </a:r>
            <a:r>
              <a:rPr lang="de-CH" sz="1050" dirty="0" err="1">
                <a:latin typeface="+mn-lt"/>
              </a:rPr>
              <a:t>length</a:t>
            </a:r>
            <a:r>
              <a:rPr lang="de-CH" sz="1050" dirty="0">
                <a:latin typeface="+mn-lt"/>
              </a:rPr>
              <a:t> = 3.7921 mm</a:t>
            </a:r>
          </a:p>
          <a:p>
            <a:r>
              <a:rPr lang="de-CH" sz="1050" dirty="0" err="1">
                <a:latin typeface="+mn-lt"/>
              </a:rPr>
              <a:t>rms</a:t>
            </a:r>
            <a:r>
              <a:rPr lang="de-CH" sz="1050" dirty="0">
                <a:latin typeface="+mn-lt"/>
              </a:rPr>
              <a:t> </a:t>
            </a:r>
            <a:r>
              <a:rPr lang="de-CH" sz="1050" dirty="0" err="1">
                <a:latin typeface="+mn-lt"/>
              </a:rPr>
              <a:t>dp</a:t>
            </a:r>
            <a:r>
              <a:rPr lang="de-CH" sz="1050" dirty="0">
                <a:latin typeface="+mn-lt"/>
              </a:rPr>
              <a:t>/p = 0.08424%</a:t>
            </a:r>
          </a:p>
          <a:p>
            <a:r>
              <a:rPr lang="de-CH" sz="1050" dirty="0" err="1">
                <a:latin typeface="+mn-lt"/>
              </a:rPr>
              <a:t>Dt</a:t>
            </a:r>
            <a:r>
              <a:rPr lang="de-CH" sz="1050" dirty="0">
                <a:latin typeface="+mn-lt"/>
              </a:rPr>
              <a:t> = -1.4567 mm/c</a:t>
            </a:r>
          </a:p>
        </p:txBody>
      </p:sp>
      <p:sp>
        <p:nvSpPr>
          <p:cNvPr id="33" name="TextBox 32">
            <a:extLst>
              <a:ext uri="{FF2B5EF4-FFF2-40B4-BE49-F238E27FC236}">
                <a16:creationId xmlns:a16="http://schemas.microsoft.com/office/drawing/2014/main" id="{56FDB445-B7D0-6795-8CB8-1EE948C5A88B}"/>
              </a:ext>
            </a:extLst>
          </p:cNvPr>
          <p:cNvSpPr txBox="1"/>
          <p:nvPr/>
        </p:nvSpPr>
        <p:spPr>
          <a:xfrm>
            <a:off x="1278534" y="1283138"/>
            <a:ext cx="1632026" cy="237459"/>
          </a:xfrm>
          <a:prstGeom prst="rect">
            <a:avLst/>
          </a:prstGeom>
          <a:noFill/>
        </p:spPr>
        <p:txBody>
          <a:bodyPr wrap="square" lIns="0" tIns="0" rIns="0" bIns="0" rtlCol="0">
            <a:noAutofit/>
          </a:bodyPr>
          <a:lstStyle/>
          <a:p>
            <a:pPr algn="ctr">
              <a:lnSpc>
                <a:spcPct val="110000"/>
              </a:lnSpc>
            </a:pPr>
            <a:r>
              <a:rPr lang="en-US" b="1" kern="1000" spc="30" dirty="0" err="1">
                <a:latin typeface="+mn-lt"/>
                <a:cs typeface="Franklin Gothic Book"/>
              </a:rPr>
              <a:t>Chirp_BC</a:t>
            </a:r>
            <a:r>
              <a:rPr lang="en-US" b="1" kern="1000" spc="30" dirty="0">
                <a:latin typeface="+mn-lt"/>
                <a:cs typeface="Franklin Gothic Book"/>
              </a:rPr>
              <a:t> = -3</a:t>
            </a:r>
            <a:endParaRPr lang="de-CH" b="1" kern="1000" spc="30" dirty="0" err="1">
              <a:latin typeface="+mn-lt"/>
              <a:cs typeface="Franklin Gothic Book"/>
            </a:endParaRPr>
          </a:p>
        </p:txBody>
      </p:sp>
      <p:sp>
        <p:nvSpPr>
          <p:cNvPr id="34" name="TextBox 33">
            <a:extLst>
              <a:ext uri="{FF2B5EF4-FFF2-40B4-BE49-F238E27FC236}">
                <a16:creationId xmlns:a16="http://schemas.microsoft.com/office/drawing/2014/main" id="{2F5DADD0-4D08-3887-39B1-C1A8AB51EE00}"/>
              </a:ext>
            </a:extLst>
          </p:cNvPr>
          <p:cNvSpPr txBox="1"/>
          <p:nvPr/>
        </p:nvSpPr>
        <p:spPr>
          <a:xfrm>
            <a:off x="9477606" y="324941"/>
            <a:ext cx="2185098" cy="1009558"/>
          </a:xfrm>
          <a:prstGeom prst="rect">
            <a:avLst/>
          </a:prstGeom>
          <a:noFill/>
        </p:spPr>
        <p:txBody>
          <a:bodyPr wrap="square" lIns="0" tIns="0" rIns="0" bIns="0" rtlCol="0">
            <a:noAutofit/>
          </a:bodyPr>
          <a:lstStyle/>
          <a:p>
            <a:pPr algn="ctr" rtl="0"/>
            <a:r>
              <a:rPr lang="en-US" b="1" kern="1000" dirty="0">
                <a:solidFill>
                  <a:srgbClr val="000000"/>
                </a:solidFill>
                <a:latin typeface="+mn-lt"/>
              </a:rPr>
              <a:t>Q = 5 </a:t>
            </a:r>
            <a:r>
              <a:rPr lang="en-US" b="1" kern="1000" dirty="0" err="1">
                <a:solidFill>
                  <a:srgbClr val="000000"/>
                </a:solidFill>
                <a:latin typeface="+mn-lt"/>
              </a:rPr>
              <a:t>pC</a:t>
            </a:r>
            <a:endParaRPr lang="en-US" b="1" kern="1000" dirty="0">
              <a:solidFill>
                <a:srgbClr val="000000"/>
              </a:solidFill>
              <a:latin typeface="+mn-lt"/>
            </a:endParaRPr>
          </a:p>
          <a:p>
            <a:pPr algn="ctr" rtl="0"/>
            <a:r>
              <a:rPr lang="en-US" b="1" kern="1000" dirty="0">
                <a:solidFill>
                  <a:srgbClr val="000000"/>
                </a:solidFill>
                <a:latin typeface="Symbol" panose="05050102010706020507" pitchFamily="18" charset="2"/>
              </a:rPr>
              <a:t>s</a:t>
            </a:r>
            <a:r>
              <a:rPr lang="en-US" b="1" kern="1000" baseline="-25000" dirty="0">
                <a:solidFill>
                  <a:srgbClr val="000000"/>
                </a:solidFill>
                <a:latin typeface="Calibri" panose="020F0502020204030204" pitchFamily="34" charset="0"/>
              </a:rPr>
              <a:t>z0 </a:t>
            </a:r>
            <a:r>
              <a:rPr lang="en-US" kern="1000" dirty="0">
                <a:solidFill>
                  <a:srgbClr val="000000"/>
                </a:solidFill>
                <a:latin typeface="Arial" panose="020B0604020202020204" pitchFamily="34" charset="0"/>
              </a:rPr>
              <a:t>=</a:t>
            </a:r>
            <a:r>
              <a:rPr lang="en-US" b="1" kern="1000" dirty="0">
                <a:solidFill>
                  <a:srgbClr val="000000"/>
                </a:solidFill>
                <a:latin typeface="Calibri" panose="020F0502020204030204" pitchFamily="34" charset="0"/>
              </a:rPr>
              <a:t> 2.2 mm</a:t>
            </a:r>
          </a:p>
          <a:p>
            <a:pPr algn="ctr" rtl="0"/>
            <a:r>
              <a:rPr lang="en-US" b="1" kern="1000" dirty="0">
                <a:solidFill>
                  <a:srgbClr val="000000"/>
                </a:solidFill>
                <a:latin typeface="Calibri" panose="020F0502020204030204" pitchFamily="34" charset="0"/>
              </a:rPr>
              <a:t>DE/E = 0.2%</a:t>
            </a:r>
          </a:p>
          <a:p>
            <a:pPr algn="ctr" rtl="0"/>
            <a:r>
              <a:rPr lang="en-US" b="1" kern="1000" dirty="0">
                <a:solidFill>
                  <a:srgbClr val="000000"/>
                </a:solidFill>
                <a:latin typeface="Calibri" panose="020F0502020204030204" pitchFamily="34" charset="0"/>
              </a:rPr>
              <a:t>DE</a:t>
            </a:r>
            <a:r>
              <a:rPr lang="en-US" b="1" kern="1000" baseline="-25000" dirty="0">
                <a:solidFill>
                  <a:srgbClr val="000000"/>
                </a:solidFill>
                <a:latin typeface="Calibri" panose="020F0502020204030204" pitchFamily="34" charset="0"/>
              </a:rPr>
              <a:t>cen</a:t>
            </a:r>
            <a:r>
              <a:rPr lang="en-US" b="1" kern="1000" dirty="0">
                <a:solidFill>
                  <a:srgbClr val="000000"/>
                </a:solidFill>
                <a:latin typeface="Arial" panose="020B0604020202020204" pitchFamily="34" charset="0"/>
              </a:rPr>
              <a:t> </a:t>
            </a:r>
            <a:r>
              <a:rPr lang="en-US" b="1" kern="1000" dirty="0">
                <a:solidFill>
                  <a:srgbClr val="000000"/>
                </a:solidFill>
                <a:latin typeface="Calibri" panose="020F0502020204030204" pitchFamily="34" charset="0"/>
              </a:rPr>
              <a:t>=</a:t>
            </a:r>
            <a:r>
              <a:rPr lang="en-US" b="1" kern="1000" dirty="0">
                <a:solidFill>
                  <a:srgbClr val="000000"/>
                </a:solidFill>
                <a:latin typeface="Arial" panose="020B0604020202020204" pitchFamily="34" charset="0"/>
              </a:rPr>
              <a:t> </a:t>
            </a:r>
            <a:r>
              <a:rPr lang="en-US" b="1" kern="1000" dirty="0">
                <a:solidFill>
                  <a:srgbClr val="000000"/>
                </a:solidFill>
                <a:latin typeface="Calibri" panose="020F0502020204030204" pitchFamily="34" charset="0"/>
              </a:rPr>
              <a:t>0.085</a:t>
            </a:r>
            <a:r>
              <a:rPr lang="en-US" b="1" kern="1000" dirty="0">
                <a:solidFill>
                  <a:srgbClr val="000000"/>
                </a:solidFill>
                <a:latin typeface="Arial" panose="020B0604020202020204" pitchFamily="34" charset="0"/>
              </a:rPr>
              <a:t>% </a:t>
            </a:r>
            <a:r>
              <a:rPr lang="en-US" b="1" kern="1000" dirty="0" err="1">
                <a:solidFill>
                  <a:srgbClr val="000000"/>
                </a:solidFill>
                <a:latin typeface="Arial" panose="020B0604020202020204" pitchFamily="34" charset="0"/>
              </a:rPr>
              <a:t>tbd</a:t>
            </a:r>
            <a:endParaRPr lang="de-CH" b="1" kern="10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5887764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F3390-8473-B936-8A5C-4FE404B92263}"/>
              </a:ext>
            </a:extLst>
          </p:cNvPr>
          <p:cNvSpPr>
            <a:spLocks noGrp="1"/>
          </p:cNvSpPr>
          <p:nvPr>
            <p:ph type="title"/>
          </p:nvPr>
        </p:nvSpPr>
        <p:spPr/>
        <p:txBody>
          <a:bodyPr/>
          <a:lstStyle/>
          <a:p>
            <a:r>
              <a:rPr lang="de-CH" dirty="0" err="1"/>
              <a:t>Included</a:t>
            </a:r>
            <a:r>
              <a:rPr lang="de-CH" dirty="0"/>
              <a:t> </a:t>
            </a:r>
            <a:r>
              <a:rPr lang="de-CH" dirty="0" err="1"/>
              <a:t>wakefield</a:t>
            </a:r>
            <a:r>
              <a:rPr lang="de-CH" dirty="0"/>
              <a:t> in EC </a:t>
            </a:r>
            <a:r>
              <a:rPr lang="de-CH" dirty="0" err="1"/>
              <a:t>structures</a:t>
            </a:r>
            <a:endParaRPr lang="de-CH" dirty="0"/>
          </a:p>
        </p:txBody>
      </p:sp>
      <p:sp>
        <p:nvSpPr>
          <p:cNvPr id="4" name="Slide Number Placeholder 3">
            <a:extLst>
              <a:ext uri="{FF2B5EF4-FFF2-40B4-BE49-F238E27FC236}">
                <a16:creationId xmlns:a16="http://schemas.microsoft.com/office/drawing/2014/main" id="{CC5668F1-9E05-F807-5C5A-D59FC172BB3A}"/>
              </a:ext>
            </a:extLst>
          </p:cNvPr>
          <p:cNvSpPr>
            <a:spLocks noGrp="1"/>
          </p:cNvSpPr>
          <p:nvPr>
            <p:ph type="sldNum" sz="quarter" idx="16"/>
          </p:nvPr>
        </p:nvSpPr>
        <p:spPr/>
        <p:txBody>
          <a:bodyPr/>
          <a:lstStyle/>
          <a:p>
            <a:pPr algn="r">
              <a:defRPr/>
            </a:pPr>
            <a:r>
              <a:rPr lang="de-DE"/>
              <a:t>page </a:t>
            </a:r>
            <a:fld id="{EBC07571-3134-BB4B-B83F-1A9FE18D34F3}" type="slidenum">
              <a:rPr lang="de-DE" smtClean="0"/>
              <a:t>38</a:t>
            </a:fld>
            <a:endParaRPr lang="de-DE"/>
          </a:p>
        </p:txBody>
      </p:sp>
      <p:sp>
        <p:nvSpPr>
          <p:cNvPr id="6" name="TextBox 5">
            <a:extLst>
              <a:ext uri="{FF2B5EF4-FFF2-40B4-BE49-F238E27FC236}">
                <a16:creationId xmlns:a16="http://schemas.microsoft.com/office/drawing/2014/main" id="{E5B4F72E-32D1-C9BF-E5F6-26B64FB39C1C}"/>
              </a:ext>
            </a:extLst>
          </p:cNvPr>
          <p:cNvSpPr txBox="1"/>
          <p:nvPr/>
        </p:nvSpPr>
        <p:spPr bwMode="auto">
          <a:xfrm>
            <a:off x="8832304" y="869331"/>
            <a:ext cx="3600400" cy="6001643"/>
          </a:xfrm>
          <a:prstGeom prst="rect">
            <a:avLst/>
          </a:prstGeom>
          <a:noFill/>
        </p:spPr>
        <p:txBody>
          <a:bodyPr wrap="square">
            <a:spAutoFit/>
          </a:bodyPr>
          <a:lstStyle/>
          <a:p>
            <a:r>
              <a:rPr lang="de-CH" b="1" dirty="0" err="1"/>
              <a:t>With</a:t>
            </a:r>
            <a:r>
              <a:rPr lang="de-CH" b="1" dirty="0"/>
              <a:t> SRWF EC </a:t>
            </a:r>
            <a:r>
              <a:rPr lang="de-CH" b="1" dirty="0" err="1"/>
              <a:t>structures</a:t>
            </a:r>
            <a:endParaRPr lang="de-CH" b="1" dirty="0"/>
          </a:p>
          <a:p>
            <a:r>
              <a:rPr lang="de-CH" b="1" dirty="0" err="1"/>
              <a:t>Chirp_BC</a:t>
            </a:r>
            <a:r>
              <a:rPr lang="de-CH" b="1" dirty="0"/>
              <a:t> = 0</a:t>
            </a:r>
          </a:p>
          <a:p>
            <a:endParaRPr lang="de-CH" dirty="0"/>
          </a:p>
          <a:p>
            <a:r>
              <a:rPr lang="de-CH" dirty="0"/>
              <a:t>Final </a:t>
            </a:r>
            <a:r>
              <a:rPr lang="de-CH" dirty="0" err="1"/>
              <a:t>bunches</a:t>
            </a:r>
            <a:r>
              <a:rPr lang="de-CH" dirty="0"/>
              <a:t> n. 1</a:t>
            </a:r>
          </a:p>
          <a:p>
            <a:r>
              <a:rPr lang="de-CH" dirty="0" err="1"/>
              <a:t>rms</a:t>
            </a:r>
            <a:r>
              <a:rPr lang="de-CH" dirty="0"/>
              <a:t> </a:t>
            </a:r>
            <a:r>
              <a:rPr lang="de-CH" dirty="0" err="1"/>
              <a:t>bunch</a:t>
            </a:r>
            <a:r>
              <a:rPr lang="de-CH" dirty="0"/>
              <a:t> </a:t>
            </a:r>
            <a:r>
              <a:rPr lang="de-CH" dirty="0" err="1"/>
              <a:t>length</a:t>
            </a:r>
            <a:r>
              <a:rPr lang="de-CH" dirty="0"/>
              <a:t> = 2.8405 mm</a:t>
            </a:r>
          </a:p>
          <a:p>
            <a:r>
              <a:rPr lang="de-CH" dirty="0" err="1"/>
              <a:t>rms</a:t>
            </a:r>
            <a:r>
              <a:rPr lang="de-CH" dirty="0"/>
              <a:t> </a:t>
            </a:r>
            <a:r>
              <a:rPr lang="de-CH" dirty="0" err="1"/>
              <a:t>dp</a:t>
            </a:r>
            <a:r>
              <a:rPr lang="de-CH" dirty="0"/>
              <a:t>/p = 0.16554%</a:t>
            </a:r>
          </a:p>
          <a:p>
            <a:endParaRPr lang="de-CH" dirty="0"/>
          </a:p>
          <a:p>
            <a:r>
              <a:rPr lang="de-CH" dirty="0"/>
              <a:t>Final </a:t>
            </a:r>
            <a:r>
              <a:rPr lang="de-CH" dirty="0" err="1"/>
              <a:t>bunches</a:t>
            </a:r>
            <a:r>
              <a:rPr lang="de-CH" dirty="0"/>
              <a:t> n. 2</a:t>
            </a:r>
          </a:p>
          <a:p>
            <a:r>
              <a:rPr lang="de-CH" dirty="0" err="1"/>
              <a:t>rms</a:t>
            </a:r>
            <a:r>
              <a:rPr lang="de-CH" dirty="0"/>
              <a:t> </a:t>
            </a:r>
            <a:r>
              <a:rPr lang="de-CH" dirty="0" err="1"/>
              <a:t>bunch</a:t>
            </a:r>
            <a:r>
              <a:rPr lang="de-CH" dirty="0"/>
              <a:t> </a:t>
            </a:r>
            <a:r>
              <a:rPr lang="de-CH" dirty="0" err="1"/>
              <a:t>length</a:t>
            </a:r>
            <a:r>
              <a:rPr lang="de-CH" dirty="0"/>
              <a:t> = 2.8186 mm</a:t>
            </a:r>
          </a:p>
          <a:p>
            <a:r>
              <a:rPr lang="de-CH" dirty="0" err="1"/>
              <a:t>rms</a:t>
            </a:r>
            <a:r>
              <a:rPr lang="de-CH" dirty="0"/>
              <a:t> </a:t>
            </a:r>
            <a:r>
              <a:rPr lang="de-CH" dirty="0" err="1"/>
              <a:t>dp</a:t>
            </a:r>
            <a:r>
              <a:rPr lang="de-CH" dirty="0"/>
              <a:t>/p = 0.16044%</a:t>
            </a:r>
          </a:p>
          <a:p>
            <a:r>
              <a:rPr lang="de-CH" dirty="0" err="1"/>
              <a:t>Dt</a:t>
            </a:r>
            <a:r>
              <a:rPr lang="de-CH" dirty="0"/>
              <a:t> = -1.4913 mm/c</a:t>
            </a:r>
          </a:p>
          <a:p>
            <a:r>
              <a:rPr lang="de-CH" dirty="0" err="1"/>
              <a:t>Dp</a:t>
            </a:r>
            <a:r>
              <a:rPr lang="de-CH" dirty="0"/>
              <a:t> = 13.4384 MeV/c</a:t>
            </a:r>
          </a:p>
          <a:p>
            <a:endParaRPr lang="de-CH" dirty="0"/>
          </a:p>
          <a:p>
            <a:r>
              <a:rPr lang="de-CH" dirty="0"/>
              <a:t>Final </a:t>
            </a:r>
            <a:r>
              <a:rPr lang="de-CH" dirty="0" err="1"/>
              <a:t>bunches</a:t>
            </a:r>
            <a:r>
              <a:rPr lang="de-CH" dirty="0"/>
              <a:t> n. 3</a:t>
            </a:r>
          </a:p>
          <a:p>
            <a:r>
              <a:rPr lang="de-CH" dirty="0" err="1"/>
              <a:t>rms</a:t>
            </a:r>
            <a:r>
              <a:rPr lang="de-CH" dirty="0"/>
              <a:t> </a:t>
            </a:r>
            <a:r>
              <a:rPr lang="de-CH" dirty="0" err="1"/>
              <a:t>bunch</a:t>
            </a:r>
            <a:r>
              <a:rPr lang="de-CH" dirty="0"/>
              <a:t> </a:t>
            </a:r>
            <a:r>
              <a:rPr lang="de-CH" dirty="0" err="1"/>
              <a:t>length</a:t>
            </a:r>
            <a:r>
              <a:rPr lang="de-CH" dirty="0"/>
              <a:t> = 2.7971 mm</a:t>
            </a:r>
          </a:p>
          <a:p>
            <a:r>
              <a:rPr lang="de-CH" dirty="0" err="1"/>
              <a:t>rms</a:t>
            </a:r>
            <a:r>
              <a:rPr lang="de-CH" dirty="0"/>
              <a:t> </a:t>
            </a:r>
            <a:r>
              <a:rPr lang="de-CH" dirty="0" err="1"/>
              <a:t>dp</a:t>
            </a:r>
            <a:r>
              <a:rPr lang="de-CH" dirty="0"/>
              <a:t>/p = 0.1511%</a:t>
            </a:r>
          </a:p>
          <a:p>
            <a:r>
              <a:rPr lang="de-CH" dirty="0" err="1"/>
              <a:t>Dt</a:t>
            </a:r>
            <a:r>
              <a:rPr lang="de-CH" dirty="0"/>
              <a:t> = -1.4737 mm/c</a:t>
            </a:r>
          </a:p>
          <a:p>
            <a:r>
              <a:rPr lang="de-CH" dirty="0" err="1"/>
              <a:t>Dp</a:t>
            </a:r>
            <a:r>
              <a:rPr lang="de-CH" dirty="0"/>
              <a:t> = 14.742 MeV/c</a:t>
            </a:r>
          </a:p>
          <a:p>
            <a:endParaRPr lang="de-CH" dirty="0"/>
          </a:p>
          <a:p>
            <a:r>
              <a:rPr lang="de-CH" dirty="0"/>
              <a:t>Final </a:t>
            </a:r>
            <a:r>
              <a:rPr lang="de-CH" dirty="0" err="1"/>
              <a:t>bunches</a:t>
            </a:r>
            <a:r>
              <a:rPr lang="de-CH" dirty="0"/>
              <a:t> n. 4</a:t>
            </a:r>
          </a:p>
          <a:p>
            <a:r>
              <a:rPr lang="de-CH" dirty="0" err="1"/>
              <a:t>rms</a:t>
            </a:r>
            <a:r>
              <a:rPr lang="de-CH" dirty="0"/>
              <a:t> </a:t>
            </a:r>
            <a:r>
              <a:rPr lang="de-CH" dirty="0" err="1"/>
              <a:t>bunch</a:t>
            </a:r>
            <a:r>
              <a:rPr lang="de-CH" dirty="0"/>
              <a:t> </a:t>
            </a:r>
            <a:r>
              <a:rPr lang="de-CH" dirty="0" err="1"/>
              <a:t>length</a:t>
            </a:r>
            <a:r>
              <a:rPr lang="de-CH" dirty="0"/>
              <a:t> = 2.7759 mm</a:t>
            </a:r>
          </a:p>
          <a:p>
            <a:r>
              <a:rPr lang="de-CH" dirty="0" err="1"/>
              <a:t>rms</a:t>
            </a:r>
            <a:r>
              <a:rPr lang="de-CH" dirty="0"/>
              <a:t> </a:t>
            </a:r>
            <a:r>
              <a:rPr lang="de-CH" dirty="0" err="1"/>
              <a:t>dp</a:t>
            </a:r>
            <a:r>
              <a:rPr lang="de-CH" dirty="0"/>
              <a:t>/p = 0.13811%</a:t>
            </a:r>
          </a:p>
          <a:p>
            <a:r>
              <a:rPr lang="de-CH" dirty="0" err="1"/>
              <a:t>Dt</a:t>
            </a:r>
            <a:r>
              <a:rPr lang="de-CH" dirty="0"/>
              <a:t> = -1.4564 mm/c</a:t>
            </a:r>
          </a:p>
          <a:p>
            <a:r>
              <a:rPr lang="de-CH" dirty="0" err="1"/>
              <a:t>Dp</a:t>
            </a:r>
            <a:r>
              <a:rPr lang="de-CH" dirty="0"/>
              <a:t> = 16.5418 MeV/c</a:t>
            </a:r>
          </a:p>
        </p:txBody>
      </p:sp>
      <p:sp>
        <p:nvSpPr>
          <p:cNvPr id="11" name="TextBox 10">
            <a:extLst>
              <a:ext uri="{FF2B5EF4-FFF2-40B4-BE49-F238E27FC236}">
                <a16:creationId xmlns:a16="http://schemas.microsoft.com/office/drawing/2014/main" id="{F3B0E32C-10E7-E8ED-8DF2-ABA4789CE9A1}"/>
              </a:ext>
            </a:extLst>
          </p:cNvPr>
          <p:cNvSpPr txBox="1"/>
          <p:nvPr/>
        </p:nvSpPr>
        <p:spPr bwMode="auto">
          <a:xfrm>
            <a:off x="1047529" y="832826"/>
            <a:ext cx="3444143" cy="6001643"/>
          </a:xfrm>
          <a:prstGeom prst="rect">
            <a:avLst/>
          </a:prstGeom>
          <a:noFill/>
        </p:spPr>
        <p:txBody>
          <a:bodyPr wrap="square">
            <a:spAutoFit/>
          </a:bodyPr>
          <a:lstStyle/>
          <a:p>
            <a:r>
              <a:rPr lang="de-CH" b="1" dirty="0" err="1"/>
              <a:t>With</a:t>
            </a:r>
            <a:r>
              <a:rPr lang="de-CH" b="1" dirty="0"/>
              <a:t> SRWF EC </a:t>
            </a:r>
            <a:r>
              <a:rPr lang="de-CH" b="1" dirty="0" err="1"/>
              <a:t>structures</a:t>
            </a:r>
            <a:endParaRPr lang="de-CH" b="1" dirty="0"/>
          </a:p>
          <a:p>
            <a:r>
              <a:rPr lang="de-CH" b="1" dirty="0" err="1"/>
              <a:t>Chirp_BC</a:t>
            </a:r>
            <a:r>
              <a:rPr lang="de-CH" b="1" dirty="0"/>
              <a:t> = -3</a:t>
            </a:r>
          </a:p>
          <a:p>
            <a:endParaRPr lang="de-CH" dirty="0"/>
          </a:p>
          <a:p>
            <a:r>
              <a:rPr lang="de-CH" dirty="0"/>
              <a:t>Final </a:t>
            </a:r>
            <a:r>
              <a:rPr lang="de-CH" dirty="0" err="1"/>
              <a:t>bunches</a:t>
            </a:r>
            <a:r>
              <a:rPr lang="de-CH" dirty="0"/>
              <a:t> n. 1</a:t>
            </a:r>
          </a:p>
          <a:p>
            <a:r>
              <a:rPr lang="de-CH" dirty="0" err="1"/>
              <a:t>rms</a:t>
            </a:r>
            <a:r>
              <a:rPr lang="de-CH" dirty="0"/>
              <a:t> </a:t>
            </a:r>
            <a:r>
              <a:rPr lang="de-CH" dirty="0" err="1"/>
              <a:t>bunch</a:t>
            </a:r>
            <a:r>
              <a:rPr lang="de-CH" dirty="0"/>
              <a:t> </a:t>
            </a:r>
            <a:r>
              <a:rPr lang="de-CH" dirty="0" err="1"/>
              <a:t>length</a:t>
            </a:r>
            <a:r>
              <a:rPr lang="de-CH" dirty="0"/>
              <a:t> = 3.8977 mm</a:t>
            </a:r>
          </a:p>
          <a:p>
            <a:r>
              <a:rPr lang="de-CH" dirty="0" err="1"/>
              <a:t>rms</a:t>
            </a:r>
            <a:r>
              <a:rPr lang="de-CH" dirty="0"/>
              <a:t> </a:t>
            </a:r>
            <a:r>
              <a:rPr lang="de-CH" dirty="0" err="1"/>
              <a:t>dp</a:t>
            </a:r>
            <a:r>
              <a:rPr lang="de-CH" dirty="0"/>
              <a:t>/p = 0.11417%</a:t>
            </a:r>
          </a:p>
          <a:p>
            <a:endParaRPr lang="de-CH" dirty="0"/>
          </a:p>
          <a:p>
            <a:r>
              <a:rPr lang="de-CH" dirty="0"/>
              <a:t>Final </a:t>
            </a:r>
            <a:r>
              <a:rPr lang="de-CH" dirty="0" err="1"/>
              <a:t>bunches</a:t>
            </a:r>
            <a:r>
              <a:rPr lang="de-CH" dirty="0"/>
              <a:t> n. 2</a:t>
            </a:r>
          </a:p>
          <a:p>
            <a:r>
              <a:rPr lang="de-CH" dirty="0" err="1"/>
              <a:t>rms</a:t>
            </a:r>
            <a:r>
              <a:rPr lang="de-CH" dirty="0"/>
              <a:t> </a:t>
            </a:r>
            <a:r>
              <a:rPr lang="de-CH" dirty="0" err="1"/>
              <a:t>bunch</a:t>
            </a:r>
            <a:r>
              <a:rPr lang="de-CH" dirty="0"/>
              <a:t> </a:t>
            </a:r>
            <a:r>
              <a:rPr lang="de-CH" dirty="0" err="1"/>
              <a:t>length</a:t>
            </a:r>
            <a:r>
              <a:rPr lang="de-CH" dirty="0"/>
              <a:t> = 3.8634 mm</a:t>
            </a:r>
          </a:p>
          <a:p>
            <a:r>
              <a:rPr lang="de-CH" dirty="0" err="1"/>
              <a:t>rms</a:t>
            </a:r>
            <a:r>
              <a:rPr lang="de-CH" dirty="0"/>
              <a:t> </a:t>
            </a:r>
            <a:r>
              <a:rPr lang="de-CH" dirty="0" err="1"/>
              <a:t>dp</a:t>
            </a:r>
            <a:r>
              <a:rPr lang="de-CH" dirty="0"/>
              <a:t>/p = 0.10669%</a:t>
            </a:r>
          </a:p>
          <a:p>
            <a:r>
              <a:rPr lang="de-CH" dirty="0" err="1"/>
              <a:t>Dt</a:t>
            </a:r>
            <a:r>
              <a:rPr lang="de-CH" dirty="0"/>
              <a:t> = -1.4916 mm/c</a:t>
            </a:r>
          </a:p>
          <a:p>
            <a:r>
              <a:rPr lang="de-CH" dirty="0" err="1"/>
              <a:t>Dp</a:t>
            </a:r>
            <a:r>
              <a:rPr lang="de-CH" dirty="0"/>
              <a:t> = 14.3024 MeV/c</a:t>
            </a:r>
          </a:p>
          <a:p>
            <a:endParaRPr lang="de-CH" dirty="0"/>
          </a:p>
          <a:p>
            <a:r>
              <a:rPr lang="de-CH" dirty="0"/>
              <a:t>Final </a:t>
            </a:r>
            <a:r>
              <a:rPr lang="de-CH" dirty="0" err="1"/>
              <a:t>bunches</a:t>
            </a:r>
            <a:r>
              <a:rPr lang="de-CH" dirty="0"/>
              <a:t> n. 3</a:t>
            </a:r>
          </a:p>
          <a:p>
            <a:r>
              <a:rPr lang="de-CH" dirty="0" err="1"/>
              <a:t>rms</a:t>
            </a:r>
            <a:r>
              <a:rPr lang="de-CH" dirty="0"/>
              <a:t> </a:t>
            </a:r>
            <a:r>
              <a:rPr lang="de-CH" dirty="0" err="1"/>
              <a:t>bunch</a:t>
            </a:r>
            <a:r>
              <a:rPr lang="de-CH" dirty="0"/>
              <a:t> </a:t>
            </a:r>
            <a:r>
              <a:rPr lang="de-CH" dirty="0" err="1"/>
              <a:t>length</a:t>
            </a:r>
            <a:r>
              <a:rPr lang="de-CH" dirty="0"/>
              <a:t> = 3.8297 mm</a:t>
            </a:r>
          </a:p>
          <a:p>
            <a:r>
              <a:rPr lang="de-CH" dirty="0" err="1"/>
              <a:t>rms</a:t>
            </a:r>
            <a:r>
              <a:rPr lang="de-CH" dirty="0"/>
              <a:t> </a:t>
            </a:r>
            <a:r>
              <a:rPr lang="de-CH" dirty="0" err="1"/>
              <a:t>dp</a:t>
            </a:r>
            <a:r>
              <a:rPr lang="de-CH" dirty="0"/>
              <a:t>/p = 0.094386%</a:t>
            </a:r>
          </a:p>
          <a:p>
            <a:r>
              <a:rPr lang="de-CH" dirty="0" err="1"/>
              <a:t>Dt</a:t>
            </a:r>
            <a:r>
              <a:rPr lang="de-CH" dirty="0"/>
              <a:t> = -1.474 mm/c</a:t>
            </a:r>
          </a:p>
          <a:p>
            <a:r>
              <a:rPr lang="de-CH" dirty="0" err="1"/>
              <a:t>Dp</a:t>
            </a:r>
            <a:r>
              <a:rPr lang="de-CH" dirty="0"/>
              <a:t> = 15.5511 MeV/c</a:t>
            </a:r>
          </a:p>
          <a:p>
            <a:endParaRPr lang="de-CH" dirty="0"/>
          </a:p>
          <a:p>
            <a:r>
              <a:rPr lang="de-CH" dirty="0"/>
              <a:t>Final </a:t>
            </a:r>
            <a:r>
              <a:rPr lang="de-CH" dirty="0" err="1"/>
              <a:t>bunches</a:t>
            </a:r>
            <a:r>
              <a:rPr lang="de-CH" dirty="0"/>
              <a:t> n. 4</a:t>
            </a:r>
          </a:p>
          <a:p>
            <a:r>
              <a:rPr lang="de-CH" dirty="0" err="1"/>
              <a:t>rms</a:t>
            </a:r>
            <a:r>
              <a:rPr lang="de-CH" dirty="0"/>
              <a:t> </a:t>
            </a:r>
            <a:r>
              <a:rPr lang="de-CH" dirty="0" err="1"/>
              <a:t>bunch</a:t>
            </a:r>
            <a:r>
              <a:rPr lang="de-CH" dirty="0"/>
              <a:t> </a:t>
            </a:r>
            <a:r>
              <a:rPr lang="de-CH" dirty="0" err="1"/>
              <a:t>length</a:t>
            </a:r>
            <a:r>
              <a:rPr lang="de-CH" dirty="0"/>
              <a:t> = 3.7966 mm</a:t>
            </a:r>
          </a:p>
          <a:p>
            <a:r>
              <a:rPr lang="de-CH" dirty="0" err="1"/>
              <a:t>rms</a:t>
            </a:r>
            <a:r>
              <a:rPr lang="de-CH" dirty="0"/>
              <a:t> </a:t>
            </a:r>
            <a:r>
              <a:rPr lang="de-CH" dirty="0" err="1"/>
              <a:t>dp</a:t>
            </a:r>
            <a:r>
              <a:rPr lang="de-CH" dirty="0"/>
              <a:t>/p = 0.079106%</a:t>
            </a:r>
          </a:p>
          <a:p>
            <a:r>
              <a:rPr lang="de-CH" dirty="0" err="1"/>
              <a:t>Dt</a:t>
            </a:r>
            <a:r>
              <a:rPr lang="de-CH" dirty="0"/>
              <a:t> = -1.4566 mm/c</a:t>
            </a:r>
          </a:p>
          <a:p>
            <a:r>
              <a:rPr lang="de-CH" dirty="0" err="1"/>
              <a:t>Dp</a:t>
            </a:r>
            <a:r>
              <a:rPr lang="de-CH" dirty="0"/>
              <a:t> = 17.2929 MeV/c</a:t>
            </a:r>
          </a:p>
        </p:txBody>
      </p:sp>
      <p:sp>
        <p:nvSpPr>
          <p:cNvPr id="12" name="TextBox 11">
            <a:extLst>
              <a:ext uri="{FF2B5EF4-FFF2-40B4-BE49-F238E27FC236}">
                <a16:creationId xmlns:a16="http://schemas.microsoft.com/office/drawing/2014/main" id="{DB2C5348-69A8-4B4F-29BD-7CE00259C185}"/>
              </a:ext>
            </a:extLst>
          </p:cNvPr>
          <p:cNvSpPr txBox="1"/>
          <p:nvPr/>
        </p:nvSpPr>
        <p:spPr bwMode="auto">
          <a:xfrm>
            <a:off x="4744273" y="980728"/>
            <a:ext cx="3475390" cy="5262979"/>
          </a:xfrm>
          <a:prstGeom prst="rect">
            <a:avLst/>
          </a:prstGeom>
          <a:noFill/>
        </p:spPr>
        <p:txBody>
          <a:bodyPr wrap="square">
            <a:spAutoFit/>
          </a:bodyPr>
          <a:lstStyle/>
          <a:p>
            <a:r>
              <a:rPr lang="de-CH" b="1" dirty="0" err="1"/>
              <a:t>No</a:t>
            </a:r>
            <a:r>
              <a:rPr lang="de-CH" b="1" dirty="0"/>
              <a:t> SRWF EC </a:t>
            </a:r>
            <a:r>
              <a:rPr lang="de-CH" b="1" dirty="0" err="1"/>
              <a:t>structures</a:t>
            </a:r>
            <a:endParaRPr lang="de-CH" b="1" dirty="0"/>
          </a:p>
          <a:p>
            <a:r>
              <a:rPr lang="de-CH" b="1" dirty="0" err="1">
                <a:latin typeface="Arial" panose="020B0604020202020204" pitchFamily="34" charset="0"/>
                <a:cs typeface="Arial" panose="020B0604020202020204" pitchFamily="34" charset="0"/>
              </a:rPr>
              <a:t>Chirp_BC</a:t>
            </a:r>
            <a:r>
              <a:rPr lang="de-CH" b="1" dirty="0">
                <a:latin typeface="Arial" panose="020B0604020202020204" pitchFamily="34" charset="0"/>
                <a:cs typeface="Arial" panose="020B0604020202020204" pitchFamily="34" charset="0"/>
              </a:rPr>
              <a:t> = -3</a:t>
            </a:r>
          </a:p>
          <a:p>
            <a:endParaRPr lang="de-CH"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Final </a:t>
            </a:r>
            <a:r>
              <a:rPr lang="de-CH" dirty="0" err="1">
                <a:latin typeface="Arial" panose="020B0604020202020204" pitchFamily="34" charset="0"/>
                <a:cs typeface="Arial" panose="020B0604020202020204" pitchFamily="34" charset="0"/>
              </a:rPr>
              <a:t>bunches</a:t>
            </a:r>
            <a:r>
              <a:rPr lang="de-CH" dirty="0">
                <a:latin typeface="Arial" panose="020B0604020202020204" pitchFamily="34" charset="0"/>
                <a:cs typeface="Arial" panose="020B0604020202020204" pitchFamily="34" charset="0"/>
              </a:rPr>
              <a:t> n. 1</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bunch</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length</a:t>
            </a:r>
            <a:r>
              <a:rPr lang="de-CH" dirty="0">
                <a:latin typeface="Arial" panose="020B0604020202020204" pitchFamily="34" charset="0"/>
                <a:cs typeface="Arial" panose="020B0604020202020204" pitchFamily="34" charset="0"/>
              </a:rPr>
              <a:t> = 3.8932 mm</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dp</a:t>
            </a:r>
            <a:r>
              <a:rPr lang="de-CH" dirty="0">
                <a:latin typeface="Arial" panose="020B0604020202020204" pitchFamily="34" charset="0"/>
                <a:cs typeface="Arial" panose="020B0604020202020204" pitchFamily="34" charset="0"/>
              </a:rPr>
              <a:t>/p = 0.12253%</a:t>
            </a:r>
          </a:p>
          <a:p>
            <a:endParaRPr lang="de-CH"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Final </a:t>
            </a:r>
            <a:r>
              <a:rPr lang="de-CH" dirty="0" err="1">
                <a:latin typeface="Arial" panose="020B0604020202020204" pitchFamily="34" charset="0"/>
                <a:cs typeface="Arial" panose="020B0604020202020204" pitchFamily="34" charset="0"/>
              </a:rPr>
              <a:t>bunches</a:t>
            </a:r>
            <a:r>
              <a:rPr lang="de-CH" dirty="0">
                <a:latin typeface="Arial" panose="020B0604020202020204" pitchFamily="34" charset="0"/>
                <a:cs typeface="Arial" panose="020B0604020202020204" pitchFamily="34" charset="0"/>
              </a:rPr>
              <a:t> n. 2</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bunch</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length</a:t>
            </a:r>
            <a:r>
              <a:rPr lang="de-CH" dirty="0">
                <a:latin typeface="Arial" panose="020B0604020202020204" pitchFamily="34" charset="0"/>
                <a:cs typeface="Arial" panose="020B0604020202020204" pitchFamily="34" charset="0"/>
              </a:rPr>
              <a:t> = 3.859 mm</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dp</a:t>
            </a:r>
            <a:r>
              <a:rPr lang="de-CH" dirty="0">
                <a:latin typeface="Arial" panose="020B0604020202020204" pitchFamily="34" charset="0"/>
                <a:cs typeface="Arial" panose="020B0604020202020204" pitchFamily="34" charset="0"/>
              </a:rPr>
              <a:t>/p = 0.11447%</a:t>
            </a:r>
          </a:p>
          <a:p>
            <a:r>
              <a:rPr lang="de-CH" dirty="0" err="1">
                <a:latin typeface="Arial" panose="020B0604020202020204" pitchFamily="34" charset="0"/>
                <a:cs typeface="Arial" panose="020B0604020202020204" pitchFamily="34" charset="0"/>
              </a:rPr>
              <a:t>Dt</a:t>
            </a:r>
            <a:r>
              <a:rPr lang="de-CH" dirty="0">
                <a:latin typeface="Arial" panose="020B0604020202020204" pitchFamily="34" charset="0"/>
                <a:cs typeface="Arial" panose="020B0604020202020204" pitchFamily="34" charset="0"/>
              </a:rPr>
              <a:t> = -1.4916 mm/c</a:t>
            </a:r>
          </a:p>
          <a:p>
            <a:endParaRPr lang="de-CH"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Final </a:t>
            </a:r>
            <a:r>
              <a:rPr lang="de-CH" dirty="0" err="1">
                <a:latin typeface="Arial" panose="020B0604020202020204" pitchFamily="34" charset="0"/>
                <a:cs typeface="Arial" panose="020B0604020202020204" pitchFamily="34" charset="0"/>
              </a:rPr>
              <a:t>bunches</a:t>
            </a:r>
            <a:r>
              <a:rPr lang="de-CH" dirty="0">
                <a:latin typeface="Arial" panose="020B0604020202020204" pitchFamily="34" charset="0"/>
                <a:cs typeface="Arial" panose="020B0604020202020204" pitchFamily="34" charset="0"/>
              </a:rPr>
              <a:t> n. 3</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bunch</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length</a:t>
            </a:r>
            <a:r>
              <a:rPr lang="de-CH" dirty="0">
                <a:latin typeface="Arial" panose="020B0604020202020204" pitchFamily="34" charset="0"/>
                <a:cs typeface="Arial" panose="020B0604020202020204" pitchFamily="34" charset="0"/>
              </a:rPr>
              <a:t> = 3.8253 mm</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dp</a:t>
            </a:r>
            <a:r>
              <a:rPr lang="de-CH" dirty="0">
                <a:latin typeface="Arial" panose="020B0604020202020204" pitchFamily="34" charset="0"/>
                <a:cs typeface="Arial" panose="020B0604020202020204" pitchFamily="34" charset="0"/>
              </a:rPr>
              <a:t>/p = 0.10122%</a:t>
            </a:r>
          </a:p>
          <a:p>
            <a:r>
              <a:rPr lang="de-CH" dirty="0" err="1">
                <a:latin typeface="Arial" panose="020B0604020202020204" pitchFamily="34" charset="0"/>
                <a:cs typeface="Arial" panose="020B0604020202020204" pitchFamily="34" charset="0"/>
              </a:rPr>
              <a:t>Dt</a:t>
            </a:r>
            <a:r>
              <a:rPr lang="de-CH" dirty="0">
                <a:latin typeface="Arial" panose="020B0604020202020204" pitchFamily="34" charset="0"/>
                <a:cs typeface="Arial" panose="020B0604020202020204" pitchFamily="34" charset="0"/>
              </a:rPr>
              <a:t> = -1.474 mm/c</a:t>
            </a:r>
          </a:p>
          <a:p>
            <a:endParaRPr lang="de-CH" dirty="0">
              <a:latin typeface="Arial" panose="020B0604020202020204" pitchFamily="34" charset="0"/>
              <a:cs typeface="Arial" panose="020B0604020202020204" pitchFamily="34" charset="0"/>
            </a:endParaRPr>
          </a:p>
          <a:p>
            <a:r>
              <a:rPr lang="de-CH" dirty="0">
                <a:latin typeface="Arial" panose="020B0604020202020204" pitchFamily="34" charset="0"/>
                <a:cs typeface="Arial" panose="020B0604020202020204" pitchFamily="34" charset="0"/>
              </a:rPr>
              <a:t>Final </a:t>
            </a:r>
            <a:r>
              <a:rPr lang="de-CH" dirty="0" err="1">
                <a:latin typeface="Arial" panose="020B0604020202020204" pitchFamily="34" charset="0"/>
                <a:cs typeface="Arial" panose="020B0604020202020204" pitchFamily="34" charset="0"/>
              </a:rPr>
              <a:t>bunches</a:t>
            </a:r>
            <a:r>
              <a:rPr lang="de-CH" dirty="0">
                <a:latin typeface="Arial" panose="020B0604020202020204" pitchFamily="34" charset="0"/>
                <a:cs typeface="Arial" panose="020B0604020202020204" pitchFamily="34" charset="0"/>
              </a:rPr>
              <a:t> n. 4</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bunch</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length</a:t>
            </a:r>
            <a:r>
              <a:rPr lang="de-CH" dirty="0">
                <a:latin typeface="Arial" panose="020B0604020202020204" pitchFamily="34" charset="0"/>
                <a:cs typeface="Arial" panose="020B0604020202020204" pitchFamily="34" charset="0"/>
              </a:rPr>
              <a:t> = 3.7921 mm</a:t>
            </a:r>
          </a:p>
          <a:p>
            <a:r>
              <a:rPr lang="de-CH" dirty="0" err="1">
                <a:latin typeface="Arial" panose="020B0604020202020204" pitchFamily="34" charset="0"/>
                <a:cs typeface="Arial" panose="020B0604020202020204" pitchFamily="34" charset="0"/>
              </a:rPr>
              <a:t>rms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dp</a:t>
            </a:r>
            <a:r>
              <a:rPr lang="de-CH" dirty="0">
                <a:latin typeface="Arial" panose="020B0604020202020204" pitchFamily="34" charset="0"/>
                <a:cs typeface="Arial" panose="020B0604020202020204" pitchFamily="34" charset="0"/>
              </a:rPr>
              <a:t>/p = 0.08424%</a:t>
            </a:r>
          </a:p>
          <a:p>
            <a:r>
              <a:rPr lang="de-CH" dirty="0" err="1">
                <a:latin typeface="Arial" panose="020B0604020202020204" pitchFamily="34" charset="0"/>
                <a:cs typeface="Arial" panose="020B0604020202020204" pitchFamily="34" charset="0"/>
              </a:rPr>
              <a:t>Dt</a:t>
            </a:r>
            <a:r>
              <a:rPr lang="de-CH" dirty="0">
                <a:latin typeface="Arial" panose="020B0604020202020204" pitchFamily="34" charset="0"/>
                <a:cs typeface="Arial" panose="020B0604020202020204" pitchFamily="34" charset="0"/>
              </a:rPr>
              <a:t> = -1.4567 mm/c</a:t>
            </a:r>
          </a:p>
        </p:txBody>
      </p:sp>
      <p:sp>
        <p:nvSpPr>
          <p:cNvPr id="13" name="TextBox 12">
            <a:extLst>
              <a:ext uri="{FF2B5EF4-FFF2-40B4-BE49-F238E27FC236}">
                <a16:creationId xmlns:a16="http://schemas.microsoft.com/office/drawing/2014/main" id="{6D1DD2E8-AB29-F326-4087-5CBF42873B7B}"/>
              </a:ext>
            </a:extLst>
          </p:cNvPr>
          <p:cNvSpPr txBox="1"/>
          <p:nvPr/>
        </p:nvSpPr>
        <p:spPr bwMode="auto">
          <a:xfrm>
            <a:off x="4373928" y="6366345"/>
            <a:ext cx="3444143" cy="400110"/>
          </a:xfrm>
          <a:prstGeom prst="rect">
            <a:avLst/>
          </a:prstGeom>
          <a:noFill/>
        </p:spPr>
        <p:txBody>
          <a:bodyPr wrap="square" rtlCol="0">
            <a:spAutoFit/>
          </a:bodyPr>
          <a:lstStyle/>
          <a:p>
            <a:pPr algn="ctr"/>
            <a:r>
              <a:rPr lang="de-CH" sz="2000" b="1" dirty="0"/>
              <a:t>Not a </a:t>
            </a:r>
            <a:r>
              <a:rPr lang="de-CH" sz="2000" b="1" dirty="0" err="1"/>
              <a:t>big</a:t>
            </a:r>
            <a:r>
              <a:rPr lang="de-CH" sz="2000" b="1" dirty="0"/>
              <a:t> </a:t>
            </a:r>
            <a:r>
              <a:rPr lang="de-CH" sz="2000" b="1" dirty="0" err="1"/>
              <a:t>impact</a:t>
            </a:r>
            <a:endParaRPr lang="de-CH" sz="2000" b="1" dirty="0"/>
          </a:p>
        </p:txBody>
      </p:sp>
    </p:spTree>
    <p:extLst>
      <p:ext uri="{BB962C8B-B14F-4D97-AF65-F5344CB8AC3E}">
        <p14:creationId xmlns:p14="http://schemas.microsoft.com/office/powerpoint/2010/main" val="7285763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3F8DF-407B-1743-C564-E81B3A5640A8}"/>
              </a:ext>
            </a:extLst>
          </p:cNvPr>
          <p:cNvSpPr>
            <a:spLocks noGrp="1"/>
          </p:cNvSpPr>
          <p:nvPr>
            <p:ph type="title"/>
          </p:nvPr>
        </p:nvSpPr>
        <p:spPr/>
        <p:txBody>
          <a:bodyPr/>
          <a:lstStyle/>
          <a:p>
            <a:r>
              <a:rPr lang="de-CH" dirty="0"/>
              <a:t>NC, S-band, off-</a:t>
            </a:r>
            <a:r>
              <a:rPr lang="de-CH" dirty="0" err="1"/>
              <a:t>crest</a:t>
            </a:r>
            <a:r>
              <a:rPr lang="de-CH" dirty="0"/>
              <a:t> in HE linac</a:t>
            </a:r>
          </a:p>
        </p:txBody>
      </p:sp>
      <p:sp>
        <p:nvSpPr>
          <p:cNvPr id="4" name="Slide Number Placeholder 3">
            <a:extLst>
              <a:ext uri="{FF2B5EF4-FFF2-40B4-BE49-F238E27FC236}">
                <a16:creationId xmlns:a16="http://schemas.microsoft.com/office/drawing/2014/main" id="{58C7A4F6-F4CF-8A7F-E7F8-6A9583037FA7}"/>
              </a:ext>
            </a:extLst>
          </p:cNvPr>
          <p:cNvSpPr>
            <a:spLocks noGrp="1"/>
          </p:cNvSpPr>
          <p:nvPr>
            <p:ph type="sldNum" sz="quarter" idx="16"/>
          </p:nvPr>
        </p:nvSpPr>
        <p:spPr/>
        <p:txBody>
          <a:bodyPr/>
          <a:lstStyle/>
          <a:p>
            <a:pPr algn="r">
              <a:defRPr/>
            </a:pPr>
            <a:r>
              <a:rPr lang="de-DE"/>
              <a:t>page </a:t>
            </a:r>
            <a:fld id="{EBC07571-3134-BB4B-B83F-1A9FE18D34F3}" type="slidenum">
              <a:rPr lang="de-DE" smtClean="0"/>
              <a:t>39</a:t>
            </a:fld>
            <a:endParaRPr lang="de-DE"/>
          </a:p>
        </p:txBody>
      </p:sp>
      <p:pic>
        <p:nvPicPr>
          <p:cNvPr id="10" name="Picture 9">
            <a:extLst>
              <a:ext uri="{FF2B5EF4-FFF2-40B4-BE49-F238E27FC236}">
                <a16:creationId xmlns:a16="http://schemas.microsoft.com/office/drawing/2014/main" id="{9874DA3C-F1A1-E860-DBBA-9FE4ECF1269D}"/>
              </a:ext>
            </a:extLst>
          </p:cNvPr>
          <p:cNvPicPr>
            <a:picLocks noChangeAspect="1"/>
          </p:cNvPicPr>
          <p:nvPr/>
        </p:nvPicPr>
        <p:blipFill>
          <a:blip r:embed="rId2"/>
          <a:stretch>
            <a:fillRect/>
          </a:stretch>
        </p:blipFill>
        <p:spPr>
          <a:xfrm>
            <a:off x="16065" y="3140968"/>
            <a:ext cx="2680490" cy="1676561"/>
          </a:xfrm>
          <a:prstGeom prst="rect">
            <a:avLst/>
          </a:prstGeom>
        </p:spPr>
      </p:pic>
      <p:sp>
        <p:nvSpPr>
          <p:cNvPr id="12" name="TextBox 11">
            <a:extLst>
              <a:ext uri="{FF2B5EF4-FFF2-40B4-BE49-F238E27FC236}">
                <a16:creationId xmlns:a16="http://schemas.microsoft.com/office/drawing/2014/main" id="{0F9412F0-6C41-6E79-5F49-364543F8FC5F}"/>
              </a:ext>
            </a:extLst>
          </p:cNvPr>
          <p:cNvSpPr txBox="1"/>
          <p:nvPr/>
        </p:nvSpPr>
        <p:spPr bwMode="auto">
          <a:xfrm>
            <a:off x="2776608" y="1904619"/>
            <a:ext cx="3168352" cy="4616648"/>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3.4399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0.14026%</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3.4107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0.13285%</a:t>
            </a:r>
          </a:p>
          <a:p>
            <a:r>
              <a:rPr lang="de-CH" sz="1400" dirty="0" err="1">
                <a:latin typeface="+mn-lt"/>
              </a:rPr>
              <a:t>Dt</a:t>
            </a:r>
            <a:r>
              <a:rPr lang="de-CH" sz="1400" dirty="0">
                <a:latin typeface="+mn-lt"/>
              </a:rPr>
              <a:t> = -1.4914 mm/c</a:t>
            </a:r>
          </a:p>
          <a:p>
            <a:r>
              <a:rPr lang="de-CH" sz="1400" dirty="0" err="1">
                <a:latin typeface="+mn-lt"/>
              </a:rPr>
              <a:t>Dp</a:t>
            </a:r>
            <a:r>
              <a:rPr lang="de-CH" sz="1400" dirty="0">
                <a:latin typeface="+mn-lt"/>
              </a:rPr>
              <a:t> = 13.8914 MeV/c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3.382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0.12052%</a:t>
            </a:r>
          </a:p>
          <a:p>
            <a:r>
              <a:rPr lang="de-CH" sz="1400" dirty="0" err="1">
                <a:latin typeface="+mn-lt"/>
              </a:rPr>
              <a:t>Dt</a:t>
            </a:r>
            <a:r>
              <a:rPr lang="de-CH" sz="1400" dirty="0">
                <a:latin typeface="+mn-lt"/>
              </a:rPr>
              <a:t> = -1.4739 mm/c</a:t>
            </a:r>
          </a:p>
          <a:p>
            <a:r>
              <a:rPr lang="de-CH" sz="1400" dirty="0" err="1">
                <a:latin typeface="+mn-lt"/>
              </a:rPr>
              <a:t>Dp</a:t>
            </a:r>
            <a:r>
              <a:rPr lang="de-CH" sz="1400" dirty="0">
                <a:latin typeface="+mn-lt"/>
              </a:rPr>
              <a:t> = 15.2099 MeV/c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3.3538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0.10422%</a:t>
            </a:r>
          </a:p>
          <a:p>
            <a:r>
              <a:rPr lang="de-CH" sz="1400" dirty="0" err="1">
                <a:latin typeface="+mn-lt"/>
              </a:rPr>
              <a:t>Dt</a:t>
            </a:r>
            <a:r>
              <a:rPr lang="de-CH" sz="1400" dirty="0">
                <a:latin typeface="+mn-lt"/>
              </a:rPr>
              <a:t> = -1.4566 mm/c</a:t>
            </a:r>
          </a:p>
          <a:p>
            <a:r>
              <a:rPr lang="de-CH" sz="1400" dirty="0" err="1">
                <a:latin typeface="+mn-lt"/>
              </a:rPr>
              <a:t>Dp</a:t>
            </a:r>
            <a:r>
              <a:rPr lang="de-CH" sz="1400" dirty="0">
                <a:latin typeface="+mn-lt"/>
              </a:rPr>
              <a:t> = 17.021 MeV/c</a:t>
            </a:r>
          </a:p>
        </p:txBody>
      </p:sp>
      <p:sp>
        <p:nvSpPr>
          <p:cNvPr id="13" name="TextBox 12">
            <a:extLst>
              <a:ext uri="{FF2B5EF4-FFF2-40B4-BE49-F238E27FC236}">
                <a16:creationId xmlns:a16="http://schemas.microsoft.com/office/drawing/2014/main" id="{E38BD9F1-D92C-F642-E440-D5F14141682F}"/>
              </a:ext>
            </a:extLst>
          </p:cNvPr>
          <p:cNvSpPr txBox="1"/>
          <p:nvPr/>
        </p:nvSpPr>
        <p:spPr bwMode="auto">
          <a:xfrm>
            <a:off x="1186347" y="737113"/>
            <a:ext cx="3672408" cy="400110"/>
          </a:xfrm>
          <a:prstGeom prst="rect">
            <a:avLst/>
          </a:prstGeom>
          <a:noFill/>
        </p:spPr>
        <p:txBody>
          <a:bodyPr wrap="square" rtlCol="0">
            <a:spAutoFit/>
          </a:bodyPr>
          <a:lstStyle/>
          <a:p>
            <a:pPr algn="ctr"/>
            <a:r>
              <a:rPr lang="de-CH" sz="2000" b="1" dirty="0">
                <a:latin typeface="+mn-lt"/>
              </a:rPr>
              <a:t>+2 </a:t>
            </a:r>
            <a:r>
              <a:rPr lang="de-CH" sz="2000" b="1" dirty="0" err="1">
                <a:latin typeface="+mn-lt"/>
              </a:rPr>
              <a:t>deg</a:t>
            </a:r>
            <a:r>
              <a:rPr lang="de-CH" sz="2000" b="1" dirty="0">
                <a:latin typeface="+mn-lt"/>
              </a:rPr>
              <a:t>, </a:t>
            </a:r>
            <a:r>
              <a:rPr lang="de-CH" sz="2000" b="1" dirty="0" err="1">
                <a:latin typeface="+mn-lt"/>
              </a:rPr>
              <a:t>chirp_BC</a:t>
            </a:r>
            <a:r>
              <a:rPr lang="de-CH" sz="2000" b="1" dirty="0">
                <a:latin typeface="+mn-lt"/>
              </a:rPr>
              <a:t> = 0</a:t>
            </a:r>
          </a:p>
        </p:txBody>
      </p:sp>
      <p:sp>
        <p:nvSpPr>
          <p:cNvPr id="15" name="TextBox 14">
            <a:extLst>
              <a:ext uri="{FF2B5EF4-FFF2-40B4-BE49-F238E27FC236}">
                <a16:creationId xmlns:a16="http://schemas.microsoft.com/office/drawing/2014/main" id="{FD8460B8-D094-4BF1-F0A7-E93E6A61B7F3}"/>
              </a:ext>
            </a:extLst>
          </p:cNvPr>
          <p:cNvSpPr txBox="1"/>
          <p:nvPr/>
        </p:nvSpPr>
        <p:spPr bwMode="auto">
          <a:xfrm>
            <a:off x="1356310" y="1157045"/>
            <a:ext cx="3011498" cy="646331"/>
          </a:xfrm>
          <a:prstGeom prst="rect">
            <a:avLst/>
          </a:prstGeom>
          <a:noFill/>
        </p:spPr>
        <p:txBody>
          <a:bodyPr wrap="square">
            <a:spAutoFit/>
          </a:bodyPr>
          <a:lstStyle/>
          <a:p>
            <a:r>
              <a:rPr lang="de-CH" sz="1200" dirty="0" err="1">
                <a:latin typeface="+mn-lt"/>
              </a:rPr>
              <a:t>Bunch</a:t>
            </a:r>
            <a:r>
              <a:rPr lang="de-CH" sz="1200" dirty="0">
                <a:latin typeface="+mn-lt"/>
              </a:rPr>
              <a:t> at </a:t>
            </a:r>
            <a:r>
              <a:rPr lang="de-CH" sz="1200" dirty="0" err="1">
                <a:latin typeface="+mn-lt"/>
              </a:rPr>
              <a:t>the</a:t>
            </a:r>
            <a:r>
              <a:rPr lang="de-CH" sz="1200" dirty="0">
                <a:latin typeface="+mn-lt"/>
              </a:rPr>
              <a:t> end </a:t>
            </a:r>
            <a:r>
              <a:rPr lang="de-CH" sz="1200" dirty="0" err="1">
                <a:latin typeface="+mn-lt"/>
              </a:rPr>
              <a:t>of</a:t>
            </a:r>
            <a:r>
              <a:rPr lang="de-CH" sz="1200" dirty="0">
                <a:latin typeface="+mn-lt"/>
              </a:rPr>
              <a:t> HE linac</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0.99084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0.6994%</a:t>
            </a:r>
          </a:p>
        </p:txBody>
      </p:sp>
      <p:sp>
        <p:nvSpPr>
          <p:cNvPr id="16" name="TextBox 15">
            <a:extLst>
              <a:ext uri="{FF2B5EF4-FFF2-40B4-BE49-F238E27FC236}">
                <a16:creationId xmlns:a16="http://schemas.microsoft.com/office/drawing/2014/main" id="{D461B3D4-2CA7-BB13-CE10-1607768E900F}"/>
              </a:ext>
            </a:extLst>
          </p:cNvPr>
          <p:cNvSpPr txBox="1"/>
          <p:nvPr/>
        </p:nvSpPr>
        <p:spPr bwMode="auto">
          <a:xfrm>
            <a:off x="5951984" y="737113"/>
            <a:ext cx="3672408" cy="400110"/>
          </a:xfrm>
          <a:prstGeom prst="rect">
            <a:avLst/>
          </a:prstGeom>
          <a:noFill/>
        </p:spPr>
        <p:txBody>
          <a:bodyPr wrap="square" rtlCol="0">
            <a:spAutoFit/>
          </a:bodyPr>
          <a:lstStyle/>
          <a:p>
            <a:pPr algn="ctr"/>
            <a:r>
              <a:rPr lang="de-CH" sz="2000" b="1" dirty="0">
                <a:latin typeface="+mn-lt"/>
              </a:rPr>
              <a:t>+4 </a:t>
            </a:r>
            <a:r>
              <a:rPr lang="de-CH" sz="2000" b="1" dirty="0" err="1">
                <a:latin typeface="+mn-lt"/>
              </a:rPr>
              <a:t>deg</a:t>
            </a:r>
            <a:r>
              <a:rPr lang="de-CH" sz="2000" b="1" dirty="0">
                <a:latin typeface="+mn-lt"/>
              </a:rPr>
              <a:t>, </a:t>
            </a:r>
            <a:r>
              <a:rPr lang="de-CH" sz="2000" b="1" dirty="0" err="1">
                <a:latin typeface="+mn-lt"/>
              </a:rPr>
              <a:t>chirp_BC</a:t>
            </a:r>
            <a:r>
              <a:rPr lang="de-CH" sz="2000" b="1" dirty="0">
                <a:latin typeface="+mn-lt"/>
              </a:rPr>
              <a:t> = 0</a:t>
            </a:r>
          </a:p>
        </p:txBody>
      </p:sp>
      <p:sp>
        <p:nvSpPr>
          <p:cNvPr id="18" name="TextBox 17">
            <a:extLst>
              <a:ext uri="{FF2B5EF4-FFF2-40B4-BE49-F238E27FC236}">
                <a16:creationId xmlns:a16="http://schemas.microsoft.com/office/drawing/2014/main" id="{F0395EB5-B621-E218-C82A-8DE79EFC277E}"/>
              </a:ext>
            </a:extLst>
          </p:cNvPr>
          <p:cNvSpPr txBox="1"/>
          <p:nvPr/>
        </p:nvSpPr>
        <p:spPr bwMode="auto">
          <a:xfrm>
            <a:off x="6671225" y="1157045"/>
            <a:ext cx="2305938" cy="646331"/>
          </a:xfrm>
          <a:prstGeom prst="rect">
            <a:avLst/>
          </a:prstGeom>
          <a:noFill/>
        </p:spPr>
        <p:txBody>
          <a:bodyPr wrap="square">
            <a:spAutoFit/>
          </a:bodyPr>
          <a:lstStyle/>
          <a:p>
            <a:r>
              <a:rPr lang="de-CH" sz="1200" dirty="0" err="1">
                <a:latin typeface="+mn-lt"/>
              </a:rPr>
              <a:t>Bunch</a:t>
            </a:r>
            <a:r>
              <a:rPr lang="de-CH" sz="1200" dirty="0">
                <a:latin typeface="+mn-lt"/>
              </a:rPr>
              <a:t> at </a:t>
            </a:r>
            <a:r>
              <a:rPr lang="de-CH" sz="1200" dirty="0" err="1">
                <a:latin typeface="+mn-lt"/>
              </a:rPr>
              <a:t>the</a:t>
            </a:r>
            <a:r>
              <a:rPr lang="de-CH" sz="1200" dirty="0">
                <a:latin typeface="+mn-lt"/>
              </a:rPr>
              <a:t> end </a:t>
            </a:r>
            <a:r>
              <a:rPr lang="de-CH" sz="1200" dirty="0" err="1">
                <a:latin typeface="+mn-lt"/>
              </a:rPr>
              <a:t>of</a:t>
            </a:r>
            <a:r>
              <a:rPr lang="de-CH" sz="1200" dirty="0">
                <a:latin typeface="+mn-lt"/>
              </a:rPr>
              <a:t> HE linac</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1.0037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0.87423%</a:t>
            </a:r>
          </a:p>
        </p:txBody>
      </p:sp>
      <p:sp>
        <p:nvSpPr>
          <p:cNvPr id="20" name="TextBox 19">
            <a:extLst>
              <a:ext uri="{FF2B5EF4-FFF2-40B4-BE49-F238E27FC236}">
                <a16:creationId xmlns:a16="http://schemas.microsoft.com/office/drawing/2014/main" id="{C77CA172-5F09-6799-3667-EF40E947F7C9}"/>
              </a:ext>
            </a:extLst>
          </p:cNvPr>
          <p:cNvSpPr txBox="1"/>
          <p:nvPr/>
        </p:nvSpPr>
        <p:spPr bwMode="auto">
          <a:xfrm>
            <a:off x="6671225" y="2023293"/>
            <a:ext cx="3240360" cy="4616648"/>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4.0815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0.11142%</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4.045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0.10266%</a:t>
            </a:r>
          </a:p>
          <a:p>
            <a:r>
              <a:rPr lang="de-CH" sz="1400" dirty="0" err="1">
                <a:latin typeface="+mn-lt"/>
              </a:rPr>
              <a:t>Dt</a:t>
            </a:r>
            <a:r>
              <a:rPr lang="de-CH" sz="1400" dirty="0">
                <a:latin typeface="+mn-lt"/>
              </a:rPr>
              <a:t> = -1.4916 mm/c</a:t>
            </a:r>
          </a:p>
          <a:p>
            <a:r>
              <a:rPr lang="de-CH" sz="1400" dirty="0" err="1">
                <a:latin typeface="+mn-lt"/>
              </a:rPr>
              <a:t>Dp</a:t>
            </a:r>
            <a:r>
              <a:rPr lang="de-CH" sz="1400" dirty="0">
                <a:latin typeface="+mn-lt"/>
              </a:rPr>
              <a:t> = 14.3294 MeV/c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4.0091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0.088724%</a:t>
            </a:r>
          </a:p>
          <a:p>
            <a:r>
              <a:rPr lang="de-CH" sz="1400" dirty="0" err="1">
                <a:latin typeface="+mn-lt"/>
              </a:rPr>
              <a:t>Dt</a:t>
            </a:r>
            <a:r>
              <a:rPr lang="de-CH" sz="1400" dirty="0">
                <a:latin typeface="+mn-lt"/>
              </a:rPr>
              <a:t> = -1.474 mm/c</a:t>
            </a:r>
          </a:p>
          <a:p>
            <a:r>
              <a:rPr lang="de-CH" sz="1400" dirty="0" err="1">
                <a:latin typeface="+mn-lt"/>
              </a:rPr>
              <a:t>Dp</a:t>
            </a:r>
            <a:r>
              <a:rPr lang="de-CH" sz="1400" dirty="0">
                <a:latin typeface="+mn-lt"/>
              </a:rPr>
              <a:t> = 15.5676 MeV/c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3.9736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0.071583%</a:t>
            </a:r>
          </a:p>
          <a:p>
            <a:r>
              <a:rPr lang="de-CH" sz="1400" dirty="0" err="1">
                <a:latin typeface="+mn-lt"/>
              </a:rPr>
              <a:t>Dt</a:t>
            </a:r>
            <a:r>
              <a:rPr lang="de-CH" sz="1400" dirty="0">
                <a:latin typeface="+mn-lt"/>
              </a:rPr>
              <a:t> = -1.4567 mm/c</a:t>
            </a:r>
          </a:p>
          <a:p>
            <a:r>
              <a:rPr lang="de-CH" sz="1400" dirty="0" err="1">
                <a:latin typeface="+mn-lt"/>
              </a:rPr>
              <a:t>Dp</a:t>
            </a:r>
            <a:r>
              <a:rPr lang="de-CH" sz="1400" dirty="0">
                <a:latin typeface="+mn-lt"/>
              </a:rPr>
              <a:t> = 17.2982 MeV/c</a:t>
            </a:r>
          </a:p>
        </p:txBody>
      </p:sp>
      <p:pic>
        <p:nvPicPr>
          <p:cNvPr id="22" name="Picture 21">
            <a:extLst>
              <a:ext uri="{FF2B5EF4-FFF2-40B4-BE49-F238E27FC236}">
                <a16:creationId xmlns:a16="http://schemas.microsoft.com/office/drawing/2014/main" id="{84E4EF9F-9AF6-FB01-A3F1-F71AC2C06B85}"/>
              </a:ext>
            </a:extLst>
          </p:cNvPr>
          <p:cNvPicPr>
            <a:picLocks noChangeAspect="1"/>
          </p:cNvPicPr>
          <p:nvPr/>
        </p:nvPicPr>
        <p:blipFill>
          <a:blip r:embed="rId3"/>
          <a:stretch>
            <a:fillRect/>
          </a:stretch>
        </p:blipFill>
        <p:spPr>
          <a:xfrm>
            <a:off x="9295095" y="2167174"/>
            <a:ext cx="2685509" cy="1711698"/>
          </a:xfrm>
          <a:prstGeom prst="rect">
            <a:avLst/>
          </a:prstGeom>
        </p:spPr>
      </p:pic>
      <p:sp>
        <p:nvSpPr>
          <p:cNvPr id="23" name="TextBox 22">
            <a:extLst>
              <a:ext uri="{FF2B5EF4-FFF2-40B4-BE49-F238E27FC236}">
                <a16:creationId xmlns:a16="http://schemas.microsoft.com/office/drawing/2014/main" id="{76C1F706-BB03-7976-9FBA-2F945555CC2F}"/>
              </a:ext>
            </a:extLst>
          </p:cNvPr>
          <p:cNvSpPr txBox="1"/>
          <p:nvPr/>
        </p:nvSpPr>
        <p:spPr bwMode="auto">
          <a:xfrm>
            <a:off x="9504254" y="4098712"/>
            <a:ext cx="2449111" cy="1077218"/>
          </a:xfrm>
          <a:prstGeom prst="rect">
            <a:avLst/>
          </a:prstGeom>
          <a:noFill/>
        </p:spPr>
        <p:txBody>
          <a:bodyPr wrap="square" rtlCol="0">
            <a:spAutoFit/>
          </a:bodyPr>
          <a:lstStyle/>
          <a:p>
            <a:pPr algn="ctr"/>
            <a:r>
              <a:rPr lang="de-CH" dirty="0"/>
              <a:t>+4 </a:t>
            </a:r>
            <a:r>
              <a:rPr lang="de-CH" dirty="0" err="1"/>
              <a:t>deg</a:t>
            </a:r>
            <a:r>
              <a:rPr lang="de-CH" dirty="0"/>
              <a:t> </a:t>
            </a:r>
            <a:r>
              <a:rPr lang="de-CH" dirty="0" err="1"/>
              <a:t>seems</a:t>
            </a:r>
            <a:r>
              <a:rPr lang="de-CH" dirty="0"/>
              <a:t> </a:t>
            </a:r>
            <a:r>
              <a:rPr lang="de-CH" dirty="0" err="1"/>
              <a:t>to</a:t>
            </a:r>
            <a:r>
              <a:rPr lang="de-CH" dirty="0"/>
              <a:t> </a:t>
            </a:r>
            <a:r>
              <a:rPr lang="de-CH" dirty="0" err="1"/>
              <a:t>be</a:t>
            </a:r>
            <a:r>
              <a:rPr lang="de-CH" dirty="0"/>
              <a:t> </a:t>
            </a:r>
            <a:r>
              <a:rPr lang="de-CH" dirty="0" err="1"/>
              <a:t>the</a:t>
            </a:r>
            <a:r>
              <a:rPr lang="de-CH" dirty="0"/>
              <a:t> </a:t>
            </a:r>
            <a:r>
              <a:rPr lang="de-CH" dirty="0" err="1"/>
              <a:t>good</a:t>
            </a:r>
            <a:r>
              <a:rPr lang="de-CH" dirty="0"/>
              <a:t> </a:t>
            </a:r>
            <a:r>
              <a:rPr lang="de-CH" dirty="0" err="1"/>
              <a:t>solution</a:t>
            </a:r>
            <a:endParaRPr lang="de-CH" dirty="0"/>
          </a:p>
          <a:p>
            <a:pPr algn="ctr"/>
            <a:r>
              <a:rPr lang="de-CH" dirty="0"/>
              <a:t>Are </a:t>
            </a:r>
            <a:r>
              <a:rPr lang="de-CH" dirty="0" err="1"/>
              <a:t>the</a:t>
            </a:r>
            <a:r>
              <a:rPr lang="de-CH" dirty="0"/>
              <a:t> </a:t>
            </a:r>
            <a:r>
              <a:rPr lang="de-CH" dirty="0" err="1"/>
              <a:t>parameters</a:t>
            </a:r>
            <a:r>
              <a:rPr lang="de-CH" dirty="0"/>
              <a:t> </a:t>
            </a:r>
            <a:r>
              <a:rPr lang="de-CH" dirty="0" err="1"/>
              <a:t>of</a:t>
            </a:r>
            <a:r>
              <a:rPr lang="de-CH" dirty="0"/>
              <a:t> +2 </a:t>
            </a:r>
            <a:r>
              <a:rPr lang="de-CH" dirty="0" err="1"/>
              <a:t>deg</a:t>
            </a:r>
            <a:r>
              <a:rPr lang="de-CH" dirty="0"/>
              <a:t> ok?</a:t>
            </a:r>
          </a:p>
        </p:txBody>
      </p:sp>
    </p:spTree>
    <p:extLst>
      <p:ext uri="{BB962C8B-B14F-4D97-AF65-F5344CB8AC3E}">
        <p14:creationId xmlns:p14="http://schemas.microsoft.com/office/powerpoint/2010/main" val="2943218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4D78FF-AE13-C343-5FBF-95C02921BC4D}"/>
              </a:ext>
            </a:extLst>
          </p:cNvPr>
          <p:cNvSpPr>
            <a:spLocks noGrp="1"/>
          </p:cNvSpPr>
          <p:nvPr>
            <p:ph type="title"/>
          </p:nvPr>
        </p:nvSpPr>
        <p:spPr/>
        <p:txBody>
          <a:bodyPr/>
          <a:lstStyle/>
          <a:p>
            <a:r>
              <a:rPr lang="en-US" dirty="0"/>
              <a:t>Some assumptions/answers</a:t>
            </a:r>
            <a:endParaRPr lang="de-CH" dirty="0"/>
          </a:p>
        </p:txBody>
      </p:sp>
      <p:sp>
        <p:nvSpPr>
          <p:cNvPr id="4" name="Slide Number Placeholder 3">
            <a:extLst>
              <a:ext uri="{FF2B5EF4-FFF2-40B4-BE49-F238E27FC236}">
                <a16:creationId xmlns:a16="http://schemas.microsoft.com/office/drawing/2014/main" id="{1957BF86-4FFE-E54B-8DCF-5C38F69DF91F}"/>
              </a:ext>
            </a:extLst>
          </p:cNvPr>
          <p:cNvSpPr>
            <a:spLocks noGrp="1"/>
          </p:cNvSpPr>
          <p:nvPr>
            <p:ph type="sldNum" sz="quarter" idx="16"/>
          </p:nvPr>
        </p:nvSpPr>
        <p:spPr/>
        <p:txBody>
          <a:bodyPr/>
          <a:lstStyle/>
          <a:p>
            <a:pPr algn="r">
              <a:defRPr/>
            </a:pPr>
            <a:r>
              <a:rPr lang="de-DE"/>
              <a:t>page </a:t>
            </a:r>
            <a:fld id="{EBC07571-3134-BB4B-B83F-1A9FE18D34F3}" type="slidenum">
              <a:rPr lang="de-DE" smtClean="0"/>
              <a:t>4</a:t>
            </a:fld>
            <a:endParaRPr lang="de-DE"/>
          </a:p>
        </p:txBody>
      </p:sp>
      <p:pic>
        <p:nvPicPr>
          <p:cNvPr id="6" name="Picture 5">
            <a:extLst>
              <a:ext uri="{FF2B5EF4-FFF2-40B4-BE49-F238E27FC236}">
                <a16:creationId xmlns:a16="http://schemas.microsoft.com/office/drawing/2014/main" id="{B1D0A79B-FA1D-4478-DD97-62ABD74573D2}"/>
              </a:ext>
            </a:extLst>
          </p:cNvPr>
          <p:cNvPicPr>
            <a:picLocks noChangeAspect="1"/>
          </p:cNvPicPr>
          <p:nvPr/>
        </p:nvPicPr>
        <p:blipFill>
          <a:blip r:embed="rId2"/>
          <a:stretch>
            <a:fillRect/>
          </a:stretch>
        </p:blipFill>
        <p:spPr>
          <a:xfrm>
            <a:off x="607735" y="1063406"/>
            <a:ext cx="7017457" cy="3949770"/>
          </a:xfrm>
          <a:prstGeom prst="rect">
            <a:avLst/>
          </a:prstGeom>
        </p:spPr>
      </p:pic>
      <p:sp>
        <p:nvSpPr>
          <p:cNvPr id="7" name="TextBox 6">
            <a:extLst>
              <a:ext uri="{FF2B5EF4-FFF2-40B4-BE49-F238E27FC236}">
                <a16:creationId xmlns:a16="http://schemas.microsoft.com/office/drawing/2014/main" id="{4D865471-338F-ADC3-537D-D4E534D4D68C}"/>
              </a:ext>
            </a:extLst>
          </p:cNvPr>
          <p:cNvSpPr txBox="1"/>
          <p:nvPr/>
        </p:nvSpPr>
        <p:spPr bwMode="auto">
          <a:xfrm>
            <a:off x="6112977" y="3284984"/>
            <a:ext cx="5325373" cy="2800767"/>
          </a:xfrm>
          <a:prstGeom prst="rect">
            <a:avLst/>
          </a:prstGeom>
          <a:noFill/>
        </p:spPr>
        <p:txBody>
          <a:bodyPr wrap="square" rtlCol="0">
            <a:spAutoFit/>
          </a:bodyPr>
          <a:lstStyle/>
          <a:p>
            <a:r>
              <a:rPr lang="en-US" dirty="0">
                <a:latin typeface="+mn-lt"/>
              </a:rPr>
              <a:t>DR:</a:t>
            </a:r>
          </a:p>
          <a:p>
            <a:pPr marL="285750" indent="-285750">
              <a:buFont typeface="Arial" panose="020B0604020202020204" pitchFamily="34" charset="0"/>
              <a:buChar char="•"/>
            </a:pPr>
            <a:r>
              <a:rPr lang="de-CH" dirty="0" err="1">
                <a:latin typeface="+mn-lt"/>
              </a:rPr>
              <a:t>To</a:t>
            </a:r>
            <a:r>
              <a:rPr lang="de-CH" dirty="0">
                <a:latin typeface="+mn-lt"/>
              </a:rPr>
              <a:t> </a:t>
            </a:r>
            <a:r>
              <a:rPr lang="de-CH" dirty="0" err="1">
                <a:latin typeface="+mn-lt"/>
              </a:rPr>
              <a:t>be</a:t>
            </a:r>
            <a:r>
              <a:rPr lang="de-CH" dirty="0">
                <a:latin typeface="+mn-lt"/>
              </a:rPr>
              <a:t> </a:t>
            </a:r>
            <a:r>
              <a:rPr lang="de-CH" dirty="0" err="1">
                <a:latin typeface="+mn-lt"/>
              </a:rPr>
              <a:t>checked</a:t>
            </a:r>
            <a:r>
              <a:rPr lang="de-CH" dirty="0">
                <a:latin typeface="+mn-lt"/>
              </a:rPr>
              <a:t> </a:t>
            </a:r>
            <a:r>
              <a:rPr lang="de-CH" dirty="0" err="1">
                <a:latin typeface="+mn-lt"/>
              </a:rPr>
              <a:t>with</a:t>
            </a:r>
            <a:r>
              <a:rPr lang="de-CH" dirty="0">
                <a:latin typeface="+mn-lt"/>
              </a:rPr>
              <a:t> Catia (?</a:t>
            </a:r>
            <a:r>
              <a:rPr lang="de-CH" dirty="0" err="1">
                <a:latin typeface="+mn-lt"/>
              </a:rPr>
              <a:t>she</a:t>
            </a:r>
            <a:r>
              <a:rPr lang="de-CH" dirty="0">
                <a:latin typeface="+mn-lt"/>
              </a:rPr>
              <a:t> </a:t>
            </a:r>
            <a:r>
              <a:rPr lang="de-CH" dirty="0" err="1">
                <a:latin typeface="+mn-lt"/>
              </a:rPr>
              <a:t>asked</a:t>
            </a:r>
            <a:r>
              <a:rPr lang="de-CH" dirty="0">
                <a:latin typeface="+mn-lt"/>
              </a:rPr>
              <a:t>), but </a:t>
            </a:r>
            <a:r>
              <a:rPr lang="de-CH" dirty="0" err="1">
                <a:latin typeface="+mn-lt"/>
              </a:rPr>
              <a:t>probably</a:t>
            </a:r>
            <a:r>
              <a:rPr lang="de-CH" dirty="0">
                <a:latin typeface="+mn-lt"/>
              </a:rPr>
              <a:t> </a:t>
            </a:r>
            <a:r>
              <a:rPr lang="de-CH" dirty="0" err="1">
                <a:latin typeface="+mn-lt"/>
              </a:rPr>
              <a:t>is</a:t>
            </a:r>
            <a:r>
              <a:rPr lang="de-CH" dirty="0">
                <a:latin typeface="+mn-lt"/>
              </a:rPr>
              <a:t> tolerable (possible </a:t>
            </a:r>
            <a:r>
              <a:rPr lang="de-CH" dirty="0" err="1">
                <a:latin typeface="+mn-lt"/>
              </a:rPr>
              <a:t>to</a:t>
            </a:r>
            <a:r>
              <a:rPr lang="de-CH" dirty="0">
                <a:latin typeface="+mn-lt"/>
              </a:rPr>
              <a:t> </a:t>
            </a:r>
            <a:r>
              <a:rPr lang="de-CH" dirty="0" err="1">
                <a:latin typeface="+mn-lt"/>
              </a:rPr>
              <a:t>inject</a:t>
            </a:r>
            <a:r>
              <a:rPr lang="de-CH" dirty="0">
                <a:latin typeface="+mn-lt"/>
              </a:rPr>
              <a:t> </a:t>
            </a:r>
            <a:r>
              <a:rPr lang="de-CH" dirty="0" err="1">
                <a:latin typeface="+mn-lt"/>
              </a:rPr>
              <a:t>very</a:t>
            </a:r>
            <a:r>
              <a:rPr lang="de-CH" dirty="0">
                <a:latin typeface="+mn-lt"/>
              </a:rPr>
              <a:t> large </a:t>
            </a:r>
            <a:r>
              <a:rPr lang="de-CH" dirty="0" err="1">
                <a:latin typeface="+mn-lt"/>
              </a:rPr>
              <a:t>emittance</a:t>
            </a:r>
            <a:r>
              <a:rPr lang="de-CH" dirty="0">
                <a:latin typeface="+mn-lt"/>
              </a:rPr>
              <a:t> </a:t>
            </a:r>
            <a:r>
              <a:rPr lang="de-CH" dirty="0" err="1">
                <a:latin typeface="+mn-lt"/>
              </a:rPr>
              <a:t>positron</a:t>
            </a:r>
            <a:r>
              <a:rPr lang="de-CH" dirty="0">
                <a:latin typeface="+mn-lt"/>
              </a:rPr>
              <a:t> beam)</a:t>
            </a:r>
          </a:p>
          <a:p>
            <a:pPr marL="285750" indent="-285750">
              <a:buFont typeface="Arial" panose="020B0604020202020204" pitchFamily="34" charset="0"/>
              <a:buChar char="•"/>
            </a:pPr>
            <a:r>
              <a:rPr lang="de-CH" dirty="0" err="1">
                <a:latin typeface="+mn-lt"/>
              </a:rPr>
              <a:t>Emittance</a:t>
            </a:r>
            <a:r>
              <a:rPr lang="de-CH" dirty="0">
                <a:latin typeface="+mn-lt"/>
              </a:rPr>
              <a:t> </a:t>
            </a:r>
            <a:r>
              <a:rPr lang="de-CH" dirty="0" err="1">
                <a:latin typeface="+mn-lt"/>
              </a:rPr>
              <a:t>seems</a:t>
            </a:r>
            <a:r>
              <a:rPr lang="de-CH" dirty="0">
                <a:latin typeface="+mn-lt"/>
              </a:rPr>
              <a:t> </a:t>
            </a:r>
            <a:r>
              <a:rPr lang="de-CH" dirty="0" err="1">
                <a:latin typeface="+mn-lt"/>
              </a:rPr>
              <a:t>to</a:t>
            </a:r>
            <a:r>
              <a:rPr lang="de-CH" dirty="0">
                <a:latin typeface="+mn-lt"/>
              </a:rPr>
              <a:t> </a:t>
            </a:r>
            <a:r>
              <a:rPr lang="de-CH" dirty="0" err="1">
                <a:latin typeface="+mn-lt"/>
              </a:rPr>
              <a:t>be</a:t>
            </a:r>
            <a:r>
              <a:rPr lang="de-CH" dirty="0">
                <a:latin typeface="+mn-lt"/>
              </a:rPr>
              <a:t> ok, </a:t>
            </a:r>
            <a:r>
              <a:rPr lang="de-CH" dirty="0" err="1">
                <a:latin typeface="+mn-lt"/>
              </a:rPr>
              <a:t>if</a:t>
            </a:r>
            <a:r>
              <a:rPr lang="de-CH" dirty="0">
                <a:latin typeface="+mn-lt"/>
              </a:rPr>
              <a:t> </a:t>
            </a:r>
            <a:r>
              <a:rPr lang="de-CH" dirty="0" err="1">
                <a:latin typeface="+mn-lt"/>
              </a:rPr>
              <a:t>acceptance</a:t>
            </a:r>
            <a:r>
              <a:rPr lang="de-CH" dirty="0">
                <a:latin typeface="+mn-lt"/>
              </a:rPr>
              <a:t> </a:t>
            </a:r>
            <a:r>
              <a:rPr lang="de-CH" dirty="0" err="1">
                <a:latin typeface="+mn-lt"/>
              </a:rPr>
              <a:t>is</a:t>
            </a:r>
            <a:r>
              <a:rPr lang="de-CH" dirty="0">
                <a:latin typeface="+mn-lt"/>
              </a:rPr>
              <a:t> ok </a:t>
            </a:r>
            <a:r>
              <a:rPr lang="de-CH" dirty="0" err="1">
                <a:latin typeface="+mn-lt"/>
              </a:rPr>
              <a:t>for</a:t>
            </a:r>
            <a:r>
              <a:rPr lang="de-CH" dirty="0">
                <a:latin typeface="+mn-lt"/>
              </a:rPr>
              <a:t> e+ </a:t>
            </a:r>
            <a:r>
              <a:rPr lang="de-CH" dirty="0" err="1">
                <a:latin typeface="+mn-lt"/>
              </a:rPr>
              <a:t>bunches</a:t>
            </a:r>
            <a:endParaRPr lang="de-CH" dirty="0">
              <a:latin typeface="+mn-lt"/>
            </a:endParaRPr>
          </a:p>
          <a:p>
            <a:pPr marL="285750" indent="-285750">
              <a:buFont typeface="Arial" panose="020B0604020202020204" pitchFamily="34" charset="0"/>
              <a:buChar char="•"/>
            </a:pPr>
            <a:r>
              <a:rPr lang="de-CH" dirty="0" err="1">
                <a:latin typeface="+mn-lt"/>
              </a:rPr>
              <a:t>Let’s</a:t>
            </a:r>
            <a:r>
              <a:rPr lang="de-CH" dirty="0">
                <a:latin typeface="+mn-lt"/>
              </a:rPr>
              <a:t> </a:t>
            </a:r>
            <a:r>
              <a:rPr lang="de-CH" dirty="0" err="1">
                <a:latin typeface="+mn-lt"/>
              </a:rPr>
              <a:t>assume</a:t>
            </a:r>
            <a:r>
              <a:rPr lang="de-CH" dirty="0">
                <a:latin typeface="+mn-lt"/>
              </a:rPr>
              <a:t> 1 </a:t>
            </a:r>
            <a:r>
              <a:rPr lang="de-CH" dirty="0" err="1">
                <a:latin typeface="+mn-lt"/>
              </a:rPr>
              <a:t>mm.mrad</a:t>
            </a:r>
            <a:r>
              <a:rPr lang="de-CH" dirty="0">
                <a:latin typeface="+mn-lt"/>
              </a:rPr>
              <a:t> in x and 10 </a:t>
            </a:r>
            <a:r>
              <a:rPr lang="de-CH" dirty="0" err="1">
                <a:latin typeface="+mn-lt"/>
              </a:rPr>
              <a:t>mm.mrad</a:t>
            </a:r>
            <a:r>
              <a:rPr lang="de-CH" dirty="0">
                <a:latin typeface="+mn-lt"/>
              </a:rPr>
              <a:t> in y</a:t>
            </a:r>
          </a:p>
          <a:p>
            <a:pPr marL="285750" indent="-285750">
              <a:buFont typeface="Arial" panose="020B0604020202020204" pitchFamily="34" charset="0"/>
              <a:buChar char="•"/>
            </a:pPr>
            <a:r>
              <a:rPr lang="de-CH" dirty="0" err="1">
                <a:latin typeface="+mn-lt"/>
              </a:rPr>
              <a:t>Let’s</a:t>
            </a:r>
            <a:r>
              <a:rPr lang="de-CH" dirty="0">
                <a:latin typeface="+mn-lt"/>
              </a:rPr>
              <a:t> </a:t>
            </a:r>
            <a:r>
              <a:rPr lang="de-CH" dirty="0" err="1">
                <a:latin typeface="+mn-lt"/>
              </a:rPr>
              <a:t>assume</a:t>
            </a:r>
            <a:r>
              <a:rPr lang="de-CH" dirty="0">
                <a:latin typeface="+mn-lt"/>
              </a:rPr>
              <a:t> </a:t>
            </a:r>
            <a:r>
              <a:rPr lang="de-CH" dirty="0" err="1">
                <a:latin typeface="+mn-lt"/>
              </a:rPr>
              <a:t>that</a:t>
            </a:r>
            <a:r>
              <a:rPr lang="de-CH" dirty="0">
                <a:latin typeface="+mn-lt"/>
              </a:rPr>
              <a:t> JA </a:t>
            </a:r>
            <a:r>
              <a:rPr lang="de-CH" dirty="0" err="1">
                <a:latin typeface="+mn-lt"/>
              </a:rPr>
              <a:t>is</a:t>
            </a:r>
            <a:r>
              <a:rPr lang="de-CH" dirty="0">
                <a:latin typeface="+mn-lt"/>
              </a:rPr>
              <a:t> so </a:t>
            </a:r>
            <a:r>
              <a:rPr lang="de-CH" dirty="0" err="1">
                <a:latin typeface="+mn-lt"/>
              </a:rPr>
              <a:t>that</a:t>
            </a:r>
            <a:r>
              <a:rPr lang="de-CH" dirty="0">
                <a:latin typeface="+mn-lt"/>
              </a:rPr>
              <a:t> </a:t>
            </a:r>
            <a:r>
              <a:rPr lang="de-CH" dirty="0" err="1">
                <a:latin typeface="+mn-lt"/>
              </a:rPr>
              <a:t>everything</a:t>
            </a:r>
            <a:r>
              <a:rPr lang="de-CH" dirty="0">
                <a:latin typeface="+mn-lt"/>
              </a:rPr>
              <a:t> </a:t>
            </a:r>
            <a:r>
              <a:rPr lang="de-CH" dirty="0" err="1">
                <a:latin typeface="+mn-lt"/>
              </a:rPr>
              <a:t>coming</a:t>
            </a:r>
            <a:r>
              <a:rPr lang="de-CH" dirty="0">
                <a:latin typeface="+mn-lt"/>
              </a:rPr>
              <a:t> </a:t>
            </a:r>
            <a:r>
              <a:rPr lang="de-CH" dirty="0" err="1">
                <a:latin typeface="+mn-lt"/>
              </a:rPr>
              <a:t>from</a:t>
            </a:r>
            <a:r>
              <a:rPr lang="de-CH" dirty="0">
                <a:latin typeface="+mn-lt"/>
              </a:rPr>
              <a:t> </a:t>
            </a:r>
            <a:r>
              <a:rPr lang="de-CH" dirty="0" err="1">
                <a:latin typeface="+mn-lt"/>
              </a:rPr>
              <a:t>the</a:t>
            </a:r>
            <a:r>
              <a:rPr lang="de-CH" dirty="0">
                <a:latin typeface="+mn-lt"/>
              </a:rPr>
              <a:t> e- linac </a:t>
            </a:r>
            <a:r>
              <a:rPr lang="de-CH" dirty="0" err="1">
                <a:latin typeface="+mn-lt"/>
              </a:rPr>
              <a:t>is</a:t>
            </a:r>
            <a:r>
              <a:rPr lang="de-CH" dirty="0">
                <a:latin typeface="+mn-lt"/>
              </a:rPr>
              <a:t> </a:t>
            </a:r>
            <a:r>
              <a:rPr lang="de-CH" dirty="0" err="1">
                <a:latin typeface="+mn-lt"/>
              </a:rPr>
              <a:t>canceled</a:t>
            </a:r>
            <a:r>
              <a:rPr lang="de-CH" dirty="0">
                <a:latin typeface="+mn-lt"/>
              </a:rPr>
              <a:t>. The </a:t>
            </a:r>
            <a:r>
              <a:rPr lang="de-CH" dirty="0" err="1">
                <a:latin typeface="+mn-lt"/>
              </a:rPr>
              <a:t>jitter</a:t>
            </a:r>
            <a:r>
              <a:rPr lang="de-CH" dirty="0">
                <a:latin typeface="+mn-lt"/>
              </a:rPr>
              <a:t> </a:t>
            </a:r>
            <a:r>
              <a:rPr lang="de-CH" dirty="0" err="1">
                <a:latin typeface="+mn-lt"/>
              </a:rPr>
              <a:t>we</a:t>
            </a:r>
            <a:r>
              <a:rPr lang="de-CH" dirty="0">
                <a:latin typeface="+mn-lt"/>
              </a:rPr>
              <a:t> will </a:t>
            </a:r>
            <a:r>
              <a:rPr lang="de-CH" dirty="0" err="1">
                <a:latin typeface="+mn-lt"/>
              </a:rPr>
              <a:t>have</a:t>
            </a:r>
            <a:r>
              <a:rPr lang="de-CH" dirty="0">
                <a:latin typeface="+mn-lt"/>
              </a:rPr>
              <a:t> </a:t>
            </a:r>
            <a:r>
              <a:rPr lang="de-CH" dirty="0" err="1">
                <a:latin typeface="+mn-lt"/>
              </a:rPr>
              <a:t>is</a:t>
            </a:r>
            <a:r>
              <a:rPr lang="de-CH" dirty="0">
                <a:latin typeface="+mn-lt"/>
              </a:rPr>
              <a:t> </a:t>
            </a:r>
            <a:r>
              <a:rPr lang="de-CH" dirty="0" err="1">
                <a:latin typeface="+mn-lt"/>
              </a:rPr>
              <a:t>given</a:t>
            </a:r>
            <a:r>
              <a:rPr lang="de-CH" dirty="0">
                <a:latin typeface="+mn-lt"/>
              </a:rPr>
              <a:t> </a:t>
            </a:r>
            <a:r>
              <a:rPr lang="de-CH" dirty="0" err="1">
                <a:latin typeface="+mn-lt"/>
              </a:rPr>
              <a:t>by</a:t>
            </a:r>
            <a:r>
              <a:rPr lang="de-CH" dirty="0">
                <a:latin typeface="+mn-lt"/>
              </a:rPr>
              <a:t> </a:t>
            </a:r>
            <a:r>
              <a:rPr lang="de-CH" dirty="0" err="1">
                <a:latin typeface="+mn-lt"/>
              </a:rPr>
              <a:t>the</a:t>
            </a:r>
            <a:r>
              <a:rPr lang="de-CH" dirty="0">
                <a:latin typeface="+mn-lt"/>
              </a:rPr>
              <a:t> </a:t>
            </a:r>
            <a:r>
              <a:rPr lang="de-CH" dirty="0" err="1">
                <a:latin typeface="+mn-lt"/>
              </a:rPr>
              <a:t>extraction</a:t>
            </a:r>
            <a:r>
              <a:rPr lang="de-CH" dirty="0">
                <a:latin typeface="+mn-lt"/>
              </a:rPr>
              <a:t> </a:t>
            </a:r>
            <a:r>
              <a:rPr lang="de-CH" dirty="0" err="1">
                <a:latin typeface="+mn-lt"/>
              </a:rPr>
              <a:t>kicker</a:t>
            </a:r>
            <a:r>
              <a:rPr lang="de-CH" dirty="0">
                <a:latin typeface="+mn-lt"/>
              </a:rPr>
              <a:t>. </a:t>
            </a:r>
            <a:r>
              <a:rPr lang="de-CH" dirty="0" err="1">
                <a:latin typeface="+mn-lt"/>
              </a:rPr>
              <a:t>How</a:t>
            </a:r>
            <a:r>
              <a:rPr lang="de-CH" dirty="0">
                <a:latin typeface="+mn-lt"/>
              </a:rPr>
              <a:t> </a:t>
            </a:r>
            <a:r>
              <a:rPr lang="de-CH" dirty="0" err="1">
                <a:latin typeface="+mn-lt"/>
              </a:rPr>
              <a:t>much</a:t>
            </a:r>
            <a:r>
              <a:rPr lang="de-CH" dirty="0">
                <a:latin typeface="+mn-lt"/>
              </a:rPr>
              <a:t>? </a:t>
            </a:r>
            <a:r>
              <a:rPr lang="de-CH" dirty="0" err="1">
                <a:latin typeface="+mn-lt"/>
              </a:rPr>
              <a:t>We</a:t>
            </a:r>
            <a:r>
              <a:rPr lang="de-CH" dirty="0">
                <a:latin typeface="+mn-lt"/>
              </a:rPr>
              <a:t> </a:t>
            </a:r>
            <a:r>
              <a:rPr lang="de-CH" dirty="0" err="1">
                <a:latin typeface="+mn-lt"/>
              </a:rPr>
              <a:t>have</a:t>
            </a:r>
            <a:r>
              <a:rPr lang="de-CH" dirty="0">
                <a:latin typeface="+mn-lt"/>
              </a:rPr>
              <a:t> a </a:t>
            </a:r>
            <a:r>
              <a:rPr lang="de-CH" dirty="0" err="1">
                <a:latin typeface="+mn-lt"/>
              </a:rPr>
              <a:t>lot</a:t>
            </a:r>
            <a:r>
              <a:rPr lang="de-CH" dirty="0">
                <a:latin typeface="+mn-lt"/>
              </a:rPr>
              <a:t> </a:t>
            </a:r>
            <a:r>
              <a:rPr lang="de-CH" dirty="0" err="1">
                <a:latin typeface="+mn-lt"/>
              </a:rPr>
              <a:t>of</a:t>
            </a:r>
            <a:r>
              <a:rPr lang="de-CH" dirty="0">
                <a:latin typeface="+mn-lt"/>
              </a:rPr>
              <a:t> </a:t>
            </a:r>
            <a:r>
              <a:rPr lang="de-CH" dirty="0" err="1">
                <a:latin typeface="+mn-lt"/>
              </a:rPr>
              <a:t>margin</a:t>
            </a:r>
            <a:r>
              <a:rPr lang="de-CH" dirty="0">
                <a:latin typeface="+mn-lt"/>
              </a:rPr>
              <a:t> at </a:t>
            </a:r>
            <a:r>
              <a:rPr lang="de-CH" dirty="0" err="1">
                <a:latin typeface="+mn-lt"/>
              </a:rPr>
              <a:t>the</a:t>
            </a:r>
            <a:r>
              <a:rPr lang="de-CH" dirty="0">
                <a:latin typeface="+mn-lt"/>
              </a:rPr>
              <a:t> </a:t>
            </a:r>
            <a:r>
              <a:rPr lang="de-CH" dirty="0" err="1">
                <a:latin typeface="+mn-lt"/>
              </a:rPr>
              <a:t>moment</a:t>
            </a:r>
            <a:endParaRPr lang="de-CH" dirty="0">
              <a:latin typeface="+mn-lt"/>
            </a:endParaRPr>
          </a:p>
        </p:txBody>
      </p:sp>
    </p:spTree>
    <p:extLst>
      <p:ext uri="{BB962C8B-B14F-4D97-AF65-F5344CB8AC3E}">
        <p14:creationId xmlns:p14="http://schemas.microsoft.com/office/powerpoint/2010/main" val="3909852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F1F0CA7-6C50-BF6E-295A-C2488E756773}"/>
              </a:ext>
            </a:extLst>
          </p:cNvPr>
          <p:cNvSpPr>
            <a:spLocks noGrp="1"/>
          </p:cNvSpPr>
          <p:nvPr>
            <p:ph type="title"/>
          </p:nvPr>
        </p:nvSpPr>
        <p:spPr/>
        <p:txBody>
          <a:bodyPr/>
          <a:lstStyle/>
          <a:p>
            <a:r>
              <a:rPr lang="de-CH" dirty="0"/>
              <a:t>Q = 5 </a:t>
            </a:r>
            <a:r>
              <a:rPr lang="de-CH" dirty="0" err="1"/>
              <a:t>pC</a:t>
            </a:r>
            <a:endParaRPr lang="de-CH" dirty="0"/>
          </a:p>
        </p:txBody>
      </p:sp>
      <p:sp>
        <p:nvSpPr>
          <p:cNvPr id="4" name="Slide Number Placeholder 3">
            <a:extLst>
              <a:ext uri="{FF2B5EF4-FFF2-40B4-BE49-F238E27FC236}">
                <a16:creationId xmlns:a16="http://schemas.microsoft.com/office/drawing/2014/main" id="{45EE9321-8A33-F2A5-FB58-C13C26C693BC}"/>
              </a:ext>
            </a:extLst>
          </p:cNvPr>
          <p:cNvSpPr>
            <a:spLocks noGrp="1"/>
          </p:cNvSpPr>
          <p:nvPr>
            <p:ph type="sldNum" sz="quarter" idx="16"/>
          </p:nvPr>
        </p:nvSpPr>
        <p:spPr/>
        <p:txBody>
          <a:bodyPr/>
          <a:lstStyle/>
          <a:p>
            <a:pPr algn="r">
              <a:defRPr/>
            </a:pPr>
            <a:r>
              <a:rPr lang="de-DE"/>
              <a:t>page </a:t>
            </a:r>
            <a:fld id="{EBC07571-3134-BB4B-B83F-1A9FE18D34F3}" type="slidenum">
              <a:rPr lang="de-DE" smtClean="0"/>
              <a:t>40</a:t>
            </a:fld>
            <a:endParaRPr lang="de-DE"/>
          </a:p>
        </p:txBody>
      </p:sp>
      <p:sp>
        <p:nvSpPr>
          <p:cNvPr id="6" name="TextBox 5">
            <a:extLst>
              <a:ext uri="{FF2B5EF4-FFF2-40B4-BE49-F238E27FC236}">
                <a16:creationId xmlns:a16="http://schemas.microsoft.com/office/drawing/2014/main" id="{A264B2B6-A5F9-3F49-DF8F-9B42C26AFFEC}"/>
              </a:ext>
            </a:extLst>
          </p:cNvPr>
          <p:cNvSpPr txBox="1"/>
          <p:nvPr/>
        </p:nvSpPr>
        <p:spPr bwMode="auto">
          <a:xfrm>
            <a:off x="1487488" y="908720"/>
            <a:ext cx="6096000" cy="830997"/>
          </a:xfrm>
          <a:prstGeom prst="rect">
            <a:avLst/>
          </a:prstGeom>
          <a:noFill/>
        </p:spPr>
        <p:txBody>
          <a:bodyPr wrap="square">
            <a:spAutoFit/>
          </a:bodyPr>
          <a:lstStyle/>
          <a:p>
            <a:r>
              <a:rPr lang="de-CH" dirty="0" err="1"/>
              <a:t>Bunch</a:t>
            </a:r>
            <a:r>
              <a:rPr lang="de-CH" dirty="0"/>
              <a:t> at </a:t>
            </a:r>
            <a:r>
              <a:rPr lang="de-CH" dirty="0" err="1"/>
              <a:t>the</a:t>
            </a:r>
            <a:r>
              <a:rPr lang="de-CH" dirty="0"/>
              <a:t> end </a:t>
            </a:r>
            <a:r>
              <a:rPr lang="de-CH" dirty="0" err="1"/>
              <a:t>of</a:t>
            </a:r>
            <a:r>
              <a:rPr lang="de-CH" dirty="0"/>
              <a:t> HE linac</a:t>
            </a:r>
          </a:p>
          <a:p>
            <a:r>
              <a:rPr lang="de-CH" dirty="0" err="1"/>
              <a:t>rms</a:t>
            </a:r>
            <a:r>
              <a:rPr lang="de-CH" dirty="0"/>
              <a:t> </a:t>
            </a:r>
            <a:r>
              <a:rPr lang="de-CH" dirty="0" err="1"/>
              <a:t>bunch</a:t>
            </a:r>
            <a:r>
              <a:rPr lang="de-CH" dirty="0"/>
              <a:t> </a:t>
            </a:r>
            <a:r>
              <a:rPr lang="de-CH" dirty="0" err="1"/>
              <a:t>length</a:t>
            </a:r>
            <a:r>
              <a:rPr lang="de-CH" dirty="0"/>
              <a:t> = 0.99194 mm</a:t>
            </a:r>
          </a:p>
          <a:p>
            <a:r>
              <a:rPr lang="de-CH" dirty="0" err="1"/>
              <a:t>rms</a:t>
            </a:r>
            <a:r>
              <a:rPr lang="de-CH" dirty="0"/>
              <a:t> </a:t>
            </a:r>
            <a:r>
              <a:rPr lang="de-CH" dirty="0" err="1"/>
              <a:t>dp</a:t>
            </a:r>
            <a:r>
              <a:rPr lang="de-CH" dirty="0"/>
              <a:t>/p = 0.39608%</a:t>
            </a:r>
          </a:p>
        </p:txBody>
      </p:sp>
      <p:sp>
        <p:nvSpPr>
          <p:cNvPr id="7" name="TextBox 6">
            <a:extLst>
              <a:ext uri="{FF2B5EF4-FFF2-40B4-BE49-F238E27FC236}">
                <a16:creationId xmlns:a16="http://schemas.microsoft.com/office/drawing/2014/main" id="{0DA4F673-EDFC-378C-641F-95A8150A7B22}"/>
              </a:ext>
            </a:extLst>
          </p:cNvPr>
          <p:cNvSpPr txBox="1"/>
          <p:nvPr/>
        </p:nvSpPr>
        <p:spPr bwMode="auto">
          <a:xfrm>
            <a:off x="1631504" y="1988840"/>
            <a:ext cx="5832648" cy="584775"/>
          </a:xfrm>
          <a:prstGeom prst="rect">
            <a:avLst/>
          </a:prstGeom>
          <a:noFill/>
        </p:spPr>
        <p:txBody>
          <a:bodyPr wrap="square" rtlCol="0">
            <a:spAutoFit/>
          </a:bodyPr>
          <a:lstStyle/>
          <a:p>
            <a:r>
              <a:rPr lang="de-CH" dirty="0"/>
              <a:t>Same </a:t>
            </a:r>
            <a:r>
              <a:rPr lang="de-CH" dirty="0" err="1"/>
              <a:t>settings</a:t>
            </a:r>
            <a:r>
              <a:rPr lang="de-CH" dirty="0"/>
              <a:t> </a:t>
            </a:r>
            <a:r>
              <a:rPr lang="de-CH" dirty="0" err="1"/>
              <a:t>as</a:t>
            </a:r>
            <a:r>
              <a:rPr lang="de-CH" dirty="0"/>
              <a:t> </a:t>
            </a:r>
            <a:r>
              <a:rPr lang="de-CH" dirty="0" err="1"/>
              <a:t>before</a:t>
            </a:r>
            <a:r>
              <a:rPr lang="de-CH" dirty="0"/>
              <a:t> (+4 </a:t>
            </a:r>
            <a:r>
              <a:rPr lang="de-CH" dirty="0" err="1"/>
              <a:t>deg</a:t>
            </a:r>
            <a:r>
              <a:rPr lang="de-CH" dirty="0"/>
              <a:t>), but </a:t>
            </a:r>
            <a:r>
              <a:rPr lang="de-CH" dirty="0" err="1"/>
              <a:t>with</a:t>
            </a:r>
            <a:r>
              <a:rPr lang="de-CH" dirty="0"/>
              <a:t> a </a:t>
            </a:r>
            <a:r>
              <a:rPr lang="de-CH" dirty="0" err="1"/>
              <a:t>much</a:t>
            </a:r>
            <a:r>
              <a:rPr lang="de-CH" dirty="0"/>
              <a:t> </a:t>
            </a:r>
            <a:r>
              <a:rPr lang="de-CH" dirty="0" err="1"/>
              <a:t>smaller</a:t>
            </a:r>
            <a:r>
              <a:rPr lang="de-CH" dirty="0"/>
              <a:t> </a:t>
            </a:r>
            <a:r>
              <a:rPr lang="de-CH" dirty="0" err="1"/>
              <a:t>charge</a:t>
            </a:r>
            <a:endParaRPr lang="de-CH" dirty="0"/>
          </a:p>
        </p:txBody>
      </p:sp>
      <p:sp>
        <p:nvSpPr>
          <p:cNvPr id="9" name="TextBox 8">
            <a:extLst>
              <a:ext uri="{FF2B5EF4-FFF2-40B4-BE49-F238E27FC236}">
                <a16:creationId xmlns:a16="http://schemas.microsoft.com/office/drawing/2014/main" id="{01B84CC3-A0FD-FC55-A31B-A2AC101E9694}"/>
              </a:ext>
            </a:extLst>
          </p:cNvPr>
          <p:cNvSpPr txBox="1"/>
          <p:nvPr/>
        </p:nvSpPr>
        <p:spPr bwMode="auto">
          <a:xfrm>
            <a:off x="7872040" y="1484784"/>
            <a:ext cx="2664296" cy="4616648"/>
          </a:xfrm>
          <a:prstGeom prst="rect">
            <a:avLst/>
          </a:prstGeom>
          <a:noFill/>
        </p:spPr>
        <p:txBody>
          <a:bodyPr wrap="square">
            <a:spAutoFit/>
          </a:bodyPr>
          <a:lstStyle/>
          <a:p>
            <a:r>
              <a:rPr lang="de-CH" sz="1400" dirty="0"/>
              <a:t>Final </a:t>
            </a:r>
            <a:r>
              <a:rPr lang="de-CH" sz="1400" dirty="0" err="1"/>
              <a:t>bunches</a:t>
            </a:r>
            <a:r>
              <a:rPr lang="de-CH" sz="1400" dirty="0"/>
              <a:t> n. 1</a:t>
            </a:r>
          </a:p>
          <a:p>
            <a:r>
              <a:rPr lang="de-CH" sz="1400" dirty="0" err="1"/>
              <a:t>rms</a:t>
            </a:r>
            <a:r>
              <a:rPr lang="de-CH" sz="1400" dirty="0"/>
              <a:t> </a:t>
            </a:r>
            <a:r>
              <a:rPr lang="de-CH" sz="1400" dirty="0" err="1"/>
              <a:t>bunch</a:t>
            </a:r>
            <a:r>
              <a:rPr lang="de-CH" sz="1400" dirty="0"/>
              <a:t> </a:t>
            </a:r>
            <a:r>
              <a:rPr lang="de-CH" sz="1400" dirty="0" err="1"/>
              <a:t>length</a:t>
            </a:r>
            <a:r>
              <a:rPr lang="de-CH" sz="1400" dirty="0"/>
              <a:t> = 2.3423 mm</a:t>
            </a:r>
          </a:p>
          <a:p>
            <a:r>
              <a:rPr lang="de-CH" sz="1400" dirty="0" err="1"/>
              <a:t>rms</a:t>
            </a:r>
            <a:r>
              <a:rPr lang="de-CH" sz="1400" dirty="0"/>
              <a:t> </a:t>
            </a:r>
            <a:r>
              <a:rPr lang="de-CH" sz="1400" dirty="0" err="1"/>
              <a:t>dp</a:t>
            </a:r>
            <a:r>
              <a:rPr lang="de-CH" sz="1400" dirty="0"/>
              <a:t>/p = 0.20343%</a:t>
            </a:r>
          </a:p>
          <a:p>
            <a:endParaRPr lang="de-CH" sz="1400" dirty="0"/>
          </a:p>
          <a:p>
            <a:r>
              <a:rPr lang="de-CH" sz="1400" dirty="0"/>
              <a:t>Final </a:t>
            </a:r>
            <a:r>
              <a:rPr lang="de-CH" sz="1400" dirty="0" err="1"/>
              <a:t>bunches</a:t>
            </a:r>
            <a:r>
              <a:rPr lang="de-CH" sz="1400" dirty="0"/>
              <a:t> n. 2</a:t>
            </a:r>
          </a:p>
          <a:p>
            <a:r>
              <a:rPr lang="de-CH" sz="1400" dirty="0" err="1"/>
              <a:t>rms</a:t>
            </a:r>
            <a:r>
              <a:rPr lang="de-CH" sz="1400" dirty="0"/>
              <a:t> </a:t>
            </a:r>
            <a:r>
              <a:rPr lang="de-CH" sz="1400" dirty="0" err="1"/>
              <a:t>bunch</a:t>
            </a:r>
            <a:r>
              <a:rPr lang="de-CH" sz="1400" dirty="0"/>
              <a:t> </a:t>
            </a:r>
            <a:r>
              <a:rPr lang="de-CH" sz="1400" dirty="0" err="1"/>
              <a:t>length</a:t>
            </a:r>
            <a:r>
              <a:rPr lang="de-CH" sz="1400" dirty="0"/>
              <a:t> = 2.3257 mm</a:t>
            </a:r>
          </a:p>
          <a:p>
            <a:r>
              <a:rPr lang="de-CH" sz="1400" dirty="0" err="1"/>
              <a:t>rms</a:t>
            </a:r>
            <a:r>
              <a:rPr lang="de-CH" sz="1400" dirty="0"/>
              <a:t> </a:t>
            </a:r>
            <a:r>
              <a:rPr lang="de-CH" sz="1400" dirty="0" err="1"/>
              <a:t>dp</a:t>
            </a:r>
            <a:r>
              <a:rPr lang="de-CH" sz="1400" dirty="0"/>
              <a:t>/p = 0.20141%</a:t>
            </a:r>
          </a:p>
          <a:p>
            <a:r>
              <a:rPr lang="de-CH" sz="1400" dirty="0" err="1"/>
              <a:t>Dt</a:t>
            </a:r>
            <a:r>
              <a:rPr lang="de-CH" sz="1400" dirty="0"/>
              <a:t> = -1.5179 mm/c</a:t>
            </a:r>
          </a:p>
          <a:p>
            <a:r>
              <a:rPr lang="de-CH" sz="1400" dirty="0" err="1"/>
              <a:t>Dp</a:t>
            </a:r>
            <a:r>
              <a:rPr lang="de-CH" sz="1400" dirty="0"/>
              <a:t> = 10.8736 MeV/c</a:t>
            </a:r>
          </a:p>
          <a:p>
            <a:endParaRPr lang="de-CH" sz="1400" dirty="0"/>
          </a:p>
          <a:p>
            <a:r>
              <a:rPr lang="de-CH" sz="1400" dirty="0"/>
              <a:t>Final </a:t>
            </a:r>
            <a:r>
              <a:rPr lang="de-CH" sz="1400" dirty="0" err="1"/>
              <a:t>bunches</a:t>
            </a:r>
            <a:r>
              <a:rPr lang="de-CH" sz="1400" dirty="0"/>
              <a:t> n. 3</a:t>
            </a:r>
          </a:p>
          <a:p>
            <a:r>
              <a:rPr lang="de-CH" sz="1400" dirty="0" err="1"/>
              <a:t>rms</a:t>
            </a:r>
            <a:r>
              <a:rPr lang="de-CH" sz="1400" dirty="0"/>
              <a:t> </a:t>
            </a:r>
            <a:r>
              <a:rPr lang="de-CH" sz="1400" dirty="0" err="1"/>
              <a:t>bunch</a:t>
            </a:r>
            <a:r>
              <a:rPr lang="de-CH" sz="1400" dirty="0"/>
              <a:t> </a:t>
            </a:r>
            <a:r>
              <a:rPr lang="de-CH" sz="1400" dirty="0" err="1"/>
              <a:t>length</a:t>
            </a:r>
            <a:r>
              <a:rPr lang="de-CH" sz="1400" dirty="0"/>
              <a:t> = 2.3094 mm</a:t>
            </a:r>
          </a:p>
          <a:p>
            <a:r>
              <a:rPr lang="de-CH" sz="1400" dirty="0" err="1"/>
              <a:t>rms</a:t>
            </a:r>
            <a:r>
              <a:rPr lang="de-CH" sz="1400" dirty="0"/>
              <a:t> </a:t>
            </a:r>
            <a:r>
              <a:rPr lang="de-CH" sz="1400" dirty="0" err="1"/>
              <a:t>dp</a:t>
            </a:r>
            <a:r>
              <a:rPr lang="de-CH" sz="1400" dirty="0"/>
              <a:t>/p = 0.19549%</a:t>
            </a:r>
          </a:p>
          <a:p>
            <a:r>
              <a:rPr lang="de-CH" sz="1400" dirty="0" err="1"/>
              <a:t>Dt</a:t>
            </a:r>
            <a:r>
              <a:rPr lang="de-CH" sz="1400" dirty="0"/>
              <a:t> = -1.5 mm/c</a:t>
            </a:r>
          </a:p>
          <a:p>
            <a:r>
              <a:rPr lang="de-CH" sz="1400" dirty="0" err="1"/>
              <a:t>Dp</a:t>
            </a:r>
            <a:r>
              <a:rPr lang="de-CH" sz="1400" dirty="0"/>
              <a:t> = 12.1096 MeV/c</a:t>
            </a:r>
          </a:p>
          <a:p>
            <a:endParaRPr lang="de-CH" sz="1400" dirty="0"/>
          </a:p>
          <a:p>
            <a:r>
              <a:rPr lang="de-CH" sz="1400" dirty="0"/>
              <a:t>Final </a:t>
            </a:r>
            <a:r>
              <a:rPr lang="de-CH" sz="1400" dirty="0" err="1"/>
              <a:t>bunches</a:t>
            </a:r>
            <a:r>
              <a:rPr lang="de-CH" sz="1400" dirty="0"/>
              <a:t> n. 4</a:t>
            </a:r>
          </a:p>
          <a:p>
            <a:r>
              <a:rPr lang="de-CH" sz="1400" dirty="0" err="1"/>
              <a:t>rms</a:t>
            </a:r>
            <a:r>
              <a:rPr lang="de-CH" sz="1400" dirty="0"/>
              <a:t> </a:t>
            </a:r>
            <a:r>
              <a:rPr lang="de-CH" sz="1400" dirty="0" err="1"/>
              <a:t>bunch</a:t>
            </a:r>
            <a:r>
              <a:rPr lang="de-CH" sz="1400" dirty="0"/>
              <a:t> </a:t>
            </a:r>
            <a:r>
              <a:rPr lang="de-CH" sz="1400" dirty="0" err="1"/>
              <a:t>length</a:t>
            </a:r>
            <a:r>
              <a:rPr lang="de-CH" sz="1400" dirty="0"/>
              <a:t> = 2.2934 mm</a:t>
            </a:r>
          </a:p>
          <a:p>
            <a:r>
              <a:rPr lang="de-CH" sz="1400" dirty="0" err="1"/>
              <a:t>rms</a:t>
            </a:r>
            <a:r>
              <a:rPr lang="de-CH" sz="1400" dirty="0"/>
              <a:t> </a:t>
            </a:r>
            <a:r>
              <a:rPr lang="de-CH" sz="1400" dirty="0" err="1"/>
              <a:t>dp</a:t>
            </a:r>
            <a:r>
              <a:rPr lang="de-CH" sz="1400" dirty="0"/>
              <a:t>/p = 0.18586%</a:t>
            </a:r>
          </a:p>
          <a:p>
            <a:r>
              <a:rPr lang="de-CH" sz="1400" dirty="0" err="1"/>
              <a:t>Dt</a:t>
            </a:r>
            <a:r>
              <a:rPr lang="de-CH" sz="1400" dirty="0"/>
              <a:t> = -1.4825 mm/c</a:t>
            </a:r>
          </a:p>
          <a:p>
            <a:r>
              <a:rPr lang="de-CH" sz="1400" dirty="0" err="1"/>
              <a:t>Dp</a:t>
            </a:r>
            <a:r>
              <a:rPr lang="de-CH" sz="1400" dirty="0"/>
              <a:t> = 13.8762 MeV/c</a:t>
            </a:r>
          </a:p>
        </p:txBody>
      </p:sp>
      <p:pic>
        <p:nvPicPr>
          <p:cNvPr id="11" name="Picture 10">
            <a:extLst>
              <a:ext uri="{FF2B5EF4-FFF2-40B4-BE49-F238E27FC236}">
                <a16:creationId xmlns:a16="http://schemas.microsoft.com/office/drawing/2014/main" id="{6A1962EA-6302-2F26-2AC6-3F203346D65F}"/>
              </a:ext>
            </a:extLst>
          </p:cNvPr>
          <p:cNvPicPr>
            <a:picLocks noChangeAspect="1"/>
          </p:cNvPicPr>
          <p:nvPr/>
        </p:nvPicPr>
        <p:blipFill>
          <a:blip r:embed="rId2"/>
          <a:stretch>
            <a:fillRect/>
          </a:stretch>
        </p:blipFill>
        <p:spPr>
          <a:xfrm>
            <a:off x="1487488" y="2786732"/>
            <a:ext cx="5105400" cy="3314700"/>
          </a:xfrm>
          <a:prstGeom prst="rect">
            <a:avLst/>
          </a:prstGeom>
        </p:spPr>
      </p:pic>
      <p:sp>
        <p:nvSpPr>
          <p:cNvPr id="12" name="TextBox 11">
            <a:extLst>
              <a:ext uri="{FF2B5EF4-FFF2-40B4-BE49-F238E27FC236}">
                <a16:creationId xmlns:a16="http://schemas.microsoft.com/office/drawing/2014/main" id="{44224280-E1B1-5017-3C74-FF84C9E17C3B}"/>
              </a:ext>
            </a:extLst>
          </p:cNvPr>
          <p:cNvSpPr txBox="1"/>
          <p:nvPr/>
        </p:nvSpPr>
        <p:spPr bwMode="auto">
          <a:xfrm>
            <a:off x="1298993" y="6322405"/>
            <a:ext cx="6096000" cy="338554"/>
          </a:xfrm>
          <a:prstGeom prst="rect">
            <a:avLst/>
          </a:prstGeom>
          <a:noFill/>
        </p:spPr>
        <p:txBody>
          <a:bodyPr wrap="square" rtlCol="0">
            <a:spAutoFit/>
          </a:bodyPr>
          <a:lstStyle/>
          <a:p>
            <a:pPr algn="ctr"/>
            <a:r>
              <a:rPr lang="de-CH" b="1" dirty="0" err="1"/>
              <a:t>Similar</a:t>
            </a:r>
            <a:r>
              <a:rPr lang="de-CH" b="1" dirty="0"/>
              <a:t> </a:t>
            </a:r>
            <a:r>
              <a:rPr lang="de-CH" b="1" dirty="0" err="1"/>
              <a:t>results</a:t>
            </a:r>
            <a:r>
              <a:rPr lang="de-CH" b="1" dirty="0"/>
              <a:t> </a:t>
            </a:r>
            <a:r>
              <a:rPr lang="de-CH" b="1" dirty="0" err="1"/>
              <a:t>as</a:t>
            </a:r>
            <a:r>
              <a:rPr lang="de-CH" b="1" dirty="0"/>
              <a:t> </a:t>
            </a:r>
            <a:r>
              <a:rPr lang="de-CH" b="1" dirty="0" err="1"/>
              <a:t>the</a:t>
            </a:r>
            <a:r>
              <a:rPr lang="de-CH" b="1" dirty="0"/>
              <a:t> </a:t>
            </a:r>
            <a:r>
              <a:rPr lang="de-CH" b="1" dirty="0" err="1"/>
              <a:t>case</a:t>
            </a:r>
            <a:r>
              <a:rPr lang="de-CH" b="1" dirty="0"/>
              <a:t> </a:t>
            </a:r>
            <a:r>
              <a:rPr lang="de-CH" b="1" dirty="0" err="1"/>
              <a:t>using</a:t>
            </a:r>
            <a:r>
              <a:rPr lang="de-CH" b="1" dirty="0"/>
              <a:t> </a:t>
            </a:r>
            <a:r>
              <a:rPr lang="de-CH" b="1" dirty="0" err="1"/>
              <a:t>chirp_BC</a:t>
            </a:r>
            <a:endParaRPr lang="de-CH" b="1" dirty="0"/>
          </a:p>
        </p:txBody>
      </p:sp>
    </p:spTree>
    <p:extLst>
      <p:ext uri="{BB962C8B-B14F-4D97-AF65-F5344CB8AC3E}">
        <p14:creationId xmlns:p14="http://schemas.microsoft.com/office/powerpoint/2010/main" val="19455547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ED9432-CA32-9F32-6AF6-1AFF549C81B5}"/>
              </a:ext>
            </a:extLst>
          </p:cNvPr>
          <p:cNvSpPr>
            <a:spLocks noGrp="1"/>
          </p:cNvSpPr>
          <p:nvPr>
            <p:ph type="title"/>
          </p:nvPr>
        </p:nvSpPr>
        <p:spPr/>
        <p:txBody>
          <a:bodyPr/>
          <a:lstStyle/>
          <a:p>
            <a:r>
              <a:rPr lang="de-CH" dirty="0" err="1"/>
              <a:t>Shortening</a:t>
            </a:r>
            <a:r>
              <a:rPr lang="de-CH" dirty="0"/>
              <a:t> </a:t>
            </a:r>
            <a:r>
              <a:rPr lang="de-CH" dirty="0" err="1"/>
              <a:t>the</a:t>
            </a:r>
            <a:r>
              <a:rPr lang="de-CH" dirty="0"/>
              <a:t> </a:t>
            </a:r>
            <a:r>
              <a:rPr lang="de-CH" dirty="0" err="1"/>
              <a:t>bunch</a:t>
            </a:r>
            <a:r>
              <a:rPr lang="de-CH" dirty="0"/>
              <a:t>, NC, S-band</a:t>
            </a:r>
          </a:p>
        </p:txBody>
      </p:sp>
      <p:sp>
        <p:nvSpPr>
          <p:cNvPr id="4" name="Slide Number Placeholder 3">
            <a:extLst>
              <a:ext uri="{FF2B5EF4-FFF2-40B4-BE49-F238E27FC236}">
                <a16:creationId xmlns:a16="http://schemas.microsoft.com/office/drawing/2014/main" id="{25A14E10-7E9F-0938-B5DD-2E4C4BBA95C7}"/>
              </a:ext>
            </a:extLst>
          </p:cNvPr>
          <p:cNvSpPr>
            <a:spLocks noGrp="1"/>
          </p:cNvSpPr>
          <p:nvPr>
            <p:ph type="sldNum" sz="quarter" idx="16"/>
          </p:nvPr>
        </p:nvSpPr>
        <p:spPr/>
        <p:txBody>
          <a:bodyPr/>
          <a:lstStyle/>
          <a:p>
            <a:pPr algn="r">
              <a:defRPr/>
            </a:pPr>
            <a:r>
              <a:rPr lang="de-DE"/>
              <a:t>page </a:t>
            </a:r>
            <a:fld id="{EBC07571-3134-BB4B-B83F-1A9FE18D34F3}" type="slidenum">
              <a:rPr lang="de-DE" smtClean="0"/>
              <a:t>41</a:t>
            </a:fld>
            <a:endParaRPr lang="de-DE"/>
          </a:p>
        </p:txBody>
      </p:sp>
      <p:sp>
        <p:nvSpPr>
          <p:cNvPr id="5" name="TextBox 4">
            <a:extLst>
              <a:ext uri="{FF2B5EF4-FFF2-40B4-BE49-F238E27FC236}">
                <a16:creationId xmlns:a16="http://schemas.microsoft.com/office/drawing/2014/main" id="{EFD90523-F28C-D0B4-6994-3163DBF1B60D}"/>
              </a:ext>
            </a:extLst>
          </p:cNvPr>
          <p:cNvSpPr txBox="1"/>
          <p:nvPr/>
        </p:nvSpPr>
        <p:spPr bwMode="auto">
          <a:xfrm>
            <a:off x="1343472" y="1052736"/>
            <a:ext cx="10009112" cy="338554"/>
          </a:xfrm>
          <a:prstGeom prst="rect">
            <a:avLst/>
          </a:prstGeom>
          <a:noFill/>
        </p:spPr>
        <p:txBody>
          <a:bodyPr wrap="square" rtlCol="0">
            <a:spAutoFit/>
          </a:bodyPr>
          <a:lstStyle/>
          <a:p>
            <a:r>
              <a:rPr lang="de-CH" dirty="0"/>
              <a:t>I </a:t>
            </a:r>
            <a:r>
              <a:rPr lang="de-CH" dirty="0" err="1"/>
              <a:t>go</a:t>
            </a:r>
            <a:r>
              <a:rPr lang="de-CH" dirty="0"/>
              <a:t> </a:t>
            </a:r>
            <a:r>
              <a:rPr lang="de-CH" dirty="0" err="1"/>
              <a:t>to</a:t>
            </a:r>
            <a:r>
              <a:rPr lang="de-CH" dirty="0"/>
              <a:t> 0.75 mm </a:t>
            </a:r>
            <a:r>
              <a:rPr lang="de-CH" dirty="0" err="1"/>
              <a:t>rms</a:t>
            </a:r>
            <a:r>
              <a:rPr lang="de-CH" dirty="0"/>
              <a:t> </a:t>
            </a:r>
            <a:r>
              <a:rPr lang="de-CH" dirty="0" err="1"/>
              <a:t>bunch</a:t>
            </a:r>
            <a:r>
              <a:rPr lang="de-CH" dirty="0"/>
              <a:t> </a:t>
            </a:r>
            <a:r>
              <a:rPr lang="de-CH" dirty="0" err="1"/>
              <a:t>length</a:t>
            </a:r>
            <a:r>
              <a:rPr lang="de-CH" dirty="0"/>
              <a:t> in HE linac, I </a:t>
            </a:r>
            <a:r>
              <a:rPr lang="de-CH" dirty="0" err="1"/>
              <a:t>stay</a:t>
            </a:r>
            <a:r>
              <a:rPr lang="de-CH" dirty="0"/>
              <a:t> on-</a:t>
            </a:r>
            <a:r>
              <a:rPr lang="de-CH" dirty="0" err="1"/>
              <a:t>crest</a:t>
            </a:r>
            <a:r>
              <a:rPr lang="de-CH" dirty="0"/>
              <a:t>, I </a:t>
            </a:r>
            <a:r>
              <a:rPr lang="de-CH" dirty="0" err="1"/>
              <a:t>put</a:t>
            </a:r>
            <a:r>
              <a:rPr lang="de-CH" dirty="0"/>
              <a:t> at 0 </a:t>
            </a:r>
            <a:r>
              <a:rPr lang="de-CH" dirty="0" err="1"/>
              <a:t>the</a:t>
            </a:r>
            <a:r>
              <a:rPr lang="de-CH" dirty="0"/>
              <a:t> </a:t>
            </a:r>
            <a:r>
              <a:rPr lang="de-CH" dirty="0" err="1"/>
              <a:t>chirp_BC</a:t>
            </a:r>
            <a:endParaRPr lang="de-CH" dirty="0"/>
          </a:p>
        </p:txBody>
      </p:sp>
      <p:sp>
        <p:nvSpPr>
          <p:cNvPr id="7" name="TextBox 6">
            <a:extLst>
              <a:ext uri="{FF2B5EF4-FFF2-40B4-BE49-F238E27FC236}">
                <a16:creationId xmlns:a16="http://schemas.microsoft.com/office/drawing/2014/main" id="{115F4704-DD24-ABAC-3E16-18E757D862DF}"/>
              </a:ext>
            </a:extLst>
          </p:cNvPr>
          <p:cNvSpPr txBox="1"/>
          <p:nvPr/>
        </p:nvSpPr>
        <p:spPr bwMode="auto">
          <a:xfrm>
            <a:off x="1492401" y="1643926"/>
            <a:ext cx="3273216" cy="584775"/>
          </a:xfrm>
          <a:prstGeom prst="rect">
            <a:avLst/>
          </a:prstGeom>
          <a:noFill/>
        </p:spPr>
        <p:txBody>
          <a:bodyPr wrap="square">
            <a:spAutoFit/>
          </a:bodyPr>
          <a:lstStyle/>
          <a:p>
            <a:r>
              <a:rPr lang="de-CH" dirty="0" err="1"/>
              <a:t>rms</a:t>
            </a:r>
            <a:r>
              <a:rPr lang="de-CH" dirty="0"/>
              <a:t> </a:t>
            </a:r>
            <a:r>
              <a:rPr lang="de-CH" dirty="0" err="1"/>
              <a:t>bunch</a:t>
            </a:r>
            <a:r>
              <a:rPr lang="de-CH" dirty="0"/>
              <a:t> </a:t>
            </a:r>
            <a:r>
              <a:rPr lang="de-CH" dirty="0" err="1"/>
              <a:t>length</a:t>
            </a:r>
            <a:r>
              <a:rPr lang="de-CH" dirty="0"/>
              <a:t> = 0.74703 mm</a:t>
            </a:r>
          </a:p>
          <a:p>
            <a:r>
              <a:rPr lang="de-CH" dirty="0" err="1"/>
              <a:t>rms</a:t>
            </a:r>
            <a:r>
              <a:rPr lang="de-CH" dirty="0"/>
              <a:t> </a:t>
            </a:r>
            <a:r>
              <a:rPr lang="de-CH" dirty="0" err="1"/>
              <a:t>dp</a:t>
            </a:r>
            <a:r>
              <a:rPr lang="de-CH" dirty="0"/>
              <a:t>/p = 0.58478%</a:t>
            </a:r>
          </a:p>
        </p:txBody>
      </p:sp>
      <p:sp>
        <p:nvSpPr>
          <p:cNvPr id="9" name="TextBox 8">
            <a:extLst>
              <a:ext uri="{FF2B5EF4-FFF2-40B4-BE49-F238E27FC236}">
                <a16:creationId xmlns:a16="http://schemas.microsoft.com/office/drawing/2014/main" id="{ACA0F51A-ACAF-0A10-CC02-0C109741710E}"/>
              </a:ext>
            </a:extLst>
          </p:cNvPr>
          <p:cNvSpPr txBox="1"/>
          <p:nvPr/>
        </p:nvSpPr>
        <p:spPr bwMode="auto">
          <a:xfrm>
            <a:off x="7392144" y="1715084"/>
            <a:ext cx="2808312" cy="4616648"/>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2.788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0.10218%</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2.7638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0.095074%</a:t>
            </a:r>
          </a:p>
          <a:p>
            <a:r>
              <a:rPr lang="de-CH" sz="1400" dirty="0" err="1">
                <a:latin typeface="+mn-lt"/>
              </a:rPr>
              <a:t>Dt</a:t>
            </a:r>
            <a:r>
              <a:rPr lang="de-CH" sz="1400" dirty="0">
                <a:latin typeface="+mn-lt"/>
              </a:rPr>
              <a:t> = -1.4921 mm/c</a:t>
            </a:r>
          </a:p>
          <a:p>
            <a:r>
              <a:rPr lang="de-CH" sz="1400" dirty="0" err="1">
                <a:latin typeface="+mn-lt"/>
              </a:rPr>
              <a:t>Dp</a:t>
            </a:r>
            <a:r>
              <a:rPr lang="de-CH" sz="1400" dirty="0">
                <a:latin typeface="+mn-lt"/>
              </a:rPr>
              <a:t> = 13.3867 MeV/c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2.7398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0.084329%</a:t>
            </a:r>
          </a:p>
          <a:p>
            <a:r>
              <a:rPr lang="de-CH" sz="1400" dirty="0" err="1">
                <a:latin typeface="+mn-lt"/>
              </a:rPr>
              <a:t>Dt</a:t>
            </a:r>
            <a:r>
              <a:rPr lang="de-CH" sz="1400" dirty="0">
                <a:latin typeface="+mn-lt"/>
              </a:rPr>
              <a:t> = -1.4745 mm/c</a:t>
            </a:r>
          </a:p>
          <a:p>
            <a:r>
              <a:rPr lang="de-CH" sz="1400" dirty="0" err="1">
                <a:latin typeface="+mn-lt"/>
              </a:rPr>
              <a:t>Dp</a:t>
            </a:r>
            <a:r>
              <a:rPr lang="de-CH" sz="1400" dirty="0">
                <a:latin typeface="+mn-lt"/>
              </a:rPr>
              <a:t> = 14.7557 MeV/c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2.7163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0.071242%</a:t>
            </a:r>
          </a:p>
          <a:p>
            <a:r>
              <a:rPr lang="de-CH" sz="1400" dirty="0" err="1">
                <a:latin typeface="+mn-lt"/>
              </a:rPr>
              <a:t>Dt</a:t>
            </a:r>
            <a:r>
              <a:rPr lang="de-CH" sz="1400" dirty="0">
                <a:latin typeface="+mn-lt"/>
              </a:rPr>
              <a:t> = -1.4572 mm/c</a:t>
            </a:r>
          </a:p>
          <a:p>
            <a:r>
              <a:rPr lang="de-CH" sz="1400" dirty="0" err="1">
                <a:latin typeface="+mn-lt"/>
              </a:rPr>
              <a:t>Dp</a:t>
            </a:r>
            <a:r>
              <a:rPr lang="de-CH" sz="1400" dirty="0">
                <a:latin typeface="+mn-lt"/>
              </a:rPr>
              <a:t> = 16.6193 MeV/c</a:t>
            </a:r>
          </a:p>
        </p:txBody>
      </p:sp>
      <p:pic>
        <p:nvPicPr>
          <p:cNvPr id="11" name="Picture 10">
            <a:extLst>
              <a:ext uri="{FF2B5EF4-FFF2-40B4-BE49-F238E27FC236}">
                <a16:creationId xmlns:a16="http://schemas.microsoft.com/office/drawing/2014/main" id="{5FAE9345-9872-DC44-C00B-2D776B70116D}"/>
              </a:ext>
            </a:extLst>
          </p:cNvPr>
          <p:cNvPicPr>
            <a:picLocks noChangeAspect="1"/>
          </p:cNvPicPr>
          <p:nvPr/>
        </p:nvPicPr>
        <p:blipFill>
          <a:blip r:embed="rId2"/>
          <a:stretch>
            <a:fillRect/>
          </a:stretch>
        </p:blipFill>
        <p:spPr>
          <a:xfrm>
            <a:off x="1415480" y="2543398"/>
            <a:ext cx="5191125" cy="3295650"/>
          </a:xfrm>
          <a:prstGeom prst="rect">
            <a:avLst/>
          </a:prstGeom>
        </p:spPr>
      </p:pic>
    </p:spTree>
    <p:extLst>
      <p:ext uri="{BB962C8B-B14F-4D97-AF65-F5344CB8AC3E}">
        <p14:creationId xmlns:p14="http://schemas.microsoft.com/office/powerpoint/2010/main" val="36814662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ED9432-CA32-9F32-6AF6-1AFF549C81B5}"/>
              </a:ext>
            </a:extLst>
          </p:cNvPr>
          <p:cNvSpPr>
            <a:spLocks noGrp="1"/>
          </p:cNvSpPr>
          <p:nvPr>
            <p:ph type="title"/>
          </p:nvPr>
        </p:nvSpPr>
        <p:spPr/>
        <p:txBody>
          <a:bodyPr/>
          <a:lstStyle/>
          <a:p>
            <a:r>
              <a:rPr lang="de-CH" dirty="0" err="1"/>
              <a:t>Shortening</a:t>
            </a:r>
            <a:r>
              <a:rPr lang="de-CH" dirty="0"/>
              <a:t> </a:t>
            </a:r>
            <a:r>
              <a:rPr lang="de-CH" dirty="0" err="1"/>
              <a:t>the</a:t>
            </a:r>
            <a:r>
              <a:rPr lang="de-CH" dirty="0"/>
              <a:t> </a:t>
            </a:r>
            <a:r>
              <a:rPr lang="de-CH" dirty="0" err="1"/>
              <a:t>bunch</a:t>
            </a:r>
            <a:r>
              <a:rPr lang="de-CH" dirty="0"/>
              <a:t>, NC, S-band</a:t>
            </a:r>
          </a:p>
        </p:txBody>
      </p:sp>
      <p:sp>
        <p:nvSpPr>
          <p:cNvPr id="4" name="Slide Number Placeholder 3">
            <a:extLst>
              <a:ext uri="{FF2B5EF4-FFF2-40B4-BE49-F238E27FC236}">
                <a16:creationId xmlns:a16="http://schemas.microsoft.com/office/drawing/2014/main" id="{25A14E10-7E9F-0938-B5DD-2E4C4BBA95C7}"/>
              </a:ext>
            </a:extLst>
          </p:cNvPr>
          <p:cNvSpPr>
            <a:spLocks noGrp="1"/>
          </p:cNvSpPr>
          <p:nvPr>
            <p:ph type="sldNum" sz="quarter" idx="16"/>
          </p:nvPr>
        </p:nvSpPr>
        <p:spPr/>
        <p:txBody>
          <a:bodyPr/>
          <a:lstStyle/>
          <a:p>
            <a:pPr algn="r">
              <a:defRPr/>
            </a:pPr>
            <a:r>
              <a:rPr lang="de-DE"/>
              <a:t>page </a:t>
            </a:r>
            <a:fld id="{EBC07571-3134-BB4B-B83F-1A9FE18D34F3}" type="slidenum">
              <a:rPr lang="de-DE" smtClean="0"/>
              <a:t>42</a:t>
            </a:fld>
            <a:endParaRPr lang="de-DE"/>
          </a:p>
        </p:txBody>
      </p:sp>
      <p:sp>
        <p:nvSpPr>
          <p:cNvPr id="5" name="TextBox 4">
            <a:extLst>
              <a:ext uri="{FF2B5EF4-FFF2-40B4-BE49-F238E27FC236}">
                <a16:creationId xmlns:a16="http://schemas.microsoft.com/office/drawing/2014/main" id="{EFD90523-F28C-D0B4-6994-3163DBF1B60D}"/>
              </a:ext>
            </a:extLst>
          </p:cNvPr>
          <p:cNvSpPr txBox="1"/>
          <p:nvPr/>
        </p:nvSpPr>
        <p:spPr bwMode="auto">
          <a:xfrm>
            <a:off x="1343472" y="1052736"/>
            <a:ext cx="10009112" cy="338554"/>
          </a:xfrm>
          <a:prstGeom prst="rect">
            <a:avLst/>
          </a:prstGeom>
          <a:noFill/>
        </p:spPr>
        <p:txBody>
          <a:bodyPr wrap="square" rtlCol="0">
            <a:spAutoFit/>
          </a:bodyPr>
          <a:lstStyle/>
          <a:p>
            <a:r>
              <a:rPr lang="de-CH" dirty="0"/>
              <a:t>I </a:t>
            </a:r>
            <a:r>
              <a:rPr lang="de-CH" dirty="0" err="1"/>
              <a:t>go</a:t>
            </a:r>
            <a:r>
              <a:rPr lang="de-CH" dirty="0"/>
              <a:t> </a:t>
            </a:r>
            <a:r>
              <a:rPr lang="de-CH" dirty="0" err="1"/>
              <a:t>to</a:t>
            </a:r>
            <a:r>
              <a:rPr lang="de-CH" dirty="0"/>
              <a:t> 0.85 mm </a:t>
            </a:r>
            <a:r>
              <a:rPr lang="de-CH" dirty="0" err="1"/>
              <a:t>rms</a:t>
            </a:r>
            <a:r>
              <a:rPr lang="de-CH" dirty="0"/>
              <a:t> </a:t>
            </a:r>
            <a:r>
              <a:rPr lang="de-CH" dirty="0" err="1"/>
              <a:t>bunch</a:t>
            </a:r>
            <a:r>
              <a:rPr lang="de-CH" dirty="0"/>
              <a:t> </a:t>
            </a:r>
            <a:r>
              <a:rPr lang="de-CH" dirty="0" err="1"/>
              <a:t>length</a:t>
            </a:r>
            <a:r>
              <a:rPr lang="de-CH" dirty="0"/>
              <a:t> in HE linac, I </a:t>
            </a:r>
            <a:r>
              <a:rPr lang="de-CH" dirty="0" err="1"/>
              <a:t>stay</a:t>
            </a:r>
            <a:r>
              <a:rPr lang="de-CH" dirty="0"/>
              <a:t> on-</a:t>
            </a:r>
            <a:r>
              <a:rPr lang="de-CH" dirty="0" err="1"/>
              <a:t>crest</a:t>
            </a:r>
            <a:r>
              <a:rPr lang="de-CH" dirty="0"/>
              <a:t>, I </a:t>
            </a:r>
            <a:r>
              <a:rPr lang="de-CH" dirty="0" err="1"/>
              <a:t>put</a:t>
            </a:r>
            <a:r>
              <a:rPr lang="de-CH" dirty="0"/>
              <a:t> at 0 </a:t>
            </a:r>
            <a:r>
              <a:rPr lang="de-CH" dirty="0" err="1"/>
              <a:t>the</a:t>
            </a:r>
            <a:r>
              <a:rPr lang="de-CH" dirty="0"/>
              <a:t> </a:t>
            </a:r>
            <a:r>
              <a:rPr lang="de-CH" dirty="0" err="1"/>
              <a:t>chirp_BC</a:t>
            </a:r>
            <a:endParaRPr lang="de-CH" dirty="0"/>
          </a:p>
        </p:txBody>
      </p:sp>
      <p:sp>
        <p:nvSpPr>
          <p:cNvPr id="6" name="TextBox 5">
            <a:extLst>
              <a:ext uri="{FF2B5EF4-FFF2-40B4-BE49-F238E27FC236}">
                <a16:creationId xmlns:a16="http://schemas.microsoft.com/office/drawing/2014/main" id="{84EEE082-2F82-7D78-6416-B630A00010A0}"/>
              </a:ext>
            </a:extLst>
          </p:cNvPr>
          <p:cNvSpPr txBox="1"/>
          <p:nvPr/>
        </p:nvSpPr>
        <p:spPr bwMode="auto">
          <a:xfrm>
            <a:off x="1375128" y="1613198"/>
            <a:ext cx="6096000" cy="830997"/>
          </a:xfrm>
          <a:prstGeom prst="rect">
            <a:avLst/>
          </a:prstGeom>
          <a:noFill/>
        </p:spPr>
        <p:txBody>
          <a:bodyPr wrap="square">
            <a:spAutoFit/>
          </a:bodyPr>
          <a:lstStyle/>
          <a:p>
            <a:r>
              <a:rPr lang="de-CH" dirty="0" err="1"/>
              <a:t>Bunch</a:t>
            </a:r>
            <a:r>
              <a:rPr lang="de-CH" dirty="0"/>
              <a:t> at </a:t>
            </a:r>
            <a:r>
              <a:rPr lang="de-CH" dirty="0" err="1"/>
              <a:t>the</a:t>
            </a:r>
            <a:r>
              <a:rPr lang="de-CH" dirty="0"/>
              <a:t> end </a:t>
            </a:r>
            <a:r>
              <a:rPr lang="de-CH" dirty="0" err="1"/>
              <a:t>of</a:t>
            </a:r>
            <a:r>
              <a:rPr lang="de-CH" dirty="0"/>
              <a:t> HE linac</a:t>
            </a:r>
          </a:p>
          <a:p>
            <a:r>
              <a:rPr lang="de-CH" dirty="0" err="1"/>
              <a:t>rms</a:t>
            </a:r>
            <a:r>
              <a:rPr lang="de-CH" dirty="0"/>
              <a:t> </a:t>
            </a:r>
            <a:r>
              <a:rPr lang="de-CH" dirty="0" err="1"/>
              <a:t>bunch</a:t>
            </a:r>
            <a:r>
              <a:rPr lang="de-CH" dirty="0"/>
              <a:t> </a:t>
            </a:r>
            <a:r>
              <a:rPr lang="de-CH" dirty="0" err="1"/>
              <a:t>length</a:t>
            </a:r>
            <a:r>
              <a:rPr lang="de-CH" dirty="0"/>
              <a:t> = 0.85919 mm</a:t>
            </a:r>
          </a:p>
          <a:p>
            <a:r>
              <a:rPr lang="de-CH" dirty="0" err="1"/>
              <a:t>rms</a:t>
            </a:r>
            <a:r>
              <a:rPr lang="de-CH" dirty="0"/>
              <a:t> </a:t>
            </a:r>
            <a:r>
              <a:rPr lang="de-CH" dirty="0" err="1"/>
              <a:t>dp</a:t>
            </a:r>
            <a:r>
              <a:rPr lang="de-CH" dirty="0"/>
              <a:t>/p = 0.55489%</a:t>
            </a:r>
          </a:p>
        </p:txBody>
      </p:sp>
      <p:sp>
        <p:nvSpPr>
          <p:cNvPr id="10" name="TextBox 9">
            <a:extLst>
              <a:ext uri="{FF2B5EF4-FFF2-40B4-BE49-F238E27FC236}">
                <a16:creationId xmlns:a16="http://schemas.microsoft.com/office/drawing/2014/main" id="{3E0E7905-392F-E15E-6488-C395FBC48914}"/>
              </a:ext>
            </a:extLst>
          </p:cNvPr>
          <p:cNvSpPr txBox="1"/>
          <p:nvPr/>
        </p:nvSpPr>
        <p:spPr bwMode="auto">
          <a:xfrm>
            <a:off x="8256240" y="1490973"/>
            <a:ext cx="3336032" cy="5262979"/>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2.5691 mm</a:t>
            </a:r>
          </a:p>
          <a:p>
            <a:r>
              <a:rPr lang="de-CH" dirty="0" err="1">
                <a:latin typeface="+mn-lt"/>
              </a:rPr>
              <a:t>rms</a:t>
            </a:r>
            <a:r>
              <a:rPr lang="de-CH" dirty="0">
                <a:latin typeface="+mn-lt"/>
              </a:rPr>
              <a:t> </a:t>
            </a:r>
            <a:r>
              <a:rPr lang="de-CH" dirty="0" err="1">
                <a:latin typeface="+mn-lt"/>
              </a:rPr>
              <a:t>dp</a:t>
            </a:r>
            <a:r>
              <a:rPr lang="de-CH" dirty="0">
                <a:latin typeface="+mn-lt"/>
              </a:rPr>
              <a:t>/p = 0.11657%</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2.5486 mm</a:t>
            </a:r>
          </a:p>
          <a:p>
            <a:r>
              <a:rPr lang="de-CH" dirty="0" err="1">
                <a:latin typeface="+mn-lt"/>
              </a:rPr>
              <a:t>rms</a:t>
            </a:r>
            <a:r>
              <a:rPr lang="de-CH" dirty="0">
                <a:latin typeface="+mn-lt"/>
              </a:rPr>
              <a:t> </a:t>
            </a:r>
            <a:r>
              <a:rPr lang="de-CH" dirty="0" err="1">
                <a:latin typeface="+mn-lt"/>
              </a:rPr>
              <a:t>dp</a:t>
            </a:r>
            <a:r>
              <a:rPr lang="de-CH" dirty="0">
                <a:latin typeface="+mn-lt"/>
              </a:rPr>
              <a:t>/p = 0.11097%</a:t>
            </a:r>
          </a:p>
          <a:p>
            <a:r>
              <a:rPr lang="de-CH" dirty="0" err="1">
                <a:latin typeface="+mn-lt"/>
              </a:rPr>
              <a:t>Dt</a:t>
            </a:r>
            <a:r>
              <a:rPr lang="de-CH" dirty="0">
                <a:latin typeface="+mn-lt"/>
              </a:rPr>
              <a:t> = -1.3217 mm/c</a:t>
            </a:r>
          </a:p>
          <a:p>
            <a:r>
              <a:rPr lang="de-CH" dirty="0" err="1">
                <a:latin typeface="+mn-lt"/>
              </a:rPr>
              <a:t>Dp</a:t>
            </a:r>
            <a:r>
              <a:rPr lang="de-CH" dirty="0">
                <a:latin typeface="+mn-lt"/>
              </a:rPr>
              <a:t> = 18.2404 MeV/c</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2.5284 mm</a:t>
            </a:r>
          </a:p>
          <a:p>
            <a:r>
              <a:rPr lang="de-CH" dirty="0" err="1">
                <a:latin typeface="+mn-lt"/>
              </a:rPr>
              <a:t>rms</a:t>
            </a:r>
            <a:r>
              <a:rPr lang="de-CH" dirty="0">
                <a:latin typeface="+mn-lt"/>
              </a:rPr>
              <a:t> </a:t>
            </a:r>
            <a:r>
              <a:rPr lang="de-CH" dirty="0" err="1">
                <a:latin typeface="+mn-lt"/>
              </a:rPr>
              <a:t>dp</a:t>
            </a:r>
            <a:r>
              <a:rPr lang="de-CH" dirty="0">
                <a:latin typeface="+mn-lt"/>
              </a:rPr>
              <a:t>/p = 0.10253%</a:t>
            </a:r>
          </a:p>
          <a:p>
            <a:r>
              <a:rPr lang="de-CH" dirty="0" err="1">
                <a:latin typeface="+mn-lt"/>
              </a:rPr>
              <a:t>Dt</a:t>
            </a:r>
            <a:r>
              <a:rPr lang="de-CH" dirty="0">
                <a:latin typeface="+mn-lt"/>
              </a:rPr>
              <a:t> = -1.3061 mm/c</a:t>
            </a:r>
          </a:p>
          <a:p>
            <a:r>
              <a:rPr lang="de-CH" dirty="0" err="1">
                <a:latin typeface="+mn-lt"/>
              </a:rPr>
              <a:t>Dp</a:t>
            </a:r>
            <a:r>
              <a:rPr lang="de-CH" dirty="0">
                <a:latin typeface="+mn-lt"/>
              </a:rPr>
              <a:t> = 19.416 MeV/c</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2.5085 mm</a:t>
            </a:r>
          </a:p>
          <a:p>
            <a:r>
              <a:rPr lang="de-CH" dirty="0" err="1">
                <a:latin typeface="+mn-lt"/>
              </a:rPr>
              <a:t>rms</a:t>
            </a:r>
            <a:r>
              <a:rPr lang="de-CH" dirty="0">
                <a:latin typeface="+mn-lt"/>
              </a:rPr>
              <a:t> </a:t>
            </a:r>
            <a:r>
              <a:rPr lang="de-CH" dirty="0" err="1">
                <a:latin typeface="+mn-lt"/>
              </a:rPr>
              <a:t>dp</a:t>
            </a:r>
            <a:r>
              <a:rPr lang="de-CH" dirty="0">
                <a:latin typeface="+mn-lt"/>
              </a:rPr>
              <a:t>/p = 0.09191%</a:t>
            </a:r>
          </a:p>
          <a:p>
            <a:r>
              <a:rPr lang="de-CH" dirty="0" err="1">
                <a:latin typeface="+mn-lt"/>
              </a:rPr>
              <a:t>Dt</a:t>
            </a:r>
            <a:r>
              <a:rPr lang="de-CH" dirty="0">
                <a:latin typeface="+mn-lt"/>
              </a:rPr>
              <a:t> = -1.2906 mm/c</a:t>
            </a:r>
          </a:p>
          <a:p>
            <a:r>
              <a:rPr lang="de-CH" dirty="0" err="1">
                <a:latin typeface="+mn-lt"/>
              </a:rPr>
              <a:t>Dp</a:t>
            </a:r>
            <a:r>
              <a:rPr lang="de-CH" dirty="0">
                <a:latin typeface="+mn-lt"/>
              </a:rPr>
              <a:t> = 20.9518 MeV/c</a:t>
            </a:r>
          </a:p>
        </p:txBody>
      </p:sp>
      <p:pic>
        <p:nvPicPr>
          <p:cNvPr id="13" name="Picture 12">
            <a:extLst>
              <a:ext uri="{FF2B5EF4-FFF2-40B4-BE49-F238E27FC236}">
                <a16:creationId xmlns:a16="http://schemas.microsoft.com/office/drawing/2014/main" id="{28F34D50-A3B5-E747-D797-12FEFF537CC9}"/>
              </a:ext>
            </a:extLst>
          </p:cNvPr>
          <p:cNvPicPr>
            <a:picLocks noChangeAspect="1"/>
          </p:cNvPicPr>
          <p:nvPr/>
        </p:nvPicPr>
        <p:blipFill>
          <a:blip r:embed="rId2"/>
          <a:stretch>
            <a:fillRect/>
          </a:stretch>
        </p:blipFill>
        <p:spPr>
          <a:xfrm>
            <a:off x="1703512" y="2789793"/>
            <a:ext cx="5000625" cy="3248025"/>
          </a:xfrm>
          <a:prstGeom prst="rect">
            <a:avLst/>
          </a:prstGeom>
        </p:spPr>
      </p:pic>
      <p:sp>
        <p:nvSpPr>
          <p:cNvPr id="15" name="TextBox 14">
            <a:extLst>
              <a:ext uri="{FF2B5EF4-FFF2-40B4-BE49-F238E27FC236}">
                <a16:creationId xmlns:a16="http://schemas.microsoft.com/office/drawing/2014/main" id="{D5937C2E-534D-22C9-1AD0-CA6D23897AEA}"/>
              </a:ext>
            </a:extLst>
          </p:cNvPr>
          <p:cNvSpPr txBox="1"/>
          <p:nvPr/>
        </p:nvSpPr>
        <p:spPr bwMode="auto">
          <a:xfrm>
            <a:off x="280092" y="5794343"/>
            <a:ext cx="4519764" cy="830997"/>
          </a:xfrm>
          <a:prstGeom prst="rect">
            <a:avLst/>
          </a:prstGeom>
          <a:noFill/>
        </p:spPr>
        <p:txBody>
          <a:bodyPr wrap="square">
            <a:spAutoFit/>
          </a:bodyPr>
          <a:lstStyle/>
          <a:p>
            <a:r>
              <a:rPr lang="de-CH" sz="1200" dirty="0"/>
              <a:t>%NC:</a:t>
            </a:r>
          </a:p>
          <a:p>
            <a:r>
              <a:rPr lang="de-CH" sz="1200" dirty="0" err="1"/>
              <a:t>angle_d</a:t>
            </a:r>
            <a:r>
              <a:rPr lang="de-CH" sz="1200" dirty="0"/>
              <a:t> = 0.1124*1.2*0.95 = 0.1124*1.14;</a:t>
            </a:r>
          </a:p>
          <a:p>
            <a:r>
              <a:rPr lang="de-CH" sz="1200" dirty="0" err="1"/>
              <a:t>L_dip</a:t>
            </a:r>
            <a:r>
              <a:rPr lang="de-CH" sz="1200" dirty="0"/>
              <a:t> = 5*1.2*0.95 = 5*1.14;</a:t>
            </a:r>
          </a:p>
          <a:p>
            <a:r>
              <a:rPr lang="de-CH" sz="1200" dirty="0"/>
              <a:t>L_dr1 = 6;</a:t>
            </a:r>
          </a:p>
        </p:txBody>
      </p:sp>
      <p:sp>
        <p:nvSpPr>
          <p:cNvPr id="17" name="TextBox 16">
            <a:extLst>
              <a:ext uri="{FF2B5EF4-FFF2-40B4-BE49-F238E27FC236}">
                <a16:creationId xmlns:a16="http://schemas.microsoft.com/office/drawing/2014/main" id="{64EF302D-02D6-FE59-BA83-C5F5E9EADBDF}"/>
              </a:ext>
            </a:extLst>
          </p:cNvPr>
          <p:cNvSpPr txBox="1"/>
          <p:nvPr/>
        </p:nvSpPr>
        <p:spPr bwMode="auto">
          <a:xfrm>
            <a:off x="3359696" y="6335567"/>
            <a:ext cx="5000625" cy="461665"/>
          </a:xfrm>
          <a:prstGeom prst="rect">
            <a:avLst/>
          </a:prstGeom>
          <a:noFill/>
        </p:spPr>
        <p:txBody>
          <a:bodyPr wrap="square">
            <a:spAutoFit/>
          </a:bodyPr>
          <a:lstStyle/>
          <a:p>
            <a:r>
              <a:rPr lang="de-CH" sz="1200" dirty="0"/>
              <a:t>%NC</a:t>
            </a:r>
          </a:p>
          <a:p>
            <a:r>
              <a:rPr lang="de-CH" sz="1200" dirty="0" err="1"/>
              <a:t>Lstr_EC</a:t>
            </a:r>
            <a:r>
              <a:rPr lang="de-CH" sz="1200" dirty="0"/>
              <a:t> = 35.711*1.05*1.05 %18.44; %35.711; % m</a:t>
            </a:r>
          </a:p>
        </p:txBody>
      </p:sp>
    </p:spTree>
    <p:extLst>
      <p:ext uri="{BB962C8B-B14F-4D97-AF65-F5344CB8AC3E}">
        <p14:creationId xmlns:p14="http://schemas.microsoft.com/office/powerpoint/2010/main" val="1699962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55AF1F-D699-1F55-FECD-19D0E56B4BD3}"/>
              </a:ext>
            </a:extLst>
          </p:cNvPr>
          <p:cNvSpPr>
            <a:spLocks noGrp="1"/>
          </p:cNvSpPr>
          <p:nvPr>
            <p:ph type="title"/>
          </p:nvPr>
        </p:nvSpPr>
        <p:spPr/>
        <p:txBody>
          <a:bodyPr/>
          <a:lstStyle/>
          <a:p>
            <a:r>
              <a:rPr lang="en-US" dirty="0"/>
              <a:t>Without EC</a:t>
            </a:r>
            <a:endParaRPr lang="de-CH" dirty="0"/>
          </a:p>
        </p:txBody>
      </p:sp>
      <p:sp>
        <p:nvSpPr>
          <p:cNvPr id="4" name="Slide Number Placeholder 3">
            <a:extLst>
              <a:ext uri="{FF2B5EF4-FFF2-40B4-BE49-F238E27FC236}">
                <a16:creationId xmlns:a16="http://schemas.microsoft.com/office/drawing/2014/main" id="{BB921167-0887-07E4-F34F-2CC5AED88EBA}"/>
              </a:ext>
            </a:extLst>
          </p:cNvPr>
          <p:cNvSpPr>
            <a:spLocks noGrp="1"/>
          </p:cNvSpPr>
          <p:nvPr>
            <p:ph type="sldNum" sz="quarter" idx="16"/>
          </p:nvPr>
        </p:nvSpPr>
        <p:spPr/>
        <p:txBody>
          <a:bodyPr/>
          <a:lstStyle/>
          <a:p>
            <a:pPr algn="r">
              <a:defRPr/>
            </a:pPr>
            <a:r>
              <a:rPr lang="de-DE"/>
              <a:t>page </a:t>
            </a:r>
            <a:fld id="{EBC07571-3134-BB4B-B83F-1A9FE18D34F3}" type="slidenum">
              <a:rPr lang="de-DE" smtClean="0"/>
              <a:t>43</a:t>
            </a:fld>
            <a:endParaRPr lang="de-DE"/>
          </a:p>
        </p:txBody>
      </p:sp>
      <p:sp>
        <p:nvSpPr>
          <p:cNvPr id="5" name="TextBox 4">
            <a:extLst>
              <a:ext uri="{FF2B5EF4-FFF2-40B4-BE49-F238E27FC236}">
                <a16:creationId xmlns:a16="http://schemas.microsoft.com/office/drawing/2014/main" id="{46E0C916-9F71-AFB8-3836-3988A8B8F92F}"/>
              </a:ext>
            </a:extLst>
          </p:cNvPr>
          <p:cNvSpPr txBox="1"/>
          <p:nvPr/>
        </p:nvSpPr>
        <p:spPr bwMode="auto">
          <a:xfrm>
            <a:off x="1391400" y="809788"/>
            <a:ext cx="9577064" cy="584775"/>
          </a:xfrm>
          <a:prstGeom prst="rect">
            <a:avLst/>
          </a:prstGeom>
          <a:noFill/>
        </p:spPr>
        <p:txBody>
          <a:bodyPr wrap="square" rtlCol="0">
            <a:spAutoFit/>
          </a:bodyPr>
          <a:lstStyle/>
          <a:p>
            <a:r>
              <a:rPr lang="en-US" dirty="0">
                <a:latin typeface="+mn-lt"/>
              </a:rPr>
              <a:t>Let’s assume that the LLRF can compensate the multi-bunch energy centroid difference, try without EC to match the booster requirements solely using the </a:t>
            </a:r>
            <a:r>
              <a:rPr lang="en-US" dirty="0" err="1">
                <a:latin typeface="+mn-lt"/>
              </a:rPr>
              <a:t>chirp_BC</a:t>
            </a:r>
            <a:endParaRPr lang="de-CH" dirty="0">
              <a:latin typeface="+mn-lt"/>
            </a:endParaRPr>
          </a:p>
        </p:txBody>
      </p:sp>
      <p:pic>
        <p:nvPicPr>
          <p:cNvPr id="7" name="Picture 6">
            <a:extLst>
              <a:ext uri="{FF2B5EF4-FFF2-40B4-BE49-F238E27FC236}">
                <a16:creationId xmlns:a16="http://schemas.microsoft.com/office/drawing/2014/main" id="{40B82698-4FF4-B6DF-0A4A-1CCF327A02A7}"/>
              </a:ext>
            </a:extLst>
          </p:cNvPr>
          <p:cNvPicPr>
            <a:picLocks noChangeAspect="1"/>
          </p:cNvPicPr>
          <p:nvPr/>
        </p:nvPicPr>
        <p:blipFill>
          <a:blip r:embed="rId2"/>
          <a:stretch>
            <a:fillRect/>
          </a:stretch>
        </p:blipFill>
        <p:spPr>
          <a:xfrm>
            <a:off x="1055440" y="2565900"/>
            <a:ext cx="5334000" cy="4000500"/>
          </a:xfrm>
          <a:prstGeom prst="rect">
            <a:avLst/>
          </a:prstGeom>
        </p:spPr>
      </p:pic>
      <p:sp>
        <p:nvSpPr>
          <p:cNvPr id="8" name="TextBox 7">
            <a:extLst>
              <a:ext uri="{FF2B5EF4-FFF2-40B4-BE49-F238E27FC236}">
                <a16:creationId xmlns:a16="http://schemas.microsoft.com/office/drawing/2014/main" id="{E02769DF-4694-E41B-FEF5-D5D3EC1BA4A3}"/>
              </a:ext>
            </a:extLst>
          </p:cNvPr>
          <p:cNvSpPr txBox="1"/>
          <p:nvPr/>
        </p:nvSpPr>
        <p:spPr bwMode="auto">
          <a:xfrm>
            <a:off x="1391400" y="1570709"/>
            <a:ext cx="7632848" cy="830997"/>
          </a:xfrm>
          <a:prstGeom prst="rect">
            <a:avLst/>
          </a:prstGeom>
          <a:noFill/>
        </p:spPr>
        <p:txBody>
          <a:bodyPr wrap="square" rtlCol="0">
            <a:spAutoFit/>
          </a:bodyPr>
          <a:lstStyle/>
          <a:p>
            <a:r>
              <a:rPr lang="fr-CH" dirty="0" err="1">
                <a:latin typeface="+mn-lt"/>
              </a:rPr>
              <a:t>Expected</a:t>
            </a:r>
            <a:r>
              <a:rPr lang="fr-CH" dirty="0">
                <a:latin typeface="+mn-lt"/>
              </a:rPr>
              <a:t> </a:t>
            </a:r>
            <a:r>
              <a:rPr lang="fr-CH" dirty="0" err="1">
                <a:latin typeface="+mn-lt"/>
              </a:rPr>
              <a:t>necessary</a:t>
            </a:r>
            <a:r>
              <a:rPr lang="fr-CH" dirty="0">
                <a:latin typeface="+mn-lt"/>
              </a:rPr>
              <a:t> </a:t>
            </a:r>
            <a:r>
              <a:rPr lang="fr-CH" dirty="0" err="1">
                <a:latin typeface="+mn-lt"/>
              </a:rPr>
              <a:t>chirp</a:t>
            </a:r>
            <a:r>
              <a:rPr lang="fr-CH" dirty="0">
                <a:latin typeface="+mn-lt"/>
              </a:rPr>
              <a:t> to have 0.1% </a:t>
            </a:r>
            <a:r>
              <a:rPr lang="fr-CH" dirty="0">
                <a:latin typeface="+mn-lt"/>
                <a:sym typeface="Wingdings" panose="05000000000000000000" pitchFamily="2" charset="2"/>
              </a:rPr>
              <a:t> 2.8%</a:t>
            </a:r>
          </a:p>
          <a:p>
            <a:r>
              <a:rPr lang="fr-CH" dirty="0" err="1">
                <a:latin typeface="+mn-lt"/>
              </a:rPr>
              <a:t>Expected</a:t>
            </a:r>
            <a:r>
              <a:rPr lang="fr-CH" dirty="0">
                <a:latin typeface="+mn-lt"/>
              </a:rPr>
              <a:t> </a:t>
            </a:r>
            <a:r>
              <a:rPr lang="fr-CH" dirty="0" err="1">
                <a:latin typeface="+mn-lt"/>
              </a:rPr>
              <a:t>necessary</a:t>
            </a:r>
            <a:r>
              <a:rPr lang="fr-CH" dirty="0">
                <a:latin typeface="+mn-lt"/>
              </a:rPr>
              <a:t> </a:t>
            </a:r>
            <a:r>
              <a:rPr lang="fr-CH" dirty="0" err="1">
                <a:latin typeface="+mn-lt"/>
              </a:rPr>
              <a:t>chirp</a:t>
            </a:r>
            <a:r>
              <a:rPr lang="fr-CH" dirty="0">
                <a:latin typeface="+mn-lt"/>
              </a:rPr>
              <a:t> to have the minimum </a:t>
            </a:r>
            <a:r>
              <a:rPr lang="fr-CH" dirty="0">
                <a:latin typeface="+mn-lt"/>
                <a:sym typeface="Wingdings" panose="05000000000000000000" pitchFamily="2" charset="2"/>
              </a:rPr>
              <a:t> 3.5%</a:t>
            </a:r>
          </a:p>
          <a:p>
            <a:endParaRPr lang="de-CH" dirty="0">
              <a:latin typeface="+mn-lt"/>
            </a:endParaRPr>
          </a:p>
        </p:txBody>
      </p:sp>
      <p:sp>
        <p:nvSpPr>
          <p:cNvPr id="10" name="TextBox 9">
            <a:extLst>
              <a:ext uri="{FF2B5EF4-FFF2-40B4-BE49-F238E27FC236}">
                <a16:creationId xmlns:a16="http://schemas.microsoft.com/office/drawing/2014/main" id="{BEAA3326-2BE8-0DF3-0833-328C1C55EFF1}"/>
              </a:ext>
            </a:extLst>
          </p:cNvPr>
          <p:cNvSpPr txBox="1"/>
          <p:nvPr/>
        </p:nvSpPr>
        <p:spPr bwMode="auto">
          <a:xfrm>
            <a:off x="6405017" y="4003313"/>
            <a:ext cx="4752528" cy="584775"/>
          </a:xfrm>
          <a:prstGeom prst="rect">
            <a:avLst/>
          </a:prstGeom>
          <a:noFill/>
        </p:spPr>
        <p:txBody>
          <a:bodyPr wrap="square">
            <a:spAutoFit/>
          </a:bodyPr>
          <a:lstStyle/>
          <a:p>
            <a:r>
              <a:rPr lang="de-CH" dirty="0">
                <a:latin typeface="+mn-lt"/>
              </a:rPr>
              <a:t>chirp_2p86GeV = [0:0.1:2.5];</a:t>
            </a:r>
          </a:p>
          <a:p>
            <a:r>
              <a:rPr lang="de-CH" dirty="0">
                <a:latin typeface="+mn-lt"/>
              </a:rPr>
              <a:t>chirp_20GeV = chirp_2p86GeV*2.86/20;</a:t>
            </a:r>
          </a:p>
        </p:txBody>
      </p:sp>
    </p:spTree>
    <p:extLst>
      <p:ext uri="{BB962C8B-B14F-4D97-AF65-F5344CB8AC3E}">
        <p14:creationId xmlns:p14="http://schemas.microsoft.com/office/powerpoint/2010/main" val="26366469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446F97-6DD0-92B4-83BB-AFC154CAAC9D}"/>
              </a:ext>
            </a:extLst>
          </p:cNvPr>
          <p:cNvSpPr>
            <a:spLocks noGrp="1"/>
          </p:cNvSpPr>
          <p:nvPr>
            <p:ph type="title"/>
          </p:nvPr>
        </p:nvSpPr>
        <p:spPr/>
        <p:txBody>
          <a:bodyPr/>
          <a:lstStyle/>
          <a:p>
            <a:r>
              <a:rPr lang="en-US" dirty="0"/>
              <a:t>Changing the BC chirp, Q = 5 </a:t>
            </a:r>
            <a:r>
              <a:rPr lang="en-US" dirty="0" err="1"/>
              <a:t>nC</a:t>
            </a:r>
            <a:endParaRPr lang="de-CH" dirty="0"/>
          </a:p>
        </p:txBody>
      </p:sp>
      <p:sp>
        <p:nvSpPr>
          <p:cNvPr id="4" name="Slide Number Placeholder 3">
            <a:extLst>
              <a:ext uri="{FF2B5EF4-FFF2-40B4-BE49-F238E27FC236}">
                <a16:creationId xmlns:a16="http://schemas.microsoft.com/office/drawing/2014/main" id="{21F48C72-FCB5-DE6B-B0F8-2D14FB9953E3}"/>
              </a:ext>
            </a:extLst>
          </p:cNvPr>
          <p:cNvSpPr>
            <a:spLocks noGrp="1"/>
          </p:cNvSpPr>
          <p:nvPr>
            <p:ph type="sldNum" sz="quarter" idx="16"/>
          </p:nvPr>
        </p:nvSpPr>
        <p:spPr/>
        <p:txBody>
          <a:bodyPr/>
          <a:lstStyle/>
          <a:p>
            <a:pPr algn="r">
              <a:defRPr/>
            </a:pPr>
            <a:r>
              <a:rPr lang="de-DE"/>
              <a:t>page </a:t>
            </a:r>
            <a:fld id="{EBC07571-3134-BB4B-B83F-1A9FE18D34F3}" type="slidenum">
              <a:rPr lang="de-DE" smtClean="0"/>
              <a:t>44</a:t>
            </a:fld>
            <a:endParaRPr lang="de-DE"/>
          </a:p>
        </p:txBody>
      </p:sp>
      <p:pic>
        <p:nvPicPr>
          <p:cNvPr id="6" name="Picture 5">
            <a:extLst>
              <a:ext uri="{FF2B5EF4-FFF2-40B4-BE49-F238E27FC236}">
                <a16:creationId xmlns:a16="http://schemas.microsoft.com/office/drawing/2014/main" id="{E485FCA0-FD49-5416-3050-D00CC9199045}"/>
              </a:ext>
            </a:extLst>
          </p:cNvPr>
          <p:cNvPicPr>
            <a:picLocks noChangeAspect="1"/>
          </p:cNvPicPr>
          <p:nvPr/>
        </p:nvPicPr>
        <p:blipFill>
          <a:blip r:embed="rId2"/>
          <a:stretch>
            <a:fillRect/>
          </a:stretch>
        </p:blipFill>
        <p:spPr>
          <a:xfrm>
            <a:off x="1271464" y="800100"/>
            <a:ext cx="5095875" cy="1733550"/>
          </a:xfrm>
          <a:prstGeom prst="rect">
            <a:avLst/>
          </a:prstGeom>
        </p:spPr>
      </p:pic>
      <p:pic>
        <p:nvPicPr>
          <p:cNvPr id="8" name="Picture 7">
            <a:extLst>
              <a:ext uri="{FF2B5EF4-FFF2-40B4-BE49-F238E27FC236}">
                <a16:creationId xmlns:a16="http://schemas.microsoft.com/office/drawing/2014/main" id="{94544183-68DD-0A6B-4A68-DF694E1E1D4A}"/>
              </a:ext>
            </a:extLst>
          </p:cNvPr>
          <p:cNvPicPr>
            <a:picLocks noChangeAspect="1"/>
          </p:cNvPicPr>
          <p:nvPr/>
        </p:nvPicPr>
        <p:blipFill>
          <a:blip r:embed="rId3"/>
          <a:stretch>
            <a:fillRect/>
          </a:stretch>
        </p:blipFill>
        <p:spPr>
          <a:xfrm>
            <a:off x="767408" y="3093576"/>
            <a:ext cx="5086350" cy="3276600"/>
          </a:xfrm>
          <a:prstGeom prst="rect">
            <a:avLst/>
          </a:prstGeom>
        </p:spPr>
      </p:pic>
      <p:sp>
        <p:nvSpPr>
          <p:cNvPr id="9" name="TextBox 8">
            <a:extLst>
              <a:ext uri="{FF2B5EF4-FFF2-40B4-BE49-F238E27FC236}">
                <a16:creationId xmlns:a16="http://schemas.microsoft.com/office/drawing/2014/main" id="{72C6AC02-9EA8-BCDC-F3AA-39117F56A32B}"/>
              </a:ext>
            </a:extLst>
          </p:cNvPr>
          <p:cNvSpPr txBox="1"/>
          <p:nvPr/>
        </p:nvSpPr>
        <p:spPr bwMode="auto">
          <a:xfrm>
            <a:off x="983432" y="2636912"/>
            <a:ext cx="5095875" cy="338554"/>
          </a:xfrm>
          <a:prstGeom prst="rect">
            <a:avLst/>
          </a:prstGeom>
          <a:noFill/>
        </p:spPr>
        <p:txBody>
          <a:bodyPr wrap="square" rtlCol="0">
            <a:spAutoFit/>
          </a:bodyPr>
          <a:lstStyle/>
          <a:p>
            <a:r>
              <a:rPr lang="en-US" dirty="0"/>
              <a:t>The best one I obtained so far</a:t>
            </a:r>
            <a:endParaRPr lang="de-CH" dirty="0"/>
          </a:p>
        </p:txBody>
      </p:sp>
      <p:sp>
        <p:nvSpPr>
          <p:cNvPr id="10" name="TextBox 9">
            <a:extLst>
              <a:ext uri="{FF2B5EF4-FFF2-40B4-BE49-F238E27FC236}">
                <a16:creationId xmlns:a16="http://schemas.microsoft.com/office/drawing/2014/main" id="{9941F028-72D7-2864-96AB-7AC2B8EBC025}"/>
              </a:ext>
            </a:extLst>
          </p:cNvPr>
          <p:cNvSpPr txBox="1"/>
          <p:nvPr/>
        </p:nvSpPr>
        <p:spPr bwMode="auto">
          <a:xfrm>
            <a:off x="6702126" y="1023882"/>
            <a:ext cx="4965333" cy="584775"/>
          </a:xfrm>
          <a:prstGeom prst="rect">
            <a:avLst/>
          </a:prstGeom>
          <a:noFill/>
        </p:spPr>
        <p:txBody>
          <a:bodyPr wrap="square" rtlCol="0">
            <a:spAutoFit/>
          </a:bodyPr>
          <a:lstStyle/>
          <a:p>
            <a:r>
              <a:rPr lang="de-CH" dirty="0"/>
              <a:t>Longitudinal </a:t>
            </a:r>
            <a:r>
              <a:rPr lang="de-CH" dirty="0" err="1"/>
              <a:t>phase</a:t>
            </a:r>
            <a:r>
              <a:rPr lang="de-CH" dirty="0"/>
              <a:t> </a:t>
            </a:r>
            <a:r>
              <a:rPr lang="de-CH" dirty="0" err="1"/>
              <a:t>space</a:t>
            </a:r>
            <a:r>
              <a:rPr lang="de-CH" dirty="0"/>
              <a:t> at </a:t>
            </a:r>
            <a:r>
              <a:rPr lang="de-CH" dirty="0" err="1"/>
              <a:t>the</a:t>
            </a:r>
            <a:r>
              <a:rPr lang="de-CH" dirty="0"/>
              <a:t> HE linac </a:t>
            </a:r>
            <a:r>
              <a:rPr lang="de-CH" dirty="0" err="1"/>
              <a:t>exit</a:t>
            </a:r>
            <a:r>
              <a:rPr lang="de-CH" dirty="0"/>
              <a:t> </a:t>
            </a:r>
            <a:r>
              <a:rPr lang="de-CH" dirty="0" err="1"/>
              <a:t>using</a:t>
            </a:r>
            <a:r>
              <a:rPr lang="de-CH" dirty="0"/>
              <a:t> </a:t>
            </a:r>
            <a:r>
              <a:rPr lang="de-CH" dirty="0" err="1"/>
              <a:t>the</a:t>
            </a:r>
            <a:r>
              <a:rPr lang="de-CH" dirty="0"/>
              <a:t> </a:t>
            </a:r>
            <a:r>
              <a:rPr lang="de-CH" dirty="0" err="1"/>
              <a:t>chirp_BC</a:t>
            </a:r>
            <a:r>
              <a:rPr lang="de-CH" dirty="0"/>
              <a:t> </a:t>
            </a:r>
            <a:r>
              <a:rPr lang="de-CH" dirty="0" err="1"/>
              <a:t>to</a:t>
            </a:r>
            <a:r>
              <a:rPr lang="de-CH" dirty="0"/>
              <a:t> </a:t>
            </a:r>
            <a:r>
              <a:rPr lang="de-CH" dirty="0" err="1"/>
              <a:t>modify</a:t>
            </a:r>
            <a:r>
              <a:rPr lang="de-CH" dirty="0"/>
              <a:t> </a:t>
            </a:r>
            <a:r>
              <a:rPr lang="de-CH" dirty="0" err="1"/>
              <a:t>the</a:t>
            </a:r>
            <a:r>
              <a:rPr lang="de-CH" dirty="0"/>
              <a:t> (</a:t>
            </a:r>
            <a:r>
              <a:rPr lang="de-CH" dirty="0" err="1"/>
              <a:t>t,p</a:t>
            </a:r>
            <a:r>
              <a:rPr lang="de-CH" dirty="0"/>
              <a:t>) </a:t>
            </a:r>
            <a:r>
              <a:rPr lang="de-CH" dirty="0" err="1"/>
              <a:t>space</a:t>
            </a:r>
            <a:endParaRPr lang="de-CH" dirty="0"/>
          </a:p>
        </p:txBody>
      </p:sp>
      <p:sp>
        <p:nvSpPr>
          <p:cNvPr id="12" name="TextBox 11">
            <a:extLst>
              <a:ext uri="{FF2B5EF4-FFF2-40B4-BE49-F238E27FC236}">
                <a16:creationId xmlns:a16="http://schemas.microsoft.com/office/drawing/2014/main" id="{876F0EE2-136E-80E2-155F-711FE91518A5}"/>
              </a:ext>
            </a:extLst>
          </p:cNvPr>
          <p:cNvSpPr txBox="1"/>
          <p:nvPr/>
        </p:nvSpPr>
        <p:spPr bwMode="auto">
          <a:xfrm>
            <a:off x="5845374" y="3275452"/>
            <a:ext cx="3168352" cy="738664"/>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0.99697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0.18949%</a:t>
            </a:r>
          </a:p>
        </p:txBody>
      </p:sp>
      <p:sp>
        <p:nvSpPr>
          <p:cNvPr id="13" name="TextBox 12">
            <a:extLst>
              <a:ext uri="{FF2B5EF4-FFF2-40B4-BE49-F238E27FC236}">
                <a16:creationId xmlns:a16="http://schemas.microsoft.com/office/drawing/2014/main" id="{5B64B143-27EF-A97D-D8FA-6A8D6FF81DC3}"/>
              </a:ext>
            </a:extLst>
          </p:cNvPr>
          <p:cNvSpPr txBox="1"/>
          <p:nvPr/>
        </p:nvSpPr>
        <p:spPr bwMode="auto">
          <a:xfrm>
            <a:off x="5959220" y="4186504"/>
            <a:ext cx="4965333" cy="2062103"/>
          </a:xfrm>
          <a:prstGeom prst="rect">
            <a:avLst/>
          </a:prstGeom>
          <a:noFill/>
        </p:spPr>
        <p:txBody>
          <a:bodyPr wrap="square" rtlCol="0">
            <a:spAutoFit/>
          </a:bodyPr>
          <a:lstStyle/>
          <a:p>
            <a:pPr marL="285750" indent="-285750">
              <a:buFont typeface="Wingdings" panose="05000000000000000000" pitchFamily="2" charset="2"/>
              <a:buChar char="§"/>
            </a:pPr>
            <a:r>
              <a:rPr lang="de-CH" dirty="0" err="1"/>
              <a:t>How</a:t>
            </a:r>
            <a:r>
              <a:rPr lang="de-CH" dirty="0"/>
              <a:t> do </a:t>
            </a:r>
            <a:r>
              <a:rPr lang="de-CH" dirty="0" err="1"/>
              <a:t>we</a:t>
            </a:r>
            <a:r>
              <a:rPr lang="de-CH" dirty="0"/>
              <a:t> </a:t>
            </a:r>
            <a:r>
              <a:rPr lang="de-CH" dirty="0" err="1"/>
              <a:t>change</a:t>
            </a:r>
            <a:r>
              <a:rPr lang="de-CH" dirty="0"/>
              <a:t> </a:t>
            </a:r>
            <a:r>
              <a:rPr lang="de-CH" dirty="0" err="1"/>
              <a:t>the</a:t>
            </a:r>
            <a:r>
              <a:rPr lang="de-CH" dirty="0"/>
              <a:t> </a:t>
            </a:r>
            <a:r>
              <a:rPr lang="de-CH" dirty="0" err="1"/>
              <a:t>bunch</a:t>
            </a:r>
            <a:r>
              <a:rPr lang="de-CH" dirty="0"/>
              <a:t> </a:t>
            </a:r>
            <a:r>
              <a:rPr lang="de-CH" dirty="0" err="1"/>
              <a:t>length</a:t>
            </a:r>
            <a:r>
              <a:rPr lang="de-CH" dirty="0"/>
              <a:t> </a:t>
            </a:r>
            <a:r>
              <a:rPr lang="de-CH" dirty="0" err="1"/>
              <a:t>if</a:t>
            </a:r>
            <a:r>
              <a:rPr lang="de-CH" dirty="0"/>
              <a:t> </a:t>
            </a:r>
            <a:r>
              <a:rPr lang="de-CH" dirty="0" err="1"/>
              <a:t>we</a:t>
            </a:r>
            <a:r>
              <a:rPr lang="de-CH" dirty="0"/>
              <a:t> do not </a:t>
            </a:r>
            <a:r>
              <a:rPr lang="de-CH" dirty="0" err="1"/>
              <a:t>have</a:t>
            </a:r>
            <a:r>
              <a:rPr lang="de-CH" dirty="0"/>
              <a:t> </a:t>
            </a:r>
            <a:r>
              <a:rPr lang="de-CH" dirty="0" err="1"/>
              <a:t>the</a:t>
            </a:r>
            <a:r>
              <a:rPr lang="de-CH" dirty="0"/>
              <a:t> EC and </a:t>
            </a:r>
            <a:r>
              <a:rPr lang="de-CH" dirty="0" err="1"/>
              <a:t>we</a:t>
            </a:r>
            <a:r>
              <a:rPr lang="de-CH" dirty="0"/>
              <a:t> </a:t>
            </a:r>
            <a:r>
              <a:rPr lang="de-CH" dirty="0" err="1"/>
              <a:t>reduce</a:t>
            </a:r>
            <a:r>
              <a:rPr lang="de-CH" dirty="0"/>
              <a:t> </a:t>
            </a:r>
            <a:r>
              <a:rPr lang="de-CH" dirty="0" err="1"/>
              <a:t>by</a:t>
            </a:r>
            <a:r>
              <a:rPr lang="de-CH" dirty="0"/>
              <a:t> a </a:t>
            </a:r>
            <a:r>
              <a:rPr lang="de-CH" dirty="0" err="1"/>
              <a:t>factor</a:t>
            </a:r>
            <a:r>
              <a:rPr lang="de-CH" dirty="0"/>
              <a:t> 5 </a:t>
            </a:r>
            <a:r>
              <a:rPr lang="de-CH" dirty="0" err="1"/>
              <a:t>the</a:t>
            </a:r>
            <a:r>
              <a:rPr lang="de-CH" dirty="0"/>
              <a:t> DE/E?</a:t>
            </a:r>
          </a:p>
          <a:p>
            <a:pPr marL="742950" lvl="1" indent="-285750">
              <a:buFont typeface="Wingdings" panose="05000000000000000000" pitchFamily="2" charset="2"/>
              <a:buChar char="§"/>
            </a:pPr>
            <a:r>
              <a:rPr lang="de-CH" dirty="0" err="1"/>
              <a:t>We</a:t>
            </a:r>
            <a:r>
              <a:rPr lang="de-CH" dirty="0"/>
              <a:t> </a:t>
            </a:r>
            <a:r>
              <a:rPr lang="de-CH" dirty="0" err="1"/>
              <a:t>can</a:t>
            </a:r>
            <a:r>
              <a:rPr lang="de-CH" dirty="0"/>
              <a:t> </a:t>
            </a:r>
            <a:r>
              <a:rPr lang="de-CH" dirty="0" err="1"/>
              <a:t>use</a:t>
            </a:r>
            <a:r>
              <a:rPr lang="de-CH" dirty="0"/>
              <a:t> </a:t>
            </a:r>
            <a:r>
              <a:rPr lang="de-CH" dirty="0" err="1"/>
              <a:t>the</a:t>
            </a:r>
            <a:r>
              <a:rPr lang="de-CH" dirty="0"/>
              <a:t> </a:t>
            </a:r>
            <a:r>
              <a:rPr lang="de-CH" dirty="0" err="1"/>
              <a:t>trasfer</a:t>
            </a:r>
            <a:r>
              <a:rPr lang="de-CH" dirty="0"/>
              <a:t> </a:t>
            </a:r>
            <a:r>
              <a:rPr lang="de-CH" dirty="0" err="1"/>
              <a:t>line</a:t>
            </a:r>
            <a:r>
              <a:rPr lang="de-CH" dirty="0"/>
              <a:t>:</a:t>
            </a:r>
          </a:p>
          <a:p>
            <a:pPr marL="1200150" lvl="2" indent="-285750">
              <a:buFont typeface="Wingdings" panose="05000000000000000000" pitchFamily="2" charset="2"/>
              <a:buChar char="§"/>
            </a:pPr>
            <a:r>
              <a:rPr lang="de-CH" dirty="0"/>
              <a:t>R56 = 2.4 m</a:t>
            </a:r>
          </a:p>
          <a:p>
            <a:pPr marL="1200150" lvl="2" indent="-285750">
              <a:buFont typeface="Wingdings" panose="05000000000000000000" pitchFamily="2" charset="2"/>
              <a:buChar char="§"/>
            </a:pPr>
            <a:r>
              <a:rPr lang="de-CH" dirty="0"/>
              <a:t>DE/E = 0.1% but not </a:t>
            </a:r>
            <a:r>
              <a:rPr lang="de-CH" dirty="0" err="1"/>
              <a:t>correlated</a:t>
            </a:r>
            <a:endParaRPr lang="de-CH" dirty="0"/>
          </a:p>
          <a:p>
            <a:endParaRPr lang="de-CH" dirty="0"/>
          </a:p>
          <a:p>
            <a:r>
              <a:rPr lang="de-CH" dirty="0" err="1"/>
              <a:t>When</a:t>
            </a:r>
            <a:r>
              <a:rPr lang="de-CH" dirty="0"/>
              <a:t> I </a:t>
            </a:r>
            <a:r>
              <a:rPr lang="de-CH" dirty="0" err="1"/>
              <a:t>change</a:t>
            </a:r>
            <a:r>
              <a:rPr lang="de-CH" dirty="0"/>
              <a:t> </a:t>
            </a:r>
            <a:r>
              <a:rPr lang="de-CH" dirty="0" err="1"/>
              <a:t>the</a:t>
            </a:r>
            <a:r>
              <a:rPr lang="de-CH" dirty="0"/>
              <a:t> Q I </a:t>
            </a:r>
            <a:r>
              <a:rPr lang="de-CH" dirty="0" err="1"/>
              <a:t>expect</a:t>
            </a:r>
            <a:r>
              <a:rPr lang="de-CH" dirty="0"/>
              <a:t> a </a:t>
            </a:r>
            <a:r>
              <a:rPr lang="de-CH" dirty="0" err="1"/>
              <a:t>lot</a:t>
            </a:r>
            <a:r>
              <a:rPr lang="de-CH" dirty="0"/>
              <a:t> </a:t>
            </a:r>
            <a:r>
              <a:rPr lang="de-CH" dirty="0" err="1"/>
              <a:t>of</a:t>
            </a:r>
            <a:r>
              <a:rPr lang="de-CH" dirty="0"/>
              <a:t> </a:t>
            </a:r>
            <a:r>
              <a:rPr lang="de-CH" dirty="0" err="1"/>
              <a:t>difference</a:t>
            </a:r>
            <a:endParaRPr lang="de-CH" dirty="0"/>
          </a:p>
        </p:txBody>
      </p:sp>
      <p:sp>
        <p:nvSpPr>
          <p:cNvPr id="2" name="TextBox 1">
            <a:extLst>
              <a:ext uri="{FF2B5EF4-FFF2-40B4-BE49-F238E27FC236}">
                <a16:creationId xmlns:a16="http://schemas.microsoft.com/office/drawing/2014/main" id="{E6498B5E-E487-6D2E-DB67-495BC25A7E12}"/>
              </a:ext>
            </a:extLst>
          </p:cNvPr>
          <p:cNvSpPr txBox="1"/>
          <p:nvPr/>
        </p:nvSpPr>
        <p:spPr bwMode="auto">
          <a:xfrm>
            <a:off x="6702126" y="1772816"/>
            <a:ext cx="5095874" cy="584775"/>
          </a:xfrm>
          <a:prstGeom prst="rect">
            <a:avLst/>
          </a:prstGeom>
          <a:noFill/>
        </p:spPr>
        <p:txBody>
          <a:bodyPr wrap="square" rtlCol="0">
            <a:spAutoFit/>
          </a:bodyPr>
          <a:lstStyle/>
          <a:p>
            <a:pPr algn="ctr"/>
            <a:r>
              <a:rPr lang="de-CH" dirty="0"/>
              <a:t>In </a:t>
            </a:r>
            <a:r>
              <a:rPr lang="de-CH" dirty="0" err="1"/>
              <a:t>this</a:t>
            </a:r>
            <a:r>
              <a:rPr lang="de-CH" dirty="0"/>
              <a:t> </a:t>
            </a:r>
            <a:r>
              <a:rPr lang="de-CH" dirty="0" err="1"/>
              <a:t>case</a:t>
            </a:r>
            <a:r>
              <a:rPr lang="de-CH" dirty="0"/>
              <a:t> I </a:t>
            </a:r>
            <a:r>
              <a:rPr lang="de-CH" dirty="0" err="1"/>
              <a:t>use</a:t>
            </a:r>
            <a:r>
              <a:rPr lang="de-CH" dirty="0"/>
              <a:t> </a:t>
            </a:r>
            <a:r>
              <a:rPr lang="de-CH" dirty="0" err="1"/>
              <a:t>the</a:t>
            </a:r>
            <a:r>
              <a:rPr lang="de-CH" dirty="0"/>
              <a:t> </a:t>
            </a:r>
            <a:r>
              <a:rPr lang="de-CH" i="1" u="sng" dirty="0"/>
              <a:t>positive </a:t>
            </a:r>
            <a:r>
              <a:rPr lang="de-CH" i="1" u="sng" dirty="0" err="1"/>
              <a:t>chirp</a:t>
            </a:r>
            <a:r>
              <a:rPr lang="de-CH" dirty="0"/>
              <a:t> </a:t>
            </a:r>
            <a:r>
              <a:rPr lang="de-CH" b="1" dirty="0">
                <a:solidFill>
                  <a:srgbClr val="0F90FF"/>
                </a:solidFill>
              </a:rPr>
              <a:t>BUT</a:t>
            </a:r>
            <a:r>
              <a:rPr lang="de-CH" dirty="0">
                <a:sym typeface="Wingdings" panose="05000000000000000000" pitchFamily="2" charset="2"/>
              </a:rPr>
              <a:t> &gt;1%  &gt;&gt;1% at BC</a:t>
            </a:r>
            <a:endParaRPr lang="de-CH" dirty="0"/>
          </a:p>
        </p:txBody>
      </p:sp>
    </p:spTree>
    <p:extLst>
      <p:ext uri="{BB962C8B-B14F-4D97-AF65-F5344CB8AC3E}">
        <p14:creationId xmlns:p14="http://schemas.microsoft.com/office/powerpoint/2010/main" val="36957757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EA5ED4-C6E0-AB07-BB5D-2CDC1C8E1F65}"/>
              </a:ext>
            </a:extLst>
          </p:cNvPr>
          <p:cNvSpPr>
            <a:spLocks noGrp="1"/>
          </p:cNvSpPr>
          <p:nvPr>
            <p:ph type="title"/>
          </p:nvPr>
        </p:nvSpPr>
        <p:spPr/>
        <p:txBody>
          <a:bodyPr/>
          <a:lstStyle/>
          <a:p>
            <a:r>
              <a:rPr lang="de-CH" dirty="0" err="1"/>
              <a:t>Conclusions</a:t>
            </a:r>
            <a:endParaRPr lang="de-CH" dirty="0"/>
          </a:p>
        </p:txBody>
      </p:sp>
      <p:sp>
        <p:nvSpPr>
          <p:cNvPr id="5" name="Content Placeholder 1">
            <a:extLst>
              <a:ext uri="{FF2B5EF4-FFF2-40B4-BE49-F238E27FC236}">
                <a16:creationId xmlns:a16="http://schemas.microsoft.com/office/drawing/2014/main" id="{2418547F-888F-57F0-081F-281A70E6FBC7}"/>
              </a:ext>
            </a:extLst>
          </p:cNvPr>
          <p:cNvSpPr txBox="1">
            <a:spLocks/>
          </p:cNvSpPr>
          <p:nvPr/>
        </p:nvSpPr>
        <p:spPr bwMode="auto">
          <a:xfrm>
            <a:off x="1086128" y="840548"/>
            <a:ext cx="10627505" cy="936104"/>
          </a:xfrm>
          <a:prstGeom prst="rect">
            <a:avLst/>
          </a:prstGeom>
        </p:spPr>
        <p:txBody>
          <a:bodyPr vert="horz" lIns="0" tIns="0" rIns="0" bIns="0" rtlCol="0">
            <a:noAutofit/>
          </a:bodyPr>
          <a:lstStyle>
            <a:lvl1pPr marL="177800" marR="0" indent="-177800" algn="l" defTabSz="914400">
              <a:lnSpc>
                <a:spcPct val="110000"/>
              </a:lnSpc>
              <a:spcBef>
                <a:spcPts val="0"/>
              </a:spcBef>
              <a:spcAft>
                <a:spcPts val="0"/>
              </a:spcAft>
              <a:buClr>
                <a:schemeClr val="tx1"/>
              </a:buClr>
              <a:buSzPct val="100000"/>
              <a:buFont typeface="Arial"/>
              <a:buChar char="•"/>
              <a:defRPr sz="1800" spc="0">
                <a:solidFill>
                  <a:schemeClr val="tx1"/>
                </a:solidFill>
                <a:latin typeface="+mn-lt"/>
                <a:ea typeface="+mn-ea"/>
                <a:cs typeface="+mn-cs"/>
              </a:defRPr>
            </a:lvl1pPr>
            <a:lvl2pPr marL="35560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mn-cs"/>
              </a:defRPr>
            </a:lvl2pPr>
            <a:lvl3pPr marL="539750" marR="0" indent="-18415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3pPr>
            <a:lvl4pPr marL="7175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4pPr>
            <a:lvl5pPr marL="8953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ＭＳ Ｐゴシック"/>
              </a:defRPr>
            </a:lvl5pPr>
            <a:lvl6pPr marL="1074738" indent="-179388" algn="l">
              <a:lnSpc>
                <a:spcPct val="110000"/>
              </a:lnSpc>
              <a:spcBef>
                <a:spcPts val="0"/>
              </a:spcBef>
              <a:spcAft>
                <a:spcPts val="0"/>
              </a:spcAft>
              <a:buClr>
                <a:schemeClr val="tx1"/>
              </a:buClr>
              <a:buFont typeface="Symbol"/>
              <a:buChar char="-"/>
              <a:defRPr sz="1600">
                <a:solidFill>
                  <a:schemeClr val="tx1"/>
                </a:solidFill>
                <a:latin typeface="+mn-lt"/>
                <a:ea typeface="+mn-ea"/>
              </a:defRPr>
            </a:lvl6pPr>
            <a:lvl7pPr marL="1257300" indent="-182563" algn="l">
              <a:lnSpc>
                <a:spcPct val="110000"/>
              </a:lnSpc>
              <a:spcBef>
                <a:spcPts val="0"/>
              </a:spcBef>
              <a:spcAft>
                <a:spcPts val="0"/>
              </a:spcAft>
              <a:buFont typeface="Symbol"/>
              <a:buChar char="-"/>
              <a:defRPr sz="1600">
                <a:solidFill>
                  <a:schemeClr val="tx1"/>
                </a:solidFill>
                <a:latin typeface="+mn-lt"/>
                <a:ea typeface="+mn-ea"/>
              </a:defRPr>
            </a:lvl7pPr>
            <a:lvl8pPr marL="1436688" indent="-179388" algn="l">
              <a:lnSpc>
                <a:spcPct val="110000"/>
              </a:lnSpc>
              <a:spcBef>
                <a:spcPts val="0"/>
              </a:spcBef>
              <a:spcAft>
                <a:spcPts val="0"/>
              </a:spcAft>
              <a:buFont typeface="Symbol"/>
              <a:buChar char="-"/>
              <a:defRPr sz="1600">
                <a:solidFill>
                  <a:schemeClr val="tx1"/>
                </a:solidFill>
                <a:latin typeface="+mn-lt"/>
                <a:ea typeface="+mn-ea"/>
              </a:defRPr>
            </a:lvl8pPr>
            <a:lvl9pPr marL="1614488" indent="-177800" algn="l">
              <a:lnSpc>
                <a:spcPct val="110000"/>
              </a:lnSpc>
              <a:spcBef>
                <a:spcPts val="0"/>
              </a:spcBef>
              <a:spcAft>
                <a:spcPts val="0"/>
              </a:spcAft>
              <a:buFont typeface="Symbol"/>
              <a:buChar char="-"/>
              <a:defRPr sz="1600">
                <a:solidFill>
                  <a:schemeClr val="tx1"/>
                </a:solidFill>
                <a:latin typeface="+mn-lt"/>
                <a:ea typeface="+mn-ea"/>
              </a:defRPr>
            </a:lvl9pPr>
          </a:lstStyle>
          <a:p>
            <a:pPr>
              <a:buClr>
                <a:srgbClr val="0070C0"/>
              </a:buClr>
              <a:buSzPct val="150000"/>
              <a:buFont typeface="Wingdings"/>
              <a:buChar char="§"/>
              <a:defRPr/>
            </a:pPr>
            <a:r>
              <a:rPr lang="en-US" sz="2000" b="1" dirty="0"/>
              <a:t>Multi-bunch energy centroid difference compensated by the LLRF:</a:t>
            </a:r>
          </a:p>
          <a:p>
            <a:pPr lvl="2">
              <a:lnSpc>
                <a:spcPct val="100000"/>
              </a:lnSpc>
              <a:buClr>
                <a:srgbClr val="0070C0"/>
              </a:buClr>
              <a:buSzPct val="150000"/>
              <a:buFont typeface="Arial" panose="020B0604020202020204" pitchFamily="34" charset="0"/>
              <a:buChar char="•"/>
              <a:defRPr/>
            </a:pPr>
            <a:r>
              <a:rPr lang="en-US" sz="1600" dirty="0"/>
              <a:t>At the exit of the HE linac single bunch DE/E = 0.53%, bunch length = 1 mm</a:t>
            </a:r>
          </a:p>
          <a:p>
            <a:pPr lvl="2">
              <a:lnSpc>
                <a:spcPct val="100000"/>
              </a:lnSpc>
              <a:buClr>
                <a:srgbClr val="0070C0"/>
              </a:buClr>
              <a:buSzPct val="150000"/>
              <a:buFont typeface="Arial" panose="020B0604020202020204" pitchFamily="34" charset="0"/>
              <a:buChar char="•"/>
              <a:defRPr/>
            </a:pPr>
            <a:r>
              <a:rPr lang="en-US" sz="1600" dirty="0"/>
              <a:t>Acting on the BC residual chirp: DE/E = 0.19%, bunch length = 1 mm</a:t>
            </a:r>
            <a:endParaRPr lang="en-US" sz="1600" b="1" dirty="0"/>
          </a:p>
          <a:p>
            <a:pPr marL="0" indent="0" algn="ctr">
              <a:buClr>
                <a:srgbClr val="0070C0"/>
              </a:buClr>
              <a:buSzPct val="150000"/>
              <a:buNone/>
              <a:defRPr/>
            </a:pPr>
            <a:endParaRPr lang="en-US" sz="600" b="1" dirty="0"/>
          </a:p>
        </p:txBody>
      </p:sp>
      <p:sp>
        <p:nvSpPr>
          <p:cNvPr id="8" name="Content Placeholder 1">
            <a:extLst>
              <a:ext uri="{FF2B5EF4-FFF2-40B4-BE49-F238E27FC236}">
                <a16:creationId xmlns:a16="http://schemas.microsoft.com/office/drawing/2014/main" id="{D6BA3A89-DF56-989B-9679-370B1D5EA349}"/>
              </a:ext>
            </a:extLst>
          </p:cNvPr>
          <p:cNvSpPr txBox="1">
            <a:spLocks/>
          </p:cNvSpPr>
          <p:nvPr/>
        </p:nvSpPr>
        <p:spPr bwMode="auto">
          <a:xfrm>
            <a:off x="1086129" y="1763209"/>
            <a:ext cx="10627505" cy="4803191"/>
          </a:xfrm>
          <a:prstGeom prst="rect">
            <a:avLst/>
          </a:prstGeom>
        </p:spPr>
        <p:txBody>
          <a:bodyPr vert="horz" lIns="0" tIns="0" rIns="0" bIns="0" rtlCol="0">
            <a:noAutofit/>
          </a:bodyPr>
          <a:lstStyle>
            <a:lvl1pPr marL="177800" marR="0" indent="-177800" algn="l" defTabSz="914400">
              <a:lnSpc>
                <a:spcPct val="110000"/>
              </a:lnSpc>
              <a:spcBef>
                <a:spcPts val="0"/>
              </a:spcBef>
              <a:spcAft>
                <a:spcPts val="0"/>
              </a:spcAft>
              <a:buClr>
                <a:schemeClr val="tx1"/>
              </a:buClr>
              <a:buSzPct val="100000"/>
              <a:buFont typeface="Arial"/>
              <a:buChar char="•"/>
              <a:defRPr sz="1800" spc="0">
                <a:solidFill>
                  <a:schemeClr val="tx1"/>
                </a:solidFill>
                <a:latin typeface="+mn-lt"/>
                <a:ea typeface="+mn-ea"/>
                <a:cs typeface="+mn-cs"/>
              </a:defRPr>
            </a:lvl1pPr>
            <a:lvl2pPr marL="35560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mn-cs"/>
              </a:defRPr>
            </a:lvl2pPr>
            <a:lvl3pPr marL="539750" marR="0" indent="-18415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3pPr>
            <a:lvl4pPr marL="7175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4pPr>
            <a:lvl5pPr marL="8953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ＭＳ Ｐゴシック"/>
              </a:defRPr>
            </a:lvl5pPr>
            <a:lvl6pPr marL="1074738" indent="-179388" algn="l">
              <a:lnSpc>
                <a:spcPct val="110000"/>
              </a:lnSpc>
              <a:spcBef>
                <a:spcPts val="0"/>
              </a:spcBef>
              <a:spcAft>
                <a:spcPts val="0"/>
              </a:spcAft>
              <a:buClr>
                <a:schemeClr val="tx1"/>
              </a:buClr>
              <a:buFont typeface="Symbol"/>
              <a:buChar char="-"/>
              <a:defRPr sz="1600">
                <a:solidFill>
                  <a:schemeClr val="tx1"/>
                </a:solidFill>
                <a:latin typeface="+mn-lt"/>
                <a:ea typeface="+mn-ea"/>
              </a:defRPr>
            </a:lvl6pPr>
            <a:lvl7pPr marL="1257300" indent="-182563" algn="l">
              <a:lnSpc>
                <a:spcPct val="110000"/>
              </a:lnSpc>
              <a:spcBef>
                <a:spcPts val="0"/>
              </a:spcBef>
              <a:spcAft>
                <a:spcPts val="0"/>
              </a:spcAft>
              <a:buFont typeface="Symbol"/>
              <a:buChar char="-"/>
              <a:defRPr sz="1600">
                <a:solidFill>
                  <a:schemeClr val="tx1"/>
                </a:solidFill>
                <a:latin typeface="+mn-lt"/>
                <a:ea typeface="+mn-ea"/>
              </a:defRPr>
            </a:lvl7pPr>
            <a:lvl8pPr marL="1436688" indent="-179388" algn="l">
              <a:lnSpc>
                <a:spcPct val="110000"/>
              </a:lnSpc>
              <a:spcBef>
                <a:spcPts val="0"/>
              </a:spcBef>
              <a:spcAft>
                <a:spcPts val="0"/>
              </a:spcAft>
              <a:buFont typeface="Symbol"/>
              <a:buChar char="-"/>
              <a:defRPr sz="1600">
                <a:solidFill>
                  <a:schemeClr val="tx1"/>
                </a:solidFill>
                <a:latin typeface="+mn-lt"/>
                <a:ea typeface="+mn-ea"/>
              </a:defRPr>
            </a:lvl8pPr>
            <a:lvl9pPr marL="1614488" indent="-177800" algn="l">
              <a:lnSpc>
                <a:spcPct val="110000"/>
              </a:lnSpc>
              <a:spcBef>
                <a:spcPts val="0"/>
              </a:spcBef>
              <a:spcAft>
                <a:spcPts val="0"/>
              </a:spcAft>
              <a:buFont typeface="Symbol"/>
              <a:buChar char="-"/>
              <a:defRPr sz="1600">
                <a:solidFill>
                  <a:schemeClr val="tx1"/>
                </a:solidFill>
                <a:latin typeface="+mn-lt"/>
                <a:ea typeface="+mn-ea"/>
              </a:defRPr>
            </a:lvl9pPr>
          </a:lstStyle>
          <a:p>
            <a:pPr>
              <a:buClr>
                <a:srgbClr val="0070C0"/>
              </a:buClr>
              <a:buSzPct val="150000"/>
              <a:buFont typeface="Wingdings"/>
              <a:buChar char="§"/>
              <a:defRPr/>
            </a:pPr>
            <a:r>
              <a:rPr lang="en-US" sz="2000" b="1" dirty="0"/>
              <a:t>Multi-bunch energy centroid difference compensated by the EC:</a:t>
            </a:r>
          </a:p>
          <a:p>
            <a:pPr lvl="2">
              <a:lnSpc>
                <a:spcPct val="100000"/>
              </a:lnSpc>
              <a:buClr>
                <a:srgbClr val="0070C0"/>
              </a:buClr>
              <a:buSzPct val="150000"/>
              <a:buFont typeface="Arial" panose="020B0604020202020204" pitchFamily="34" charset="0"/>
              <a:buChar char="•"/>
              <a:defRPr/>
            </a:pPr>
            <a:r>
              <a:rPr lang="en-US" sz="1600" dirty="0"/>
              <a:t>Using the </a:t>
            </a:r>
            <a:r>
              <a:rPr lang="en-US" sz="1600" b="1" dirty="0">
                <a:solidFill>
                  <a:srgbClr val="0F90FF"/>
                </a:solidFill>
              </a:rPr>
              <a:t>residual chirp</a:t>
            </a:r>
            <a:r>
              <a:rPr lang="en-US" sz="1600" dirty="0"/>
              <a:t> from BC:</a:t>
            </a:r>
          </a:p>
          <a:p>
            <a:pPr lvl="3">
              <a:lnSpc>
                <a:spcPct val="100000"/>
              </a:lnSpc>
              <a:buClr>
                <a:srgbClr val="0070C0"/>
              </a:buClr>
              <a:buSzPct val="150000"/>
              <a:buFont typeface="Symbol" panose="05050102010706020507" pitchFamily="18" charset="2"/>
              <a:buChar char="-"/>
              <a:defRPr/>
            </a:pPr>
            <a:r>
              <a:rPr lang="en-US" sz="1600" dirty="0"/>
              <a:t>The sign is the </a:t>
            </a:r>
            <a:r>
              <a:rPr lang="en-US" sz="1600" i="1" u="sng" dirty="0"/>
              <a:t>opposite</a:t>
            </a:r>
            <a:r>
              <a:rPr lang="en-US" sz="1600" dirty="0"/>
              <a:t> of that of the compression </a:t>
            </a:r>
            <a:r>
              <a:rPr lang="en-US" sz="1600" dirty="0">
                <a:sym typeface="Wingdings" panose="05000000000000000000" pitchFamily="2" charset="2"/>
              </a:rPr>
              <a:t> we need to increase the chirp</a:t>
            </a:r>
            <a:endParaRPr lang="en-US" sz="1600" dirty="0"/>
          </a:p>
          <a:p>
            <a:pPr lvl="3">
              <a:lnSpc>
                <a:spcPct val="100000"/>
              </a:lnSpc>
              <a:buClr>
                <a:srgbClr val="0070C0"/>
              </a:buClr>
              <a:buSzPct val="150000"/>
              <a:buFont typeface="Symbol" panose="05050102010706020507" pitchFamily="18" charset="2"/>
              <a:buChar char="-"/>
              <a:defRPr/>
            </a:pPr>
            <a:r>
              <a:rPr lang="en-US" sz="1600" dirty="0"/>
              <a:t>Optimal = -0.3% corresponding to about 2% at BC. Possible?</a:t>
            </a:r>
          </a:p>
          <a:p>
            <a:pPr lvl="3">
              <a:lnSpc>
                <a:spcPct val="100000"/>
              </a:lnSpc>
              <a:buClr>
                <a:srgbClr val="0070C0"/>
              </a:buClr>
              <a:buSzPct val="150000"/>
              <a:buFont typeface="Symbol" panose="05050102010706020507" pitchFamily="18" charset="2"/>
              <a:buChar char="-"/>
              <a:defRPr/>
            </a:pPr>
            <a:r>
              <a:rPr lang="en-US" sz="1600" dirty="0">
                <a:sym typeface="Wingdings" panose="05000000000000000000" pitchFamily="2" charset="2"/>
              </a:rPr>
              <a:t>Can we increase the R56 of BC or go to over-compression?</a:t>
            </a:r>
          </a:p>
          <a:p>
            <a:pPr lvl="3">
              <a:lnSpc>
                <a:spcPct val="100000"/>
              </a:lnSpc>
              <a:buClr>
                <a:srgbClr val="0070C0"/>
              </a:buClr>
              <a:buSzPct val="150000"/>
              <a:buFont typeface="Symbol" panose="05050102010706020507" pitchFamily="18" charset="2"/>
              <a:buChar char="-"/>
              <a:defRPr/>
            </a:pPr>
            <a:r>
              <a:rPr lang="en-US" sz="1600" dirty="0"/>
              <a:t>At the </a:t>
            </a:r>
            <a:r>
              <a:rPr lang="en-US" sz="1600" i="1" u="sng" dirty="0"/>
              <a:t>EC exit</a:t>
            </a:r>
            <a:r>
              <a:rPr lang="en-US" sz="1600" dirty="0"/>
              <a:t>: DE/E =0.1% and bunch length = 3.8 mm </a:t>
            </a:r>
          </a:p>
          <a:p>
            <a:pPr lvl="3">
              <a:lnSpc>
                <a:spcPct val="100000"/>
              </a:lnSpc>
              <a:buClr>
                <a:srgbClr val="0070C0"/>
              </a:buClr>
              <a:buSzPct val="150000"/>
              <a:buFont typeface="Symbol" panose="05050102010706020507" pitchFamily="18" charset="2"/>
              <a:buChar char="-"/>
              <a:defRPr/>
            </a:pPr>
            <a:r>
              <a:rPr lang="en-US" sz="1600" dirty="0"/>
              <a:t>When we go to </a:t>
            </a:r>
            <a:r>
              <a:rPr lang="en-US" sz="1600" i="1" u="sng" dirty="0"/>
              <a:t>5 </a:t>
            </a:r>
            <a:r>
              <a:rPr lang="en-US" sz="1600" i="1" u="sng" dirty="0" err="1"/>
              <a:t>pC</a:t>
            </a:r>
            <a:r>
              <a:rPr lang="en-US" sz="1600" dirty="0"/>
              <a:t>: DE/E =0.2% and bunch length = 2.2 mm. Acceptable?</a:t>
            </a:r>
          </a:p>
          <a:p>
            <a:pPr lvl="2">
              <a:lnSpc>
                <a:spcPct val="100000"/>
              </a:lnSpc>
              <a:buClr>
                <a:srgbClr val="0070C0"/>
              </a:buClr>
              <a:buSzPct val="150000"/>
              <a:buFont typeface="Arial" panose="020B0604020202020204" pitchFamily="34" charset="0"/>
              <a:buChar char="•"/>
              <a:defRPr/>
            </a:pPr>
            <a:endParaRPr lang="en-US" sz="1600" dirty="0"/>
          </a:p>
          <a:p>
            <a:pPr lvl="2">
              <a:lnSpc>
                <a:spcPct val="100000"/>
              </a:lnSpc>
              <a:buClr>
                <a:srgbClr val="0070C0"/>
              </a:buClr>
              <a:buSzPct val="150000"/>
              <a:buFont typeface="Arial" panose="020B0604020202020204" pitchFamily="34" charset="0"/>
              <a:buChar char="•"/>
              <a:defRPr/>
            </a:pPr>
            <a:r>
              <a:rPr lang="en-US" sz="1600" dirty="0"/>
              <a:t>Using </a:t>
            </a:r>
            <a:r>
              <a:rPr lang="en-US" sz="1600" b="1" dirty="0">
                <a:solidFill>
                  <a:srgbClr val="0F90FF"/>
                </a:solidFill>
              </a:rPr>
              <a:t>off-crest</a:t>
            </a:r>
            <a:r>
              <a:rPr lang="en-US" sz="1600" dirty="0"/>
              <a:t> operation of the HE linac:</a:t>
            </a:r>
          </a:p>
          <a:p>
            <a:pPr lvl="3">
              <a:lnSpc>
                <a:spcPct val="100000"/>
              </a:lnSpc>
              <a:buClr>
                <a:srgbClr val="0070C0"/>
              </a:buClr>
              <a:buSzPct val="150000"/>
              <a:buFont typeface="Symbol" panose="05050102010706020507" pitchFamily="18" charset="2"/>
              <a:buChar char="-"/>
              <a:defRPr/>
            </a:pPr>
            <a:r>
              <a:rPr lang="en-US" sz="1600" dirty="0"/>
              <a:t>+4 deg at the </a:t>
            </a:r>
            <a:r>
              <a:rPr lang="en-US" sz="1600" i="1" u="sng" dirty="0"/>
              <a:t>EC exit</a:t>
            </a:r>
            <a:r>
              <a:rPr lang="en-US" sz="1600" dirty="0"/>
              <a:t> DE/E =0.1% and bunch length = 4 mm</a:t>
            </a:r>
          </a:p>
          <a:p>
            <a:pPr lvl="3">
              <a:lnSpc>
                <a:spcPct val="100000"/>
              </a:lnSpc>
              <a:buClr>
                <a:srgbClr val="0070C0"/>
              </a:buClr>
              <a:buSzPct val="150000"/>
              <a:buFont typeface="Symbol" panose="05050102010706020507" pitchFamily="18" charset="2"/>
              <a:buChar char="-"/>
              <a:defRPr/>
            </a:pPr>
            <a:r>
              <a:rPr lang="en-US" sz="1600" dirty="0"/>
              <a:t>Same as before expected for the low charge mode</a:t>
            </a:r>
          </a:p>
          <a:p>
            <a:pPr lvl="2">
              <a:lnSpc>
                <a:spcPct val="100000"/>
              </a:lnSpc>
              <a:buClr>
                <a:srgbClr val="0070C0"/>
              </a:buClr>
              <a:buSzPct val="150000"/>
              <a:buFont typeface="Arial" panose="020B0604020202020204" pitchFamily="34" charset="0"/>
              <a:buChar char="•"/>
              <a:defRPr/>
            </a:pPr>
            <a:endParaRPr lang="en-US" sz="1600" dirty="0"/>
          </a:p>
          <a:p>
            <a:pPr lvl="2">
              <a:lnSpc>
                <a:spcPct val="100000"/>
              </a:lnSpc>
              <a:buClr>
                <a:srgbClr val="0070C0"/>
              </a:buClr>
              <a:buSzPct val="150000"/>
              <a:buFont typeface="Arial" panose="020B0604020202020204" pitchFamily="34" charset="0"/>
              <a:buChar char="•"/>
              <a:defRPr/>
            </a:pPr>
            <a:r>
              <a:rPr lang="en-US" sz="1600" b="1" dirty="0">
                <a:solidFill>
                  <a:srgbClr val="0F90FF"/>
                </a:solidFill>
              </a:rPr>
              <a:t>Shortening</a:t>
            </a:r>
            <a:r>
              <a:rPr lang="en-US" sz="1600" dirty="0"/>
              <a:t> the bunch length to 0.75 mm at the exit of BC:</a:t>
            </a:r>
          </a:p>
          <a:p>
            <a:pPr lvl="3">
              <a:lnSpc>
                <a:spcPct val="100000"/>
              </a:lnSpc>
              <a:buClr>
                <a:srgbClr val="0070C0"/>
              </a:buClr>
              <a:buSzPct val="150000"/>
              <a:buFont typeface="Symbol" panose="05050102010706020507" pitchFamily="18" charset="2"/>
              <a:buChar char="-"/>
              <a:defRPr/>
            </a:pPr>
            <a:r>
              <a:rPr lang="en-US" sz="1600" dirty="0"/>
              <a:t>On-crest at the </a:t>
            </a:r>
            <a:r>
              <a:rPr lang="en-US" sz="1600" i="1" u="sng" dirty="0"/>
              <a:t>EC exit</a:t>
            </a:r>
            <a:r>
              <a:rPr lang="en-US" sz="1600" dirty="0"/>
              <a:t> DE/E =0.1% and bunch length = 2.8 mm. I guess that fine tuning is possible with also EC R56</a:t>
            </a:r>
          </a:p>
          <a:p>
            <a:pPr lvl="3">
              <a:lnSpc>
                <a:spcPct val="100000"/>
              </a:lnSpc>
              <a:buClr>
                <a:srgbClr val="0070C0"/>
              </a:buClr>
              <a:buSzPct val="150000"/>
              <a:buFont typeface="Symbol" panose="05050102010706020507" pitchFamily="18" charset="2"/>
              <a:buChar char="-"/>
              <a:defRPr/>
            </a:pPr>
            <a:endParaRPr lang="en-US" sz="1600" dirty="0"/>
          </a:p>
          <a:p>
            <a:pPr lvl="2">
              <a:lnSpc>
                <a:spcPct val="100000"/>
              </a:lnSpc>
              <a:buClr>
                <a:srgbClr val="0070C0"/>
              </a:buClr>
              <a:buSzPct val="150000"/>
              <a:buFont typeface="Arial" panose="020B0604020202020204" pitchFamily="34" charset="0"/>
              <a:buChar char="•"/>
              <a:defRPr/>
            </a:pPr>
            <a:r>
              <a:rPr lang="en-US" sz="1600" b="1" dirty="0">
                <a:solidFill>
                  <a:srgbClr val="0F90FF"/>
                </a:solidFill>
              </a:rPr>
              <a:t>In general</a:t>
            </a:r>
            <a:r>
              <a:rPr lang="en-US" sz="1600" dirty="0"/>
              <a:t>, to be kept in mind:</a:t>
            </a:r>
          </a:p>
          <a:p>
            <a:pPr lvl="3">
              <a:lnSpc>
                <a:spcPct val="100000"/>
              </a:lnSpc>
              <a:buClr>
                <a:srgbClr val="0070C0"/>
              </a:buClr>
              <a:buSzPct val="150000"/>
              <a:buFont typeface="Symbol" panose="05050102010706020507" pitchFamily="18" charset="2"/>
              <a:buChar char="-"/>
              <a:defRPr/>
            </a:pPr>
            <a:r>
              <a:rPr lang="en-US" sz="1600" dirty="0"/>
              <a:t>We need to limit the R56 of EC, because of the extra time delay among the bunches (seen different phases), especially for long bunches</a:t>
            </a:r>
          </a:p>
          <a:p>
            <a:pPr lvl="3">
              <a:lnSpc>
                <a:spcPct val="100000"/>
              </a:lnSpc>
              <a:buClr>
                <a:srgbClr val="0070C0"/>
              </a:buClr>
              <a:buSzPct val="150000"/>
              <a:buFont typeface="Symbol" panose="05050102010706020507" pitchFamily="18" charset="2"/>
              <a:buChar char="-"/>
              <a:defRPr/>
            </a:pPr>
            <a:r>
              <a:rPr lang="en-US" sz="1600" dirty="0"/>
              <a:t>Shorter bunches reduce the impact of the RF curvature of EC, and give us the extra chirp we want</a:t>
            </a:r>
          </a:p>
          <a:p>
            <a:pPr lvl="3">
              <a:lnSpc>
                <a:spcPct val="100000"/>
              </a:lnSpc>
              <a:buClr>
                <a:srgbClr val="0070C0"/>
              </a:buClr>
              <a:buSzPct val="150000"/>
              <a:buFont typeface="Symbol" panose="05050102010706020507" pitchFamily="18" charset="2"/>
              <a:buChar char="-"/>
              <a:defRPr/>
            </a:pPr>
            <a:r>
              <a:rPr lang="en-US" sz="1600" dirty="0"/>
              <a:t>The residual chirp from BC like it is has the opposite sign of that we need </a:t>
            </a:r>
            <a:r>
              <a:rPr lang="en-US" sz="1600" dirty="0">
                <a:sym typeface="Wingdings" panose="05000000000000000000" pitchFamily="2" charset="2"/>
              </a:rPr>
              <a:t> more </a:t>
            </a:r>
            <a:r>
              <a:rPr lang="en-US" sz="1600" dirty="0" err="1">
                <a:sym typeface="Wingdings" panose="05000000000000000000" pitchFamily="2" charset="2"/>
              </a:rPr>
              <a:t>wakefields</a:t>
            </a:r>
            <a:r>
              <a:rPr lang="en-US" sz="1600" dirty="0">
                <a:sym typeface="Wingdings" panose="05000000000000000000" pitchFamily="2" charset="2"/>
              </a:rPr>
              <a:t> would beneficial</a:t>
            </a:r>
            <a:endParaRPr lang="en-US" sz="1600" dirty="0"/>
          </a:p>
          <a:p>
            <a:pPr lvl="3">
              <a:lnSpc>
                <a:spcPct val="100000"/>
              </a:lnSpc>
              <a:buClr>
                <a:srgbClr val="0070C0"/>
              </a:buClr>
              <a:buSzPct val="150000"/>
              <a:buFont typeface="Symbol" panose="05050102010706020507" pitchFamily="18" charset="2"/>
              <a:buChar char="-"/>
              <a:defRPr/>
            </a:pPr>
            <a:endParaRPr lang="en-US" sz="1600" dirty="0"/>
          </a:p>
          <a:p>
            <a:pPr lvl="3">
              <a:lnSpc>
                <a:spcPct val="100000"/>
              </a:lnSpc>
              <a:buClr>
                <a:srgbClr val="0070C0"/>
              </a:buClr>
              <a:buSzPct val="150000"/>
              <a:buFont typeface="Symbol" panose="05050102010706020507" pitchFamily="18" charset="2"/>
              <a:buChar char="-"/>
              <a:defRPr/>
            </a:pPr>
            <a:endParaRPr lang="en-US" sz="1600" dirty="0"/>
          </a:p>
          <a:p>
            <a:pPr marL="0" indent="0" algn="ctr">
              <a:buClr>
                <a:srgbClr val="0070C0"/>
              </a:buClr>
              <a:buSzPct val="150000"/>
              <a:buNone/>
              <a:defRPr/>
            </a:pPr>
            <a:endParaRPr lang="en-US" sz="600" b="1" dirty="0"/>
          </a:p>
        </p:txBody>
      </p:sp>
      <p:pic>
        <p:nvPicPr>
          <p:cNvPr id="9" name="Picture 2" descr="https://cds.cern.ch/record/2689893/files/FCC_CLIC_250dpi.jpg?subformat=icon-1440">
            <a:extLst>
              <a:ext uri="{FF2B5EF4-FFF2-40B4-BE49-F238E27FC236}">
                <a16:creationId xmlns:a16="http://schemas.microsoft.com/office/drawing/2014/main" id="{2B25DE94-9D05-CE52-93C1-BAE18FB1BE53}"/>
              </a:ext>
            </a:extLst>
          </p:cNvPr>
          <p:cNvPicPr>
            <a:picLocks noChangeAspect="1" noChangeArrowheads="1"/>
          </p:cNvPicPr>
          <p:nvPr/>
        </p:nvPicPr>
        <p:blipFill>
          <a:blip r:embed="rId2"/>
          <a:srcRect l="4213" t="5382" r="4257" b="10476"/>
          <a:stretch/>
        </p:blipFill>
        <p:spPr bwMode="auto">
          <a:xfrm>
            <a:off x="8832304" y="800100"/>
            <a:ext cx="3116790" cy="3044307"/>
          </a:xfrm>
          <a:prstGeom prst="rect">
            <a:avLst/>
          </a:prstGeom>
          <a:noFill/>
          <a:effectLst>
            <a:softEdge rad="381000"/>
          </a:effectLst>
        </p:spPr>
      </p:pic>
    </p:spTree>
    <p:extLst>
      <p:ext uri="{BB962C8B-B14F-4D97-AF65-F5344CB8AC3E}">
        <p14:creationId xmlns:p14="http://schemas.microsoft.com/office/powerpoint/2010/main" val="178196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
                                            <p:txEl>
                                              <p:pRg st="15" end="1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
                                            <p:txEl>
                                              <p:pRg st="16" end="16"/>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
                                            <p:txEl>
                                              <p:pRg st="17" end="17"/>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8"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80FAF7-6F10-02C1-807C-C3D3DCCA6A70}"/>
              </a:ext>
            </a:extLst>
          </p:cNvPr>
          <p:cNvSpPr>
            <a:spLocks noGrp="1"/>
          </p:cNvSpPr>
          <p:nvPr>
            <p:ph type="title"/>
          </p:nvPr>
        </p:nvSpPr>
        <p:spPr/>
        <p:txBody>
          <a:bodyPr/>
          <a:lstStyle/>
          <a:p>
            <a:r>
              <a:rPr lang="de-CH" dirty="0"/>
              <a:t>Summary </a:t>
            </a:r>
            <a:r>
              <a:rPr lang="de-CH" dirty="0" err="1"/>
              <a:t>table</a:t>
            </a:r>
            <a:endParaRPr lang="de-CH" dirty="0"/>
          </a:p>
        </p:txBody>
      </p:sp>
      <p:sp>
        <p:nvSpPr>
          <p:cNvPr id="4" name="Slide Number Placeholder 3">
            <a:extLst>
              <a:ext uri="{FF2B5EF4-FFF2-40B4-BE49-F238E27FC236}">
                <a16:creationId xmlns:a16="http://schemas.microsoft.com/office/drawing/2014/main" id="{D02216B9-A42E-A359-58D8-CE16D20E3A12}"/>
              </a:ext>
            </a:extLst>
          </p:cNvPr>
          <p:cNvSpPr>
            <a:spLocks noGrp="1"/>
          </p:cNvSpPr>
          <p:nvPr>
            <p:ph type="sldNum" sz="quarter" idx="16"/>
          </p:nvPr>
        </p:nvSpPr>
        <p:spPr/>
        <p:txBody>
          <a:bodyPr/>
          <a:lstStyle/>
          <a:p>
            <a:pPr algn="r">
              <a:defRPr/>
            </a:pPr>
            <a:r>
              <a:rPr lang="de-DE"/>
              <a:t>page </a:t>
            </a:r>
            <a:fld id="{EBC07571-3134-BB4B-B83F-1A9FE18D34F3}" type="slidenum">
              <a:rPr lang="de-DE" smtClean="0"/>
              <a:t>46</a:t>
            </a:fld>
            <a:endParaRPr lang="de-DE"/>
          </a:p>
        </p:txBody>
      </p:sp>
      <p:graphicFrame>
        <p:nvGraphicFramePr>
          <p:cNvPr id="5" name="Table 3">
            <a:extLst>
              <a:ext uri="{FF2B5EF4-FFF2-40B4-BE49-F238E27FC236}">
                <a16:creationId xmlns:a16="http://schemas.microsoft.com/office/drawing/2014/main" id="{4AFC36E7-44D1-D333-E488-F2A5F950A272}"/>
              </a:ext>
            </a:extLst>
          </p:cNvPr>
          <p:cNvGraphicFramePr>
            <a:graphicFrameLocks noGrp="1"/>
          </p:cNvGraphicFramePr>
          <p:nvPr>
            <p:extLst>
              <p:ext uri="{D42A27DB-BD31-4B8C-83A1-F6EECF244321}">
                <p14:modId xmlns:p14="http://schemas.microsoft.com/office/powerpoint/2010/main" val="380284414"/>
              </p:ext>
            </p:extLst>
          </p:nvPr>
        </p:nvGraphicFramePr>
        <p:xfrm>
          <a:off x="1042512" y="1347230"/>
          <a:ext cx="10824442" cy="2595880"/>
        </p:xfrm>
        <a:graphic>
          <a:graphicData uri="http://schemas.openxmlformats.org/drawingml/2006/table">
            <a:tbl>
              <a:tblPr firstRow="1" bandRow="1">
                <a:tableStyleId>{FABFCF23-3B69-468F-B69F-88F6DE6A72F2}</a:tableStyleId>
              </a:tblPr>
              <a:tblGrid>
                <a:gridCol w="2646680">
                  <a:extLst>
                    <a:ext uri="{9D8B030D-6E8A-4147-A177-3AD203B41FA5}">
                      <a16:colId xmlns:a16="http://schemas.microsoft.com/office/drawing/2014/main" val="4081604209"/>
                    </a:ext>
                  </a:extLst>
                </a:gridCol>
                <a:gridCol w="1062355">
                  <a:extLst>
                    <a:ext uri="{9D8B030D-6E8A-4147-A177-3AD203B41FA5}">
                      <a16:colId xmlns:a16="http://schemas.microsoft.com/office/drawing/2014/main" val="4112118760"/>
                    </a:ext>
                  </a:extLst>
                </a:gridCol>
                <a:gridCol w="2056130">
                  <a:extLst>
                    <a:ext uri="{9D8B030D-6E8A-4147-A177-3AD203B41FA5}">
                      <a16:colId xmlns:a16="http://schemas.microsoft.com/office/drawing/2014/main" val="1097929172"/>
                    </a:ext>
                  </a:extLst>
                </a:gridCol>
                <a:gridCol w="2484755">
                  <a:extLst>
                    <a:ext uri="{9D8B030D-6E8A-4147-A177-3AD203B41FA5}">
                      <a16:colId xmlns:a16="http://schemas.microsoft.com/office/drawing/2014/main" val="1518810380"/>
                    </a:ext>
                  </a:extLst>
                </a:gridCol>
                <a:gridCol w="2574522">
                  <a:extLst>
                    <a:ext uri="{9D8B030D-6E8A-4147-A177-3AD203B41FA5}">
                      <a16:colId xmlns:a16="http://schemas.microsoft.com/office/drawing/2014/main" val="3622001717"/>
                    </a:ext>
                  </a:extLst>
                </a:gridCol>
              </a:tblGrid>
              <a:tr h="370840">
                <a:tc>
                  <a:txBody>
                    <a:bodyPr/>
                    <a:lstStyle/>
                    <a:p>
                      <a:r>
                        <a:rPr lang="de-CH" sz="1800" dirty="0" err="1"/>
                        <a:t>Configuration</a:t>
                      </a:r>
                      <a:endParaRPr lang="de-CH" sz="1800" dirty="0"/>
                    </a:p>
                  </a:txBody>
                  <a:tcPr/>
                </a:tc>
                <a:tc>
                  <a:txBody>
                    <a:bodyPr/>
                    <a:lstStyle/>
                    <a:p>
                      <a:pPr algn="ctr"/>
                      <a:r>
                        <a:rPr lang="de-CH" sz="1800" dirty="0"/>
                        <a:t>DE/E (%)</a:t>
                      </a:r>
                    </a:p>
                  </a:txBody>
                  <a:tcPr/>
                </a:tc>
                <a:tc>
                  <a:txBody>
                    <a:bodyPr/>
                    <a:lstStyle/>
                    <a:p>
                      <a:pPr algn="ctr"/>
                      <a:r>
                        <a:rPr lang="de-CH" sz="1800" dirty="0"/>
                        <a:t>DE </a:t>
                      </a:r>
                      <a:r>
                        <a:rPr lang="de-CH" sz="1800" dirty="0" err="1"/>
                        <a:t>centroid</a:t>
                      </a:r>
                      <a:r>
                        <a:rPr lang="de-CH" sz="1800" dirty="0"/>
                        <a:t> (</a:t>
                      </a:r>
                      <a:r>
                        <a:rPr lang="de-CH" sz="1800" dirty="0" err="1"/>
                        <a:t>full</a:t>
                      </a:r>
                      <a:r>
                        <a:rPr lang="de-CH" sz="1800" dirty="0"/>
                        <a:t>) %</a:t>
                      </a:r>
                    </a:p>
                  </a:txBody>
                  <a:tcPr/>
                </a:tc>
                <a:tc>
                  <a:txBody>
                    <a:bodyPr/>
                    <a:lstStyle/>
                    <a:p>
                      <a:pPr algn="ctr"/>
                      <a:r>
                        <a:rPr lang="de-CH" sz="1800" dirty="0"/>
                        <a:t>Time </a:t>
                      </a:r>
                      <a:r>
                        <a:rPr lang="de-CH" sz="1800" dirty="0" err="1"/>
                        <a:t>delay</a:t>
                      </a:r>
                      <a:r>
                        <a:rPr lang="de-CH" sz="1800" dirty="0"/>
                        <a:t> (</a:t>
                      </a:r>
                      <a:r>
                        <a:rPr lang="de-CH" sz="1800" dirty="0" err="1"/>
                        <a:t>max</a:t>
                      </a:r>
                      <a:r>
                        <a:rPr lang="de-CH" sz="1800" dirty="0"/>
                        <a:t>) mm/c</a:t>
                      </a:r>
                    </a:p>
                  </a:txBody>
                  <a:tcPr/>
                </a:tc>
                <a:tc>
                  <a:txBody>
                    <a:bodyPr/>
                    <a:lstStyle/>
                    <a:p>
                      <a:pPr algn="ctr"/>
                      <a:r>
                        <a:rPr lang="de-CH" sz="1800" dirty="0" err="1"/>
                        <a:t>Bunch</a:t>
                      </a:r>
                      <a:r>
                        <a:rPr lang="de-CH" sz="1800" dirty="0"/>
                        <a:t> </a:t>
                      </a:r>
                      <a:r>
                        <a:rPr lang="de-CH" sz="1800" dirty="0" err="1"/>
                        <a:t>length</a:t>
                      </a:r>
                      <a:r>
                        <a:rPr lang="de-CH" sz="1800" dirty="0"/>
                        <a:t> </a:t>
                      </a:r>
                      <a:r>
                        <a:rPr lang="de-CH" sz="1800" dirty="0" err="1"/>
                        <a:t>rms</a:t>
                      </a:r>
                      <a:r>
                        <a:rPr lang="de-CH" sz="1800" dirty="0"/>
                        <a:t> (mm)</a:t>
                      </a:r>
                    </a:p>
                  </a:txBody>
                  <a:tcPr/>
                </a:tc>
                <a:extLst>
                  <a:ext uri="{0D108BD9-81ED-4DB2-BD59-A6C34878D82A}">
                    <a16:rowId xmlns:a16="http://schemas.microsoft.com/office/drawing/2014/main" val="889352650"/>
                  </a:ext>
                </a:extLst>
              </a:tr>
              <a:tr h="370840">
                <a:tc>
                  <a:txBody>
                    <a:bodyPr/>
                    <a:lstStyle/>
                    <a:p>
                      <a:r>
                        <a:rPr lang="de-CH" sz="1800" dirty="0"/>
                        <a:t>LLRF </a:t>
                      </a:r>
                      <a:r>
                        <a:rPr lang="de-CH" sz="1800" dirty="0" err="1"/>
                        <a:t>for</a:t>
                      </a:r>
                      <a:r>
                        <a:rPr lang="de-CH" sz="1800" dirty="0"/>
                        <a:t> multi-</a:t>
                      </a:r>
                      <a:r>
                        <a:rPr lang="de-CH" sz="1800" dirty="0" err="1"/>
                        <a:t>bunch</a:t>
                      </a:r>
                      <a:endParaRPr lang="de-CH" sz="1800" dirty="0"/>
                    </a:p>
                  </a:txBody>
                  <a:tcPr/>
                </a:tc>
                <a:tc>
                  <a:txBody>
                    <a:bodyPr/>
                    <a:lstStyle/>
                    <a:p>
                      <a:pPr algn="ctr"/>
                      <a:r>
                        <a:rPr lang="de-CH" sz="1800" dirty="0"/>
                        <a:t>0.19</a:t>
                      </a:r>
                    </a:p>
                  </a:txBody>
                  <a:tcPr/>
                </a:tc>
                <a:tc>
                  <a:txBody>
                    <a:bodyPr/>
                    <a:lstStyle/>
                    <a:p>
                      <a:pPr algn="ctr"/>
                      <a:r>
                        <a:rPr lang="de-CH" sz="1800" dirty="0"/>
                        <a:t>0</a:t>
                      </a:r>
                    </a:p>
                  </a:txBody>
                  <a:tcPr/>
                </a:tc>
                <a:tc>
                  <a:txBody>
                    <a:bodyPr/>
                    <a:lstStyle/>
                    <a:p>
                      <a:pPr algn="ctr"/>
                      <a:r>
                        <a:rPr lang="de-CH" sz="1800" dirty="0"/>
                        <a:t>0</a:t>
                      </a:r>
                    </a:p>
                  </a:txBody>
                  <a:tcPr/>
                </a:tc>
                <a:tc>
                  <a:txBody>
                    <a:bodyPr/>
                    <a:lstStyle/>
                    <a:p>
                      <a:pPr algn="ctr"/>
                      <a:r>
                        <a:rPr lang="de-CH" sz="1800" dirty="0"/>
                        <a:t>1</a:t>
                      </a:r>
                    </a:p>
                  </a:txBody>
                  <a:tcPr/>
                </a:tc>
                <a:extLst>
                  <a:ext uri="{0D108BD9-81ED-4DB2-BD59-A6C34878D82A}">
                    <a16:rowId xmlns:a16="http://schemas.microsoft.com/office/drawing/2014/main" val="1228175672"/>
                  </a:ext>
                </a:extLst>
              </a:tr>
              <a:tr h="370840">
                <a:tc>
                  <a:txBody>
                    <a:bodyPr/>
                    <a:lstStyle/>
                    <a:p>
                      <a:r>
                        <a:rPr lang="de-CH" sz="1800" dirty="0" err="1"/>
                        <a:t>Chirp_BC</a:t>
                      </a:r>
                      <a:r>
                        <a:rPr lang="de-CH" sz="1800" dirty="0"/>
                        <a:t> (</a:t>
                      </a:r>
                      <a:r>
                        <a:rPr lang="de-CH" sz="1800" dirty="0" err="1"/>
                        <a:t>opposite</a:t>
                      </a:r>
                      <a:r>
                        <a:rPr lang="de-CH" sz="1800" dirty="0"/>
                        <a:t> </a:t>
                      </a:r>
                      <a:r>
                        <a:rPr lang="de-CH" sz="1800" dirty="0" err="1"/>
                        <a:t>sign</a:t>
                      </a:r>
                      <a:r>
                        <a:rPr lang="de-CH" sz="1800" dirty="0"/>
                        <a:t>)</a:t>
                      </a:r>
                    </a:p>
                  </a:txBody>
                  <a:tcPr/>
                </a:tc>
                <a:tc>
                  <a:txBody>
                    <a:bodyPr/>
                    <a:lstStyle/>
                    <a:p>
                      <a:pPr algn="ctr"/>
                      <a:r>
                        <a:rPr lang="de-CH" sz="1800" dirty="0"/>
                        <a:t>0.1</a:t>
                      </a:r>
                    </a:p>
                  </a:txBody>
                  <a:tcPr/>
                </a:tc>
                <a:tc>
                  <a:txBody>
                    <a:bodyPr/>
                    <a:lstStyle/>
                    <a:p>
                      <a:pPr algn="ctr"/>
                      <a:r>
                        <a:rPr lang="de-CH" sz="1800" dirty="0"/>
                        <a:t>8.5e-4*3</a:t>
                      </a:r>
                    </a:p>
                  </a:txBody>
                  <a:tcPr/>
                </a:tc>
                <a:tc>
                  <a:txBody>
                    <a:bodyPr/>
                    <a:lstStyle/>
                    <a:p>
                      <a:pPr algn="ctr"/>
                      <a:r>
                        <a:rPr lang="de-CH" sz="1800" dirty="0"/>
                        <a:t>1.45 (R56 =0.4 m)</a:t>
                      </a:r>
                    </a:p>
                  </a:txBody>
                  <a:tcPr/>
                </a:tc>
                <a:tc>
                  <a:txBody>
                    <a:bodyPr/>
                    <a:lstStyle/>
                    <a:p>
                      <a:pPr algn="ctr"/>
                      <a:r>
                        <a:rPr lang="de-CH" sz="1800" dirty="0"/>
                        <a:t>3.8</a:t>
                      </a:r>
                    </a:p>
                  </a:txBody>
                  <a:tcPr/>
                </a:tc>
                <a:extLst>
                  <a:ext uri="{0D108BD9-81ED-4DB2-BD59-A6C34878D82A}">
                    <a16:rowId xmlns:a16="http://schemas.microsoft.com/office/drawing/2014/main" val="388983020"/>
                  </a:ext>
                </a:extLst>
              </a:tr>
              <a:tr h="370840">
                <a:tc>
                  <a:txBody>
                    <a:bodyPr/>
                    <a:lstStyle/>
                    <a:p>
                      <a:r>
                        <a:rPr lang="de-CH" sz="1800" dirty="0"/>
                        <a:t>HE linac off-</a:t>
                      </a:r>
                      <a:r>
                        <a:rPr lang="de-CH" sz="1800" dirty="0" err="1"/>
                        <a:t>crest</a:t>
                      </a:r>
                      <a:r>
                        <a:rPr lang="de-CH" sz="1800" dirty="0"/>
                        <a:t> 4 </a:t>
                      </a:r>
                      <a:r>
                        <a:rPr lang="de-CH" sz="1800" dirty="0" err="1"/>
                        <a:t>deg</a:t>
                      </a:r>
                      <a:endParaRPr lang="de-CH" sz="1800" dirty="0"/>
                    </a:p>
                  </a:txBody>
                  <a:tcPr/>
                </a:tc>
                <a:tc>
                  <a:txBody>
                    <a:bodyPr/>
                    <a:lstStyle/>
                    <a:p>
                      <a:pPr algn="ctr"/>
                      <a:r>
                        <a:rPr lang="de-CH" sz="1800" dirty="0"/>
                        <a:t>0.1</a:t>
                      </a:r>
                    </a:p>
                  </a:txBody>
                  <a:tcPr/>
                </a:tc>
                <a:tc>
                  <a:txBody>
                    <a:bodyPr/>
                    <a:lstStyle/>
                    <a:p>
                      <a:pPr algn="ctr"/>
                      <a:r>
                        <a:rPr lang="de-CH" sz="1800" dirty="0"/>
                        <a:t>8.5e-4*3</a:t>
                      </a:r>
                    </a:p>
                  </a:txBody>
                  <a:tcPr/>
                </a:tc>
                <a:tc>
                  <a:txBody>
                    <a:bodyPr/>
                    <a:lstStyle/>
                    <a:p>
                      <a:pPr algn="ctr"/>
                      <a:endParaRPr lang="de-CH" sz="1800" dirty="0"/>
                    </a:p>
                  </a:txBody>
                  <a:tcPr/>
                </a:tc>
                <a:tc>
                  <a:txBody>
                    <a:bodyPr/>
                    <a:lstStyle/>
                    <a:p>
                      <a:pPr algn="ctr"/>
                      <a:r>
                        <a:rPr lang="de-CH" sz="1800" dirty="0"/>
                        <a:t>4</a:t>
                      </a:r>
                    </a:p>
                  </a:txBody>
                  <a:tcPr/>
                </a:tc>
                <a:extLst>
                  <a:ext uri="{0D108BD9-81ED-4DB2-BD59-A6C34878D82A}">
                    <a16:rowId xmlns:a16="http://schemas.microsoft.com/office/drawing/2014/main" val="1093399479"/>
                  </a:ext>
                </a:extLst>
              </a:tr>
              <a:tr h="370840">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de-CH" sz="1800" dirty="0"/>
                        <a:t>HE linac off-</a:t>
                      </a:r>
                      <a:r>
                        <a:rPr lang="de-CH" sz="1800" dirty="0" err="1"/>
                        <a:t>crest</a:t>
                      </a:r>
                      <a:r>
                        <a:rPr lang="de-CH" sz="1800" dirty="0"/>
                        <a:t> 2 </a:t>
                      </a:r>
                      <a:r>
                        <a:rPr lang="de-CH" sz="1800" dirty="0" err="1"/>
                        <a:t>deg</a:t>
                      </a:r>
                      <a:endParaRPr lang="de-CH" sz="1800" dirty="0"/>
                    </a:p>
                  </a:txBody>
                  <a:tcPr/>
                </a:tc>
                <a:tc>
                  <a:txBody>
                    <a:bodyPr/>
                    <a:lstStyle/>
                    <a:p>
                      <a:pPr algn="ctr"/>
                      <a:r>
                        <a:rPr lang="de-CH" sz="1800" dirty="0"/>
                        <a:t>0.13</a:t>
                      </a:r>
                    </a:p>
                  </a:txBody>
                  <a:tcPr/>
                </a:tc>
                <a:tc>
                  <a:txBody>
                    <a:bodyPr/>
                    <a:lstStyle/>
                    <a:p>
                      <a:pPr algn="ctr"/>
                      <a:r>
                        <a:rPr lang="de-CH" sz="1800" dirty="0"/>
                        <a:t>8.5e-4*3</a:t>
                      </a:r>
                    </a:p>
                  </a:txBody>
                  <a:tcPr/>
                </a:tc>
                <a:tc>
                  <a:txBody>
                    <a:bodyPr/>
                    <a:lstStyle/>
                    <a:p>
                      <a:pPr algn="ctr"/>
                      <a:endParaRPr lang="de-CH" sz="1800" dirty="0"/>
                    </a:p>
                  </a:txBody>
                  <a:tcPr/>
                </a:tc>
                <a:tc>
                  <a:txBody>
                    <a:bodyPr/>
                    <a:lstStyle/>
                    <a:p>
                      <a:pPr algn="ctr"/>
                      <a:r>
                        <a:rPr lang="de-CH" sz="1800" dirty="0"/>
                        <a:t>3.4</a:t>
                      </a:r>
                    </a:p>
                  </a:txBody>
                  <a:tcPr/>
                </a:tc>
                <a:extLst>
                  <a:ext uri="{0D108BD9-81ED-4DB2-BD59-A6C34878D82A}">
                    <a16:rowId xmlns:a16="http://schemas.microsoft.com/office/drawing/2014/main" val="1470931551"/>
                  </a:ext>
                </a:extLst>
              </a:tr>
              <a:tr h="370840">
                <a:tc>
                  <a:txBody>
                    <a:bodyPr/>
                    <a:lstStyle/>
                    <a:p>
                      <a:r>
                        <a:rPr lang="de-CH" sz="1800" dirty="0"/>
                        <a:t>Short </a:t>
                      </a:r>
                      <a:r>
                        <a:rPr lang="de-CH" sz="1800" dirty="0" err="1"/>
                        <a:t>bunch</a:t>
                      </a:r>
                      <a:r>
                        <a:rPr lang="de-CH" sz="1800" dirty="0"/>
                        <a:t> 0.75 mm </a:t>
                      </a:r>
                      <a:r>
                        <a:rPr lang="de-CH" sz="1800" dirty="0" err="1"/>
                        <a:t>rms</a:t>
                      </a:r>
                      <a:endParaRPr lang="de-CH" sz="1800" dirty="0"/>
                    </a:p>
                  </a:txBody>
                  <a:tcPr/>
                </a:tc>
                <a:tc>
                  <a:txBody>
                    <a:bodyPr/>
                    <a:lstStyle/>
                    <a:p>
                      <a:pPr algn="ctr"/>
                      <a:r>
                        <a:rPr lang="de-CH" sz="1800" dirty="0"/>
                        <a:t>0.1</a:t>
                      </a:r>
                    </a:p>
                  </a:txBody>
                  <a:tcPr/>
                </a:tc>
                <a:tc>
                  <a:txBody>
                    <a:bodyPr/>
                    <a:lstStyle/>
                    <a:p>
                      <a:pPr algn="ctr"/>
                      <a:r>
                        <a:rPr lang="de-CH" sz="1800" dirty="0"/>
                        <a:t>8.5e-4*3</a:t>
                      </a:r>
                    </a:p>
                  </a:txBody>
                  <a:tcPr/>
                </a:tc>
                <a:tc>
                  <a:txBody>
                    <a:bodyPr/>
                    <a:lstStyle/>
                    <a:p>
                      <a:pPr algn="ctr"/>
                      <a:endParaRPr lang="de-CH" sz="1800" dirty="0"/>
                    </a:p>
                  </a:txBody>
                  <a:tcPr/>
                </a:tc>
                <a:tc>
                  <a:txBody>
                    <a:bodyPr/>
                    <a:lstStyle/>
                    <a:p>
                      <a:pPr algn="ctr"/>
                      <a:r>
                        <a:rPr lang="de-CH" sz="1800" dirty="0"/>
                        <a:t>2.7</a:t>
                      </a:r>
                    </a:p>
                  </a:txBody>
                  <a:tcPr/>
                </a:tc>
                <a:extLst>
                  <a:ext uri="{0D108BD9-81ED-4DB2-BD59-A6C34878D82A}">
                    <a16:rowId xmlns:a16="http://schemas.microsoft.com/office/drawing/2014/main" val="2445139738"/>
                  </a:ext>
                </a:extLst>
              </a:tr>
              <a:tr h="370840">
                <a:tc>
                  <a:txBody>
                    <a:bodyPr/>
                    <a:lstStyle/>
                    <a:p>
                      <a:r>
                        <a:rPr lang="de-CH" sz="1800" dirty="0"/>
                        <a:t>Short </a:t>
                      </a:r>
                      <a:r>
                        <a:rPr lang="de-CH" sz="1800" dirty="0" err="1"/>
                        <a:t>bunch</a:t>
                      </a:r>
                      <a:r>
                        <a:rPr lang="de-CH" sz="1800" dirty="0"/>
                        <a:t> 0.85 mm </a:t>
                      </a:r>
                      <a:r>
                        <a:rPr lang="de-CH" sz="1800" dirty="0" err="1"/>
                        <a:t>rms</a:t>
                      </a:r>
                      <a:endParaRPr lang="de-CH" sz="1800" dirty="0"/>
                    </a:p>
                  </a:txBody>
                  <a:tcPr/>
                </a:tc>
                <a:tc>
                  <a:txBody>
                    <a:bodyPr/>
                    <a:lstStyle/>
                    <a:p>
                      <a:pPr algn="ctr"/>
                      <a:r>
                        <a:rPr lang="de-CH" sz="1800" dirty="0"/>
                        <a:t>0.1</a:t>
                      </a:r>
                    </a:p>
                  </a:txBody>
                  <a:tcPr/>
                </a:tc>
                <a:tc>
                  <a:txBody>
                    <a:bodyPr/>
                    <a:lstStyle/>
                    <a:p>
                      <a:pPr algn="ctr"/>
                      <a:r>
                        <a:rPr lang="de-CH" sz="1800" dirty="0"/>
                        <a:t>1e-3*3</a:t>
                      </a:r>
                    </a:p>
                  </a:txBody>
                  <a:tcPr/>
                </a:tc>
                <a:tc>
                  <a:txBody>
                    <a:bodyPr/>
                    <a:lstStyle/>
                    <a:p>
                      <a:pPr algn="ctr"/>
                      <a:endParaRPr lang="de-CH" sz="1800" dirty="0"/>
                    </a:p>
                  </a:txBody>
                  <a:tcPr/>
                </a:tc>
                <a:tc>
                  <a:txBody>
                    <a:bodyPr/>
                    <a:lstStyle/>
                    <a:p>
                      <a:pPr algn="ctr"/>
                      <a:r>
                        <a:rPr lang="de-CH" sz="1800" dirty="0"/>
                        <a:t>2.5</a:t>
                      </a:r>
                    </a:p>
                  </a:txBody>
                  <a:tcPr/>
                </a:tc>
                <a:extLst>
                  <a:ext uri="{0D108BD9-81ED-4DB2-BD59-A6C34878D82A}">
                    <a16:rowId xmlns:a16="http://schemas.microsoft.com/office/drawing/2014/main" val="2680059629"/>
                  </a:ext>
                </a:extLst>
              </a:tr>
            </a:tbl>
          </a:graphicData>
        </a:graphic>
      </p:graphicFrame>
      <p:sp>
        <p:nvSpPr>
          <p:cNvPr id="6" name="TextBox 5">
            <a:extLst>
              <a:ext uri="{FF2B5EF4-FFF2-40B4-BE49-F238E27FC236}">
                <a16:creationId xmlns:a16="http://schemas.microsoft.com/office/drawing/2014/main" id="{20C80146-4EA4-78E7-586D-82BEBCDFBDE6}"/>
              </a:ext>
            </a:extLst>
          </p:cNvPr>
          <p:cNvSpPr txBox="1"/>
          <p:nvPr/>
        </p:nvSpPr>
        <p:spPr bwMode="auto">
          <a:xfrm>
            <a:off x="1042512" y="4077072"/>
            <a:ext cx="11017224" cy="2031325"/>
          </a:xfrm>
          <a:prstGeom prst="rect">
            <a:avLst/>
          </a:prstGeom>
          <a:noFill/>
        </p:spPr>
        <p:txBody>
          <a:bodyPr wrap="square" rtlCol="0">
            <a:spAutoFit/>
          </a:bodyPr>
          <a:lstStyle/>
          <a:p>
            <a:pPr marL="285750" indent="-285750">
              <a:buClr>
                <a:srgbClr val="0070C0"/>
              </a:buClr>
              <a:buSzPct val="150000"/>
              <a:buFont typeface="Wingdings" panose="05000000000000000000" pitchFamily="2" charset="2"/>
              <a:buChar char="§"/>
            </a:pPr>
            <a:r>
              <a:rPr lang="de-CH" sz="1800" dirty="0">
                <a:latin typeface="+mn-lt"/>
              </a:rPr>
              <a:t>Fine </a:t>
            </a:r>
            <a:r>
              <a:rPr lang="de-CH" sz="1800" dirty="0" err="1">
                <a:latin typeface="+mn-lt"/>
              </a:rPr>
              <a:t>tuning</a:t>
            </a:r>
            <a:r>
              <a:rPr lang="de-CH" sz="1800" dirty="0">
                <a:latin typeface="+mn-lt"/>
              </a:rPr>
              <a:t> possible, but </a:t>
            </a:r>
            <a:r>
              <a:rPr lang="de-CH" sz="1800" dirty="0" err="1">
                <a:latin typeface="+mn-lt"/>
              </a:rPr>
              <a:t>to</a:t>
            </a:r>
            <a:r>
              <a:rPr lang="de-CH" sz="1800" dirty="0">
                <a:latin typeface="+mn-lt"/>
              </a:rPr>
              <a:t> </a:t>
            </a:r>
            <a:r>
              <a:rPr lang="de-CH" sz="1800" dirty="0" err="1">
                <a:latin typeface="+mn-lt"/>
              </a:rPr>
              <a:t>be</a:t>
            </a:r>
            <a:r>
              <a:rPr lang="de-CH" sz="1800" dirty="0">
                <a:latin typeface="+mn-lt"/>
              </a:rPr>
              <a:t> </a:t>
            </a:r>
            <a:r>
              <a:rPr lang="de-CH" sz="1800" dirty="0" err="1">
                <a:latin typeface="+mn-lt"/>
              </a:rPr>
              <a:t>kept</a:t>
            </a:r>
            <a:r>
              <a:rPr lang="de-CH" sz="1800" dirty="0">
                <a:latin typeface="+mn-lt"/>
              </a:rPr>
              <a:t> in </a:t>
            </a:r>
            <a:r>
              <a:rPr lang="de-CH" sz="1800" dirty="0" err="1">
                <a:latin typeface="+mn-lt"/>
              </a:rPr>
              <a:t>mind</a:t>
            </a:r>
            <a:r>
              <a:rPr lang="de-CH" sz="1800" dirty="0">
                <a:latin typeface="+mn-lt"/>
              </a:rPr>
              <a:t> </a:t>
            </a:r>
            <a:r>
              <a:rPr lang="de-CH" sz="1800" dirty="0" err="1">
                <a:latin typeface="+mn-lt"/>
              </a:rPr>
              <a:t>that</a:t>
            </a:r>
            <a:r>
              <a:rPr lang="de-CH" sz="1800" dirty="0">
                <a:latin typeface="+mn-lt"/>
              </a:rPr>
              <a:t> </a:t>
            </a:r>
            <a:r>
              <a:rPr lang="de-CH" sz="1800" dirty="0" err="1">
                <a:latin typeface="+mn-lt"/>
              </a:rPr>
              <a:t>the</a:t>
            </a:r>
            <a:r>
              <a:rPr lang="de-CH" sz="1800" dirty="0">
                <a:latin typeface="+mn-lt"/>
              </a:rPr>
              <a:t> </a:t>
            </a:r>
            <a:r>
              <a:rPr lang="de-CH" sz="1800" dirty="0" err="1">
                <a:latin typeface="+mn-lt"/>
              </a:rPr>
              <a:t>delay</a:t>
            </a:r>
            <a:r>
              <a:rPr lang="de-CH" sz="1800" dirty="0">
                <a:latin typeface="+mn-lt"/>
              </a:rPr>
              <a:t> </a:t>
            </a:r>
            <a:r>
              <a:rPr lang="de-CH" sz="1800" dirty="0" err="1">
                <a:latin typeface="+mn-lt"/>
              </a:rPr>
              <a:t>among</a:t>
            </a:r>
            <a:r>
              <a:rPr lang="de-CH" sz="1800" dirty="0">
                <a:latin typeface="+mn-lt"/>
              </a:rPr>
              <a:t> </a:t>
            </a:r>
            <a:r>
              <a:rPr lang="de-CH" sz="1800" dirty="0" err="1">
                <a:latin typeface="+mn-lt"/>
              </a:rPr>
              <a:t>the</a:t>
            </a:r>
            <a:r>
              <a:rPr lang="de-CH" sz="1800" dirty="0">
                <a:latin typeface="+mn-lt"/>
              </a:rPr>
              <a:t> </a:t>
            </a:r>
            <a:r>
              <a:rPr lang="de-CH" sz="1800" dirty="0" err="1">
                <a:latin typeface="+mn-lt"/>
              </a:rPr>
              <a:t>bunches</a:t>
            </a:r>
            <a:r>
              <a:rPr lang="de-CH" sz="1800" dirty="0">
                <a:latin typeface="+mn-lt"/>
              </a:rPr>
              <a:t> will </a:t>
            </a:r>
            <a:r>
              <a:rPr lang="de-CH" sz="1800" dirty="0" err="1">
                <a:latin typeface="+mn-lt"/>
              </a:rPr>
              <a:t>scale</a:t>
            </a:r>
            <a:r>
              <a:rPr lang="de-CH" sz="1800" dirty="0">
                <a:latin typeface="+mn-lt"/>
              </a:rPr>
              <a:t> </a:t>
            </a:r>
            <a:r>
              <a:rPr lang="de-CH" sz="1800" dirty="0" err="1">
                <a:latin typeface="+mn-lt"/>
              </a:rPr>
              <a:t>linearly</a:t>
            </a:r>
            <a:r>
              <a:rPr lang="de-CH" sz="1800" dirty="0">
                <a:latin typeface="+mn-lt"/>
              </a:rPr>
              <a:t> </a:t>
            </a:r>
            <a:r>
              <a:rPr lang="de-CH" sz="1800" dirty="0" err="1">
                <a:latin typeface="+mn-lt"/>
              </a:rPr>
              <a:t>with</a:t>
            </a:r>
            <a:r>
              <a:rPr lang="de-CH" sz="1800" dirty="0">
                <a:latin typeface="+mn-lt"/>
              </a:rPr>
              <a:t> R56. This </a:t>
            </a:r>
            <a:r>
              <a:rPr lang="de-CH" sz="1800" dirty="0" err="1">
                <a:latin typeface="+mn-lt"/>
              </a:rPr>
              <a:t>has</a:t>
            </a:r>
            <a:r>
              <a:rPr lang="de-CH" sz="1800" dirty="0">
                <a:latin typeface="+mn-lt"/>
              </a:rPr>
              <a:t> an </a:t>
            </a:r>
            <a:r>
              <a:rPr lang="de-CH" sz="1800" dirty="0" err="1">
                <a:latin typeface="+mn-lt"/>
              </a:rPr>
              <a:t>impact</a:t>
            </a:r>
            <a:r>
              <a:rPr lang="de-CH" sz="1800" dirty="0">
                <a:latin typeface="+mn-lt"/>
              </a:rPr>
              <a:t> on </a:t>
            </a:r>
            <a:r>
              <a:rPr lang="de-CH" sz="1800" dirty="0" err="1">
                <a:latin typeface="+mn-lt"/>
              </a:rPr>
              <a:t>the</a:t>
            </a:r>
            <a:r>
              <a:rPr lang="de-CH" sz="1800" dirty="0">
                <a:latin typeface="+mn-lt"/>
              </a:rPr>
              <a:t> </a:t>
            </a:r>
            <a:r>
              <a:rPr lang="de-CH" sz="1800" dirty="0" err="1">
                <a:latin typeface="+mn-lt"/>
              </a:rPr>
              <a:t>single</a:t>
            </a:r>
            <a:r>
              <a:rPr lang="de-CH" sz="1800" dirty="0">
                <a:latin typeface="+mn-lt"/>
              </a:rPr>
              <a:t> </a:t>
            </a:r>
            <a:r>
              <a:rPr lang="de-CH" sz="1800" dirty="0" err="1">
                <a:latin typeface="+mn-lt"/>
              </a:rPr>
              <a:t>bunch</a:t>
            </a:r>
            <a:r>
              <a:rPr lang="de-CH" sz="1800" dirty="0">
                <a:latin typeface="+mn-lt"/>
              </a:rPr>
              <a:t> longitudinal </a:t>
            </a:r>
            <a:r>
              <a:rPr lang="de-CH" sz="1800" dirty="0" err="1">
                <a:latin typeface="+mn-lt"/>
              </a:rPr>
              <a:t>phase</a:t>
            </a:r>
            <a:r>
              <a:rPr lang="de-CH" sz="1800" dirty="0">
                <a:latin typeface="+mn-lt"/>
              </a:rPr>
              <a:t> </a:t>
            </a:r>
            <a:r>
              <a:rPr lang="de-CH" sz="1800" dirty="0" err="1">
                <a:latin typeface="+mn-lt"/>
              </a:rPr>
              <a:t>space</a:t>
            </a:r>
            <a:r>
              <a:rPr lang="de-CH" sz="1800" dirty="0">
                <a:latin typeface="+mn-lt"/>
              </a:rPr>
              <a:t> and </a:t>
            </a:r>
            <a:r>
              <a:rPr lang="de-CH" sz="1800" dirty="0" err="1">
                <a:latin typeface="+mn-lt"/>
              </a:rPr>
              <a:t>the</a:t>
            </a:r>
            <a:r>
              <a:rPr lang="de-CH" sz="1800" dirty="0">
                <a:latin typeface="+mn-lt"/>
              </a:rPr>
              <a:t> </a:t>
            </a:r>
            <a:r>
              <a:rPr lang="de-CH" sz="1800" dirty="0" err="1">
                <a:latin typeface="+mn-lt"/>
              </a:rPr>
              <a:t>booster</a:t>
            </a:r>
            <a:r>
              <a:rPr lang="de-CH" sz="1800" dirty="0">
                <a:latin typeface="+mn-lt"/>
              </a:rPr>
              <a:t> </a:t>
            </a:r>
            <a:r>
              <a:rPr lang="de-CH" sz="1800" dirty="0" err="1">
                <a:latin typeface="+mn-lt"/>
              </a:rPr>
              <a:t>dynamics</a:t>
            </a:r>
            <a:endParaRPr lang="de-CH" sz="1800" dirty="0">
              <a:latin typeface="+mn-lt"/>
            </a:endParaRPr>
          </a:p>
          <a:p>
            <a:pPr marL="285750" indent="-285750">
              <a:buClr>
                <a:srgbClr val="0070C0"/>
              </a:buClr>
              <a:buSzPct val="150000"/>
              <a:buFont typeface="Wingdings" panose="05000000000000000000" pitchFamily="2" charset="2"/>
              <a:buChar char="§"/>
            </a:pPr>
            <a:endParaRPr lang="de-CH" sz="1800" dirty="0">
              <a:latin typeface="+mn-lt"/>
            </a:endParaRPr>
          </a:p>
          <a:p>
            <a:pPr marL="285750" indent="-285750">
              <a:buClr>
                <a:srgbClr val="0070C0"/>
              </a:buClr>
              <a:buSzPct val="150000"/>
              <a:buFont typeface="Wingdings" panose="05000000000000000000" pitchFamily="2" charset="2"/>
              <a:buChar char="§"/>
            </a:pPr>
            <a:r>
              <a:rPr lang="de-CH" sz="1800" dirty="0">
                <a:latin typeface="+mn-lt"/>
              </a:rPr>
              <a:t>In </a:t>
            </a:r>
            <a:r>
              <a:rPr lang="de-CH" sz="1800" dirty="0" err="1">
                <a:latin typeface="+mn-lt"/>
              </a:rPr>
              <a:t>case</a:t>
            </a:r>
            <a:r>
              <a:rPr lang="de-CH" sz="1800" dirty="0">
                <a:latin typeface="+mn-lt"/>
              </a:rPr>
              <a:t> </a:t>
            </a:r>
            <a:r>
              <a:rPr lang="de-CH" sz="1800" dirty="0" err="1">
                <a:latin typeface="+mn-lt"/>
              </a:rPr>
              <a:t>that</a:t>
            </a:r>
            <a:r>
              <a:rPr lang="de-CH" sz="1800" dirty="0">
                <a:latin typeface="+mn-lt"/>
              </a:rPr>
              <a:t> </a:t>
            </a:r>
            <a:r>
              <a:rPr lang="de-CH" sz="1800" dirty="0" err="1">
                <a:latin typeface="+mn-lt"/>
              </a:rPr>
              <a:t>we</a:t>
            </a:r>
            <a:r>
              <a:rPr lang="de-CH" sz="1800" dirty="0">
                <a:latin typeface="+mn-lt"/>
              </a:rPr>
              <a:t> </a:t>
            </a:r>
            <a:r>
              <a:rPr lang="de-CH" sz="1800" dirty="0" err="1">
                <a:latin typeface="+mn-lt"/>
              </a:rPr>
              <a:t>use</a:t>
            </a:r>
            <a:r>
              <a:rPr lang="de-CH" sz="1800" dirty="0">
                <a:latin typeface="+mn-lt"/>
              </a:rPr>
              <a:t> EC </a:t>
            </a:r>
            <a:r>
              <a:rPr lang="de-CH" sz="1800" dirty="0" err="1">
                <a:latin typeface="+mn-lt"/>
              </a:rPr>
              <a:t>we</a:t>
            </a:r>
            <a:r>
              <a:rPr lang="de-CH" sz="1800" dirty="0">
                <a:latin typeface="+mn-lt"/>
              </a:rPr>
              <a:t> </a:t>
            </a:r>
            <a:r>
              <a:rPr lang="de-CH" sz="1800" dirty="0" err="1">
                <a:latin typeface="+mn-lt"/>
              </a:rPr>
              <a:t>have</a:t>
            </a:r>
            <a:r>
              <a:rPr lang="de-CH" sz="1800" dirty="0">
                <a:latin typeface="+mn-lt"/>
              </a:rPr>
              <a:t> </a:t>
            </a:r>
            <a:r>
              <a:rPr lang="de-CH" sz="1800" dirty="0" err="1">
                <a:latin typeface="+mn-lt"/>
              </a:rPr>
              <a:t>margin</a:t>
            </a:r>
            <a:r>
              <a:rPr lang="de-CH" sz="1800" dirty="0">
                <a:latin typeface="+mn-lt"/>
              </a:rPr>
              <a:t> </a:t>
            </a:r>
            <a:r>
              <a:rPr lang="de-CH" sz="1800" dirty="0" err="1">
                <a:latin typeface="+mn-lt"/>
              </a:rPr>
              <a:t>to</a:t>
            </a:r>
            <a:r>
              <a:rPr lang="de-CH" sz="1800" dirty="0">
                <a:latin typeface="+mn-lt"/>
              </a:rPr>
              <a:t> </a:t>
            </a:r>
            <a:r>
              <a:rPr lang="de-CH" sz="1800" dirty="0" err="1">
                <a:latin typeface="+mn-lt"/>
              </a:rPr>
              <a:t>go</a:t>
            </a:r>
            <a:r>
              <a:rPr lang="de-CH" sz="1800" dirty="0">
                <a:latin typeface="+mn-lt"/>
              </a:rPr>
              <a:t> </a:t>
            </a:r>
            <a:r>
              <a:rPr lang="de-CH" sz="1800" dirty="0" err="1">
                <a:latin typeface="+mn-lt"/>
              </a:rPr>
              <a:t>even</a:t>
            </a:r>
            <a:r>
              <a:rPr lang="de-CH" sz="1800" dirty="0">
                <a:latin typeface="+mn-lt"/>
              </a:rPr>
              <a:t> </a:t>
            </a:r>
            <a:r>
              <a:rPr lang="de-CH" sz="1800" dirty="0" err="1">
                <a:latin typeface="+mn-lt"/>
              </a:rPr>
              <a:t>lower</a:t>
            </a:r>
            <a:r>
              <a:rPr lang="de-CH" sz="1800" dirty="0">
                <a:latin typeface="+mn-lt"/>
              </a:rPr>
              <a:t> </a:t>
            </a:r>
            <a:r>
              <a:rPr lang="de-CH" sz="1800" dirty="0" err="1">
                <a:latin typeface="+mn-lt"/>
              </a:rPr>
              <a:t>or</a:t>
            </a:r>
            <a:r>
              <a:rPr lang="de-CH" sz="1800" dirty="0">
                <a:latin typeface="+mn-lt"/>
              </a:rPr>
              <a:t> </a:t>
            </a:r>
            <a:r>
              <a:rPr lang="de-CH" sz="1800" dirty="0" err="1">
                <a:latin typeface="+mn-lt"/>
              </a:rPr>
              <a:t>higher</a:t>
            </a:r>
            <a:r>
              <a:rPr lang="de-CH" sz="1800" dirty="0">
                <a:latin typeface="+mn-lt"/>
              </a:rPr>
              <a:t> in DE/E in </a:t>
            </a:r>
            <a:r>
              <a:rPr lang="de-CH" sz="1800" dirty="0" err="1">
                <a:latin typeface="+mn-lt"/>
              </a:rPr>
              <a:t>case</a:t>
            </a:r>
            <a:r>
              <a:rPr lang="de-CH" sz="1800" dirty="0">
                <a:latin typeface="+mn-lt"/>
              </a:rPr>
              <a:t> </a:t>
            </a:r>
            <a:r>
              <a:rPr lang="de-CH" sz="1800" dirty="0" err="1">
                <a:latin typeface="+mn-lt"/>
              </a:rPr>
              <a:t>that</a:t>
            </a:r>
            <a:r>
              <a:rPr lang="de-CH" sz="1800" dirty="0">
                <a:latin typeface="+mn-lt"/>
              </a:rPr>
              <a:t> </a:t>
            </a:r>
            <a:r>
              <a:rPr lang="de-CH" sz="1800" dirty="0" err="1">
                <a:latin typeface="+mn-lt"/>
              </a:rPr>
              <a:t>is</a:t>
            </a:r>
            <a:r>
              <a:rPr lang="de-CH" sz="1800" dirty="0">
                <a:latin typeface="+mn-lt"/>
              </a:rPr>
              <a:t> </a:t>
            </a:r>
            <a:r>
              <a:rPr lang="de-CH" sz="1800" dirty="0" err="1">
                <a:latin typeface="+mn-lt"/>
              </a:rPr>
              <a:t>needed</a:t>
            </a:r>
            <a:endParaRPr lang="de-CH" sz="1800" dirty="0">
              <a:latin typeface="+mn-lt"/>
            </a:endParaRPr>
          </a:p>
          <a:p>
            <a:pPr marL="285750" indent="-285750">
              <a:buClr>
                <a:srgbClr val="0070C0"/>
              </a:buClr>
              <a:buSzPct val="150000"/>
              <a:buFont typeface="Wingdings" panose="05000000000000000000" pitchFamily="2" charset="2"/>
              <a:buChar char="§"/>
            </a:pPr>
            <a:endParaRPr lang="de-CH" sz="1800" dirty="0">
              <a:latin typeface="+mn-lt"/>
            </a:endParaRPr>
          </a:p>
          <a:p>
            <a:pPr marL="285750" indent="-285750">
              <a:buClr>
                <a:srgbClr val="0070C0"/>
              </a:buClr>
              <a:buSzPct val="150000"/>
              <a:buFont typeface="Wingdings" panose="05000000000000000000" pitchFamily="2" charset="2"/>
              <a:buChar char="§"/>
            </a:pPr>
            <a:r>
              <a:rPr lang="de-CH" sz="1800" dirty="0">
                <a:latin typeface="+mn-lt"/>
              </a:rPr>
              <a:t>In </a:t>
            </a:r>
            <a:r>
              <a:rPr lang="de-CH" sz="1800" dirty="0" err="1">
                <a:latin typeface="+mn-lt"/>
              </a:rPr>
              <a:t>case</a:t>
            </a:r>
            <a:r>
              <a:rPr lang="de-CH" sz="1800" dirty="0">
                <a:latin typeface="+mn-lt"/>
              </a:rPr>
              <a:t> </a:t>
            </a:r>
            <a:r>
              <a:rPr lang="de-CH" sz="1800" dirty="0" err="1">
                <a:latin typeface="+mn-lt"/>
              </a:rPr>
              <a:t>that</a:t>
            </a:r>
            <a:r>
              <a:rPr lang="de-CH" sz="1800" dirty="0">
                <a:latin typeface="+mn-lt"/>
              </a:rPr>
              <a:t> </a:t>
            </a:r>
            <a:r>
              <a:rPr lang="de-CH" sz="1800" dirty="0" err="1">
                <a:latin typeface="+mn-lt"/>
              </a:rPr>
              <a:t>we</a:t>
            </a:r>
            <a:r>
              <a:rPr lang="de-CH" sz="1800" dirty="0">
                <a:latin typeface="+mn-lt"/>
              </a:rPr>
              <a:t> </a:t>
            </a:r>
            <a:r>
              <a:rPr lang="de-CH" sz="1800" dirty="0" err="1">
                <a:latin typeface="+mn-lt"/>
              </a:rPr>
              <a:t>use</a:t>
            </a:r>
            <a:r>
              <a:rPr lang="de-CH" sz="1800" dirty="0">
                <a:latin typeface="+mn-lt"/>
              </a:rPr>
              <a:t> EC </a:t>
            </a:r>
            <a:r>
              <a:rPr lang="de-CH" sz="1800" dirty="0" err="1">
                <a:latin typeface="+mn-lt"/>
              </a:rPr>
              <a:t>we</a:t>
            </a:r>
            <a:r>
              <a:rPr lang="de-CH" sz="1800" dirty="0">
                <a:latin typeface="+mn-lt"/>
              </a:rPr>
              <a:t> </a:t>
            </a:r>
            <a:r>
              <a:rPr lang="de-CH" sz="1800" dirty="0" err="1">
                <a:latin typeface="+mn-lt"/>
              </a:rPr>
              <a:t>have</a:t>
            </a:r>
            <a:r>
              <a:rPr lang="de-CH" sz="1800" dirty="0">
                <a:latin typeface="+mn-lt"/>
              </a:rPr>
              <a:t> 0.2% </a:t>
            </a:r>
            <a:r>
              <a:rPr lang="de-CH" sz="1800" dirty="0" err="1">
                <a:latin typeface="+mn-lt"/>
              </a:rPr>
              <a:t>single</a:t>
            </a:r>
            <a:r>
              <a:rPr lang="de-CH" sz="1800" dirty="0">
                <a:latin typeface="+mn-lt"/>
              </a:rPr>
              <a:t> </a:t>
            </a:r>
            <a:r>
              <a:rPr lang="de-CH" sz="1800" dirty="0" err="1">
                <a:latin typeface="+mn-lt"/>
              </a:rPr>
              <a:t>bunch</a:t>
            </a:r>
            <a:r>
              <a:rPr lang="de-CH" sz="1800" dirty="0">
                <a:latin typeface="+mn-lt"/>
              </a:rPr>
              <a:t> </a:t>
            </a:r>
            <a:r>
              <a:rPr lang="de-CH" sz="1800" dirty="0" err="1">
                <a:latin typeface="+mn-lt"/>
              </a:rPr>
              <a:t>energy</a:t>
            </a:r>
            <a:r>
              <a:rPr lang="de-CH" sz="1800" dirty="0">
                <a:latin typeface="+mn-lt"/>
              </a:rPr>
              <a:t> </a:t>
            </a:r>
            <a:r>
              <a:rPr lang="de-CH" sz="1800" dirty="0" err="1">
                <a:latin typeface="+mn-lt"/>
              </a:rPr>
              <a:t>spread</a:t>
            </a:r>
            <a:r>
              <a:rPr lang="de-CH" sz="1800" dirty="0">
                <a:latin typeface="+mn-lt"/>
              </a:rPr>
              <a:t>, </a:t>
            </a:r>
            <a:r>
              <a:rPr lang="de-CH" sz="1800" dirty="0" err="1">
                <a:latin typeface="+mn-lt"/>
              </a:rPr>
              <a:t>about</a:t>
            </a:r>
            <a:r>
              <a:rPr lang="de-CH" sz="1800" dirty="0">
                <a:latin typeface="+mn-lt"/>
              </a:rPr>
              <a:t> 2 mm </a:t>
            </a:r>
            <a:r>
              <a:rPr lang="de-CH" sz="1800" dirty="0" err="1">
                <a:latin typeface="+mn-lt"/>
              </a:rPr>
              <a:t>bunch</a:t>
            </a:r>
            <a:r>
              <a:rPr lang="de-CH" sz="1800" dirty="0">
                <a:latin typeface="+mn-lt"/>
              </a:rPr>
              <a:t> </a:t>
            </a:r>
            <a:r>
              <a:rPr lang="de-CH" sz="1800" dirty="0" err="1">
                <a:latin typeface="+mn-lt"/>
              </a:rPr>
              <a:t>length</a:t>
            </a:r>
            <a:r>
              <a:rPr lang="de-CH" sz="1800" dirty="0">
                <a:latin typeface="+mn-lt"/>
              </a:rPr>
              <a:t> </a:t>
            </a:r>
            <a:r>
              <a:rPr lang="de-CH" sz="1800" dirty="0" err="1">
                <a:latin typeface="+mn-lt"/>
              </a:rPr>
              <a:t>without</a:t>
            </a:r>
            <a:r>
              <a:rPr lang="de-CH" sz="1800" dirty="0">
                <a:latin typeface="+mn-lt"/>
              </a:rPr>
              <a:t> </a:t>
            </a:r>
            <a:r>
              <a:rPr lang="de-CH" sz="1800" dirty="0" err="1">
                <a:latin typeface="+mn-lt"/>
              </a:rPr>
              <a:t>touching</a:t>
            </a:r>
            <a:r>
              <a:rPr lang="de-CH" sz="1800" dirty="0">
                <a:latin typeface="+mn-lt"/>
              </a:rPr>
              <a:t> </a:t>
            </a:r>
            <a:r>
              <a:rPr lang="de-CH" sz="1800" dirty="0" err="1">
                <a:latin typeface="+mn-lt"/>
              </a:rPr>
              <a:t>any</a:t>
            </a:r>
            <a:r>
              <a:rPr lang="de-CH" sz="1800" dirty="0">
                <a:latin typeface="+mn-lt"/>
              </a:rPr>
              <a:t> </a:t>
            </a:r>
            <a:r>
              <a:rPr lang="de-CH" sz="1800" dirty="0" err="1">
                <a:latin typeface="+mn-lt"/>
              </a:rPr>
              <a:t>parameter</a:t>
            </a:r>
            <a:endParaRPr lang="de-CH" sz="1800" dirty="0">
              <a:latin typeface="+mn-lt"/>
            </a:endParaRPr>
          </a:p>
        </p:txBody>
      </p:sp>
    </p:spTree>
    <p:extLst>
      <p:ext uri="{BB962C8B-B14F-4D97-AF65-F5344CB8AC3E}">
        <p14:creationId xmlns:p14="http://schemas.microsoft.com/office/powerpoint/2010/main" val="35927363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EA5ED4-C6E0-AB07-BB5D-2CDC1C8E1F65}"/>
              </a:ext>
            </a:extLst>
          </p:cNvPr>
          <p:cNvSpPr>
            <a:spLocks noGrp="1"/>
          </p:cNvSpPr>
          <p:nvPr>
            <p:ph type="title"/>
          </p:nvPr>
        </p:nvSpPr>
        <p:spPr/>
        <p:txBody>
          <a:bodyPr/>
          <a:lstStyle/>
          <a:p>
            <a:r>
              <a:rPr lang="de-CH" dirty="0" err="1"/>
              <a:t>How</a:t>
            </a:r>
            <a:r>
              <a:rPr lang="de-CH" dirty="0"/>
              <a:t> </a:t>
            </a:r>
            <a:r>
              <a:rPr lang="de-CH" dirty="0" err="1"/>
              <a:t>to</a:t>
            </a:r>
            <a:r>
              <a:rPr lang="de-CH" dirty="0"/>
              <a:t> </a:t>
            </a:r>
            <a:r>
              <a:rPr lang="de-CH" dirty="0" err="1"/>
              <a:t>continue</a:t>
            </a:r>
            <a:endParaRPr lang="de-CH" dirty="0"/>
          </a:p>
        </p:txBody>
      </p:sp>
      <p:sp>
        <p:nvSpPr>
          <p:cNvPr id="5" name="Content Placeholder 1">
            <a:extLst>
              <a:ext uri="{FF2B5EF4-FFF2-40B4-BE49-F238E27FC236}">
                <a16:creationId xmlns:a16="http://schemas.microsoft.com/office/drawing/2014/main" id="{2418547F-888F-57F0-081F-281A70E6FBC7}"/>
              </a:ext>
            </a:extLst>
          </p:cNvPr>
          <p:cNvSpPr txBox="1">
            <a:spLocks/>
          </p:cNvSpPr>
          <p:nvPr/>
        </p:nvSpPr>
        <p:spPr bwMode="auto">
          <a:xfrm>
            <a:off x="1086128" y="1171401"/>
            <a:ext cx="10627505" cy="1150852"/>
          </a:xfrm>
          <a:prstGeom prst="rect">
            <a:avLst/>
          </a:prstGeom>
        </p:spPr>
        <p:txBody>
          <a:bodyPr vert="horz" lIns="0" tIns="0" rIns="0" bIns="0" rtlCol="0">
            <a:noAutofit/>
          </a:bodyPr>
          <a:lstStyle>
            <a:lvl1pPr marL="177800" marR="0" indent="-177800" algn="l" defTabSz="914400">
              <a:lnSpc>
                <a:spcPct val="110000"/>
              </a:lnSpc>
              <a:spcBef>
                <a:spcPts val="0"/>
              </a:spcBef>
              <a:spcAft>
                <a:spcPts val="0"/>
              </a:spcAft>
              <a:buClr>
                <a:schemeClr val="tx1"/>
              </a:buClr>
              <a:buSzPct val="100000"/>
              <a:buFont typeface="Arial"/>
              <a:buChar char="•"/>
              <a:defRPr sz="1800" spc="0">
                <a:solidFill>
                  <a:schemeClr val="tx1"/>
                </a:solidFill>
                <a:latin typeface="+mn-lt"/>
                <a:ea typeface="+mn-ea"/>
                <a:cs typeface="+mn-cs"/>
              </a:defRPr>
            </a:lvl1pPr>
            <a:lvl2pPr marL="35560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mn-cs"/>
              </a:defRPr>
            </a:lvl2pPr>
            <a:lvl3pPr marL="539750" marR="0" indent="-18415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3pPr>
            <a:lvl4pPr marL="7175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4pPr>
            <a:lvl5pPr marL="8953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ＭＳ Ｐゴシック"/>
              </a:defRPr>
            </a:lvl5pPr>
            <a:lvl6pPr marL="1074738" indent="-179388" algn="l">
              <a:lnSpc>
                <a:spcPct val="110000"/>
              </a:lnSpc>
              <a:spcBef>
                <a:spcPts val="0"/>
              </a:spcBef>
              <a:spcAft>
                <a:spcPts val="0"/>
              </a:spcAft>
              <a:buClr>
                <a:schemeClr val="tx1"/>
              </a:buClr>
              <a:buFont typeface="Symbol"/>
              <a:buChar char="-"/>
              <a:defRPr sz="1600">
                <a:solidFill>
                  <a:schemeClr val="tx1"/>
                </a:solidFill>
                <a:latin typeface="+mn-lt"/>
                <a:ea typeface="+mn-ea"/>
              </a:defRPr>
            </a:lvl6pPr>
            <a:lvl7pPr marL="1257300" indent="-182563" algn="l">
              <a:lnSpc>
                <a:spcPct val="110000"/>
              </a:lnSpc>
              <a:spcBef>
                <a:spcPts val="0"/>
              </a:spcBef>
              <a:spcAft>
                <a:spcPts val="0"/>
              </a:spcAft>
              <a:buFont typeface="Symbol"/>
              <a:buChar char="-"/>
              <a:defRPr sz="1600">
                <a:solidFill>
                  <a:schemeClr val="tx1"/>
                </a:solidFill>
                <a:latin typeface="+mn-lt"/>
                <a:ea typeface="+mn-ea"/>
              </a:defRPr>
            </a:lvl7pPr>
            <a:lvl8pPr marL="1436688" indent="-179388" algn="l">
              <a:lnSpc>
                <a:spcPct val="110000"/>
              </a:lnSpc>
              <a:spcBef>
                <a:spcPts val="0"/>
              </a:spcBef>
              <a:spcAft>
                <a:spcPts val="0"/>
              </a:spcAft>
              <a:buFont typeface="Symbol"/>
              <a:buChar char="-"/>
              <a:defRPr sz="1600">
                <a:solidFill>
                  <a:schemeClr val="tx1"/>
                </a:solidFill>
                <a:latin typeface="+mn-lt"/>
                <a:ea typeface="+mn-ea"/>
              </a:defRPr>
            </a:lvl8pPr>
            <a:lvl9pPr marL="1614488" indent="-177800" algn="l">
              <a:lnSpc>
                <a:spcPct val="110000"/>
              </a:lnSpc>
              <a:spcBef>
                <a:spcPts val="0"/>
              </a:spcBef>
              <a:spcAft>
                <a:spcPts val="0"/>
              </a:spcAft>
              <a:buFont typeface="Symbol"/>
              <a:buChar char="-"/>
              <a:defRPr sz="1600">
                <a:solidFill>
                  <a:schemeClr val="tx1"/>
                </a:solidFill>
                <a:latin typeface="+mn-lt"/>
                <a:ea typeface="+mn-ea"/>
              </a:defRPr>
            </a:lvl9pPr>
          </a:lstStyle>
          <a:p>
            <a:pPr>
              <a:buClr>
                <a:srgbClr val="0070C0"/>
              </a:buClr>
              <a:buSzPct val="150000"/>
              <a:buFont typeface="Wingdings"/>
              <a:buChar char="§"/>
              <a:defRPr/>
            </a:pPr>
            <a:r>
              <a:rPr lang="en-US" sz="2000" b="1" dirty="0"/>
              <a:t>Moderate variation of the bunch length in HE linac: now we have BC</a:t>
            </a:r>
          </a:p>
          <a:p>
            <a:pPr lvl="2">
              <a:lnSpc>
                <a:spcPct val="100000"/>
              </a:lnSpc>
              <a:spcBef>
                <a:spcPts val="600"/>
              </a:spcBef>
              <a:buClr>
                <a:srgbClr val="0070C0"/>
              </a:buClr>
              <a:buSzPct val="150000"/>
              <a:buFont typeface="Arial" panose="020B0604020202020204" pitchFamily="34" charset="0"/>
              <a:buChar char="•"/>
              <a:defRPr/>
            </a:pPr>
            <a:r>
              <a:rPr lang="en-US" sz="1600" dirty="0"/>
              <a:t>Smaller transverse </a:t>
            </a:r>
            <a:r>
              <a:rPr lang="en-US" sz="1600" dirty="0" err="1"/>
              <a:t>wakefield</a:t>
            </a:r>
            <a:r>
              <a:rPr lang="en-US" sz="1600" dirty="0"/>
              <a:t> and increase of the chirp (lower E at the head). </a:t>
            </a:r>
            <a:br>
              <a:rPr lang="en-US" sz="1600" dirty="0"/>
            </a:br>
            <a:r>
              <a:rPr lang="en-US" sz="1600" dirty="0"/>
              <a:t>We will lose a bit in loading </a:t>
            </a:r>
            <a:r>
              <a:rPr lang="en-US" sz="1600" dirty="0">
                <a:sym typeface="Wingdings" panose="05000000000000000000" pitchFamily="2" charset="2"/>
              </a:rPr>
              <a:t> </a:t>
            </a:r>
            <a:r>
              <a:rPr lang="en-US" sz="1600" dirty="0"/>
              <a:t>margin for the structures? Only in modules?</a:t>
            </a:r>
          </a:p>
          <a:p>
            <a:pPr lvl="2">
              <a:lnSpc>
                <a:spcPct val="100000"/>
              </a:lnSpc>
              <a:spcBef>
                <a:spcPts val="600"/>
              </a:spcBef>
              <a:buClr>
                <a:srgbClr val="0070C0"/>
              </a:buClr>
              <a:buSzPct val="150000"/>
              <a:buFont typeface="Arial" panose="020B0604020202020204" pitchFamily="34" charset="0"/>
              <a:buChar char="•"/>
              <a:defRPr/>
            </a:pPr>
            <a:r>
              <a:rPr lang="en-US" sz="1600" dirty="0"/>
              <a:t>Determine a working point in this case w/o EC</a:t>
            </a:r>
          </a:p>
          <a:p>
            <a:pPr marL="0" indent="0" algn="ctr">
              <a:buClr>
                <a:srgbClr val="0070C0"/>
              </a:buClr>
              <a:buSzPct val="150000"/>
              <a:buNone/>
              <a:defRPr/>
            </a:pPr>
            <a:endParaRPr lang="en-US" sz="600" b="1" dirty="0"/>
          </a:p>
          <a:p>
            <a:pPr marL="0" indent="0" algn="ctr">
              <a:buClr>
                <a:srgbClr val="0070C0"/>
              </a:buClr>
              <a:buSzPct val="150000"/>
              <a:buNone/>
              <a:defRPr/>
            </a:pPr>
            <a:endParaRPr lang="en-US" sz="600" b="1" dirty="0"/>
          </a:p>
        </p:txBody>
      </p:sp>
      <p:sp>
        <p:nvSpPr>
          <p:cNvPr id="8" name="Content Placeholder 1">
            <a:extLst>
              <a:ext uri="{FF2B5EF4-FFF2-40B4-BE49-F238E27FC236}">
                <a16:creationId xmlns:a16="http://schemas.microsoft.com/office/drawing/2014/main" id="{D6BA3A89-DF56-989B-9679-370B1D5EA349}"/>
              </a:ext>
            </a:extLst>
          </p:cNvPr>
          <p:cNvSpPr txBox="1">
            <a:spLocks/>
          </p:cNvSpPr>
          <p:nvPr/>
        </p:nvSpPr>
        <p:spPr bwMode="auto">
          <a:xfrm>
            <a:off x="1086128" y="2996952"/>
            <a:ext cx="10627505" cy="2196716"/>
          </a:xfrm>
          <a:prstGeom prst="rect">
            <a:avLst/>
          </a:prstGeom>
        </p:spPr>
        <p:txBody>
          <a:bodyPr vert="horz" lIns="0" tIns="0" rIns="0" bIns="0" rtlCol="0">
            <a:noAutofit/>
          </a:bodyPr>
          <a:lstStyle>
            <a:lvl1pPr marL="177800" marR="0" indent="-177800" algn="l" defTabSz="914400">
              <a:lnSpc>
                <a:spcPct val="110000"/>
              </a:lnSpc>
              <a:spcBef>
                <a:spcPts val="0"/>
              </a:spcBef>
              <a:spcAft>
                <a:spcPts val="0"/>
              </a:spcAft>
              <a:buClr>
                <a:schemeClr val="tx1"/>
              </a:buClr>
              <a:buSzPct val="100000"/>
              <a:buFont typeface="Arial"/>
              <a:buChar char="•"/>
              <a:defRPr sz="1800" spc="0">
                <a:solidFill>
                  <a:schemeClr val="tx1"/>
                </a:solidFill>
                <a:latin typeface="+mn-lt"/>
                <a:ea typeface="+mn-ea"/>
                <a:cs typeface="+mn-cs"/>
              </a:defRPr>
            </a:lvl1pPr>
            <a:lvl2pPr marL="35560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mn-cs"/>
              </a:defRPr>
            </a:lvl2pPr>
            <a:lvl3pPr marL="539750" marR="0" indent="-18415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3pPr>
            <a:lvl4pPr marL="7175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ＭＳ Ｐゴシック"/>
                <a:cs typeface="ＭＳ Ｐゴシック"/>
              </a:defRPr>
            </a:lvl4pPr>
            <a:lvl5pPr marL="895350" marR="0" indent="-177800" algn="l" defTabSz="914400">
              <a:lnSpc>
                <a:spcPct val="110000"/>
              </a:lnSpc>
              <a:spcBef>
                <a:spcPts val="0"/>
              </a:spcBef>
              <a:spcAft>
                <a:spcPts val="0"/>
              </a:spcAft>
              <a:buClr>
                <a:schemeClr val="tx1"/>
              </a:buClr>
              <a:buSzPct val="100000"/>
              <a:buFont typeface="Symbol"/>
              <a:buChar char="-"/>
              <a:defRPr sz="1800" spc="0">
                <a:solidFill>
                  <a:schemeClr val="tx1"/>
                </a:solidFill>
                <a:latin typeface="+mn-lt"/>
                <a:ea typeface="+mn-ea"/>
                <a:cs typeface="ＭＳ Ｐゴシック"/>
              </a:defRPr>
            </a:lvl5pPr>
            <a:lvl6pPr marL="1074738" indent="-179388" algn="l">
              <a:lnSpc>
                <a:spcPct val="110000"/>
              </a:lnSpc>
              <a:spcBef>
                <a:spcPts val="0"/>
              </a:spcBef>
              <a:spcAft>
                <a:spcPts val="0"/>
              </a:spcAft>
              <a:buClr>
                <a:schemeClr val="tx1"/>
              </a:buClr>
              <a:buFont typeface="Symbol"/>
              <a:buChar char="-"/>
              <a:defRPr sz="1600">
                <a:solidFill>
                  <a:schemeClr val="tx1"/>
                </a:solidFill>
                <a:latin typeface="+mn-lt"/>
                <a:ea typeface="+mn-ea"/>
              </a:defRPr>
            </a:lvl6pPr>
            <a:lvl7pPr marL="1257300" indent="-182563" algn="l">
              <a:lnSpc>
                <a:spcPct val="110000"/>
              </a:lnSpc>
              <a:spcBef>
                <a:spcPts val="0"/>
              </a:spcBef>
              <a:spcAft>
                <a:spcPts val="0"/>
              </a:spcAft>
              <a:buFont typeface="Symbol"/>
              <a:buChar char="-"/>
              <a:defRPr sz="1600">
                <a:solidFill>
                  <a:schemeClr val="tx1"/>
                </a:solidFill>
                <a:latin typeface="+mn-lt"/>
                <a:ea typeface="+mn-ea"/>
              </a:defRPr>
            </a:lvl7pPr>
            <a:lvl8pPr marL="1436688" indent="-179388" algn="l">
              <a:lnSpc>
                <a:spcPct val="110000"/>
              </a:lnSpc>
              <a:spcBef>
                <a:spcPts val="0"/>
              </a:spcBef>
              <a:spcAft>
                <a:spcPts val="0"/>
              </a:spcAft>
              <a:buFont typeface="Symbol"/>
              <a:buChar char="-"/>
              <a:defRPr sz="1600">
                <a:solidFill>
                  <a:schemeClr val="tx1"/>
                </a:solidFill>
                <a:latin typeface="+mn-lt"/>
                <a:ea typeface="+mn-ea"/>
              </a:defRPr>
            </a:lvl8pPr>
            <a:lvl9pPr marL="1614488" indent="-177800" algn="l">
              <a:lnSpc>
                <a:spcPct val="110000"/>
              </a:lnSpc>
              <a:spcBef>
                <a:spcPts val="0"/>
              </a:spcBef>
              <a:spcAft>
                <a:spcPts val="0"/>
              </a:spcAft>
              <a:buFont typeface="Symbol"/>
              <a:buChar char="-"/>
              <a:defRPr sz="1600">
                <a:solidFill>
                  <a:schemeClr val="tx1"/>
                </a:solidFill>
                <a:latin typeface="+mn-lt"/>
                <a:ea typeface="+mn-ea"/>
              </a:defRPr>
            </a:lvl9pPr>
          </a:lstStyle>
          <a:p>
            <a:pPr>
              <a:buClr>
                <a:srgbClr val="0070C0"/>
              </a:buClr>
              <a:buSzPct val="150000"/>
              <a:buFont typeface="Wingdings"/>
              <a:buChar char="§"/>
              <a:defRPr/>
            </a:pPr>
            <a:r>
              <a:rPr lang="en-US" sz="2000" b="1" dirty="0"/>
              <a:t>Solution with EC:</a:t>
            </a:r>
          </a:p>
          <a:p>
            <a:pPr lvl="2">
              <a:lnSpc>
                <a:spcPct val="100000"/>
              </a:lnSpc>
              <a:spcBef>
                <a:spcPts val="600"/>
              </a:spcBef>
              <a:buClr>
                <a:srgbClr val="0070C0"/>
              </a:buClr>
              <a:buSzPct val="150000"/>
              <a:buFont typeface="Arial" panose="020B0604020202020204" pitchFamily="34" charset="0"/>
              <a:buChar char="•"/>
              <a:defRPr/>
            </a:pPr>
            <a:r>
              <a:rPr lang="en-US" sz="1600" dirty="0"/>
              <a:t>Possible to swap the sign of the BC chirp? Up to which value we can aim in this case? </a:t>
            </a:r>
            <a:br>
              <a:rPr lang="en-US" sz="1600" dirty="0"/>
            </a:br>
            <a:r>
              <a:rPr lang="en-US" sz="1600" dirty="0"/>
              <a:t>If not possible, it must be fully compensated, like Simone was doing</a:t>
            </a:r>
          </a:p>
          <a:p>
            <a:pPr lvl="2">
              <a:lnSpc>
                <a:spcPct val="100000"/>
              </a:lnSpc>
              <a:spcBef>
                <a:spcPts val="600"/>
              </a:spcBef>
              <a:buClr>
                <a:srgbClr val="0070C0"/>
              </a:buClr>
              <a:buSzPct val="150000"/>
              <a:buFont typeface="Arial" panose="020B0604020202020204" pitchFamily="34" charset="0"/>
              <a:buChar char="•"/>
              <a:defRPr/>
            </a:pPr>
            <a:r>
              <a:rPr lang="en-US" sz="1600" dirty="0"/>
              <a:t>Optimal R56 seems to be around 0.4-0.5 m to avoid too large bunch-to-bunch separation. </a:t>
            </a:r>
            <a:br>
              <a:rPr lang="en-US" sz="1600" dirty="0"/>
            </a:br>
            <a:r>
              <a:rPr lang="en-US" sz="1600" dirty="0"/>
              <a:t>An alternative would be to go to very large R56 (similar to that of the transfer line)</a:t>
            </a:r>
            <a:br>
              <a:rPr lang="en-US" sz="1600" dirty="0"/>
            </a:br>
            <a:r>
              <a:rPr lang="en-US" sz="1600" dirty="0"/>
              <a:t> at a multiple of the EC RF period and use low f cavities. Realistic gradient? Can we use transfer </a:t>
            </a:r>
            <a:br>
              <a:rPr lang="en-US" sz="1600" dirty="0"/>
            </a:br>
            <a:r>
              <a:rPr lang="en-US" sz="1600" dirty="0"/>
              <a:t>line (RF below the ground)?</a:t>
            </a:r>
          </a:p>
          <a:p>
            <a:pPr lvl="2">
              <a:lnSpc>
                <a:spcPct val="100000"/>
              </a:lnSpc>
              <a:spcBef>
                <a:spcPts val="600"/>
              </a:spcBef>
              <a:buClr>
                <a:srgbClr val="0070C0"/>
              </a:buClr>
              <a:buSzPct val="150000"/>
              <a:buFont typeface="Arial" panose="020B0604020202020204" pitchFamily="34" charset="0"/>
              <a:buChar char="•"/>
              <a:defRPr/>
            </a:pPr>
            <a:r>
              <a:rPr lang="en-US" sz="1600" dirty="0"/>
              <a:t>See table in the previous slide for the possible options that we have until now</a:t>
            </a:r>
          </a:p>
          <a:p>
            <a:pPr lvl="2">
              <a:lnSpc>
                <a:spcPct val="100000"/>
              </a:lnSpc>
              <a:spcBef>
                <a:spcPts val="600"/>
              </a:spcBef>
              <a:buClr>
                <a:srgbClr val="0070C0"/>
              </a:buClr>
              <a:buSzPct val="150000"/>
              <a:buFont typeface="Arial" panose="020B0604020202020204" pitchFamily="34" charset="0"/>
              <a:buChar char="•"/>
              <a:defRPr/>
            </a:pPr>
            <a:r>
              <a:rPr lang="en-US" b="1" dirty="0"/>
              <a:t>At the moment take +4 deg in HE linac as the baseline solution</a:t>
            </a:r>
          </a:p>
          <a:p>
            <a:pPr marL="539750" lvl="3" indent="0">
              <a:lnSpc>
                <a:spcPct val="100000"/>
              </a:lnSpc>
              <a:buClr>
                <a:srgbClr val="0070C0"/>
              </a:buClr>
              <a:buSzPct val="150000"/>
              <a:buNone/>
              <a:defRPr/>
            </a:pPr>
            <a:endParaRPr lang="en-US" sz="1600" dirty="0"/>
          </a:p>
          <a:p>
            <a:pPr marL="0" indent="0" algn="ctr">
              <a:buClr>
                <a:srgbClr val="0070C0"/>
              </a:buClr>
              <a:buSzPct val="150000"/>
              <a:buNone/>
              <a:defRPr/>
            </a:pPr>
            <a:endParaRPr lang="en-US" sz="600" b="1" dirty="0"/>
          </a:p>
        </p:txBody>
      </p:sp>
      <p:pic>
        <p:nvPicPr>
          <p:cNvPr id="9" name="Picture 2" descr="https://cds.cern.ch/record/2689893/files/FCC_CLIC_250dpi.jpg?subformat=icon-1440">
            <a:extLst>
              <a:ext uri="{FF2B5EF4-FFF2-40B4-BE49-F238E27FC236}">
                <a16:creationId xmlns:a16="http://schemas.microsoft.com/office/drawing/2014/main" id="{2B25DE94-9D05-CE52-93C1-BAE18FB1BE53}"/>
              </a:ext>
            </a:extLst>
          </p:cNvPr>
          <p:cNvPicPr>
            <a:picLocks noChangeAspect="1" noChangeArrowheads="1"/>
          </p:cNvPicPr>
          <p:nvPr/>
        </p:nvPicPr>
        <p:blipFill>
          <a:blip r:embed="rId2"/>
          <a:srcRect l="4213" t="5382" r="4257" b="10476"/>
          <a:stretch/>
        </p:blipFill>
        <p:spPr bwMode="auto">
          <a:xfrm>
            <a:off x="8832304" y="800100"/>
            <a:ext cx="3116790" cy="3044307"/>
          </a:xfrm>
          <a:prstGeom prst="rect">
            <a:avLst/>
          </a:prstGeom>
          <a:noFill/>
          <a:effectLst>
            <a:softEdge rad="381000"/>
          </a:effectLst>
        </p:spPr>
      </p:pic>
    </p:spTree>
    <p:extLst>
      <p:ext uri="{BB962C8B-B14F-4D97-AF65-F5344CB8AC3E}">
        <p14:creationId xmlns:p14="http://schemas.microsoft.com/office/powerpoint/2010/main" val="1677169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8"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111D13-865D-EE71-E67F-37DB77A360FD}"/>
              </a:ext>
            </a:extLst>
          </p:cNvPr>
          <p:cNvSpPr>
            <a:spLocks noGrp="1"/>
          </p:cNvSpPr>
          <p:nvPr>
            <p:ph sz="quarter" idx="13"/>
          </p:nvPr>
        </p:nvSpPr>
        <p:spPr/>
        <p:txBody>
          <a:bodyPr/>
          <a:lstStyle/>
          <a:p>
            <a:endParaRPr lang="de-CH"/>
          </a:p>
        </p:txBody>
      </p:sp>
      <p:sp>
        <p:nvSpPr>
          <p:cNvPr id="3" name="Title 2">
            <a:extLst>
              <a:ext uri="{FF2B5EF4-FFF2-40B4-BE49-F238E27FC236}">
                <a16:creationId xmlns:a16="http://schemas.microsoft.com/office/drawing/2014/main" id="{6E6C354E-92E3-BE80-E90E-FF40CDF2EC81}"/>
              </a:ext>
            </a:extLst>
          </p:cNvPr>
          <p:cNvSpPr>
            <a:spLocks noGrp="1"/>
          </p:cNvSpPr>
          <p:nvPr>
            <p:ph type="title"/>
          </p:nvPr>
        </p:nvSpPr>
        <p:spPr/>
        <p:txBody>
          <a:bodyPr/>
          <a:lstStyle/>
          <a:p>
            <a:endParaRPr lang="de-CH"/>
          </a:p>
        </p:txBody>
      </p:sp>
      <p:sp>
        <p:nvSpPr>
          <p:cNvPr id="4" name="Slide Number Placeholder 3">
            <a:extLst>
              <a:ext uri="{FF2B5EF4-FFF2-40B4-BE49-F238E27FC236}">
                <a16:creationId xmlns:a16="http://schemas.microsoft.com/office/drawing/2014/main" id="{08BA0B8C-1C85-9BA9-337F-B79D349BB26C}"/>
              </a:ext>
            </a:extLst>
          </p:cNvPr>
          <p:cNvSpPr>
            <a:spLocks noGrp="1"/>
          </p:cNvSpPr>
          <p:nvPr>
            <p:ph type="sldNum" sz="quarter" idx="16"/>
          </p:nvPr>
        </p:nvSpPr>
        <p:spPr/>
        <p:txBody>
          <a:bodyPr/>
          <a:lstStyle/>
          <a:p>
            <a:pPr algn="r">
              <a:defRPr/>
            </a:pPr>
            <a:r>
              <a:rPr lang="de-DE"/>
              <a:t>page </a:t>
            </a:r>
            <a:fld id="{EBC07571-3134-BB4B-B83F-1A9FE18D34F3}" type="slidenum">
              <a:rPr lang="de-DE" smtClean="0"/>
              <a:t>48</a:t>
            </a:fld>
            <a:endParaRPr lang="de-DE"/>
          </a:p>
        </p:txBody>
      </p:sp>
    </p:spTree>
    <p:extLst>
      <p:ext uri="{BB962C8B-B14F-4D97-AF65-F5344CB8AC3E}">
        <p14:creationId xmlns:p14="http://schemas.microsoft.com/office/powerpoint/2010/main" val="29953519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DEDE77-952D-C2FE-15A3-91EAD61D1D7D}"/>
              </a:ext>
            </a:extLst>
          </p:cNvPr>
          <p:cNvSpPr>
            <a:spLocks noGrp="1"/>
          </p:cNvSpPr>
          <p:nvPr>
            <p:ph type="title"/>
          </p:nvPr>
        </p:nvSpPr>
        <p:spPr/>
        <p:txBody>
          <a:bodyPr/>
          <a:lstStyle/>
          <a:p>
            <a:r>
              <a:rPr lang="de-CH" dirty="0"/>
              <a:t>Xlsx </a:t>
            </a:r>
            <a:r>
              <a:rPr lang="de-CH" dirty="0" err="1"/>
              <a:t>file</a:t>
            </a:r>
            <a:r>
              <a:rPr lang="de-CH" dirty="0"/>
              <a:t> and Elegant</a:t>
            </a:r>
          </a:p>
        </p:txBody>
      </p:sp>
      <p:sp>
        <p:nvSpPr>
          <p:cNvPr id="4" name="Slide Number Placeholder 3">
            <a:extLst>
              <a:ext uri="{FF2B5EF4-FFF2-40B4-BE49-F238E27FC236}">
                <a16:creationId xmlns:a16="http://schemas.microsoft.com/office/drawing/2014/main" id="{F1F5376A-AEA4-8401-36CF-BE1C9612D4F7}"/>
              </a:ext>
            </a:extLst>
          </p:cNvPr>
          <p:cNvSpPr>
            <a:spLocks noGrp="1"/>
          </p:cNvSpPr>
          <p:nvPr>
            <p:ph type="sldNum" sz="quarter" idx="16"/>
          </p:nvPr>
        </p:nvSpPr>
        <p:spPr/>
        <p:txBody>
          <a:bodyPr/>
          <a:lstStyle/>
          <a:p>
            <a:pPr algn="r">
              <a:defRPr/>
            </a:pPr>
            <a:r>
              <a:rPr lang="de-DE"/>
              <a:t>page </a:t>
            </a:r>
            <a:fld id="{EBC07571-3134-BB4B-B83F-1A9FE18D34F3}" type="slidenum">
              <a:rPr lang="de-DE" smtClean="0"/>
              <a:t>49</a:t>
            </a:fld>
            <a:endParaRPr lang="de-DE"/>
          </a:p>
        </p:txBody>
      </p:sp>
      <p:pic>
        <p:nvPicPr>
          <p:cNvPr id="6" name="Picture 5">
            <a:extLst>
              <a:ext uri="{FF2B5EF4-FFF2-40B4-BE49-F238E27FC236}">
                <a16:creationId xmlns:a16="http://schemas.microsoft.com/office/drawing/2014/main" id="{9074D9C3-5935-AB12-DE3E-2C6892121D7E}"/>
              </a:ext>
            </a:extLst>
          </p:cNvPr>
          <p:cNvPicPr>
            <a:picLocks noChangeAspect="1"/>
          </p:cNvPicPr>
          <p:nvPr/>
        </p:nvPicPr>
        <p:blipFill>
          <a:blip r:embed="rId2"/>
          <a:stretch>
            <a:fillRect/>
          </a:stretch>
        </p:blipFill>
        <p:spPr>
          <a:xfrm>
            <a:off x="197866" y="1815833"/>
            <a:ext cx="6768753" cy="3815635"/>
          </a:xfrm>
          <a:prstGeom prst="rect">
            <a:avLst/>
          </a:prstGeom>
        </p:spPr>
      </p:pic>
      <p:sp>
        <p:nvSpPr>
          <p:cNvPr id="7" name="TextBox 6">
            <a:extLst>
              <a:ext uri="{FF2B5EF4-FFF2-40B4-BE49-F238E27FC236}">
                <a16:creationId xmlns:a16="http://schemas.microsoft.com/office/drawing/2014/main" id="{DBE9585A-A311-28F3-5187-6EE6ED4DCA8E}"/>
              </a:ext>
            </a:extLst>
          </p:cNvPr>
          <p:cNvSpPr txBox="1"/>
          <p:nvPr/>
        </p:nvSpPr>
        <p:spPr bwMode="auto">
          <a:xfrm>
            <a:off x="1415480" y="1107911"/>
            <a:ext cx="4896544" cy="400110"/>
          </a:xfrm>
          <a:prstGeom prst="rect">
            <a:avLst/>
          </a:prstGeom>
          <a:noFill/>
        </p:spPr>
        <p:txBody>
          <a:bodyPr wrap="square" rtlCol="0">
            <a:spAutoFit/>
          </a:bodyPr>
          <a:lstStyle/>
          <a:p>
            <a:pPr algn="ctr"/>
            <a:r>
              <a:rPr lang="de-CH" sz="2000" b="1" dirty="0">
                <a:latin typeface="+mn-lt"/>
              </a:rPr>
              <a:t>FCC Week London</a:t>
            </a:r>
          </a:p>
        </p:txBody>
      </p:sp>
      <p:pic>
        <p:nvPicPr>
          <p:cNvPr id="8" name="Picture 7">
            <a:extLst>
              <a:ext uri="{FF2B5EF4-FFF2-40B4-BE49-F238E27FC236}">
                <a16:creationId xmlns:a16="http://schemas.microsoft.com/office/drawing/2014/main" id="{9D1A0B4E-BCDC-4C7D-2C1A-F5AC732409AA}"/>
              </a:ext>
            </a:extLst>
          </p:cNvPr>
          <p:cNvPicPr>
            <a:picLocks noChangeAspect="1"/>
          </p:cNvPicPr>
          <p:nvPr/>
        </p:nvPicPr>
        <p:blipFill>
          <a:blip r:embed="rId3"/>
          <a:stretch>
            <a:fillRect/>
          </a:stretch>
        </p:blipFill>
        <p:spPr>
          <a:xfrm>
            <a:off x="8351155" y="2274412"/>
            <a:ext cx="3390900" cy="929640"/>
          </a:xfrm>
          <a:prstGeom prst="rect">
            <a:avLst/>
          </a:prstGeom>
        </p:spPr>
      </p:pic>
      <p:pic>
        <p:nvPicPr>
          <p:cNvPr id="9" name="Picture 8">
            <a:extLst>
              <a:ext uri="{FF2B5EF4-FFF2-40B4-BE49-F238E27FC236}">
                <a16:creationId xmlns:a16="http://schemas.microsoft.com/office/drawing/2014/main" id="{CECFE67B-9F9B-C78F-C74B-00D3053FC64D}"/>
              </a:ext>
            </a:extLst>
          </p:cNvPr>
          <p:cNvPicPr>
            <a:picLocks noChangeAspect="1"/>
          </p:cNvPicPr>
          <p:nvPr/>
        </p:nvPicPr>
        <p:blipFill>
          <a:blip r:embed="rId4"/>
          <a:stretch>
            <a:fillRect/>
          </a:stretch>
        </p:blipFill>
        <p:spPr>
          <a:xfrm>
            <a:off x="7630736" y="3653949"/>
            <a:ext cx="4392488" cy="1751655"/>
          </a:xfrm>
          <a:prstGeom prst="rect">
            <a:avLst/>
          </a:prstGeom>
        </p:spPr>
      </p:pic>
      <p:sp>
        <p:nvSpPr>
          <p:cNvPr id="10" name="TextBox 9">
            <a:extLst>
              <a:ext uri="{FF2B5EF4-FFF2-40B4-BE49-F238E27FC236}">
                <a16:creationId xmlns:a16="http://schemas.microsoft.com/office/drawing/2014/main" id="{2BEBAAAE-F26C-687C-5A0D-DDD9A2237AB3}"/>
              </a:ext>
            </a:extLst>
          </p:cNvPr>
          <p:cNvSpPr txBox="1"/>
          <p:nvPr/>
        </p:nvSpPr>
        <p:spPr bwMode="auto">
          <a:xfrm>
            <a:off x="7318336" y="1307966"/>
            <a:ext cx="4896544" cy="400110"/>
          </a:xfrm>
          <a:prstGeom prst="rect">
            <a:avLst/>
          </a:prstGeom>
          <a:noFill/>
        </p:spPr>
        <p:txBody>
          <a:bodyPr wrap="square" rtlCol="0">
            <a:spAutoFit/>
          </a:bodyPr>
          <a:lstStyle/>
          <a:p>
            <a:pPr algn="ctr"/>
            <a:r>
              <a:rPr lang="de-CH" sz="2000" b="1" dirty="0">
                <a:latin typeface="+mn-lt"/>
              </a:rPr>
              <a:t>Xlsx </a:t>
            </a:r>
            <a:r>
              <a:rPr lang="de-CH" sz="2000" b="1" dirty="0" err="1">
                <a:latin typeface="+mn-lt"/>
              </a:rPr>
              <a:t>file</a:t>
            </a:r>
            <a:endParaRPr lang="de-CH" sz="2000" b="1" dirty="0">
              <a:latin typeface="+mn-lt"/>
            </a:endParaRPr>
          </a:p>
        </p:txBody>
      </p:sp>
      <p:sp>
        <p:nvSpPr>
          <p:cNvPr id="11" name="TextBox 10">
            <a:extLst>
              <a:ext uri="{FF2B5EF4-FFF2-40B4-BE49-F238E27FC236}">
                <a16:creationId xmlns:a16="http://schemas.microsoft.com/office/drawing/2014/main" id="{6B6A69AF-482B-6283-1CDA-7F3AC6EB8F21}"/>
              </a:ext>
            </a:extLst>
          </p:cNvPr>
          <p:cNvSpPr txBox="1"/>
          <p:nvPr/>
        </p:nvSpPr>
        <p:spPr bwMode="auto">
          <a:xfrm>
            <a:off x="2423592" y="6131768"/>
            <a:ext cx="6906246" cy="584775"/>
          </a:xfrm>
          <a:prstGeom prst="rect">
            <a:avLst/>
          </a:prstGeom>
          <a:noFill/>
        </p:spPr>
        <p:txBody>
          <a:bodyPr wrap="square" rtlCol="0">
            <a:spAutoFit/>
          </a:bodyPr>
          <a:lstStyle/>
          <a:p>
            <a:pPr algn="ctr"/>
            <a:r>
              <a:rPr lang="de-CH" dirty="0">
                <a:latin typeface="+mn-lt"/>
              </a:rPr>
              <a:t>Initial </a:t>
            </a:r>
            <a:r>
              <a:rPr lang="de-CH" dirty="0" err="1">
                <a:latin typeface="+mn-lt"/>
              </a:rPr>
              <a:t>distribution</a:t>
            </a:r>
            <a:r>
              <a:rPr lang="de-CH" dirty="0">
                <a:latin typeface="+mn-lt"/>
              </a:rPr>
              <a:t> </a:t>
            </a:r>
            <a:r>
              <a:rPr lang="de-CH" dirty="0" err="1">
                <a:latin typeface="+mn-lt"/>
              </a:rPr>
              <a:t>almost</a:t>
            </a:r>
            <a:r>
              <a:rPr lang="de-CH" dirty="0">
                <a:latin typeface="+mn-lt"/>
              </a:rPr>
              <a:t> </a:t>
            </a:r>
            <a:r>
              <a:rPr lang="de-CH" dirty="0" err="1">
                <a:latin typeface="+mn-lt"/>
              </a:rPr>
              <a:t>chirp</a:t>
            </a:r>
            <a:r>
              <a:rPr lang="de-CH" dirty="0">
                <a:latin typeface="+mn-lt"/>
              </a:rPr>
              <a:t>, so xlsx </a:t>
            </a:r>
            <a:r>
              <a:rPr lang="de-CH" dirty="0" err="1">
                <a:latin typeface="+mn-lt"/>
              </a:rPr>
              <a:t>file</a:t>
            </a:r>
            <a:r>
              <a:rPr lang="de-CH" dirty="0">
                <a:latin typeface="+mn-lt"/>
              </a:rPr>
              <a:t> </a:t>
            </a:r>
            <a:r>
              <a:rPr lang="de-CH" dirty="0" err="1">
                <a:latin typeface="+mn-lt"/>
              </a:rPr>
              <a:t>quite</a:t>
            </a:r>
            <a:r>
              <a:rPr lang="de-CH" dirty="0">
                <a:latin typeface="+mn-lt"/>
              </a:rPr>
              <a:t> </a:t>
            </a:r>
            <a:r>
              <a:rPr lang="de-CH" dirty="0" err="1">
                <a:latin typeface="+mn-lt"/>
              </a:rPr>
              <a:t>accurate</a:t>
            </a:r>
            <a:r>
              <a:rPr lang="de-CH" dirty="0">
                <a:latin typeface="+mn-lt"/>
              </a:rPr>
              <a:t> </a:t>
            </a:r>
            <a:r>
              <a:rPr lang="de-CH" dirty="0" err="1">
                <a:latin typeface="+mn-lt"/>
              </a:rPr>
              <a:t>to</a:t>
            </a:r>
            <a:r>
              <a:rPr lang="de-CH" dirty="0">
                <a:latin typeface="+mn-lt"/>
              </a:rPr>
              <a:t> </a:t>
            </a:r>
            <a:r>
              <a:rPr lang="de-CH" dirty="0" err="1">
                <a:latin typeface="+mn-lt"/>
              </a:rPr>
              <a:t>estimate</a:t>
            </a:r>
            <a:r>
              <a:rPr lang="de-CH" dirty="0">
                <a:latin typeface="+mn-lt"/>
              </a:rPr>
              <a:t> </a:t>
            </a:r>
            <a:r>
              <a:rPr lang="de-CH" dirty="0" err="1">
                <a:latin typeface="+mn-lt"/>
              </a:rPr>
              <a:t>the</a:t>
            </a:r>
            <a:r>
              <a:rPr lang="de-CH" dirty="0">
                <a:latin typeface="+mn-lt"/>
              </a:rPr>
              <a:t> </a:t>
            </a:r>
            <a:r>
              <a:rPr lang="de-CH" dirty="0" err="1">
                <a:latin typeface="+mn-lt"/>
              </a:rPr>
              <a:t>parameters</a:t>
            </a:r>
            <a:endParaRPr lang="de-CH" dirty="0">
              <a:latin typeface="+mn-lt"/>
            </a:endParaRPr>
          </a:p>
        </p:txBody>
      </p:sp>
      <p:sp>
        <p:nvSpPr>
          <p:cNvPr id="2" name="TextBox 1">
            <a:extLst>
              <a:ext uri="{FF2B5EF4-FFF2-40B4-BE49-F238E27FC236}">
                <a16:creationId xmlns:a16="http://schemas.microsoft.com/office/drawing/2014/main" id="{A872880E-DDB0-C6C3-330F-C4178626649E}"/>
              </a:ext>
            </a:extLst>
          </p:cNvPr>
          <p:cNvSpPr txBox="1"/>
          <p:nvPr/>
        </p:nvSpPr>
        <p:spPr bwMode="auto">
          <a:xfrm>
            <a:off x="10857525" y="257904"/>
            <a:ext cx="936104" cy="1200329"/>
          </a:xfrm>
          <a:prstGeom prst="rect">
            <a:avLst/>
          </a:prstGeom>
          <a:solidFill>
            <a:srgbClr val="00B050"/>
          </a:solidFill>
        </p:spPr>
        <p:txBody>
          <a:bodyPr wrap="square" rtlCol="0">
            <a:spAutoFit/>
          </a:bodyPr>
          <a:lstStyle/>
          <a:p>
            <a:pPr marL="285750" indent="-285750">
              <a:buClr>
                <a:schemeClr val="bg1"/>
              </a:buClr>
              <a:buFont typeface="Wingdings" panose="05000000000000000000" pitchFamily="2" charset="2"/>
              <a:buChar char="ü"/>
            </a:pPr>
            <a:r>
              <a:rPr lang="en-US" sz="7200" dirty="0"/>
              <a:t> </a:t>
            </a:r>
            <a:endParaRPr lang="de-CH" sz="7200" dirty="0"/>
          </a:p>
        </p:txBody>
      </p:sp>
    </p:spTree>
    <p:extLst>
      <p:ext uri="{BB962C8B-B14F-4D97-AF65-F5344CB8AC3E}">
        <p14:creationId xmlns:p14="http://schemas.microsoft.com/office/powerpoint/2010/main" val="3320154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2D521A-9E77-9030-C629-4FB2ABFE14CB}"/>
              </a:ext>
            </a:extLst>
          </p:cNvPr>
          <p:cNvSpPr>
            <a:spLocks noGrp="1"/>
          </p:cNvSpPr>
          <p:nvPr>
            <p:ph type="title"/>
          </p:nvPr>
        </p:nvSpPr>
        <p:spPr>
          <a:xfrm>
            <a:off x="1997716" y="2920500"/>
            <a:ext cx="8944033" cy="508500"/>
          </a:xfrm>
        </p:spPr>
        <p:txBody>
          <a:bodyPr/>
          <a:lstStyle/>
          <a:p>
            <a:pPr algn="ctr"/>
            <a:r>
              <a:rPr lang="en-US" dirty="0"/>
              <a:t>JA vs Q</a:t>
            </a:r>
            <a:endParaRPr lang="de-CH" dirty="0"/>
          </a:p>
        </p:txBody>
      </p:sp>
      <p:sp>
        <p:nvSpPr>
          <p:cNvPr id="4" name="Slide Number Placeholder 3">
            <a:extLst>
              <a:ext uri="{FF2B5EF4-FFF2-40B4-BE49-F238E27FC236}">
                <a16:creationId xmlns:a16="http://schemas.microsoft.com/office/drawing/2014/main" id="{6BFF0AC9-D49F-98EB-5975-833F053A0071}"/>
              </a:ext>
            </a:extLst>
          </p:cNvPr>
          <p:cNvSpPr>
            <a:spLocks noGrp="1"/>
          </p:cNvSpPr>
          <p:nvPr>
            <p:ph type="sldNum" sz="quarter" idx="16"/>
          </p:nvPr>
        </p:nvSpPr>
        <p:spPr/>
        <p:txBody>
          <a:bodyPr/>
          <a:lstStyle/>
          <a:p>
            <a:pPr algn="r">
              <a:defRPr/>
            </a:pPr>
            <a:r>
              <a:rPr lang="de-DE"/>
              <a:t>page </a:t>
            </a:r>
            <a:fld id="{EBC07571-3134-BB4B-B83F-1A9FE18D34F3}" type="slidenum">
              <a:rPr lang="de-DE" smtClean="0"/>
              <a:t>5</a:t>
            </a:fld>
            <a:endParaRPr lang="de-DE"/>
          </a:p>
        </p:txBody>
      </p:sp>
    </p:spTree>
    <p:extLst>
      <p:ext uri="{BB962C8B-B14F-4D97-AF65-F5344CB8AC3E}">
        <p14:creationId xmlns:p14="http://schemas.microsoft.com/office/powerpoint/2010/main" val="31570498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641259-7394-4754-4D6C-9CFBBDCBEFC2}"/>
              </a:ext>
            </a:extLst>
          </p:cNvPr>
          <p:cNvSpPr>
            <a:spLocks noGrp="1"/>
          </p:cNvSpPr>
          <p:nvPr>
            <p:ph type="title"/>
          </p:nvPr>
        </p:nvSpPr>
        <p:spPr/>
        <p:txBody>
          <a:bodyPr/>
          <a:lstStyle/>
          <a:p>
            <a:r>
              <a:rPr lang="en-US" dirty="0"/>
              <a:t>Dipole</a:t>
            </a:r>
            <a:endParaRPr lang="de-CH" dirty="0"/>
          </a:p>
        </p:txBody>
      </p:sp>
      <p:sp>
        <p:nvSpPr>
          <p:cNvPr id="4" name="Slide Number Placeholder 3">
            <a:extLst>
              <a:ext uri="{FF2B5EF4-FFF2-40B4-BE49-F238E27FC236}">
                <a16:creationId xmlns:a16="http://schemas.microsoft.com/office/drawing/2014/main" id="{3B677AD1-DFF2-873D-2D1C-95A71DDA4383}"/>
              </a:ext>
            </a:extLst>
          </p:cNvPr>
          <p:cNvSpPr>
            <a:spLocks noGrp="1"/>
          </p:cNvSpPr>
          <p:nvPr>
            <p:ph type="sldNum" sz="quarter" idx="16"/>
          </p:nvPr>
        </p:nvSpPr>
        <p:spPr/>
        <p:txBody>
          <a:bodyPr/>
          <a:lstStyle/>
          <a:p>
            <a:pPr algn="r">
              <a:defRPr/>
            </a:pPr>
            <a:r>
              <a:rPr lang="de-DE"/>
              <a:t>page </a:t>
            </a:r>
            <a:fld id="{EBC07571-3134-BB4B-B83F-1A9FE18D34F3}" type="slidenum">
              <a:rPr lang="de-DE" smtClean="0"/>
              <a:t>50</a:t>
            </a:fld>
            <a:endParaRPr lang="de-DE"/>
          </a:p>
        </p:txBody>
      </p:sp>
      <p:pic>
        <p:nvPicPr>
          <p:cNvPr id="8" name="Picture 7">
            <a:extLst>
              <a:ext uri="{FF2B5EF4-FFF2-40B4-BE49-F238E27FC236}">
                <a16:creationId xmlns:a16="http://schemas.microsoft.com/office/drawing/2014/main" id="{6A903A75-1FC4-5484-D373-E7531AB8E6DA}"/>
              </a:ext>
            </a:extLst>
          </p:cNvPr>
          <p:cNvPicPr>
            <a:picLocks noChangeAspect="1"/>
          </p:cNvPicPr>
          <p:nvPr/>
        </p:nvPicPr>
        <p:blipFill>
          <a:blip r:embed="rId2"/>
          <a:stretch>
            <a:fillRect/>
          </a:stretch>
        </p:blipFill>
        <p:spPr>
          <a:xfrm>
            <a:off x="981251" y="754750"/>
            <a:ext cx="3098525" cy="572713"/>
          </a:xfrm>
          <a:prstGeom prst="rect">
            <a:avLst/>
          </a:prstGeom>
        </p:spPr>
      </p:pic>
      <p:sp>
        <p:nvSpPr>
          <p:cNvPr id="9" name="TextBox 8">
            <a:extLst>
              <a:ext uri="{FF2B5EF4-FFF2-40B4-BE49-F238E27FC236}">
                <a16:creationId xmlns:a16="http://schemas.microsoft.com/office/drawing/2014/main" id="{8EE3BDD9-4B0B-8DC5-CAC0-74FABDF5F10B}"/>
              </a:ext>
            </a:extLst>
          </p:cNvPr>
          <p:cNvSpPr txBox="1"/>
          <p:nvPr/>
        </p:nvSpPr>
        <p:spPr bwMode="auto">
          <a:xfrm>
            <a:off x="4685148" y="908720"/>
            <a:ext cx="3098525" cy="261610"/>
          </a:xfrm>
          <a:prstGeom prst="rect">
            <a:avLst/>
          </a:prstGeom>
          <a:noFill/>
        </p:spPr>
        <p:txBody>
          <a:bodyPr wrap="square" rtlCol="0">
            <a:spAutoFit/>
          </a:bodyPr>
          <a:lstStyle/>
          <a:p>
            <a:r>
              <a:rPr lang="en-US" sz="1100" dirty="0">
                <a:latin typeface="+mn-lt"/>
              </a:rPr>
              <a:t>B*rho = 3.3356*20 = 66.7120 T*m</a:t>
            </a:r>
            <a:endParaRPr lang="de-CH" sz="1100" dirty="0">
              <a:latin typeface="+mn-lt"/>
            </a:endParaRPr>
          </a:p>
        </p:txBody>
      </p:sp>
      <p:sp>
        <p:nvSpPr>
          <p:cNvPr id="10" name="TextBox 9">
            <a:extLst>
              <a:ext uri="{FF2B5EF4-FFF2-40B4-BE49-F238E27FC236}">
                <a16:creationId xmlns:a16="http://schemas.microsoft.com/office/drawing/2014/main" id="{1035EA41-AF91-E3A6-B58B-ECFE4752A44C}"/>
              </a:ext>
            </a:extLst>
          </p:cNvPr>
          <p:cNvSpPr txBox="1"/>
          <p:nvPr/>
        </p:nvSpPr>
        <p:spPr bwMode="auto">
          <a:xfrm>
            <a:off x="1075818" y="1522287"/>
            <a:ext cx="6707855" cy="261610"/>
          </a:xfrm>
          <a:prstGeom prst="rect">
            <a:avLst/>
          </a:prstGeom>
          <a:noFill/>
        </p:spPr>
        <p:txBody>
          <a:bodyPr wrap="square" rtlCol="0">
            <a:spAutoFit/>
          </a:bodyPr>
          <a:lstStyle/>
          <a:p>
            <a:r>
              <a:rPr lang="en-US" sz="1100" dirty="0"/>
              <a:t>Angle = 1/(B*rho)*integral(B*ds) = 1/66.7120*B*</a:t>
            </a:r>
            <a:r>
              <a:rPr lang="en-US" sz="1100" dirty="0" err="1"/>
              <a:t>L_dipole</a:t>
            </a:r>
            <a:endParaRPr lang="de-CH" sz="1100" dirty="0"/>
          </a:p>
        </p:txBody>
      </p:sp>
      <p:pic>
        <p:nvPicPr>
          <p:cNvPr id="14" name="Picture 13">
            <a:extLst>
              <a:ext uri="{FF2B5EF4-FFF2-40B4-BE49-F238E27FC236}">
                <a16:creationId xmlns:a16="http://schemas.microsoft.com/office/drawing/2014/main" id="{547AC5E8-C3A1-F631-416E-7C4834AB830B}"/>
              </a:ext>
            </a:extLst>
          </p:cNvPr>
          <p:cNvPicPr>
            <a:picLocks noChangeAspect="1"/>
          </p:cNvPicPr>
          <p:nvPr/>
        </p:nvPicPr>
        <p:blipFill>
          <a:blip r:embed="rId3"/>
          <a:stretch>
            <a:fillRect/>
          </a:stretch>
        </p:blipFill>
        <p:spPr>
          <a:xfrm>
            <a:off x="6097261" y="1714019"/>
            <a:ext cx="6094739" cy="4571054"/>
          </a:xfrm>
          <a:prstGeom prst="rect">
            <a:avLst/>
          </a:prstGeom>
        </p:spPr>
      </p:pic>
      <p:pic>
        <p:nvPicPr>
          <p:cNvPr id="16" name="Picture 15">
            <a:extLst>
              <a:ext uri="{FF2B5EF4-FFF2-40B4-BE49-F238E27FC236}">
                <a16:creationId xmlns:a16="http://schemas.microsoft.com/office/drawing/2014/main" id="{630BE5D9-AA72-DAB8-1917-3E70ACBAA738}"/>
              </a:ext>
            </a:extLst>
          </p:cNvPr>
          <p:cNvPicPr>
            <a:picLocks noChangeAspect="1"/>
          </p:cNvPicPr>
          <p:nvPr/>
        </p:nvPicPr>
        <p:blipFill>
          <a:blip r:embed="rId4"/>
          <a:stretch>
            <a:fillRect/>
          </a:stretch>
        </p:blipFill>
        <p:spPr>
          <a:xfrm>
            <a:off x="133800" y="2996952"/>
            <a:ext cx="2990621" cy="2242966"/>
          </a:xfrm>
          <a:prstGeom prst="rect">
            <a:avLst/>
          </a:prstGeom>
        </p:spPr>
      </p:pic>
      <p:pic>
        <p:nvPicPr>
          <p:cNvPr id="18" name="Picture 17">
            <a:extLst>
              <a:ext uri="{FF2B5EF4-FFF2-40B4-BE49-F238E27FC236}">
                <a16:creationId xmlns:a16="http://schemas.microsoft.com/office/drawing/2014/main" id="{3726C265-55AE-55D5-84FF-3484F72CCB5E}"/>
              </a:ext>
            </a:extLst>
          </p:cNvPr>
          <p:cNvPicPr>
            <a:picLocks noChangeAspect="1"/>
          </p:cNvPicPr>
          <p:nvPr/>
        </p:nvPicPr>
        <p:blipFill>
          <a:blip r:embed="rId5"/>
          <a:stretch>
            <a:fillRect/>
          </a:stretch>
        </p:blipFill>
        <p:spPr>
          <a:xfrm>
            <a:off x="3016513" y="2996952"/>
            <a:ext cx="2990621" cy="2242966"/>
          </a:xfrm>
          <a:prstGeom prst="rect">
            <a:avLst/>
          </a:prstGeom>
        </p:spPr>
      </p:pic>
      <p:sp>
        <p:nvSpPr>
          <p:cNvPr id="2" name="Arrow: Right 1">
            <a:extLst>
              <a:ext uri="{FF2B5EF4-FFF2-40B4-BE49-F238E27FC236}">
                <a16:creationId xmlns:a16="http://schemas.microsoft.com/office/drawing/2014/main" id="{1FB7C0D7-5345-5804-EA34-B6BF08862971}"/>
              </a:ext>
            </a:extLst>
          </p:cNvPr>
          <p:cNvSpPr/>
          <p:nvPr/>
        </p:nvSpPr>
        <p:spPr bwMode="auto">
          <a:xfrm>
            <a:off x="4223792" y="908720"/>
            <a:ext cx="288032" cy="286380"/>
          </a:xfrm>
          <a:prstGeom prst="rightArrow">
            <a:avLst/>
          </a:prstGeom>
          <a:solidFill>
            <a:srgbClr val="0F90FF"/>
          </a:soli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tlCol="0" anchor="ctr"/>
          <a:lstStyle/>
          <a:p>
            <a:pPr algn="ctr"/>
            <a:endParaRPr lang="de-CH"/>
          </a:p>
        </p:txBody>
      </p:sp>
      <p:sp>
        <p:nvSpPr>
          <p:cNvPr id="5" name="TextBox 4">
            <a:extLst>
              <a:ext uri="{FF2B5EF4-FFF2-40B4-BE49-F238E27FC236}">
                <a16:creationId xmlns:a16="http://schemas.microsoft.com/office/drawing/2014/main" id="{B359D214-5F24-835F-A3EE-D68750E7784C}"/>
              </a:ext>
            </a:extLst>
          </p:cNvPr>
          <p:cNvSpPr txBox="1"/>
          <p:nvPr/>
        </p:nvSpPr>
        <p:spPr bwMode="auto">
          <a:xfrm>
            <a:off x="497430" y="2723186"/>
            <a:ext cx="2160240" cy="307777"/>
          </a:xfrm>
          <a:prstGeom prst="rect">
            <a:avLst/>
          </a:prstGeom>
          <a:noFill/>
        </p:spPr>
        <p:txBody>
          <a:bodyPr wrap="square" rtlCol="0">
            <a:spAutoFit/>
          </a:bodyPr>
          <a:lstStyle/>
          <a:p>
            <a:pPr algn="ctr"/>
            <a:r>
              <a:rPr lang="en-US" sz="1400" dirty="0">
                <a:latin typeface="+mn-lt"/>
              </a:rPr>
              <a:t>Each color represents a B</a:t>
            </a:r>
            <a:endParaRPr lang="de-CH" sz="1400" dirty="0">
              <a:latin typeface="+mn-lt"/>
            </a:endParaRPr>
          </a:p>
        </p:txBody>
      </p:sp>
      <p:sp>
        <p:nvSpPr>
          <p:cNvPr id="6" name="TextBox 5">
            <a:extLst>
              <a:ext uri="{FF2B5EF4-FFF2-40B4-BE49-F238E27FC236}">
                <a16:creationId xmlns:a16="http://schemas.microsoft.com/office/drawing/2014/main" id="{61BF5438-9C66-427B-688C-C06D670310D4}"/>
              </a:ext>
            </a:extLst>
          </p:cNvPr>
          <p:cNvSpPr txBox="1"/>
          <p:nvPr/>
        </p:nvSpPr>
        <p:spPr bwMode="auto">
          <a:xfrm>
            <a:off x="3431703" y="2615464"/>
            <a:ext cx="2160240" cy="523220"/>
          </a:xfrm>
          <a:prstGeom prst="rect">
            <a:avLst/>
          </a:prstGeom>
          <a:noFill/>
        </p:spPr>
        <p:txBody>
          <a:bodyPr wrap="square" rtlCol="0">
            <a:spAutoFit/>
          </a:bodyPr>
          <a:lstStyle/>
          <a:p>
            <a:pPr algn="ctr"/>
            <a:r>
              <a:rPr lang="en-US" sz="1400" dirty="0">
                <a:latin typeface="+mn-lt"/>
              </a:rPr>
              <a:t>Each color represents dipole length</a:t>
            </a:r>
            <a:endParaRPr lang="de-CH" sz="1400" dirty="0">
              <a:latin typeface="+mn-lt"/>
            </a:endParaRPr>
          </a:p>
        </p:txBody>
      </p:sp>
    </p:spTree>
    <p:extLst>
      <p:ext uri="{BB962C8B-B14F-4D97-AF65-F5344CB8AC3E}">
        <p14:creationId xmlns:p14="http://schemas.microsoft.com/office/powerpoint/2010/main" val="20988828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688650-27A7-C2A3-1206-FEF7F3F855AA}"/>
              </a:ext>
            </a:extLst>
          </p:cNvPr>
          <p:cNvSpPr>
            <a:spLocks noGrp="1"/>
          </p:cNvSpPr>
          <p:nvPr>
            <p:ph type="title"/>
          </p:nvPr>
        </p:nvSpPr>
        <p:spPr/>
        <p:txBody>
          <a:bodyPr/>
          <a:lstStyle/>
          <a:p>
            <a:r>
              <a:rPr lang="de-CH" dirty="0"/>
              <a:t>R56 </a:t>
            </a:r>
            <a:r>
              <a:rPr lang="de-CH" dirty="0" err="1"/>
              <a:t>computation</a:t>
            </a:r>
            <a:r>
              <a:rPr lang="de-CH" dirty="0"/>
              <a:t>: </a:t>
            </a:r>
            <a:r>
              <a:rPr lang="de-CH" dirty="0" err="1"/>
              <a:t>formula</a:t>
            </a:r>
            <a:r>
              <a:rPr lang="de-CH" dirty="0"/>
              <a:t>(s) </a:t>
            </a:r>
            <a:r>
              <a:rPr lang="de-CH" dirty="0" err="1"/>
              <a:t>vs</a:t>
            </a:r>
            <a:r>
              <a:rPr lang="de-CH" dirty="0"/>
              <a:t> MAD-X</a:t>
            </a:r>
          </a:p>
        </p:txBody>
      </p:sp>
      <p:sp>
        <p:nvSpPr>
          <p:cNvPr id="4" name="Slide Number Placeholder 3">
            <a:extLst>
              <a:ext uri="{FF2B5EF4-FFF2-40B4-BE49-F238E27FC236}">
                <a16:creationId xmlns:a16="http://schemas.microsoft.com/office/drawing/2014/main" id="{FD278875-233C-4190-17EE-280E42F258E3}"/>
              </a:ext>
            </a:extLst>
          </p:cNvPr>
          <p:cNvSpPr>
            <a:spLocks noGrp="1"/>
          </p:cNvSpPr>
          <p:nvPr>
            <p:ph type="sldNum" sz="quarter" idx="16"/>
          </p:nvPr>
        </p:nvSpPr>
        <p:spPr/>
        <p:txBody>
          <a:bodyPr/>
          <a:lstStyle/>
          <a:p>
            <a:pPr algn="r">
              <a:defRPr/>
            </a:pPr>
            <a:r>
              <a:rPr lang="de-DE"/>
              <a:t>page </a:t>
            </a:r>
            <a:fld id="{EBC07571-3134-BB4B-B83F-1A9FE18D34F3}" type="slidenum">
              <a:rPr lang="de-DE" smtClean="0"/>
              <a:t>51</a:t>
            </a:fld>
            <a:endParaRPr lang="de-DE"/>
          </a:p>
        </p:txBody>
      </p:sp>
      <p:pic>
        <p:nvPicPr>
          <p:cNvPr id="6" name="Picture 5">
            <a:extLst>
              <a:ext uri="{FF2B5EF4-FFF2-40B4-BE49-F238E27FC236}">
                <a16:creationId xmlns:a16="http://schemas.microsoft.com/office/drawing/2014/main" id="{D7523A64-8488-CDB9-B528-BCA2690986EA}"/>
              </a:ext>
            </a:extLst>
          </p:cNvPr>
          <p:cNvPicPr>
            <a:picLocks noChangeAspect="1"/>
          </p:cNvPicPr>
          <p:nvPr/>
        </p:nvPicPr>
        <p:blipFill>
          <a:blip r:embed="rId2"/>
          <a:stretch>
            <a:fillRect/>
          </a:stretch>
        </p:blipFill>
        <p:spPr>
          <a:xfrm>
            <a:off x="1127448" y="904172"/>
            <a:ext cx="2912302" cy="2179760"/>
          </a:xfrm>
          <a:prstGeom prst="rect">
            <a:avLst/>
          </a:prstGeom>
        </p:spPr>
      </p:pic>
      <p:sp>
        <p:nvSpPr>
          <p:cNvPr id="8" name="TextBox 7">
            <a:extLst>
              <a:ext uri="{FF2B5EF4-FFF2-40B4-BE49-F238E27FC236}">
                <a16:creationId xmlns:a16="http://schemas.microsoft.com/office/drawing/2014/main" id="{39B73085-CA6F-2B22-0319-F6C814CC136C}"/>
              </a:ext>
            </a:extLst>
          </p:cNvPr>
          <p:cNvSpPr txBox="1"/>
          <p:nvPr/>
        </p:nvSpPr>
        <p:spPr bwMode="auto">
          <a:xfrm>
            <a:off x="4643838" y="1409277"/>
            <a:ext cx="6096000" cy="584775"/>
          </a:xfrm>
          <a:prstGeom prst="rect">
            <a:avLst/>
          </a:prstGeom>
          <a:noFill/>
        </p:spPr>
        <p:txBody>
          <a:bodyPr wrap="square">
            <a:spAutoFit/>
          </a:bodyPr>
          <a:lstStyle/>
          <a:p>
            <a:r>
              <a:rPr lang="de-CH" sz="1600" kern="100" dirty="0">
                <a:effectLst/>
                <a:latin typeface="Calibri" panose="020F0502020204030204" pitchFamily="34" charset="0"/>
                <a:ea typeface="Calibri" panose="020F0502020204030204" pitchFamily="34" charset="0"/>
                <a:cs typeface="Times New Roman" panose="02020603050405020304" pitchFamily="18" charset="0"/>
              </a:rPr>
              <a:t>R56 = -(</a:t>
            </a:r>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alpha</a:t>
            </a:r>
            <a:r>
              <a:rPr lang="de-CH" sz="1600" kern="100" dirty="0">
                <a:effectLst/>
                <a:latin typeface="Calibri" panose="020F0502020204030204" pitchFamily="34" charset="0"/>
                <a:ea typeface="Calibri" panose="020F0502020204030204" pitchFamily="34" charset="0"/>
                <a:cs typeface="Times New Roman" panose="02020603050405020304" pitchFamily="18" charset="0"/>
              </a:rPr>
              <a:t>[</a:t>
            </a:r>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deg</a:t>
            </a:r>
            <a:r>
              <a:rPr lang="de-CH" sz="1600" kern="100" dirty="0">
                <a:effectLst/>
                <a:latin typeface="Calibri" panose="020F0502020204030204" pitchFamily="34" charset="0"/>
                <a:ea typeface="Calibri" panose="020F0502020204030204" pitchFamily="34" charset="0"/>
                <a:cs typeface="Times New Roman" panose="02020603050405020304" pitchFamily="18" charset="0"/>
              </a:rPr>
              <a:t>]*</a:t>
            </a:r>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pi</a:t>
            </a:r>
            <a:r>
              <a:rPr lang="de-CH" sz="1600" kern="100" dirty="0">
                <a:effectLst/>
                <a:latin typeface="Calibri" panose="020F0502020204030204" pitchFamily="34" charset="0"/>
                <a:ea typeface="Calibri" panose="020F0502020204030204" pitchFamily="34" charset="0"/>
                <a:cs typeface="Times New Roman" panose="02020603050405020304" pitchFamily="18" charset="0"/>
              </a:rPr>
              <a:t>/180)^2 * (2*L12 + 4/3*LB) </a:t>
            </a:r>
          </a:p>
          <a:p>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alpha</a:t>
            </a:r>
            <a:r>
              <a:rPr lang="de-CH" sz="1600" kern="100" dirty="0">
                <a:effectLst/>
                <a:latin typeface="Calibri" panose="020F0502020204030204" pitchFamily="34" charset="0"/>
                <a:ea typeface="Calibri" panose="020F0502020204030204" pitchFamily="34" charset="0"/>
                <a:cs typeface="Times New Roman" panose="02020603050405020304" pitchFamily="18" charset="0"/>
              </a:rPr>
              <a:t>[</a:t>
            </a:r>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deg</a:t>
            </a:r>
            <a:r>
              <a:rPr lang="de-CH" sz="1600" kern="100" dirty="0">
                <a:effectLst/>
                <a:latin typeface="Calibri" panose="020F0502020204030204" pitchFamily="34" charset="0"/>
                <a:ea typeface="Calibri" panose="020F0502020204030204" pitchFamily="34" charset="0"/>
                <a:cs typeface="Times New Roman" panose="02020603050405020304" pitchFamily="18" charset="0"/>
              </a:rPr>
              <a:t>] = </a:t>
            </a:r>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sqrt</a:t>
            </a:r>
            <a:r>
              <a:rPr lang="de-CH" sz="1600" kern="100" dirty="0">
                <a:effectLst/>
                <a:latin typeface="Calibri" panose="020F0502020204030204" pitchFamily="34" charset="0"/>
                <a:ea typeface="Calibri" panose="020F0502020204030204" pitchFamily="34" charset="0"/>
                <a:cs typeface="Times New Roman" panose="02020603050405020304" pitchFamily="18" charset="0"/>
              </a:rPr>
              <a:t>(-r56/(2*L12 + 4/3*LB))*180/</a:t>
            </a:r>
            <a:r>
              <a:rPr lang="de-CH" sz="1600" kern="100" dirty="0" err="1">
                <a:effectLst/>
                <a:latin typeface="Calibri" panose="020F0502020204030204" pitchFamily="34" charset="0"/>
                <a:ea typeface="Calibri" panose="020F0502020204030204" pitchFamily="34" charset="0"/>
                <a:cs typeface="Times New Roman" panose="02020603050405020304" pitchFamily="18" charset="0"/>
              </a:rPr>
              <a:t>pi</a:t>
            </a:r>
            <a:endParaRPr lang="de-CH"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B4EE5334-AD03-B49B-239A-CD8DC513FAAC}"/>
              </a:ext>
            </a:extLst>
          </p:cNvPr>
          <p:cNvPicPr>
            <a:picLocks noChangeAspect="1"/>
          </p:cNvPicPr>
          <p:nvPr/>
        </p:nvPicPr>
        <p:blipFill>
          <a:blip r:embed="rId3"/>
          <a:stretch>
            <a:fillRect/>
          </a:stretch>
        </p:blipFill>
        <p:spPr>
          <a:xfrm>
            <a:off x="3503713" y="3069583"/>
            <a:ext cx="4966496" cy="3724872"/>
          </a:xfrm>
          <a:prstGeom prst="rect">
            <a:avLst/>
          </a:prstGeom>
        </p:spPr>
      </p:pic>
      <p:sp>
        <p:nvSpPr>
          <p:cNvPr id="10" name="TextBox 9">
            <a:extLst>
              <a:ext uri="{FF2B5EF4-FFF2-40B4-BE49-F238E27FC236}">
                <a16:creationId xmlns:a16="http://schemas.microsoft.com/office/drawing/2014/main" id="{444B7A5B-A534-46EE-20C5-87A6A11F37E0}"/>
              </a:ext>
            </a:extLst>
          </p:cNvPr>
          <p:cNvSpPr txBox="1"/>
          <p:nvPr/>
        </p:nvSpPr>
        <p:spPr bwMode="auto">
          <a:xfrm>
            <a:off x="8688288" y="4951674"/>
            <a:ext cx="3336996" cy="1323439"/>
          </a:xfrm>
          <a:prstGeom prst="rect">
            <a:avLst/>
          </a:prstGeom>
          <a:noFill/>
        </p:spPr>
        <p:txBody>
          <a:bodyPr wrap="square">
            <a:spAutoFit/>
          </a:bodyPr>
          <a:lstStyle/>
          <a:p>
            <a:r>
              <a:rPr lang="de-CH" sz="1600" b="1" i="0" dirty="0" err="1">
                <a:effectLst/>
                <a:latin typeface="Menlo"/>
              </a:rPr>
              <a:t>Matlab</a:t>
            </a:r>
            <a:endParaRPr lang="de-CH" sz="1600" b="1" i="0" dirty="0">
              <a:effectLst/>
              <a:latin typeface="Menlo"/>
            </a:endParaRPr>
          </a:p>
          <a:p>
            <a:r>
              <a:rPr lang="de-CH" sz="1600" b="0" i="0" dirty="0">
                <a:effectLst/>
                <a:latin typeface="Menlo"/>
              </a:rPr>
              <a:t>B = 1.5 </a:t>
            </a:r>
          </a:p>
          <a:p>
            <a:r>
              <a:rPr lang="de-CH" sz="1600" b="0" i="0" dirty="0" err="1">
                <a:effectLst/>
                <a:latin typeface="Menlo"/>
              </a:rPr>
              <a:t>L_dip</a:t>
            </a:r>
            <a:r>
              <a:rPr lang="de-CH" sz="1600" b="0" i="0" dirty="0">
                <a:effectLst/>
                <a:latin typeface="Menlo"/>
              </a:rPr>
              <a:t> = 5 </a:t>
            </a:r>
          </a:p>
          <a:p>
            <a:r>
              <a:rPr lang="de-CH" sz="1600" b="0" i="0" dirty="0" err="1">
                <a:effectLst/>
                <a:latin typeface="Menlo"/>
              </a:rPr>
              <a:t>Delta_L</a:t>
            </a:r>
            <a:r>
              <a:rPr lang="de-CH" sz="1600" b="0" i="0" dirty="0">
                <a:effectLst/>
                <a:latin typeface="Menlo"/>
              </a:rPr>
              <a:t> = 10;</a:t>
            </a:r>
          </a:p>
          <a:p>
            <a:r>
              <a:rPr lang="de-CH" sz="1600" b="0" i="0" dirty="0">
                <a:effectLst/>
                <a:latin typeface="Menlo"/>
              </a:rPr>
              <a:t>R56 =   0.3370</a:t>
            </a:r>
          </a:p>
        </p:txBody>
      </p:sp>
      <p:sp>
        <p:nvSpPr>
          <p:cNvPr id="11" name="TextBox 10">
            <a:extLst>
              <a:ext uri="{FF2B5EF4-FFF2-40B4-BE49-F238E27FC236}">
                <a16:creationId xmlns:a16="http://schemas.microsoft.com/office/drawing/2014/main" id="{7DA4E7C4-85E0-5089-C50E-BF1942AAC0DE}"/>
              </a:ext>
            </a:extLst>
          </p:cNvPr>
          <p:cNvSpPr txBox="1"/>
          <p:nvPr/>
        </p:nvSpPr>
        <p:spPr bwMode="auto">
          <a:xfrm>
            <a:off x="7021406" y="4007742"/>
            <a:ext cx="1152128" cy="338554"/>
          </a:xfrm>
          <a:prstGeom prst="rect">
            <a:avLst/>
          </a:prstGeom>
          <a:noFill/>
        </p:spPr>
        <p:txBody>
          <a:bodyPr wrap="square" rtlCol="0">
            <a:spAutoFit/>
          </a:bodyPr>
          <a:lstStyle/>
          <a:p>
            <a:r>
              <a:rPr lang="fr-CH" b="1" dirty="0"/>
              <a:t>MAD-X</a:t>
            </a:r>
            <a:endParaRPr lang="de-CH" b="1" dirty="0"/>
          </a:p>
        </p:txBody>
      </p:sp>
      <p:sp>
        <p:nvSpPr>
          <p:cNvPr id="2" name="TextBox 1">
            <a:extLst>
              <a:ext uri="{FF2B5EF4-FFF2-40B4-BE49-F238E27FC236}">
                <a16:creationId xmlns:a16="http://schemas.microsoft.com/office/drawing/2014/main" id="{BBB163E8-D355-DFB6-0210-979A2118739A}"/>
              </a:ext>
            </a:extLst>
          </p:cNvPr>
          <p:cNvSpPr txBox="1"/>
          <p:nvPr/>
        </p:nvSpPr>
        <p:spPr bwMode="auto">
          <a:xfrm>
            <a:off x="10356786" y="2469418"/>
            <a:ext cx="936104" cy="1200329"/>
          </a:xfrm>
          <a:prstGeom prst="rect">
            <a:avLst/>
          </a:prstGeom>
          <a:solidFill>
            <a:srgbClr val="00B050"/>
          </a:solidFill>
        </p:spPr>
        <p:txBody>
          <a:bodyPr wrap="square" rtlCol="0">
            <a:spAutoFit/>
          </a:bodyPr>
          <a:lstStyle/>
          <a:p>
            <a:pPr marL="285750" indent="-285750">
              <a:buClr>
                <a:schemeClr val="bg1"/>
              </a:buClr>
              <a:buFont typeface="Wingdings" panose="05000000000000000000" pitchFamily="2" charset="2"/>
              <a:buChar char="ü"/>
            </a:pPr>
            <a:r>
              <a:rPr lang="en-US" sz="7200" dirty="0"/>
              <a:t> </a:t>
            </a:r>
            <a:endParaRPr lang="de-CH" sz="7200" dirty="0"/>
          </a:p>
        </p:txBody>
      </p:sp>
    </p:spTree>
    <p:extLst>
      <p:ext uri="{BB962C8B-B14F-4D97-AF65-F5344CB8AC3E}">
        <p14:creationId xmlns:p14="http://schemas.microsoft.com/office/powerpoint/2010/main" val="31293994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06B9DA-43A0-1B5A-36EB-80A7494C451F}"/>
              </a:ext>
            </a:extLst>
          </p:cNvPr>
          <p:cNvSpPr>
            <a:spLocks noGrp="1"/>
          </p:cNvSpPr>
          <p:nvPr>
            <p:ph type="title"/>
          </p:nvPr>
        </p:nvSpPr>
        <p:spPr/>
        <p:txBody>
          <a:bodyPr/>
          <a:lstStyle/>
          <a:p>
            <a:r>
              <a:rPr lang="de-CH" dirty="0" err="1"/>
              <a:t>Config</a:t>
            </a:r>
            <a:r>
              <a:rPr lang="de-CH" dirty="0"/>
              <a:t> </a:t>
            </a:r>
            <a:r>
              <a:rPr lang="de-CH" dirty="0" err="1"/>
              <a:t>with</a:t>
            </a:r>
            <a:r>
              <a:rPr lang="de-CH" dirty="0"/>
              <a:t> </a:t>
            </a:r>
            <a:r>
              <a:rPr lang="de-CH" dirty="0" err="1"/>
              <a:t>smaller</a:t>
            </a:r>
            <a:r>
              <a:rPr lang="de-CH" dirty="0"/>
              <a:t> R56: R56 = 0.4 m, </a:t>
            </a:r>
            <a:r>
              <a:rPr lang="de-CH" b="1" dirty="0">
                <a:solidFill>
                  <a:srgbClr val="0F90FF"/>
                </a:solidFill>
              </a:rPr>
              <a:t>S-band</a:t>
            </a:r>
          </a:p>
        </p:txBody>
      </p:sp>
      <p:sp>
        <p:nvSpPr>
          <p:cNvPr id="4" name="Slide Number Placeholder 3">
            <a:extLst>
              <a:ext uri="{FF2B5EF4-FFF2-40B4-BE49-F238E27FC236}">
                <a16:creationId xmlns:a16="http://schemas.microsoft.com/office/drawing/2014/main" id="{C2BD6E97-555D-A9EF-52FD-160CECAFDF01}"/>
              </a:ext>
            </a:extLst>
          </p:cNvPr>
          <p:cNvSpPr>
            <a:spLocks noGrp="1"/>
          </p:cNvSpPr>
          <p:nvPr>
            <p:ph type="sldNum" sz="quarter" idx="16"/>
          </p:nvPr>
        </p:nvSpPr>
        <p:spPr/>
        <p:txBody>
          <a:bodyPr/>
          <a:lstStyle/>
          <a:p>
            <a:pPr algn="r">
              <a:defRPr/>
            </a:pPr>
            <a:r>
              <a:rPr lang="de-DE"/>
              <a:t>page </a:t>
            </a:r>
            <a:fld id="{EBC07571-3134-BB4B-B83F-1A9FE18D34F3}" type="slidenum">
              <a:rPr lang="de-DE" smtClean="0"/>
              <a:t>52</a:t>
            </a:fld>
            <a:endParaRPr lang="de-DE"/>
          </a:p>
        </p:txBody>
      </p:sp>
      <p:pic>
        <p:nvPicPr>
          <p:cNvPr id="5" name="Picture 4">
            <a:extLst>
              <a:ext uri="{FF2B5EF4-FFF2-40B4-BE49-F238E27FC236}">
                <a16:creationId xmlns:a16="http://schemas.microsoft.com/office/drawing/2014/main" id="{89C3B440-D868-BAEB-9825-0FBF77430AF1}"/>
              </a:ext>
            </a:extLst>
          </p:cNvPr>
          <p:cNvPicPr>
            <a:picLocks noChangeAspect="1"/>
          </p:cNvPicPr>
          <p:nvPr/>
        </p:nvPicPr>
        <p:blipFill>
          <a:blip r:embed="rId2"/>
          <a:stretch>
            <a:fillRect/>
          </a:stretch>
        </p:blipFill>
        <p:spPr>
          <a:xfrm>
            <a:off x="4511824" y="1052736"/>
            <a:ext cx="5882640" cy="929640"/>
          </a:xfrm>
          <a:prstGeom prst="rect">
            <a:avLst/>
          </a:prstGeom>
        </p:spPr>
      </p:pic>
      <p:pic>
        <p:nvPicPr>
          <p:cNvPr id="6" name="Picture 5">
            <a:extLst>
              <a:ext uri="{FF2B5EF4-FFF2-40B4-BE49-F238E27FC236}">
                <a16:creationId xmlns:a16="http://schemas.microsoft.com/office/drawing/2014/main" id="{3573837B-9A1E-6AC0-AA36-9EA1F85C7098}"/>
              </a:ext>
            </a:extLst>
          </p:cNvPr>
          <p:cNvPicPr>
            <a:picLocks noChangeAspect="1"/>
          </p:cNvPicPr>
          <p:nvPr/>
        </p:nvPicPr>
        <p:blipFill>
          <a:blip r:embed="rId3"/>
          <a:stretch>
            <a:fillRect/>
          </a:stretch>
        </p:blipFill>
        <p:spPr>
          <a:xfrm>
            <a:off x="983432" y="1052736"/>
            <a:ext cx="3390900" cy="929640"/>
          </a:xfrm>
          <a:prstGeom prst="rect">
            <a:avLst/>
          </a:prstGeom>
        </p:spPr>
      </p:pic>
      <p:pic>
        <p:nvPicPr>
          <p:cNvPr id="7" name="Picture 6">
            <a:extLst>
              <a:ext uri="{FF2B5EF4-FFF2-40B4-BE49-F238E27FC236}">
                <a16:creationId xmlns:a16="http://schemas.microsoft.com/office/drawing/2014/main" id="{D525362B-A12A-8FCE-F347-A64740BCD066}"/>
              </a:ext>
            </a:extLst>
          </p:cNvPr>
          <p:cNvPicPr>
            <a:picLocks noChangeAspect="1"/>
          </p:cNvPicPr>
          <p:nvPr/>
        </p:nvPicPr>
        <p:blipFill>
          <a:blip r:embed="rId4"/>
          <a:stretch>
            <a:fillRect/>
          </a:stretch>
        </p:blipFill>
        <p:spPr>
          <a:xfrm>
            <a:off x="1991544" y="3212976"/>
            <a:ext cx="7520940" cy="2999232"/>
          </a:xfrm>
          <a:prstGeom prst="rect">
            <a:avLst/>
          </a:prstGeom>
        </p:spPr>
      </p:pic>
    </p:spTree>
    <p:extLst>
      <p:ext uri="{BB962C8B-B14F-4D97-AF65-F5344CB8AC3E}">
        <p14:creationId xmlns:p14="http://schemas.microsoft.com/office/powerpoint/2010/main" val="38696942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06B9DA-43A0-1B5A-36EB-80A7494C451F}"/>
              </a:ext>
            </a:extLst>
          </p:cNvPr>
          <p:cNvSpPr>
            <a:spLocks noGrp="1"/>
          </p:cNvSpPr>
          <p:nvPr>
            <p:ph type="title"/>
          </p:nvPr>
        </p:nvSpPr>
        <p:spPr/>
        <p:txBody>
          <a:bodyPr/>
          <a:lstStyle/>
          <a:p>
            <a:r>
              <a:rPr lang="de-CH" dirty="0" err="1"/>
              <a:t>Config</a:t>
            </a:r>
            <a:r>
              <a:rPr lang="de-CH" dirty="0"/>
              <a:t> </a:t>
            </a:r>
            <a:r>
              <a:rPr lang="de-CH" dirty="0" err="1"/>
              <a:t>with</a:t>
            </a:r>
            <a:r>
              <a:rPr lang="de-CH" dirty="0"/>
              <a:t> </a:t>
            </a:r>
            <a:r>
              <a:rPr lang="de-CH" dirty="0" err="1"/>
              <a:t>smaller</a:t>
            </a:r>
            <a:r>
              <a:rPr lang="de-CH" dirty="0"/>
              <a:t> R56: R56 = 0.4 m, </a:t>
            </a:r>
            <a:r>
              <a:rPr lang="de-CH" b="1" dirty="0">
                <a:solidFill>
                  <a:srgbClr val="0F90FF"/>
                </a:solidFill>
              </a:rPr>
              <a:t>C-band</a:t>
            </a:r>
          </a:p>
        </p:txBody>
      </p:sp>
      <p:sp>
        <p:nvSpPr>
          <p:cNvPr id="4" name="Slide Number Placeholder 3">
            <a:extLst>
              <a:ext uri="{FF2B5EF4-FFF2-40B4-BE49-F238E27FC236}">
                <a16:creationId xmlns:a16="http://schemas.microsoft.com/office/drawing/2014/main" id="{C2BD6E97-555D-A9EF-52FD-160CECAFDF01}"/>
              </a:ext>
            </a:extLst>
          </p:cNvPr>
          <p:cNvSpPr>
            <a:spLocks noGrp="1"/>
          </p:cNvSpPr>
          <p:nvPr>
            <p:ph type="sldNum" sz="quarter" idx="16"/>
          </p:nvPr>
        </p:nvSpPr>
        <p:spPr/>
        <p:txBody>
          <a:bodyPr/>
          <a:lstStyle/>
          <a:p>
            <a:pPr algn="r">
              <a:defRPr/>
            </a:pPr>
            <a:r>
              <a:rPr lang="de-DE"/>
              <a:t>page </a:t>
            </a:r>
            <a:fld id="{EBC07571-3134-BB4B-B83F-1A9FE18D34F3}" type="slidenum">
              <a:rPr lang="de-DE" smtClean="0"/>
              <a:t>53</a:t>
            </a:fld>
            <a:endParaRPr lang="de-DE"/>
          </a:p>
        </p:txBody>
      </p:sp>
      <p:pic>
        <p:nvPicPr>
          <p:cNvPr id="2" name="Picture 1">
            <a:extLst>
              <a:ext uri="{FF2B5EF4-FFF2-40B4-BE49-F238E27FC236}">
                <a16:creationId xmlns:a16="http://schemas.microsoft.com/office/drawing/2014/main" id="{2999464F-6CB3-80F0-8B2B-FF937BA0E052}"/>
              </a:ext>
            </a:extLst>
          </p:cNvPr>
          <p:cNvPicPr>
            <a:picLocks noChangeAspect="1"/>
          </p:cNvPicPr>
          <p:nvPr/>
        </p:nvPicPr>
        <p:blipFill>
          <a:blip r:embed="rId2"/>
          <a:stretch>
            <a:fillRect/>
          </a:stretch>
        </p:blipFill>
        <p:spPr>
          <a:xfrm>
            <a:off x="1378951" y="1052736"/>
            <a:ext cx="2781300" cy="929640"/>
          </a:xfrm>
          <a:prstGeom prst="rect">
            <a:avLst/>
          </a:prstGeom>
        </p:spPr>
      </p:pic>
      <p:pic>
        <p:nvPicPr>
          <p:cNvPr id="5" name="Picture 4">
            <a:extLst>
              <a:ext uri="{FF2B5EF4-FFF2-40B4-BE49-F238E27FC236}">
                <a16:creationId xmlns:a16="http://schemas.microsoft.com/office/drawing/2014/main" id="{795EE0B5-3EC1-1A88-D972-A044E3DF45CF}"/>
              </a:ext>
            </a:extLst>
          </p:cNvPr>
          <p:cNvPicPr>
            <a:picLocks noChangeAspect="1"/>
          </p:cNvPicPr>
          <p:nvPr/>
        </p:nvPicPr>
        <p:blipFill>
          <a:blip r:embed="rId3"/>
          <a:stretch>
            <a:fillRect/>
          </a:stretch>
        </p:blipFill>
        <p:spPr>
          <a:xfrm>
            <a:off x="4511824" y="1052736"/>
            <a:ext cx="5882640" cy="929640"/>
          </a:xfrm>
          <a:prstGeom prst="rect">
            <a:avLst/>
          </a:prstGeom>
        </p:spPr>
      </p:pic>
      <p:sp>
        <p:nvSpPr>
          <p:cNvPr id="6" name="TextBox 5">
            <a:extLst>
              <a:ext uri="{FF2B5EF4-FFF2-40B4-BE49-F238E27FC236}">
                <a16:creationId xmlns:a16="http://schemas.microsoft.com/office/drawing/2014/main" id="{915A2094-3F4F-48EB-ED98-2D6F4DC39737}"/>
              </a:ext>
            </a:extLst>
          </p:cNvPr>
          <p:cNvSpPr txBox="1"/>
          <p:nvPr/>
        </p:nvSpPr>
        <p:spPr bwMode="auto">
          <a:xfrm>
            <a:off x="1378951" y="2204864"/>
            <a:ext cx="7885401" cy="338554"/>
          </a:xfrm>
          <a:prstGeom prst="rect">
            <a:avLst/>
          </a:prstGeom>
          <a:noFill/>
        </p:spPr>
        <p:txBody>
          <a:bodyPr wrap="square" rtlCol="0">
            <a:spAutoFit/>
          </a:bodyPr>
          <a:lstStyle/>
          <a:p>
            <a:r>
              <a:rPr lang="de-CH" dirty="0" err="1"/>
              <a:t>With</a:t>
            </a:r>
            <a:r>
              <a:rPr lang="de-CH" dirty="0"/>
              <a:t> +1% and -1%, I </a:t>
            </a:r>
            <a:r>
              <a:rPr lang="de-CH" dirty="0" err="1"/>
              <a:t>remove</a:t>
            </a:r>
            <a:r>
              <a:rPr lang="de-CH" dirty="0"/>
              <a:t> </a:t>
            </a:r>
            <a:r>
              <a:rPr lang="de-CH" dirty="0" err="1"/>
              <a:t>the</a:t>
            </a:r>
            <a:r>
              <a:rPr lang="de-CH" dirty="0"/>
              <a:t> off-</a:t>
            </a:r>
            <a:r>
              <a:rPr lang="de-CH" dirty="0" err="1"/>
              <a:t>energy</a:t>
            </a:r>
            <a:r>
              <a:rPr lang="de-CH" dirty="0"/>
              <a:t> at </a:t>
            </a:r>
            <a:r>
              <a:rPr lang="de-CH" dirty="0" err="1"/>
              <a:t>the</a:t>
            </a:r>
            <a:r>
              <a:rPr lang="de-CH" dirty="0"/>
              <a:t> end</a:t>
            </a:r>
          </a:p>
        </p:txBody>
      </p:sp>
      <p:pic>
        <p:nvPicPr>
          <p:cNvPr id="7" name="Picture 6">
            <a:extLst>
              <a:ext uri="{FF2B5EF4-FFF2-40B4-BE49-F238E27FC236}">
                <a16:creationId xmlns:a16="http://schemas.microsoft.com/office/drawing/2014/main" id="{29A45C7C-E23C-FA4D-AE61-1B2FBFD8DFE1}"/>
              </a:ext>
            </a:extLst>
          </p:cNvPr>
          <p:cNvPicPr>
            <a:picLocks noChangeAspect="1"/>
          </p:cNvPicPr>
          <p:nvPr/>
        </p:nvPicPr>
        <p:blipFill>
          <a:blip r:embed="rId4"/>
          <a:stretch>
            <a:fillRect/>
          </a:stretch>
        </p:blipFill>
        <p:spPr>
          <a:xfrm>
            <a:off x="263352" y="2924944"/>
            <a:ext cx="11543928" cy="2484724"/>
          </a:xfrm>
          <a:prstGeom prst="rect">
            <a:avLst/>
          </a:prstGeom>
        </p:spPr>
      </p:pic>
    </p:spTree>
    <p:extLst>
      <p:ext uri="{BB962C8B-B14F-4D97-AF65-F5344CB8AC3E}">
        <p14:creationId xmlns:p14="http://schemas.microsoft.com/office/powerpoint/2010/main" val="37259035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D2C559-B76F-2AD0-3CE4-295D9BEC37FC}"/>
              </a:ext>
            </a:extLst>
          </p:cNvPr>
          <p:cNvSpPr>
            <a:spLocks noGrp="1"/>
          </p:cNvSpPr>
          <p:nvPr>
            <p:ph sz="quarter" idx="13"/>
          </p:nvPr>
        </p:nvSpPr>
        <p:spPr>
          <a:xfrm>
            <a:off x="1271464" y="980728"/>
            <a:ext cx="10322983" cy="5760640"/>
          </a:xfrm>
        </p:spPr>
        <p:txBody>
          <a:bodyPr/>
          <a:lstStyle/>
          <a:p>
            <a:pPr marL="342900" indent="-342900">
              <a:buFont typeface="+mj-lt"/>
              <a:buAutoNum type="arabicPeriod"/>
            </a:pPr>
            <a:r>
              <a:rPr lang="de-CH" sz="1600" dirty="0"/>
              <a:t>Swap </a:t>
            </a:r>
            <a:r>
              <a:rPr lang="de-CH" sz="1600" dirty="0" err="1"/>
              <a:t>the</a:t>
            </a:r>
            <a:r>
              <a:rPr lang="de-CH" sz="1600" dirty="0"/>
              <a:t> </a:t>
            </a:r>
            <a:r>
              <a:rPr lang="de-CH" sz="1600" dirty="0" err="1"/>
              <a:t>slope</a:t>
            </a:r>
            <a:r>
              <a:rPr lang="de-CH" sz="1600" dirty="0"/>
              <a:t> </a:t>
            </a:r>
            <a:r>
              <a:rPr lang="de-CH" sz="1600" dirty="0" err="1"/>
              <a:t>of</a:t>
            </a:r>
            <a:r>
              <a:rPr lang="de-CH" sz="1600" dirty="0"/>
              <a:t> </a:t>
            </a:r>
            <a:r>
              <a:rPr lang="de-CH" sz="1600" dirty="0" err="1"/>
              <a:t>the</a:t>
            </a:r>
            <a:r>
              <a:rPr lang="de-CH" sz="1600" dirty="0"/>
              <a:t> RF pulse (</a:t>
            </a:r>
            <a:r>
              <a:rPr lang="de-CH" sz="1600" dirty="0" err="1"/>
              <a:t>even</a:t>
            </a:r>
            <a:r>
              <a:rPr lang="de-CH" sz="1600" dirty="0"/>
              <a:t> + and </a:t>
            </a:r>
            <a:r>
              <a:rPr lang="de-CH" sz="1600" dirty="0" err="1"/>
              <a:t>odd</a:t>
            </a:r>
            <a:r>
              <a:rPr lang="de-CH" sz="1600" dirty="0"/>
              <a:t> -) </a:t>
            </a:r>
            <a:r>
              <a:rPr lang="de-CH" sz="1600" dirty="0" err="1"/>
              <a:t>to</a:t>
            </a:r>
            <a:r>
              <a:rPr lang="de-CH" sz="1600" dirty="0"/>
              <a:t> </a:t>
            </a:r>
            <a:r>
              <a:rPr lang="de-CH" sz="1600" dirty="0" err="1"/>
              <a:t>compensate</a:t>
            </a:r>
            <a:r>
              <a:rPr lang="de-CH" sz="1600" dirty="0"/>
              <a:t> </a:t>
            </a:r>
            <a:r>
              <a:rPr lang="de-CH" sz="1600" dirty="0" err="1"/>
              <a:t>the</a:t>
            </a:r>
            <a:r>
              <a:rPr lang="de-CH" sz="1600" dirty="0"/>
              <a:t> </a:t>
            </a:r>
            <a:r>
              <a:rPr lang="de-CH" sz="1600" dirty="0" err="1"/>
              <a:t>voltage</a:t>
            </a:r>
            <a:r>
              <a:rPr lang="de-CH" sz="1600" dirty="0"/>
              <a:t> </a:t>
            </a:r>
            <a:r>
              <a:rPr lang="de-CH" sz="1600" dirty="0" err="1"/>
              <a:t>variation</a:t>
            </a:r>
            <a:r>
              <a:rPr lang="de-CH" sz="1600" dirty="0"/>
              <a:t> </a:t>
            </a:r>
            <a:r>
              <a:rPr lang="de-CH" sz="1600" dirty="0" err="1"/>
              <a:t>along</a:t>
            </a:r>
            <a:r>
              <a:rPr lang="de-CH" sz="1600" dirty="0"/>
              <a:t> </a:t>
            </a:r>
            <a:r>
              <a:rPr lang="de-CH" sz="1600" dirty="0" err="1"/>
              <a:t>the</a:t>
            </a:r>
            <a:r>
              <a:rPr lang="de-CH" sz="1600" dirty="0"/>
              <a:t> pulse: possible?</a:t>
            </a:r>
          </a:p>
          <a:p>
            <a:pPr marL="0" indent="0">
              <a:buNone/>
            </a:pPr>
            <a:endParaRPr lang="de-CH" sz="1600" dirty="0"/>
          </a:p>
          <a:p>
            <a:pPr marL="342900" indent="-342900">
              <a:buFont typeface="+mj-lt"/>
              <a:buAutoNum type="arabicPeriod" startAt="2"/>
            </a:pPr>
            <a:r>
              <a:rPr lang="de-CH" sz="1600" dirty="0" err="1"/>
              <a:t>Install</a:t>
            </a:r>
            <a:r>
              <a:rPr lang="de-CH" sz="1600" dirty="0"/>
              <a:t> </a:t>
            </a:r>
            <a:r>
              <a:rPr lang="de-CH" sz="1600" dirty="0" err="1"/>
              <a:t>the</a:t>
            </a:r>
            <a:r>
              <a:rPr lang="de-CH" sz="1600" dirty="0"/>
              <a:t> </a:t>
            </a:r>
            <a:r>
              <a:rPr lang="de-CH" sz="1600" dirty="0" err="1"/>
              <a:t>cavities</a:t>
            </a:r>
            <a:r>
              <a:rPr lang="de-CH" sz="1600" dirty="0"/>
              <a:t> </a:t>
            </a:r>
            <a:r>
              <a:rPr lang="de-CH" sz="1600" dirty="0" err="1"/>
              <a:t>of</a:t>
            </a:r>
            <a:r>
              <a:rPr lang="de-CH" sz="1600" dirty="0"/>
              <a:t> </a:t>
            </a:r>
            <a:r>
              <a:rPr lang="de-CH" sz="1600" dirty="0" err="1"/>
              <a:t>the</a:t>
            </a:r>
            <a:r>
              <a:rPr lang="de-CH" sz="1600" dirty="0"/>
              <a:t> </a:t>
            </a:r>
            <a:r>
              <a:rPr lang="de-CH" sz="1600" dirty="0" err="1"/>
              <a:t>EnCompr</a:t>
            </a:r>
            <a:r>
              <a:rPr lang="de-CH" sz="1600" dirty="0"/>
              <a:t> </a:t>
            </a:r>
            <a:r>
              <a:rPr lang="de-CH" sz="1600" dirty="0" err="1"/>
              <a:t>inside</a:t>
            </a:r>
            <a:r>
              <a:rPr lang="de-CH" sz="1600" dirty="0"/>
              <a:t> </a:t>
            </a:r>
            <a:r>
              <a:rPr lang="de-CH" sz="1600" dirty="0" err="1"/>
              <a:t>the</a:t>
            </a:r>
            <a:r>
              <a:rPr lang="de-CH" sz="1600" dirty="0"/>
              <a:t> </a:t>
            </a:r>
            <a:r>
              <a:rPr lang="de-CH" sz="1600" dirty="0" err="1"/>
              <a:t>transfer</a:t>
            </a:r>
            <a:r>
              <a:rPr lang="de-CH" sz="1600" dirty="0"/>
              <a:t> </a:t>
            </a:r>
            <a:r>
              <a:rPr lang="de-CH" sz="1600" dirty="0" err="1"/>
              <a:t>line</a:t>
            </a:r>
            <a:r>
              <a:rPr lang="de-CH" sz="1600" dirty="0"/>
              <a:t> at </a:t>
            </a:r>
            <a:r>
              <a:rPr lang="de-CH" sz="1600" dirty="0" err="1"/>
              <a:t>the</a:t>
            </a:r>
            <a:r>
              <a:rPr lang="de-CH" sz="1600" dirty="0"/>
              <a:t> opportune </a:t>
            </a:r>
            <a:r>
              <a:rPr lang="de-CH" sz="1600" dirty="0" err="1"/>
              <a:t>value</a:t>
            </a:r>
            <a:r>
              <a:rPr lang="de-CH" sz="1600" dirty="0"/>
              <a:t> </a:t>
            </a:r>
            <a:r>
              <a:rPr lang="de-CH" sz="1600" dirty="0" err="1"/>
              <a:t>of</a:t>
            </a:r>
            <a:r>
              <a:rPr lang="de-CH" sz="1600" dirty="0"/>
              <a:t> R56</a:t>
            </a:r>
          </a:p>
          <a:p>
            <a:pPr marL="520700" lvl="1" indent="-342900">
              <a:buFont typeface="+mj-lt"/>
              <a:buAutoNum type="alphaLcParenR"/>
            </a:pPr>
            <a:r>
              <a:rPr lang="de-CH" sz="1600" dirty="0" err="1"/>
              <a:t>Too</a:t>
            </a:r>
            <a:r>
              <a:rPr lang="de-CH" sz="1600" dirty="0"/>
              <a:t> large </a:t>
            </a:r>
            <a:r>
              <a:rPr lang="de-CH" sz="1600" dirty="0" err="1"/>
              <a:t>value</a:t>
            </a:r>
            <a:r>
              <a:rPr lang="de-CH" sz="1600" dirty="0"/>
              <a:t> </a:t>
            </a:r>
            <a:r>
              <a:rPr lang="de-CH" sz="1600" dirty="0" err="1"/>
              <a:t>does</a:t>
            </a:r>
            <a:r>
              <a:rPr lang="de-CH" sz="1600" dirty="0"/>
              <a:t> not </a:t>
            </a:r>
            <a:r>
              <a:rPr lang="de-CH" sz="1600" dirty="0" err="1"/>
              <a:t>seem</a:t>
            </a:r>
            <a:r>
              <a:rPr lang="de-CH" sz="1600" dirty="0"/>
              <a:t> </a:t>
            </a:r>
            <a:r>
              <a:rPr lang="de-CH" sz="1600" dirty="0" err="1"/>
              <a:t>to</a:t>
            </a:r>
            <a:r>
              <a:rPr lang="de-CH" sz="1600" dirty="0"/>
              <a:t> </a:t>
            </a:r>
            <a:r>
              <a:rPr lang="de-CH" sz="1600" dirty="0" err="1"/>
              <a:t>work</a:t>
            </a:r>
            <a:r>
              <a:rPr lang="de-CH" sz="1600" dirty="0"/>
              <a:t> at f </a:t>
            </a:r>
            <a:r>
              <a:rPr lang="de-CH" sz="1600" dirty="0" err="1"/>
              <a:t>of</a:t>
            </a:r>
            <a:r>
              <a:rPr lang="de-CH" sz="1600" dirty="0"/>
              <a:t> </a:t>
            </a:r>
            <a:r>
              <a:rPr lang="de-CH" sz="1600" dirty="0" err="1"/>
              <a:t>the</a:t>
            </a:r>
            <a:r>
              <a:rPr lang="de-CH" sz="1600" dirty="0"/>
              <a:t> GHz </a:t>
            </a:r>
            <a:r>
              <a:rPr lang="de-CH" sz="1600" dirty="0" err="1"/>
              <a:t>order</a:t>
            </a:r>
            <a:endParaRPr lang="de-CH" sz="1600" dirty="0"/>
          </a:p>
          <a:p>
            <a:pPr marL="177800" lvl="1" indent="0">
              <a:buNone/>
            </a:pPr>
            <a:endParaRPr lang="de-CH" sz="1600" dirty="0"/>
          </a:p>
          <a:p>
            <a:pPr marL="342900" indent="-342900">
              <a:buFont typeface="+mj-lt"/>
              <a:buAutoNum type="arabicPeriod" startAt="2"/>
            </a:pPr>
            <a:r>
              <a:rPr lang="de-CH" sz="1600" dirty="0" err="1"/>
              <a:t>Install</a:t>
            </a:r>
            <a:r>
              <a:rPr lang="de-CH" sz="1600" dirty="0"/>
              <a:t> </a:t>
            </a:r>
            <a:r>
              <a:rPr lang="de-CH" sz="1600" dirty="0" err="1"/>
              <a:t>the</a:t>
            </a:r>
            <a:r>
              <a:rPr lang="de-CH" sz="1600" dirty="0"/>
              <a:t> </a:t>
            </a:r>
            <a:r>
              <a:rPr lang="de-CH" sz="1600" dirty="0" err="1"/>
              <a:t>EnCompr</a:t>
            </a:r>
            <a:r>
              <a:rPr lang="de-CH" sz="1600" dirty="0"/>
              <a:t> </a:t>
            </a:r>
            <a:r>
              <a:rPr lang="de-CH" sz="1600" dirty="0" err="1"/>
              <a:t>upstream</a:t>
            </a:r>
            <a:r>
              <a:rPr lang="de-CH" sz="1600" dirty="0"/>
              <a:t> in </a:t>
            </a:r>
            <a:r>
              <a:rPr lang="de-CH" sz="1600" dirty="0" err="1"/>
              <a:t>the</a:t>
            </a:r>
            <a:r>
              <a:rPr lang="de-CH" sz="1600" dirty="0"/>
              <a:t> linac, and </a:t>
            </a:r>
            <a:r>
              <a:rPr lang="de-CH" sz="1600" dirty="0" err="1"/>
              <a:t>set</a:t>
            </a:r>
            <a:r>
              <a:rPr lang="de-CH" sz="1600" dirty="0"/>
              <a:t> </a:t>
            </a:r>
            <a:r>
              <a:rPr lang="de-CH" sz="1600" dirty="0" err="1"/>
              <a:t>it</a:t>
            </a:r>
            <a:r>
              <a:rPr lang="de-CH" sz="1600" dirty="0"/>
              <a:t> </a:t>
            </a:r>
            <a:r>
              <a:rPr lang="de-CH" sz="1600" dirty="0" err="1"/>
              <a:t>to</a:t>
            </a:r>
            <a:r>
              <a:rPr lang="de-CH" sz="1600" dirty="0"/>
              <a:t> </a:t>
            </a:r>
            <a:r>
              <a:rPr lang="de-CH" sz="1600" dirty="0" err="1"/>
              <a:t>pre-compensate</a:t>
            </a:r>
            <a:r>
              <a:rPr lang="de-CH" sz="1600" dirty="0"/>
              <a:t> </a:t>
            </a:r>
            <a:r>
              <a:rPr lang="de-CH" sz="1600" dirty="0" err="1"/>
              <a:t>the</a:t>
            </a:r>
            <a:r>
              <a:rPr lang="de-CH" sz="1600" dirty="0"/>
              <a:t> </a:t>
            </a:r>
            <a:r>
              <a:rPr lang="de-CH" sz="1600" dirty="0" err="1"/>
              <a:t>energy</a:t>
            </a:r>
            <a:r>
              <a:rPr lang="de-CH" sz="1600" dirty="0"/>
              <a:t> </a:t>
            </a:r>
            <a:r>
              <a:rPr lang="de-CH" sz="1600" dirty="0" err="1"/>
              <a:t>offset</a:t>
            </a:r>
            <a:r>
              <a:rPr lang="de-CH" sz="1600" dirty="0"/>
              <a:t> due </a:t>
            </a:r>
            <a:r>
              <a:rPr lang="de-CH" sz="1600" dirty="0" err="1"/>
              <a:t>to</a:t>
            </a:r>
            <a:r>
              <a:rPr lang="de-CH" sz="1600" dirty="0"/>
              <a:t> </a:t>
            </a:r>
            <a:r>
              <a:rPr lang="de-CH" sz="1600" dirty="0" err="1"/>
              <a:t>the</a:t>
            </a:r>
            <a:r>
              <a:rPr lang="de-CH" sz="1600" dirty="0"/>
              <a:t> RF pulse </a:t>
            </a:r>
            <a:r>
              <a:rPr lang="de-CH" sz="1600" dirty="0" err="1"/>
              <a:t>slope</a:t>
            </a:r>
            <a:r>
              <a:rPr lang="de-CH" sz="1600" dirty="0"/>
              <a:t>.</a:t>
            </a:r>
          </a:p>
          <a:p>
            <a:pPr marL="520700" lvl="1" indent="-342900">
              <a:buFont typeface="+mj-lt"/>
              <a:buAutoNum type="alphaLcParenR"/>
            </a:pPr>
            <a:r>
              <a:rPr lang="de-CH" sz="1600" dirty="0"/>
              <a:t>In </a:t>
            </a:r>
            <a:r>
              <a:rPr lang="de-CH" sz="1600" dirty="0" err="1"/>
              <a:t>this</a:t>
            </a:r>
            <a:r>
              <a:rPr lang="de-CH" sz="1600" dirty="0"/>
              <a:t> </a:t>
            </a:r>
            <a:r>
              <a:rPr lang="de-CH" sz="1600" dirty="0" err="1"/>
              <a:t>case</a:t>
            </a:r>
            <a:r>
              <a:rPr lang="de-CH" sz="1600" dirty="0"/>
              <a:t> </a:t>
            </a:r>
            <a:r>
              <a:rPr lang="de-CH" sz="1600" dirty="0" err="1"/>
              <a:t>we</a:t>
            </a:r>
            <a:r>
              <a:rPr lang="de-CH" sz="1600" dirty="0"/>
              <a:t> do not </a:t>
            </a:r>
            <a:r>
              <a:rPr lang="de-CH" sz="1600" dirty="0" err="1"/>
              <a:t>compensate</a:t>
            </a:r>
            <a:r>
              <a:rPr lang="de-CH" sz="1600" dirty="0"/>
              <a:t> </a:t>
            </a:r>
            <a:r>
              <a:rPr lang="de-CH" sz="1600" dirty="0" err="1"/>
              <a:t>for</a:t>
            </a:r>
            <a:r>
              <a:rPr lang="de-CH" sz="1600" dirty="0"/>
              <a:t> </a:t>
            </a:r>
            <a:r>
              <a:rPr lang="de-CH" sz="1600" dirty="0" err="1"/>
              <a:t>the</a:t>
            </a:r>
            <a:r>
              <a:rPr lang="de-CH" sz="1600" dirty="0"/>
              <a:t> </a:t>
            </a:r>
            <a:r>
              <a:rPr lang="de-CH" sz="1600" dirty="0" err="1"/>
              <a:t>energy</a:t>
            </a:r>
            <a:r>
              <a:rPr lang="de-CH" sz="1600" dirty="0"/>
              <a:t> </a:t>
            </a:r>
            <a:r>
              <a:rPr lang="de-CH" sz="1600" dirty="0" err="1"/>
              <a:t>jitter</a:t>
            </a:r>
            <a:r>
              <a:rPr lang="de-CH" sz="1600" dirty="0"/>
              <a:t> </a:t>
            </a:r>
            <a:r>
              <a:rPr lang="de-CH" sz="1600" dirty="0" err="1"/>
              <a:t>for</a:t>
            </a:r>
            <a:r>
              <a:rPr lang="de-CH" sz="1600" dirty="0"/>
              <a:t> </a:t>
            </a:r>
            <a:r>
              <a:rPr lang="de-CH" sz="1600" dirty="0" err="1"/>
              <a:t>the</a:t>
            </a:r>
            <a:r>
              <a:rPr lang="de-CH" sz="1600" dirty="0"/>
              <a:t> last </a:t>
            </a:r>
            <a:r>
              <a:rPr lang="de-CH" sz="1600" dirty="0" err="1"/>
              <a:t>section</a:t>
            </a:r>
            <a:r>
              <a:rPr lang="de-CH" sz="1600" dirty="0"/>
              <a:t> </a:t>
            </a:r>
            <a:r>
              <a:rPr lang="de-CH" sz="1600" dirty="0" err="1"/>
              <a:t>of</a:t>
            </a:r>
            <a:r>
              <a:rPr lang="de-CH" sz="1600" dirty="0"/>
              <a:t> </a:t>
            </a:r>
            <a:r>
              <a:rPr lang="de-CH" sz="1600" dirty="0" err="1"/>
              <a:t>the</a:t>
            </a:r>
            <a:r>
              <a:rPr lang="de-CH" sz="1600" dirty="0"/>
              <a:t> linac</a:t>
            </a:r>
          </a:p>
          <a:p>
            <a:pPr marL="520700" lvl="1" indent="-342900">
              <a:buFont typeface="+mj-lt"/>
              <a:buAutoNum type="alphaLcParenR"/>
            </a:pPr>
            <a:r>
              <a:rPr lang="de-CH" sz="1600" dirty="0" err="1"/>
              <a:t>We</a:t>
            </a:r>
            <a:r>
              <a:rPr lang="de-CH" sz="1600" dirty="0"/>
              <a:t> </a:t>
            </a:r>
            <a:r>
              <a:rPr lang="de-CH" sz="1600" dirty="0" err="1"/>
              <a:t>perfectly</a:t>
            </a:r>
            <a:r>
              <a:rPr lang="de-CH" sz="1600" dirty="0"/>
              <a:t> </a:t>
            </a:r>
            <a:r>
              <a:rPr lang="de-CH" sz="1600" dirty="0" err="1"/>
              <a:t>compensate</a:t>
            </a:r>
            <a:r>
              <a:rPr lang="de-CH" sz="1600" dirty="0"/>
              <a:t> </a:t>
            </a:r>
            <a:r>
              <a:rPr lang="de-CH" sz="1600" dirty="0" err="1"/>
              <a:t>for</a:t>
            </a:r>
            <a:r>
              <a:rPr lang="de-CH" sz="1600" dirty="0"/>
              <a:t> </a:t>
            </a:r>
            <a:r>
              <a:rPr lang="de-CH" sz="1600" dirty="0" err="1"/>
              <a:t>the</a:t>
            </a:r>
            <a:r>
              <a:rPr lang="de-CH" sz="1600" dirty="0"/>
              <a:t> RF </a:t>
            </a:r>
            <a:r>
              <a:rPr lang="de-CH" sz="1600" dirty="0" err="1"/>
              <a:t>slope</a:t>
            </a:r>
            <a:r>
              <a:rPr lang="de-CH" sz="1600" dirty="0"/>
              <a:t> and </a:t>
            </a:r>
            <a:r>
              <a:rPr lang="de-CH" sz="1600" dirty="0" err="1"/>
              <a:t>the</a:t>
            </a:r>
            <a:r>
              <a:rPr lang="de-CH" sz="1600" dirty="0"/>
              <a:t> </a:t>
            </a:r>
            <a:r>
              <a:rPr lang="de-CH" sz="1600" dirty="0" err="1"/>
              <a:t>upstream</a:t>
            </a:r>
            <a:r>
              <a:rPr lang="de-CH" sz="1600" dirty="0"/>
              <a:t> </a:t>
            </a:r>
            <a:r>
              <a:rPr lang="de-CH" sz="1600" dirty="0" err="1"/>
              <a:t>jitter</a:t>
            </a:r>
            <a:endParaRPr lang="de-CH" sz="1600" dirty="0"/>
          </a:p>
          <a:p>
            <a:pPr marL="520700" lvl="1" indent="-342900">
              <a:buFont typeface="+mj-lt"/>
              <a:buAutoNum type="alphaLcParenR"/>
            </a:pPr>
            <a:r>
              <a:rPr lang="de-CH" sz="1600" dirty="0"/>
              <a:t>The </a:t>
            </a:r>
            <a:r>
              <a:rPr lang="de-CH" sz="1600" dirty="0" err="1"/>
              <a:t>bunch</a:t>
            </a:r>
            <a:r>
              <a:rPr lang="de-CH" sz="1600" dirty="0"/>
              <a:t> </a:t>
            </a:r>
            <a:r>
              <a:rPr lang="de-CH" sz="1600" dirty="0" err="1"/>
              <a:t>length</a:t>
            </a:r>
            <a:r>
              <a:rPr lang="de-CH" sz="1600" dirty="0"/>
              <a:t> </a:t>
            </a:r>
            <a:r>
              <a:rPr lang="de-CH" sz="1600" dirty="0" err="1"/>
              <a:t>probably</a:t>
            </a:r>
            <a:r>
              <a:rPr lang="de-CH" sz="1600" dirty="0"/>
              <a:t> </a:t>
            </a:r>
            <a:r>
              <a:rPr lang="de-CH" sz="1600" dirty="0" err="1"/>
              <a:t>becomes</a:t>
            </a:r>
            <a:r>
              <a:rPr lang="de-CH" sz="1600" dirty="0"/>
              <a:t> </a:t>
            </a:r>
            <a:r>
              <a:rPr lang="de-CH" sz="1600" dirty="0" err="1"/>
              <a:t>too</a:t>
            </a:r>
            <a:r>
              <a:rPr lang="de-CH" sz="1600" dirty="0"/>
              <a:t> </a:t>
            </a:r>
            <a:r>
              <a:rPr lang="de-CH" sz="1600" dirty="0" err="1"/>
              <a:t>long</a:t>
            </a:r>
            <a:r>
              <a:rPr lang="de-CH" sz="1600" dirty="0"/>
              <a:t> (</a:t>
            </a:r>
            <a:r>
              <a:rPr lang="de-CH" sz="1600" dirty="0" err="1"/>
              <a:t>booster</a:t>
            </a:r>
            <a:r>
              <a:rPr lang="de-CH" sz="1600" dirty="0"/>
              <a:t> </a:t>
            </a:r>
            <a:r>
              <a:rPr lang="de-CH" sz="1600" dirty="0" err="1"/>
              <a:t>reuirements</a:t>
            </a:r>
            <a:r>
              <a:rPr lang="de-CH" sz="1600" dirty="0"/>
              <a:t>)</a:t>
            </a:r>
          </a:p>
          <a:p>
            <a:pPr marL="520700" lvl="1" indent="-342900">
              <a:buFont typeface="+mj-lt"/>
              <a:buAutoNum type="alphaLcParenR"/>
            </a:pPr>
            <a:endParaRPr lang="de-CH" sz="1600" dirty="0"/>
          </a:p>
          <a:p>
            <a:pPr marL="342900" indent="-342900">
              <a:buFont typeface="+mj-lt"/>
              <a:buAutoNum type="arabicPeriod" startAt="2"/>
            </a:pPr>
            <a:r>
              <a:rPr lang="de-CH" sz="1600" dirty="0" err="1"/>
              <a:t>We</a:t>
            </a:r>
            <a:r>
              <a:rPr lang="de-CH" sz="1600" dirty="0"/>
              <a:t> </a:t>
            </a:r>
            <a:r>
              <a:rPr lang="de-CH" sz="1600" dirty="0" err="1"/>
              <a:t>use</a:t>
            </a:r>
            <a:r>
              <a:rPr lang="de-CH" sz="1600" dirty="0"/>
              <a:t> a </a:t>
            </a:r>
            <a:r>
              <a:rPr lang="de-CH" sz="1600" dirty="0" err="1"/>
              <a:t>low</a:t>
            </a:r>
            <a:r>
              <a:rPr lang="de-CH" sz="1600" dirty="0"/>
              <a:t> f </a:t>
            </a:r>
            <a:r>
              <a:rPr lang="de-CH" sz="1600" dirty="0" err="1"/>
              <a:t>cavity</a:t>
            </a:r>
            <a:r>
              <a:rPr lang="de-CH" sz="1600" dirty="0"/>
              <a:t>. At </a:t>
            </a:r>
            <a:r>
              <a:rPr lang="de-CH" sz="1600" dirty="0" err="1"/>
              <a:t>the</a:t>
            </a:r>
            <a:r>
              <a:rPr lang="de-CH" sz="1600" dirty="0"/>
              <a:t> </a:t>
            </a:r>
            <a:r>
              <a:rPr lang="de-CH" sz="1600" dirty="0" err="1"/>
              <a:t>moment</a:t>
            </a:r>
            <a:r>
              <a:rPr lang="de-CH" sz="1600" dirty="0"/>
              <a:t> </a:t>
            </a:r>
            <a:r>
              <a:rPr lang="de-CH" sz="1600" dirty="0" err="1"/>
              <a:t>used</a:t>
            </a:r>
            <a:r>
              <a:rPr lang="de-CH" sz="1600" dirty="0"/>
              <a:t> a </a:t>
            </a:r>
            <a:r>
              <a:rPr lang="de-CH" sz="1600" dirty="0" err="1"/>
              <a:t>replica</a:t>
            </a:r>
            <a:r>
              <a:rPr lang="de-CH" sz="1600" dirty="0"/>
              <a:t> </a:t>
            </a:r>
            <a:r>
              <a:rPr lang="de-CH" sz="1600" dirty="0" err="1"/>
              <a:t>of</a:t>
            </a:r>
            <a:r>
              <a:rPr lang="de-CH" sz="1600" dirty="0"/>
              <a:t> </a:t>
            </a:r>
            <a:r>
              <a:rPr lang="de-CH" sz="1600" dirty="0" err="1"/>
              <a:t>the</a:t>
            </a:r>
            <a:r>
              <a:rPr lang="de-CH" sz="1600" dirty="0"/>
              <a:t> </a:t>
            </a:r>
            <a:r>
              <a:rPr lang="de-CH" sz="1600" dirty="0" err="1"/>
              <a:t>booster</a:t>
            </a:r>
            <a:r>
              <a:rPr lang="de-CH" sz="1600" dirty="0"/>
              <a:t> </a:t>
            </a:r>
            <a:r>
              <a:rPr lang="de-CH" sz="1600" dirty="0" err="1"/>
              <a:t>cavity</a:t>
            </a:r>
            <a:r>
              <a:rPr lang="de-CH" sz="1600" dirty="0"/>
              <a:t>. In </a:t>
            </a:r>
            <a:r>
              <a:rPr lang="de-CH" sz="1600" dirty="0" err="1"/>
              <a:t>this</a:t>
            </a:r>
            <a:r>
              <a:rPr lang="de-CH" sz="1600" dirty="0"/>
              <a:t> </a:t>
            </a:r>
            <a:r>
              <a:rPr lang="de-CH" sz="1600" dirty="0" err="1"/>
              <a:t>case</a:t>
            </a:r>
            <a:r>
              <a:rPr lang="de-CH" sz="1600" dirty="0"/>
              <a:t> </a:t>
            </a:r>
            <a:r>
              <a:rPr lang="de-CH" sz="1600" dirty="0" err="1"/>
              <a:t>we</a:t>
            </a:r>
            <a:r>
              <a:rPr lang="de-CH" sz="1600" dirty="0"/>
              <a:t> </a:t>
            </a:r>
            <a:r>
              <a:rPr lang="de-CH" sz="1600" dirty="0" err="1"/>
              <a:t>can</a:t>
            </a:r>
            <a:r>
              <a:rPr lang="de-CH" sz="1600" dirty="0"/>
              <a:t> </a:t>
            </a:r>
            <a:r>
              <a:rPr lang="de-CH" sz="1600" dirty="0" err="1"/>
              <a:t>use</a:t>
            </a:r>
            <a:r>
              <a:rPr lang="de-CH" sz="1600" dirty="0"/>
              <a:t> </a:t>
            </a:r>
            <a:r>
              <a:rPr lang="de-CH" sz="1600" dirty="0" err="1"/>
              <a:t>the</a:t>
            </a:r>
            <a:r>
              <a:rPr lang="de-CH" sz="1600" dirty="0"/>
              <a:t> R56 </a:t>
            </a:r>
            <a:r>
              <a:rPr lang="de-CH" sz="1600" dirty="0" err="1"/>
              <a:t>of</a:t>
            </a:r>
            <a:r>
              <a:rPr lang="de-CH" sz="1600" dirty="0"/>
              <a:t> </a:t>
            </a:r>
            <a:r>
              <a:rPr lang="de-CH" sz="1600" dirty="0" err="1"/>
              <a:t>the</a:t>
            </a:r>
            <a:r>
              <a:rPr lang="de-CH" sz="1600" dirty="0"/>
              <a:t> </a:t>
            </a:r>
            <a:r>
              <a:rPr lang="de-CH" sz="1600" dirty="0" err="1"/>
              <a:t>transfer</a:t>
            </a:r>
            <a:r>
              <a:rPr lang="de-CH" sz="1600" dirty="0"/>
              <a:t> </a:t>
            </a:r>
            <a:r>
              <a:rPr lang="de-CH" sz="1600" dirty="0" err="1"/>
              <a:t>line</a:t>
            </a:r>
            <a:endParaRPr lang="de-CH" sz="1600" dirty="0"/>
          </a:p>
          <a:p>
            <a:pPr marL="520700" lvl="1" indent="-342900">
              <a:buFont typeface="+mj-lt"/>
              <a:buAutoNum type="alphaLcParenR"/>
            </a:pPr>
            <a:r>
              <a:rPr lang="de-CH" sz="1600" dirty="0" err="1"/>
              <a:t>We</a:t>
            </a:r>
            <a:r>
              <a:rPr lang="de-CH" sz="1600" dirty="0"/>
              <a:t> </a:t>
            </a:r>
            <a:r>
              <a:rPr lang="de-CH" sz="1600" dirty="0" err="1"/>
              <a:t>need</a:t>
            </a:r>
            <a:r>
              <a:rPr lang="de-CH" sz="1600" dirty="0"/>
              <a:t> </a:t>
            </a:r>
            <a:r>
              <a:rPr lang="de-CH" sz="1600" dirty="0" err="1"/>
              <a:t>to</a:t>
            </a:r>
            <a:r>
              <a:rPr lang="de-CH" sz="1600" dirty="0"/>
              <a:t> </a:t>
            </a:r>
            <a:r>
              <a:rPr lang="de-CH" sz="1600" dirty="0" err="1"/>
              <a:t>go</a:t>
            </a:r>
            <a:r>
              <a:rPr lang="de-CH" sz="1600" dirty="0"/>
              <a:t> off-</a:t>
            </a:r>
            <a:r>
              <a:rPr lang="de-CH" sz="1600" dirty="0" err="1"/>
              <a:t>crest</a:t>
            </a:r>
            <a:r>
              <a:rPr lang="de-CH" sz="1600" dirty="0"/>
              <a:t> in </a:t>
            </a:r>
            <a:r>
              <a:rPr lang="de-CH" sz="1600" dirty="0" err="1"/>
              <a:t>the</a:t>
            </a:r>
            <a:r>
              <a:rPr lang="de-CH" sz="1600" dirty="0"/>
              <a:t> </a:t>
            </a:r>
            <a:r>
              <a:rPr lang="de-CH" sz="1600" dirty="0" err="1"/>
              <a:t>upstream</a:t>
            </a:r>
            <a:r>
              <a:rPr lang="de-CH" sz="1600" dirty="0"/>
              <a:t> linac, </a:t>
            </a:r>
            <a:r>
              <a:rPr lang="de-CH" sz="1600" dirty="0" err="1"/>
              <a:t>because</a:t>
            </a:r>
            <a:r>
              <a:rPr lang="de-CH" sz="1600" dirty="0"/>
              <a:t> </a:t>
            </a:r>
            <a:r>
              <a:rPr lang="de-CH" sz="1600" dirty="0" err="1"/>
              <a:t>the</a:t>
            </a:r>
            <a:r>
              <a:rPr lang="de-CH" sz="1600" dirty="0"/>
              <a:t> </a:t>
            </a:r>
            <a:r>
              <a:rPr lang="de-CH" sz="1600" dirty="0" err="1"/>
              <a:t>transfer</a:t>
            </a:r>
            <a:r>
              <a:rPr lang="de-CH" sz="1600" dirty="0"/>
              <a:t> </a:t>
            </a:r>
            <a:r>
              <a:rPr lang="de-CH" sz="1600" dirty="0" err="1"/>
              <a:t>line</a:t>
            </a:r>
            <a:r>
              <a:rPr lang="de-CH" sz="1600" dirty="0"/>
              <a:t> </a:t>
            </a:r>
            <a:r>
              <a:rPr lang="de-CH" sz="1600" dirty="0" err="1"/>
              <a:t>wants</a:t>
            </a:r>
            <a:r>
              <a:rPr lang="de-CH" sz="1600" dirty="0"/>
              <a:t> a </a:t>
            </a:r>
            <a:r>
              <a:rPr lang="de-CH" sz="1600" dirty="0" err="1"/>
              <a:t>smaller</a:t>
            </a:r>
            <a:r>
              <a:rPr lang="de-CH" sz="1600" dirty="0"/>
              <a:t> DE/E (0.25% </a:t>
            </a:r>
            <a:r>
              <a:rPr lang="de-CH" sz="1600" dirty="0">
                <a:sym typeface="Wingdings" panose="05000000000000000000" pitchFamily="2" charset="2"/>
              </a:rPr>
              <a:t> </a:t>
            </a:r>
            <a:r>
              <a:rPr lang="de-CH" sz="1600" dirty="0" err="1">
                <a:sym typeface="Wingdings" panose="05000000000000000000" pitchFamily="2" charset="2"/>
              </a:rPr>
              <a:t>probably</a:t>
            </a:r>
            <a:r>
              <a:rPr lang="de-CH" sz="1600" dirty="0">
                <a:sym typeface="Wingdings" panose="05000000000000000000" pitchFamily="2" charset="2"/>
              </a:rPr>
              <a:t> &lt; 8 </a:t>
            </a:r>
            <a:r>
              <a:rPr lang="de-CH" sz="1600" dirty="0" err="1">
                <a:sym typeface="Wingdings" panose="05000000000000000000" pitchFamily="2" charset="2"/>
              </a:rPr>
              <a:t>deg</a:t>
            </a:r>
            <a:r>
              <a:rPr lang="de-CH" sz="1600" dirty="0">
                <a:sym typeface="Wingdings" panose="05000000000000000000" pitchFamily="2" charset="2"/>
              </a:rPr>
              <a:t> at a/l = 0.12)</a:t>
            </a:r>
          </a:p>
          <a:p>
            <a:pPr marL="342900" indent="-342900">
              <a:buFont typeface="+mj-lt"/>
              <a:buAutoNum type="arabicPeriod" startAt="2"/>
            </a:pPr>
            <a:endParaRPr lang="de-CH" sz="1600" dirty="0">
              <a:sym typeface="Wingdings" panose="05000000000000000000" pitchFamily="2" charset="2"/>
            </a:endParaRPr>
          </a:p>
          <a:p>
            <a:pPr marL="342900" indent="-342900">
              <a:buFont typeface="+mj-lt"/>
              <a:buAutoNum type="arabicPeriod" startAt="2"/>
            </a:pPr>
            <a:r>
              <a:rPr lang="de-CH" sz="1600" dirty="0">
                <a:sym typeface="Wingdings" panose="05000000000000000000" pitchFamily="2" charset="2"/>
              </a:rPr>
              <a:t>Modify R56 </a:t>
            </a:r>
            <a:r>
              <a:rPr lang="de-CH" sz="1600" dirty="0" err="1">
                <a:sym typeface="Wingdings" panose="05000000000000000000" pitchFamily="2" charset="2"/>
              </a:rPr>
              <a:t>with</a:t>
            </a:r>
            <a:r>
              <a:rPr lang="de-CH" sz="1600" dirty="0">
                <a:sym typeface="Wingdings" panose="05000000000000000000" pitchFamily="2" charset="2"/>
              </a:rPr>
              <a:t> </a:t>
            </a:r>
            <a:r>
              <a:rPr lang="de-CH" sz="1600" dirty="0" err="1">
                <a:sym typeface="Wingdings" panose="05000000000000000000" pitchFamily="2" charset="2"/>
              </a:rPr>
              <a:t>quadrupoles</a:t>
            </a:r>
            <a:r>
              <a:rPr lang="de-CH" sz="1600" dirty="0">
                <a:sym typeface="Wingdings" panose="05000000000000000000" pitchFamily="2" charset="2"/>
              </a:rPr>
              <a:t>:</a:t>
            </a:r>
          </a:p>
          <a:p>
            <a:pPr marL="520700" lvl="1" indent="-342900">
              <a:buFont typeface="+mj-lt"/>
              <a:buAutoNum type="alphaLcParenR"/>
            </a:pPr>
            <a:r>
              <a:rPr lang="de-CH" sz="1600" dirty="0">
                <a:sym typeface="Wingdings" panose="05000000000000000000" pitchFamily="2" charset="2"/>
              </a:rPr>
              <a:t>Nightmare </a:t>
            </a:r>
            <a:r>
              <a:rPr lang="de-CH" sz="1600" dirty="0" err="1">
                <a:sym typeface="Wingdings" panose="05000000000000000000" pitchFamily="2" charset="2"/>
              </a:rPr>
              <a:t>to</a:t>
            </a:r>
            <a:r>
              <a:rPr lang="de-CH" sz="1600" dirty="0">
                <a:sym typeface="Wingdings" panose="05000000000000000000" pitchFamily="2" charset="2"/>
              </a:rPr>
              <a:t> </a:t>
            </a:r>
            <a:r>
              <a:rPr lang="de-CH" sz="1600" dirty="0" err="1">
                <a:sym typeface="Wingdings" panose="05000000000000000000" pitchFamily="2" charset="2"/>
              </a:rPr>
              <a:t>run</a:t>
            </a:r>
            <a:r>
              <a:rPr lang="de-CH" sz="1600" dirty="0">
                <a:sym typeface="Wingdings" panose="05000000000000000000" pitchFamily="2" charset="2"/>
              </a:rPr>
              <a:t>, </a:t>
            </a:r>
            <a:r>
              <a:rPr lang="de-CH" sz="1600" dirty="0" err="1">
                <a:sym typeface="Wingdings" panose="05000000000000000000" pitchFamily="2" charset="2"/>
              </a:rPr>
              <a:t>chromaticity</a:t>
            </a:r>
            <a:r>
              <a:rPr lang="de-CH" sz="1600" dirty="0">
                <a:sym typeface="Wingdings" panose="05000000000000000000" pitchFamily="2" charset="2"/>
              </a:rPr>
              <a:t>, …</a:t>
            </a:r>
          </a:p>
          <a:p>
            <a:pPr marL="0" indent="0">
              <a:buNone/>
            </a:pPr>
            <a:endParaRPr lang="de-CH" sz="1600" dirty="0">
              <a:sym typeface="Wingdings" panose="05000000000000000000" pitchFamily="2" charset="2"/>
            </a:endParaRPr>
          </a:p>
        </p:txBody>
      </p:sp>
      <p:sp>
        <p:nvSpPr>
          <p:cNvPr id="3" name="Title 2">
            <a:extLst>
              <a:ext uri="{FF2B5EF4-FFF2-40B4-BE49-F238E27FC236}">
                <a16:creationId xmlns:a16="http://schemas.microsoft.com/office/drawing/2014/main" id="{C672B1DE-1D89-664C-55A8-3831CA1BB2F5}"/>
              </a:ext>
            </a:extLst>
          </p:cNvPr>
          <p:cNvSpPr>
            <a:spLocks noGrp="1"/>
          </p:cNvSpPr>
          <p:nvPr>
            <p:ph type="title"/>
          </p:nvPr>
        </p:nvSpPr>
        <p:spPr/>
        <p:txBody>
          <a:bodyPr/>
          <a:lstStyle/>
          <a:p>
            <a:r>
              <a:rPr lang="de-CH" dirty="0"/>
              <a:t>Options</a:t>
            </a:r>
          </a:p>
        </p:txBody>
      </p:sp>
      <p:sp>
        <p:nvSpPr>
          <p:cNvPr id="4" name="Slide Number Placeholder 3">
            <a:extLst>
              <a:ext uri="{FF2B5EF4-FFF2-40B4-BE49-F238E27FC236}">
                <a16:creationId xmlns:a16="http://schemas.microsoft.com/office/drawing/2014/main" id="{05F7DEED-4EA3-8B09-29B6-01F768A12DB3}"/>
              </a:ext>
            </a:extLst>
          </p:cNvPr>
          <p:cNvSpPr>
            <a:spLocks noGrp="1"/>
          </p:cNvSpPr>
          <p:nvPr>
            <p:ph type="sldNum" sz="quarter" idx="16"/>
          </p:nvPr>
        </p:nvSpPr>
        <p:spPr/>
        <p:txBody>
          <a:bodyPr/>
          <a:lstStyle/>
          <a:p>
            <a:pPr algn="r">
              <a:defRPr/>
            </a:pPr>
            <a:r>
              <a:rPr lang="de-DE"/>
              <a:t>page </a:t>
            </a:r>
            <a:fld id="{EBC07571-3134-BB4B-B83F-1A9FE18D34F3}" type="slidenum">
              <a:rPr lang="de-DE" smtClean="0"/>
              <a:t>54</a:t>
            </a:fld>
            <a:endParaRPr lang="de-DE"/>
          </a:p>
        </p:txBody>
      </p:sp>
    </p:spTree>
    <p:extLst>
      <p:ext uri="{BB962C8B-B14F-4D97-AF65-F5344CB8AC3E}">
        <p14:creationId xmlns:p14="http://schemas.microsoft.com/office/powerpoint/2010/main" val="25201399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AB68F6-E536-0D3E-2706-D50E6AFF31FD}"/>
              </a:ext>
            </a:extLst>
          </p:cNvPr>
          <p:cNvSpPr>
            <a:spLocks noGrp="1"/>
          </p:cNvSpPr>
          <p:nvPr>
            <p:ph sz="quarter" idx="13"/>
          </p:nvPr>
        </p:nvSpPr>
        <p:spPr>
          <a:xfrm>
            <a:off x="1199456" y="964628"/>
            <a:ext cx="10322983" cy="4679951"/>
          </a:xfrm>
        </p:spPr>
        <p:txBody>
          <a:bodyPr/>
          <a:lstStyle/>
          <a:p>
            <a:r>
              <a:rPr lang="de-CH" sz="1600" dirty="0"/>
              <a:t>In </a:t>
            </a:r>
            <a:r>
              <a:rPr lang="de-CH" sz="1600" dirty="0" err="1"/>
              <a:t>case</a:t>
            </a:r>
            <a:r>
              <a:rPr lang="de-CH" sz="1600" dirty="0"/>
              <a:t> </a:t>
            </a:r>
            <a:r>
              <a:rPr lang="de-CH" sz="1600" dirty="0" err="1"/>
              <a:t>that</a:t>
            </a:r>
            <a:r>
              <a:rPr lang="de-CH" sz="1600" dirty="0"/>
              <a:t> I </a:t>
            </a:r>
            <a:r>
              <a:rPr lang="de-CH" sz="1600" dirty="0" err="1"/>
              <a:t>want</a:t>
            </a:r>
            <a:r>
              <a:rPr lang="de-CH" sz="1600" dirty="0"/>
              <a:t> </a:t>
            </a:r>
            <a:r>
              <a:rPr lang="de-CH" sz="1600" dirty="0" err="1"/>
              <a:t>to</a:t>
            </a:r>
            <a:r>
              <a:rPr lang="de-CH" sz="1600" dirty="0"/>
              <a:t> </a:t>
            </a:r>
            <a:r>
              <a:rPr lang="de-CH" sz="1600" dirty="0" err="1"/>
              <a:t>use</a:t>
            </a:r>
            <a:r>
              <a:rPr lang="de-CH" sz="1600" dirty="0"/>
              <a:t> </a:t>
            </a:r>
            <a:r>
              <a:rPr lang="de-CH" sz="1600" dirty="0" err="1"/>
              <a:t>the</a:t>
            </a:r>
            <a:r>
              <a:rPr lang="de-CH" sz="1600" dirty="0"/>
              <a:t> R56 </a:t>
            </a:r>
            <a:r>
              <a:rPr lang="de-CH" sz="1600" dirty="0" err="1"/>
              <a:t>of</a:t>
            </a:r>
            <a:r>
              <a:rPr lang="de-CH" sz="1600" dirty="0"/>
              <a:t> </a:t>
            </a:r>
            <a:r>
              <a:rPr lang="de-CH" sz="1600" dirty="0" err="1"/>
              <a:t>the</a:t>
            </a:r>
            <a:r>
              <a:rPr lang="de-CH" sz="1600" dirty="0"/>
              <a:t> </a:t>
            </a:r>
            <a:r>
              <a:rPr lang="de-CH" sz="1600" dirty="0" err="1"/>
              <a:t>transfer</a:t>
            </a:r>
            <a:r>
              <a:rPr lang="de-CH" sz="1600" dirty="0"/>
              <a:t> </a:t>
            </a:r>
            <a:r>
              <a:rPr lang="de-CH" sz="1600" dirty="0" err="1"/>
              <a:t>line</a:t>
            </a:r>
            <a:r>
              <a:rPr lang="de-CH" sz="1600" dirty="0"/>
              <a:t> (2.4 m-not </a:t>
            </a:r>
            <a:r>
              <a:rPr lang="de-CH" sz="1600" dirty="0" err="1"/>
              <a:t>much</a:t>
            </a:r>
            <a:r>
              <a:rPr lang="de-CH" sz="1600" dirty="0"/>
              <a:t> </a:t>
            </a:r>
            <a:r>
              <a:rPr lang="de-CH" sz="1600" dirty="0" err="1"/>
              <a:t>tunable</a:t>
            </a:r>
            <a:r>
              <a:rPr lang="de-CH" sz="1600" dirty="0"/>
              <a:t>), I </a:t>
            </a:r>
            <a:r>
              <a:rPr lang="de-CH" sz="1600" dirty="0" err="1"/>
              <a:t>cannot</a:t>
            </a:r>
            <a:r>
              <a:rPr lang="de-CH" sz="1600" dirty="0"/>
              <a:t> </a:t>
            </a:r>
            <a:r>
              <a:rPr lang="de-CH" sz="1600" dirty="0" err="1"/>
              <a:t>stay</a:t>
            </a:r>
            <a:r>
              <a:rPr lang="de-CH" sz="1600" dirty="0"/>
              <a:t> </a:t>
            </a:r>
            <a:r>
              <a:rPr lang="de-CH" sz="1600" dirty="0" err="1"/>
              <a:t>with</a:t>
            </a:r>
            <a:r>
              <a:rPr lang="de-CH" sz="1600" dirty="0"/>
              <a:t> </a:t>
            </a:r>
            <a:r>
              <a:rPr lang="de-CH" sz="1600" dirty="0" err="1"/>
              <a:t>the</a:t>
            </a:r>
            <a:r>
              <a:rPr lang="de-CH" sz="1600" dirty="0"/>
              <a:t> f </a:t>
            </a:r>
            <a:r>
              <a:rPr lang="de-CH" sz="1600" dirty="0" err="1"/>
              <a:t>of</a:t>
            </a:r>
            <a:r>
              <a:rPr lang="de-CH" sz="1600" dirty="0"/>
              <a:t> </a:t>
            </a:r>
            <a:r>
              <a:rPr lang="de-CH" sz="1600" dirty="0" err="1"/>
              <a:t>the</a:t>
            </a:r>
            <a:r>
              <a:rPr lang="de-CH" sz="1600" dirty="0"/>
              <a:t> </a:t>
            </a:r>
            <a:r>
              <a:rPr lang="de-CH" sz="1600" dirty="0" err="1"/>
              <a:t>order</a:t>
            </a:r>
            <a:r>
              <a:rPr lang="de-CH" sz="1600" dirty="0"/>
              <a:t> </a:t>
            </a:r>
            <a:r>
              <a:rPr lang="de-CH" sz="1600" dirty="0" err="1"/>
              <a:t>of</a:t>
            </a:r>
            <a:r>
              <a:rPr lang="de-CH" sz="1600" dirty="0"/>
              <a:t> </a:t>
            </a:r>
            <a:r>
              <a:rPr lang="de-CH" sz="1600" dirty="0" err="1"/>
              <a:t>few</a:t>
            </a:r>
            <a:r>
              <a:rPr lang="de-CH" sz="1600" dirty="0"/>
              <a:t> GHz, </a:t>
            </a:r>
            <a:r>
              <a:rPr lang="de-CH" sz="1600" dirty="0" err="1"/>
              <a:t>because</a:t>
            </a:r>
            <a:r>
              <a:rPr lang="de-CH" sz="1600" dirty="0"/>
              <a:t> I </a:t>
            </a:r>
            <a:r>
              <a:rPr lang="de-CH" sz="1600" dirty="0" err="1"/>
              <a:t>have</a:t>
            </a:r>
            <a:r>
              <a:rPr lang="de-CH" sz="1600" dirty="0"/>
              <a:t> a </a:t>
            </a:r>
            <a:r>
              <a:rPr lang="de-CH" sz="1600" dirty="0" err="1"/>
              <a:t>big</a:t>
            </a:r>
            <a:r>
              <a:rPr lang="de-CH" sz="1600" dirty="0"/>
              <a:t> </a:t>
            </a:r>
            <a:r>
              <a:rPr lang="de-CH" sz="1600" dirty="0" err="1"/>
              <a:t>tail</a:t>
            </a:r>
            <a:r>
              <a:rPr lang="de-CH" sz="1600" dirty="0"/>
              <a:t> </a:t>
            </a:r>
            <a:r>
              <a:rPr lang="de-CH" sz="1600" dirty="0" err="1"/>
              <a:t>of</a:t>
            </a:r>
            <a:r>
              <a:rPr lang="de-CH" sz="1600" dirty="0"/>
              <a:t> </a:t>
            </a:r>
            <a:r>
              <a:rPr lang="de-CH" sz="1600" dirty="0" err="1"/>
              <a:t>the</a:t>
            </a:r>
            <a:r>
              <a:rPr lang="de-CH" sz="1600" dirty="0"/>
              <a:t> DE/E </a:t>
            </a:r>
            <a:r>
              <a:rPr lang="de-CH" sz="1600" dirty="0" err="1"/>
              <a:t>distribution</a:t>
            </a:r>
            <a:r>
              <a:rPr lang="de-CH" sz="1600" dirty="0"/>
              <a:t> and a </a:t>
            </a:r>
            <a:r>
              <a:rPr lang="de-CH" sz="1600" dirty="0" err="1"/>
              <a:t>very</a:t>
            </a:r>
            <a:r>
              <a:rPr lang="de-CH" sz="1600" dirty="0"/>
              <a:t> large </a:t>
            </a:r>
            <a:r>
              <a:rPr lang="de-CH" sz="1600" dirty="0" err="1"/>
              <a:t>distance</a:t>
            </a:r>
            <a:r>
              <a:rPr lang="de-CH" sz="1600" dirty="0"/>
              <a:t> </a:t>
            </a:r>
            <a:r>
              <a:rPr lang="de-CH" sz="1600" dirty="0" err="1"/>
              <a:t>among</a:t>
            </a:r>
            <a:r>
              <a:rPr lang="de-CH" sz="1600" dirty="0"/>
              <a:t> </a:t>
            </a:r>
            <a:r>
              <a:rPr lang="de-CH" sz="1600" dirty="0" err="1"/>
              <a:t>the</a:t>
            </a:r>
            <a:r>
              <a:rPr lang="de-CH" sz="1600" dirty="0"/>
              <a:t> </a:t>
            </a:r>
            <a:r>
              <a:rPr lang="de-CH" sz="1600" dirty="0" err="1"/>
              <a:t>bunches</a:t>
            </a:r>
            <a:endParaRPr lang="de-CH" sz="1600" dirty="0"/>
          </a:p>
          <a:p>
            <a:r>
              <a:rPr lang="de-CH" sz="1600" dirty="0"/>
              <a:t>I </a:t>
            </a:r>
            <a:r>
              <a:rPr lang="de-CH" sz="1600" dirty="0" err="1"/>
              <a:t>tried</a:t>
            </a:r>
            <a:r>
              <a:rPr lang="de-CH" sz="1600" dirty="0"/>
              <a:t> </a:t>
            </a:r>
            <a:r>
              <a:rPr lang="de-CH" sz="1600" dirty="0" err="1"/>
              <a:t>to</a:t>
            </a:r>
            <a:r>
              <a:rPr lang="de-CH" sz="1600" dirty="0"/>
              <a:t> </a:t>
            </a:r>
            <a:r>
              <a:rPr lang="de-CH" sz="1600" dirty="0" err="1"/>
              <a:t>use</a:t>
            </a:r>
            <a:r>
              <a:rPr lang="de-CH" sz="1600" dirty="0"/>
              <a:t> a </a:t>
            </a:r>
            <a:r>
              <a:rPr lang="de-CH" sz="1600" dirty="0" err="1"/>
              <a:t>cavity</a:t>
            </a:r>
            <a:r>
              <a:rPr lang="de-CH" sz="1600" dirty="0"/>
              <a:t> </a:t>
            </a:r>
            <a:r>
              <a:rPr lang="de-CH" sz="1600" dirty="0" err="1"/>
              <a:t>of</a:t>
            </a:r>
            <a:r>
              <a:rPr lang="de-CH" sz="1600" dirty="0"/>
              <a:t> </a:t>
            </a:r>
            <a:r>
              <a:rPr lang="de-CH" sz="1600" dirty="0" err="1"/>
              <a:t>the</a:t>
            </a:r>
            <a:r>
              <a:rPr lang="de-CH" sz="1600" dirty="0"/>
              <a:t> </a:t>
            </a:r>
            <a:r>
              <a:rPr lang="de-CH" sz="1600" dirty="0" err="1"/>
              <a:t>booster</a:t>
            </a:r>
            <a:endParaRPr lang="de-CH" sz="1600" dirty="0"/>
          </a:p>
        </p:txBody>
      </p:sp>
      <p:sp>
        <p:nvSpPr>
          <p:cNvPr id="3" name="Title 2">
            <a:extLst>
              <a:ext uri="{FF2B5EF4-FFF2-40B4-BE49-F238E27FC236}">
                <a16:creationId xmlns:a16="http://schemas.microsoft.com/office/drawing/2014/main" id="{32B84C11-682B-E9C0-F52F-0E738362C6B3}"/>
              </a:ext>
            </a:extLst>
          </p:cNvPr>
          <p:cNvSpPr>
            <a:spLocks noGrp="1"/>
          </p:cNvSpPr>
          <p:nvPr>
            <p:ph type="title"/>
          </p:nvPr>
        </p:nvSpPr>
        <p:spPr/>
        <p:txBody>
          <a:bodyPr/>
          <a:lstStyle/>
          <a:p>
            <a:r>
              <a:rPr lang="en-US" dirty="0"/>
              <a:t>4. Use the transfer line-low RF cavity</a:t>
            </a:r>
            <a:endParaRPr lang="de-CH" dirty="0"/>
          </a:p>
        </p:txBody>
      </p:sp>
      <p:sp>
        <p:nvSpPr>
          <p:cNvPr id="4" name="Slide Number Placeholder 3">
            <a:extLst>
              <a:ext uri="{FF2B5EF4-FFF2-40B4-BE49-F238E27FC236}">
                <a16:creationId xmlns:a16="http://schemas.microsoft.com/office/drawing/2014/main" id="{369FD795-D912-EF70-7C43-9E31339B7AC6}"/>
              </a:ext>
            </a:extLst>
          </p:cNvPr>
          <p:cNvSpPr>
            <a:spLocks noGrp="1"/>
          </p:cNvSpPr>
          <p:nvPr>
            <p:ph type="sldNum" sz="quarter" idx="16"/>
          </p:nvPr>
        </p:nvSpPr>
        <p:spPr/>
        <p:txBody>
          <a:bodyPr/>
          <a:lstStyle/>
          <a:p>
            <a:pPr algn="r">
              <a:defRPr/>
            </a:pPr>
            <a:r>
              <a:rPr lang="de-DE"/>
              <a:t>page </a:t>
            </a:r>
            <a:fld id="{EBC07571-3134-BB4B-B83F-1A9FE18D34F3}" type="slidenum">
              <a:rPr lang="de-DE" smtClean="0"/>
              <a:t>55</a:t>
            </a:fld>
            <a:endParaRPr lang="de-DE"/>
          </a:p>
        </p:txBody>
      </p:sp>
      <p:pic>
        <p:nvPicPr>
          <p:cNvPr id="5" name="Picture 4">
            <a:extLst>
              <a:ext uri="{FF2B5EF4-FFF2-40B4-BE49-F238E27FC236}">
                <a16:creationId xmlns:a16="http://schemas.microsoft.com/office/drawing/2014/main" id="{154C2260-22CB-BA75-E774-D836A40C3DF9}"/>
              </a:ext>
            </a:extLst>
          </p:cNvPr>
          <p:cNvPicPr>
            <a:picLocks noChangeAspect="1"/>
          </p:cNvPicPr>
          <p:nvPr/>
        </p:nvPicPr>
        <p:blipFill>
          <a:blip r:embed="rId2"/>
          <a:stretch>
            <a:fillRect/>
          </a:stretch>
        </p:blipFill>
        <p:spPr>
          <a:xfrm>
            <a:off x="870870" y="2348466"/>
            <a:ext cx="3134098" cy="859236"/>
          </a:xfrm>
          <a:prstGeom prst="rect">
            <a:avLst/>
          </a:prstGeom>
        </p:spPr>
      </p:pic>
      <p:pic>
        <p:nvPicPr>
          <p:cNvPr id="6" name="Picture 5">
            <a:extLst>
              <a:ext uri="{FF2B5EF4-FFF2-40B4-BE49-F238E27FC236}">
                <a16:creationId xmlns:a16="http://schemas.microsoft.com/office/drawing/2014/main" id="{427835AD-A9B7-485B-5602-0E17FD3801A0}"/>
              </a:ext>
            </a:extLst>
          </p:cNvPr>
          <p:cNvPicPr>
            <a:picLocks noChangeAspect="1"/>
          </p:cNvPicPr>
          <p:nvPr/>
        </p:nvPicPr>
        <p:blipFill>
          <a:blip r:embed="rId3"/>
          <a:stretch>
            <a:fillRect/>
          </a:stretch>
        </p:blipFill>
        <p:spPr>
          <a:xfrm>
            <a:off x="621326" y="3401505"/>
            <a:ext cx="11271474" cy="2426081"/>
          </a:xfrm>
          <a:prstGeom prst="rect">
            <a:avLst/>
          </a:prstGeom>
        </p:spPr>
      </p:pic>
      <p:pic>
        <p:nvPicPr>
          <p:cNvPr id="7" name="Picture 6">
            <a:extLst>
              <a:ext uri="{FF2B5EF4-FFF2-40B4-BE49-F238E27FC236}">
                <a16:creationId xmlns:a16="http://schemas.microsoft.com/office/drawing/2014/main" id="{D6A246EA-A604-57DA-8869-560B95C02E1D}"/>
              </a:ext>
            </a:extLst>
          </p:cNvPr>
          <p:cNvPicPr>
            <a:picLocks noChangeAspect="1"/>
          </p:cNvPicPr>
          <p:nvPr/>
        </p:nvPicPr>
        <p:blipFill>
          <a:blip r:embed="rId4"/>
          <a:stretch>
            <a:fillRect/>
          </a:stretch>
        </p:blipFill>
        <p:spPr>
          <a:xfrm>
            <a:off x="4511824" y="2348466"/>
            <a:ext cx="7380976" cy="859236"/>
          </a:xfrm>
          <a:prstGeom prst="rect">
            <a:avLst/>
          </a:prstGeom>
        </p:spPr>
      </p:pic>
      <p:sp>
        <p:nvSpPr>
          <p:cNvPr id="8" name="TextBox 7">
            <a:extLst>
              <a:ext uri="{FF2B5EF4-FFF2-40B4-BE49-F238E27FC236}">
                <a16:creationId xmlns:a16="http://schemas.microsoft.com/office/drawing/2014/main" id="{1550501B-3DB8-050C-B688-83543BF377EC}"/>
              </a:ext>
            </a:extLst>
          </p:cNvPr>
          <p:cNvSpPr txBox="1"/>
          <p:nvPr/>
        </p:nvSpPr>
        <p:spPr bwMode="auto">
          <a:xfrm>
            <a:off x="695400" y="6021389"/>
            <a:ext cx="11014005" cy="584775"/>
          </a:xfrm>
          <a:prstGeom prst="rect">
            <a:avLst/>
          </a:prstGeom>
          <a:noFill/>
        </p:spPr>
        <p:txBody>
          <a:bodyPr wrap="square" rtlCol="0">
            <a:spAutoFit/>
          </a:bodyPr>
          <a:lstStyle/>
          <a:p>
            <a:r>
              <a:rPr lang="de-CH" dirty="0">
                <a:latin typeface="+mn-lt"/>
              </a:rPr>
              <a:t>In </a:t>
            </a:r>
            <a:r>
              <a:rPr lang="de-CH" dirty="0" err="1">
                <a:latin typeface="+mn-lt"/>
              </a:rPr>
              <a:t>this</a:t>
            </a:r>
            <a:r>
              <a:rPr lang="de-CH" dirty="0">
                <a:latin typeface="+mn-lt"/>
              </a:rPr>
              <a:t> </a:t>
            </a:r>
            <a:r>
              <a:rPr lang="de-CH" dirty="0" err="1">
                <a:latin typeface="+mn-lt"/>
              </a:rPr>
              <a:t>case</a:t>
            </a:r>
            <a:r>
              <a:rPr lang="de-CH" dirty="0">
                <a:latin typeface="+mn-lt"/>
              </a:rPr>
              <a:t> </a:t>
            </a:r>
            <a:r>
              <a:rPr lang="de-CH" dirty="0" err="1">
                <a:latin typeface="+mn-lt"/>
              </a:rPr>
              <a:t>we</a:t>
            </a:r>
            <a:r>
              <a:rPr lang="de-CH" dirty="0">
                <a:latin typeface="+mn-lt"/>
              </a:rPr>
              <a:t> </a:t>
            </a:r>
            <a:r>
              <a:rPr lang="de-CH" dirty="0" err="1">
                <a:latin typeface="+mn-lt"/>
              </a:rPr>
              <a:t>need</a:t>
            </a:r>
            <a:r>
              <a:rPr lang="de-CH" dirty="0">
                <a:latin typeface="+mn-lt"/>
              </a:rPr>
              <a:t> </a:t>
            </a:r>
            <a:r>
              <a:rPr lang="de-CH" dirty="0" err="1">
                <a:latin typeface="+mn-lt"/>
              </a:rPr>
              <a:t>to</a:t>
            </a:r>
            <a:r>
              <a:rPr lang="de-CH" dirty="0">
                <a:latin typeface="+mn-lt"/>
              </a:rPr>
              <a:t> </a:t>
            </a:r>
            <a:r>
              <a:rPr lang="de-CH" dirty="0" err="1">
                <a:latin typeface="+mn-lt"/>
              </a:rPr>
              <a:t>run</a:t>
            </a:r>
            <a:r>
              <a:rPr lang="de-CH" dirty="0">
                <a:latin typeface="+mn-lt"/>
              </a:rPr>
              <a:t> </a:t>
            </a:r>
            <a:r>
              <a:rPr lang="de-CH" dirty="0" err="1">
                <a:latin typeface="+mn-lt"/>
              </a:rPr>
              <a:t>the</a:t>
            </a:r>
            <a:r>
              <a:rPr lang="de-CH" dirty="0">
                <a:latin typeface="+mn-lt"/>
              </a:rPr>
              <a:t> linac off-</a:t>
            </a:r>
            <a:r>
              <a:rPr lang="de-CH" dirty="0" err="1">
                <a:latin typeface="+mn-lt"/>
              </a:rPr>
              <a:t>crest</a:t>
            </a:r>
            <a:r>
              <a:rPr lang="de-CH" dirty="0">
                <a:latin typeface="+mn-lt"/>
              </a:rPr>
              <a:t> </a:t>
            </a:r>
            <a:r>
              <a:rPr lang="de-CH" dirty="0" err="1">
                <a:latin typeface="+mn-lt"/>
              </a:rPr>
              <a:t>to</a:t>
            </a:r>
            <a:r>
              <a:rPr lang="de-CH" dirty="0">
                <a:latin typeface="+mn-lt"/>
              </a:rPr>
              <a:t> </a:t>
            </a:r>
            <a:r>
              <a:rPr lang="de-CH" dirty="0" err="1">
                <a:latin typeface="+mn-lt"/>
              </a:rPr>
              <a:t>have</a:t>
            </a:r>
            <a:r>
              <a:rPr lang="de-CH" dirty="0">
                <a:latin typeface="+mn-lt"/>
              </a:rPr>
              <a:t> </a:t>
            </a:r>
            <a:r>
              <a:rPr lang="de-CH" dirty="0" err="1">
                <a:latin typeface="+mn-lt"/>
              </a:rPr>
              <a:t>less</a:t>
            </a:r>
            <a:r>
              <a:rPr lang="de-CH" dirty="0">
                <a:latin typeface="+mn-lt"/>
              </a:rPr>
              <a:t> </a:t>
            </a:r>
            <a:r>
              <a:rPr lang="de-CH" dirty="0" err="1">
                <a:latin typeface="+mn-lt"/>
              </a:rPr>
              <a:t>energy</a:t>
            </a:r>
            <a:r>
              <a:rPr lang="de-CH" dirty="0">
                <a:latin typeface="+mn-lt"/>
              </a:rPr>
              <a:t> </a:t>
            </a:r>
            <a:r>
              <a:rPr lang="de-CH" dirty="0" err="1">
                <a:latin typeface="+mn-lt"/>
              </a:rPr>
              <a:t>spread</a:t>
            </a:r>
            <a:r>
              <a:rPr lang="de-CH" dirty="0">
                <a:latin typeface="+mn-lt"/>
              </a:rPr>
              <a:t> </a:t>
            </a:r>
            <a:r>
              <a:rPr lang="de-CH" dirty="0" err="1">
                <a:latin typeface="+mn-lt"/>
              </a:rPr>
              <a:t>already</a:t>
            </a:r>
            <a:r>
              <a:rPr lang="de-CH" dirty="0">
                <a:latin typeface="+mn-lt"/>
              </a:rPr>
              <a:t> at </a:t>
            </a:r>
            <a:r>
              <a:rPr lang="de-CH" dirty="0" err="1">
                <a:latin typeface="+mn-lt"/>
              </a:rPr>
              <a:t>the</a:t>
            </a:r>
            <a:r>
              <a:rPr lang="de-CH" dirty="0">
                <a:latin typeface="+mn-lt"/>
              </a:rPr>
              <a:t> </a:t>
            </a:r>
            <a:r>
              <a:rPr lang="de-CH" dirty="0" err="1">
                <a:latin typeface="+mn-lt"/>
              </a:rPr>
              <a:t>entrance</a:t>
            </a:r>
            <a:r>
              <a:rPr lang="de-CH" dirty="0">
                <a:latin typeface="+mn-lt"/>
              </a:rPr>
              <a:t> </a:t>
            </a:r>
            <a:r>
              <a:rPr lang="de-CH" dirty="0" err="1">
                <a:latin typeface="+mn-lt"/>
              </a:rPr>
              <a:t>of</a:t>
            </a:r>
            <a:r>
              <a:rPr lang="de-CH" dirty="0">
                <a:latin typeface="+mn-lt"/>
              </a:rPr>
              <a:t> </a:t>
            </a:r>
            <a:r>
              <a:rPr lang="de-CH" dirty="0" err="1">
                <a:latin typeface="+mn-lt"/>
              </a:rPr>
              <a:t>the</a:t>
            </a:r>
            <a:r>
              <a:rPr lang="de-CH" dirty="0">
                <a:latin typeface="+mn-lt"/>
              </a:rPr>
              <a:t> </a:t>
            </a:r>
            <a:r>
              <a:rPr lang="de-CH" dirty="0" err="1">
                <a:latin typeface="+mn-lt"/>
              </a:rPr>
              <a:t>transfer</a:t>
            </a:r>
            <a:r>
              <a:rPr lang="de-CH" dirty="0">
                <a:latin typeface="+mn-lt"/>
              </a:rPr>
              <a:t> </a:t>
            </a:r>
            <a:r>
              <a:rPr lang="de-CH" dirty="0" err="1">
                <a:latin typeface="+mn-lt"/>
              </a:rPr>
              <a:t>line</a:t>
            </a:r>
            <a:r>
              <a:rPr lang="de-CH" dirty="0">
                <a:latin typeface="+mn-lt"/>
              </a:rPr>
              <a:t> (</a:t>
            </a:r>
            <a:r>
              <a:rPr lang="de-CH" dirty="0" err="1">
                <a:latin typeface="+mn-lt"/>
              </a:rPr>
              <a:t>probably</a:t>
            </a:r>
            <a:r>
              <a:rPr lang="de-CH" dirty="0">
                <a:latin typeface="+mn-lt"/>
              </a:rPr>
              <a:t> 3-4 </a:t>
            </a:r>
            <a:r>
              <a:rPr lang="de-CH" dirty="0" err="1">
                <a:latin typeface="+mn-lt"/>
              </a:rPr>
              <a:t>deg</a:t>
            </a:r>
            <a:r>
              <a:rPr lang="de-CH" dirty="0">
                <a:latin typeface="+mn-lt"/>
              </a:rPr>
              <a:t> </a:t>
            </a:r>
            <a:r>
              <a:rPr lang="de-CH" dirty="0" err="1">
                <a:latin typeface="+mn-lt"/>
              </a:rPr>
              <a:t>would</a:t>
            </a:r>
            <a:r>
              <a:rPr lang="de-CH" dirty="0">
                <a:latin typeface="+mn-lt"/>
              </a:rPr>
              <a:t> </a:t>
            </a:r>
            <a:r>
              <a:rPr lang="de-CH" dirty="0" err="1">
                <a:latin typeface="+mn-lt"/>
              </a:rPr>
              <a:t>be</a:t>
            </a:r>
            <a:r>
              <a:rPr lang="de-CH" dirty="0">
                <a:latin typeface="+mn-lt"/>
              </a:rPr>
              <a:t> </a:t>
            </a:r>
            <a:r>
              <a:rPr lang="de-CH" dirty="0" err="1">
                <a:latin typeface="+mn-lt"/>
              </a:rPr>
              <a:t>enough</a:t>
            </a:r>
            <a:r>
              <a:rPr lang="de-CH" dirty="0">
                <a:latin typeface="+mn-lt"/>
              </a:rPr>
              <a:t>)</a:t>
            </a:r>
          </a:p>
        </p:txBody>
      </p:sp>
      <p:sp>
        <p:nvSpPr>
          <p:cNvPr id="9" name="TextBox 8">
            <a:extLst>
              <a:ext uri="{FF2B5EF4-FFF2-40B4-BE49-F238E27FC236}">
                <a16:creationId xmlns:a16="http://schemas.microsoft.com/office/drawing/2014/main" id="{748837FF-6CC3-A6A3-325B-2CB5E5602E9A}"/>
              </a:ext>
            </a:extLst>
          </p:cNvPr>
          <p:cNvSpPr txBox="1"/>
          <p:nvPr/>
        </p:nvSpPr>
        <p:spPr bwMode="auto">
          <a:xfrm>
            <a:off x="6552142" y="3933056"/>
            <a:ext cx="2304256" cy="338554"/>
          </a:xfrm>
          <a:prstGeom prst="rect">
            <a:avLst/>
          </a:prstGeom>
          <a:noFill/>
        </p:spPr>
        <p:txBody>
          <a:bodyPr wrap="square" rtlCol="0">
            <a:spAutoFit/>
          </a:bodyPr>
          <a:lstStyle/>
          <a:p>
            <a:r>
              <a:rPr lang="de-CH" dirty="0" err="1"/>
              <a:t>Basically</a:t>
            </a:r>
            <a:r>
              <a:rPr lang="de-CH" dirty="0"/>
              <a:t> 0 (</a:t>
            </a:r>
            <a:r>
              <a:rPr lang="de-CH" dirty="0" err="1"/>
              <a:t>it</a:t>
            </a:r>
            <a:r>
              <a:rPr lang="de-CH" dirty="0"/>
              <a:t> </a:t>
            </a:r>
            <a:r>
              <a:rPr lang="de-CH" dirty="0" err="1"/>
              <a:t>is</a:t>
            </a:r>
            <a:r>
              <a:rPr lang="de-CH" dirty="0"/>
              <a:t> in %)</a:t>
            </a:r>
          </a:p>
        </p:txBody>
      </p:sp>
    </p:spTree>
    <p:extLst>
      <p:ext uri="{BB962C8B-B14F-4D97-AF65-F5344CB8AC3E}">
        <p14:creationId xmlns:p14="http://schemas.microsoft.com/office/powerpoint/2010/main" val="1781093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63A441-55CC-6200-D938-58E8A0869643}"/>
              </a:ext>
            </a:extLst>
          </p:cNvPr>
          <p:cNvSpPr>
            <a:spLocks noGrp="1"/>
          </p:cNvSpPr>
          <p:nvPr>
            <p:ph sz="quarter" idx="13"/>
          </p:nvPr>
        </p:nvSpPr>
        <p:spPr/>
        <p:txBody>
          <a:bodyPr/>
          <a:lstStyle/>
          <a:p>
            <a:r>
              <a:rPr lang="de-CH" dirty="0"/>
              <a:t>I </a:t>
            </a:r>
            <a:r>
              <a:rPr lang="de-CH" dirty="0" err="1"/>
              <a:t>run</a:t>
            </a:r>
            <a:r>
              <a:rPr lang="de-CH" dirty="0"/>
              <a:t> </a:t>
            </a:r>
            <a:r>
              <a:rPr lang="de-CH" dirty="0" err="1"/>
              <a:t>the</a:t>
            </a:r>
            <a:r>
              <a:rPr lang="de-CH" dirty="0"/>
              <a:t> linac </a:t>
            </a:r>
            <a:r>
              <a:rPr lang="de-CH" dirty="0" err="1"/>
              <a:t>to</a:t>
            </a:r>
            <a:r>
              <a:rPr lang="de-CH" dirty="0"/>
              <a:t> </a:t>
            </a:r>
            <a:r>
              <a:rPr lang="de-CH" dirty="0" err="1"/>
              <a:t>have</a:t>
            </a:r>
            <a:r>
              <a:rPr lang="de-CH" dirty="0"/>
              <a:t> </a:t>
            </a:r>
            <a:r>
              <a:rPr lang="de-CH" dirty="0" err="1"/>
              <a:t>max</a:t>
            </a:r>
            <a:r>
              <a:rPr lang="de-CH" dirty="0"/>
              <a:t> 0.25 DE/E, EC </a:t>
            </a:r>
            <a:r>
              <a:rPr lang="de-CH" dirty="0" err="1"/>
              <a:t>with</a:t>
            </a:r>
            <a:r>
              <a:rPr lang="de-CH" dirty="0"/>
              <a:t> </a:t>
            </a:r>
            <a:r>
              <a:rPr lang="de-CH" dirty="0" err="1"/>
              <a:t>the</a:t>
            </a:r>
            <a:r>
              <a:rPr lang="de-CH" dirty="0"/>
              <a:t> same </a:t>
            </a:r>
            <a:r>
              <a:rPr lang="de-CH" dirty="0" err="1"/>
              <a:t>settings</a:t>
            </a:r>
            <a:r>
              <a:rPr lang="de-CH" dirty="0"/>
              <a:t> </a:t>
            </a:r>
            <a:r>
              <a:rPr lang="de-CH" dirty="0" err="1"/>
              <a:t>as</a:t>
            </a:r>
            <a:r>
              <a:rPr lang="de-CH" dirty="0"/>
              <a:t> </a:t>
            </a:r>
            <a:r>
              <a:rPr lang="de-CH" dirty="0" err="1"/>
              <a:t>the</a:t>
            </a:r>
            <a:r>
              <a:rPr lang="de-CH" dirty="0"/>
              <a:t> </a:t>
            </a:r>
            <a:r>
              <a:rPr lang="de-CH" dirty="0" err="1"/>
              <a:t>previous</a:t>
            </a:r>
            <a:r>
              <a:rPr lang="de-CH" dirty="0"/>
              <a:t> </a:t>
            </a:r>
            <a:r>
              <a:rPr lang="de-CH" dirty="0" err="1"/>
              <a:t>slide</a:t>
            </a:r>
            <a:endParaRPr lang="de-CH" dirty="0"/>
          </a:p>
        </p:txBody>
      </p:sp>
      <p:sp>
        <p:nvSpPr>
          <p:cNvPr id="3" name="Title 2">
            <a:extLst>
              <a:ext uri="{FF2B5EF4-FFF2-40B4-BE49-F238E27FC236}">
                <a16:creationId xmlns:a16="http://schemas.microsoft.com/office/drawing/2014/main" id="{24744398-DB8A-1C20-F3E9-9BFE9B594FAA}"/>
              </a:ext>
            </a:extLst>
          </p:cNvPr>
          <p:cNvSpPr>
            <a:spLocks noGrp="1"/>
          </p:cNvSpPr>
          <p:nvPr>
            <p:ph type="title"/>
          </p:nvPr>
        </p:nvSpPr>
        <p:spPr/>
        <p:txBody>
          <a:bodyPr/>
          <a:lstStyle/>
          <a:p>
            <a:r>
              <a:rPr lang="en-US" dirty="0"/>
              <a:t>4. What do I get with DE/E initial = 0.25%</a:t>
            </a:r>
            <a:endParaRPr lang="de-CH" dirty="0"/>
          </a:p>
        </p:txBody>
      </p:sp>
      <p:sp>
        <p:nvSpPr>
          <p:cNvPr id="4" name="Slide Number Placeholder 3">
            <a:extLst>
              <a:ext uri="{FF2B5EF4-FFF2-40B4-BE49-F238E27FC236}">
                <a16:creationId xmlns:a16="http://schemas.microsoft.com/office/drawing/2014/main" id="{98692A4E-9E8D-D2A5-1030-3B0B45F10D55}"/>
              </a:ext>
            </a:extLst>
          </p:cNvPr>
          <p:cNvSpPr>
            <a:spLocks noGrp="1"/>
          </p:cNvSpPr>
          <p:nvPr>
            <p:ph type="sldNum" sz="quarter" idx="16"/>
          </p:nvPr>
        </p:nvSpPr>
        <p:spPr/>
        <p:txBody>
          <a:bodyPr/>
          <a:lstStyle/>
          <a:p>
            <a:pPr algn="r">
              <a:defRPr/>
            </a:pPr>
            <a:r>
              <a:rPr lang="de-DE"/>
              <a:t>page </a:t>
            </a:r>
            <a:fld id="{EBC07571-3134-BB4B-B83F-1A9FE18D34F3}" type="slidenum">
              <a:rPr lang="de-DE" smtClean="0"/>
              <a:t>56</a:t>
            </a:fld>
            <a:endParaRPr lang="de-DE"/>
          </a:p>
        </p:txBody>
      </p:sp>
      <p:pic>
        <p:nvPicPr>
          <p:cNvPr id="5" name="Picture 4">
            <a:extLst>
              <a:ext uri="{FF2B5EF4-FFF2-40B4-BE49-F238E27FC236}">
                <a16:creationId xmlns:a16="http://schemas.microsoft.com/office/drawing/2014/main" id="{A3F8E2B8-F2A0-39A8-FDBA-3EDBD7024900}"/>
              </a:ext>
            </a:extLst>
          </p:cNvPr>
          <p:cNvPicPr>
            <a:picLocks noChangeAspect="1"/>
          </p:cNvPicPr>
          <p:nvPr/>
        </p:nvPicPr>
        <p:blipFill>
          <a:blip r:embed="rId2"/>
          <a:stretch>
            <a:fillRect/>
          </a:stretch>
        </p:blipFill>
        <p:spPr>
          <a:xfrm>
            <a:off x="2335530" y="2449703"/>
            <a:ext cx="7520940" cy="2999232"/>
          </a:xfrm>
          <a:prstGeom prst="rect">
            <a:avLst/>
          </a:prstGeom>
        </p:spPr>
      </p:pic>
    </p:spTree>
    <p:extLst>
      <p:ext uri="{BB962C8B-B14F-4D97-AF65-F5344CB8AC3E}">
        <p14:creationId xmlns:p14="http://schemas.microsoft.com/office/powerpoint/2010/main" val="3655339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537294-3F5A-5CCC-40C8-10ACDE015AEB}"/>
              </a:ext>
            </a:extLst>
          </p:cNvPr>
          <p:cNvSpPr>
            <a:spLocks noGrp="1"/>
          </p:cNvSpPr>
          <p:nvPr>
            <p:ph type="title"/>
          </p:nvPr>
        </p:nvSpPr>
        <p:spPr/>
        <p:txBody>
          <a:bodyPr/>
          <a:lstStyle/>
          <a:p>
            <a:r>
              <a:rPr lang="en-US" dirty="0"/>
              <a:t>5. Modify the R56 with quadrupoles</a:t>
            </a:r>
            <a:endParaRPr lang="de-CH" dirty="0"/>
          </a:p>
        </p:txBody>
      </p:sp>
      <p:sp>
        <p:nvSpPr>
          <p:cNvPr id="4" name="Slide Number Placeholder 3">
            <a:extLst>
              <a:ext uri="{FF2B5EF4-FFF2-40B4-BE49-F238E27FC236}">
                <a16:creationId xmlns:a16="http://schemas.microsoft.com/office/drawing/2014/main" id="{D75770D7-FB15-A6E6-D52F-C46DFA13E8DE}"/>
              </a:ext>
            </a:extLst>
          </p:cNvPr>
          <p:cNvSpPr>
            <a:spLocks noGrp="1"/>
          </p:cNvSpPr>
          <p:nvPr>
            <p:ph type="sldNum" sz="quarter" idx="16"/>
          </p:nvPr>
        </p:nvSpPr>
        <p:spPr/>
        <p:txBody>
          <a:bodyPr/>
          <a:lstStyle/>
          <a:p>
            <a:pPr algn="r">
              <a:defRPr/>
            </a:pPr>
            <a:r>
              <a:rPr lang="de-DE"/>
              <a:t>page </a:t>
            </a:r>
            <a:fld id="{EBC07571-3134-BB4B-B83F-1A9FE18D34F3}" type="slidenum">
              <a:rPr lang="de-DE" smtClean="0"/>
              <a:t>57</a:t>
            </a:fld>
            <a:endParaRPr lang="de-DE"/>
          </a:p>
        </p:txBody>
      </p:sp>
      <p:pic>
        <p:nvPicPr>
          <p:cNvPr id="6" name="Picture 5">
            <a:extLst>
              <a:ext uri="{FF2B5EF4-FFF2-40B4-BE49-F238E27FC236}">
                <a16:creationId xmlns:a16="http://schemas.microsoft.com/office/drawing/2014/main" id="{ED052DD9-9EFF-061A-BE01-D1E661F44F64}"/>
              </a:ext>
            </a:extLst>
          </p:cNvPr>
          <p:cNvPicPr>
            <a:picLocks noChangeAspect="1"/>
          </p:cNvPicPr>
          <p:nvPr/>
        </p:nvPicPr>
        <p:blipFill>
          <a:blip r:embed="rId2"/>
          <a:stretch>
            <a:fillRect/>
          </a:stretch>
        </p:blipFill>
        <p:spPr>
          <a:xfrm>
            <a:off x="17686" y="2286160"/>
            <a:ext cx="6029325" cy="4343400"/>
          </a:xfrm>
          <a:prstGeom prst="rect">
            <a:avLst/>
          </a:prstGeom>
        </p:spPr>
      </p:pic>
      <p:pic>
        <p:nvPicPr>
          <p:cNvPr id="8" name="Picture 7">
            <a:extLst>
              <a:ext uri="{FF2B5EF4-FFF2-40B4-BE49-F238E27FC236}">
                <a16:creationId xmlns:a16="http://schemas.microsoft.com/office/drawing/2014/main" id="{DDE3B5C5-8AA3-B802-45DA-8B62954F696C}"/>
              </a:ext>
            </a:extLst>
          </p:cNvPr>
          <p:cNvPicPr>
            <a:picLocks noChangeAspect="1"/>
          </p:cNvPicPr>
          <p:nvPr/>
        </p:nvPicPr>
        <p:blipFill>
          <a:blip r:embed="rId3"/>
          <a:stretch>
            <a:fillRect/>
          </a:stretch>
        </p:blipFill>
        <p:spPr>
          <a:xfrm>
            <a:off x="5830987" y="2150202"/>
            <a:ext cx="5972175" cy="4505325"/>
          </a:xfrm>
          <a:prstGeom prst="rect">
            <a:avLst/>
          </a:prstGeom>
        </p:spPr>
      </p:pic>
      <p:sp>
        <p:nvSpPr>
          <p:cNvPr id="10" name="TextBox 9">
            <a:extLst>
              <a:ext uri="{FF2B5EF4-FFF2-40B4-BE49-F238E27FC236}">
                <a16:creationId xmlns:a16="http://schemas.microsoft.com/office/drawing/2014/main" id="{43AA58F7-B404-484E-A6D4-FA3ADB76E6F3}"/>
              </a:ext>
            </a:extLst>
          </p:cNvPr>
          <p:cNvSpPr txBox="1"/>
          <p:nvPr/>
        </p:nvSpPr>
        <p:spPr bwMode="auto">
          <a:xfrm>
            <a:off x="1559496" y="921153"/>
            <a:ext cx="2232248" cy="1107996"/>
          </a:xfrm>
          <a:prstGeom prst="rect">
            <a:avLst/>
          </a:prstGeom>
          <a:noFill/>
        </p:spPr>
        <p:txBody>
          <a:bodyPr wrap="square">
            <a:spAutoFit/>
          </a:bodyPr>
          <a:lstStyle/>
          <a:p>
            <a:r>
              <a:rPr lang="de-CH" sz="1100" dirty="0"/>
              <a:t>//Parameters</a:t>
            </a:r>
          </a:p>
          <a:p>
            <a:r>
              <a:rPr lang="de-CH" sz="1100" dirty="0"/>
              <a:t>L1_drift = 20;</a:t>
            </a:r>
          </a:p>
          <a:p>
            <a:r>
              <a:rPr lang="de-CH" sz="1100" dirty="0"/>
              <a:t>L2_drift = 5;</a:t>
            </a:r>
          </a:p>
          <a:p>
            <a:endParaRPr lang="de-CH" sz="1100" dirty="0"/>
          </a:p>
          <a:p>
            <a:r>
              <a:rPr lang="de-CH" sz="1100" dirty="0" err="1"/>
              <a:t>L_bend</a:t>
            </a:r>
            <a:r>
              <a:rPr lang="de-CH" sz="1100" dirty="0"/>
              <a:t> := 5*1.2;</a:t>
            </a:r>
          </a:p>
          <a:p>
            <a:r>
              <a:rPr lang="de-CH" sz="1100" dirty="0" err="1"/>
              <a:t>Angle_bend</a:t>
            </a:r>
            <a:r>
              <a:rPr lang="de-CH" sz="1100" dirty="0"/>
              <a:t> := 0.1124*1.2;</a:t>
            </a:r>
          </a:p>
        </p:txBody>
      </p:sp>
    </p:spTree>
    <p:extLst>
      <p:ext uri="{BB962C8B-B14F-4D97-AF65-F5344CB8AC3E}">
        <p14:creationId xmlns:p14="http://schemas.microsoft.com/office/powerpoint/2010/main" val="29021814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8FA0D4-BC67-C0B1-0C84-A1935773FE57}"/>
              </a:ext>
            </a:extLst>
          </p:cNvPr>
          <p:cNvSpPr>
            <a:spLocks noGrp="1"/>
          </p:cNvSpPr>
          <p:nvPr>
            <p:ph type="title"/>
          </p:nvPr>
        </p:nvSpPr>
        <p:spPr/>
        <p:txBody>
          <a:bodyPr/>
          <a:lstStyle/>
          <a:p>
            <a:r>
              <a:rPr lang="en-US" b="1" dirty="0">
                <a:solidFill>
                  <a:srgbClr val="0F90FF"/>
                </a:solidFill>
              </a:rPr>
              <a:t>Superconducting</a:t>
            </a:r>
            <a:r>
              <a:rPr lang="en-US" dirty="0"/>
              <a:t> dipoles</a:t>
            </a:r>
            <a:endParaRPr lang="de-CH" dirty="0"/>
          </a:p>
        </p:txBody>
      </p:sp>
      <p:sp>
        <p:nvSpPr>
          <p:cNvPr id="4" name="Slide Number Placeholder 3">
            <a:extLst>
              <a:ext uri="{FF2B5EF4-FFF2-40B4-BE49-F238E27FC236}">
                <a16:creationId xmlns:a16="http://schemas.microsoft.com/office/drawing/2014/main" id="{BC10DB66-DD9A-92E9-4B6E-1474667114C3}"/>
              </a:ext>
            </a:extLst>
          </p:cNvPr>
          <p:cNvSpPr>
            <a:spLocks noGrp="1"/>
          </p:cNvSpPr>
          <p:nvPr>
            <p:ph type="sldNum" sz="quarter" idx="16"/>
          </p:nvPr>
        </p:nvSpPr>
        <p:spPr/>
        <p:txBody>
          <a:bodyPr/>
          <a:lstStyle/>
          <a:p>
            <a:pPr algn="r">
              <a:defRPr/>
            </a:pPr>
            <a:r>
              <a:rPr lang="de-DE"/>
              <a:t>page </a:t>
            </a:r>
            <a:fld id="{EBC07571-3134-BB4B-B83F-1A9FE18D34F3}" type="slidenum">
              <a:rPr lang="de-DE" smtClean="0"/>
              <a:t>58</a:t>
            </a:fld>
            <a:endParaRPr lang="de-DE"/>
          </a:p>
        </p:txBody>
      </p:sp>
      <p:pic>
        <p:nvPicPr>
          <p:cNvPr id="6" name="Picture 5">
            <a:extLst>
              <a:ext uri="{FF2B5EF4-FFF2-40B4-BE49-F238E27FC236}">
                <a16:creationId xmlns:a16="http://schemas.microsoft.com/office/drawing/2014/main" id="{EFDAF714-07CA-9783-9311-0F1D6480A5C1}"/>
              </a:ext>
            </a:extLst>
          </p:cNvPr>
          <p:cNvPicPr>
            <a:picLocks noChangeAspect="1"/>
          </p:cNvPicPr>
          <p:nvPr/>
        </p:nvPicPr>
        <p:blipFill>
          <a:blip r:embed="rId3"/>
          <a:stretch>
            <a:fillRect/>
          </a:stretch>
        </p:blipFill>
        <p:spPr>
          <a:xfrm>
            <a:off x="352425" y="1412776"/>
            <a:ext cx="5743575" cy="4467225"/>
          </a:xfrm>
          <a:prstGeom prst="rect">
            <a:avLst/>
          </a:prstGeom>
        </p:spPr>
      </p:pic>
      <p:sp>
        <p:nvSpPr>
          <p:cNvPr id="7" name="TextBox 6">
            <a:extLst>
              <a:ext uri="{FF2B5EF4-FFF2-40B4-BE49-F238E27FC236}">
                <a16:creationId xmlns:a16="http://schemas.microsoft.com/office/drawing/2014/main" id="{D1255284-994D-F6A1-BD1F-D04CAB25754E}"/>
              </a:ext>
            </a:extLst>
          </p:cNvPr>
          <p:cNvSpPr txBox="1"/>
          <p:nvPr/>
        </p:nvSpPr>
        <p:spPr bwMode="auto">
          <a:xfrm>
            <a:off x="4799856" y="5927401"/>
            <a:ext cx="3168352" cy="584775"/>
          </a:xfrm>
          <a:prstGeom prst="rect">
            <a:avLst/>
          </a:prstGeom>
          <a:noFill/>
        </p:spPr>
        <p:txBody>
          <a:bodyPr wrap="square" rtlCol="0">
            <a:spAutoFit/>
          </a:bodyPr>
          <a:lstStyle/>
          <a:p>
            <a:pPr algn="ctr"/>
            <a:r>
              <a:rPr lang="en-US" dirty="0">
                <a:latin typeface="+mn-lt"/>
              </a:rPr>
              <a:t>Small </a:t>
            </a:r>
            <a:r>
              <a:rPr lang="en-US" dirty="0" err="1">
                <a:latin typeface="+mn-lt"/>
              </a:rPr>
              <a:t>betax</a:t>
            </a:r>
            <a:endParaRPr lang="en-US" dirty="0">
              <a:latin typeface="+mn-lt"/>
            </a:endParaRPr>
          </a:p>
          <a:p>
            <a:pPr algn="ctr"/>
            <a:r>
              <a:rPr lang="en-US" dirty="0">
                <a:latin typeface="+mn-lt"/>
              </a:rPr>
              <a:t>R56 ~ 0.8 m</a:t>
            </a:r>
            <a:endParaRPr lang="de-CH" dirty="0">
              <a:latin typeface="+mn-lt"/>
            </a:endParaRPr>
          </a:p>
        </p:txBody>
      </p:sp>
      <p:pic>
        <p:nvPicPr>
          <p:cNvPr id="9" name="Picture 8">
            <a:extLst>
              <a:ext uri="{FF2B5EF4-FFF2-40B4-BE49-F238E27FC236}">
                <a16:creationId xmlns:a16="http://schemas.microsoft.com/office/drawing/2014/main" id="{57D1259A-78CC-6AE0-691C-8DC166065C69}"/>
              </a:ext>
            </a:extLst>
          </p:cNvPr>
          <p:cNvPicPr>
            <a:picLocks noChangeAspect="1"/>
          </p:cNvPicPr>
          <p:nvPr/>
        </p:nvPicPr>
        <p:blipFill>
          <a:blip r:embed="rId4"/>
          <a:stretch>
            <a:fillRect/>
          </a:stretch>
        </p:blipFill>
        <p:spPr>
          <a:xfrm>
            <a:off x="6168008" y="1441126"/>
            <a:ext cx="5334000" cy="4486275"/>
          </a:xfrm>
          <a:prstGeom prst="rect">
            <a:avLst/>
          </a:prstGeom>
        </p:spPr>
      </p:pic>
      <p:sp>
        <p:nvSpPr>
          <p:cNvPr id="11" name="TextBox 10">
            <a:extLst>
              <a:ext uri="{FF2B5EF4-FFF2-40B4-BE49-F238E27FC236}">
                <a16:creationId xmlns:a16="http://schemas.microsoft.com/office/drawing/2014/main" id="{9AB4976C-011C-F597-8D56-4910C46F579E}"/>
              </a:ext>
            </a:extLst>
          </p:cNvPr>
          <p:cNvSpPr txBox="1"/>
          <p:nvPr/>
        </p:nvSpPr>
        <p:spPr bwMode="auto">
          <a:xfrm>
            <a:off x="1877577" y="718965"/>
            <a:ext cx="6097384" cy="584775"/>
          </a:xfrm>
          <a:prstGeom prst="rect">
            <a:avLst/>
          </a:prstGeom>
          <a:noFill/>
        </p:spPr>
        <p:txBody>
          <a:bodyPr wrap="square">
            <a:spAutoFit/>
          </a:bodyPr>
          <a:lstStyle/>
          <a:p>
            <a:r>
              <a:rPr lang="de-CH" dirty="0" err="1"/>
              <a:t>L_bend</a:t>
            </a:r>
            <a:r>
              <a:rPr lang="de-CH" dirty="0"/>
              <a:t> := 3*1.1;</a:t>
            </a:r>
          </a:p>
          <a:p>
            <a:r>
              <a:rPr lang="de-CH" dirty="0" err="1"/>
              <a:t>Angle_bend</a:t>
            </a:r>
            <a:r>
              <a:rPr lang="de-CH" dirty="0"/>
              <a:t> := 0.2248*1.1; // NC: 0.1124;</a:t>
            </a:r>
          </a:p>
        </p:txBody>
      </p:sp>
      <p:sp>
        <p:nvSpPr>
          <p:cNvPr id="12" name="TextBox 11">
            <a:extLst>
              <a:ext uri="{FF2B5EF4-FFF2-40B4-BE49-F238E27FC236}">
                <a16:creationId xmlns:a16="http://schemas.microsoft.com/office/drawing/2014/main" id="{85D0CD4F-1709-014D-2C89-E4689A41C4FE}"/>
              </a:ext>
            </a:extLst>
          </p:cNvPr>
          <p:cNvSpPr txBox="1"/>
          <p:nvPr/>
        </p:nvSpPr>
        <p:spPr bwMode="auto">
          <a:xfrm>
            <a:off x="8607653" y="387026"/>
            <a:ext cx="3101752" cy="584775"/>
          </a:xfrm>
          <a:prstGeom prst="rect">
            <a:avLst/>
          </a:prstGeom>
          <a:noFill/>
        </p:spPr>
        <p:txBody>
          <a:bodyPr wrap="square" rtlCol="0">
            <a:spAutoFit/>
          </a:bodyPr>
          <a:lstStyle/>
          <a:p>
            <a:pPr algn="ctr"/>
            <a:r>
              <a:rPr lang="en-US" dirty="0">
                <a:latin typeface="+mn-lt"/>
              </a:rPr>
              <a:t>Thanks to Ciro </a:t>
            </a:r>
            <a:r>
              <a:rPr lang="en-US" dirty="0" err="1">
                <a:latin typeface="+mn-lt"/>
              </a:rPr>
              <a:t>Calzolaio</a:t>
            </a:r>
            <a:r>
              <a:rPr lang="en-US" dirty="0">
                <a:latin typeface="+mn-lt"/>
              </a:rPr>
              <a:t> (PSI) for the field estimation</a:t>
            </a:r>
            <a:endParaRPr lang="de-CH" dirty="0">
              <a:latin typeface="+mn-lt"/>
            </a:endParaRPr>
          </a:p>
        </p:txBody>
      </p:sp>
    </p:spTree>
    <p:extLst>
      <p:ext uri="{BB962C8B-B14F-4D97-AF65-F5344CB8AC3E}">
        <p14:creationId xmlns:p14="http://schemas.microsoft.com/office/powerpoint/2010/main" val="113965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C4F8F7-38EF-1125-5E7D-276AC94A6C54}"/>
              </a:ext>
            </a:extLst>
          </p:cNvPr>
          <p:cNvSpPr>
            <a:spLocks noGrp="1"/>
          </p:cNvSpPr>
          <p:nvPr>
            <p:ph type="title"/>
          </p:nvPr>
        </p:nvSpPr>
        <p:spPr/>
        <p:txBody>
          <a:bodyPr/>
          <a:lstStyle/>
          <a:p>
            <a:r>
              <a:rPr lang="en-US" dirty="0"/>
              <a:t>Superconducting dipoles + quads</a:t>
            </a:r>
            <a:endParaRPr lang="de-CH" dirty="0"/>
          </a:p>
        </p:txBody>
      </p:sp>
      <p:sp>
        <p:nvSpPr>
          <p:cNvPr id="4" name="Slide Number Placeholder 3">
            <a:extLst>
              <a:ext uri="{FF2B5EF4-FFF2-40B4-BE49-F238E27FC236}">
                <a16:creationId xmlns:a16="http://schemas.microsoft.com/office/drawing/2014/main" id="{A2417765-1048-EA6A-5057-CC666DB8B1D1}"/>
              </a:ext>
            </a:extLst>
          </p:cNvPr>
          <p:cNvSpPr>
            <a:spLocks noGrp="1"/>
          </p:cNvSpPr>
          <p:nvPr>
            <p:ph type="sldNum" sz="quarter" idx="16"/>
          </p:nvPr>
        </p:nvSpPr>
        <p:spPr/>
        <p:txBody>
          <a:bodyPr/>
          <a:lstStyle/>
          <a:p>
            <a:pPr algn="r">
              <a:defRPr/>
            </a:pPr>
            <a:r>
              <a:rPr lang="de-DE"/>
              <a:t>page </a:t>
            </a:r>
            <a:fld id="{EBC07571-3134-BB4B-B83F-1A9FE18D34F3}" type="slidenum">
              <a:rPr lang="de-DE" smtClean="0"/>
              <a:t>59</a:t>
            </a:fld>
            <a:endParaRPr lang="de-DE"/>
          </a:p>
        </p:txBody>
      </p:sp>
      <p:pic>
        <p:nvPicPr>
          <p:cNvPr id="6" name="Picture 5">
            <a:extLst>
              <a:ext uri="{FF2B5EF4-FFF2-40B4-BE49-F238E27FC236}">
                <a16:creationId xmlns:a16="http://schemas.microsoft.com/office/drawing/2014/main" id="{AE45F92B-67B1-1121-6C5F-08E4B7997A7D}"/>
              </a:ext>
            </a:extLst>
          </p:cNvPr>
          <p:cNvPicPr>
            <a:picLocks noChangeAspect="1"/>
          </p:cNvPicPr>
          <p:nvPr/>
        </p:nvPicPr>
        <p:blipFill>
          <a:blip r:embed="rId2"/>
          <a:stretch>
            <a:fillRect/>
          </a:stretch>
        </p:blipFill>
        <p:spPr>
          <a:xfrm>
            <a:off x="335360" y="1266824"/>
            <a:ext cx="6219825" cy="4324350"/>
          </a:xfrm>
          <a:prstGeom prst="rect">
            <a:avLst/>
          </a:prstGeom>
        </p:spPr>
      </p:pic>
      <p:pic>
        <p:nvPicPr>
          <p:cNvPr id="8" name="Picture 7">
            <a:extLst>
              <a:ext uri="{FF2B5EF4-FFF2-40B4-BE49-F238E27FC236}">
                <a16:creationId xmlns:a16="http://schemas.microsoft.com/office/drawing/2014/main" id="{B96640ED-B1A4-AB45-94C7-A3F7C510C899}"/>
              </a:ext>
            </a:extLst>
          </p:cNvPr>
          <p:cNvPicPr>
            <a:picLocks noChangeAspect="1"/>
          </p:cNvPicPr>
          <p:nvPr/>
        </p:nvPicPr>
        <p:blipFill>
          <a:blip r:embed="rId3"/>
          <a:stretch>
            <a:fillRect/>
          </a:stretch>
        </p:blipFill>
        <p:spPr>
          <a:xfrm>
            <a:off x="6108821" y="1195386"/>
            <a:ext cx="5848350" cy="4467225"/>
          </a:xfrm>
          <a:prstGeom prst="rect">
            <a:avLst/>
          </a:prstGeom>
        </p:spPr>
      </p:pic>
      <p:sp>
        <p:nvSpPr>
          <p:cNvPr id="9" name="TextBox 8">
            <a:extLst>
              <a:ext uri="{FF2B5EF4-FFF2-40B4-BE49-F238E27FC236}">
                <a16:creationId xmlns:a16="http://schemas.microsoft.com/office/drawing/2014/main" id="{31DF733C-88C9-EA32-5D04-FB8A326386DE}"/>
              </a:ext>
            </a:extLst>
          </p:cNvPr>
          <p:cNvSpPr txBox="1"/>
          <p:nvPr/>
        </p:nvSpPr>
        <p:spPr bwMode="auto">
          <a:xfrm>
            <a:off x="4799856" y="5927401"/>
            <a:ext cx="3168352" cy="584775"/>
          </a:xfrm>
          <a:prstGeom prst="rect">
            <a:avLst/>
          </a:prstGeom>
          <a:noFill/>
        </p:spPr>
        <p:txBody>
          <a:bodyPr wrap="square" rtlCol="0">
            <a:spAutoFit/>
          </a:bodyPr>
          <a:lstStyle/>
          <a:p>
            <a:pPr algn="ctr"/>
            <a:r>
              <a:rPr lang="en-US" dirty="0">
                <a:latin typeface="+mn-lt"/>
              </a:rPr>
              <a:t>Small </a:t>
            </a:r>
            <a:r>
              <a:rPr lang="en-US" dirty="0" err="1">
                <a:latin typeface="+mn-lt"/>
              </a:rPr>
              <a:t>betax</a:t>
            </a:r>
            <a:endParaRPr lang="en-US" dirty="0">
              <a:latin typeface="+mn-lt"/>
            </a:endParaRPr>
          </a:p>
          <a:p>
            <a:pPr algn="ctr"/>
            <a:r>
              <a:rPr lang="en-US" dirty="0">
                <a:latin typeface="+mn-lt"/>
              </a:rPr>
              <a:t>R56 ~ 0.8 m</a:t>
            </a:r>
            <a:endParaRPr lang="de-CH" dirty="0">
              <a:latin typeface="+mn-lt"/>
            </a:endParaRPr>
          </a:p>
        </p:txBody>
      </p:sp>
    </p:spTree>
    <p:extLst>
      <p:ext uri="{BB962C8B-B14F-4D97-AF65-F5344CB8AC3E}">
        <p14:creationId xmlns:p14="http://schemas.microsoft.com/office/powerpoint/2010/main" val="422595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717285-8A36-96F4-4CA4-DB9358A15C56}"/>
              </a:ext>
            </a:extLst>
          </p:cNvPr>
          <p:cNvSpPr>
            <a:spLocks noGrp="1"/>
          </p:cNvSpPr>
          <p:nvPr>
            <p:ph type="title"/>
          </p:nvPr>
        </p:nvSpPr>
        <p:spPr/>
        <p:txBody>
          <a:bodyPr/>
          <a:lstStyle/>
          <a:p>
            <a:r>
              <a:rPr lang="en-US" dirty="0"/>
              <a:t>HE linac, single bunch</a:t>
            </a:r>
            <a:endParaRPr lang="de-CH" dirty="0"/>
          </a:p>
        </p:txBody>
      </p:sp>
      <p:sp>
        <p:nvSpPr>
          <p:cNvPr id="4" name="Slide Number Placeholder 3">
            <a:extLst>
              <a:ext uri="{FF2B5EF4-FFF2-40B4-BE49-F238E27FC236}">
                <a16:creationId xmlns:a16="http://schemas.microsoft.com/office/drawing/2014/main" id="{EDC88CEE-9593-0361-F1DA-C471A40F9D3A}"/>
              </a:ext>
            </a:extLst>
          </p:cNvPr>
          <p:cNvSpPr>
            <a:spLocks noGrp="1"/>
          </p:cNvSpPr>
          <p:nvPr>
            <p:ph type="sldNum" sz="quarter" idx="16"/>
          </p:nvPr>
        </p:nvSpPr>
        <p:spPr/>
        <p:txBody>
          <a:bodyPr/>
          <a:lstStyle/>
          <a:p>
            <a:pPr algn="r">
              <a:defRPr/>
            </a:pPr>
            <a:r>
              <a:rPr lang="de-DE"/>
              <a:t>page </a:t>
            </a:r>
            <a:fld id="{EBC07571-3134-BB4B-B83F-1A9FE18D34F3}" type="slidenum">
              <a:rPr lang="de-DE" smtClean="0"/>
              <a:t>6</a:t>
            </a:fld>
            <a:endParaRPr lang="de-DE"/>
          </a:p>
        </p:txBody>
      </p:sp>
      <p:sp>
        <p:nvSpPr>
          <p:cNvPr id="5" name="TextBox 4">
            <a:extLst>
              <a:ext uri="{FF2B5EF4-FFF2-40B4-BE49-F238E27FC236}">
                <a16:creationId xmlns:a16="http://schemas.microsoft.com/office/drawing/2014/main" id="{451A8243-5EC0-A38A-D1E1-DB4367EA287A}"/>
              </a:ext>
            </a:extLst>
          </p:cNvPr>
          <p:cNvSpPr txBox="1"/>
          <p:nvPr/>
        </p:nvSpPr>
        <p:spPr bwMode="auto">
          <a:xfrm>
            <a:off x="1487488" y="1052736"/>
            <a:ext cx="10009112" cy="830997"/>
          </a:xfrm>
          <a:prstGeom prst="rect">
            <a:avLst/>
          </a:prstGeom>
          <a:noFill/>
        </p:spPr>
        <p:txBody>
          <a:bodyPr wrap="square" rtlCol="0">
            <a:spAutoFit/>
          </a:bodyPr>
          <a:lstStyle/>
          <a:p>
            <a:r>
              <a:rPr lang="en-US" dirty="0">
                <a:latin typeface="+mn-lt"/>
              </a:rPr>
              <a:t>Compute the JA scanning the charge of the beam</a:t>
            </a:r>
          </a:p>
          <a:p>
            <a:r>
              <a:rPr lang="en-US" dirty="0">
                <a:latin typeface="+mn-lt"/>
              </a:rPr>
              <a:t>a/</a:t>
            </a:r>
            <a:r>
              <a:rPr lang="en-US" dirty="0">
                <a:latin typeface="Symbol" panose="05050102010706020507" pitchFamily="18" charset="2"/>
              </a:rPr>
              <a:t>l</a:t>
            </a:r>
            <a:r>
              <a:rPr lang="en-US" dirty="0">
                <a:latin typeface="+mn-lt"/>
              </a:rPr>
              <a:t> = 0.12</a:t>
            </a:r>
          </a:p>
          <a:p>
            <a:r>
              <a:rPr lang="en-US" dirty="0">
                <a:latin typeface="+mn-lt"/>
              </a:rPr>
              <a:t>G = 22.5 MV/m</a:t>
            </a:r>
          </a:p>
        </p:txBody>
      </p:sp>
      <p:pic>
        <p:nvPicPr>
          <p:cNvPr id="7" name="Picture 6">
            <a:extLst>
              <a:ext uri="{FF2B5EF4-FFF2-40B4-BE49-F238E27FC236}">
                <a16:creationId xmlns:a16="http://schemas.microsoft.com/office/drawing/2014/main" id="{F6FF36E8-3E9D-899E-F71F-8E43DBFE93D3}"/>
              </a:ext>
            </a:extLst>
          </p:cNvPr>
          <p:cNvPicPr>
            <a:picLocks noChangeAspect="1"/>
          </p:cNvPicPr>
          <p:nvPr/>
        </p:nvPicPr>
        <p:blipFill>
          <a:blip r:embed="rId2"/>
          <a:stretch>
            <a:fillRect/>
          </a:stretch>
        </p:blipFill>
        <p:spPr>
          <a:xfrm>
            <a:off x="2969268" y="1988840"/>
            <a:ext cx="6253463" cy="4450663"/>
          </a:xfrm>
          <a:prstGeom prst="rect">
            <a:avLst/>
          </a:prstGeom>
        </p:spPr>
      </p:pic>
    </p:spTree>
    <p:extLst>
      <p:ext uri="{BB962C8B-B14F-4D97-AF65-F5344CB8AC3E}">
        <p14:creationId xmlns:p14="http://schemas.microsoft.com/office/powerpoint/2010/main" val="507038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285A78-6767-AD71-4307-C48158B85E9C}"/>
              </a:ext>
            </a:extLst>
          </p:cNvPr>
          <p:cNvSpPr>
            <a:spLocks noGrp="1"/>
          </p:cNvSpPr>
          <p:nvPr>
            <p:ph type="title"/>
          </p:nvPr>
        </p:nvSpPr>
        <p:spPr/>
        <p:txBody>
          <a:bodyPr/>
          <a:lstStyle/>
          <a:p>
            <a:r>
              <a:rPr lang="en-US" dirty="0"/>
              <a:t>From RF-Track, a/l = 0.12, G = 22.5 MV/m</a:t>
            </a:r>
            <a:endParaRPr lang="de-CH" dirty="0"/>
          </a:p>
        </p:txBody>
      </p:sp>
      <p:sp>
        <p:nvSpPr>
          <p:cNvPr id="4" name="Slide Number Placeholder 3">
            <a:extLst>
              <a:ext uri="{FF2B5EF4-FFF2-40B4-BE49-F238E27FC236}">
                <a16:creationId xmlns:a16="http://schemas.microsoft.com/office/drawing/2014/main" id="{1F172400-B7CB-6B48-F517-D483EB7DBF1D}"/>
              </a:ext>
            </a:extLst>
          </p:cNvPr>
          <p:cNvSpPr>
            <a:spLocks noGrp="1"/>
          </p:cNvSpPr>
          <p:nvPr>
            <p:ph type="sldNum" sz="quarter" idx="16"/>
          </p:nvPr>
        </p:nvSpPr>
        <p:spPr/>
        <p:txBody>
          <a:bodyPr/>
          <a:lstStyle/>
          <a:p>
            <a:pPr algn="r">
              <a:defRPr/>
            </a:pPr>
            <a:r>
              <a:rPr lang="de-DE"/>
              <a:t>page </a:t>
            </a:r>
            <a:fld id="{EBC07571-3134-BB4B-B83F-1A9FE18D34F3}" type="slidenum">
              <a:rPr lang="de-DE" smtClean="0"/>
              <a:t>60</a:t>
            </a:fld>
            <a:endParaRPr lang="de-DE"/>
          </a:p>
        </p:txBody>
      </p:sp>
      <p:pic>
        <p:nvPicPr>
          <p:cNvPr id="6" name="Picture 5">
            <a:extLst>
              <a:ext uri="{FF2B5EF4-FFF2-40B4-BE49-F238E27FC236}">
                <a16:creationId xmlns:a16="http://schemas.microsoft.com/office/drawing/2014/main" id="{D46E9072-99D9-FEA5-E3A1-D189E19641BA}"/>
              </a:ext>
            </a:extLst>
          </p:cNvPr>
          <p:cNvPicPr>
            <a:picLocks noChangeAspect="1"/>
          </p:cNvPicPr>
          <p:nvPr/>
        </p:nvPicPr>
        <p:blipFill>
          <a:blip r:embed="rId2"/>
          <a:stretch>
            <a:fillRect/>
          </a:stretch>
        </p:blipFill>
        <p:spPr>
          <a:xfrm>
            <a:off x="1415480" y="1662269"/>
            <a:ext cx="5919188" cy="4279193"/>
          </a:xfrm>
          <a:prstGeom prst="rect">
            <a:avLst/>
          </a:prstGeom>
        </p:spPr>
      </p:pic>
      <p:sp>
        <p:nvSpPr>
          <p:cNvPr id="8" name="TextBox 7">
            <a:extLst>
              <a:ext uri="{FF2B5EF4-FFF2-40B4-BE49-F238E27FC236}">
                <a16:creationId xmlns:a16="http://schemas.microsoft.com/office/drawing/2014/main" id="{1FB27EDC-0D4F-CFA6-9EEE-EB90215BE67D}"/>
              </a:ext>
            </a:extLst>
          </p:cNvPr>
          <p:cNvSpPr txBox="1"/>
          <p:nvPr/>
        </p:nvSpPr>
        <p:spPr bwMode="auto">
          <a:xfrm>
            <a:off x="7536160" y="3004538"/>
            <a:ext cx="2762045" cy="1446550"/>
          </a:xfrm>
          <a:prstGeom prst="rect">
            <a:avLst/>
          </a:prstGeom>
          <a:noFill/>
        </p:spPr>
        <p:txBody>
          <a:bodyPr wrap="square">
            <a:spAutoFit/>
          </a:bodyPr>
          <a:lstStyle/>
          <a:p>
            <a:r>
              <a:rPr lang="de-CH" dirty="0" err="1"/>
              <a:t>std</a:t>
            </a:r>
            <a:r>
              <a:rPr lang="de-CH" dirty="0"/>
              <a:t>(</a:t>
            </a:r>
            <a:r>
              <a:rPr lang="de-CH" dirty="0" err="1"/>
              <a:t>p_out</a:t>
            </a:r>
            <a:r>
              <a:rPr lang="de-CH" dirty="0"/>
              <a:t>)/</a:t>
            </a:r>
            <a:r>
              <a:rPr lang="de-CH" dirty="0" err="1"/>
              <a:t>mean</a:t>
            </a:r>
            <a:r>
              <a:rPr lang="de-CH" dirty="0"/>
              <a:t>(</a:t>
            </a:r>
            <a:r>
              <a:rPr lang="de-CH" dirty="0" err="1"/>
              <a:t>p_out</a:t>
            </a:r>
            <a:r>
              <a:rPr lang="de-CH" dirty="0"/>
              <a:t>)*1e2</a:t>
            </a:r>
          </a:p>
          <a:p>
            <a:endParaRPr lang="de-CH" dirty="0"/>
          </a:p>
          <a:p>
            <a:endParaRPr lang="de-CH" dirty="0"/>
          </a:p>
          <a:p>
            <a:endParaRPr lang="de-CH" dirty="0"/>
          </a:p>
          <a:p>
            <a:pPr algn="ctr"/>
            <a:r>
              <a:rPr lang="de-CH" sz="2400" b="1" dirty="0" err="1">
                <a:solidFill>
                  <a:srgbClr val="0F90FF"/>
                </a:solidFill>
                <a:latin typeface="+mn-lt"/>
              </a:rPr>
              <a:t>Dp</a:t>
            </a:r>
            <a:r>
              <a:rPr lang="de-CH" sz="2400" b="1" dirty="0">
                <a:solidFill>
                  <a:srgbClr val="0F90FF"/>
                </a:solidFill>
                <a:latin typeface="+mn-lt"/>
              </a:rPr>
              <a:t>/p = 0.5332%</a:t>
            </a:r>
          </a:p>
        </p:txBody>
      </p:sp>
      <p:sp>
        <p:nvSpPr>
          <p:cNvPr id="9" name="TextBox 8">
            <a:extLst>
              <a:ext uri="{FF2B5EF4-FFF2-40B4-BE49-F238E27FC236}">
                <a16:creationId xmlns:a16="http://schemas.microsoft.com/office/drawing/2014/main" id="{0C332898-8F87-C8CE-251B-CE18D2E43A62}"/>
              </a:ext>
            </a:extLst>
          </p:cNvPr>
          <p:cNvSpPr txBox="1"/>
          <p:nvPr/>
        </p:nvSpPr>
        <p:spPr bwMode="auto">
          <a:xfrm>
            <a:off x="1271464" y="908720"/>
            <a:ext cx="10153128" cy="584775"/>
          </a:xfrm>
          <a:prstGeom prst="rect">
            <a:avLst/>
          </a:prstGeom>
          <a:noFill/>
        </p:spPr>
        <p:txBody>
          <a:bodyPr wrap="square" rtlCol="0">
            <a:spAutoFit/>
          </a:bodyPr>
          <a:lstStyle/>
          <a:p>
            <a:r>
              <a:rPr lang="en-US" dirty="0">
                <a:latin typeface="+mn-lt"/>
              </a:rPr>
              <a:t>Assumed that we do not have any contribution coming from after the DR. Is that true? In case that in the DR the equilibrium is reached, yes (probably-a feedback from the experts would be appreciated).</a:t>
            </a:r>
            <a:endParaRPr lang="de-CH" dirty="0">
              <a:latin typeface="+mn-lt"/>
            </a:endParaRPr>
          </a:p>
        </p:txBody>
      </p:sp>
    </p:spTree>
    <p:extLst>
      <p:ext uri="{BB962C8B-B14F-4D97-AF65-F5344CB8AC3E}">
        <p14:creationId xmlns:p14="http://schemas.microsoft.com/office/powerpoint/2010/main" val="37408744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3B7199-E5FD-8976-6ABF-DF3A14185AA8}"/>
              </a:ext>
            </a:extLst>
          </p:cNvPr>
          <p:cNvSpPr>
            <a:spLocks noGrp="1"/>
          </p:cNvSpPr>
          <p:nvPr>
            <p:ph type="title"/>
          </p:nvPr>
        </p:nvSpPr>
        <p:spPr/>
        <p:txBody>
          <a:bodyPr/>
          <a:lstStyle/>
          <a:p>
            <a:endParaRPr lang="de-CH"/>
          </a:p>
        </p:txBody>
      </p:sp>
      <p:sp>
        <p:nvSpPr>
          <p:cNvPr id="4" name="Slide Number Placeholder 3">
            <a:extLst>
              <a:ext uri="{FF2B5EF4-FFF2-40B4-BE49-F238E27FC236}">
                <a16:creationId xmlns:a16="http://schemas.microsoft.com/office/drawing/2014/main" id="{C2B367C2-5AD0-0D38-CD61-A0E815FB114A}"/>
              </a:ext>
            </a:extLst>
          </p:cNvPr>
          <p:cNvSpPr>
            <a:spLocks noGrp="1"/>
          </p:cNvSpPr>
          <p:nvPr>
            <p:ph type="sldNum" sz="quarter" idx="16"/>
          </p:nvPr>
        </p:nvSpPr>
        <p:spPr/>
        <p:txBody>
          <a:bodyPr/>
          <a:lstStyle/>
          <a:p>
            <a:pPr algn="r">
              <a:defRPr/>
            </a:pPr>
            <a:r>
              <a:rPr lang="de-DE"/>
              <a:t>page </a:t>
            </a:r>
            <a:fld id="{EBC07571-3134-BB4B-B83F-1A9FE18D34F3}" type="slidenum">
              <a:rPr lang="de-DE" smtClean="0"/>
              <a:t>61</a:t>
            </a:fld>
            <a:endParaRPr lang="de-DE"/>
          </a:p>
        </p:txBody>
      </p:sp>
      <p:pic>
        <p:nvPicPr>
          <p:cNvPr id="5" name="Picture 4">
            <a:extLst>
              <a:ext uri="{FF2B5EF4-FFF2-40B4-BE49-F238E27FC236}">
                <a16:creationId xmlns:a16="http://schemas.microsoft.com/office/drawing/2014/main" id="{9684ED8D-678C-2D88-9DE4-AE204755071D}"/>
              </a:ext>
            </a:extLst>
          </p:cNvPr>
          <p:cNvPicPr>
            <a:picLocks noChangeAspect="1"/>
          </p:cNvPicPr>
          <p:nvPr/>
        </p:nvPicPr>
        <p:blipFill>
          <a:blip r:embed="rId2"/>
          <a:stretch>
            <a:fillRect/>
          </a:stretch>
        </p:blipFill>
        <p:spPr>
          <a:xfrm>
            <a:off x="1055440" y="1340768"/>
            <a:ext cx="3314700" cy="971550"/>
          </a:xfrm>
          <a:prstGeom prst="rect">
            <a:avLst/>
          </a:prstGeom>
        </p:spPr>
      </p:pic>
      <p:pic>
        <p:nvPicPr>
          <p:cNvPr id="6" name="Picture 5">
            <a:extLst>
              <a:ext uri="{FF2B5EF4-FFF2-40B4-BE49-F238E27FC236}">
                <a16:creationId xmlns:a16="http://schemas.microsoft.com/office/drawing/2014/main" id="{01D7CDEC-29B6-3E05-1007-5DE87785D280}"/>
              </a:ext>
            </a:extLst>
          </p:cNvPr>
          <p:cNvPicPr>
            <a:picLocks noChangeAspect="1"/>
          </p:cNvPicPr>
          <p:nvPr/>
        </p:nvPicPr>
        <p:blipFill>
          <a:blip r:embed="rId3"/>
          <a:stretch>
            <a:fillRect/>
          </a:stretch>
        </p:blipFill>
        <p:spPr>
          <a:xfrm>
            <a:off x="300965" y="3229041"/>
            <a:ext cx="11590069" cy="2633284"/>
          </a:xfrm>
          <a:prstGeom prst="rect">
            <a:avLst/>
          </a:prstGeom>
        </p:spPr>
      </p:pic>
      <p:sp>
        <p:nvSpPr>
          <p:cNvPr id="7" name="TextBox 6">
            <a:extLst>
              <a:ext uri="{FF2B5EF4-FFF2-40B4-BE49-F238E27FC236}">
                <a16:creationId xmlns:a16="http://schemas.microsoft.com/office/drawing/2014/main" id="{1C15B4A4-309A-B4DC-52CC-C03B05D40A23}"/>
              </a:ext>
            </a:extLst>
          </p:cNvPr>
          <p:cNvSpPr txBox="1"/>
          <p:nvPr/>
        </p:nvSpPr>
        <p:spPr bwMode="auto">
          <a:xfrm>
            <a:off x="5087888" y="1487989"/>
            <a:ext cx="4680520" cy="338554"/>
          </a:xfrm>
          <a:prstGeom prst="rect">
            <a:avLst/>
          </a:prstGeom>
          <a:noFill/>
        </p:spPr>
        <p:txBody>
          <a:bodyPr wrap="square" rtlCol="0">
            <a:spAutoFit/>
          </a:bodyPr>
          <a:lstStyle/>
          <a:p>
            <a:r>
              <a:rPr lang="en-US" dirty="0"/>
              <a:t>Assuming single bunch DE/E = 0.5%</a:t>
            </a:r>
            <a:endParaRPr lang="de-CH" dirty="0"/>
          </a:p>
        </p:txBody>
      </p:sp>
    </p:spTree>
    <p:extLst>
      <p:ext uri="{BB962C8B-B14F-4D97-AF65-F5344CB8AC3E}">
        <p14:creationId xmlns:p14="http://schemas.microsoft.com/office/powerpoint/2010/main" val="6104576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6E7C3B-BBE1-8E26-77B2-DB2A204ECC79}"/>
              </a:ext>
            </a:extLst>
          </p:cNvPr>
          <p:cNvSpPr>
            <a:spLocks noGrp="1"/>
          </p:cNvSpPr>
          <p:nvPr>
            <p:ph type="title"/>
          </p:nvPr>
        </p:nvSpPr>
        <p:spPr/>
        <p:txBody>
          <a:bodyPr/>
          <a:lstStyle/>
          <a:p>
            <a:r>
              <a:rPr lang="en-US" dirty="0"/>
              <a:t>Energy compressor in RF-Track</a:t>
            </a:r>
            <a:endParaRPr lang="de-CH" dirty="0"/>
          </a:p>
        </p:txBody>
      </p:sp>
      <p:sp>
        <p:nvSpPr>
          <p:cNvPr id="4" name="Slide Number Placeholder 3">
            <a:extLst>
              <a:ext uri="{FF2B5EF4-FFF2-40B4-BE49-F238E27FC236}">
                <a16:creationId xmlns:a16="http://schemas.microsoft.com/office/drawing/2014/main" id="{01397836-67C5-2B78-475A-8CE6D4D2E6A0}"/>
              </a:ext>
            </a:extLst>
          </p:cNvPr>
          <p:cNvSpPr>
            <a:spLocks noGrp="1"/>
          </p:cNvSpPr>
          <p:nvPr>
            <p:ph type="sldNum" sz="quarter" idx="16"/>
          </p:nvPr>
        </p:nvSpPr>
        <p:spPr/>
        <p:txBody>
          <a:bodyPr/>
          <a:lstStyle/>
          <a:p>
            <a:pPr algn="r">
              <a:defRPr/>
            </a:pPr>
            <a:r>
              <a:rPr lang="de-DE"/>
              <a:t>page </a:t>
            </a:r>
            <a:fld id="{EBC07571-3134-BB4B-B83F-1A9FE18D34F3}" type="slidenum">
              <a:rPr lang="de-DE" smtClean="0"/>
              <a:t>62</a:t>
            </a:fld>
            <a:endParaRPr lang="de-DE"/>
          </a:p>
        </p:txBody>
      </p:sp>
      <p:sp>
        <p:nvSpPr>
          <p:cNvPr id="8" name="TextBox 7">
            <a:extLst>
              <a:ext uri="{FF2B5EF4-FFF2-40B4-BE49-F238E27FC236}">
                <a16:creationId xmlns:a16="http://schemas.microsoft.com/office/drawing/2014/main" id="{4874A76D-2510-936B-23E4-88B1D8DAE24F}"/>
              </a:ext>
            </a:extLst>
          </p:cNvPr>
          <p:cNvSpPr txBox="1"/>
          <p:nvPr/>
        </p:nvSpPr>
        <p:spPr bwMode="auto">
          <a:xfrm>
            <a:off x="9035373" y="4017311"/>
            <a:ext cx="3168352" cy="830997"/>
          </a:xfrm>
          <a:prstGeom prst="rect">
            <a:avLst/>
          </a:prstGeom>
          <a:noFill/>
        </p:spPr>
        <p:txBody>
          <a:bodyPr wrap="square">
            <a:spAutoFit/>
          </a:bodyPr>
          <a:lstStyle/>
          <a:p>
            <a:r>
              <a:rPr lang="de-CH" dirty="0">
                <a:latin typeface="+mn-lt"/>
              </a:rPr>
              <a:t>Final</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4.4525 mm</a:t>
            </a:r>
          </a:p>
          <a:p>
            <a:r>
              <a:rPr lang="de-CH" dirty="0" err="1">
                <a:latin typeface="+mn-lt"/>
              </a:rPr>
              <a:t>rms</a:t>
            </a:r>
            <a:r>
              <a:rPr lang="de-CH" dirty="0">
                <a:latin typeface="+mn-lt"/>
              </a:rPr>
              <a:t> </a:t>
            </a:r>
            <a:r>
              <a:rPr lang="de-CH" dirty="0" err="1">
                <a:latin typeface="+mn-lt"/>
              </a:rPr>
              <a:t>dp</a:t>
            </a:r>
            <a:r>
              <a:rPr lang="de-CH" dirty="0">
                <a:latin typeface="+mn-lt"/>
              </a:rPr>
              <a:t>/p = 0.051613%</a:t>
            </a:r>
          </a:p>
        </p:txBody>
      </p:sp>
      <p:sp>
        <p:nvSpPr>
          <p:cNvPr id="11" name="TextBox 10">
            <a:extLst>
              <a:ext uri="{FF2B5EF4-FFF2-40B4-BE49-F238E27FC236}">
                <a16:creationId xmlns:a16="http://schemas.microsoft.com/office/drawing/2014/main" id="{05C77A6E-909E-2D1C-C921-87FFE1D3A91B}"/>
              </a:ext>
            </a:extLst>
          </p:cNvPr>
          <p:cNvSpPr txBox="1"/>
          <p:nvPr/>
        </p:nvSpPr>
        <p:spPr bwMode="auto">
          <a:xfrm>
            <a:off x="119336" y="6577396"/>
            <a:ext cx="6096000" cy="261610"/>
          </a:xfrm>
          <a:prstGeom prst="rect">
            <a:avLst/>
          </a:prstGeom>
          <a:noFill/>
        </p:spPr>
        <p:txBody>
          <a:bodyPr wrap="square">
            <a:spAutoFit/>
          </a:bodyPr>
          <a:lstStyle/>
          <a:p>
            <a:r>
              <a:rPr lang="de-CH" sz="1100" dirty="0">
                <a:latin typeface="+mn-lt"/>
              </a:rPr>
              <a:t>/</a:t>
            </a:r>
            <a:r>
              <a:rPr lang="de-CH" sz="1100" dirty="0" err="1">
                <a:latin typeface="+mn-lt"/>
              </a:rPr>
              <a:t>data</a:t>
            </a:r>
            <a:r>
              <a:rPr lang="de-CH" sz="1100" dirty="0">
                <a:latin typeface="+mn-lt"/>
              </a:rPr>
              <a:t>/</a:t>
            </a:r>
            <a:r>
              <a:rPr lang="de-CH" sz="1100" dirty="0" err="1">
                <a:latin typeface="+mn-lt"/>
              </a:rPr>
              <a:t>user</a:t>
            </a:r>
            <a:r>
              <a:rPr lang="de-CH" sz="1100" dirty="0">
                <a:latin typeface="+mn-lt"/>
              </a:rPr>
              <a:t>/</a:t>
            </a:r>
            <a:r>
              <a:rPr lang="de-CH" sz="1100" dirty="0" err="1">
                <a:latin typeface="+mn-lt"/>
              </a:rPr>
              <a:t>bettoni_s</a:t>
            </a:r>
            <a:r>
              <a:rPr lang="de-CH" sz="1100" dirty="0">
                <a:latin typeface="+mn-lt"/>
              </a:rPr>
              <a:t>/</a:t>
            </a:r>
            <a:r>
              <a:rPr lang="de-CH" sz="1100" dirty="0" err="1">
                <a:latin typeface="+mn-lt"/>
              </a:rPr>
              <a:t>RFTrack_sim</a:t>
            </a:r>
            <a:r>
              <a:rPr lang="de-CH" sz="1100" dirty="0">
                <a:latin typeface="+mn-lt"/>
              </a:rPr>
              <a:t>/Layout_DR_3GeV/</a:t>
            </a:r>
            <a:r>
              <a:rPr lang="de-CH" sz="1100" dirty="0" err="1">
                <a:latin typeface="+mn-lt"/>
              </a:rPr>
              <a:t>EnCompr</a:t>
            </a:r>
            <a:endParaRPr lang="de-CH" sz="1100" dirty="0">
              <a:latin typeface="+mn-lt"/>
            </a:endParaRPr>
          </a:p>
        </p:txBody>
      </p:sp>
      <p:sp>
        <p:nvSpPr>
          <p:cNvPr id="13" name="TextBox 12">
            <a:extLst>
              <a:ext uri="{FF2B5EF4-FFF2-40B4-BE49-F238E27FC236}">
                <a16:creationId xmlns:a16="http://schemas.microsoft.com/office/drawing/2014/main" id="{463F6D9C-77A7-55F9-E21B-CB020DBA1FF1}"/>
              </a:ext>
            </a:extLst>
          </p:cNvPr>
          <p:cNvSpPr txBox="1"/>
          <p:nvPr/>
        </p:nvSpPr>
        <p:spPr bwMode="auto">
          <a:xfrm>
            <a:off x="623392" y="4017311"/>
            <a:ext cx="2880320" cy="1569660"/>
          </a:xfrm>
          <a:prstGeom prst="rect">
            <a:avLst/>
          </a:prstGeom>
          <a:noFill/>
        </p:spPr>
        <p:txBody>
          <a:bodyPr wrap="square">
            <a:spAutoFit/>
          </a:bodyPr>
          <a:lstStyle/>
          <a:p>
            <a:r>
              <a:rPr lang="de-CH" dirty="0" err="1">
                <a:latin typeface="+mn-lt"/>
              </a:rPr>
              <a:t>angle_d</a:t>
            </a:r>
            <a:r>
              <a:rPr lang="de-CH" dirty="0">
                <a:latin typeface="+mn-lt"/>
              </a:rPr>
              <a:t> = 0.2248*1.1;</a:t>
            </a:r>
          </a:p>
          <a:p>
            <a:r>
              <a:rPr lang="de-CH" dirty="0" err="1">
                <a:latin typeface="+mn-lt"/>
              </a:rPr>
              <a:t>L_dip</a:t>
            </a:r>
            <a:r>
              <a:rPr lang="de-CH" dirty="0">
                <a:latin typeface="+mn-lt"/>
              </a:rPr>
              <a:t> = 3*1.1;</a:t>
            </a:r>
          </a:p>
          <a:p>
            <a:r>
              <a:rPr lang="de-CH" dirty="0">
                <a:latin typeface="+mn-lt"/>
              </a:rPr>
              <a:t>L_dr1 = 4;</a:t>
            </a:r>
          </a:p>
          <a:p>
            <a:r>
              <a:rPr lang="de-CH" dirty="0">
                <a:latin typeface="+mn-lt"/>
              </a:rPr>
              <a:t>L_dr2 = 1;</a:t>
            </a:r>
          </a:p>
          <a:p>
            <a:r>
              <a:rPr lang="de-CH" dirty="0" err="1">
                <a:latin typeface="+mn-lt"/>
              </a:rPr>
              <a:t>Corresponding</a:t>
            </a:r>
            <a:r>
              <a:rPr lang="de-CH" dirty="0">
                <a:latin typeface="+mn-lt"/>
              </a:rPr>
              <a:t> </a:t>
            </a:r>
            <a:r>
              <a:rPr lang="de-CH" dirty="0" err="1">
                <a:latin typeface="+mn-lt"/>
              </a:rPr>
              <a:t>to</a:t>
            </a:r>
            <a:r>
              <a:rPr lang="de-CH" dirty="0">
                <a:latin typeface="+mn-lt"/>
              </a:rPr>
              <a:t> </a:t>
            </a:r>
            <a:r>
              <a:rPr lang="de-CH" dirty="0" err="1">
                <a:latin typeface="+mn-lt"/>
              </a:rPr>
              <a:t>the</a:t>
            </a:r>
            <a:r>
              <a:rPr lang="de-CH" dirty="0">
                <a:latin typeface="+mn-lt"/>
              </a:rPr>
              <a:t> </a:t>
            </a:r>
            <a:r>
              <a:rPr lang="de-CH" dirty="0" err="1">
                <a:latin typeface="+mn-lt"/>
              </a:rPr>
              <a:t>superconductive</a:t>
            </a:r>
            <a:r>
              <a:rPr lang="de-CH" dirty="0">
                <a:latin typeface="+mn-lt"/>
              </a:rPr>
              <a:t> </a:t>
            </a:r>
            <a:r>
              <a:rPr lang="de-CH" dirty="0" err="1">
                <a:latin typeface="+mn-lt"/>
              </a:rPr>
              <a:t>dipoles</a:t>
            </a:r>
            <a:endParaRPr lang="de-CH" dirty="0">
              <a:latin typeface="+mn-lt"/>
            </a:endParaRPr>
          </a:p>
        </p:txBody>
      </p:sp>
      <p:pic>
        <p:nvPicPr>
          <p:cNvPr id="15" name="Picture 14">
            <a:extLst>
              <a:ext uri="{FF2B5EF4-FFF2-40B4-BE49-F238E27FC236}">
                <a16:creationId xmlns:a16="http://schemas.microsoft.com/office/drawing/2014/main" id="{E25AEF28-8296-514B-A973-9F43B6106F05}"/>
              </a:ext>
            </a:extLst>
          </p:cNvPr>
          <p:cNvPicPr>
            <a:picLocks noChangeAspect="1"/>
          </p:cNvPicPr>
          <p:nvPr/>
        </p:nvPicPr>
        <p:blipFill>
          <a:blip r:embed="rId2"/>
          <a:stretch>
            <a:fillRect/>
          </a:stretch>
        </p:blipFill>
        <p:spPr>
          <a:xfrm>
            <a:off x="1415480" y="758989"/>
            <a:ext cx="2628291" cy="1900085"/>
          </a:xfrm>
          <a:prstGeom prst="rect">
            <a:avLst/>
          </a:prstGeom>
        </p:spPr>
      </p:pic>
      <p:sp>
        <p:nvSpPr>
          <p:cNvPr id="16" name="TextBox 15">
            <a:extLst>
              <a:ext uri="{FF2B5EF4-FFF2-40B4-BE49-F238E27FC236}">
                <a16:creationId xmlns:a16="http://schemas.microsoft.com/office/drawing/2014/main" id="{188DAF80-CA2C-6EF6-6DE1-A3A352DAD863}"/>
              </a:ext>
            </a:extLst>
          </p:cNvPr>
          <p:cNvSpPr txBox="1"/>
          <p:nvPr/>
        </p:nvSpPr>
        <p:spPr bwMode="auto">
          <a:xfrm>
            <a:off x="4007768" y="1498369"/>
            <a:ext cx="2520280" cy="338554"/>
          </a:xfrm>
          <a:prstGeom prst="rect">
            <a:avLst/>
          </a:prstGeom>
          <a:noFill/>
        </p:spPr>
        <p:txBody>
          <a:bodyPr wrap="square" rtlCol="0">
            <a:spAutoFit/>
          </a:bodyPr>
          <a:lstStyle/>
          <a:p>
            <a:r>
              <a:rPr lang="en-US" dirty="0"/>
              <a:t>W/O energy compressor</a:t>
            </a:r>
            <a:endParaRPr lang="de-CH" dirty="0"/>
          </a:p>
        </p:txBody>
      </p:sp>
      <p:pic>
        <p:nvPicPr>
          <p:cNvPr id="18" name="Picture 17">
            <a:extLst>
              <a:ext uri="{FF2B5EF4-FFF2-40B4-BE49-F238E27FC236}">
                <a16:creationId xmlns:a16="http://schemas.microsoft.com/office/drawing/2014/main" id="{90B6AE74-6890-B7FF-32D2-E534290BB0B2}"/>
              </a:ext>
            </a:extLst>
          </p:cNvPr>
          <p:cNvPicPr>
            <a:picLocks noChangeAspect="1"/>
          </p:cNvPicPr>
          <p:nvPr/>
        </p:nvPicPr>
        <p:blipFill>
          <a:blip r:embed="rId3"/>
          <a:stretch>
            <a:fillRect/>
          </a:stretch>
        </p:blipFill>
        <p:spPr>
          <a:xfrm>
            <a:off x="3712467" y="2803292"/>
            <a:ext cx="5124450" cy="3733800"/>
          </a:xfrm>
          <a:prstGeom prst="rect">
            <a:avLst/>
          </a:prstGeom>
        </p:spPr>
      </p:pic>
      <p:pic>
        <p:nvPicPr>
          <p:cNvPr id="20" name="Picture 19">
            <a:extLst>
              <a:ext uri="{FF2B5EF4-FFF2-40B4-BE49-F238E27FC236}">
                <a16:creationId xmlns:a16="http://schemas.microsoft.com/office/drawing/2014/main" id="{51D6A76A-231D-3F2C-8E4A-376939C2688A}"/>
              </a:ext>
            </a:extLst>
          </p:cNvPr>
          <p:cNvPicPr>
            <a:picLocks noChangeAspect="1"/>
          </p:cNvPicPr>
          <p:nvPr/>
        </p:nvPicPr>
        <p:blipFill>
          <a:blip r:embed="rId4"/>
          <a:stretch>
            <a:fillRect/>
          </a:stretch>
        </p:blipFill>
        <p:spPr>
          <a:xfrm>
            <a:off x="8688288" y="5094529"/>
            <a:ext cx="3384376" cy="1238982"/>
          </a:xfrm>
          <a:prstGeom prst="rect">
            <a:avLst/>
          </a:prstGeom>
        </p:spPr>
      </p:pic>
    </p:spTree>
    <p:extLst>
      <p:ext uri="{BB962C8B-B14F-4D97-AF65-F5344CB8AC3E}">
        <p14:creationId xmlns:p14="http://schemas.microsoft.com/office/powerpoint/2010/main" val="8576650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208162-84A9-3064-4660-1CDB30187E6E}"/>
              </a:ext>
            </a:extLst>
          </p:cNvPr>
          <p:cNvSpPr>
            <a:spLocks noGrp="1"/>
          </p:cNvSpPr>
          <p:nvPr>
            <p:ph sz="quarter" idx="13"/>
          </p:nvPr>
        </p:nvSpPr>
        <p:spPr/>
        <p:txBody>
          <a:bodyPr/>
          <a:lstStyle/>
          <a:p>
            <a:endParaRPr lang="de-CH"/>
          </a:p>
        </p:txBody>
      </p:sp>
      <p:sp>
        <p:nvSpPr>
          <p:cNvPr id="3" name="Title 2">
            <a:extLst>
              <a:ext uri="{FF2B5EF4-FFF2-40B4-BE49-F238E27FC236}">
                <a16:creationId xmlns:a16="http://schemas.microsoft.com/office/drawing/2014/main" id="{4146D85D-7076-2468-FB0E-4A3A586785EB}"/>
              </a:ext>
            </a:extLst>
          </p:cNvPr>
          <p:cNvSpPr>
            <a:spLocks noGrp="1"/>
          </p:cNvSpPr>
          <p:nvPr>
            <p:ph type="title"/>
          </p:nvPr>
        </p:nvSpPr>
        <p:spPr/>
        <p:txBody>
          <a:bodyPr/>
          <a:lstStyle/>
          <a:p>
            <a:endParaRPr lang="de-CH"/>
          </a:p>
        </p:txBody>
      </p:sp>
      <p:sp>
        <p:nvSpPr>
          <p:cNvPr id="4" name="Slide Number Placeholder 3">
            <a:extLst>
              <a:ext uri="{FF2B5EF4-FFF2-40B4-BE49-F238E27FC236}">
                <a16:creationId xmlns:a16="http://schemas.microsoft.com/office/drawing/2014/main" id="{B84BC5C3-CA5B-41AF-4504-3716DFA7762E}"/>
              </a:ext>
            </a:extLst>
          </p:cNvPr>
          <p:cNvSpPr>
            <a:spLocks noGrp="1"/>
          </p:cNvSpPr>
          <p:nvPr>
            <p:ph type="sldNum" sz="quarter" idx="16"/>
          </p:nvPr>
        </p:nvSpPr>
        <p:spPr/>
        <p:txBody>
          <a:bodyPr/>
          <a:lstStyle/>
          <a:p>
            <a:pPr algn="r">
              <a:defRPr/>
            </a:pPr>
            <a:r>
              <a:rPr lang="de-DE"/>
              <a:t>page </a:t>
            </a:r>
            <a:fld id="{EBC07571-3134-BB4B-B83F-1A9FE18D34F3}" type="slidenum">
              <a:rPr lang="de-DE" smtClean="0"/>
              <a:t>63</a:t>
            </a:fld>
            <a:endParaRPr lang="de-DE"/>
          </a:p>
        </p:txBody>
      </p:sp>
    </p:spTree>
    <p:extLst>
      <p:ext uri="{BB962C8B-B14F-4D97-AF65-F5344CB8AC3E}">
        <p14:creationId xmlns:p14="http://schemas.microsoft.com/office/powerpoint/2010/main" val="16573590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ABE512-6F0D-7E21-6C9D-4414ED00BCB1}"/>
              </a:ext>
            </a:extLst>
          </p:cNvPr>
          <p:cNvSpPr>
            <a:spLocks noGrp="1"/>
          </p:cNvSpPr>
          <p:nvPr>
            <p:ph type="title"/>
          </p:nvPr>
        </p:nvSpPr>
        <p:spPr/>
        <p:txBody>
          <a:bodyPr/>
          <a:lstStyle/>
          <a:p>
            <a:r>
              <a:rPr lang="en-US" sz="2000" dirty="0"/>
              <a:t>Option 2: reduce R56 to reduce voltage, time delay, and bunch length</a:t>
            </a:r>
            <a:endParaRPr lang="de-CH" sz="2000" dirty="0"/>
          </a:p>
        </p:txBody>
      </p:sp>
      <p:sp>
        <p:nvSpPr>
          <p:cNvPr id="4" name="Slide Number Placeholder 3">
            <a:extLst>
              <a:ext uri="{FF2B5EF4-FFF2-40B4-BE49-F238E27FC236}">
                <a16:creationId xmlns:a16="http://schemas.microsoft.com/office/drawing/2014/main" id="{42DC3A3F-B4AF-C68A-AF0F-D2FB765C78A2}"/>
              </a:ext>
            </a:extLst>
          </p:cNvPr>
          <p:cNvSpPr>
            <a:spLocks noGrp="1"/>
          </p:cNvSpPr>
          <p:nvPr>
            <p:ph type="sldNum" sz="quarter" idx="16"/>
          </p:nvPr>
        </p:nvSpPr>
        <p:spPr/>
        <p:txBody>
          <a:bodyPr/>
          <a:lstStyle/>
          <a:p>
            <a:pPr algn="r">
              <a:defRPr/>
            </a:pPr>
            <a:r>
              <a:rPr lang="de-DE"/>
              <a:t>page </a:t>
            </a:r>
            <a:fld id="{EBC07571-3134-BB4B-B83F-1A9FE18D34F3}" type="slidenum">
              <a:rPr lang="de-DE" smtClean="0"/>
              <a:t>64</a:t>
            </a:fld>
            <a:endParaRPr lang="de-DE"/>
          </a:p>
        </p:txBody>
      </p:sp>
      <p:pic>
        <p:nvPicPr>
          <p:cNvPr id="5" name="Picture 4">
            <a:extLst>
              <a:ext uri="{FF2B5EF4-FFF2-40B4-BE49-F238E27FC236}">
                <a16:creationId xmlns:a16="http://schemas.microsoft.com/office/drawing/2014/main" id="{6D675380-A868-1FA8-307D-CCEBE634B98B}"/>
              </a:ext>
            </a:extLst>
          </p:cNvPr>
          <p:cNvPicPr>
            <a:picLocks noChangeAspect="1"/>
          </p:cNvPicPr>
          <p:nvPr/>
        </p:nvPicPr>
        <p:blipFill>
          <a:blip r:embed="rId2"/>
          <a:stretch>
            <a:fillRect/>
          </a:stretch>
        </p:blipFill>
        <p:spPr>
          <a:xfrm>
            <a:off x="1468220" y="1059961"/>
            <a:ext cx="3132053" cy="1839701"/>
          </a:xfrm>
          <a:prstGeom prst="rect">
            <a:avLst/>
          </a:prstGeom>
        </p:spPr>
      </p:pic>
      <p:pic>
        <p:nvPicPr>
          <p:cNvPr id="6" name="Picture 5">
            <a:extLst>
              <a:ext uri="{FF2B5EF4-FFF2-40B4-BE49-F238E27FC236}">
                <a16:creationId xmlns:a16="http://schemas.microsoft.com/office/drawing/2014/main" id="{63AC5B94-8891-B070-4919-4EAAD057D29B}"/>
              </a:ext>
            </a:extLst>
          </p:cNvPr>
          <p:cNvPicPr>
            <a:picLocks noChangeAspect="1"/>
          </p:cNvPicPr>
          <p:nvPr/>
        </p:nvPicPr>
        <p:blipFill>
          <a:blip r:embed="rId3"/>
          <a:stretch>
            <a:fillRect/>
          </a:stretch>
        </p:blipFill>
        <p:spPr>
          <a:xfrm>
            <a:off x="4776470" y="1468227"/>
            <a:ext cx="6165279" cy="775411"/>
          </a:xfrm>
          <a:prstGeom prst="rect">
            <a:avLst/>
          </a:prstGeom>
        </p:spPr>
      </p:pic>
      <p:pic>
        <p:nvPicPr>
          <p:cNvPr id="7" name="Picture 6">
            <a:extLst>
              <a:ext uri="{FF2B5EF4-FFF2-40B4-BE49-F238E27FC236}">
                <a16:creationId xmlns:a16="http://schemas.microsoft.com/office/drawing/2014/main" id="{539AB2AA-4B11-C002-53A5-F594CAE9D898}"/>
              </a:ext>
            </a:extLst>
          </p:cNvPr>
          <p:cNvPicPr>
            <a:picLocks noChangeAspect="1"/>
          </p:cNvPicPr>
          <p:nvPr/>
        </p:nvPicPr>
        <p:blipFill>
          <a:blip r:embed="rId4"/>
          <a:stretch>
            <a:fillRect/>
          </a:stretch>
        </p:blipFill>
        <p:spPr>
          <a:xfrm>
            <a:off x="242857" y="3405519"/>
            <a:ext cx="11454965" cy="2581881"/>
          </a:xfrm>
          <a:prstGeom prst="rect">
            <a:avLst/>
          </a:prstGeom>
        </p:spPr>
      </p:pic>
    </p:spTree>
    <p:extLst>
      <p:ext uri="{BB962C8B-B14F-4D97-AF65-F5344CB8AC3E}">
        <p14:creationId xmlns:p14="http://schemas.microsoft.com/office/powerpoint/2010/main" val="112594243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ABE512-6F0D-7E21-6C9D-4414ED00BCB1}"/>
              </a:ext>
            </a:extLst>
          </p:cNvPr>
          <p:cNvSpPr>
            <a:spLocks noGrp="1"/>
          </p:cNvSpPr>
          <p:nvPr>
            <p:ph type="title"/>
          </p:nvPr>
        </p:nvSpPr>
        <p:spPr/>
        <p:txBody>
          <a:bodyPr/>
          <a:lstStyle/>
          <a:p>
            <a:r>
              <a:rPr lang="en-US" dirty="0"/>
              <a:t>DE/E = 2.5%, R56 = 0.8 m</a:t>
            </a:r>
            <a:endParaRPr lang="de-CH" dirty="0"/>
          </a:p>
        </p:txBody>
      </p:sp>
      <p:sp>
        <p:nvSpPr>
          <p:cNvPr id="4" name="Slide Number Placeholder 3">
            <a:extLst>
              <a:ext uri="{FF2B5EF4-FFF2-40B4-BE49-F238E27FC236}">
                <a16:creationId xmlns:a16="http://schemas.microsoft.com/office/drawing/2014/main" id="{42DC3A3F-B4AF-C68A-AF0F-D2FB765C78A2}"/>
              </a:ext>
            </a:extLst>
          </p:cNvPr>
          <p:cNvSpPr>
            <a:spLocks noGrp="1"/>
          </p:cNvSpPr>
          <p:nvPr>
            <p:ph type="sldNum" sz="quarter" idx="16"/>
          </p:nvPr>
        </p:nvSpPr>
        <p:spPr/>
        <p:txBody>
          <a:bodyPr/>
          <a:lstStyle/>
          <a:p>
            <a:pPr algn="r">
              <a:defRPr/>
            </a:pPr>
            <a:r>
              <a:rPr lang="de-DE"/>
              <a:t>page </a:t>
            </a:r>
            <a:fld id="{EBC07571-3134-BB4B-B83F-1A9FE18D34F3}" type="slidenum">
              <a:rPr lang="de-DE" smtClean="0"/>
              <a:t>65</a:t>
            </a:fld>
            <a:endParaRPr lang="de-DE"/>
          </a:p>
        </p:txBody>
      </p:sp>
      <p:pic>
        <p:nvPicPr>
          <p:cNvPr id="11" name="Picture 10">
            <a:extLst>
              <a:ext uri="{FF2B5EF4-FFF2-40B4-BE49-F238E27FC236}">
                <a16:creationId xmlns:a16="http://schemas.microsoft.com/office/drawing/2014/main" id="{1F5E90FE-B4E1-F681-B6F8-D3DE74251F1B}"/>
              </a:ext>
            </a:extLst>
          </p:cNvPr>
          <p:cNvPicPr>
            <a:picLocks noChangeAspect="1"/>
          </p:cNvPicPr>
          <p:nvPr/>
        </p:nvPicPr>
        <p:blipFill>
          <a:blip r:embed="rId2"/>
          <a:stretch>
            <a:fillRect/>
          </a:stretch>
        </p:blipFill>
        <p:spPr>
          <a:xfrm>
            <a:off x="1199456" y="908720"/>
            <a:ext cx="3314700" cy="1162050"/>
          </a:xfrm>
          <a:prstGeom prst="rect">
            <a:avLst/>
          </a:prstGeom>
        </p:spPr>
      </p:pic>
      <p:pic>
        <p:nvPicPr>
          <p:cNvPr id="12" name="Picture 11">
            <a:extLst>
              <a:ext uri="{FF2B5EF4-FFF2-40B4-BE49-F238E27FC236}">
                <a16:creationId xmlns:a16="http://schemas.microsoft.com/office/drawing/2014/main" id="{BA45B9CF-2C42-4F45-2BFA-4C7572360A95}"/>
              </a:ext>
            </a:extLst>
          </p:cNvPr>
          <p:cNvPicPr>
            <a:picLocks noChangeAspect="1"/>
          </p:cNvPicPr>
          <p:nvPr/>
        </p:nvPicPr>
        <p:blipFill>
          <a:blip r:embed="rId3"/>
          <a:stretch>
            <a:fillRect/>
          </a:stretch>
        </p:blipFill>
        <p:spPr>
          <a:xfrm>
            <a:off x="4839396" y="1086751"/>
            <a:ext cx="5676900" cy="971550"/>
          </a:xfrm>
          <a:prstGeom prst="rect">
            <a:avLst/>
          </a:prstGeom>
        </p:spPr>
      </p:pic>
      <p:pic>
        <p:nvPicPr>
          <p:cNvPr id="13" name="Picture 12">
            <a:extLst>
              <a:ext uri="{FF2B5EF4-FFF2-40B4-BE49-F238E27FC236}">
                <a16:creationId xmlns:a16="http://schemas.microsoft.com/office/drawing/2014/main" id="{FFA91491-8F98-F00B-55BE-60BDAFCE6A93}"/>
              </a:ext>
            </a:extLst>
          </p:cNvPr>
          <p:cNvPicPr>
            <a:picLocks noChangeAspect="1"/>
          </p:cNvPicPr>
          <p:nvPr/>
        </p:nvPicPr>
        <p:blipFill>
          <a:blip r:embed="rId4"/>
          <a:stretch>
            <a:fillRect/>
          </a:stretch>
        </p:blipFill>
        <p:spPr>
          <a:xfrm>
            <a:off x="186121" y="2985833"/>
            <a:ext cx="11496600" cy="2591265"/>
          </a:xfrm>
          <a:prstGeom prst="rect">
            <a:avLst/>
          </a:prstGeom>
        </p:spPr>
      </p:pic>
    </p:spTree>
    <p:extLst>
      <p:ext uri="{BB962C8B-B14F-4D97-AF65-F5344CB8AC3E}">
        <p14:creationId xmlns:p14="http://schemas.microsoft.com/office/powerpoint/2010/main" val="26546722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6BD1BC-130E-98EB-D741-04E6FEF56231}"/>
              </a:ext>
            </a:extLst>
          </p:cNvPr>
          <p:cNvSpPr>
            <a:spLocks noGrp="1"/>
          </p:cNvSpPr>
          <p:nvPr>
            <p:ph type="title"/>
          </p:nvPr>
        </p:nvSpPr>
        <p:spPr/>
        <p:txBody>
          <a:bodyPr/>
          <a:lstStyle/>
          <a:p>
            <a:r>
              <a:rPr lang="en-US" dirty="0"/>
              <a:t>DE/E = 2.5%, R56 = 0.6 m</a:t>
            </a:r>
            <a:endParaRPr lang="de-CH" dirty="0"/>
          </a:p>
        </p:txBody>
      </p:sp>
      <p:sp>
        <p:nvSpPr>
          <p:cNvPr id="4" name="Slide Number Placeholder 3">
            <a:extLst>
              <a:ext uri="{FF2B5EF4-FFF2-40B4-BE49-F238E27FC236}">
                <a16:creationId xmlns:a16="http://schemas.microsoft.com/office/drawing/2014/main" id="{07235385-2BDA-DC5C-0DB5-2B6023C322BF}"/>
              </a:ext>
            </a:extLst>
          </p:cNvPr>
          <p:cNvSpPr>
            <a:spLocks noGrp="1"/>
          </p:cNvSpPr>
          <p:nvPr>
            <p:ph type="sldNum" sz="quarter" idx="16"/>
          </p:nvPr>
        </p:nvSpPr>
        <p:spPr/>
        <p:txBody>
          <a:bodyPr/>
          <a:lstStyle/>
          <a:p>
            <a:pPr algn="r">
              <a:defRPr/>
            </a:pPr>
            <a:r>
              <a:rPr lang="de-DE"/>
              <a:t>page </a:t>
            </a:r>
            <a:fld id="{EBC07571-3134-BB4B-B83F-1A9FE18D34F3}" type="slidenum">
              <a:rPr lang="de-DE" smtClean="0"/>
              <a:t>66</a:t>
            </a:fld>
            <a:endParaRPr lang="de-DE"/>
          </a:p>
        </p:txBody>
      </p:sp>
      <p:pic>
        <p:nvPicPr>
          <p:cNvPr id="5" name="Picture 4">
            <a:extLst>
              <a:ext uri="{FF2B5EF4-FFF2-40B4-BE49-F238E27FC236}">
                <a16:creationId xmlns:a16="http://schemas.microsoft.com/office/drawing/2014/main" id="{4A21E803-CEC2-DCF5-6B22-6E41BF4E9D9A}"/>
              </a:ext>
            </a:extLst>
          </p:cNvPr>
          <p:cNvPicPr>
            <a:picLocks noChangeAspect="1"/>
          </p:cNvPicPr>
          <p:nvPr/>
        </p:nvPicPr>
        <p:blipFill>
          <a:blip r:embed="rId2"/>
          <a:stretch>
            <a:fillRect/>
          </a:stretch>
        </p:blipFill>
        <p:spPr>
          <a:xfrm>
            <a:off x="1271464" y="859557"/>
            <a:ext cx="2705100" cy="1543050"/>
          </a:xfrm>
          <a:prstGeom prst="rect">
            <a:avLst/>
          </a:prstGeom>
        </p:spPr>
      </p:pic>
      <p:pic>
        <p:nvPicPr>
          <p:cNvPr id="6" name="Picture 5">
            <a:extLst>
              <a:ext uri="{FF2B5EF4-FFF2-40B4-BE49-F238E27FC236}">
                <a16:creationId xmlns:a16="http://schemas.microsoft.com/office/drawing/2014/main" id="{FA0EBEDF-2230-9E4D-D35C-AFF618151504}"/>
              </a:ext>
            </a:extLst>
          </p:cNvPr>
          <p:cNvPicPr>
            <a:picLocks noChangeAspect="1"/>
          </p:cNvPicPr>
          <p:nvPr/>
        </p:nvPicPr>
        <p:blipFill>
          <a:blip r:embed="rId3"/>
          <a:stretch>
            <a:fillRect/>
          </a:stretch>
        </p:blipFill>
        <p:spPr>
          <a:xfrm>
            <a:off x="4223792" y="1119085"/>
            <a:ext cx="7724775" cy="971550"/>
          </a:xfrm>
          <a:prstGeom prst="rect">
            <a:avLst/>
          </a:prstGeom>
        </p:spPr>
      </p:pic>
      <p:pic>
        <p:nvPicPr>
          <p:cNvPr id="7" name="Picture 6">
            <a:extLst>
              <a:ext uri="{FF2B5EF4-FFF2-40B4-BE49-F238E27FC236}">
                <a16:creationId xmlns:a16="http://schemas.microsoft.com/office/drawing/2014/main" id="{FC03975C-99B0-0B8E-F1B4-A71DAC63188F}"/>
              </a:ext>
            </a:extLst>
          </p:cNvPr>
          <p:cNvPicPr>
            <a:picLocks noChangeAspect="1"/>
          </p:cNvPicPr>
          <p:nvPr/>
        </p:nvPicPr>
        <p:blipFill>
          <a:blip r:embed="rId4"/>
          <a:stretch>
            <a:fillRect/>
          </a:stretch>
        </p:blipFill>
        <p:spPr>
          <a:xfrm>
            <a:off x="0" y="2996952"/>
            <a:ext cx="12192000" cy="2742192"/>
          </a:xfrm>
          <a:prstGeom prst="rect">
            <a:avLst/>
          </a:prstGeom>
        </p:spPr>
      </p:pic>
    </p:spTree>
    <p:extLst>
      <p:ext uri="{BB962C8B-B14F-4D97-AF65-F5344CB8AC3E}">
        <p14:creationId xmlns:p14="http://schemas.microsoft.com/office/powerpoint/2010/main" val="42499709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2DC966-5FD5-FE65-A82F-AD1B16A46FE2}"/>
              </a:ext>
            </a:extLst>
          </p:cNvPr>
          <p:cNvSpPr>
            <a:spLocks noGrp="1"/>
          </p:cNvSpPr>
          <p:nvPr>
            <p:ph type="title"/>
          </p:nvPr>
        </p:nvSpPr>
        <p:spPr/>
        <p:txBody>
          <a:bodyPr/>
          <a:lstStyle/>
          <a:p>
            <a:r>
              <a:rPr lang="en-US" dirty="0"/>
              <a:t>DE/E = 0.5%</a:t>
            </a:r>
            <a:endParaRPr lang="de-CH" dirty="0"/>
          </a:p>
        </p:txBody>
      </p:sp>
      <p:sp>
        <p:nvSpPr>
          <p:cNvPr id="4" name="Slide Number Placeholder 3">
            <a:extLst>
              <a:ext uri="{FF2B5EF4-FFF2-40B4-BE49-F238E27FC236}">
                <a16:creationId xmlns:a16="http://schemas.microsoft.com/office/drawing/2014/main" id="{18084757-5193-A7A5-67FF-C74FDAE52A5B}"/>
              </a:ext>
            </a:extLst>
          </p:cNvPr>
          <p:cNvSpPr>
            <a:spLocks noGrp="1"/>
          </p:cNvSpPr>
          <p:nvPr>
            <p:ph type="sldNum" sz="quarter" idx="16"/>
          </p:nvPr>
        </p:nvSpPr>
        <p:spPr/>
        <p:txBody>
          <a:bodyPr/>
          <a:lstStyle/>
          <a:p>
            <a:pPr algn="r">
              <a:defRPr/>
            </a:pPr>
            <a:r>
              <a:rPr lang="de-DE"/>
              <a:t>page </a:t>
            </a:r>
            <a:fld id="{EBC07571-3134-BB4B-B83F-1A9FE18D34F3}" type="slidenum">
              <a:rPr lang="de-DE" smtClean="0"/>
              <a:t>67</a:t>
            </a:fld>
            <a:endParaRPr lang="de-DE"/>
          </a:p>
        </p:txBody>
      </p:sp>
      <p:pic>
        <p:nvPicPr>
          <p:cNvPr id="5" name="Picture 4">
            <a:extLst>
              <a:ext uri="{FF2B5EF4-FFF2-40B4-BE49-F238E27FC236}">
                <a16:creationId xmlns:a16="http://schemas.microsoft.com/office/drawing/2014/main" id="{B0F256F9-DD66-20A3-A238-B984C22BC93A}"/>
              </a:ext>
            </a:extLst>
          </p:cNvPr>
          <p:cNvPicPr>
            <a:picLocks noChangeAspect="1"/>
          </p:cNvPicPr>
          <p:nvPr/>
        </p:nvPicPr>
        <p:blipFill>
          <a:blip r:embed="rId2"/>
          <a:stretch>
            <a:fillRect/>
          </a:stretch>
        </p:blipFill>
        <p:spPr>
          <a:xfrm>
            <a:off x="1029395" y="818139"/>
            <a:ext cx="2376264" cy="1242759"/>
          </a:xfrm>
          <a:prstGeom prst="rect">
            <a:avLst/>
          </a:prstGeom>
        </p:spPr>
      </p:pic>
      <p:pic>
        <p:nvPicPr>
          <p:cNvPr id="6" name="Picture 5">
            <a:extLst>
              <a:ext uri="{FF2B5EF4-FFF2-40B4-BE49-F238E27FC236}">
                <a16:creationId xmlns:a16="http://schemas.microsoft.com/office/drawing/2014/main" id="{9E4FB26E-5D71-23AA-395B-B73023AEB2AB}"/>
              </a:ext>
            </a:extLst>
          </p:cNvPr>
          <p:cNvPicPr>
            <a:picLocks noChangeAspect="1"/>
          </p:cNvPicPr>
          <p:nvPr/>
        </p:nvPicPr>
        <p:blipFill>
          <a:blip r:embed="rId3"/>
          <a:stretch>
            <a:fillRect/>
          </a:stretch>
        </p:blipFill>
        <p:spPr>
          <a:xfrm>
            <a:off x="3935760" y="980728"/>
            <a:ext cx="5537788" cy="696491"/>
          </a:xfrm>
          <a:prstGeom prst="rect">
            <a:avLst/>
          </a:prstGeom>
        </p:spPr>
      </p:pic>
      <p:pic>
        <p:nvPicPr>
          <p:cNvPr id="7" name="Picture 6">
            <a:extLst>
              <a:ext uri="{FF2B5EF4-FFF2-40B4-BE49-F238E27FC236}">
                <a16:creationId xmlns:a16="http://schemas.microsoft.com/office/drawing/2014/main" id="{1AD279B9-C09C-5893-C091-75568AC4EBC6}"/>
              </a:ext>
            </a:extLst>
          </p:cNvPr>
          <p:cNvPicPr>
            <a:picLocks noChangeAspect="1"/>
          </p:cNvPicPr>
          <p:nvPr/>
        </p:nvPicPr>
        <p:blipFill>
          <a:blip r:embed="rId4"/>
          <a:stretch>
            <a:fillRect/>
          </a:stretch>
        </p:blipFill>
        <p:spPr>
          <a:xfrm>
            <a:off x="0" y="3432515"/>
            <a:ext cx="12192000" cy="2748004"/>
          </a:xfrm>
          <a:prstGeom prst="rect">
            <a:avLst/>
          </a:prstGeom>
        </p:spPr>
      </p:pic>
      <p:pic>
        <p:nvPicPr>
          <p:cNvPr id="8" name="Picture 7">
            <a:extLst>
              <a:ext uri="{FF2B5EF4-FFF2-40B4-BE49-F238E27FC236}">
                <a16:creationId xmlns:a16="http://schemas.microsoft.com/office/drawing/2014/main" id="{0C87B145-2CDC-9DC7-A0BC-6553EA5A4162}"/>
              </a:ext>
            </a:extLst>
          </p:cNvPr>
          <p:cNvPicPr>
            <a:picLocks noChangeAspect="1"/>
          </p:cNvPicPr>
          <p:nvPr/>
        </p:nvPicPr>
        <p:blipFill>
          <a:blip r:embed="rId5"/>
          <a:stretch>
            <a:fillRect/>
          </a:stretch>
        </p:blipFill>
        <p:spPr>
          <a:xfrm>
            <a:off x="9773002" y="980728"/>
            <a:ext cx="1552575" cy="781050"/>
          </a:xfrm>
          <a:prstGeom prst="rect">
            <a:avLst/>
          </a:prstGeom>
        </p:spPr>
      </p:pic>
    </p:spTree>
    <p:extLst>
      <p:ext uri="{BB962C8B-B14F-4D97-AF65-F5344CB8AC3E}">
        <p14:creationId xmlns:p14="http://schemas.microsoft.com/office/powerpoint/2010/main" val="20622863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92BE94-681F-2E27-7701-6F1D385B0648}"/>
              </a:ext>
            </a:extLst>
          </p:cNvPr>
          <p:cNvSpPr>
            <a:spLocks noGrp="1"/>
          </p:cNvSpPr>
          <p:nvPr>
            <p:ph sz="quarter" idx="13"/>
          </p:nvPr>
        </p:nvSpPr>
        <p:spPr/>
        <p:txBody>
          <a:bodyPr/>
          <a:lstStyle/>
          <a:p>
            <a:endParaRPr lang="de-CH"/>
          </a:p>
        </p:txBody>
      </p:sp>
      <p:sp>
        <p:nvSpPr>
          <p:cNvPr id="3" name="Title 2">
            <a:extLst>
              <a:ext uri="{FF2B5EF4-FFF2-40B4-BE49-F238E27FC236}">
                <a16:creationId xmlns:a16="http://schemas.microsoft.com/office/drawing/2014/main" id="{6EDA8B6C-FF2E-FC36-502D-793A315B780B}"/>
              </a:ext>
            </a:extLst>
          </p:cNvPr>
          <p:cNvSpPr>
            <a:spLocks noGrp="1"/>
          </p:cNvSpPr>
          <p:nvPr>
            <p:ph type="title"/>
          </p:nvPr>
        </p:nvSpPr>
        <p:spPr/>
        <p:txBody>
          <a:bodyPr/>
          <a:lstStyle/>
          <a:p>
            <a:endParaRPr lang="de-CH"/>
          </a:p>
        </p:txBody>
      </p:sp>
      <p:sp>
        <p:nvSpPr>
          <p:cNvPr id="4" name="Slide Number Placeholder 3">
            <a:extLst>
              <a:ext uri="{FF2B5EF4-FFF2-40B4-BE49-F238E27FC236}">
                <a16:creationId xmlns:a16="http://schemas.microsoft.com/office/drawing/2014/main" id="{EE37FBC2-42E9-FA30-2C41-530D81B41E08}"/>
              </a:ext>
            </a:extLst>
          </p:cNvPr>
          <p:cNvSpPr>
            <a:spLocks noGrp="1"/>
          </p:cNvSpPr>
          <p:nvPr>
            <p:ph type="sldNum" sz="quarter" idx="16"/>
          </p:nvPr>
        </p:nvSpPr>
        <p:spPr/>
        <p:txBody>
          <a:bodyPr/>
          <a:lstStyle/>
          <a:p>
            <a:pPr algn="r">
              <a:defRPr/>
            </a:pPr>
            <a:r>
              <a:rPr lang="de-DE"/>
              <a:t>page </a:t>
            </a:r>
            <a:fld id="{EBC07571-3134-BB4B-B83F-1A9FE18D34F3}" type="slidenum">
              <a:rPr lang="de-DE" smtClean="0"/>
              <a:t>68</a:t>
            </a:fld>
            <a:endParaRPr lang="de-DE"/>
          </a:p>
        </p:txBody>
      </p:sp>
    </p:spTree>
    <p:extLst>
      <p:ext uri="{BB962C8B-B14F-4D97-AF65-F5344CB8AC3E}">
        <p14:creationId xmlns:p14="http://schemas.microsoft.com/office/powerpoint/2010/main" val="20664391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9BF5E6-3F3C-FD8A-8466-CB904A33B4C3}"/>
              </a:ext>
            </a:extLst>
          </p:cNvPr>
          <p:cNvSpPr>
            <a:spLocks noGrp="1"/>
          </p:cNvSpPr>
          <p:nvPr>
            <p:ph type="title"/>
          </p:nvPr>
        </p:nvSpPr>
        <p:spPr/>
        <p:txBody>
          <a:bodyPr/>
          <a:lstStyle/>
          <a:p>
            <a:r>
              <a:rPr lang="en-US" dirty="0"/>
              <a:t>DE/E = 2.5%, bunch length = 0.5 mm</a:t>
            </a:r>
            <a:endParaRPr lang="de-CH" dirty="0"/>
          </a:p>
        </p:txBody>
      </p:sp>
      <p:sp>
        <p:nvSpPr>
          <p:cNvPr id="4" name="Slide Number Placeholder 3">
            <a:extLst>
              <a:ext uri="{FF2B5EF4-FFF2-40B4-BE49-F238E27FC236}">
                <a16:creationId xmlns:a16="http://schemas.microsoft.com/office/drawing/2014/main" id="{E47F87E1-CAD9-F818-41A0-4E5266482A64}"/>
              </a:ext>
            </a:extLst>
          </p:cNvPr>
          <p:cNvSpPr>
            <a:spLocks noGrp="1"/>
          </p:cNvSpPr>
          <p:nvPr>
            <p:ph type="sldNum" sz="quarter" idx="16"/>
          </p:nvPr>
        </p:nvSpPr>
        <p:spPr/>
        <p:txBody>
          <a:bodyPr/>
          <a:lstStyle/>
          <a:p>
            <a:pPr algn="r">
              <a:defRPr/>
            </a:pPr>
            <a:r>
              <a:rPr lang="de-DE"/>
              <a:t>page </a:t>
            </a:r>
            <a:fld id="{EBC07571-3134-BB4B-B83F-1A9FE18D34F3}" type="slidenum">
              <a:rPr lang="de-DE" smtClean="0"/>
              <a:t>69</a:t>
            </a:fld>
            <a:endParaRPr lang="de-DE"/>
          </a:p>
        </p:txBody>
      </p:sp>
      <p:pic>
        <p:nvPicPr>
          <p:cNvPr id="5" name="Picture 4">
            <a:extLst>
              <a:ext uri="{FF2B5EF4-FFF2-40B4-BE49-F238E27FC236}">
                <a16:creationId xmlns:a16="http://schemas.microsoft.com/office/drawing/2014/main" id="{B472ACC1-333A-AE5E-35EA-7726879F2AEF}"/>
              </a:ext>
            </a:extLst>
          </p:cNvPr>
          <p:cNvPicPr>
            <a:picLocks noChangeAspect="1"/>
          </p:cNvPicPr>
          <p:nvPr/>
        </p:nvPicPr>
        <p:blipFill>
          <a:blip r:embed="rId2"/>
          <a:stretch>
            <a:fillRect/>
          </a:stretch>
        </p:blipFill>
        <p:spPr>
          <a:xfrm>
            <a:off x="1518206" y="980728"/>
            <a:ext cx="2502789" cy="1308930"/>
          </a:xfrm>
          <a:prstGeom prst="rect">
            <a:avLst/>
          </a:prstGeom>
        </p:spPr>
      </p:pic>
      <p:pic>
        <p:nvPicPr>
          <p:cNvPr id="6" name="Picture 5">
            <a:extLst>
              <a:ext uri="{FF2B5EF4-FFF2-40B4-BE49-F238E27FC236}">
                <a16:creationId xmlns:a16="http://schemas.microsoft.com/office/drawing/2014/main" id="{6962DACE-80B0-5BD8-24E1-5EC06B39FBB0}"/>
              </a:ext>
            </a:extLst>
          </p:cNvPr>
          <p:cNvPicPr>
            <a:picLocks noChangeAspect="1"/>
          </p:cNvPicPr>
          <p:nvPr/>
        </p:nvPicPr>
        <p:blipFill>
          <a:blip r:embed="rId3"/>
          <a:stretch>
            <a:fillRect/>
          </a:stretch>
        </p:blipFill>
        <p:spPr>
          <a:xfrm>
            <a:off x="5015880" y="1209901"/>
            <a:ext cx="5832648" cy="733576"/>
          </a:xfrm>
          <a:prstGeom prst="rect">
            <a:avLst/>
          </a:prstGeom>
        </p:spPr>
      </p:pic>
      <p:pic>
        <p:nvPicPr>
          <p:cNvPr id="7" name="Picture 6">
            <a:extLst>
              <a:ext uri="{FF2B5EF4-FFF2-40B4-BE49-F238E27FC236}">
                <a16:creationId xmlns:a16="http://schemas.microsoft.com/office/drawing/2014/main" id="{E2D545C7-915D-7DE0-F320-727E4145493C}"/>
              </a:ext>
            </a:extLst>
          </p:cNvPr>
          <p:cNvPicPr>
            <a:picLocks noChangeAspect="1"/>
          </p:cNvPicPr>
          <p:nvPr/>
        </p:nvPicPr>
        <p:blipFill>
          <a:blip r:embed="rId4"/>
          <a:stretch>
            <a:fillRect/>
          </a:stretch>
        </p:blipFill>
        <p:spPr>
          <a:xfrm>
            <a:off x="228364" y="2852936"/>
            <a:ext cx="11208568" cy="2526344"/>
          </a:xfrm>
          <a:prstGeom prst="rect">
            <a:avLst/>
          </a:prstGeom>
        </p:spPr>
      </p:pic>
    </p:spTree>
    <p:extLst>
      <p:ext uri="{BB962C8B-B14F-4D97-AF65-F5344CB8AC3E}">
        <p14:creationId xmlns:p14="http://schemas.microsoft.com/office/powerpoint/2010/main" val="2086644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717285-8A36-96F4-4CA4-DB9358A15C56}"/>
              </a:ext>
            </a:extLst>
          </p:cNvPr>
          <p:cNvSpPr>
            <a:spLocks noGrp="1"/>
          </p:cNvSpPr>
          <p:nvPr>
            <p:ph type="title"/>
          </p:nvPr>
        </p:nvSpPr>
        <p:spPr/>
        <p:txBody>
          <a:bodyPr/>
          <a:lstStyle/>
          <a:p>
            <a:r>
              <a:rPr lang="en-US" dirty="0"/>
              <a:t>e- linac, single bunch</a:t>
            </a:r>
            <a:endParaRPr lang="de-CH" dirty="0"/>
          </a:p>
        </p:txBody>
      </p:sp>
      <p:sp>
        <p:nvSpPr>
          <p:cNvPr id="4" name="Slide Number Placeholder 3">
            <a:extLst>
              <a:ext uri="{FF2B5EF4-FFF2-40B4-BE49-F238E27FC236}">
                <a16:creationId xmlns:a16="http://schemas.microsoft.com/office/drawing/2014/main" id="{EDC88CEE-9593-0361-F1DA-C471A40F9D3A}"/>
              </a:ext>
            </a:extLst>
          </p:cNvPr>
          <p:cNvSpPr>
            <a:spLocks noGrp="1"/>
          </p:cNvSpPr>
          <p:nvPr>
            <p:ph type="sldNum" sz="quarter" idx="16"/>
          </p:nvPr>
        </p:nvSpPr>
        <p:spPr/>
        <p:txBody>
          <a:bodyPr/>
          <a:lstStyle/>
          <a:p>
            <a:pPr algn="r">
              <a:defRPr/>
            </a:pPr>
            <a:r>
              <a:rPr lang="de-DE"/>
              <a:t>page </a:t>
            </a:r>
            <a:fld id="{EBC07571-3134-BB4B-B83F-1A9FE18D34F3}" type="slidenum">
              <a:rPr lang="de-DE" smtClean="0"/>
              <a:t>7</a:t>
            </a:fld>
            <a:endParaRPr lang="de-DE"/>
          </a:p>
        </p:txBody>
      </p:sp>
      <p:sp>
        <p:nvSpPr>
          <p:cNvPr id="2" name="TextBox 1">
            <a:extLst>
              <a:ext uri="{FF2B5EF4-FFF2-40B4-BE49-F238E27FC236}">
                <a16:creationId xmlns:a16="http://schemas.microsoft.com/office/drawing/2014/main" id="{E33EA484-EC0E-BB08-E285-0F43FEBC597F}"/>
              </a:ext>
            </a:extLst>
          </p:cNvPr>
          <p:cNvSpPr txBox="1"/>
          <p:nvPr/>
        </p:nvSpPr>
        <p:spPr bwMode="auto">
          <a:xfrm>
            <a:off x="1487488" y="1052736"/>
            <a:ext cx="4392488" cy="830997"/>
          </a:xfrm>
          <a:prstGeom prst="rect">
            <a:avLst/>
          </a:prstGeom>
          <a:noFill/>
        </p:spPr>
        <p:txBody>
          <a:bodyPr wrap="square" rtlCol="0">
            <a:spAutoFit/>
          </a:bodyPr>
          <a:lstStyle/>
          <a:p>
            <a:r>
              <a:rPr lang="en-US" dirty="0">
                <a:latin typeface="+mn-lt"/>
              </a:rPr>
              <a:t>Compute the JA scanning the charge of the beam</a:t>
            </a:r>
          </a:p>
          <a:p>
            <a:r>
              <a:rPr lang="en-US" dirty="0">
                <a:latin typeface="+mn-lt"/>
              </a:rPr>
              <a:t>a/</a:t>
            </a:r>
            <a:r>
              <a:rPr lang="en-US" dirty="0">
                <a:latin typeface="Symbol" panose="05050102010706020507" pitchFamily="18" charset="2"/>
              </a:rPr>
              <a:t>l</a:t>
            </a:r>
            <a:r>
              <a:rPr lang="en-US" dirty="0">
                <a:latin typeface="+mn-lt"/>
              </a:rPr>
              <a:t> = 0.15</a:t>
            </a:r>
          </a:p>
          <a:p>
            <a:r>
              <a:rPr lang="en-US" dirty="0">
                <a:latin typeface="+mn-lt"/>
              </a:rPr>
              <a:t>G = 20.5 MV/m</a:t>
            </a:r>
          </a:p>
        </p:txBody>
      </p:sp>
      <p:sp>
        <p:nvSpPr>
          <p:cNvPr id="5" name="TextBox 4">
            <a:extLst>
              <a:ext uri="{FF2B5EF4-FFF2-40B4-BE49-F238E27FC236}">
                <a16:creationId xmlns:a16="http://schemas.microsoft.com/office/drawing/2014/main" id="{02902F3C-AE11-FA6F-87F5-2B7217130308}"/>
              </a:ext>
            </a:extLst>
          </p:cNvPr>
          <p:cNvSpPr txBox="1"/>
          <p:nvPr/>
        </p:nvSpPr>
        <p:spPr bwMode="auto">
          <a:xfrm>
            <a:off x="7176120" y="1052735"/>
            <a:ext cx="4392488" cy="830997"/>
          </a:xfrm>
          <a:prstGeom prst="rect">
            <a:avLst/>
          </a:prstGeom>
          <a:noFill/>
        </p:spPr>
        <p:txBody>
          <a:bodyPr wrap="square" rtlCol="0">
            <a:spAutoFit/>
          </a:bodyPr>
          <a:lstStyle/>
          <a:p>
            <a:r>
              <a:rPr lang="en-US" dirty="0">
                <a:latin typeface="+mn-lt"/>
              </a:rPr>
              <a:t>Compute the JA scanning the charge of the beam</a:t>
            </a:r>
          </a:p>
          <a:p>
            <a:r>
              <a:rPr lang="en-US" dirty="0">
                <a:solidFill>
                  <a:schemeClr val="accent5">
                    <a:lumMod val="60000"/>
                    <a:lumOff val="40000"/>
                  </a:schemeClr>
                </a:solidFill>
                <a:latin typeface="+mn-lt"/>
              </a:rPr>
              <a:t>a/</a:t>
            </a:r>
            <a:r>
              <a:rPr lang="en-US" dirty="0">
                <a:solidFill>
                  <a:schemeClr val="accent5">
                    <a:lumMod val="60000"/>
                    <a:lumOff val="40000"/>
                  </a:schemeClr>
                </a:solidFill>
                <a:latin typeface="Symbol" panose="05050102010706020507" pitchFamily="18" charset="2"/>
              </a:rPr>
              <a:t>l</a:t>
            </a:r>
            <a:r>
              <a:rPr lang="en-US" dirty="0">
                <a:solidFill>
                  <a:schemeClr val="accent5">
                    <a:lumMod val="60000"/>
                    <a:lumOff val="40000"/>
                  </a:schemeClr>
                </a:solidFill>
                <a:latin typeface="+mn-lt"/>
              </a:rPr>
              <a:t> = 0.12</a:t>
            </a:r>
          </a:p>
          <a:p>
            <a:r>
              <a:rPr lang="en-US" dirty="0">
                <a:latin typeface="+mn-lt"/>
              </a:rPr>
              <a:t>G = 20.5 MV/m</a:t>
            </a:r>
          </a:p>
        </p:txBody>
      </p:sp>
      <p:pic>
        <p:nvPicPr>
          <p:cNvPr id="7" name="Picture 6">
            <a:extLst>
              <a:ext uri="{FF2B5EF4-FFF2-40B4-BE49-F238E27FC236}">
                <a16:creationId xmlns:a16="http://schemas.microsoft.com/office/drawing/2014/main" id="{6B1A142B-66FD-FE63-24CD-F7487E2798B1}"/>
              </a:ext>
            </a:extLst>
          </p:cNvPr>
          <p:cNvPicPr>
            <a:picLocks noChangeAspect="1"/>
          </p:cNvPicPr>
          <p:nvPr/>
        </p:nvPicPr>
        <p:blipFill>
          <a:blip r:embed="rId2"/>
          <a:stretch>
            <a:fillRect/>
          </a:stretch>
        </p:blipFill>
        <p:spPr>
          <a:xfrm>
            <a:off x="6672064" y="2218790"/>
            <a:ext cx="5200650" cy="3724275"/>
          </a:xfrm>
          <a:prstGeom prst="rect">
            <a:avLst/>
          </a:prstGeom>
        </p:spPr>
      </p:pic>
      <p:pic>
        <p:nvPicPr>
          <p:cNvPr id="9" name="Picture 8">
            <a:extLst>
              <a:ext uri="{FF2B5EF4-FFF2-40B4-BE49-F238E27FC236}">
                <a16:creationId xmlns:a16="http://schemas.microsoft.com/office/drawing/2014/main" id="{4D857DA9-2919-67C6-7F21-BCAAF5A38B5E}"/>
              </a:ext>
            </a:extLst>
          </p:cNvPr>
          <p:cNvPicPr>
            <a:picLocks noChangeAspect="1"/>
          </p:cNvPicPr>
          <p:nvPr/>
        </p:nvPicPr>
        <p:blipFill>
          <a:blip r:embed="rId3"/>
          <a:stretch>
            <a:fillRect/>
          </a:stretch>
        </p:blipFill>
        <p:spPr>
          <a:xfrm>
            <a:off x="1050069" y="2148896"/>
            <a:ext cx="5267325" cy="3762375"/>
          </a:xfrm>
          <a:prstGeom prst="rect">
            <a:avLst/>
          </a:prstGeom>
        </p:spPr>
      </p:pic>
      <p:sp>
        <p:nvSpPr>
          <p:cNvPr id="8" name="TextBox 7">
            <a:extLst>
              <a:ext uri="{FF2B5EF4-FFF2-40B4-BE49-F238E27FC236}">
                <a16:creationId xmlns:a16="http://schemas.microsoft.com/office/drawing/2014/main" id="{05303D32-81FD-3999-7D43-73DA8D7F5844}"/>
              </a:ext>
            </a:extLst>
          </p:cNvPr>
          <p:cNvSpPr txBox="1"/>
          <p:nvPr/>
        </p:nvSpPr>
        <p:spPr bwMode="auto">
          <a:xfrm>
            <a:off x="2022311" y="6205135"/>
            <a:ext cx="8590165" cy="338554"/>
          </a:xfrm>
          <a:prstGeom prst="rect">
            <a:avLst/>
          </a:prstGeom>
          <a:noFill/>
        </p:spPr>
        <p:txBody>
          <a:bodyPr wrap="square" rtlCol="0">
            <a:spAutoFit/>
          </a:bodyPr>
          <a:lstStyle/>
          <a:p>
            <a:pPr algn="ctr"/>
            <a:r>
              <a:rPr lang="de-CH" dirty="0" err="1"/>
              <a:t>Quite</a:t>
            </a:r>
            <a:r>
              <a:rPr lang="de-CH" dirty="0"/>
              <a:t> substantial </a:t>
            </a:r>
            <a:r>
              <a:rPr lang="de-CH" dirty="0" err="1"/>
              <a:t>increase</a:t>
            </a:r>
            <a:r>
              <a:rPr lang="de-CH" dirty="0"/>
              <a:t> </a:t>
            </a:r>
            <a:r>
              <a:rPr lang="de-CH" dirty="0" err="1"/>
              <a:t>of</a:t>
            </a:r>
            <a:r>
              <a:rPr lang="de-CH" dirty="0"/>
              <a:t> </a:t>
            </a:r>
            <a:r>
              <a:rPr lang="de-CH" dirty="0" err="1"/>
              <a:t>the</a:t>
            </a:r>
            <a:r>
              <a:rPr lang="de-CH" dirty="0"/>
              <a:t> JA in </a:t>
            </a:r>
            <a:r>
              <a:rPr lang="de-CH" dirty="0" err="1"/>
              <a:t>the</a:t>
            </a:r>
            <a:r>
              <a:rPr lang="de-CH" dirty="0"/>
              <a:t> </a:t>
            </a:r>
            <a:r>
              <a:rPr lang="de-CH" dirty="0" err="1"/>
              <a:t>case</a:t>
            </a:r>
            <a:r>
              <a:rPr lang="de-CH" dirty="0"/>
              <a:t> </a:t>
            </a:r>
            <a:r>
              <a:rPr lang="de-CH" dirty="0" err="1"/>
              <a:t>of</a:t>
            </a:r>
            <a:r>
              <a:rPr lang="de-CH" dirty="0"/>
              <a:t> a/l = 0.12</a:t>
            </a:r>
          </a:p>
        </p:txBody>
      </p:sp>
    </p:spTree>
    <p:extLst>
      <p:ext uri="{BB962C8B-B14F-4D97-AF65-F5344CB8AC3E}">
        <p14:creationId xmlns:p14="http://schemas.microsoft.com/office/powerpoint/2010/main" val="8473588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81D5E9-90E3-C38F-4C13-7A2B964C85BE}"/>
              </a:ext>
            </a:extLst>
          </p:cNvPr>
          <p:cNvSpPr>
            <a:spLocks noGrp="1"/>
          </p:cNvSpPr>
          <p:nvPr>
            <p:ph type="title"/>
          </p:nvPr>
        </p:nvSpPr>
        <p:spPr/>
        <p:txBody>
          <a:bodyPr/>
          <a:lstStyle/>
          <a:p>
            <a:r>
              <a:rPr lang="en-US" dirty="0"/>
              <a:t>Single bunch EC, S-band, </a:t>
            </a:r>
            <a:r>
              <a:rPr lang="en-US" dirty="0" err="1"/>
              <a:t>sigma_z</a:t>
            </a:r>
            <a:r>
              <a:rPr lang="en-US" dirty="0"/>
              <a:t> = 0.5 mm</a:t>
            </a:r>
            <a:endParaRPr lang="de-CH" dirty="0"/>
          </a:p>
        </p:txBody>
      </p:sp>
      <p:sp>
        <p:nvSpPr>
          <p:cNvPr id="4" name="Slide Number Placeholder 3">
            <a:extLst>
              <a:ext uri="{FF2B5EF4-FFF2-40B4-BE49-F238E27FC236}">
                <a16:creationId xmlns:a16="http://schemas.microsoft.com/office/drawing/2014/main" id="{EFD8FCE0-4F3A-32A8-DFBA-F5BF52DF6548}"/>
              </a:ext>
            </a:extLst>
          </p:cNvPr>
          <p:cNvSpPr>
            <a:spLocks noGrp="1"/>
          </p:cNvSpPr>
          <p:nvPr>
            <p:ph type="sldNum" sz="quarter" idx="16"/>
          </p:nvPr>
        </p:nvSpPr>
        <p:spPr/>
        <p:txBody>
          <a:bodyPr/>
          <a:lstStyle/>
          <a:p>
            <a:pPr algn="r">
              <a:defRPr/>
            </a:pPr>
            <a:r>
              <a:rPr lang="de-DE"/>
              <a:t>page </a:t>
            </a:r>
            <a:fld id="{EBC07571-3134-BB4B-B83F-1A9FE18D34F3}" type="slidenum">
              <a:rPr lang="de-DE" smtClean="0"/>
              <a:t>70</a:t>
            </a:fld>
            <a:endParaRPr lang="de-DE"/>
          </a:p>
        </p:txBody>
      </p:sp>
      <p:pic>
        <p:nvPicPr>
          <p:cNvPr id="5" name="Picture 4">
            <a:extLst>
              <a:ext uri="{FF2B5EF4-FFF2-40B4-BE49-F238E27FC236}">
                <a16:creationId xmlns:a16="http://schemas.microsoft.com/office/drawing/2014/main" id="{42D9A953-84E7-FEE5-750E-66017F20D10A}"/>
              </a:ext>
            </a:extLst>
          </p:cNvPr>
          <p:cNvPicPr>
            <a:picLocks noChangeAspect="1"/>
          </p:cNvPicPr>
          <p:nvPr/>
        </p:nvPicPr>
        <p:blipFill>
          <a:blip r:embed="rId2"/>
          <a:stretch>
            <a:fillRect/>
          </a:stretch>
        </p:blipFill>
        <p:spPr>
          <a:xfrm>
            <a:off x="1055440" y="980728"/>
            <a:ext cx="3681463" cy="1447566"/>
          </a:xfrm>
          <a:prstGeom prst="rect">
            <a:avLst/>
          </a:prstGeom>
        </p:spPr>
      </p:pic>
      <p:pic>
        <p:nvPicPr>
          <p:cNvPr id="6" name="Picture 5">
            <a:extLst>
              <a:ext uri="{FF2B5EF4-FFF2-40B4-BE49-F238E27FC236}">
                <a16:creationId xmlns:a16="http://schemas.microsoft.com/office/drawing/2014/main" id="{A2E64276-805A-F0F9-54EE-595B7F5E951C}"/>
              </a:ext>
            </a:extLst>
          </p:cNvPr>
          <p:cNvPicPr>
            <a:picLocks noChangeAspect="1"/>
          </p:cNvPicPr>
          <p:nvPr/>
        </p:nvPicPr>
        <p:blipFill>
          <a:blip r:embed="rId3"/>
          <a:stretch>
            <a:fillRect/>
          </a:stretch>
        </p:blipFill>
        <p:spPr>
          <a:xfrm>
            <a:off x="4799856" y="1248796"/>
            <a:ext cx="7246764" cy="911430"/>
          </a:xfrm>
          <a:prstGeom prst="rect">
            <a:avLst/>
          </a:prstGeom>
        </p:spPr>
      </p:pic>
      <p:pic>
        <p:nvPicPr>
          <p:cNvPr id="7" name="Picture 6">
            <a:extLst>
              <a:ext uri="{FF2B5EF4-FFF2-40B4-BE49-F238E27FC236}">
                <a16:creationId xmlns:a16="http://schemas.microsoft.com/office/drawing/2014/main" id="{D6C238B2-AFE8-860E-B585-9164D6A1A5E1}"/>
              </a:ext>
            </a:extLst>
          </p:cNvPr>
          <p:cNvPicPr>
            <a:picLocks noChangeAspect="1"/>
          </p:cNvPicPr>
          <p:nvPr/>
        </p:nvPicPr>
        <p:blipFill>
          <a:blip r:embed="rId4"/>
          <a:stretch>
            <a:fillRect/>
          </a:stretch>
        </p:blipFill>
        <p:spPr>
          <a:xfrm>
            <a:off x="18541" y="3121771"/>
            <a:ext cx="12192000" cy="2748004"/>
          </a:xfrm>
          <a:prstGeom prst="rect">
            <a:avLst/>
          </a:prstGeom>
        </p:spPr>
      </p:pic>
    </p:spTree>
    <p:extLst>
      <p:ext uri="{BB962C8B-B14F-4D97-AF65-F5344CB8AC3E}">
        <p14:creationId xmlns:p14="http://schemas.microsoft.com/office/powerpoint/2010/main" val="23968179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586DF1-4927-9725-1DBE-5ED45C02E1A3}"/>
              </a:ext>
            </a:extLst>
          </p:cNvPr>
          <p:cNvSpPr>
            <a:spLocks noGrp="1"/>
          </p:cNvSpPr>
          <p:nvPr>
            <p:ph sz="quarter" idx="13"/>
          </p:nvPr>
        </p:nvSpPr>
        <p:spPr/>
        <p:txBody>
          <a:bodyPr/>
          <a:lstStyle/>
          <a:p>
            <a:endParaRPr lang="de-CH"/>
          </a:p>
        </p:txBody>
      </p:sp>
      <p:sp>
        <p:nvSpPr>
          <p:cNvPr id="3" name="Title 2">
            <a:extLst>
              <a:ext uri="{FF2B5EF4-FFF2-40B4-BE49-F238E27FC236}">
                <a16:creationId xmlns:a16="http://schemas.microsoft.com/office/drawing/2014/main" id="{FD12E445-573D-143D-CDDC-978DD0BE6A60}"/>
              </a:ext>
            </a:extLst>
          </p:cNvPr>
          <p:cNvSpPr>
            <a:spLocks noGrp="1"/>
          </p:cNvSpPr>
          <p:nvPr>
            <p:ph type="title"/>
          </p:nvPr>
        </p:nvSpPr>
        <p:spPr/>
        <p:txBody>
          <a:bodyPr/>
          <a:lstStyle/>
          <a:p>
            <a:endParaRPr lang="de-CH"/>
          </a:p>
        </p:txBody>
      </p:sp>
      <p:sp>
        <p:nvSpPr>
          <p:cNvPr id="4" name="Slide Number Placeholder 3">
            <a:extLst>
              <a:ext uri="{FF2B5EF4-FFF2-40B4-BE49-F238E27FC236}">
                <a16:creationId xmlns:a16="http://schemas.microsoft.com/office/drawing/2014/main" id="{2B9FE359-7AD4-D8C0-7335-870A966C6B89}"/>
              </a:ext>
            </a:extLst>
          </p:cNvPr>
          <p:cNvSpPr>
            <a:spLocks noGrp="1"/>
          </p:cNvSpPr>
          <p:nvPr>
            <p:ph type="sldNum" sz="quarter" idx="16"/>
          </p:nvPr>
        </p:nvSpPr>
        <p:spPr/>
        <p:txBody>
          <a:bodyPr/>
          <a:lstStyle/>
          <a:p>
            <a:pPr algn="r">
              <a:defRPr/>
            </a:pPr>
            <a:r>
              <a:rPr lang="de-DE"/>
              <a:t>page </a:t>
            </a:r>
            <a:fld id="{EBC07571-3134-BB4B-B83F-1A9FE18D34F3}" type="slidenum">
              <a:rPr lang="de-DE" smtClean="0"/>
              <a:t>71</a:t>
            </a:fld>
            <a:endParaRPr lang="de-DE"/>
          </a:p>
        </p:txBody>
      </p:sp>
    </p:spTree>
    <p:extLst>
      <p:ext uri="{BB962C8B-B14F-4D97-AF65-F5344CB8AC3E}">
        <p14:creationId xmlns:p14="http://schemas.microsoft.com/office/powerpoint/2010/main" val="4046046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93702D-185B-A2F0-C2F5-6FDBAD0E96DC}"/>
              </a:ext>
            </a:extLst>
          </p:cNvPr>
          <p:cNvSpPr>
            <a:spLocks noGrp="1"/>
          </p:cNvSpPr>
          <p:nvPr>
            <p:ph type="title"/>
          </p:nvPr>
        </p:nvSpPr>
        <p:spPr/>
        <p:txBody>
          <a:bodyPr/>
          <a:lstStyle/>
          <a:p>
            <a:r>
              <a:rPr lang="en-US" dirty="0"/>
              <a:t>Difference for large R56</a:t>
            </a:r>
            <a:endParaRPr lang="de-CH" dirty="0"/>
          </a:p>
        </p:txBody>
      </p:sp>
      <p:sp>
        <p:nvSpPr>
          <p:cNvPr id="4" name="Slide Number Placeholder 3">
            <a:extLst>
              <a:ext uri="{FF2B5EF4-FFF2-40B4-BE49-F238E27FC236}">
                <a16:creationId xmlns:a16="http://schemas.microsoft.com/office/drawing/2014/main" id="{FBEE68F3-3046-0949-332B-DB2FEFF765A7}"/>
              </a:ext>
            </a:extLst>
          </p:cNvPr>
          <p:cNvSpPr>
            <a:spLocks noGrp="1"/>
          </p:cNvSpPr>
          <p:nvPr>
            <p:ph type="sldNum" sz="quarter" idx="16"/>
          </p:nvPr>
        </p:nvSpPr>
        <p:spPr/>
        <p:txBody>
          <a:bodyPr/>
          <a:lstStyle/>
          <a:p>
            <a:pPr algn="r">
              <a:defRPr/>
            </a:pPr>
            <a:r>
              <a:rPr lang="de-DE"/>
              <a:t>page </a:t>
            </a:r>
            <a:fld id="{EBC07571-3134-BB4B-B83F-1A9FE18D34F3}" type="slidenum">
              <a:rPr lang="de-DE" smtClean="0"/>
              <a:t>72</a:t>
            </a:fld>
            <a:endParaRPr lang="de-DE"/>
          </a:p>
        </p:txBody>
      </p:sp>
      <p:sp>
        <p:nvSpPr>
          <p:cNvPr id="5" name="TextBox 4">
            <a:extLst>
              <a:ext uri="{FF2B5EF4-FFF2-40B4-BE49-F238E27FC236}">
                <a16:creationId xmlns:a16="http://schemas.microsoft.com/office/drawing/2014/main" id="{5FC38559-4165-92A6-D31A-3FC79E41264A}"/>
              </a:ext>
            </a:extLst>
          </p:cNvPr>
          <p:cNvSpPr txBox="1"/>
          <p:nvPr/>
        </p:nvSpPr>
        <p:spPr bwMode="auto">
          <a:xfrm>
            <a:off x="1271464" y="796112"/>
            <a:ext cx="2520280" cy="954107"/>
          </a:xfrm>
          <a:prstGeom prst="rect">
            <a:avLst/>
          </a:prstGeom>
          <a:noFill/>
        </p:spPr>
        <p:txBody>
          <a:bodyPr wrap="square" rtlCol="0">
            <a:spAutoFit/>
          </a:bodyPr>
          <a:lstStyle/>
          <a:p>
            <a:r>
              <a:rPr lang="en-US" sz="1400" dirty="0">
                <a:latin typeface="+mn-lt"/>
              </a:rPr>
              <a:t>SC</a:t>
            </a:r>
          </a:p>
          <a:p>
            <a:r>
              <a:rPr lang="en-US" sz="1400" b="1" dirty="0">
                <a:solidFill>
                  <a:srgbClr val="0070C0"/>
                </a:solidFill>
                <a:latin typeface="+mn-lt"/>
              </a:rPr>
              <a:t>R56 = 0.8 m</a:t>
            </a:r>
          </a:p>
          <a:p>
            <a:r>
              <a:rPr lang="en-US" sz="1400" dirty="0">
                <a:latin typeface="+mn-lt"/>
              </a:rPr>
              <a:t>S-band</a:t>
            </a:r>
          </a:p>
          <a:p>
            <a:r>
              <a:rPr lang="en-US" sz="1400" dirty="0" err="1">
                <a:latin typeface="+mn-lt"/>
              </a:rPr>
              <a:t>Chirp_BC</a:t>
            </a:r>
            <a:r>
              <a:rPr lang="en-US" sz="1400" dirty="0">
                <a:latin typeface="+mn-lt"/>
              </a:rPr>
              <a:t> = -6</a:t>
            </a:r>
            <a:endParaRPr lang="de-CH" sz="1400" dirty="0">
              <a:latin typeface="+mn-lt"/>
            </a:endParaRPr>
          </a:p>
        </p:txBody>
      </p:sp>
      <p:pic>
        <p:nvPicPr>
          <p:cNvPr id="7" name="Picture 6">
            <a:extLst>
              <a:ext uri="{FF2B5EF4-FFF2-40B4-BE49-F238E27FC236}">
                <a16:creationId xmlns:a16="http://schemas.microsoft.com/office/drawing/2014/main" id="{8A7E9A82-061E-F9C9-81DA-3BCD8ED54FD0}"/>
              </a:ext>
            </a:extLst>
          </p:cNvPr>
          <p:cNvPicPr>
            <a:picLocks noChangeAspect="1"/>
          </p:cNvPicPr>
          <p:nvPr/>
        </p:nvPicPr>
        <p:blipFill>
          <a:blip r:embed="rId2"/>
          <a:stretch>
            <a:fillRect/>
          </a:stretch>
        </p:blipFill>
        <p:spPr>
          <a:xfrm>
            <a:off x="479376" y="1996441"/>
            <a:ext cx="5162550" cy="1847850"/>
          </a:xfrm>
          <a:prstGeom prst="rect">
            <a:avLst/>
          </a:prstGeom>
        </p:spPr>
      </p:pic>
      <p:sp>
        <p:nvSpPr>
          <p:cNvPr id="9" name="TextBox 8">
            <a:extLst>
              <a:ext uri="{FF2B5EF4-FFF2-40B4-BE49-F238E27FC236}">
                <a16:creationId xmlns:a16="http://schemas.microsoft.com/office/drawing/2014/main" id="{DF292B4B-806A-581C-A630-2A88762A4538}"/>
              </a:ext>
            </a:extLst>
          </p:cNvPr>
          <p:cNvSpPr txBox="1"/>
          <p:nvPr/>
        </p:nvSpPr>
        <p:spPr bwMode="auto">
          <a:xfrm>
            <a:off x="911424" y="3689361"/>
            <a:ext cx="2232248" cy="3139321"/>
          </a:xfrm>
          <a:prstGeom prst="rect">
            <a:avLst/>
          </a:prstGeom>
          <a:noFill/>
        </p:spPr>
        <p:txBody>
          <a:bodyPr wrap="square">
            <a:spAutoFit/>
          </a:bodyPr>
          <a:lstStyle/>
          <a:p>
            <a:r>
              <a:rPr lang="de-CH" sz="1100" dirty="0">
                <a:latin typeface="+mn-lt"/>
              </a:rPr>
              <a:t>Final </a:t>
            </a:r>
            <a:r>
              <a:rPr lang="de-CH" sz="1100" dirty="0" err="1">
                <a:latin typeface="+mn-lt"/>
              </a:rPr>
              <a:t>bunches</a:t>
            </a:r>
            <a:r>
              <a:rPr lang="de-CH" sz="1100" dirty="0">
                <a:latin typeface="+mn-lt"/>
              </a:rPr>
              <a:t> n. 1</a:t>
            </a:r>
          </a:p>
          <a:p>
            <a:r>
              <a:rPr lang="de-CH" sz="1100" dirty="0" err="1">
                <a:latin typeface="+mn-lt"/>
              </a:rPr>
              <a:t>rms</a:t>
            </a:r>
            <a:r>
              <a:rPr lang="de-CH" sz="1100" dirty="0">
                <a:latin typeface="+mn-lt"/>
              </a:rPr>
              <a:t> </a:t>
            </a:r>
            <a:r>
              <a:rPr lang="de-CH" sz="1100" dirty="0" err="1">
                <a:latin typeface="+mn-lt"/>
              </a:rPr>
              <a:t>bunch</a:t>
            </a:r>
            <a:r>
              <a:rPr lang="de-CH" sz="1100" dirty="0">
                <a:latin typeface="+mn-lt"/>
              </a:rPr>
              <a:t> </a:t>
            </a:r>
            <a:r>
              <a:rPr lang="de-CH" sz="1100" dirty="0" err="1">
                <a:latin typeface="+mn-lt"/>
              </a:rPr>
              <a:t>length</a:t>
            </a:r>
            <a:r>
              <a:rPr lang="de-CH" sz="1100" dirty="0">
                <a:latin typeface="+mn-lt"/>
              </a:rPr>
              <a:t> = 8.4594 mm</a:t>
            </a:r>
          </a:p>
          <a:p>
            <a:r>
              <a:rPr lang="de-CH" sz="1100" dirty="0" err="1">
                <a:latin typeface="+mn-lt"/>
              </a:rPr>
              <a:t>rms</a:t>
            </a:r>
            <a:r>
              <a:rPr lang="de-CH" sz="1100" dirty="0">
                <a:latin typeface="+mn-lt"/>
              </a:rPr>
              <a:t> </a:t>
            </a:r>
            <a:r>
              <a:rPr lang="de-CH" sz="1100" dirty="0" err="1">
                <a:latin typeface="+mn-lt"/>
              </a:rPr>
              <a:t>dp</a:t>
            </a:r>
            <a:r>
              <a:rPr lang="de-CH" sz="1100" dirty="0">
                <a:latin typeface="+mn-lt"/>
              </a:rPr>
              <a:t>/p = 0.15429%</a:t>
            </a:r>
          </a:p>
          <a:p>
            <a:endParaRPr lang="de-CH" sz="1100" dirty="0">
              <a:latin typeface="+mn-lt"/>
            </a:endParaRPr>
          </a:p>
          <a:p>
            <a:r>
              <a:rPr lang="de-CH" sz="1100" dirty="0">
                <a:latin typeface="+mn-lt"/>
              </a:rPr>
              <a:t>Final </a:t>
            </a:r>
            <a:r>
              <a:rPr lang="de-CH" sz="1100" dirty="0" err="1">
                <a:latin typeface="+mn-lt"/>
              </a:rPr>
              <a:t>bunches</a:t>
            </a:r>
            <a:r>
              <a:rPr lang="de-CH" sz="1100" dirty="0">
                <a:latin typeface="+mn-lt"/>
              </a:rPr>
              <a:t> n. 2</a:t>
            </a:r>
          </a:p>
          <a:p>
            <a:r>
              <a:rPr lang="de-CH" sz="1100" dirty="0" err="1">
                <a:latin typeface="+mn-lt"/>
              </a:rPr>
              <a:t>rms</a:t>
            </a:r>
            <a:r>
              <a:rPr lang="de-CH" sz="1100" dirty="0">
                <a:latin typeface="+mn-lt"/>
              </a:rPr>
              <a:t> </a:t>
            </a:r>
            <a:r>
              <a:rPr lang="de-CH" sz="1100" dirty="0" err="1">
                <a:latin typeface="+mn-lt"/>
              </a:rPr>
              <a:t>bunch</a:t>
            </a:r>
            <a:r>
              <a:rPr lang="de-CH" sz="1100" dirty="0">
                <a:latin typeface="+mn-lt"/>
              </a:rPr>
              <a:t> </a:t>
            </a:r>
            <a:r>
              <a:rPr lang="de-CH" sz="1100" dirty="0" err="1">
                <a:latin typeface="+mn-lt"/>
              </a:rPr>
              <a:t>length</a:t>
            </a:r>
            <a:r>
              <a:rPr lang="de-CH" sz="1100" dirty="0">
                <a:latin typeface="+mn-lt"/>
              </a:rPr>
              <a:t> = 8.3931 mm</a:t>
            </a:r>
          </a:p>
          <a:p>
            <a:r>
              <a:rPr lang="de-CH" sz="1100" dirty="0" err="1">
                <a:latin typeface="+mn-lt"/>
              </a:rPr>
              <a:t>rms</a:t>
            </a:r>
            <a:r>
              <a:rPr lang="de-CH" sz="1100" dirty="0">
                <a:latin typeface="+mn-lt"/>
              </a:rPr>
              <a:t> </a:t>
            </a:r>
            <a:r>
              <a:rPr lang="de-CH" sz="1100" dirty="0" err="1">
                <a:latin typeface="+mn-lt"/>
              </a:rPr>
              <a:t>dp</a:t>
            </a:r>
            <a:r>
              <a:rPr lang="de-CH" sz="1100" dirty="0">
                <a:latin typeface="+mn-lt"/>
              </a:rPr>
              <a:t>/p = 0.13792%</a:t>
            </a:r>
          </a:p>
          <a:p>
            <a:r>
              <a:rPr lang="de-CH" sz="1100" dirty="0" err="1">
                <a:latin typeface="+mn-lt"/>
              </a:rPr>
              <a:t>Dt</a:t>
            </a:r>
            <a:r>
              <a:rPr lang="de-CH" sz="1100" dirty="0">
                <a:latin typeface="+mn-lt"/>
              </a:rPr>
              <a:t> = -2.8177 mm/c</a:t>
            </a:r>
          </a:p>
          <a:p>
            <a:endParaRPr lang="de-CH" sz="1100" dirty="0">
              <a:latin typeface="+mn-lt"/>
            </a:endParaRPr>
          </a:p>
          <a:p>
            <a:r>
              <a:rPr lang="de-CH" sz="1100" dirty="0">
                <a:latin typeface="+mn-lt"/>
              </a:rPr>
              <a:t>Final </a:t>
            </a:r>
            <a:r>
              <a:rPr lang="de-CH" sz="1100" dirty="0" err="1">
                <a:latin typeface="+mn-lt"/>
              </a:rPr>
              <a:t>bunches</a:t>
            </a:r>
            <a:r>
              <a:rPr lang="de-CH" sz="1100" dirty="0">
                <a:latin typeface="+mn-lt"/>
              </a:rPr>
              <a:t> n. 3</a:t>
            </a:r>
          </a:p>
          <a:p>
            <a:r>
              <a:rPr lang="de-CH" sz="1100" dirty="0" err="1">
                <a:latin typeface="+mn-lt"/>
              </a:rPr>
              <a:t>rms</a:t>
            </a:r>
            <a:r>
              <a:rPr lang="de-CH" sz="1100" dirty="0">
                <a:latin typeface="+mn-lt"/>
              </a:rPr>
              <a:t> </a:t>
            </a:r>
            <a:r>
              <a:rPr lang="de-CH" sz="1100" dirty="0" err="1">
                <a:latin typeface="+mn-lt"/>
              </a:rPr>
              <a:t>bunch</a:t>
            </a:r>
            <a:r>
              <a:rPr lang="de-CH" sz="1100" dirty="0">
                <a:latin typeface="+mn-lt"/>
              </a:rPr>
              <a:t> </a:t>
            </a:r>
            <a:r>
              <a:rPr lang="de-CH" sz="1100" dirty="0" err="1">
                <a:latin typeface="+mn-lt"/>
              </a:rPr>
              <a:t>length</a:t>
            </a:r>
            <a:r>
              <a:rPr lang="de-CH" sz="1100" dirty="0">
                <a:latin typeface="+mn-lt"/>
              </a:rPr>
              <a:t> = 8.3274 mm</a:t>
            </a:r>
          </a:p>
          <a:p>
            <a:r>
              <a:rPr lang="de-CH" sz="1100" dirty="0" err="1">
                <a:latin typeface="+mn-lt"/>
              </a:rPr>
              <a:t>rms</a:t>
            </a:r>
            <a:r>
              <a:rPr lang="de-CH" sz="1100" dirty="0">
                <a:latin typeface="+mn-lt"/>
              </a:rPr>
              <a:t> </a:t>
            </a:r>
            <a:r>
              <a:rPr lang="de-CH" sz="1100" dirty="0" err="1">
                <a:latin typeface="+mn-lt"/>
              </a:rPr>
              <a:t>dp</a:t>
            </a:r>
            <a:r>
              <a:rPr lang="de-CH" sz="1100" dirty="0">
                <a:latin typeface="+mn-lt"/>
              </a:rPr>
              <a:t>/p = 0.11918%</a:t>
            </a:r>
          </a:p>
          <a:p>
            <a:r>
              <a:rPr lang="de-CH" sz="1100" dirty="0" err="1">
                <a:latin typeface="+mn-lt"/>
              </a:rPr>
              <a:t>Dt</a:t>
            </a:r>
            <a:r>
              <a:rPr lang="de-CH" sz="1100" dirty="0">
                <a:latin typeface="+mn-lt"/>
              </a:rPr>
              <a:t> = -2.7926 mm/c</a:t>
            </a:r>
          </a:p>
          <a:p>
            <a:endParaRPr lang="de-CH" sz="1100" dirty="0">
              <a:latin typeface="+mn-lt"/>
            </a:endParaRPr>
          </a:p>
          <a:p>
            <a:r>
              <a:rPr lang="de-CH" sz="1100" dirty="0">
                <a:latin typeface="+mn-lt"/>
              </a:rPr>
              <a:t>Final </a:t>
            </a:r>
            <a:r>
              <a:rPr lang="de-CH" sz="1100" dirty="0" err="1">
                <a:latin typeface="+mn-lt"/>
              </a:rPr>
              <a:t>bunches</a:t>
            </a:r>
            <a:r>
              <a:rPr lang="de-CH" sz="1100" dirty="0">
                <a:latin typeface="+mn-lt"/>
              </a:rPr>
              <a:t> n. 4</a:t>
            </a:r>
          </a:p>
          <a:p>
            <a:r>
              <a:rPr lang="de-CH" sz="1100" dirty="0" err="1">
                <a:latin typeface="+mn-lt"/>
              </a:rPr>
              <a:t>rms</a:t>
            </a:r>
            <a:r>
              <a:rPr lang="de-CH" sz="1100" dirty="0">
                <a:latin typeface="+mn-lt"/>
              </a:rPr>
              <a:t> </a:t>
            </a:r>
            <a:r>
              <a:rPr lang="de-CH" sz="1100" dirty="0" err="1">
                <a:latin typeface="+mn-lt"/>
              </a:rPr>
              <a:t>bunch</a:t>
            </a:r>
            <a:r>
              <a:rPr lang="de-CH" sz="1100" dirty="0">
                <a:latin typeface="+mn-lt"/>
              </a:rPr>
              <a:t> </a:t>
            </a:r>
            <a:r>
              <a:rPr lang="de-CH" sz="1100" dirty="0" err="1">
                <a:latin typeface="+mn-lt"/>
              </a:rPr>
              <a:t>length</a:t>
            </a:r>
            <a:r>
              <a:rPr lang="de-CH" sz="1100" dirty="0">
                <a:latin typeface="+mn-lt"/>
              </a:rPr>
              <a:t> = 8.2623 mm</a:t>
            </a:r>
          </a:p>
          <a:p>
            <a:r>
              <a:rPr lang="de-CH" sz="1100" dirty="0" err="1">
                <a:latin typeface="+mn-lt"/>
              </a:rPr>
              <a:t>rms</a:t>
            </a:r>
            <a:r>
              <a:rPr lang="de-CH" sz="1100" dirty="0">
                <a:latin typeface="+mn-lt"/>
              </a:rPr>
              <a:t> </a:t>
            </a:r>
            <a:r>
              <a:rPr lang="de-CH" sz="1100" dirty="0" err="1">
                <a:latin typeface="+mn-lt"/>
              </a:rPr>
              <a:t>dp</a:t>
            </a:r>
            <a:r>
              <a:rPr lang="de-CH" sz="1100" dirty="0">
                <a:latin typeface="+mn-lt"/>
              </a:rPr>
              <a:t>/p = 0.12941%</a:t>
            </a:r>
          </a:p>
          <a:p>
            <a:r>
              <a:rPr lang="de-CH" sz="1100" dirty="0" err="1">
                <a:latin typeface="+mn-lt"/>
              </a:rPr>
              <a:t>Dt</a:t>
            </a:r>
            <a:r>
              <a:rPr lang="de-CH" sz="1100" dirty="0">
                <a:latin typeface="+mn-lt"/>
              </a:rPr>
              <a:t> = -2.7679 mm/c</a:t>
            </a:r>
          </a:p>
        </p:txBody>
      </p:sp>
      <p:sp>
        <p:nvSpPr>
          <p:cNvPr id="10" name="TextBox 9">
            <a:extLst>
              <a:ext uri="{FF2B5EF4-FFF2-40B4-BE49-F238E27FC236}">
                <a16:creationId xmlns:a16="http://schemas.microsoft.com/office/drawing/2014/main" id="{4D292D23-983D-2101-E147-8832174B2E34}"/>
              </a:ext>
            </a:extLst>
          </p:cNvPr>
          <p:cNvSpPr txBox="1"/>
          <p:nvPr/>
        </p:nvSpPr>
        <p:spPr bwMode="auto">
          <a:xfrm>
            <a:off x="6143676" y="5013176"/>
            <a:ext cx="5447928" cy="830997"/>
          </a:xfrm>
          <a:prstGeom prst="rect">
            <a:avLst/>
          </a:prstGeom>
          <a:noFill/>
        </p:spPr>
        <p:txBody>
          <a:bodyPr wrap="square" rtlCol="0">
            <a:spAutoFit/>
          </a:bodyPr>
          <a:lstStyle/>
          <a:p>
            <a:r>
              <a:rPr lang="en-US" dirty="0">
                <a:latin typeface="+mn-lt"/>
              </a:rPr>
              <a:t>Bunch length too long in general and in the structure and distance among the bunches give difference among them in the (</a:t>
            </a:r>
            <a:r>
              <a:rPr lang="en-US" dirty="0" err="1">
                <a:latin typeface="+mn-lt"/>
              </a:rPr>
              <a:t>t,p</a:t>
            </a:r>
            <a:r>
              <a:rPr lang="en-US" dirty="0">
                <a:latin typeface="+mn-lt"/>
              </a:rPr>
              <a:t>) induced by the RF</a:t>
            </a:r>
            <a:r>
              <a:rPr lang="en-US" dirty="0">
                <a:latin typeface="+mn-lt"/>
                <a:sym typeface="Wingdings" panose="05000000000000000000" pitchFamily="2" charset="2"/>
              </a:rPr>
              <a:t> we do not go below</a:t>
            </a:r>
            <a:endParaRPr lang="de-CH" dirty="0">
              <a:latin typeface="+mn-lt"/>
            </a:endParaRPr>
          </a:p>
        </p:txBody>
      </p:sp>
    </p:spTree>
    <p:extLst>
      <p:ext uri="{BB962C8B-B14F-4D97-AF65-F5344CB8AC3E}">
        <p14:creationId xmlns:p14="http://schemas.microsoft.com/office/powerpoint/2010/main" val="21990594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2A9E9F-646A-1F2D-23D4-CBC53B7DFD0E}"/>
              </a:ext>
            </a:extLst>
          </p:cNvPr>
          <p:cNvSpPr>
            <a:spLocks noGrp="1"/>
          </p:cNvSpPr>
          <p:nvPr>
            <p:ph type="title"/>
          </p:nvPr>
        </p:nvSpPr>
        <p:spPr/>
        <p:txBody>
          <a:bodyPr/>
          <a:lstStyle/>
          <a:p>
            <a:r>
              <a:rPr lang="en-US" dirty="0"/>
              <a:t>Multi-bunch RF-Track</a:t>
            </a:r>
            <a:endParaRPr lang="de-CH" dirty="0"/>
          </a:p>
        </p:txBody>
      </p:sp>
      <p:sp>
        <p:nvSpPr>
          <p:cNvPr id="4" name="Slide Number Placeholder 3">
            <a:extLst>
              <a:ext uri="{FF2B5EF4-FFF2-40B4-BE49-F238E27FC236}">
                <a16:creationId xmlns:a16="http://schemas.microsoft.com/office/drawing/2014/main" id="{03169057-4233-C2A7-BA29-EE996725EB37}"/>
              </a:ext>
            </a:extLst>
          </p:cNvPr>
          <p:cNvSpPr>
            <a:spLocks noGrp="1"/>
          </p:cNvSpPr>
          <p:nvPr>
            <p:ph type="sldNum" sz="quarter" idx="16"/>
          </p:nvPr>
        </p:nvSpPr>
        <p:spPr/>
        <p:txBody>
          <a:bodyPr/>
          <a:lstStyle/>
          <a:p>
            <a:pPr algn="r">
              <a:defRPr/>
            </a:pPr>
            <a:r>
              <a:rPr lang="de-DE"/>
              <a:t>page </a:t>
            </a:r>
            <a:fld id="{EBC07571-3134-BB4B-B83F-1A9FE18D34F3}" type="slidenum">
              <a:rPr lang="de-DE" smtClean="0"/>
              <a:t>73</a:t>
            </a:fld>
            <a:endParaRPr lang="de-DE"/>
          </a:p>
        </p:txBody>
      </p:sp>
      <p:sp>
        <p:nvSpPr>
          <p:cNvPr id="9" name="TextBox 8">
            <a:extLst>
              <a:ext uri="{FF2B5EF4-FFF2-40B4-BE49-F238E27FC236}">
                <a16:creationId xmlns:a16="http://schemas.microsoft.com/office/drawing/2014/main" id="{A9E49DD3-F383-2066-5890-5D1B47736FCB}"/>
              </a:ext>
            </a:extLst>
          </p:cNvPr>
          <p:cNvSpPr txBox="1"/>
          <p:nvPr/>
        </p:nvSpPr>
        <p:spPr bwMode="auto">
          <a:xfrm>
            <a:off x="1364579" y="1042404"/>
            <a:ext cx="5904656" cy="338554"/>
          </a:xfrm>
          <a:prstGeom prst="rect">
            <a:avLst/>
          </a:prstGeom>
          <a:noFill/>
        </p:spPr>
        <p:txBody>
          <a:bodyPr wrap="square" rtlCol="0">
            <a:spAutoFit/>
          </a:bodyPr>
          <a:lstStyle/>
          <a:p>
            <a:r>
              <a:rPr lang="en-US" b="1" dirty="0">
                <a:latin typeface="+mn-lt"/>
              </a:rPr>
              <a:t>NC, S-band, no chirp from BC, no DE/E among single bunches</a:t>
            </a:r>
            <a:endParaRPr lang="de-CH" b="1" dirty="0">
              <a:latin typeface="+mn-lt"/>
            </a:endParaRPr>
          </a:p>
        </p:txBody>
      </p:sp>
      <p:sp>
        <p:nvSpPr>
          <p:cNvPr id="11" name="TextBox 10">
            <a:extLst>
              <a:ext uri="{FF2B5EF4-FFF2-40B4-BE49-F238E27FC236}">
                <a16:creationId xmlns:a16="http://schemas.microsoft.com/office/drawing/2014/main" id="{054C644F-7855-5178-BC03-4B4C54D31924}"/>
              </a:ext>
            </a:extLst>
          </p:cNvPr>
          <p:cNvSpPr txBox="1"/>
          <p:nvPr/>
        </p:nvSpPr>
        <p:spPr bwMode="auto">
          <a:xfrm>
            <a:off x="8256240" y="1536174"/>
            <a:ext cx="3194093" cy="3785652"/>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2.8121 mm</a:t>
            </a:r>
          </a:p>
          <a:p>
            <a:r>
              <a:rPr lang="de-CH" dirty="0" err="1">
                <a:latin typeface="+mn-lt"/>
              </a:rPr>
              <a:t>rms</a:t>
            </a:r>
            <a:r>
              <a:rPr lang="de-CH" dirty="0">
                <a:latin typeface="+mn-lt"/>
              </a:rPr>
              <a:t> </a:t>
            </a:r>
            <a:r>
              <a:rPr lang="de-CH" dirty="0" err="1">
                <a:latin typeface="+mn-lt"/>
              </a:rPr>
              <a:t>dp</a:t>
            </a:r>
            <a:r>
              <a:rPr lang="de-CH" dirty="0">
                <a:latin typeface="+mn-lt"/>
              </a:rPr>
              <a:t>/p = 0.13309%</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2.8121 mm</a:t>
            </a:r>
          </a:p>
          <a:p>
            <a:r>
              <a:rPr lang="de-CH" dirty="0" err="1">
                <a:latin typeface="+mn-lt"/>
              </a:rPr>
              <a:t>rms</a:t>
            </a:r>
            <a:r>
              <a:rPr lang="de-CH" dirty="0">
                <a:latin typeface="+mn-lt"/>
              </a:rPr>
              <a:t> </a:t>
            </a:r>
            <a:r>
              <a:rPr lang="de-CH" dirty="0" err="1">
                <a:latin typeface="+mn-lt"/>
              </a:rPr>
              <a:t>dp</a:t>
            </a:r>
            <a:r>
              <a:rPr lang="de-CH" dirty="0">
                <a:latin typeface="+mn-lt"/>
              </a:rPr>
              <a:t>/p = 0.13309%</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2.8121 mm</a:t>
            </a:r>
          </a:p>
          <a:p>
            <a:r>
              <a:rPr lang="de-CH" dirty="0" err="1">
                <a:latin typeface="+mn-lt"/>
              </a:rPr>
              <a:t>rms</a:t>
            </a:r>
            <a:r>
              <a:rPr lang="de-CH" dirty="0">
                <a:latin typeface="+mn-lt"/>
              </a:rPr>
              <a:t> </a:t>
            </a:r>
            <a:r>
              <a:rPr lang="de-CH" dirty="0" err="1">
                <a:latin typeface="+mn-lt"/>
              </a:rPr>
              <a:t>dp</a:t>
            </a:r>
            <a:r>
              <a:rPr lang="de-CH" dirty="0">
                <a:latin typeface="+mn-lt"/>
              </a:rPr>
              <a:t>/p = 0.13309%</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2.8121 mm</a:t>
            </a:r>
          </a:p>
          <a:p>
            <a:r>
              <a:rPr lang="de-CH" dirty="0" err="1">
                <a:latin typeface="+mn-lt"/>
              </a:rPr>
              <a:t>rms</a:t>
            </a:r>
            <a:r>
              <a:rPr lang="de-CH" dirty="0">
                <a:latin typeface="+mn-lt"/>
              </a:rPr>
              <a:t> </a:t>
            </a:r>
            <a:r>
              <a:rPr lang="de-CH" dirty="0" err="1">
                <a:latin typeface="+mn-lt"/>
              </a:rPr>
              <a:t>dp</a:t>
            </a:r>
            <a:r>
              <a:rPr lang="de-CH" dirty="0">
                <a:latin typeface="+mn-lt"/>
              </a:rPr>
              <a:t>/p = 0.13309%</a:t>
            </a:r>
          </a:p>
        </p:txBody>
      </p:sp>
      <p:pic>
        <p:nvPicPr>
          <p:cNvPr id="13" name="Picture 12">
            <a:extLst>
              <a:ext uri="{FF2B5EF4-FFF2-40B4-BE49-F238E27FC236}">
                <a16:creationId xmlns:a16="http://schemas.microsoft.com/office/drawing/2014/main" id="{E02F1FDF-F54C-8109-A8C8-B22491155645}"/>
              </a:ext>
            </a:extLst>
          </p:cNvPr>
          <p:cNvPicPr>
            <a:picLocks noChangeAspect="1"/>
          </p:cNvPicPr>
          <p:nvPr/>
        </p:nvPicPr>
        <p:blipFill>
          <a:blip r:embed="rId2"/>
          <a:stretch>
            <a:fillRect/>
          </a:stretch>
        </p:blipFill>
        <p:spPr>
          <a:xfrm>
            <a:off x="1559496" y="1772816"/>
            <a:ext cx="5153025" cy="3629025"/>
          </a:xfrm>
          <a:prstGeom prst="rect">
            <a:avLst/>
          </a:prstGeom>
        </p:spPr>
      </p:pic>
      <p:sp>
        <p:nvSpPr>
          <p:cNvPr id="5" name="TextBox 4">
            <a:extLst>
              <a:ext uri="{FF2B5EF4-FFF2-40B4-BE49-F238E27FC236}">
                <a16:creationId xmlns:a16="http://schemas.microsoft.com/office/drawing/2014/main" id="{734CC50B-F215-CAA5-4464-38F344633D9D}"/>
              </a:ext>
            </a:extLst>
          </p:cNvPr>
          <p:cNvSpPr txBox="1"/>
          <p:nvPr/>
        </p:nvSpPr>
        <p:spPr bwMode="auto">
          <a:xfrm>
            <a:off x="7968208" y="851716"/>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3006798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0D8073-BF2B-8B32-83DD-36B819E179D3}"/>
              </a:ext>
            </a:extLst>
          </p:cNvPr>
          <p:cNvSpPr>
            <a:spLocks noGrp="1"/>
          </p:cNvSpPr>
          <p:nvPr>
            <p:ph type="title"/>
          </p:nvPr>
        </p:nvSpPr>
        <p:spPr/>
        <p:txBody>
          <a:bodyPr/>
          <a:lstStyle/>
          <a:p>
            <a:r>
              <a:rPr lang="en-US" dirty="0"/>
              <a:t>DE/E among the single bunches</a:t>
            </a:r>
            <a:endParaRPr lang="de-CH" dirty="0"/>
          </a:p>
        </p:txBody>
      </p:sp>
      <p:sp>
        <p:nvSpPr>
          <p:cNvPr id="4" name="Slide Number Placeholder 3">
            <a:extLst>
              <a:ext uri="{FF2B5EF4-FFF2-40B4-BE49-F238E27FC236}">
                <a16:creationId xmlns:a16="http://schemas.microsoft.com/office/drawing/2014/main" id="{CDF890B1-51EA-670D-DC9C-4AFA178507DB}"/>
              </a:ext>
            </a:extLst>
          </p:cNvPr>
          <p:cNvSpPr>
            <a:spLocks noGrp="1"/>
          </p:cNvSpPr>
          <p:nvPr>
            <p:ph type="sldNum" sz="quarter" idx="16"/>
          </p:nvPr>
        </p:nvSpPr>
        <p:spPr/>
        <p:txBody>
          <a:bodyPr/>
          <a:lstStyle/>
          <a:p>
            <a:pPr algn="r">
              <a:defRPr/>
            </a:pPr>
            <a:r>
              <a:rPr lang="de-DE"/>
              <a:t>page </a:t>
            </a:r>
            <a:fld id="{EBC07571-3134-BB4B-B83F-1A9FE18D34F3}" type="slidenum">
              <a:rPr lang="de-DE" smtClean="0"/>
              <a:t>74</a:t>
            </a:fld>
            <a:endParaRPr lang="de-DE"/>
          </a:p>
        </p:txBody>
      </p:sp>
      <p:pic>
        <p:nvPicPr>
          <p:cNvPr id="6" name="Picture 5">
            <a:extLst>
              <a:ext uri="{FF2B5EF4-FFF2-40B4-BE49-F238E27FC236}">
                <a16:creationId xmlns:a16="http://schemas.microsoft.com/office/drawing/2014/main" id="{56FD11E3-2073-0A80-C099-E85C33761D6A}"/>
              </a:ext>
            </a:extLst>
          </p:cNvPr>
          <p:cNvPicPr>
            <a:picLocks noChangeAspect="1"/>
          </p:cNvPicPr>
          <p:nvPr/>
        </p:nvPicPr>
        <p:blipFill>
          <a:blip r:embed="rId2"/>
          <a:stretch>
            <a:fillRect/>
          </a:stretch>
        </p:blipFill>
        <p:spPr>
          <a:xfrm>
            <a:off x="1574496" y="2234196"/>
            <a:ext cx="5229225" cy="3581400"/>
          </a:xfrm>
          <a:prstGeom prst="rect">
            <a:avLst/>
          </a:prstGeom>
        </p:spPr>
      </p:pic>
      <p:sp>
        <p:nvSpPr>
          <p:cNvPr id="7" name="TextBox 6">
            <a:extLst>
              <a:ext uri="{FF2B5EF4-FFF2-40B4-BE49-F238E27FC236}">
                <a16:creationId xmlns:a16="http://schemas.microsoft.com/office/drawing/2014/main" id="{61875F1F-87A9-BCDE-70FF-ABAE5C226548}"/>
              </a:ext>
            </a:extLst>
          </p:cNvPr>
          <p:cNvSpPr txBox="1"/>
          <p:nvPr/>
        </p:nvSpPr>
        <p:spPr bwMode="auto">
          <a:xfrm>
            <a:off x="1364578" y="1042404"/>
            <a:ext cx="10344827" cy="584775"/>
          </a:xfrm>
          <a:prstGeom prst="rect">
            <a:avLst/>
          </a:prstGeom>
          <a:noFill/>
        </p:spPr>
        <p:txBody>
          <a:bodyPr wrap="square" rtlCol="0">
            <a:spAutoFit/>
          </a:bodyPr>
          <a:lstStyle/>
          <a:p>
            <a:r>
              <a:rPr lang="en-US" b="1" dirty="0">
                <a:latin typeface="+mn-lt"/>
              </a:rPr>
              <a:t>NC, S-band, </a:t>
            </a:r>
            <a:r>
              <a:rPr lang="en-US" b="1" dirty="0">
                <a:solidFill>
                  <a:srgbClr val="0F90FF"/>
                </a:solidFill>
                <a:latin typeface="+mn-lt"/>
              </a:rPr>
              <a:t>no</a:t>
            </a:r>
            <a:r>
              <a:rPr lang="en-US" b="1" dirty="0">
                <a:latin typeface="+mn-lt"/>
              </a:rPr>
              <a:t> chirp from BC, </a:t>
            </a:r>
            <a:r>
              <a:rPr lang="en-US" b="1" dirty="0">
                <a:solidFill>
                  <a:srgbClr val="0F90FF"/>
                </a:solidFill>
                <a:latin typeface="+mn-lt"/>
              </a:rPr>
              <a:t>WITH</a:t>
            </a:r>
            <a:r>
              <a:rPr lang="en-US" b="1" dirty="0">
                <a:latin typeface="+mn-lt"/>
              </a:rPr>
              <a:t> DE/E among single bunches (0.5% per bunch). In reality it should be 0.5*17/20 = 0.4250% among the single bunches (I ignore the effect in the first ~3 GeV)</a:t>
            </a:r>
            <a:endParaRPr lang="de-CH" b="1" dirty="0">
              <a:latin typeface="+mn-lt"/>
            </a:endParaRPr>
          </a:p>
        </p:txBody>
      </p:sp>
      <p:sp>
        <p:nvSpPr>
          <p:cNvPr id="9" name="TextBox 8">
            <a:extLst>
              <a:ext uri="{FF2B5EF4-FFF2-40B4-BE49-F238E27FC236}">
                <a16:creationId xmlns:a16="http://schemas.microsoft.com/office/drawing/2014/main" id="{91EC2CA8-2E2C-3FB9-4A6E-BA9BB6BAD100}"/>
              </a:ext>
            </a:extLst>
          </p:cNvPr>
          <p:cNvSpPr txBox="1"/>
          <p:nvPr/>
        </p:nvSpPr>
        <p:spPr bwMode="auto">
          <a:xfrm>
            <a:off x="8002892" y="2040022"/>
            <a:ext cx="3050077" cy="3785652"/>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2.838 mm</a:t>
            </a:r>
          </a:p>
          <a:p>
            <a:r>
              <a:rPr lang="de-CH" dirty="0" err="1">
                <a:latin typeface="+mn-lt"/>
              </a:rPr>
              <a:t>rms</a:t>
            </a:r>
            <a:r>
              <a:rPr lang="de-CH" dirty="0">
                <a:latin typeface="+mn-lt"/>
              </a:rPr>
              <a:t> </a:t>
            </a:r>
            <a:r>
              <a:rPr lang="de-CH" dirty="0" err="1">
                <a:latin typeface="+mn-lt"/>
              </a:rPr>
              <a:t>dp</a:t>
            </a:r>
            <a:r>
              <a:rPr lang="de-CH" dirty="0">
                <a:latin typeface="+mn-lt"/>
              </a:rPr>
              <a:t>/p = 0.13861%</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2.8121 mm</a:t>
            </a:r>
          </a:p>
          <a:p>
            <a:r>
              <a:rPr lang="de-CH" dirty="0" err="1">
                <a:latin typeface="+mn-lt"/>
              </a:rPr>
              <a:t>rms</a:t>
            </a:r>
            <a:r>
              <a:rPr lang="de-CH" dirty="0">
                <a:latin typeface="+mn-lt"/>
              </a:rPr>
              <a:t> </a:t>
            </a:r>
            <a:r>
              <a:rPr lang="de-CH" dirty="0" err="1">
                <a:latin typeface="+mn-lt"/>
              </a:rPr>
              <a:t>dp</a:t>
            </a:r>
            <a:r>
              <a:rPr lang="de-CH" dirty="0">
                <a:latin typeface="+mn-lt"/>
              </a:rPr>
              <a:t>/p = 0.13211%</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2.7867 mm</a:t>
            </a:r>
          </a:p>
          <a:p>
            <a:r>
              <a:rPr lang="de-CH" dirty="0" err="1">
                <a:latin typeface="+mn-lt"/>
              </a:rPr>
              <a:t>rms</a:t>
            </a:r>
            <a:r>
              <a:rPr lang="de-CH" dirty="0">
                <a:latin typeface="+mn-lt"/>
              </a:rPr>
              <a:t> </a:t>
            </a:r>
            <a:r>
              <a:rPr lang="de-CH" dirty="0" err="1">
                <a:latin typeface="+mn-lt"/>
              </a:rPr>
              <a:t>dp</a:t>
            </a:r>
            <a:r>
              <a:rPr lang="de-CH" dirty="0">
                <a:latin typeface="+mn-lt"/>
              </a:rPr>
              <a:t>/p = 0.12038%</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2.7618 mm</a:t>
            </a:r>
          </a:p>
          <a:p>
            <a:r>
              <a:rPr lang="de-CH" dirty="0" err="1">
                <a:latin typeface="+mn-lt"/>
              </a:rPr>
              <a:t>rms</a:t>
            </a:r>
            <a:r>
              <a:rPr lang="de-CH" dirty="0">
                <a:latin typeface="+mn-lt"/>
              </a:rPr>
              <a:t> </a:t>
            </a:r>
            <a:r>
              <a:rPr lang="de-CH" dirty="0" err="1">
                <a:latin typeface="+mn-lt"/>
              </a:rPr>
              <a:t>dp</a:t>
            </a:r>
            <a:r>
              <a:rPr lang="de-CH" dirty="0">
                <a:latin typeface="+mn-lt"/>
              </a:rPr>
              <a:t>/p = 0.10465%</a:t>
            </a:r>
          </a:p>
        </p:txBody>
      </p:sp>
      <p:sp>
        <p:nvSpPr>
          <p:cNvPr id="2" name="TextBox 1">
            <a:extLst>
              <a:ext uri="{FF2B5EF4-FFF2-40B4-BE49-F238E27FC236}">
                <a16:creationId xmlns:a16="http://schemas.microsoft.com/office/drawing/2014/main" id="{356BECF0-FCFD-23CA-C5F6-EC64FD03F98C}"/>
              </a:ext>
            </a:extLst>
          </p:cNvPr>
          <p:cNvSpPr txBox="1"/>
          <p:nvPr/>
        </p:nvSpPr>
        <p:spPr bwMode="auto">
          <a:xfrm>
            <a:off x="7968208" y="620688"/>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23705839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0D8073-BF2B-8B32-83DD-36B819E179D3}"/>
              </a:ext>
            </a:extLst>
          </p:cNvPr>
          <p:cNvSpPr>
            <a:spLocks noGrp="1"/>
          </p:cNvSpPr>
          <p:nvPr>
            <p:ph type="title"/>
          </p:nvPr>
        </p:nvSpPr>
        <p:spPr/>
        <p:txBody>
          <a:bodyPr/>
          <a:lstStyle/>
          <a:p>
            <a:r>
              <a:rPr lang="en-US" dirty="0"/>
              <a:t>DE/E among the single bunches and BC residual chirp</a:t>
            </a:r>
            <a:endParaRPr lang="de-CH" dirty="0"/>
          </a:p>
        </p:txBody>
      </p:sp>
      <p:sp>
        <p:nvSpPr>
          <p:cNvPr id="4" name="Slide Number Placeholder 3">
            <a:extLst>
              <a:ext uri="{FF2B5EF4-FFF2-40B4-BE49-F238E27FC236}">
                <a16:creationId xmlns:a16="http://schemas.microsoft.com/office/drawing/2014/main" id="{CDF890B1-51EA-670D-DC9C-4AFA178507DB}"/>
              </a:ext>
            </a:extLst>
          </p:cNvPr>
          <p:cNvSpPr>
            <a:spLocks noGrp="1"/>
          </p:cNvSpPr>
          <p:nvPr>
            <p:ph type="sldNum" sz="quarter" idx="16"/>
          </p:nvPr>
        </p:nvSpPr>
        <p:spPr/>
        <p:txBody>
          <a:bodyPr/>
          <a:lstStyle/>
          <a:p>
            <a:pPr algn="r">
              <a:defRPr/>
            </a:pPr>
            <a:r>
              <a:rPr lang="de-DE"/>
              <a:t>page </a:t>
            </a:r>
            <a:fld id="{EBC07571-3134-BB4B-B83F-1A9FE18D34F3}" type="slidenum">
              <a:rPr lang="de-DE" smtClean="0"/>
              <a:t>75</a:t>
            </a:fld>
            <a:endParaRPr lang="de-DE"/>
          </a:p>
        </p:txBody>
      </p:sp>
      <p:sp>
        <p:nvSpPr>
          <p:cNvPr id="7" name="TextBox 6">
            <a:extLst>
              <a:ext uri="{FF2B5EF4-FFF2-40B4-BE49-F238E27FC236}">
                <a16:creationId xmlns:a16="http://schemas.microsoft.com/office/drawing/2014/main" id="{61875F1F-87A9-BCDE-70FF-ABAE5C226548}"/>
              </a:ext>
            </a:extLst>
          </p:cNvPr>
          <p:cNvSpPr txBox="1"/>
          <p:nvPr/>
        </p:nvSpPr>
        <p:spPr bwMode="auto">
          <a:xfrm>
            <a:off x="1364578" y="1042404"/>
            <a:ext cx="10344827" cy="338554"/>
          </a:xfrm>
          <a:prstGeom prst="rect">
            <a:avLst/>
          </a:prstGeom>
          <a:noFill/>
        </p:spPr>
        <p:txBody>
          <a:bodyPr wrap="square" rtlCol="0">
            <a:spAutoFit/>
          </a:bodyPr>
          <a:lstStyle/>
          <a:p>
            <a:r>
              <a:rPr lang="en-US" b="1" dirty="0">
                <a:latin typeface="+mn-lt"/>
              </a:rPr>
              <a:t>NC, S-band, </a:t>
            </a:r>
            <a:r>
              <a:rPr lang="en-US" b="1" dirty="0">
                <a:solidFill>
                  <a:srgbClr val="0F90FF"/>
                </a:solidFill>
                <a:latin typeface="+mn-lt"/>
              </a:rPr>
              <a:t>WITH</a:t>
            </a:r>
            <a:r>
              <a:rPr lang="en-US" b="1" dirty="0">
                <a:latin typeface="+mn-lt"/>
              </a:rPr>
              <a:t> chirp from BC, WITH DE/E among single bunches (0.5% per bunch). Chirp from BC = 0.5%</a:t>
            </a:r>
            <a:endParaRPr lang="de-CH" b="1" dirty="0">
              <a:latin typeface="+mn-lt"/>
            </a:endParaRPr>
          </a:p>
        </p:txBody>
      </p:sp>
      <p:pic>
        <p:nvPicPr>
          <p:cNvPr id="5" name="Picture 4">
            <a:extLst>
              <a:ext uri="{FF2B5EF4-FFF2-40B4-BE49-F238E27FC236}">
                <a16:creationId xmlns:a16="http://schemas.microsoft.com/office/drawing/2014/main" id="{7D682444-8A16-38A6-CAB6-AEDEF8F32962}"/>
              </a:ext>
            </a:extLst>
          </p:cNvPr>
          <p:cNvPicPr>
            <a:picLocks noChangeAspect="1"/>
          </p:cNvPicPr>
          <p:nvPr/>
        </p:nvPicPr>
        <p:blipFill>
          <a:blip r:embed="rId2"/>
          <a:stretch>
            <a:fillRect/>
          </a:stretch>
        </p:blipFill>
        <p:spPr>
          <a:xfrm>
            <a:off x="1703512" y="2152291"/>
            <a:ext cx="5124450" cy="3629025"/>
          </a:xfrm>
          <a:prstGeom prst="rect">
            <a:avLst/>
          </a:prstGeom>
        </p:spPr>
      </p:pic>
      <p:sp>
        <p:nvSpPr>
          <p:cNvPr id="10" name="TextBox 9">
            <a:extLst>
              <a:ext uri="{FF2B5EF4-FFF2-40B4-BE49-F238E27FC236}">
                <a16:creationId xmlns:a16="http://schemas.microsoft.com/office/drawing/2014/main" id="{7B4F4EFA-F103-C7D5-E8B1-8EE5655F2E40}"/>
              </a:ext>
            </a:extLst>
          </p:cNvPr>
          <p:cNvSpPr txBox="1"/>
          <p:nvPr/>
        </p:nvSpPr>
        <p:spPr bwMode="auto">
          <a:xfrm>
            <a:off x="7680176" y="2099022"/>
            <a:ext cx="3024336" cy="3785652"/>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1.181 mm</a:t>
            </a:r>
          </a:p>
          <a:p>
            <a:r>
              <a:rPr lang="de-CH" dirty="0" err="1">
                <a:latin typeface="+mn-lt"/>
              </a:rPr>
              <a:t>rms</a:t>
            </a:r>
            <a:r>
              <a:rPr lang="de-CH" dirty="0">
                <a:latin typeface="+mn-lt"/>
              </a:rPr>
              <a:t> </a:t>
            </a:r>
            <a:r>
              <a:rPr lang="de-CH" dirty="0" err="1">
                <a:latin typeface="+mn-lt"/>
              </a:rPr>
              <a:t>dp</a:t>
            </a:r>
            <a:r>
              <a:rPr lang="de-CH" dirty="0">
                <a:latin typeface="+mn-lt"/>
              </a:rPr>
              <a:t>/p = 0.23347%</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1.1763 mm</a:t>
            </a:r>
          </a:p>
          <a:p>
            <a:r>
              <a:rPr lang="de-CH" dirty="0" err="1">
                <a:latin typeface="+mn-lt"/>
              </a:rPr>
              <a:t>rms</a:t>
            </a:r>
            <a:r>
              <a:rPr lang="de-CH" dirty="0">
                <a:latin typeface="+mn-lt"/>
              </a:rPr>
              <a:t> </a:t>
            </a:r>
            <a:r>
              <a:rPr lang="de-CH" dirty="0" err="1">
                <a:latin typeface="+mn-lt"/>
              </a:rPr>
              <a:t>dp</a:t>
            </a:r>
            <a:r>
              <a:rPr lang="de-CH" dirty="0">
                <a:latin typeface="+mn-lt"/>
              </a:rPr>
              <a:t>/p = 0.23274%</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1.1717 mm</a:t>
            </a:r>
          </a:p>
          <a:p>
            <a:r>
              <a:rPr lang="de-CH" dirty="0" err="1">
                <a:latin typeface="+mn-lt"/>
              </a:rPr>
              <a:t>rms</a:t>
            </a:r>
            <a:r>
              <a:rPr lang="de-CH" dirty="0">
                <a:latin typeface="+mn-lt"/>
              </a:rPr>
              <a:t> </a:t>
            </a:r>
            <a:r>
              <a:rPr lang="de-CH" dirty="0" err="1">
                <a:latin typeface="+mn-lt"/>
              </a:rPr>
              <a:t>dp</a:t>
            </a:r>
            <a:r>
              <a:rPr lang="de-CH" dirty="0">
                <a:latin typeface="+mn-lt"/>
              </a:rPr>
              <a:t>/p = 0.22995%</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1.1673 mm</a:t>
            </a:r>
          </a:p>
          <a:p>
            <a:r>
              <a:rPr lang="de-CH" dirty="0" err="1">
                <a:latin typeface="+mn-lt"/>
              </a:rPr>
              <a:t>rms</a:t>
            </a:r>
            <a:r>
              <a:rPr lang="de-CH" dirty="0">
                <a:latin typeface="+mn-lt"/>
              </a:rPr>
              <a:t> </a:t>
            </a:r>
            <a:r>
              <a:rPr lang="de-CH" dirty="0" err="1">
                <a:latin typeface="+mn-lt"/>
              </a:rPr>
              <a:t>dp</a:t>
            </a:r>
            <a:r>
              <a:rPr lang="de-CH" dirty="0">
                <a:latin typeface="+mn-lt"/>
              </a:rPr>
              <a:t>/p = 0.22528%</a:t>
            </a:r>
          </a:p>
        </p:txBody>
      </p:sp>
      <p:sp>
        <p:nvSpPr>
          <p:cNvPr id="11" name="TextBox 10">
            <a:extLst>
              <a:ext uri="{FF2B5EF4-FFF2-40B4-BE49-F238E27FC236}">
                <a16:creationId xmlns:a16="http://schemas.microsoft.com/office/drawing/2014/main" id="{3C7EAF09-3BB2-3053-FA95-71A980D8AB69}"/>
              </a:ext>
            </a:extLst>
          </p:cNvPr>
          <p:cNvSpPr txBox="1"/>
          <p:nvPr/>
        </p:nvSpPr>
        <p:spPr bwMode="auto">
          <a:xfrm>
            <a:off x="839416" y="6165304"/>
            <a:ext cx="10344827" cy="338554"/>
          </a:xfrm>
          <a:prstGeom prst="rect">
            <a:avLst/>
          </a:prstGeom>
          <a:noFill/>
        </p:spPr>
        <p:txBody>
          <a:bodyPr wrap="square" rtlCol="0">
            <a:spAutoFit/>
          </a:bodyPr>
          <a:lstStyle/>
          <a:p>
            <a:r>
              <a:rPr lang="en-US" dirty="0"/>
              <a:t>I tune to have the chirp residual from BC</a:t>
            </a:r>
            <a:endParaRPr lang="de-CH" dirty="0"/>
          </a:p>
        </p:txBody>
      </p:sp>
      <p:sp>
        <p:nvSpPr>
          <p:cNvPr id="2" name="TextBox 1">
            <a:extLst>
              <a:ext uri="{FF2B5EF4-FFF2-40B4-BE49-F238E27FC236}">
                <a16:creationId xmlns:a16="http://schemas.microsoft.com/office/drawing/2014/main" id="{1D1C5899-F7C9-7BED-5348-481975D27487}"/>
              </a:ext>
            </a:extLst>
          </p:cNvPr>
          <p:cNvSpPr txBox="1"/>
          <p:nvPr/>
        </p:nvSpPr>
        <p:spPr bwMode="auto">
          <a:xfrm>
            <a:off x="8352036" y="1435487"/>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97388042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0D8073-BF2B-8B32-83DD-36B819E179D3}"/>
              </a:ext>
            </a:extLst>
          </p:cNvPr>
          <p:cNvSpPr>
            <a:spLocks noGrp="1"/>
          </p:cNvSpPr>
          <p:nvPr>
            <p:ph type="title"/>
          </p:nvPr>
        </p:nvSpPr>
        <p:spPr/>
        <p:txBody>
          <a:bodyPr/>
          <a:lstStyle/>
          <a:p>
            <a:r>
              <a:rPr lang="en-US" dirty="0"/>
              <a:t>DE/E among the single bunches and BC residual chirp</a:t>
            </a:r>
            <a:endParaRPr lang="de-CH" dirty="0"/>
          </a:p>
        </p:txBody>
      </p:sp>
      <p:sp>
        <p:nvSpPr>
          <p:cNvPr id="4" name="Slide Number Placeholder 3">
            <a:extLst>
              <a:ext uri="{FF2B5EF4-FFF2-40B4-BE49-F238E27FC236}">
                <a16:creationId xmlns:a16="http://schemas.microsoft.com/office/drawing/2014/main" id="{CDF890B1-51EA-670D-DC9C-4AFA178507DB}"/>
              </a:ext>
            </a:extLst>
          </p:cNvPr>
          <p:cNvSpPr>
            <a:spLocks noGrp="1"/>
          </p:cNvSpPr>
          <p:nvPr>
            <p:ph type="sldNum" sz="quarter" idx="16"/>
          </p:nvPr>
        </p:nvSpPr>
        <p:spPr/>
        <p:txBody>
          <a:bodyPr/>
          <a:lstStyle/>
          <a:p>
            <a:pPr algn="r">
              <a:defRPr/>
            </a:pPr>
            <a:r>
              <a:rPr lang="de-DE"/>
              <a:t>page </a:t>
            </a:r>
            <a:fld id="{EBC07571-3134-BB4B-B83F-1A9FE18D34F3}" type="slidenum">
              <a:rPr lang="de-DE" smtClean="0"/>
              <a:t>76</a:t>
            </a:fld>
            <a:endParaRPr lang="de-DE"/>
          </a:p>
        </p:txBody>
      </p:sp>
      <p:sp>
        <p:nvSpPr>
          <p:cNvPr id="7" name="TextBox 6">
            <a:extLst>
              <a:ext uri="{FF2B5EF4-FFF2-40B4-BE49-F238E27FC236}">
                <a16:creationId xmlns:a16="http://schemas.microsoft.com/office/drawing/2014/main" id="{61875F1F-87A9-BCDE-70FF-ABAE5C226548}"/>
              </a:ext>
            </a:extLst>
          </p:cNvPr>
          <p:cNvSpPr txBox="1"/>
          <p:nvPr/>
        </p:nvSpPr>
        <p:spPr bwMode="auto">
          <a:xfrm>
            <a:off x="1364578" y="1042404"/>
            <a:ext cx="10344827" cy="338554"/>
          </a:xfrm>
          <a:prstGeom prst="rect">
            <a:avLst/>
          </a:prstGeom>
          <a:noFill/>
        </p:spPr>
        <p:txBody>
          <a:bodyPr wrap="square" rtlCol="0">
            <a:spAutoFit/>
          </a:bodyPr>
          <a:lstStyle/>
          <a:p>
            <a:r>
              <a:rPr lang="en-US" b="1" dirty="0">
                <a:latin typeface="+mn-lt"/>
              </a:rPr>
              <a:t>NC, S-band, </a:t>
            </a:r>
            <a:r>
              <a:rPr lang="en-US" b="1" dirty="0">
                <a:solidFill>
                  <a:srgbClr val="0F90FF"/>
                </a:solidFill>
                <a:latin typeface="+mn-lt"/>
              </a:rPr>
              <a:t>WITH</a:t>
            </a:r>
            <a:r>
              <a:rPr lang="en-US" b="1" dirty="0">
                <a:latin typeface="+mn-lt"/>
              </a:rPr>
              <a:t> chirp from BC, WITH DE/E among single bunches (0.5% per bunch).</a:t>
            </a:r>
            <a:endParaRPr lang="de-CH" b="1" dirty="0">
              <a:latin typeface="+mn-lt"/>
            </a:endParaRPr>
          </a:p>
        </p:txBody>
      </p:sp>
      <p:sp>
        <p:nvSpPr>
          <p:cNvPr id="11" name="TextBox 10">
            <a:extLst>
              <a:ext uri="{FF2B5EF4-FFF2-40B4-BE49-F238E27FC236}">
                <a16:creationId xmlns:a16="http://schemas.microsoft.com/office/drawing/2014/main" id="{3C7EAF09-3BB2-3053-FA95-71A980D8AB69}"/>
              </a:ext>
            </a:extLst>
          </p:cNvPr>
          <p:cNvSpPr txBox="1"/>
          <p:nvPr/>
        </p:nvSpPr>
        <p:spPr bwMode="auto">
          <a:xfrm>
            <a:off x="839416" y="6165304"/>
            <a:ext cx="10344827" cy="338554"/>
          </a:xfrm>
          <a:prstGeom prst="rect">
            <a:avLst/>
          </a:prstGeom>
          <a:noFill/>
        </p:spPr>
        <p:txBody>
          <a:bodyPr wrap="square" rtlCol="0">
            <a:spAutoFit/>
          </a:bodyPr>
          <a:lstStyle/>
          <a:p>
            <a:r>
              <a:rPr lang="en-US" dirty="0"/>
              <a:t>I tune to have the chirp residual from BC to see a kind of minimum</a:t>
            </a:r>
            <a:endParaRPr lang="de-CH" dirty="0"/>
          </a:p>
        </p:txBody>
      </p:sp>
      <p:sp>
        <p:nvSpPr>
          <p:cNvPr id="6" name="TextBox 5">
            <a:extLst>
              <a:ext uri="{FF2B5EF4-FFF2-40B4-BE49-F238E27FC236}">
                <a16:creationId xmlns:a16="http://schemas.microsoft.com/office/drawing/2014/main" id="{F24C75E8-7FE2-DBC0-CD57-DB155603C372}"/>
              </a:ext>
            </a:extLst>
          </p:cNvPr>
          <p:cNvSpPr txBox="1"/>
          <p:nvPr/>
        </p:nvSpPr>
        <p:spPr bwMode="auto">
          <a:xfrm>
            <a:off x="8328248" y="1784418"/>
            <a:ext cx="3122085" cy="3785652"/>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4.2348 mm</a:t>
            </a:r>
          </a:p>
          <a:p>
            <a:r>
              <a:rPr lang="de-CH" dirty="0" err="1">
                <a:latin typeface="+mn-lt"/>
              </a:rPr>
              <a:t>rms</a:t>
            </a:r>
            <a:r>
              <a:rPr lang="de-CH" dirty="0">
                <a:latin typeface="+mn-lt"/>
              </a:rPr>
              <a:t> </a:t>
            </a:r>
            <a:r>
              <a:rPr lang="de-CH" dirty="0" err="1">
                <a:latin typeface="+mn-lt"/>
              </a:rPr>
              <a:t>dp</a:t>
            </a:r>
            <a:r>
              <a:rPr lang="de-CH" dirty="0">
                <a:latin typeface="+mn-lt"/>
              </a:rPr>
              <a:t>/p = 0.054197%</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4.1897 mm</a:t>
            </a:r>
          </a:p>
          <a:p>
            <a:r>
              <a:rPr lang="de-CH" dirty="0" err="1">
                <a:latin typeface="+mn-lt"/>
              </a:rPr>
              <a:t>rms</a:t>
            </a:r>
            <a:r>
              <a:rPr lang="de-CH" dirty="0">
                <a:latin typeface="+mn-lt"/>
              </a:rPr>
              <a:t> </a:t>
            </a:r>
            <a:r>
              <a:rPr lang="de-CH" dirty="0" err="1">
                <a:latin typeface="+mn-lt"/>
              </a:rPr>
              <a:t>dp</a:t>
            </a:r>
            <a:r>
              <a:rPr lang="de-CH" dirty="0">
                <a:latin typeface="+mn-lt"/>
              </a:rPr>
              <a:t>/p = 0.045921%</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4.1454 mm</a:t>
            </a:r>
          </a:p>
          <a:p>
            <a:r>
              <a:rPr lang="de-CH" dirty="0" err="1">
                <a:latin typeface="+mn-lt"/>
              </a:rPr>
              <a:t>rms</a:t>
            </a:r>
            <a:r>
              <a:rPr lang="de-CH" dirty="0">
                <a:latin typeface="+mn-lt"/>
              </a:rPr>
              <a:t> </a:t>
            </a:r>
            <a:r>
              <a:rPr lang="de-CH" dirty="0" err="1">
                <a:latin typeface="+mn-lt"/>
              </a:rPr>
              <a:t>dp</a:t>
            </a:r>
            <a:r>
              <a:rPr lang="de-CH" dirty="0">
                <a:latin typeface="+mn-lt"/>
              </a:rPr>
              <a:t>/p = 0.040191%</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4.1019 mm</a:t>
            </a:r>
          </a:p>
          <a:p>
            <a:r>
              <a:rPr lang="de-CH" dirty="0" err="1">
                <a:latin typeface="+mn-lt"/>
              </a:rPr>
              <a:t>rms</a:t>
            </a:r>
            <a:r>
              <a:rPr lang="de-CH" dirty="0">
                <a:latin typeface="+mn-lt"/>
              </a:rPr>
              <a:t> </a:t>
            </a:r>
            <a:r>
              <a:rPr lang="de-CH" dirty="0" err="1">
                <a:latin typeface="+mn-lt"/>
              </a:rPr>
              <a:t>dp</a:t>
            </a:r>
            <a:r>
              <a:rPr lang="de-CH" dirty="0">
                <a:latin typeface="+mn-lt"/>
              </a:rPr>
              <a:t>/p = 0.050508%</a:t>
            </a:r>
          </a:p>
        </p:txBody>
      </p:sp>
      <p:pic>
        <p:nvPicPr>
          <p:cNvPr id="9" name="Picture 8">
            <a:extLst>
              <a:ext uri="{FF2B5EF4-FFF2-40B4-BE49-F238E27FC236}">
                <a16:creationId xmlns:a16="http://schemas.microsoft.com/office/drawing/2014/main" id="{CFF0E731-75EB-F72E-2F0B-24555B50C15B}"/>
              </a:ext>
            </a:extLst>
          </p:cNvPr>
          <p:cNvPicPr>
            <a:picLocks noChangeAspect="1"/>
          </p:cNvPicPr>
          <p:nvPr/>
        </p:nvPicPr>
        <p:blipFill>
          <a:blip r:embed="rId2"/>
          <a:stretch>
            <a:fillRect/>
          </a:stretch>
        </p:blipFill>
        <p:spPr>
          <a:xfrm>
            <a:off x="1631504" y="1988840"/>
            <a:ext cx="5238750" cy="3705225"/>
          </a:xfrm>
          <a:prstGeom prst="rect">
            <a:avLst/>
          </a:prstGeom>
        </p:spPr>
      </p:pic>
      <p:sp>
        <p:nvSpPr>
          <p:cNvPr id="2" name="TextBox 1">
            <a:extLst>
              <a:ext uri="{FF2B5EF4-FFF2-40B4-BE49-F238E27FC236}">
                <a16:creationId xmlns:a16="http://schemas.microsoft.com/office/drawing/2014/main" id="{99E081EA-E096-DB67-8C82-70BE0887AFA0}"/>
              </a:ext>
            </a:extLst>
          </p:cNvPr>
          <p:cNvSpPr txBox="1"/>
          <p:nvPr/>
        </p:nvSpPr>
        <p:spPr bwMode="auto">
          <a:xfrm>
            <a:off x="7968208" y="851716"/>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39797819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0D8073-BF2B-8B32-83DD-36B819E179D3}"/>
              </a:ext>
            </a:extLst>
          </p:cNvPr>
          <p:cNvSpPr>
            <a:spLocks noGrp="1"/>
          </p:cNvSpPr>
          <p:nvPr>
            <p:ph type="title"/>
          </p:nvPr>
        </p:nvSpPr>
        <p:spPr/>
        <p:txBody>
          <a:bodyPr/>
          <a:lstStyle/>
          <a:p>
            <a:r>
              <a:rPr lang="en-US" dirty="0"/>
              <a:t>DE/E among the single bunches and BC residual chirp</a:t>
            </a:r>
            <a:endParaRPr lang="de-CH" dirty="0"/>
          </a:p>
        </p:txBody>
      </p:sp>
      <p:sp>
        <p:nvSpPr>
          <p:cNvPr id="4" name="Slide Number Placeholder 3">
            <a:extLst>
              <a:ext uri="{FF2B5EF4-FFF2-40B4-BE49-F238E27FC236}">
                <a16:creationId xmlns:a16="http://schemas.microsoft.com/office/drawing/2014/main" id="{CDF890B1-51EA-670D-DC9C-4AFA178507DB}"/>
              </a:ext>
            </a:extLst>
          </p:cNvPr>
          <p:cNvSpPr>
            <a:spLocks noGrp="1"/>
          </p:cNvSpPr>
          <p:nvPr>
            <p:ph type="sldNum" sz="quarter" idx="16"/>
          </p:nvPr>
        </p:nvSpPr>
        <p:spPr/>
        <p:txBody>
          <a:bodyPr/>
          <a:lstStyle/>
          <a:p>
            <a:pPr algn="r">
              <a:defRPr/>
            </a:pPr>
            <a:r>
              <a:rPr lang="de-DE"/>
              <a:t>page </a:t>
            </a:r>
            <a:fld id="{EBC07571-3134-BB4B-B83F-1A9FE18D34F3}" type="slidenum">
              <a:rPr lang="de-DE" smtClean="0"/>
              <a:t>77</a:t>
            </a:fld>
            <a:endParaRPr lang="de-DE"/>
          </a:p>
        </p:txBody>
      </p:sp>
      <p:sp>
        <p:nvSpPr>
          <p:cNvPr id="7" name="TextBox 6">
            <a:extLst>
              <a:ext uri="{FF2B5EF4-FFF2-40B4-BE49-F238E27FC236}">
                <a16:creationId xmlns:a16="http://schemas.microsoft.com/office/drawing/2014/main" id="{61875F1F-87A9-BCDE-70FF-ABAE5C226548}"/>
              </a:ext>
            </a:extLst>
          </p:cNvPr>
          <p:cNvSpPr txBox="1"/>
          <p:nvPr/>
        </p:nvSpPr>
        <p:spPr bwMode="auto">
          <a:xfrm>
            <a:off x="1364578" y="1042404"/>
            <a:ext cx="10344827" cy="584775"/>
          </a:xfrm>
          <a:prstGeom prst="rect">
            <a:avLst/>
          </a:prstGeom>
          <a:noFill/>
        </p:spPr>
        <p:txBody>
          <a:bodyPr wrap="square" rtlCol="0">
            <a:spAutoFit/>
          </a:bodyPr>
          <a:lstStyle/>
          <a:p>
            <a:r>
              <a:rPr lang="en-US" b="1" dirty="0">
                <a:latin typeface="+mn-lt"/>
              </a:rPr>
              <a:t>NC, S-band, WITH chirp from BC, WITH DE/E among single bunches (0.5% per bunch</a:t>
            </a:r>
            <a:r>
              <a:rPr lang="en-US" b="1" dirty="0">
                <a:latin typeface="+mn-lt"/>
                <a:sym typeface="Wingdings" panose="05000000000000000000" pitchFamily="2" charset="2"/>
              </a:rPr>
              <a:t>0.5*17/20 = </a:t>
            </a:r>
            <a:r>
              <a:rPr lang="en-US" b="1" dirty="0">
                <a:solidFill>
                  <a:srgbClr val="0F90FF"/>
                </a:solidFill>
                <a:latin typeface="+mn-lt"/>
                <a:sym typeface="Wingdings" panose="05000000000000000000" pitchFamily="2" charset="2"/>
              </a:rPr>
              <a:t>0.4250%</a:t>
            </a:r>
            <a:r>
              <a:rPr lang="en-US" b="1" dirty="0">
                <a:latin typeface="+mn-lt"/>
              </a:rPr>
              <a:t>). Chirp from BC = -4</a:t>
            </a:r>
            <a:endParaRPr lang="de-CH" b="1" dirty="0">
              <a:latin typeface="+mn-lt"/>
            </a:endParaRPr>
          </a:p>
        </p:txBody>
      </p:sp>
      <p:sp>
        <p:nvSpPr>
          <p:cNvPr id="11" name="TextBox 10">
            <a:extLst>
              <a:ext uri="{FF2B5EF4-FFF2-40B4-BE49-F238E27FC236}">
                <a16:creationId xmlns:a16="http://schemas.microsoft.com/office/drawing/2014/main" id="{3C7EAF09-3BB2-3053-FA95-71A980D8AB69}"/>
              </a:ext>
            </a:extLst>
          </p:cNvPr>
          <p:cNvSpPr txBox="1"/>
          <p:nvPr/>
        </p:nvSpPr>
        <p:spPr bwMode="auto">
          <a:xfrm>
            <a:off x="839416" y="6165304"/>
            <a:ext cx="10344827" cy="338554"/>
          </a:xfrm>
          <a:prstGeom prst="rect">
            <a:avLst/>
          </a:prstGeom>
          <a:noFill/>
        </p:spPr>
        <p:txBody>
          <a:bodyPr wrap="square" rtlCol="0">
            <a:spAutoFit/>
          </a:bodyPr>
          <a:lstStyle/>
          <a:p>
            <a:r>
              <a:rPr lang="en-US" dirty="0"/>
              <a:t>Fine tuning can be done. Good enough to continue.</a:t>
            </a:r>
            <a:endParaRPr lang="de-CH" dirty="0"/>
          </a:p>
        </p:txBody>
      </p:sp>
      <p:pic>
        <p:nvPicPr>
          <p:cNvPr id="5" name="Picture 4">
            <a:extLst>
              <a:ext uri="{FF2B5EF4-FFF2-40B4-BE49-F238E27FC236}">
                <a16:creationId xmlns:a16="http://schemas.microsoft.com/office/drawing/2014/main" id="{6E52FF9D-086C-0C08-2EFF-239180D4A198}"/>
              </a:ext>
            </a:extLst>
          </p:cNvPr>
          <p:cNvPicPr>
            <a:picLocks noChangeAspect="1"/>
          </p:cNvPicPr>
          <p:nvPr/>
        </p:nvPicPr>
        <p:blipFill>
          <a:blip r:embed="rId2"/>
          <a:stretch>
            <a:fillRect/>
          </a:stretch>
        </p:blipFill>
        <p:spPr>
          <a:xfrm>
            <a:off x="1271464" y="1884726"/>
            <a:ext cx="5086350" cy="3686175"/>
          </a:xfrm>
          <a:prstGeom prst="rect">
            <a:avLst/>
          </a:prstGeom>
        </p:spPr>
      </p:pic>
      <p:sp>
        <p:nvSpPr>
          <p:cNvPr id="10" name="TextBox 9">
            <a:extLst>
              <a:ext uri="{FF2B5EF4-FFF2-40B4-BE49-F238E27FC236}">
                <a16:creationId xmlns:a16="http://schemas.microsoft.com/office/drawing/2014/main" id="{CECA54B9-2646-F595-9D9E-4F3DFDA054E7}"/>
              </a:ext>
            </a:extLst>
          </p:cNvPr>
          <p:cNvSpPr txBox="1"/>
          <p:nvPr/>
        </p:nvSpPr>
        <p:spPr bwMode="auto">
          <a:xfrm>
            <a:off x="7680176" y="1960727"/>
            <a:ext cx="3348283" cy="3785652"/>
          </a:xfrm>
          <a:prstGeom prst="rect">
            <a:avLst/>
          </a:prstGeom>
          <a:noFill/>
        </p:spPr>
        <p:txBody>
          <a:bodyPr wrap="square">
            <a:spAutoFit/>
          </a:bodyPr>
          <a:lstStyle/>
          <a:p>
            <a:r>
              <a:rPr lang="de-CH" dirty="0">
                <a:latin typeface="+mn-lt"/>
              </a:rPr>
              <a:t>Final </a:t>
            </a:r>
            <a:r>
              <a:rPr lang="de-CH" dirty="0" err="1">
                <a:latin typeface="+mn-lt"/>
              </a:rPr>
              <a:t>bunches</a:t>
            </a:r>
            <a:r>
              <a:rPr lang="de-CH" dirty="0">
                <a:latin typeface="+mn-lt"/>
              </a:rPr>
              <a:t> n. 1</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4.2279 mm</a:t>
            </a:r>
          </a:p>
          <a:p>
            <a:r>
              <a:rPr lang="de-CH" dirty="0" err="1">
                <a:latin typeface="+mn-lt"/>
              </a:rPr>
              <a:t>rms</a:t>
            </a:r>
            <a:r>
              <a:rPr lang="de-CH" dirty="0">
                <a:latin typeface="+mn-lt"/>
              </a:rPr>
              <a:t> </a:t>
            </a:r>
            <a:r>
              <a:rPr lang="de-CH" dirty="0" err="1">
                <a:latin typeface="+mn-lt"/>
              </a:rPr>
              <a:t>dp</a:t>
            </a:r>
            <a:r>
              <a:rPr lang="de-CH" dirty="0">
                <a:latin typeface="+mn-lt"/>
              </a:rPr>
              <a:t>/p = 0.053117%</a:t>
            </a:r>
          </a:p>
          <a:p>
            <a:endParaRPr lang="de-CH" dirty="0">
              <a:latin typeface="+mn-lt"/>
            </a:endParaRPr>
          </a:p>
          <a:p>
            <a:r>
              <a:rPr lang="de-CH" dirty="0">
                <a:latin typeface="+mn-lt"/>
              </a:rPr>
              <a:t>Final </a:t>
            </a:r>
            <a:r>
              <a:rPr lang="de-CH" dirty="0" err="1">
                <a:latin typeface="+mn-lt"/>
              </a:rPr>
              <a:t>bunches</a:t>
            </a:r>
            <a:r>
              <a:rPr lang="de-CH" dirty="0">
                <a:latin typeface="+mn-lt"/>
              </a:rPr>
              <a:t> n. 2</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4.1897 mm</a:t>
            </a:r>
          </a:p>
          <a:p>
            <a:r>
              <a:rPr lang="de-CH" dirty="0" err="1">
                <a:latin typeface="+mn-lt"/>
              </a:rPr>
              <a:t>rms</a:t>
            </a:r>
            <a:r>
              <a:rPr lang="de-CH" dirty="0">
                <a:latin typeface="+mn-lt"/>
              </a:rPr>
              <a:t> </a:t>
            </a:r>
            <a:r>
              <a:rPr lang="de-CH" dirty="0" err="1">
                <a:latin typeface="+mn-lt"/>
              </a:rPr>
              <a:t>dp</a:t>
            </a:r>
            <a:r>
              <a:rPr lang="de-CH" dirty="0">
                <a:latin typeface="+mn-lt"/>
              </a:rPr>
              <a:t>/p = 0.046332%</a:t>
            </a:r>
          </a:p>
          <a:p>
            <a:endParaRPr lang="de-CH" dirty="0">
              <a:latin typeface="+mn-lt"/>
            </a:endParaRPr>
          </a:p>
          <a:p>
            <a:r>
              <a:rPr lang="de-CH" dirty="0">
                <a:latin typeface="+mn-lt"/>
              </a:rPr>
              <a:t>Final </a:t>
            </a:r>
            <a:r>
              <a:rPr lang="de-CH" dirty="0" err="1">
                <a:latin typeface="+mn-lt"/>
              </a:rPr>
              <a:t>bunches</a:t>
            </a:r>
            <a:r>
              <a:rPr lang="de-CH" dirty="0">
                <a:latin typeface="+mn-lt"/>
              </a:rPr>
              <a:t> n. 3</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4.152 mm</a:t>
            </a:r>
          </a:p>
          <a:p>
            <a:r>
              <a:rPr lang="de-CH" dirty="0" err="1">
                <a:latin typeface="+mn-lt"/>
              </a:rPr>
              <a:t>rms</a:t>
            </a:r>
            <a:r>
              <a:rPr lang="de-CH" dirty="0">
                <a:latin typeface="+mn-lt"/>
              </a:rPr>
              <a:t> </a:t>
            </a:r>
            <a:r>
              <a:rPr lang="de-CH" dirty="0" err="1">
                <a:latin typeface="+mn-lt"/>
              </a:rPr>
              <a:t>dp</a:t>
            </a:r>
            <a:r>
              <a:rPr lang="de-CH" dirty="0">
                <a:latin typeface="+mn-lt"/>
              </a:rPr>
              <a:t>/p = 0.040371%</a:t>
            </a:r>
          </a:p>
          <a:p>
            <a:endParaRPr lang="de-CH" dirty="0">
              <a:latin typeface="+mn-lt"/>
            </a:endParaRPr>
          </a:p>
          <a:p>
            <a:r>
              <a:rPr lang="de-CH" dirty="0">
                <a:latin typeface="+mn-lt"/>
              </a:rPr>
              <a:t>Final </a:t>
            </a:r>
            <a:r>
              <a:rPr lang="de-CH" dirty="0" err="1">
                <a:latin typeface="+mn-lt"/>
              </a:rPr>
              <a:t>bunches</a:t>
            </a:r>
            <a:r>
              <a:rPr lang="de-CH" dirty="0">
                <a:latin typeface="+mn-lt"/>
              </a:rPr>
              <a:t> n. 4</a:t>
            </a:r>
          </a:p>
          <a:p>
            <a:r>
              <a:rPr lang="de-CH" dirty="0" err="1">
                <a:latin typeface="+mn-lt"/>
              </a:rPr>
              <a:t>rms</a:t>
            </a:r>
            <a:r>
              <a:rPr lang="de-CH" dirty="0">
                <a:latin typeface="+mn-lt"/>
              </a:rPr>
              <a:t> </a:t>
            </a:r>
            <a:r>
              <a:rPr lang="de-CH" dirty="0" err="1">
                <a:latin typeface="+mn-lt"/>
              </a:rPr>
              <a:t>bunch</a:t>
            </a:r>
            <a:r>
              <a:rPr lang="de-CH" dirty="0">
                <a:latin typeface="+mn-lt"/>
              </a:rPr>
              <a:t> </a:t>
            </a:r>
            <a:r>
              <a:rPr lang="de-CH" dirty="0" err="1">
                <a:latin typeface="+mn-lt"/>
              </a:rPr>
              <a:t>length</a:t>
            </a:r>
            <a:r>
              <a:rPr lang="de-CH" dirty="0">
                <a:latin typeface="+mn-lt"/>
              </a:rPr>
              <a:t> = 4.1149 mm</a:t>
            </a:r>
          </a:p>
          <a:p>
            <a:r>
              <a:rPr lang="de-CH" dirty="0" err="1">
                <a:latin typeface="+mn-lt"/>
              </a:rPr>
              <a:t>rms</a:t>
            </a:r>
            <a:r>
              <a:rPr lang="de-CH" dirty="0">
                <a:latin typeface="+mn-lt"/>
              </a:rPr>
              <a:t> </a:t>
            </a:r>
            <a:r>
              <a:rPr lang="de-CH" dirty="0" err="1">
                <a:latin typeface="+mn-lt"/>
              </a:rPr>
              <a:t>dp</a:t>
            </a:r>
            <a:r>
              <a:rPr lang="de-CH" dirty="0">
                <a:latin typeface="+mn-lt"/>
              </a:rPr>
              <a:t>/p = 0.04342%</a:t>
            </a:r>
          </a:p>
        </p:txBody>
      </p:sp>
      <p:sp>
        <p:nvSpPr>
          <p:cNvPr id="2" name="TextBox 1">
            <a:extLst>
              <a:ext uri="{FF2B5EF4-FFF2-40B4-BE49-F238E27FC236}">
                <a16:creationId xmlns:a16="http://schemas.microsoft.com/office/drawing/2014/main" id="{AE6E3B44-C2C1-3659-FDC2-22EBC6C40C27}"/>
              </a:ext>
            </a:extLst>
          </p:cNvPr>
          <p:cNvSpPr txBox="1"/>
          <p:nvPr/>
        </p:nvSpPr>
        <p:spPr bwMode="auto">
          <a:xfrm>
            <a:off x="8472264" y="1412612"/>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31089203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A88844-71D8-D677-0851-48E90B6161D8}"/>
              </a:ext>
            </a:extLst>
          </p:cNvPr>
          <p:cNvSpPr>
            <a:spLocks noGrp="1"/>
          </p:cNvSpPr>
          <p:nvPr>
            <p:ph type="title"/>
          </p:nvPr>
        </p:nvSpPr>
        <p:spPr/>
        <p:txBody>
          <a:bodyPr/>
          <a:lstStyle/>
          <a:p>
            <a:r>
              <a:rPr lang="en-US" dirty="0"/>
              <a:t>Range using the chirp from BC</a:t>
            </a:r>
            <a:endParaRPr lang="de-CH" dirty="0"/>
          </a:p>
        </p:txBody>
      </p:sp>
      <p:sp>
        <p:nvSpPr>
          <p:cNvPr id="4" name="Slide Number Placeholder 3">
            <a:extLst>
              <a:ext uri="{FF2B5EF4-FFF2-40B4-BE49-F238E27FC236}">
                <a16:creationId xmlns:a16="http://schemas.microsoft.com/office/drawing/2014/main" id="{E77BC223-D95C-2936-14A5-32657CA36FB7}"/>
              </a:ext>
            </a:extLst>
          </p:cNvPr>
          <p:cNvSpPr>
            <a:spLocks noGrp="1"/>
          </p:cNvSpPr>
          <p:nvPr>
            <p:ph type="sldNum" sz="quarter" idx="16"/>
          </p:nvPr>
        </p:nvSpPr>
        <p:spPr/>
        <p:txBody>
          <a:bodyPr/>
          <a:lstStyle/>
          <a:p>
            <a:pPr algn="r">
              <a:defRPr/>
            </a:pPr>
            <a:r>
              <a:rPr lang="de-DE"/>
              <a:t>page </a:t>
            </a:r>
            <a:fld id="{EBC07571-3134-BB4B-B83F-1A9FE18D34F3}" type="slidenum">
              <a:rPr lang="de-DE" smtClean="0"/>
              <a:t>78</a:t>
            </a:fld>
            <a:endParaRPr lang="de-DE"/>
          </a:p>
        </p:txBody>
      </p:sp>
      <p:sp>
        <p:nvSpPr>
          <p:cNvPr id="5" name="TextBox 4">
            <a:extLst>
              <a:ext uri="{FF2B5EF4-FFF2-40B4-BE49-F238E27FC236}">
                <a16:creationId xmlns:a16="http://schemas.microsoft.com/office/drawing/2014/main" id="{0939174E-6D05-CC9E-A601-1F4F784DC7D9}"/>
              </a:ext>
            </a:extLst>
          </p:cNvPr>
          <p:cNvSpPr txBox="1"/>
          <p:nvPr/>
        </p:nvSpPr>
        <p:spPr bwMode="auto">
          <a:xfrm>
            <a:off x="1415480" y="908720"/>
            <a:ext cx="9865096" cy="338554"/>
          </a:xfrm>
          <a:prstGeom prst="rect">
            <a:avLst/>
          </a:prstGeom>
          <a:noFill/>
        </p:spPr>
        <p:txBody>
          <a:bodyPr wrap="square" rtlCol="0">
            <a:spAutoFit/>
          </a:bodyPr>
          <a:lstStyle/>
          <a:p>
            <a:r>
              <a:rPr lang="en-US" dirty="0"/>
              <a:t>We keep the voltage constant, and we vary the chirp from BC to see which DE/E we can have</a:t>
            </a:r>
            <a:endParaRPr lang="de-CH" dirty="0"/>
          </a:p>
        </p:txBody>
      </p:sp>
      <p:sp>
        <p:nvSpPr>
          <p:cNvPr id="7" name="TextBox 6">
            <a:extLst>
              <a:ext uri="{FF2B5EF4-FFF2-40B4-BE49-F238E27FC236}">
                <a16:creationId xmlns:a16="http://schemas.microsoft.com/office/drawing/2014/main" id="{896C3B3C-2A77-80F4-F734-606A12D37E75}"/>
              </a:ext>
            </a:extLst>
          </p:cNvPr>
          <p:cNvSpPr txBox="1"/>
          <p:nvPr/>
        </p:nvSpPr>
        <p:spPr bwMode="auto">
          <a:xfrm>
            <a:off x="623393" y="2120130"/>
            <a:ext cx="2664296" cy="3323987"/>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2.8341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0.13777%</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2.8121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0.13263%</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2.7905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0.12364%</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2.7692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0.11147%</a:t>
            </a:r>
          </a:p>
        </p:txBody>
      </p:sp>
      <p:sp>
        <p:nvSpPr>
          <p:cNvPr id="8" name="TextBox 7">
            <a:extLst>
              <a:ext uri="{FF2B5EF4-FFF2-40B4-BE49-F238E27FC236}">
                <a16:creationId xmlns:a16="http://schemas.microsoft.com/office/drawing/2014/main" id="{963A62E2-E500-D86F-A31D-523A84A89755}"/>
              </a:ext>
            </a:extLst>
          </p:cNvPr>
          <p:cNvSpPr txBox="1"/>
          <p:nvPr/>
        </p:nvSpPr>
        <p:spPr bwMode="auto">
          <a:xfrm>
            <a:off x="6673165" y="1795578"/>
            <a:ext cx="2016224" cy="338554"/>
          </a:xfrm>
          <a:prstGeom prst="rect">
            <a:avLst/>
          </a:prstGeom>
          <a:noFill/>
        </p:spPr>
        <p:txBody>
          <a:bodyPr wrap="square" rtlCol="0">
            <a:spAutoFit/>
          </a:bodyPr>
          <a:lstStyle/>
          <a:p>
            <a:r>
              <a:rPr lang="en-US" b="1" dirty="0">
                <a:latin typeface="+mn-lt"/>
              </a:rPr>
              <a:t>Chirp = -3</a:t>
            </a:r>
            <a:endParaRPr lang="de-CH" b="1" dirty="0">
              <a:latin typeface="+mn-lt"/>
            </a:endParaRPr>
          </a:p>
        </p:txBody>
      </p:sp>
      <p:sp>
        <p:nvSpPr>
          <p:cNvPr id="10" name="TextBox 9">
            <a:extLst>
              <a:ext uri="{FF2B5EF4-FFF2-40B4-BE49-F238E27FC236}">
                <a16:creationId xmlns:a16="http://schemas.microsoft.com/office/drawing/2014/main" id="{08CB0C04-134E-A87D-3CF6-1CA07D012913}"/>
              </a:ext>
            </a:extLst>
          </p:cNvPr>
          <p:cNvSpPr txBox="1"/>
          <p:nvPr/>
        </p:nvSpPr>
        <p:spPr bwMode="auto">
          <a:xfrm>
            <a:off x="6012929" y="2134132"/>
            <a:ext cx="3191323" cy="3323987"/>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3.8777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0.074508%</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3.8435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0.067471%</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3.8099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0.057617%</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3.7767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0.049056%</a:t>
            </a:r>
          </a:p>
        </p:txBody>
      </p:sp>
      <p:sp>
        <p:nvSpPr>
          <p:cNvPr id="11" name="TextBox 10">
            <a:extLst>
              <a:ext uri="{FF2B5EF4-FFF2-40B4-BE49-F238E27FC236}">
                <a16:creationId xmlns:a16="http://schemas.microsoft.com/office/drawing/2014/main" id="{DA90E756-5E8A-BF6C-7EAA-E57267A0F9CE}"/>
              </a:ext>
            </a:extLst>
          </p:cNvPr>
          <p:cNvSpPr txBox="1"/>
          <p:nvPr/>
        </p:nvSpPr>
        <p:spPr bwMode="auto">
          <a:xfrm>
            <a:off x="983432" y="1781576"/>
            <a:ext cx="2016224" cy="338554"/>
          </a:xfrm>
          <a:prstGeom prst="rect">
            <a:avLst/>
          </a:prstGeom>
          <a:noFill/>
        </p:spPr>
        <p:txBody>
          <a:bodyPr wrap="square" rtlCol="0">
            <a:spAutoFit/>
          </a:bodyPr>
          <a:lstStyle/>
          <a:p>
            <a:r>
              <a:rPr lang="en-US" b="1" dirty="0">
                <a:latin typeface="+mn-lt"/>
              </a:rPr>
              <a:t>Chirp = 0</a:t>
            </a:r>
            <a:endParaRPr lang="de-CH" b="1" dirty="0">
              <a:latin typeface="+mn-lt"/>
            </a:endParaRPr>
          </a:p>
        </p:txBody>
      </p:sp>
      <p:sp>
        <p:nvSpPr>
          <p:cNvPr id="13" name="TextBox 12">
            <a:extLst>
              <a:ext uri="{FF2B5EF4-FFF2-40B4-BE49-F238E27FC236}">
                <a16:creationId xmlns:a16="http://schemas.microsoft.com/office/drawing/2014/main" id="{0E55377E-FFE9-0AB4-1F9B-B5E774D2F234}"/>
              </a:ext>
            </a:extLst>
          </p:cNvPr>
          <p:cNvSpPr txBox="1"/>
          <p:nvPr/>
        </p:nvSpPr>
        <p:spPr bwMode="auto">
          <a:xfrm>
            <a:off x="3475211" y="2131095"/>
            <a:ext cx="3191323" cy="3323987"/>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3.5284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0.096079%</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3.4983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0.08947%</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3.4687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0.078993%</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3.4396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0.066515%</a:t>
            </a:r>
          </a:p>
        </p:txBody>
      </p:sp>
      <p:sp>
        <p:nvSpPr>
          <p:cNvPr id="14" name="TextBox 13">
            <a:extLst>
              <a:ext uri="{FF2B5EF4-FFF2-40B4-BE49-F238E27FC236}">
                <a16:creationId xmlns:a16="http://schemas.microsoft.com/office/drawing/2014/main" id="{9C3699FC-79CE-8AFB-8D97-F6385272229C}"/>
              </a:ext>
            </a:extLst>
          </p:cNvPr>
          <p:cNvSpPr txBox="1"/>
          <p:nvPr/>
        </p:nvSpPr>
        <p:spPr bwMode="auto">
          <a:xfrm>
            <a:off x="3858221" y="1792541"/>
            <a:ext cx="2016224" cy="338554"/>
          </a:xfrm>
          <a:prstGeom prst="rect">
            <a:avLst/>
          </a:prstGeom>
          <a:noFill/>
        </p:spPr>
        <p:txBody>
          <a:bodyPr wrap="square" rtlCol="0">
            <a:spAutoFit/>
          </a:bodyPr>
          <a:lstStyle/>
          <a:p>
            <a:r>
              <a:rPr lang="en-US" b="1" dirty="0">
                <a:latin typeface="+mn-lt"/>
              </a:rPr>
              <a:t>Chirp = -2</a:t>
            </a:r>
            <a:endParaRPr lang="de-CH" b="1" dirty="0">
              <a:latin typeface="+mn-lt"/>
            </a:endParaRPr>
          </a:p>
        </p:txBody>
      </p:sp>
      <p:sp>
        <p:nvSpPr>
          <p:cNvPr id="15" name="TextBox 14">
            <a:extLst>
              <a:ext uri="{FF2B5EF4-FFF2-40B4-BE49-F238E27FC236}">
                <a16:creationId xmlns:a16="http://schemas.microsoft.com/office/drawing/2014/main" id="{874AA831-E1E1-584F-221D-AA4B12FAA478}"/>
              </a:ext>
            </a:extLst>
          </p:cNvPr>
          <p:cNvSpPr txBox="1"/>
          <p:nvPr/>
        </p:nvSpPr>
        <p:spPr bwMode="auto">
          <a:xfrm>
            <a:off x="9065337" y="2136962"/>
            <a:ext cx="2676633" cy="3323987"/>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4.2279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0.053117%</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4.1897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0.046332%</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4.152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0.040371%</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4.1149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0.04342%</a:t>
            </a:r>
          </a:p>
        </p:txBody>
      </p:sp>
      <p:sp>
        <p:nvSpPr>
          <p:cNvPr id="16" name="TextBox 15">
            <a:extLst>
              <a:ext uri="{FF2B5EF4-FFF2-40B4-BE49-F238E27FC236}">
                <a16:creationId xmlns:a16="http://schemas.microsoft.com/office/drawing/2014/main" id="{7BF4675E-4101-051B-F744-68E5AD765E74}"/>
              </a:ext>
            </a:extLst>
          </p:cNvPr>
          <p:cNvSpPr txBox="1"/>
          <p:nvPr/>
        </p:nvSpPr>
        <p:spPr bwMode="auto">
          <a:xfrm>
            <a:off x="9281677" y="1792926"/>
            <a:ext cx="2016224" cy="338554"/>
          </a:xfrm>
          <a:prstGeom prst="rect">
            <a:avLst/>
          </a:prstGeom>
          <a:noFill/>
        </p:spPr>
        <p:txBody>
          <a:bodyPr wrap="square" rtlCol="0">
            <a:spAutoFit/>
          </a:bodyPr>
          <a:lstStyle/>
          <a:p>
            <a:r>
              <a:rPr lang="en-US" b="1" dirty="0">
                <a:latin typeface="+mn-lt"/>
              </a:rPr>
              <a:t>Chirp = -4</a:t>
            </a:r>
            <a:endParaRPr lang="de-CH" b="1" dirty="0">
              <a:latin typeface="+mn-lt"/>
            </a:endParaRPr>
          </a:p>
        </p:txBody>
      </p:sp>
      <p:sp>
        <p:nvSpPr>
          <p:cNvPr id="2" name="TextBox 1">
            <a:extLst>
              <a:ext uri="{FF2B5EF4-FFF2-40B4-BE49-F238E27FC236}">
                <a16:creationId xmlns:a16="http://schemas.microsoft.com/office/drawing/2014/main" id="{021D7A27-7AB3-6391-F6A7-E320424EAF68}"/>
              </a:ext>
            </a:extLst>
          </p:cNvPr>
          <p:cNvSpPr txBox="1"/>
          <p:nvPr/>
        </p:nvSpPr>
        <p:spPr bwMode="auto">
          <a:xfrm>
            <a:off x="2279576" y="6021288"/>
            <a:ext cx="7704856" cy="338554"/>
          </a:xfrm>
          <a:prstGeom prst="rect">
            <a:avLst/>
          </a:prstGeom>
          <a:noFill/>
        </p:spPr>
        <p:txBody>
          <a:bodyPr wrap="square" rtlCol="0">
            <a:spAutoFit/>
          </a:bodyPr>
          <a:lstStyle/>
          <a:p>
            <a:pPr algn="ctr"/>
            <a:r>
              <a:rPr lang="en-US" dirty="0"/>
              <a:t>Negative extra chirp increases the chirp from BC</a:t>
            </a:r>
            <a:endParaRPr lang="de-CH" dirty="0"/>
          </a:p>
        </p:txBody>
      </p:sp>
      <p:sp>
        <p:nvSpPr>
          <p:cNvPr id="6" name="TextBox 5">
            <a:extLst>
              <a:ext uri="{FF2B5EF4-FFF2-40B4-BE49-F238E27FC236}">
                <a16:creationId xmlns:a16="http://schemas.microsoft.com/office/drawing/2014/main" id="{56210A0B-EDB8-DD1F-F3B6-6CD4F4485E7E}"/>
              </a:ext>
            </a:extLst>
          </p:cNvPr>
          <p:cNvSpPr txBox="1"/>
          <p:nvPr/>
        </p:nvSpPr>
        <p:spPr bwMode="auto">
          <a:xfrm>
            <a:off x="8739541" y="182980"/>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1520381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0FAAC6-E378-5495-A037-15E45351C786}"/>
              </a:ext>
            </a:extLst>
          </p:cNvPr>
          <p:cNvSpPr>
            <a:spLocks noGrp="1"/>
          </p:cNvSpPr>
          <p:nvPr>
            <p:ph sz="quarter" idx="13"/>
          </p:nvPr>
        </p:nvSpPr>
        <p:spPr/>
        <p:txBody>
          <a:bodyPr/>
          <a:lstStyle/>
          <a:p>
            <a:endParaRPr lang="de-CH"/>
          </a:p>
        </p:txBody>
      </p:sp>
      <p:sp>
        <p:nvSpPr>
          <p:cNvPr id="3" name="Title 2">
            <a:extLst>
              <a:ext uri="{FF2B5EF4-FFF2-40B4-BE49-F238E27FC236}">
                <a16:creationId xmlns:a16="http://schemas.microsoft.com/office/drawing/2014/main" id="{1BD58280-91DE-59D5-521F-7428C878B0B6}"/>
              </a:ext>
            </a:extLst>
          </p:cNvPr>
          <p:cNvSpPr>
            <a:spLocks noGrp="1"/>
          </p:cNvSpPr>
          <p:nvPr>
            <p:ph type="title"/>
          </p:nvPr>
        </p:nvSpPr>
        <p:spPr/>
        <p:txBody>
          <a:bodyPr/>
          <a:lstStyle/>
          <a:p>
            <a:endParaRPr lang="de-CH"/>
          </a:p>
        </p:txBody>
      </p:sp>
      <p:sp>
        <p:nvSpPr>
          <p:cNvPr id="4" name="Slide Number Placeholder 3">
            <a:extLst>
              <a:ext uri="{FF2B5EF4-FFF2-40B4-BE49-F238E27FC236}">
                <a16:creationId xmlns:a16="http://schemas.microsoft.com/office/drawing/2014/main" id="{A51EFD2F-14DA-01B0-C637-2BCAFB096DAD}"/>
              </a:ext>
            </a:extLst>
          </p:cNvPr>
          <p:cNvSpPr>
            <a:spLocks noGrp="1"/>
          </p:cNvSpPr>
          <p:nvPr>
            <p:ph type="sldNum" sz="quarter" idx="16"/>
          </p:nvPr>
        </p:nvSpPr>
        <p:spPr/>
        <p:txBody>
          <a:bodyPr/>
          <a:lstStyle/>
          <a:p>
            <a:pPr algn="r">
              <a:defRPr/>
            </a:pPr>
            <a:r>
              <a:rPr lang="de-DE"/>
              <a:t>page </a:t>
            </a:r>
            <a:fld id="{EBC07571-3134-BB4B-B83F-1A9FE18D34F3}" type="slidenum">
              <a:rPr lang="de-DE" smtClean="0"/>
              <a:t>79</a:t>
            </a:fld>
            <a:endParaRPr lang="de-DE"/>
          </a:p>
        </p:txBody>
      </p:sp>
    </p:spTree>
    <p:extLst>
      <p:ext uri="{BB962C8B-B14F-4D97-AF65-F5344CB8AC3E}">
        <p14:creationId xmlns:p14="http://schemas.microsoft.com/office/powerpoint/2010/main" val="2688558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2D521A-9E77-9030-C629-4FB2ABFE14CB}"/>
              </a:ext>
            </a:extLst>
          </p:cNvPr>
          <p:cNvSpPr>
            <a:spLocks noGrp="1"/>
          </p:cNvSpPr>
          <p:nvPr>
            <p:ph type="title"/>
          </p:nvPr>
        </p:nvSpPr>
        <p:spPr>
          <a:xfrm>
            <a:off x="1997716" y="2920500"/>
            <a:ext cx="8944033" cy="508500"/>
          </a:xfrm>
        </p:spPr>
        <p:txBody>
          <a:bodyPr/>
          <a:lstStyle/>
          <a:p>
            <a:pPr algn="ctr"/>
            <a:r>
              <a:rPr lang="en-US" dirty="0"/>
              <a:t>e- bunch for positron production</a:t>
            </a:r>
            <a:endParaRPr lang="de-CH" dirty="0"/>
          </a:p>
        </p:txBody>
      </p:sp>
      <p:sp>
        <p:nvSpPr>
          <p:cNvPr id="4" name="Slide Number Placeholder 3">
            <a:extLst>
              <a:ext uri="{FF2B5EF4-FFF2-40B4-BE49-F238E27FC236}">
                <a16:creationId xmlns:a16="http://schemas.microsoft.com/office/drawing/2014/main" id="{6BFF0AC9-D49F-98EB-5975-833F053A0071}"/>
              </a:ext>
            </a:extLst>
          </p:cNvPr>
          <p:cNvSpPr>
            <a:spLocks noGrp="1"/>
          </p:cNvSpPr>
          <p:nvPr>
            <p:ph type="sldNum" sz="quarter" idx="16"/>
          </p:nvPr>
        </p:nvSpPr>
        <p:spPr/>
        <p:txBody>
          <a:bodyPr/>
          <a:lstStyle/>
          <a:p>
            <a:pPr algn="r">
              <a:defRPr/>
            </a:pPr>
            <a:r>
              <a:rPr lang="de-DE"/>
              <a:t>page </a:t>
            </a:r>
            <a:fld id="{EBC07571-3134-BB4B-B83F-1A9FE18D34F3}" type="slidenum">
              <a:rPr lang="de-DE" smtClean="0"/>
              <a:t>8</a:t>
            </a:fld>
            <a:endParaRPr lang="de-DE"/>
          </a:p>
        </p:txBody>
      </p:sp>
    </p:spTree>
    <p:extLst>
      <p:ext uri="{BB962C8B-B14F-4D97-AF65-F5344CB8AC3E}">
        <p14:creationId xmlns:p14="http://schemas.microsoft.com/office/powerpoint/2010/main" val="218089053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87744E-C24B-5E1E-9161-AD814DA6D327}"/>
              </a:ext>
            </a:extLst>
          </p:cNvPr>
          <p:cNvSpPr>
            <a:spLocks noGrp="1"/>
          </p:cNvSpPr>
          <p:nvPr>
            <p:ph type="title"/>
          </p:nvPr>
        </p:nvSpPr>
        <p:spPr/>
        <p:txBody>
          <a:bodyPr/>
          <a:lstStyle/>
          <a:p>
            <a:r>
              <a:rPr lang="de-CH" dirty="0"/>
              <a:t>Extra time </a:t>
            </a:r>
            <a:r>
              <a:rPr lang="de-CH" dirty="0" err="1"/>
              <a:t>difference</a:t>
            </a:r>
            <a:r>
              <a:rPr lang="de-CH" dirty="0"/>
              <a:t> </a:t>
            </a:r>
            <a:r>
              <a:rPr lang="de-CH" dirty="0" err="1"/>
              <a:t>among</a:t>
            </a:r>
            <a:r>
              <a:rPr lang="de-CH" dirty="0"/>
              <a:t> </a:t>
            </a:r>
            <a:r>
              <a:rPr lang="de-CH" dirty="0" err="1"/>
              <a:t>the</a:t>
            </a:r>
            <a:r>
              <a:rPr lang="de-CH" dirty="0"/>
              <a:t> </a:t>
            </a:r>
            <a:r>
              <a:rPr lang="de-CH" dirty="0" err="1"/>
              <a:t>bunches</a:t>
            </a:r>
            <a:endParaRPr lang="de-CH" dirty="0"/>
          </a:p>
        </p:txBody>
      </p:sp>
      <p:sp>
        <p:nvSpPr>
          <p:cNvPr id="4" name="Slide Number Placeholder 3">
            <a:extLst>
              <a:ext uri="{FF2B5EF4-FFF2-40B4-BE49-F238E27FC236}">
                <a16:creationId xmlns:a16="http://schemas.microsoft.com/office/drawing/2014/main" id="{FF8E5397-6B3B-F25F-41F4-0BB5922146CB}"/>
              </a:ext>
            </a:extLst>
          </p:cNvPr>
          <p:cNvSpPr>
            <a:spLocks noGrp="1"/>
          </p:cNvSpPr>
          <p:nvPr>
            <p:ph type="sldNum" sz="quarter" idx="16"/>
          </p:nvPr>
        </p:nvSpPr>
        <p:spPr/>
        <p:txBody>
          <a:bodyPr/>
          <a:lstStyle/>
          <a:p>
            <a:pPr algn="r">
              <a:defRPr/>
            </a:pPr>
            <a:r>
              <a:rPr lang="de-DE"/>
              <a:t>page </a:t>
            </a:r>
            <a:fld id="{EBC07571-3134-BB4B-B83F-1A9FE18D34F3}" type="slidenum">
              <a:rPr lang="de-DE" smtClean="0"/>
              <a:t>80</a:t>
            </a:fld>
            <a:endParaRPr lang="de-DE"/>
          </a:p>
        </p:txBody>
      </p:sp>
      <p:sp>
        <p:nvSpPr>
          <p:cNvPr id="5" name="TextBox 4">
            <a:extLst>
              <a:ext uri="{FF2B5EF4-FFF2-40B4-BE49-F238E27FC236}">
                <a16:creationId xmlns:a16="http://schemas.microsoft.com/office/drawing/2014/main" id="{95F6EBAD-1CFB-906B-E3EF-4344F0E863E0}"/>
              </a:ext>
            </a:extLst>
          </p:cNvPr>
          <p:cNvSpPr txBox="1"/>
          <p:nvPr/>
        </p:nvSpPr>
        <p:spPr bwMode="auto">
          <a:xfrm>
            <a:off x="1127448" y="1052736"/>
            <a:ext cx="3798502" cy="1077218"/>
          </a:xfrm>
          <a:prstGeom prst="rect">
            <a:avLst/>
          </a:prstGeom>
          <a:noFill/>
        </p:spPr>
        <p:txBody>
          <a:bodyPr wrap="square" rtlCol="0">
            <a:spAutoFit/>
          </a:bodyPr>
          <a:lstStyle/>
          <a:p>
            <a:r>
              <a:rPr lang="de-CH" dirty="0">
                <a:latin typeface="+mn-lt"/>
              </a:rPr>
              <a:t>The </a:t>
            </a:r>
            <a:r>
              <a:rPr lang="de-CH" dirty="0" err="1">
                <a:latin typeface="+mn-lt"/>
              </a:rPr>
              <a:t>bunches</a:t>
            </a:r>
            <a:r>
              <a:rPr lang="de-CH" dirty="0">
                <a:latin typeface="+mn-lt"/>
              </a:rPr>
              <a:t> will </a:t>
            </a:r>
            <a:r>
              <a:rPr lang="de-CH" dirty="0" err="1">
                <a:latin typeface="+mn-lt"/>
              </a:rPr>
              <a:t>have</a:t>
            </a:r>
            <a:r>
              <a:rPr lang="de-CH" dirty="0">
                <a:latin typeface="+mn-lt"/>
              </a:rPr>
              <a:t> a </a:t>
            </a:r>
            <a:r>
              <a:rPr lang="de-CH" dirty="0" err="1">
                <a:latin typeface="+mn-lt"/>
              </a:rPr>
              <a:t>distance</a:t>
            </a:r>
            <a:r>
              <a:rPr lang="de-CH" dirty="0">
                <a:latin typeface="+mn-lt"/>
              </a:rPr>
              <a:t> due </a:t>
            </a:r>
            <a:r>
              <a:rPr lang="de-CH" dirty="0" err="1">
                <a:latin typeface="+mn-lt"/>
              </a:rPr>
              <a:t>to</a:t>
            </a:r>
            <a:r>
              <a:rPr lang="de-CH" dirty="0">
                <a:latin typeface="+mn-lt"/>
              </a:rPr>
              <a:t> </a:t>
            </a:r>
            <a:r>
              <a:rPr lang="de-CH" dirty="0" err="1">
                <a:latin typeface="+mn-lt"/>
              </a:rPr>
              <a:t>the</a:t>
            </a:r>
            <a:r>
              <a:rPr lang="de-CH" dirty="0">
                <a:latin typeface="+mn-lt"/>
              </a:rPr>
              <a:t> R56. In </a:t>
            </a:r>
            <a:r>
              <a:rPr lang="de-CH" dirty="0" err="1">
                <a:latin typeface="+mn-lt"/>
              </a:rPr>
              <a:t>the</a:t>
            </a:r>
            <a:r>
              <a:rPr lang="de-CH" dirty="0">
                <a:latin typeface="+mn-lt"/>
              </a:rPr>
              <a:t> NC </a:t>
            </a:r>
            <a:r>
              <a:rPr lang="de-CH" dirty="0" err="1">
                <a:latin typeface="+mn-lt"/>
              </a:rPr>
              <a:t>case</a:t>
            </a:r>
            <a:r>
              <a:rPr lang="de-CH" dirty="0">
                <a:latin typeface="+mn-lt"/>
              </a:rPr>
              <a:t> (R56 = 0.4 m) </a:t>
            </a:r>
            <a:r>
              <a:rPr lang="de-CH" dirty="0" err="1">
                <a:latin typeface="+mn-lt"/>
              </a:rPr>
              <a:t>the</a:t>
            </a:r>
            <a:r>
              <a:rPr lang="de-CH" dirty="0">
                <a:latin typeface="+mn-lt"/>
              </a:rPr>
              <a:t> </a:t>
            </a:r>
            <a:r>
              <a:rPr lang="de-CH" dirty="0" err="1">
                <a:latin typeface="+mn-lt"/>
              </a:rPr>
              <a:t>distance</a:t>
            </a:r>
            <a:r>
              <a:rPr lang="de-CH" dirty="0">
                <a:latin typeface="+mn-lt"/>
              </a:rPr>
              <a:t> </a:t>
            </a:r>
            <a:r>
              <a:rPr lang="de-CH" dirty="0" err="1">
                <a:latin typeface="+mn-lt"/>
              </a:rPr>
              <a:t>removed</a:t>
            </a:r>
            <a:r>
              <a:rPr lang="de-CH" dirty="0">
                <a:latin typeface="+mn-lt"/>
              </a:rPr>
              <a:t> </a:t>
            </a:r>
            <a:r>
              <a:rPr lang="de-CH" dirty="0" err="1">
                <a:latin typeface="+mn-lt"/>
              </a:rPr>
              <a:t>the</a:t>
            </a:r>
            <a:r>
              <a:rPr lang="de-CH" dirty="0">
                <a:latin typeface="+mn-lt"/>
              </a:rPr>
              <a:t> </a:t>
            </a:r>
            <a:r>
              <a:rPr lang="de-CH" dirty="0" err="1">
                <a:latin typeface="+mn-lt"/>
              </a:rPr>
              <a:t>lambda_Sband</a:t>
            </a:r>
            <a:r>
              <a:rPr lang="de-CH" dirty="0">
                <a:latin typeface="+mn-lt"/>
              </a:rPr>
              <a:t> </a:t>
            </a:r>
            <a:r>
              <a:rPr lang="de-CH" dirty="0" err="1">
                <a:latin typeface="+mn-lt"/>
              </a:rPr>
              <a:t>would</a:t>
            </a:r>
            <a:r>
              <a:rPr lang="de-CH" dirty="0">
                <a:latin typeface="+mn-lt"/>
              </a:rPr>
              <a:t> </a:t>
            </a:r>
            <a:r>
              <a:rPr lang="de-CH" dirty="0" err="1">
                <a:latin typeface="+mn-lt"/>
              </a:rPr>
              <a:t>be</a:t>
            </a:r>
            <a:r>
              <a:rPr lang="de-CH" dirty="0">
                <a:latin typeface="+mn-lt"/>
              </a:rPr>
              <a:t>:</a:t>
            </a:r>
          </a:p>
        </p:txBody>
      </p:sp>
      <p:sp>
        <p:nvSpPr>
          <p:cNvPr id="7" name="TextBox 6">
            <a:extLst>
              <a:ext uri="{FF2B5EF4-FFF2-40B4-BE49-F238E27FC236}">
                <a16:creationId xmlns:a16="http://schemas.microsoft.com/office/drawing/2014/main" id="{1B7C166A-A463-09F6-2295-ACFFA2D677E3}"/>
              </a:ext>
            </a:extLst>
          </p:cNvPr>
          <p:cNvSpPr txBox="1"/>
          <p:nvPr/>
        </p:nvSpPr>
        <p:spPr bwMode="auto">
          <a:xfrm>
            <a:off x="1097757" y="2129954"/>
            <a:ext cx="3744416" cy="3970318"/>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3.8698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0.1194%</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3.8357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0.11141%</a:t>
            </a:r>
          </a:p>
          <a:p>
            <a:r>
              <a:rPr lang="de-CH" sz="1400" dirty="0" err="1">
                <a:latin typeface="+mn-lt"/>
              </a:rPr>
              <a:t>Dt</a:t>
            </a:r>
            <a:r>
              <a:rPr lang="de-CH" sz="1400" dirty="0">
                <a:latin typeface="+mn-lt"/>
              </a:rPr>
              <a:t> = -1.4916 mm/c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3.8021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0.098391%</a:t>
            </a:r>
          </a:p>
          <a:p>
            <a:r>
              <a:rPr lang="de-CH" sz="1400" dirty="0" err="1">
                <a:latin typeface="+mn-lt"/>
              </a:rPr>
              <a:t>Dt</a:t>
            </a:r>
            <a:r>
              <a:rPr lang="de-CH" sz="1400" dirty="0">
                <a:latin typeface="+mn-lt"/>
              </a:rPr>
              <a:t> = -1.474 mm/c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3.7691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0.081957%</a:t>
            </a:r>
          </a:p>
          <a:p>
            <a:r>
              <a:rPr lang="de-CH" sz="1400" dirty="0" err="1">
                <a:latin typeface="+mn-lt"/>
              </a:rPr>
              <a:t>Dt</a:t>
            </a:r>
            <a:r>
              <a:rPr lang="de-CH" sz="1400" dirty="0">
                <a:latin typeface="+mn-lt"/>
              </a:rPr>
              <a:t> = -1.4567 mm/c</a:t>
            </a:r>
          </a:p>
        </p:txBody>
      </p:sp>
      <p:sp>
        <p:nvSpPr>
          <p:cNvPr id="8" name="TextBox 7">
            <a:extLst>
              <a:ext uri="{FF2B5EF4-FFF2-40B4-BE49-F238E27FC236}">
                <a16:creationId xmlns:a16="http://schemas.microsoft.com/office/drawing/2014/main" id="{42104DC2-E016-D074-4574-9C3D52D0501B}"/>
              </a:ext>
            </a:extLst>
          </p:cNvPr>
          <p:cNvSpPr txBox="1"/>
          <p:nvPr/>
        </p:nvSpPr>
        <p:spPr bwMode="auto">
          <a:xfrm>
            <a:off x="5159896" y="1052736"/>
            <a:ext cx="3312368" cy="1077218"/>
          </a:xfrm>
          <a:prstGeom prst="rect">
            <a:avLst/>
          </a:prstGeom>
          <a:noFill/>
        </p:spPr>
        <p:txBody>
          <a:bodyPr wrap="square" rtlCol="0">
            <a:spAutoFit/>
          </a:bodyPr>
          <a:lstStyle/>
          <a:p>
            <a:r>
              <a:rPr lang="de-CH" dirty="0">
                <a:latin typeface="+mn-lt"/>
              </a:rPr>
              <a:t>The </a:t>
            </a:r>
            <a:r>
              <a:rPr lang="de-CH" dirty="0" err="1">
                <a:latin typeface="+mn-lt"/>
              </a:rPr>
              <a:t>bunches</a:t>
            </a:r>
            <a:r>
              <a:rPr lang="de-CH" dirty="0">
                <a:latin typeface="+mn-lt"/>
              </a:rPr>
              <a:t> will </a:t>
            </a:r>
            <a:r>
              <a:rPr lang="de-CH" dirty="0" err="1">
                <a:latin typeface="+mn-lt"/>
              </a:rPr>
              <a:t>have</a:t>
            </a:r>
            <a:r>
              <a:rPr lang="de-CH" dirty="0">
                <a:latin typeface="+mn-lt"/>
              </a:rPr>
              <a:t> a </a:t>
            </a:r>
            <a:r>
              <a:rPr lang="de-CH" dirty="0" err="1">
                <a:latin typeface="+mn-lt"/>
              </a:rPr>
              <a:t>distance</a:t>
            </a:r>
            <a:r>
              <a:rPr lang="de-CH" dirty="0">
                <a:latin typeface="+mn-lt"/>
              </a:rPr>
              <a:t> due </a:t>
            </a:r>
            <a:r>
              <a:rPr lang="de-CH" dirty="0" err="1">
                <a:latin typeface="+mn-lt"/>
              </a:rPr>
              <a:t>to</a:t>
            </a:r>
            <a:r>
              <a:rPr lang="de-CH" dirty="0">
                <a:latin typeface="+mn-lt"/>
              </a:rPr>
              <a:t> </a:t>
            </a:r>
            <a:r>
              <a:rPr lang="de-CH" dirty="0" err="1">
                <a:latin typeface="+mn-lt"/>
              </a:rPr>
              <a:t>the</a:t>
            </a:r>
            <a:r>
              <a:rPr lang="de-CH" dirty="0">
                <a:latin typeface="+mn-lt"/>
              </a:rPr>
              <a:t> R56. In </a:t>
            </a:r>
            <a:r>
              <a:rPr lang="de-CH" dirty="0" err="1">
                <a:latin typeface="+mn-lt"/>
              </a:rPr>
              <a:t>the</a:t>
            </a:r>
            <a:r>
              <a:rPr lang="de-CH" dirty="0">
                <a:latin typeface="+mn-lt"/>
              </a:rPr>
              <a:t> NC </a:t>
            </a:r>
            <a:r>
              <a:rPr lang="de-CH" dirty="0" err="1">
                <a:latin typeface="+mn-lt"/>
              </a:rPr>
              <a:t>case</a:t>
            </a:r>
            <a:r>
              <a:rPr lang="de-CH" dirty="0">
                <a:latin typeface="+mn-lt"/>
              </a:rPr>
              <a:t> (R56 = 0.4 m) </a:t>
            </a:r>
            <a:r>
              <a:rPr lang="de-CH" dirty="0" err="1">
                <a:latin typeface="+mn-lt"/>
              </a:rPr>
              <a:t>the</a:t>
            </a:r>
            <a:r>
              <a:rPr lang="de-CH" dirty="0">
                <a:latin typeface="+mn-lt"/>
              </a:rPr>
              <a:t> </a:t>
            </a:r>
            <a:r>
              <a:rPr lang="de-CH" dirty="0" err="1">
                <a:latin typeface="+mn-lt"/>
              </a:rPr>
              <a:t>distance</a:t>
            </a:r>
            <a:r>
              <a:rPr lang="de-CH" dirty="0">
                <a:latin typeface="+mn-lt"/>
              </a:rPr>
              <a:t> </a:t>
            </a:r>
            <a:r>
              <a:rPr lang="de-CH" dirty="0" err="1">
                <a:latin typeface="+mn-lt"/>
              </a:rPr>
              <a:t>would</a:t>
            </a:r>
            <a:r>
              <a:rPr lang="de-CH" dirty="0">
                <a:latin typeface="+mn-lt"/>
              </a:rPr>
              <a:t> </a:t>
            </a:r>
            <a:r>
              <a:rPr lang="de-CH" dirty="0" err="1">
                <a:latin typeface="+mn-lt"/>
              </a:rPr>
              <a:t>be</a:t>
            </a:r>
            <a:r>
              <a:rPr lang="de-CH" dirty="0">
                <a:latin typeface="+mn-lt"/>
              </a:rPr>
              <a:t> </a:t>
            </a:r>
            <a:r>
              <a:rPr lang="de-CH" b="1" dirty="0" err="1">
                <a:solidFill>
                  <a:srgbClr val="0F90FF"/>
                </a:solidFill>
                <a:latin typeface="+mn-lt"/>
              </a:rPr>
              <a:t>without</a:t>
            </a:r>
            <a:r>
              <a:rPr lang="de-CH" b="1" dirty="0">
                <a:solidFill>
                  <a:srgbClr val="0F90FF"/>
                </a:solidFill>
                <a:latin typeface="+mn-lt"/>
              </a:rPr>
              <a:t> </a:t>
            </a:r>
            <a:r>
              <a:rPr lang="de-CH" b="1" dirty="0" err="1">
                <a:solidFill>
                  <a:srgbClr val="0F90FF"/>
                </a:solidFill>
                <a:latin typeface="+mn-lt"/>
              </a:rPr>
              <a:t>removing</a:t>
            </a:r>
            <a:r>
              <a:rPr lang="de-CH" b="1" dirty="0">
                <a:solidFill>
                  <a:srgbClr val="0F90FF"/>
                </a:solidFill>
                <a:latin typeface="+mn-lt"/>
              </a:rPr>
              <a:t> </a:t>
            </a:r>
            <a:r>
              <a:rPr lang="de-CH" b="1" dirty="0" err="1">
                <a:solidFill>
                  <a:srgbClr val="0F90FF"/>
                </a:solidFill>
                <a:latin typeface="+mn-lt"/>
              </a:rPr>
              <a:t>the</a:t>
            </a:r>
            <a:r>
              <a:rPr lang="de-CH" b="1" dirty="0">
                <a:solidFill>
                  <a:srgbClr val="0F90FF"/>
                </a:solidFill>
                <a:latin typeface="+mn-lt"/>
              </a:rPr>
              <a:t> </a:t>
            </a:r>
            <a:r>
              <a:rPr lang="de-CH" b="1" dirty="0" err="1">
                <a:solidFill>
                  <a:srgbClr val="0F90FF"/>
                </a:solidFill>
                <a:latin typeface="+mn-lt"/>
              </a:rPr>
              <a:t>lambda</a:t>
            </a:r>
            <a:r>
              <a:rPr lang="de-CH" dirty="0">
                <a:latin typeface="+mn-lt"/>
              </a:rPr>
              <a:t>:</a:t>
            </a:r>
          </a:p>
        </p:txBody>
      </p:sp>
      <p:sp>
        <p:nvSpPr>
          <p:cNvPr id="10" name="TextBox 9">
            <a:extLst>
              <a:ext uri="{FF2B5EF4-FFF2-40B4-BE49-F238E27FC236}">
                <a16:creationId xmlns:a16="http://schemas.microsoft.com/office/drawing/2014/main" id="{5140E7EC-347D-4F5F-8F9F-4C80284993F6}"/>
              </a:ext>
            </a:extLst>
          </p:cNvPr>
          <p:cNvSpPr txBox="1"/>
          <p:nvPr/>
        </p:nvSpPr>
        <p:spPr bwMode="auto">
          <a:xfrm>
            <a:off x="5159897" y="2112333"/>
            <a:ext cx="3240360" cy="4216539"/>
          </a:xfrm>
          <a:prstGeom prst="rect">
            <a:avLst/>
          </a:prstGeom>
          <a:noFill/>
        </p:spPr>
        <p:txBody>
          <a:bodyPr wrap="square">
            <a:spAutoFit/>
          </a:bodyPr>
          <a:lstStyle/>
          <a:p>
            <a:r>
              <a:rPr lang="de-CH" sz="1400" dirty="0">
                <a:latin typeface="+mn-lt"/>
              </a:rPr>
              <a:t>Final </a:t>
            </a:r>
            <a:r>
              <a:rPr lang="de-CH" sz="1400" dirty="0" err="1">
                <a:latin typeface="+mn-lt"/>
              </a:rPr>
              <a:t>bunches</a:t>
            </a:r>
            <a:r>
              <a:rPr lang="de-CH" sz="1400" dirty="0">
                <a:latin typeface="+mn-lt"/>
              </a:rPr>
              <a:t> n. 1</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3.8698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0.1194%</a:t>
            </a:r>
          </a:p>
          <a:p>
            <a:r>
              <a:rPr lang="de-CH" sz="1400" dirty="0">
                <a:latin typeface="+mn-lt"/>
              </a:rPr>
              <a:t>Mean time = 1056572.0384 mm/c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2</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3.8357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0.11141%</a:t>
            </a:r>
          </a:p>
          <a:p>
            <a:r>
              <a:rPr lang="de-CH" sz="1400" dirty="0" err="1">
                <a:latin typeface="+mn-lt"/>
              </a:rPr>
              <a:t>Dt</a:t>
            </a:r>
            <a:r>
              <a:rPr lang="de-CH" sz="1400" dirty="0">
                <a:latin typeface="+mn-lt"/>
              </a:rPr>
              <a:t> = 105.5772 mm/c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3</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3.8021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0.098391%</a:t>
            </a:r>
          </a:p>
          <a:p>
            <a:r>
              <a:rPr lang="de-CH" sz="1400" dirty="0" err="1">
                <a:latin typeface="+mn-lt"/>
              </a:rPr>
              <a:t>Dt</a:t>
            </a:r>
            <a:r>
              <a:rPr lang="de-CH" sz="1400" dirty="0">
                <a:latin typeface="+mn-lt"/>
              </a:rPr>
              <a:t> = 105.5947 mm/c</a:t>
            </a:r>
          </a:p>
          <a:p>
            <a:endParaRPr lang="de-CH" sz="1400" dirty="0">
              <a:latin typeface="+mn-lt"/>
            </a:endParaRPr>
          </a:p>
          <a:p>
            <a:r>
              <a:rPr lang="de-CH" sz="1400" dirty="0">
                <a:latin typeface="+mn-lt"/>
              </a:rPr>
              <a:t>Final </a:t>
            </a:r>
            <a:r>
              <a:rPr lang="de-CH" sz="1400" dirty="0" err="1">
                <a:latin typeface="+mn-lt"/>
              </a:rPr>
              <a:t>bunches</a:t>
            </a:r>
            <a:r>
              <a:rPr lang="de-CH" sz="1400" dirty="0">
                <a:latin typeface="+mn-lt"/>
              </a:rPr>
              <a:t> n. 4</a:t>
            </a:r>
          </a:p>
          <a:p>
            <a:r>
              <a:rPr lang="de-CH" sz="1400" dirty="0" err="1">
                <a:latin typeface="+mn-lt"/>
              </a:rPr>
              <a:t>rms</a:t>
            </a:r>
            <a:r>
              <a:rPr lang="de-CH" sz="1400" dirty="0">
                <a:latin typeface="+mn-lt"/>
              </a:rPr>
              <a:t> </a:t>
            </a:r>
            <a:r>
              <a:rPr lang="de-CH" sz="1400" dirty="0" err="1">
                <a:latin typeface="+mn-lt"/>
              </a:rPr>
              <a:t>bunch</a:t>
            </a:r>
            <a:r>
              <a:rPr lang="de-CH" sz="1400" dirty="0">
                <a:latin typeface="+mn-lt"/>
              </a:rPr>
              <a:t> </a:t>
            </a:r>
            <a:r>
              <a:rPr lang="de-CH" sz="1400" dirty="0" err="1">
                <a:latin typeface="+mn-lt"/>
              </a:rPr>
              <a:t>length</a:t>
            </a:r>
            <a:r>
              <a:rPr lang="de-CH" sz="1400" dirty="0">
                <a:latin typeface="+mn-lt"/>
              </a:rPr>
              <a:t> = 3.7691 mm</a:t>
            </a:r>
          </a:p>
          <a:p>
            <a:r>
              <a:rPr lang="de-CH" sz="1400" dirty="0" err="1">
                <a:latin typeface="+mn-lt"/>
              </a:rPr>
              <a:t>rms</a:t>
            </a:r>
            <a:r>
              <a:rPr lang="de-CH" sz="1400" dirty="0">
                <a:latin typeface="+mn-lt"/>
              </a:rPr>
              <a:t> </a:t>
            </a:r>
            <a:r>
              <a:rPr lang="de-CH" sz="1400" dirty="0" err="1">
                <a:latin typeface="+mn-lt"/>
              </a:rPr>
              <a:t>dp</a:t>
            </a:r>
            <a:r>
              <a:rPr lang="de-CH" sz="1400" dirty="0">
                <a:latin typeface="+mn-lt"/>
              </a:rPr>
              <a:t>/p = 0.081957%</a:t>
            </a:r>
          </a:p>
          <a:p>
            <a:r>
              <a:rPr lang="de-CH" sz="1400" dirty="0" err="1">
                <a:latin typeface="+mn-lt"/>
              </a:rPr>
              <a:t>Dt</a:t>
            </a:r>
            <a:r>
              <a:rPr lang="de-CH" sz="1400" dirty="0">
                <a:latin typeface="+mn-lt"/>
              </a:rPr>
              <a:t> = 105.612 mm/c</a:t>
            </a:r>
          </a:p>
        </p:txBody>
      </p:sp>
      <p:sp>
        <p:nvSpPr>
          <p:cNvPr id="11" name="TextBox 10">
            <a:extLst>
              <a:ext uri="{FF2B5EF4-FFF2-40B4-BE49-F238E27FC236}">
                <a16:creationId xmlns:a16="http://schemas.microsoft.com/office/drawing/2014/main" id="{C02A71F8-E613-720B-7AA8-50E78E8D2C32}"/>
              </a:ext>
            </a:extLst>
          </p:cNvPr>
          <p:cNvSpPr txBox="1"/>
          <p:nvPr/>
        </p:nvSpPr>
        <p:spPr bwMode="auto">
          <a:xfrm>
            <a:off x="8789988" y="2111986"/>
            <a:ext cx="3138660" cy="1077218"/>
          </a:xfrm>
          <a:prstGeom prst="rect">
            <a:avLst/>
          </a:prstGeom>
          <a:noFill/>
        </p:spPr>
        <p:txBody>
          <a:bodyPr wrap="square" rtlCol="0">
            <a:spAutoFit/>
          </a:bodyPr>
          <a:lstStyle/>
          <a:p>
            <a:r>
              <a:rPr lang="de-CH" dirty="0">
                <a:latin typeface="+mn-lt"/>
              </a:rPr>
              <a:t>This </a:t>
            </a:r>
            <a:r>
              <a:rPr lang="de-CH" dirty="0" err="1">
                <a:latin typeface="+mn-lt"/>
              </a:rPr>
              <a:t>should</a:t>
            </a:r>
            <a:r>
              <a:rPr lang="de-CH" dirty="0">
                <a:latin typeface="+mn-lt"/>
              </a:rPr>
              <a:t> </a:t>
            </a:r>
            <a:r>
              <a:rPr lang="de-CH" dirty="0" err="1">
                <a:latin typeface="+mn-lt"/>
              </a:rPr>
              <a:t>correspoond</a:t>
            </a:r>
            <a:r>
              <a:rPr lang="de-CH" dirty="0">
                <a:latin typeface="+mn-lt"/>
              </a:rPr>
              <a:t> </a:t>
            </a:r>
            <a:r>
              <a:rPr lang="de-CH" dirty="0" err="1">
                <a:latin typeface="+mn-lt"/>
              </a:rPr>
              <a:t>to</a:t>
            </a:r>
            <a:r>
              <a:rPr lang="de-CH" dirty="0">
                <a:latin typeface="+mn-lt"/>
              </a:rPr>
              <a:t> </a:t>
            </a:r>
            <a:r>
              <a:rPr lang="de-CH" dirty="0" err="1">
                <a:latin typeface="+mn-lt"/>
              </a:rPr>
              <a:t>about</a:t>
            </a:r>
            <a:r>
              <a:rPr lang="de-CH" dirty="0">
                <a:latin typeface="+mn-lt"/>
              </a:rPr>
              <a:t> 5 </a:t>
            </a:r>
            <a:r>
              <a:rPr lang="de-CH" dirty="0" err="1">
                <a:latin typeface="+mn-lt"/>
              </a:rPr>
              <a:t>deg</a:t>
            </a:r>
            <a:r>
              <a:rPr lang="de-CH" dirty="0">
                <a:latin typeface="+mn-lt"/>
              </a:rPr>
              <a:t> in S-band, but </a:t>
            </a:r>
            <a:r>
              <a:rPr lang="de-CH" dirty="0" err="1">
                <a:latin typeface="+mn-lt"/>
              </a:rPr>
              <a:t>the</a:t>
            </a:r>
            <a:r>
              <a:rPr lang="de-CH" dirty="0">
                <a:latin typeface="+mn-lt"/>
              </a:rPr>
              <a:t> f </a:t>
            </a:r>
            <a:r>
              <a:rPr lang="de-CH" dirty="0" err="1">
                <a:latin typeface="+mn-lt"/>
              </a:rPr>
              <a:t>downstream</a:t>
            </a:r>
            <a:r>
              <a:rPr lang="de-CH" dirty="0">
                <a:latin typeface="+mn-lt"/>
              </a:rPr>
              <a:t> </a:t>
            </a:r>
            <a:r>
              <a:rPr lang="de-CH" dirty="0" err="1">
                <a:latin typeface="+mn-lt"/>
              </a:rPr>
              <a:t>of</a:t>
            </a:r>
            <a:r>
              <a:rPr lang="de-CH" dirty="0">
                <a:latin typeface="+mn-lt"/>
              </a:rPr>
              <a:t> EC </a:t>
            </a:r>
            <a:r>
              <a:rPr lang="de-CH" dirty="0" err="1">
                <a:latin typeface="+mn-lt"/>
              </a:rPr>
              <a:t>is</a:t>
            </a:r>
            <a:r>
              <a:rPr lang="de-CH" dirty="0">
                <a:latin typeface="+mn-lt"/>
              </a:rPr>
              <a:t> 800 MHz </a:t>
            </a:r>
            <a:r>
              <a:rPr lang="de-CH" dirty="0">
                <a:latin typeface="+mn-lt"/>
                <a:sym typeface="Wingdings" panose="05000000000000000000" pitchFamily="2" charset="2"/>
              </a:rPr>
              <a:t> 1.4 </a:t>
            </a:r>
            <a:r>
              <a:rPr lang="de-CH" dirty="0" err="1">
                <a:latin typeface="+mn-lt"/>
                <a:sym typeface="Wingdings" panose="05000000000000000000" pitchFamily="2" charset="2"/>
              </a:rPr>
              <a:t>deg</a:t>
            </a:r>
            <a:r>
              <a:rPr lang="de-CH" dirty="0">
                <a:latin typeface="+mn-lt"/>
                <a:sym typeface="Wingdings" panose="05000000000000000000" pitchFamily="2" charset="2"/>
              </a:rPr>
              <a:t> </a:t>
            </a:r>
            <a:endParaRPr lang="de-CH" dirty="0">
              <a:latin typeface="+mn-lt"/>
            </a:endParaRPr>
          </a:p>
        </p:txBody>
      </p:sp>
      <p:sp>
        <p:nvSpPr>
          <p:cNvPr id="2" name="TextBox 1">
            <a:extLst>
              <a:ext uri="{FF2B5EF4-FFF2-40B4-BE49-F238E27FC236}">
                <a16:creationId xmlns:a16="http://schemas.microsoft.com/office/drawing/2014/main" id="{80B734CA-E5D4-88A5-A1BD-42B8AD04495F}"/>
              </a:ext>
            </a:extLst>
          </p:cNvPr>
          <p:cNvSpPr txBox="1"/>
          <p:nvPr/>
        </p:nvSpPr>
        <p:spPr bwMode="auto">
          <a:xfrm>
            <a:off x="8782736" y="3668797"/>
            <a:ext cx="3138660" cy="830997"/>
          </a:xfrm>
          <a:prstGeom prst="rect">
            <a:avLst/>
          </a:prstGeom>
          <a:noFill/>
        </p:spPr>
        <p:txBody>
          <a:bodyPr wrap="square" rtlCol="0">
            <a:spAutoFit/>
          </a:bodyPr>
          <a:lstStyle/>
          <a:p>
            <a:r>
              <a:rPr lang="de-CH" dirty="0">
                <a:latin typeface="+mn-lt"/>
              </a:rPr>
              <a:t>This </a:t>
            </a:r>
            <a:r>
              <a:rPr lang="de-CH" dirty="0" err="1">
                <a:latin typeface="+mn-lt"/>
              </a:rPr>
              <a:t>for</a:t>
            </a:r>
            <a:r>
              <a:rPr lang="de-CH" dirty="0">
                <a:latin typeface="+mn-lt"/>
              </a:rPr>
              <a:t> R56 = 0.4 m. In </a:t>
            </a:r>
            <a:r>
              <a:rPr lang="de-CH" dirty="0" err="1">
                <a:latin typeface="+mn-lt"/>
              </a:rPr>
              <a:t>case</a:t>
            </a:r>
            <a:r>
              <a:rPr lang="de-CH" dirty="0">
                <a:latin typeface="+mn-lt"/>
              </a:rPr>
              <a:t> </a:t>
            </a:r>
            <a:r>
              <a:rPr lang="de-CH" dirty="0" err="1">
                <a:latin typeface="+mn-lt"/>
              </a:rPr>
              <a:t>of</a:t>
            </a:r>
            <a:r>
              <a:rPr lang="de-CH" dirty="0">
                <a:latin typeface="+mn-lt"/>
              </a:rPr>
              <a:t> R56 = 0.8 m, </a:t>
            </a:r>
            <a:r>
              <a:rPr lang="de-CH" dirty="0" err="1">
                <a:latin typeface="+mn-lt"/>
              </a:rPr>
              <a:t>these</a:t>
            </a:r>
            <a:r>
              <a:rPr lang="de-CH" dirty="0">
                <a:latin typeface="+mn-lt"/>
              </a:rPr>
              <a:t> </a:t>
            </a:r>
            <a:r>
              <a:rPr lang="de-CH" dirty="0" err="1">
                <a:latin typeface="+mn-lt"/>
              </a:rPr>
              <a:t>numbers</a:t>
            </a:r>
            <a:r>
              <a:rPr lang="de-CH" dirty="0">
                <a:latin typeface="+mn-lt"/>
              </a:rPr>
              <a:t> will </a:t>
            </a:r>
            <a:r>
              <a:rPr lang="de-CH" dirty="0" err="1">
                <a:latin typeface="+mn-lt"/>
              </a:rPr>
              <a:t>be</a:t>
            </a:r>
            <a:r>
              <a:rPr lang="de-CH" dirty="0">
                <a:latin typeface="+mn-lt"/>
              </a:rPr>
              <a:t> </a:t>
            </a:r>
            <a:r>
              <a:rPr lang="de-CH" dirty="0" err="1">
                <a:latin typeface="+mn-lt"/>
              </a:rPr>
              <a:t>doubled</a:t>
            </a:r>
            <a:endParaRPr lang="de-CH" dirty="0">
              <a:latin typeface="+mn-lt"/>
            </a:endParaRPr>
          </a:p>
        </p:txBody>
      </p:sp>
      <p:sp>
        <p:nvSpPr>
          <p:cNvPr id="6" name="TextBox 5">
            <a:extLst>
              <a:ext uri="{FF2B5EF4-FFF2-40B4-BE49-F238E27FC236}">
                <a16:creationId xmlns:a16="http://schemas.microsoft.com/office/drawing/2014/main" id="{C965B974-8174-60B3-7150-932546E82EC9}"/>
              </a:ext>
            </a:extLst>
          </p:cNvPr>
          <p:cNvSpPr txBox="1"/>
          <p:nvPr/>
        </p:nvSpPr>
        <p:spPr bwMode="auto">
          <a:xfrm>
            <a:off x="8739541" y="182980"/>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15976442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192B4A-F6C6-364D-E341-E6FD1D88197E}"/>
              </a:ext>
            </a:extLst>
          </p:cNvPr>
          <p:cNvSpPr>
            <a:spLocks noGrp="1"/>
          </p:cNvSpPr>
          <p:nvPr>
            <p:ph type="title"/>
          </p:nvPr>
        </p:nvSpPr>
        <p:spPr/>
        <p:txBody>
          <a:bodyPr/>
          <a:lstStyle/>
          <a:p>
            <a:r>
              <a:rPr lang="en-US" dirty="0"/>
              <a:t>Fine tuning multi-bunch</a:t>
            </a:r>
            <a:endParaRPr lang="de-CH" dirty="0"/>
          </a:p>
        </p:txBody>
      </p:sp>
      <p:sp>
        <p:nvSpPr>
          <p:cNvPr id="4" name="Slide Number Placeholder 3">
            <a:extLst>
              <a:ext uri="{FF2B5EF4-FFF2-40B4-BE49-F238E27FC236}">
                <a16:creationId xmlns:a16="http://schemas.microsoft.com/office/drawing/2014/main" id="{6B94C4B8-3391-B925-B190-62D9B794EFD7}"/>
              </a:ext>
            </a:extLst>
          </p:cNvPr>
          <p:cNvSpPr>
            <a:spLocks noGrp="1"/>
          </p:cNvSpPr>
          <p:nvPr>
            <p:ph type="sldNum" sz="quarter" idx="16"/>
          </p:nvPr>
        </p:nvSpPr>
        <p:spPr/>
        <p:txBody>
          <a:bodyPr/>
          <a:lstStyle/>
          <a:p>
            <a:pPr algn="r">
              <a:defRPr/>
            </a:pPr>
            <a:r>
              <a:rPr lang="de-DE"/>
              <a:t>page </a:t>
            </a:r>
            <a:fld id="{EBC07571-3134-BB4B-B83F-1A9FE18D34F3}" type="slidenum">
              <a:rPr lang="de-DE" smtClean="0"/>
              <a:t>81</a:t>
            </a:fld>
            <a:endParaRPr lang="de-DE"/>
          </a:p>
        </p:txBody>
      </p:sp>
      <p:pic>
        <p:nvPicPr>
          <p:cNvPr id="6" name="Picture 5">
            <a:extLst>
              <a:ext uri="{FF2B5EF4-FFF2-40B4-BE49-F238E27FC236}">
                <a16:creationId xmlns:a16="http://schemas.microsoft.com/office/drawing/2014/main" id="{94D7FC38-8C85-7C1E-CE4C-481036B3B615}"/>
              </a:ext>
            </a:extLst>
          </p:cNvPr>
          <p:cNvPicPr>
            <a:picLocks noChangeAspect="1"/>
          </p:cNvPicPr>
          <p:nvPr/>
        </p:nvPicPr>
        <p:blipFill>
          <a:blip r:embed="rId2"/>
          <a:stretch>
            <a:fillRect/>
          </a:stretch>
        </p:blipFill>
        <p:spPr>
          <a:xfrm>
            <a:off x="695400" y="731694"/>
            <a:ext cx="2974967" cy="2162594"/>
          </a:xfrm>
          <a:prstGeom prst="rect">
            <a:avLst/>
          </a:prstGeom>
        </p:spPr>
      </p:pic>
      <p:sp>
        <p:nvSpPr>
          <p:cNvPr id="8" name="TextBox 7">
            <a:extLst>
              <a:ext uri="{FF2B5EF4-FFF2-40B4-BE49-F238E27FC236}">
                <a16:creationId xmlns:a16="http://schemas.microsoft.com/office/drawing/2014/main" id="{B270C42F-8384-6A6A-60AF-3109CA6969B0}"/>
              </a:ext>
            </a:extLst>
          </p:cNvPr>
          <p:cNvSpPr txBox="1"/>
          <p:nvPr/>
        </p:nvSpPr>
        <p:spPr bwMode="auto">
          <a:xfrm>
            <a:off x="839416" y="2896173"/>
            <a:ext cx="2376264" cy="3970318"/>
          </a:xfrm>
          <a:prstGeom prst="rect">
            <a:avLst/>
          </a:prstGeom>
          <a:noFill/>
        </p:spPr>
        <p:txBody>
          <a:bodyPr wrap="square">
            <a:spAutoFit/>
          </a:bodyPr>
          <a:lstStyle/>
          <a:p>
            <a:r>
              <a:rPr lang="de-CH" sz="1200" dirty="0">
                <a:latin typeface="+mn-lt"/>
              </a:rPr>
              <a:t>Final </a:t>
            </a:r>
            <a:r>
              <a:rPr lang="de-CH" sz="1200" dirty="0" err="1">
                <a:latin typeface="+mn-lt"/>
              </a:rPr>
              <a:t>bunches</a:t>
            </a:r>
            <a:r>
              <a:rPr lang="de-CH" sz="1200" dirty="0">
                <a:latin typeface="+mn-lt"/>
              </a:rPr>
              <a:t> n. 1</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3.9336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0.11035%</a:t>
            </a:r>
          </a:p>
          <a:p>
            <a:endParaRPr lang="de-CH" sz="1200" dirty="0">
              <a:latin typeface="+mn-lt"/>
            </a:endParaRPr>
          </a:p>
          <a:p>
            <a:r>
              <a:rPr lang="de-CH" sz="1200" dirty="0">
                <a:latin typeface="+mn-lt"/>
              </a:rPr>
              <a:t>Final </a:t>
            </a:r>
            <a:r>
              <a:rPr lang="de-CH" sz="1200" dirty="0" err="1">
                <a:latin typeface="+mn-lt"/>
              </a:rPr>
              <a:t>bunches</a:t>
            </a:r>
            <a:r>
              <a:rPr lang="de-CH" sz="1200" dirty="0">
                <a:latin typeface="+mn-lt"/>
              </a:rPr>
              <a:t> n. 2</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3.8985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0.10111%</a:t>
            </a:r>
          </a:p>
          <a:p>
            <a:r>
              <a:rPr lang="de-CH" sz="1200" dirty="0" err="1">
                <a:latin typeface="+mn-lt"/>
              </a:rPr>
              <a:t>Dt</a:t>
            </a:r>
            <a:r>
              <a:rPr lang="de-CH" sz="1200" dirty="0">
                <a:latin typeface="+mn-lt"/>
              </a:rPr>
              <a:t> = -1.2156 mm/c</a:t>
            </a:r>
          </a:p>
          <a:p>
            <a:r>
              <a:rPr lang="de-CH" sz="1200" dirty="0" err="1">
                <a:latin typeface="+mn-lt"/>
              </a:rPr>
              <a:t>Dp</a:t>
            </a:r>
            <a:r>
              <a:rPr lang="de-CH" sz="1200" dirty="0">
                <a:latin typeface="+mn-lt"/>
              </a:rPr>
              <a:t> = 16.4279 MeV/c</a:t>
            </a:r>
          </a:p>
          <a:p>
            <a:endParaRPr lang="de-CH" sz="1200" dirty="0">
              <a:latin typeface="+mn-lt"/>
            </a:endParaRPr>
          </a:p>
          <a:p>
            <a:r>
              <a:rPr lang="de-CH" sz="1200" dirty="0">
                <a:latin typeface="+mn-lt"/>
              </a:rPr>
              <a:t>Final </a:t>
            </a:r>
            <a:r>
              <a:rPr lang="de-CH" sz="1200" dirty="0" err="1">
                <a:latin typeface="+mn-lt"/>
              </a:rPr>
              <a:t>bunches</a:t>
            </a:r>
            <a:r>
              <a:rPr lang="de-CH" sz="1200" dirty="0">
                <a:latin typeface="+mn-lt"/>
              </a:rPr>
              <a:t> n. 3</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3.864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0.088302%</a:t>
            </a:r>
          </a:p>
          <a:p>
            <a:r>
              <a:rPr lang="de-CH" sz="1200" dirty="0" err="1">
                <a:latin typeface="+mn-lt"/>
              </a:rPr>
              <a:t>Dt</a:t>
            </a:r>
            <a:r>
              <a:rPr lang="de-CH" sz="1200" dirty="0">
                <a:latin typeface="+mn-lt"/>
              </a:rPr>
              <a:t> = -1.2011 mm/c</a:t>
            </a:r>
          </a:p>
          <a:p>
            <a:r>
              <a:rPr lang="de-CH" sz="1200" dirty="0" err="1">
                <a:latin typeface="+mn-lt"/>
              </a:rPr>
              <a:t>Dp</a:t>
            </a:r>
            <a:r>
              <a:rPr lang="de-CH" sz="1200" dirty="0">
                <a:latin typeface="+mn-lt"/>
              </a:rPr>
              <a:t> = 17.4975 MeV/c</a:t>
            </a:r>
          </a:p>
          <a:p>
            <a:endParaRPr lang="de-CH" sz="1200" dirty="0">
              <a:latin typeface="+mn-lt"/>
            </a:endParaRPr>
          </a:p>
          <a:p>
            <a:r>
              <a:rPr lang="de-CH" sz="1200" dirty="0">
                <a:latin typeface="+mn-lt"/>
              </a:rPr>
              <a:t>Final </a:t>
            </a:r>
            <a:r>
              <a:rPr lang="de-CH" sz="1200" dirty="0" err="1">
                <a:latin typeface="+mn-lt"/>
              </a:rPr>
              <a:t>bunches</a:t>
            </a:r>
            <a:r>
              <a:rPr lang="de-CH" sz="1200" dirty="0">
                <a:latin typeface="+mn-lt"/>
              </a:rPr>
              <a:t> n. 4</a:t>
            </a:r>
          </a:p>
          <a:p>
            <a:r>
              <a:rPr lang="de-CH" sz="1200" dirty="0" err="1">
                <a:latin typeface="+mn-lt"/>
              </a:rPr>
              <a:t>rms</a:t>
            </a:r>
            <a:r>
              <a:rPr lang="de-CH" sz="1200" dirty="0">
                <a:latin typeface="+mn-lt"/>
              </a:rPr>
              <a:t> </a:t>
            </a:r>
            <a:r>
              <a:rPr lang="de-CH" sz="1200" dirty="0" err="1">
                <a:latin typeface="+mn-lt"/>
              </a:rPr>
              <a:t>bunch</a:t>
            </a:r>
            <a:r>
              <a:rPr lang="de-CH" sz="1200" dirty="0">
                <a:latin typeface="+mn-lt"/>
              </a:rPr>
              <a:t> </a:t>
            </a:r>
            <a:r>
              <a:rPr lang="de-CH" sz="1200" dirty="0" err="1">
                <a:latin typeface="+mn-lt"/>
              </a:rPr>
              <a:t>length</a:t>
            </a:r>
            <a:r>
              <a:rPr lang="de-CH" sz="1200" dirty="0">
                <a:latin typeface="+mn-lt"/>
              </a:rPr>
              <a:t> = 3.83 mm</a:t>
            </a:r>
          </a:p>
          <a:p>
            <a:r>
              <a:rPr lang="de-CH" sz="1200" dirty="0" err="1">
                <a:latin typeface="+mn-lt"/>
              </a:rPr>
              <a:t>rms</a:t>
            </a:r>
            <a:r>
              <a:rPr lang="de-CH" sz="1200" dirty="0">
                <a:latin typeface="+mn-lt"/>
              </a:rPr>
              <a:t> </a:t>
            </a:r>
            <a:r>
              <a:rPr lang="de-CH" sz="1200" dirty="0" err="1">
                <a:latin typeface="+mn-lt"/>
              </a:rPr>
              <a:t>dp</a:t>
            </a:r>
            <a:r>
              <a:rPr lang="de-CH" sz="1200" dirty="0">
                <a:latin typeface="+mn-lt"/>
              </a:rPr>
              <a:t>/p = 0.073426%</a:t>
            </a:r>
          </a:p>
          <a:p>
            <a:r>
              <a:rPr lang="de-CH" sz="1200" dirty="0" err="1">
                <a:latin typeface="+mn-lt"/>
              </a:rPr>
              <a:t>Dt</a:t>
            </a:r>
            <a:r>
              <a:rPr lang="de-CH" sz="1200" dirty="0">
                <a:latin typeface="+mn-lt"/>
              </a:rPr>
              <a:t> = -1.1869 mm/c</a:t>
            </a:r>
          </a:p>
          <a:p>
            <a:r>
              <a:rPr lang="de-CH" sz="1200" dirty="0" err="1">
                <a:latin typeface="+mn-lt"/>
              </a:rPr>
              <a:t>Dp</a:t>
            </a:r>
            <a:r>
              <a:rPr lang="de-CH" sz="1200" dirty="0">
                <a:latin typeface="+mn-lt"/>
              </a:rPr>
              <a:t> = 18.8822 MeV/c</a:t>
            </a:r>
          </a:p>
        </p:txBody>
      </p:sp>
      <p:sp>
        <p:nvSpPr>
          <p:cNvPr id="10" name="TextBox 9">
            <a:extLst>
              <a:ext uri="{FF2B5EF4-FFF2-40B4-BE49-F238E27FC236}">
                <a16:creationId xmlns:a16="http://schemas.microsoft.com/office/drawing/2014/main" id="{89DD4909-92CB-8E0B-F2F6-43B201ED2AC9}"/>
              </a:ext>
            </a:extLst>
          </p:cNvPr>
          <p:cNvSpPr txBox="1"/>
          <p:nvPr/>
        </p:nvSpPr>
        <p:spPr bwMode="auto">
          <a:xfrm>
            <a:off x="3935759" y="800100"/>
            <a:ext cx="7773645" cy="1600438"/>
          </a:xfrm>
          <a:prstGeom prst="rect">
            <a:avLst/>
          </a:prstGeom>
          <a:noFill/>
        </p:spPr>
        <p:txBody>
          <a:bodyPr wrap="square">
            <a:spAutoFit/>
          </a:bodyPr>
          <a:lstStyle/>
          <a:p>
            <a:r>
              <a:rPr lang="de-CH" sz="1400" dirty="0" err="1">
                <a:latin typeface="+mn-lt"/>
              </a:rPr>
              <a:t>chirp_BC</a:t>
            </a:r>
            <a:r>
              <a:rPr lang="de-CH" sz="1400" dirty="0">
                <a:latin typeface="+mn-lt"/>
              </a:rPr>
              <a:t> = </a:t>
            </a:r>
            <a:r>
              <a:rPr lang="de-CH" sz="1400" b="1" dirty="0">
                <a:solidFill>
                  <a:srgbClr val="0F90FF"/>
                </a:solidFill>
                <a:latin typeface="+mn-lt"/>
              </a:rPr>
              <a:t>-</a:t>
            </a:r>
            <a:r>
              <a:rPr lang="de-CH" sz="1400" dirty="0">
                <a:latin typeface="+mn-lt"/>
              </a:rPr>
              <a:t>5; I NEED MORE WAKEFIELD CHIRP </a:t>
            </a:r>
            <a:r>
              <a:rPr lang="de-CH" sz="1400" dirty="0">
                <a:latin typeface="+mn-lt"/>
                <a:sym typeface="Wingdings" panose="05000000000000000000" pitchFamily="2" charset="2"/>
              </a:rPr>
              <a:t> NEGATIVE SIGN</a:t>
            </a:r>
          </a:p>
          <a:p>
            <a:r>
              <a:rPr lang="de-CH" sz="1400" dirty="0">
                <a:latin typeface="+mn-lt"/>
                <a:sym typeface="Wingdings" panose="05000000000000000000" pitchFamily="2" charset="2"/>
              </a:rPr>
              <a:t>TO BE EVALUATED THE DECHIRP OF THE STRUCTURES DOWNSTREAM THE EC CHICANE</a:t>
            </a:r>
            <a:endParaRPr lang="de-CH" sz="1400" dirty="0">
              <a:latin typeface="+mn-lt"/>
            </a:endParaRPr>
          </a:p>
          <a:p>
            <a:endParaRPr lang="de-CH" sz="1400" dirty="0">
              <a:latin typeface="+mn-lt"/>
            </a:endParaRPr>
          </a:p>
          <a:p>
            <a:r>
              <a:rPr lang="de-CH" sz="1400" dirty="0" err="1">
                <a:latin typeface="+mn-lt"/>
              </a:rPr>
              <a:t>angle_d</a:t>
            </a:r>
            <a:r>
              <a:rPr lang="de-CH" sz="1400" dirty="0">
                <a:latin typeface="+mn-lt"/>
              </a:rPr>
              <a:t> = 0.1124*1.1; </a:t>
            </a:r>
          </a:p>
          <a:p>
            <a:r>
              <a:rPr lang="de-CH" sz="1400" dirty="0" err="1">
                <a:latin typeface="+mn-lt"/>
              </a:rPr>
              <a:t>L_dip</a:t>
            </a:r>
            <a:r>
              <a:rPr lang="de-CH" sz="1400" dirty="0">
                <a:latin typeface="+mn-lt"/>
              </a:rPr>
              <a:t> = 5*1.1; </a:t>
            </a:r>
          </a:p>
          <a:p>
            <a:endParaRPr lang="de-CH" sz="1400" dirty="0">
              <a:latin typeface="+mn-lt"/>
            </a:endParaRPr>
          </a:p>
          <a:p>
            <a:r>
              <a:rPr lang="nl-NL" sz="1400" dirty="0">
                <a:latin typeface="+mn-lt"/>
              </a:rPr>
              <a:t>Lstr_EC = 35.711*1.25</a:t>
            </a:r>
            <a:endParaRPr lang="de-CH" sz="1400" dirty="0">
              <a:latin typeface="+mn-lt"/>
            </a:endParaRPr>
          </a:p>
        </p:txBody>
      </p:sp>
      <p:sp>
        <p:nvSpPr>
          <p:cNvPr id="12" name="TextBox 11">
            <a:extLst>
              <a:ext uri="{FF2B5EF4-FFF2-40B4-BE49-F238E27FC236}">
                <a16:creationId xmlns:a16="http://schemas.microsoft.com/office/drawing/2014/main" id="{37F63454-9DE2-A32A-FE51-9C773F6D965C}"/>
              </a:ext>
            </a:extLst>
          </p:cNvPr>
          <p:cNvSpPr txBox="1"/>
          <p:nvPr/>
        </p:nvSpPr>
        <p:spPr bwMode="auto">
          <a:xfrm>
            <a:off x="3929477" y="3088164"/>
            <a:ext cx="6096000" cy="1077218"/>
          </a:xfrm>
          <a:prstGeom prst="rect">
            <a:avLst/>
          </a:prstGeom>
          <a:noFill/>
        </p:spPr>
        <p:txBody>
          <a:bodyPr wrap="square">
            <a:spAutoFit/>
          </a:bodyPr>
          <a:lstStyle/>
          <a:p>
            <a:r>
              <a:rPr lang="de-CH" dirty="0" err="1"/>
              <a:t>Bunch</a:t>
            </a:r>
            <a:r>
              <a:rPr lang="de-CH" dirty="0"/>
              <a:t> </a:t>
            </a:r>
            <a:r>
              <a:rPr lang="de-CH" dirty="0" err="1"/>
              <a:t>to</a:t>
            </a:r>
            <a:r>
              <a:rPr lang="de-CH" dirty="0"/>
              <a:t> </a:t>
            </a:r>
            <a:r>
              <a:rPr lang="de-CH" dirty="0" err="1"/>
              <a:t>bunch</a:t>
            </a:r>
            <a:r>
              <a:rPr lang="de-CH" dirty="0"/>
              <a:t> </a:t>
            </a:r>
            <a:r>
              <a:rPr lang="de-CH" dirty="0" err="1"/>
              <a:t>compensated</a:t>
            </a:r>
            <a:r>
              <a:rPr lang="de-CH" dirty="0"/>
              <a:t> at: 17.5/20000 = 8.7500e-04</a:t>
            </a:r>
          </a:p>
          <a:p>
            <a:endParaRPr lang="de-CH" dirty="0"/>
          </a:p>
          <a:p>
            <a:r>
              <a:rPr lang="de-CH" dirty="0" err="1"/>
              <a:t>Bunch</a:t>
            </a:r>
            <a:r>
              <a:rPr lang="de-CH" dirty="0"/>
              <a:t> </a:t>
            </a:r>
            <a:r>
              <a:rPr lang="de-CH" dirty="0" err="1"/>
              <a:t>delays</a:t>
            </a:r>
            <a:r>
              <a:rPr lang="de-CH" dirty="0"/>
              <a:t> ~1.2 mm</a:t>
            </a:r>
          </a:p>
          <a:p>
            <a:r>
              <a:rPr lang="de-CH" dirty="0" err="1"/>
              <a:t>Dp</a:t>
            </a:r>
            <a:r>
              <a:rPr lang="de-CH" dirty="0"/>
              <a:t>/p </a:t>
            </a:r>
            <a:r>
              <a:rPr lang="de-CH" dirty="0" err="1"/>
              <a:t>single</a:t>
            </a:r>
            <a:r>
              <a:rPr lang="de-CH" dirty="0"/>
              <a:t> </a:t>
            </a:r>
            <a:r>
              <a:rPr lang="de-CH" dirty="0" err="1"/>
              <a:t>bunch</a:t>
            </a:r>
            <a:r>
              <a:rPr lang="de-CH" dirty="0"/>
              <a:t> ~0.1%</a:t>
            </a:r>
          </a:p>
        </p:txBody>
      </p:sp>
      <p:sp>
        <p:nvSpPr>
          <p:cNvPr id="13" name="TextBox 12">
            <a:extLst>
              <a:ext uri="{FF2B5EF4-FFF2-40B4-BE49-F238E27FC236}">
                <a16:creationId xmlns:a16="http://schemas.microsoft.com/office/drawing/2014/main" id="{916FBF2B-8284-3B72-CFDF-83A03201F896}"/>
              </a:ext>
            </a:extLst>
          </p:cNvPr>
          <p:cNvSpPr txBox="1"/>
          <p:nvPr/>
        </p:nvSpPr>
        <p:spPr bwMode="auto">
          <a:xfrm>
            <a:off x="8739541" y="182980"/>
            <a:ext cx="2973541" cy="523220"/>
          </a:xfrm>
          <a:prstGeom prst="rect">
            <a:avLst/>
          </a:prstGeom>
          <a:noFill/>
        </p:spPr>
        <p:txBody>
          <a:bodyPr wrap="square" rtlCol="0">
            <a:spAutoFit/>
          </a:bodyPr>
          <a:lstStyle/>
          <a:p>
            <a:pPr algn="ctr"/>
            <a:r>
              <a:rPr lang="de-CH" sz="2800" b="1" dirty="0">
                <a:solidFill>
                  <a:srgbClr val="FF0000"/>
                </a:solidFill>
                <a:latin typeface="+mn-lt"/>
              </a:rPr>
              <a:t>SKIP</a:t>
            </a:r>
          </a:p>
        </p:txBody>
      </p:sp>
    </p:spTree>
    <p:extLst>
      <p:ext uri="{BB962C8B-B14F-4D97-AF65-F5344CB8AC3E}">
        <p14:creationId xmlns:p14="http://schemas.microsoft.com/office/powerpoint/2010/main" val="1538123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B63036-F887-743E-EFF2-E3F84AA5585E}"/>
              </a:ext>
            </a:extLst>
          </p:cNvPr>
          <p:cNvSpPr>
            <a:spLocks noGrp="1"/>
          </p:cNvSpPr>
          <p:nvPr>
            <p:ph type="title"/>
          </p:nvPr>
        </p:nvSpPr>
        <p:spPr/>
        <p:txBody>
          <a:bodyPr/>
          <a:lstStyle/>
          <a:p>
            <a:r>
              <a:rPr lang="en-US" dirty="0"/>
              <a:t>Mail to Iryna (02/09/2024)</a:t>
            </a:r>
            <a:endParaRPr lang="de-CH" dirty="0"/>
          </a:p>
        </p:txBody>
      </p:sp>
      <p:sp>
        <p:nvSpPr>
          <p:cNvPr id="4" name="Slide Number Placeholder 3">
            <a:extLst>
              <a:ext uri="{FF2B5EF4-FFF2-40B4-BE49-F238E27FC236}">
                <a16:creationId xmlns:a16="http://schemas.microsoft.com/office/drawing/2014/main" id="{7B92F03E-254C-D8E0-4B72-CBFFF621EF43}"/>
              </a:ext>
            </a:extLst>
          </p:cNvPr>
          <p:cNvSpPr>
            <a:spLocks noGrp="1"/>
          </p:cNvSpPr>
          <p:nvPr>
            <p:ph type="sldNum" sz="quarter" idx="16"/>
          </p:nvPr>
        </p:nvSpPr>
        <p:spPr/>
        <p:txBody>
          <a:bodyPr/>
          <a:lstStyle/>
          <a:p>
            <a:pPr algn="r">
              <a:defRPr/>
            </a:pPr>
            <a:r>
              <a:rPr lang="de-DE"/>
              <a:t>page </a:t>
            </a:r>
            <a:fld id="{EBC07571-3134-BB4B-B83F-1A9FE18D34F3}" type="slidenum">
              <a:rPr lang="de-DE" smtClean="0"/>
              <a:t>9</a:t>
            </a:fld>
            <a:endParaRPr lang="de-DE"/>
          </a:p>
        </p:txBody>
      </p:sp>
      <p:sp>
        <p:nvSpPr>
          <p:cNvPr id="6" name="TextBox 5">
            <a:extLst>
              <a:ext uri="{FF2B5EF4-FFF2-40B4-BE49-F238E27FC236}">
                <a16:creationId xmlns:a16="http://schemas.microsoft.com/office/drawing/2014/main" id="{633F78D6-B22F-F5E7-5255-EB50AAFC6EDF}"/>
              </a:ext>
            </a:extLst>
          </p:cNvPr>
          <p:cNvSpPr txBox="1"/>
          <p:nvPr/>
        </p:nvSpPr>
        <p:spPr bwMode="auto">
          <a:xfrm>
            <a:off x="1271464" y="827243"/>
            <a:ext cx="10585176" cy="1061829"/>
          </a:xfrm>
          <a:prstGeom prst="rect">
            <a:avLst/>
          </a:prstGeom>
          <a:noFill/>
        </p:spPr>
        <p:txBody>
          <a:bodyPr wrap="square">
            <a:spAutoFit/>
          </a:bodyPr>
          <a:lstStyle/>
          <a:p>
            <a:r>
              <a:rPr lang="en-US" sz="1050" dirty="0">
                <a:effectLst/>
                <a:latin typeface="Calibri" panose="020F0502020204030204" pitchFamily="34" charset="0"/>
                <a:ea typeface="Calibri" panose="020F0502020204030204" pitchFamily="34" charset="0"/>
              </a:rPr>
              <a:t>We calculate it as:</a:t>
            </a:r>
            <a:endParaRPr lang="de-CH" sz="1050" dirty="0">
              <a:effectLst/>
              <a:latin typeface="Calibri" panose="020F0502020204030204" pitchFamily="34" charset="0"/>
              <a:ea typeface="Calibri" panose="020F0502020204030204" pitchFamily="34" charset="0"/>
            </a:endParaRPr>
          </a:p>
          <a:p>
            <a:r>
              <a:rPr lang="en-US" sz="1050" dirty="0" err="1">
                <a:effectLst/>
                <a:latin typeface="Calibri" panose="020F0502020204030204" pitchFamily="34" charset="0"/>
                <a:ea typeface="Calibri" panose="020F0502020204030204" pitchFamily="34" charset="0"/>
              </a:rPr>
              <a:t>Final_jitter</a:t>
            </a:r>
            <a:r>
              <a:rPr lang="en-US" sz="1050" dirty="0">
                <a:effectLst/>
                <a:latin typeface="Calibri" panose="020F0502020204030204" pitchFamily="34" charset="0"/>
                <a:ea typeface="Calibri" panose="020F0502020204030204" pitchFamily="34" charset="0"/>
              </a:rPr>
              <a:t> = </a:t>
            </a:r>
            <a:r>
              <a:rPr lang="en-US" sz="1050" dirty="0" err="1">
                <a:effectLst/>
                <a:latin typeface="Calibri" panose="020F0502020204030204" pitchFamily="34" charset="0"/>
                <a:ea typeface="Calibri" panose="020F0502020204030204" pitchFamily="34" charset="0"/>
              </a:rPr>
              <a:t>Initial_jitter</a:t>
            </a:r>
            <a:r>
              <a:rPr lang="en-US" sz="1050" dirty="0">
                <a:effectLst/>
                <a:latin typeface="Calibri" panose="020F0502020204030204" pitchFamily="34" charset="0"/>
                <a:ea typeface="Calibri" panose="020F0502020204030204" pitchFamily="34" charset="0"/>
              </a:rPr>
              <a:t>*</a:t>
            </a:r>
            <a:r>
              <a:rPr lang="en-US" sz="1050" dirty="0" err="1">
                <a:effectLst/>
                <a:latin typeface="Calibri" panose="020F0502020204030204" pitchFamily="34" charset="0"/>
                <a:ea typeface="Calibri" panose="020F0502020204030204" pitchFamily="34" charset="0"/>
              </a:rPr>
              <a:t>jitter_amplification</a:t>
            </a:r>
            <a:endParaRPr lang="de-CH" sz="1050" dirty="0">
              <a:effectLst/>
              <a:latin typeface="Calibri" panose="020F0502020204030204" pitchFamily="34" charset="0"/>
              <a:ea typeface="Calibri" panose="020F0502020204030204" pitchFamily="34" charset="0"/>
            </a:endParaRPr>
          </a:p>
          <a:p>
            <a:r>
              <a:rPr lang="en-US" sz="1050" dirty="0" err="1">
                <a:effectLst/>
                <a:latin typeface="Calibri" panose="020F0502020204030204" pitchFamily="34" charset="0"/>
                <a:ea typeface="Calibri" panose="020F0502020204030204" pitchFamily="34" charset="0"/>
              </a:rPr>
              <a:t>Initial_jitter</a:t>
            </a:r>
            <a:r>
              <a:rPr lang="en-US" sz="1050" dirty="0">
                <a:effectLst/>
                <a:latin typeface="Calibri" panose="020F0502020204030204" pitchFamily="34" charset="0"/>
                <a:ea typeface="Calibri" panose="020F0502020204030204" pitchFamily="34" charset="0"/>
              </a:rPr>
              <a:t> = 0.12*sigma. This number comes from </a:t>
            </a:r>
            <a:r>
              <a:rPr lang="en-US" sz="1050" dirty="0" err="1">
                <a:effectLst/>
                <a:latin typeface="Calibri" panose="020F0502020204030204" pitchFamily="34" charset="0"/>
                <a:ea typeface="Calibri" panose="020F0502020204030204" pitchFamily="34" charset="0"/>
              </a:rPr>
              <a:t>Awake’s</a:t>
            </a:r>
            <a:r>
              <a:rPr lang="en-US" sz="1050" dirty="0">
                <a:effectLst/>
                <a:latin typeface="Calibri" panose="020F0502020204030204" pitchFamily="34" charset="0"/>
                <a:ea typeface="Calibri" panose="020F0502020204030204" pitchFamily="34" charset="0"/>
              </a:rPr>
              <a:t> measurements (Steffen Doebert)</a:t>
            </a:r>
            <a:endParaRPr lang="de-CH" sz="1050" dirty="0">
              <a:effectLst/>
              <a:latin typeface="Calibri" panose="020F0502020204030204" pitchFamily="34" charset="0"/>
              <a:ea typeface="Calibri" panose="020F0502020204030204" pitchFamily="34" charset="0"/>
            </a:endParaRPr>
          </a:p>
          <a:p>
            <a:r>
              <a:rPr lang="en-US" sz="1050" dirty="0" err="1">
                <a:effectLst/>
                <a:latin typeface="Calibri" panose="020F0502020204030204" pitchFamily="34" charset="0"/>
                <a:ea typeface="Calibri" panose="020F0502020204030204" pitchFamily="34" charset="0"/>
              </a:rPr>
              <a:t>Jitter_amplification</a:t>
            </a:r>
            <a:r>
              <a:rPr lang="en-US" sz="1050" dirty="0">
                <a:effectLst/>
                <a:latin typeface="Calibri" panose="020F0502020204030204" pitchFamily="34" charset="0"/>
                <a:ea typeface="Calibri" panose="020F0502020204030204" pitchFamily="34" charset="0"/>
              </a:rPr>
              <a:t> = 2.73 for a/l = 0.12 and 1.40 for a/l = 0.15. These numbers are computed from tracking simulations. Here the correct numbers:</a:t>
            </a:r>
            <a:endParaRPr lang="de-CH" sz="1050" dirty="0">
              <a:effectLst/>
              <a:latin typeface="Calibri" panose="020F0502020204030204" pitchFamily="34" charset="0"/>
              <a:ea typeface="Calibri" panose="020F0502020204030204" pitchFamily="34" charset="0"/>
            </a:endParaRPr>
          </a:p>
          <a:p>
            <a:pPr marL="342900" lvl="0" indent="-342900">
              <a:buFont typeface="+mj-lt"/>
              <a:buAutoNum type="arabicPeriod"/>
              <a:tabLst>
                <a:tab pos="457200" algn="l"/>
              </a:tabLst>
            </a:pPr>
            <a:r>
              <a:rPr lang="en-US" sz="1050" dirty="0">
                <a:effectLst/>
                <a:latin typeface="Calibri" panose="020F0502020204030204" pitchFamily="34" charset="0"/>
                <a:ea typeface="Times New Roman" panose="02020603050405020304" pitchFamily="18" charset="0"/>
              </a:rPr>
              <a:t>Normalized emittance = 4.4 </a:t>
            </a:r>
            <a:r>
              <a:rPr lang="en-US" sz="1050" dirty="0" err="1">
                <a:effectLst/>
                <a:latin typeface="Calibri" panose="020F0502020204030204" pitchFamily="34" charset="0"/>
                <a:ea typeface="Times New Roman" panose="02020603050405020304" pitchFamily="18" charset="0"/>
              </a:rPr>
              <a:t>mm.mrad</a:t>
            </a:r>
            <a:r>
              <a:rPr lang="en-US" sz="1050" dirty="0">
                <a:effectLst/>
                <a:latin typeface="Calibri" panose="020F0502020204030204" pitchFamily="34" charset="0"/>
                <a:ea typeface="Times New Roman" panose="02020603050405020304" pitchFamily="18" charset="0"/>
              </a:rPr>
              <a:t>, jitter ~ 0.33*sigma, where sigma is the rms beam size (a/l = 0.12 RF aperture)</a:t>
            </a:r>
            <a:endParaRPr lang="de-CH" sz="1050" dirty="0">
              <a:effectLst/>
              <a:latin typeface="Calibri" panose="020F0502020204030204" pitchFamily="34" charset="0"/>
              <a:ea typeface="Calibri" panose="020F0502020204030204" pitchFamily="34" charset="0"/>
            </a:endParaRPr>
          </a:p>
          <a:p>
            <a:pPr marL="342900" lvl="0" indent="-342900">
              <a:buFont typeface="+mj-lt"/>
              <a:buAutoNum type="arabicPeriod"/>
              <a:tabLst>
                <a:tab pos="457200" algn="l"/>
              </a:tabLst>
            </a:pPr>
            <a:r>
              <a:rPr lang="en-US" sz="1050" dirty="0">
                <a:effectLst/>
                <a:latin typeface="Calibri" panose="020F0502020204030204" pitchFamily="34" charset="0"/>
                <a:ea typeface="Times New Roman" panose="02020603050405020304" pitchFamily="18" charset="0"/>
              </a:rPr>
              <a:t>Normalized emittance = 3.5 </a:t>
            </a:r>
            <a:r>
              <a:rPr lang="en-US" sz="1050" dirty="0" err="1">
                <a:effectLst/>
                <a:latin typeface="Calibri" panose="020F0502020204030204" pitchFamily="34" charset="0"/>
                <a:ea typeface="Times New Roman" panose="02020603050405020304" pitchFamily="18" charset="0"/>
              </a:rPr>
              <a:t>mm.mrad</a:t>
            </a:r>
            <a:r>
              <a:rPr lang="en-US" sz="1050" dirty="0">
                <a:effectLst/>
                <a:latin typeface="Calibri" panose="020F0502020204030204" pitchFamily="34" charset="0"/>
                <a:ea typeface="Times New Roman" panose="02020603050405020304" pitchFamily="18" charset="0"/>
              </a:rPr>
              <a:t>, jitter ~ 0.17*sigma (a/l = 0.15 RF aperture)</a:t>
            </a:r>
            <a:endParaRPr lang="de-CH" sz="1050" dirty="0">
              <a:effectLst/>
              <a:latin typeface="Calibri" panose="020F0502020204030204" pitchFamily="34" charset="0"/>
              <a:ea typeface="Calibri" panose="020F0502020204030204" pitchFamily="34" charset="0"/>
            </a:endParaRPr>
          </a:p>
        </p:txBody>
      </p:sp>
      <p:graphicFrame>
        <p:nvGraphicFramePr>
          <p:cNvPr id="7" name="Table 6">
            <a:extLst>
              <a:ext uri="{FF2B5EF4-FFF2-40B4-BE49-F238E27FC236}">
                <a16:creationId xmlns:a16="http://schemas.microsoft.com/office/drawing/2014/main" id="{15FED7F8-72CD-50A8-7BF4-864BC14126F8}"/>
              </a:ext>
            </a:extLst>
          </p:cNvPr>
          <p:cNvGraphicFramePr>
            <a:graphicFrameLocks noGrp="1"/>
          </p:cNvGraphicFramePr>
          <p:nvPr>
            <p:extLst>
              <p:ext uri="{D42A27DB-BD31-4B8C-83A1-F6EECF244321}">
                <p14:modId xmlns:p14="http://schemas.microsoft.com/office/powerpoint/2010/main" val="1767678044"/>
              </p:ext>
            </p:extLst>
          </p:nvPr>
        </p:nvGraphicFramePr>
        <p:xfrm>
          <a:off x="5519936" y="4869160"/>
          <a:ext cx="2926858" cy="1036320"/>
        </p:xfrm>
        <a:graphic>
          <a:graphicData uri="http://schemas.openxmlformats.org/drawingml/2006/table">
            <a:tbl>
              <a:tblPr firstRow="1" firstCol="1" bandRow="1">
                <a:tableStyleId>{D9C10DF3-493E-47A9-9EED-99745C9792F1}</a:tableStyleId>
              </a:tblPr>
              <a:tblGrid>
                <a:gridCol w="1014751">
                  <a:extLst>
                    <a:ext uri="{9D8B030D-6E8A-4147-A177-3AD203B41FA5}">
                      <a16:colId xmlns:a16="http://schemas.microsoft.com/office/drawing/2014/main" val="2811466787"/>
                    </a:ext>
                  </a:extLst>
                </a:gridCol>
                <a:gridCol w="816273">
                  <a:extLst>
                    <a:ext uri="{9D8B030D-6E8A-4147-A177-3AD203B41FA5}">
                      <a16:colId xmlns:a16="http://schemas.microsoft.com/office/drawing/2014/main" val="2583822625"/>
                    </a:ext>
                  </a:extLst>
                </a:gridCol>
                <a:gridCol w="1095834">
                  <a:extLst>
                    <a:ext uri="{9D8B030D-6E8A-4147-A177-3AD203B41FA5}">
                      <a16:colId xmlns:a16="http://schemas.microsoft.com/office/drawing/2014/main" val="920269009"/>
                    </a:ext>
                  </a:extLst>
                </a:gridCol>
              </a:tblGrid>
              <a:tr h="211450">
                <a:tc>
                  <a:txBody>
                    <a:bodyPr/>
                    <a:lstStyle/>
                    <a:p>
                      <a:pPr algn="ctr"/>
                      <a:endParaRPr lang="de-CH" sz="1100" dirty="0"/>
                    </a:p>
                  </a:txBody>
                  <a:tcPr/>
                </a:tc>
                <a:tc>
                  <a:txBody>
                    <a:bodyPr/>
                    <a:lstStyle/>
                    <a:p>
                      <a:pPr algn="ctr"/>
                      <a:r>
                        <a:rPr lang="de-CH" sz="1100" dirty="0"/>
                        <a:t>L = 3 m</a:t>
                      </a:r>
                    </a:p>
                  </a:txBody>
                  <a:tcPr/>
                </a:tc>
                <a:tc>
                  <a: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de-CH" sz="1100" dirty="0"/>
                        <a:t>L = 4 m</a:t>
                      </a:r>
                    </a:p>
                  </a:txBody>
                  <a:tcPr/>
                </a:tc>
                <a:extLst>
                  <a:ext uri="{0D108BD9-81ED-4DB2-BD59-A6C34878D82A}">
                    <a16:rowId xmlns:a16="http://schemas.microsoft.com/office/drawing/2014/main" val="2401692398"/>
                  </a:ext>
                </a:extLst>
              </a:tr>
              <a:tr h="211450">
                <a:tc>
                  <a:txBody>
                    <a:bodyPr/>
                    <a:lstStyle/>
                    <a:p>
                      <a:pPr algn="ctr"/>
                      <a:r>
                        <a:rPr lang="de-CH" sz="1100" dirty="0"/>
                        <a:t>a/l = 0.10</a:t>
                      </a:r>
                    </a:p>
                  </a:txBody>
                  <a:tcPr/>
                </a:tc>
                <a:tc>
                  <a:txBody>
                    <a:bodyPr/>
                    <a:lstStyle/>
                    <a:p>
                      <a:pPr algn="ctr"/>
                      <a:r>
                        <a:rPr lang="en-US" sz="1100" dirty="0"/>
                        <a:t>7.25</a:t>
                      </a:r>
                      <a:endParaRPr lang="de-CH" sz="1100" dirty="0"/>
                    </a:p>
                  </a:txBody>
                  <a:tcPr/>
                </a:tc>
                <a:tc>
                  <a: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100" dirty="0"/>
                        <a:t>13.40</a:t>
                      </a:r>
                      <a:endParaRPr lang="de-CH" sz="1100" dirty="0"/>
                    </a:p>
                  </a:txBody>
                  <a:tcPr/>
                </a:tc>
                <a:extLst>
                  <a:ext uri="{0D108BD9-81ED-4DB2-BD59-A6C34878D82A}">
                    <a16:rowId xmlns:a16="http://schemas.microsoft.com/office/drawing/2014/main" val="856808832"/>
                  </a:ext>
                </a:extLst>
              </a:tr>
              <a:tr h="211450">
                <a:tc>
                  <a: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de-CH" sz="1100" dirty="0"/>
                        <a:t>a/l = 0.12</a:t>
                      </a:r>
                    </a:p>
                  </a:txBody>
                  <a:tcPr/>
                </a:tc>
                <a:tc>
                  <a:txBody>
                    <a:bodyPr/>
                    <a:lstStyle/>
                    <a:p>
                      <a:pPr algn="ctr"/>
                      <a:r>
                        <a:rPr lang="en-US" sz="1100" dirty="0"/>
                        <a:t>2.73</a:t>
                      </a:r>
                      <a:endParaRPr lang="de-CH" sz="1100" dirty="0"/>
                    </a:p>
                  </a:txBody>
                  <a:tcPr/>
                </a:tc>
                <a:tc>
                  <a:txBody>
                    <a:bodyPr/>
                    <a:lstStyle/>
                    <a:p>
                      <a:pPr algn="ctr"/>
                      <a:r>
                        <a:rPr lang="en-US" sz="1100" dirty="0"/>
                        <a:t>4.15</a:t>
                      </a:r>
                      <a:endParaRPr lang="de-CH" sz="1100" dirty="0"/>
                    </a:p>
                  </a:txBody>
                  <a:tcPr/>
                </a:tc>
                <a:extLst>
                  <a:ext uri="{0D108BD9-81ED-4DB2-BD59-A6C34878D82A}">
                    <a16:rowId xmlns:a16="http://schemas.microsoft.com/office/drawing/2014/main" val="2183983918"/>
                  </a:ext>
                </a:extLst>
              </a:tr>
              <a:tr h="211450">
                <a:tc>
                  <a:txBody>
                    <a:bodyPr/>
                    <a:lstStyle/>
                    <a:p>
                      <a:pPr algn="ctr"/>
                      <a:r>
                        <a:rPr lang="de-CH" sz="1100" dirty="0"/>
                        <a:t>a/l = 0.15</a:t>
                      </a:r>
                    </a:p>
                  </a:txBody>
                  <a:tcPr/>
                </a:tc>
                <a:tc>
                  <a:txBody>
                    <a:bodyPr/>
                    <a:lstStyle/>
                    <a:p>
                      <a:pPr algn="ctr"/>
                      <a:r>
                        <a:rPr lang="en-US" sz="1100" dirty="0"/>
                        <a:t>1.40</a:t>
                      </a:r>
                      <a:endParaRPr lang="de-CH" sz="1100" dirty="0"/>
                    </a:p>
                  </a:txBody>
                  <a:tcPr/>
                </a:tc>
                <a:tc>
                  <a:txBody>
                    <a:bodyPr/>
                    <a:lstStyle/>
                    <a:p>
                      <a:pPr algn="ctr"/>
                      <a:r>
                        <a:rPr lang="en-US" sz="1100" dirty="0"/>
                        <a:t>1.75</a:t>
                      </a:r>
                      <a:endParaRPr lang="de-CH" sz="1100" dirty="0"/>
                    </a:p>
                  </a:txBody>
                  <a:tcPr/>
                </a:tc>
                <a:extLst>
                  <a:ext uri="{0D108BD9-81ED-4DB2-BD59-A6C34878D82A}">
                    <a16:rowId xmlns:a16="http://schemas.microsoft.com/office/drawing/2014/main" val="2328877929"/>
                  </a:ext>
                </a:extLst>
              </a:tr>
            </a:tbl>
          </a:graphicData>
        </a:graphic>
      </p:graphicFrame>
      <p:pic>
        <p:nvPicPr>
          <p:cNvPr id="8" name="Picture 7">
            <a:extLst>
              <a:ext uri="{FF2B5EF4-FFF2-40B4-BE49-F238E27FC236}">
                <a16:creationId xmlns:a16="http://schemas.microsoft.com/office/drawing/2014/main" id="{96DCBA07-F636-BEFA-A201-EB4989B82C53}"/>
              </a:ext>
            </a:extLst>
          </p:cNvPr>
          <p:cNvPicPr>
            <a:picLocks noChangeAspect="1"/>
          </p:cNvPicPr>
          <p:nvPr/>
        </p:nvPicPr>
        <p:blipFill>
          <a:blip r:embed="rId2"/>
          <a:stretch>
            <a:fillRect/>
          </a:stretch>
        </p:blipFill>
        <p:spPr>
          <a:xfrm>
            <a:off x="5239701" y="2358062"/>
            <a:ext cx="3279101" cy="2373272"/>
          </a:xfrm>
          <a:prstGeom prst="rect">
            <a:avLst/>
          </a:prstGeom>
        </p:spPr>
      </p:pic>
      <p:sp>
        <p:nvSpPr>
          <p:cNvPr id="10" name="TextBox 9">
            <a:extLst>
              <a:ext uri="{FF2B5EF4-FFF2-40B4-BE49-F238E27FC236}">
                <a16:creationId xmlns:a16="http://schemas.microsoft.com/office/drawing/2014/main" id="{E088E8B0-C9F9-8B3D-D0F4-F19E0E36549D}"/>
              </a:ext>
            </a:extLst>
          </p:cNvPr>
          <p:cNvSpPr txBox="1"/>
          <p:nvPr/>
        </p:nvSpPr>
        <p:spPr bwMode="auto">
          <a:xfrm>
            <a:off x="292276" y="3096521"/>
            <a:ext cx="3076339" cy="369332"/>
          </a:xfrm>
          <a:prstGeom prst="rect">
            <a:avLst/>
          </a:prstGeom>
          <a:noFill/>
        </p:spPr>
        <p:txBody>
          <a:bodyPr wrap="square">
            <a:spAutoFit/>
          </a:bodyPr>
          <a:lstStyle/>
          <a:p>
            <a:r>
              <a:rPr lang="de-CH" sz="900" dirty="0">
                <a:hlinkClick r:id="rId3"/>
              </a:rPr>
              <a:t>https://indico.cern.ch/event/1421083/contributions/5976115/attachments/2867972/5020447/Jitterexpectations.pdf</a:t>
            </a:r>
            <a:r>
              <a:rPr lang="de-CH" sz="900" dirty="0"/>
              <a:t> </a:t>
            </a:r>
          </a:p>
        </p:txBody>
      </p:sp>
      <p:pic>
        <p:nvPicPr>
          <p:cNvPr id="12" name="Picture 11">
            <a:extLst>
              <a:ext uri="{FF2B5EF4-FFF2-40B4-BE49-F238E27FC236}">
                <a16:creationId xmlns:a16="http://schemas.microsoft.com/office/drawing/2014/main" id="{C9FF745D-FD34-9694-B122-887AFEC947B4}"/>
              </a:ext>
            </a:extLst>
          </p:cNvPr>
          <p:cNvPicPr>
            <a:picLocks noChangeAspect="1"/>
          </p:cNvPicPr>
          <p:nvPr/>
        </p:nvPicPr>
        <p:blipFill>
          <a:blip r:embed="rId4"/>
          <a:stretch>
            <a:fillRect/>
          </a:stretch>
        </p:blipFill>
        <p:spPr>
          <a:xfrm>
            <a:off x="241101" y="3644356"/>
            <a:ext cx="4562302" cy="1396853"/>
          </a:xfrm>
          <a:prstGeom prst="rect">
            <a:avLst/>
          </a:prstGeom>
        </p:spPr>
      </p:pic>
      <p:sp>
        <p:nvSpPr>
          <p:cNvPr id="13" name="TextBox 12">
            <a:extLst>
              <a:ext uri="{FF2B5EF4-FFF2-40B4-BE49-F238E27FC236}">
                <a16:creationId xmlns:a16="http://schemas.microsoft.com/office/drawing/2014/main" id="{7BE89D8F-664B-6DF2-24DD-955901993E67}"/>
              </a:ext>
            </a:extLst>
          </p:cNvPr>
          <p:cNvSpPr txBox="1"/>
          <p:nvPr/>
        </p:nvSpPr>
        <p:spPr bwMode="auto">
          <a:xfrm>
            <a:off x="3604644" y="3175329"/>
            <a:ext cx="936104" cy="338554"/>
          </a:xfrm>
          <a:prstGeom prst="rect">
            <a:avLst/>
          </a:prstGeom>
          <a:noFill/>
        </p:spPr>
        <p:txBody>
          <a:bodyPr wrap="square" rtlCol="0">
            <a:spAutoFit/>
          </a:bodyPr>
          <a:lstStyle/>
          <a:p>
            <a:r>
              <a:rPr lang="en-US" dirty="0"/>
              <a:t>Steffen</a:t>
            </a:r>
            <a:endParaRPr lang="de-CH" dirty="0"/>
          </a:p>
        </p:txBody>
      </p:sp>
      <p:pic>
        <p:nvPicPr>
          <p:cNvPr id="15" name="Picture 14">
            <a:extLst>
              <a:ext uri="{FF2B5EF4-FFF2-40B4-BE49-F238E27FC236}">
                <a16:creationId xmlns:a16="http://schemas.microsoft.com/office/drawing/2014/main" id="{574CDCED-FF38-8B28-0686-3A03FA326A2E}"/>
              </a:ext>
            </a:extLst>
          </p:cNvPr>
          <p:cNvPicPr>
            <a:picLocks noChangeAspect="1"/>
          </p:cNvPicPr>
          <p:nvPr/>
        </p:nvPicPr>
        <p:blipFill>
          <a:blip r:embed="rId5"/>
          <a:stretch>
            <a:fillRect/>
          </a:stretch>
        </p:blipFill>
        <p:spPr>
          <a:xfrm>
            <a:off x="626847" y="5097184"/>
            <a:ext cx="3096344" cy="888219"/>
          </a:xfrm>
          <a:prstGeom prst="rect">
            <a:avLst/>
          </a:prstGeom>
        </p:spPr>
      </p:pic>
      <p:sp>
        <p:nvSpPr>
          <p:cNvPr id="16" name="TextBox 15">
            <a:extLst>
              <a:ext uri="{FF2B5EF4-FFF2-40B4-BE49-F238E27FC236}">
                <a16:creationId xmlns:a16="http://schemas.microsoft.com/office/drawing/2014/main" id="{D31AD732-3E56-5DE4-6240-C09F39980038}"/>
              </a:ext>
            </a:extLst>
          </p:cNvPr>
          <p:cNvSpPr txBox="1"/>
          <p:nvPr/>
        </p:nvSpPr>
        <p:spPr bwMode="auto">
          <a:xfrm>
            <a:off x="782745" y="2638327"/>
            <a:ext cx="3312368" cy="307777"/>
          </a:xfrm>
          <a:prstGeom prst="rect">
            <a:avLst/>
          </a:prstGeom>
          <a:solidFill>
            <a:srgbClr val="0070C0"/>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1400" dirty="0">
                <a:latin typeface="+mn-lt"/>
              </a:rPr>
              <a:t>Initial jitter = 0.12*sigma</a:t>
            </a:r>
            <a:endParaRPr lang="de-CH" sz="1400" dirty="0">
              <a:latin typeface="+mn-lt"/>
            </a:endParaRPr>
          </a:p>
        </p:txBody>
      </p:sp>
      <p:sp>
        <p:nvSpPr>
          <p:cNvPr id="2" name="TextBox 1">
            <a:extLst>
              <a:ext uri="{FF2B5EF4-FFF2-40B4-BE49-F238E27FC236}">
                <a16:creationId xmlns:a16="http://schemas.microsoft.com/office/drawing/2014/main" id="{0B8E5E80-544A-C9CF-B9CD-6DDFF22547D1}"/>
              </a:ext>
            </a:extLst>
          </p:cNvPr>
          <p:cNvSpPr txBox="1"/>
          <p:nvPr/>
        </p:nvSpPr>
        <p:spPr bwMode="auto">
          <a:xfrm>
            <a:off x="8430304" y="3475079"/>
            <a:ext cx="3279101" cy="338554"/>
          </a:xfrm>
          <a:prstGeom prst="rect">
            <a:avLst/>
          </a:prstGeom>
          <a:noFill/>
        </p:spPr>
        <p:txBody>
          <a:bodyPr wrap="square" rtlCol="0">
            <a:spAutoFit/>
          </a:bodyPr>
          <a:lstStyle/>
          <a:p>
            <a:r>
              <a:rPr lang="de-CH" b="1" dirty="0"/>
              <a:t>Fahad will </a:t>
            </a:r>
            <a:r>
              <a:rPr lang="de-CH" b="1" dirty="0" err="1"/>
              <a:t>present</a:t>
            </a:r>
            <a:r>
              <a:rPr lang="de-CH" b="1" dirty="0"/>
              <a:t> </a:t>
            </a:r>
            <a:r>
              <a:rPr lang="de-CH" b="1" dirty="0" err="1"/>
              <a:t>the</a:t>
            </a:r>
            <a:r>
              <a:rPr lang="de-CH" b="1" dirty="0"/>
              <a:t> </a:t>
            </a:r>
            <a:r>
              <a:rPr lang="de-CH" b="1" dirty="0" err="1"/>
              <a:t>results</a:t>
            </a:r>
            <a:endParaRPr lang="de-CH" b="1" dirty="0"/>
          </a:p>
        </p:txBody>
      </p:sp>
    </p:spTree>
    <p:extLst>
      <p:ext uri="{BB962C8B-B14F-4D97-AF65-F5344CB8AC3E}">
        <p14:creationId xmlns:p14="http://schemas.microsoft.com/office/powerpoint/2010/main" val="404768331"/>
      </p:ext>
    </p:extLst>
  </p:cSld>
  <p:clrMapOvr>
    <a:masterClrMapping/>
  </p:clrMapOvr>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chemeClr val="accent1"/>
        </a:solidFill>
        <a:ln w="9525" cap="flat" cmpd="sng" algn="ctr">
          <a:noFill/>
          <a:prstDash val="solid"/>
          <a:round/>
          <a:headEnd type="none" w="med" len="med"/>
          <a:tailEnd type="none" w="med" len="med"/>
        </a:ln>
      </a:spPr>
      <a:bodyPr/>
      <a:lstStyle/>
    </a:spDef>
    <a:lnDef>
      <a:spPr bwMode="auto">
        <a:xfrm>
          <a:off x="0" y="0"/>
          <a:ext cx="1" cy="1"/>
        </a:xfrm>
        <a:prstGeom prst="rect">
          <a:avLst/>
        </a:prstGeom>
        <a:solidFill>
          <a:schemeClr val="accent1"/>
        </a:solidFill>
        <a:ln w="9525" cap="flat" cmpd="sng" algn="ctr">
          <a:solidFill>
            <a:schemeClr val="tx1"/>
          </a:solidFill>
          <a:prstDash val="solid"/>
          <a:round/>
          <a:headEnd type="none" w="med" len="med"/>
          <a:tailEnd type="none" w="med" len="med"/>
        </a:ln>
      </a:spPr>
      <a:bodyPr/>
      <a:lstStyle/>
    </a:lnDef>
    <a:txDef>
      <a:spPr bwMode="auto">
        <a:prstGeom prst="rect">
          <a:avLst/>
        </a:prstGeom>
        <a:noFill/>
      </a:spPr>
      <a:body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VO-9713-167_PSI in a nutshell</Template>
  <TotalTime>0</TotalTime>
  <Words>8273</Words>
  <Application>Microsoft Office PowerPoint</Application>
  <DocSecurity>0</DocSecurity>
  <PresentationFormat>Widescreen</PresentationFormat>
  <Paragraphs>1302</Paragraphs>
  <Slides>81</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81</vt:i4>
      </vt:variant>
    </vt:vector>
  </HeadingPairs>
  <TitlesOfParts>
    <vt:vector size="92" baseType="lpstr">
      <vt:lpstr>Arial</vt:lpstr>
      <vt:lpstr>Arial Narrow</vt:lpstr>
      <vt:lpstr>Calibri</vt:lpstr>
      <vt:lpstr>Georgia</vt:lpstr>
      <vt:lpstr>Menlo</vt:lpstr>
      <vt:lpstr>Rockwell</vt:lpstr>
      <vt:lpstr>Segoe UI Emoji</vt:lpstr>
      <vt:lpstr>Symbol</vt:lpstr>
      <vt:lpstr>Times</vt:lpstr>
      <vt:lpstr>Wingdings</vt:lpstr>
      <vt:lpstr>PSI-Powerpoint-Master Calibri V2</vt:lpstr>
      <vt:lpstr>Update meeting n.19</vt:lpstr>
      <vt:lpstr>Outlook</vt:lpstr>
      <vt:lpstr>Answers from the previous meeting</vt:lpstr>
      <vt:lpstr>Some assumptions/answers</vt:lpstr>
      <vt:lpstr>JA vs Q</vt:lpstr>
      <vt:lpstr>HE linac, single bunch</vt:lpstr>
      <vt:lpstr>e- linac, single bunch</vt:lpstr>
      <vt:lpstr>e- bunch for positron production</vt:lpstr>
      <vt:lpstr>Mail to Iryna (02/09/2024)</vt:lpstr>
      <vt:lpstr>Energy compressor: single and multi-bunch</vt:lpstr>
      <vt:lpstr>Energy gain versus bunch number</vt:lpstr>
      <vt:lpstr>Change of the goal of the EC</vt:lpstr>
      <vt:lpstr>R56 = 0.4 m, Normal Conducting (NC), S-Band</vt:lpstr>
      <vt:lpstr>Multi-bunch: S-band</vt:lpstr>
      <vt:lpstr>Multi-bunch: C-band</vt:lpstr>
      <vt:lpstr>“RF-Tracking” single bunch, S-band</vt:lpstr>
      <vt:lpstr>“RF-Tracking” single bunch, C-band</vt:lpstr>
      <vt:lpstr>“RF-Tracking” single bunch, C-band</vt:lpstr>
      <vt:lpstr>Option NC: summary</vt:lpstr>
      <vt:lpstr>Chicane superconductive</vt:lpstr>
      <vt:lpstr>Multi-bunch: S-band</vt:lpstr>
      <vt:lpstr>Single bunch, S-band</vt:lpstr>
      <vt:lpstr>Multi-bunch: C-band</vt:lpstr>
      <vt:lpstr>Single bunch, C-band</vt:lpstr>
      <vt:lpstr>Option SC/NC: summary</vt:lpstr>
      <vt:lpstr>Dimensioning</vt:lpstr>
      <vt:lpstr>Use the transfer line R56 = 2.4 m, S-band</vt:lpstr>
      <vt:lpstr>Use the transfer line R56 = 2.4 m, f = 1.5 GHz</vt:lpstr>
      <vt:lpstr>Use the transfer line R56 = 2.4 m, lower f (800 MHz)</vt:lpstr>
      <vt:lpstr>Use the transfer line R56 = 2.4 m, lower f (800 MHz)</vt:lpstr>
      <vt:lpstr>The solution would be</vt:lpstr>
      <vt:lpstr>Use the BC chirp</vt:lpstr>
      <vt:lpstr>Sign convention</vt:lpstr>
      <vt:lpstr>Optimizing params, NC, S-band</vt:lpstr>
      <vt:lpstr>Q = 500 pC, same as in the previous slide</vt:lpstr>
      <vt:lpstr>Q = 5 pC</vt:lpstr>
      <vt:lpstr>Proposed design</vt:lpstr>
      <vt:lpstr>Included wakefield in EC structures</vt:lpstr>
      <vt:lpstr>NC, S-band, off-crest in HE linac</vt:lpstr>
      <vt:lpstr>Q = 5 pC</vt:lpstr>
      <vt:lpstr>Shortening the bunch, NC, S-band</vt:lpstr>
      <vt:lpstr>Shortening the bunch, NC, S-band</vt:lpstr>
      <vt:lpstr>Without EC</vt:lpstr>
      <vt:lpstr>Changing the BC chirp, Q = 5 nC</vt:lpstr>
      <vt:lpstr>Conclusions</vt:lpstr>
      <vt:lpstr>Summary table</vt:lpstr>
      <vt:lpstr>How to continue</vt:lpstr>
      <vt:lpstr>PowerPoint Presentation</vt:lpstr>
      <vt:lpstr>Xlsx file and Elegant</vt:lpstr>
      <vt:lpstr>Dipole</vt:lpstr>
      <vt:lpstr>R56 computation: formula(s) vs MAD-X</vt:lpstr>
      <vt:lpstr>Config with smaller R56: R56 = 0.4 m, S-band</vt:lpstr>
      <vt:lpstr>Config with smaller R56: R56 = 0.4 m, C-band</vt:lpstr>
      <vt:lpstr>Options</vt:lpstr>
      <vt:lpstr>4. Use the transfer line-low RF cavity</vt:lpstr>
      <vt:lpstr>4. What do I get with DE/E initial = 0.25%</vt:lpstr>
      <vt:lpstr>5. Modify the R56 with quadrupoles</vt:lpstr>
      <vt:lpstr>Superconducting dipoles</vt:lpstr>
      <vt:lpstr>Superconducting dipoles + quads</vt:lpstr>
      <vt:lpstr>From RF-Track, a/l = 0.12, G = 22.5 MV/m</vt:lpstr>
      <vt:lpstr>PowerPoint Presentation</vt:lpstr>
      <vt:lpstr>Energy compressor in RF-Track</vt:lpstr>
      <vt:lpstr>PowerPoint Presentation</vt:lpstr>
      <vt:lpstr>Option 2: reduce R56 to reduce voltage, time delay, and bunch length</vt:lpstr>
      <vt:lpstr>DE/E = 2.5%, R56 = 0.8 m</vt:lpstr>
      <vt:lpstr>DE/E = 2.5%, R56 = 0.6 m</vt:lpstr>
      <vt:lpstr>DE/E = 0.5%</vt:lpstr>
      <vt:lpstr>PowerPoint Presentation</vt:lpstr>
      <vt:lpstr>DE/E = 2.5%, bunch length = 0.5 mm</vt:lpstr>
      <vt:lpstr>Single bunch EC, S-band, sigma_z = 0.5 mm</vt:lpstr>
      <vt:lpstr>PowerPoint Presentation</vt:lpstr>
      <vt:lpstr>Difference for large R56</vt:lpstr>
      <vt:lpstr>Multi-bunch RF-Track</vt:lpstr>
      <vt:lpstr>DE/E among the single bunches</vt:lpstr>
      <vt:lpstr>DE/E among the single bunches and BC residual chirp</vt:lpstr>
      <vt:lpstr>DE/E among the single bunches and BC residual chirp</vt:lpstr>
      <vt:lpstr>DE/E among the single bunches and BC residual chirp</vt:lpstr>
      <vt:lpstr>Range using the chirp from BC</vt:lpstr>
      <vt:lpstr>PowerPoint Presentation</vt:lpstr>
      <vt:lpstr>Extra time difference among the bunches</vt:lpstr>
      <vt:lpstr>Fine tuning multi-bunch</vt:lpstr>
    </vt:vector>
  </TitlesOfParts>
  <Manager/>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“PSI in a nutshell”</dc:title>
  <dc:subject/>
  <dc:creator>Bettoni Simona</dc:creator>
  <cp:keywords/>
  <dc:description/>
  <cp:lastModifiedBy>Bettoni Simona</cp:lastModifiedBy>
  <cp:revision>5698</cp:revision>
  <cp:lastPrinted>2023-04-13T09:12:21Z</cp:lastPrinted>
  <dcterms:created xsi:type="dcterms:W3CDTF">2021-01-04T10:15:59Z</dcterms:created>
  <dcterms:modified xsi:type="dcterms:W3CDTF">2024-09-27T09:39:15Z</dcterms:modified>
  <cp:category/>
  <dc:identifier/>
  <cp:contentStatus/>
  <dc:language/>
  <cp:version/>
</cp:coreProperties>
</file>