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3" r:id="rId3"/>
    <p:sldId id="263" r:id="rId4"/>
    <p:sldId id="260" r:id="rId5"/>
    <p:sldId id="264" r:id="rId6"/>
    <p:sldId id="262" r:id="rId7"/>
    <p:sldId id="266" r:id="rId8"/>
    <p:sldId id="267" r:id="rId9"/>
    <p:sldId id="268" r:id="rId10"/>
    <p:sldId id="269" r:id="rId11"/>
    <p:sldId id="270" r:id="rId12"/>
    <p:sldId id="272" r:id="rId13"/>
    <p:sldId id="271" r:id="rId14"/>
    <p:sldId id="256" r:id="rId15"/>
    <p:sldId id="257" r:id="rId16"/>
    <p:sldId id="258" r:id="rId17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EB9F44-0D8C-42D9-A9AE-E4801D76EF85}" v="638" dt="2024-11-28T07:16:27.282"/>
    <p1510:client id="{A45FC7AC-96D5-4F30-9094-46AC1E1944D5}" v="234" dt="2024-11-27T15:21:48.3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2" autoAdjust="0"/>
    <p:restoredTop sz="94660"/>
  </p:normalViewPr>
  <p:slideViewPr>
    <p:cSldViewPr snapToGrid="0">
      <p:cViewPr varScale="1">
        <p:scale>
          <a:sx n="97" d="100"/>
          <a:sy n="97" d="100"/>
        </p:scale>
        <p:origin x="78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ctor Coco" userId="K3aEDqNKSbAFok43+0IXW8SsaTWNn8oArPAUxnGQqnU=" providerId="None" clId="Web-{A45FC7AC-96D5-4F30-9094-46AC1E1944D5}"/>
    <pc:docChg chg="addSld modSld">
      <pc:chgData name="Victor Coco" userId="K3aEDqNKSbAFok43+0IXW8SsaTWNn8oArPAUxnGQqnU=" providerId="None" clId="Web-{A45FC7AC-96D5-4F30-9094-46AC1E1944D5}" dt="2024-11-27T15:21:48.359" v="224" actId="20577"/>
      <pc:docMkLst>
        <pc:docMk/>
      </pc:docMkLst>
      <pc:sldChg chg="addSp delSp modSp new">
        <pc:chgData name="Victor Coco" userId="K3aEDqNKSbAFok43+0IXW8SsaTWNn8oArPAUxnGQqnU=" providerId="None" clId="Web-{A45FC7AC-96D5-4F30-9094-46AC1E1944D5}" dt="2024-11-27T15:21:48.359" v="224" actId="20577"/>
        <pc:sldMkLst>
          <pc:docMk/>
          <pc:sldMk cId="2405713567" sldId="273"/>
        </pc:sldMkLst>
        <pc:spChg chg="del mod">
          <ac:chgData name="Victor Coco" userId="K3aEDqNKSbAFok43+0IXW8SsaTWNn8oArPAUxnGQqnU=" providerId="None" clId="Web-{A45FC7AC-96D5-4F30-9094-46AC1E1944D5}" dt="2024-11-27T12:29:05.720" v="26"/>
          <ac:spMkLst>
            <pc:docMk/>
            <pc:sldMk cId="2405713567" sldId="273"/>
            <ac:spMk id="2" creationId="{8877FA9A-B9AC-BB7B-9C28-5BCDEF8D0B56}"/>
          </ac:spMkLst>
        </pc:spChg>
        <pc:spChg chg="mod">
          <ac:chgData name="Victor Coco" userId="K3aEDqNKSbAFok43+0IXW8SsaTWNn8oArPAUxnGQqnU=" providerId="None" clId="Web-{A45FC7AC-96D5-4F30-9094-46AC1E1944D5}" dt="2024-11-27T15:21:48.359" v="224" actId="20577"/>
          <ac:spMkLst>
            <pc:docMk/>
            <pc:sldMk cId="2405713567" sldId="273"/>
            <ac:spMk id="3" creationId="{942F9501-B0F9-8E06-22FB-97951487DD39}"/>
          </ac:spMkLst>
        </pc:spChg>
        <pc:spChg chg="add del mod">
          <ac:chgData name="Victor Coco" userId="K3aEDqNKSbAFok43+0IXW8SsaTWNn8oArPAUxnGQqnU=" providerId="None" clId="Web-{A45FC7AC-96D5-4F30-9094-46AC1E1944D5}" dt="2024-11-27T12:28:48.547" v="16"/>
          <ac:spMkLst>
            <pc:docMk/>
            <pc:sldMk cId="2405713567" sldId="273"/>
            <ac:spMk id="4" creationId="{B68FA2DF-24B3-C2FC-6E84-03E7B0B93C2C}"/>
          </ac:spMkLst>
        </pc:spChg>
        <pc:spChg chg="add mod">
          <ac:chgData name="Victor Coco" userId="K3aEDqNKSbAFok43+0IXW8SsaTWNn8oArPAUxnGQqnU=" providerId="None" clId="Web-{A45FC7AC-96D5-4F30-9094-46AC1E1944D5}" dt="2024-11-27T12:29:00.657" v="24" actId="20577"/>
          <ac:spMkLst>
            <pc:docMk/>
            <pc:sldMk cId="2405713567" sldId="273"/>
            <ac:spMk id="6" creationId="{7F3AC480-B7DA-9236-B37B-7475A0C3937B}"/>
          </ac:spMkLst>
        </pc:spChg>
      </pc:sldChg>
    </pc:docChg>
  </pc:docChgLst>
  <pc:docChgLst>
    <pc:chgData name="Victor Coco" userId="K3aEDqNKSbAFok43+0IXW8SsaTWNn8oArPAUxnGQqnU=" providerId="None" clId="Web-{2CEB9F44-0D8C-42D9-A9AE-E4801D76EF85}"/>
    <pc:docChg chg="modSld">
      <pc:chgData name="Victor Coco" userId="K3aEDqNKSbAFok43+0IXW8SsaTWNn8oArPAUxnGQqnU=" providerId="None" clId="Web-{2CEB9F44-0D8C-42D9-A9AE-E4801D76EF85}" dt="2024-11-28T07:16:27.282" v="637" actId="14100"/>
      <pc:docMkLst>
        <pc:docMk/>
      </pc:docMkLst>
      <pc:sldChg chg="modSp">
        <pc:chgData name="Victor Coco" userId="K3aEDqNKSbAFok43+0IXW8SsaTWNn8oArPAUxnGQqnU=" providerId="None" clId="Web-{2CEB9F44-0D8C-42D9-A9AE-E4801D76EF85}" dt="2024-11-28T06:10:22.587" v="630" actId="20577"/>
        <pc:sldMkLst>
          <pc:docMk/>
          <pc:sldMk cId="3782777798" sldId="262"/>
        </pc:sldMkLst>
        <pc:spChg chg="mod">
          <ac:chgData name="Victor Coco" userId="K3aEDqNKSbAFok43+0IXW8SsaTWNn8oArPAUxnGQqnU=" providerId="None" clId="Web-{2CEB9F44-0D8C-42D9-A9AE-E4801D76EF85}" dt="2024-11-28T06:10:22.587" v="630" actId="20577"/>
          <ac:spMkLst>
            <pc:docMk/>
            <pc:sldMk cId="3782777798" sldId="262"/>
            <ac:spMk id="17" creationId="{3BFD258A-CA3F-3A82-3B54-CB2CFA25FCE6}"/>
          </ac:spMkLst>
        </pc:spChg>
        <pc:spChg chg="mod">
          <ac:chgData name="Victor Coco" userId="K3aEDqNKSbAFok43+0IXW8SsaTWNn8oArPAUxnGQqnU=" providerId="None" clId="Web-{2CEB9F44-0D8C-42D9-A9AE-E4801D76EF85}" dt="2024-11-28T05:56:59.335" v="257" actId="20577"/>
          <ac:spMkLst>
            <pc:docMk/>
            <pc:sldMk cId="3782777798" sldId="262"/>
            <ac:spMk id="39" creationId="{14990D0E-37F2-C994-A31D-2720F030D98F}"/>
          </ac:spMkLst>
        </pc:spChg>
        <pc:spChg chg="mod">
          <ac:chgData name="Victor Coco" userId="K3aEDqNKSbAFok43+0IXW8SsaTWNn8oArPAUxnGQqnU=" providerId="None" clId="Web-{2CEB9F44-0D8C-42D9-A9AE-E4801D76EF85}" dt="2024-11-28T06:07:58.376" v="551" actId="20577"/>
          <ac:spMkLst>
            <pc:docMk/>
            <pc:sldMk cId="3782777798" sldId="262"/>
            <ac:spMk id="40" creationId="{5B1A17AA-39E5-57EC-6168-E9B39302F414}"/>
          </ac:spMkLst>
        </pc:spChg>
      </pc:sldChg>
      <pc:sldChg chg="modSp">
        <pc:chgData name="Victor Coco" userId="K3aEDqNKSbAFok43+0IXW8SsaTWNn8oArPAUxnGQqnU=" providerId="None" clId="Web-{2CEB9F44-0D8C-42D9-A9AE-E4801D76EF85}" dt="2024-11-28T07:16:27.282" v="637" actId="14100"/>
        <pc:sldMkLst>
          <pc:docMk/>
          <pc:sldMk cId="2405713567" sldId="273"/>
        </pc:sldMkLst>
        <pc:spChg chg="mod">
          <ac:chgData name="Victor Coco" userId="K3aEDqNKSbAFok43+0IXW8SsaTWNn8oArPAUxnGQqnU=" providerId="None" clId="Web-{2CEB9F44-0D8C-42D9-A9AE-E4801D76EF85}" dt="2024-11-28T07:16:27.282" v="637" actId="14100"/>
          <ac:spMkLst>
            <pc:docMk/>
            <pc:sldMk cId="2405713567" sldId="273"/>
            <ac:spMk id="3" creationId="{942F9501-B0F9-8E06-22FB-97951487DD3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E38C1-F27D-E27D-69CB-77E4DD9A70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8FB88D-C94D-5B06-180D-D4C217DD41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697516-6CBD-1F26-B224-DB7EEB8DD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433F-C137-43AB-AD81-F2583A36AC65}" type="datetimeFigureOut">
              <a:rPr lang="en-GB" smtClean="0"/>
              <a:t>27/11/2024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CCFF7-AD8E-6D7A-B8D7-0AB776AE2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64F14-2C4A-CF8B-B96C-40DB9CD9E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45E-87B0-4066-8C9B-4831BF054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569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33B7F-00A4-4836-D383-EF0A0A3DF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4810DC-19C0-B5F7-AAC6-F6D4AAD503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3C9E1A-EB6E-132E-CDF0-8088007D9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433F-C137-43AB-AD81-F2583A36AC65}" type="datetimeFigureOut">
              <a:rPr lang="en-GB" smtClean="0"/>
              <a:t>27/11/2024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A8E36-0926-69CE-67A1-3020C71D1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D296B1-4104-C548-256D-7B0C438C2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45E-87B0-4066-8C9B-4831BF054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622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F1D4F4-B640-3D0C-517E-186EC84E2A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1C8651-E312-E6CB-0B04-C6FE710141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1E7AF0-57C0-6EDE-9EFA-4A6D3F3E4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433F-C137-43AB-AD81-F2583A36AC65}" type="datetimeFigureOut">
              <a:rPr lang="en-GB" smtClean="0"/>
              <a:t>27/11/2024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49733-20DD-9783-5B48-8AAACF81F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09F6F-7B42-6880-6BDC-628EF3FE7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45E-87B0-4066-8C9B-4831BF054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719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36019-4759-4179-DE44-DCC1F7948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1730E6-8942-1E6B-029F-9505C38388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9EBFDE-F41F-14C6-6650-8782684DB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433F-C137-43AB-AD81-F2583A36AC65}" type="datetimeFigureOut">
              <a:rPr lang="en-GB" smtClean="0"/>
              <a:t>27/11/2024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AAD30-D0AE-20A1-AF64-77A57AE1E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0222F-DD73-7196-FBB5-E2B774C1C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45E-87B0-4066-8C9B-4831BF054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594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1C4AC-79C0-A857-A2EB-A108F0CAC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A39BFC-7991-C85B-F0D9-045063A782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F324EE-81D6-FD53-4BB8-90347F2E0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433F-C137-43AB-AD81-F2583A36AC65}" type="datetimeFigureOut">
              <a:rPr lang="en-GB" smtClean="0"/>
              <a:t>27/11/2024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57159-63EB-14B6-63C9-6A541DD9B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A483C1-747E-B609-E187-8B4BBD39E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45E-87B0-4066-8C9B-4831BF054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644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F569F-CEE0-89DC-84B8-F80E02F2D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F3F84A-D7C3-5992-1CFB-158FB47BFA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2B9B24-E83B-93EE-16E0-73E2DCA2F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B6C128-CEFB-A460-F328-0AA529659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433F-C137-43AB-AD81-F2583A36AC65}" type="datetimeFigureOut">
              <a:rPr lang="en-GB" smtClean="0"/>
              <a:t>27/11/2024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00C1CE-2060-53B4-4C6D-879866BBB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31F916-9443-E397-A442-BA2C63B02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45E-87B0-4066-8C9B-4831BF054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100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DA887-2331-7169-BEAA-489100798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08CE9D-8D62-7BCD-3B90-0022D0A8C1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5BBDFC-1715-5D11-20AB-3130BB6C08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3651CB-6EEA-1E9A-AF4B-58491DA127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BF25B0-1C0D-262C-761D-929C652E33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FB71D4-83CD-1591-8A34-D54B671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433F-C137-43AB-AD81-F2583A36AC65}" type="datetimeFigureOut">
              <a:rPr lang="en-GB" smtClean="0"/>
              <a:t>27/11/2024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6712AE-BFF0-CD98-84B7-5E6451B43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0636F3-C97E-383A-420D-BF0F3E63C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45E-87B0-4066-8C9B-4831BF054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212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0AD3F-69A6-F63E-0189-FB18744B9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F7DEB7-B578-6363-712A-1E7734490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433F-C137-43AB-AD81-F2583A36AC65}" type="datetimeFigureOut">
              <a:rPr lang="en-GB" smtClean="0"/>
              <a:t>27/11/2024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4FFD36-07FA-2B08-3937-BADEB551E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A81851-A222-6890-2013-F5355CEE9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45E-87B0-4066-8C9B-4831BF054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200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F4A8D3-FB67-7972-6D22-E082F255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433F-C137-43AB-AD81-F2583A36AC65}" type="datetimeFigureOut">
              <a:rPr lang="en-GB" smtClean="0"/>
              <a:t>27/11/2024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A4CC91-6099-ABA5-5745-51F335159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E31E96-4727-1C31-A468-6EB7D0DCA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45E-87B0-4066-8C9B-4831BF054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775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7697B-AF44-4F9A-D908-5A4E13FEF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4D3FD-5D48-7A0D-694F-13D3DC882A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17F6B6-1D1B-C327-DF76-4C0D69832F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0A5274-F05E-7C55-721B-FA996D0CD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433F-C137-43AB-AD81-F2583A36AC65}" type="datetimeFigureOut">
              <a:rPr lang="en-GB" smtClean="0"/>
              <a:t>27/11/2024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C34438-1C2C-D6B6-892C-460CF07DD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B6FFA-EC39-E5FB-BA66-BB8CB53D3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45E-87B0-4066-8C9B-4831BF054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237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7DC50-E10C-C253-CFE8-C5A1113B8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43113A-306B-243B-8140-036AF1C0E5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590029-DCDE-4B76-FDC0-CC015D70E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732EAC-8E26-120B-CCE7-DA7216560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433F-C137-43AB-AD81-F2583A36AC65}" type="datetimeFigureOut">
              <a:rPr lang="en-GB" smtClean="0"/>
              <a:t>27/11/2024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6EAFDE-2DF6-32F9-01F7-DD2325206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B6B1C2-88A3-D1FA-16CA-3B57A07E8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45E-87B0-4066-8C9B-4831BF054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80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3FF37B-C1EC-E6C4-88E9-63AE5B430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CDEE67-70BD-EA20-15A3-05A415FDCD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49AAC8-33A7-A3D1-F9FD-DD45002A11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9BD433F-C137-43AB-AD81-F2583A36AC65}" type="datetimeFigureOut">
              <a:rPr lang="en-GB" smtClean="0"/>
              <a:t>27/11/2024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43D1C-D890-62DD-371E-C3BDD2C73A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7F54E-AD81-9EC0-A7F4-3D37B0A431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C20345E-87B0-4066-8C9B-4831BF054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6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hyperlink" Target="https://www.vatvalve.com/series/extreme-high-vacuum-rf-all-metal-gate-valve-DN-20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987B3F4-F66F-C7A0-1702-F4BE1499CF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0374" y="3429000"/>
            <a:ext cx="9144000" cy="1655762"/>
          </a:xfrm>
        </p:spPr>
        <p:txBody>
          <a:bodyPr/>
          <a:lstStyle/>
          <a:p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0DA0CBC-4A2B-2288-06D7-C5E6CA3092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8" r="13818" b="5524"/>
          <a:stretch/>
        </p:blipFill>
        <p:spPr bwMode="auto">
          <a:xfrm>
            <a:off x="-18558" y="0"/>
            <a:ext cx="12229115" cy="967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ECF805CD-AEDC-FB31-91EA-11555E4D6572}"/>
              </a:ext>
            </a:extLst>
          </p:cNvPr>
          <p:cNvSpPr txBox="1">
            <a:spLocks/>
          </p:cNvSpPr>
          <p:nvPr/>
        </p:nvSpPr>
        <p:spPr>
          <a:xfrm>
            <a:off x="3386215" y="69563"/>
            <a:ext cx="5669505" cy="731519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LHCb VELO U2 </a:t>
            </a:r>
          </a:p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Mechanical concept</a:t>
            </a:r>
            <a:endParaRPr lang="en-GB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6887335-1EFB-C47C-60FD-B66BDCFD8359}"/>
              </a:ext>
            </a:extLst>
          </p:cNvPr>
          <p:cNvSpPr/>
          <p:nvPr/>
        </p:nvSpPr>
        <p:spPr>
          <a:xfrm rot="2755309">
            <a:off x="4833123" y="3782071"/>
            <a:ext cx="4168878" cy="494071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32F777-B4F2-FD5A-CBB4-2ADF217D97C7}"/>
              </a:ext>
            </a:extLst>
          </p:cNvPr>
          <p:cNvSpPr/>
          <p:nvPr/>
        </p:nvSpPr>
        <p:spPr>
          <a:xfrm rot="19106566">
            <a:off x="4891546" y="3654252"/>
            <a:ext cx="4168878" cy="494071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271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AC183D4-03F2-AEAB-5FB1-7BEA5EE08319}"/>
              </a:ext>
            </a:extLst>
          </p:cNvPr>
          <p:cNvSpPr txBox="1">
            <a:spLocks/>
          </p:cNvSpPr>
          <p:nvPr/>
        </p:nvSpPr>
        <p:spPr>
          <a:xfrm>
            <a:off x="4167802" y="0"/>
            <a:ext cx="3368554" cy="439373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bg1">
                    <a:lumMod val="95000"/>
                  </a:schemeClr>
                </a:solidFill>
              </a:rPr>
              <a:t>VELO X and Y motion</a:t>
            </a:r>
            <a:endParaRPr lang="en-GB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12DC48-250C-50DC-DC68-AACE5AECDB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6067" y="530540"/>
            <a:ext cx="6148212" cy="632746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FB42B86-E70A-8B94-F231-0CD494C21F4D}"/>
              </a:ext>
            </a:extLst>
          </p:cNvPr>
          <p:cNvSpPr txBox="1">
            <a:spLocks/>
          </p:cNvSpPr>
          <p:nvPr/>
        </p:nvSpPr>
        <p:spPr>
          <a:xfrm>
            <a:off x="139218" y="1202407"/>
            <a:ext cx="4253372" cy="26707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Bellows placed at the extremity </a:t>
            </a:r>
          </a:p>
          <a:p>
            <a:r>
              <a:rPr lang="en-US" sz="1600" b="1" dirty="0"/>
              <a:t>will absorb a tiny movement +/-5mm</a:t>
            </a:r>
          </a:p>
          <a:p>
            <a:endParaRPr lang="en-GB" sz="2000" b="1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866A36E-F5B0-88F7-9F3A-55CDFDFE3C48}"/>
              </a:ext>
            </a:extLst>
          </p:cNvPr>
          <p:cNvCxnSpPr/>
          <p:nvPr/>
        </p:nvCxnSpPr>
        <p:spPr>
          <a:xfrm flipV="1">
            <a:off x="3483096" y="1961423"/>
            <a:ext cx="760837" cy="45371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F390A29-2A13-C283-02A9-78874B6DC7F0}"/>
              </a:ext>
            </a:extLst>
          </p:cNvPr>
          <p:cNvCxnSpPr>
            <a:cxnSpLocks/>
          </p:cNvCxnSpPr>
          <p:nvPr/>
        </p:nvCxnSpPr>
        <p:spPr>
          <a:xfrm flipV="1">
            <a:off x="3483096" y="2415133"/>
            <a:ext cx="4905254" cy="122651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id="{E7627166-EA4F-7E90-685F-64EAA15E5CAB}"/>
              </a:ext>
            </a:extLst>
          </p:cNvPr>
          <p:cNvSpPr txBox="1">
            <a:spLocks/>
          </p:cNvSpPr>
          <p:nvPr/>
        </p:nvSpPr>
        <p:spPr>
          <a:xfrm>
            <a:off x="91124" y="3326937"/>
            <a:ext cx="3495182" cy="24535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X motion should be added to the VELO support frame</a:t>
            </a:r>
          </a:p>
          <a:p>
            <a:endParaRPr lang="en-GB" sz="2000" b="1" dirty="0"/>
          </a:p>
        </p:txBody>
      </p:sp>
      <p:sp>
        <p:nvSpPr>
          <p:cNvPr id="15" name="Arrow: Up-Down 14">
            <a:extLst>
              <a:ext uri="{FF2B5EF4-FFF2-40B4-BE49-F238E27FC236}">
                <a16:creationId xmlns:a16="http://schemas.microsoft.com/office/drawing/2014/main" id="{CE4FE060-3452-547A-2F65-03B0606664C3}"/>
              </a:ext>
            </a:extLst>
          </p:cNvPr>
          <p:cNvSpPr/>
          <p:nvPr/>
        </p:nvSpPr>
        <p:spPr>
          <a:xfrm>
            <a:off x="4243933" y="4814665"/>
            <a:ext cx="173583" cy="1004151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87D6B392-3277-6C2B-D28A-762A17C8999B}"/>
              </a:ext>
            </a:extLst>
          </p:cNvPr>
          <p:cNvSpPr txBox="1">
            <a:spLocks/>
          </p:cNvSpPr>
          <p:nvPr/>
        </p:nvSpPr>
        <p:spPr>
          <a:xfrm>
            <a:off x="4004280" y="4632178"/>
            <a:ext cx="286232" cy="14096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Y</a:t>
            </a:r>
            <a:endParaRPr lang="en-GB" sz="2000" b="1" dirty="0"/>
          </a:p>
        </p:txBody>
      </p:sp>
      <p:sp>
        <p:nvSpPr>
          <p:cNvPr id="17" name="Arrow: Up-Down 16">
            <a:extLst>
              <a:ext uri="{FF2B5EF4-FFF2-40B4-BE49-F238E27FC236}">
                <a16:creationId xmlns:a16="http://schemas.microsoft.com/office/drawing/2014/main" id="{1238ECF5-4399-588C-F7A3-6AB21E083995}"/>
              </a:ext>
            </a:extLst>
          </p:cNvPr>
          <p:cNvSpPr/>
          <p:nvPr/>
        </p:nvSpPr>
        <p:spPr>
          <a:xfrm rot="3305227">
            <a:off x="4157141" y="3440721"/>
            <a:ext cx="173583" cy="1004151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96EA2D01-5641-48EC-C601-37C92AEA8E2F}"/>
              </a:ext>
            </a:extLst>
          </p:cNvPr>
          <p:cNvSpPr txBox="1">
            <a:spLocks/>
          </p:cNvSpPr>
          <p:nvPr/>
        </p:nvSpPr>
        <p:spPr>
          <a:xfrm>
            <a:off x="4086884" y="3008076"/>
            <a:ext cx="286232" cy="14096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X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502066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166B328-E415-250C-E156-981A6FB806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5639" y="-42721"/>
            <a:ext cx="12447639" cy="724153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3CFB431-1F55-E283-B7EE-965E59B0FB3D}"/>
              </a:ext>
            </a:extLst>
          </p:cNvPr>
          <p:cNvSpPr txBox="1">
            <a:spLocks/>
          </p:cNvSpPr>
          <p:nvPr/>
        </p:nvSpPr>
        <p:spPr>
          <a:xfrm>
            <a:off x="5809788" y="-88491"/>
            <a:ext cx="5979089" cy="100289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bg1">
                    <a:lumMod val="95000"/>
                  </a:schemeClr>
                </a:solidFill>
              </a:rPr>
              <a:t>Isolate the VELO primary Vacuum </a:t>
            </a:r>
          </a:p>
          <a:p>
            <a:r>
              <a:rPr lang="en-US" sz="1500" b="1" dirty="0">
                <a:solidFill>
                  <a:schemeClr val="bg1">
                    <a:lumMod val="95000"/>
                  </a:schemeClr>
                </a:solidFill>
              </a:rPr>
              <a:t>A challenge for the RF/Vacuum group and the VAT company</a:t>
            </a:r>
            <a:endParaRPr lang="en-GB" sz="15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A6DAFF-9C66-6D3B-5236-D14FE538E0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84029"/>
            <a:ext cx="2939845" cy="22575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9786852-44C4-E620-E98F-8969F6DBBE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8110" y="5461890"/>
            <a:ext cx="6133890" cy="1868129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E0CB9E03-A322-C29A-0114-205FEA389571}"/>
              </a:ext>
            </a:extLst>
          </p:cNvPr>
          <p:cNvSpPr txBox="1">
            <a:spLocks/>
          </p:cNvSpPr>
          <p:nvPr/>
        </p:nvSpPr>
        <p:spPr>
          <a:xfrm>
            <a:off x="1608666" y="3429000"/>
            <a:ext cx="1832626" cy="114054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>
                <a:solidFill>
                  <a:srgbClr val="FFFF00"/>
                </a:solidFill>
              </a:rPr>
              <a:t>DN 800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4D78F24-A093-A339-4838-FFD6AF65B31F}"/>
              </a:ext>
            </a:extLst>
          </p:cNvPr>
          <p:cNvCxnSpPr>
            <a:cxnSpLocks/>
          </p:cNvCxnSpPr>
          <p:nvPr/>
        </p:nvCxnSpPr>
        <p:spPr>
          <a:xfrm flipV="1">
            <a:off x="3105618" y="4119716"/>
            <a:ext cx="453659" cy="218435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702BABD2-9E23-F5FB-9D61-60F709FB770E}"/>
              </a:ext>
            </a:extLst>
          </p:cNvPr>
          <p:cNvSpPr txBox="1">
            <a:spLocks/>
          </p:cNvSpPr>
          <p:nvPr/>
        </p:nvSpPr>
        <p:spPr>
          <a:xfrm>
            <a:off x="3361944" y="5219568"/>
            <a:ext cx="1832626" cy="114054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dirty="0">
                <a:solidFill>
                  <a:srgbClr val="FFFF00"/>
                </a:solidFill>
              </a:rPr>
              <a:t>Light RF contact mechanism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A951F0DC-5124-5FA6-EFBB-6E5EAC9CCE07}"/>
              </a:ext>
            </a:extLst>
          </p:cNvPr>
          <p:cNvSpPr txBox="1">
            <a:spLocks/>
          </p:cNvSpPr>
          <p:nvPr/>
        </p:nvSpPr>
        <p:spPr>
          <a:xfrm>
            <a:off x="1125105" y="1144228"/>
            <a:ext cx="2434172" cy="114054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>
                <a:solidFill>
                  <a:srgbClr val="FFFF00"/>
                </a:solidFill>
              </a:rPr>
              <a:t>RF all metal gate valve: needed for the bake out.</a:t>
            </a:r>
          </a:p>
          <a:p>
            <a:endParaRPr lang="en-GB" sz="1600" dirty="0">
              <a:solidFill>
                <a:srgbClr val="FFFF00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F7CD92A-0A8D-6C82-4B07-CD5C8771AC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34588" y="2284771"/>
            <a:ext cx="2667482" cy="2586547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ED6E6DA-8562-D847-3582-499F67B13D4D}"/>
              </a:ext>
            </a:extLst>
          </p:cNvPr>
          <p:cNvCxnSpPr>
            <a:cxnSpLocks/>
          </p:cNvCxnSpPr>
          <p:nvPr/>
        </p:nvCxnSpPr>
        <p:spPr>
          <a:xfrm flipH="1">
            <a:off x="8632723" y="3429000"/>
            <a:ext cx="801865" cy="106434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4180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1277A-6543-C40D-45B6-2334A472D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AAC1753-1376-DA89-B945-83BD61585D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3348" y="0"/>
            <a:ext cx="12130003" cy="8034528"/>
          </a:xfr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E4AB787A-2065-980F-8CF2-2E54E441B7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7495" y="0"/>
            <a:ext cx="2729160" cy="265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432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3811A-3CB5-897F-0C3A-E9FE9C029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A28E701-5E02-A62F-2CCE-3DEFD6E983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8150" y="163328"/>
            <a:ext cx="6960442" cy="6777900"/>
          </a:xfrm>
        </p:spPr>
      </p:pic>
    </p:spTree>
    <p:extLst>
      <p:ext uri="{BB962C8B-B14F-4D97-AF65-F5344CB8AC3E}">
        <p14:creationId xmlns:p14="http://schemas.microsoft.com/office/powerpoint/2010/main" val="26469425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698FF7-CA8F-CEFB-A194-D2A8BC4CAC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55" y="599542"/>
            <a:ext cx="6474568" cy="62781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7195ED-C008-3BF9-2826-3C36D7E11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2266" y="-1807722"/>
            <a:ext cx="12343024" cy="2663127"/>
          </a:xfrm>
        </p:spPr>
        <p:txBody>
          <a:bodyPr>
            <a:normAutofit/>
          </a:bodyPr>
          <a:lstStyle/>
          <a:p>
            <a:r>
              <a:rPr lang="en-GB" sz="2800" dirty="0"/>
              <a:t>Can this technology be adapted to a large valve,</a:t>
            </a:r>
            <a:br>
              <a:rPr lang="en-GB" sz="2800" dirty="0"/>
            </a:br>
            <a:r>
              <a:rPr lang="en-GB" sz="2800" dirty="0"/>
              <a:t>With low material budget 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289C00-4502-4B95-6E2D-25FF4EFE18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7238" y="4234030"/>
            <a:ext cx="8380137" cy="2552243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70EDC18-1C72-57EF-42EC-8465920C61E2}"/>
              </a:ext>
            </a:extLst>
          </p:cNvPr>
          <p:cNvSpPr txBox="1">
            <a:spLocks/>
          </p:cNvSpPr>
          <p:nvPr/>
        </p:nvSpPr>
        <p:spPr>
          <a:xfrm>
            <a:off x="2420111" y="765873"/>
            <a:ext cx="12343024" cy="266312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8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C2276A4-437C-20C2-17C6-08896A798594}"/>
              </a:ext>
            </a:extLst>
          </p:cNvPr>
          <p:cNvSpPr txBox="1">
            <a:spLocks/>
          </p:cNvSpPr>
          <p:nvPr/>
        </p:nvSpPr>
        <p:spPr>
          <a:xfrm>
            <a:off x="1210743" y="-83391"/>
            <a:ext cx="12343024" cy="266312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D9BDE5-1B00-5780-F5ED-8991B01F310E}"/>
              </a:ext>
            </a:extLst>
          </p:cNvPr>
          <p:cNvSpPr txBox="1"/>
          <p:nvPr/>
        </p:nvSpPr>
        <p:spPr>
          <a:xfrm>
            <a:off x="5033780" y="6373138"/>
            <a:ext cx="73791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VAT 47.1 Extreme High Vacuum RF All-Metal Gate Valve. - VAT Valves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513C408-7618-6FC5-A9C7-2FA1DE517D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53547" y="34491"/>
            <a:ext cx="2085576" cy="4125889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B5758723-4570-6429-FFB6-9B3FF3C12EDB}"/>
              </a:ext>
            </a:extLst>
          </p:cNvPr>
          <p:cNvSpPr txBox="1">
            <a:spLocks/>
          </p:cNvSpPr>
          <p:nvPr/>
        </p:nvSpPr>
        <p:spPr>
          <a:xfrm>
            <a:off x="3044174" y="255223"/>
            <a:ext cx="12343024" cy="266312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DN 800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5A6A0AD-ED67-707B-C0AB-7F1816191FA4}"/>
              </a:ext>
            </a:extLst>
          </p:cNvPr>
          <p:cNvCxnSpPr/>
          <p:nvPr/>
        </p:nvCxnSpPr>
        <p:spPr>
          <a:xfrm flipV="1">
            <a:off x="9771889" y="2534970"/>
            <a:ext cx="918809" cy="19069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6742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517FB-365B-1EF7-0C2D-E1688C100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312" y="-66648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Motion bearing standard SKF production</a:t>
            </a:r>
            <a:endParaRPr lang="en-GB" sz="36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F9E90E9-9830-045D-1151-B0092AB499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456" y="1258915"/>
            <a:ext cx="5589891" cy="5453671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6BE3513-AF7F-B5E8-2971-F4529FD669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9347" y="3046097"/>
            <a:ext cx="5791200" cy="36664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10A1268-4E26-FB44-684A-673DD3FA3C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5611" y="1020501"/>
            <a:ext cx="4154327" cy="217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4479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A4FAA-B993-9ABF-B941-8EBE8908C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3A48880-3F94-2F10-4111-BA9B0E963B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0014" y="216310"/>
            <a:ext cx="9148800" cy="5508369"/>
          </a:xfrm>
        </p:spPr>
      </p:pic>
    </p:spTree>
    <p:extLst>
      <p:ext uri="{BB962C8B-B14F-4D97-AF65-F5344CB8AC3E}">
        <p14:creationId xmlns:p14="http://schemas.microsoft.com/office/powerpoint/2010/main" val="514180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F9501-B0F9-8E06-22FB-97951487DD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50" y="1054100"/>
            <a:ext cx="11353800" cy="4979988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GB" sz="2300" b="1" dirty="0"/>
              <a:t>Investigating several aspects of the U2 VELO mechanical concept</a:t>
            </a:r>
          </a:p>
          <a:p>
            <a:pPr lvl="1"/>
            <a:r>
              <a:rPr lang="en-GB" sz="2300" dirty="0"/>
              <a:t>Motion system compatible with "iris" RF-shield (linear motion version...)</a:t>
            </a:r>
          </a:p>
          <a:p>
            <a:pPr lvl="1"/>
            <a:r>
              <a:rPr lang="en-GB" sz="2300" dirty="0"/>
              <a:t>Vacuum interface and feedthrough</a:t>
            </a:r>
          </a:p>
          <a:p>
            <a:pPr lvl="1"/>
            <a:r>
              <a:rPr lang="en-GB" sz="2300" dirty="0"/>
              <a:t>Possible approach for the separation of "clean" and "outgassing" part of the module</a:t>
            </a:r>
          </a:p>
          <a:p>
            <a:pPr lvl="1"/>
            <a:r>
              <a:rPr lang="en-GB" sz="2300" dirty="0"/>
              <a:t>Possible approach for "VELO separation from beam pipe"</a:t>
            </a:r>
          </a:p>
          <a:p>
            <a:r>
              <a:rPr lang="en-GB" sz="2300" b="1" dirty="0"/>
              <a:t>Some of the assumptions:</a:t>
            </a:r>
            <a:endParaRPr lang="en-GB" sz="2300" dirty="0"/>
          </a:p>
          <a:p>
            <a:pPr lvl="1"/>
            <a:r>
              <a:rPr lang="en-GB" sz="2300" dirty="0"/>
              <a:t>VELO acceptance down to low eta but "</a:t>
            </a:r>
            <a:r>
              <a:rPr lang="en-GB" sz="2300" dirty="0" err="1"/>
              <a:t>LHCb</a:t>
            </a:r>
            <a:r>
              <a:rPr lang="en-GB" sz="2300" dirty="0"/>
              <a:t> acceptance" up to 270mrad </a:t>
            </a:r>
          </a:p>
          <a:p>
            <a:pPr marL="0" indent="0">
              <a:buNone/>
            </a:pPr>
            <a:r>
              <a:rPr lang="en-GB" sz="2300" dirty="0"/>
              <a:t>                                      ==&gt; primary vacuum tank can have a radius as low as 21cm @ 800mm</a:t>
            </a:r>
            <a:endParaRPr lang="en-GB"/>
          </a:p>
          <a:p>
            <a:pPr lvl="1"/>
            <a:r>
              <a:rPr lang="en-GB" sz="2300" dirty="0"/>
              <a:t>Try to use "off the shelf" components for the vacuum interface (bellows, feedthrough)</a:t>
            </a:r>
          </a:p>
          <a:p>
            <a:pPr lvl="1"/>
            <a:r>
              <a:rPr lang="en-GB" sz="2300" dirty="0"/>
              <a:t>Try to keep motion and flexes out of the primary vacuum</a:t>
            </a:r>
          </a:p>
          <a:p>
            <a:r>
              <a:rPr lang="en-GB" sz="2300" b="1" dirty="0"/>
              <a:t>In the following the base hypothesis is a 4 flange "iris" system:</a:t>
            </a:r>
            <a:endParaRPr lang="en-GB" sz="2300" dirty="0"/>
          </a:p>
          <a:p>
            <a:pPr lvl="1"/>
            <a:r>
              <a:rPr lang="en-GB" sz="2300" dirty="0"/>
              <a:t>Vacuum interface similar for a 2-halves system (while U1 motion can be reused)</a:t>
            </a:r>
            <a:endParaRPr lang="en-GB" sz="1900" b="1" dirty="0"/>
          </a:p>
          <a:p>
            <a:pPr lvl="1"/>
            <a:r>
              <a:rPr lang="en-GB" sz="2300" dirty="0"/>
              <a:t>Based on square modules but compatible with module tiling a la "concentric layout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F3AC480-B7DA-9236-B37B-7475A0C3937B}"/>
              </a:ext>
            </a:extLst>
          </p:cNvPr>
          <p:cNvSpPr txBox="1">
            <a:spLocks/>
          </p:cNvSpPr>
          <p:nvPr/>
        </p:nvSpPr>
        <p:spPr>
          <a:xfrm>
            <a:off x="4431779" y="7235"/>
            <a:ext cx="3328442" cy="434762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Introduction</a:t>
            </a:r>
            <a:endParaRPr lang="en-GB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713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605B6441-FA9E-75F6-4FEB-D16ADEEF62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951" y="814791"/>
            <a:ext cx="6060607" cy="449776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2E5FB0B-17A9-5634-E3AC-5CD80CC2F305}"/>
              </a:ext>
            </a:extLst>
          </p:cNvPr>
          <p:cNvSpPr txBox="1">
            <a:spLocks/>
          </p:cNvSpPr>
          <p:nvPr/>
        </p:nvSpPr>
        <p:spPr>
          <a:xfrm>
            <a:off x="4431779" y="7235"/>
            <a:ext cx="3328442" cy="434762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The vessel </a:t>
            </a:r>
            <a:endParaRPr lang="en-GB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9799CCA2-9367-3102-64DA-157700D35A17}"/>
              </a:ext>
            </a:extLst>
          </p:cNvPr>
          <p:cNvSpPr txBox="1">
            <a:spLocks/>
          </p:cNvSpPr>
          <p:nvPr/>
        </p:nvSpPr>
        <p:spPr>
          <a:xfrm>
            <a:off x="0" y="4536764"/>
            <a:ext cx="4253372" cy="26707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Primary vacuum</a:t>
            </a:r>
          </a:p>
          <a:p>
            <a:r>
              <a:rPr lang="en-US" sz="1600" b="1" dirty="0"/>
              <a:t>Diameter 500mm</a:t>
            </a:r>
          </a:p>
          <a:p>
            <a:endParaRPr lang="en-GB" sz="2000" b="1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0B5C563-9639-FDA7-91BA-81B656BEF8CD}"/>
              </a:ext>
            </a:extLst>
          </p:cNvPr>
          <p:cNvCxnSpPr>
            <a:cxnSpLocks/>
          </p:cNvCxnSpPr>
          <p:nvPr/>
        </p:nvCxnSpPr>
        <p:spPr>
          <a:xfrm flipV="1">
            <a:off x="258551" y="3754988"/>
            <a:ext cx="781387" cy="17263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905B1B92-73E4-EA37-8981-5661EF9170A5}"/>
              </a:ext>
            </a:extLst>
          </p:cNvPr>
          <p:cNvSpPr txBox="1">
            <a:spLocks/>
          </p:cNvSpPr>
          <p:nvPr/>
        </p:nvSpPr>
        <p:spPr>
          <a:xfrm>
            <a:off x="2949609" y="4609665"/>
            <a:ext cx="4253372" cy="26707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Insulation vacuum volume</a:t>
            </a:r>
          </a:p>
          <a:p>
            <a:r>
              <a:rPr lang="en-US" sz="1600" b="1" dirty="0"/>
              <a:t>Outer Diameter 1200mm</a:t>
            </a:r>
          </a:p>
          <a:p>
            <a:endParaRPr lang="en-GB" sz="2000" b="1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EF556A5-01A0-308B-1942-8BC24D0CB824}"/>
              </a:ext>
            </a:extLst>
          </p:cNvPr>
          <p:cNvCxnSpPr>
            <a:cxnSpLocks/>
          </p:cNvCxnSpPr>
          <p:nvPr/>
        </p:nvCxnSpPr>
        <p:spPr>
          <a:xfrm flipV="1">
            <a:off x="3814688" y="3864077"/>
            <a:ext cx="963789" cy="16172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DFCEB557-88C7-7FBB-7F01-53CFD64831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9086" y="814791"/>
            <a:ext cx="6466630" cy="449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608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616C4E9D-A14C-B874-2CE8-EB205EFDE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173" y="1066509"/>
            <a:ext cx="8056086" cy="62414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37B1009-46B8-3190-9D41-B0B938E80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4521" y="3518412"/>
            <a:ext cx="1285875" cy="86677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EB05F1BD-69D4-245C-FE39-0F1428CEDC5F}"/>
              </a:ext>
            </a:extLst>
          </p:cNvPr>
          <p:cNvSpPr txBox="1">
            <a:spLocks/>
          </p:cNvSpPr>
          <p:nvPr/>
        </p:nvSpPr>
        <p:spPr>
          <a:xfrm>
            <a:off x="3720691" y="48570"/>
            <a:ext cx="4750617" cy="47555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bg1">
                    <a:lumMod val="95000"/>
                  </a:schemeClr>
                </a:solidFill>
              </a:rPr>
              <a:t>Mechanical drive system</a:t>
            </a:r>
            <a:endParaRPr lang="en-GB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32B9C1D-A8D7-CC3C-F761-7919A24F605D}"/>
              </a:ext>
            </a:extLst>
          </p:cNvPr>
          <p:cNvSpPr txBox="1">
            <a:spLocks/>
          </p:cNvSpPr>
          <p:nvPr/>
        </p:nvSpPr>
        <p:spPr>
          <a:xfrm>
            <a:off x="8930752" y="1594331"/>
            <a:ext cx="4253372" cy="26707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SKF Kaydon’s KH precision </a:t>
            </a:r>
          </a:p>
          <a:p>
            <a:r>
              <a:rPr lang="en-US" sz="2000" b="1" dirty="0"/>
              <a:t>slewing ring bearing </a:t>
            </a:r>
          </a:p>
          <a:p>
            <a:r>
              <a:rPr lang="en-US" sz="1100" b="1" dirty="0"/>
              <a:t>Applications:</a:t>
            </a:r>
          </a:p>
          <a:p>
            <a:r>
              <a:rPr lang="en-US" sz="1100" b="1" dirty="0"/>
              <a:t>Radar Antennas</a:t>
            </a:r>
          </a:p>
          <a:p>
            <a:r>
              <a:rPr lang="en-US" sz="1100" b="1" dirty="0"/>
              <a:t>Machine tool tables</a:t>
            </a:r>
          </a:p>
          <a:p>
            <a:r>
              <a:rPr lang="en-US" sz="1100" b="1" dirty="0"/>
              <a:t>Medical devices</a:t>
            </a:r>
          </a:p>
          <a:p>
            <a:endParaRPr lang="en-GB" sz="2000" b="1" dirty="0"/>
          </a:p>
        </p:txBody>
      </p:sp>
      <p:sp>
        <p:nvSpPr>
          <p:cNvPr id="11" name="Arrow: Curved Down 10">
            <a:extLst>
              <a:ext uri="{FF2B5EF4-FFF2-40B4-BE49-F238E27FC236}">
                <a16:creationId xmlns:a16="http://schemas.microsoft.com/office/drawing/2014/main" id="{E2D1300A-86AB-7188-C405-EEE8719E2437}"/>
              </a:ext>
            </a:extLst>
          </p:cNvPr>
          <p:cNvSpPr/>
          <p:nvPr/>
        </p:nvSpPr>
        <p:spPr>
          <a:xfrm>
            <a:off x="1143327" y="3082484"/>
            <a:ext cx="2040461" cy="983994"/>
          </a:xfrm>
          <a:prstGeom prst="curvedDownArrow">
            <a:avLst>
              <a:gd name="adj1" fmla="val 23520"/>
              <a:gd name="adj2" fmla="val 50000"/>
              <a:gd name="adj3" fmla="val 2500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Arrow: Curved Down 11">
            <a:extLst>
              <a:ext uri="{FF2B5EF4-FFF2-40B4-BE49-F238E27FC236}">
                <a16:creationId xmlns:a16="http://schemas.microsoft.com/office/drawing/2014/main" id="{B34C977C-1349-3D1B-9E14-E828257EFC70}"/>
              </a:ext>
            </a:extLst>
          </p:cNvPr>
          <p:cNvSpPr/>
          <p:nvPr/>
        </p:nvSpPr>
        <p:spPr>
          <a:xfrm>
            <a:off x="7630137" y="5176013"/>
            <a:ext cx="749642" cy="642319"/>
          </a:xfrm>
          <a:prstGeom prst="curvedDown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F801E03-73EA-9940-1585-A9609A135BE9}"/>
              </a:ext>
            </a:extLst>
          </p:cNvPr>
          <p:cNvCxnSpPr>
            <a:cxnSpLocks/>
          </p:cNvCxnSpPr>
          <p:nvPr/>
        </p:nvCxnSpPr>
        <p:spPr>
          <a:xfrm flipH="1">
            <a:off x="8101781" y="2576052"/>
            <a:ext cx="828971" cy="4293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1DEFDD02-A743-217C-9DE3-B7C53B829ADB}"/>
              </a:ext>
            </a:extLst>
          </p:cNvPr>
          <p:cNvSpPr txBox="1">
            <a:spLocks/>
          </p:cNvSpPr>
          <p:nvPr/>
        </p:nvSpPr>
        <p:spPr>
          <a:xfrm>
            <a:off x="8738766" y="183305"/>
            <a:ext cx="4253372" cy="26707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Bevel gearbox coupled </a:t>
            </a:r>
          </a:p>
          <a:p>
            <a:r>
              <a:rPr lang="en-US" sz="2000" b="1" dirty="0"/>
              <a:t>to a balls screw</a:t>
            </a:r>
            <a:endParaRPr lang="en-US" sz="1100" b="1" dirty="0"/>
          </a:p>
          <a:p>
            <a:endParaRPr lang="en-GB" sz="2000" b="1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5BDC6E7-B3CA-2EEF-E95B-CB3EA80082AA}"/>
              </a:ext>
            </a:extLst>
          </p:cNvPr>
          <p:cNvCxnSpPr>
            <a:cxnSpLocks/>
          </p:cNvCxnSpPr>
          <p:nvPr/>
        </p:nvCxnSpPr>
        <p:spPr>
          <a:xfrm flipH="1">
            <a:off x="6404194" y="1345732"/>
            <a:ext cx="2425174" cy="2192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9DF9BFA7-F63B-9698-E8DA-F884E8A1A98F}"/>
              </a:ext>
            </a:extLst>
          </p:cNvPr>
          <p:cNvSpPr/>
          <p:nvPr/>
        </p:nvSpPr>
        <p:spPr>
          <a:xfrm rot="5400000">
            <a:off x="4412148" y="2545586"/>
            <a:ext cx="498060" cy="278402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3FD70E89-64DF-3278-DA22-09C6136DEFD1}"/>
              </a:ext>
            </a:extLst>
          </p:cNvPr>
          <p:cNvSpPr txBox="1">
            <a:spLocks/>
          </p:cNvSpPr>
          <p:nvPr/>
        </p:nvSpPr>
        <p:spPr>
          <a:xfrm>
            <a:off x="1216667" y="-89411"/>
            <a:ext cx="8056086" cy="2206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Rotation of the slewing ring bearing generates a linear movement</a:t>
            </a:r>
            <a:endParaRPr lang="en-US" sz="1100" b="1" dirty="0"/>
          </a:p>
          <a:p>
            <a:endParaRPr lang="en-GB" sz="2000" b="1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5A71DA06-EF65-2994-22AE-3F6710B6678F}"/>
              </a:ext>
            </a:extLst>
          </p:cNvPr>
          <p:cNvSpPr txBox="1">
            <a:spLocks/>
          </p:cNvSpPr>
          <p:nvPr/>
        </p:nvSpPr>
        <p:spPr>
          <a:xfrm>
            <a:off x="8930752" y="4062726"/>
            <a:ext cx="4253372" cy="26707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Motor</a:t>
            </a:r>
            <a:endParaRPr lang="en-US" sz="1100" b="1" dirty="0"/>
          </a:p>
          <a:p>
            <a:endParaRPr lang="en-GB" sz="2000" b="1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6F110F4-18F4-E763-2784-361A02DEB5FC}"/>
              </a:ext>
            </a:extLst>
          </p:cNvPr>
          <p:cNvCxnSpPr>
            <a:cxnSpLocks/>
          </p:cNvCxnSpPr>
          <p:nvPr/>
        </p:nvCxnSpPr>
        <p:spPr>
          <a:xfrm flipH="1">
            <a:off x="7369996" y="5246807"/>
            <a:ext cx="1586374" cy="168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423F4006-4505-E553-0E8F-A2EFFEB8CB6F}"/>
              </a:ext>
            </a:extLst>
          </p:cNvPr>
          <p:cNvSpPr/>
          <p:nvPr/>
        </p:nvSpPr>
        <p:spPr>
          <a:xfrm rot="1247748">
            <a:off x="4089923" y="3657569"/>
            <a:ext cx="540361" cy="278401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1981B2C2-F91A-7B25-4FC3-497485D8A9AC}"/>
              </a:ext>
            </a:extLst>
          </p:cNvPr>
          <p:cNvSpPr/>
          <p:nvPr/>
        </p:nvSpPr>
        <p:spPr>
          <a:xfrm rot="1629737" flipH="1">
            <a:off x="5938792" y="4187657"/>
            <a:ext cx="492746" cy="278401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A75849FC-8622-DC2C-D337-627ED7F9368B}"/>
              </a:ext>
            </a:extLst>
          </p:cNvPr>
          <p:cNvSpPr/>
          <p:nvPr/>
        </p:nvSpPr>
        <p:spPr>
          <a:xfrm rot="5400000" flipH="1">
            <a:off x="5356191" y="5186846"/>
            <a:ext cx="498060" cy="278402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827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54FDE-DD9A-CB7D-810A-408E46F34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3AC3151A-C809-1B11-17D9-F8FBA72E3D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0762113" cy="6475184"/>
          </a:xfr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0DCC5764-3AA1-C14D-F861-494EBCC6ED55}"/>
              </a:ext>
            </a:extLst>
          </p:cNvPr>
          <p:cNvSpPr/>
          <p:nvPr/>
        </p:nvSpPr>
        <p:spPr>
          <a:xfrm rot="20688065">
            <a:off x="2159950" y="2438170"/>
            <a:ext cx="1101213" cy="393290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7C2F3D6-E220-8960-3078-F8CE2C2B4373}"/>
              </a:ext>
            </a:extLst>
          </p:cNvPr>
          <p:cNvSpPr txBox="1">
            <a:spLocks/>
          </p:cNvSpPr>
          <p:nvPr/>
        </p:nvSpPr>
        <p:spPr>
          <a:xfrm>
            <a:off x="1571303" y="115387"/>
            <a:ext cx="5457712" cy="499475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Mechanical drive system</a:t>
            </a:r>
            <a:endParaRPr lang="en-GB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D82A403-E930-B027-8EF1-6AFA508B0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1320" y="3578943"/>
            <a:ext cx="4590680" cy="327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085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0ADBD908-C1F8-25AE-FBEF-3A341B30F6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3016" y="1759737"/>
            <a:ext cx="4046603" cy="50982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8A5B2B8-6708-4A50-3F7F-22132C691326}"/>
              </a:ext>
            </a:extLst>
          </p:cNvPr>
          <p:cNvSpPr txBox="1">
            <a:spLocks/>
          </p:cNvSpPr>
          <p:nvPr/>
        </p:nvSpPr>
        <p:spPr>
          <a:xfrm>
            <a:off x="2676698" y="101098"/>
            <a:ext cx="5669505" cy="731519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Mechanical drive system</a:t>
            </a:r>
            <a:endParaRPr lang="en-GB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AD9FFDB-5D9C-07FC-E049-E0EDEDF3BF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6952" y="1777774"/>
            <a:ext cx="6497465" cy="5186968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51E91C79-1681-E7BE-B1D8-479DD113C673}"/>
              </a:ext>
            </a:extLst>
          </p:cNvPr>
          <p:cNvSpPr/>
          <p:nvPr/>
        </p:nvSpPr>
        <p:spPr>
          <a:xfrm rot="5400000">
            <a:off x="818766" y="1854415"/>
            <a:ext cx="498060" cy="278402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3BFD258A-CA3F-3A82-3B54-CB2CFA25FCE6}"/>
              </a:ext>
            </a:extLst>
          </p:cNvPr>
          <p:cNvSpPr txBox="1">
            <a:spLocks/>
          </p:cNvSpPr>
          <p:nvPr/>
        </p:nvSpPr>
        <p:spPr>
          <a:xfrm>
            <a:off x="289235" y="806929"/>
            <a:ext cx="10142112" cy="6575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Module flange feedthrough (number of modules per flange can be </a:t>
            </a:r>
            <a:r>
              <a:rPr lang="en-US" sz="2000" b="1" dirty="0" err="1"/>
              <a:t>optimised</a:t>
            </a:r>
            <a:r>
              <a:rPr lang="en-US" sz="2000" b="1" dirty="0"/>
              <a:t>). 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C232B6FA-E839-4D1E-3457-CCE4D620C86D}"/>
              </a:ext>
            </a:extLst>
          </p:cNvPr>
          <p:cNvSpPr txBox="1">
            <a:spLocks/>
          </p:cNvSpPr>
          <p:nvPr/>
        </p:nvSpPr>
        <p:spPr>
          <a:xfrm>
            <a:off x="6180513" y="2598431"/>
            <a:ext cx="2048269" cy="7749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b="1" dirty="0"/>
              <a:t>CF15 Bellow</a:t>
            </a:r>
          </a:p>
          <a:p>
            <a:r>
              <a:rPr lang="en-US" sz="1100" b="1" dirty="0"/>
              <a:t>Motion transmission in the primary vacuum </a:t>
            </a:r>
          </a:p>
          <a:p>
            <a:r>
              <a:rPr lang="en-US" sz="1100" b="1" dirty="0"/>
              <a:t>Vacuum load on flange ~ 2 Kg</a:t>
            </a:r>
          </a:p>
          <a:p>
            <a:endParaRPr lang="en-GB" sz="2000" b="1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0D093A9-F5EC-67B6-6A80-36F3EB8775B0}"/>
              </a:ext>
            </a:extLst>
          </p:cNvPr>
          <p:cNvCxnSpPr>
            <a:cxnSpLocks/>
          </p:cNvCxnSpPr>
          <p:nvPr/>
        </p:nvCxnSpPr>
        <p:spPr>
          <a:xfrm flipH="1">
            <a:off x="5290601" y="2770935"/>
            <a:ext cx="966315" cy="3647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DEDAE923-3CC7-3237-D7A1-89D401402EE9}"/>
              </a:ext>
            </a:extLst>
          </p:cNvPr>
          <p:cNvSpPr/>
          <p:nvPr/>
        </p:nvSpPr>
        <p:spPr>
          <a:xfrm rot="5226780">
            <a:off x="1104936" y="4751026"/>
            <a:ext cx="586624" cy="278402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9B8A9397-56F3-FAD4-F37D-2FE48FAA8923}"/>
              </a:ext>
            </a:extLst>
          </p:cNvPr>
          <p:cNvSpPr/>
          <p:nvPr/>
        </p:nvSpPr>
        <p:spPr>
          <a:xfrm rot="5238892">
            <a:off x="4357284" y="2271642"/>
            <a:ext cx="586624" cy="278402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CB16795-A69E-0471-36CB-112D680B2A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3384" y="4421549"/>
            <a:ext cx="3259632" cy="2419594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8198131-D634-8235-9F57-9B6BC170482D}"/>
              </a:ext>
            </a:extLst>
          </p:cNvPr>
          <p:cNvCxnSpPr>
            <a:cxnSpLocks/>
          </p:cNvCxnSpPr>
          <p:nvPr/>
        </p:nvCxnSpPr>
        <p:spPr>
          <a:xfrm flipH="1" flipV="1">
            <a:off x="4129132" y="3131895"/>
            <a:ext cx="1085066" cy="1306511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itle 1">
            <a:extLst>
              <a:ext uri="{FF2B5EF4-FFF2-40B4-BE49-F238E27FC236}">
                <a16:creationId xmlns:a16="http://schemas.microsoft.com/office/drawing/2014/main" id="{DCEBDFAA-A4B5-9226-251E-3E7A412E2CC3}"/>
              </a:ext>
            </a:extLst>
          </p:cNvPr>
          <p:cNvSpPr txBox="1">
            <a:spLocks/>
          </p:cNvSpPr>
          <p:nvPr/>
        </p:nvSpPr>
        <p:spPr>
          <a:xfrm>
            <a:off x="5027314" y="6391063"/>
            <a:ext cx="4803384" cy="667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Piezo legs linear actuators</a:t>
            </a:r>
          </a:p>
          <a:p>
            <a:r>
              <a:rPr lang="en-US" sz="1400" b="1" dirty="0"/>
              <a:t>Fine alignment devices </a:t>
            </a:r>
          </a:p>
          <a:p>
            <a:endParaRPr lang="en-GB" sz="2000" b="1" dirty="0"/>
          </a:p>
        </p:txBody>
      </p:sp>
      <p:sp>
        <p:nvSpPr>
          <p:cNvPr id="37" name="Arrow: Curved Left 36">
            <a:extLst>
              <a:ext uri="{FF2B5EF4-FFF2-40B4-BE49-F238E27FC236}">
                <a16:creationId xmlns:a16="http://schemas.microsoft.com/office/drawing/2014/main" id="{1AFA2027-D556-E596-F2A9-D24D9522D877}"/>
              </a:ext>
            </a:extLst>
          </p:cNvPr>
          <p:cNvSpPr/>
          <p:nvPr/>
        </p:nvSpPr>
        <p:spPr>
          <a:xfrm rot="4906464">
            <a:off x="8722121" y="4329454"/>
            <a:ext cx="650160" cy="1489295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E1AA7359-7D02-3242-15AE-91C491626EE5}"/>
              </a:ext>
            </a:extLst>
          </p:cNvPr>
          <p:cNvSpPr/>
          <p:nvPr/>
        </p:nvSpPr>
        <p:spPr>
          <a:xfrm rot="5400000">
            <a:off x="10725421" y="4299205"/>
            <a:ext cx="899463" cy="278402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14990D0E-37F2-C994-A31D-2720F030D98F}"/>
              </a:ext>
            </a:extLst>
          </p:cNvPr>
          <p:cNvSpPr txBox="1">
            <a:spLocks/>
          </p:cNvSpPr>
          <p:nvPr/>
        </p:nvSpPr>
        <p:spPr>
          <a:xfrm>
            <a:off x="2073157" y="1468218"/>
            <a:ext cx="5484387" cy="667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b="1" dirty="0"/>
              <a:t>"iris" with linear motion</a:t>
            </a:r>
          </a:p>
          <a:p>
            <a:endParaRPr lang="en-GB" sz="2000" b="1" dirty="0"/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5B1A17AA-39E5-57EC-6168-E9B39302F414}"/>
              </a:ext>
            </a:extLst>
          </p:cNvPr>
          <p:cNvSpPr txBox="1">
            <a:spLocks/>
          </p:cNvSpPr>
          <p:nvPr/>
        </p:nvSpPr>
        <p:spPr>
          <a:xfrm>
            <a:off x="7675743" y="1454573"/>
            <a:ext cx="5484387" cy="667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b="1" dirty="0"/>
              <a:t>“Iris” with rotation may also work</a:t>
            </a:r>
          </a:p>
          <a:p>
            <a:endParaRPr lang="en-GB" sz="2000" b="1" dirty="0"/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59387E5F-52AD-1BAE-91B1-D575C6DC1972}"/>
              </a:ext>
            </a:extLst>
          </p:cNvPr>
          <p:cNvSpPr/>
          <p:nvPr/>
        </p:nvSpPr>
        <p:spPr>
          <a:xfrm rot="5400000">
            <a:off x="10970093" y="1411044"/>
            <a:ext cx="586624" cy="278402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777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A4107D9-4BFC-3086-0738-2439729B55B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620861" y="63499"/>
            <a:ext cx="3368554" cy="439373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bg1">
                    <a:lumMod val="95000"/>
                  </a:schemeClr>
                </a:solidFill>
              </a:rPr>
              <a:t>Module outgazing</a:t>
            </a:r>
            <a:endParaRPr lang="en-GB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2D91AE-B52D-8D3F-71BD-85F1EEDA40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62" y="1546283"/>
            <a:ext cx="6065305" cy="52482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3E89BB-C089-D08B-B51B-7C3DB11FFB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699" y="2940050"/>
            <a:ext cx="6369946" cy="385445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66FA4179-D2E8-0305-4AA1-4508CE68D8A8}"/>
              </a:ext>
            </a:extLst>
          </p:cNvPr>
          <p:cNvSpPr txBox="1">
            <a:spLocks/>
          </p:cNvSpPr>
          <p:nvPr/>
        </p:nvSpPr>
        <p:spPr>
          <a:xfrm>
            <a:off x="3746447" y="682204"/>
            <a:ext cx="5484387" cy="667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Screen covering the outgazing parts ? </a:t>
            </a:r>
            <a:endParaRPr lang="en-US" sz="1100" b="1" dirty="0"/>
          </a:p>
          <a:p>
            <a:endParaRPr lang="en-GB" sz="2000" b="1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832E039-538B-24EB-8879-321E2005BEF0}"/>
              </a:ext>
            </a:extLst>
          </p:cNvPr>
          <p:cNvSpPr txBox="1">
            <a:spLocks/>
          </p:cNvSpPr>
          <p:nvPr/>
        </p:nvSpPr>
        <p:spPr>
          <a:xfrm>
            <a:off x="409120" y="1152357"/>
            <a:ext cx="5484387" cy="667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/>
              <a:t>Pumping orifice, “dirty primary vacuum” </a:t>
            </a:r>
          </a:p>
          <a:p>
            <a:endParaRPr lang="en-GB" sz="2000" b="1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3C16DEA-E8D1-7D7B-D146-BFCE0A8FF27E}"/>
              </a:ext>
            </a:extLst>
          </p:cNvPr>
          <p:cNvCxnSpPr>
            <a:cxnSpLocks/>
          </p:cNvCxnSpPr>
          <p:nvPr/>
        </p:nvCxnSpPr>
        <p:spPr>
          <a:xfrm>
            <a:off x="2470150" y="1485915"/>
            <a:ext cx="884880" cy="1540272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D76C01E2-C91B-F523-49B3-6E02091B4E24}"/>
              </a:ext>
            </a:extLst>
          </p:cNvPr>
          <p:cNvSpPr txBox="1">
            <a:spLocks/>
          </p:cNvSpPr>
          <p:nvPr/>
        </p:nvSpPr>
        <p:spPr>
          <a:xfrm>
            <a:off x="6788478" y="2514829"/>
            <a:ext cx="5484387" cy="667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Small slit, cold substrate doesn’t touch</a:t>
            </a:r>
          </a:p>
          <a:p>
            <a:endParaRPr lang="en-GB" sz="2000" b="1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ECFD1FC-B8AE-35EC-0667-D24F02DC1EB8}"/>
              </a:ext>
            </a:extLst>
          </p:cNvPr>
          <p:cNvCxnSpPr>
            <a:cxnSpLocks/>
          </p:cNvCxnSpPr>
          <p:nvPr/>
        </p:nvCxnSpPr>
        <p:spPr>
          <a:xfrm>
            <a:off x="7345357" y="2848387"/>
            <a:ext cx="738193" cy="1679163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8798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39849B4-2BD4-3AB6-5C83-0926FB8D4E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9138" y="1038173"/>
            <a:ext cx="7770462" cy="5942119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3F0FE2D-83D7-ADD0-04B6-F760F20F632B}"/>
              </a:ext>
            </a:extLst>
          </p:cNvPr>
          <p:cNvSpPr txBox="1">
            <a:spLocks/>
          </p:cNvSpPr>
          <p:nvPr/>
        </p:nvSpPr>
        <p:spPr>
          <a:xfrm>
            <a:off x="4167802" y="0"/>
            <a:ext cx="3368554" cy="439373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bg1">
                    <a:lumMod val="95000"/>
                  </a:schemeClr>
                </a:solidFill>
              </a:rPr>
              <a:t>Services feedthrough</a:t>
            </a:r>
            <a:endParaRPr lang="en-GB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FB832E40-A471-5BDB-A582-E8D695775A3A}"/>
              </a:ext>
            </a:extLst>
          </p:cNvPr>
          <p:cNvSpPr/>
          <p:nvPr/>
        </p:nvSpPr>
        <p:spPr>
          <a:xfrm rot="5238892">
            <a:off x="3297956" y="2620633"/>
            <a:ext cx="586624" cy="278402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2C9BC5F-ED8C-9D16-381E-5656DBFD1888}"/>
              </a:ext>
            </a:extLst>
          </p:cNvPr>
          <p:cNvSpPr txBox="1">
            <a:spLocks/>
          </p:cNvSpPr>
          <p:nvPr/>
        </p:nvSpPr>
        <p:spPr>
          <a:xfrm>
            <a:off x="27767" y="368147"/>
            <a:ext cx="5926165" cy="5558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/>
              <a:t>Modules flanges primary vacuum</a:t>
            </a:r>
          </a:p>
          <a:p>
            <a:r>
              <a:rPr lang="en-US" sz="1200" b="1" dirty="0"/>
              <a:t>      . All feedthroughs must be UHV CF type (copper joint)</a:t>
            </a:r>
          </a:p>
          <a:p>
            <a:r>
              <a:rPr lang="en-GB" sz="1200" b="1" dirty="0"/>
              <a:t>      . Optimisation of the number of outlets to reduce the risk of leakage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16C0C69-92EE-E7BC-57FF-74B2B812CA5C}"/>
              </a:ext>
            </a:extLst>
          </p:cNvPr>
          <p:cNvCxnSpPr>
            <a:cxnSpLocks/>
          </p:cNvCxnSpPr>
          <p:nvPr/>
        </p:nvCxnSpPr>
        <p:spPr>
          <a:xfrm>
            <a:off x="2819400" y="888997"/>
            <a:ext cx="425450" cy="552453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D0522AF4-BA84-312B-A068-737D7D7819E4}"/>
              </a:ext>
            </a:extLst>
          </p:cNvPr>
          <p:cNvSpPr txBox="1">
            <a:spLocks/>
          </p:cNvSpPr>
          <p:nvPr/>
        </p:nvSpPr>
        <p:spPr>
          <a:xfrm>
            <a:off x="5852079" y="2030273"/>
            <a:ext cx="5395235" cy="5031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00" b="1" dirty="0"/>
              <a:t>) </a:t>
            </a:r>
          </a:p>
          <a:p>
            <a:endParaRPr lang="en-GB" sz="20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73D62C-14C3-907F-A309-1AE15B150080}"/>
              </a:ext>
            </a:extLst>
          </p:cNvPr>
          <p:cNvSpPr txBox="1"/>
          <p:nvPr/>
        </p:nvSpPr>
        <p:spPr>
          <a:xfrm>
            <a:off x="4835903" y="231483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FFFF00"/>
                </a:solidFill>
              </a:rPr>
              <a:t>Pumping orifice, “dirty primary vacuum</a:t>
            </a:r>
            <a:r>
              <a:rPr lang="en-US" sz="1800" b="1" dirty="0">
                <a:solidFill>
                  <a:srgbClr val="FFFF00"/>
                </a:solidFill>
              </a:rPr>
              <a:t>”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CB1AAE1-2EBA-BA74-5D0E-B68E56200A0D}"/>
              </a:ext>
            </a:extLst>
          </p:cNvPr>
          <p:cNvCxnSpPr>
            <a:cxnSpLocks/>
          </p:cNvCxnSpPr>
          <p:nvPr/>
        </p:nvCxnSpPr>
        <p:spPr>
          <a:xfrm flipH="1">
            <a:off x="5852079" y="2684169"/>
            <a:ext cx="10384" cy="44864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row: Up-Down 19">
            <a:extLst>
              <a:ext uri="{FF2B5EF4-FFF2-40B4-BE49-F238E27FC236}">
                <a16:creationId xmlns:a16="http://schemas.microsoft.com/office/drawing/2014/main" id="{0694B4C3-CDAB-F85C-193B-35B370C6A504}"/>
              </a:ext>
            </a:extLst>
          </p:cNvPr>
          <p:cNvSpPr/>
          <p:nvPr/>
        </p:nvSpPr>
        <p:spPr>
          <a:xfrm rot="1223512">
            <a:off x="5484407" y="3657985"/>
            <a:ext cx="163016" cy="702498"/>
          </a:xfrm>
          <a:prstGeom prst="up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2E2798B-3AB2-F42F-392E-604D5B43DB37}"/>
              </a:ext>
            </a:extLst>
          </p:cNvPr>
          <p:cNvSpPr txBox="1">
            <a:spLocks/>
          </p:cNvSpPr>
          <p:nvPr/>
        </p:nvSpPr>
        <p:spPr>
          <a:xfrm>
            <a:off x="9602760" y="2134933"/>
            <a:ext cx="2462372" cy="12940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/>
              <a:t>Flanges services insulation vacuum.</a:t>
            </a:r>
          </a:p>
          <a:p>
            <a:r>
              <a:rPr lang="en-US" sz="1200" b="1" dirty="0"/>
              <a:t>    . HV, LV, optical, CO2, Vacuum ….</a:t>
            </a:r>
          </a:p>
          <a:p>
            <a:r>
              <a:rPr lang="en-US" sz="1200" b="1" dirty="0"/>
              <a:t>           (Can be with O-rings)</a:t>
            </a:r>
            <a:endParaRPr lang="en-US" sz="1000" b="1" dirty="0"/>
          </a:p>
          <a:p>
            <a:endParaRPr lang="en-GB" sz="2000" b="1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BE76B4D-C572-1B35-F3D6-CCD1116F9D07}"/>
              </a:ext>
            </a:extLst>
          </p:cNvPr>
          <p:cNvCxnSpPr>
            <a:cxnSpLocks/>
          </p:cNvCxnSpPr>
          <p:nvPr/>
        </p:nvCxnSpPr>
        <p:spPr>
          <a:xfrm flipH="1">
            <a:off x="7825615" y="2709391"/>
            <a:ext cx="1825917" cy="110071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Arrow: Up-Down 23">
            <a:extLst>
              <a:ext uri="{FF2B5EF4-FFF2-40B4-BE49-F238E27FC236}">
                <a16:creationId xmlns:a16="http://schemas.microsoft.com/office/drawing/2014/main" id="{3F9D06BE-CC72-8BCA-85AD-C3EB52F2C722}"/>
              </a:ext>
            </a:extLst>
          </p:cNvPr>
          <p:cNvSpPr/>
          <p:nvPr/>
        </p:nvSpPr>
        <p:spPr>
          <a:xfrm rot="1223512">
            <a:off x="6741707" y="4015622"/>
            <a:ext cx="163016" cy="702498"/>
          </a:xfrm>
          <a:prstGeom prst="up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F7C60DC-7206-D1E5-0BA2-29D0B48EC381}"/>
              </a:ext>
            </a:extLst>
          </p:cNvPr>
          <p:cNvCxnSpPr>
            <a:cxnSpLocks/>
          </p:cNvCxnSpPr>
          <p:nvPr/>
        </p:nvCxnSpPr>
        <p:spPr>
          <a:xfrm flipH="1">
            <a:off x="8795084" y="2759835"/>
            <a:ext cx="856448" cy="225897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8245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8516C72-5243-12EC-2569-9B244EFF9C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16531"/>
            <a:ext cx="12572312" cy="831966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E9872DE3-2A62-67A1-9AE2-0978AA12E119}"/>
              </a:ext>
            </a:extLst>
          </p:cNvPr>
          <p:cNvSpPr txBox="1">
            <a:spLocks/>
          </p:cNvSpPr>
          <p:nvPr/>
        </p:nvSpPr>
        <p:spPr>
          <a:xfrm>
            <a:off x="544451" y="272225"/>
            <a:ext cx="2575677" cy="43277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bg1">
                    <a:lumMod val="95000"/>
                  </a:schemeClr>
                </a:solidFill>
              </a:rPr>
              <a:t>Vacuum layout </a:t>
            </a:r>
            <a:endParaRPr lang="en-GB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86B574D-32BC-60AB-F4A4-91456928541E}"/>
              </a:ext>
            </a:extLst>
          </p:cNvPr>
          <p:cNvSpPr txBox="1">
            <a:spLocks/>
          </p:cNvSpPr>
          <p:nvPr/>
        </p:nvSpPr>
        <p:spPr>
          <a:xfrm>
            <a:off x="208238" y="6107633"/>
            <a:ext cx="2793227" cy="43277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bg1">
                    <a:lumMod val="95000"/>
                  </a:schemeClr>
                </a:solidFill>
              </a:rPr>
              <a:t>Primary vacuum Head (SMOG3?)</a:t>
            </a:r>
            <a:endParaRPr lang="en-GB" sz="1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78C1314B-AB4E-AEC4-A27B-11E4EC655572}"/>
              </a:ext>
            </a:extLst>
          </p:cNvPr>
          <p:cNvSpPr txBox="1">
            <a:spLocks/>
          </p:cNvSpPr>
          <p:nvPr/>
        </p:nvSpPr>
        <p:spPr>
          <a:xfrm>
            <a:off x="4290465" y="4989645"/>
            <a:ext cx="2304616" cy="287349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bg1">
                    <a:lumMod val="95000"/>
                  </a:schemeClr>
                </a:solidFill>
              </a:rPr>
              <a:t>Insulation vacuum flange</a:t>
            </a:r>
            <a:endParaRPr lang="en-GB" sz="1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C3F1B41-7D31-5EC5-0218-CC8BA0B41075}"/>
              </a:ext>
            </a:extLst>
          </p:cNvPr>
          <p:cNvSpPr txBox="1">
            <a:spLocks/>
          </p:cNvSpPr>
          <p:nvPr/>
        </p:nvSpPr>
        <p:spPr>
          <a:xfrm>
            <a:off x="7934539" y="1608926"/>
            <a:ext cx="5484387" cy="667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Insulation door </a:t>
            </a:r>
            <a:endParaRPr lang="en-US" sz="1100" b="1" dirty="0"/>
          </a:p>
          <a:p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718062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7075</TotalTime>
  <Words>305</Words>
  <Application>Microsoft Office PowerPoint</Application>
  <PresentationFormat>Widescreen</PresentationFormat>
  <Paragraphs>60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Can this technology be adapted to a large valve, With low material budget ?</vt:lpstr>
      <vt:lpstr>Motion bearing standard SKF production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Raphael Dumps</dc:creator>
  <cp:lastModifiedBy>Raphael Dumps</cp:lastModifiedBy>
  <cp:revision>214</cp:revision>
  <cp:lastPrinted>2024-11-26T16:44:42Z</cp:lastPrinted>
  <dcterms:created xsi:type="dcterms:W3CDTF">2024-11-19T08:10:49Z</dcterms:created>
  <dcterms:modified xsi:type="dcterms:W3CDTF">2024-11-28T07:16:34Z</dcterms:modified>
</cp:coreProperties>
</file>