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</p:sldMasterIdLst>
  <p:notesMasterIdLst>
    <p:notesMasterId r:id="rId26"/>
  </p:notesMasterIdLst>
  <p:handoutMasterIdLst>
    <p:handoutMasterId r:id="rId27"/>
  </p:handoutMasterIdLst>
  <p:sldIdLst>
    <p:sldId id="256" r:id="rId4"/>
    <p:sldId id="498" r:id="rId5"/>
    <p:sldId id="352" r:id="rId6"/>
    <p:sldId id="341" r:id="rId7"/>
    <p:sldId id="342" r:id="rId8"/>
    <p:sldId id="327" r:id="rId9"/>
    <p:sldId id="492" r:id="rId10"/>
    <p:sldId id="407" r:id="rId11"/>
    <p:sldId id="390" r:id="rId12"/>
    <p:sldId id="395" r:id="rId13"/>
    <p:sldId id="411" r:id="rId14"/>
    <p:sldId id="501" r:id="rId15"/>
    <p:sldId id="503" r:id="rId16"/>
    <p:sldId id="502" r:id="rId17"/>
    <p:sldId id="504" r:id="rId18"/>
    <p:sldId id="499" r:id="rId19"/>
    <p:sldId id="497" r:id="rId20"/>
    <p:sldId id="346" r:id="rId21"/>
    <p:sldId id="414" r:id="rId22"/>
    <p:sldId id="313" r:id="rId23"/>
    <p:sldId id="466" r:id="rId24"/>
    <p:sldId id="3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  <a:srgbClr val="FFFFFF"/>
    <a:srgbClr val="FF66CC"/>
    <a:srgbClr val="9933FF"/>
    <a:srgbClr val="66FFFF"/>
    <a:srgbClr val="66FF99"/>
    <a:srgbClr val="00FF99"/>
    <a:srgbClr val="99FF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6" autoAdjust="0"/>
    <p:restoredTop sz="96751" autoAdjust="0"/>
  </p:normalViewPr>
  <p:slideViewPr>
    <p:cSldViewPr snapToGrid="0" snapToObjects="1">
      <p:cViewPr varScale="1">
        <p:scale>
          <a:sx n="120" d="100"/>
          <a:sy n="120" d="100"/>
        </p:scale>
        <p:origin x="175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28.11.2024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28.11.2024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38850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6505B4-4572-423A-846D-2A36E1F9237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</p:spPr>
        <p:txBody>
          <a:bodyPr/>
          <a:lstStyle/>
          <a:p>
            <a:r>
              <a:rPr lang="en-US" altLang="en-US"/>
              <a:t>Appropriate situation with the CERN logotype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Mixture of different logotypes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of them are circulating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CERN clubs were also very creatives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6F8026-EAF9-46D0-BCCD-5191201529E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</p:spPr>
        <p:txBody>
          <a:bodyPr/>
          <a:lstStyle/>
          <a:p>
            <a:r>
              <a:rPr lang="en-US" altLang="en-US"/>
              <a:t>Appropriate situation with the CERN logotype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Mixture of different logotypes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of them are circulating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CERN clubs were also very creatives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5124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0046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88144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335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07CA80-75B7-47B2-8E89-E96367C23DE8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4135"/>
            <a:ext cx="5028986" cy="4114800"/>
          </a:xfrm>
        </p:spPr>
        <p:txBody>
          <a:bodyPr/>
          <a:lstStyle/>
          <a:p>
            <a:r>
              <a:rPr lang="en-US" altLang="en-US"/>
              <a:t>Appropriate situation with the CERN logotype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Mixture of different logotypes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of them are circulating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CERN clubs were also very creatives</a:t>
            </a:r>
          </a:p>
        </p:txBody>
      </p:sp>
    </p:spTree>
    <p:extLst>
      <p:ext uri="{BB962C8B-B14F-4D97-AF65-F5344CB8AC3E}">
        <p14:creationId xmlns:p14="http://schemas.microsoft.com/office/powerpoint/2010/main" val="3567389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4CA34-8DDA-466B-8EDE-DFA0354D324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13" y="190411"/>
            <a:ext cx="1967527" cy="194775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979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35300" y="6245225"/>
            <a:ext cx="35179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554663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ONERA 13.7.2022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35A740-D080-4FF8-84F8-5489814578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691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37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2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048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913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803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081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92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2805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1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2236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9072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563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390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388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584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5987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6784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5163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4055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438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9857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476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37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0"/>
            <a:ext cx="1045992" cy="6217920"/>
            <a:chOff x="0" y="0"/>
            <a:chExt cx="1045992" cy="6217920"/>
          </a:xfrm>
        </p:grpSpPr>
        <p:pic>
          <p:nvPicPr>
            <p:cNvPr id="8" name="Picture 2" descr="http://ekladata.com/BcRp0rfHSD8MboA_Y2aVC-3l1uE.jp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13" r="41850"/>
            <a:stretch/>
          </p:blipFill>
          <p:spPr bwMode="auto">
            <a:xfrm>
              <a:off x="8021" y="0"/>
              <a:ext cx="1037971" cy="6217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0" y="0"/>
              <a:ext cx="1045992" cy="6217920"/>
            </a:xfrm>
            <a:prstGeom prst="rect">
              <a:avLst/>
            </a:prstGeom>
            <a:solidFill>
              <a:srgbClr val="FFFFFF">
                <a:alpha val="36078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114800" y="2971800"/>
            <a:ext cx="914400" cy="9144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ONERA 13.7.2022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83" r:id="rId11"/>
    <p:sldLayoutId id="2147483668" r:id="rId12"/>
    <p:sldLayoutId id="2147483669" r:id="rId13"/>
    <p:sldLayoutId id="2147483670" r:id="rId14"/>
    <p:sldLayoutId id="2147483671" r:id="rId15"/>
    <p:sldLayoutId id="2147483674" r:id="rId16"/>
    <p:sldLayoutId id="2147483680" r:id="rId17"/>
    <p:sldLayoutId id="2147483682" r:id="rId18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03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ONERA 13.7.2022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42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emf"/><Relationship Id="rId18" Type="http://schemas.openxmlformats.org/officeDocument/2006/relationships/image" Target="../media/image30.emf"/><Relationship Id="rId26" Type="http://schemas.openxmlformats.org/officeDocument/2006/relationships/image" Target="../media/image38.emf"/><Relationship Id="rId3" Type="http://schemas.openxmlformats.org/officeDocument/2006/relationships/image" Target="../media/image15.emf"/><Relationship Id="rId21" Type="http://schemas.openxmlformats.org/officeDocument/2006/relationships/image" Target="../media/image33.emf"/><Relationship Id="rId34" Type="http://schemas.openxmlformats.org/officeDocument/2006/relationships/image" Target="../media/image46.jpeg"/><Relationship Id="rId7" Type="http://schemas.openxmlformats.org/officeDocument/2006/relationships/image" Target="../media/image19.emf"/><Relationship Id="rId12" Type="http://schemas.openxmlformats.org/officeDocument/2006/relationships/image" Target="../media/image24.emf"/><Relationship Id="rId17" Type="http://schemas.openxmlformats.org/officeDocument/2006/relationships/image" Target="../media/image29.emf"/><Relationship Id="rId25" Type="http://schemas.openxmlformats.org/officeDocument/2006/relationships/image" Target="../media/image37.emf"/><Relationship Id="rId3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8.emf"/><Relationship Id="rId20" Type="http://schemas.openxmlformats.org/officeDocument/2006/relationships/image" Target="../media/image32.emf"/><Relationship Id="rId29" Type="http://schemas.openxmlformats.org/officeDocument/2006/relationships/image" Target="../media/image41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emf"/><Relationship Id="rId11" Type="http://schemas.openxmlformats.org/officeDocument/2006/relationships/image" Target="../media/image23.emf"/><Relationship Id="rId24" Type="http://schemas.openxmlformats.org/officeDocument/2006/relationships/image" Target="../media/image36.emf"/><Relationship Id="rId32" Type="http://schemas.openxmlformats.org/officeDocument/2006/relationships/image" Target="../media/image44.jpeg"/><Relationship Id="rId5" Type="http://schemas.openxmlformats.org/officeDocument/2006/relationships/image" Target="../media/image17.emf"/><Relationship Id="rId15" Type="http://schemas.openxmlformats.org/officeDocument/2006/relationships/image" Target="../media/image27.emf"/><Relationship Id="rId23" Type="http://schemas.openxmlformats.org/officeDocument/2006/relationships/image" Target="../media/image35.emf"/><Relationship Id="rId28" Type="http://schemas.openxmlformats.org/officeDocument/2006/relationships/image" Target="../media/image40.emf"/><Relationship Id="rId10" Type="http://schemas.openxmlformats.org/officeDocument/2006/relationships/image" Target="../media/image22.emf"/><Relationship Id="rId19" Type="http://schemas.openxmlformats.org/officeDocument/2006/relationships/image" Target="../media/image31.emf"/><Relationship Id="rId31" Type="http://schemas.openxmlformats.org/officeDocument/2006/relationships/image" Target="../media/image43.emf"/><Relationship Id="rId4" Type="http://schemas.openxmlformats.org/officeDocument/2006/relationships/image" Target="../media/image16.emf"/><Relationship Id="rId9" Type="http://schemas.openxmlformats.org/officeDocument/2006/relationships/image" Target="../media/image21.emf"/><Relationship Id="rId14" Type="http://schemas.openxmlformats.org/officeDocument/2006/relationships/image" Target="../media/image26.emf"/><Relationship Id="rId22" Type="http://schemas.openxmlformats.org/officeDocument/2006/relationships/image" Target="../media/image34.emf"/><Relationship Id="rId27" Type="http://schemas.openxmlformats.org/officeDocument/2006/relationships/image" Target="../media/image39.emf"/><Relationship Id="rId30" Type="http://schemas.openxmlformats.org/officeDocument/2006/relationships/image" Target="../media/image42.emf"/><Relationship Id="rId8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3.jpeg"/><Relationship Id="rId5" Type="http://schemas.openxmlformats.org/officeDocument/2006/relationships/image" Target="../media/image52.jpg"/><Relationship Id="rId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6.jpeg"/><Relationship Id="rId5" Type="http://schemas.openxmlformats.org/officeDocument/2006/relationships/image" Target="../media/image65.png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E41F63-43B1-2F84-D78F-0B68DA26F0C8}"/>
              </a:ext>
            </a:extLst>
          </p:cNvPr>
          <p:cNvSpPr txBox="1"/>
          <p:nvPr/>
        </p:nvSpPr>
        <p:spPr>
          <a:xfrm flipH="1">
            <a:off x="2552154" y="2841171"/>
            <a:ext cx="529372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/>
              <a:t>LOW SEY COATINGS</a:t>
            </a:r>
          </a:p>
          <a:p>
            <a:endParaRPr lang="fr-CH" sz="3200" dirty="0"/>
          </a:p>
          <a:p>
            <a:r>
              <a:rPr lang="fr-CH" dirty="0"/>
              <a:t>Pedro Costa Pinto  and Mauro Taborelli</a:t>
            </a:r>
          </a:p>
          <a:p>
            <a:endParaRPr lang="fr-CH" dirty="0"/>
          </a:p>
          <a:p>
            <a:r>
              <a:rPr lang="fr-CH" dirty="0"/>
              <a:t>TE-VSC-SCC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11DBB9-B9EF-4BDC-9EC3-B209D5FF50FF}"/>
              </a:ext>
            </a:extLst>
          </p:cNvPr>
          <p:cNvSpPr txBox="1"/>
          <p:nvPr/>
        </p:nvSpPr>
        <p:spPr>
          <a:xfrm>
            <a:off x="4645479" y="6466114"/>
            <a:ext cx="2886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Velo workshop 28.11.2024</a:t>
            </a:r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5014662" y="1168483"/>
            <a:ext cx="4172883" cy="343110"/>
          </a:xfrm>
          <a:prstGeom prst="rect">
            <a:avLst/>
          </a:prstGeom>
          <a:solidFill>
            <a:srgbClr val="FFFFFF"/>
          </a:solidFill>
          <a:ln w="762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190413" y="139176"/>
            <a:ext cx="6684267" cy="461665"/>
          </a:xfrm>
          <a:prstGeom prst="rect">
            <a:avLst/>
          </a:prstGeom>
          <a:solidFill>
            <a:srgbClr val="FFFF99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 of adapted coating method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11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3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4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15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6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17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18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9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0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1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2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23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4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5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6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7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8"/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30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31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93" y="2172461"/>
            <a:ext cx="6123019" cy="432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8" name="Group 57"/>
          <p:cNvGrpSpPr/>
          <p:nvPr/>
        </p:nvGrpSpPr>
        <p:grpSpPr>
          <a:xfrm>
            <a:off x="3190943" y="3251046"/>
            <a:ext cx="1714957" cy="1181535"/>
            <a:chOff x="3579962" y="3252442"/>
            <a:chExt cx="1714957" cy="1181535"/>
          </a:xfrm>
        </p:grpSpPr>
        <p:sp>
          <p:nvSpPr>
            <p:cNvPr id="59" name="TextBox 58"/>
            <p:cNvSpPr txBox="1"/>
            <p:nvPr/>
          </p:nvSpPr>
          <p:spPr>
            <a:xfrm>
              <a:off x="3579962" y="3252442"/>
              <a:ext cx="1714957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Titanium target</a:t>
              </a:r>
            </a:p>
            <a:p>
              <a:pPr algn="ctr"/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pump hydrogen</a:t>
              </a:r>
            </a:p>
            <a:p>
              <a:pPr algn="ctr"/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enhance adhesion</a:t>
              </a:r>
            </a:p>
          </p:txBody>
        </p:sp>
        <p:cxnSp>
          <p:nvCxnSpPr>
            <p:cNvPr id="60" name="Straight Arrow Connector 59"/>
            <p:cNvCxnSpPr>
              <a:stCxn id="59" idx="2"/>
            </p:cNvCxnSpPr>
            <p:nvPr/>
          </p:nvCxnSpPr>
          <p:spPr>
            <a:xfrm>
              <a:off x="4437441" y="4052661"/>
              <a:ext cx="574506" cy="381316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4632741" y="2747547"/>
            <a:ext cx="1723549" cy="914140"/>
            <a:chOff x="3422660" y="3444715"/>
            <a:chExt cx="1723549" cy="914140"/>
          </a:xfrm>
        </p:grpSpPr>
        <p:sp>
          <p:nvSpPr>
            <p:cNvPr id="62" name="TextBox 61"/>
            <p:cNvSpPr txBox="1"/>
            <p:nvPr/>
          </p:nvSpPr>
          <p:spPr>
            <a:xfrm>
              <a:off x="3422660" y="3444715"/>
              <a:ext cx="1723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Graphite target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4425351" y="3837217"/>
              <a:ext cx="505745" cy="52163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Arrow Connector 63"/>
          <p:cNvCxnSpPr/>
          <p:nvPr/>
        </p:nvCxnSpPr>
        <p:spPr>
          <a:xfrm flipH="1">
            <a:off x="5985902" y="3835821"/>
            <a:ext cx="1630392" cy="967696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 rot="19764714">
            <a:off x="6503188" y="4267105"/>
            <a:ext cx="1056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>
                <a:solidFill>
                  <a:schemeClr val="accent6">
                    <a:lumMod val="50000"/>
                  </a:schemeClr>
                </a:solidFill>
              </a:rPr>
              <a:t>direction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4622928" y="4560396"/>
            <a:ext cx="891808" cy="975125"/>
            <a:chOff x="4924646" y="4947285"/>
            <a:chExt cx="891808" cy="975125"/>
          </a:xfrm>
        </p:grpSpPr>
        <p:sp>
          <p:nvSpPr>
            <p:cNvPr id="67" name="TextBox 66"/>
            <p:cNvSpPr txBox="1"/>
            <p:nvPr/>
          </p:nvSpPr>
          <p:spPr>
            <a:xfrm rot="19635654">
              <a:off x="5333630" y="5399190"/>
              <a:ext cx="4828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100</a:t>
              </a:r>
            </a:p>
            <a:p>
              <a:pPr algn="ctr"/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mm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H="1" flipV="1">
              <a:off x="5356099" y="4947285"/>
              <a:ext cx="324727" cy="39711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 flipV="1">
              <a:off x="4924646" y="5238373"/>
              <a:ext cx="324727" cy="39711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V="1">
              <a:off x="5140936" y="5255738"/>
              <a:ext cx="571473" cy="38019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319337" y="2170698"/>
            <a:ext cx="8568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err="1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C cathodes </a:t>
            </a: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reduce outgassing and increase adhesion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308704" y="741894"/>
            <a:ext cx="8568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 a “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modular</a:t>
            </a: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sputtering source” that can be inserted and pulled by cables all along a magnet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 outgassing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 coating, H</a:t>
            </a:r>
            <a:r>
              <a:rPr lang="en-US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crucial (especially with the double wall of </a:t>
            </a:r>
            <a:r>
              <a:rPr lang="en-US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beamscreen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cold bore)</a:t>
            </a:r>
            <a:endParaRPr lang="en-GB" b="1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384186" y="2841132"/>
            <a:ext cx="2617081" cy="3084418"/>
            <a:chOff x="61961" y="2841132"/>
            <a:chExt cx="2617081" cy="3084418"/>
          </a:xfrm>
        </p:grpSpPr>
        <p:pic>
          <p:nvPicPr>
            <p:cNvPr id="73" name="Picture 5" descr="Vacuum-chamber-rot-zoom"/>
            <p:cNvPicPr>
              <a:picLocks noChangeAspect="1" noChangeArrowheads="1"/>
            </p:cNvPicPr>
            <p:nvPr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61" y="2841132"/>
              <a:ext cx="2617081" cy="3084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4" name="Group 73"/>
            <p:cNvGrpSpPr/>
            <p:nvPr/>
          </p:nvGrpSpPr>
          <p:grpSpPr>
            <a:xfrm>
              <a:off x="458257" y="4364209"/>
              <a:ext cx="1602294" cy="1152626"/>
              <a:chOff x="820359" y="3925330"/>
              <a:chExt cx="1508886" cy="1058668"/>
            </a:xfrm>
          </p:grpSpPr>
          <p:cxnSp>
            <p:nvCxnSpPr>
              <p:cNvPr id="77" name="Straight Arrow Connector 76"/>
              <p:cNvCxnSpPr/>
              <p:nvPr/>
            </p:nvCxnSpPr>
            <p:spPr>
              <a:xfrm flipH="1" flipV="1">
                <a:off x="1055430" y="3927128"/>
                <a:ext cx="301925" cy="241539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>
              <a:xfrm flipH="1">
                <a:off x="820359" y="4401539"/>
                <a:ext cx="471642" cy="15397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/>
              <p:nvPr/>
            </p:nvCxnSpPr>
            <p:spPr>
              <a:xfrm flipH="1">
                <a:off x="1077715" y="4630357"/>
                <a:ext cx="257356" cy="170065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 flipH="1">
                <a:off x="1471522" y="4754966"/>
                <a:ext cx="63262" cy="22903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>
                <a:off x="1782955" y="4715219"/>
                <a:ext cx="218826" cy="268779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>
                <a:off x="1908399" y="4470769"/>
                <a:ext cx="420846" cy="170065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/>
              <p:nvPr/>
            </p:nvCxnSpPr>
            <p:spPr>
              <a:xfrm flipV="1">
                <a:off x="1892368" y="4092564"/>
                <a:ext cx="420846" cy="132356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H="1">
                <a:off x="1663412" y="3925330"/>
                <a:ext cx="63262" cy="22903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Rectangle 74"/>
            <p:cNvSpPr/>
            <p:nvPr/>
          </p:nvSpPr>
          <p:spPr>
            <a:xfrm rot="820591">
              <a:off x="1086106" y="4281779"/>
              <a:ext cx="508262" cy="64464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25000"/>
                  </a:schemeClr>
                </a:gs>
                <a:gs pos="86000">
                  <a:srgbClr val="272727"/>
                </a:gs>
                <a:gs pos="36000">
                  <a:schemeClr val="accent1">
                    <a:lumMod val="1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/>
            <p:cNvSpPr/>
            <p:nvPr/>
          </p:nvSpPr>
          <p:spPr>
            <a:xfrm>
              <a:off x="1007287" y="4666972"/>
              <a:ext cx="519942" cy="50455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</a:t>
              </a: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070667" y="2810289"/>
            <a:ext cx="6037705" cy="2387000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425014" y="2945352"/>
            <a:ext cx="1241477" cy="579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764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75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25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75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25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75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8000"/>
                            </p:stCondLst>
                            <p:childTnLst>
                              <p:par>
                                <p:cTn id="1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0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2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0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984824"/>
              </p:ext>
            </p:extLst>
          </p:nvPr>
        </p:nvGraphicFramePr>
        <p:xfrm>
          <a:off x="-649827" y="2741852"/>
          <a:ext cx="8826087" cy="3988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760" imgH="1612800" progId="Origin50.Graph">
                  <p:embed/>
                </p:oleObj>
              </mc:Choice>
              <mc:Fallback>
                <p:oleObj name="Graph" r:id="rId2" imgW="3920760" imgH="1612800" progId="Origin50.Graph">
                  <p:embed/>
                  <p:pic>
                    <p:nvPicPr>
                      <p:cNvPr id="30" name="Object 2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649827" y="2741852"/>
                        <a:ext cx="8826087" cy="39887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Straight Connector 36"/>
          <p:cNvCxnSpPr/>
          <p:nvPr/>
        </p:nvCxnSpPr>
        <p:spPr>
          <a:xfrm>
            <a:off x="937842" y="3546605"/>
            <a:ext cx="5973498" cy="0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291473" y="977073"/>
            <a:ext cx="6249444" cy="2167156"/>
            <a:chOff x="783229" y="358330"/>
            <a:chExt cx="7382101" cy="268306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813"/>
            <a:stretch/>
          </p:blipFill>
          <p:spPr>
            <a:xfrm>
              <a:off x="783229" y="358330"/>
              <a:ext cx="7382101" cy="2683064"/>
            </a:xfrm>
            <a:prstGeom prst="rect">
              <a:avLst/>
            </a:prstGeom>
          </p:spPr>
        </p:pic>
        <p:grpSp>
          <p:nvGrpSpPr>
            <p:cNvPr id="27" name="Group 26"/>
            <p:cNvGrpSpPr/>
            <p:nvPr/>
          </p:nvGrpSpPr>
          <p:grpSpPr>
            <a:xfrm rot="21049107">
              <a:off x="3863778" y="919031"/>
              <a:ext cx="3529768" cy="746345"/>
              <a:chOff x="2980944" y="771559"/>
              <a:chExt cx="4106812" cy="746345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 flipV="1">
                <a:off x="2980944" y="795528"/>
                <a:ext cx="4106812" cy="722376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headEnd type="arrow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 rot="21056826">
                <a:off x="3921361" y="771559"/>
                <a:ext cx="1606190" cy="400110"/>
              </a:xfrm>
              <a:prstGeom prst="rect">
                <a:avLst/>
              </a:prstGeom>
              <a:solidFill>
                <a:srgbClr val="262626">
                  <a:alpha val="60000"/>
                </a:srgbClr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10 meters</a:t>
                </a: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07752" y="161004"/>
            <a:ext cx="8670470" cy="461665"/>
          </a:xfrm>
          <a:prstGeom prst="rect">
            <a:avLst/>
          </a:prstGeom>
          <a:solidFill>
            <a:srgbClr val="FFFF99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 of adapted coating method: </a:t>
            </a:r>
            <a:r>
              <a:rPr lang="en-GB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m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travel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901158" y="3377328"/>
            <a:ext cx="189186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Threshold HL-LHC</a:t>
            </a:r>
          </a:p>
        </p:txBody>
      </p:sp>
      <p:sp>
        <p:nvSpPr>
          <p:cNvPr id="7" name="TextBox 6"/>
          <p:cNvSpPr txBox="1"/>
          <p:nvPr/>
        </p:nvSpPr>
        <p:spPr>
          <a:xfrm rot="19714721">
            <a:off x="1533065" y="2556079"/>
            <a:ext cx="750221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000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Successfully</a:t>
            </a:r>
            <a:r>
              <a:rPr lang="fr-CH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2000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applied</a:t>
            </a:r>
            <a:r>
              <a:rPr lang="fr-CH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to Q5L8 </a:t>
            </a:r>
            <a:r>
              <a:rPr lang="fr-CH" sz="2000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quadrupole</a:t>
            </a:r>
            <a:r>
              <a:rPr lang="fr-CH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situ in 2021, to </a:t>
            </a:r>
            <a:r>
              <a:rPr lang="fr-CH" sz="2000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</a:t>
            </a:r>
            <a:r>
              <a:rPr lang="fr-CH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2000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applied</a:t>
            </a:r>
            <a:r>
              <a:rPr lang="fr-CH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to Pt2 and Pt8 triplet magnets in LS3 </a:t>
            </a:r>
            <a:endParaRPr lang="en-GB" sz="20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6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752" y="161004"/>
            <a:ext cx="8670470" cy="461665"/>
          </a:xfrm>
          <a:prstGeom prst="rect">
            <a:avLst/>
          </a:prstGeom>
          <a:solidFill>
            <a:srgbClr val="FFFF99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Implementation of coatings in a project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5813D-807E-9742-9309-B160A3925CA9}"/>
              </a:ext>
            </a:extLst>
          </p:cNvPr>
          <p:cNvSpPr/>
          <p:nvPr/>
        </p:nvSpPr>
        <p:spPr>
          <a:xfrm>
            <a:off x="265778" y="1206683"/>
            <a:ext cx="8670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Adapted coating system.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382A7A-0F02-1FD3-192C-F4CDBFE15D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556"/>
          <a:stretch/>
        </p:blipFill>
        <p:spPr>
          <a:xfrm rot="5400000">
            <a:off x="3119958" y="2913305"/>
            <a:ext cx="2925530" cy="140606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53E661-3540-6625-3DEE-346842C1FF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18" r="10539"/>
          <a:stretch/>
        </p:blipFill>
        <p:spPr>
          <a:xfrm>
            <a:off x="2024389" y="2154945"/>
            <a:ext cx="1748071" cy="29046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D7D52C3-F0DC-4E4C-CCC3-A8943531378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278"/>
          <a:stretch/>
        </p:blipFill>
        <p:spPr>
          <a:xfrm>
            <a:off x="136007" y="2154945"/>
            <a:ext cx="1780303" cy="290465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AB368B3-E396-C10B-C97A-2DC9B36CB8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003" t="28712" r="27081" b="9152"/>
          <a:stretch/>
        </p:blipFill>
        <p:spPr>
          <a:xfrm>
            <a:off x="5392986" y="2138792"/>
            <a:ext cx="1512993" cy="292080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5EEA559-0FD9-37C0-9D1E-906C06E54F5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36"/>
          <a:stretch/>
        </p:blipFill>
        <p:spPr>
          <a:xfrm>
            <a:off x="7010979" y="2138792"/>
            <a:ext cx="2003416" cy="290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60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752" y="161004"/>
            <a:ext cx="8670470" cy="461665"/>
          </a:xfrm>
          <a:prstGeom prst="rect">
            <a:avLst/>
          </a:prstGeom>
          <a:solidFill>
            <a:srgbClr val="FFFF99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Implementation of coatings in a project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5813D-807E-9742-9309-B160A3925CA9}"/>
              </a:ext>
            </a:extLst>
          </p:cNvPr>
          <p:cNvSpPr/>
          <p:nvPr/>
        </p:nvSpPr>
        <p:spPr>
          <a:xfrm>
            <a:off x="265778" y="1206683"/>
            <a:ext cx="8670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Adapted coating system.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098400-9F46-9254-74BE-20166D8B6D23}"/>
              </a:ext>
            </a:extLst>
          </p:cNvPr>
          <p:cNvSpPr/>
          <p:nvPr/>
        </p:nvSpPr>
        <p:spPr>
          <a:xfrm>
            <a:off x="265778" y="1630430"/>
            <a:ext cx="8670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SEY: 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limit impurities </a:t>
            </a: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films (oxygen in NEG, hydrogen in carbon). Ex: by bakeout before coating, add sublayers, doping, discharge parameters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D983B4-528F-ACB6-0967-E9EEBD52F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102" y="5917418"/>
            <a:ext cx="2775383" cy="1585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93248F-3E2D-BAEB-A9D1-F81EC6ECCC9B}"/>
              </a:ext>
            </a:extLst>
          </p:cNvPr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89663" y="2608175"/>
            <a:ext cx="3982720" cy="3311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A5B370D-EF91-2591-D0BB-55B94DD4DDAD}"/>
              </a:ext>
            </a:extLst>
          </p:cNvPr>
          <p:cNvGrpSpPr/>
          <p:nvPr/>
        </p:nvGrpSpPr>
        <p:grpSpPr>
          <a:xfrm>
            <a:off x="3269766" y="3816077"/>
            <a:ext cx="3225964" cy="1488975"/>
            <a:chOff x="702023" y="3531376"/>
            <a:chExt cx="3225964" cy="148897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B73CB9C-91AF-4C7B-91AC-23429C733481}"/>
                </a:ext>
              </a:extLst>
            </p:cNvPr>
            <p:cNvSpPr/>
            <p:nvPr/>
          </p:nvSpPr>
          <p:spPr>
            <a:xfrm>
              <a:off x="702023" y="4518906"/>
              <a:ext cx="3126657" cy="5014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BFB546-A025-96BB-698A-72172E5356C6}"/>
                </a:ext>
              </a:extLst>
            </p:cNvPr>
            <p:cNvSpPr/>
            <p:nvPr/>
          </p:nvSpPr>
          <p:spPr>
            <a:xfrm>
              <a:off x="2283051" y="3531376"/>
              <a:ext cx="1644936" cy="11291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3FDCA63-6CFF-4832-834B-D985EB55A313}"/>
              </a:ext>
            </a:extLst>
          </p:cNvPr>
          <p:cNvSpPr/>
          <p:nvPr/>
        </p:nvSpPr>
        <p:spPr>
          <a:xfrm>
            <a:off x="3269766" y="3059845"/>
            <a:ext cx="766916" cy="200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54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BDDB4A2B-CF83-5A79-2D27-3BBE2C4F8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392" y="3427084"/>
            <a:ext cx="4259180" cy="269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07752" y="161004"/>
            <a:ext cx="8670470" cy="461665"/>
          </a:xfrm>
          <a:prstGeom prst="rect">
            <a:avLst/>
          </a:prstGeom>
          <a:solidFill>
            <a:srgbClr val="FFFF99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Implementation of coatings in a project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14E3C1-5590-3A64-8E32-995684AF136B}"/>
              </a:ext>
            </a:extLst>
          </p:cNvPr>
          <p:cNvSpPr/>
          <p:nvPr/>
        </p:nvSpPr>
        <p:spPr>
          <a:xfrm>
            <a:off x="265778" y="2608176"/>
            <a:ext cx="8670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Adhesion: 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preparation </a:t>
            </a: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crucial (wet chemistry, plasma treatments, sublayers). 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 test on representative surfaces and conditions.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D7FC8E-1F37-4B37-1EB7-03FFD1D98BCA}"/>
              </a:ext>
            </a:extLst>
          </p:cNvPr>
          <p:cNvSpPr/>
          <p:nvPr/>
        </p:nvSpPr>
        <p:spPr>
          <a:xfrm>
            <a:off x="265778" y="1630430"/>
            <a:ext cx="8670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SEY: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limit impurities </a:t>
            </a: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films (oxygen in NEG, hydrogen in carbon). Ex: by bakeout before coating, add sublayers, doping, discharge parameters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5813D-807E-9742-9309-B160A3925CA9}"/>
              </a:ext>
            </a:extLst>
          </p:cNvPr>
          <p:cNvSpPr/>
          <p:nvPr/>
        </p:nvSpPr>
        <p:spPr>
          <a:xfrm>
            <a:off x="265778" y="1206683"/>
            <a:ext cx="8670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Adapted coating system.</a:t>
            </a:r>
          </a:p>
        </p:txBody>
      </p:sp>
      <p:pic>
        <p:nvPicPr>
          <p:cNvPr id="8" name="Picture 1" descr="\\cern.ch\dfs\Users\s\scala\Documents\My Pictures\Picture\Picture 001.png">
            <a:extLst>
              <a:ext uri="{FF2B5EF4-FFF2-40B4-BE49-F238E27FC236}">
                <a16:creationId xmlns:a16="http://schemas.microsoft.com/office/drawing/2014/main" id="{1C5DD972-2546-12AD-383A-E3ABD9F2F5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51" t="39399" r="54766" b="39728"/>
          <a:stretch/>
        </p:blipFill>
        <p:spPr bwMode="auto">
          <a:xfrm rot="5340000">
            <a:off x="4153118" y="4879510"/>
            <a:ext cx="1088554" cy="1425739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FA29CB-F582-A90F-235A-477380583C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8732" y="3303956"/>
            <a:ext cx="2759886" cy="923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B70236-9966-8F1C-D24B-39A9F0F53F4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5676" y="4262813"/>
            <a:ext cx="2780610" cy="8573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4C69E3-88A6-F94C-72B0-977E4F02B17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8732" y="5160909"/>
            <a:ext cx="2775531" cy="97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6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752" y="161004"/>
            <a:ext cx="8670470" cy="461665"/>
          </a:xfrm>
          <a:prstGeom prst="rect">
            <a:avLst/>
          </a:prstGeom>
          <a:solidFill>
            <a:srgbClr val="FFFF99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Implementation of coatings in a project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00FD08-53FF-FD56-5F94-C836199C86AB}"/>
              </a:ext>
            </a:extLst>
          </p:cNvPr>
          <p:cNvSpPr/>
          <p:nvPr/>
        </p:nvSpPr>
        <p:spPr>
          <a:xfrm>
            <a:off x="143744" y="4293324"/>
            <a:ext cx="86704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Include the coating constrains from</a:t>
            </a:r>
          </a:p>
          <a:p>
            <a:pPr algn="ctr"/>
            <a:r>
              <a:rPr lang="en-GB" sz="28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early stages of the design</a:t>
            </a:r>
            <a:r>
              <a:rPr lang="en-GB" sz="28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14E3C1-5590-3A64-8E32-995684AF136B}"/>
              </a:ext>
            </a:extLst>
          </p:cNvPr>
          <p:cNvSpPr/>
          <p:nvPr/>
        </p:nvSpPr>
        <p:spPr>
          <a:xfrm>
            <a:off x="265778" y="2608176"/>
            <a:ext cx="8670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Adhesion: 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preparation </a:t>
            </a: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crucial (wet chemistry, plasma treatments, sublayers). 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 test on representative surfaces and conditions.</a:t>
            </a:r>
            <a:endParaRPr lang="en-GB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D7FC8E-1F37-4B37-1EB7-03FFD1D98BCA}"/>
              </a:ext>
            </a:extLst>
          </p:cNvPr>
          <p:cNvSpPr/>
          <p:nvPr/>
        </p:nvSpPr>
        <p:spPr>
          <a:xfrm>
            <a:off x="265778" y="1630430"/>
            <a:ext cx="8670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SEY: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limit impurities </a:t>
            </a: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films (oxygen in NEG, hydrogen in carbon). Ex: by bakeout before coating, add sublayers, doping, discharge parameters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5813D-807E-9742-9309-B160A3925CA9}"/>
              </a:ext>
            </a:extLst>
          </p:cNvPr>
          <p:cNvSpPr/>
          <p:nvPr/>
        </p:nvSpPr>
        <p:spPr>
          <a:xfrm>
            <a:off x="265778" y="1206683"/>
            <a:ext cx="8670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Adapted coating system.</a:t>
            </a:r>
          </a:p>
        </p:txBody>
      </p:sp>
    </p:spTree>
    <p:extLst>
      <p:ext uri="{BB962C8B-B14F-4D97-AF65-F5344CB8AC3E}">
        <p14:creationId xmlns:p14="http://schemas.microsoft.com/office/powerpoint/2010/main" val="2565755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87706-6136-735B-5097-B2D8F912D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6" y="1213213"/>
            <a:ext cx="74706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CH" dirty="0"/>
              <a:t>THANK YOU FOR YOUR ATTENTION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95244-CF4F-351A-D832-40C327409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992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8"/>
          <p:cNvSpPr>
            <a:spLocks noChangeArrowheads="1"/>
          </p:cNvSpPr>
          <p:nvPr/>
        </p:nvSpPr>
        <p:spPr bwMode="auto">
          <a:xfrm>
            <a:off x="27809" y="527978"/>
            <a:ext cx="9144000" cy="2052130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7" name="Rectangle 6"/>
          <p:cNvSpPr/>
          <p:nvPr/>
        </p:nvSpPr>
        <p:spPr>
          <a:xfrm>
            <a:off x="0" y="683813"/>
            <a:ext cx="9144000" cy="1685676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ctangle 79"/>
          <p:cNvSpPr>
            <a:spLocks noChangeArrowheads="1"/>
          </p:cNvSpPr>
          <p:nvPr/>
        </p:nvSpPr>
        <p:spPr bwMode="auto">
          <a:xfrm>
            <a:off x="27809" y="844196"/>
            <a:ext cx="9144000" cy="1368425"/>
          </a:xfrm>
          <a:prstGeom prst="rect">
            <a:avLst/>
          </a:prstGeom>
          <a:gradFill flip="none" rotWithShape="1">
            <a:gsLst>
              <a:gs pos="65000">
                <a:srgbClr val="FFA285"/>
              </a:gs>
              <a:gs pos="0">
                <a:srgbClr val="993300"/>
              </a:gs>
              <a:gs pos="100000">
                <a:srgbClr val="993300"/>
              </a:gs>
            </a:gsLst>
            <a:lin ang="54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0" name="Oval 80"/>
          <p:cNvSpPr>
            <a:spLocks noChangeArrowheads="1"/>
          </p:cNvSpPr>
          <p:nvPr/>
        </p:nvSpPr>
        <p:spPr bwMode="auto">
          <a:xfrm>
            <a:off x="3539359" y="1355065"/>
            <a:ext cx="73025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1" name="Oval 82"/>
          <p:cNvSpPr>
            <a:spLocks noChangeArrowheads="1"/>
          </p:cNvSpPr>
          <p:nvPr/>
        </p:nvSpPr>
        <p:spPr bwMode="auto">
          <a:xfrm>
            <a:off x="-814617" y="1439202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2" name="Oval 83"/>
          <p:cNvSpPr>
            <a:spLocks noChangeArrowheads="1"/>
          </p:cNvSpPr>
          <p:nvPr/>
        </p:nvSpPr>
        <p:spPr bwMode="auto">
          <a:xfrm>
            <a:off x="3437759" y="1316965"/>
            <a:ext cx="144462" cy="144462"/>
          </a:xfrm>
          <a:prstGeom prst="ellipse">
            <a:avLst/>
          </a:prstGeom>
          <a:solidFill>
            <a:srgbClr val="99FF66"/>
          </a:solidFill>
          <a:ln w="952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3" name="Oval 84"/>
          <p:cNvSpPr>
            <a:spLocks noChangeArrowheads="1"/>
          </p:cNvSpPr>
          <p:nvPr/>
        </p:nvSpPr>
        <p:spPr bwMode="auto">
          <a:xfrm>
            <a:off x="3561584" y="1305852"/>
            <a:ext cx="142875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Oval 85"/>
          <p:cNvSpPr>
            <a:spLocks noChangeArrowheads="1"/>
          </p:cNvSpPr>
          <p:nvPr/>
        </p:nvSpPr>
        <p:spPr bwMode="auto">
          <a:xfrm>
            <a:off x="4264846" y="856590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5" name="Oval 86"/>
          <p:cNvSpPr>
            <a:spLocks noChangeArrowheads="1"/>
          </p:cNvSpPr>
          <p:nvPr/>
        </p:nvSpPr>
        <p:spPr bwMode="auto">
          <a:xfrm>
            <a:off x="4599809" y="2139290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6" name="Oval 87"/>
          <p:cNvSpPr>
            <a:spLocks noChangeArrowheads="1"/>
          </p:cNvSpPr>
          <p:nvPr/>
        </p:nvSpPr>
        <p:spPr bwMode="auto">
          <a:xfrm>
            <a:off x="4253734" y="2148815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7" name="Oval 88"/>
          <p:cNvSpPr>
            <a:spLocks noChangeArrowheads="1"/>
          </p:cNvSpPr>
          <p:nvPr/>
        </p:nvSpPr>
        <p:spPr bwMode="auto">
          <a:xfrm>
            <a:off x="-783673" y="1415390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8" name="Oval 89"/>
          <p:cNvSpPr>
            <a:spLocks noChangeArrowheads="1"/>
          </p:cNvSpPr>
          <p:nvPr/>
        </p:nvSpPr>
        <p:spPr bwMode="auto">
          <a:xfrm>
            <a:off x="-802979" y="1421740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20" name="Oval 91"/>
          <p:cNvSpPr>
            <a:spLocks noChangeArrowheads="1"/>
          </p:cNvSpPr>
          <p:nvPr/>
        </p:nvSpPr>
        <p:spPr bwMode="auto">
          <a:xfrm>
            <a:off x="-782611" y="1424915"/>
            <a:ext cx="420688" cy="2095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dirty="0">
                <a:cs typeface="Arial" charset="0"/>
              </a:rPr>
              <a:t>+</a:t>
            </a:r>
          </a:p>
        </p:txBody>
      </p:sp>
      <p:sp>
        <p:nvSpPr>
          <p:cNvPr id="21" name="Oval 92"/>
          <p:cNvSpPr>
            <a:spLocks noChangeArrowheads="1"/>
          </p:cNvSpPr>
          <p:nvPr/>
        </p:nvSpPr>
        <p:spPr bwMode="auto">
          <a:xfrm>
            <a:off x="1554656" y="2883827"/>
            <a:ext cx="479425" cy="2603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2" name="Text Box 93"/>
          <p:cNvSpPr txBox="1">
            <a:spLocks noChangeArrowheads="1"/>
          </p:cNvSpPr>
          <p:nvPr/>
        </p:nvSpPr>
        <p:spPr bwMode="auto">
          <a:xfrm>
            <a:off x="2202356" y="2842552"/>
            <a:ext cx="3038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>
                <a:cs typeface="Arial" charset="0"/>
              </a:rPr>
              <a:t>Proton bunch (charge +)</a:t>
            </a:r>
          </a:p>
        </p:txBody>
      </p:sp>
      <p:sp>
        <p:nvSpPr>
          <p:cNvPr id="23" name="Oval 94"/>
          <p:cNvSpPr>
            <a:spLocks noChangeArrowheads="1"/>
          </p:cNvSpPr>
          <p:nvPr/>
        </p:nvSpPr>
        <p:spPr bwMode="auto">
          <a:xfrm>
            <a:off x="1745483" y="3349783"/>
            <a:ext cx="176213" cy="1476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4" name="Text Box 95"/>
          <p:cNvSpPr txBox="1">
            <a:spLocks noChangeArrowheads="1"/>
          </p:cNvSpPr>
          <p:nvPr/>
        </p:nvSpPr>
        <p:spPr bwMode="auto">
          <a:xfrm>
            <a:off x="2338908" y="3235092"/>
            <a:ext cx="2365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>
                <a:cs typeface="Arial" charset="0"/>
              </a:rPr>
              <a:t>Electron (charge -)</a:t>
            </a:r>
          </a:p>
        </p:txBody>
      </p:sp>
      <p:sp>
        <p:nvSpPr>
          <p:cNvPr id="25" name="Text Box 96"/>
          <p:cNvSpPr txBox="1">
            <a:spLocks noChangeArrowheads="1"/>
          </p:cNvSpPr>
          <p:nvPr/>
        </p:nvSpPr>
        <p:spPr bwMode="auto">
          <a:xfrm>
            <a:off x="55593" y="3579660"/>
            <a:ext cx="904268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>
                <a:cs typeface="Arial" charset="0"/>
              </a:rPr>
              <a:t>The beam is perturbed by the electron multiplication: emittance growth, beam instability</a:t>
            </a:r>
          </a:p>
          <a:p>
            <a:pPr eaLnBrk="1" hangingPunct="1"/>
            <a:r>
              <a:rPr lang="en-US" sz="1800" dirty="0">
                <a:cs typeface="Arial" charset="0"/>
              </a:rPr>
              <a:t>Cryogenic parts of the accelerator are submitted to heat load</a:t>
            </a:r>
          </a:p>
          <a:p>
            <a:pPr eaLnBrk="1" hangingPunct="1"/>
            <a:r>
              <a:rPr lang="en-US" sz="1800" dirty="0">
                <a:cs typeface="Arial" charset="0"/>
              </a:rPr>
              <a:t>The pressure rises due to electron stimulated desorption and provokes noise in the experiments</a:t>
            </a:r>
          </a:p>
          <a:p>
            <a:pPr eaLnBrk="1" hangingPunct="1"/>
            <a:endParaRPr lang="en-US" sz="1800" dirty="0">
              <a:cs typeface="Arial" charset="0"/>
            </a:endParaRPr>
          </a:p>
          <a:p>
            <a:pPr eaLnBrk="1" hangingPunct="1"/>
            <a:r>
              <a:rPr lang="en-US" sz="1800" dirty="0">
                <a:cs typeface="Arial" charset="0"/>
              </a:rPr>
              <a:t>E-cloud is more pronounced for high beam currents and short bunch spacing</a:t>
            </a:r>
            <a:endParaRPr lang="fr-CH" sz="1800" dirty="0">
              <a:cs typeface="Arial" charset="0"/>
            </a:endParaRPr>
          </a:p>
          <a:p>
            <a:pPr eaLnBrk="1" hangingPunct="1"/>
            <a:r>
              <a:rPr lang="fr-CH" sz="1800" dirty="0">
                <a:cs typeface="Arial" charset="0"/>
              </a:rPr>
              <a:t>E-cloud </a:t>
            </a:r>
            <a:r>
              <a:rPr lang="fr-CH" sz="1800" dirty="0" err="1">
                <a:cs typeface="Arial" charset="0"/>
              </a:rPr>
              <a:t>is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>
                <a:cs typeface="Arial" charset="0"/>
              </a:rPr>
              <a:t>suppressed</a:t>
            </a:r>
            <a:r>
              <a:rPr lang="fr-CH" sz="1800" dirty="0">
                <a:cs typeface="Arial" charset="0"/>
              </a:rPr>
              <a:t> by a </a:t>
            </a:r>
            <a:r>
              <a:rPr lang="fr-CH" sz="1800" dirty="0" err="1">
                <a:cs typeface="Arial" charset="0"/>
              </a:rPr>
              <a:t>sufficiently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>
                <a:cs typeface="Arial" charset="0"/>
              </a:rPr>
              <a:t>low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b="1" dirty="0" err="1">
                <a:cs typeface="Arial" charset="0"/>
              </a:rPr>
              <a:t>secondary</a:t>
            </a:r>
            <a:r>
              <a:rPr lang="fr-CH" sz="1800" b="1" dirty="0">
                <a:cs typeface="Arial" charset="0"/>
              </a:rPr>
              <a:t> </a:t>
            </a:r>
            <a:r>
              <a:rPr lang="fr-CH" sz="1800" b="1" dirty="0" err="1">
                <a:cs typeface="Arial" charset="0"/>
              </a:rPr>
              <a:t>electron</a:t>
            </a:r>
            <a:r>
              <a:rPr lang="fr-CH" sz="1800" b="1" dirty="0">
                <a:cs typeface="Arial" charset="0"/>
              </a:rPr>
              <a:t> </a:t>
            </a:r>
            <a:r>
              <a:rPr lang="fr-CH" sz="1800" b="1" dirty="0" err="1">
                <a:cs typeface="Arial" charset="0"/>
              </a:rPr>
              <a:t>yield</a:t>
            </a:r>
            <a:r>
              <a:rPr lang="fr-CH" sz="1800" b="1" dirty="0">
                <a:cs typeface="Arial" charset="0"/>
              </a:rPr>
              <a:t> of the </a:t>
            </a:r>
            <a:r>
              <a:rPr lang="fr-CH" sz="1800" b="1" dirty="0" err="1">
                <a:cs typeface="Arial" charset="0"/>
              </a:rPr>
              <a:t>walls</a:t>
            </a:r>
            <a:r>
              <a:rPr lang="fr-CH" sz="1800" dirty="0">
                <a:cs typeface="Arial" charset="0"/>
              </a:rPr>
              <a:t> (</a:t>
            </a:r>
            <a:r>
              <a:rPr lang="fr-CH" sz="1800" dirty="0" err="1">
                <a:cs typeface="Arial" charset="0"/>
              </a:rPr>
              <a:t>typically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>
                <a:cs typeface="Arial" charset="0"/>
              </a:rPr>
              <a:t>below</a:t>
            </a:r>
            <a:r>
              <a:rPr lang="fr-CH" sz="1800" dirty="0">
                <a:cs typeface="Arial" charset="0"/>
              </a:rPr>
              <a:t> 1.1-1.3)</a:t>
            </a:r>
            <a:endParaRPr lang="en-US" sz="1800" dirty="0">
              <a:cs typeface="Arial" charset="0"/>
            </a:endParaRPr>
          </a:p>
        </p:txBody>
      </p:sp>
      <p:sp>
        <p:nvSpPr>
          <p:cNvPr id="26" name="Oval 97"/>
          <p:cNvSpPr>
            <a:spLocks noChangeArrowheads="1"/>
          </p:cNvSpPr>
          <p:nvPr/>
        </p:nvSpPr>
        <p:spPr bwMode="auto">
          <a:xfrm>
            <a:off x="6474318" y="2985427"/>
            <a:ext cx="188913" cy="188913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27" name="Oval 98"/>
          <p:cNvSpPr>
            <a:spLocks noChangeArrowheads="1"/>
          </p:cNvSpPr>
          <p:nvPr/>
        </p:nvSpPr>
        <p:spPr bwMode="auto">
          <a:xfrm>
            <a:off x="6575918" y="2926690"/>
            <a:ext cx="188913" cy="160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8" name="Text Box 99"/>
          <p:cNvSpPr txBox="1">
            <a:spLocks noChangeArrowheads="1"/>
          </p:cNvSpPr>
          <p:nvPr/>
        </p:nvSpPr>
        <p:spPr bwMode="auto">
          <a:xfrm>
            <a:off x="6788643" y="2887002"/>
            <a:ext cx="1722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fr-CH" sz="1800">
                <a:cs typeface="Arial" charset="0"/>
              </a:rPr>
              <a:t>Gas molecule</a:t>
            </a:r>
            <a:endParaRPr lang="en-US" sz="1800"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34721" y="61956"/>
            <a:ext cx="5874560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 cloud or why slow electrons matter</a:t>
            </a:r>
          </a:p>
        </p:txBody>
      </p:sp>
      <p:sp>
        <p:nvSpPr>
          <p:cNvPr id="32" name="TextBox 31"/>
          <p:cNvSpPr txBox="1"/>
          <p:nvPr/>
        </p:nvSpPr>
        <p:spPr>
          <a:xfrm flipH="1">
            <a:off x="8174667" y="0"/>
            <a:ext cx="95157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e-cloud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14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427 0.00093 L 0.42535 -0.0046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72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0.08142 -0.075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-3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35 -0.00463 L 1.09132 -0.0006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99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635 -0.00278 L 1.09149 0.00278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392" y="27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42 -0.0757 L 0.11614 0.1168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963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301 L -0.00052 0.1872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375 -0.00209 L 1.0875 -0.0044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63" y="-11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0.00162 L -0.04965 -0.1905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5" y="-960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00116 L -0.02292 -0.1909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-949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63 0.18958 L 0.01754 -0.00069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" y="-951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99 0.11458 L 0.10608 -0.0747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" y="-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2" grpId="0" animBg="1"/>
      <p:bldP spid="13" grpId="0" animBg="1"/>
      <p:bldP spid="14" grpId="0" animBg="1"/>
      <p:bldP spid="14" grpId="1" animBg="1"/>
      <p:bldP spid="14" grpId="2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5775" y="1076325"/>
            <a:ext cx="3826918" cy="453290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1580613" y="215900"/>
            <a:ext cx="6618288" cy="7112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Pumping action of </a:t>
            </a:r>
            <a:r>
              <a:rPr lang="en-US" altLang="en-US" dirty="0" err="1"/>
              <a:t>TiZrV</a:t>
            </a:r>
            <a:r>
              <a:rPr lang="en-US" altLang="en-US" dirty="0"/>
              <a:t> NEG: sticking probability of H</a:t>
            </a:r>
            <a:r>
              <a:rPr lang="en-US" altLang="en-US" baseline="-25000" dirty="0"/>
              <a:t>2</a:t>
            </a:r>
            <a:r>
              <a:rPr lang="en-US" altLang="en-US" dirty="0"/>
              <a:t> and CO upon thermal activation</a:t>
            </a:r>
          </a:p>
        </p:txBody>
      </p:sp>
      <p:sp>
        <p:nvSpPr>
          <p:cNvPr id="142361" name="Rectangle 25"/>
          <p:cNvSpPr>
            <a:spLocks noChangeArrowheads="1"/>
          </p:cNvSpPr>
          <p:nvPr/>
        </p:nvSpPr>
        <p:spPr bwMode="auto">
          <a:xfrm>
            <a:off x="266700" y="5820378"/>
            <a:ext cx="8599488" cy="646331"/>
          </a:xfrm>
          <a:prstGeom prst="rect">
            <a:avLst/>
          </a:prstGeom>
          <a:solidFill>
            <a:srgbClr val="CC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dirty="0"/>
              <a:t>The NEG pumps  H</a:t>
            </a:r>
            <a:r>
              <a:rPr lang="en-US" altLang="en-US" sz="1800" baseline="-25000" dirty="0"/>
              <a:t>2</a:t>
            </a:r>
            <a:r>
              <a:rPr lang="en-US" altLang="en-US" sz="1800" dirty="0"/>
              <a:t>, CO, CO</a:t>
            </a:r>
            <a:r>
              <a:rPr lang="en-US" altLang="en-US" sz="1800" baseline="-25000" dirty="0"/>
              <a:t>2</a:t>
            </a:r>
            <a:r>
              <a:rPr lang="en-US" altLang="en-US" sz="1800" dirty="0"/>
              <a:t>, N</a:t>
            </a:r>
            <a:r>
              <a:rPr lang="en-US" altLang="en-US" sz="1800" baseline="-25000" dirty="0"/>
              <a:t>2</a:t>
            </a:r>
            <a:r>
              <a:rPr lang="en-US" altLang="en-US" sz="1800" dirty="0"/>
              <a:t>…. It does not pump CH</a:t>
            </a:r>
            <a:r>
              <a:rPr lang="en-US" altLang="en-US" sz="1800" baseline="-25000" dirty="0"/>
              <a:t>4</a:t>
            </a:r>
            <a:r>
              <a:rPr lang="en-US" altLang="en-US" sz="1800" dirty="0"/>
              <a:t> and noble gases which do react  with the surface</a:t>
            </a:r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49" y="1228725"/>
            <a:ext cx="3536961" cy="427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66444" y="1082010"/>
            <a:ext cx="41608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The </a:t>
            </a:r>
            <a:r>
              <a:rPr lang="en-US" sz="1800" b="1" dirty="0"/>
              <a:t>sticking probability </a:t>
            </a:r>
            <a:r>
              <a:rPr lang="en-US" sz="1800" dirty="0"/>
              <a:t>is the ratio between sticking and impinging molecules. It shows the pumping efficiency</a:t>
            </a:r>
          </a:p>
          <a:p>
            <a:endParaRPr lang="en-US" sz="1800" dirty="0"/>
          </a:p>
          <a:p>
            <a:r>
              <a:rPr lang="en-US" sz="1800" dirty="0"/>
              <a:t>The sticking probability increases when the NEG is activated (all measurements made at the same T, after thermal activation)</a:t>
            </a:r>
            <a:endParaRPr lang="en-GB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684213" y="6207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>
                <a:latin typeface="Arial" charset="0"/>
                <a:cs typeface="Arial" charset="0"/>
              </a:rPr>
              <a:t>electron gun</a:t>
            </a:r>
          </a:p>
        </p:txBody>
      </p:sp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1755872" y="4113337"/>
            <a:ext cx="2081019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sz="2400" baseline="-25000" dirty="0" err="1">
                <a:solidFill>
                  <a:srgbClr val="FF0000"/>
                </a:solidFill>
                <a:latin typeface="Arial" charset="0"/>
                <a:cs typeface="Arial" charset="0"/>
              </a:rPr>
              <a:t>p</a:t>
            </a:r>
            <a:r>
              <a:rPr lang="en-US" alt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= I</a:t>
            </a:r>
            <a:r>
              <a:rPr lang="en-US" alt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s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 + </a:t>
            </a:r>
            <a:r>
              <a:rPr lang="en-US" alt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c</a:t>
            </a:r>
            <a:endParaRPr lang="en-US" altLang="en-US" sz="2400" baseline="-2500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/>
            <a:endParaRPr lang="en-US" altLang="en-US" sz="2400" dirty="0">
              <a:solidFill>
                <a:schemeClr val="tx2"/>
              </a:solidFill>
              <a:latin typeface="Symbol" pitchFamily="18" charset="2"/>
              <a:cs typeface="Arial" charset="0"/>
            </a:endParaRPr>
          </a:p>
          <a:p>
            <a:pPr algn="ctr"/>
            <a:r>
              <a:rPr lang="en-US" altLang="en-US" sz="2400" dirty="0">
                <a:solidFill>
                  <a:schemeClr val="tx2"/>
                </a:solidFill>
                <a:latin typeface="Symbol" pitchFamily="18" charset="2"/>
                <a:cs typeface="Arial" charset="0"/>
              </a:rPr>
              <a:t>d 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= </a:t>
            </a:r>
            <a:r>
              <a:rPr lang="en-US" alt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c</a:t>
            </a:r>
            <a:r>
              <a:rPr lang="en-US" alt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/ (I</a:t>
            </a:r>
            <a:r>
              <a:rPr lang="en-US" alt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s 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+ </a:t>
            </a:r>
            <a:r>
              <a:rPr lang="en-US" alt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c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)</a:t>
            </a:r>
            <a:r>
              <a:rPr lang="en-US" altLang="en-US" sz="2400" dirty="0">
                <a:latin typeface="Arial" charset="0"/>
                <a:cs typeface="Arial" charset="0"/>
              </a:rPr>
              <a:t> </a:t>
            </a:r>
            <a:endParaRPr lang="el-GR" altLang="en-US" sz="2400" dirty="0">
              <a:latin typeface="Arial" charset="0"/>
              <a:cs typeface="Arial" charset="0"/>
            </a:endParaRPr>
          </a:p>
        </p:txBody>
      </p:sp>
      <p:sp>
        <p:nvSpPr>
          <p:cNvPr id="117769" name="Rectangle 9"/>
          <p:cNvSpPr>
            <a:spLocks noChangeArrowheads="1"/>
          </p:cNvSpPr>
          <p:nvPr/>
        </p:nvSpPr>
        <p:spPr bwMode="auto">
          <a:xfrm>
            <a:off x="430213" y="3403600"/>
            <a:ext cx="208915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>
                <a:latin typeface="Arial" charset="0"/>
                <a:cs typeface="Arial" charset="0"/>
              </a:rPr>
              <a:t>Sample</a:t>
            </a:r>
          </a:p>
        </p:txBody>
      </p:sp>
      <p:sp>
        <p:nvSpPr>
          <p:cNvPr id="117770" name="Line 10"/>
          <p:cNvSpPr>
            <a:spLocks noChangeShapeType="1"/>
          </p:cNvSpPr>
          <p:nvPr/>
        </p:nvSpPr>
        <p:spPr bwMode="auto">
          <a:xfrm flipV="1">
            <a:off x="1404938" y="3163888"/>
            <a:ext cx="360362" cy="2206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71" name="Line 11"/>
          <p:cNvSpPr>
            <a:spLocks noChangeShapeType="1"/>
          </p:cNvSpPr>
          <p:nvPr/>
        </p:nvSpPr>
        <p:spPr bwMode="auto">
          <a:xfrm flipH="1" flipV="1">
            <a:off x="1189038" y="3163888"/>
            <a:ext cx="214312" cy="2206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>
            <a:off x="1290638" y="963613"/>
            <a:ext cx="288925" cy="5048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992188" y="2201863"/>
            <a:ext cx="3413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800" b="1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sz="1800" b="1" baseline="-25000">
                <a:solidFill>
                  <a:srgbClr val="FF0000"/>
                </a:solidFill>
                <a:latin typeface="Arial" charset="0"/>
                <a:cs typeface="Arial" charset="0"/>
              </a:rPr>
              <a:t>p</a:t>
            </a:r>
          </a:p>
        </p:txBody>
      </p:sp>
      <p:sp>
        <p:nvSpPr>
          <p:cNvPr id="117774" name="Text Box 14"/>
          <p:cNvSpPr txBox="1">
            <a:spLocks noChangeArrowheads="1"/>
          </p:cNvSpPr>
          <p:nvPr/>
        </p:nvSpPr>
        <p:spPr bwMode="auto">
          <a:xfrm>
            <a:off x="1709738" y="2593975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rgbClr val="0000FF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b="1" baseline="-25000">
                <a:solidFill>
                  <a:srgbClr val="0000FF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117775" name="Oval 15"/>
          <p:cNvSpPr>
            <a:spLocks noChangeArrowheads="1"/>
          </p:cNvSpPr>
          <p:nvPr/>
        </p:nvSpPr>
        <p:spPr bwMode="auto">
          <a:xfrm>
            <a:off x="1230313" y="4391025"/>
            <a:ext cx="360362" cy="358775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117776" name="Line 16"/>
          <p:cNvSpPr>
            <a:spLocks noChangeShapeType="1"/>
          </p:cNvSpPr>
          <p:nvPr/>
        </p:nvSpPr>
        <p:spPr bwMode="auto">
          <a:xfrm flipH="1">
            <a:off x="1411288" y="3684588"/>
            <a:ext cx="1587" cy="38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77" name="Line 17"/>
          <p:cNvSpPr>
            <a:spLocks noChangeShapeType="1"/>
          </p:cNvSpPr>
          <p:nvPr/>
        </p:nvSpPr>
        <p:spPr bwMode="auto">
          <a:xfrm>
            <a:off x="1406525" y="47371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78" name="Line 18"/>
          <p:cNvSpPr>
            <a:spLocks noChangeShapeType="1"/>
          </p:cNvSpPr>
          <p:nvPr/>
        </p:nvSpPr>
        <p:spPr bwMode="auto">
          <a:xfrm>
            <a:off x="1228725" y="50339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79" name="Line 19"/>
          <p:cNvSpPr>
            <a:spLocks noChangeShapeType="1"/>
          </p:cNvSpPr>
          <p:nvPr/>
        </p:nvSpPr>
        <p:spPr bwMode="auto">
          <a:xfrm>
            <a:off x="1274763" y="5097463"/>
            <a:ext cx="252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80" name="Line 20"/>
          <p:cNvSpPr>
            <a:spLocks noChangeShapeType="1"/>
          </p:cNvSpPr>
          <p:nvPr/>
        </p:nvSpPr>
        <p:spPr bwMode="auto">
          <a:xfrm>
            <a:off x="1333500" y="51704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81" name="Text Box 21"/>
          <p:cNvSpPr txBox="1">
            <a:spLocks noChangeArrowheads="1"/>
          </p:cNvSpPr>
          <p:nvPr/>
        </p:nvSpPr>
        <p:spPr bwMode="auto">
          <a:xfrm>
            <a:off x="806450" y="4305300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b="1" baseline="-25000">
                <a:solidFill>
                  <a:schemeClr val="tx2"/>
                </a:solidFill>
                <a:latin typeface="Arial" charset="0"/>
                <a:cs typeface="Arial" charset="0"/>
              </a:rPr>
              <a:t>s</a:t>
            </a:r>
          </a:p>
        </p:txBody>
      </p:sp>
      <p:sp>
        <p:nvSpPr>
          <p:cNvPr id="117782" name="Line 22"/>
          <p:cNvSpPr>
            <a:spLocks noChangeShapeType="1"/>
          </p:cNvSpPr>
          <p:nvPr/>
        </p:nvSpPr>
        <p:spPr bwMode="auto">
          <a:xfrm>
            <a:off x="1406525" y="41846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85" name="Oval 25"/>
          <p:cNvSpPr>
            <a:spLocks noChangeArrowheads="1"/>
          </p:cNvSpPr>
          <p:nvPr/>
        </p:nvSpPr>
        <p:spPr bwMode="auto">
          <a:xfrm>
            <a:off x="2760663" y="2252663"/>
            <a:ext cx="360362" cy="358775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117786" name="Line 26"/>
          <p:cNvSpPr>
            <a:spLocks noChangeShapeType="1"/>
          </p:cNvSpPr>
          <p:nvPr/>
        </p:nvSpPr>
        <p:spPr bwMode="auto">
          <a:xfrm rot="16200000">
            <a:off x="2121694" y="2334419"/>
            <a:ext cx="0" cy="201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87" name="Line 27"/>
          <p:cNvSpPr>
            <a:spLocks noChangeShapeType="1"/>
          </p:cNvSpPr>
          <p:nvPr/>
        </p:nvSpPr>
        <p:spPr bwMode="auto">
          <a:xfrm rot="16200000">
            <a:off x="3260726" y="2290762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88" name="Line 28"/>
          <p:cNvSpPr>
            <a:spLocks noChangeShapeType="1"/>
          </p:cNvSpPr>
          <p:nvPr/>
        </p:nvSpPr>
        <p:spPr bwMode="auto">
          <a:xfrm rot="16200000">
            <a:off x="3232943" y="2431257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89" name="Line 29"/>
          <p:cNvSpPr>
            <a:spLocks noChangeShapeType="1"/>
          </p:cNvSpPr>
          <p:nvPr/>
        </p:nvSpPr>
        <p:spPr bwMode="auto">
          <a:xfrm rot="16200000">
            <a:off x="3350419" y="2439194"/>
            <a:ext cx="252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90" name="Line 30"/>
          <p:cNvSpPr>
            <a:spLocks noChangeShapeType="1"/>
          </p:cNvSpPr>
          <p:nvPr/>
        </p:nvSpPr>
        <p:spPr bwMode="auto">
          <a:xfrm rot="16200000">
            <a:off x="3477418" y="2434432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91" name="Text Box 31"/>
          <p:cNvSpPr txBox="1">
            <a:spLocks noChangeArrowheads="1"/>
          </p:cNvSpPr>
          <p:nvPr/>
        </p:nvSpPr>
        <p:spPr bwMode="auto">
          <a:xfrm>
            <a:off x="2743200" y="2625725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rgbClr val="0000FF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b="1" baseline="-25000">
                <a:solidFill>
                  <a:srgbClr val="0000FF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117792" name="Line 32"/>
          <p:cNvSpPr>
            <a:spLocks noChangeShapeType="1"/>
          </p:cNvSpPr>
          <p:nvPr/>
        </p:nvSpPr>
        <p:spPr bwMode="auto">
          <a:xfrm rot="16200000">
            <a:off x="2534444" y="2196306"/>
            <a:ext cx="0" cy="477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93" name="Line 33"/>
          <p:cNvSpPr>
            <a:spLocks noChangeShapeType="1"/>
          </p:cNvSpPr>
          <p:nvPr/>
        </p:nvSpPr>
        <p:spPr bwMode="auto">
          <a:xfrm>
            <a:off x="2232025" y="2089150"/>
            <a:ext cx="0" cy="595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94" name="Line 34"/>
          <p:cNvSpPr>
            <a:spLocks noChangeShapeType="1"/>
          </p:cNvSpPr>
          <p:nvPr/>
        </p:nvSpPr>
        <p:spPr bwMode="auto">
          <a:xfrm>
            <a:off x="2290763" y="2351088"/>
            <a:ext cx="0" cy="158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95" name="Line 35"/>
          <p:cNvSpPr>
            <a:spLocks noChangeShapeType="1"/>
          </p:cNvSpPr>
          <p:nvPr/>
        </p:nvSpPr>
        <p:spPr bwMode="auto">
          <a:xfrm>
            <a:off x="1125538" y="4179888"/>
            <a:ext cx="595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96" name="Line 36"/>
          <p:cNvSpPr>
            <a:spLocks noChangeShapeType="1"/>
          </p:cNvSpPr>
          <p:nvPr/>
        </p:nvSpPr>
        <p:spPr bwMode="auto">
          <a:xfrm>
            <a:off x="1289050" y="4078288"/>
            <a:ext cx="231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803" name="Text Box 43"/>
          <p:cNvSpPr txBox="1">
            <a:spLocks noChangeArrowheads="1"/>
          </p:cNvSpPr>
          <p:nvPr/>
        </p:nvSpPr>
        <p:spPr bwMode="auto">
          <a:xfrm>
            <a:off x="1460056" y="154319"/>
            <a:ext cx="5997283" cy="40011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CH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Measurement</a:t>
            </a:r>
            <a:r>
              <a:rPr lang="fr-CH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TEY on </a:t>
            </a:r>
            <a:r>
              <a:rPr lang="fr-CH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materials</a:t>
            </a:r>
            <a:r>
              <a:rPr lang="fr-CH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</a:t>
            </a:r>
            <a:r>
              <a:rPr lang="fr-CH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</a:t>
            </a:r>
            <a:endParaRPr lang="en-US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7804" name="Freeform 44"/>
          <p:cNvSpPr>
            <a:spLocks/>
          </p:cNvSpPr>
          <p:nvPr/>
        </p:nvSpPr>
        <p:spPr bwMode="auto">
          <a:xfrm>
            <a:off x="790575" y="1628775"/>
            <a:ext cx="1247775" cy="1657350"/>
          </a:xfrm>
          <a:custGeom>
            <a:avLst/>
            <a:gdLst>
              <a:gd name="T0" fmla="*/ 276 w 786"/>
              <a:gd name="T1" fmla="*/ 1038 h 1044"/>
              <a:gd name="T2" fmla="*/ 0 w 786"/>
              <a:gd name="T3" fmla="*/ 1038 h 1044"/>
              <a:gd name="T4" fmla="*/ 0 w 786"/>
              <a:gd name="T5" fmla="*/ 0 h 1044"/>
              <a:gd name="T6" fmla="*/ 786 w 786"/>
              <a:gd name="T7" fmla="*/ 0 h 1044"/>
              <a:gd name="T8" fmla="*/ 780 w 786"/>
              <a:gd name="T9" fmla="*/ 1044 h 1044"/>
              <a:gd name="T10" fmla="*/ 522 w 786"/>
              <a:gd name="T11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6" h="1044">
                <a:moveTo>
                  <a:pt x="276" y="1038"/>
                </a:moveTo>
                <a:lnTo>
                  <a:pt x="0" y="1038"/>
                </a:lnTo>
                <a:lnTo>
                  <a:pt x="0" y="0"/>
                </a:lnTo>
                <a:lnTo>
                  <a:pt x="786" y="0"/>
                </a:lnTo>
                <a:lnTo>
                  <a:pt x="780" y="1044"/>
                </a:lnTo>
                <a:lnTo>
                  <a:pt x="522" y="10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84" name="Line 24"/>
          <p:cNvSpPr>
            <a:spLocks noChangeShapeType="1"/>
          </p:cNvSpPr>
          <p:nvPr/>
        </p:nvSpPr>
        <p:spPr bwMode="auto">
          <a:xfrm flipH="1">
            <a:off x="1404938" y="1501775"/>
            <a:ext cx="15875" cy="17668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783" name="Line 23"/>
          <p:cNvSpPr>
            <a:spLocks noChangeShapeType="1"/>
          </p:cNvSpPr>
          <p:nvPr/>
        </p:nvSpPr>
        <p:spPr bwMode="auto">
          <a:xfrm flipV="1">
            <a:off x="1404938" y="2209800"/>
            <a:ext cx="144462" cy="11557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Text Box 5"/>
          <p:cNvSpPr txBox="1">
            <a:spLocks noChangeArrowheads="1"/>
          </p:cNvSpPr>
          <p:nvPr/>
        </p:nvSpPr>
        <p:spPr bwMode="auto">
          <a:xfrm>
            <a:off x="4628065" y="121602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 dirty="0">
                <a:latin typeface="Arial" charset="0"/>
                <a:cs typeface="Arial" charset="0"/>
              </a:rPr>
              <a:t>electron gun</a:t>
            </a:r>
          </a:p>
        </p:txBody>
      </p:sp>
      <p:sp>
        <p:nvSpPr>
          <p:cNvPr id="42" name="Rectangle 9"/>
          <p:cNvSpPr>
            <a:spLocks noChangeArrowheads="1"/>
          </p:cNvSpPr>
          <p:nvPr/>
        </p:nvSpPr>
        <p:spPr bwMode="auto">
          <a:xfrm>
            <a:off x="4275640" y="3424284"/>
            <a:ext cx="208915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>
                <a:latin typeface="Arial" charset="0"/>
                <a:cs typeface="Arial" charset="0"/>
              </a:rPr>
              <a:t>Sample</a:t>
            </a:r>
          </a:p>
        </p:txBody>
      </p:sp>
      <p:sp>
        <p:nvSpPr>
          <p:cNvPr id="43" name="Line 10"/>
          <p:cNvSpPr>
            <a:spLocks noChangeShapeType="1"/>
          </p:cNvSpPr>
          <p:nvPr/>
        </p:nvSpPr>
        <p:spPr bwMode="auto">
          <a:xfrm flipV="1">
            <a:off x="5250365" y="3268662"/>
            <a:ext cx="360362" cy="136571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H="1" flipV="1">
            <a:off x="5034465" y="3184572"/>
            <a:ext cx="214312" cy="2206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" name="Rectangle 12"/>
          <p:cNvSpPr>
            <a:spLocks noChangeArrowheads="1"/>
          </p:cNvSpPr>
          <p:nvPr/>
        </p:nvSpPr>
        <p:spPr bwMode="auto">
          <a:xfrm>
            <a:off x="5126540" y="1803400"/>
            <a:ext cx="288925" cy="5048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4837615" y="2222547"/>
            <a:ext cx="3413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800" b="1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sz="1800" b="1" baseline="-25000">
                <a:solidFill>
                  <a:srgbClr val="FF0000"/>
                </a:solidFill>
                <a:latin typeface="Arial" charset="0"/>
                <a:cs typeface="Arial" charset="0"/>
              </a:rPr>
              <a:t>p</a:t>
            </a: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5555165" y="2614659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rgbClr val="0000FF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b="1" baseline="-25000">
                <a:solidFill>
                  <a:srgbClr val="0000FF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48" name="Oval 15"/>
          <p:cNvSpPr>
            <a:spLocks noChangeArrowheads="1"/>
          </p:cNvSpPr>
          <p:nvPr/>
        </p:nvSpPr>
        <p:spPr bwMode="auto">
          <a:xfrm>
            <a:off x="5094790" y="4411709"/>
            <a:ext cx="360362" cy="358775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49" name="Line 16"/>
          <p:cNvSpPr>
            <a:spLocks noChangeShapeType="1"/>
          </p:cNvSpPr>
          <p:nvPr/>
        </p:nvSpPr>
        <p:spPr bwMode="auto">
          <a:xfrm flipH="1">
            <a:off x="5269415" y="3714797"/>
            <a:ext cx="1587" cy="38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" name="Line 17"/>
          <p:cNvSpPr>
            <a:spLocks noChangeShapeType="1"/>
          </p:cNvSpPr>
          <p:nvPr/>
        </p:nvSpPr>
        <p:spPr bwMode="auto">
          <a:xfrm>
            <a:off x="5271002" y="4764134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18"/>
          <p:cNvSpPr>
            <a:spLocks noChangeShapeType="1"/>
          </p:cNvSpPr>
          <p:nvPr/>
        </p:nvSpPr>
        <p:spPr bwMode="auto">
          <a:xfrm>
            <a:off x="5093202" y="5060997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Line 19"/>
          <p:cNvSpPr>
            <a:spLocks noChangeShapeType="1"/>
          </p:cNvSpPr>
          <p:nvPr/>
        </p:nvSpPr>
        <p:spPr bwMode="auto">
          <a:xfrm>
            <a:off x="5139240" y="5124497"/>
            <a:ext cx="252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" name="Line 20"/>
          <p:cNvSpPr>
            <a:spLocks noChangeShapeType="1"/>
          </p:cNvSpPr>
          <p:nvPr/>
        </p:nvSpPr>
        <p:spPr bwMode="auto">
          <a:xfrm>
            <a:off x="5197977" y="5197522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" name="Text Box 21"/>
          <p:cNvSpPr txBox="1">
            <a:spLocks noChangeArrowheads="1"/>
          </p:cNvSpPr>
          <p:nvPr/>
        </p:nvSpPr>
        <p:spPr bwMode="auto">
          <a:xfrm>
            <a:off x="4670927" y="4325984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b="1" baseline="-25000">
                <a:solidFill>
                  <a:schemeClr val="tx2"/>
                </a:solidFill>
                <a:latin typeface="Arial" charset="0"/>
                <a:cs typeface="Arial" charset="0"/>
              </a:rPr>
              <a:t>s</a:t>
            </a:r>
          </a:p>
        </p:txBody>
      </p:sp>
      <p:sp>
        <p:nvSpPr>
          <p:cNvPr id="55" name="Line 22"/>
          <p:cNvSpPr>
            <a:spLocks noChangeShapeType="1"/>
          </p:cNvSpPr>
          <p:nvPr/>
        </p:nvSpPr>
        <p:spPr bwMode="auto">
          <a:xfrm>
            <a:off x="5274679" y="4200572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6" name="Line 35"/>
          <p:cNvSpPr>
            <a:spLocks noChangeShapeType="1"/>
          </p:cNvSpPr>
          <p:nvPr/>
        </p:nvSpPr>
        <p:spPr bwMode="auto">
          <a:xfrm>
            <a:off x="4990015" y="4200572"/>
            <a:ext cx="595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7" name="Line 36"/>
          <p:cNvSpPr>
            <a:spLocks noChangeShapeType="1"/>
          </p:cNvSpPr>
          <p:nvPr/>
        </p:nvSpPr>
        <p:spPr bwMode="auto">
          <a:xfrm>
            <a:off x="5156702" y="4098972"/>
            <a:ext cx="231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9" name="Line 24"/>
          <p:cNvSpPr>
            <a:spLocks noChangeShapeType="1"/>
          </p:cNvSpPr>
          <p:nvPr/>
        </p:nvSpPr>
        <p:spPr bwMode="auto">
          <a:xfrm>
            <a:off x="5253554" y="2362199"/>
            <a:ext cx="4762" cy="92714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0" name="Line 23"/>
          <p:cNvSpPr>
            <a:spLocks noChangeShapeType="1"/>
          </p:cNvSpPr>
          <p:nvPr/>
        </p:nvSpPr>
        <p:spPr bwMode="auto">
          <a:xfrm flipV="1">
            <a:off x="5250365" y="2915216"/>
            <a:ext cx="190500" cy="47096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7153480" y="3424284"/>
            <a:ext cx="914400" cy="457200"/>
            <a:chOff x="6714105" y="3424284"/>
            <a:chExt cx="914400" cy="457200"/>
          </a:xfrm>
        </p:grpSpPr>
        <p:sp>
          <p:nvSpPr>
            <p:cNvPr id="3" name="Rectangle 2"/>
            <p:cNvSpPr/>
            <p:nvPr/>
          </p:nvSpPr>
          <p:spPr>
            <a:xfrm>
              <a:off x="6714105" y="3424284"/>
              <a:ext cx="9144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C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dirty="0">
                  <a:solidFill>
                    <a:srgbClr val="FF0000"/>
                  </a:solidFill>
                </a:rPr>
                <a:t>Faraday </a:t>
              </a:r>
              <a:r>
                <a:rPr lang="fr-CH" sz="1200" dirty="0" err="1">
                  <a:solidFill>
                    <a:srgbClr val="FF0000"/>
                  </a:solidFill>
                </a:rPr>
                <a:t>cup</a:t>
              </a:r>
              <a:endParaRPr lang="fr-CH" sz="1200" dirty="0"/>
            </a:p>
          </p:txBody>
        </p:sp>
        <p:cxnSp>
          <p:nvCxnSpPr>
            <p:cNvPr id="6" name="Straight Connector 5"/>
            <p:cNvCxnSpPr>
              <a:stCxn id="3" idx="0"/>
              <a:endCxn id="3" idx="0"/>
            </p:cNvCxnSpPr>
            <p:nvPr/>
          </p:nvCxnSpPr>
          <p:spPr>
            <a:xfrm>
              <a:off x="7171305" y="3424284"/>
              <a:ext cx="0" cy="0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3" idx="0"/>
              <a:endCxn id="3" idx="0"/>
            </p:cNvCxnSpPr>
            <p:nvPr/>
          </p:nvCxnSpPr>
          <p:spPr>
            <a:xfrm>
              <a:off x="7171305" y="3424284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106717" y="3440279"/>
              <a:ext cx="124145" cy="0"/>
            </a:xfrm>
            <a:prstGeom prst="line">
              <a:avLst/>
            </a:prstGeom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 Box 6"/>
          <p:cNvSpPr txBox="1">
            <a:spLocks noChangeArrowheads="1"/>
          </p:cNvSpPr>
          <p:nvPr/>
        </p:nvSpPr>
        <p:spPr bwMode="auto">
          <a:xfrm>
            <a:off x="6178569" y="4228416"/>
            <a:ext cx="2735044" cy="11079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sz="2400" baseline="-25000" dirty="0" err="1">
                <a:solidFill>
                  <a:srgbClr val="FF0000"/>
                </a:solidFill>
                <a:latin typeface="Arial" charset="0"/>
                <a:cs typeface="Arial" charset="0"/>
              </a:rPr>
              <a:t>p</a:t>
            </a:r>
            <a:r>
              <a:rPr lang="en-US" alt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= I</a:t>
            </a:r>
            <a:r>
              <a:rPr lang="en-US" alt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s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dirty="0">
                <a:solidFill>
                  <a:schemeClr val="tx2"/>
                </a:solidFill>
                <a:latin typeface="Arial" charset="0"/>
                <a:cs typeface="Arial" charset="0"/>
              </a:rPr>
              <a:t>with Faraday cup</a:t>
            </a:r>
          </a:p>
          <a:p>
            <a:endParaRPr lang="en-US" altLang="en-US" dirty="0">
              <a:solidFill>
                <a:schemeClr val="tx2"/>
              </a:solidFill>
              <a:latin typeface="Symbol" pitchFamily="18" charset="2"/>
              <a:cs typeface="Arial" charset="0"/>
            </a:endParaRPr>
          </a:p>
          <a:p>
            <a:r>
              <a:rPr lang="en-US" altLang="en-US" sz="2400" dirty="0">
                <a:solidFill>
                  <a:schemeClr val="tx2"/>
                </a:solidFill>
                <a:latin typeface="Symbol" pitchFamily="18" charset="2"/>
                <a:cs typeface="Arial" charset="0"/>
              </a:rPr>
              <a:t>d 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= 1-I</a:t>
            </a:r>
            <a:r>
              <a:rPr lang="en-US" alt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s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/</a:t>
            </a:r>
            <a:r>
              <a:rPr lang="en-US" alt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alt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p</a:t>
            </a:r>
            <a:r>
              <a:rPr lang="en-US" altLang="en-US" sz="2400" dirty="0">
                <a:latin typeface="Arial" charset="0"/>
                <a:cs typeface="Arial" charset="0"/>
              </a:rPr>
              <a:t> </a:t>
            </a:r>
            <a:endParaRPr lang="el-GR" altLang="en-US" sz="2400" dirty="0">
              <a:latin typeface="Arial" charset="0"/>
              <a:cs typeface="Arial" charset="0"/>
            </a:endParaRPr>
          </a:p>
        </p:txBody>
      </p:sp>
      <p:cxnSp>
        <p:nvCxnSpPr>
          <p:cNvPr id="15" name="Straight Connector 14"/>
          <p:cNvCxnSpPr>
            <a:endCxn id="48" idx="0"/>
          </p:cNvCxnSpPr>
          <p:nvPr/>
        </p:nvCxnSpPr>
        <p:spPr>
          <a:xfrm>
            <a:off x="5273978" y="3887788"/>
            <a:ext cx="993" cy="52392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24712" y="1483883"/>
            <a:ext cx="32427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Gun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closer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sample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adapted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Ep</a:t>
            </a:r>
          </a:p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currents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not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measured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simultaneously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35381" y="5617029"/>
            <a:ext cx="9267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Measurements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 at </a:t>
            </a:r>
            <a:r>
              <a:rPr lang="fr-CH" b="1" dirty="0" err="1"/>
              <a:t>low</a:t>
            </a:r>
            <a:r>
              <a:rPr lang="fr-CH" b="1" dirty="0"/>
              <a:t> dose (</a:t>
            </a:r>
            <a:r>
              <a:rPr lang="fr-CH" b="1" dirty="0" err="1"/>
              <a:t>below</a:t>
            </a:r>
            <a:r>
              <a:rPr lang="fr-CH" b="1" dirty="0"/>
              <a:t> 10</a:t>
            </a:r>
            <a:r>
              <a:rPr lang="fr-CH" b="1" baseline="30000" dirty="0"/>
              <a:t>-6</a:t>
            </a:r>
            <a:r>
              <a:rPr lang="fr-CH" b="1" dirty="0"/>
              <a:t> C/mm</a:t>
            </a:r>
            <a:r>
              <a:rPr lang="fr-CH" b="1" baseline="30000" dirty="0"/>
              <a:t>2</a:t>
            </a:r>
            <a:r>
              <a:rPr lang="fr-CH" b="1" dirty="0"/>
              <a:t>)</a:t>
            </a:r>
            <a:r>
              <a:rPr lang="fr-CH" dirty="0"/>
              <a:t> to </a:t>
            </a:r>
            <a:r>
              <a:rPr lang="fr-CH" dirty="0" err="1"/>
              <a:t>avoid</a:t>
            </a:r>
            <a:r>
              <a:rPr lang="fr-CH" dirty="0"/>
              <a:t> </a:t>
            </a:r>
            <a:r>
              <a:rPr lang="fr-CH" dirty="0" err="1"/>
              <a:t>conditioning</a:t>
            </a:r>
            <a:r>
              <a:rPr lang="fr-CH" dirty="0"/>
              <a:t> of the surface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 flipH="1">
            <a:off x="8174667" y="0"/>
            <a:ext cx="95157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e-cloud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79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37862E-6 L -0.25712 4.3786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6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7 1.11111E-6 L 0.33646 1.1111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18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66" grpId="0" animBg="1"/>
      <p:bldP spid="67" grpId="0" animBg="1"/>
      <p:bldP spid="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59BA99-42E2-204C-53D5-D9E5D2D59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A740-D080-4FF8-84F8-548981457824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51619D-17DA-990E-57EA-57A99F604E57}"/>
              </a:ext>
            </a:extLst>
          </p:cNvPr>
          <p:cNvSpPr txBox="1"/>
          <p:nvPr/>
        </p:nvSpPr>
        <p:spPr>
          <a:xfrm>
            <a:off x="955221" y="1461407"/>
            <a:ext cx="57697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/>
              <a:t>The </a:t>
            </a:r>
            <a:r>
              <a:rPr lang="fr-CH" sz="2000" dirty="0" err="1"/>
              <a:t>secondary</a:t>
            </a:r>
            <a:r>
              <a:rPr lang="fr-CH" sz="2000" dirty="0"/>
              <a:t> </a:t>
            </a:r>
            <a:r>
              <a:rPr lang="fr-CH" sz="2000" dirty="0" err="1"/>
              <a:t>electron</a:t>
            </a:r>
            <a:r>
              <a:rPr lang="fr-CH" sz="2000" dirty="0"/>
              <a:t> </a:t>
            </a:r>
            <a:r>
              <a:rPr lang="fr-CH" sz="2000" dirty="0" err="1"/>
              <a:t>yield</a:t>
            </a: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/>
              <a:t>Low SEY </a:t>
            </a:r>
            <a:r>
              <a:rPr lang="fr-CH" sz="2000" dirty="0" err="1"/>
              <a:t>with</a:t>
            </a:r>
            <a:r>
              <a:rPr lang="fr-CH" sz="2000" dirty="0"/>
              <a:t> Non Evaporable Getter </a:t>
            </a:r>
            <a:r>
              <a:rPr lang="fr-CH" sz="2000" dirty="0" err="1"/>
              <a:t>coatings</a:t>
            </a: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/>
              <a:t>Low SEY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amorphous</a:t>
            </a:r>
            <a:r>
              <a:rPr lang="fr-CH" sz="2000" dirty="0"/>
              <a:t> </a:t>
            </a:r>
            <a:r>
              <a:rPr lang="fr-CH" sz="2000" dirty="0" err="1"/>
              <a:t>carbon</a:t>
            </a:r>
            <a:r>
              <a:rPr lang="fr-CH" sz="2000" dirty="0"/>
              <a:t> </a:t>
            </a:r>
            <a:r>
              <a:rPr lang="fr-CH" sz="2000" dirty="0" err="1"/>
              <a:t>coatings</a:t>
            </a: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58949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Slide Number Placeholder 26"/>
          <p:cNvSpPr txBox="1">
            <a:spLocks/>
          </p:cNvSpPr>
          <p:nvPr/>
        </p:nvSpPr>
        <p:spPr>
          <a:xfrm>
            <a:off x="8642577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3" y="1124532"/>
            <a:ext cx="4584130" cy="38430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803" y="1097099"/>
            <a:ext cx="4101011" cy="384308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991483" y="3504578"/>
            <a:ext cx="4855464" cy="21031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640707" y="2846210"/>
            <a:ext cx="4526280" cy="86868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500821" y="1986674"/>
            <a:ext cx="3931342" cy="172821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ubtitle 2"/>
          <p:cNvSpPr txBox="1">
            <a:spLocks/>
          </p:cNvSpPr>
          <p:nvPr/>
        </p:nvSpPr>
        <p:spPr>
          <a:xfrm>
            <a:off x="6643117" y="884602"/>
            <a:ext cx="1578089" cy="43204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XPS C1s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2653" y="354468"/>
            <a:ext cx="754295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l-G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δ</a:t>
            </a:r>
            <a:r>
              <a:rPr lang="fr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 </a:t>
            </a:r>
            <a:r>
              <a:rPr lang="fr-CH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fr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influenced</a:t>
            </a:r>
            <a:r>
              <a:rPr lang="fr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by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hydrogen in the discharge gas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6184" y="5177416"/>
            <a:ext cx="8701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intensity at high BE decreases with H</a:t>
            </a:r>
            <a:r>
              <a:rPr lang="en-US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but we don’t know the mechanism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 and control H</a:t>
            </a:r>
            <a:r>
              <a:rPr lang="en-US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outgassing during the coating process 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262801" y="2705305"/>
            <a:ext cx="11423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SEY max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-151709" y="2689918"/>
            <a:ext cx="95090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l-GR" altLang="en-US" sz="20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δ</a:t>
            </a:r>
            <a:r>
              <a:rPr lang="en-US" altLang="en-US" sz="2000" baseline="-250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167968" y="1876389"/>
            <a:ext cx="3410349" cy="172499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462506" y="-2338"/>
            <a:ext cx="670842" cy="646331"/>
          </a:xfrm>
          <a:prstGeom prst="rect">
            <a:avLst/>
          </a:prstGeom>
          <a:solidFill>
            <a:srgbClr val="CC00FF"/>
          </a:solidFill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Thin</a:t>
            </a:r>
            <a:r>
              <a:rPr lang="fr-CH" dirty="0">
                <a:solidFill>
                  <a:schemeClr val="bg1"/>
                </a:solidFill>
              </a:rPr>
              <a:t> films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58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618845" y="825935"/>
            <a:ext cx="816292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TiZrV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alloy is deposited by DC-magnetron sputtering with a single target made of intertwisted wires of </a:t>
            </a:r>
            <a:r>
              <a:rPr lang="en-US" altLang="en-US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titanium, zirconium and vanadium   </a:t>
            </a:r>
          </a:p>
        </p:txBody>
      </p:sp>
      <p:sp>
        <p:nvSpPr>
          <p:cNvPr id="138250" name="Text Box 10"/>
          <p:cNvSpPr txBox="1">
            <a:spLocks noChangeArrowheads="1"/>
          </p:cNvSpPr>
          <p:nvPr/>
        </p:nvSpPr>
        <p:spPr bwMode="auto">
          <a:xfrm>
            <a:off x="2206647" y="210685"/>
            <a:ext cx="4546245" cy="40011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 method for vacuum pipes</a:t>
            </a:r>
          </a:p>
        </p:txBody>
      </p:sp>
      <p:pic>
        <p:nvPicPr>
          <p:cNvPr id="138261" name="Picture 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06" y="2017656"/>
            <a:ext cx="4824688" cy="322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8249" name="Object 9"/>
          <p:cNvGraphicFramePr>
            <a:graphicFrameLocks noChangeAspect="1"/>
          </p:cNvGraphicFramePr>
          <p:nvPr/>
        </p:nvGraphicFramePr>
        <p:xfrm>
          <a:off x="5441794" y="3962400"/>
          <a:ext cx="3637079" cy="2726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-PAINT" r:id="rId4" imgW="9712025" imgH="7272152" progId="CorelPHOTOPAINT.Image.13">
                  <p:embed/>
                </p:oleObj>
              </mc:Choice>
              <mc:Fallback>
                <p:oleObj name="PHOTO-PAINT" r:id="rId4" imgW="9712025" imgH="7272152" progId="CorelPHOTOPAINT.Image.13">
                  <p:embed/>
                  <p:pic>
                    <p:nvPicPr>
                      <p:cNvPr id="13824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7963" b="10562"/>
                      <a:stretch>
                        <a:fillRect/>
                      </a:stretch>
                    </p:blipFill>
                    <p:spPr bwMode="auto">
                      <a:xfrm>
                        <a:off x="5441794" y="3962400"/>
                        <a:ext cx="3637079" cy="27262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246"/>
          <p:cNvGrpSpPr>
            <a:grpSpLocks/>
          </p:cNvGrpSpPr>
          <p:nvPr/>
        </p:nvGrpSpPr>
        <p:grpSpPr bwMode="auto">
          <a:xfrm>
            <a:off x="5516905" y="1828206"/>
            <a:ext cx="3457575" cy="2592388"/>
            <a:chOff x="3263" y="2646"/>
            <a:chExt cx="1976" cy="1601"/>
          </a:xfrm>
        </p:grpSpPr>
        <p:pic>
          <p:nvPicPr>
            <p:cNvPr id="9" name="Picture 236" descr="uncoated"/>
            <p:cNvPicPr>
              <a:picLocks noChangeAspect="1" noChangeArrowheads="1"/>
            </p:cNvPicPr>
            <p:nvPr/>
          </p:nvPicPr>
          <p:blipFill>
            <a:blip r:embed="rId6" cstate="print"/>
            <a:srcRect l="7382" t="1968" r="11073" b="8858"/>
            <a:stretch>
              <a:fillRect/>
            </a:stretch>
          </p:blipFill>
          <p:spPr bwMode="auto">
            <a:xfrm>
              <a:off x="3263" y="2646"/>
              <a:ext cx="1976" cy="16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244"/>
            <p:cNvSpPr>
              <a:spLocks noChangeArrowheads="1"/>
            </p:cNvSpPr>
            <p:nvPr/>
          </p:nvSpPr>
          <p:spPr bwMode="auto">
            <a:xfrm>
              <a:off x="4150" y="2659"/>
              <a:ext cx="1089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fr-CH" sz="1600" b="1" dirty="0" err="1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Before</a:t>
              </a:r>
              <a:r>
                <a:rPr lang="fr-CH" sz="1600" b="1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CH" sz="1600" b="1" dirty="0" err="1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coating</a:t>
              </a:r>
              <a:endParaRPr lang="fr-CH" sz="16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1" name="Group 251"/>
          <p:cNvGrpSpPr>
            <a:grpSpLocks/>
          </p:cNvGrpSpPr>
          <p:nvPr/>
        </p:nvGrpSpPr>
        <p:grpSpPr bwMode="auto">
          <a:xfrm>
            <a:off x="5516906" y="1828206"/>
            <a:ext cx="3561561" cy="2592388"/>
            <a:chOff x="2925" y="1570"/>
            <a:chExt cx="2460" cy="1800"/>
          </a:xfrm>
        </p:grpSpPr>
        <p:pic>
          <p:nvPicPr>
            <p:cNvPr id="12" name="Picture 247" descr="coated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925" y="1570"/>
              <a:ext cx="2400" cy="1800"/>
            </a:xfrm>
            <a:prstGeom prst="rect">
              <a:avLst/>
            </a:prstGeom>
            <a:noFill/>
            <a:ln/>
          </p:spPr>
        </p:pic>
        <p:sp>
          <p:nvSpPr>
            <p:cNvPr id="13" name="Rectangle 250"/>
            <p:cNvSpPr>
              <a:spLocks noChangeArrowheads="1"/>
            </p:cNvSpPr>
            <p:nvPr/>
          </p:nvSpPr>
          <p:spPr bwMode="auto">
            <a:xfrm>
              <a:off x="4235" y="1608"/>
              <a:ext cx="115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600" b="1" dirty="0" err="1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after</a:t>
              </a:r>
              <a:r>
                <a:rPr lang="fr-CH" sz="16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CH" sz="1600" b="1" dirty="0" err="1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coating</a:t>
              </a:r>
              <a:endParaRPr lang="fr-CH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658776" y="4876026"/>
            <a:ext cx="1469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typically</a:t>
            </a:r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&lt; 300G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1092" y="5267997"/>
            <a:ext cx="4396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bake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out</a:t>
            </a:r>
          </a:p>
          <a:p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39657" y="4772514"/>
            <a:ext cx="9408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B-</a:t>
            </a:r>
            <a:r>
              <a:rPr lang="fr-CH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field</a:t>
            </a:r>
            <a:endParaRPr lang="fr-CH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553419" y="4772515"/>
            <a:ext cx="8626" cy="36933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4646510" y="2380875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0" name="Oval 49"/>
          <p:cNvSpPr/>
          <p:nvPr/>
        </p:nvSpPr>
        <p:spPr>
          <a:xfrm>
            <a:off x="4646510" y="2537462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1" name="Oval 50"/>
          <p:cNvSpPr/>
          <p:nvPr/>
        </p:nvSpPr>
        <p:spPr>
          <a:xfrm>
            <a:off x="4646494" y="2695217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Oval 51"/>
          <p:cNvSpPr/>
          <p:nvPr/>
        </p:nvSpPr>
        <p:spPr>
          <a:xfrm>
            <a:off x="4646494" y="2851804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3" name="Oval 52"/>
          <p:cNvSpPr/>
          <p:nvPr/>
        </p:nvSpPr>
        <p:spPr>
          <a:xfrm>
            <a:off x="4656020" y="3000049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4" name="Oval 53"/>
          <p:cNvSpPr/>
          <p:nvPr/>
        </p:nvSpPr>
        <p:spPr>
          <a:xfrm>
            <a:off x="4656020" y="3156636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5" name="Oval 54"/>
          <p:cNvSpPr/>
          <p:nvPr/>
        </p:nvSpPr>
        <p:spPr>
          <a:xfrm>
            <a:off x="4656004" y="3314391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6" name="Oval 55"/>
          <p:cNvSpPr/>
          <p:nvPr/>
        </p:nvSpPr>
        <p:spPr>
          <a:xfrm>
            <a:off x="4656004" y="3470978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7" name="Oval 56"/>
          <p:cNvSpPr/>
          <p:nvPr/>
        </p:nvSpPr>
        <p:spPr>
          <a:xfrm>
            <a:off x="4656020" y="3624002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8" name="Oval 57"/>
          <p:cNvSpPr/>
          <p:nvPr/>
        </p:nvSpPr>
        <p:spPr>
          <a:xfrm>
            <a:off x="4656020" y="3780589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9" name="Oval 58"/>
          <p:cNvSpPr/>
          <p:nvPr/>
        </p:nvSpPr>
        <p:spPr>
          <a:xfrm>
            <a:off x="4656004" y="3938344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0" name="Oval 59"/>
          <p:cNvSpPr/>
          <p:nvPr/>
        </p:nvSpPr>
        <p:spPr>
          <a:xfrm>
            <a:off x="4656004" y="4094931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1" name="Oval 60"/>
          <p:cNvSpPr/>
          <p:nvPr/>
        </p:nvSpPr>
        <p:spPr>
          <a:xfrm>
            <a:off x="4665530" y="4243176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7" name="Straight Connector 16"/>
          <p:cNvCxnSpPr/>
          <p:nvPr/>
        </p:nvCxnSpPr>
        <p:spPr>
          <a:xfrm>
            <a:off x="4591050" y="2380875"/>
            <a:ext cx="12700" cy="203971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368550" y="2355475"/>
            <a:ext cx="12700" cy="203971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4665530" y="4376526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Rectangle 17"/>
          <p:cNvSpPr/>
          <p:nvPr/>
        </p:nvSpPr>
        <p:spPr>
          <a:xfrm rot="360000">
            <a:off x="2268000" y="4417400"/>
            <a:ext cx="2505238" cy="121798"/>
          </a:xfrm>
          <a:prstGeom prst="rect">
            <a:avLst/>
          </a:prstGeom>
          <a:solidFill>
            <a:srgbClr val="C00000">
              <a:alpha val="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15" name="Group 14"/>
          <p:cNvGrpSpPr/>
          <p:nvPr/>
        </p:nvGrpSpPr>
        <p:grpSpPr>
          <a:xfrm>
            <a:off x="2187784" y="2404035"/>
            <a:ext cx="144404" cy="1995651"/>
            <a:chOff x="2262459" y="2447925"/>
            <a:chExt cx="144404" cy="1995651"/>
          </a:xfrm>
        </p:grpSpPr>
        <p:sp>
          <p:nvSpPr>
            <p:cNvPr id="6" name="Oval 5"/>
            <p:cNvSpPr/>
            <p:nvPr/>
          </p:nvSpPr>
          <p:spPr>
            <a:xfrm>
              <a:off x="2262475" y="2447925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Oval 19"/>
            <p:cNvSpPr/>
            <p:nvPr/>
          </p:nvSpPr>
          <p:spPr>
            <a:xfrm>
              <a:off x="2262475" y="2604512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Oval 20"/>
            <p:cNvSpPr/>
            <p:nvPr/>
          </p:nvSpPr>
          <p:spPr>
            <a:xfrm>
              <a:off x="2262459" y="2762267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" name="Oval 21"/>
            <p:cNvSpPr/>
            <p:nvPr/>
          </p:nvSpPr>
          <p:spPr>
            <a:xfrm>
              <a:off x="2262459" y="2918854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" name="Oval 22"/>
            <p:cNvSpPr/>
            <p:nvPr/>
          </p:nvSpPr>
          <p:spPr>
            <a:xfrm>
              <a:off x="2271985" y="3067099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4" name="Oval 23"/>
            <p:cNvSpPr/>
            <p:nvPr/>
          </p:nvSpPr>
          <p:spPr>
            <a:xfrm>
              <a:off x="2271985" y="3223686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5" name="Oval 24"/>
            <p:cNvSpPr/>
            <p:nvPr/>
          </p:nvSpPr>
          <p:spPr>
            <a:xfrm>
              <a:off x="2271969" y="3381441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6" name="Oval 25"/>
            <p:cNvSpPr/>
            <p:nvPr/>
          </p:nvSpPr>
          <p:spPr>
            <a:xfrm>
              <a:off x="2271969" y="3538028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9" name="Oval 38"/>
            <p:cNvSpPr/>
            <p:nvPr/>
          </p:nvSpPr>
          <p:spPr>
            <a:xfrm>
              <a:off x="2271985" y="3691052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0" name="Oval 39"/>
            <p:cNvSpPr/>
            <p:nvPr/>
          </p:nvSpPr>
          <p:spPr>
            <a:xfrm>
              <a:off x="2271985" y="3847639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1" name="Oval 40"/>
            <p:cNvSpPr/>
            <p:nvPr/>
          </p:nvSpPr>
          <p:spPr>
            <a:xfrm>
              <a:off x="2271969" y="4005394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2" name="Oval 41"/>
            <p:cNvSpPr/>
            <p:nvPr/>
          </p:nvSpPr>
          <p:spPr>
            <a:xfrm>
              <a:off x="2271969" y="4161981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3" name="Oval 42"/>
            <p:cNvSpPr/>
            <p:nvPr/>
          </p:nvSpPr>
          <p:spPr>
            <a:xfrm>
              <a:off x="2281495" y="4310226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66" name="Oval 65"/>
          <p:cNvSpPr/>
          <p:nvPr/>
        </p:nvSpPr>
        <p:spPr>
          <a:xfrm>
            <a:off x="4672518" y="4527127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8" name="Rectangle 67"/>
          <p:cNvSpPr/>
          <p:nvPr/>
        </p:nvSpPr>
        <p:spPr>
          <a:xfrm rot="420000">
            <a:off x="2223473" y="2549588"/>
            <a:ext cx="2505238" cy="121798"/>
          </a:xfrm>
          <a:prstGeom prst="rect">
            <a:avLst/>
          </a:prstGeom>
          <a:solidFill>
            <a:srgbClr val="C00000">
              <a:alpha val="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9" name="Rectangle 68"/>
          <p:cNvSpPr/>
          <p:nvPr/>
        </p:nvSpPr>
        <p:spPr>
          <a:xfrm rot="420000">
            <a:off x="2236173" y="2390838"/>
            <a:ext cx="2505238" cy="121798"/>
          </a:xfrm>
          <a:prstGeom prst="rect">
            <a:avLst/>
          </a:prstGeom>
          <a:solidFill>
            <a:srgbClr val="C00000">
              <a:alpha val="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1" name="Oval 70"/>
          <p:cNvSpPr/>
          <p:nvPr/>
        </p:nvSpPr>
        <p:spPr>
          <a:xfrm>
            <a:off x="2187800" y="2247525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TextBox 13"/>
          <p:cNvSpPr txBox="1"/>
          <p:nvPr/>
        </p:nvSpPr>
        <p:spPr>
          <a:xfrm flipH="1">
            <a:off x="1671442" y="2152588"/>
            <a:ext cx="70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C00000"/>
                </a:solidFill>
              </a:rPr>
              <a:t>coil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7352" y="2413958"/>
            <a:ext cx="19475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Vacuum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chamber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077656" y="2588337"/>
            <a:ext cx="303594" cy="377146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2028509" y="2318224"/>
            <a:ext cx="209579" cy="10805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9897956">
            <a:off x="190565" y="29781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Skip?</a:t>
            </a:r>
          </a:p>
        </p:txBody>
      </p:sp>
    </p:spTree>
    <p:extLst>
      <p:ext uri="{BB962C8B-B14F-4D97-AF65-F5344CB8AC3E}">
        <p14:creationId xmlns:p14="http://schemas.microsoft.com/office/powerpoint/2010/main" val="41248599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3517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endParaRPr lang="en-US" altLang="en-US"/>
          </a:p>
          <a:p>
            <a:r>
              <a:rPr lang="en-US" altLang="en-US"/>
              <a:t>CAPE09 Cambridge M.Taborelli CERN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28600" y="1146175"/>
            <a:ext cx="2540000" cy="1200329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en-US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StSt</a:t>
            </a: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tubes</a:t>
            </a:r>
          </a:p>
          <a:p>
            <a:pPr algn="ctr"/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measured in </a:t>
            </a:r>
          </a:p>
          <a:p>
            <a:pPr algn="ctr"/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clean-room (REF </a:t>
            </a:r>
            <a:r>
              <a:rPr lang="en-US" sz="18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en-US" sz="1800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371850" y="889000"/>
            <a:ext cx="2667000" cy="36933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coated with carbon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429000" y="1679575"/>
            <a:ext cx="2514600" cy="64633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left in the lab. with covers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781800" y="1069975"/>
            <a:ext cx="2057400" cy="92333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>
                <a:latin typeface="Verdana" pitchFamily="34" charset="0"/>
                <a:ea typeface="Verdana" pitchFamily="34" charset="0"/>
                <a:cs typeface="Verdana" pitchFamily="34" charset="0"/>
              </a:rPr>
              <a:t>both measured again in clean-room</a:t>
            </a: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2763838" y="1123950"/>
            <a:ext cx="606425" cy="3381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2751138" y="1527175"/>
            <a:ext cx="677862" cy="6064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6018213" y="1063625"/>
            <a:ext cx="779462" cy="3095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V="1">
            <a:off x="5943600" y="1828800"/>
            <a:ext cx="83820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157019" y="381764"/>
            <a:ext cx="6973384" cy="400110"/>
          </a:xfrm>
          <a:prstGeom prst="rect">
            <a:avLst/>
          </a:prstGeom>
          <a:solidFill>
            <a:srgbClr val="CCFF99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No dust and particles: test in optical particle counter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0" y="3249969"/>
            <a:ext cx="4289425" cy="313932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-No difference in particles between 	coated and uncoated tube</a:t>
            </a:r>
          </a:p>
          <a:p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-No increase after shaking and 	gentle hammering of the 	chamber</a:t>
            </a:r>
          </a:p>
          <a:p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-No increase for a chamber left in 	air for months</a:t>
            </a:r>
          </a:p>
          <a:p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-Same result for size above 5 µm</a:t>
            </a:r>
          </a:p>
          <a:p>
            <a:endParaRPr lang="en-US" sz="1800" dirty="0">
              <a:ea typeface="Verdana" pitchFamily="34" charset="0"/>
              <a:cs typeface="Verdana" pitchFamily="34" charset="0"/>
            </a:endParaRPr>
          </a:p>
          <a:p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addition:scotch-tape</a:t>
            </a: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test for adhesion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524500" y="2743200"/>
            <a:ext cx="3230563" cy="36671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 µm &lt; Size &lt; 5 µm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6235700" y="6354763"/>
            <a:ext cx="1663700" cy="3667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intake cycles</a:t>
            </a:r>
          </a:p>
        </p:txBody>
      </p:sp>
      <p:grpSp>
        <p:nvGrpSpPr>
          <p:cNvPr id="16" name="Group 18"/>
          <p:cNvGrpSpPr>
            <a:grpSpLocks/>
          </p:cNvGrpSpPr>
          <p:nvPr/>
        </p:nvGrpSpPr>
        <p:grpSpPr bwMode="auto">
          <a:xfrm>
            <a:off x="4400550" y="2653352"/>
            <a:ext cx="4495800" cy="4191000"/>
            <a:chOff x="2928" y="1680"/>
            <a:chExt cx="2832" cy="2640"/>
          </a:xfrm>
        </p:grpSpPr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2928" y="1680"/>
              <a:ext cx="2832" cy="26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pic>
          <p:nvPicPr>
            <p:cNvPr id="18" name="Picture 20" descr="particles 3"/>
            <p:cNvPicPr preferRelativeResize="0"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28" y="1709"/>
              <a:ext cx="2832" cy="26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</p:grp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6006336" y="2895592"/>
            <a:ext cx="1831377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3µm &lt; D &lt;5µm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6235700" y="6488668"/>
            <a:ext cx="107788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Cycles</a:t>
            </a: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4432300" y="4140200"/>
            <a:ext cx="2032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 rot="16200000">
            <a:off x="3910013" y="4359275"/>
            <a:ext cx="1404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N particles</a:t>
            </a:r>
          </a:p>
        </p:txBody>
      </p:sp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38" y="14287"/>
            <a:ext cx="881062" cy="87974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7227569" y="3401992"/>
            <a:ext cx="1527494" cy="78483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0000FF"/>
                </a:solidFill>
              </a:rPr>
              <a:t>REF1            </a:t>
            </a:r>
          </a:p>
          <a:p>
            <a:r>
              <a:rPr lang="fr-CH" sz="900" b="1" dirty="0">
                <a:solidFill>
                  <a:srgbClr val="0000FF"/>
                </a:solidFill>
              </a:rPr>
              <a:t>Tube no </a:t>
            </a:r>
            <a:r>
              <a:rPr lang="fr-CH" sz="900" b="1" dirty="0" err="1">
                <a:solidFill>
                  <a:srgbClr val="0000FF"/>
                </a:solidFill>
              </a:rPr>
              <a:t>coating</a:t>
            </a:r>
            <a:endParaRPr lang="fr-CH" sz="900" b="1" dirty="0">
              <a:solidFill>
                <a:srgbClr val="0000FF"/>
              </a:solidFill>
            </a:endParaRPr>
          </a:p>
          <a:p>
            <a:r>
              <a:rPr lang="fr-CH" sz="900" b="1" dirty="0">
                <a:solidFill>
                  <a:srgbClr val="FF0000"/>
                </a:solidFill>
              </a:rPr>
              <a:t>REF2</a:t>
            </a:r>
          </a:p>
          <a:p>
            <a:r>
              <a:rPr lang="fr-CH" sz="900" b="1" dirty="0">
                <a:solidFill>
                  <a:srgbClr val="FF0000"/>
                </a:solidFill>
              </a:rPr>
              <a:t>Tube </a:t>
            </a:r>
            <a:r>
              <a:rPr lang="fr-CH" sz="900" b="1" dirty="0" err="1">
                <a:solidFill>
                  <a:srgbClr val="FF0000"/>
                </a:solidFill>
              </a:rPr>
              <a:t>after</a:t>
            </a:r>
            <a:r>
              <a:rPr lang="fr-CH" sz="900" b="1" dirty="0">
                <a:solidFill>
                  <a:srgbClr val="FF0000"/>
                </a:solidFill>
              </a:rPr>
              <a:t> </a:t>
            </a:r>
            <a:r>
              <a:rPr lang="fr-CH" sz="900" b="1" dirty="0" err="1">
                <a:solidFill>
                  <a:srgbClr val="FF0000"/>
                </a:solidFill>
              </a:rPr>
              <a:t>coating</a:t>
            </a:r>
            <a:endParaRPr lang="fr-CH" sz="900" b="1" dirty="0">
              <a:solidFill>
                <a:srgbClr val="FF0000"/>
              </a:solidFill>
            </a:endParaRPr>
          </a:p>
          <a:p>
            <a:endParaRPr lang="fr-CH" sz="9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573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644906" y="219219"/>
            <a:ext cx="4737194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secondary electron yield: SEY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2643083" y="891558"/>
            <a:ext cx="51267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of emitted electrons  (secondary) </a:t>
            </a:r>
          </a:p>
        </p:txBody>
      </p:sp>
      <p:sp>
        <p:nvSpPr>
          <p:cNvPr id="112646" name="Line 6"/>
          <p:cNvSpPr>
            <a:spLocks noChangeShapeType="1"/>
          </p:cNvSpPr>
          <p:nvPr/>
        </p:nvSpPr>
        <p:spPr bwMode="auto">
          <a:xfrm>
            <a:off x="2568575" y="1293196"/>
            <a:ext cx="5329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2492375" y="1313833"/>
            <a:ext cx="49359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of impinging electrons (primary)</a:t>
            </a:r>
          </a:p>
        </p:txBody>
      </p:sp>
      <p:sp>
        <p:nvSpPr>
          <p:cNvPr id="112649" name="Rectangle 9"/>
          <p:cNvSpPr>
            <a:spLocks noChangeArrowheads="1"/>
          </p:cNvSpPr>
          <p:nvPr/>
        </p:nvSpPr>
        <p:spPr bwMode="auto">
          <a:xfrm>
            <a:off x="520700" y="3502379"/>
            <a:ext cx="2947988" cy="56515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2650" name="Line 10"/>
          <p:cNvSpPr>
            <a:spLocks noChangeShapeType="1"/>
          </p:cNvSpPr>
          <p:nvPr/>
        </p:nvSpPr>
        <p:spPr bwMode="auto">
          <a:xfrm flipH="1">
            <a:off x="1855502" y="2123711"/>
            <a:ext cx="4943" cy="138121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51" name="Line 11"/>
          <p:cNvSpPr>
            <a:spLocks noChangeShapeType="1"/>
          </p:cNvSpPr>
          <p:nvPr/>
        </p:nvSpPr>
        <p:spPr bwMode="auto">
          <a:xfrm flipV="1">
            <a:off x="1840823" y="3022954"/>
            <a:ext cx="682625" cy="47783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 flipH="1" flipV="1">
            <a:off x="1592263" y="2842316"/>
            <a:ext cx="256836" cy="6524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53" name="Line 13"/>
          <p:cNvSpPr>
            <a:spLocks noChangeShapeType="1"/>
          </p:cNvSpPr>
          <p:nvPr/>
        </p:nvSpPr>
        <p:spPr bwMode="auto">
          <a:xfrm flipH="1" flipV="1">
            <a:off x="1030288" y="3342041"/>
            <a:ext cx="798512" cy="1444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54" name="Line 14"/>
          <p:cNvSpPr>
            <a:spLocks noChangeShapeType="1"/>
          </p:cNvSpPr>
          <p:nvPr/>
        </p:nvSpPr>
        <p:spPr bwMode="auto">
          <a:xfrm flipV="1">
            <a:off x="1860445" y="3348444"/>
            <a:ext cx="782638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55" name="Text Box 15"/>
          <p:cNvSpPr txBox="1">
            <a:spLocks noChangeArrowheads="1"/>
          </p:cNvSpPr>
          <p:nvPr/>
        </p:nvSpPr>
        <p:spPr bwMode="auto">
          <a:xfrm>
            <a:off x="233953" y="4862435"/>
            <a:ext cx="80636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δ</a:t>
            </a:r>
            <a:r>
              <a:rPr lang="en-US" altLang="en-US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</a:t>
            </a:r>
            <a:r>
              <a:rPr lang="en-US" altLang="en-U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SEYmax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maximum value as a function of </a:t>
            </a:r>
            <a:r>
              <a:rPr lang="en-US" altLang="en-US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primary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</a:t>
            </a:r>
          </a:p>
          <a:p>
            <a:r>
              <a:rPr lang="en-US" altLang="en-U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altLang="en-US" sz="1800" baseline="-25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en-US" altLang="en-US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primary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of the maximum</a:t>
            </a:r>
          </a:p>
        </p:txBody>
      </p:sp>
      <p:sp>
        <p:nvSpPr>
          <p:cNvPr id="112658" name="Text Box 18"/>
          <p:cNvSpPr txBox="1">
            <a:spLocks noChangeArrowheads="1"/>
          </p:cNvSpPr>
          <p:nvPr/>
        </p:nvSpPr>
        <p:spPr bwMode="auto">
          <a:xfrm>
            <a:off x="2084388" y="2645129"/>
            <a:ext cx="1389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secondaries</a:t>
            </a:r>
          </a:p>
        </p:txBody>
      </p:sp>
      <p:sp>
        <p:nvSpPr>
          <p:cNvPr id="112659" name="Text Box 19"/>
          <p:cNvSpPr txBox="1">
            <a:spLocks noChangeArrowheads="1"/>
          </p:cNvSpPr>
          <p:nvPr/>
        </p:nvSpPr>
        <p:spPr bwMode="auto">
          <a:xfrm>
            <a:off x="503238" y="1860904"/>
            <a:ext cx="1262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Primary e-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860744" y="1679116"/>
            <a:ext cx="4842725" cy="3249613"/>
            <a:chOff x="3860744" y="1733708"/>
            <a:chExt cx="4842725" cy="3249613"/>
          </a:xfrm>
        </p:grpSpPr>
        <p:grpSp>
          <p:nvGrpSpPr>
            <p:cNvPr id="22" name="Group 21"/>
            <p:cNvGrpSpPr/>
            <p:nvPr/>
          </p:nvGrpSpPr>
          <p:grpSpPr>
            <a:xfrm>
              <a:off x="3860744" y="1733708"/>
              <a:ext cx="4842725" cy="3249613"/>
              <a:chOff x="3511550" y="1829244"/>
              <a:chExt cx="5191919" cy="355819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3511550" y="1829244"/>
                <a:ext cx="5191919" cy="35581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grpSp>
            <p:nvGrpSpPr>
              <p:cNvPr id="24" name="Group 46"/>
              <p:cNvGrpSpPr>
                <a:grpSpLocks/>
              </p:cNvGrpSpPr>
              <p:nvPr/>
            </p:nvGrpSpPr>
            <p:grpSpPr bwMode="auto">
              <a:xfrm>
                <a:off x="3780429" y="1829244"/>
                <a:ext cx="4849013" cy="3425825"/>
                <a:chOff x="2551" y="1115"/>
                <a:chExt cx="2898" cy="2158"/>
              </a:xfrm>
            </p:grpSpPr>
            <p:sp>
              <p:nvSpPr>
                <p:cNvPr id="30" name="Rectangle 45"/>
                <p:cNvSpPr>
                  <a:spLocks noChangeArrowheads="1"/>
                </p:cNvSpPr>
                <p:nvPr/>
              </p:nvSpPr>
              <p:spPr bwMode="auto">
                <a:xfrm>
                  <a:off x="2551" y="1115"/>
                  <a:ext cx="2898" cy="215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r>
                    <a:rPr lang="en-US" dirty="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N</a:t>
                  </a:r>
                </a:p>
              </p:txBody>
            </p:sp>
            <p:pic>
              <p:nvPicPr>
                <p:cNvPr id="31" name="Picture 30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599" y="1160"/>
                  <a:ext cx="2850" cy="20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2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2873" y="2902"/>
                  <a:ext cx="2341" cy="3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defTabSz="609600"/>
                  <a:r>
                    <a:rPr lang="en-US" sz="1400" dirty="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0     500   1000  1500  2000  2500  3000</a:t>
                  </a:r>
                </a:p>
                <a:p>
                  <a:pPr defTabSz="609600"/>
                  <a:r>
                    <a:rPr lang="en-US" sz="1400" dirty="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	Primary Energy [</a:t>
                  </a:r>
                  <a:r>
                    <a:rPr lang="en-US" sz="1400" dirty="0" err="1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eV</a:t>
                  </a:r>
                  <a:r>
                    <a:rPr lang="en-US" sz="1400" dirty="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]</a:t>
                  </a:r>
                </a:p>
              </p:txBody>
            </p:sp>
            <p:sp>
              <p:nvSpPr>
                <p:cNvPr id="33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2631" y="1140"/>
                  <a:ext cx="299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2.5</a:t>
                  </a:r>
                </a:p>
              </p:txBody>
            </p:sp>
            <p:sp>
              <p:nvSpPr>
                <p:cNvPr id="34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602" y="2827"/>
                  <a:ext cx="333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0.5</a:t>
                  </a:r>
                </a:p>
              </p:txBody>
            </p:sp>
            <p:sp>
              <p:nvSpPr>
                <p:cNvPr id="35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628" y="1307"/>
                  <a:ext cx="299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2.3</a:t>
                  </a:r>
                </a:p>
              </p:txBody>
            </p:sp>
            <p:sp>
              <p:nvSpPr>
                <p:cNvPr id="36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621" y="1480"/>
                  <a:ext cx="299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2.1</a:t>
                  </a:r>
                </a:p>
              </p:txBody>
            </p:sp>
            <p:sp>
              <p:nvSpPr>
                <p:cNvPr id="37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2622" y="1653"/>
                  <a:ext cx="299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1.9</a:t>
                  </a:r>
                </a:p>
              </p:txBody>
            </p:sp>
            <p:sp>
              <p:nvSpPr>
                <p:cNvPr id="38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625" y="1811"/>
                  <a:ext cx="299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1.7</a:t>
                  </a:r>
                </a:p>
              </p:txBody>
            </p:sp>
            <p:sp>
              <p:nvSpPr>
                <p:cNvPr id="39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623" y="1962"/>
                  <a:ext cx="299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1.5</a:t>
                  </a:r>
                </a:p>
              </p:txBody>
            </p:sp>
            <p:sp>
              <p:nvSpPr>
                <p:cNvPr id="40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2631" y="2121"/>
                  <a:ext cx="299" cy="19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1.3</a:t>
                  </a:r>
                </a:p>
              </p:txBody>
            </p:sp>
            <p:sp>
              <p:nvSpPr>
                <p:cNvPr id="41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2629" y="2282"/>
                  <a:ext cx="299" cy="19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1.1</a:t>
                  </a:r>
                </a:p>
              </p:txBody>
            </p:sp>
            <p:sp>
              <p:nvSpPr>
                <p:cNvPr id="42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624" y="2463"/>
                  <a:ext cx="299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0.9</a:t>
                  </a:r>
                </a:p>
              </p:txBody>
            </p:sp>
            <p:sp>
              <p:nvSpPr>
                <p:cNvPr id="43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2613" y="2646"/>
                  <a:ext cx="299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0.7</a:t>
                  </a:r>
                </a:p>
              </p:txBody>
            </p:sp>
            <p:sp>
              <p:nvSpPr>
                <p:cNvPr id="44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182" y="1275"/>
                  <a:ext cx="958" cy="21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Copper as rec.</a:t>
                  </a:r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>
              <a:xfrm>
                <a:off x="4817677" y="2646251"/>
                <a:ext cx="0" cy="198278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4607167" y="3718997"/>
                <a:ext cx="82907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FF000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Emax</a:t>
                </a:r>
                <a:endParaRPr lang="en-GB" dirty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4304110" y="2561082"/>
                <a:ext cx="158723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6007399" y="2382834"/>
                <a:ext cx="79220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l-GR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δ</a:t>
                </a:r>
                <a:r>
                  <a:rPr lang="en-US" dirty="0">
                    <a:solidFill>
                      <a:srgbClr val="FF000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max</a:t>
                </a:r>
                <a:endParaRPr lang="en-GB" dirty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16200000">
                <a:off x="3522987" y="3163104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/>
                  <a:t>SEY</a:t>
                </a: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927652" y="3936619"/>
              <a:ext cx="114807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dirty="0" err="1"/>
                <a:t>N.Hilleret</a:t>
              </a:r>
              <a:endParaRPr lang="fr-CH" sz="1600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A740-D080-4FF8-84F8-548981457824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46" name="Rectangle 45"/>
          <p:cNvSpPr/>
          <p:nvPr/>
        </p:nvSpPr>
        <p:spPr>
          <a:xfrm>
            <a:off x="116113" y="5442466"/>
            <a:ext cx="8897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electrons in that energy range escape from less than 20 nm: SEY depends on </a:t>
            </a:r>
            <a:r>
              <a:rPr lang="en-US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</a:t>
            </a:r>
            <a:r>
              <a:rPr lang="en-US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properties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49099" y="1074443"/>
            <a:ext cx="900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SEY=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701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3517900" cy="476250"/>
          </a:xfrm>
        </p:spPr>
        <p:txBody>
          <a:bodyPr/>
          <a:lstStyle/>
          <a:p>
            <a:endParaRPr lang="en-US" altLang="en-US"/>
          </a:p>
          <a:p>
            <a:r>
              <a:rPr lang="en-US" altLang="en-US"/>
              <a:t>CAPE09 Cambridge M.Taborelli CERN </a:t>
            </a:r>
          </a:p>
        </p:txBody>
      </p:sp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0" y="3768944"/>
            <a:ext cx="9144000" cy="30988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GB" altLang="en-US"/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152400" y="1237398"/>
            <a:ext cx="8839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dirty="0">
                <a:ea typeface="ＭＳ Ｐゴシック" pitchFamily="34" charset="-128"/>
              </a:rPr>
              <a:t>The NEG </a:t>
            </a:r>
            <a:r>
              <a:rPr lang="en-US" altLang="en-US" dirty="0" err="1">
                <a:ea typeface="ＭＳ Ｐゴシック" pitchFamily="34" charset="-128"/>
              </a:rPr>
              <a:t>TiZrV</a:t>
            </a:r>
            <a:r>
              <a:rPr lang="en-US" altLang="en-US" dirty="0">
                <a:ea typeface="ＭＳ Ｐゴシック" pitchFamily="34" charset="-128"/>
              </a:rPr>
              <a:t> can act as a pump, but </a:t>
            </a:r>
            <a:r>
              <a:rPr lang="en-US" altLang="en-US" b="1" dirty="0">
                <a:ea typeface="ＭＳ Ｐゴシック" pitchFamily="34" charset="-128"/>
              </a:rPr>
              <a:t>when activated </a:t>
            </a:r>
            <a:r>
              <a:rPr lang="en-US" altLang="en-US" dirty="0">
                <a:ea typeface="ＭＳ Ｐゴシック" pitchFamily="34" charset="-128"/>
              </a:rPr>
              <a:t>it has also a low SEY</a:t>
            </a:r>
          </a:p>
          <a:p>
            <a:pPr algn="just"/>
            <a:endParaRPr lang="en-US" altLang="en-US" dirty="0">
              <a:ea typeface="ＭＳ Ｐゴシック" pitchFamily="34" charset="-128"/>
            </a:endParaRPr>
          </a:p>
          <a:p>
            <a:pPr algn="just"/>
            <a:r>
              <a:rPr lang="en-US" altLang="en-US" dirty="0">
                <a:ea typeface="ＭＳ Ｐゴシック" pitchFamily="34" charset="-128"/>
              </a:rPr>
              <a:t>Operation of the getter:</a:t>
            </a:r>
          </a:p>
          <a:p>
            <a:pPr algn="just"/>
            <a:endParaRPr lang="en-US" altLang="en-US" sz="1800" dirty="0">
              <a:ea typeface="ＭＳ Ｐゴシック" pitchFamily="34" charset="-128"/>
            </a:endParaRP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152400" y="2000691"/>
            <a:ext cx="8839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sz="1800" dirty="0">
                <a:ea typeface="ＭＳ Ｐゴシック" pitchFamily="34" charset="-128"/>
              </a:rPr>
              <a:t>Once saturated, or exposed to air the </a:t>
            </a:r>
            <a:r>
              <a:rPr lang="en-US" altLang="en-US" sz="1800" i="1" dirty="0" err="1">
                <a:ea typeface="ＭＳ Ｐゴシック" pitchFamily="34" charset="-128"/>
              </a:rPr>
              <a:t>gettering</a:t>
            </a:r>
            <a:r>
              <a:rPr lang="en-US" altLang="en-US" sz="1800" dirty="0">
                <a:ea typeface="ＭＳ Ｐゴシック" pitchFamily="34" charset="-128"/>
              </a:rPr>
              <a:t> activity ceases and no more gas is pumped.</a:t>
            </a:r>
          </a:p>
        </p:txBody>
      </p:sp>
      <p:sp>
        <p:nvSpPr>
          <p:cNvPr id="131079" name="Oval 7"/>
          <p:cNvSpPr>
            <a:spLocks noChangeArrowheads="1"/>
          </p:cNvSpPr>
          <p:nvPr/>
        </p:nvSpPr>
        <p:spPr bwMode="auto">
          <a:xfrm>
            <a:off x="3657600" y="46482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31080" name="Group 8"/>
          <p:cNvGrpSpPr>
            <a:grpSpLocks/>
          </p:cNvGrpSpPr>
          <p:nvPr/>
        </p:nvGrpSpPr>
        <p:grpSpPr bwMode="auto">
          <a:xfrm>
            <a:off x="3429000" y="5703888"/>
            <a:ext cx="1981200" cy="773112"/>
            <a:chOff x="2160" y="2880"/>
            <a:chExt cx="1248" cy="487"/>
          </a:xfrm>
        </p:grpSpPr>
        <p:sp>
          <p:nvSpPr>
            <p:cNvPr id="131081" name="Rectangle 9"/>
            <p:cNvSpPr>
              <a:spLocks noChangeArrowheads="1"/>
            </p:cNvSpPr>
            <p:nvPr/>
          </p:nvSpPr>
          <p:spPr bwMode="auto">
            <a:xfrm>
              <a:off x="2160" y="2880"/>
              <a:ext cx="1248" cy="480"/>
            </a:xfrm>
            <a:prstGeom prst="rect">
              <a:avLst/>
            </a:prstGeom>
            <a:solidFill>
              <a:srgbClr val="EAEAEA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C0C0C0">
                      <a:alpha val="7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1082" name="Text Box 10"/>
            <p:cNvSpPr txBox="1">
              <a:spLocks noChangeArrowheads="1"/>
            </p:cNvSpPr>
            <p:nvPr/>
          </p:nvSpPr>
          <p:spPr bwMode="auto">
            <a:xfrm>
              <a:off x="2617" y="3136"/>
              <a:ext cx="6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H" altLang="en-US" sz="1800" b="1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rPr>
                <a:t>  Getter</a:t>
              </a:r>
            </a:p>
          </p:txBody>
        </p:sp>
      </p:grpSp>
      <p:sp>
        <p:nvSpPr>
          <p:cNvPr id="131083" name="Oval 11"/>
          <p:cNvSpPr>
            <a:spLocks noChangeArrowheads="1"/>
          </p:cNvSpPr>
          <p:nvPr/>
        </p:nvSpPr>
        <p:spPr bwMode="auto">
          <a:xfrm>
            <a:off x="5334000" y="4419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84" name="Oval 12"/>
          <p:cNvSpPr>
            <a:spLocks noChangeArrowheads="1"/>
          </p:cNvSpPr>
          <p:nvPr/>
        </p:nvSpPr>
        <p:spPr bwMode="auto">
          <a:xfrm>
            <a:off x="4267200" y="42672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85" name="Oval 13"/>
          <p:cNvSpPr>
            <a:spLocks noChangeArrowheads="1"/>
          </p:cNvSpPr>
          <p:nvPr/>
        </p:nvSpPr>
        <p:spPr bwMode="auto">
          <a:xfrm>
            <a:off x="4800600" y="4572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86" name="Oval 14"/>
          <p:cNvSpPr>
            <a:spLocks noChangeArrowheads="1"/>
          </p:cNvSpPr>
          <p:nvPr/>
        </p:nvSpPr>
        <p:spPr bwMode="auto">
          <a:xfrm>
            <a:off x="3352800" y="4572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87" name="Oval 15"/>
          <p:cNvSpPr>
            <a:spLocks noChangeArrowheads="1"/>
          </p:cNvSpPr>
          <p:nvPr/>
        </p:nvSpPr>
        <p:spPr bwMode="auto">
          <a:xfrm>
            <a:off x="5562600" y="4191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88" name="Oval 16"/>
          <p:cNvSpPr>
            <a:spLocks noChangeArrowheads="1"/>
          </p:cNvSpPr>
          <p:nvPr/>
        </p:nvSpPr>
        <p:spPr bwMode="auto">
          <a:xfrm>
            <a:off x="4648200" y="41148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89" name="Oval 17"/>
          <p:cNvSpPr>
            <a:spLocks noChangeArrowheads="1"/>
          </p:cNvSpPr>
          <p:nvPr/>
        </p:nvSpPr>
        <p:spPr bwMode="auto">
          <a:xfrm>
            <a:off x="3810000" y="42672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0" name="Oval 18"/>
          <p:cNvSpPr>
            <a:spLocks noChangeArrowheads="1"/>
          </p:cNvSpPr>
          <p:nvPr/>
        </p:nvSpPr>
        <p:spPr bwMode="auto">
          <a:xfrm>
            <a:off x="5181600" y="4191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1" name="Oval 19"/>
          <p:cNvSpPr>
            <a:spLocks noChangeArrowheads="1"/>
          </p:cNvSpPr>
          <p:nvPr/>
        </p:nvSpPr>
        <p:spPr bwMode="auto">
          <a:xfrm>
            <a:off x="3124200" y="4191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2" name="Oval 20"/>
          <p:cNvSpPr>
            <a:spLocks noChangeArrowheads="1"/>
          </p:cNvSpPr>
          <p:nvPr/>
        </p:nvSpPr>
        <p:spPr bwMode="auto">
          <a:xfrm>
            <a:off x="5943600" y="41148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3" name="Oval 21"/>
          <p:cNvSpPr>
            <a:spLocks noChangeArrowheads="1"/>
          </p:cNvSpPr>
          <p:nvPr/>
        </p:nvSpPr>
        <p:spPr bwMode="auto">
          <a:xfrm>
            <a:off x="4800600" y="43434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4" name="Oval 22"/>
          <p:cNvSpPr>
            <a:spLocks noChangeArrowheads="1"/>
          </p:cNvSpPr>
          <p:nvPr/>
        </p:nvSpPr>
        <p:spPr bwMode="auto">
          <a:xfrm>
            <a:off x="4267200" y="4572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5" name="Oval 23"/>
          <p:cNvSpPr>
            <a:spLocks noChangeArrowheads="1"/>
          </p:cNvSpPr>
          <p:nvPr/>
        </p:nvSpPr>
        <p:spPr bwMode="auto">
          <a:xfrm>
            <a:off x="5791200" y="3962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6" name="Oval 24"/>
          <p:cNvSpPr>
            <a:spLocks noChangeArrowheads="1"/>
          </p:cNvSpPr>
          <p:nvPr/>
        </p:nvSpPr>
        <p:spPr bwMode="auto">
          <a:xfrm>
            <a:off x="2667000" y="4495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7" name="Oval 25"/>
          <p:cNvSpPr>
            <a:spLocks noChangeArrowheads="1"/>
          </p:cNvSpPr>
          <p:nvPr/>
        </p:nvSpPr>
        <p:spPr bwMode="auto">
          <a:xfrm>
            <a:off x="4953000" y="3962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8" name="Oval 26"/>
          <p:cNvSpPr>
            <a:spLocks noChangeArrowheads="1"/>
          </p:cNvSpPr>
          <p:nvPr/>
        </p:nvSpPr>
        <p:spPr bwMode="auto">
          <a:xfrm>
            <a:off x="3429000" y="3962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099" name="Oval 27"/>
          <p:cNvSpPr>
            <a:spLocks noChangeArrowheads="1"/>
          </p:cNvSpPr>
          <p:nvPr/>
        </p:nvSpPr>
        <p:spPr bwMode="auto">
          <a:xfrm>
            <a:off x="6019800" y="4724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1100" name="Oval 28"/>
          <p:cNvSpPr>
            <a:spLocks noChangeArrowheads="1"/>
          </p:cNvSpPr>
          <p:nvPr/>
        </p:nvSpPr>
        <p:spPr bwMode="auto">
          <a:xfrm>
            <a:off x="4191000" y="3962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31101" name="Group 29"/>
          <p:cNvGrpSpPr>
            <a:grpSpLocks/>
          </p:cNvGrpSpPr>
          <p:nvPr/>
        </p:nvGrpSpPr>
        <p:grpSpPr bwMode="auto">
          <a:xfrm>
            <a:off x="6248400" y="4182680"/>
            <a:ext cx="381000" cy="2362200"/>
            <a:chOff x="4416" y="2016"/>
            <a:chExt cx="240" cy="1488"/>
          </a:xfrm>
        </p:grpSpPr>
        <p:sp>
          <p:nvSpPr>
            <p:cNvPr id="131102" name="Oval 30"/>
            <p:cNvSpPr>
              <a:spLocks noChangeArrowheads="1"/>
            </p:cNvSpPr>
            <p:nvPr/>
          </p:nvSpPr>
          <p:spPr bwMode="auto">
            <a:xfrm>
              <a:off x="4416" y="3264"/>
              <a:ext cx="240" cy="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1103" name="Rectangle 31"/>
            <p:cNvSpPr>
              <a:spLocks noChangeArrowheads="1"/>
            </p:cNvSpPr>
            <p:nvPr/>
          </p:nvSpPr>
          <p:spPr bwMode="auto">
            <a:xfrm>
              <a:off x="4464" y="2016"/>
              <a:ext cx="144" cy="12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1104" name="Group 32"/>
          <p:cNvGrpSpPr>
            <a:grpSpLocks/>
          </p:cNvGrpSpPr>
          <p:nvPr/>
        </p:nvGrpSpPr>
        <p:grpSpPr bwMode="auto">
          <a:xfrm>
            <a:off x="6324600" y="6019800"/>
            <a:ext cx="228600" cy="457200"/>
            <a:chOff x="4464" y="3168"/>
            <a:chExt cx="144" cy="288"/>
          </a:xfrm>
        </p:grpSpPr>
        <p:sp>
          <p:nvSpPr>
            <p:cNvPr id="131105" name="Oval 33"/>
            <p:cNvSpPr>
              <a:spLocks noChangeArrowheads="1"/>
            </p:cNvSpPr>
            <p:nvPr/>
          </p:nvSpPr>
          <p:spPr bwMode="auto">
            <a:xfrm>
              <a:off x="4464" y="3312"/>
              <a:ext cx="144" cy="144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1106" name="Rectangle 34"/>
            <p:cNvSpPr>
              <a:spLocks noChangeArrowheads="1"/>
            </p:cNvSpPr>
            <p:nvPr/>
          </p:nvSpPr>
          <p:spPr bwMode="auto">
            <a:xfrm>
              <a:off x="4512" y="3168"/>
              <a:ext cx="48" cy="24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31107" name="Rectangle 35"/>
          <p:cNvSpPr>
            <a:spLocks noChangeArrowheads="1"/>
          </p:cNvSpPr>
          <p:nvPr/>
        </p:nvSpPr>
        <p:spPr bwMode="auto">
          <a:xfrm>
            <a:off x="6400800" y="4267200"/>
            <a:ext cx="76200" cy="1981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31108" name="Group 36"/>
          <p:cNvGrpSpPr>
            <a:grpSpLocks/>
          </p:cNvGrpSpPr>
          <p:nvPr/>
        </p:nvGrpSpPr>
        <p:grpSpPr bwMode="auto">
          <a:xfrm>
            <a:off x="6324600" y="4329260"/>
            <a:ext cx="228600" cy="1752600"/>
            <a:chOff x="4464" y="2064"/>
            <a:chExt cx="144" cy="1104"/>
          </a:xfrm>
        </p:grpSpPr>
        <p:sp>
          <p:nvSpPr>
            <p:cNvPr id="131109" name="Line 37"/>
            <p:cNvSpPr>
              <a:spLocks noChangeShapeType="1"/>
            </p:cNvSpPr>
            <p:nvPr/>
          </p:nvSpPr>
          <p:spPr bwMode="auto">
            <a:xfrm>
              <a:off x="4464" y="31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0" name="Line 38"/>
            <p:cNvSpPr>
              <a:spLocks noChangeShapeType="1"/>
            </p:cNvSpPr>
            <p:nvPr/>
          </p:nvSpPr>
          <p:spPr bwMode="auto">
            <a:xfrm>
              <a:off x="4464" y="20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1" name="Line 39"/>
            <p:cNvSpPr>
              <a:spLocks noChangeShapeType="1"/>
            </p:cNvSpPr>
            <p:nvPr/>
          </p:nvSpPr>
          <p:spPr bwMode="auto">
            <a:xfrm>
              <a:off x="4512" y="216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2" name="Line 40"/>
            <p:cNvSpPr>
              <a:spLocks noChangeShapeType="1"/>
            </p:cNvSpPr>
            <p:nvPr/>
          </p:nvSpPr>
          <p:spPr bwMode="auto">
            <a:xfrm>
              <a:off x="4512" y="225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3" name="Line 41"/>
            <p:cNvSpPr>
              <a:spLocks noChangeShapeType="1"/>
            </p:cNvSpPr>
            <p:nvPr/>
          </p:nvSpPr>
          <p:spPr bwMode="auto">
            <a:xfrm>
              <a:off x="4512" y="235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4" name="Line 42"/>
            <p:cNvSpPr>
              <a:spLocks noChangeShapeType="1"/>
            </p:cNvSpPr>
            <p:nvPr/>
          </p:nvSpPr>
          <p:spPr bwMode="auto">
            <a:xfrm>
              <a:off x="4512" y="264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5" name="Line 43"/>
            <p:cNvSpPr>
              <a:spLocks noChangeShapeType="1"/>
            </p:cNvSpPr>
            <p:nvPr/>
          </p:nvSpPr>
          <p:spPr bwMode="auto">
            <a:xfrm>
              <a:off x="4512" y="273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6" name="Line 44"/>
            <p:cNvSpPr>
              <a:spLocks noChangeShapeType="1"/>
            </p:cNvSpPr>
            <p:nvPr/>
          </p:nvSpPr>
          <p:spPr bwMode="auto">
            <a:xfrm>
              <a:off x="4512" y="312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7" name="Line 45"/>
            <p:cNvSpPr>
              <a:spLocks noChangeShapeType="1"/>
            </p:cNvSpPr>
            <p:nvPr/>
          </p:nvSpPr>
          <p:spPr bwMode="auto">
            <a:xfrm>
              <a:off x="4512" y="302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8" name="Line 46"/>
            <p:cNvSpPr>
              <a:spLocks noChangeShapeType="1"/>
            </p:cNvSpPr>
            <p:nvPr/>
          </p:nvSpPr>
          <p:spPr bwMode="auto">
            <a:xfrm>
              <a:off x="4512" y="292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19" name="Line 47"/>
            <p:cNvSpPr>
              <a:spLocks noChangeShapeType="1"/>
            </p:cNvSpPr>
            <p:nvPr/>
          </p:nvSpPr>
          <p:spPr bwMode="auto">
            <a:xfrm>
              <a:off x="4512" y="254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20" name="Line 48"/>
            <p:cNvSpPr>
              <a:spLocks noChangeShapeType="1"/>
            </p:cNvSpPr>
            <p:nvPr/>
          </p:nvSpPr>
          <p:spPr bwMode="auto">
            <a:xfrm>
              <a:off x="4464" y="283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1121" name="Line 49"/>
            <p:cNvSpPr>
              <a:spLocks noChangeShapeType="1"/>
            </p:cNvSpPr>
            <p:nvPr/>
          </p:nvSpPr>
          <p:spPr bwMode="auto">
            <a:xfrm>
              <a:off x="4464" y="244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1122" name="Text Box 50"/>
          <p:cNvSpPr txBox="1">
            <a:spLocks noChangeArrowheads="1"/>
          </p:cNvSpPr>
          <p:nvPr/>
        </p:nvSpPr>
        <p:spPr bwMode="auto">
          <a:xfrm>
            <a:off x="6511925" y="5867400"/>
            <a:ext cx="16605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Room temperature</a:t>
            </a:r>
          </a:p>
          <a:p>
            <a:pPr algn="ctr"/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(RT)</a:t>
            </a:r>
          </a:p>
        </p:txBody>
      </p:sp>
      <p:sp>
        <p:nvSpPr>
          <p:cNvPr id="131123" name="Text Box 51"/>
          <p:cNvSpPr txBox="1">
            <a:spLocks noChangeArrowheads="1"/>
          </p:cNvSpPr>
          <p:nvPr/>
        </p:nvSpPr>
        <p:spPr bwMode="auto">
          <a:xfrm>
            <a:off x="6500813" y="4114800"/>
            <a:ext cx="19573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Activation temperature</a:t>
            </a:r>
          </a:p>
          <a:p>
            <a:pPr algn="ctr"/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(T</a:t>
            </a:r>
            <a:r>
              <a:rPr lang="fr-CH" altLang="en-US" sz="1400" baseline="-250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activation</a:t>
            </a:r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31124" name="Text Box 52"/>
          <p:cNvSpPr txBox="1">
            <a:spLocks noChangeArrowheads="1"/>
          </p:cNvSpPr>
          <p:nvPr/>
        </p:nvSpPr>
        <p:spPr bwMode="auto">
          <a:xfrm>
            <a:off x="1951831" y="263525"/>
            <a:ext cx="5240338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400" dirty="0"/>
              <a:t>Non Evaporable Getters (NEG) for accelerator applications</a:t>
            </a:r>
            <a:r>
              <a:rPr lang="en-US" altLang="en-US" sz="2400" dirty="0">
                <a:ea typeface="ＭＳ Ｐゴシック" pitchFamily="34" charset="-128"/>
              </a:rPr>
              <a:t> </a:t>
            </a:r>
          </a:p>
        </p:txBody>
      </p:sp>
      <p:sp>
        <p:nvSpPr>
          <p:cNvPr id="131125" name="Text Box 53"/>
          <p:cNvSpPr txBox="1">
            <a:spLocks noChangeArrowheads="1"/>
          </p:cNvSpPr>
          <p:nvPr/>
        </p:nvSpPr>
        <p:spPr bwMode="auto">
          <a:xfrm>
            <a:off x="152400" y="3106738"/>
            <a:ext cx="883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sz="1800" dirty="0"/>
              <a:t>A </a:t>
            </a:r>
            <a:r>
              <a:rPr lang="en-US" altLang="en-US" sz="1800" b="1" dirty="0"/>
              <a:t>Non Evaporable Getter (NEG) </a:t>
            </a:r>
            <a:r>
              <a:rPr lang="en-US" altLang="en-US" sz="1800" dirty="0"/>
              <a:t>can be regenerated by heating to its activation temperature during a certain time.</a:t>
            </a:r>
          </a:p>
        </p:txBody>
      </p:sp>
    </p:spTree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043E-7 L 0.05834 0.13324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6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81679E-7 L -0.075 0.16655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8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2.81749E-6 L -0.09167 0.1887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9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58085E-6 L 0.05 0.14434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7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58085E-6 L 0.125 0.14434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7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82929E-7 L -0.21667 0.19986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99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98334E-6 L -0.03334 0.21096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105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81749E-6 L 0.125 0.18876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9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6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5.82929E-7 L -0.14167 0.1998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99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2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5.82929E-7 L 0.1 0.1998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99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8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98334E-6 L -0.09166 0.21096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131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105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4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21E-6 L -0.11666 0.17765 " pathEditMode="relative" rAng="0" ptsTypes="AA">
                                      <p:cBhvr>
                                        <p:cTn id="75" dur="500" fill="hold"/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88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0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3.58085E-6 L 0.05833 0.14434 " pathEditMode="relative" rAng="0" ptsTypes="AA">
                                      <p:cBhvr>
                                        <p:cTn id="81" dur="500" fill="hold"/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7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9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07495E-6 L -0.15399 0.2179 L -0.29167 0.06269 " pathEditMode="relative" ptsTypes="AAA">
                                      <p:cBhvr>
                                        <p:cTn id="90" dur="1000" fill="hold"/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9"/>
                                            </p:cond>
                                          </p:stCondLst>
                                        </p:cTn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5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7.84178E-7 L -0.06649 0.21929 L -0.27361 0.12052 " pathEditMode="relative" rAng="0" ptsTypes="AAA">
                                      <p:cBhvr>
                                        <p:cTn id="96" dur="1000" fill="hold"/>
                                        <p:tgtEl>
                                          <p:spTgt spid="131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81" y="1096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5"/>
                                            </p:cond>
                                          </p:stCondLst>
                                        </p:cTn>
                                        <p:tgtEl>
                                          <p:spTgt spid="13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84178E-7 L 0.14132 0.21929 L 0.1908 0.00601 " pathEditMode="relative" rAng="0" ptsTypes="AAA">
                                      <p:cBhvr>
                                        <p:cTn id="102" dur="1000" fill="hold"/>
                                        <p:tgtEl>
                                          <p:spTgt spid="131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31" y="1096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1"/>
                                            </p:cond>
                                          </p:stCondLst>
                                        </p:cTn>
                                        <p:tgtEl>
                                          <p:spTgt spid="13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07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3.01874E-6 L 0.18125 0.14157 L 0.25417 -0.04672 " pathEditMode="relative" rAng="0" ptsTypes="AAA">
                                      <p:cBhvr>
                                        <p:cTn id="108" dur="1000" fill="hold"/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8" y="474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7"/>
                                            </p:cond>
                                          </p:stCondLst>
                                        </p:cTn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21999E-6 L -0.25365 0.10664 L -0.35018 -0.04695 " pathEditMode="relative" rAng="0" ptsTypes="AAA">
                                      <p:cBhvr>
                                        <p:cTn id="114" dur="1000" fill="hold"/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17" y="298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3"/>
                                            </p:cond>
                                          </p:stCondLst>
                                        </p:cTn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9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84178E-7 L -0.02188 0.2223 L -0.13959 0.03585 " pathEditMode="relative" rAng="0" ptsTypes="AAA">
                                      <p:cBhvr>
                                        <p:cTn id="120" dur="1000" fill="hold"/>
                                        <p:tgtEl>
                                          <p:spTgt spid="131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79" y="1110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9"/>
                                            </p:cond>
                                          </p:stCondLst>
                                        </p:cTn>
                                        <p:tgtEl>
                                          <p:spTgt spid="13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3000"/>
                                        <p:tgtEl>
                                          <p:spTgt spid="13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3000"/>
                                        <p:tgtEl>
                                          <p:spTgt spid="1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31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3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/>
      <p:bldP spid="131079" grpId="0" animBg="1"/>
      <p:bldP spid="131079" grpId="1" animBg="1"/>
      <p:bldP spid="131083" grpId="0" animBg="1"/>
      <p:bldP spid="131083" grpId="1" animBg="1"/>
      <p:bldP spid="131084" grpId="0" animBg="1"/>
      <p:bldP spid="131084" grpId="1" animBg="1"/>
      <p:bldP spid="131085" grpId="0" animBg="1"/>
      <p:bldP spid="131085" grpId="1" animBg="1"/>
      <p:bldP spid="131086" grpId="0" animBg="1"/>
      <p:bldP spid="131086" grpId="1" animBg="1"/>
      <p:bldP spid="131087" grpId="0" animBg="1"/>
      <p:bldP spid="131087" grpId="1" animBg="1"/>
      <p:bldP spid="131088" grpId="0" animBg="1"/>
      <p:bldP spid="131088" grpId="1" animBg="1"/>
      <p:bldP spid="131089" grpId="0" animBg="1"/>
      <p:bldP spid="131089" grpId="1" animBg="1"/>
      <p:bldP spid="131090" grpId="0" animBg="1"/>
      <p:bldP spid="131090" grpId="1" animBg="1"/>
      <p:bldP spid="131091" grpId="0" animBg="1"/>
      <p:bldP spid="131091" grpId="1" animBg="1"/>
      <p:bldP spid="131092" grpId="0" animBg="1"/>
      <p:bldP spid="131092" grpId="1" animBg="1"/>
      <p:bldP spid="131093" grpId="0" animBg="1"/>
      <p:bldP spid="131093" grpId="1" animBg="1"/>
      <p:bldP spid="131094" grpId="0" animBg="1"/>
      <p:bldP spid="131094" grpId="1" animBg="1"/>
      <p:bldP spid="131095" grpId="0" animBg="1"/>
      <p:bldP spid="131095" grpId="1" animBg="1"/>
      <p:bldP spid="131096" grpId="0" animBg="1"/>
      <p:bldP spid="131096" grpId="1" animBg="1"/>
      <p:bldP spid="131097" grpId="0" animBg="1"/>
      <p:bldP spid="131097" grpId="1" animBg="1"/>
      <p:bldP spid="131098" grpId="0" animBg="1"/>
      <p:bldP spid="131098" grpId="1" animBg="1"/>
      <p:bldP spid="131099" grpId="0" animBg="1"/>
      <p:bldP spid="131099" grpId="1" animBg="1"/>
      <p:bldP spid="131100" grpId="0" animBg="1"/>
      <p:bldP spid="131100" grpId="1" animBg="1"/>
      <p:bldP spid="131107" grpId="0" animBg="1"/>
      <p:bldP spid="131122" grpId="0"/>
      <p:bldP spid="131123" grpId="0"/>
      <p:bldP spid="1311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3517900" cy="476250"/>
          </a:xfrm>
        </p:spPr>
        <p:txBody>
          <a:bodyPr/>
          <a:lstStyle/>
          <a:p>
            <a:endParaRPr lang="en-US" altLang="en-US"/>
          </a:p>
          <a:p>
            <a:r>
              <a:rPr lang="en-US" altLang="en-US"/>
              <a:t>CAPE09 Cambridge M.Taborelli CERN </a:t>
            </a:r>
          </a:p>
        </p:txBody>
      </p:sp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0" y="3748088"/>
            <a:ext cx="9144000" cy="31099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152400" y="6477000"/>
            <a:ext cx="883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Back to room temperature (RT) the NEG recovers its pumping capabilities.   </a:t>
            </a:r>
          </a:p>
        </p:txBody>
      </p:sp>
      <p:grpSp>
        <p:nvGrpSpPr>
          <p:cNvPr id="134153" name="Group 9"/>
          <p:cNvGrpSpPr>
            <a:grpSpLocks/>
          </p:cNvGrpSpPr>
          <p:nvPr/>
        </p:nvGrpSpPr>
        <p:grpSpPr bwMode="auto">
          <a:xfrm>
            <a:off x="6248400" y="4191000"/>
            <a:ext cx="381000" cy="2362200"/>
            <a:chOff x="4416" y="2016"/>
            <a:chExt cx="240" cy="1488"/>
          </a:xfrm>
        </p:grpSpPr>
        <p:sp>
          <p:nvSpPr>
            <p:cNvPr id="134154" name="Oval 10"/>
            <p:cNvSpPr>
              <a:spLocks noChangeArrowheads="1"/>
            </p:cNvSpPr>
            <p:nvPr/>
          </p:nvSpPr>
          <p:spPr bwMode="auto">
            <a:xfrm>
              <a:off x="4416" y="3264"/>
              <a:ext cx="240" cy="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4155" name="Rectangle 11"/>
            <p:cNvSpPr>
              <a:spLocks noChangeArrowheads="1"/>
            </p:cNvSpPr>
            <p:nvPr/>
          </p:nvSpPr>
          <p:spPr bwMode="auto">
            <a:xfrm>
              <a:off x="4464" y="2016"/>
              <a:ext cx="144" cy="12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4156" name="Group 12"/>
          <p:cNvGrpSpPr>
            <a:grpSpLocks/>
          </p:cNvGrpSpPr>
          <p:nvPr/>
        </p:nvGrpSpPr>
        <p:grpSpPr bwMode="auto">
          <a:xfrm>
            <a:off x="6324600" y="6019800"/>
            <a:ext cx="228600" cy="457200"/>
            <a:chOff x="4464" y="3168"/>
            <a:chExt cx="144" cy="288"/>
          </a:xfrm>
        </p:grpSpPr>
        <p:sp>
          <p:nvSpPr>
            <p:cNvPr id="134157" name="Oval 13"/>
            <p:cNvSpPr>
              <a:spLocks noChangeArrowheads="1"/>
            </p:cNvSpPr>
            <p:nvPr/>
          </p:nvSpPr>
          <p:spPr bwMode="auto">
            <a:xfrm>
              <a:off x="4464" y="3312"/>
              <a:ext cx="144" cy="144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4158" name="Rectangle 14"/>
            <p:cNvSpPr>
              <a:spLocks noChangeArrowheads="1"/>
            </p:cNvSpPr>
            <p:nvPr/>
          </p:nvSpPr>
          <p:spPr bwMode="auto">
            <a:xfrm>
              <a:off x="4512" y="3168"/>
              <a:ext cx="48" cy="24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34159" name="Rectangle 15"/>
          <p:cNvSpPr>
            <a:spLocks noChangeArrowheads="1"/>
          </p:cNvSpPr>
          <p:nvPr/>
        </p:nvSpPr>
        <p:spPr bwMode="auto">
          <a:xfrm>
            <a:off x="6400800" y="4267200"/>
            <a:ext cx="76200" cy="1981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34160" name="Group 16"/>
          <p:cNvGrpSpPr>
            <a:grpSpLocks/>
          </p:cNvGrpSpPr>
          <p:nvPr/>
        </p:nvGrpSpPr>
        <p:grpSpPr bwMode="auto">
          <a:xfrm>
            <a:off x="6324600" y="4267200"/>
            <a:ext cx="228600" cy="1752600"/>
            <a:chOff x="4464" y="2064"/>
            <a:chExt cx="144" cy="1104"/>
          </a:xfrm>
        </p:grpSpPr>
        <p:sp>
          <p:nvSpPr>
            <p:cNvPr id="134161" name="Line 17"/>
            <p:cNvSpPr>
              <a:spLocks noChangeShapeType="1"/>
            </p:cNvSpPr>
            <p:nvPr/>
          </p:nvSpPr>
          <p:spPr bwMode="auto">
            <a:xfrm>
              <a:off x="4464" y="31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62" name="Line 18"/>
            <p:cNvSpPr>
              <a:spLocks noChangeShapeType="1"/>
            </p:cNvSpPr>
            <p:nvPr/>
          </p:nvSpPr>
          <p:spPr bwMode="auto">
            <a:xfrm>
              <a:off x="4464" y="20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63" name="Line 19"/>
            <p:cNvSpPr>
              <a:spLocks noChangeShapeType="1"/>
            </p:cNvSpPr>
            <p:nvPr/>
          </p:nvSpPr>
          <p:spPr bwMode="auto">
            <a:xfrm>
              <a:off x="4512" y="216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64" name="Line 20"/>
            <p:cNvSpPr>
              <a:spLocks noChangeShapeType="1"/>
            </p:cNvSpPr>
            <p:nvPr/>
          </p:nvSpPr>
          <p:spPr bwMode="auto">
            <a:xfrm>
              <a:off x="4512" y="225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65" name="Line 21"/>
            <p:cNvSpPr>
              <a:spLocks noChangeShapeType="1"/>
            </p:cNvSpPr>
            <p:nvPr/>
          </p:nvSpPr>
          <p:spPr bwMode="auto">
            <a:xfrm>
              <a:off x="4512" y="235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66" name="Line 22"/>
            <p:cNvSpPr>
              <a:spLocks noChangeShapeType="1"/>
            </p:cNvSpPr>
            <p:nvPr/>
          </p:nvSpPr>
          <p:spPr bwMode="auto">
            <a:xfrm>
              <a:off x="4512" y="264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67" name="Line 23"/>
            <p:cNvSpPr>
              <a:spLocks noChangeShapeType="1"/>
            </p:cNvSpPr>
            <p:nvPr/>
          </p:nvSpPr>
          <p:spPr bwMode="auto">
            <a:xfrm>
              <a:off x="4512" y="273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68" name="Line 24"/>
            <p:cNvSpPr>
              <a:spLocks noChangeShapeType="1"/>
            </p:cNvSpPr>
            <p:nvPr/>
          </p:nvSpPr>
          <p:spPr bwMode="auto">
            <a:xfrm>
              <a:off x="4512" y="312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69" name="Line 25"/>
            <p:cNvSpPr>
              <a:spLocks noChangeShapeType="1"/>
            </p:cNvSpPr>
            <p:nvPr/>
          </p:nvSpPr>
          <p:spPr bwMode="auto">
            <a:xfrm>
              <a:off x="4512" y="302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70" name="Line 26"/>
            <p:cNvSpPr>
              <a:spLocks noChangeShapeType="1"/>
            </p:cNvSpPr>
            <p:nvPr/>
          </p:nvSpPr>
          <p:spPr bwMode="auto">
            <a:xfrm>
              <a:off x="4512" y="292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71" name="Line 27"/>
            <p:cNvSpPr>
              <a:spLocks noChangeShapeType="1"/>
            </p:cNvSpPr>
            <p:nvPr/>
          </p:nvSpPr>
          <p:spPr bwMode="auto">
            <a:xfrm>
              <a:off x="4512" y="254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72" name="Line 28"/>
            <p:cNvSpPr>
              <a:spLocks noChangeShapeType="1"/>
            </p:cNvSpPr>
            <p:nvPr/>
          </p:nvSpPr>
          <p:spPr bwMode="auto">
            <a:xfrm>
              <a:off x="4464" y="283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173" name="Line 29"/>
            <p:cNvSpPr>
              <a:spLocks noChangeShapeType="1"/>
            </p:cNvSpPr>
            <p:nvPr/>
          </p:nvSpPr>
          <p:spPr bwMode="auto">
            <a:xfrm>
              <a:off x="4464" y="244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4174" name="Text Box 30"/>
          <p:cNvSpPr txBox="1">
            <a:spLocks noChangeArrowheads="1"/>
          </p:cNvSpPr>
          <p:nvPr/>
        </p:nvSpPr>
        <p:spPr bwMode="auto">
          <a:xfrm>
            <a:off x="6511925" y="5867400"/>
            <a:ext cx="16605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Room temperature</a:t>
            </a:r>
          </a:p>
          <a:p>
            <a:pPr algn="ctr"/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(RT)</a:t>
            </a:r>
          </a:p>
        </p:txBody>
      </p:sp>
      <p:sp>
        <p:nvSpPr>
          <p:cNvPr id="134175" name="Text Box 31"/>
          <p:cNvSpPr txBox="1">
            <a:spLocks noChangeArrowheads="1"/>
          </p:cNvSpPr>
          <p:nvPr/>
        </p:nvSpPr>
        <p:spPr bwMode="auto">
          <a:xfrm>
            <a:off x="6500813" y="4114800"/>
            <a:ext cx="19573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Activation temperature</a:t>
            </a:r>
          </a:p>
          <a:p>
            <a:pPr algn="ctr"/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(T</a:t>
            </a:r>
            <a:r>
              <a:rPr lang="fr-CH" altLang="en-US" sz="1400" baseline="-250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activation</a:t>
            </a:r>
            <a:r>
              <a:rPr lang="fr-CH" altLang="en-US" sz="14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34176" name="Oval 32"/>
          <p:cNvSpPr>
            <a:spLocks noChangeArrowheads="1"/>
          </p:cNvSpPr>
          <p:nvPr/>
        </p:nvSpPr>
        <p:spPr bwMode="auto">
          <a:xfrm>
            <a:off x="35814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77" name="Oval 33"/>
          <p:cNvSpPr>
            <a:spLocks noChangeArrowheads="1"/>
          </p:cNvSpPr>
          <p:nvPr/>
        </p:nvSpPr>
        <p:spPr bwMode="auto">
          <a:xfrm>
            <a:off x="49530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78" name="Oval 34"/>
          <p:cNvSpPr>
            <a:spLocks noChangeArrowheads="1"/>
          </p:cNvSpPr>
          <p:nvPr/>
        </p:nvSpPr>
        <p:spPr bwMode="auto">
          <a:xfrm>
            <a:off x="38862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79" name="Oval 35"/>
          <p:cNvSpPr>
            <a:spLocks noChangeArrowheads="1"/>
          </p:cNvSpPr>
          <p:nvPr/>
        </p:nvSpPr>
        <p:spPr bwMode="auto">
          <a:xfrm>
            <a:off x="43434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80" name="Oval 36"/>
          <p:cNvSpPr>
            <a:spLocks noChangeArrowheads="1"/>
          </p:cNvSpPr>
          <p:nvPr/>
        </p:nvSpPr>
        <p:spPr bwMode="auto">
          <a:xfrm>
            <a:off x="41910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81" name="Oval 37"/>
          <p:cNvSpPr>
            <a:spLocks noChangeArrowheads="1"/>
          </p:cNvSpPr>
          <p:nvPr/>
        </p:nvSpPr>
        <p:spPr bwMode="auto">
          <a:xfrm>
            <a:off x="51054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82" name="Oval 38"/>
          <p:cNvSpPr>
            <a:spLocks noChangeArrowheads="1"/>
          </p:cNvSpPr>
          <p:nvPr/>
        </p:nvSpPr>
        <p:spPr bwMode="auto">
          <a:xfrm>
            <a:off x="46482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83" name="Oval 39"/>
          <p:cNvSpPr>
            <a:spLocks noChangeArrowheads="1"/>
          </p:cNvSpPr>
          <p:nvPr/>
        </p:nvSpPr>
        <p:spPr bwMode="auto">
          <a:xfrm>
            <a:off x="37338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84" name="Oval 40"/>
          <p:cNvSpPr>
            <a:spLocks noChangeArrowheads="1"/>
          </p:cNvSpPr>
          <p:nvPr/>
        </p:nvSpPr>
        <p:spPr bwMode="auto">
          <a:xfrm>
            <a:off x="48006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85" name="Oval 41"/>
          <p:cNvSpPr>
            <a:spLocks noChangeArrowheads="1"/>
          </p:cNvSpPr>
          <p:nvPr/>
        </p:nvSpPr>
        <p:spPr bwMode="auto">
          <a:xfrm>
            <a:off x="34290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86" name="Oval 42"/>
          <p:cNvSpPr>
            <a:spLocks noChangeArrowheads="1"/>
          </p:cNvSpPr>
          <p:nvPr/>
        </p:nvSpPr>
        <p:spPr bwMode="auto">
          <a:xfrm>
            <a:off x="52578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87" name="Oval 43"/>
          <p:cNvSpPr>
            <a:spLocks noChangeArrowheads="1"/>
          </p:cNvSpPr>
          <p:nvPr/>
        </p:nvSpPr>
        <p:spPr bwMode="auto">
          <a:xfrm>
            <a:off x="44958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88" name="Oval 44"/>
          <p:cNvSpPr>
            <a:spLocks noChangeArrowheads="1"/>
          </p:cNvSpPr>
          <p:nvPr/>
        </p:nvSpPr>
        <p:spPr bwMode="auto">
          <a:xfrm>
            <a:off x="4038600" y="5562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34189" name="Group 45"/>
          <p:cNvGrpSpPr>
            <a:grpSpLocks/>
          </p:cNvGrpSpPr>
          <p:nvPr/>
        </p:nvGrpSpPr>
        <p:grpSpPr bwMode="auto">
          <a:xfrm>
            <a:off x="3429000" y="5715000"/>
            <a:ext cx="2090738" cy="773113"/>
            <a:chOff x="2160" y="2880"/>
            <a:chExt cx="1317" cy="487"/>
          </a:xfrm>
        </p:grpSpPr>
        <p:sp>
          <p:nvSpPr>
            <p:cNvPr id="134190" name="Rectangle 46"/>
            <p:cNvSpPr>
              <a:spLocks noChangeArrowheads="1"/>
            </p:cNvSpPr>
            <p:nvPr/>
          </p:nvSpPr>
          <p:spPr bwMode="auto">
            <a:xfrm>
              <a:off x="2160" y="2880"/>
              <a:ext cx="1248" cy="480"/>
            </a:xfrm>
            <a:prstGeom prst="rect">
              <a:avLst/>
            </a:prstGeom>
            <a:solidFill>
              <a:srgbClr val="EAEAEA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C0C0C0">
                      <a:alpha val="7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4191" name="Text Box 47"/>
            <p:cNvSpPr txBox="1">
              <a:spLocks noChangeArrowheads="1"/>
            </p:cNvSpPr>
            <p:nvPr/>
          </p:nvSpPr>
          <p:spPr bwMode="auto">
            <a:xfrm>
              <a:off x="2617" y="3136"/>
              <a:ext cx="8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H" altLang="en-US" sz="1800" b="1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rPr>
                <a:t>   NEGetter</a:t>
              </a:r>
            </a:p>
          </p:txBody>
        </p:sp>
      </p:grpSp>
      <p:sp>
        <p:nvSpPr>
          <p:cNvPr id="134192" name="Oval 48"/>
          <p:cNvSpPr>
            <a:spLocks noChangeArrowheads="1"/>
          </p:cNvSpPr>
          <p:nvPr/>
        </p:nvSpPr>
        <p:spPr bwMode="auto">
          <a:xfrm>
            <a:off x="3657600" y="46482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93" name="Oval 49"/>
          <p:cNvSpPr>
            <a:spLocks noChangeArrowheads="1"/>
          </p:cNvSpPr>
          <p:nvPr/>
        </p:nvSpPr>
        <p:spPr bwMode="auto">
          <a:xfrm>
            <a:off x="5334000" y="44196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94" name="Oval 50"/>
          <p:cNvSpPr>
            <a:spLocks noChangeArrowheads="1"/>
          </p:cNvSpPr>
          <p:nvPr/>
        </p:nvSpPr>
        <p:spPr bwMode="auto">
          <a:xfrm>
            <a:off x="4267200" y="42672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95" name="Oval 51"/>
          <p:cNvSpPr>
            <a:spLocks noChangeArrowheads="1"/>
          </p:cNvSpPr>
          <p:nvPr/>
        </p:nvSpPr>
        <p:spPr bwMode="auto">
          <a:xfrm>
            <a:off x="4800600" y="4572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96" name="Oval 52"/>
          <p:cNvSpPr>
            <a:spLocks noChangeArrowheads="1"/>
          </p:cNvSpPr>
          <p:nvPr/>
        </p:nvSpPr>
        <p:spPr bwMode="auto">
          <a:xfrm>
            <a:off x="3352800" y="4572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97" name="Oval 53"/>
          <p:cNvSpPr>
            <a:spLocks noChangeArrowheads="1"/>
          </p:cNvSpPr>
          <p:nvPr/>
        </p:nvSpPr>
        <p:spPr bwMode="auto">
          <a:xfrm>
            <a:off x="5562600" y="4191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98" name="Oval 54"/>
          <p:cNvSpPr>
            <a:spLocks noChangeArrowheads="1"/>
          </p:cNvSpPr>
          <p:nvPr/>
        </p:nvSpPr>
        <p:spPr bwMode="auto">
          <a:xfrm>
            <a:off x="4648200" y="41148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199" name="Oval 55"/>
          <p:cNvSpPr>
            <a:spLocks noChangeArrowheads="1"/>
          </p:cNvSpPr>
          <p:nvPr/>
        </p:nvSpPr>
        <p:spPr bwMode="auto">
          <a:xfrm>
            <a:off x="3810000" y="42672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200" name="Oval 56"/>
          <p:cNvSpPr>
            <a:spLocks noChangeArrowheads="1"/>
          </p:cNvSpPr>
          <p:nvPr/>
        </p:nvSpPr>
        <p:spPr bwMode="auto">
          <a:xfrm>
            <a:off x="5181600" y="4191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201" name="Oval 57"/>
          <p:cNvSpPr>
            <a:spLocks noChangeArrowheads="1"/>
          </p:cNvSpPr>
          <p:nvPr/>
        </p:nvSpPr>
        <p:spPr bwMode="auto">
          <a:xfrm>
            <a:off x="3124200" y="4191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202" name="Oval 58"/>
          <p:cNvSpPr>
            <a:spLocks noChangeArrowheads="1"/>
          </p:cNvSpPr>
          <p:nvPr/>
        </p:nvSpPr>
        <p:spPr bwMode="auto">
          <a:xfrm>
            <a:off x="5943600" y="41148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203" name="Oval 59"/>
          <p:cNvSpPr>
            <a:spLocks noChangeArrowheads="1"/>
          </p:cNvSpPr>
          <p:nvPr/>
        </p:nvSpPr>
        <p:spPr bwMode="auto">
          <a:xfrm>
            <a:off x="4800600" y="43434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204" name="Oval 60"/>
          <p:cNvSpPr>
            <a:spLocks noChangeArrowheads="1"/>
          </p:cNvSpPr>
          <p:nvPr/>
        </p:nvSpPr>
        <p:spPr bwMode="auto">
          <a:xfrm>
            <a:off x="4267200" y="4572000"/>
            <a:ext cx="152400" cy="152400"/>
          </a:xfrm>
          <a:prstGeom prst="ellipse">
            <a:avLst/>
          </a:prstGeom>
          <a:solidFill>
            <a:srgbClr val="FF171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4208" name="Rectangle 64"/>
          <p:cNvSpPr>
            <a:spLocks noChangeArrowheads="1"/>
          </p:cNvSpPr>
          <p:nvPr/>
        </p:nvSpPr>
        <p:spPr bwMode="auto">
          <a:xfrm>
            <a:off x="900113" y="5268913"/>
            <a:ext cx="7112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152400" y="1237398"/>
            <a:ext cx="8839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dirty="0">
                <a:ea typeface="ＭＳ Ｐゴシック" pitchFamily="34" charset="-128"/>
              </a:rPr>
              <a:t>The NEG </a:t>
            </a:r>
            <a:r>
              <a:rPr lang="en-US" altLang="en-US" dirty="0" err="1">
                <a:ea typeface="ＭＳ Ｐゴシック" pitchFamily="34" charset="-128"/>
              </a:rPr>
              <a:t>TiZrV</a:t>
            </a:r>
            <a:r>
              <a:rPr lang="en-US" altLang="en-US" dirty="0">
                <a:ea typeface="ＭＳ Ｐゴシック" pitchFamily="34" charset="-128"/>
              </a:rPr>
              <a:t> can act as a pump, but </a:t>
            </a:r>
            <a:r>
              <a:rPr lang="en-US" altLang="en-US" b="1" dirty="0">
                <a:ea typeface="ＭＳ Ｐゴシック" pitchFamily="34" charset="-128"/>
              </a:rPr>
              <a:t>when activated </a:t>
            </a:r>
            <a:r>
              <a:rPr lang="en-US" altLang="en-US" dirty="0">
                <a:ea typeface="ＭＳ Ｐゴシック" pitchFamily="34" charset="-128"/>
              </a:rPr>
              <a:t>it</a:t>
            </a:r>
            <a:r>
              <a:rPr lang="en-US" altLang="en-US" b="1" dirty="0">
                <a:ea typeface="ＭＳ Ｐゴシック" pitchFamily="34" charset="-128"/>
              </a:rPr>
              <a:t> </a:t>
            </a:r>
            <a:r>
              <a:rPr lang="en-US" altLang="en-US" dirty="0">
                <a:ea typeface="ＭＳ Ｐゴシック" pitchFamily="34" charset="-128"/>
              </a:rPr>
              <a:t>has also a low SEY</a:t>
            </a:r>
            <a:endParaRPr lang="en-US" altLang="en-US" sz="1800" dirty="0">
              <a:ea typeface="ＭＳ Ｐゴシック" pitchFamily="34" charset="-128"/>
            </a:endParaRPr>
          </a:p>
          <a:p>
            <a:pPr algn="just"/>
            <a:endParaRPr lang="en-US" altLang="en-US" dirty="0">
              <a:ea typeface="ＭＳ Ｐゴシック" pitchFamily="34" charset="-128"/>
            </a:endParaRPr>
          </a:p>
          <a:p>
            <a:pPr algn="just"/>
            <a:r>
              <a:rPr lang="en-US" altLang="en-US" dirty="0">
                <a:ea typeface="ＭＳ Ｐゴシック" pitchFamily="34" charset="-128"/>
              </a:rPr>
              <a:t>Operation of the getter:</a:t>
            </a:r>
          </a:p>
          <a:p>
            <a:pPr algn="just"/>
            <a:endParaRPr lang="en-US" altLang="en-US" sz="1800" dirty="0">
              <a:ea typeface="ＭＳ Ｐゴシック" pitchFamily="34" charset="-128"/>
            </a:endParaRPr>
          </a:p>
        </p:txBody>
      </p:sp>
      <p:sp>
        <p:nvSpPr>
          <p:cNvPr id="65" name="Text Box 6"/>
          <p:cNvSpPr txBox="1">
            <a:spLocks noChangeArrowheads="1"/>
          </p:cNvSpPr>
          <p:nvPr/>
        </p:nvSpPr>
        <p:spPr bwMode="auto">
          <a:xfrm>
            <a:off x="152400" y="2000691"/>
            <a:ext cx="8839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sz="1800" dirty="0">
                <a:ea typeface="ＭＳ Ｐゴシック" pitchFamily="34" charset="-128"/>
              </a:rPr>
              <a:t>Once saturated, or exposed to air the </a:t>
            </a:r>
            <a:r>
              <a:rPr lang="en-US" altLang="en-US" sz="1800" i="1" dirty="0" err="1">
                <a:ea typeface="ＭＳ Ｐゴシック" pitchFamily="34" charset="-128"/>
              </a:rPr>
              <a:t>gettering</a:t>
            </a:r>
            <a:r>
              <a:rPr lang="en-US" altLang="en-US" sz="1800" dirty="0">
                <a:ea typeface="ＭＳ Ｐゴシック" pitchFamily="34" charset="-128"/>
              </a:rPr>
              <a:t> activity ceases and no more gas is pumped.</a:t>
            </a:r>
          </a:p>
        </p:txBody>
      </p:sp>
      <p:sp>
        <p:nvSpPr>
          <p:cNvPr id="66" name="Text Box 53"/>
          <p:cNvSpPr txBox="1">
            <a:spLocks noChangeArrowheads="1"/>
          </p:cNvSpPr>
          <p:nvPr/>
        </p:nvSpPr>
        <p:spPr bwMode="auto">
          <a:xfrm>
            <a:off x="152400" y="3106738"/>
            <a:ext cx="883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sz="1800" dirty="0"/>
              <a:t>A </a:t>
            </a:r>
            <a:r>
              <a:rPr lang="en-US" altLang="en-US" sz="1800" b="1" dirty="0"/>
              <a:t>Non Evaporable Getter (NEG) </a:t>
            </a:r>
            <a:r>
              <a:rPr lang="en-US" altLang="en-US" sz="1800" dirty="0"/>
              <a:t>can be regenerated by heating to its activation temperature during a certain time.</a:t>
            </a:r>
          </a:p>
        </p:txBody>
      </p:sp>
      <p:sp>
        <p:nvSpPr>
          <p:cNvPr id="4" name="Text Box 52">
            <a:extLst>
              <a:ext uri="{FF2B5EF4-FFF2-40B4-BE49-F238E27FC236}">
                <a16:creationId xmlns:a16="http://schemas.microsoft.com/office/drawing/2014/main" id="{7F998152-4740-C688-A295-F5B62892E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1831" y="263525"/>
            <a:ext cx="5240338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400" dirty="0"/>
              <a:t>Non Evaporable Getters (NEG) for accelerator applications</a:t>
            </a:r>
            <a:r>
              <a:rPr lang="en-US" altLang="en-US" sz="2400" dirty="0">
                <a:ea typeface="ＭＳ Ｐゴシック" pitchFamily="34" charset="-128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7335E-6 L 3.33333E-6 0.0999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4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2.37335E-6 L 0.0 0.0555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34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7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2.37335E-6 L 0.0 0.06662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34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3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7335E-6 L 3.33333E-6 0.07772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34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88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7335E-6 L 3.33333E-6 0.08882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34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3.33333E-6 0.05556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134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7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2.37335E-6 L 0.0 0.05551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134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7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2.37335E-6 L 0.0 0.08882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134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37335E-6 L -3.33333E-6 0.0777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4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88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3.33333E-6 0.03333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134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3.33333E-6 0.08889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134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3.33333E-6 0.03333 " pathEditMode="relative" rAng="0" ptsTypes="AA">
                                      <p:cBhvr>
                                        <p:cTn id="28" dur="5000" fill="hold"/>
                                        <p:tgtEl>
                                          <p:spTgt spid="134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33333E-6 -1.11111E-6 L -3.33333E-6 0.0444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134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22" presetClass="exit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" dur="3000"/>
                                        <p:tgtEl>
                                          <p:spTgt spid="134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043E-7 L 0.05834 0.13324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34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6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81679E-7 L -0.075 0.16655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134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8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2.81749E-6 L -0.09167 0.18876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34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9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1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58085E-6 L 0.05 0.14434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134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7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7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58085E-6 L 0.125 0.14434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134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7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3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82929E-7 L -0.21667 0.19986 " pathEditMode="relative" rAng="0" ptsTypes="AA">
                                      <p:cBhvr>
                                        <p:cTn id="74" dur="500" fill="hold"/>
                                        <p:tgtEl>
                                          <p:spTgt spid="134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99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9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98334E-6 L -0.03334 0.21096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134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105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5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81749E-6 L 0.125 0.18876 " pathEditMode="relative" rAng="0" ptsTypes="AA">
                                      <p:cBhvr>
                                        <p:cTn id="86" dur="500" fill="hold"/>
                                        <p:tgtEl>
                                          <p:spTgt spid="134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9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1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5.82929E-7 L -0.14167 0.1998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134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99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7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5.82929E-7 L 0.1 0.1998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134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99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98334E-6 L -0.09166 0.21096 " pathEditMode="relative" rAng="0" ptsTypes="AA">
                                      <p:cBhvr>
                                        <p:cTn id="104" dur="500" fill="hold"/>
                                        <p:tgtEl>
                                          <p:spTgt spid="134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105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9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21E-6 L -0.11666 0.17765 " pathEditMode="relative" rAng="0" ptsTypes="AA">
                                      <p:cBhvr>
                                        <p:cTn id="110" dur="500" fill="hold"/>
                                        <p:tgtEl>
                                          <p:spTgt spid="134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88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15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3.58085E-6 L 0.05833 0.14434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134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7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0" fill="hold"/>
                                        <p:tgtEl>
                                          <p:spTgt spid="134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0" fill="hold"/>
                                        <p:tgtEl>
                                          <p:spTgt spid="134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2" grpId="0"/>
      <p:bldP spid="134159" grpId="0" animBg="1"/>
      <p:bldP spid="134176" grpId="0" animBg="1"/>
      <p:bldP spid="134177" grpId="0" animBg="1"/>
      <p:bldP spid="134178" grpId="0" animBg="1"/>
      <p:bldP spid="134179" grpId="0" animBg="1"/>
      <p:bldP spid="134180" grpId="0" animBg="1"/>
      <p:bldP spid="134181" grpId="0" animBg="1"/>
      <p:bldP spid="134182" grpId="0" animBg="1"/>
      <p:bldP spid="134183" grpId="0" animBg="1"/>
      <p:bldP spid="134184" grpId="0" animBg="1"/>
      <p:bldP spid="134185" grpId="0" animBg="1"/>
      <p:bldP spid="134186" grpId="0" animBg="1"/>
      <p:bldP spid="134187" grpId="0" animBg="1"/>
      <p:bldP spid="134188" grpId="0" animBg="1"/>
      <p:bldP spid="134192" grpId="0" animBg="1"/>
      <p:bldP spid="134192" grpId="1" animBg="1"/>
      <p:bldP spid="134193" grpId="0" animBg="1"/>
      <p:bldP spid="134193" grpId="1" animBg="1"/>
      <p:bldP spid="134194" grpId="0" animBg="1"/>
      <p:bldP spid="134194" grpId="1" animBg="1"/>
      <p:bldP spid="134195" grpId="0" animBg="1"/>
      <p:bldP spid="134195" grpId="1" animBg="1"/>
      <p:bldP spid="134196" grpId="0" animBg="1"/>
      <p:bldP spid="134196" grpId="1" animBg="1"/>
      <p:bldP spid="134197" grpId="0" animBg="1"/>
      <p:bldP spid="134197" grpId="1" animBg="1"/>
      <p:bldP spid="134198" grpId="0" animBg="1"/>
      <p:bldP spid="134198" grpId="1" animBg="1"/>
      <p:bldP spid="134199" grpId="0" animBg="1"/>
      <p:bldP spid="134199" grpId="1" animBg="1"/>
      <p:bldP spid="134200" grpId="0" animBg="1"/>
      <p:bldP spid="134200" grpId="1" animBg="1"/>
      <p:bldP spid="134201" grpId="0" animBg="1"/>
      <p:bldP spid="134201" grpId="1" animBg="1"/>
      <p:bldP spid="134202" grpId="0" animBg="1"/>
      <p:bldP spid="134202" grpId="1" animBg="1"/>
      <p:bldP spid="134203" grpId="0" animBg="1"/>
      <p:bldP spid="134203" grpId="1" animBg="1"/>
      <p:bldP spid="134204" grpId="0" animBg="1"/>
      <p:bldP spid="134204" grpId="1" animBg="1"/>
      <p:bldP spid="13420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925638" y="4810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 altLang="en-US" sz="1800"/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1291679" y="283517"/>
            <a:ext cx="656064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400" dirty="0"/>
              <a:t>SEY of Non Evaporable Getter (NEG) coatings</a:t>
            </a:r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501650" y="933450"/>
            <a:ext cx="7180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TiZrV NEG can provide a surface with sufficiently low </a:t>
            </a:r>
            <a:r>
              <a:rPr lang="el-GR" altLang="en-US" sz="1800"/>
              <a:t>δ</a:t>
            </a:r>
            <a:r>
              <a:rPr lang="en-US" altLang="en-US" sz="1800"/>
              <a:t>max :</a:t>
            </a:r>
          </a:p>
        </p:txBody>
      </p:sp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50" y="1341438"/>
            <a:ext cx="623252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192088" y="3284538"/>
            <a:ext cx="1597025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dirty="0"/>
              <a:t>activation </a:t>
            </a:r>
          </a:p>
          <a:p>
            <a:r>
              <a:rPr lang="en-US" altLang="en-US" sz="1800" dirty="0"/>
              <a:t>at 200C 2h</a:t>
            </a:r>
          </a:p>
        </p:txBody>
      </p:sp>
      <p:sp>
        <p:nvSpPr>
          <p:cNvPr id="115723" name="Line 11"/>
          <p:cNvSpPr>
            <a:spLocks noChangeShapeType="1"/>
          </p:cNvSpPr>
          <p:nvPr/>
        </p:nvSpPr>
        <p:spPr bwMode="auto">
          <a:xfrm>
            <a:off x="1746250" y="3514725"/>
            <a:ext cx="103028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241629" y="5760419"/>
            <a:ext cx="8501063" cy="369332"/>
          </a:xfrm>
          <a:prstGeom prst="rect">
            <a:avLst/>
          </a:prstGeom>
          <a:solidFill>
            <a:srgbClr val="CC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dirty="0"/>
              <a:t>-Thermal activation is necessary: 2h at 200C or 24h at 180C</a:t>
            </a:r>
          </a:p>
        </p:txBody>
      </p:sp>
      <p:sp>
        <p:nvSpPr>
          <p:cNvPr id="115725" name="Text Box 13"/>
          <p:cNvSpPr txBox="1">
            <a:spLocks noChangeArrowheads="1"/>
          </p:cNvSpPr>
          <p:nvPr/>
        </p:nvSpPr>
        <p:spPr bwMode="auto">
          <a:xfrm>
            <a:off x="7416800" y="3613150"/>
            <a:ext cx="1471613" cy="730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/>
              <a:t>Henrist et al.</a:t>
            </a:r>
          </a:p>
          <a:p>
            <a:r>
              <a:rPr lang="en-US" altLang="en-US" sz="1400"/>
              <a:t> Appl.Surf.Sci,</a:t>
            </a:r>
          </a:p>
          <a:p>
            <a:r>
              <a:rPr lang="en-US" altLang="en-US" sz="1400"/>
              <a:t> 2001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112" y="1272052"/>
            <a:ext cx="3569394" cy="27490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6793" y="371893"/>
            <a:ext cx="8182464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SEY </a:t>
            </a: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without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thermal activation: a-C coating 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92072" y="945931"/>
            <a:ext cx="604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Thin film amorphous carbon coatings with SEY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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30300" y="4563719"/>
            <a:ext cx="89820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after air exposure, without any bake-out</a:t>
            </a: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; robust for 1 year (clean) air exposure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Low SEY for thickness above 50 nm (on a smooth surface</a:t>
            </a:r>
            <a:r>
              <a:rPr lang="en-GB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sp</a:t>
            </a:r>
            <a:r>
              <a:rPr lang="en-US" sz="1600" baseline="300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character (XPS), nanocrystalline graphite to amorphous (Raman)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 PUMPING EFFECT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8648" y="3242594"/>
            <a:ext cx="1866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srgbClr val="FF0000"/>
                </a:solidFill>
              </a:rPr>
              <a:t>After</a:t>
            </a:r>
            <a:r>
              <a:rPr lang="fr-CH" dirty="0">
                <a:solidFill>
                  <a:srgbClr val="FF0000"/>
                </a:solidFill>
              </a:rPr>
              <a:t> air </a:t>
            </a:r>
            <a:r>
              <a:rPr lang="fr-CH" dirty="0" err="1">
                <a:solidFill>
                  <a:srgbClr val="FF0000"/>
                </a:solidFill>
              </a:rPr>
              <a:t>exposure</a:t>
            </a:r>
            <a:endParaRPr lang="fr-CH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862" t="37987" r="21138" b="34802"/>
          <a:stretch/>
        </p:blipFill>
        <p:spPr>
          <a:xfrm>
            <a:off x="4195189" y="1272052"/>
            <a:ext cx="4696502" cy="25992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19893" t="63921" r="20107" b="22008"/>
          <a:stretch/>
        </p:blipFill>
        <p:spPr>
          <a:xfrm>
            <a:off x="4354458" y="3573608"/>
            <a:ext cx="4696502" cy="80584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32997" y="1377289"/>
            <a:ext cx="590057" cy="244682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700" i="1" dirty="0">
                <a:solidFill>
                  <a:schemeClr val="accent6">
                    <a:lumMod val="50000"/>
                  </a:schemeClr>
                </a:solidFill>
              </a:rPr>
              <a:t>40</a:t>
            </a:r>
          </a:p>
          <a:p>
            <a:pPr algn="r"/>
            <a:endParaRPr lang="en-GB" sz="17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en-GB" sz="1700" i="1" dirty="0">
                <a:solidFill>
                  <a:schemeClr val="accent6">
                    <a:lumMod val="50000"/>
                  </a:schemeClr>
                </a:solidFill>
              </a:rPr>
              <a:t>30</a:t>
            </a:r>
          </a:p>
          <a:p>
            <a:pPr algn="r"/>
            <a:endParaRPr lang="en-GB" sz="17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en-GB" sz="1700" i="1" dirty="0">
                <a:solidFill>
                  <a:schemeClr val="accent6">
                    <a:lumMod val="50000"/>
                  </a:schemeClr>
                </a:solidFill>
              </a:rPr>
              <a:t>20</a:t>
            </a:r>
          </a:p>
          <a:p>
            <a:pPr algn="r"/>
            <a:endParaRPr lang="en-GB" sz="17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en-GB" sz="1700" i="1" dirty="0">
                <a:solidFill>
                  <a:schemeClr val="accent6">
                    <a:lumMod val="50000"/>
                  </a:schemeClr>
                </a:solidFill>
              </a:rPr>
              <a:t>10</a:t>
            </a:r>
          </a:p>
          <a:p>
            <a:pPr algn="r"/>
            <a:endParaRPr lang="en-GB" sz="17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en-GB" sz="1700" i="1" dirty="0">
                <a:solidFill>
                  <a:schemeClr val="accent6">
                    <a:lumMod val="50000"/>
                  </a:schemeClr>
                </a:solidFill>
              </a:rPr>
              <a:t>0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284129" y="1618539"/>
            <a:ext cx="1607562" cy="40858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060862" y="1541719"/>
            <a:ext cx="3661223" cy="201412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4041641" y="225961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6">
                    <a:lumMod val="50000"/>
                  </a:schemeClr>
                </a:solidFill>
              </a:rPr>
              <a:t>runs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8067675" y="2040732"/>
            <a:ext cx="200025" cy="0"/>
          </a:xfrm>
          <a:prstGeom prst="line">
            <a:avLst/>
          </a:prstGeom>
          <a:ln w="285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858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275" y="3312006"/>
            <a:ext cx="5452725" cy="304338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974EC4-A009-4659-8232-2B54898DB995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5594" y="233425"/>
            <a:ext cx="85128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 to 2018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coated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dipoles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+ </a:t>
            </a:r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</a:t>
            </a:r>
            <a:r>
              <a:rPr lang="fr-CH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quadrupoles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Showed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 issue in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Long </a:t>
            </a:r>
            <a:r>
              <a:rPr lang="fr-CH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Shutdown</a:t>
            </a:r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 (2019-20)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all </a:t>
            </a:r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90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focussing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quadrupoles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adjacent short straight sections by June 2020. In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suppresses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e-cloud</a:t>
            </a:r>
          </a:p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</a:t>
            </a:r>
            <a:r>
              <a:rPr lang="fr-CH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Applied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preventively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spare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dipoles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since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dynamic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pressure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recovery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emergency replacements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1846" y="179526"/>
            <a:ext cx="7680308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fr-CH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Scaling</a:t>
            </a:r>
            <a:r>
              <a:rPr lang="fr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up to a </a:t>
            </a:r>
            <a:r>
              <a:rPr lang="fr-CH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r>
              <a:rPr lang="fr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e-cloud mitigation in SPS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9" y="3372746"/>
            <a:ext cx="4516174" cy="304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22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7568" y="219239"/>
            <a:ext cx="6548863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LHC standalone magnet: coating in-situ </a:t>
            </a:r>
            <a:endParaRPr lang="en-GB" sz="2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08" y="896943"/>
            <a:ext cx="887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Treatment 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tunnel</a:t>
            </a: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</a:t>
            </a:r>
            <a:r>
              <a:rPr lang="en-GB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150 mm </a:t>
            </a:r>
            <a:r>
              <a:rPr lang="en-GB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access </a:t>
            </a:r>
          </a:p>
        </p:txBody>
      </p:sp>
      <p:pic>
        <p:nvPicPr>
          <p:cNvPr id="17" name="Picture 5" descr="Vacuum-chamber-rot-zo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382" y="2962529"/>
            <a:ext cx="2190750" cy="258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42201" y="2039336"/>
            <a:ext cx="1603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Beamscreen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68185" y="578023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coating</a:t>
            </a:r>
          </a:p>
        </p:txBody>
      </p:sp>
      <p:sp>
        <p:nvSpPr>
          <p:cNvPr id="11" name="Freeform 10"/>
          <p:cNvSpPr/>
          <p:nvPr/>
        </p:nvSpPr>
        <p:spPr>
          <a:xfrm>
            <a:off x="6820786" y="4072270"/>
            <a:ext cx="1568302" cy="1275907"/>
          </a:xfrm>
          <a:custGeom>
            <a:avLst/>
            <a:gdLst>
              <a:gd name="connsiteX0" fmla="*/ 568842 w 1568302"/>
              <a:gd name="connsiteY0" fmla="*/ 0 h 1275907"/>
              <a:gd name="connsiteX1" fmla="*/ 1419447 w 1568302"/>
              <a:gd name="connsiteY1" fmla="*/ 244549 h 1275907"/>
              <a:gd name="connsiteX2" fmla="*/ 1515140 w 1568302"/>
              <a:gd name="connsiteY2" fmla="*/ 388088 h 1275907"/>
              <a:gd name="connsiteX3" fmla="*/ 1568302 w 1568302"/>
              <a:gd name="connsiteY3" fmla="*/ 547577 h 1275907"/>
              <a:gd name="connsiteX4" fmla="*/ 1568302 w 1568302"/>
              <a:gd name="connsiteY4" fmla="*/ 760228 h 1275907"/>
              <a:gd name="connsiteX5" fmla="*/ 1531088 w 1568302"/>
              <a:gd name="connsiteY5" fmla="*/ 903767 h 1275907"/>
              <a:gd name="connsiteX6" fmla="*/ 1440712 w 1568302"/>
              <a:gd name="connsiteY6" fmla="*/ 1047307 h 1275907"/>
              <a:gd name="connsiteX7" fmla="*/ 1286540 w 1568302"/>
              <a:gd name="connsiteY7" fmla="*/ 1169581 h 1275907"/>
              <a:gd name="connsiteX8" fmla="*/ 1164265 w 1568302"/>
              <a:gd name="connsiteY8" fmla="*/ 1238693 h 1275907"/>
              <a:gd name="connsiteX9" fmla="*/ 1095154 w 1568302"/>
              <a:gd name="connsiteY9" fmla="*/ 1275907 h 1275907"/>
              <a:gd name="connsiteX10" fmla="*/ 792126 w 1568302"/>
              <a:gd name="connsiteY10" fmla="*/ 1212111 h 1275907"/>
              <a:gd name="connsiteX11" fmla="*/ 366823 w 1568302"/>
              <a:gd name="connsiteY11" fmla="*/ 1100470 h 1275907"/>
              <a:gd name="connsiteX12" fmla="*/ 180754 w 1568302"/>
              <a:gd name="connsiteY12" fmla="*/ 1068572 h 1275907"/>
              <a:gd name="connsiteX13" fmla="*/ 79744 w 1568302"/>
              <a:gd name="connsiteY13" fmla="*/ 925032 h 1275907"/>
              <a:gd name="connsiteX14" fmla="*/ 0 w 1568302"/>
              <a:gd name="connsiteY14" fmla="*/ 792125 h 1275907"/>
              <a:gd name="connsiteX15" fmla="*/ 10633 w 1568302"/>
              <a:gd name="connsiteY15" fmla="*/ 568842 h 1275907"/>
              <a:gd name="connsiteX16" fmla="*/ 53163 w 1568302"/>
              <a:gd name="connsiteY16" fmla="*/ 388088 h 1275907"/>
              <a:gd name="connsiteX17" fmla="*/ 143540 w 1568302"/>
              <a:gd name="connsiteY17" fmla="*/ 281763 h 1275907"/>
              <a:gd name="connsiteX18" fmla="*/ 233916 w 1568302"/>
              <a:gd name="connsiteY18" fmla="*/ 164804 h 1275907"/>
              <a:gd name="connsiteX19" fmla="*/ 366823 w 1568302"/>
              <a:gd name="connsiteY19" fmla="*/ 63795 h 1275907"/>
              <a:gd name="connsiteX20" fmla="*/ 489098 w 1568302"/>
              <a:gd name="connsiteY20" fmla="*/ 31897 h 1275907"/>
              <a:gd name="connsiteX21" fmla="*/ 505047 w 1568302"/>
              <a:gd name="connsiteY21" fmla="*/ 58479 h 1275907"/>
              <a:gd name="connsiteX22" fmla="*/ 425302 w 1568302"/>
              <a:gd name="connsiteY22" fmla="*/ 47846 h 1275907"/>
              <a:gd name="connsiteX23" fmla="*/ 568842 w 1568302"/>
              <a:gd name="connsiteY23" fmla="*/ 0 h 1275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568302" h="1275907">
                <a:moveTo>
                  <a:pt x="568842" y="0"/>
                </a:moveTo>
                <a:lnTo>
                  <a:pt x="1419447" y="244549"/>
                </a:lnTo>
                <a:lnTo>
                  <a:pt x="1515140" y="388088"/>
                </a:lnTo>
                <a:lnTo>
                  <a:pt x="1568302" y="547577"/>
                </a:lnTo>
                <a:lnTo>
                  <a:pt x="1568302" y="760228"/>
                </a:lnTo>
                <a:lnTo>
                  <a:pt x="1531088" y="903767"/>
                </a:lnTo>
                <a:lnTo>
                  <a:pt x="1440712" y="1047307"/>
                </a:lnTo>
                <a:lnTo>
                  <a:pt x="1286540" y="1169581"/>
                </a:lnTo>
                <a:lnTo>
                  <a:pt x="1164265" y="1238693"/>
                </a:lnTo>
                <a:lnTo>
                  <a:pt x="1095154" y="1275907"/>
                </a:lnTo>
                <a:lnTo>
                  <a:pt x="792126" y="1212111"/>
                </a:lnTo>
                <a:lnTo>
                  <a:pt x="366823" y="1100470"/>
                </a:lnTo>
                <a:lnTo>
                  <a:pt x="180754" y="1068572"/>
                </a:lnTo>
                <a:lnTo>
                  <a:pt x="79744" y="925032"/>
                </a:lnTo>
                <a:lnTo>
                  <a:pt x="0" y="792125"/>
                </a:lnTo>
                <a:lnTo>
                  <a:pt x="10633" y="568842"/>
                </a:lnTo>
                <a:lnTo>
                  <a:pt x="53163" y="388088"/>
                </a:lnTo>
                <a:lnTo>
                  <a:pt x="143540" y="281763"/>
                </a:lnTo>
                <a:lnTo>
                  <a:pt x="233916" y="164804"/>
                </a:lnTo>
                <a:lnTo>
                  <a:pt x="366823" y="63795"/>
                </a:lnTo>
                <a:lnTo>
                  <a:pt x="489098" y="31897"/>
                </a:lnTo>
                <a:lnTo>
                  <a:pt x="505047" y="58479"/>
                </a:lnTo>
                <a:lnTo>
                  <a:pt x="425302" y="47846"/>
                </a:lnTo>
                <a:lnTo>
                  <a:pt x="568842" y="0"/>
                </a:lnTo>
                <a:close/>
              </a:path>
            </a:pathLst>
          </a:custGeom>
          <a:solidFill>
            <a:srgbClr val="000000">
              <a:alpha val="3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296644" y="4906537"/>
            <a:ext cx="855005" cy="105836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39763" y="565407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 O 50 mm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7657675" y="5654073"/>
            <a:ext cx="54164" cy="369332"/>
          </a:xfrm>
          <a:prstGeom prst="line">
            <a:avLst/>
          </a:prstGeom>
          <a:ln>
            <a:solidFill>
              <a:srgbClr val="1740B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-1" t="12797" r="21259" b="5223"/>
          <a:stretch/>
        </p:blipFill>
        <p:spPr>
          <a:xfrm>
            <a:off x="444680" y="1846144"/>
            <a:ext cx="5791643" cy="369834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7331331">
            <a:off x="1440627" y="3747830"/>
            <a:ext cx="1917012" cy="1180214"/>
          </a:xfrm>
          <a:prstGeom prst="rightArrow">
            <a:avLst/>
          </a:prstGeom>
          <a:noFill/>
          <a:ln w="38100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>
            <a:stCxn id="3" idx="2"/>
          </p:cNvCxnSpPr>
          <p:nvPr/>
        </p:nvCxnSpPr>
        <p:spPr>
          <a:xfrm flipH="1">
            <a:off x="7953153" y="2685667"/>
            <a:ext cx="290710" cy="189590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21" idx="2"/>
          </p:cNvCxnSpPr>
          <p:nvPr/>
        </p:nvCxnSpPr>
        <p:spPr>
          <a:xfrm flipH="1">
            <a:off x="6698762" y="2842025"/>
            <a:ext cx="195667" cy="190645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301959" y="2195694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Cold bore</a:t>
            </a:r>
          </a:p>
          <a:p>
            <a:r>
              <a:rPr lang="fr-CH" dirty="0"/>
              <a:t> 1.9K</a:t>
            </a:r>
          </a:p>
        </p:txBody>
      </p:sp>
    </p:spTree>
    <p:extLst>
      <p:ext uri="{BB962C8B-B14F-4D97-AF65-F5344CB8AC3E}">
        <p14:creationId xmlns:p14="http://schemas.microsoft.com/office/powerpoint/2010/main" val="201820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27423</TotalTime>
  <Words>1400</Words>
  <Application>Microsoft Office PowerPoint</Application>
  <PresentationFormat>On-screen Show (4:3)</PresentationFormat>
  <Paragraphs>269</Paragraphs>
  <Slides>22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ＭＳ Ｐゴシック</vt:lpstr>
      <vt:lpstr>Arial</vt:lpstr>
      <vt:lpstr>Calibri</vt:lpstr>
      <vt:lpstr>Calibri Light</vt:lpstr>
      <vt:lpstr>Symbol</vt:lpstr>
      <vt:lpstr>Times New Roman</vt:lpstr>
      <vt:lpstr>Verdana</vt:lpstr>
      <vt:lpstr>Wingdings</vt:lpstr>
      <vt:lpstr>CERN(4-3)</vt:lpstr>
      <vt:lpstr>Custom Design</vt:lpstr>
      <vt:lpstr>1_Custom Design</vt:lpstr>
      <vt:lpstr>Graph</vt:lpstr>
      <vt:lpstr>PHOTO-PAINT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Mauro Taborelli</cp:lastModifiedBy>
  <cp:revision>1460</cp:revision>
  <dcterms:created xsi:type="dcterms:W3CDTF">2012-11-30T11:04:26Z</dcterms:created>
  <dcterms:modified xsi:type="dcterms:W3CDTF">2024-11-28T07:27:34Z</dcterms:modified>
</cp:coreProperties>
</file>