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5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6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8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9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10.xml" ContentType="application/vnd.openxmlformats-officedocument.drawingml.diagramData+xml"/>
  <Override PartName="/ppt/diagrams/data11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data4.xml" ContentType="application/vnd.openxmlformats-officedocument.drawingml.diagramData+xml"/>
  <Override PartName="/ppt/diagrams/data3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628" r:id="rId3"/>
    <p:sldId id="638" r:id="rId4"/>
    <p:sldId id="609" r:id="rId5"/>
    <p:sldId id="610" r:id="rId6"/>
    <p:sldId id="627" r:id="rId7"/>
    <p:sldId id="641" r:id="rId8"/>
    <p:sldId id="642" r:id="rId9"/>
    <p:sldId id="639" r:id="rId10"/>
    <p:sldId id="640" r:id="rId11"/>
    <p:sldId id="643" r:id="rId12"/>
    <p:sldId id="271" r:id="rId13"/>
    <p:sldId id="636" r:id="rId14"/>
    <p:sldId id="637" r:id="rId15"/>
    <p:sldId id="629" r:id="rId16"/>
    <p:sldId id="262" r:id="rId17"/>
    <p:sldId id="258" r:id="rId18"/>
    <p:sldId id="298" r:id="rId19"/>
    <p:sldId id="274" r:id="rId20"/>
    <p:sldId id="29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04" autoAdjust="0"/>
    <p:restoredTop sz="94660"/>
  </p:normalViewPr>
  <p:slideViewPr>
    <p:cSldViewPr snapToGrid="0">
      <p:cViewPr varScale="1">
        <p:scale>
          <a:sx n="82" d="100"/>
          <a:sy n="82" d="100"/>
        </p:scale>
        <p:origin x="71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57986/contributions/2719695/attachments/1531755/2397711/TitaniumSubstrateSeptember2017.pdf" TargetMode="External"/><Relationship Id="rId2" Type="http://schemas.openxmlformats.org/officeDocument/2006/relationships/hyperlink" Target="https://additure.co.uk/" TargetMode="External"/><Relationship Id="rId1" Type="http://schemas.openxmlformats.org/officeDocument/2006/relationships/hyperlink" Target="https://www.royce.ac.uk/" TargetMode="Externa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hyperlink" Target="https://nxct.ac.uk/" TargetMode="Externa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71.png"/></Relationships>
</file>

<file path=ppt/diagrams/_rels/data30.xml.rels><?xml version="1.0" encoding="UTF-8" standalone="yes"?>
<Relationships xmlns="http://schemas.openxmlformats.org/package/2006/relationships"><Relationship Id="rId1" Type="http://schemas.openxmlformats.org/officeDocument/2006/relationships/image" Target="../media/image601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0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57986/contributions/2719695/attachments/1531755/2397711/TitaniumSubstrateSeptember2017.pdf" TargetMode="External"/><Relationship Id="rId2" Type="http://schemas.openxmlformats.org/officeDocument/2006/relationships/hyperlink" Target="https://additure.co.uk/" TargetMode="External"/><Relationship Id="rId1" Type="http://schemas.openxmlformats.org/officeDocument/2006/relationships/hyperlink" Target="https://www.royce.ac.uk/" TargetMode="External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hyperlink" Target="https://nxct.ac.uk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3D metal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78E869-3965-4454-8AFF-F39F28A163E0}">
      <dgm:prSet phldrT="[Text]"/>
      <dgm:spPr/>
      <dgm:t>
        <a:bodyPr/>
        <a:lstStyle/>
        <a:p>
          <a:r>
            <a:rPr lang="en-US" b="0" i="0" dirty="0"/>
            <a:t>Exploration phase</a:t>
          </a:r>
        </a:p>
      </dgm:t>
    </dgm:pt>
    <dgm:pt modelId="{CE1EDA9C-A996-48FE-93B8-069440BEB80B}" type="parTrans" cxnId="{665209FA-9B66-40B5-97AE-3DCB0FBBB789}">
      <dgm:prSet/>
      <dgm:spPr/>
      <dgm:t>
        <a:bodyPr/>
        <a:lstStyle/>
        <a:p>
          <a:endParaRPr lang="en-GB"/>
        </a:p>
      </dgm:t>
    </dgm:pt>
    <dgm:pt modelId="{22591596-725C-4CB2-9D21-FC549246D266}" type="sibTrans" cxnId="{665209FA-9B66-40B5-97AE-3DCB0FBBB789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5B933DC7-826A-40CD-94A9-4A4EF5C5EBFC}">
          <dgm:prSet phldrT="[Text]"/>
          <dgm:spPr/>
          <dgm:t>
            <a:bodyPr/>
            <a:lstStyle/>
            <a:p>
              <a:r>
                <a:rPr lang="en-US" b="0" i="0" dirty="0"/>
                <a:t>Considering evaporative 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US" b="0" i="0" dirty="0" smtClean="0">
                      <a:latin typeface="Cambria Math" panose="02040503050406030204" pitchFamily="18" charset="0"/>
                    </a:rPr>
                    <m:t>C</m:t>
                  </m:r>
                  <m:sSub>
                    <m:sSubPr>
                      <m:ctrlPr>
                        <a:rPr lang="en-US" b="0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</m:oMath>
              </a14:m>
              <a:r>
                <a:rPr lang="en-US" b="0" i="0" dirty="0"/>
                <a:t> as baseline solution</a:t>
              </a:r>
            </a:p>
          </dgm:t>
        </dgm:pt>
      </mc:Choice>
      <mc:Fallback xmlns="">
        <dgm:pt modelId="{5B933DC7-826A-40CD-94A9-4A4EF5C5EBFC}">
          <dgm:prSet phldrT="[Text]"/>
          <dgm:spPr/>
          <dgm:t>
            <a:bodyPr/>
            <a:lstStyle/>
            <a:p>
              <a:r>
                <a:rPr lang="en-US" b="0" i="0" dirty="0"/>
                <a:t>Considering evaporative </a:t>
              </a:r>
              <a:r>
                <a:rPr lang="en-US" b="0" i="0" dirty="0">
                  <a:latin typeface="Cambria Math" panose="02040503050406030204" pitchFamily="18" charset="0"/>
                </a:rPr>
                <a:t>CO_2</a:t>
              </a:r>
              <a:r>
                <a:rPr lang="en-US" b="0" i="0" dirty="0"/>
                <a:t> as baseline solution</a:t>
              </a:r>
            </a:p>
          </dgm:t>
        </dgm:pt>
      </mc:Fallback>
    </mc:AlternateContent>
    <dgm:pt modelId="{40A5FAF3-C3F2-4A16-9FBB-EC4A45A9C95A}" type="parTrans" cxnId="{4341BFF7-853F-40D3-BDF4-8578D00B6C49}">
      <dgm:prSet/>
      <dgm:spPr/>
      <dgm:t>
        <a:bodyPr/>
        <a:lstStyle/>
        <a:p>
          <a:endParaRPr lang="en-GB"/>
        </a:p>
      </dgm:t>
    </dgm:pt>
    <dgm:pt modelId="{F13786B4-182B-4AA6-B173-E3017EA9AB0F}" type="sibTrans" cxnId="{4341BFF7-853F-40D3-BDF4-8578D00B6C49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32C540FB-8C08-4E15-8524-1F70A89E61FB}">
          <dgm:prSet phldrT="[Text]"/>
          <dgm:spPr/>
          <dgm:t>
            <a:bodyPr/>
            <a:lstStyle/>
            <a:p>
              <a:r>
                <a:rPr lang="en-US" b="0" i="0" dirty="0"/>
                <a:t>Power dissipation of up to </a:t>
              </a:r>
              <a14:m>
                <m:oMath xmlns:m="http://schemas.openxmlformats.org/officeDocument/2006/math">
                  <m:r>
                    <a:rPr lang="en-US" b="0" i="0" dirty="0" smtClean="0">
                      <a:latin typeface="Cambria Math" panose="02040503050406030204" pitchFamily="18" charset="0"/>
                    </a:rPr>
                    <m:t>2</m:t>
                  </m:r>
                  <m:r>
                    <m:rPr>
                      <m:sty m:val="p"/>
                    </m:rPr>
                    <a:rPr lang="en-US" b="0" i="0" dirty="0" smtClean="0">
                      <a:latin typeface="Cambria Math" panose="02040503050406030204" pitchFamily="18" charset="0"/>
                    </a:rPr>
                    <m:t>W</m:t>
                  </m:r>
                  <m:r>
                    <a:rPr lang="en-US" b="0" i="0" dirty="0" smtClean="0">
                      <a:latin typeface="Cambria Math" panose="02040503050406030204" pitchFamily="18" charset="0"/>
                    </a:rPr>
                    <m:t>/</m:t>
                  </m:r>
                  <m:r>
                    <m:rPr>
                      <m:sty m:val="p"/>
                    </m:rPr>
                    <a:rPr lang="en-US" b="0" i="0" dirty="0" smtClean="0">
                      <a:latin typeface="Cambria Math" panose="02040503050406030204" pitchFamily="18" charset="0"/>
                    </a:rPr>
                    <m:t>c</m:t>
                  </m:r>
                  <m:sSup>
                    <m:sSupPr>
                      <m:ctrlPr>
                        <a:rPr lang="en-US" b="0" i="1" dirty="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m:rPr>
                          <m:sty m:val="p"/>
                        </m:rPr>
                        <a:rPr lang="en-US" b="0" i="0" dirty="0" smtClean="0">
                          <a:latin typeface="Cambria Math" panose="02040503050406030204" pitchFamily="18" charset="0"/>
                        </a:rPr>
                        <m:t>m</m:t>
                      </m:r>
                    </m:e>
                    <m:sup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a14:m>
              <a:endParaRPr lang="en-US" b="0" i="0" dirty="0"/>
            </a:p>
          </dgm:t>
        </dgm:pt>
      </mc:Choice>
      <mc:Fallback xmlns="">
        <dgm:pt modelId="{32C540FB-8C08-4E15-8524-1F70A89E61FB}">
          <dgm:prSet phldrT="[Text]"/>
          <dgm:spPr/>
          <dgm:t>
            <a:bodyPr/>
            <a:lstStyle/>
            <a:p>
              <a:r>
                <a:rPr lang="en-US" b="0" i="0" dirty="0"/>
                <a:t>Power dissipation of up to </a:t>
              </a:r>
              <a:r>
                <a:rPr lang="en-US" b="0" i="0" dirty="0">
                  <a:latin typeface="Cambria Math" panose="02040503050406030204" pitchFamily="18" charset="0"/>
                </a:rPr>
                <a:t>2W/cm^2</a:t>
              </a:r>
              <a:endParaRPr lang="en-US" b="0" i="0" dirty="0"/>
            </a:p>
          </dgm:t>
        </dgm:pt>
      </mc:Fallback>
    </mc:AlternateContent>
    <dgm:pt modelId="{0BC4D0C7-77A9-4932-AC43-C31CCE1951F9}" type="parTrans" cxnId="{AC6F0AF9-A7FA-43C1-BEE4-4988FD84E563}">
      <dgm:prSet/>
      <dgm:spPr/>
      <dgm:t>
        <a:bodyPr/>
        <a:lstStyle/>
        <a:p>
          <a:endParaRPr lang="en-GB"/>
        </a:p>
      </dgm:t>
    </dgm:pt>
    <dgm:pt modelId="{3CEE4C5E-08FA-4003-9FE3-748C61CAA37C}" type="sibTrans" cxnId="{AC6F0AF9-A7FA-43C1-BEE4-4988FD84E563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547AB6A2-C5FC-4751-AAFA-EF1B35993FB3}">
          <dgm:prSet phldrT="[Text]"/>
          <dgm:spPr/>
          <dgm:t>
            <a:bodyPr/>
            <a:lstStyle/>
            <a:p>
              <a:r>
                <a:rPr lang="en-US" b="0" i="0" dirty="0"/>
                <a:t>Largest variation of temperature on the sensor part around </a:t>
              </a:r>
              <a14:m>
                <m:oMath xmlns:m="http://schemas.openxmlformats.org/officeDocument/2006/math">
                  <m:r>
                    <a:rPr lang="en-US" b="0" i="1" smtClean="0">
                      <a:latin typeface="Cambria Math" panose="02040503050406030204" pitchFamily="18" charset="0"/>
                    </a:rPr>
                    <m:t>25</m:t>
                  </m:r>
                  <m:r>
                    <a:rPr lang="en-US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℃</m:t>
                  </m:r>
                </m:oMath>
              </a14:m>
              <a:r>
                <a:rPr lang="en-US" b="0" i="0" dirty="0"/>
                <a:t> (with respect to the inner side wall)</a:t>
              </a:r>
            </a:p>
          </dgm:t>
        </dgm:pt>
      </mc:Choice>
      <mc:Fallback xmlns="">
        <dgm:pt modelId="{547AB6A2-C5FC-4751-AAFA-EF1B35993FB3}">
          <dgm:prSet phldrT="[Text]"/>
          <dgm:spPr/>
          <dgm:t>
            <a:bodyPr/>
            <a:lstStyle/>
            <a:p>
              <a:r>
                <a:rPr lang="en-US" b="0" i="0" dirty="0"/>
                <a:t>Largest variation of temperature on the sensor part around </a:t>
              </a:r>
              <a:r>
                <a:rPr lang="en-US" b="0" i="0">
                  <a:latin typeface="Cambria Math" panose="02040503050406030204" pitchFamily="18" charset="0"/>
                </a:rPr>
                <a:t>25</a:t>
              </a:r>
              <a:r>
                <a:rPr lang="en-US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℃</a:t>
              </a:r>
              <a:r>
                <a:rPr lang="en-US" b="0" i="0" dirty="0"/>
                <a:t> (with respect to the inner side wall)</a:t>
              </a:r>
            </a:p>
          </dgm:t>
        </dgm:pt>
      </mc:Fallback>
    </mc:AlternateContent>
    <dgm:pt modelId="{ECC69C37-DCA2-4625-9415-03169112D60A}" type="parTrans" cxnId="{1882DAC1-9750-4959-AEC1-2E437446060B}">
      <dgm:prSet/>
      <dgm:spPr/>
      <dgm:t>
        <a:bodyPr/>
        <a:lstStyle/>
        <a:p>
          <a:endParaRPr lang="en-GB"/>
        </a:p>
      </dgm:t>
    </dgm:pt>
    <dgm:pt modelId="{02D06069-525D-4A7F-B2CA-6D64DB4A0E9A}" type="sibTrans" cxnId="{1882DAC1-9750-4959-AEC1-2E437446060B}">
      <dgm:prSet/>
      <dgm:spPr/>
      <dgm:t>
        <a:bodyPr/>
        <a:lstStyle/>
        <a:p>
          <a:endParaRPr lang="en-GB"/>
        </a:p>
      </dgm:t>
    </dgm:pt>
    <dgm:pt modelId="{86C60C9B-F84D-48DA-BB2A-BE2E08CB153A}">
      <dgm:prSet phldrT="[Text]"/>
      <dgm:spPr/>
      <dgm:t>
        <a:bodyPr/>
        <a:lstStyle/>
        <a:p>
          <a:r>
            <a:rPr lang="en-US" b="0" i="0" dirty="0"/>
            <a:t>Alternative strategy to cooldown off-chip electronics would have to be improved (cooling routing lines)</a:t>
          </a:r>
        </a:p>
      </dgm:t>
    </dgm:pt>
    <dgm:pt modelId="{4EE52C11-ED94-4023-A3B8-35B38E5D3D5A}" type="parTrans" cxnId="{EF0A1564-2920-4C4E-86D7-C4B42DB06948}">
      <dgm:prSet/>
      <dgm:spPr/>
      <dgm:t>
        <a:bodyPr/>
        <a:lstStyle/>
        <a:p>
          <a:endParaRPr lang="en-GB"/>
        </a:p>
      </dgm:t>
    </dgm:pt>
    <dgm:pt modelId="{F55D7D54-D2FB-4632-9438-7C16672D9010}" type="sibTrans" cxnId="{EF0A1564-2920-4C4E-86D7-C4B42DB06948}">
      <dgm:prSet/>
      <dgm:spPr/>
      <dgm:t>
        <a:bodyPr/>
        <a:lstStyle/>
        <a:p>
          <a:endParaRPr lang="en-GB"/>
        </a:p>
      </dgm:t>
    </dgm:pt>
    <dgm:pt modelId="{9A0EEC7C-5B55-4C02-8DC2-9B3F04C99F77}">
      <dgm:prSet phldrT="[Text]"/>
      <dgm:spPr/>
      <dgm:t>
        <a:bodyPr/>
        <a:lstStyle/>
        <a:p>
          <a:r>
            <a:rPr lang="en-US" b="0" i="0" dirty="0"/>
            <a:t>U-like design</a:t>
          </a:r>
        </a:p>
      </dgm:t>
    </dgm:pt>
    <dgm:pt modelId="{C21F57A5-CC0C-420E-8F21-2C3665013B1F}" type="parTrans" cxnId="{A927A9B1-12A5-4060-8BDD-B0EA8EDB0572}">
      <dgm:prSet/>
      <dgm:spPr/>
      <dgm:t>
        <a:bodyPr/>
        <a:lstStyle/>
        <a:p>
          <a:endParaRPr lang="en-GB"/>
        </a:p>
      </dgm:t>
    </dgm:pt>
    <dgm:pt modelId="{D7D09A8B-208C-4012-883D-AB6B636B7B23}" type="sibTrans" cxnId="{A927A9B1-12A5-4060-8BDD-B0EA8EDB0572}">
      <dgm:prSet/>
      <dgm:spPr/>
      <dgm:t>
        <a:bodyPr/>
        <a:lstStyle/>
        <a:p>
          <a:endParaRPr lang="en-GB"/>
        </a:p>
      </dgm:t>
    </dgm:pt>
    <dgm:pt modelId="{0F450198-8103-4466-B90E-06C804197357}">
      <dgm:prSet phldrT="[Text]"/>
      <dgm:spPr/>
      <dgm:t>
        <a:bodyPr/>
        <a:lstStyle/>
        <a:p>
          <a:r>
            <a:rPr lang="en-US" b="0" i="0" dirty="0"/>
            <a:t>Different designs submitted to the </a:t>
          </a:r>
          <a:r>
            <a:rPr lang="en-US" dirty="0">
              <a:hlinkClick xmlns:r="http://schemas.openxmlformats.org/officeDocument/2006/relationships" r:id="rId1"/>
            </a:rPr>
            <a:t>Royce Institute</a:t>
          </a:r>
          <a:r>
            <a:rPr lang="en-US" dirty="0"/>
            <a:t> (Sheffield) and </a:t>
          </a:r>
          <a:r>
            <a:rPr lang="en-US" dirty="0" err="1">
              <a:hlinkClick xmlns:r="http://schemas.openxmlformats.org/officeDocument/2006/relationships" r:id="rId2"/>
            </a:rPr>
            <a:t>Additure</a:t>
          </a:r>
          <a:endParaRPr lang="en-US" b="0" i="0" dirty="0"/>
        </a:p>
      </dgm:t>
    </dgm:pt>
    <dgm:pt modelId="{F9E26978-AAFF-4AF4-993A-57528C4808CB}" type="parTrans" cxnId="{BE71A3EE-021F-4F4E-A1C3-8F2982936FDD}">
      <dgm:prSet/>
      <dgm:spPr/>
      <dgm:t>
        <a:bodyPr/>
        <a:lstStyle/>
        <a:p>
          <a:endParaRPr lang="en-GB"/>
        </a:p>
      </dgm:t>
    </dgm:pt>
    <dgm:pt modelId="{5057E477-8861-470B-9DD1-453707BA9A62}" type="sibTrans" cxnId="{BE71A3EE-021F-4F4E-A1C3-8F2982936FDD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2CB30966-92AB-4F48-9E90-B4D3C0380429}">
          <dgm:prSet phldrT="[Text]"/>
          <dgm:spPr/>
          <dgm:t>
            <a:bodyPr/>
            <a:lstStyle/>
            <a:p>
              <a:r>
                <a:rPr lang="en-US" b="0" i="0" dirty="0"/>
                <a:t>More aggressive designs (larger 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US" b="0" i="0" smtClean="0">
                      <a:latin typeface="Cambria Math" panose="02040503050406030204" pitchFamily="18" charset="0"/>
                    </a:rPr>
                    <m:t>ΔT</m:t>
                  </m:r>
                </m:oMath>
              </a14:m>
              <a:r>
                <a:rPr lang="en-US" b="0" i="0" dirty="0"/>
                <a:t>) would require lower operating temperature (Krypton?) to keep the max. sensor temperature </a:t>
              </a:r>
              <a14:m>
                <m:oMath xmlns:m="http://schemas.openxmlformats.org/officeDocument/2006/math">
                  <m:r>
                    <a:rPr lang="en-US" b="0" i="1" smtClean="0">
                      <a:latin typeface="Cambria Math" panose="02040503050406030204" pitchFamily="18" charset="0"/>
                    </a:rPr>
                    <m:t>&lt;−20</m:t>
                  </m:r>
                  <m:r>
                    <a:rPr lang="en-US" b="0" i="1" smtClean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m:t>℃</m:t>
                  </m:r>
                </m:oMath>
              </a14:m>
              <a:endParaRPr lang="en-US" b="0" i="0" dirty="0"/>
            </a:p>
          </dgm:t>
        </dgm:pt>
      </mc:Choice>
      <mc:Fallback xmlns="">
        <dgm:pt modelId="{2CB30966-92AB-4F48-9E90-B4D3C0380429}">
          <dgm:prSet phldrT="[Text]"/>
          <dgm:spPr/>
          <dgm:t>
            <a:bodyPr/>
            <a:lstStyle/>
            <a:p>
              <a:r>
                <a:rPr lang="en-US" b="0" i="0" dirty="0"/>
                <a:t>More aggressive designs (larger </a:t>
              </a:r>
              <a:r>
                <a:rPr lang="en-US" b="0" i="0">
                  <a:latin typeface="Cambria Math" panose="02040503050406030204" pitchFamily="18" charset="0"/>
                </a:rPr>
                <a:t>ΔT</a:t>
              </a:r>
              <a:r>
                <a:rPr lang="en-US" b="0" i="0" dirty="0"/>
                <a:t>) would require lower operating temperature (Krypton?) to keep the max. sensor temperature </a:t>
              </a:r>
              <a:r>
                <a:rPr lang="en-US" b="0" i="0">
                  <a:latin typeface="Cambria Math" panose="02040503050406030204" pitchFamily="18" charset="0"/>
                </a:rPr>
                <a:t>&lt;−20</a:t>
              </a:r>
              <a:r>
                <a:rPr lang="en-US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℃</a:t>
              </a:r>
              <a:endParaRPr lang="en-US" b="0" i="0" dirty="0"/>
            </a:p>
          </dgm:t>
        </dgm:pt>
      </mc:Fallback>
    </mc:AlternateContent>
    <dgm:pt modelId="{A6BD2589-2077-4CFE-AB32-343B9D13B84D}" type="parTrans" cxnId="{ED373F32-1AC8-4AD1-8D79-9E6A12B8D1DF}">
      <dgm:prSet/>
      <dgm:spPr/>
      <dgm:t>
        <a:bodyPr/>
        <a:lstStyle/>
        <a:p>
          <a:endParaRPr lang="en-GB"/>
        </a:p>
      </dgm:t>
    </dgm:pt>
    <dgm:pt modelId="{EE1F9A59-F1AC-4AA2-A7F1-80CE38CA2314}" type="sibTrans" cxnId="{ED373F32-1AC8-4AD1-8D79-9E6A12B8D1DF}">
      <dgm:prSet/>
      <dgm:spPr/>
      <dgm:t>
        <a:bodyPr/>
        <a:lstStyle/>
        <a:p>
          <a:endParaRPr lang="en-GB"/>
        </a:p>
      </dgm:t>
    </dgm:pt>
    <dgm:pt modelId="{077A090F-DBF9-4BBE-ADFE-8C6B7AFF85E4}">
      <dgm:prSet phldrT="[Text]"/>
      <dgm:spPr/>
      <dgm:t>
        <a:bodyPr/>
        <a:lstStyle/>
        <a:p>
          <a:r>
            <a:rPr lang="en-US" b="0" i="0" dirty="0"/>
            <a:t>At the moment, considering different designs which could lead to a material budget reduction compared to </a:t>
          </a:r>
          <a:r>
            <a:rPr lang="en-US" b="0" i="0" dirty="0">
              <a:hlinkClick xmlns:r="http://schemas.openxmlformats.org/officeDocument/2006/relationships" r:id="rId3"/>
            </a:rPr>
            <a:t>plan-Z</a:t>
          </a:r>
          <a:endParaRPr lang="en-US" b="0" i="0" dirty="0"/>
        </a:p>
      </dgm:t>
    </dgm:pt>
    <dgm:pt modelId="{5ACDC04B-AD84-433B-BA56-313513396A81}" type="parTrans" cxnId="{9852CB9D-A9AE-493D-BB56-A55D5AE5B2BD}">
      <dgm:prSet/>
      <dgm:spPr/>
      <dgm:t>
        <a:bodyPr/>
        <a:lstStyle/>
        <a:p>
          <a:endParaRPr lang="en-GB"/>
        </a:p>
      </dgm:t>
    </dgm:pt>
    <dgm:pt modelId="{1A42FAA5-F731-478E-8BFE-B3801F36EF03}" type="sibTrans" cxnId="{9852CB9D-A9AE-493D-BB56-A55D5AE5B2BD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2"/>
      <dgm:spPr/>
    </dgm:pt>
    <dgm:pt modelId="{5F2E1E99-2920-40CB-B94D-1EC36410D045}" type="pres">
      <dgm:prSet presAssocID="{E68BC455-653C-467A-B073-FADDF464823E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2">
        <dgm:presLayoutVars>
          <dgm:bulletEnabled val="1"/>
        </dgm:presLayoutVars>
      </dgm:prSet>
      <dgm:spPr/>
    </dgm:pt>
    <dgm:pt modelId="{962307D4-E37C-420D-BE90-18ADEEE33548}" type="pres">
      <dgm:prSet presAssocID="{E1A10E3C-A258-4340-89F6-EF568F87B571}" presName="spaceBetweenRectangles" presStyleCnt="0"/>
      <dgm:spPr/>
    </dgm:pt>
    <dgm:pt modelId="{32151332-FAA6-4F47-9C92-C6FC287577B6}" type="pres">
      <dgm:prSet presAssocID="{9A0EEC7C-5B55-4C02-8DC2-9B3F04C99F77}" presName="parentLin" presStyleCnt="0"/>
      <dgm:spPr/>
    </dgm:pt>
    <dgm:pt modelId="{A10B81AB-6030-456F-B9AA-DFA86B934A76}" type="pres">
      <dgm:prSet presAssocID="{9A0EEC7C-5B55-4C02-8DC2-9B3F04C99F77}" presName="parentLeftMargin" presStyleLbl="node1" presStyleIdx="0" presStyleCnt="2"/>
      <dgm:spPr/>
    </dgm:pt>
    <dgm:pt modelId="{CD851CFD-87F1-4CC3-81EA-2390778C10BA}" type="pres">
      <dgm:prSet presAssocID="{9A0EEC7C-5B55-4C02-8DC2-9B3F04C99F7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B30E62C5-9C58-429E-B8B8-858584A2A3C8}" type="pres">
      <dgm:prSet presAssocID="{9A0EEC7C-5B55-4C02-8DC2-9B3F04C99F77}" presName="negativeSpace" presStyleCnt="0"/>
      <dgm:spPr/>
    </dgm:pt>
    <dgm:pt modelId="{80A0E605-4853-47B2-AD77-4A570D336C9C}" type="pres">
      <dgm:prSet presAssocID="{9A0EEC7C-5B55-4C02-8DC2-9B3F04C99F77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ED4B7A06-0B24-45D1-A3BB-EC2FEE31F3FA}" type="presOf" srcId="{86C60C9B-F84D-48DA-BB2A-BE2E08CB153A}" destId="{80A0E605-4853-47B2-AD77-4A570D336C9C}" srcOrd="0" destOrd="1" presId="urn:microsoft.com/office/officeart/2005/8/layout/list1"/>
    <dgm:cxn modelId="{57A90115-6438-429F-B052-1F792D281D8B}" type="presOf" srcId="{9A0EEC7C-5B55-4C02-8DC2-9B3F04C99F77}" destId="{CD851CFD-87F1-4CC3-81EA-2390778C10BA}" srcOrd="1" destOrd="0" presId="urn:microsoft.com/office/officeart/2005/8/layout/list1"/>
    <dgm:cxn modelId="{F85EC921-F6D6-4557-A87C-09AEE1537125}" type="presOf" srcId="{5B933DC7-826A-40CD-94A9-4A4EF5C5EBFC}" destId="{4BB89884-CE97-4452-B52D-24ACA0EF22AA}" srcOrd="0" destOrd="1" presId="urn:microsoft.com/office/officeart/2005/8/layout/list1"/>
    <dgm:cxn modelId="{ED373F32-1AC8-4AD1-8D79-9E6A12B8D1DF}" srcId="{E68BC455-653C-467A-B073-FADDF464823E}" destId="{2CB30966-92AB-4F48-9E90-B4D3C0380429}" srcOrd="5" destOrd="0" parTransId="{A6BD2589-2077-4CFE-AB32-343B9D13B84D}" sibTransId="{EE1F9A59-F1AC-4AA2-A7F1-80CE38CA2314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EF0A1564-2920-4C4E-86D7-C4B42DB06948}" srcId="{9A0EEC7C-5B55-4C02-8DC2-9B3F04C99F77}" destId="{86C60C9B-F84D-48DA-BB2A-BE2E08CB153A}" srcOrd="1" destOrd="0" parTransId="{4EE52C11-ED94-4023-A3B8-35B38E5D3D5A}" sibTransId="{F55D7D54-D2FB-4632-9438-7C16672D9010}"/>
    <dgm:cxn modelId="{F377BD5A-6577-4DCE-9C00-B1EF273BF9D1}" type="presOf" srcId="{32C540FB-8C08-4E15-8524-1F70A89E61FB}" destId="{4BB89884-CE97-4452-B52D-24ACA0EF22AA}" srcOrd="0" destOrd="2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A9AE638B-B195-4E6D-8FFC-48EC0155EF5F}" type="presOf" srcId="{2CB30966-92AB-4F48-9E90-B4D3C0380429}" destId="{4BB89884-CE97-4452-B52D-24ACA0EF22AA}" srcOrd="0" destOrd="5" presId="urn:microsoft.com/office/officeart/2005/8/layout/list1"/>
    <dgm:cxn modelId="{9852CB9D-A9AE-493D-BB56-A55D5AE5B2BD}" srcId="{E68BC455-653C-467A-B073-FADDF464823E}" destId="{077A090F-DBF9-4BBE-ADFE-8C6B7AFF85E4}" srcOrd="4" destOrd="0" parTransId="{5ACDC04B-AD84-433B-BA56-313513396A81}" sibTransId="{1A42FAA5-F731-478E-8BFE-B3801F36EF03}"/>
    <dgm:cxn modelId="{A927A9B1-12A5-4060-8BDD-B0EA8EDB0572}" srcId="{C52E8058-854B-4E05-8F35-3FD95788A1B4}" destId="{9A0EEC7C-5B55-4C02-8DC2-9B3F04C99F77}" srcOrd="1" destOrd="0" parTransId="{C21F57A5-CC0C-420E-8F21-2C3665013B1F}" sibTransId="{D7D09A8B-208C-4012-883D-AB6B636B7B23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6F621BC1-4E51-4552-84D2-2D35193379B3}" type="presOf" srcId="{9A0EEC7C-5B55-4C02-8DC2-9B3F04C99F77}" destId="{A10B81AB-6030-456F-B9AA-DFA86B934A76}" srcOrd="0" destOrd="0" presId="urn:microsoft.com/office/officeart/2005/8/layout/list1"/>
    <dgm:cxn modelId="{1882DAC1-9750-4959-AEC1-2E437446060B}" srcId="{9A0EEC7C-5B55-4C02-8DC2-9B3F04C99F77}" destId="{547AB6A2-C5FC-4751-AAFA-EF1B35993FB3}" srcOrd="0" destOrd="0" parTransId="{ECC69C37-DCA2-4625-9415-03169112D60A}" sibTransId="{02D06069-525D-4A7F-B2CA-6D64DB4A0E9A}"/>
    <dgm:cxn modelId="{4D9B41E2-7984-4025-AF98-95DD2C2AD05F}" type="presOf" srcId="{077A090F-DBF9-4BBE-ADFE-8C6B7AFF85E4}" destId="{4BB89884-CE97-4452-B52D-24ACA0EF22AA}" srcOrd="0" destOrd="4" presId="urn:microsoft.com/office/officeart/2005/8/layout/list1"/>
    <dgm:cxn modelId="{BE71A3EE-021F-4F4E-A1C3-8F2982936FDD}" srcId="{E68BC455-653C-467A-B073-FADDF464823E}" destId="{0F450198-8103-4466-B90E-06C804197357}" srcOrd="3" destOrd="0" parTransId="{F9E26978-AAFF-4AF4-993A-57528C4808CB}" sibTransId="{5057E477-8861-470B-9DD1-453707BA9A62}"/>
    <dgm:cxn modelId="{4341BFF7-853F-40D3-BDF4-8578D00B6C49}" srcId="{E68BC455-653C-467A-B073-FADDF464823E}" destId="{5B933DC7-826A-40CD-94A9-4A4EF5C5EBFC}" srcOrd="1" destOrd="0" parTransId="{40A5FAF3-C3F2-4A16-9FBB-EC4A45A9C95A}" sibTransId="{F13786B4-182B-4AA6-B173-E3017EA9AB0F}"/>
    <dgm:cxn modelId="{AC6F0AF9-A7FA-43C1-BEE4-4988FD84E563}" srcId="{E68BC455-653C-467A-B073-FADDF464823E}" destId="{32C540FB-8C08-4E15-8524-1F70A89E61FB}" srcOrd="2" destOrd="0" parTransId="{0BC4D0C7-77A9-4932-AC43-C31CCE1951F9}" sibTransId="{3CEE4C5E-08FA-4003-9FE3-748C61CAA37C}"/>
    <dgm:cxn modelId="{665209FA-9B66-40B5-97AE-3DCB0FBBB789}" srcId="{E68BC455-653C-467A-B073-FADDF464823E}" destId="{D778E869-3965-4454-8AFF-F39F28A163E0}" srcOrd="0" destOrd="0" parTransId="{CE1EDA9C-A996-48FE-93B8-069440BEB80B}" sibTransId="{22591596-725C-4CB2-9D21-FC549246D266}"/>
    <dgm:cxn modelId="{C19A73FA-787C-4DEE-AFF0-EDBBB55BD4D2}" type="presOf" srcId="{0F450198-8103-4466-B90E-06C804197357}" destId="{4BB89884-CE97-4452-B52D-24ACA0EF22AA}" srcOrd="0" destOrd="3" presId="urn:microsoft.com/office/officeart/2005/8/layout/list1"/>
    <dgm:cxn modelId="{FB39FFFA-DD7B-4E5B-B3B8-BE4D3892B118}" type="presOf" srcId="{D778E869-3965-4454-8AFF-F39F28A163E0}" destId="{4BB89884-CE97-4452-B52D-24ACA0EF22AA}" srcOrd="0" destOrd="0" presId="urn:microsoft.com/office/officeart/2005/8/layout/list1"/>
    <dgm:cxn modelId="{C5D818FD-B289-4570-A44E-C46B809E45A2}" type="presOf" srcId="{547AB6A2-C5FC-4751-AAFA-EF1B35993FB3}" destId="{80A0E605-4853-47B2-AD77-4A570D336C9C}" srcOrd="0" destOrd="0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  <dgm:cxn modelId="{D05C2581-1A86-4979-9100-1853AF91D550}" type="presParOf" srcId="{361DBF59-2DEF-42F1-A323-8C76D3AF7E25}" destId="{962307D4-E37C-420D-BE90-18ADEEE33548}" srcOrd="3" destOrd="0" presId="urn:microsoft.com/office/officeart/2005/8/layout/list1"/>
    <dgm:cxn modelId="{1E00CCA5-1BA2-4892-89C2-C6B543732859}" type="presParOf" srcId="{361DBF59-2DEF-42F1-A323-8C76D3AF7E25}" destId="{32151332-FAA6-4F47-9C92-C6FC287577B6}" srcOrd="4" destOrd="0" presId="urn:microsoft.com/office/officeart/2005/8/layout/list1"/>
    <dgm:cxn modelId="{DD82DACB-1B43-4E35-BED0-C62980710516}" type="presParOf" srcId="{32151332-FAA6-4F47-9C92-C6FC287577B6}" destId="{A10B81AB-6030-456F-B9AA-DFA86B934A76}" srcOrd="0" destOrd="0" presId="urn:microsoft.com/office/officeart/2005/8/layout/list1"/>
    <dgm:cxn modelId="{DAB73FB5-9399-4593-9CA8-4F5F636F7420}" type="presParOf" srcId="{32151332-FAA6-4F47-9C92-C6FC287577B6}" destId="{CD851CFD-87F1-4CC3-81EA-2390778C10BA}" srcOrd="1" destOrd="0" presId="urn:microsoft.com/office/officeart/2005/8/layout/list1"/>
    <dgm:cxn modelId="{08CF79B6-457E-41B8-8E58-93BC73344644}" type="presParOf" srcId="{361DBF59-2DEF-42F1-A323-8C76D3AF7E25}" destId="{B30E62C5-9C58-429E-B8B8-858584A2A3C8}" srcOrd="5" destOrd="0" presId="urn:microsoft.com/office/officeart/2005/8/layout/list1"/>
    <dgm:cxn modelId="{7AF9815D-1BB0-45F2-82A1-524F6AEB3CE4}" type="presParOf" srcId="{361DBF59-2DEF-42F1-A323-8C76D3AF7E25}" destId="{80A0E605-4853-47B2-AD77-4A570D336C9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982DB11-9FFF-4ACC-8854-D6F0905B966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03AECB-DEA2-49CE-8656-893E36DD2D6E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>
              <a:solidFill>
                <a:schemeClr val="tx1"/>
              </a:solidFill>
            </a:rPr>
            <a:t>Summary</a:t>
          </a:r>
        </a:p>
      </dgm:t>
    </dgm:pt>
    <dgm:pt modelId="{DD23EC00-0DE7-4E1A-B260-C8ABE20007EB}" type="parTrans" cxnId="{62BA7451-480D-4868-A5D3-1ED387872F50}">
      <dgm:prSet/>
      <dgm:spPr/>
      <dgm:t>
        <a:bodyPr/>
        <a:lstStyle/>
        <a:p>
          <a:endParaRPr lang="en-GB"/>
        </a:p>
      </dgm:t>
    </dgm:pt>
    <dgm:pt modelId="{8AC689D6-09D5-4FED-B26D-665876CC6F47}" type="sibTrans" cxnId="{62BA7451-480D-4868-A5D3-1ED387872F50}">
      <dgm:prSet/>
      <dgm:spPr/>
      <dgm:t>
        <a:bodyPr/>
        <a:lstStyle/>
        <a:p>
          <a:endParaRPr lang="en-GB"/>
        </a:p>
      </dgm:t>
    </dgm:pt>
    <dgm:pt modelId="{002BA623-BF81-4A24-B3C5-6AC1D7FF9068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4E3B5907-782B-4DD3-9150-F706789DBF05}" type="parTrans" cxnId="{0B923165-79AA-4FA0-80AF-F5055CD8E210}">
      <dgm:prSet/>
      <dgm:spPr/>
      <dgm:t>
        <a:bodyPr/>
        <a:lstStyle/>
        <a:p>
          <a:endParaRPr lang="en-GB"/>
        </a:p>
      </dgm:t>
    </dgm:pt>
    <dgm:pt modelId="{BD2961BA-5A77-4354-A867-A744CA06924A}" type="sibTrans" cxnId="{0B923165-79AA-4FA0-80AF-F5055CD8E210}">
      <dgm:prSet/>
      <dgm:spPr/>
      <dgm:t>
        <a:bodyPr/>
        <a:lstStyle/>
        <a:p>
          <a:endParaRPr lang="en-GB"/>
        </a:p>
      </dgm:t>
    </dgm:pt>
    <dgm:pt modelId="{6CCA4045-3148-4C16-BF3A-9450185BB89E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205B1B29-019D-4D08-9FF8-D0FE4BDDEE91}" type="parTrans" cxnId="{EA081D6F-7041-4180-9CE1-D6144941F186}">
      <dgm:prSet/>
      <dgm:spPr/>
      <dgm:t>
        <a:bodyPr/>
        <a:lstStyle/>
        <a:p>
          <a:endParaRPr lang="en-GB"/>
        </a:p>
      </dgm:t>
    </dgm:pt>
    <dgm:pt modelId="{1F533C5C-08B8-4346-8804-B58079D29A3D}" type="sibTrans" cxnId="{EA081D6F-7041-4180-9CE1-D6144941F186}">
      <dgm:prSet/>
      <dgm:spPr/>
      <dgm:t>
        <a:bodyPr/>
        <a:lstStyle/>
        <a:p>
          <a:endParaRPr lang="en-GB"/>
        </a:p>
      </dgm:t>
    </dgm:pt>
    <dgm:pt modelId="{5B5273FB-6A35-4308-B19B-E43C74C3D93B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B3AEBB1D-5815-4269-AEC5-4524759631B8}" type="parTrans" cxnId="{5DE42EE9-47D4-4FE7-A12A-0F141073A563}">
      <dgm:prSet/>
      <dgm:spPr/>
      <dgm:t>
        <a:bodyPr/>
        <a:lstStyle/>
        <a:p>
          <a:endParaRPr lang="en-GB"/>
        </a:p>
      </dgm:t>
    </dgm:pt>
    <dgm:pt modelId="{E4C29026-D5CC-42F2-9B0E-A74D1D20D816}" type="sibTrans" cxnId="{5DE42EE9-47D4-4FE7-A12A-0F141073A563}">
      <dgm:prSet/>
      <dgm:spPr/>
      <dgm:t>
        <a:bodyPr/>
        <a:lstStyle/>
        <a:p>
          <a:endParaRPr lang="en-GB"/>
        </a:p>
      </dgm:t>
    </dgm:pt>
    <dgm:pt modelId="{B044CE25-9B6C-454A-80A9-F269F068E1A0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A269406-E81E-4343-9185-2889D41997EA}" type="parTrans" cxnId="{9AEB378C-A324-44DD-9F7A-19ADCEE8D88F}">
      <dgm:prSet/>
      <dgm:spPr/>
      <dgm:t>
        <a:bodyPr/>
        <a:lstStyle/>
        <a:p>
          <a:endParaRPr lang="en-GB"/>
        </a:p>
      </dgm:t>
    </dgm:pt>
    <dgm:pt modelId="{B6B42394-5AF8-46D3-9B54-C0DD1E07D5F8}" type="sibTrans" cxnId="{9AEB378C-A324-44DD-9F7A-19ADCEE8D88F}">
      <dgm:prSet/>
      <dgm:spPr/>
      <dgm:t>
        <a:bodyPr/>
        <a:lstStyle/>
        <a:p>
          <a:endParaRPr lang="en-GB"/>
        </a:p>
      </dgm:t>
    </dgm:pt>
    <dgm:pt modelId="{26396F6A-6A52-4985-8574-40CD4599CEA9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3FF24265-17E6-4EF9-8E1C-B5A59FD841DC}" type="parTrans" cxnId="{800380FD-427E-4A68-A836-8477E3D468F6}">
      <dgm:prSet/>
      <dgm:spPr/>
      <dgm:t>
        <a:bodyPr/>
        <a:lstStyle/>
        <a:p>
          <a:endParaRPr lang="en-GB"/>
        </a:p>
      </dgm:t>
    </dgm:pt>
    <dgm:pt modelId="{DEEEAC3F-DA62-415A-9942-58DE5D7A904C}" type="sibTrans" cxnId="{800380FD-427E-4A68-A836-8477E3D468F6}">
      <dgm:prSet/>
      <dgm:spPr/>
      <dgm:t>
        <a:bodyPr/>
        <a:lstStyle/>
        <a:p>
          <a:endParaRPr lang="en-GB"/>
        </a:p>
      </dgm:t>
    </dgm:pt>
    <dgm:pt modelId="{7E7235FB-A588-4212-8F96-ADA39FA76B08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DB226D6-0F3C-4D6E-BB7A-4D8EB65B5761}" type="parTrans" cxnId="{B6E5380C-3A42-42DF-8AD1-450AD851F0D7}">
      <dgm:prSet/>
      <dgm:spPr/>
      <dgm:t>
        <a:bodyPr/>
        <a:lstStyle/>
        <a:p>
          <a:endParaRPr lang="en-GB"/>
        </a:p>
      </dgm:t>
    </dgm:pt>
    <dgm:pt modelId="{A1F9BA79-1FF1-4C5F-A814-DBD3DE7DF514}" type="sibTrans" cxnId="{B6E5380C-3A42-42DF-8AD1-450AD851F0D7}">
      <dgm:prSet/>
      <dgm:spPr/>
      <dgm:t>
        <a:bodyPr/>
        <a:lstStyle/>
        <a:p>
          <a:endParaRPr lang="en-GB"/>
        </a:p>
      </dgm:t>
    </dgm:pt>
    <dgm:pt modelId="{54FAC516-6769-4C27-A1F2-7041004D22A6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13087E6F-09C6-41A7-AF1B-86B3699615EB}" type="parTrans" cxnId="{4455AECD-8524-4C40-8705-94AA51D886E6}">
      <dgm:prSet/>
      <dgm:spPr/>
      <dgm:t>
        <a:bodyPr/>
        <a:lstStyle/>
        <a:p>
          <a:endParaRPr lang="en-GB"/>
        </a:p>
      </dgm:t>
    </dgm:pt>
    <dgm:pt modelId="{025B408F-B683-4BEF-958C-4277EF4E53E8}" type="sibTrans" cxnId="{4455AECD-8524-4C40-8705-94AA51D886E6}">
      <dgm:prSet/>
      <dgm:spPr/>
      <dgm:t>
        <a:bodyPr/>
        <a:lstStyle/>
        <a:p>
          <a:endParaRPr lang="en-GB"/>
        </a:p>
      </dgm:t>
    </dgm:pt>
    <dgm:pt modelId="{3ED74E83-7F82-4D20-9898-C615C6540D1C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F00A0BEC-4A12-49F3-A63B-3E05116B24BD}" type="parTrans" cxnId="{18E6DBBE-E91E-4896-A7C2-D3F7FC4AC1C1}">
      <dgm:prSet/>
      <dgm:spPr/>
      <dgm:t>
        <a:bodyPr/>
        <a:lstStyle/>
        <a:p>
          <a:endParaRPr lang="en-GB"/>
        </a:p>
      </dgm:t>
    </dgm:pt>
    <dgm:pt modelId="{DB079895-DBE1-407E-89FC-EE174FBDDC65}" type="sibTrans" cxnId="{18E6DBBE-E91E-4896-A7C2-D3F7FC4AC1C1}">
      <dgm:prSet/>
      <dgm:spPr/>
      <dgm:t>
        <a:bodyPr/>
        <a:lstStyle/>
        <a:p>
          <a:endParaRPr lang="en-GB"/>
        </a:p>
      </dgm:t>
    </dgm:pt>
    <dgm:pt modelId="{63523C51-1308-43AF-9133-16CC840FCF86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41E3A44-31DE-4EE3-A58D-372DDE8A30C3}" type="parTrans" cxnId="{59F0AE4D-22B7-4477-AC8C-4D522BAC6786}">
      <dgm:prSet/>
      <dgm:spPr/>
      <dgm:t>
        <a:bodyPr/>
        <a:lstStyle/>
        <a:p>
          <a:endParaRPr lang="en-GB"/>
        </a:p>
      </dgm:t>
    </dgm:pt>
    <dgm:pt modelId="{DC407FF8-D937-4AC2-8E93-887D2D43A9AE}" type="sibTrans" cxnId="{59F0AE4D-22B7-4477-AC8C-4D522BAC6786}">
      <dgm:prSet/>
      <dgm:spPr/>
      <dgm:t>
        <a:bodyPr/>
        <a:lstStyle/>
        <a:p>
          <a:endParaRPr lang="en-GB"/>
        </a:p>
      </dgm:t>
    </dgm:pt>
    <dgm:pt modelId="{105E3FA5-C009-4CB7-96D6-B55FF67A9D24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E5DAAB76-B479-4A0A-ABA3-989AECD0F6FF}" type="parTrans" cxnId="{283C44EE-63F1-4A19-BC94-41B5E8245B0A}">
      <dgm:prSet/>
      <dgm:spPr/>
      <dgm:t>
        <a:bodyPr/>
        <a:lstStyle/>
        <a:p>
          <a:endParaRPr lang="en-GB"/>
        </a:p>
      </dgm:t>
    </dgm:pt>
    <dgm:pt modelId="{9F556C0D-3FF2-4782-9DD2-E77B5E4DA4B1}" type="sibTrans" cxnId="{283C44EE-63F1-4A19-BC94-41B5E8245B0A}">
      <dgm:prSet/>
      <dgm:spPr/>
      <dgm:t>
        <a:bodyPr/>
        <a:lstStyle/>
        <a:p>
          <a:endParaRPr lang="en-GB"/>
        </a:p>
      </dgm:t>
    </dgm:pt>
    <dgm:pt modelId="{35069271-78EB-4888-9929-EDF45B120164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F8323327-CB9D-4EA0-93D0-7A9CADFE021F}" type="parTrans" cxnId="{CA38F70A-489C-4A86-B3B9-2AA6BEF44A46}">
      <dgm:prSet/>
      <dgm:spPr/>
      <dgm:t>
        <a:bodyPr/>
        <a:lstStyle/>
        <a:p>
          <a:endParaRPr lang="en-GB"/>
        </a:p>
      </dgm:t>
    </dgm:pt>
    <dgm:pt modelId="{F6ABC977-92BC-4711-939F-99A335C09BF4}" type="sibTrans" cxnId="{CA38F70A-489C-4A86-B3B9-2AA6BEF44A46}">
      <dgm:prSet/>
      <dgm:spPr/>
      <dgm:t>
        <a:bodyPr/>
        <a:lstStyle/>
        <a:p>
          <a:endParaRPr lang="en-GB"/>
        </a:p>
      </dgm:t>
    </dgm:pt>
    <dgm:pt modelId="{0C8676E3-774A-49F9-9509-FFA4AEA7E90C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9CC67BAB-1952-460B-95B3-A4B41CC14B7D}" type="parTrans" cxnId="{D9FCFD39-9413-42FB-B91C-26922D53416A}">
      <dgm:prSet/>
      <dgm:spPr/>
      <dgm:t>
        <a:bodyPr/>
        <a:lstStyle/>
        <a:p>
          <a:endParaRPr lang="en-GB"/>
        </a:p>
      </dgm:t>
    </dgm:pt>
    <dgm:pt modelId="{EAF50CC2-DE7C-4D97-BC16-1C8848A06842}" type="sibTrans" cxnId="{D9FCFD39-9413-42FB-B91C-26922D53416A}">
      <dgm:prSet/>
      <dgm:spPr/>
      <dgm:t>
        <a:bodyPr/>
        <a:lstStyle/>
        <a:p>
          <a:endParaRPr lang="en-GB"/>
        </a:p>
      </dgm:t>
    </dgm:pt>
    <dgm:pt modelId="{2E4F5767-971C-4415-A8BF-0B6E6B956D60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7D348EA9-4819-4680-BFEE-A4E7CA0F6C0E}" type="parTrans" cxnId="{B3B10371-D0AF-44B8-8567-65F40A5583EC}">
      <dgm:prSet/>
      <dgm:spPr/>
      <dgm:t>
        <a:bodyPr/>
        <a:lstStyle/>
        <a:p>
          <a:endParaRPr lang="en-GB"/>
        </a:p>
      </dgm:t>
    </dgm:pt>
    <dgm:pt modelId="{EA47B901-2342-4BE2-AE7B-D34E08FA8EA4}" type="sibTrans" cxnId="{B3B10371-D0AF-44B8-8567-65F40A5583EC}">
      <dgm:prSet/>
      <dgm:spPr/>
      <dgm:t>
        <a:bodyPr/>
        <a:lstStyle/>
        <a:p>
          <a:endParaRPr lang="en-GB"/>
        </a:p>
      </dgm:t>
    </dgm:pt>
    <dgm:pt modelId="{A4DDCCAC-9FEA-46AE-97B1-A79D21D47C84}" type="pres">
      <dgm:prSet presAssocID="{4982DB11-9FFF-4ACC-8854-D6F0905B9660}" presName="linear" presStyleCnt="0">
        <dgm:presLayoutVars>
          <dgm:dir/>
          <dgm:animLvl val="lvl"/>
          <dgm:resizeHandles val="exact"/>
        </dgm:presLayoutVars>
      </dgm:prSet>
      <dgm:spPr/>
    </dgm:pt>
    <dgm:pt modelId="{45D496F6-76B3-4DF9-8B80-514354EA2593}" type="pres">
      <dgm:prSet presAssocID="{0B03AECB-DEA2-49CE-8656-893E36DD2D6E}" presName="parentLin" presStyleCnt="0"/>
      <dgm:spPr/>
    </dgm:pt>
    <dgm:pt modelId="{27540F52-7C2E-44EE-9264-DBDA92F9EC48}" type="pres">
      <dgm:prSet presAssocID="{0B03AECB-DEA2-49CE-8656-893E36DD2D6E}" presName="parentLeftMargin" presStyleLbl="node1" presStyleIdx="0" presStyleCnt="1"/>
      <dgm:spPr/>
    </dgm:pt>
    <dgm:pt modelId="{B30248E5-E60A-4634-B581-F5A85C23D16C}" type="pres">
      <dgm:prSet presAssocID="{0B03AECB-DEA2-49CE-8656-893E36DD2D6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70E36014-4306-473A-81C0-B827FD1C06E8}" type="pres">
      <dgm:prSet presAssocID="{0B03AECB-DEA2-49CE-8656-893E36DD2D6E}" presName="negativeSpace" presStyleCnt="0"/>
      <dgm:spPr/>
    </dgm:pt>
    <dgm:pt modelId="{E3F2039B-233D-49B2-9320-3CEBE01FC739}" type="pres">
      <dgm:prSet presAssocID="{0B03AECB-DEA2-49CE-8656-893E36DD2D6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CA38F70A-489C-4A86-B3B9-2AA6BEF44A46}" srcId="{63523C51-1308-43AF-9133-16CC840FCF86}" destId="{35069271-78EB-4888-9929-EDF45B120164}" srcOrd="0" destOrd="0" parTransId="{F8323327-CB9D-4EA0-93D0-7A9CADFE021F}" sibTransId="{F6ABC977-92BC-4711-939F-99A335C09BF4}"/>
    <dgm:cxn modelId="{B6E5380C-3A42-42DF-8AD1-450AD851F0D7}" srcId="{B044CE25-9B6C-454A-80A9-F269F068E1A0}" destId="{7E7235FB-A588-4212-8F96-ADA39FA76B08}" srcOrd="1" destOrd="0" parTransId="{0DB226D6-0F3C-4D6E-BB7A-4D8EB65B5761}" sibTransId="{A1F9BA79-1FF1-4C5F-A814-DBD3DE7DF514}"/>
    <dgm:cxn modelId="{16B95813-D071-4F47-8938-C918B3987751}" type="presOf" srcId="{105E3FA5-C009-4CB7-96D6-B55FF67A9D24}" destId="{E3F2039B-233D-49B2-9320-3CEBE01FC739}" srcOrd="0" destOrd="12" presId="urn:microsoft.com/office/officeart/2005/8/layout/list1"/>
    <dgm:cxn modelId="{1C24BB16-F8BF-48D3-9E29-516BE3B41577}" type="presOf" srcId="{0B03AECB-DEA2-49CE-8656-893E36DD2D6E}" destId="{B30248E5-E60A-4634-B581-F5A85C23D16C}" srcOrd="1" destOrd="0" presId="urn:microsoft.com/office/officeart/2005/8/layout/list1"/>
    <dgm:cxn modelId="{A5501427-0CD8-4BD2-A82E-6B18AD099F62}" type="presOf" srcId="{63523C51-1308-43AF-9133-16CC840FCF86}" destId="{E3F2039B-233D-49B2-9320-3CEBE01FC739}" srcOrd="0" destOrd="4" presId="urn:microsoft.com/office/officeart/2005/8/layout/list1"/>
    <dgm:cxn modelId="{D9FCFD39-9413-42FB-B91C-26922D53416A}" srcId="{5B5273FB-6A35-4308-B19B-E43C74C3D93B}" destId="{0C8676E3-774A-49F9-9509-FFA4AEA7E90C}" srcOrd="0" destOrd="0" parTransId="{9CC67BAB-1952-460B-95B3-A4B41CC14B7D}" sibTransId="{EAF50CC2-DE7C-4D97-BC16-1C8848A06842}"/>
    <dgm:cxn modelId="{D768235D-529F-48EC-B9DE-97EC9FEBD318}" type="presOf" srcId="{4982DB11-9FFF-4ACC-8854-D6F0905B9660}" destId="{A4DDCCAC-9FEA-46AE-97B1-A79D21D47C84}" srcOrd="0" destOrd="0" presId="urn:microsoft.com/office/officeart/2005/8/layout/list1"/>
    <dgm:cxn modelId="{0B923165-79AA-4FA0-80AF-F5055CD8E210}" srcId="{0B03AECB-DEA2-49CE-8656-893E36DD2D6E}" destId="{002BA623-BF81-4A24-B3C5-6AC1D7FF9068}" srcOrd="0" destOrd="0" parTransId="{4E3B5907-782B-4DD3-9150-F706789DBF05}" sibTransId="{BD2961BA-5A77-4354-A867-A744CA06924A}"/>
    <dgm:cxn modelId="{59F0AE4D-22B7-4477-AC8C-4D522BAC6786}" srcId="{002BA623-BF81-4A24-B3C5-6AC1D7FF9068}" destId="{63523C51-1308-43AF-9133-16CC840FCF86}" srcOrd="1" destOrd="0" parTransId="{041E3A44-31DE-4EE3-A58D-372DDE8A30C3}" sibTransId="{DC407FF8-D937-4AC2-8E93-887D2D43A9AE}"/>
    <dgm:cxn modelId="{EA081D6F-7041-4180-9CE1-D6144941F186}" srcId="{002BA623-BF81-4A24-B3C5-6AC1D7FF9068}" destId="{6CCA4045-3148-4C16-BF3A-9450185BB89E}" srcOrd="0" destOrd="0" parTransId="{205B1B29-019D-4D08-9FF8-D0FE4BDDEE91}" sibTransId="{1F533C5C-08B8-4346-8804-B58079D29A3D}"/>
    <dgm:cxn modelId="{B3B10371-D0AF-44B8-8567-65F40A5583EC}" srcId="{B044CE25-9B6C-454A-80A9-F269F068E1A0}" destId="{2E4F5767-971C-4415-A8BF-0B6E6B956D60}" srcOrd="2" destOrd="0" parTransId="{7D348EA9-4819-4680-BFEE-A4E7CA0F6C0E}" sibTransId="{EA47B901-2342-4BE2-AE7B-D34E08FA8EA4}"/>
    <dgm:cxn modelId="{46074A71-7B7E-4742-A712-112B7ED28E81}" type="presOf" srcId="{5B5273FB-6A35-4308-B19B-E43C74C3D93B}" destId="{E3F2039B-233D-49B2-9320-3CEBE01FC739}" srcOrd="0" destOrd="2" presId="urn:microsoft.com/office/officeart/2005/8/layout/list1"/>
    <dgm:cxn modelId="{62BA7451-480D-4868-A5D3-1ED387872F50}" srcId="{4982DB11-9FFF-4ACC-8854-D6F0905B9660}" destId="{0B03AECB-DEA2-49CE-8656-893E36DD2D6E}" srcOrd="0" destOrd="0" parTransId="{DD23EC00-0DE7-4E1A-B260-C8ABE20007EB}" sibTransId="{8AC689D6-09D5-4FED-B26D-665876CC6F47}"/>
    <dgm:cxn modelId="{55FEA65A-8133-4E5B-A385-92B70CB31BBC}" type="presOf" srcId="{0B03AECB-DEA2-49CE-8656-893E36DD2D6E}" destId="{27540F52-7C2E-44EE-9264-DBDA92F9EC48}" srcOrd="0" destOrd="0" presId="urn:microsoft.com/office/officeart/2005/8/layout/list1"/>
    <dgm:cxn modelId="{9AEB378C-A324-44DD-9F7A-19ADCEE8D88F}" srcId="{0B03AECB-DEA2-49CE-8656-893E36DD2D6E}" destId="{B044CE25-9B6C-454A-80A9-F269F068E1A0}" srcOrd="2" destOrd="0" parTransId="{AA269406-E81E-4343-9185-2889D41997EA}" sibTransId="{B6B42394-5AF8-46D3-9B54-C0DD1E07D5F8}"/>
    <dgm:cxn modelId="{F0254C92-B1EA-4406-AB57-0201860B78FC}" type="presOf" srcId="{0C8676E3-774A-49F9-9509-FFA4AEA7E90C}" destId="{E3F2039B-233D-49B2-9320-3CEBE01FC739}" srcOrd="0" destOrd="3" presId="urn:microsoft.com/office/officeart/2005/8/layout/list1"/>
    <dgm:cxn modelId="{1E34DC9B-5280-4B7D-862A-F24AE78AE0D9}" type="presOf" srcId="{6CCA4045-3148-4C16-BF3A-9450185BB89E}" destId="{E3F2039B-233D-49B2-9320-3CEBE01FC739}" srcOrd="0" destOrd="1" presId="urn:microsoft.com/office/officeart/2005/8/layout/list1"/>
    <dgm:cxn modelId="{F79346B5-1BD9-4B7F-BB18-7009512AA1E5}" type="presOf" srcId="{26396F6A-6A52-4985-8574-40CD4599CEA9}" destId="{E3F2039B-233D-49B2-9320-3CEBE01FC739}" srcOrd="0" destOrd="8" presId="urn:microsoft.com/office/officeart/2005/8/layout/list1"/>
    <dgm:cxn modelId="{6F73DEB8-94AD-4D3A-8D36-42E445B9B192}" type="presOf" srcId="{54FAC516-6769-4C27-A1F2-7041004D22A6}" destId="{E3F2039B-233D-49B2-9320-3CEBE01FC739}" srcOrd="0" destOrd="11" presId="urn:microsoft.com/office/officeart/2005/8/layout/list1"/>
    <dgm:cxn modelId="{2FE201BD-E84E-4768-8433-3B5323A47974}" type="presOf" srcId="{002BA623-BF81-4A24-B3C5-6AC1D7FF9068}" destId="{E3F2039B-233D-49B2-9320-3CEBE01FC739}" srcOrd="0" destOrd="0" presId="urn:microsoft.com/office/officeart/2005/8/layout/list1"/>
    <dgm:cxn modelId="{18E6DBBE-E91E-4896-A7C2-D3F7FC4AC1C1}" srcId="{0B03AECB-DEA2-49CE-8656-893E36DD2D6E}" destId="{3ED74E83-7F82-4D20-9898-C615C6540D1C}" srcOrd="1" destOrd="0" parTransId="{F00A0BEC-4A12-49F3-A63B-3E05116B24BD}" sibTransId="{DB079895-DBE1-407E-89FC-EE174FBDDC65}"/>
    <dgm:cxn modelId="{269461CA-C135-4D03-A684-3AB8057EDACE}" type="presOf" srcId="{7E7235FB-A588-4212-8F96-ADA39FA76B08}" destId="{E3F2039B-233D-49B2-9320-3CEBE01FC739}" srcOrd="0" destOrd="9" presId="urn:microsoft.com/office/officeart/2005/8/layout/list1"/>
    <dgm:cxn modelId="{4455AECD-8524-4C40-8705-94AA51D886E6}" srcId="{B044CE25-9B6C-454A-80A9-F269F068E1A0}" destId="{54FAC516-6769-4C27-A1F2-7041004D22A6}" srcOrd="3" destOrd="0" parTransId="{13087E6F-09C6-41A7-AF1B-86B3699615EB}" sibTransId="{025B408F-B683-4BEF-958C-4277EF4E53E8}"/>
    <dgm:cxn modelId="{1A84E6D1-2A17-409B-80EA-43EA3C52B197}" type="presOf" srcId="{2E4F5767-971C-4415-A8BF-0B6E6B956D60}" destId="{E3F2039B-233D-49B2-9320-3CEBE01FC739}" srcOrd="0" destOrd="10" presId="urn:microsoft.com/office/officeart/2005/8/layout/list1"/>
    <dgm:cxn modelId="{5DE42EE9-47D4-4FE7-A12A-0F141073A563}" srcId="{6CCA4045-3148-4C16-BF3A-9450185BB89E}" destId="{5B5273FB-6A35-4308-B19B-E43C74C3D93B}" srcOrd="0" destOrd="0" parTransId="{B3AEBB1D-5815-4269-AEC5-4524759631B8}" sibTransId="{E4C29026-D5CC-42F2-9B0E-A74D1D20D816}"/>
    <dgm:cxn modelId="{6B562DEC-F674-4D75-A970-C40E00E03DC7}" type="presOf" srcId="{3ED74E83-7F82-4D20-9898-C615C6540D1C}" destId="{E3F2039B-233D-49B2-9320-3CEBE01FC739}" srcOrd="0" destOrd="6" presId="urn:microsoft.com/office/officeart/2005/8/layout/list1"/>
    <dgm:cxn modelId="{283C44EE-63F1-4A19-BC94-41B5E8245B0A}" srcId="{B044CE25-9B6C-454A-80A9-F269F068E1A0}" destId="{105E3FA5-C009-4CB7-96D6-B55FF67A9D24}" srcOrd="4" destOrd="0" parTransId="{E5DAAB76-B479-4A0A-ABA3-989AECD0F6FF}" sibTransId="{9F556C0D-3FF2-4782-9DD2-E77B5E4DA4B1}"/>
    <dgm:cxn modelId="{745D8BF2-3E23-4803-A9E7-0A82A54015FD}" type="presOf" srcId="{B044CE25-9B6C-454A-80A9-F269F068E1A0}" destId="{E3F2039B-233D-49B2-9320-3CEBE01FC739}" srcOrd="0" destOrd="7" presId="urn:microsoft.com/office/officeart/2005/8/layout/list1"/>
    <dgm:cxn modelId="{2C0066F8-BD34-42BC-97AF-750935B572BA}" type="presOf" srcId="{35069271-78EB-4888-9929-EDF45B120164}" destId="{E3F2039B-233D-49B2-9320-3CEBE01FC739}" srcOrd="0" destOrd="5" presId="urn:microsoft.com/office/officeart/2005/8/layout/list1"/>
    <dgm:cxn modelId="{800380FD-427E-4A68-A836-8477E3D468F6}" srcId="{B044CE25-9B6C-454A-80A9-F269F068E1A0}" destId="{26396F6A-6A52-4985-8574-40CD4599CEA9}" srcOrd="0" destOrd="0" parTransId="{3FF24265-17E6-4EF9-8E1C-B5A59FD841DC}" sibTransId="{DEEEAC3F-DA62-415A-9942-58DE5D7A904C}"/>
    <dgm:cxn modelId="{1BF47C84-8E13-4646-8E68-D7293FE4E921}" type="presParOf" srcId="{A4DDCCAC-9FEA-46AE-97B1-A79D21D47C84}" destId="{45D496F6-76B3-4DF9-8B80-514354EA2593}" srcOrd="0" destOrd="0" presId="urn:microsoft.com/office/officeart/2005/8/layout/list1"/>
    <dgm:cxn modelId="{20CF8C47-65BC-4E8C-B69D-F0995182EDE8}" type="presParOf" srcId="{45D496F6-76B3-4DF9-8B80-514354EA2593}" destId="{27540F52-7C2E-44EE-9264-DBDA92F9EC48}" srcOrd="0" destOrd="0" presId="urn:microsoft.com/office/officeart/2005/8/layout/list1"/>
    <dgm:cxn modelId="{3D5E9C37-9EBA-4B54-A443-4A80E2C8FC67}" type="presParOf" srcId="{45D496F6-76B3-4DF9-8B80-514354EA2593}" destId="{B30248E5-E60A-4634-B581-F5A85C23D16C}" srcOrd="1" destOrd="0" presId="urn:microsoft.com/office/officeart/2005/8/layout/list1"/>
    <dgm:cxn modelId="{45D47D08-BB45-4A78-9FA0-ED7D9032EA95}" type="presParOf" srcId="{A4DDCCAC-9FEA-46AE-97B1-A79D21D47C84}" destId="{70E36014-4306-473A-81C0-B827FD1C06E8}" srcOrd="1" destOrd="0" presId="urn:microsoft.com/office/officeart/2005/8/layout/list1"/>
    <dgm:cxn modelId="{7BBB17BC-603A-4651-B42E-E59B964D22FB}" type="presParOf" srcId="{A4DDCCAC-9FEA-46AE-97B1-A79D21D47C84}" destId="{E3F2039B-233D-49B2-9320-3CEBE01FC739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3D metal: LHCb VELO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ABDC88E0-B6DD-4FCC-8462-499ABECFF158}">
      <dgm:prSet phldrT="[Text]"/>
      <dgm:spPr/>
      <dgm:t>
        <a:bodyPr/>
        <a:lstStyle/>
        <a:p>
          <a:r>
            <a:rPr lang="en-US" dirty="0"/>
            <a:t>Different designs</a:t>
          </a:r>
        </a:p>
      </dgm:t>
    </dgm:pt>
    <dgm:pt modelId="{B50B6D66-C8A3-4BC6-AF47-845C9C9D0635}" type="parTrans" cxnId="{8FA1DFC5-CCAF-4062-9931-33B53C405BFC}">
      <dgm:prSet/>
      <dgm:spPr/>
      <dgm:t>
        <a:bodyPr/>
        <a:lstStyle/>
        <a:p>
          <a:endParaRPr lang="en-GB"/>
        </a:p>
      </dgm:t>
    </dgm:pt>
    <dgm:pt modelId="{26B575E8-8324-405C-8074-3BFB02E535B7}" type="sibTrans" cxnId="{8FA1DFC5-CCAF-4062-9931-33B53C405BFC}">
      <dgm:prSet/>
      <dgm:spPr/>
      <dgm:t>
        <a:bodyPr/>
        <a:lstStyle/>
        <a:p>
          <a:endParaRPr lang="en-GB"/>
        </a:p>
      </dgm:t>
    </dgm:pt>
    <dgm:pt modelId="{81468A4A-35C6-4AB5-9BB5-26D4201F6F3A}">
      <dgm:prSet phldrT="[Text]"/>
      <dgm:spPr/>
      <dgm:t>
        <a:bodyPr/>
        <a:lstStyle/>
        <a:p>
          <a:r>
            <a:rPr lang="en-US" dirty="0"/>
            <a:t>Squared tube and connector prototypes</a:t>
          </a:r>
        </a:p>
      </dgm:t>
    </dgm:pt>
    <dgm:pt modelId="{FD1C9045-8B3F-489F-B40A-06B848EDBA37}" type="parTrans" cxnId="{EC64B24B-CBE9-4DFF-8EE6-9AD8C7D15344}">
      <dgm:prSet/>
      <dgm:spPr/>
      <dgm:t>
        <a:bodyPr/>
        <a:lstStyle/>
        <a:p>
          <a:endParaRPr lang="en-GB"/>
        </a:p>
      </dgm:t>
    </dgm:pt>
    <dgm:pt modelId="{E018E427-33DB-47DC-9591-8CFC15F7ADE9}" type="sibTrans" cxnId="{EC64B24B-CBE9-4DFF-8EE6-9AD8C7D15344}">
      <dgm:prSet/>
      <dgm:spPr/>
      <dgm:t>
        <a:bodyPr/>
        <a:lstStyle/>
        <a:p>
          <a:endParaRPr lang="en-GB"/>
        </a:p>
      </dgm:t>
    </dgm:pt>
    <dgm:pt modelId="{3935D321-A70D-498D-8A38-759A7769E7EA}">
      <dgm:prSet phldrT="[Text]"/>
      <dgm:spPr/>
      <dgm:t>
        <a:bodyPr/>
        <a:lstStyle/>
        <a:p>
          <a:r>
            <a:rPr lang="en-US" dirty="0"/>
            <a:t>X-ray tomography via </a:t>
          </a:r>
          <a:r>
            <a:rPr lang="en-US" dirty="0">
              <a:hlinkClick xmlns:r="http://schemas.openxmlformats.org/officeDocument/2006/relationships" r:id="rId1"/>
            </a:rPr>
            <a:t>NXCT</a:t>
          </a:r>
          <a:endParaRPr lang="en-US" dirty="0"/>
        </a:p>
      </dgm:t>
    </dgm:pt>
    <dgm:pt modelId="{AFF82D84-AD1D-4EDE-9EEE-A22EC458362D}" type="parTrans" cxnId="{F0AF48C5-AAE7-4075-A7B8-529B7F56F8E8}">
      <dgm:prSet/>
      <dgm:spPr/>
      <dgm:t>
        <a:bodyPr/>
        <a:lstStyle/>
        <a:p>
          <a:endParaRPr lang="en-GB"/>
        </a:p>
      </dgm:t>
    </dgm:pt>
    <dgm:pt modelId="{542FF056-5915-4EEF-9944-DA70B1796343}" type="sibTrans" cxnId="{F0AF48C5-AAE7-4075-A7B8-529B7F56F8E8}">
      <dgm:prSet/>
      <dgm:spPr/>
      <dgm:t>
        <a:bodyPr/>
        <a:lstStyle/>
        <a:p>
          <a:endParaRPr lang="en-GB"/>
        </a:p>
      </dgm:t>
    </dgm:pt>
    <dgm:pt modelId="{AE6F2902-897A-4DE8-84BC-4E48BBF6982D}">
      <dgm:prSet phldrT="[Text]"/>
      <dgm:spPr/>
      <dgm:t>
        <a:bodyPr/>
        <a:lstStyle/>
        <a:p>
          <a:r>
            <a:rPr lang="en-US" dirty="0"/>
            <a:t>U-shaped design</a:t>
          </a:r>
        </a:p>
      </dgm:t>
    </dgm:pt>
    <dgm:pt modelId="{F4DDA422-0D88-4F05-8D24-A4D3DAE85A8A}" type="parTrans" cxnId="{C57A7360-C0AA-41E5-9D48-D66B144FAB7E}">
      <dgm:prSet/>
      <dgm:spPr/>
      <dgm:t>
        <a:bodyPr/>
        <a:lstStyle/>
        <a:p>
          <a:endParaRPr lang="en-GB"/>
        </a:p>
      </dgm:t>
    </dgm:pt>
    <dgm:pt modelId="{56AECD04-0ECB-4AAD-AADC-6728CB6C196F}" type="sibTrans" cxnId="{C57A7360-C0AA-41E5-9D48-D66B144FAB7E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E2F2EC3C-891E-49BA-B560-E71B292C9C10}" type="presOf" srcId="{81468A4A-35C6-4AB5-9BB5-26D4201F6F3A}" destId="{4BB89884-CE97-4452-B52D-24ACA0EF22AA}" srcOrd="0" destOrd="2" presId="urn:microsoft.com/office/officeart/2005/8/layout/list1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C57A7360-C0AA-41E5-9D48-D66B144FAB7E}" srcId="{ABDC88E0-B6DD-4FCC-8462-499ABECFF158}" destId="{AE6F2902-897A-4DE8-84BC-4E48BBF6982D}" srcOrd="0" destOrd="0" parTransId="{F4DDA422-0D88-4F05-8D24-A4D3DAE85A8A}" sibTransId="{56AECD04-0ECB-4AAD-AADC-6728CB6C196F}"/>
    <dgm:cxn modelId="{EB66774A-9DA5-459C-8AF3-EF0E9B107DED}" type="presOf" srcId="{AE6F2902-897A-4DE8-84BC-4E48BBF6982D}" destId="{4BB89884-CE97-4452-B52D-24ACA0EF22AA}" srcOrd="0" destOrd="1" presId="urn:microsoft.com/office/officeart/2005/8/layout/list1"/>
    <dgm:cxn modelId="{EC64B24B-CBE9-4DFF-8EE6-9AD8C7D15344}" srcId="{ABDC88E0-B6DD-4FCC-8462-499ABECFF158}" destId="{81468A4A-35C6-4AB5-9BB5-26D4201F6F3A}" srcOrd="1" destOrd="0" parTransId="{FD1C9045-8B3F-489F-B40A-06B848EDBA37}" sibTransId="{E018E427-33DB-47DC-9591-8CFC15F7ADE9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2D64D48D-FC91-4C87-B5D3-EEEF1A3DF2F3}" type="presOf" srcId="{3935D321-A70D-498D-8A38-759A7769E7EA}" destId="{4BB89884-CE97-4452-B52D-24ACA0EF22AA}" srcOrd="0" destOrd="3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F0AF48C5-AAE7-4075-A7B8-529B7F56F8E8}" srcId="{E68BC455-653C-467A-B073-FADDF464823E}" destId="{3935D321-A70D-498D-8A38-759A7769E7EA}" srcOrd="1" destOrd="0" parTransId="{AFF82D84-AD1D-4EDE-9EEE-A22EC458362D}" sibTransId="{542FF056-5915-4EEF-9944-DA70B1796343}"/>
    <dgm:cxn modelId="{8FA1DFC5-CCAF-4062-9931-33B53C405BFC}" srcId="{E68BC455-653C-467A-B073-FADDF464823E}" destId="{ABDC88E0-B6DD-4FCC-8462-499ABECFF158}" srcOrd="0" destOrd="0" parTransId="{B50B6D66-C8A3-4BC6-AF47-845C9C9D0635}" sibTransId="{26B575E8-8324-405C-8074-3BFB02E535B7}"/>
    <dgm:cxn modelId="{A2C405D1-32D9-44DC-B66D-2A9F5D7FC6B8}" type="presOf" srcId="{ABDC88E0-B6DD-4FCC-8462-499ABECFF158}" destId="{4BB89884-CE97-4452-B52D-24ACA0EF22AA}" srcOrd="0" destOrd="0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3D metal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78E869-3965-4454-8AFF-F39F28A163E0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CE1EDA9C-A996-48FE-93B8-069440BEB80B}" type="parTrans" cxnId="{665209FA-9B66-40B5-97AE-3DCB0FBBB789}">
      <dgm:prSet/>
      <dgm:spPr/>
      <dgm:t>
        <a:bodyPr/>
        <a:lstStyle/>
        <a:p>
          <a:endParaRPr lang="en-GB"/>
        </a:p>
      </dgm:t>
    </dgm:pt>
    <dgm:pt modelId="{22591596-725C-4CB2-9D21-FC549246D266}" type="sibTrans" cxnId="{665209FA-9B66-40B5-97AE-3DCB0FBBB789}">
      <dgm:prSet/>
      <dgm:spPr/>
      <dgm:t>
        <a:bodyPr/>
        <a:lstStyle/>
        <a:p>
          <a:endParaRPr lang="en-GB"/>
        </a:p>
      </dgm:t>
    </dgm:pt>
    <dgm:pt modelId="{5B933DC7-826A-40CD-94A9-4A4EF5C5EBFC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40A5FAF3-C3F2-4A16-9FBB-EC4A45A9C95A}" type="parTrans" cxnId="{4341BFF7-853F-40D3-BDF4-8578D00B6C49}">
      <dgm:prSet/>
      <dgm:spPr/>
      <dgm:t>
        <a:bodyPr/>
        <a:lstStyle/>
        <a:p>
          <a:endParaRPr lang="en-GB"/>
        </a:p>
      </dgm:t>
    </dgm:pt>
    <dgm:pt modelId="{F13786B4-182B-4AA6-B173-E3017EA9AB0F}" type="sibTrans" cxnId="{4341BFF7-853F-40D3-BDF4-8578D00B6C49}">
      <dgm:prSet/>
      <dgm:spPr/>
      <dgm:t>
        <a:bodyPr/>
        <a:lstStyle/>
        <a:p>
          <a:endParaRPr lang="en-GB"/>
        </a:p>
      </dgm:t>
    </dgm:pt>
    <dgm:pt modelId="{32C540FB-8C08-4E15-8524-1F70A89E61FB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BC4D0C7-77A9-4932-AC43-C31CCE1951F9}" type="parTrans" cxnId="{AC6F0AF9-A7FA-43C1-BEE4-4988FD84E563}">
      <dgm:prSet/>
      <dgm:spPr/>
      <dgm:t>
        <a:bodyPr/>
        <a:lstStyle/>
        <a:p>
          <a:endParaRPr lang="en-GB"/>
        </a:p>
      </dgm:t>
    </dgm:pt>
    <dgm:pt modelId="{3CEE4C5E-08FA-4003-9FE3-748C61CAA37C}" type="sibTrans" cxnId="{AC6F0AF9-A7FA-43C1-BEE4-4988FD84E563}">
      <dgm:prSet/>
      <dgm:spPr/>
      <dgm:t>
        <a:bodyPr/>
        <a:lstStyle/>
        <a:p>
          <a:endParaRPr lang="en-GB"/>
        </a:p>
      </dgm:t>
    </dgm:pt>
    <dgm:pt modelId="{547AB6A2-C5FC-4751-AAFA-EF1B35993FB3}">
      <dgm:prSet phldrT="[Text]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ECC69C37-DCA2-4625-9415-03169112D60A}" type="parTrans" cxnId="{1882DAC1-9750-4959-AEC1-2E437446060B}">
      <dgm:prSet/>
      <dgm:spPr/>
      <dgm:t>
        <a:bodyPr/>
        <a:lstStyle/>
        <a:p>
          <a:endParaRPr lang="en-GB"/>
        </a:p>
      </dgm:t>
    </dgm:pt>
    <dgm:pt modelId="{02D06069-525D-4A7F-B2CA-6D64DB4A0E9A}" type="sibTrans" cxnId="{1882DAC1-9750-4959-AEC1-2E437446060B}">
      <dgm:prSet/>
      <dgm:spPr/>
      <dgm:t>
        <a:bodyPr/>
        <a:lstStyle/>
        <a:p>
          <a:endParaRPr lang="en-GB"/>
        </a:p>
      </dgm:t>
    </dgm:pt>
    <dgm:pt modelId="{86C60C9B-F84D-48DA-BB2A-BE2E08CB153A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4EE52C11-ED94-4023-A3B8-35B38E5D3D5A}" type="parTrans" cxnId="{EF0A1564-2920-4C4E-86D7-C4B42DB06948}">
      <dgm:prSet/>
      <dgm:spPr/>
      <dgm:t>
        <a:bodyPr/>
        <a:lstStyle/>
        <a:p>
          <a:endParaRPr lang="en-GB"/>
        </a:p>
      </dgm:t>
    </dgm:pt>
    <dgm:pt modelId="{F55D7D54-D2FB-4632-9438-7C16672D9010}" type="sibTrans" cxnId="{EF0A1564-2920-4C4E-86D7-C4B42DB06948}">
      <dgm:prSet/>
      <dgm:spPr/>
      <dgm:t>
        <a:bodyPr/>
        <a:lstStyle/>
        <a:p>
          <a:endParaRPr lang="en-GB"/>
        </a:p>
      </dgm:t>
    </dgm:pt>
    <dgm:pt modelId="{9A0EEC7C-5B55-4C02-8DC2-9B3F04C99F77}">
      <dgm:prSet phldrT="[Text]"/>
      <dgm:spPr/>
      <dgm:t>
        <a:bodyPr/>
        <a:lstStyle/>
        <a:p>
          <a:r>
            <a:rPr lang="en-US" b="0" i="0" dirty="0"/>
            <a:t>U-like design</a:t>
          </a:r>
        </a:p>
      </dgm:t>
    </dgm:pt>
    <dgm:pt modelId="{C21F57A5-CC0C-420E-8F21-2C3665013B1F}" type="parTrans" cxnId="{A927A9B1-12A5-4060-8BDD-B0EA8EDB0572}">
      <dgm:prSet/>
      <dgm:spPr/>
      <dgm:t>
        <a:bodyPr/>
        <a:lstStyle/>
        <a:p>
          <a:endParaRPr lang="en-GB"/>
        </a:p>
      </dgm:t>
    </dgm:pt>
    <dgm:pt modelId="{D7D09A8B-208C-4012-883D-AB6B636B7B23}" type="sibTrans" cxnId="{A927A9B1-12A5-4060-8BDD-B0EA8EDB0572}">
      <dgm:prSet/>
      <dgm:spPr/>
      <dgm:t>
        <a:bodyPr/>
        <a:lstStyle/>
        <a:p>
          <a:endParaRPr lang="en-GB"/>
        </a:p>
      </dgm:t>
    </dgm:pt>
    <dgm:pt modelId="{0F450198-8103-4466-B90E-06C804197357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F9E26978-AAFF-4AF4-993A-57528C4808CB}" type="parTrans" cxnId="{BE71A3EE-021F-4F4E-A1C3-8F2982936FDD}">
      <dgm:prSet/>
      <dgm:spPr/>
      <dgm:t>
        <a:bodyPr/>
        <a:lstStyle/>
        <a:p>
          <a:endParaRPr lang="en-GB"/>
        </a:p>
      </dgm:t>
    </dgm:pt>
    <dgm:pt modelId="{5057E477-8861-470B-9DD1-453707BA9A62}" type="sibTrans" cxnId="{BE71A3EE-021F-4F4E-A1C3-8F2982936FDD}">
      <dgm:prSet/>
      <dgm:spPr/>
      <dgm:t>
        <a:bodyPr/>
        <a:lstStyle/>
        <a:p>
          <a:endParaRPr lang="en-GB"/>
        </a:p>
      </dgm:t>
    </dgm:pt>
    <dgm:pt modelId="{2CB30966-92AB-4F48-9E90-B4D3C0380429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6BD2589-2077-4CFE-AB32-343B9D13B84D}" type="parTrans" cxnId="{ED373F32-1AC8-4AD1-8D79-9E6A12B8D1DF}">
      <dgm:prSet/>
      <dgm:spPr/>
      <dgm:t>
        <a:bodyPr/>
        <a:lstStyle/>
        <a:p>
          <a:endParaRPr lang="en-GB"/>
        </a:p>
      </dgm:t>
    </dgm:pt>
    <dgm:pt modelId="{EE1F9A59-F1AC-4AA2-A7F1-80CE38CA2314}" type="sibTrans" cxnId="{ED373F32-1AC8-4AD1-8D79-9E6A12B8D1DF}">
      <dgm:prSet/>
      <dgm:spPr/>
      <dgm:t>
        <a:bodyPr/>
        <a:lstStyle/>
        <a:p>
          <a:endParaRPr lang="en-GB"/>
        </a:p>
      </dgm:t>
    </dgm:pt>
    <dgm:pt modelId="{077A090F-DBF9-4BBE-ADFE-8C6B7AFF85E4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5ACDC04B-AD84-433B-BA56-313513396A81}" type="parTrans" cxnId="{9852CB9D-A9AE-493D-BB56-A55D5AE5B2BD}">
      <dgm:prSet/>
      <dgm:spPr/>
      <dgm:t>
        <a:bodyPr/>
        <a:lstStyle/>
        <a:p>
          <a:endParaRPr lang="en-GB"/>
        </a:p>
      </dgm:t>
    </dgm:pt>
    <dgm:pt modelId="{1A42FAA5-F731-478E-8BFE-B3801F36EF03}" type="sibTrans" cxnId="{9852CB9D-A9AE-493D-BB56-A55D5AE5B2BD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2"/>
      <dgm:spPr/>
    </dgm:pt>
    <dgm:pt modelId="{5F2E1E99-2920-40CB-B94D-1EC36410D045}" type="pres">
      <dgm:prSet presAssocID="{E68BC455-653C-467A-B073-FADDF464823E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2">
        <dgm:presLayoutVars>
          <dgm:bulletEnabled val="1"/>
        </dgm:presLayoutVars>
      </dgm:prSet>
      <dgm:spPr/>
    </dgm:pt>
    <dgm:pt modelId="{962307D4-E37C-420D-BE90-18ADEEE33548}" type="pres">
      <dgm:prSet presAssocID="{E1A10E3C-A258-4340-89F6-EF568F87B571}" presName="spaceBetweenRectangles" presStyleCnt="0"/>
      <dgm:spPr/>
    </dgm:pt>
    <dgm:pt modelId="{32151332-FAA6-4F47-9C92-C6FC287577B6}" type="pres">
      <dgm:prSet presAssocID="{9A0EEC7C-5B55-4C02-8DC2-9B3F04C99F77}" presName="parentLin" presStyleCnt="0"/>
      <dgm:spPr/>
    </dgm:pt>
    <dgm:pt modelId="{A10B81AB-6030-456F-B9AA-DFA86B934A76}" type="pres">
      <dgm:prSet presAssocID="{9A0EEC7C-5B55-4C02-8DC2-9B3F04C99F77}" presName="parentLeftMargin" presStyleLbl="node1" presStyleIdx="0" presStyleCnt="2"/>
      <dgm:spPr/>
    </dgm:pt>
    <dgm:pt modelId="{CD851CFD-87F1-4CC3-81EA-2390778C10BA}" type="pres">
      <dgm:prSet presAssocID="{9A0EEC7C-5B55-4C02-8DC2-9B3F04C99F7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B30E62C5-9C58-429E-B8B8-858584A2A3C8}" type="pres">
      <dgm:prSet presAssocID="{9A0EEC7C-5B55-4C02-8DC2-9B3F04C99F77}" presName="negativeSpace" presStyleCnt="0"/>
      <dgm:spPr/>
    </dgm:pt>
    <dgm:pt modelId="{80A0E605-4853-47B2-AD77-4A570D336C9C}" type="pres">
      <dgm:prSet presAssocID="{9A0EEC7C-5B55-4C02-8DC2-9B3F04C99F77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ED4B7A06-0B24-45D1-A3BB-EC2FEE31F3FA}" type="presOf" srcId="{86C60C9B-F84D-48DA-BB2A-BE2E08CB153A}" destId="{80A0E605-4853-47B2-AD77-4A570D336C9C}" srcOrd="0" destOrd="1" presId="urn:microsoft.com/office/officeart/2005/8/layout/list1"/>
    <dgm:cxn modelId="{57A90115-6438-429F-B052-1F792D281D8B}" type="presOf" srcId="{9A0EEC7C-5B55-4C02-8DC2-9B3F04C99F77}" destId="{CD851CFD-87F1-4CC3-81EA-2390778C10BA}" srcOrd="1" destOrd="0" presId="urn:microsoft.com/office/officeart/2005/8/layout/list1"/>
    <dgm:cxn modelId="{F85EC921-F6D6-4557-A87C-09AEE1537125}" type="presOf" srcId="{5B933DC7-826A-40CD-94A9-4A4EF5C5EBFC}" destId="{4BB89884-CE97-4452-B52D-24ACA0EF22AA}" srcOrd="0" destOrd="1" presId="urn:microsoft.com/office/officeart/2005/8/layout/list1"/>
    <dgm:cxn modelId="{ED373F32-1AC8-4AD1-8D79-9E6A12B8D1DF}" srcId="{E68BC455-653C-467A-B073-FADDF464823E}" destId="{2CB30966-92AB-4F48-9E90-B4D3C0380429}" srcOrd="5" destOrd="0" parTransId="{A6BD2589-2077-4CFE-AB32-343B9D13B84D}" sibTransId="{EE1F9A59-F1AC-4AA2-A7F1-80CE38CA2314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EF0A1564-2920-4C4E-86D7-C4B42DB06948}" srcId="{9A0EEC7C-5B55-4C02-8DC2-9B3F04C99F77}" destId="{86C60C9B-F84D-48DA-BB2A-BE2E08CB153A}" srcOrd="1" destOrd="0" parTransId="{4EE52C11-ED94-4023-A3B8-35B38E5D3D5A}" sibTransId="{F55D7D54-D2FB-4632-9438-7C16672D9010}"/>
    <dgm:cxn modelId="{F377BD5A-6577-4DCE-9C00-B1EF273BF9D1}" type="presOf" srcId="{32C540FB-8C08-4E15-8524-1F70A89E61FB}" destId="{4BB89884-CE97-4452-B52D-24ACA0EF22AA}" srcOrd="0" destOrd="2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A9AE638B-B195-4E6D-8FFC-48EC0155EF5F}" type="presOf" srcId="{2CB30966-92AB-4F48-9E90-B4D3C0380429}" destId="{4BB89884-CE97-4452-B52D-24ACA0EF22AA}" srcOrd="0" destOrd="5" presId="urn:microsoft.com/office/officeart/2005/8/layout/list1"/>
    <dgm:cxn modelId="{9852CB9D-A9AE-493D-BB56-A55D5AE5B2BD}" srcId="{E68BC455-653C-467A-B073-FADDF464823E}" destId="{077A090F-DBF9-4BBE-ADFE-8C6B7AFF85E4}" srcOrd="4" destOrd="0" parTransId="{5ACDC04B-AD84-433B-BA56-313513396A81}" sibTransId="{1A42FAA5-F731-478E-8BFE-B3801F36EF03}"/>
    <dgm:cxn modelId="{A927A9B1-12A5-4060-8BDD-B0EA8EDB0572}" srcId="{C52E8058-854B-4E05-8F35-3FD95788A1B4}" destId="{9A0EEC7C-5B55-4C02-8DC2-9B3F04C99F77}" srcOrd="1" destOrd="0" parTransId="{C21F57A5-CC0C-420E-8F21-2C3665013B1F}" sibTransId="{D7D09A8B-208C-4012-883D-AB6B636B7B23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6F621BC1-4E51-4552-84D2-2D35193379B3}" type="presOf" srcId="{9A0EEC7C-5B55-4C02-8DC2-9B3F04C99F77}" destId="{A10B81AB-6030-456F-B9AA-DFA86B934A76}" srcOrd="0" destOrd="0" presId="urn:microsoft.com/office/officeart/2005/8/layout/list1"/>
    <dgm:cxn modelId="{1882DAC1-9750-4959-AEC1-2E437446060B}" srcId="{9A0EEC7C-5B55-4C02-8DC2-9B3F04C99F77}" destId="{547AB6A2-C5FC-4751-AAFA-EF1B35993FB3}" srcOrd="0" destOrd="0" parTransId="{ECC69C37-DCA2-4625-9415-03169112D60A}" sibTransId="{02D06069-525D-4A7F-B2CA-6D64DB4A0E9A}"/>
    <dgm:cxn modelId="{4D9B41E2-7984-4025-AF98-95DD2C2AD05F}" type="presOf" srcId="{077A090F-DBF9-4BBE-ADFE-8C6B7AFF85E4}" destId="{4BB89884-CE97-4452-B52D-24ACA0EF22AA}" srcOrd="0" destOrd="4" presId="urn:microsoft.com/office/officeart/2005/8/layout/list1"/>
    <dgm:cxn modelId="{BE71A3EE-021F-4F4E-A1C3-8F2982936FDD}" srcId="{E68BC455-653C-467A-B073-FADDF464823E}" destId="{0F450198-8103-4466-B90E-06C804197357}" srcOrd="3" destOrd="0" parTransId="{F9E26978-AAFF-4AF4-993A-57528C4808CB}" sibTransId="{5057E477-8861-470B-9DD1-453707BA9A62}"/>
    <dgm:cxn modelId="{4341BFF7-853F-40D3-BDF4-8578D00B6C49}" srcId="{E68BC455-653C-467A-B073-FADDF464823E}" destId="{5B933DC7-826A-40CD-94A9-4A4EF5C5EBFC}" srcOrd="1" destOrd="0" parTransId="{40A5FAF3-C3F2-4A16-9FBB-EC4A45A9C95A}" sibTransId="{F13786B4-182B-4AA6-B173-E3017EA9AB0F}"/>
    <dgm:cxn modelId="{AC6F0AF9-A7FA-43C1-BEE4-4988FD84E563}" srcId="{E68BC455-653C-467A-B073-FADDF464823E}" destId="{32C540FB-8C08-4E15-8524-1F70A89E61FB}" srcOrd="2" destOrd="0" parTransId="{0BC4D0C7-77A9-4932-AC43-C31CCE1951F9}" sibTransId="{3CEE4C5E-08FA-4003-9FE3-748C61CAA37C}"/>
    <dgm:cxn modelId="{665209FA-9B66-40B5-97AE-3DCB0FBBB789}" srcId="{E68BC455-653C-467A-B073-FADDF464823E}" destId="{D778E869-3965-4454-8AFF-F39F28A163E0}" srcOrd="0" destOrd="0" parTransId="{CE1EDA9C-A996-48FE-93B8-069440BEB80B}" sibTransId="{22591596-725C-4CB2-9D21-FC549246D266}"/>
    <dgm:cxn modelId="{C19A73FA-787C-4DEE-AFF0-EDBBB55BD4D2}" type="presOf" srcId="{0F450198-8103-4466-B90E-06C804197357}" destId="{4BB89884-CE97-4452-B52D-24ACA0EF22AA}" srcOrd="0" destOrd="3" presId="urn:microsoft.com/office/officeart/2005/8/layout/list1"/>
    <dgm:cxn modelId="{FB39FFFA-DD7B-4E5B-B3B8-BE4D3892B118}" type="presOf" srcId="{D778E869-3965-4454-8AFF-F39F28A163E0}" destId="{4BB89884-CE97-4452-B52D-24ACA0EF22AA}" srcOrd="0" destOrd="0" presId="urn:microsoft.com/office/officeart/2005/8/layout/list1"/>
    <dgm:cxn modelId="{C5D818FD-B289-4570-A44E-C46B809E45A2}" type="presOf" srcId="{547AB6A2-C5FC-4751-AAFA-EF1B35993FB3}" destId="{80A0E605-4853-47B2-AD77-4A570D336C9C}" srcOrd="0" destOrd="0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  <dgm:cxn modelId="{D05C2581-1A86-4979-9100-1853AF91D550}" type="presParOf" srcId="{361DBF59-2DEF-42F1-A323-8C76D3AF7E25}" destId="{962307D4-E37C-420D-BE90-18ADEEE33548}" srcOrd="3" destOrd="0" presId="urn:microsoft.com/office/officeart/2005/8/layout/list1"/>
    <dgm:cxn modelId="{1E00CCA5-1BA2-4892-89C2-C6B543732859}" type="presParOf" srcId="{361DBF59-2DEF-42F1-A323-8C76D3AF7E25}" destId="{32151332-FAA6-4F47-9C92-C6FC287577B6}" srcOrd="4" destOrd="0" presId="urn:microsoft.com/office/officeart/2005/8/layout/list1"/>
    <dgm:cxn modelId="{DD82DACB-1B43-4E35-BED0-C62980710516}" type="presParOf" srcId="{32151332-FAA6-4F47-9C92-C6FC287577B6}" destId="{A10B81AB-6030-456F-B9AA-DFA86B934A76}" srcOrd="0" destOrd="0" presId="urn:microsoft.com/office/officeart/2005/8/layout/list1"/>
    <dgm:cxn modelId="{DAB73FB5-9399-4593-9CA8-4F5F636F7420}" type="presParOf" srcId="{32151332-FAA6-4F47-9C92-C6FC287577B6}" destId="{CD851CFD-87F1-4CC3-81EA-2390778C10BA}" srcOrd="1" destOrd="0" presId="urn:microsoft.com/office/officeart/2005/8/layout/list1"/>
    <dgm:cxn modelId="{08CF79B6-457E-41B8-8E58-93BC73344644}" type="presParOf" srcId="{361DBF59-2DEF-42F1-A323-8C76D3AF7E25}" destId="{B30E62C5-9C58-429E-B8B8-858584A2A3C8}" srcOrd="5" destOrd="0" presId="urn:microsoft.com/office/officeart/2005/8/layout/list1"/>
    <dgm:cxn modelId="{7AF9815D-1BB0-45F2-82A1-524F6AEB3CE4}" type="presParOf" srcId="{361DBF59-2DEF-42F1-A323-8C76D3AF7E25}" destId="{80A0E605-4853-47B2-AD77-4A570D336C9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3D metal: LHCb VELO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ABDC88E0-B6DD-4FCC-8462-499ABECFF158}">
      <dgm:prSet phldrT="[Text]"/>
      <dgm:spPr/>
      <dgm:t>
        <a:bodyPr/>
        <a:lstStyle/>
        <a:p>
          <a:r>
            <a:rPr lang="en-US" dirty="0"/>
            <a:t>New samples received in the last weeks</a:t>
          </a:r>
        </a:p>
      </dgm:t>
    </dgm:pt>
    <dgm:pt modelId="{B50B6D66-C8A3-4BC6-AF47-845C9C9D0635}" type="parTrans" cxnId="{8FA1DFC5-CCAF-4062-9931-33B53C405BFC}">
      <dgm:prSet/>
      <dgm:spPr/>
      <dgm:t>
        <a:bodyPr/>
        <a:lstStyle/>
        <a:p>
          <a:endParaRPr lang="en-GB"/>
        </a:p>
      </dgm:t>
    </dgm:pt>
    <dgm:pt modelId="{26B575E8-8324-405C-8074-3BFB02E535B7}" type="sibTrans" cxnId="{8FA1DFC5-CCAF-4062-9931-33B53C405BFC}">
      <dgm:prSet/>
      <dgm:spPr/>
      <dgm:t>
        <a:bodyPr/>
        <a:lstStyle/>
        <a:p>
          <a:endParaRPr lang="en-GB"/>
        </a:p>
      </dgm:t>
    </dgm:pt>
    <dgm:pt modelId="{0C06CCF7-3D65-4A75-8A02-EB4D16347B6F}">
      <dgm:prSet phldrT="[Text]"/>
      <dgm:spPr/>
      <dgm:t>
        <a:bodyPr/>
        <a:lstStyle/>
        <a:p>
          <a:r>
            <a:rPr lang="en-US" dirty="0" err="1"/>
            <a:t>Additure</a:t>
          </a:r>
          <a:r>
            <a:rPr lang="en-US" dirty="0"/>
            <a:t>:</a:t>
          </a:r>
        </a:p>
      </dgm:t>
    </dgm:pt>
    <dgm:pt modelId="{03EFD073-C1B0-41EF-85F3-BC10D5869E0D}" type="parTrans" cxnId="{D12406A7-FEDD-4654-AE73-CC9CC2A29B5B}">
      <dgm:prSet/>
      <dgm:spPr/>
      <dgm:t>
        <a:bodyPr/>
        <a:lstStyle/>
        <a:p>
          <a:endParaRPr lang="en-GB"/>
        </a:p>
      </dgm:t>
    </dgm:pt>
    <dgm:pt modelId="{7A7DD28E-00AB-43BF-8E1B-300FB0D32203}" type="sibTrans" cxnId="{D12406A7-FEDD-4654-AE73-CC9CC2A29B5B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C8ADAA73-1FEC-4BDD-962C-78BF51241855}">
          <dgm:prSet phldrT="[Text]"/>
          <dgm:spPr/>
          <dgm:t>
            <a:bodyPr/>
            <a:lstStyle/>
            <a:p>
              <a:r>
                <a:rPr lang="en-US" dirty="0"/>
                <a:t>Simple straight samples printed at different angles (0-</a:t>
              </a:r>
              <a14:m>
                <m:oMath xmlns:m="http://schemas.openxmlformats.org/officeDocument/2006/math">
                  <m:sSup>
                    <m:sSupPr>
                      <m:ctrlPr>
                        <a:rPr lang="en-GB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90</m:t>
                      </m:r>
                    </m:e>
                    <m: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∘</m:t>
                      </m:r>
                    </m:sup>
                  </m:sSup>
                  <m:r>
                    <a:rPr lang="en-GB" b="0" i="0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endParaRPr lang="en-US" dirty="0"/>
            </a:p>
          </dgm:t>
        </dgm:pt>
      </mc:Choice>
      <mc:Fallback xmlns="">
        <dgm:pt modelId="{C8ADAA73-1FEC-4BDD-962C-78BF51241855}">
          <dgm:prSet phldrT="[Text]"/>
          <dgm:spPr/>
          <dgm:t>
            <a:bodyPr/>
            <a:lstStyle/>
            <a:p>
              <a:r>
                <a:rPr lang="en-US" dirty="0"/>
                <a:t>Simple straight samples printed at different angles (0-</a:t>
              </a:r>
              <a:r>
                <a:rPr lang="en-GB" b="0" i="0">
                  <a:latin typeface="Cambria Math" panose="02040503050406030204" pitchFamily="18" charset="0"/>
                </a:rPr>
                <a:t>90^∘)</a:t>
              </a:r>
              <a:endParaRPr lang="en-US" dirty="0"/>
            </a:p>
          </dgm:t>
        </dgm:pt>
      </mc:Fallback>
    </mc:AlternateContent>
    <dgm:pt modelId="{4C14CE6D-C909-477F-A610-250ECE39B2BD}" type="parTrans" cxnId="{07846542-5D9A-4B3A-8A69-48DBC97F51B6}">
      <dgm:prSet/>
      <dgm:spPr/>
      <dgm:t>
        <a:bodyPr/>
        <a:lstStyle/>
        <a:p>
          <a:endParaRPr lang="en-GB"/>
        </a:p>
      </dgm:t>
    </dgm:pt>
    <dgm:pt modelId="{35606D9A-BEDC-43BF-9F32-063C0D6F493D}" type="sibTrans" cxnId="{07846542-5D9A-4B3A-8A69-48DBC97F51B6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6B5A5D84-8172-40B8-9946-DFDEEF09EA0E}">
          <dgm:prSet phldrT="[Text]"/>
          <dgm:spPr/>
          <dgm:t>
            <a:bodyPr/>
            <a:lstStyle/>
            <a:p>
              <a:r>
                <a:rPr lang="en-US" dirty="0"/>
                <a:t>Samples from &gt;</a:t>
              </a:r>
              <a14:m>
                <m:oMath xmlns:m="http://schemas.openxmlformats.org/officeDocument/2006/math">
                  <m:sSup>
                    <m:sSupPr>
                      <m:ctrlPr>
                        <a:rPr lang="en-US" i="1" dirty="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30</m:t>
                      </m:r>
                    </m:e>
                    <m:sup>
                      <m:r>
                        <a:rPr lang="en-US" i="1" dirty="0" smtClean="0">
                          <a:latin typeface="Cambria Math" panose="02040503050406030204" pitchFamily="18" charset="0"/>
                        </a:rPr>
                        <m:t>∘</m:t>
                      </m:r>
                    </m:sup>
                  </m:sSup>
                </m:oMath>
              </a14:m>
              <a:r>
                <a:rPr lang="en-US" dirty="0"/>
                <a:t> are more likely to be open (no blockage)</a:t>
              </a:r>
            </a:p>
          </dgm:t>
        </dgm:pt>
      </mc:Choice>
      <mc:Fallback xmlns="">
        <dgm:pt modelId="{6B5A5D84-8172-40B8-9946-DFDEEF09EA0E}">
          <dgm:prSet phldrT="[Text]"/>
          <dgm:spPr/>
          <dgm:t>
            <a:bodyPr/>
            <a:lstStyle/>
            <a:p>
              <a:r>
                <a:rPr lang="en-US" dirty="0"/>
                <a:t>Samples from &gt;</a:t>
              </a:r>
              <a:r>
                <a:rPr lang="en-US" i="0" dirty="0">
                  <a:latin typeface="Cambria Math" panose="02040503050406030204" pitchFamily="18" charset="0"/>
                </a:rPr>
                <a:t>30^∘</a:t>
              </a:r>
              <a:r>
                <a:rPr lang="en-US" dirty="0"/>
                <a:t> are more likely to be open (no blockage)</a:t>
              </a:r>
            </a:p>
          </dgm:t>
        </dgm:pt>
      </mc:Fallback>
    </mc:AlternateContent>
    <dgm:pt modelId="{55CE4D63-4364-4BCB-9EA0-6EAF2795A50F}" type="parTrans" cxnId="{C2BB9F07-1B4C-4D6A-B4E1-5F7554B81F60}">
      <dgm:prSet/>
      <dgm:spPr/>
      <dgm:t>
        <a:bodyPr/>
        <a:lstStyle/>
        <a:p>
          <a:endParaRPr lang="en-GB"/>
        </a:p>
      </dgm:t>
    </dgm:pt>
    <dgm:pt modelId="{81E169F4-B563-4895-A404-2FEED344432C}" type="sibTrans" cxnId="{C2BB9F07-1B4C-4D6A-B4E1-5F7554B81F60}">
      <dgm:prSet/>
      <dgm:spPr/>
      <dgm:t>
        <a:bodyPr/>
        <a:lstStyle/>
        <a:p>
          <a:endParaRPr lang="en-GB"/>
        </a:p>
      </dgm:t>
    </dgm:pt>
    <dgm:pt modelId="{3929B968-B213-42D4-9729-B9964696C346}">
      <dgm:prSet phldrT="[Text]"/>
      <dgm:spPr/>
      <dgm:t>
        <a:bodyPr/>
        <a:lstStyle/>
        <a:p>
          <a:r>
            <a:rPr lang="en-US" dirty="0"/>
            <a:t>Basics up approach</a:t>
          </a:r>
        </a:p>
      </dgm:t>
    </dgm:pt>
    <dgm:pt modelId="{6466BE45-2731-470B-9E71-A7B0556D8A28}" type="parTrans" cxnId="{AA9F0A66-1E8A-4AF9-9626-745035CC2317}">
      <dgm:prSet/>
      <dgm:spPr/>
      <dgm:t>
        <a:bodyPr/>
        <a:lstStyle/>
        <a:p>
          <a:endParaRPr lang="en-GB"/>
        </a:p>
      </dgm:t>
    </dgm:pt>
    <dgm:pt modelId="{7EC53146-EFCF-45EE-8501-F31203CA6001}" type="sibTrans" cxnId="{AA9F0A66-1E8A-4AF9-9626-745035CC2317}">
      <dgm:prSet/>
      <dgm:spPr/>
      <dgm:t>
        <a:bodyPr/>
        <a:lstStyle/>
        <a:p>
          <a:endParaRPr lang="en-GB"/>
        </a:p>
      </dgm:t>
    </dgm:pt>
    <dgm:pt modelId="{0CEFAA62-E233-4A72-83A1-768910909D56}">
      <dgm:prSet phldrT="[Text]"/>
      <dgm:spPr/>
      <dgm:t>
        <a:bodyPr/>
        <a:lstStyle/>
        <a:p>
          <a:r>
            <a:rPr lang="en-US" dirty="0"/>
            <a:t>Sheffield:</a:t>
          </a:r>
        </a:p>
      </dgm:t>
    </dgm:pt>
    <dgm:pt modelId="{B40603B9-D5A9-47CC-9170-8853757395DE}" type="parTrans" cxnId="{FF2E726C-0FC6-4684-89FC-3EB6E8FAF99C}">
      <dgm:prSet/>
      <dgm:spPr/>
      <dgm:t>
        <a:bodyPr/>
        <a:lstStyle/>
        <a:p>
          <a:endParaRPr lang="en-GB"/>
        </a:p>
      </dgm:t>
    </dgm:pt>
    <dgm:pt modelId="{EB9FA8B0-6645-4E1F-BCEB-1C9B32A7A660}" type="sibTrans" cxnId="{FF2E726C-0FC6-4684-89FC-3EB6E8FAF99C}">
      <dgm:prSet/>
      <dgm:spPr/>
      <dgm:t>
        <a:bodyPr/>
        <a:lstStyle/>
        <a:p>
          <a:endParaRPr lang="en-GB"/>
        </a:p>
      </dgm:t>
    </dgm:pt>
    <dgm:pt modelId="{3720F9FC-E332-4952-B064-49CDDF9E0A17}">
      <dgm:prSet phldrT="[Text]"/>
      <dgm:spPr/>
      <dgm:t>
        <a:bodyPr/>
        <a:lstStyle/>
        <a:p>
          <a:r>
            <a:rPr lang="en-US" dirty="0"/>
            <a:t>U-loop samples</a:t>
          </a:r>
        </a:p>
      </dgm:t>
    </dgm:pt>
    <dgm:pt modelId="{EA6695D2-B709-42FF-8397-2518149DD274}" type="parTrans" cxnId="{A6A90C8A-662F-4AA3-BBB2-35EBB87639B4}">
      <dgm:prSet/>
      <dgm:spPr/>
      <dgm:t>
        <a:bodyPr/>
        <a:lstStyle/>
        <a:p>
          <a:endParaRPr lang="en-GB"/>
        </a:p>
      </dgm:t>
    </dgm:pt>
    <dgm:pt modelId="{88095901-549A-4552-8A72-B3F6B62285C6}" type="sibTrans" cxnId="{A6A90C8A-662F-4AA3-BBB2-35EBB87639B4}">
      <dgm:prSet/>
      <dgm:spPr/>
      <dgm:t>
        <a:bodyPr/>
        <a:lstStyle/>
        <a:p>
          <a:endParaRPr lang="en-GB"/>
        </a:p>
      </dgm:t>
    </dgm:pt>
    <dgm:pt modelId="{8313DC0A-323E-4A32-AE59-1945679A87C8}">
      <dgm:prSet phldrT="[Text]"/>
      <dgm:spPr/>
      <dgm:t>
        <a:bodyPr/>
        <a:lstStyle/>
        <a:p>
          <a:r>
            <a:rPr lang="en-US" dirty="0"/>
            <a:t>Visually improved with respect to the previous design</a:t>
          </a:r>
        </a:p>
      </dgm:t>
    </dgm:pt>
    <dgm:pt modelId="{504B4D09-D847-4857-B560-32E36952E317}" type="parTrans" cxnId="{5D34BE9C-C8DE-48EA-861B-724148A1731A}">
      <dgm:prSet/>
      <dgm:spPr/>
      <dgm:t>
        <a:bodyPr/>
        <a:lstStyle/>
        <a:p>
          <a:endParaRPr lang="en-GB"/>
        </a:p>
      </dgm:t>
    </dgm:pt>
    <dgm:pt modelId="{3468ADC5-162D-4616-92BB-E74ECE82446E}" type="sibTrans" cxnId="{5D34BE9C-C8DE-48EA-861B-724148A1731A}">
      <dgm:prSet/>
      <dgm:spPr/>
      <dgm:t>
        <a:bodyPr/>
        <a:lstStyle/>
        <a:p>
          <a:endParaRPr lang="en-GB"/>
        </a:p>
      </dgm:t>
    </dgm:pt>
    <dgm:pt modelId="{605BAB3B-4CC1-4183-8061-CFA4EB0E8AA0}">
      <dgm:prSet phldrT="[Text]"/>
      <dgm:spPr/>
      <dgm:t>
        <a:bodyPr/>
        <a:lstStyle/>
        <a:p>
          <a:r>
            <a:rPr lang="en-US" dirty="0"/>
            <a:t>Input and output visually open</a:t>
          </a:r>
        </a:p>
      </dgm:t>
    </dgm:pt>
    <dgm:pt modelId="{CFC4E4E5-DE8C-4333-B755-A8AA61C905EB}" type="parTrans" cxnId="{83848257-C750-4E92-B12B-D61771F4F2DA}">
      <dgm:prSet/>
      <dgm:spPr/>
      <dgm:t>
        <a:bodyPr/>
        <a:lstStyle/>
        <a:p>
          <a:endParaRPr lang="en-GB"/>
        </a:p>
      </dgm:t>
    </dgm:pt>
    <dgm:pt modelId="{2C8AD4E9-5106-499A-99A4-84D1D80E2BDC}" type="sibTrans" cxnId="{83848257-C750-4E92-B12B-D61771F4F2DA}">
      <dgm:prSet/>
      <dgm:spPr/>
      <dgm:t>
        <a:bodyPr/>
        <a:lstStyle/>
        <a:p>
          <a:endParaRPr lang="en-GB"/>
        </a:p>
      </dgm:t>
    </dgm:pt>
    <dgm:pt modelId="{E00D86C9-EAE3-46F1-8ADB-04C7DC7D8C34}">
      <dgm:prSet phldrT="[Text]"/>
      <dgm:spPr/>
      <dgm:t>
        <a:bodyPr/>
        <a:lstStyle/>
        <a:p>
          <a:r>
            <a:rPr lang="en-US" dirty="0"/>
            <a:t>Next steps: flow, high pressure, …</a:t>
          </a:r>
        </a:p>
      </dgm:t>
    </dgm:pt>
    <dgm:pt modelId="{F983D53E-6CD0-400A-AEB8-C3DD78AB8E45}" type="parTrans" cxnId="{7F06F57B-FAFE-4A26-9C35-F5C19ACF45FF}">
      <dgm:prSet/>
      <dgm:spPr/>
      <dgm:t>
        <a:bodyPr/>
        <a:lstStyle/>
        <a:p>
          <a:endParaRPr lang="en-GB"/>
        </a:p>
      </dgm:t>
    </dgm:pt>
    <dgm:pt modelId="{DB7860C6-5A0B-4F3A-BD53-81D06BEFB170}" type="sibTrans" cxnId="{7F06F57B-FAFE-4A26-9C35-F5C19ACF45FF}">
      <dgm:prSet/>
      <dgm:spPr/>
      <dgm:t>
        <a:bodyPr/>
        <a:lstStyle/>
        <a:p>
          <a:endParaRPr lang="en-GB"/>
        </a:p>
      </dgm:t>
    </dgm:pt>
    <dgm:pt modelId="{FA7BB0AF-C4EC-46F8-97BE-9C2ABD253E20}">
      <dgm:prSet phldrT="[Text]"/>
      <dgm:spPr/>
      <dgm:t>
        <a:bodyPr/>
        <a:lstStyle/>
        <a:p>
          <a:endParaRPr lang="en-US" dirty="0"/>
        </a:p>
      </dgm:t>
    </dgm:pt>
    <dgm:pt modelId="{E7AB2193-3DE0-4630-B363-45EE43425BBF}" type="parTrans" cxnId="{5B2A2E58-96BF-40F3-9B77-682005339A83}">
      <dgm:prSet/>
      <dgm:spPr/>
      <dgm:t>
        <a:bodyPr/>
        <a:lstStyle/>
        <a:p>
          <a:endParaRPr lang="en-GB"/>
        </a:p>
      </dgm:t>
    </dgm:pt>
    <dgm:pt modelId="{20C93B8D-2628-48FF-A530-30049CA6DB70}" type="sibTrans" cxnId="{5B2A2E58-96BF-40F3-9B77-682005339A83}">
      <dgm:prSet/>
      <dgm:spPr/>
      <dgm:t>
        <a:bodyPr/>
        <a:lstStyle/>
        <a:p>
          <a:endParaRPr lang="en-GB"/>
        </a:p>
      </dgm:t>
    </dgm:pt>
    <dgm:pt modelId="{5EA0F288-3906-495D-9340-42EE1B33CA0E}">
      <dgm:prSet phldrT="[Text]"/>
      <dgm:spPr/>
      <dgm:t>
        <a:bodyPr/>
        <a:lstStyle/>
        <a:p>
          <a:endParaRPr lang="en-US" dirty="0"/>
        </a:p>
      </dgm:t>
    </dgm:pt>
    <dgm:pt modelId="{B9552425-FA7D-4555-942E-9AB29AAEDC72}" type="parTrans" cxnId="{F9137A28-3A77-4213-B25C-5A9E3912337D}">
      <dgm:prSet/>
      <dgm:spPr/>
      <dgm:t>
        <a:bodyPr/>
        <a:lstStyle/>
        <a:p>
          <a:endParaRPr lang="en-GB"/>
        </a:p>
      </dgm:t>
    </dgm:pt>
    <dgm:pt modelId="{FB0DD0C9-63FC-4570-95EF-85F9F19AA580}" type="sibTrans" cxnId="{F9137A28-3A77-4213-B25C-5A9E3912337D}">
      <dgm:prSet/>
      <dgm:spPr/>
      <dgm:t>
        <a:bodyPr/>
        <a:lstStyle/>
        <a:p>
          <a:endParaRPr lang="en-GB"/>
        </a:p>
      </dgm:t>
    </dgm:pt>
    <dgm:pt modelId="{12D274D2-56BE-4BEB-BEF5-7A513E4D6518}">
      <dgm:prSet phldrT="[Text]"/>
      <dgm:spPr/>
      <dgm:t>
        <a:bodyPr/>
        <a:lstStyle/>
        <a:p>
          <a:r>
            <a:rPr lang="en-US" dirty="0"/>
            <a:t>Next steps: high pressure test, flow, …</a:t>
          </a:r>
        </a:p>
      </dgm:t>
    </dgm:pt>
    <dgm:pt modelId="{3B6AA0DA-DE25-42DF-BE9B-5A45BAB10F79}" type="parTrans" cxnId="{9055FF46-0F50-4A42-8792-FC70B29C5B62}">
      <dgm:prSet/>
      <dgm:spPr/>
      <dgm:t>
        <a:bodyPr/>
        <a:lstStyle/>
        <a:p>
          <a:endParaRPr lang="en-GB"/>
        </a:p>
      </dgm:t>
    </dgm:pt>
    <dgm:pt modelId="{676A8EBC-B4D2-4344-90B8-7C622063056C}" type="sibTrans" cxnId="{9055FF46-0F50-4A42-8792-FC70B29C5B62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A9163000-D6A0-476A-9859-6DFE89071808}" type="presOf" srcId="{3720F9FC-E332-4952-B064-49CDDF9E0A17}" destId="{4BB89884-CE97-4452-B52D-24ACA0EF22AA}" srcOrd="0" destOrd="3" presId="urn:microsoft.com/office/officeart/2005/8/layout/list1"/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D2C48904-8654-47F2-8E8A-6F2598D4A587}" type="presOf" srcId="{605BAB3B-4CC1-4183-8061-CFA4EB0E8AA0}" destId="{4BB89884-CE97-4452-B52D-24ACA0EF22AA}" srcOrd="0" destOrd="5" presId="urn:microsoft.com/office/officeart/2005/8/layout/list1"/>
    <dgm:cxn modelId="{C2BB9F07-1B4C-4D6A-B4E1-5F7554B81F60}" srcId="{0C06CCF7-3D65-4A75-8A02-EB4D16347B6F}" destId="{6B5A5D84-8172-40B8-9946-DFDEEF09EA0E}" srcOrd="2" destOrd="0" parTransId="{55CE4D63-4364-4BCB-9EA0-6EAF2795A50F}" sibTransId="{81E169F4-B563-4895-A404-2FEED344432C}"/>
    <dgm:cxn modelId="{F9137A28-3A77-4213-B25C-5A9E3912337D}" srcId="{E68BC455-653C-467A-B073-FADDF464823E}" destId="{5EA0F288-3906-495D-9340-42EE1B33CA0E}" srcOrd="1" destOrd="0" parTransId="{B9552425-FA7D-4555-942E-9AB29AAEDC72}" sibTransId="{FB0DD0C9-63FC-4570-95EF-85F9F19AA580}"/>
    <dgm:cxn modelId="{7803D72C-ADE5-414E-8AFC-033F643803D9}" type="presOf" srcId="{E00D86C9-EAE3-46F1-8ADB-04C7DC7D8C34}" destId="{4BB89884-CE97-4452-B52D-24ACA0EF22AA}" srcOrd="0" destOrd="6" presId="urn:microsoft.com/office/officeart/2005/8/layout/list1"/>
    <dgm:cxn modelId="{9C5B7330-669E-4069-AA19-89E7E32BF2A8}" type="presOf" srcId="{12D274D2-56BE-4BEB-BEF5-7A513E4D6518}" destId="{4BB89884-CE97-4452-B52D-24ACA0EF22AA}" srcOrd="0" destOrd="12" presId="urn:microsoft.com/office/officeart/2005/8/layout/list1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07846542-5D9A-4B3A-8A69-48DBC97F51B6}" srcId="{0C06CCF7-3D65-4A75-8A02-EB4D16347B6F}" destId="{C8ADAA73-1FEC-4BDD-962C-78BF51241855}" srcOrd="1" destOrd="0" parTransId="{4C14CE6D-C909-477F-A610-250ECE39B2BD}" sibTransId="{35606D9A-BEDC-43BF-9F32-063C0D6F493D}"/>
    <dgm:cxn modelId="{AA9F0A66-1E8A-4AF9-9626-745035CC2317}" srcId="{0C06CCF7-3D65-4A75-8A02-EB4D16347B6F}" destId="{3929B968-B213-42D4-9729-B9964696C346}" srcOrd="0" destOrd="0" parTransId="{6466BE45-2731-470B-9E71-A7B0556D8A28}" sibTransId="{7EC53146-EFCF-45EE-8501-F31203CA6001}"/>
    <dgm:cxn modelId="{9055FF46-0F50-4A42-8792-FC70B29C5B62}" srcId="{0C06CCF7-3D65-4A75-8A02-EB4D16347B6F}" destId="{12D274D2-56BE-4BEB-BEF5-7A513E4D6518}" srcOrd="3" destOrd="0" parTransId="{3B6AA0DA-DE25-42DF-BE9B-5A45BAB10F79}" sibTransId="{676A8EBC-B4D2-4344-90B8-7C622063056C}"/>
    <dgm:cxn modelId="{FF2E726C-0FC6-4684-89FC-3EB6E8FAF99C}" srcId="{E68BC455-653C-467A-B073-FADDF464823E}" destId="{0CEFAA62-E233-4A72-83A1-768910909D56}" srcOrd="2" destOrd="0" parTransId="{B40603B9-D5A9-47CC-9170-8853757395DE}" sibTransId="{EB9FA8B0-6645-4E1F-BCEB-1C9B32A7A660}"/>
    <dgm:cxn modelId="{4103564E-344A-4921-B25F-65FA308D99D6}" type="presOf" srcId="{3929B968-B213-42D4-9729-B9964696C346}" destId="{4BB89884-CE97-4452-B52D-24ACA0EF22AA}" srcOrd="0" destOrd="9" presId="urn:microsoft.com/office/officeart/2005/8/layout/list1"/>
    <dgm:cxn modelId="{68DD9950-6F77-4B96-84D6-37F50240A617}" type="presOf" srcId="{8313DC0A-323E-4A32-AE59-1945679A87C8}" destId="{4BB89884-CE97-4452-B52D-24ACA0EF22AA}" srcOrd="0" destOrd="4" presId="urn:microsoft.com/office/officeart/2005/8/layout/list1"/>
    <dgm:cxn modelId="{83848257-C750-4E92-B12B-D61771F4F2DA}" srcId="{0CEFAA62-E233-4A72-83A1-768910909D56}" destId="{605BAB3B-4CC1-4183-8061-CFA4EB0E8AA0}" srcOrd="2" destOrd="0" parTransId="{CFC4E4E5-DE8C-4333-B755-A8AA61C905EB}" sibTransId="{2C8AD4E9-5106-499A-99A4-84D1D80E2BDC}"/>
    <dgm:cxn modelId="{5B2A2E58-96BF-40F3-9B77-682005339A83}" srcId="{0CEFAA62-E233-4A72-83A1-768910909D56}" destId="{FA7BB0AF-C4EC-46F8-97BE-9C2ABD253E20}" srcOrd="4" destOrd="0" parTransId="{E7AB2193-3DE0-4630-B363-45EE43425BBF}" sibTransId="{20C93B8D-2628-48FF-A530-30049CA6DB70}"/>
    <dgm:cxn modelId="{7F06F57B-FAFE-4A26-9C35-F5C19ACF45FF}" srcId="{0CEFAA62-E233-4A72-83A1-768910909D56}" destId="{E00D86C9-EAE3-46F1-8ADB-04C7DC7D8C34}" srcOrd="3" destOrd="0" parTransId="{F983D53E-6CD0-400A-AEB8-C3DD78AB8E45}" sibTransId="{DB7860C6-5A0B-4F3A-BD53-81D06BEFB170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2CB02884-C72D-4BBA-AEB3-D9AF901F57C6}" type="presOf" srcId="{FA7BB0AF-C4EC-46F8-97BE-9C2ABD253E20}" destId="{4BB89884-CE97-4452-B52D-24ACA0EF22AA}" srcOrd="0" destOrd="7" presId="urn:microsoft.com/office/officeart/2005/8/layout/list1"/>
    <dgm:cxn modelId="{A6A90C8A-662F-4AA3-BBB2-35EBB87639B4}" srcId="{0CEFAA62-E233-4A72-83A1-768910909D56}" destId="{3720F9FC-E332-4952-B064-49CDDF9E0A17}" srcOrd="0" destOrd="0" parTransId="{EA6695D2-B709-42FF-8397-2518149DD274}" sibTransId="{88095901-549A-4552-8A72-B3F6B62285C6}"/>
    <dgm:cxn modelId="{2CD90799-40C2-4C57-901B-7BD010A8BBC8}" type="presOf" srcId="{0CEFAA62-E233-4A72-83A1-768910909D56}" destId="{4BB89884-CE97-4452-B52D-24ACA0EF22AA}" srcOrd="0" destOrd="2" presId="urn:microsoft.com/office/officeart/2005/8/layout/list1"/>
    <dgm:cxn modelId="{5D34BE9C-C8DE-48EA-861B-724148A1731A}" srcId="{0CEFAA62-E233-4A72-83A1-768910909D56}" destId="{8313DC0A-323E-4A32-AE59-1945679A87C8}" srcOrd="1" destOrd="0" parTransId="{504B4D09-D847-4857-B560-32E36952E317}" sibTransId="{3468ADC5-162D-4616-92BB-E74ECE82446E}"/>
    <dgm:cxn modelId="{9D9081A3-B07C-4F3B-8943-FB32F65B2163}" type="presOf" srcId="{C8ADAA73-1FEC-4BDD-962C-78BF51241855}" destId="{4BB89884-CE97-4452-B52D-24ACA0EF22AA}" srcOrd="0" destOrd="10" presId="urn:microsoft.com/office/officeart/2005/8/layout/list1"/>
    <dgm:cxn modelId="{D12406A7-FEDD-4654-AE73-CC9CC2A29B5B}" srcId="{E68BC455-653C-467A-B073-FADDF464823E}" destId="{0C06CCF7-3D65-4A75-8A02-EB4D16347B6F}" srcOrd="3" destOrd="0" parTransId="{03EFD073-C1B0-41EF-85F3-BC10D5869E0D}" sibTransId="{7A7DD28E-00AB-43BF-8E1B-300FB0D32203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8FA1DFC5-CCAF-4062-9931-33B53C405BFC}" srcId="{E68BC455-653C-467A-B073-FADDF464823E}" destId="{ABDC88E0-B6DD-4FCC-8462-499ABECFF158}" srcOrd="0" destOrd="0" parTransId="{B50B6D66-C8A3-4BC6-AF47-845C9C9D0635}" sibTransId="{26B575E8-8324-405C-8074-3BFB02E535B7}"/>
    <dgm:cxn modelId="{7C5A8BCB-6DA5-4A7C-9CC3-7E10C607C9C2}" type="presOf" srcId="{0C06CCF7-3D65-4A75-8A02-EB4D16347B6F}" destId="{4BB89884-CE97-4452-B52D-24ACA0EF22AA}" srcOrd="0" destOrd="8" presId="urn:microsoft.com/office/officeart/2005/8/layout/list1"/>
    <dgm:cxn modelId="{A2C405D1-32D9-44DC-B66D-2A9F5D7FC6B8}" type="presOf" srcId="{ABDC88E0-B6DD-4FCC-8462-499ABECFF158}" destId="{4BB89884-CE97-4452-B52D-24ACA0EF22AA}" srcOrd="0" destOrd="0" presId="urn:microsoft.com/office/officeart/2005/8/layout/list1"/>
    <dgm:cxn modelId="{D716F1DE-39D8-417A-9955-E672AAAE4C92}" type="presOf" srcId="{5EA0F288-3906-495D-9340-42EE1B33CA0E}" destId="{4BB89884-CE97-4452-B52D-24ACA0EF22AA}" srcOrd="0" destOrd="1" presId="urn:microsoft.com/office/officeart/2005/8/layout/list1"/>
    <dgm:cxn modelId="{C380A0FA-F214-4ABD-AFCE-7A7F1C851062}" type="presOf" srcId="{6B5A5D84-8172-40B8-9946-DFDEEF09EA0E}" destId="{4BB89884-CE97-4452-B52D-24ACA0EF22AA}" srcOrd="0" destOrd="11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816F11BD-35C0-404E-BE23-BC1E51B0D16C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9AEF36BE-D112-435A-A76D-AAA0D5BFADE4}" type="parTrans" cxnId="{2DFFE7E7-8944-4ECA-BE5B-CB92669872BC}">
      <dgm:prSet/>
      <dgm:spPr/>
      <dgm:t>
        <a:bodyPr/>
        <a:lstStyle/>
        <a:p>
          <a:endParaRPr lang="en-GB"/>
        </a:p>
      </dgm:t>
    </dgm:pt>
    <dgm:pt modelId="{995BC27D-4323-4438-9EEA-AC4B354574D4}" type="sibTrans" cxnId="{2DFFE7E7-8944-4ECA-BE5B-CB92669872BC}">
      <dgm:prSet/>
      <dgm:spPr/>
      <dgm:t>
        <a:bodyPr/>
        <a:lstStyle/>
        <a:p>
          <a:endParaRPr lang="en-GB"/>
        </a:p>
      </dgm:t>
    </dgm:pt>
    <dgm:pt modelId="{F709CAE8-BF2C-4FC1-995B-65DD6E66ECA5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88D398A9-3010-4BF5-8823-508BDF222497}" type="parTrans" cxnId="{6001EFE5-9A8E-4607-A9E3-BCAE14D1FE3C}">
      <dgm:prSet/>
      <dgm:spPr/>
      <dgm:t>
        <a:bodyPr/>
        <a:lstStyle/>
        <a:p>
          <a:endParaRPr lang="en-GB"/>
        </a:p>
      </dgm:t>
    </dgm:pt>
    <dgm:pt modelId="{1C736F6F-5578-4E9D-9F7D-BAFD1F70F1AE}" type="sibTrans" cxnId="{6001EFE5-9A8E-4607-A9E3-BCAE14D1FE3C}">
      <dgm:prSet/>
      <dgm:spPr/>
      <dgm:t>
        <a:bodyPr/>
        <a:lstStyle/>
        <a:p>
          <a:endParaRPr lang="en-GB"/>
        </a:p>
      </dgm:t>
    </dgm:pt>
    <dgm:pt modelId="{D76B20DB-24A8-49AC-9575-3BDB9F0EF682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5E82E1B1-D981-4306-AD9D-315701C3BFD0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A4A20EC-DB8D-4AA3-8D09-69AFF85762B3}" type="parTrans" cxnId="{31754309-49A9-4BEF-B53F-27A79F741FB6}">
      <dgm:prSet/>
      <dgm:spPr/>
      <dgm:t>
        <a:bodyPr/>
        <a:lstStyle/>
        <a:p>
          <a:endParaRPr lang="en-GB"/>
        </a:p>
      </dgm:t>
    </dgm:pt>
    <dgm:pt modelId="{87A27C5E-DA64-4C19-82D4-7AF99918AACE}" type="sibTrans" cxnId="{31754309-49A9-4BEF-B53F-27A79F741FB6}">
      <dgm:prSet/>
      <dgm:spPr/>
      <dgm:t>
        <a:bodyPr/>
        <a:lstStyle/>
        <a:p>
          <a:endParaRPr lang="en-GB"/>
        </a:p>
      </dgm:t>
    </dgm:pt>
    <dgm:pt modelId="{EEC9CEED-71FC-47A8-8675-14E6F05B7293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B68CCAD4-DF4B-434D-BFC2-72A763C69278}" type="parTrans" cxnId="{EC650453-5A66-47B3-B5FA-B8CF2002AC96}">
      <dgm:prSet/>
      <dgm:spPr/>
      <dgm:t>
        <a:bodyPr/>
        <a:lstStyle/>
        <a:p>
          <a:endParaRPr lang="en-GB"/>
        </a:p>
      </dgm:t>
    </dgm:pt>
    <dgm:pt modelId="{119C7795-0C95-4AA9-B8A4-B69459D87DA7}" type="sibTrans" cxnId="{EC650453-5A66-47B3-B5FA-B8CF2002AC96}">
      <dgm:prSet/>
      <dgm:spPr/>
      <dgm:t>
        <a:bodyPr/>
        <a:lstStyle/>
        <a:p>
          <a:endParaRPr lang="en-GB"/>
        </a:p>
      </dgm:t>
    </dgm:pt>
    <dgm:pt modelId="{626EFB38-F7D7-41CF-A40A-77060677E495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D2C5146A-5F0E-4C90-98CA-5B562A5FF22C}" type="parTrans" cxnId="{A073578A-D757-4A95-A82E-14BD92841F18}">
      <dgm:prSet/>
      <dgm:spPr/>
      <dgm:t>
        <a:bodyPr/>
        <a:lstStyle/>
        <a:p>
          <a:endParaRPr lang="en-GB"/>
        </a:p>
      </dgm:t>
    </dgm:pt>
    <dgm:pt modelId="{B45F2515-756F-46D0-AD74-0197E1A5B51E}" type="sibTrans" cxnId="{A073578A-D757-4A95-A82E-14BD92841F18}">
      <dgm:prSet/>
      <dgm:spPr/>
      <dgm:t>
        <a:bodyPr/>
        <a:lstStyle/>
        <a:p>
          <a:endParaRPr lang="en-GB"/>
        </a:p>
      </dgm:t>
    </dgm:pt>
    <dgm:pt modelId="{168FA071-B4D9-4B18-B136-38F9F819ED36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A769B02-23FC-4EBC-9F53-2DDD5DF26F80}" type="parTrans" cxnId="{FA31A1FC-B25A-4B4B-A4D9-0838D1C49F5F}">
      <dgm:prSet/>
      <dgm:spPr/>
      <dgm:t>
        <a:bodyPr/>
        <a:lstStyle/>
        <a:p>
          <a:endParaRPr lang="en-GB"/>
        </a:p>
      </dgm:t>
    </dgm:pt>
    <dgm:pt modelId="{2A268CD8-3CA0-4863-95F3-75A5225383A1}" type="sibTrans" cxnId="{FA31A1FC-B25A-4B4B-A4D9-0838D1C49F5F}">
      <dgm:prSet/>
      <dgm:spPr/>
      <dgm:t>
        <a:bodyPr/>
        <a:lstStyle/>
        <a:p>
          <a:endParaRPr lang="en-GB"/>
        </a:p>
      </dgm:t>
    </dgm:pt>
    <dgm:pt modelId="{E44D884E-AA5A-47FC-9B71-DB0B6F8B30ED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9B0660DA-41E4-4591-8898-4C8D472EF8F1}" type="parTrans" cxnId="{20C39EC5-3956-4DE3-B149-2012199B8E05}">
      <dgm:prSet/>
      <dgm:spPr/>
      <dgm:t>
        <a:bodyPr/>
        <a:lstStyle/>
        <a:p>
          <a:endParaRPr lang="en-GB"/>
        </a:p>
      </dgm:t>
    </dgm:pt>
    <dgm:pt modelId="{8E70717C-B76E-4AAF-8721-64AD99206D9F}" type="sibTrans" cxnId="{20C39EC5-3956-4DE3-B149-2012199B8E05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31754309-49A9-4BEF-B53F-27A79F741FB6}" srcId="{816F11BD-35C0-404E-BE23-BC1E51B0D16C}" destId="{5E82E1B1-D981-4306-AD9D-315701C3BFD0}" srcOrd="1" destOrd="0" parTransId="{0A4A20EC-DB8D-4AA3-8D09-69AFF85762B3}" sibTransId="{87A27C5E-DA64-4C19-82D4-7AF99918AACE}"/>
    <dgm:cxn modelId="{CFF04119-178B-4A1B-B5FC-5C24DBD513B7}" type="presOf" srcId="{168FA071-B4D9-4B18-B136-38F9F819ED36}" destId="{4BB89884-CE97-4452-B52D-24ACA0EF22AA}" srcOrd="0" destOrd="1" presId="urn:microsoft.com/office/officeart/2005/8/layout/list1"/>
    <dgm:cxn modelId="{F9340E1A-3154-44AA-BF34-7A24E9915D9E}" type="presOf" srcId="{626EFB38-F7D7-41CF-A40A-77060677E495}" destId="{4BB89884-CE97-4452-B52D-24ACA0EF22AA}" srcOrd="0" destOrd="7" presId="urn:microsoft.com/office/officeart/2005/8/layout/list1"/>
    <dgm:cxn modelId="{CE78621E-F10A-477D-82D1-B9BB146F3A9B}" type="presOf" srcId="{D76B20DB-24A8-49AC-9575-3BDB9F0EF682}" destId="{4BB89884-CE97-4452-B52D-24ACA0EF22AA}" srcOrd="0" destOrd="0" presId="urn:microsoft.com/office/officeart/2005/8/layout/list1"/>
    <dgm:cxn modelId="{722FBC40-071D-40E9-8BBE-EC9A5994E023}" srcId="{E68BC455-653C-467A-B073-FADDF464823E}" destId="{D76B20DB-24A8-49AC-9575-3BDB9F0EF682}" srcOrd="0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49F8D34F-C404-48D6-9186-19770C0D2A16}" type="presOf" srcId="{EEC9CEED-71FC-47A8-8675-14E6F05B7293}" destId="{4BB89884-CE97-4452-B52D-24ACA0EF22AA}" srcOrd="0" destOrd="6" presId="urn:microsoft.com/office/officeart/2005/8/layout/list1"/>
    <dgm:cxn modelId="{EC650453-5A66-47B3-B5FA-B8CF2002AC96}" srcId="{5E82E1B1-D981-4306-AD9D-315701C3BFD0}" destId="{EEC9CEED-71FC-47A8-8675-14E6F05B7293}" srcOrd="0" destOrd="0" parTransId="{B68CCAD4-DF4B-434D-BFC2-72A763C69278}" sibTransId="{119C7795-0C95-4AA9-B8A4-B69459D87DA7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7FF7EA87-A0AF-4E6B-95FC-96EC3E07AE14}" type="presOf" srcId="{816F11BD-35C0-404E-BE23-BC1E51B0D16C}" destId="{4BB89884-CE97-4452-B52D-24ACA0EF22AA}" srcOrd="0" destOrd="3" presId="urn:microsoft.com/office/officeart/2005/8/layout/list1"/>
    <dgm:cxn modelId="{A073578A-D757-4A95-A82E-14BD92841F18}" srcId="{816F11BD-35C0-404E-BE23-BC1E51B0D16C}" destId="{626EFB38-F7D7-41CF-A40A-77060677E495}" srcOrd="2" destOrd="0" parTransId="{D2C5146A-5F0E-4C90-98CA-5B562A5FF22C}" sibTransId="{B45F2515-756F-46D0-AD74-0197E1A5B51E}"/>
    <dgm:cxn modelId="{86A396A9-59EC-4B18-9657-7BF388522968}" type="presOf" srcId="{5E82E1B1-D981-4306-AD9D-315701C3BFD0}" destId="{4BB89884-CE97-4452-B52D-24ACA0EF22AA}" srcOrd="0" destOrd="5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67E3FAC3-99ED-40C0-A3DE-487AA0440E8C}" type="presOf" srcId="{F709CAE8-BF2C-4FC1-995B-65DD6E66ECA5}" destId="{4BB89884-CE97-4452-B52D-24ACA0EF22AA}" srcOrd="0" destOrd="4" presId="urn:microsoft.com/office/officeart/2005/8/layout/list1"/>
    <dgm:cxn modelId="{20C39EC5-3956-4DE3-B149-2012199B8E05}" srcId="{E68BC455-653C-467A-B073-FADDF464823E}" destId="{E44D884E-AA5A-47FC-9B71-DB0B6F8B30ED}" srcOrd="2" destOrd="0" parTransId="{9B0660DA-41E4-4591-8898-4C8D472EF8F1}" sibTransId="{8E70717C-B76E-4AAF-8721-64AD99206D9F}"/>
    <dgm:cxn modelId="{6001EFE5-9A8E-4607-A9E3-BCAE14D1FE3C}" srcId="{816F11BD-35C0-404E-BE23-BC1E51B0D16C}" destId="{F709CAE8-BF2C-4FC1-995B-65DD6E66ECA5}" srcOrd="0" destOrd="0" parTransId="{88D398A9-3010-4BF5-8823-508BDF222497}" sibTransId="{1C736F6F-5578-4E9D-9F7D-BAFD1F70F1AE}"/>
    <dgm:cxn modelId="{2DFFE7E7-8944-4ECA-BE5B-CB92669872BC}" srcId="{E68BC455-653C-467A-B073-FADDF464823E}" destId="{816F11BD-35C0-404E-BE23-BC1E51B0D16C}" srcOrd="3" destOrd="0" parTransId="{9AEF36BE-D112-435A-A76D-AAA0D5BFADE4}" sibTransId="{995BC27D-4323-4438-9EEA-AC4B354574D4}"/>
    <dgm:cxn modelId="{2E4C74E8-32C2-4273-BDD0-E087F5499E9C}" type="presOf" srcId="{E44D884E-AA5A-47FC-9B71-DB0B6F8B30ED}" destId="{4BB89884-CE97-4452-B52D-24ACA0EF22AA}" srcOrd="0" destOrd="2" presId="urn:microsoft.com/office/officeart/2005/8/layout/list1"/>
    <dgm:cxn modelId="{FA31A1FC-B25A-4B4B-A4D9-0838D1C49F5F}" srcId="{E68BC455-653C-467A-B073-FADDF464823E}" destId="{168FA071-B4D9-4B18-B136-38F9F819ED36}" srcOrd="1" destOrd="0" parTransId="{0A769B02-23FC-4EBC-9F53-2DDD5DF26F80}" sibTransId="{2A268CD8-3CA0-4863-95F3-75A5225383A1}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3D metal: LHCb VELO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ABDC88E0-B6DD-4FCC-8462-499ABECFF158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B50B6D66-C8A3-4BC6-AF47-845C9C9D0635}" type="parTrans" cxnId="{8FA1DFC5-CCAF-4062-9931-33B53C405BFC}">
      <dgm:prSet/>
      <dgm:spPr/>
      <dgm:t>
        <a:bodyPr/>
        <a:lstStyle/>
        <a:p>
          <a:endParaRPr lang="en-GB"/>
        </a:p>
      </dgm:t>
    </dgm:pt>
    <dgm:pt modelId="{26B575E8-8324-405C-8074-3BFB02E535B7}" type="sibTrans" cxnId="{8FA1DFC5-CCAF-4062-9931-33B53C405BFC}">
      <dgm:prSet/>
      <dgm:spPr/>
      <dgm:t>
        <a:bodyPr/>
        <a:lstStyle/>
        <a:p>
          <a:endParaRPr lang="en-GB"/>
        </a:p>
      </dgm:t>
    </dgm:pt>
    <dgm:pt modelId="{0C06CCF7-3D65-4A75-8A02-EB4D16347B6F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03EFD073-C1B0-41EF-85F3-BC10D5869E0D}" type="parTrans" cxnId="{D12406A7-FEDD-4654-AE73-CC9CC2A29B5B}">
      <dgm:prSet/>
      <dgm:spPr/>
      <dgm:t>
        <a:bodyPr/>
        <a:lstStyle/>
        <a:p>
          <a:endParaRPr lang="en-GB"/>
        </a:p>
      </dgm:t>
    </dgm:pt>
    <dgm:pt modelId="{7A7DD28E-00AB-43BF-8E1B-300FB0D32203}" type="sibTrans" cxnId="{D12406A7-FEDD-4654-AE73-CC9CC2A29B5B}">
      <dgm:prSet/>
      <dgm:spPr/>
      <dgm:t>
        <a:bodyPr/>
        <a:lstStyle/>
        <a:p>
          <a:endParaRPr lang="en-GB"/>
        </a:p>
      </dgm:t>
    </dgm:pt>
    <dgm:pt modelId="{C8ADAA73-1FEC-4BDD-962C-78BF51241855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4C14CE6D-C909-477F-A610-250ECE39B2BD}" type="parTrans" cxnId="{07846542-5D9A-4B3A-8A69-48DBC97F51B6}">
      <dgm:prSet/>
      <dgm:spPr/>
      <dgm:t>
        <a:bodyPr/>
        <a:lstStyle/>
        <a:p>
          <a:endParaRPr lang="en-GB"/>
        </a:p>
      </dgm:t>
    </dgm:pt>
    <dgm:pt modelId="{35606D9A-BEDC-43BF-9F32-063C0D6F493D}" type="sibTrans" cxnId="{07846542-5D9A-4B3A-8A69-48DBC97F51B6}">
      <dgm:prSet/>
      <dgm:spPr/>
      <dgm:t>
        <a:bodyPr/>
        <a:lstStyle/>
        <a:p>
          <a:endParaRPr lang="en-GB"/>
        </a:p>
      </dgm:t>
    </dgm:pt>
    <dgm:pt modelId="{6B5A5D84-8172-40B8-9946-DFDEEF09EA0E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55CE4D63-4364-4BCB-9EA0-6EAF2795A50F}" type="parTrans" cxnId="{C2BB9F07-1B4C-4D6A-B4E1-5F7554B81F60}">
      <dgm:prSet/>
      <dgm:spPr/>
      <dgm:t>
        <a:bodyPr/>
        <a:lstStyle/>
        <a:p>
          <a:endParaRPr lang="en-GB"/>
        </a:p>
      </dgm:t>
    </dgm:pt>
    <dgm:pt modelId="{81E169F4-B563-4895-A404-2FEED344432C}" type="sibTrans" cxnId="{C2BB9F07-1B4C-4D6A-B4E1-5F7554B81F60}">
      <dgm:prSet/>
      <dgm:spPr/>
      <dgm:t>
        <a:bodyPr/>
        <a:lstStyle/>
        <a:p>
          <a:endParaRPr lang="en-GB"/>
        </a:p>
      </dgm:t>
    </dgm:pt>
    <dgm:pt modelId="{3929B968-B213-42D4-9729-B9964696C346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6466BE45-2731-470B-9E71-A7B0556D8A28}" type="parTrans" cxnId="{AA9F0A66-1E8A-4AF9-9626-745035CC2317}">
      <dgm:prSet/>
      <dgm:spPr/>
      <dgm:t>
        <a:bodyPr/>
        <a:lstStyle/>
        <a:p>
          <a:endParaRPr lang="en-GB"/>
        </a:p>
      </dgm:t>
    </dgm:pt>
    <dgm:pt modelId="{7EC53146-EFCF-45EE-8501-F31203CA6001}" type="sibTrans" cxnId="{AA9F0A66-1E8A-4AF9-9626-745035CC2317}">
      <dgm:prSet/>
      <dgm:spPr/>
      <dgm:t>
        <a:bodyPr/>
        <a:lstStyle/>
        <a:p>
          <a:endParaRPr lang="en-GB"/>
        </a:p>
      </dgm:t>
    </dgm:pt>
    <dgm:pt modelId="{0CEFAA62-E233-4A72-83A1-768910909D56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B40603B9-D5A9-47CC-9170-8853757395DE}" type="parTrans" cxnId="{FF2E726C-0FC6-4684-89FC-3EB6E8FAF99C}">
      <dgm:prSet/>
      <dgm:spPr/>
      <dgm:t>
        <a:bodyPr/>
        <a:lstStyle/>
        <a:p>
          <a:endParaRPr lang="en-GB"/>
        </a:p>
      </dgm:t>
    </dgm:pt>
    <dgm:pt modelId="{EB9FA8B0-6645-4E1F-BCEB-1C9B32A7A660}" type="sibTrans" cxnId="{FF2E726C-0FC6-4684-89FC-3EB6E8FAF99C}">
      <dgm:prSet/>
      <dgm:spPr/>
      <dgm:t>
        <a:bodyPr/>
        <a:lstStyle/>
        <a:p>
          <a:endParaRPr lang="en-GB"/>
        </a:p>
      </dgm:t>
    </dgm:pt>
    <dgm:pt modelId="{3720F9FC-E332-4952-B064-49CDDF9E0A17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EA6695D2-B709-42FF-8397-2518149DD274}" type="parTrans" cxnId="{A6A90C8A-662F-4AA3-BBB2-35EBB87639B4}">
      <dgm:prSet/>
      <dgm:spPr/>
      <dgm:t>
        <a:bodyPr/>
        <a:lstStyle/>
        <a:p>
          <a:endParaRPr lang="en-GB"/>
        </a:p>
      </dgm:t>
    </dgm:pt>
    <dgm:pt modelId="{88095901-549A-4552-8A72-B3F6B62285C6}" type="sibTrans" cxnId="{A6A90C8A-662F-4AA3-BBB2-35EBB87639B4}">
      <dgm:prSet/>
      <dgm:spPr/>
      <dgm:t>
        <a:bodyPr/>
        <a:lstStyle/>
        <a:p>
          <a:endParaRPr lang="en-GB"/>
        </a:p>
      </dgm:t>
    </dgm:pt>
    <dgm:pt modelId="{8313DC0A-323E-4A32-AE59-1945679A87C8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504B4D09-D847-4857-B560-32E36952E317}" type="parTrans" cxnId="{5D34BE9C-C8DE-48EA-861B-724148A1731A}">
      <dgm:prSet/>
      <dgm:spPr/>
      <dgm:t>
        <a:bodyPr/>
        <a:lstStyle/>
        <a:p>
          <a:endParaRPr lang="en-GB"/>
        </a:p>
      </dgm:t>
    </dgm:pt>
    <dgm:pt modelId="{3468ADC5-162D-4616-92BB-E74ECE82446E}" type="sibTrans" cxnId="{5D34BE9C-C8DE-48EA-861B-724148A1731A}">
      <dgm:prSet/>
      <dgm:spPr/>
      <dgm:t>
        <a:bodyPr/>
        <a:lstStyle/>
        <a:p>
          <a:endParaRPr lang="en-GB"/>
        </a:p>
      </dgm:t>
    </dgm:pt>
    <dgm:pt modelId="{605BAB3B-4CC1-4183-8061-CFA4EB0E8AA0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CFC4E4E5-DE8C-4333-B755-A8AA61C905EB}" type="parTrans" cxnId="{83848257-C750-4E92-B12B-D61771F4F2DA}">
      <dgm:prSet/>
      <dgm:spPr/>
      <dgm:t>
        <a:bodyPr/>
        <a:lstStyle/>
        <a:p>
          <a:endParaRPr lang="en-GB"/>
        </a:p>
      </dgm:t>
    </dgm:pt>
    <dgm:pt modelId="{2C8AD4E9-5106-499A-99A4-84D1D80E2BDC}" type="sibTrans" cxnId="{83848257-C750-4E92-B12B-D61771F4F2DA}">
      <dgm:prSet/>
      <dgm:spPr/>
      <dgm:t>
        <a:bodyPr/>
        <a:lstStyle/>
        <a:p>
          <a:endParaRPr lang="en-GB"/>
        </a:p>
      </dgm:t>
    </dgm:pt>
    <dgm:pt modelId="{E00D86C9-EAE3-46F1-8ADB-04C7DC7D8C34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F983D53E-6CD0-400A-AEB8-C3DD78AB8E45}" type="parTrans" cxnId="{7F06F57B-FAFE-4A26-9C35-F5C19ACF45FF}">
      <dgm:prSet/>
      <dgm:spPr/>
      <dgm:t>
        <a:bodyPr/>
        <a:lstStyle/>
        <a:p>
          <a:endParaRPr lang="en-GB"/>
        </a:p>
      </dgm:t>
    </dgm:pt>
    <dgm:pt modelId="{DB7860C6-5A0B-4F3A-BD53-81D06BEFB170}" type="sibTrans" cxnId="{7F06F57B-FAFE-4A26-9C35-F5C19ACF45FF}">
      <dgm:prSet/>
      <dgm:spPr/>
      <dgm:t>
        <a:bodyPr/>
        <a:lstStyle/>
        <a:p>
          <a:endParaRPr lang="en-GB"/>
        </a:p>
      </dgm:t>
    </dgm:pt>
    <dgm:pt modelId="{FA7BB0AF-C4EC-46F8-97BE-9C2ABD253E20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E7AB2193-3DE0-4630-B363-45EE43425BBF}" type="parTrans" cxnId="{5B2A2E58-96BF-40F3-9B77-682005339A83}">
      <dgm:prSet/>
      <dgm:spPr/>
      <dgm:t>
        <a:bodyPr/>
        <a:lstStyle/>
        <a:p>
          <a:endParaRPr lang="en-GB"/>
        </a:p>
      </dgm:t>
    </dgm:pt>
    <dgm:pt modelId="{20C93B8D-2628-48FF-A530-30049CA6DB70}" type="sibTrans" cxnId="{5B2A2E58-96BF-40F3-9B77-682005339A83}">
      <dgm:prSet/>
      <dgm:spPr/>
      <dgm:t>
        <a:bodyPr/>
        <a:lstStyle/>
        <a:p>
          <a:endParaRPr lang="en-GB"/>
        </a:p>
      </dgm:t>
    </dgm:pt>
    <dgm:pt modelId="{5EA0F288-3906-495D-9340-42EE1B33CA0E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B9552425-FA7D-4555-942E-9AB29AAEDC72}" type="parTrans" cxnId="{F9137A28-3A77-4213-B25C-5A9E3912337D}">
      <dgm:prSet/>
      <dgm:spPr/>
      <dgm:t>
        <a:bodyPr/>
        <a:lstStyle/>
        <a:p>
          <a:endParaRPr lang="en-GB"/>
        </a:p>
      </dgm:t>
    </dgm:pt>
    <dgm:pt modelId="{FB0DD0C9-63FC-4570-95EF-85F9F19AA580}" type="sibTrans" cxnId="{F9137A28-3A77-4213-B25C-5A9E3912337D}">
      <dgm:prSet/>
      <dgm:spPr/>
      <dgm:t>
        <a:bodyPr/>
        <a:lstStyle/>
        <a:p>
          <a:endParaRPr lang="en-GB"/>
        </a:p>
      </dgm:t>
    </dgm:pt>
    <dgm:pt modelId="{12D274D2-56BE-4BEB-BEF5-7A513E4D6518}">
      <dgm:prSet phldrT="[Text]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3B6AA0DA-DE25-42DF-BE9B-5A45BAB10F79}" type="parTrans" cxnId="{9055FF46-0F50-4A42-8792-FC70B29C5B62}">
      <dgm:prSet/>
      <dgm:spPr/>
      <dgm:t>
        <a:bodyPr/>
        <a:lstStyle/>
        <a:p>
          <a:endParaRPr lang="en-GB"/>
        </a:p>
      </dgm:t>
    </dgm:pt>
    <dgm:pt modelId="{676A8EBC-B4D2-4344-90B8-7C622063056C}" type="sibTrans" cxnId="{9055FF46-0F50-4A42-8792-FC70B29C5B62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A9163000-D6A0-476A-9859-6DFE89071808}" type="presOf" srcId="{3720F9FC-E332-4952-B064-49CDDF9E0A17}" destId="{4BB89884-CE97-4452-B52D-24ACA0EF22AA}" srcOrd="0" destOrd="3" presId="urn:microsoft.com/office/officeart/2005/8/layout/list1"/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D2C48904-8654-47F2-8E8A-6F2598D4A587}" type="presOf" srcId="{605BAB3B-4CC1-4183-8061-CFA4EB0E8AA0}" destId="{4BB89884-CE97-4452-B52D-24ACA0EF22AA}" srcOrd="0" destOrd="5" presId="urn:microsoft.com/office/officeart/2005/8/layout/list1"/>
    <dgm:cxn modelId="{C2BB9F07-1B4C-4D6A-B4E1-5F7554B81F60}" srcId="{0C06CCF7-3D65-4A75-8A02-EB4D16347B6F}" destId="{6B5A5D84-8172-40B8-9946-DFDEEF09EA0E}" srcOrd="2" destOrd="0" parTransId="{55CE4D63-4364-4BCB-9EA0-6EAF2795A50F}" sibTransId="{81E169F4-B563-4895-A404-2FEED344432C}"/>
    <dgm:cxn modelId="{F9137A28-3A77-4213-B25C-5A9E3912337D}" srcId="{E68BC455-653C-467A-B073-FADDF464823E}" destId="{5EA0F288-3906-495D-9340-42EE1B33CA0E}" srcOrd="1" destOrd="0" parTransId="{B9552425-FA7D-4555-942E-9AB29AAEDC72}" sibTransId="{FB0DD0C9-63FC-4570-95EF-85F9F19AA580}"/>
    <dgm:cxn modelId="{7803D72C-ADE5-414E-8AFC-033F643803D9}" type="presOf" srcId="{E00D86C9-EAE3-46F1-8ADB-04C7DC7D8C34}" destId="{4BB89884-CE97-4452-B52D-24ACA0EF22AA}" srcOrd="0" destOrd="6" presId="urn:microsoft.com/office/officeart/2005/8/layout/list1"/>
    <dgm:cxn modelId="{9C5B7330-669E-4069-AA19-89E7E32BF2A8}" type="presOf" srcId="{12D274D2-56BE-4BEB-BEF5-7A513E4D6518}" destId="{4BB89884-CE97-4452-B52D-24ACA0EF22AA}" srcOrd="0" destOrd="12" presId="urn:microsoft.com/office/officeart/2005/8/layout/list1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07846542-5D9A-4B3A-8A69-48DBC97F51B6}" srcId="{0C06CCF7-3D65-4A75-8A02-EB4D16347B6F}" destId="{C8ADAA73-1FEC-4BDD-962C-78BF51241855}" srcOrd="1" destOrd="0" parTransId="{4C14CE6D-C909-477F-A610-250ECE39B2BD}" sibTransId="{35606D9A-BEDC-43BF-9F32-063C0D6F493D}"/>
    <dgm:cxn modelId="{AA9F0A66-1E8A-4AF9-9626-745035CC2317}" srcId="{0C06CCF7-3D65-4A75-8A02-EB4D16347B6F}" destId="{3929B968-B213-42D4-9729-B9964696C346}" srcOrd="0" destOrd="0" parTransId="{6466BE45-2731-470B-9E71-A7B0556D8A28}" sibTransId="{7EC53146-EFCF-45EE-8501-F31203CA6001}"/>
    <dgm:cxn modelId="{9055FF46-0F50-4A42-8792-FC70B29C5B62}" srcId="{0C06CCF7-3D65-4A75-8A02-EB4D16347B6F}" destId="{12D274D2-56BE-4BEB-BEF5-7A513E4D6518}" srcOrd="3" destOrd="0" parTransId="{3B6AA0DA-DE25-42DF-BE9B-5A45BAB10F79}" sibTransId="{676A8EBC-B4D2-4344-90B8-7C622063056C}"/>
    <dgm:cxn modelId="{FF2E726C-0FC6-4684-89FC-3EB6E8FAF99C}" srcId="{E68BC455-653C-467A-B073-FADDF464823E}" destId="{0CEFAA62-E233-4A72-83A1-768910909D56}" srcOrd="2" destOrd="0" parTransId="{B40603B9-D5A9-47CC-9170-8853757395DE}" sibTransId="{EB9FA8B0-6645-4E1F-BCEB-1C9B32A7A660}"/>
    <dgm:cxn modelId="{4103564E-344A-4921-B25F-65FA308D99D6}" type="presOf" srcId="{3929B968-B213-42D4-9729-B9964696C346}" destId="{4BB89884-CE97-4452-B52D-24ACA0EF22AA}" srcOrd="0" destOrd="9" presId="urn:microsoft.com/office/officeart/2005/8/layout/list1"/>
    <dgm:cxn modelId="{68DD9950-6F77-4B96-84D6-37F50240A617}" type="presOf" srcId="{8313DC0A-323E-4A32-AE59-1945679A87C8}" destId="{4BB89884-CE97-4452-B52D-24ACA0EF22AA}" srcOrd="0" destOrd="4" presId="urn:microsoft.com/office/officeart/2005/8/layout/list1"/>
    <dgm:cxn modelId="{83848257-C750-4E92-B12B-D61771F4F2DA}" srcId="{0CEFAA62-E233-4A72-83A1-768910909D56}" destId="{605BAB3B-4CC1-4183-8061-CFA4EB0E8AA0}" srcOrd="2" destOrd="0" parTransId="{CFC4E4E5-DE8C-4333-B755-A8AA61C905EB}" sibTransId="{2C8AD4E9-5106-499A-99A4-84D1D80E2BDC}"/>
    <dgm:cxn modelId="{5B2A2E58-96BF-40F3-9B77-682005339A83}" srcId="{0CEFAA62-E233-4A72-83A1-768910909D56}" destId="{FA7BB0AF-C4EC-46F8-97BE-9C2ABD253E20}" srcOrd="4" destOrd="0" parTransId="{E7AB2193-3DE0-4630-B363-45EE43425BBF}" sibTransId="{20C93B8D-2628-48FF-A530-30049CA6DB70}"/>
    <dgm:cxn modelId="{7F06F57B-FAFE-4A26-9C35-F5C19ACF45FF}" srcId="{0CEFAA62-E233-4A72-83A1-768910909D56}" destId="{E00D86C9-EAE3-46F1-8ADB-04C7DC7D8C34}" srcOrd="3" destOrd="0" parTransId="{F983D53E-6CD0-400A-AEB8-C3DD78AB8E45}" sibTransId="{DB7860C6-5A0B-4F3A-BD53-81D06BEFB170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2CB02884-C72D-4BBA-AEB3-D9AF901F57C6}" type="presOf" srcId="{FA7BB0AF-C4EC-46F8-97BE-9C2ABD253E20}" destId="{4BB89884-CE97-4452-B52D-24ACA0EF22AA}" srcOrd="0" destOrd="7" presId="urn:microsoft.com/office/officeart/2005/8/layout/list1"/>
    <dgm:cxn modelId="{A6A90C8A-662F-4AA3-BBB2-35EBB87639B4}" srcId="{0CEFAA62-E233-4A72-83A1-768910909D56}" destId="{3720F9FC-E332-4952-B064-49CDDF9E0A17}" srcOrd="0" destOrd="0" parTransId="{EA6695D2-B709-42FF-8397-2518149DD274}" sibTransId="{88095901-549A-4552-8A72-B3F6B62285C6}"/>
    <dgm:cxn modelId="{2CD90799-40C2-4C57-901B-7BD010A8BBC8}" type="presOf" srcId="{0CEFAA62-E233-4A72-83A1-768910909D56}" destId="{4BB89884-CE97-4452-B52D-24ACA0EF22AA}" srcOrd="0" destOrd="2" presId="urn:microsoft.com/office/officeart/2005/8/layout/list1"/>
    <dgm:cxn modelId="{5D34BE9C-C8DE-48EA-861B-724148A1731A}" srcId="{0CEFAA62-E233-4A72-83A1-768910909D56}" destId="{8313DC0A-323E-4A32-AE59-1945679A87C8}" srcOrd="1" destOrd="0" parTransId="{504B4D09-D847-4857-B560-32E36952E317}" sibTransId="{3468ADC5-162D-4616-92BB-E74ECE82446E}"/>
    <dgm:cxn modelId="{9D9081A3-B07C-4F3B-8943-FB32F65B2163}" type="presOf" srcId="{C8ADAA73-1FEC-4BDD-962C-78BF51241855}" destId="{4BB89884-CE97-4452-B52D-24ACA0EF22AA}" srcOrd="0" destOrd="10" presId="urn:microsoft.com/office/officeart/2005/8/layout/list1"/>
    <dgm:cxn modelId="{D12406A7-FEDD-4654-AE73-CC9CC2A29B5B}" srcId="{E68BC455-653C-467A-B073-FADDF464823E}" destId="{0C06CCF7-3D65-4A75-8A02-EB4D16347B6F}" srcOrd="3" destOrd="0" parTransId="{03EFD073-C1B0-41EF-85F3-BC10D5869E0D}" sibTransId="{7A7DD28E-00AB-43BF-8E1B-300FB0D32203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8FA1DFC5-CCAF-4062-9931-33B53C405BFC}" srcId="{E68BC455-653C-467A-B073-FADDF464823E}" destId="{ABDC88E0-B6DD-4FCC-8462-499ABECFF158}" srcOrd="0" destOrd="0" parTransId="{B50B6D66-C8A3-4BC6-AF47-845C9C9D0635}" sibTransId="{26B575E8-8324-405C-8074-3BFB02E535B7}"/>
    <dgm:cxn modelId="{7C5A8BCB-6DA5-4A7C-9CC3-7E10C607C9C2}" type="presOf" srcId="{0C06CCF7-3D65-4A75-8A02-EB4D16347B6F}" destId="{4BB89884-CE97-4452-B52D-24ACA0EF22AA}" srcOrd="0" destOrd="8" presId="urn:microsoft.com/office/officeart/2005/8/layout/list1"/>
    <dgm:cxn modelId="{A2C405D1-32D9-44DC-B66D-2A9F5D7FC6B8}" type="presOf" srcId="{ABDC88E0-B6DD-4FCC-8462-499ABECFF158}" destId="{4BB89884-CE97-4452-B52D-24ACA0EF22AA}" srcOrd="0" destOrd="0" presId="urn:microsoft.com/office/officeart/2005/8/layout/list1"/>
    <dgm:cxn modelId="{D716F1DE-39D8-417A-9955-E672AAAE4C92}" type="presOf" srcId="{5EA0F288-3906-495D-9340-42EE1B33CA0E}" destId="{4BB89884-CE97-4452-B52D-24ACA0EF22AA}" srcOrd="0" destOrd="1" presId="urn:microsoft.com/office/officeart/2005/8/layout/list1"/>
    <dgm:cxn modelId="{C380A0FA-F214-4ABD-AFCE-7A7F1C851062}" type="presOf" srcId="{6B5A5D84-8172-40B8-9946-DFDEEF09EA0E}" destId="{4BB89884-CE97-4452-B52D-24ACA0EF22AA}" srcOrd="0" destOrd="11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816F11BD-35C0-404E-BE23-BC1E51B0D16C}">
      <dgm:prSet phldrT="[Text]"/>
      <dgm:spPr/>
      <dgm:t>
        <a:bodyPr/>
        <a:lstStyle/>
        <a:p>
          <a:r>
            <a:rPr lang="en-US" b="1" u="sng" dirty="0"/>
            <a:t>Why? </a:t>
          </a:r>
          <a:endParaRPr lang="en-US" b="0" i="0" dirty="0"/>
        </a:p>
      </dgm:t>
    </dgm:pt>
    <dgm:pt modelId="{9AEF36BE-D112-435A-A76D-AAA0D5BFADE4}" type="parTrans" cxnId="{2DFFE7E7-8944-4ECA-BE5B-CB92669872BC}">
      <dgm:prSet/>
      <dgm:spPr/>
      <dgm:t>
        <a:bodyPr/>
        <a:lstStyle/>
        <a:p>
          <a:endParaRPr lang="en-GB"/>
        </a:p>
      </dgm:t>
    </dgm:pt>
    <dgm:pt modelId="{995BC27D-4323-4438-9EEA-AC4B354574D4}" type="sibTrans" cxnId="{2DFFE7E7-8944-4ECA-BE5B-CB92669872BC}">
      <dgm:prSet/>
      <dgm:spPr/>
      <dgm:t>
        <a:bodyPr/>
        <a:lstStyle/>
        <a:p>
          <a:endParaRPr lang="en-GB"/>
        </a:p>
      </dgm:t>
    </dgm:pt>
    <dgm:pt modelId="{F709CAE8-BF2C-4FC1-995B-65DD6E66ECA5}">
      <dgm:prSet phldrT="[Text]"/>
      <dgm:spPr/>
      <dgm:t>
        <a:bodyPr/>
        <a:lstStyle/>
        <a:p>
          <a:r>
            <a:rPr lang="en-GB" dirty="0"/>
            <a:t>Robustness, reliability, stability in ultra-high-vacuum</a:t>
          </a:r>
          <a:endParaRPr lang="en-US" b="0" i="0" dirty="0"/>
        </a:p>
      </dgm:t>
    </dgm:pt>
    <dgm:pt modelId="{88D398A9-3010-4BF5-8823-508BDF222497}" type="parTrans" cxnId="{6001EFE5-9A8E-4607-A9E3-BCAE14D1FE3C}">
      <dgm:prSet/>
      <dgm:spPr/>
      <dgm:t>
        <a:bodyPr/>
        <a:lstStyle/>
        <a:p>
          <a:endParaRPr lang="en-GB"/>
        </a:p>
      </dgm:t>
    </dgm:pt>
    <dgm:pt modelId="{1C736F6F-5578-4E9D-9F7D-BAFD1F70F1AE}" type="sibTrans" cxnId="{6001EFE5-9A8E-4607-A9E3-BCAE14D1FE3C}">
      <dgm:prSet/>
      <dgm:spPr/>
      <dgm:t>
        <a:bodyPr/>
        <a:lstStyle/>
        <a:p>
          <a:endParaRPr lang="en-GB"/>
        </a:p>
      </dgm:t>
    </dgm:pt>
    <dgm:pt modelId="{D76B20DB-24A8-49AC-9575-3BDB9F0EF682}">
      <dgm:prSet phldrT="[Text]"/>
      <dgm:spPr/>
      <dgm:t>
        <a:bodyPr/>
        <a:lstStyle/>
        <a:p>
          <a:r>
            <a:rPr lang="en-US" b="0" i="0" dirty="0"/>
            <a:t>Manufacturing at IKTS Fraunhofer (Germany)</a:t>
          </a:r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5E82E1B1-D981-4306-AD9D-315701C3BFD0}">
      <dgm:prSet phldrT="[Text]"/>
      <dgm:spPr/>
      <dgm:t>
        <a:bodyPr/>
        <a:lstStyle/>
        <a:p>
          <a:r>
            <a:rPr lang="en-GB"/>
            <a:t>Possible to embed conductive layers in between ceramics layers and metalize the surface</a:t>
          </a:r>
          <a:endParaRPr lang="en-GB" dirty="0"/>
        </a:p>
      </dgm:t>
    </dgm:pt>
    <dgm:pt modelId="{0A4A20EC-DB8D-4AA3-8D09-69AFF85762B3}" type="parTrans" cxnId="{31754309-49A9-4BEF-B53F-27A79F741FB6}">
      <dgm:prSet/>
      <dgm:spPr/>
      <dgm:t>
        <a:bodyPr/>
        <a:lstStyle/>
        <a:p>
          <a:endParaRPr lang="en-GB"/>
        </a:p>
      </dgm:t>
    </dgm:pt>
    <dgm:pt modelId="{87A27C5E-DA64-4C19-82D4-7AF99918AACE}" type="sibTrans" cxnId="{31754309-49A9-4BEF-B53F-27A79F741FB6}">
      <dgm:prSet/>
      <dgm:spPr/>
      <dgm:t>
        <a:bodyPr/>
        <a:lstStyle/>
        <a:p>
          <a:endParaRPr lang="en-GB"/>
        </a:p>
      </dgm:t>
    </dgm:pt>
    <dgm:pt modelId="{EEC9CEED-71FC-47A8-8675-14E6F05B7293}">
      <dgm:prSet phldrT="[Text]"/>
      <dgm:spPr/>
      <dgm:t>
        <a:bodyPr/>
        <a:lstStyle/>
        <a:p>
          <a:r>
            <a:rPr lang="en-GB" dirty="0"/>
            <a:t>Potential to integrate electronics or high conductivity elements</a:t>
          </a:r>
        </a:p>
      </dgm:t>
    </dgm:pt>
    <dgm:pt modelId="{B68CCAD4-DF4B-434D-BFC2-72A763C69278}" type="parTrans" cxnId="{EC650453-5A66-47B3-B5FA-B8CF2002AC96}">
      <dgm:prSet/>
      <dgm:spPr/>
      <dgm:t>
        <a:bodyPr/>
        <a:lstStyle/>
        <a:p>
          <a:endParaRPr lang="en-GB"/>
        </a:p>
      </dgm:t>
    </dgm:pt>
    <dgm:pt modelId="{119C7795-0C95-4AA9-B8A4-B69459D87DA7}" type="sibTrans" cxnId="{EC650453-5A66-47B3-B5FA-B8CF2002AC96}">
      <dgm:prSet/>
      <dgm:spPr/>
      <dgm:t>
        <a:bodyPr/>
        <a:lstStyle/>
        <a:p>
          <a:endParaRPr lang="en-GB"/>
        </a:p>
      </dgm:t>
    </dgm:pt>
    <dgm:pt modelId="{626EFB38-F7D7-41CF-A40A-77060677E495}">
      <dgm:prSet phldrT="[Text]"/>
      <dgm:spPr/>
      <dgm:t>
        <a:bodyPr/>
        <a:lstStyle/>
        <a:p>
          <a:r>
            <a:rPr lang="en-US" b="0" i="0" dirty="0"/>
            <a:t>Mechanically robust and compatible with high ultra vacuum</a:t>
          </a:r>
        </a:p>
      </dgm:t>
    </dgm:pt>
    <dgm:pt modelId="{D2C5146A-5F0E-4C90-98CA-5B562A5FF22C}" type="parTrans" cxnId="{A073578A-D757-4A95-A82E-14BD92841F18}">
      <dgm:prSet/>
      <dgm:spPr/>
      <dgm:t>
        <a:bodyPr/>
        <a:lstStyle/>
        <a:p>
          <a:endParaRPr lang="en-GB"/>
        </a:p>
      </dgm:t>
    </dgm:pt>
    <dgm:pt modelId="{B45F2515-756F-46D0-AD74-0197E1A5B51E}" type="sibTrans" cxnId="{A073578A-D757-4A95-A82E-14BD92841F18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168FA071-B4D9-4B18-B136-38F9F819ED36}">
          <dgm:prSet phldrT="[Text]"/>
          <dgm:spPr/>
          <dgm:t>
            <a:bodyPr/>
            <a:lstStyle/>
            <a:p>
              <a:r>
                <a:rPr lang="en-GB" dirty="0"/>
                <a:t>Different base materials: YSZ, 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GB" dirty="0" smtClean="0">
                      <a:latin typeface="Cambria Math" panose="02040503050406030204" pitchFamily="18" charset="0"/>
                    </a:rPr>
                    <m:t>A</m:t>
                  </m:r>
                  <m:sSub>
                    <m:sSub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sSub>
                    <m:sSub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</m:oMath>
              </a14:m>
              <a:r>
                <a:rPr lang="en-GB" dirty="0"/>
                <a:t>, … including </a:t>
              </a:r>
              <a:r>
                <a:rPr lang="en-GB" b="1" dirty="0" err="1"/>
                <a:t>SiC</a:t>
              </a:r>
              <a:r>
                <a:rPr lang="en-GB" dirty="0"/>
                <a:t> and </a:t>
              </a:r>
              <a:r>
                <a:rPr lang="en-GB" b="1" dirty="0" err="1"/>
                <a:t>AlN</a:t>
              </a:r>
              <a:endParaRPr lang="en-US" b="1" i="0" dirty="0"/>
            </a:p>
          </dgm:t>
        </dgm:pt>
      </mc:Choice>
      <mc:Fallback xmlns="">
        <dgm:pt modelId="{168FA071-B4D9-4B18-B136-38F9F819ED36}">
          <dgm:prSet phldrT="[Text]"/>
          <dgm:spPr/>
          <dgm:t>
            <a:bodyPr/>
            <a:lstStyle/>
            <a:p>
              <a:r>
                <a:rPr lang="en-GB" dirty="0"/>
                <a:t>Different base materials: YSZ, </a:t>
              </a:r>
              <a:r>
                <a:rPr lang="en-GB" i="0" dirty="0">
                  <a:latin typeface="Cambria Math" panose="02040503050406030204" pitchFamily="18" charset="0"/>
                </a:rPr>
                <a:t>Al_2 O_3</a:t>
              </a:r>
              <a:r>
                <a:rPr lang="en-GB" dirty="0"/>
                <a:t>, … including </a:t>
              </a:r>
              <a:r>
                <a:rPr lang="en-GB" b="1" dirty="0" err="1"/>
                <a:t>SiC</a:t>
              </a:r>
              <a:r>
                <a:rPr lang="en-GB" dirty="0"/>
                <a:t> and </a:t>
              </a:r>
              <a:r>
                <a:rPr lang="en-GB" b="1" dirty="0" err="1"/>
                <a:t>AlN</a:t>
              </a:r>
              <a:endParaRPr lang="en-US" b="1" i="0" dirty="0"/>
            </a:p>
          </dgm:t>
        </dgm:pt>
      </mc:Fallback>
    </mc:AlternateContent>
    <dgm:pt modelId="{0A769B02-23FC-4EBC-9F53-2DDD5DF26F80}" type="parTrans" cxnId="{FA31A1FC-B25A-4B4B-A4D9-0838D1C49F5F}">
      <dgm:prSet/>
      <dgm:spPr/>
      <dgm:t>
        <a:bodyPr/>
        <a:lstStyle/>
        <a:p>
          <a:endParaRPr lang="en-GB"/>
        </a:p>
      </dgm:t>
    </dgm:pt>
    <dgm:pt modelId="{2A268CD8-3CA0-4863-95F3-75A5225383A1}" type="sibTrans" cxnId="{FA31A1FC-B25A-4B4B-A4D9-0838D1C49F5F}">
      <dgm:prSet/>
      <dgm:spPr/>
      <dgm:t>
        <a:bodyPr/>
        <a:lstStyle/>
        <a:p>
          <a:endParaRPr lang="en-GB"/>
        </a:p>
      </dgm:t>
    </dgm:pt>
    <dgm:pt modelId="{E44D884E-AA5A-47FC-9B71-DB0B6F8B30ED}">
      <dgm:prSet/>
      <dgm:spPr/>
      <dgm:t>
        <a:bodyPr/>
        <a:lstStyle/>
        <a:p>
          <a:r>
            <a:rPr lang="en-GB" dirty="0"/>
            <a:t>Manufacturing based on several layers</a:t>
          </a:r>
        </a:p>
      </dgm:t>
    </dgm:pt>
    <dgm:pt modelId="{9B0660DA-41E4-4591-8898-4C8D472EF8F1}" type="parTrans" cxnId="{20C39EC5-3956-4DE3-B149-2012199B8E05}">
      <dgm:prSet/>
      <dgm:spPr/>
      <dgm:t>
        <a:bodyPr/>
        <a:lstStyle/>
        <a:p>
          <a:endParaRPr lang="en-GB"/>
        </a:p>
      </dgm:t>
    </dgm:pt>
    <dgm:pt modelId="{8E70717C-B76E-4AAF-8721-64AD99206D9F}" type="sibTrans" cxnId="{20C39EC5-3956-4DE3-B149-2012199B8E05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31754309-49A9-4BEF-B53F-27A79F741FB6}" srcId="{816F11BD-35C0-404E-BE23-BC1E51B0D16C}" destId="{5E82E1B1-D981-4306-AD9D-315701C3BFD0}" srcOrd="1" destOrd="0" parTransId="{0A4A20EC-DB8D-4AA3-8D09-69AFF85762B3}" sibTransId="{87A27C5E-DA64-4C19-82D4-7AF99918AACE}"/>
    <dgm:cxn modelId="{CFF04119-178B-4A1B-B5FC-5C24DBD513B7}" type="presOf" srcId="{168FA071-B4D9-4B18-B136-38F9F819ED36}" destId="{4BB89884-CE97-4452-B52D-24ACA0EF22AA}" srcOrd="0" destOrd="1" presId="urn:microsoft.com/office/officeart/2005/8/layout/list1"/>
    <dgm:cxn modelId="{F9340E1A-3154-44AA-BF34-7A24E9915D9E}" type="presOf" srcId="{626EFB38-F7D7-41CF-A40A-77060677E495}" destId="{4BB89884-CE97-4452-B52D-24ACA0EF22AA}" srcOrd="0" destOrd="7" presId="urn:microsoft.com/office/officeart/2005/8/layout/list1"/>
    <dgm:cxn modelId="{CE78621E-F10A-477D-82D1-B9BB146F3A9B}" type="presOf" srcId="{D76B20DB-24A8-49AC-9575-3BDB9F0EF682}" destId="{4BB89884-CE97-4452-B52D-24ACA0EF22AA}" srcOrd="0" destOrd="0" presId="urn:microsoft.com/office/officeart/2005/8/layout/list1"/>
    <dgm:cxn modelId="{722FBC40-071D-40E9-8BBE-EC9A5994E023}" srcId="{E68BC455-653C-467A-B073-FADDF464823E}" destId="{D76B20DB-24A8-49AC-9575-3BDB9F0EF682}" srcOrd="0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49F8D34F-C404-48D6-9186-19770C0D2A16}" type="presOf" srcId="{EEC9CEED-71FC-47A8-8675-14E6F05B7293}" destId="{4BB89884-CE97-4452-B52D-24ACA0EF22AA}" srcOrd="0" destOrd="6" presId="urn:microsoft.com/office/officeart/2005/8/layout/list1"/>
    <dgm:cxn modelId="{EC650453-5A66-47B3-B5FA-B8CF2002AC96}" srcId="{5E82E1B1-D981-4306-AD9D-315701C3BFD0}" destId="{EEC9CEED-71FC-47A8-8675-14E6F05B7293}" srcOrd="0" destOrd="0" parTransId="{B68CCAD4-DF4B-434D-BFC2-72A763C69278}" sibTransId="{119C7795-0C95-4AA9-B8A4-B69459D87DA7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7FF7EA87-A0AF-4E6B-95FC-96EC3E07AE14}" type="presOf" srcId="{816F11BD-35C0-404E-BE23-BC1E51B0D16C}" destId="{4BB89884-CE97-4452-B52D-24ACA0EF22AA}" srcOrd="0" destOrd="3" presId="urn:microsoft.com/office/officeart/2005/8/layout/list1"/>
    <dgm:cxn modelId="{A073578A-D757-4A95-A82E-14BD92841F18}" srcId="{816F11BD-35C0-404E-BE23-BC1E51B0D16C}" destId="{626EFB38-F7D7-41CF-A40A-77060677E495}" srcOrd="2" destOrd="0" parTransId="{D2C5146A-5F0E-4C90-98CA-5B562A5FF22C}" sibTransId="{B45F2515-756F-46D0-AD74-0197E1A5B51E}"/>
    <dgm:cxn modelId="{86A396A9-59EC-4B18-9657-7BF388522968}" type="presOf" srcId="{5E82E1B1-D981-4306-AD9D-315701C3BFD0}" destId="{4BB89884-CE97-4452-B52D-24ACA0EF22AA}" srcOrd="0" destOrd="5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67E3FAC3-99ED-40C0-A3DE-487AA0440E8C}" type="presOf" srcId="{F709CAE8-BF2C-4FC1-995B-65DD6E66ECA5}" destId="{4BB89884-CE97-4452-B52D-24ACA0EF22AA}" srcOrd="0" destOrd="4" presId="urn:microsoft.com/office/officeart/2005/8/layout/list1"/>
    <dgm:cxn modelId="{20C39EC5-3956-4DE3-B149-2012199B8E05}" srcId="{E68BC455-653C-467A-B073-FADDF464823E}" destId="{E44D884E-AA5A-47FC-9B71-DB0B6F8B30ED}" srcOrd="2" destOrd="0" parTransId="{9B0660DA-41E4-4591-8898-4C8D472EF8F1}" sibTransId="{8E70717C-B76E-4AAF-8721-64AD99206D9F}"/>
    <dgm:cxn modelId="{6001EFE5-9A8E-4607-A9E3-BCAE14D1FE3C}" srcId="{816F11BD-35C0-404E-BE23-BC1E51B0D16C}" destId="{F709CAE8-BF2C-4FC1-995B-65DD6E66ECA5}" srcOrd="0" destOrd="0" parTransId="{88D398A9-3010-4BF5-8823-508BDF222497}" sibTransId="{1C736F6F-5578-4E9D-9F7D-BAFD1F70F1AE}"/>
    <dgm:cxn modelId="{2DFFE7E7-8944-4ECA-BE5B-CB92669872BC}" srcId="{E68BC455-653C-467A-B073-FADDF464823E}" destId="{816F11BD-35C0-404E-BE23-BC1E51B0D16C}" srcOrd="3" destOrd="0" parTransId="{9AEF36BE-D112-435A-A76D-AAA0D5BFADE4}" sibTransId="{995BC27D-4323-4438-9EEA-AC4B354574D4}"/>
    <dgm:cxn modelId="{2E4C74E8-32C2-4273-BDD0-E087F5499E9C}" type="presOf" srcId="{E44D884E-AA5A-47FC-9B71-DB0B6F8B30ED}" destId="{4BB89884-CE97-4452-B52D-24ACA0EF22AA}" srcOrd="0" destOrd="2" presId="urn:microsoft.com/office/officeart/2005/8/layout/list1"/>
    <dgm:cxn modelId="{FA31A1FC-B25A-4B4B-A4D9-0838D1C49F5F}" srcId="{E68BC455-653C-467A-B073-FADDF464823E}" destId="{168FA071-B4D9-4B18-B136-38F9F819ED36}" srcOrd="1" destOrd="0" parTransId="{0A769B02-23FC-4EBC-9F53-2DDD5DF26F80}" sibTransId="{2A268CD8-3CA0-4863-95F3-75A5225383A1}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6B20DB-24A8-49AC-9575-3BDB9F0EF682}">
      <dgm:prSet phldrT="[Text]"/>
      <dgm:spPr/>
      <dgm:t>
        <a:bodyPr/>
        <a:lstStyle/>
        <a:p>
          <a:r>
            <a:rPr lang="en-GB" dirty="0"/>
            <a:t>Experience with fluidic applications</a:t>
          </a:r>
          <a:endParaRPr lang="en-US" b="0" i="0" dirty="0"/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BBF4008F-DFB0-4007-9D29-D57DFB18F018}">
      <dgm:prSet/>
      <dgm:spPr/>
      <dgm:t>
        <a:bodyPr/>
        <a:lstStyle/>
        <a:p>
          <a:r>
            <a:rPr lang="en-GB" dirty="0"/>
            <a:t>First prototype based on the early VELO Upgrade I CERN design</a:t>
          </a:r>
        </a:p>
      </dgm:t>
    </dgm:pt>
    <dgm:pt modelId="{F88E95BF-3B7D-43D9-A8BA-8B2B3EB71DEA}" type="parTrans" cxnId="{1FFBA61A-38FA-4221-9544-F80C1EEC02A5}">
      <dgm:prSet/>
      <dgm:spPr/>
      <dgm:t>
        <a:bodyPr/>
        <a:lstStyle/>
        <a:p>
          <a:endParaRPr lang="en-GB"/>
        </a:p>
      </dgm:t>
    </dgm:pt>
    <dgm:pt modelId="{13058FB6-9C70-4242-B3A5-FC347427D5E2}" type="sibTrans" cxnId="{1FFBA61A-38FA-4221-9544-F80C1EEC02A5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4D26A0FD-FE5A-46BB-9296-69F0B64AEDF4}">
          <dgm:prSet/>
          <dgm:spPr/>
          <dgm:t>
            <a:bodyPr/>
            <a:lstStyle/>
            <a:p>
              <a:r>
                <a:rPr lang="en-GB" dirty="0"/>
                <a:t>Initial channel with </a:t>
              </a:r>
              <a14:m>
                <m:oMath xmlns:m="http://schemas.openxmlformats.org/officeDocument/2006/math">
                  <m:r>
                    <a:rPr lang="en-GB" i="1" dirty="0" smtClean="0">
                      <a:latin typeface="Cambria Math" panose="02040503050406030204" pitchFamily="18" charset="0"/>
                    </a:rPr>
                    <m:t>70</m:t>
                  </m:r>
                  <m:r>
                    <m:rPr>
                      <m:sty m:val="p"/>
                    </m:rPr>
                    <a:rPr lang="en-GB" dirty="0" smtClean="0">
                      <a:latin typeface="Cambria Math" panose="02040503050406030204" pitchFamily="18" charset="0"/>
                    </a:rPr>
                    <m:t>μm</m:t>
                  </m:r>
                </m:oMath>
              </a14:m>
              <a:r>
                <a:rPr lang="en-GB" dirty="0"/>
                <a:t> width (restrictions)</a:t>
              </a:r>
            </a:p>
          </dgm:t>
        </dgm:pt>
      </mc:Choice>
      <mc:Fallback xmlns="">
        <dgm:pt modelId="{4D26A0FD-FE5A-46BB-9296-69F0B64AEDF4}">
          <dgm:prSet/>
          <dgm:spPr/>
          <dgm:t>
            <a:bodyPr/>
            <a:lstStyle/>
            <a:p>
              <a:r>
                <a:rPr lang="en-GB" dirty="0"/>
                <a:t>Initial channel with </a:t>
              </a:r>
              <a:r>
                <a:rPr lang="en-GB" i="0" dirty="0">
                  <a:latin typeface="Cambria Math" panose="02040503050406030204" pitchFamily="18" charset="0"/>
                </a:rPr>
                <a:t>70μm</a:t>
              </a:r>
              <a:r>
                <a:rPr lang="en-GB" dirty="0"/>
                <a:t> width (restrictions)</a:t>
              </a:r>
            </a:p>
          </dgm:t>
        </dgm:pt>
      </mc:Fallback>
    </mc:AlternateContent>
    <dgm:pt modelId="{A7D58FA2-0E59-476A-A0BA-EB9BC586FD4F}" type="parTrans" cxnId="{E76DE0B0-C6D0-4994-B136-F92976AEF6DB}">
      <dgm:prSet/>
      <dgm:spPr/>
      <dgm:t>
        <a:bodyPr/>
        <a:lstStyle/>
        <a:p>
          <a:endParaRPr lang="en-GB"/>
        </a:p>
      </dgm:t>
    </dgm:pt>
    <dgm:pt modelId="{B65CD33C-9022-49B8-9335-1D1D6460D760}" type="sibTrans" cxnId="{E76DE0B0-C6D0-4994-B136-F92976AEF6DB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0CC28F67-E1D2-445D-802F-D752BBD91B9A}">
          <dgm:prSet/>
          <dgm:spPr/>
          <dgm:t>
            <a:bodyPr/>
            <a:lstStyle/>
            <a:p>
              <a:r>
                <a:rPr lang="en-GB" dirty="0"/>
                <a:t>Channels height </a:t>
              </a:r>
              <a14:m>
                <m:oMath xmlns:m="http://schemas.openxmlformats.org/officeDocument/2006/math">
                  <m:r>
                    <a:rPr lang="en-GB" b="0" i="0" dirty="0" smtClean="0">
                      <a:latin typeface="Cambria Math" panose="02040503050406030204" pitchFamily="18" charset="0"/>
                    </a:rPr>
                    <m:t>100</m:t>
                  </m:r>
                  <m:r>
                    <a:rPr lang="en-GB" b="0" i="1" dirty="0" smtClean="0">
                      <a:latin typeface="Cambria Math" panose="02040503050406030204" pitchFamily="18" charset="0"/>
                    </a:rPr>
                    <m:t>𝜇</m:t>
                  </m:r>
                  <m:r>
                    <a:rPr lang="en-GB" b="0" i="1" dirty="0">
                      <a:latin typeface="Cambria Math" panose="02040503050406030204" pitchFamily="18" charset="0"/>
                    </a:rPr>
                    <m:t>𝑚</m:t>
                  </m:r>
                </m:oMath>
              </a14:m>
              <a:endParaRPr lang="en-GB" b="0" dirty="0"/>
            </a:p>
          </dgm:t>
        </dgm:pt>
      </mc:Choice>
      <mc:Fallback xmlns="">
        <dgm:pt modelId="{0CC28F67-E1D2-445D-802F-D752BBD91B9A}">
          <dgm:prSet/>
          <dgm:spPr/>
          <dgm:t>
            <a:bodyPr/>
            <a:lstStyle/>
            <a:p>
              <a:r>
                <a:rPr lang="en-GB" dirty="0"/>
                <a:t>Channels height </a:t>
              </a:r>
              <a:r>
                <a:rPr lang="en-GB" b="0" i="0" dirty="0">
                  <a:latin typeface="Cambria Math" panose="02040503050406030204" pitchFamily="18" charset="0"/>
                </a:rPr>
                <a:t>100𝜇𝑚</a:t>
              </a:r>
              <a:endParaRPr lang="en-GB" b="0" dirty="0"/>
            </a:p>
          </dgm:t>
        </dgm:pt>
      </mc:Fallback>
    </mc:AlternateContent>
    <dgm:pt modelId="{37A18E31-7780-40D9-A764-AC53893C0063}" type="parTrans" cxnId="{F168D780-4925-4B27-8E2D-990E26A06F2F}">
      <dgm:prSet/>
      <dgm:spPr/>
      <dgm:t>
        <a:bodyPr/>
        <a:lstStyle/>
        <a:p>
          <a:endParaRPr lang="en-GB"/>
        </a:p>
      </dgm:t>
    </dgm:pt>
    <dgm:pt modelId="{5E94350C-86F4-41FE-9657-6A4CCDF4F304}" type="sibTrans" cxnId="{F168D780-4925-4B27-8E2D-990E26A06F2F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C6239EF1-45E3-47BF-8ADC-DD59B1A8801C}">
          <dgm:prSet/>
          <dgm:spPr/>
          <dgm:t>
            <a:bodyPr/>
            <a:lstStyle/>
            <a:p>
              <a:r>
                <a:rPr lang="en-GB" dirty="0"/>
                <a:t>Overall dimensions: </a:t>
              </a:r>
              <a14:m>
                <m:oMath xmlns:m="http://schemas.openxmlformats.org/officeDocument/2006/math">
                  <m:r>
                    <a:rPr lang="en-GB" b="0" i="0" dirty="0" smtClean="0">
                      <a:latin typeface="Cambria Math" panose="02040503050406030204" pitchFamily="18" charset="0"/>
                    </a:rPr>
                    <m:t>40</m:t>
                  </m:r>
                  <m:r>
                    <a:rPr lang="en-GB" b="0" i="1" dirty="0" smtClean="0">
                      <a:latin typeface="Cambria Math" panose="02040503050406030204" pitchFamily="18" charset="0"/>
                    </a:rPr>
                    <m:t>×60</m:t>
                  </m:r>
                  <m:r>
                    <m:rPr>
                      <m:sty m:val="p"/>
                    </m:rPr>
                    <a:rPr lang="en-GB" dirty="0" smtClean="0">
                      <a:latin typeface="Cambria Math" panose="02040503050406030204" pitchFamily="18" charset="0"/>
                    </a:rPr>
                    <m:t>m</m:t>
                  </m:r>
                  <m:sSup>
                    <m:sSup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m</m:t>
                      </m:r>
                    </m:e>
                    <m:sup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a14:m>
              <a:endParaRPr lang="en-GB" dirty="0"/>
            </a:p>
          </dgm:t>
        </dgm:pt>
      </mc:Choice>
      <mc:Fallback xmlns="">
        <dgm:pt modelId="{C6239EF1-45E3-47BF-8ADC-DD59B1A8801C}">
          <dgm:prSet/>
          <dgm:spPr/>
          <dgm:t>
            <a:bodyPr/>
            <a:lstStyle/>
            <a:p>
              <a:r>
                <a:rPr lang="en-GB" dirty="0"/>
                <a:t>Overall dimensions: </a:t>
              </a:r>
              <a:r>
                <a:rPr lang="en-GB" b="0" i="0" dirty="0">
                  <a:latin typeface="Cambria Math" panose="02040503050406030204" pitchFamily="18" charset="0"/>
                </a:rPr>
                <a:t>40×60</a:t>
              </a:r>
              <a:r>
                <a:rPr lang="en-GB" i="0" dirty="0">
                  <a:latin typeface="Cambria Math" panose="02040503050406030204" pitchFamily="18" charset="0"/>
                </a:rPr>
                <a:t>mm^2</a:t>
              </a:r>
              <a:endParaRPr lang="en-GB" dirty="0"/>
            </a:p>
          </dgm:t>
        </dgm:pt>
      </mc:Fallback>
    </mc:AlternateContent>
    <dgm:pt modelId="{448D307A-65A9-409F-8754-4D0DF3C7C575}" type="parTrans" cxnId="{022EEA99-BB98-4C58-986B-9FC9019E34DB}">
      <dgm:prSet/>
      <dgm:spPr/>
      <dgm:t>
        <a:bodyPr/>
        <a:lstStyle/>
        <a:p>
          <a:endParaRPr lang="en-GB"/>
        </a:p>
      </dgm:t>
    </dgm:pt>
    <dgm:pt modelId="{14D97A3E-0D41-49DA-B06C-563C6D4B3922}" type="sibTrans" cxnId="{022EEA99-BB98-4C58-986B-9FC9019E34DB}">
      <dgm:prSet/>
      <dgm:spPr/>
      <dgm:t>
        <a:bodyPr/>
        <a:lstStyle/>
        <a:p>
          <a:endParaRPr lang="en-GB"/>
        </a:p>
      </dgm:t>
    </dgm:pt>
    <dgm:pt modelId="{8D330365-19DF-46CB-B70C-97449144173C}">
      <dgm:prSet/>
      <dgm:spPr/>
      <dgm:t>
        <a:bodyPr/>
        <a:lstStyle/>
        <a:p>
          <a:r>
            <a:rPr lang="en-GB" dirty="0"/>
            <a:t>Based on LTCC</a:t>
          </a:r>
        </a:p>
      </dgm:t>
    </dgm:pt>
    <dgm:pt modelId="{A4EC1C39-0687-49E8-9A74-3F93D1FD1CEF}" type="parTrans" cxnId="{50220BD5-1B9F-4E83-B071-CF40F9CA32B7}">
      <dgm:prSet/>
      <dgm:spPr/>
      <dgm:t>
        <a:bodyPr/>
        <a:lstStyle/>
        <a:p>
          <a:endParaRPr lang="en-GB"/>
        </a:p>
      </dgm:t>
    </dgm:pt>
    <dgm:pt modelId="{9200136F-B2A9-4F82-BF6F-5A24C384D68D}" type="sibTrans" cxnId="{50220BD5-1B9F-4E83-B071-CF40F9CA32B7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5FE017B6-9CED-48F7-A8F6-A87390894383}">
          <dgm:prSet/>
          <dgm:spPr/>
          <dgm:t>
            <a:bodyPr/>
            <a:lstStyle/>
            <a:p>
              <a14:m>
                <m:oMath xmlns:m="http://schemas.openxmlformats.org/officeDocument/2006/math">
                  <m:r>
                    <m:rPr>
                      <m:sty m:val="p"/>
                    </m:rPr>
                    <a:rPr lang="en-GB" dirty="0" smtClean="0">
                      <a:latin typeface="Cambria Math" panose="02040503050406030204" pitchFamily="18" charset="0"/>
                    </a:rPr>
                    <m:t>A</m:t>
                  </m:r>
                  <m:sSub>
                    <m:sSub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sSub>
                    <m:sSubPr>
                      <m:ctrlPr>
                        <a:rPr lang="en-GB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  <m:r>
                    <a:rPr lang="en-US" b="0" i="0" dirty="0" smtClean="0">
                      <a:latin typeface="Cambria Math" panose="02040503050406030204" pitchFamily="18" charset="0"/>
                    </a:rPr>
                    <m:t>/</m:t>
                  </m:r>
                  <m:r>
                    <m:rPr>
                      <m:sty m:val="p"/>
                    </m:rPr>
                    <a:rPr lang="en-US" b="0" i="0" dirty="0" smtClean="0">
                      <a:latin typeface="Cambria Math" panose="02040503050406030204" pitchFamily="18" charset="0"/>
                    </a:rPr>
                    <m:t>Glass</m:t>
                  </m:r>
                </m:oMath>
              </a14:m>
              <a:r>
                <a:rPr lang="en-GB" dirty="0"/>
                <a:t> </a:t>
              </a:r>
              <a14:m>
                <m:oMath xmlns:m="http://schemas.openxmlformats.org/officeDocument/2006/math">
                  <m:r>
                    <a:rPr lang="en-GB" i="1" dirty="0" smtClean="0">
                      <a:latin typeface="Cambria Math" panose="02040503050406030204" pitchFamily="18" charset="0"/>
                    </a:rPr>
                    <m:t>~1</m:t>
                  </m:r>
                  <m:r>
                    <a:rPr lang="en-US" b="0" i="1" dirty="0" smtClean="0">
                      <a:latin typeface="Cambria Math" panose="02040503050406030204" pitchFamily="18" charset="0"/>
                    </a:rPr>
                    <m:t>:</m:t>
                  </m:r>
                  <m:r>
                    <a:rPr lang="en-GB" i="1" dirty="0" smtClean="0">
                      <a:latin typeface="Cambria Math" panose="02040503050406030204" pitchFamily="18" charset="0"/>
                    </a:rPr>
                    <m:t>1</m:t>
                  </m:r>
                </m:oMath>
              </a14:m>
              <a:endParaRPr lang="en-GB" dirty="0"/>
            </a:p>
          </dgm:t>
        </dgm:pt>
      </mc:Choice>
      <mc:Fallback xmlns="">
        <dgm:pt modelId="{5FE017B6-9CED-48F7-A8F6-A87390894383}">
          <dgm:prSet/>
          <dgm:spPr/>
          <dgm:t>
            <a:bodyPr/>
            <a:lstStyle/>
            <a:p>
              <a:r>
                <a:rPr lang="en-GB" i="0" dirty="0">
                  <a:latin typeface="Cambria Math" panose="02040503050406030204" pitchFamily="18" charset="0"/>
                </a:rPr>
                <a:t>Al_2 O_3</a:t>
              </a:r>
              <a:r>
                <a:rPr lang="en-US" b="0" i="0" dirty="0">
                  <a:latin typeface="Cambria Math" panose="02040503050406030204" pitchFamily="18" charset="0"/>
                </a:rPr>
                <a:t>/Glass</a:t>
              </a:r>
              <a:r>
                <a:rPr lang="en-GB" dirty="0"/>
                <a:t> </a:t>
              </a:r>
              <a:r>
                <a:rPr lang="en-GB" i="0" dirty="0">
                  <a:latin typeface="Cambria Math" panose="02040503050406030204" pitchFamily="18" charset="0"/>
                </a:rPr>
                <a:t>~1</a:t>
              </a:r>
              <a:r>
                <a:rPr lang="en-US" b="0" i="0" dirty="0">
                  <a:latin typeface="Cambria Math" panose="02040503050406030204" pitchFamily="18" charset="0"/>
                </a:rPr>
                <a:t>:</a:t>
              </a:r>
              <a:r>
                <a:rPr lang="en-GB" i="0" dirty="0">
                  <a:latin typeface="Cambria Math" panose="02040503050406030204" pitchFamily="18" charset="0"/>
                </a:rPr>
                <a:t>1</a:t>
              </a:r>
              <a:endParaRPr lang="en-GB" dirty="0"/>
            </a:p>
          </dgm:t>
        </dgm:pt>
      </mc:Fallback>
    </mc:AlternateContent>
    <dgm:pt modelId="{21B77F4D-9CE9-4F2B-8CD5-C9F77F7E4175}" type="parTrans" cxnId="{7651FE73-CAE1-45FB-AEA5-AEB52F21D966}">
      <dgm:prSet/>
      <dgm:spPr/>
      <dgm:t>
        <a:bodyPr/>
        <a:lstStyle/>
        <a:p>
          <a:endParaRPr lang="en-GB"/>
        </a:p>
      </dgm:t>
    </dgm:pt>
    <dgm:pt modelId="{A48647BC-AE30-4CFA-B62A-19801D33AC9E}" type="sibTrans" cxnId="{7651FE73-CAE1-45FB-AEA5-AEB52F21D966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93D1AF2C-7B7B-4AE2-B5AF-072447424BB7}">
          <dgm:prSet/>
          <dgm:spPr/>
          <dgm:t>
            <a:bodyPr/>
            <a:lstStyle/>
            <a:p>
              <a:r>
                <a:rPr lang="en-US" dirty="0"/>
                <a:t>HTCC at a later stage (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US" i="0" dirty="0" smtClean="0">
                      <a:latin typeface="Cambria Math" panose="02040503050406030204" pitchFamily="18" charset="0"/>
                    </a:rPr>
                    <m:t>A</m:t>
                  </m:r>
                  <m:sSub>
                    <m:sSubPr>
                      <m:ctrlPr>
                        <a:rPr lang="en-US" b="0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lang="en-US" i="0" dirty="0" smtClean="0"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  <m:sSub>
                    <m:sSubPr>
                      <m:ctrlPr>
                        <a:rPr lang="en-US" b="0" i="1" dirty="0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US" i="0" dirty="0" smtClean="0"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US" i="0" dirty="0" smtClean="0">
                          <a:latin typeface="Cambria Math" panose="02040503050406030204" pitchFamily="18" charset="0"/>
                        </a:rPr>
                        <m:t>3</m:t>
                      </m:r>
                    </m:sub>
                  </m:sSub>
                </m:oMath>
              </a14:m>
              <a:r>
                <a:rPr lang="en-US" dirty="0"/>
                <a:t> </a:t>
              </a:r>
              <a14:m>
                <m:oMath xmlns:m="http://schemas.openxmlformats.org/officeDocument/2006/math">
                  <m:r>
                    <a:rPr lang="en-US" i="1" dirty="0" smtClean="0">
                      <a:latin typeface="Cambria Math" panose="02040503050406030204" pitchFamily="18" charset="0"/>
                    </a:rPr>
                    <m:t>~96%</m:t>
                  </m:r>
                </m:oMath>
              </a14:m>
              <a:r>
                <a:rPr lang="en-GB" dirty="0"/>
                <a:t>)</a:t>
              </a:r>
            </a:p>
          </dgm:t>
        </dgm:pt>
      </mc:Choice>
      <mc:Fallback xmlns="">
        <dgm:pt modelId="{93D1AF2C-7B7B-4AE2-B5AF-072447424BB7}">
          <dgm:prSet/>
          <dgm:spPr/>
          <dgm:t>
            <a:bodyPr/>
            <a:lstStyle/>
            <a:p>
              <a:r>
                <a:rPr lang="en-US" dirty="0"/>
                <a:t>HTCC at a later stage (</a:t>
              </a:r>
              <a:r>
                <a:rPr lang="en-US" i="0" dirty="0">
                  <a:latin typeface="Cambria Math" panose="02040503050406030204" pitchFamily="18" charset="0"/>
                </a:rPr>
                <a:t>Al</a:t>
              </a:r>
              <a:r>
                <a:rPr lang="en-US" b="0" i="0" dirty="0">
                  <a:latin typeface="Cambria Math" panose="02040503050406030204" pitchFamily="18" charset="0"/>
                </a:rPr>
                <a:t>_</a:t>
              </a:r>
              <a:r>
                <a:rPr lang="en-US" i="0" dirty="0">
                  <a:latin typeface="Cambria Math" panose="02040503050406030204" pitchFamily="18" charset="0"/>
                </a:rPr>
                <a:t>2</a:t>
              </a:r>
              <a:r>
                <a:rPr lang="en-US" b="0" i="0" dirty="0">
                  <a:latin typeface="Cambria Math" panose="02040503050406030204" pitchFamily="18" charset="0"/>
                </a:rPr>
                <a:t> </a:t>
              </a:r>
              <a:r>
                <a:rPr lang="en-US" i="0" dirty="0">
                  <a:latin typeface="Cambria Math" panose="02040503050406030204" pitchFamily="18" charset="0"/>
                </a:rPr>
                <a:t>O</a:t>
              </a:r>
              <a:r>
                <a:rPr lang="en-US" b="0" i="0" dirty="0">
                  <a:latin typeface="Cambria Math" panose="02040503050406030204" pitchFamily="18" charset="0"/>
                </a:rPr>
                <a:t>_</a:t>
              </a:r>
              <a:r>
                <a:rPr lang="en-US" i="0" dirty="0">
                  <a:latin typeface="Cambria Math" panose="02040503050406030204" pitchFamily="18" charset="0"/>
                </a:rPr>
                <a:t>3</a:t>
              </a:r>
              <a:r>
                <a:rPr lang="en-US" dirty="0"/>
                <a:t> </a:t>
              </a:r>
              <a:r>
                <a:rPr lang="en-US" i="0" dirty="0">
                  <a:latin typeface="Cambria Math" panose="02040503050406030204" pitchFamily="18" charset="0"/>
                </a:rPr>
                <a:t>~96%</a:t>
              </a:r>
              <a:r>
                <a:rPr lang="en-GB" dirty="0"/>
                <a:t>)</a:t>
              </a:r>
            </a:p>
          </dgm:t>
        </dgm:pt>
      </mc:Fallback>
    </mc:AlternateContent>
    <dgm:pt modelId="{AAA2C7D9-D711-4191-B2A2-C19981A4493C}" type="parTrans" cxnId="{194081A8-E5EA-4D67-9C2F-610A5F586E2D}">
      <dgm:prSet/>
      <dgm:spPr/>
      <dgm:t>
        <a:bodyPr/>
        <a:lstStyle/>
        <a:p>
          <a:endParaRPr lang="en-GB"/>
        </a:p>
      </dgm:t>
    </dgm:pt>
    <dgm:pt modelId="{BBA8A9A8-5685-4974-86FA-90D45AD0783B}" type="sibTrans" cxnId="{194081A8-E5EA-4D67-9C2F-610A5F586E2D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1FFBA61A-38FA-4221-9544-F80C1EEC02A5}" srcId="{E68BC455-653C-467A-B073-FADDF464823E}" destId="{BBF4008F-DFB0-4007-9D29-D57DFB18F018}" srcOrd="1" destOrd="0" parTransId="{F88E95BF-3B7D-43D9-A8BA-8B2B3EB71DEA}" sibTransId="{13058FB6-9C70-4242-B3A5-FC347427D5E2}"/>
    <dgm:cxn modelId="{CE78621E-F10A-477D-82D1-B9BB146F3A9B}" type="presOf" srcId="{D76B20DB-24A8-49AC-9575-3BDB9F0EF682}" destId="{4BB89884-CE97-4452-B52D-24ACA0EF22AA}" srcOrd="0" destOrd="0" presId="urn:microsoft.com/office/officeart/2005/8/layout/list1"/>
    <dgm:cxn modelId="{89CD8B2A-B268-4588-9D95-78C72B7F0E21}" type="presOf" srcId="{5FE017B6-9CED-48F7-A8F6-A87390894383}" destId="{4BB89884-CE97-4452-B52D-24ACA0EF22AA}" srcOrd="0" destOrd="6" presId="urn:microsoft.com/office/officeart/2005/8/layout/list1"/>
    <dgm:cxn modelId="{5168863E-7E3D-4FAF-AF1B-C1F3A62706F3}" type="presOf" srcId="{4D26A0FD-FE5A-46BB-9296-69F0B64AEDF4}" destId="{4BB89884-CE97-4452-B52D-24ACA0EF22AA}" srcOrd="0" destOrd="2" presId="urn:microsoft.com/office/officeart/2005/8/layout/list1"/>
    <dgm:cxn modelId="{722FBC40-071D-40E9-8BBE-EC9A5994E023}" srcId="{E68BC455-653C-467A-B073-FADDF464823E}" destId="{D76B20DB-24A8-49AC-9575-3BDB9F0EF682}" srcOrd="0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7651FE73-CAE1-45FB-AEA5-AEB52F21D966}" srcId="{8D330365-19DF-46CB-B70C-97449144173C}" destId="{5FE017B6-9CED-48F7-A8F6-A87390894383}" srcOrd="0" destOrd="0" parTransId="{21B77F4D-9CE9-4F2B-8CD5-C9F77F7E4175}" sibTransId="{A48647BC-AE30-4CFA-B62A-19801D33AC9E}"/>
    <dgm:cxn modelId="{742DB859-8B12-4D99-B85C-0832040A7625}" type="presOf" srcId="{0CC28F67-E1D2-445D-802F-D752BBD91B9A}" destId="{4BB89884-CE97-4452-B52D-24ACA0EF22AA}" srcOrd="0" destOrd="3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F168D780-4925-4B27-8E2D-990E26A06F2F}" srcId="{BBF4008F-DFB0-4007-9D29-D57DFB18F018}" destId="{0CC28F67-E1D2-445D-802F-D752BBD91B9A}" srcOrd="1" destOrd="0" parTransId="{37A18E31-7780-40D9-A764-AC53893C0063}" sibTransId="{5E94350C-86F4-41FE-9657-6A4CCDF4F304}"/>
    <dgm:cxn modelId="{022EEA99-BB98-4C58-986B-9FC9019E34DB}" srcId="{BBF4008F-DFB0-4007-9D29-D57DFB18F018}" destId="{C6239EF1-45E3-47BF-8ADC-DD59B1A8801C}" srcOrd="2" destOrd="0" parTransId="{448D307A-65A9-409F-8754-4D0DF3C7C575}" sibTransId="{14D97A3E-0D41-49DA-B06C-563C6D4B3922}"/>
    <dgm:cxn modelId="{194081A8-E5EA-4D67-9C2F-610A5F586E2D}" srcId="{8D330365-19DF-46CB-B70C-97449144173C}" destId="{93D1AF2C-7B7B-4AE2-B5AF-072447424BB7}" srcOrd="1" destOrd="0" parTransId="{AAA2C7D9-D711-4191-B2A2-C19981A4493C}" sibTransId="{BBA8A9A8-5685-4974-86FA-90D45AD0783B}"/>
    <dgm:cxn modelId="{E76DE0B0-C6D0-4994-B136-F92976AEF6DB}" srcId="{BBF4008F-DFB0-4007-9D29-D57DFB18F018}" destId="{4D26A0FD-FE5A-46BB-9296-69F0B64AEDF4}" srcOrd="0" destOrd="0" parTransId="{A7D58FA2-0E59-476A-A0BA-EB9BC586FD4F}" sibTransId="{B65CD33C-9022-49B8-9335-1D1D6460D760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A861C2BB-F35F-4FB9-8DD0-2EE0D65CCA36}" type="presOf" srcId="{BBF4008F-DFB0-4007-9D29-D57DFB18F018}" destId="{4BB89884-CE97-4452-B52D-24ACA0EF22AA}" srcOrd="0" destOrd="1" presId="urn:microsoft.com/office/officeart/2005/8/layout/list1"/>
    <dgm:cxn modelId="{ED2578C2-2B62-4735-A0B9-202E7AED47C6}" type="presOf" srcId="{93D1AF2C-7B7B-4AE2-B5AF-072447424BB7}" destId="{4BB89884-CE97-4452-B52D-24ACA0EF22AA}" srcOrd="0" destOrd="7" presId="urn:microsoft.com/office/officeart/2005/8/layout/list1"/>
    <dgm:cxn modelId="{50220BD5-1B9F-4E83-B071-CF40F9CA32B7}" srcId="{BBF4008F-DFB0-4007-9D29-D57DFB18F018}" destId="{8D330365-19DF-46CB-B70C-97449144173C}" srcOrd="3" destOrd="0" parTransId="{A4EC1C39-0687-49E8-9A74-3F93D1FD1CEF}" sibTransId="{9200136F-B2A9-4F82-BF6F-5A24C384D68D}"/>
    <dgm:cxn modelId="{B22CB7DB-C524-4C1D-BA5D-9374F0E998C2}" type="presOf" srcId="{C6239EF1-45E3-47BF-8ADC-DD59B1A8801C}" destId="{4BB89884-CE97-4452-B52D-24ACA0EF22AA}" srcOrd="0" destOrd="4" presId="urn:microsoft.com/office/officeart/2005/8/layout/list1"/>
    <dgm:cxn modelId="{D8BC42F4-47D6-468E-B4CB-0D8FF0A71F2C}" type="presOf" srcId="{8D330365-19DF-46CB-B70C-97449144173C}" destId="{4BB89884-CE97-4452-B52D-24ACA0EF22AA}" srcOrd="0" destOrd="5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6B20DB-24A8-49AC-9575-3BDB9F0EF682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4A66ED08-0EF3-4671-AA9D-E981B84DAB44}" type="parTrans" cxnId="{722FBC40-071D-40E9-8BBE-EC9A5994E023}">
      <dgm:prSet/>
      <dgm:spPr/>
      <dgm:t>
        <a:bodyPr/>
        <a:lstStyle/>
        <a:p>
          <a:endParaRPr lang="en-GB"/>
        </a:p>
      </dgm:t>
    </dgm:pt>
    <dgm:pt modelId="{8DA6CA37-1BE4-4A2B-A122-F5CC82224182}" type="sibTrans" cxnId="{722FBC40-071D-40E9-8BBE-EC9A5994E023}">
      <dgm:prSet/>
      <dgm:spPr/>
      <dgm:t>
        <a:bodyPr/>
        <a:lstStyle/>
        <a:p>
          <a:endParaRPr lang="en-GB"/>
        </a:p>
      </dgm:t>
    </dgm:pt>
    <dgm:pt modelId="{BBF4008F-DFB0-4007-9D29-D57DFB18F018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F88E95BF-3B7D-43D9-A8BA-8B2B3EB71DEA}" type="parTrans" cxnId="{1FFBA61A-38FA-4221-9544-F80C1EEC02A5}">
      <dgm:prSet/>
      <dgm:spPr/>
      <dgm:t>
        <a:bodyPr/>
        <a:lstStyle/>
        <a:p>
          <a:endParaRPr lang="en-GB"/>
        </a:p>
      </dgm:t>
    </dgm:pt>
    <dgm:pt modelId="{13058FB6-9C70-4242-B3A5-FC347427D5E2}" type="sibTrans" cxnId="{1FFBA61A-38FA-4221-9544-F80C1EEC02A5}">
      <dgm:prSet/>
      <dgm:spPr/>
      <dgm:t>
        <a:bodyPr/>
        <a:lstStyle/>
        <a:p>
          <a:endParaRPr lang="en-GB"/>
        </a:p>
      </dgm:t>
    </dgm:pt>
    <dgm:pt modelId="{4D26A0FD-FE5A-46BB-9296-69F0B64AEDF4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7D58FA2-0E59-476A-A0BA-EB9BC586FD4F}" type="parTrans" cxnId="{E76DE0B0-C6D0-4994-B136-F92976AEF6DB}">
      <dgm:prSet/>
      <dgm:spPr/>
      <dgm:t>
        <a:bodyPr/>
        <a:lstStyle/>
        <a:p>
          <a:endParaRPr lang="en-GB"/>
        </a:p>
      </dgm:t>
    </dgm:pt>
    <dgm:pt modelId="{B65CD33C-9022-49B8-9335-1D1D6460D760}" type="sibTrans" cxnId="{E76DE0B0-C6D0-4994-B136-F92976AEF6DB}">
      <dgm:prSet/>
      <dgm:spPr/>
      <dgm:t>
        <a:bodyPr/>
        <a:lstStyle/>
        <a:p>
          <a:endParaRPr lang="en-GB"/>
        </a:p>
      </dgm:t>
    </dgm:pt>
    <dgm:pt modelId="{0CC28F67-E1D2-445D-802F-D752BBD91B9A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37A18E31-7780-40D9-A764-AC53893C0063}" type="parTrans" cxnId="{F168D780-4925-4B27-8E2D-990E26A06F2F}">
      <dgm:prSet/>
      <dgm:spPr/>
      <dgm:t>
        <a:bodyPr/>
        <a:lstStyle/>
        <a:p>
          <a:endParaRPr lang="en-GB"/>
        </a:p>
      </dgm:t>
    </dgm:pt>
    <dgm:pt modelId="{5E94350C-86F4-41FE-9657-6A4CCDF4F304}" type="sibTrans" cxnId="{F168D780-4925-4B27-8E2D-990E26A06F2F}">
      <dgm:prSet/>
      <dgm:spPr/>
      <dgm:t>
        <a:bodyPr/>
        <a:lstStyle/>
        <a:p>
          <a:endParaRPr lang="en-GB"/>
        </a:p>
      </dgm:t>
    </dgm:pt>
    <dgm:pt modelId="{C6239EF1-45E3-47BF-8ADC-DD59B1A8801C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448D307A-65A9-409F-8754-4D0DF3C7C575}" type="parTrans" cxnId="{022EEA99-BB98-4C58-986B-9FC9019E34DB}">
      <dgm:prSet/>
      <dgm:spPr/>
      <dgm:t>
        <a:bodyPr/>
        <a:lstStyle/>
        <a:p>
          <a:endParaRPr lang="en-GB"/>
        </a:p>
      </dgm:t>
    </dgm:pt>
    <dgm:pt modelId="{14D97A3E-0D41-49DA-B06C-563C6D4B3922}" type="sibTrans" cxnId="{022EEA99-BB98-4C58-986B-9FC9019E34DB}">
      <dgm:prSet/>
      <dgm:spPr/>
      <dgm:t>
        <a:bodyPr/>
        <a:lstStyle/>
        <a:p>
          <a:endParaRPr lang="en-GB"/>
        </a:p>
      </dgm:t>
    </dgm:pt>
    <dgm:pt modelId="{8D330365-19DF-46CB-B70C-97449144173C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4EC1C39-0687-49E8-9A74-3F93D1FD1CEF}" type="parTrans" cxnId="{50220BD5-1B9F-4E83-B071-CF40F9CA32B7}">
      <dgm:prSet/>
      <dgm:spPr/>
      <dgm:t>
        <a:bodyPr/>
        <a:lstStyle/>
        <a:p>
          <a:endParaRPr lang="en-GB"/>
        </a:p>
      </dgm:t>
    </dgm:pt>
    <dgm:pt modelId="{9200136F-B2A9-4F82-BF6F-5A24C384D68D}" type="sibTrans" cxnId="{50220BD5-1B9F-4E83-B071-CF40F9CA32B7}">
      <dgm:prSet/>
      <dgm:spPr/>
      <dgm:t>
        <a:bodyPr/>
        <a:lstStyle/>
        <a:p>
          <a:endParaRPr lang="en-GB"/>
        </a:p>
      </dgm:t>
    </dgm:pt>
    <dgm:pt modelId="{5FE017B6-9CED-48F7-A8F6-A87390894383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21B77F4D-9CE9-4F2B-8CD5-C9F77F7E4175}" type="parTrans" cxnId="{7651FE73-CAE1-45FB-AEA5-AEB52F21D966}">
      <dgm:prSet/>
      <dgm:spPr/>
      <dgm:t>
        <a:bodyPr/>
        <a:lstStyle/>
        <a:p>
          <a:endParaRPr lang="en-GB"/>
        </a:p>
      </dgm:t>
    </dgm:pt>
    <dgm:pt modelId="{A48647BC-AE30-4CFA-B62A-19801D33AC9E}" type="sibTrans" cxnId="{7651FE73-CAE1-45FB-AEA5-AEB52F21D966}">
      <dgm:prSet/>
      <dgm:spPr/>
      <dgm:t>
        <a:bodyPr/>
        <a:lstStyle/>
        <a:p>
          <a:endParaRPr lang="en-GB"/>
        </a:p>
      </dgm:t>
    </dgm:pt>
    <dgm:pt modelId="{93D1AF2C-7B7B-4AE2-B5AF-072447424BB7}">
      <dgm:prSet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AAA2C7D9-D711-4191-B2A2-C19981A4493C}" type="parTrans" cxnId="{194081A8-E5EA-4D67-9C2F-610A5F586E2D}">
      <dgm:prSet/>
      <dgm:spPr/>
      <dgm:t>
        <a:bodyPr/>
        <a:lstStyle/>
        <a:p>
          <a:endParaRPr lang="en-GB"/>
        </a:p>
      </dgm:t>
    </dgm:pt>
    <dgm:pt modelId="{BBA8A9A8-5685-4974-86FA-90D45AD0783B}" type="sibTrans" cxnId="{194081A8-E5EA-4D67-9C2F-610A5F586E2D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1FFBA61A-38FA-4221-9544-F80C1EEC02A5}" srcId="{E68BC455-653C-467A-B073-FADDF464823E}" destId="{BBF4008F-DFB0-4007-9D29-D57DFB18F018}" srcOrd="1" destOrd="0" parTransId="{F88E95BF-3B7D-43D9-A8BA-8B2B3EB71DEA}" sibTransId="{13058FB6-9C70-4242-B3A5-FC347427D5E2}"/>
    <dgm:cxn modelId="{CE78621E-F10A-477D-82D1-B9BB146F3A9B}" type="presOf" srcId="{D76B20DB-24A8-49AC-9575-3BDB9F0EF682}" destId="{4BB89884-CE97-4452-B52D-24ACA0EF22AA}" srcOrd="0" destOrd="0" presId="urn:microsoft.com/office/officeart/2005/8/layout/list1"/>
    <dgm:cxn modelId="{89CD8B2A-B268-4588-9D95-78C72B7F0E21}" type="presOf" srcId="{5FE017B6-9CED-48F7-A8F6-A87390894383}" destId="{4BB89884-CE97-4452-B52D-24ACA0EF22AA}" srcOrd="0" destOrd="6" presId="urn:microsoft.com/office/officeart/2005/8/layout/list1"/>
    <dgm:cxn modelId="{5168863E-7E3D-4FAF-AF1B-C1F3A62706F3}" type="presOf" srcId="{4D26A0FD-FE5A-46BB-9296-69F0B64AEDF4}" destId="{4BB89884-CE97-4452-B52D-24ACA0EF22AA}" srcOrd="0" destOrd="2" presId="urn:microsoft.com/office/officeart/2005/8/layout/list1"/>
    <dgm:cxn modelId="{722FBC40-071D-40E9-8BBE-EC9A5994E023}" srcId="{E68BC455-653C-467A-B073-FADDF464823E}" destId="{D76B20DB-24A8-49AC-9575-3BDB9F0EF682}" srcOrd="0" destOrd="0" parTransId="{4A66ED08-0EF3-4671-AA9D-E981B84DAB44}" sibTransId="{8DA6CA37-1BE4-4A2B-A122-F5CC82224182}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7651FE73-CAE1-45FB-AEA5-AEB52F21D966}" srcId="{8D330365-19DF-46CB-B70C-97449144173C}" destId="{5FE017B6-9CED-48F7-A8F6-A87390894383}" srcOrd="0" destOrd="0" parTransId="{21B77F4D-9CE9-4F2B-8CD5-C9F77F7E4175}" sibTransId="{A48647BC-AE30-4CFA-B62A-19801D33AC9E}"/>
    <dgm:cxn modelId="{742DB859-8B12-4D99-B85C-0832040A7625}" type="presOf" srcId="{0CC28F67-E1D2-445D-802F-D752BBD91B9A}" destId="{4BB89884-CE97-4452-B52D-24ACA0EF22AA}" srcOrd="0" destOrd="3" presId="urn:microsoft.com/office/officeart/2005/8/layout/list1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F168D780-4925-4B27-8E2D-990E26A06F2F}" srcId="{BBF4008F-DFB0-4007-9D29-D57DFB18F018}" destId="{0CC28F67-E1D2-445D-802F-D752BBD91B9A}" srcOrd="1" destOrd="0" parTransId="{37A18E31-7780-40D9-A764-AC53893C0063}" sibTransId="{5E94350C-86F4-41FE-9657-6A4CCDF4F304}"/>
    <dgm:cxn modelId="{022EEA99-BB98-4C58-986B-9FC9019E34DB}" srcId="{BBF4008F-DFB0-4007-9D29-D57DFB18F018}" destId="{C6239EF1-45E3-47BF-8ADC-DD59B1A8801C}" srcOrd="2" destOrd="0" parTransId="{448D307A-65A9-409F-8754-4D0DF3C7C575}" sibTransId="{14D97A3E-0D41-49DA-B06C-563C6D4B3922}"/>
    <dgm:cxn modelId="{194081A8-E5EA-4D67-9C2F-610A5F586E2D}" srcId="{8D330365-19DF-46CB-B70C-97449144173C}" destId="{93D1AF2C-7B7B-4AE2-B5AF-072447424BB7}" srcOrd="1" destOrd="0" parTransId="{AAA2C7D9-D711-4191-B2A2-C19981A4493C}" sibTransId="{BBA8A9A8-5685-4974-86FA-90D45AD0783B}"/>
    <dgm:cxn modelId="{E76DE0B0-C6D0-4994-B136-F92976AEF6DB}" srcId="{BBF4008F-DFB0-4007-9D29-D57DFB18F018}" destId="{4D26A0FD-FE5A-46BB-9296-69F0B64AEDF4}" srcOrd="0" destOrd="0" parTransId="{A7D58FA2-0E59-476A-A0BA-EB9BC586FD4F}" sibTransId="{B65CD33C-9022-49B8-9335-1D1D6460D760}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A861C2BB-F35F-4FB9-8DD0-2EE0D65CCA36}" type="presOf" srcId="{BBF4008F-DFB0-4007-9D29-D57DFB18F018}" destId="{4BB89884-CE97-4452-B52D-24ACA0EF22AA}" srcOrd="0" destOrd="1" presId="urn:microsoft.com/office/officeart/2005/8/layout/list1"/>
    <dgm:cxn modelId="{ED2578C2-2B62-4735-A0B9-202E7AED47C6}" type="presOf" srcId="{93D1AF2C-7B7B-4AE2-B5AF-072447424BB7}" destId="{4BB89884-CE97-4452-B52D-24ACA0EF22AA}" srcOrd="0" destOrd="7" presId="urn:microsoft.com/office/officeart/2005/8/layout/list1"/>
    <dgm:cxn modelId="{50220BD5-1B9F-4E83-B071-CF40F9CA32B7}" srcId="{BBF4008F-DFB0-4007-9D29-D57DFB18F018}" destId="{8D330365-19DF-46CB-B70C-97449144173C}" srcOrd="3" destOrd="0" parTransId="{A4EC1C39-0687-49E8-9A74-3F93D1FD1CEF}" sibTransId="{9200136F-B2A9-4F82-BF6F-5A24C384D68D}"/>
    <dgm:cxn modelId="{B22CB7DB-C524-4C1D-BA5D-9374F0E998C2}" type="presOf" srcId="{C6239EF1-45E3-47BF-8ADC-DD59B1A8801C}" destId="{4BB89884-CE97-4452-B52D-24ACA0EF22AA}" srcOrd="0" destOrd="4" presId="urn:microsoft.com/office/officeart/2005/8/layout/list1"/>
    <dgm:cxn modelId="{D8BC42F4-47D6-468E-B4CB-0D8FF0A71F2C}" type="presOf" srcId="{8D330365-19DF-46CB-B70C-97449144173C}" destId="{4BB89884-CE97-4452-B52D-24ACA0EF22AA}" srcOrd="0" destOrd="5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52E8058-854B-4E05-8F35-3FD95788A1B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8BC455-653C-467A-B073-FADDF464823E}">
      <dgm:prSet phldrT="[Text]"/>
      <dgm:spPr/>
      <dgm:t>
        <a:bodyPr/>
        <a:lstStyle/>
        <a:p>
          <a:r>
            <a:rPr lang="en-US" dirty="0"/>
            <a:t>Ceramics: Goal and status</a:t>
          </a:r>
        </a:p>
      </dgm:t>
    </dgm:pt>
    <dgm:pt modelId="{BCF63997-D7A0-4E44-8EAF-81DED8F93C3E}" type="parTrans" cxnId="{0C70BD00-69CA-4428-A391-8813A40295D3}">
      <dgm:prSet/>
      <dgm:spPr/>
      <dgm:t>
        <a:bodyPr/>
        <a:lstStyle/>
        <a:p>
          <a:endParaRPr lang="en-US"/>
        </a:p>
      </dgm:t>
    </dgm:pt>
    <dgm:pt modelId="{E1A10E3C-A258-4340-89F6-EF568F87B571}" type="sibTrans" cxnId="{0C70BD00-69CA-4428-A391-8813A40295D3}">
      <dgm:prSet/>
      <dgm:spPr/>
      <dgm:t>
        <a:bodyPr/>
        <a:lstStyle/>
        <a:p>
          <a:endParaRPr lang="en-US"/>
        </a:p>
      </dgm:t>
    </dgm:pt>
    <dgm:pt modelId="{D778E869-3965-4454-8AFF-F39F28A163E0}">
      <dgm:prSet phldrT="[Text]"/>
      <dgm:spPr/>
      <dgm:t>
        <a:bodyPr/>
        <a:lstStyle/>
        <a:p>
          <a:r>
            <a:rPr lang="en-GB" dirty="0"/>
            <a:t>Goal:</a:t>
          </a:r>
          <a:endParaRPr lang="en-US" b="0" i="0" dirty="0"/>
        </a:p>
      </dgm:t>
    </dgm:pt>
    <dgm:pt modelId="{CE1EDA9C-A996-48FE-93B8-069440BEB80B}" type="parTrans" cxnId="{665209FA-9B66-40B5-97AE-3DCB0FBBB789}">
      <dgm:prSet/>
      <dgm:spPr/>
      <dgm:t>
        <a:bodyPr/>
        <a:lstStyle/>
        <a:p>
          <a:endParaRPr lang="en-GB"/>
        </a:p>
      </dgm:t>
    </dgm:pt>
    <dgm:pt modelId="{22591596-725C-4CB2-9D21-FC549246D266}" type="sibTrans" cxnId="{665209FA-9B66-40B5-97AE-3DCB0FBBB789}">
      <dgm:prSet/>
      <dgm:spPr/>
      <dgm:t>
        <a:bodyPr/>
        <a:lstStyle/>
        <a:p>
          <a:endParaRPr lang="en-GB"/>
        </a:p>
      </dgm:t>
    </dgm:pt>
    <dgm:pt modelId="{4B527DF7-48F9-4D04-AE87-5A216873D64F}">
      <dgm:prSet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GB" dirty="0"/>
            <a:t>Manufacture first samples (IKTS)</a:t>
          </a:r>
        </a:p>
      </dgm:t>
    </dgm:pt>
    <dgm:pt modelId="{CD0E9DC7-4693-4A9A-BBF4-72D3609C5ED4}" type="parTrans" cxnId="{C0DC63EF-65DB-4317-8BDD-AA99D328A4D1}">
      <dgm:prSet/>
      <dgm:spPr/>
      <dgm:t>
        <a:bodyPr/>
        <a:lstStyle/>
        <a:p>
          <a:endParaRPr lang="en-GB"/>
        </a:p>
      </dgm:t>
    </dgm:pt>
    <dgm:pt modelId="{7482B0AE-1545-4EDD-8DD9-B2E76B022295}" type="sibTrans" cxnId="{C0DC63EF-65DB-4317-8BDD-AA99D328A4D1}">
      <dgm:prSet/>
      <dgm:spPr/>
      <dgm:t>
        <a:bodyPr/>
        <a:lstStyle/>
        <a:p>
          <a:endParaRPr lang="en-GB"/>
        </a:p>
      </dgm:t>
    </dgm:pt>
    <dgm:pt modelId="{2089A679-128C-4953-80CC-A80D16371AA5}">
      <dgm:prSet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GB" dirty="0"/>
            <a:t>Nominal samples received</a:t>
          </a:r>
        </a:p>
      </dgm:t>
    </dgm:pt>
    <dgm:pt modelId="{EDE2687A-DC7B-48E2-8500-B3A862CF2D3D}" type="parTrans" cxnId="{8B54AD6E-5C65-44CD-B2ED-3A79044EEFA0}">
      <dgm:prSet/>
      <dgm:spPr/>
      <dgm:t>
        <a:bodyPr/>
        <a:lstStyle/>
        <a:p>
          <a:endParaRPr lang="en-GB"/>
        </a:p>
      </dgm:t>
    </dgm:pt>
    <dgm:pt modelId="{6757BE11-E1CC-4018-BA60-70DDF2345FCD}" type="sibTrans" cxnId="{8B54AD6E-5C65-44CD-B2ED-3A79044EEFA0}">
      <dgm:prSet/>
      <dgm:spPr/>
      <dgm:t>
        <a:bodyPr/>
        <a:lstStyle/>
        <a:p>
          <a:endParaRPr lang="en-GB"/>
        </a:p>
      </dgm:t>
    </dgm:pt>
    <dgm:pt modelId="{496A207C-0E12-4906-93AB-75832D8B84AF}">
      <dgm:prSet/>
      <dgm:spPr/>
      <dgm:t>
        <a:bodyPr/>
        <a:lstStyle/>
        <a:p>
          <a:r>
            <a:rPr lang="en-US" b="0" i="0" dirty="0"/>
            <a:t>Validate initial prototypes to high pressure, leak tightness and cooling performance</a:t>
          </a:r>
          <a:endParaRPr lang="en-GB" dirty="0"/>
        </a:p>
      </dgm:t>
    </dgm:pt>
    <dgm:pt modelId="{4A583AA5-D037-45EB-A443-5F953FC365C6}" type="parTrans" cxnId="{DDFE9854-19FD-4198-964A-501A04595D57}">
      <dgm:prSet/>
      <dgm:spPr/>
      <dgm:t>
        <a:bodyPr/>
        <a:lstStyle/>
        <a:p>
          <a:endParaRPr lang="en-GB"/>
        </a:p>
      </dgm:t>
    </dgm:pt>
    <dgm:pt modelId="{81B23027-FAB1-4707-9DAE-1A261E06E52E}" type="sibTrans" cxnId="{DDFE9854-19FD-4198-964A-501A04595D57}">
      <dgm:prSet/>
      <dgm:spPr/>
      <dgm:t>
        <a:bodyPr/>
        <a:lstStyle/>
        <a:p>
          <a:endParaRPr lang="en-GB"/>
        </a:p>
      </dgm:t>
    </dgm:pt>
    <dgm:pt modelId="{8DB1AD4E-68F1-49DF-BD77-A78788EFC26B}">
      <dgm:prSet/>
      <dgm:spPr/>
      <dgm:t>
        <a:bodyPr/>
        <a:lstStyle/>
        <a:p>
          <a:pPr>
            <a:buFont typeface="Wingdings" panose="05000000000000000000" pitchFamily="2" charset="2"/>
            <a:buChar char="q"/>
          </a:pPr>
          <a:r>
            <a:rPr lang="en-GB" dirty="0"/>
            <a:t>Benchmark: LHCb VELO Upgrade 2 requirements (High pressure 186 bar, leak tight (vacuum operation) and excellent thermal performance</a:t>
          </a:r>
        </a:p>
      </dgm:t>
    </dgm:pt>
    <dgm:pt modelId="{B00AA185-6F26-47A5-B99F-C45E40FB3025}" type="parTrans" cxnId="{6C437284-9B0E-49D9-AFAF-9FC40727213F}">
      <dgm:prSet/>
      <dgm:spPr/>
      <dgm:t>
        <a:bodyPr/>
        <a:lstStyle/>
        <a:p>
          <a:endParaRPr lang="en-GB"/>
        </a:p>
      </dgm:t>
    </dgm:pt>
    <dgm:pt modelId="{2C8EEE9F-90A2-43F5-9DE2-F29129AC104C}" type="sibTrans" cxnId="{6C437284-9B0E-49D9-AFAF-9FC40727213F}">
      <dgm:prSet/>
      <dgm:spPr/>
      <dgm:t>
        <a:bodyPr/>
        <a:lstStyle/>
        <a:p>
          <a:endParaRPr lang="en-GB"/>
        </a:p>
      </dgm:t>
    </dgm:pt>
    <dgm:pt modelId="{459E46D3-AD9D-4EB5-A687-008B665FD5A3}">
      <dgm:prSet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dirty="0"/>
            <a:t>Miniaturized version (2x smaller in-plane)</a:t>
          </a:r>
          <a:endParaRPr lang="en-GB" dirty="0"/>
        </a:p>
      </dgm:t>
    </dgm:pt>
    <dgm:pt modelId="{E3C1F0E4-58CB-4204-B2B5-2464AEC0D7BF}" type="parTrans" cxnId="{F0270F15-0712-46E7-8C45-8D7535F566DA}">
      <dgm:prSet/>
      <dgm:spPr/>
      <dgm:t>
        <a:bodyPr/>
        <a:lstStyle/>
        <a:p>
          <a:endParaRPr lang="en-GB"/>
        </a:p>
      </dgm:t>
    </dgm:pt>
    <dgm:pt modelId="{BF850837-80C6-4CF7-8F63-85EB03782254}" type="sibTrans" cxnId="{F0270F15-0712-46E7-8C45-8D7535F566DA}">
      <dgm:prSet/>
      <dgm:spPr/>
      <dgm:t>
        <a:bodyPr/>
        <a:lstStyle/>
        <a:p>
          <a:endParaRPr lang="en-GB"/>
        </a:p>
      </dgm:t>
    </dgm:pt>
    <dgm:pt modelId="{A1E50DFC-6AE0-43C9-B5AD-E3D360AEB97A}">
      <dgm:prSet/>
      <dgm:spPr/>
      <dgm:t>
        <a:bodyPr/>
        <a:lstStyle/>
        <a:p>
          <a:pPr>
            <a:buFont typeface="Wingdings" panose="05000000000000000000" pitchFamily="2" charset="2"/>
            <a:buChar char="ü"/>
          </a:pPr>
          <a:r>
            <a:rPr lang="en-US" dirty="0"/>
            <a:t>Expected 35um and 100um width restrictions and main channels respectively!</a:t>
          </a:r>
          <a:endParaRPr lang="en-GB" dirty="0"/>
        </a:p>
      </dgm:t>
    </dgm:pt>
    <dgm:pt modelId="{F02781FB-D267-4AAF-93AE-4B0B04F22475}" type="parTrans" cxnId="{C7B43E1F-5CDB-4257-9368-A58A70CAE880}">
      <dgm:prSet/>
      <dgm:spPr/>
      <dgm:t>
        <a:bodyPr/>
        <a:lstStyle/>
        <a:p>
          <a:endParaRPr lang="en-GB"/>
        </a:p>
      </dgm:t>
    </dgm:pt>
    <dgm:pt modelId="{BD042F9D-B9EF-48FE-A2CC-696D1987BF93}" type="sibTrans" cxnId="{C7B43E1F-5CDB-4257-9368-A58A70CAE880}">
      <dgm:prSet/>
      <dgm:spPr/>
      <dgm:t>
        <a:bodyPr/>
        <a:lstStyle/>
        <a:p>
          <a:endParaRPr lang="en-GB"/>
        </a:p>
      </dgm:t>
    </dgm:pt>
    <dgm:pt modelId="{361DBF59-2DEF-42F1-A323-8C76D3AF7E25}" type="pres">
      <dgm:prSet presAssocID="{C52E8058-854B-4E05-8F35-3FD95788A1B4}" presName="linear" presStyleCnt="0">
        <dgm:presLayoutVars>
          <dgm:dir/>
          <dgm:animLvl val="lvl"/>
          <dgm:resizeHandles val="exact"/>
        </dgm:presLayoutVars>
      </dgm:prSet>
      <dgm:spPr/>
    </dgm:pt>
    <dgm:pt modelId="{8D8064BF-6BDF-422A-9177-251F3E5FAA4D}" type="pres">
      <dgm:prSet presAssocID="{E68BC455-653C-467A-B073-FADDF464823E}" presName="parentLin" presStyleCnt="0"/>
      <dgm:spPr/>
    </dgm:pt>
    <dgm:pt modelId="{0706905A-08B7-4C07-80ED-36F1A1FF13C1}" type="pres">
      <dgm:prSet presAssocID="{E68BC455-653C-467A-B073-FADDF464823E}" presName="parentLeftMargin" presStyleLbl="node1" presStyleIdx="0" presStyleCnt="1"/>
      <dgm:spPr/>
    </dgm:pt>
    <dgm:pt modelId="{5F2E1E99-2920-40CB-B94D-1EC36410D045}" type="pres">
      <dgm:prSet presAssocID="{E68BC455-653C-467A-B073-FADDF46482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3EA4782-2D6E-4054-9162-F16B3C7E6655}" type="pres">
      <dgm:prSet presAssocID="{E68BC455-653C-467A-B073-FADDF464823E}" presName="negativeSpace" presStyleCnt="0"/>
      <dgm:spPr/>
    </dgm:pt>
    <dgm:pt modelId="{4BB89884-CE97-4452-B52D-24ACA0EF22AA}" type="pres">
      <dgm:prSet presAssocID="{E68BC455-653C-467A-B073-FADDF46482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70BD00-69CA-4428-A391-8813A40295D3}" srcId="{C52E8058-854B-4E05-8F35-3FD95788A1B4}" destId="{E68BC455-653C-467A-B073-FADDF464823E}" srcOrd="0" destOrd="0" parTransId="{BCF63997-D7A0-4E44-8EAF-81DED8F93C3E}" sibTransId="{E1A10E3C-A258-4340-89F6-EF568F87B571}"/>
    <dgm:cxn modelId="{F0270F15-0712-46E7-8C45-8D7535F566DA}" srcId="{4B527DF7-48F9-4D04-AE87-5A216873D64F}" destId="{459E46D3-AD9D-4EB5-A687-008B665FD5A3}" srcOrd="0" destOrd="0" parTransId="{E3C1F0E4-58CB-4204-B2B5-2464AEC0D7BF}" sibTransId="{BF850837-80C6-4CF7-8F63-85EB03782254}"/>
    <dgm:cxn modelId="{9844F81A-1E4C-4FC4-BCC2-D0B944D90CCF}" type="presOf" srcId="{496A207C-0E12-4906-93AB-75832D8B84AF}" destId="{4BB89884-CE97-4452-B52D-24ACA0EF22AA}" srcOrd="0" destOrd="5" presId="urn:microsoft.com/office/officeart/2005/8/layout/list1"/>
    <dgm:cxn modelId="{C7B43E1F-5CDB-4257-9368-A58A70CAE880}" srcId="{4B527DF7-48F9-4D04-AE87-5A216873D64F}" destId="{A1E50DFC-6AE0-43C9-B5AD-E3D360AEB97A}" srcOrd="1" destOrd="0" parTransId="{F02781FB-D267-4AAF-93AE-4B0B04F22475}" sibTransId="{BD042F9D-B9EF-48FE-A2CC-696D1987BF93}"/>
    <dgm:cxn modelId="{13DC7828-CB75-4E86-A730-41FA3C747EA0}" type="presOf" srcId="{8DB1AD4E-68F1-49DF-BD77-A78788EFC26B}" destId="{4BB89884-CE97-4452-B52D-24ACA0EF22AA}" srcOrd="0" destOrd="6" presId="urn:microsoft.com/office/officeart/2005/8/layout/list1"/>
    <dgm:cxn modelId="{9690322A-9571-4233-B21C-38C816A11B58}" type="presOf" srcId="{459E46D3-AD9D-4EB5-A687-008B665FD5A3}" destId="{4BB89884-CE97-4452-B52D-24ACA0EF22AA}" srcOrd="0" destOrd="2" presId="urn:microsoft.com/office/officeart/2005/8/layout/list1"/>
    <dgm:cxn modelId="{3E83E05C-9F65-4964-9773-5FE9751C49F8}" type="presOf" srcId="{E68BC455-653C-467A-B073-FADDF464823E}" destId="{0706905A-08B7-4C07-80ED-36F1A1FF13C1}" srcOrd="0" destOrd="0" presId="urn:microsoft.com/office/officeart/2005/8/layout/list1"/>
    <dgm:cxn modelId="{8B54AD6E-5C65-44CD-B2ED-3A79044EEFA0}" srcId="{D778E869-3965-4454-8AFF-F39F28A163E0}" destId="{2089A679-128C-4953-80CC-A80D16371AA5}" srcOrd="1" destOrd="0" parTransId="{EDE2687A-DC7B-48E2-8500-B3A862CF2D3D}" sibTransId="{6757BE11-E1CC-4018-BA60-70DDF2345FCD}"/>
    <dgm:cxn modelId="{DDFE9854-19FD-4198-964A-501A04595D57}" srcId="{D778E869-3965-4454-8AFF-F39F28A163E0}" destId="{496A207C-0E12-4906-93AB-75832D8B84AF}" srcOrd="2" destOrd="0" parTransId="{4A583AA5-D037-45EB-A443-5F953FC365C6}" sibTransId="{81B23027-FAB1-4707-9DAE-1A261E06E52E}"/>
    <dgm:cxn modelId="{8E4AE37E-594C-47C1-AA33-4E655DC68861}" type="presOf" srcId="{E68BC455-653C-467A-B073-FADDF464823E}" destId="{5F2E1E99-2920-40CB-B94D-1EC36410D045}" srcOrd="1" destOrd="0" presId="urn:microsoft.com/office/officeart/2005/8/layout/list1"/>
    <dgm:cxn modelId="{6C437284-9B0E-49D9-AFAF-9FC40727213F}" srcId="{D778E869-3965-4454-8AFF-F39F28A163E0}" destId="{8DB1AD4E-68F1-49DF-BD77-A78788EFC26B}" srcOrd="3" destOrd="0" parTransId="{B00AA185-6F26-47A5-B99F-C45E40FB3025}" sibTransId="{2C8EEE9F-90A2-43F5-9DE2-F29129AC104C}"/>
    <dgm:cxn modelId="{FC2CC785-5C8B-4A14-BFEA-846FBEDFD5B2}" type="presOf" srcId="{4B527DF7-48F9-4D04-AE87-5A216873D64F}" destId="{4BB89884-CE97-4452-B52D-24ACA0EF22AA}" srcOrd="0" destOrd="1" presId="urn:microsoft.com/office/officeart/2005/8/layout/list1"/>
    <dgm:cxn modelId="{1F6052B6-9995-4D98-B759-1FB6006F22EE}" type="presOf" srcId="{C52E8058-854B-4E05-8F35-3FD95788A1B4}" destId="{361DBF59-2DEF-42F1-A323-8C76D3AF7E25}" srcOrd="0" destOrd="0" presId="urn:microsoft.com/office/officeart/2005/8/layout/list1"/>
    <dgm:cxn modelId="{7871F0E0-069F-4A92-885E-1FB91D6709B3}" type="presOf" srcId="{A1E50DFC-6AE0-43C9-B5AD-E3D360AEB97A}" destId="{4BB89884-CE97-4452-B52D-24ACA0EF22AA}" srcOrd="0" destOrd="3" presId="urn:microsoft.com/office/officeart/2005/8/layout/list1"/>
    <dgm:cxn modelId="{A468B3E5-5326-4CA2-948E-A5527F859356}" type="presOf" srcId="{2089A679-128C-4953-80CC-A80D16371AA5}" destId="{4BB89884-CE97-4452-B52D-24ACA0EF22AA}" srcOrd="0" destOrd="4" presId="urn:microsoft.com/office/officeart/2005/8/layout/list1"/>
    <dgm:cxn modelId="{C0DC63EF-65DB-4317-8BDD-AA99D328A4D1}" srcId="{D778E869-3965-4454-8AFF-F39F28A163E0}" destId="{4B527DF7-48F9-4D04-AE87-5A216873D64F}" srcOrd="0" destOrd="0" parTransId="{CD0E9DC7-4693-4A9A-BBF4-72D3609C5ED4}" sibTransId="{7482B0AE-1545-4EDD-8DD9-B2E76B022295}"/>
    <dgm:cxn modelId="{665209FA-9B66-40B5-97AE-3DCB0FBBB789}" srcId="{E68BC455-653C-467A-B073-FADDF464823E}" destId="{D778E869-3965-4454-8AFF-F39F28A163E0}" srcOrd="0" destOrd="0" parTransId="{CE1EDA9C-A996-48FE-93B8-069440BEB80B}" sibTransId="{22591596-725C-4CB2-9D21-FC549246D266}"/>
    <dgm:cxn modelId="{FB39FFFA-DD7B-4E5B-B3B8-BE4D3892B118}" type="presOf" srcId="{D778E869-3965-4454-8AFF-F39F28A163E0}" destId="{4BB89884-CE97-4452-B52D-24ACA0EF22AA}" srcOrd="0" destOrd="0" presId="urn:microsoft.com/office/officeart/2005/8/layout/list1"/>
    <dgm:cxn modelId="{7ABE62DB-D736-4E6A-A1E4-7988C14B8A00}" type="presParOf" srcId="{361DBF59-2DEF-42F1-A323-8C76D3AF7E25}" destId="{8D8064BF-6BDF-422A-9177-251F3E5FAA4D}" srcOrd="0" destOrd="0" presId="urn:microsoft.com/office/officeart/2005/8/layout/list1"/>
    <dgm:cxn modelId="{6F2A01C7-9E65-4BF8-9A12-04350740FC93}" type="presParOf" srcId="{8D8064BF-6BDF-422A-9177-251F3E5FAA4D}" destId="{0706905A-08B7-4C07-80ED-36F1A1FF13C1}" srcOrd="0" destOrd="0" presId="urn:microsoft.com/office/officeart/2005/8/layout/list1"/>
    <dgm:cxn modelId="{F921DB47-13DC-4079-85B5-CF5D1FF802AD}" type="presParOf" srcId="{8D8064BF-6BDF-422A-9177-251F3E5FAA4D}" destId="{5F2E1E99-2920-40CB-B94D-1EC36410D045}" srcOrd="1" destOrd="0" presId="urn:microsoft.com/office/officeart/2005/8/layout/list1"/>
    <dgm:cxn modelId="{E8A6CBC9-20C1-4D5B-9017-4AE1EEBE4470}" type="presParOf" srcId="{361DBF59-2DEF-42F1-A323-8C76D3AF7E25}" destId="{E3EA4782-2D6E-4054-9162-F16B3C7E6655}" srcOrd="1" destOrd="0" presId="urn:microsoft.com/office/officeart/2005/8/layout/list1"/>
    <dgm:cxn modelId="{E7E1F8B2-4B21-40C3-9798-6F1C2BD40ED3}" type="presParOf" srcId="{361DBF59-2DEF-42F1-A323-8C76D3AF7E25}" destId="{4BB89884-CE97-4452-B52D-24ACA0EF22A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982DB11-9FFF-4ACC-8854-D6F0905B966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B03AECB-DEA2-49CE-8656-893E36DD2D6E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>
              <a:solidFill>
                <a:schemeClr val="tx1"/>
              </a:solidFill>
            </a:rPr>
            <a:t>Summary</a:t>
          </a:r>
        </a:p>
      </dgm:t>
    </dgm:pt>
    <dgm:pt modelId="{DD23EC00-0DE7-4E1A-B260-C8ABE20007EB}" type="parTrans" cxnId="{62BA7451-480D-4868-A5D3-1ED387872F50}">
      <dgm:prSet/>
      <dgm:spPr/>
      <dgm:t>
        <a:bodyPr/>
        <a:lstStyle/>
        <a:p>
          <a:endParaRPr lang="en-GB"/>
        </a:p>
      </dgm:t>
    </dgm:pt>
    <dgm:pt modelId="{8AC689D6-09D5-4FED-B26D-665876CC6F47}" type="sibTrans" cxnId="{62BA7451-480D-4868-A5D3-1ED387872F50}">
      <dgm:prSet/>
      <dgm:spPr/>
      <dgm:t>
        <a:bodyPr/>
        <a:lstStyle/>
        <a:p>
          <a:endParaRPr lang="en-GB"/>
        </a:p>
      </dgm:t>
    </dgm:pt>
    <dgm:pt modelId="{002BA623-BF81-4A24-B3C5-6AC1D7FF9068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>
              <a:solidFill>
                <a:schemeClr val="tx1"/>
              </a:solidFill>
            </a:rPr>
            <a:t>3D metal printing</a:t>
          </a:r>
        </a:p>
      </dgm:t>
    </dgm:pt>
    <dgm:pt modelId="{4E3B5907-782B-4DD3-9150-F706789DBF05}" type="parTrans" cxnId="{0B923165-79AA-4FA0-80AF-F5055CD8E210}">
      <dgm:prSet/>
      <dgm:spPr/>
      <dgm:t>
        <a:bodyPr/>
        <a:lstStyle/>
        <a:p>
          <a:endParaRPr lang="en-GB"/>
        </a:p>
      </dgm:t>
    </dgm:pt>
    <dgm:pt modelId="{BD2961BA-5A77-4354-A867-A744CA06924A}" type="sibTrans" cxnId="{0B923165-79AA-4FA0-80AF-F5055CD8E210}">
      <dgm:prSet/>
      <dgm:spPr/>
      <dgm:t>
        <a:bodyPr/>
        <a:lstStyle/>
        <a:p>
          <a:endParaRPr lang="en-GB"/>
        </a:p>
      </dgm:t>
    </dgm:pt>
    <dgm:pt modelId="{6CCA4045-3148-4C16-BF3A-9450185BB89E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>
              <a:solidFill>
                <a:schemeClr val="tx1"/>
              </a:solidFill>
            </a:rPr>
            <a:t>New manufacturer (</a:t>
          </a:r>
          <a:r>
            <a:rPr lang="en-GB" dirty="0" err="1">
              <a:solidFill>
                <a:schemeClr val="tx1"/>
              </a:solidFill>
            </a:rPr>
            <a:t>Additure</a:t>
          </a:r>
          <a:r>
            <a:rPr lang="en-GB" dirty="0">
              <a:solidFill>
                <a:schemeClr val="tx1"/>
              </a:solidFill>
            </a:rPr>
            <a:t>) with faster turnarounds</a:t>
          </a:r>
        </a:p>
      </dgm:t>
    </dgm:pt>
    <dgm:pt modelId="{205B1B29-019D-4D08-9FF8-D0FE4BDDEE91}" type="parTrans" cxnId="{EA081D6F-7041-4180-9CE1-D6144941F186}">
      <dgm:prSet/>
      <dgm:spPr/>
      <dgm:t>
        <a:bodyPr/>
        <a:lstStyle/>
        <a:p>
          <a:endParaRPr lang="en-GB"/>
        </a:p>
      </dgm:t>
    </dgm:pt>
    <dgm:pt modelId="{1F533C5C-08B8-4346-8804-B58079D29A3D}" type="sibTrans" cxnId="{EA081D6F-7041-4180-9CE1-D6144941F186}">
      <dgm:prSet/>
      <dgm:spPr/>
      <dgm:t>
        <a:bodyPr/>
        <a:lstStyle/>
        <a:p>
          <a:endParaRPr lang="en-GB"/>
        </a:p>
      </dgm:t>
    </dgm:pt>
    <dgm:pt modelId="{5B5273FB-6A35-4308-B19B-E43C74C3D93B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>
              <a:solidFill>
                <a:schemeClr val="tx1"/>
              </a:solidFill>
            </a:rPr>
            <a:t>Straight tube structures printed and received</a:t>
          </a:r>
        </a:p>
      </dgm:t>
    </dgm:pt>
    <dgm:pt modelId="{B3AEBB1D-5815-4269-AEC5-4524759631B8}" type="parTrans" cxnId="{5DE42EE9-47D4-4FE7-A12A-0F141073A563}">
      <dgm:prSet/>
      <dgm:spPr/>
      <dgm:t>
        <a:bodyPr/>
        <a:lstStyle/>
        <a:p>
          <a:endParaRPr lang="en-GB"/>
        </a:p>
      </dgm:t>
    </dgm:pt>
    <dgm:pt modelId="{E4C29026-D5CC-42F2-9B0E-A74D1D20D816}" type="sibTrans" cxnId="{5DE42EE9-47D4-4FE7-A12A-0F141073A563}">
      <dgm:prSet/>
      <dgm:spPr/>
      <dgm:t>
        <a:bodyPr/>
        <a:lstStyle/>
        <a:p>
          <a:endParaRPr lang="en-GB"/>
        </a:p>
      </dgm:t>
    </dgm:pt>
    <dgm:pt modelId="{B044CE25-9B6C-454A-80A9-F269F068E1A0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>
              <a:solidFill>
                <a:schemeClr val="tx1"/>
              </a:solidFill>
            </a:rPr>
            <a:t>Ceramics</a:t>
          </a:r>
        </a:p>
      </dgm:t>
    </dgm:pt>
    <dgm:pt modelId="{AA269406-E81E-4343-9185-2889D41997EA}" type="parTrans" cxnId="{9AEB378C-A324-44DD-9F7A-19ADCEE8D88F}">
      <dgm:prSet/>
      <dgm:spPr/>
      <dgm:t>
        <a:bodyPr/>
        <a:lstStyle/>
        <a:p>
          <a:endParaRPr lang="en-GB"/>
        </a:p>
      </dgm:t>
    </dgm:pt>
    <dgm:pt modelId="{B6B42394-5AF8-46D3-9B54-C0DD1E07D5F8}" type="sibTrans" cxnId="{9AEB378C-A324-44DD-9F7A-19ADCEE8D88F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>
      <mc:Choice xmlns:a14="http://schemas.microsoft.com/office/drawing/2010/main" Requires="a14">
        <dgm:pt modelId="{26396F6A-6A52-4985-8574-40CD4599CEA9}">
          <dgm:prSet phldrT="[Text]"/>
          <dgm:spPr/>
          <dgm:t>
            <a:bodyPr/>
            <a:lstStyle/>
            <a:p>
              <a:pPr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chemeClr val="tx1"/>
                  </a:solidFill>
                </a:rPr>
                <a:t>First nominal size structure (40x60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GB" i="0" dirty="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m</m:t>
                  </m:r>
                  <m:sSup>
                    <m:sSupPr>
                      <m:ctrlPr>
                        <a:rPr lang="en-GB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m:rPr>
                          <m:sty m:val="p"/>
                        </m:rPr>
                        <a:rPr lang="en-GB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sup>
                      <m:r>
                        <a:rPr lang="en-GB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a14:m>
              <a:r>
                <a:rPr lang="en-GB" dirty="0">
                  <a:solidFill>
                    <a:schemeClr val="tx1"/>
                  </a:solidFill>
                </a:rPr>
                <a:t>) to withstand 70 bar</a:t>
              </a:r>
            </a:p>
          </dgm:t>
        </dgm:pt>
      </mc:Choice>
      <mc:Fallback>
        <dgm:pt modelId="{26396F6A-6A52-4985-8574-40CD4599CEA9}">
          <dgm:prSet phldrT="[Text]"/>
          <dgm:spPr/>
          <dgm:t>
            <a:bodyPr/>
            <a:lstStyle/>
            <a:p>
              <a:pPr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chemeClr val="tx1"/>
                  </a:solidFill>
                </a:rPr>
                <a:t>First nominal size structure (40x60</a:t>
              </a:r>
              <a:r>
                <a:rPr lang="en-GB" i="0" dirty="0">
                  <a:solidFill>
                    <a:schemeClr val="tx1"/>
                  </a:solidFill>
                  <a:latin typeface="Cambria Math" panose="02040503050406030204" pitchFamily="18" charset="0"/>
                </a:rPr>
                <a:t>mm^2</a:t>
              </a:r>
              <a:r>
                <a:rPr lang="en-GB" dirty="0">
                  <a:solidFill>
                    <a:schemeClr val="tx1"/>
                  </a:solidFill>
                </a:rPr>
                <a:t>) to withstand 70 bar</a:t>
              </a:r>
            </a:p>
          </dgm:t>
        </dgm:pt>
      </mc:Fallback>
    </mc:AlternateContent>
    <dgm:pt modelId="{3FF24265-17E6-4EF9-8E1C-B5A59FD841DC}" type="parTrans" cxnId="{800380FD-427E-4A68-A836-8477E3D468F6}">
      <dgm:prSet/>
      <dgm:spPr/>
      <dgm:t>
        <a:bodyPr/>
        <a:lstStyle/>
        <a:p>
          <a:endParaRPr lang="en-GB"/>
        </a:p>
      </dgm:t>
    </dgm:pt>
    <dgm:pt modelId="{DEEEAC3F-DA62-415A-9942-58DE5D7A904C}" type="sibTrans" cxnId="{800380FD-427E-4A68-A836-8477E3D468F6}">
      <dgm:prSet/>
      <dgm:spPr/>
      <dgm:t>
        <a:bodyPr/>
        <a:lstStyle/>
        <a:p>
          <a:endParaRPr lang="en-GB"/>
        </a:p>
      </dgm:t>
    </dgm:pt>
    <mc:AlternateContent xmlns:mc="http://schemas.openxmlformats.org/markup-compatibility/2006" xmlns:a14="http://schemas.microsoft.com/office/drawing/2010/main">
      <mc:Choice Requires="a14">
        <dgm:pt modelId="{7E7235FB-A588-4212-8F96-ADA39FA76B08}">
          <dgm:prSet phldrT="[Text]"/>
          <dgm:spPr/>
          <dgm:t>
            <a:bodyPr/>
            <a:lstStyle/>
            <a:p>
              <a:pPr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chemeClr val="tx1"/>
                  </a:solidFill>
                </a:rPr>
                <a:t>Recommissioning the 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en-GB" i="0" dirty="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C</m:t>
                  </m:r>
                  <m:sSub>
                    <m:sSubPr>
                      <m:ctrlPr>
                        <a:rPr lang="en-GB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m:rPr>
                          <m:sty m:val="p"/>
                        </m:rPr>
                        <a:rPr lang="en-GB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</m:e>
                    <m:sub>
                      <m:r>
                        <a:rPr lang="en-GB" i="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b>
                  </m:sSub>
                </m:oMath>
              </a14:m>
              <a:r>
                <a:rPr lang="en-GB" i="0" dirty="0">
                  <a:solidFill>
                    <a:schemeClr val="tx1"/>
                  </a:solidFill>
                </a:rPr>
                <a:t> blow-system towards cooling tests</a:t>
              </a:r>
            </a:p>
          </dgm:t>
        </dgm:pt>
      </mc:Choice>
      <mc:Fallback xmlns="">
        <dgm:pt modelId="{7E7235FB-A588-4212-8F96-ADA39FA76B08}">
          <dgm:prSet phldrT="[Text]"/>
          <dgm:spPr/>
          <dgm:t>
            <a:bodyPr/>
            <a:lstStyle/>
            <a:p>
              <a:pPr>
                <a:buFont typeface="Arial" panose="020B0604020202020204" pitchFamily="34" charset="0"/>
                <a:buChar char="•"/>
              </a:pPr>
              <a:r>
                <a:rPr lang="en-GB" dirty="0">
                  <a:solidFill>
                    <a:schemeClr val="tx1"/>
                  </a:solidFill>
                </a:rPr>
                <a:t>Recommissioning the </a:t>
              </a:r>
              <a:r>
                <a:rPr lang="en-GB" i="0" dirty="0">
                  <a:solidFill>
                    <a:schemeClr val="tx1"/>
                  </a:solidFill>
                  <a:latin typeface="Cambria Math" panose="02040503050406030204" pitchFamily="18" charset="0"/>
                </a:rPr>
                <a:t>CO_2</a:t>
              </a:r>
              <a:r>
                <a:rPr lang="en-GB" i="0" dirty="0">
                  <a:solidFill>
                    <a:schemeClr val="tx1"/>
                  </a:solidFill>
                </a:rPr>
                <a:t> blow-system towards cooling tests</a:t>
              </a:r>
            </a:p>
          </dgm:t>
        </dgm:pt>
      </mc:Fallback>
    </mc:AlternateContent>
    <dgm:pt modelId="{0DB226D6-0F3C-4D6E-BB7A-4D8EB65B5761}" type="parTrans" cxnId="{B6E5380C-3A42-42DF-8AD1-450AD851F0D7}">
      <dgm:prSet/>
      <dgm:spPr/>
      <dgm:t>
        <a:bodyPr/>
        <a:lstStyle/>
        <a:p>
          <a:endParaRPr lang="en-GB"/>
        </a:p>
      </dgm:t>
    </dgm:pt>
    <dgm:pt modelId="{A1F9BA79-1FF1-4C5F-A814-DBD3DE7DF514}" type="sibTrans" cxnId="{B6E5380C-3A42-42DF-8AD1-450AD851F0D7}">
      <dgm:prSet/>
      <dgm:spPr/>
      <dgm:t>
        <a:bodyPr/>
        <a:lstStyle/>
        <a:p>
          <a:endParaRPr lang="en-GB"/>
        </a:p>
      </dgm:t>
    </dgm:pt>
    <dgm:pt modelId="{54FAC516-6769-4C27-A1F2-7041004D22A6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i="0" dirty="0">
              <a:solidFill>
                <a:schemeClr val="tx1"/>
              </a:solidFill>
            </a:rPr>
            <a:t>More structures will be reinforced and tested for high pressure</a:t>
          </a:r>
        </a:p>
      </dgm:t>
    </dgm:pt>
    <dgm:pt modelId="{13087E6F-09C6-41A7-AF1B-86B3699615EB}" type="parTrans" cxnId="{4455AECD-8524-4C40-8705-94AA51D886E6}">
      <dgm:prSet/>
      <dgm:spPr/>
      <dgm:t>
        <a:bodyPr/>
        <a:lstStyle/>
        <a:p>
          <a:endParaRPr lang="en-GB"/>
        </a:p>
      </dgm:t>
    </dgm:pt>
    <dgm:pt modelId="{025B408F-B683-4BEF-958C-4277EF4E53E8}" type="sibTrans" cxnId="{4455AECD-8524-4C40-8705-94AA51D886E6}">
      <dgm:prSet/>
      <dgm:spPr/>
      <dgm:t>
        <a:bodyPr/>
        <a:lstStyle/>
        <a:p>
          <a:endParaRPr lang="en-GB"/>
        </a:p>
      </dgm:t>
    </dgm:pt>
    <dgm:pt modelId="{3ED74E83-7F82-4D20-9898-C615C6540D1C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endParaRPr lang="en-GB" dirty="0">
            <a:solidFill>
              <a:schemeClr val="tx1"/>
            </a:solidFill>
          </a:endParaRPr>
        </a:p>
      </dgm:t>
    </dgm:pt>
    <dgm:pt modelId="{F00A0BEC-4A12-49F3-A63B-3E05116B24BD}" type="parTrans" cxnId="{18E6DBBE-E91E-4896-A7C2-D3F7FC4AC1C1}">
      <dgm:prSet/>
      <dgm:spPr/>
      <dgm:t>
        <a:bodyPr/>
        <a:lstStyle/>
        <a:p>
          <a:endParaRPr lang="en-GB"/>
        </a:p>
      </dgm:t>
    </dgm:pt>
    <dgm:pt modelId="{DB079895-DBE1-407E-89FC-EE174FBDDC65}" type="sibTrans" cxnId="{18E6DBBE-E91E-4896-A7C2-D3F7FC4AC1C1}">
      <dgm:prSet/>
      <dgm:spPr/>
      <dgm:t>
        <a:bodyPr/>
        <a:lstStyle/>
        <a:p>
          <a:endParaRPr lang="en-GB"/>
        </a:p>
      </dgm:t>
    </dgm:pt>
    <dgm:pt modelId="{63523C51-1308-43AF-9133-16CC840FCF86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>
              <a:solidFill>
                <a:schemeClr val="tx1"/>
              </a:solidFill>
            </a:rPr>
            <a:t>More U-loops structure received from Sheffield (visually better than the first round)</a:t>
          </a:r>
        </a:p>
      </dgm:t>
    </dgm:pt>
    <dgm:pt modelId="{041E3A44-31DE-4EE3-A58D-372DDE8A30C3}" type="parTrans" cxnId="{59F0AE4D-22B7-4477-AC8C-4D522BAC6786}">
      <dgm:prSet/>
      <dgm:spPr/>
      <dgm:t>
        <a:bodyPr/>
        <a:lstStyle/>
        <a:p>
          <a:endParaRPr lang="en-GB"/>
        </a:p>
      </dgm:t>
    </dgm:pt>
    <dgm:pt modelId="{DC407FF8-D937-4AC2-8E93-887D2D43A9AE}" type="sibTrans" cxnId="{59F0AE4D-22B7-4477-AC8C-4D522BAC6786}">
      <dgm:prSet/>
      <dgm:spPr/>
      <dgm:t>
        <a:bodyPr/>
        <a:lstStyle/>
        <a:p>
          <a:endParaRPr lang="en-GB"/>
        </a:p>
      </dgm:t>
    </dgm:pt>
    <dgm:pt modelId="{105E3FA5-C009-4CB7-96D6-B55FF67A9D24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endParaRPr lang="en-GB" i="0" dirty="0">
            <a:solidFill>
              <a:schemeClr val="tx1"/>
            </a:solidFill>
          </a:endParaRPr>
        </a:p>
      </dgm:t>
    </dgm:pt>
    <dgm:pt modelId="{E5DAAB76-B479-4A0A-ABA3-989AECD0F6FF}" type="parTrans" cxnId="{283C44EE-63F1-4A19-BC94-41B5E8245B0A}">
      <dgm:prSet/>
      <dgm:spPr/>
      <dgm:t>
        <a:bodyPr/>
        <a:lstStyle/>
        <a:p>
          <a:endParaRPr lang="en-GB"/>
        </a:p>
      </dgm:t>
    </dgm:pt>
    <dgm:pt modelId="{9F556C0D-3FF2-4782-9DD2-E77B5E4DA4B1}" type="sibTrans" cxnId="{283C44EE-63F1-4A19-BC94-41B5E8245B0A}">
      <dgm:prSet/>
      <dgm:spPr/>
      <dgm:t>
        <a:bodyPr/>
        <a:lstStyle/>
        <a:p>
          <a:endParaRPr lang="en-GB"/>
        </a:p>
      </dgm:t>
    </dgm:pt>
    <dgm:pt modelId="{35069271-78EB-4888-9929-EDF45B120164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>
              <a:solidFill>
                <a:schemeClr val="tx1"/>
              </a:solidFill>
            </a:rPr>
            <a:t>TBT for flow, high pressure, …</a:t>
          </a:r>
        </a:p>
      </dgm:t>
    </dgm:pt>
    <dgm:pt modelId="{F8323327-CB9D-4EA0-93D0-7A9CADFE021F}" type="parTrans" cxnId="{CA38F70A-489C-4A86-B3B9-2AA6BEF44A46}">
      <dgm:prSet/>
      <dgm:spPr/>
      <dgm:t>
        <a:bodyPr/>
        <a:lstStyle/>
        <a:p>
          <a:endParaRPr lang="en-GB"/>
        </a:p>
      </dgm:t>
    </dgm:pt>
    <dgm:pt modelId="{F6ABC977-92BC-4711-939F-99A335C09BF4}" type="sibTrans" cxnId="{CA38F70A-489C-4A86-B3B9-2AA6BEF44A46}">
      <dgm:prSet/>
      <dgm:spPr/>
      <dgm:t>
        <a:bodyPr/>
        <a:lstStyle/>
        <a:p>
          <a:endParaRPr lang="en-GB"/>
        </a:p>
      </dgm:t>
    </dgm:pt>
    <dgm:pt modelId="{0C8676E3-774A-49F9-9509-FFA4AEA7E90C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>
              <a:solidFill>
                <a:schemeClr val="tx1"/>
              </a:solidFill>
            </a:rPr>
            <a:t>TBT for high pressure, cooling, …</a:t>
          </a:r>
        </a:p>
      </dgm:t>
    </dgm:pt>
    <dgm:pt modelId="{9CC67BAB-1952-460B-95B3-A4B41CC14B7D}" type="parTrans" cxnId="{D9FCFD39-9413-42FB-B91C-26922D53416A}">
      <dgm:prSet/>
      <dgm:spPr/>
      <dgm:t>
        <a:bodyPr/>
        <a:lstStyle/>
        <a:p>
          <a:endParaRPr lang="en-GB"/>
        </a:p>
      </dgm:t>
    </dgm:pt>
    <dgm:pt modelId="{EAF50CC2-DE7C-4D97-BC16-1C8848A06842}" type="sibTrans" cxnId="{D9FCFD39-9413-42FB-B91C-26922D53416A}">
      <dgm:prSet/>
      <dgm:spPr/>
      <dgm:t>
        <a:bodyPr/>
        <a:lstStyle/>
        <a:p>
          <a:endParaRPr lang="en-GB"/>
        </a:p>
      </dgm:t>
    </dgm:pt>
    <dgm:pt modelId="{2E4F5767-971C-4415-A8BF-0B6E6B956D60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i="0" dirty="0">
              <a:solidFill>
                <a:schemeClr val="tx1"/>
              </a:solidFill>
            </a:rPr>
            <a:t>New design for improved resistance to pressure (independent inputs/outputs) and first electronics features</a:t>
          </a:r>
        </a:p>
      </dgm:t>
    </dgm:pt>
    <dgm:pt modelId="{7D348EA9-4819-4680-BFEE-A4E7CA0F6C0E}" type="parTrans" cxnId="{B3B10371-D0AF-44B8-8567-65F40A5583EC}">
      <dgm:prSet/>
      <dgm:spPr/>
      <dgm:t>
        <a:bodyPr/>
        <a:lstStyle/>
        <a:p>
          <a:endParaRPr lang="en-GB"/>
        </a:p>
      </dgm:t>
    </dgm:pt>
    <dgm:pt modelId="{EA47B901-2342-4BE2-AE7B-D34E08FA8EA4}" type="sibTrans" cxnId="{B3B10371-D0AF-44B8-8567-65F40A5583EC}">
      <dgm:prSet/>
      <dgm:spPr/>
      <dgm:t>
        <a:bodyPr/>
        <a:lstStyle/>
        <a:p>
          <a:endParaRPr lang="en-GB"/>
        </a:p>
      </dgm:t>
    </dgm:pt>
    <dgm:pt modelId="{A4DDCCAC-9FEA-46AE-97B1-A79D21D47C84}" type="pres">
      <dgm:prSet presAssocID="{4982DB11-9FFF-4ACC-8854-D6F0905B9660}" presName="linear" presStyleCnt="0">
        <dgm:presLayoutVars>
          <dgm:dir/>
          <dgm:animLvl val="lvl"/>
          <dgm:resizeHandles val="exact"/>
        </dgm:presLayoutVars>
      </dgm:prSet>
      <dgm:spPr/>
    </dgm:pt>
    <dgm:pt modelId="{45D496F6-76B3-4DF9-8B80-514354EA2593}" type="pres">
      <dgm:prSet presAssocID="{0B03AECB-DEA2-49CE-8656-893E36DD2D6E}" presName="parentLin" presStyleCnt="0"/>
      <dgm:spPr/>
    </dgm:pt>
    <dgm:pt modelId="{27540F52-7C2E-44EE-9264-DBDA92F9EC48}" type="pres">
      <dgm:prSet presAssocID="{0B03AECB-DEA2-49CE-8656-893E36DD2D6E}" presName="parentLeftMargin" presStyleLbl="node1" presStyleIdx="0" presStyleCnt="1"/>
      <dgm:spPr/>
    </dgm:pt>
    <dgm:pt modelId="{B30248E5-E60A-4634-B581-F5A85C23D16C}" type="pres">
      <dgm:prSet presAssocID="{0B03AECB-DEA2-49CE-8656-893E36DD2D6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70E36014-4306-473A-81C0-B827FD1C06E8}" type="pres">
      <dgm:prSet presAssocID="{0B03AECB-DEA2-49CE-8656-893E36DD2D6E}" presName="negativeSpace" presStyleCnt="0"/>
      <dgm:spPr/>
    </dgm:pt>
    <dgm:pt modelId="{E3F2039B-233D-49B2-9320-3CEBE01FC739}" type="pres">
      <dgm:prSet presAssocID="{0B03AECB-DEA2-49CE-8656-893E36DD2D6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CA38F70A-489C-4A86-B3B9-2AA6BEF44A46}" srcId="{63523C51-1308-43AF-9133-16CC840FCF86}" destId="{35069271-78EB-4888-9929-EDF45B120164}" srcOrd="0" destOrd="0" parTransId="{F8323327-CB9D-4EA0-93D0-7A9CADFE021F}" sibTransId="{F6ABC977-92BC-4711-939F-99A335C09BF4}"/>
    <dgm:cxn modelId="{B6E5380C-3A42-42DF-8AD1-450AD851F0D7}" srcId="{B044CE25-9B6C-454A-80A9-F269F068E1A0}" destId="{7E7235FB-A588-4212-8F96-ADA39FA76B08}" srcOrd="1" destOrd="0" parTransId="{0DB226D6-0F3C-4D6E-BB7A-4D8EB65B5761}" sibTransId="{A1F9BA79-1FF1-4C5F-A814-DBD3DE7DF514}"/>
    <dgm:cxn modelId="{16B95813-D071-4F47-8938-C918B3987751}" type="presOf" srcId="{105E3FA5-C009-4CB7-96D6-B55FF67A9D24}" destId="{E3F2039B-233D-49B2-9320-3CEBE01FC739}" srcOrd="0" destOrd="12" presId="urn:microsoft.com/office/officeart/2005/8/layout/list1"/>
    <dgm:cxn modelId="{1C24BB16-F8BF-48D3-9E29-516BE3B41577}" type="presOf" srcId="{0B03AECB-DEA2-49CE-8656-893E36DD2D6E}" destId="{B30248E5-E60A-4634-B581-F5A85C23D16C}" srcOrd="1" destOrd="0" presId="urn:microsoft.com/office/officeart/2005/8/layout/list1"/>
    <dgm:cxn modelId="{A5501427-0CD8-4BD2-A82E-6B18AD099F62}" type="presOf" srcId="{63523C51-1308-43AF-9133-16CC840FCF86}" destId="{E3F2039B-233D-49B2-9320-3CEBE01FC739}" srcOrd="0" destOrd="4" presId="urn:microsoft.com/office/officeart/2005/8/layout/list1"/>
    <dgm:cxn modelId="{D9FCFD39-9413-42FB-B91C-26922D53416A}" srcId="{5B5273FB-6A35-4308-B19B-E43C74C3D93B}" destId="{0C8676E3-774A-49F9-9509-FFA4AEA7E90C}" srcOrd="0" destOrd="0" parTransId="{9CC67BAB-1952-460B-95B3-A4B41CC14B7D}" sibTransId="{EAF50CC2-DE7C-4D97-BC16-1C8848A06842}"/>
    <dgm:cxn modelId="{D768235D-529F-48EC-B9DE-97EC9FEBD318}" type="presOf" srcId="{4982DB11-9FFF-4ACC-8854-D6F0905B9660}" destId="{A4DDCCAC-9FEA-46AE-97B1-A79D21D47C84}" srcOrd="0" destOrd="0" presId="urn:microsoft.com/office/officeart/2005/8/layout/list1"/>
    <dgm:cxn modelId="{0B923165-79AA-4FA0-80AF-F5055CD8E210}" srcId="{0B03AECB-DEA2-49CE-8656-893E36DD2D6E}" destId="{002BA623-BF81-4A24-B3C5-6AC1D7FF9068}" srcOrd="0" destOrd="0" parTransId="{4E3B5907-782B-4DD3-9150-F706789DBF05}" sibTransId="{BD2961BA-5A77-4354-A867-A744CA06924A}"/>
    <dgm:cxn modelId="{59F0AE4D-22B7-4477-AC8C-4D522BAC6786}" srcId="{002BA623-BF81-4A24-B3C5-6AC1D7FF9068}" destId="{63523C51-1308-43AF-9133-16CC840FCF86}" srcOrd="1" destOrd="0" parTransId="{041E3A44-31DE-4EE3-A58D-372DDE8A30C3}" sibTransId="{DC407FF8-D937-4AC2-8E93-887D2D43A9AE}"/>
    <dgm:cxn modelId="{EA081D6F-7041-4180-9CE1-D6144941F186}" srcId="{002BA623-BF81-4A24-B3C5-6AC1D7FF9068}" destId="{6CCA4045-3148-4C16-BF3A-9450185BB89E}" srcOrd="0" destOrd="0" parTransId="{205B1B29-019D-4D08-9FF8-D0FE4BDDEE91}" sibTransId="{1F533C5C-08B8-4346-8804-B58079D29A3D}"/>
    <dgm:cxn modelId="{B3B10371-D0AF-44B8-8567-65F40A5583EC}" srcId="{B044CE25-9B6C-454A-80A9-F269F068E1A0}" destId="{2E4F5767-971C-4415-A8BF-0B6E6B956D60}" srcOrd="2" destOrd="0" parTransId="{7D348EA9-4819-4680-BFEE-A4E7CA0F6C0E}" sibTransId="{EA47B901-2342-4BE2-AE7B-D34E08FA8EA4}"/>
    <dgm:cxn modelId="{46074A71-7B7E-4742-A712-112B7ED28E81}" type="presOf" srcId="{5B5273FB-6A35-4308-B19B-E43C74C3D93B}" destId="{E3F2039B-233D-49B2-9320-3CEBE01FC739}" srcOrd="0" destOrd="2" presId="urn:microsoft.com/office/officeart/2005/8/layout/list1"/>
    <dgm:cxn modelId="{62BA7451-480D-4868-A5D3-1ED387872F50}" srcId="{4982DB11-9FFF-4ACC-8854-D6F0905B9660}" destId="{0B03AECB-DEA2-49CE-8656-893E36DD2D6E}" srcOrd="0" destOrd="0" parTransId="{DD23EC00-0DE7-4E1A-B260-C8ABE20007EB}" sibTransId="{8AC689D6-09D5-4FED-B26D-665876CC6F47}"/>
    <dgm:cxn modelId="{55FEA65A-8133-4E5B-A385-92B70CB31BBC}" type="presOf" srcId="{0B03AECB-DEA2-49CE-8656-893E36DD2D6E}" destId="{27540F52-7C2E-44EE-9264-DBDA92F9EC48}" srcOrd="0" destOrd="0" presId="urn:microsoft.com/office/officeart/2005/8/layout/list1"/>
    <dgm:cxn modelId="{9AEB378C-A324-44DD-9F7A-19ADCEE8D88F}" srcId="{0B03AECB-DEA2-49CE-8656-893E36DD2D6E}" destId="{B044CE25-9B6C-454A-80A9-F269F068E1A0}" srcOrd="2" destOrd="0" parTransId="{AA269406-E81E-4343-9185-2889D41997EA}" sibTransId="{B6B42394-5AF8-46D3-9B54-C0DD1E07D5F8}"/>
    <dgm:cxn modelId="{F0254C92-B1EA-4406-AB57-0201860B78FC}" type="presOf" srcId="{0C8676E3-774A-49F9-9509-FFA4AEA7E90C}" destId="{E3F2039B-233D-49B2-9320-3CEBE01FC739}" srcOrd="0" destOrd="3" presId="urn:microsoft.com/office/officeart/2005/8/layout/list1"/>
    <dgm:cxn modelId="{1E34DC9B-5280-4B7D-862A-F24AE78AE0D9}" type="presOf" srcId="{6CCA4045-3148-4C16-BF3A-9450185BB89E}" destId="{E3F2039B-233D-49B2-9320-3CEBE01FC739}" srcOrd="0" destOrd="1" presId="urn:microsoft.com/office/officeart/2005/8/layout/list1"/>
    <dgm:cxn modelId="{F79346B5-1BD9-4B7F-BB18-7009512AA1E5}" type="presOf" srcId="{26396F6A-6A52-4985-8574-40CD4599CEA9}" destId="{E3F2039B-233D-49B2-9320-3CEBE01FC739}" srcOrd="0" destOrd="8" presId="urn:microsoft.com/office/officeart/2005/8/layout/list1"/>
    <dgm:cxn modelId="{6F73DEB8-94AD-4D3A-8D36-42E445B9B192}" type="presOf" srcId="{54FAC516-6769-4C27-A1F2-7041004D22A6}" destId="{E3F2039B-233D-49B2-9320-3CEBE01FC739}" srcOrd="0" destOrd="11" presId="urn:microsoft.com/office/officeart/2005/8/layout/list1"/>
    <dgm:cxn modelId="{2FE201BD-E84E-4768-8433-3B5323A47974}" type="presOf" srcId="{002BA623-BF81-4A24-B3C5-6AC1D7FF9068}" destId="{E3F2039B-233D-49B2-9320-3CEBE01FC739}" srcOrd="0" destOrd="0" presId="urn:microsoft.com/office/officeart/2005/8/layout/list1"/>
    <dgm:cxn modelId="{18E6DBBE-E91E-4896-A7C2-D3F7FC4AC1C1}" srcId="{0B03AECB-DEA2-49CE-8656-893E36DD2D6E}" destId="{3ED74E83-7F82-4D20-9898-C615C6540D1C}" srcOrd="1" destOrd="0" parTransId="{F00A0BEC-4A12-49F3-A63B-3E05116B24BD}" sibTransId="{DB079895-DBE1-407E-89FC-EE174FBDDC65}"/>
    <dgm:cxn modelId="{269461CA-C135-4D03-A684-3AB8057EDACE}" type="presOf" srcId="{7E7235FB-A588-4212-8F96-ADA39FA76B08}" destId="{E3F2039B-233D-49B2-9320-3CEBE01FC739}" srcOrd="0" destOrd="9" presId="urn:microsoft.com/office/officeart/2005/8/layout/list1"/>
    <dgm:cxn modelId="{4455AECD-8524-4C40-8705-94AA51D886E6}" srcId="{B044CE25-9B6C-454A-80A9-F269F068E1A0}" destId="{54FAC516-6769-4C27-A1F2-7041004D22A6}" srcOrd="3" destOrd="0" parTransId="{13087E6F-09C6-41A7-AF1B-86B3699615EB}" sibTransId="{025B408F-B683-4BEF-958C-4277EF4E53E8}"/>
    <dgm:cxn modelId="{1A84E6D1-2A17-409B-80EA-43EA3C52B197}" type="presOf" srcId="{2E4F5767-971C-4415-A8BF-0B6E6B956D60}" destId="{E3F2039B-233D-49B2-9320-3CEBE01FC739}" srcOrd="0" destOrd="10" presId="urn:microsoft.com/office/officeart/2005/8/layout/list1"/>
    <dgm:cxn modelId="{5DE42EE9-47D4-4FE7-A12A-0F141073A563}" srcId="{6CCA4045-3148-4C16-BF3A-9450185BB89E}" destId="{5B5273FB-6A35-4308-B19B-E43C74C3D93B}" srcOrd="0" destOrd="0" parTransId="{B3AEBB1D-5815-4269-AEC5-4524759631B8}" sibTransId="{E4C29026-D5CC-42F2-9B0E-A74D1D20D816}"/>
    <dgm:cxn modelId="{6B562DEC-F674-4D75-A970-C40E00E03DC7}" type="presOf" srcId="{3ED74E83-7F82-4D20-9898-C615C6540D1C}" destId="{E3F2039B-233D-49B2-9320-3CEBE01FC739}" srcOrd="0" destOrd="6" presId="urn:microsoft.com/office/officeart/2005/8/layout/list1"/>
    <dgm:cxn modelId="{283C44EE-63F1-4A19-BC94-41B5E8245B0A}" srcId="{B044CE25-9B6C-454A-80A9-F269F068E1A0}" destId="{105E3FA5-C009-4CB7-96D6-B55FF67A9D24}" srcOrd="4" destOrd="0" parTransId="{E5DAAB76-B479-4A0A-ABA3-989AECD0F6FF}" sibTransId="{9F556C0D-3FF2-4782-9DD2-E77B5E4DA4B1}"/>
    <dgm:cxn modelId="{745D8BF2-3E23-4803-A9E7-0A82A54015FD}" type="presOf" srcId="{B044CE25-9B6C-454A-80A9-F269F068E1A0}" destId="{E3F2039B-233D-49B2-9320-3CEBE01FC739}" srcOrd="0" destOrd="7" presId="urn:microsoft.com/office/officeart/2005/8/layout/list1"/>
    <dgm:cxn modelId="{2C0066F8-BD34-42BC-97AF-750935B572BA}" type="presOf" srcId="{35069271-78EB-4888-9929-EDF45B120164}" destId="{E3F2039B-233D-49B2-9320-3CEBE01FC739}" srcOrd="0" destOrd="5" presId="urn:microsoft.com/office/officeart/2005/8/layout/list1"/>
    <dgm:cxn modelId="{800380FD-427E-4A68-A836-8477E3D468F6}" srcId="{B044CE25-9B6C-454A-80A9-F269F068E1A0}" destId="{26396F6A-6A52-4985-8574-40CD4599CEA9}" srcOrd="0" destOrd="0" parTransId="{3FF24265-17E6-4EF9-8E1C-B5A59FD841DC}" sibTransId="{DEEEAC3F-DA62-415A-9942-58DE5D7A904C}"/>
    <dgm:cxn modelId="{1BF47C84-8E13-4646-8E68-D7293FE4E921}" type="presParOf" srcId="{A4DDCCAC-9FEA-46AE-97B1-A79D21D47C84}" destId="{45D496F6-76B3-4DF9-8B80-514354EA2593}" srcOrd="0" destOrd="0" presId="urn:microsoft.com/office/officeart/2005/8/layout/list1"/>
    <dgm:cxn modelId="{20CF8C47-65BC-4E8C-B69D-F0995182EDE8}" type="presParOf" srcId="{45D496F6-76B3-4DF9-8B80-514354EA2593}" destId="{27540F52-7C2E-44EE-9264-DBDA92F9EC48}" srcOrd="0" destOrd="0" presId="urn:microsoft.com/office/officeart/2005/8/layout/list1"/>
    <dgm:cxn modelId="{3D5E9C37-9EBA-4B54-A443-4A80E2C8FC67}" type="presParOf" srcId="{45D496F6-76B3-4DF9-8B80-514354EA2593}" destId="{B30248E5-E60A-4634-B581-F5A85C23D16C}" srcOrd="1" destOrd="0" presId="urn:microsoft.com/office/officeart/2005/8/layout/list1"/>
    <dgm:cxn modelId="{45D47D08-BB45-4A78-9FA0-ED7D9032EA95}" type="presParOf" srcId="{A4DDCCAC-9FEA-46AE-97B1-A79D21D47C84}" destId="{70E36014-4306-473A-81C0-B827FD1C06E8}" srcOrd="1" destOrd="0" presId="urn:microsoft.com/office/officeart/2005/8/layout/list1"/>
    <dgm:cxn modelId="{7BBB17BC-603A-4651-B42E-E59B964D22FB}" type="presParOf" srcId="{A4DDCCAC-9FEA-46AE-97B1-A79D21D47C84}" destId="{E3F2039B-233D-49B2-9320-3CEBE01FC739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468030"/>
          <a:ext cx="5429035" cy="33201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354076" rIns="421353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 dirty="0"/>
            <a:t>Exploration phase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 dirty="0"/>
            <a:t>Considering evaporative 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US" sz="1700" b="0" i="0" kern="1200" dirty="0" smtClean="0">
                  <a:latin typeface="Cambria Math" panose="02040503050406030204" pitchFamily="18" charset="0"/>
                </a:rPr>
                <m:t>C</m:t>
              </m:r>
              <m:sSub>
                <m:sSubPr>
                  <m:ctrlPr>
                    <a:rPr lang="en-US" sz="1700" b="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US" sz="1700" b="0" i="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US" sz="1700" b="0" i="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</m:oMath>
          </a14:m>
          <a:r>
            <a:rPr lang="en-US" sz="1700" b="0" i="0" kern="1200" dirty="0"/>
            <a:t> as baseline solution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 dirty="0"/>
            <a:t>Power dissipation of up to </a:t>
          </a:r>
          <a14:m xmlns:a14="http://schemas.microsoft.com/office/drawing/2010/main">
            <m:oMath xmlns:m="http://schemas.openxmlformats.org/officeDocument/2006/math">
              <m:r>
                <a:rPr lang="en-US" sz="1700" b="0" i="0" kern="1200" dirty="0" smtClean="0">
                  <a:latin typeface="Cambria Math" panose="02040503050406030204" pitchFamily="18" charset="0"/>
                </a:rPr>
                <m:t>2</m:t>
              </m:r>
              <m:r>
                <m:rPr>
                  <m:sty m:val="p"/>
                </m:rPr>
                <a:rPr lang="en-US" sz="1700" b="0" i="0" kern="1200" dirty="0" smtClean="0">
                  <a:latin typeface="Cambria Math" panose="02040503050406030204" pitchFamily="18" charset="0"/>
                </a:rPr>
                <m:t>W</m:t>
              </m:r>
              <m:r>
                <a:rPr lang="en-US" sz="1700" b="0" i="0" kern="1200" dirty="0" smtClean="0">
                  <a:latin typeface="Cambria Math" panose="02040503050406030204" pitchFamily="18" charset="0"/>
                </a:rPr>
                <m:t>/</m:t>
              </m:r>
              <m:r>
                <m:rPr>
                  <m:sty m:val="p"/>
                </m:rPr>
                <a:rPr lang="en-US" sz="1700" b="0" i="0" kern="1200" dirty="0" smtClean="0">
                  <a:latin typeface="Cambria Math" panose="02040503050406030204" pitchFamily="18" charset="0"/>
                </a:rPr>
                <m:t>c</m:t>
              </m:r>
              <m:sSup>
                <m:sSupPr>
                  <m:ctrlPr>
                    <a:rPr lang="en-US" sz="1700" b="0" i="1" kern="1200" dirty="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m:rPr>
                      <m:sty m:val="p"/>
                    </m:rPr>
                    <a:rPr lang="en-US" sz="1700" b="0" i="0" kern="1200" dirty="0" smtClean="0">
                      <a:latin typeface="Cambria Math" panose="02040503050406030204" pitchFamily="18" charset="0"/>
                    </a:rPr>
                    <m:t>m</m:t>
                  </m:r>
                </m:e>
                <m:sup>
                  <m:r>
                    <a:rPr lang="en-US" sz="1700" b="0" i="0" kern="1200" dirty="0" smtClean="0">
                      <a:latin typeface="Cambria Math" panose="02040503050406030204" pitchFamily="18" charset="0"/>
                    </a:rPr>
                    <m:t>2</m:t>
                  </m:r>
                </m:sup>
              </m:sSup>
            </m:oMath>
          </a14:m>
          <a:endParaRPr lang="en-US" sz="1700" b="0" i="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 dirty="0"/>
            <a:t>Different designs submitted to the </a:t>
          </a:r>
          <a:r>
            <a:rPr lang="en-US" sz="1700" kern="1200" dirty="0">
              <a:hlinkClick xmlns:r="http://schemas.openxmlformats.org/officeDocument/2006/relationships" r:id="rId1"/>
            </a:rPr>
            <a:t>Royce Institute</a:t>
          </a:r>
          <a:r>
            <a:rPr lang="en-US" sz="1700" kern="1200" dirty="0"/>
            <a:t> (Sheffield) and </a:t>
          </a:r>
          <a:r>
            <a:rPr lang="en-US" sz="1700" kern="1200" dirty="0" err="1">
              <a:hlinkClick xmlns:r="http://schemas.openxmlformats.org/officeDocument/2006/relationships" r:id="rId2"/>
            </a:rPr>
            <a:t>Additure</a:t>
          </a:r>
          <a:endParaRPr lang="en-US" sz="1700" b="0" i="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 dirty="0"/>
            <a:t>At the moment, considering different designs which could lead to a material budget reduction compared to </a:t>
          </a:r>
          <a:r>
            <a:rPr lang="en-US" sz="1700" b="0" i="0" kern="1200" dirty="0">
              <a:hlinkClick xmlns:r="http://schemas.openxmlformats.org/officeDocument/2006/relationships" r:id="rId3"/>
            </a:rPr>
            <a:t>plan-Z</a:t>
          </a:r>
          <a:endParaRPr lang="en-US" sz="1700" b="0" i="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 dirty="0"/>
            <a:t>More aggressive designs (larger 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US" sz="1700" b="0" i="0" kern="1200" smtClean="0">
                  <a:latin typeface="Cambria Math" panose="02040503050406030204" pitchFamily="18" charset="0"/>
                </a:rPr>
                <m:t>ΔT</m:t>
              </m:r>
            </m:oMath>
          </a14:m>
          <a:r>
            <a:rPr lang="en-US" sz="1700" b="0" i="0" kern="1200" dirty="0"/>
            <a:t>) would require lower operating temperature (Krypton?) to keep the max. sensor temperature </a:t>
          </a:r>
          <a14:m xmlns:a14="http://schemas.microsoft.com/office/drawing/2010/main">
            <m:oMath xmlns:m="http://schemas.openxmlformats.org/officeDocument/2006/math">
              <m:r>
                <a:rPr lang="en-US" sz="1700" b="0" i="1" kern="1200" smtClean="0">
                  <a:latin typeface="Cambria Math" panose="02040503050406030204" pitchFamily="18" charset="0"/>
                </a:rPr>
                <m:t>&lt;−20</m:t>
              </m:r>
              <m:r>
                <a:rPr lang="en-US" sz="17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℃</m:t>
              </m:r>
            </m:oMath>
          </a14:m>
          <a:endParaRPr lang="en-US" sz="1700" b="0" i="0" kern="1200" dirty="0"/>
        </a:p>
      </dsp:txBody>
      <dsp:txXfrm>
        <a:off x="0" y="468030"/>
        <a:ext cx="5429035" cy="3320100"/>
      </dsp:txXfrm>
    </dsp:sp>
    <dsp:sp modelId="{5F2E1E99-2920-40CB-B94D-1EC36410D045}">
      <dsp:nvSpPr>
        <dsp:cNvPr id="0" name=""/>
        <dsp:cNvSpPr/>
      </dsp:nvSpPr>
      <dsp:spPr>
        <a:xfrm>
          <a:off x="271451" y="217110"/>
          <a:ext cx="3800324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3D metal</a:t>
          </a:r>
        </a:p>
      </dsp:txBody>
      <dsp:txXfrm>
        <a:off x="295949" y="241608"/>
        <a:ext cx="3751328" cy="452844"/>
      </dsp:txXfrm>
    </dsp:sp>
    <dsp:sp modelId="{80A0E605-4853-47B2-AD77-4A570D336C9C}">
      <dsp:nvSpPr>
        <dsp:cNvPr id="0" name=""/>
        <dsp:cNvSpPr/>
      </dsp:nvSpPr>
      <dsp:spPr>
        <a:xfrm>
          <a:off x="0" y="4130850"/>
          <a:ext cx="5429035" cy="1981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354076" rIns="421353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 dirty="0"/>
            <a:t>Largest variation of temperature on the sensor part around </a:t>
          </a:r>
          <a14:m xmlns:a14="http://schemas.microsoft.com/office/drawing/2010/main">
            <m:oMath xmlns:m="http://schemas.openxmlformats.org/officeDocument/2006/math">
              <m:r>
                <a:rPr lang="en-US" sz="1700" b="0" i="1" kern="1200" smtClean="0">
                  <a:latin typeface="Cambria Math" panose="02040503050406030204" pitchFamily="18" charset="0"/>
                </a:rPr>
                <m:t>25</m:t>
              </m:r>
              <m:r>
                <a:rPr lang="en-US" sz="1700" b="0" i="1" kern="120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m:t>℃</m:t>
              </m:r>
            </m:oMath>
          </a14:m>
          <a:r>
            <a:rPr lang="en-US" sz="1700" b="0" i="0" kern="1200" dirty="0"/>
            <a:t> (with respect to the inner side wall)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b="0" i="0" kern="1200" dirty="0"/>
            <a:t>Alternative strategy to cooldown off-chip electronics would have to be improved (cooling routing lines)</a:t>
          </a:r>
        </a:p>
      </dsp:txBody>
      <dsp:txXfrm>
        <a:off x="0" y="4130850"/>
        <a:ext cx="5429035" cy="1981350"/>
      </dsp:txXfrm>
    </dsp:sp>
    <dsp:sp modelId="{CD851CFD-87F1-4CC3-81EA-2390778C10BA}">
      <dsp:nvSpPr>
        <dsp:cNvPr id="0" name=""/>
        <dsp:cNvSpPr/>
      </dsp:nvSpPr>
      <dsp:spPr>
        <a:xfrm>
          <a:off x="271451" y="3879930"/>
          <a:ext cx="3800324" cy="501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 dirty="0"/>
            <a:t>U-like design</a:t>
          </a:r>
        </a:p>
      </dsp:txBody>
      <dsp:txXfrm>
        <a:off x="295949" y="3904428"/>
        <a:ext cx="3751328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431583"/>
          <a:ext cx="5429035" cy="59534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437388" rIns="421353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New samples received in the last weeks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Sheffield: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U-loop samples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Visually improved with respect to the previous design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Input and output visually open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Next steps: flow, high pressure, …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 err="1"/>
            <a:t>Additure</a:t>
          </a:r>
          <a:r>
            <a:rPr lang="en-US" sz="2100" kern="1200" dirty="0"/>
            <a:t>: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Basics up approach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Simple straight samples printed at different angles (0-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n-GB" sz="21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n-GB" sz="2100" b="0" i="0" kern="1200" smtClean="0">
                      <a:latin typeface="Cambria Math" panose="02040503050406030204" pitchFamily="18" charset="0"/>
                    </a:rPr>
                    <m:t>90</m:t>
                  </m:r>
                </m:e>
                <m:sup>
                  <m:r>
                    <a:rPr lang="en-GB" sz="2100" b="0" i="1" kern="1200" smtClean="0">
                      <a:latin typeface="Cambria Math" panose="02040503050406030204" pitchFamily="18" charset="0"/>
                    </a:rPr>
                    <m:t>∘</m:t>
                  </m:r>
                </m:sup>
              </m:sSup>
              <m:r>
                <a:rPr lang="en-GB" sz="2100" b="0" i="0" kern="1200" smtClean="0">
                  <a:latin typeface="Cambria Math" panose="02040503050406030204" pitchFamily="18" charset="0"/>
                </a:rPr>
                <m:t>)</m:t>
              </m:r>
            </m:oMath>
          </a14:m>
          <a:endParaRPr lang="en-US" sz="2100" kern="1200" dirty="0"/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Samples from &gt;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en-US" sz="2100" i="1" kern="1200" dirty="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en-US" sz="2100" i="1" kern="1200" dirty="0" smtClean="0">
                      <a:latin typeface="Cambria Math" panose="02040503050406030204" pitchFamily="18" charset="0"/>
                    </a:rPr>
                    <m:t>30</m:t>
                  </m:r>
                </m:e>
                <m:sup>
                  <m:r>
                    <a:rPr lang="en-US" sz="2100" i="1" kern="1200" dirty="0" smtClean="0">
                      <a:latin typeface="Cambria Math" panose="02040503050406030204" pitchFamily="18" charset="0"/>
                    </a:rPr>
                    <m:t>∘</m:t>
                  </m:r>
                </m:sup>
              </m:sSup>
            </m:oMath>
          </a14:m>
          <a:r>
            <a:rPr lang="en-US" sz="2100" kern="1200" dirty="0"/>
            <a:t> are more likely to be open (no blockage)</a:t>
          </a:r>
        </a:p>
        <a:p>
          <a:pPr marL="457200" lvl="2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100" kern="1200" dirty="0"/>
            <a:t>Next steps: high pressure test, flow, …</a:t>
          </a:r>
        </a:p>
      </dsp:txBody>
      <dsp:txXfrm>
        <a:off x="0" y="431583"/>
        <a:ext cx="5429035" cy="5953499"/>
      </dsp:txXfrm>
    </dsp:sp>
    <dsp:sp modelId="{5F2E1E99-2920-40CB-B94D-1EC36410D045}">
      <dsp:nvSpPr>
        <dsp:cNvPr id="0" name=""/>
        <dsp:cNvSpPr/>
      </dsp:nvSpPr>
      <dsp:spPr>
        <a:xfrm>
          <a:off x="271451" y="121623"/>
          <a:ext cx="3800324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3D metal: LHCb VELO</a:t>
          </a:r>
        </a:p>
      </dsp:txBody>
      <dsp:txXfrm>
        <a:off x="301713" y="151885"/>
        <a:ext cx="3739800" cy="5593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603255"/>
          <a:ext cx="4885763" cy="541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79189" tIns="416560" rIns="37918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/>
            <a:t>Manufacturing at IKTS Fraunhofer (Germany)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Different base materials: YSZ, 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GB" sz="2000" kern="1200" dirty="0" smtClean="0">
                  <a:latin typeface="Cambria Math" panose="02040503050406030204" pitchFamily="18" charset="0"/>
                </a:rPr>
                <m:t>A</m:t>
              </m:r>
              <m:sSub>
                <m:sSubPr>
                  <m:ctrlPr>
                    <a:rPr lang="en-GB" sz="20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2000" kern="1200" dirty="0" smtClean="0">
                      <a:latin typeface="Cambria Math" panose="02040503050406030204" pitchFamily="18" charset="0"/>
                    </a:rPr>
                    <m:t>l</m:t>
                  </m:r>
                </m:e>
                <m:sub>
                  <m:r>
                    <a:rPr lang="en-GB" sz="200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sSub>
                <m:sSubPr>
                  <m:ctrlPr>
                    <a:rPr lang="en-GB" sz="20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200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GB" sz="2000" kern="1200" dirty="0" smtClean="0">
                      <a:latin typeface="Cambria Math" panose="02040503050406030204" pitchFamily="18" charset="0"/>
                    </a:rPr>
                    <m:t>3</m:t>
                  </m:r>
                </m:sub>
              </m:sSub>
            </m:oMath>
          </a14:m>
          <a:r>
            <a:rPr lang="en-GB" sz="2000" kern="1200" dirty="0"/>
            <a:t>, … including </a:t>
          </a:r>
          <a:r>
            <a:rPr lang="en-GB" sz="2000" b="1" kern="1200" dirty="0" err="1"/>
            <a:t>SiC</a:t>
          </a:r>
          <a:r>
            <a:rPr lang="en-GB" sz="2000" kern="1200" dirty="0"/>
            <a:t> and </a:t>
          </a:r>
          <a:r>
            <a:rPr lang="en-GB" sz="2000" b="1" kern="1200" dirty="0" err="1"/>
            <a:t>AlN</a:t>
          </a:r>
          <a:endParaRPr lang="en-US" sz="2000" b="1" i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Manufacturing based on several layers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u="sng" kern="1200" dirty="0"/>
            <a:t>Why? </a:t>
          </a:r>
          <a:endParaRPr lang="en-US" sz="2000" b="0" i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Robustness, reliability, stability in ultra-high-vacuum</a:t>
          </a:r>
          <a:endParaRPr lang="en-US" sz="2000" b="0" i="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/>
            <a:t>Possible to embed conductive layers in between ceramics layers and metalize the surface</a:t>
          </a:r>
          <a:endParaRPr lang="en-GB" sz="2000" kern="1200" dirty="0"/>
        </a:p>
        <a:p>
          <a:pPr marL="685800" lvl="3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dirty="0"/>
            <a:t>Potential to integrate electronics or high conductivity elements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0" i="0" kern="1200" dirty="0"/>
            <a:t>Mechanically robust and compatible with high ultra vacuum</a:t>
          </a:r>
        </a:p>
      </dsp:txBody>
      <dsp:txXfrm>
        <a:off x="0" y="603255"/>
        <a:ext cx="4885763" cy="5418000"/>
      </dsp:txXfrm>
    </dsp:sp>
    <dsp:sp modelId="{5F2E1E99-2920-40CB-B94D-1EC36410D045}">
      <dsp:nvSpPr>
        <dsp:cNvPr id="0" name=""/>
        <dsp:cNvSpPr/>
      </dsp:nvSpPr>
      <dsp:spPr>
        <a:xfrm>
          <a:off x="244288" y="308055"/>
          <a:ext cx="3420034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269" tIns="0" rIns="12926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Ceramics</a:t>
          </a:r>
        </a:p>
      </dsp:txBody>
      <dsp:txXfrm>
        <a:off x="273109" y="336876"/>
        <a:ext cx="3362392" cy="5327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620175"/>
          <a:ext cx="5429035" cy="544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499872" rIns="421353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Experience with fluidic applications</a:t>
          </a:r>
          <a:endParaRPr lang="en-US" sz="2400" b="0" i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First prototype based on the early VELO Upgrade I CERN design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Initial channel with </a:t>
          </a:r>
          <a14:m xmlns:a14="http://schemas.microsoft.com/office/drawing/2010/main">
            <m:oMath xmlns:m="http://schemas.openxmlformats.org/officeDocument/2006/math">
              <m:r>
                <a:rPr lang="en-GB" sz="2400" i="1" kern="1200" dirty="0" smtClean="0">
                  <a:latin typeface="Cambria Math" panose="02040503050406030204" pitchFamily="18" charset="0"/>
                </a:rPr>
                <m:t>70</m:t>
              </m:r>
              <m:r>
                <m:rPr>
                  <m:sty m:val="p"/>
                </m:rPr>
                <a:rPr lang="en-GB" sz="2400" kern="1200" dirty="0" smtClean="0">
                  <a:latin typeface="Cambria Math" panose="02040503050406030204" pitchFamily="18" charset="0"/>
                </a:rPr>
                <m:t>μm</m:t>
              </m:r>
            </m:oMath>
          </a14:m>
          <a:r>
            <a:rPr lang="en-GB" sz="2400" kern="1200" dirty="0"/>
            <a:t> width (restrictions)</a:t>
          </a:r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Channels height </a:t>
          </a:r>
          <a14:m xmlns:a14="http://schemas.microsoft.com/office/drawing/2010/main">
            <m:oMath xmlns:m="http://schemas.openxmlformats.org/officeDocument/2006/math">
              <m:r>
                <a:rPr lang="en-GB" sz="2400" b="0" i="0" kern="1200" dirty="0" smtClean="0">
                  <a:latin typeface="Cambria Math" panose="02040503050406030204" pitchFamily="18" charset="0"/>
                </a:rPr>
                <m:t>100</m:t>
              </m:r>
              <m:r>
                <a:rPr lang="en-GB" sz="2400" b="0" i="1" kern="1200" dirty="0" smtClean="0">
                  <a:latin typeface="Cambria Math" panose="02040503050406030204" pitchFamily="18" charset="0"/>
                </a:rPr>
                <m:t>𝜇</m:t>
              </m:r>
              <m:r>
                <a:rPr lang="en-GB" sz="2400" b="0" i="1" kern="1200" dirty="0">
                  <a:latin typeface="Cambria Math" panose="02040503050406030204" pitchFamily="18" charset="0"/>
                </a:rPr>
                <m:t>𝑚</m:t>
              </m:r>
            </m:oMath>
          </a14:m>
          <a:endParaRPr lang="en-GB" sz="2400" b="0" kern="1200" dirty="0"/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Overall dimensions: </a:t>
          </a:r>
          <a14:m xmlns:a14="http://schemas.microsoft.com/office/drawing/2010/main">
            <m:oMath xmlns:m="http://schemas.openxmlformats.org/officeDocument/2006/math">
              <m:r>
                <a:rPr lang="en-GB" sz="2400" b="0" i="0" kern="1200" dirty="0" smtClean="0">
                  <a:latin typeface="Cambria Math" panose="02040503050406030204" pitchFamily="18" charset="0"/>
                </a:rPr>
                <m:t>40</m:t>
              </m:r>
              <m:r>
                <a:rPr lang="en-GB" sz="2400" b="0" i="1" kern="1200" dirty="0" smtClean="0">
                  <a:latin typeface="Cambria Math" panose="02040503050406030204" pitchFamily="18" charset="0"/>
                </a:rPr>
                <m:t>×60</m:t>
              </m:r>
              <m:r>
                <m:rPr>
                  <m:sty m:val="p"/>
                </m:rPr>
                <a:rPr lang="en-GB" sz="2400" kern="1200" dirty="0" smtClean="0">
                  <a:latin typeface="Cambria Math" panose="02040503050406030204" pitchFamily="18" charset="0"/>
                </a:rPr>
                <m:t>m</m:t>
              </m:r>
              <m:sSup>
                <m:sSupPr>
                  <m:ctrlPr>
                    <a:rPr lang="en-GB" sz="2400" i="1" kern="1200" dirty="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m:rPr>
                      <m:sty m:val="p"/>
                    </m:rPr>
                    <a:rPr lang="en-GB" sz="2400" kern="1200" dirty="0" smtClean="0">
                      <a:latin typeface="Cambria Math" panose="02040503050406030204" pitchFamily="18" charset="0"/>
                    </a:rPr>
                    <m:t>m</m:t>
                  </m:r>
                </m:e>
                <m:sup>
                  <m:r>
                    <a:rPr lang="en-GB" sz="2400" kern="1200" dirty="0" smtClean="0">
                      <a:latin typeface="Cambria Math" panose="02040503050406030204" pitchFamily="18" charset="0"/>
                    </a:rPr>
                    <m:t>2</m:t>
                  </m:r>
                </m:sup>
              </m:sSup>
            </m:oMath>
          </a14:m>
          <a:endParaRPr lang="en-GB" sz="2400" kern="1200" dirty="0"/>
        </a:p>
        <a:p>
          <a:pPr marL="457200" lvl="2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dirty="0"/>
            <a:t>Based on LTCC</a:t>
          </a:r>
        </a:p>
        <a:p>
          <a:pPr marL="685800" lvl="3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GB" sz="2400" kern="1200" dirty="0" smtClean="0">
                  <a:latin typeface="Cambria Math" panose="02040503050406030204" pitchFamily="18" charset="0"/>
                </a:rPr>
                <m:t>A</m:t>
              </m:r>
              <m:sSub>
                <m:sSubPr>
                  <m:ctrlPr>
                    <a:rPr lang="en-GB" sz="24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2400" kern="1200" dirty="0" smtClean="0">
                      <a:latin typeface="Cambria Math" panose="02040503050406030204" pitchFamily="18" charset="0"/>
                    </a:rPr>
                    <m:t>l</m:t>
                  </m:r>
                </m:e>
                <m:sub>
                  <m:r>
                    <a:rPr lang="en-GB" sz="240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sSub>
                <m:sSubPr>
                  <m:ctrlPr>
                    <a:rPr lang="en-GB" sz="240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240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GB" sz="2400" kern="1200" dirty="0" smtClean="0">
                      <a:latin typeface="Cambria Math" panose="02040503050406030204" pitchFamily="18" charset="0"/>
                    </a:rPr>
                    <m:t>3</m:t>
                  </m:r>
                </m:sub>
              </m:sSub>
              <m:r>
                <a:rPr lang="en-US" sz="2400" b="0" i="0" kern="1200" dirty="0" smtClean="0">
                  <a:latin typeface="Cambria Math" panose="02040503050406030204" pitchFamily="18" charset="0"/>
                </a:rPr>
                <m:t>/</m:t>
              </m:r>
              <m:r>
                <m:rPr>
                  <m:sty m:val="p"/>
                </m:rPr>
                <a:rPr lang="en-US" sz="2400" b="0" i="0" kern="1200" dirty="0" smtClean="0">
                  <a:latin typeface="Cambria Math" panose="02040503050406030204" pitchFamily="18" charset="0"/>
                </a:rPr>
                <m:t>Glass</m:t>
              </m:r>
            </m:oMath>
          </a14:m>
          <a:r>
            <a:rPr lang="en-GB" sz="24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GB" sz="2400" i="1" kern="1200" dirty="0" smtClean="0">
                  <a:latin typeface="Cambria Math" panose="02040503050406030204" pitchFamily="18" charset="0"/>
                </a:rPr>
                <m:t>~1</m:t>
              </m:r>
              <m:r>
                <a:rPr lang="en-US" sz="2400" b="0" i="1" kern="1200" dirty="0" smtClean="0">
                  <a:latin typeface="Cambria Math" panose="02040503050406030204" pitchFamily="18" charset="0"/>
                </a:rPr>
                <m:t>:</m:t>
              </m:r>
              <m:r>
                <a:rPr lang="en-GB" sz="2400" i="1" kern="1200" dirty="0" smtClean="0">
                  <a:latin typeface="Cambria Math" panose="02040503050406030204" pitchFamily="18" charset="0"/>
                </a:rPr>
                <m:t>1</m:t>
              </m:r>
            </m:oMath>
          </a14:m>
          <a:endParaRPr lang="en-GB" sz="2400" kern="1200" dirty="0"/>
        </a:p>
        <a:p>
          <a:pPr marL="685800" lvl="3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kern="1200" dirty="0"/>
            <a:t>HTCC at a later stage (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US" sz="2400" i="0" kern="1200" dirty="0" smtClean="0">
                  <a:latin typeface="Cambria Math" panose="02040503050406030204" pitchFamily="18" charset="0"/>
                </a:rPr>
                <m:t>A</m:t>
              </m:r>
              <m:sSub>
                <m:sSubPr>
                  <m:ctrlPr>
                    <a:rPr lang="en-US" sz="2400" b="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US" sz="2400" i="0" kern="1200" dirty="0" smtClean="0">
                      <a:latin typeface="Cambria Math" panose="02040503050406030204" pitchFamily="18" charset="0"/>
                    </a:rPr>
                    <m:t>l</m:t>
                  </m:r>
                </m:e>
                <m:sub>
                  <m:r>
                    <a:rPr lang="en-US" sz="2400" i="0" kern="1200" dirty="0" smtClean="0">
                      <a:latin typeface="Cambria Math" panose="02040503050406030204" pitchFamily="18" charset="0"/>
                    </a:rPr>
                    <m:t>2</m:t>
                  </m:r>
                </m:sub>
              </m:sSub>
              <m:sSub>
                <m:sSubPr>
                  <m:ctrlPr>
                    <a:rPr lang="en-US" sz="2400" b="0" i="1" kern="1200" dirty="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US" sz="2400" i="0" kern="1200" dirty="0" smtClean="0"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US" sz="2400" i="0" kern="1200" dirty="0" smtClean="0">
                      <a:latin typeface="Cambria Math" panose="02040503050406030204" pitchFamily="18" charset="0"/>
                    </a:rPr>
                    <m:t>3</m:t>
                  </m:r>
                </m:sub>
              </m:sSub>
            </m:oMath>
          </a14:m>
          <a:r>
            <a:rPr lang="en-US" sz="2400" kern="1200" dirty="0"/>
            <a:t> </a:t>
          </a:r>
          <a14:m xmlns:a14="http://schemas.microsoft.com/office/drawing/2010/main">
            <m:oMath xmlns:m="http://schemas.openxmlformats.org/officeDocument/2006/math">
              <m:r>
                <a:rPr lang="en-US" sz="2400" i="1" kern="1200" dirty="0" smtClean="0">
                  <a:latin typeface="Cambria Math" panose="02040503050406030204" pitchFamily="18" charset="0"/>
                </a:rPr>
                <m:t>~96%</m:t>
              </m:r>
            </m:oMath>
          </a14:m>
          <a:r>
            <a:rPr lang="en-GB" sz="2400" kern="1200" dirty="0"/>
            <a:t>)</a:t>
          </a:r>
        </a:p>
      </dsp:txBody>
      <dsp:txXfrm>
        <a:off x="0" y="620175"/>
        <a:ext cx="5429035" cy="5443200"/>
      </dsp:txXfrm>
    </dsp:sp>
    <dsp:sp modelId="{5F2E1E99-2920-40CB-B94D-1EC36410D045}">
      <dsp:nvSpPr>
        <dsp:cNvPr id="0" name=""/>
        <dsp:cNvSpPr/>
      </dsp:nvSpPr>
      <dsp:spPr>
        <a:xfrm>
          <a:off x="271451" y="265935"/>
          <a:ext cx="3800324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Ceramics</a:t>
          </a:r>
        </a:p>
      </dsp:txBody>
      <dsp:txXfrm>
        <a:off x="306036" y="300520"/>
        <a:ext cx="3731154" cy="6393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555015"/>
          <a:ext cx="5429035" cy="554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458216" rIns="421353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200" kern="1200" dirty="0"/>
            <a:t>Goal:</a:t>
          </a:r>
          <a:endParaRPr lang="en-US" sz="2200" b="0" i="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GB" sz="2200" kern="1200" dirty="0"/>
            <a:t>Manufacture first samples (IKTS)</a:t>
          </a:r>
        </a:p>
        <a:p>
          <a:pPr marL="685800" lvl="3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2200" kern="1200" dirty="0"/>
            <a:t>Miniaturized version (2x smaller in-plane)</a:t>
          </a:r>
          <a:endParaRPr lang="en-GB" sz="2200" kern="1200" dirty="0"/>
        </a:p>
        <a:p>
          <a:pPr marL="685800" lvl="3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2200" kern="1200" dirty="0"/>
            <a:t>Expected 35um and 100um width restrictions and main channels respectively!</a:t>
          </a:r>
          <a:endParaRPr lang="en-GB" sz="220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GB" sz="2200" kern="1200" dirty="0"/>
            <a:t>Nominal samples received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0" i="0" kern="1200" dirty="0"/>
            <a:t>Validate initial prototypes to high pressure, leak tightness and cooling performance</a:t>
          </a:r>
          <a:endParaRPr lang="en-GB" sz="2200" kern="1200" dirty="0"/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GB" sz="2200" kern="1200" dirty="0"/>
            <a:t>Benchmark: LHCb VELO Upgrade 2 requirements (High pressure 186 bar, leak tight (vacuum operation) and excellent thermal performance</a:t>
          </a:r>
        </a:p>
      </dsp:txBody>
      <dsp:txXfrm>
        <a:off x="0" y="555015"/>
        <a:ext cx="5429035" cy="5544000"/>
      </dsp:txXfrm>
    </dsp:sp>
    <dsp:sp modelId="{5F2E1E99-2920-40CB-B94D-1EC36410D045}">
      <dsp:nvSpPr>
        <dsp:cNvPr id="0" name=""/>
        <dsp:cNvSpPr/>
      </dsp:nvSpPr>
      <dsp:spPr>
        <a:xfrm>
          <a:off x="271451" y="230295"/>
          <a:ext cx="3800324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Ceramics: Goal and status</a:t>
          </a:r>
        </a:p>
      </dsp:txBody>
      <dsp:txXfrm>
        <a:off x="303154" y="261998"/>
        <a:ext cx="3736918" cy="5860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F2039B-233D-49B2-9320-3CEBE01FC739}">
      <dsp:nvSpPr>
        <dsp:cNvPr id="0" name=""/>
        <dsp:cNvSpPr/>
      </dsp:nvSpPr>
      <dsp:spPr>
        <a:xfrm>
          <a:off x="0" y="339690"/>
          <a:ext cx="11762659" cy="62306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2913" tIns="479044" rIns="912913" bIns="163576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300" kern="1200" dirty="0">
              <a:solidFill>
                <a:schemeClr val="tx1"/>
              </a:solidFill>
            </a:rPr>
            <a:t>3D metal printing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300" kern="1200" dirty="0">
              <a:solidFill>
                <a:schemeClr val="tx1"/>
              </a:solidFill>
            </a:rPr>
            <a:t>New manufacturer (</a:t>
          </a:r>
          <a:r>
            <a:rPr lang="en-GB" sz="2300" kern="1200" dirty="0" err="1">
              <a:solidFill>
                <a:schemeClr val="tx1"/>
              </a:solidFill>
            </a:rPr>
            <a:t>Additure</a:t>
          </a:r>
          <a:r>
            <a:rPr lang="en-GB" sz="2300" kern="1200" dirty="0">
              <a:solidFill>
                <a:schemeClr val="tx1"/>
              </a:solidFill>
            </a:rPr>
            <a:t>) with faster turnarounds</a:t>
          </a:r>
        </a:p>
        <a:p>
          <a:pPr marL="685800" lvl="3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300" kern="1200" dirty="0">
              <a:solidFill>
                <a:schemeClr val="tx1"/>
              </a:solidFill>
            </a:rPr>
            <a:t>Straight tube structures printed and received</a:t>
          </a:r>
        </a:p>
        <a:p>
          <a:pPr marL="914400" lvl="4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300" kern="1200" dirty="0">
              <a:solidFill>
                <a:schemeClr val="tx1"/>
              </a:solidFill>
            </a:rPr>
            <a:t>TBT for high pressure, cooling, …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300" kern="1200" dirty="0">
              <a:solidFill>
                <a:schemeClr val="tx1"/>
              </a:solidFill>
            </a:rPr>
            <a:t>More U-loops structure received from Sheffield (visually better than the first round)</a:t>
          </a:r>
        </a:p>
        <a:p>
          <a:pPr marL="685800" lvl="3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300" kern="1200" dirty="0">
              <a:solidFill>
                <a:schemeClr val="tx1"/>
              </a:solidFill>
            </a:rPr>
            <a:t>TBT for flow, high pressure, …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GB" sz="2300" kern="1200" dirty="0">
            <a:solidFill>
              <a:schemeClr val="tx1"/>
            </a:solidFill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300" kern="1200" dirty="0">
              <a:solidFill>
                <a:schemeClr val="tx1"/>
              </a:solidFill>
            </a:rPr>
            <a:t>Ceramics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300" kern="1200" dirty="0">
              <a:solidFill>
                <a:schemeClr val="tx1"/>
              </a:solidFill>
            </a:rPr>
            <a:t>First nominal size structure (40x60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GB" sz="2300" i="0" kern="1200" dirty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m</m:t>
              </m:r>
              <m:sSup>
                <m:sSupPr>
                  <m:ctrlPr>
                    <a:rPr lang="en-GB" sz="2300" i="0" kern="1200" dirty="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sSupPr>
                <m:e>
                  <m:r>
                    <m:rPr>
                      <m:sty m:val="p"/>
                    </m:rPr>
                    <a:rPr lang="en-GB" sz="2300" i="0" kern="1200" dirty="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m</m:t>
                  </m:r>
                </m:e>
                <m:sup>
                  <m:r>
                    <a:rPr lang="en-GB" sz="2300" i="0" kern="1200" dirty="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2</m:t>
                  </m:r>
                </m:sup>
              </m:sSup>
            </m:oMath>
          </a14:m>
          <a:r>
            <a:rPr lang="en-GB" sz="2300" kern="1200" dirty="0">
              <a:solidFill>
                <a:schemeClr val="tx1"/>
              </a:solidFill>
            </a:rPr>
            <a:t>) to withstand 70 bar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300" kern="1200" dirty="0">
              <a:solidFill>
                <a:schemeClr val="tx1"/>
              </a:solidFill>
            </a:rPr>
            <a:t>Recommissioning the 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en-GB" sz="2300" i="0" kern="1200" dirty="0" smtClean="0">
                  <a:solidFill>
                    <a:schemeClr val="tx1"/>
                  </a:solidFill>
                  <a:latin typeface="Cambria Math" panose="02040503050406030204" pitchFamily="18" charset="0"/>
                </a:rPr>
                <m:t>C</m:t>
              </m:r>
              <m:sSub>
                <m:sSubPr>
                  <m:ctrlPr>
                    <a:rPr lang="en-GB" sz="2300" i="1" kern="1200" dirty="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sSubPr>
                <m:e>
                  <m:r>
                    <m:rPr>
                      <m:sty m:val="p"/>
                    </m:rPr>
                    <a:rPr lang="en-GB" sz="2300" i="0" kern="1200" dirty="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O</m:t>
                  </m:r>
                </m:e>
                <m:sub>
                  <m:r>
                    <a:rPr lang="en-GB" sz="2300" i="0" kern="1200" dirty="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  <m:t>2</m:t>
                  </m:r>
                </m:sub>
              </m:sSub>
            </m:oMath>
          </a14:m>
          <a:r>
            <a:rPr lang="en-GB" sz="2300" i="0" kern="1200" dirty="0">
              <a:solidFill>
                <a:schemeClr val="tx1"/>
              </a:solidFill>
            </a:rPr>
            <a:t> blow-system towards cooling tests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300" i="0" kern="1200" dirty="0">
              <a:solidFill>
                <a:schemeClr val="tx1"/>
              </a:solidFill>
            </a:rPr>
            <a:t>New design for improved resistance to pressure (independent inputs/outputs) and first electronics features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2300" i="0" kern="1200" dirty="0">
              <a:solidFill>
                <a:schemeClr val="tx1"/>
              </a:solidFill>
            </a:rPr>
            <a:t>More structures will be reinforced and tested for high pressure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GB" sz="2300" i="0" kern="1200" dirty="0">
            <a:solidFill>
              <a:schemeClr val="tx1"/>
            </a:solidFill>
          </a:endParaRPr>
        </a:p>
      </dsp:txBody>
      <dsp:txXfrm>
        <a:off x="0" y="339690"/>
        <a:ext cx="11762659" cy="6230699"/>
      </dsp:txXfrm>
    </dsp:sp>
    <dsp:sp modelId="{B30248E5-E60A-4634-B581-F5A85C23D16C}">
      <dsp:nvSpPr>
        <dsp:cNvPr id="0" name=""/>
        <dsp:cNvSpPr/>
      </dsp:nvSpPr>
      <dsp:spPr>
        <a:xfrm>
          <a:off x="588132" y="210"/>
          <a:ext cx="8233861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1220" tIns="0" rIns="311220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2300" kern="1200" dirty="0">
              <a:solidFill>
                <a:schemeClr val="tx1"/>
              </a:solidFill>
            </a:rPr>
            <a:t>Summary</a:t>
          </a:r>
        </a:p>
      </dsp:txBody>
      <dsp:txXfrm>
        <a:off x="621276" y="33354"/>
        <a:ext cx="8167573" cy="61267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B89884-CE97-4452-B52D-24ACA0EF22AA}">
      <dsp:nvSpPr>
        <dsp:cNvPr id="0" name=""/>
        <dsp:cNvSpPr/>
      </dsp:nvSpPr>
      <dsp:spPr>
        <a:xfrm>
          <a:off x="0" y="538975"/>
          <a:ext cx="5429035" cy="321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1353" tIns="624840" rIns="421353" bIns="2133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Different designs</a:t>
          </a:r>
        </a:p>
        <a:p>
          <a:pPr marL="571500" lvl="2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U-shaped design</a:t>
          </a:r>
        </a:p>
        <a:p>
          <a:pPr marL="571500" lvl="2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Squared tube and connector prototypes</a:t>
          </a: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000" kern="1200" dirty="0"/>
            <a:t>X-ray tomography via </a:t>
          </a:r>
          <a:r>
            <a:rPr lang="en-US" sz="3000" kern="1200" dirty="0">
              <a:hlinkClick xmlns:r="http://schemas.openxmlformats.org/officeDocument/2006/relationships" r:id="rId1"/>
            </a:rPr>
            <a:t>NXCT</a:t>
          </a:r>
          <a:endParaRPr lang="en-US" sz="3000" kern="1200" dirty="0"/>
        </a:p>
      </dsp:txBody>
      <dsp:txXfrm>
        <a:off x="0" y="538975"/>
        <a:ext cx="5429035" cy="3213000"/>
      </dsp:txXfrm>
    </dsp:sp>
    <dsp:sp modelId="{5F2E1E99-2920-40CB-B94D-1EC36410D045}">
      <dsp:nvSpPr>
        <dsp:cNvPr id="0" name=""/>
        <dsp:cNvSpPr/>
      </dsp:nvSpPr>
      <dsp:spPr>
        <a:xfrm>
          <a:off x="271451" y="96175"/>
          <a:ext cx="3800324" cy="88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3643" tIns="0" rIns="143643" bIns="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3D metal: LHCb VELO</a:t>
          </a:r>
        </a:p>
      </dsp:txBody>
      <dsp:txXfrm>
        <a:off x="314682" y="139406"/>
        <a:ext cx="3713862" cy="7991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FBB7C-A03D-4D7C-9BDE-9D96809B90FD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C97BD-0DF9-484C-91E4-2B49379AEB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528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72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753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266"/>
            <a:ext cx="2743200" cy="365125"/>
          </a:xfrm>
        </p:spPr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92265"/>
            <a:ext cx="4114800" cy="365125"/>
          </a:xfrm>
        </p:spPr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85393"/>
            <a:ext cx="2743200" cy="365125"/>
          </a:xfrm>
        </p:spPr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901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92874"/>
            <a:ext cx="4114800" cy="365125"/>
          </a:xfrm>
        </p:spPr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2873"/>
            <a:ext cx="2743200" cy="365125"/>
          </a:xfrm>
        </p:spPr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171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72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53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171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643868"/>
            <a:ext cx="2743200" cy="215981"/>
          </a:xfrm>
        </p:spPr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643868"/>
            <a:ext cx="4114800" cy="214132"/>
          </a:xfrm>
        </p:spPr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643868"/>
            <a:ext cx="2743200" cy="214132"/>
          </a:xfrm>
        </p:spPr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682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361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371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02/09/2024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Oscar (UoM)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317D5-14E0-4D7F-8DBE-3D1BF148FB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1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0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60.png"/><Relationship Id="rId4" Type="http://schemas.openxmlformats.org/officeDocument/2006/relationships/image" Target="../media/image24.png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diagramData" Target="../diagrams/data11.xml"/><Relationship Id="rId7" Type="http://schemas.microsoft.com/office/2007/relationships/diagramDrawing" Target="../diagrams/drawing7.xml"/><Relationship Id="rId12" Type="http://schemas.openxmlformats.org/officeDocument/2006/relationships/image" Target="../media/image40.jpeg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39.jpeg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38.tif"/><Relationship Id="rId4" Type="http://schemas.openxmlformats.org/officeDocument/2006/relationships/diagramLayout" Target="../diagrams/layout7.xml"/><Relationship Id="rId9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627245/contributions/2665160/attachments/1521957/2387079/2017_VERTEX_MAPELLI_SLIDES_v3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0.png"/><Relationship Id="rId4" Type="http://schemas.openxmlformats.org/officeDocument/2006/relationships/image" Target="../media/image60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44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5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4.png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1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47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7.jpe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4.xml"/><Relationship Id="rId12" Type="http://schemas.openxmlformats.org/officeDocument/2006/relationships/image" Target="../media/image6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openxmlformats.org/officeDocument/2006/relationships/image" Target="../media/image5.gif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13" Type="http://schemas.openxmlformats.org/officeDocument/2006/relationships/image" Target="../media/image5.gif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30.xml"/><Relationship Id="rId12" Type="http://schemas.openxmlformats.org/officeDocument/2006/relationships/image" Target="../media/image9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openxmlformats.org/officeDocument/2006/relationships/image" Target="../media/image8.png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20.xml"/><Relationship Id="rId1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12.png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7.xml"/><Relationship Id="rId12" Type="http://schemas.openxmlformats.org/officeDocument/2006/relationships/image" Target="../media/image1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openxmlformats.org/officeDocument/2006/relationships/image" Target="../media/image5.gif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5.gif"/><Relationship Id="rId12" Type="http://schemas.openxmlformats.org/officeDocument/2006/relationships/image" Target="../media/image17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openxmlformats.org/officeDocument/2006/relationships/image" Target="../media/image16.jpeg"/><Relationship Id="rId5" Type="http://schemas.openxmlformats.org/officeDocument/2006/relationships/diagramColors" Target="../diagrams/colors5.xml"/><Relationship Id="rId10" Type="http://schemas.openxmlformats.org/officeDocument/2006/relationships/image" Target="../media/image15.jpe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VELO U2 cooling substrates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Oscar Augusto on behalf of the VELO Upgrade 2 group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20B6A1C-ECF0-4161-5C7B-0D825C32B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9049"/>
            <a:ext cx="4404852" cy="186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1090299-5EC9-6A08-5C20-E06C67FCA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670" y="0"/>
            <a:ext cx="3087329" cy="1852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2EDA0BA7-D128-0147-E9A0-155960B8BB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83" y="4545399"/>
            <a:ext cx="3087329" cy="227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847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10494F-8D4A-D226-BEF6-4429C6B822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630631-0B45-FB82-63EF-98F8C2A307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90729" y="1785792"/>
            <a:ext cx="3680779" cy="5425910"/>
          </a:xfrm>
          <a:prstGeom prst="rect">
            <a:avLst/>
          </a:prstGeom>
        </p:spPr>
      </p:pic>
      <p:sp>
        <p:nvSpPr>
          <p:cNvPr id="61" name="Speech Bubble: Rectangle 60">
            <a:extLst>
              <a:ext uri="{FF2B5EF4-FFF2-40B4-BE49-F238E27FC236}">
                <a16:creationId xmlns:a16="http://schemas.microsoft.com/office/drawing/2014/main" id="{A374E5DE-FFAB-9FD4-F8F4-C1D305D0E973}"/>
              </a:ext>
            </a:extLst>
          </p:cNvPr>
          <p:cNvSpPr/>
          <p:nvPr/>
        </p:nvSpPr>
        <p:spPr>
          <a:xfrm>
            <a:off x="6380021" y="3710085"/>
            <a:ext cx="1202655" cy="2849334"/>
          </a:xfrm>
          <a:prstGeom prst="wedgeRectCallout">
            <a:avLst>
              <a:gd name="adj1" fmla="val -120910"/>
              <a:gd name="adj2" fmla="val 23755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Speech Bubble: Rectangle 23">
            <a:extLst>
              <a:ext uri="{FF2B5EF4-FFF2-40B4-BE49-F238E27FC236}">
                <a16:creationId xmlns:a16="http://schemas.microsoft.com/office/drawing/2014/main" id="{E42EF592-59AB-18B5-10F1-0CCD9FCC783D}"/>
              </a:ext>
            </a:extLst>
          </p:cNvPr>
          <p:cNvSpPr/>
          <p:nvPr/>
        </p:nvSpPr>
        <p:spPr>
          <a:xfrm>
            <a:off x="6369637" y="1067957"/>
            <a:ext cx="1213040" cy="2361043"/>
          </a:xfrm>
          <a:prstGeom prst="wedgeRectCallout">
            <a:avLst>
              <a:gd name="adj1" fmla="val -123999"/>
              <a:gd name="adj2" fmla="val 39284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peech Bubble: Rectangle 19">
            <a:extLst>
              <a:ext uri="{FF2B5EF4-FFF2-40B4-BE49-F238E27FC236}">
                <a16:creationId xmlns:a16="http://schemas.microsoft.com/office/drawing/2014/main" id="{DCF4C371-BB41-4D02-EAD2-DB38361E36E2}"/>
              </a:ext>
            </a:extLst>
          </p:cNvPr>
          <p:cNvSpPr/>
          <p:nvPr/>
        </p:nvSpPr>
        <p:spPr>
          <a:xfrm>
            <a:off x="307911" y="808436"/>
            <a:ext cx="4851918" cy="1455575"/>
          </a:xfrm>
          <a:prstGeom prst="wedgeRectCallout">
            <a:avLst>
              <a:gd name="adj1" fmla="val -26795"/>
              <a:gd name="adj2" fmla="val 8685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14620A-BF84-8465-1CFA-E00BD0AFA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98643"/>
          </a:xfrm>
        </p:spPr>
        <p:txBody>
          <a:bodyPr>
            <a:normAutofit/>
          </a:bodyPr>
          <a:lstStyle/>
          <a:p>
            <a:r>
              <a:rPr lang="en-US" sz="3600" dirty="0"/>
              <a:t>New design for the ceramics</a:t>
            </a:r>
            <a:endParaRPr lang="en-GB" sz="36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7FB0A85-D889-BD3F-AAEC-A18EF813F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B847D4-B916-F9BF-B833-E7533C050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4023EF9-C01A-7020-F32A-CA2FBA4B1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10</a:t>
            </a:fld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6754270-82E1-3421-0E02-0BFFEA946CA2}"/>
              </a:ext>
            </a:extLst>
          </p:cNvPr>
          <p:cNvSpPr/>
          <p:nvPr/>
        </p:nvSpPr>
        <p:spPr>
          <a:xfrm>
            <a:off x="1361912" y="2804201"/>
            <a:ext cx="162448" cy="7938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46DC4F9-E50E-6F82-444C-3F610919D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163" y="905765"/>
            <a:ext cx="4671465" cy="1280271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02CED82-6664-DA68-C73F-27C6C025E95C}"/>
              </a:ext>
            </a:extLst>
          </p:cNvPr>
          <p:cNvCxnSpPr/>
          <p:nvPr/>
        </p:nvCxnSpPr>
        <p:spPr>
          <a:xfrm>
            <a:off x="1698172" y="1190991"/>
            <a:ext cx="0" cy="625151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B5C9C4D-4F55-FE1F-514A-C960C24ACBD0}"/>
              </a:ext>
            </a:extLst>
          </p:cNvPr>
          <p:cNvCxnSpPr>
            <a:cxnSpLocks/>
          </p:cNvCxnSpPr>
          <p:nvPr/>
        </p:nvCxnSpPr>
        <p:spPr>
          <a:xfrm>
            <a:off x="3436776" y="1408705"/>
            <a:ext cx="0" cy="202163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6C72C50-7564-96BE-5447-A30F51C93DE5}"/>
                  </a:ext>
                </a:extLst>
              </p:cNvPr>
              <p:cNvSpPr txBox="1"/>
              <p:nvPr/>
            </p:nvSpPr>
            <p:spPr>
              <a:xfrm>
                <a:off x="843451" y="1312169"/>
                <a:ext cx="8547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200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6C72C50-7564-96BE-5447-A30F51C93D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451" y="1312169"/>
                <a:ext cx="854721" cy="369332"/>
              </a:xfrm>
              <a:prstGeom prst="rect">
                <a:avLst/>
              </a:prstGeom>
              <a:blipFill>
                <a:blip r:embed="rId4"/>
                <a:stretch>
                  <a:fillRect l="-5674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CF9186F-347C-4545-C78D-4BCE32FA3536}"/>
                  </a:ext>
                </a:extLst>
              </p:cNvPr>
              <p:cNvSpPr txBox="1"/>
              <p:nvPr/>
            </p:nvSpPr>
            <p:spPr>
              <a:xfrm>
                <a:off x="3067925" y="987879"/>
                <a:ext cx="7377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70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CF9186F-347C-4545-C78D-4BCE32FA35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7925" y="987879"/>
                <a:ext cx="737702" cy="369332"/>
              </a:xfrm>
              <a:prstGeom prst="rect">
                <a:avLst/>
              </a:prstGeom>
              <a:blipFill>
                <a:blip r:embed="rId5"/>
                <a:stretch>
                  <a:fillRect l="-6612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4E4C97CD-939C-42CF-DBE8-D79CF7A4BA15}"/>
              </a:ext>
            </a:extLst>
          </p:cNvPr>
          <p:cNvSpPr/>
          <p:nvPr/>
        </p:nvSpPr>
        <p:spPr>
          <a:xfrm>
            <a:off x="5423838" y="2804201"/>
            <a:ext cx="162448" cy="7938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75C0B8C-3081-CBBF-61C0-5862DB6DEE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5146" y="1119779"/>
            <a:ext cx="791442" cy="2220991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1E73A30-9E74-DF9B-75A0-582E9E6D12FF}"/>
              </a:ext>
            </a:extLst>
          </p:cNvPr>
          <p:cNvCxnSpPr/>
          <p:nvPr/>
        </p:nvCxnSpPr>
        <p:spPr>
          <a:xfrm>
            <a:off x="418163" y="6485393"/>
            <a:ext cx="542591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C8DAEE5-721E-9105-B422-D27DE8B5D744}"/>
              </a:ext>
            </a:extLst>
          </p:cNvPr>
          <p:cNvCxnSpPr>
            <a:cxnSpLocks/>
          </p:cNvCxnSpPr>
          <p:nvPr/>
        </p:nvCxnSpPr>
        <p:spPr>
          <a:xfrm>
            <a:off x="307911" y="2733869"/>
            <a:ext cx="0" cy="35353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484A651-7457-340D-9020-41D34C6CB2DE}"/>
              </a:ext>
            </a:extLst>
          </p:cNvPr>
          <p:cNvSpPr txBox="1"/>
          <p:nvPr/>
        </p:nvSpPr>
        <p:spPr>
          <a:xfrm rot="16200000">
            <a:off x="-215327" y="4314080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40mm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0EA4987-89F8-3048-6869-D90D1FAFEAAD}"/>
              </a:ext>
            </a:extLst>
          </p:cNvPr>
          <p:cNvSpPr txBox="1"/>
          <p:nvPr/>
        </p:nvSpPr>
        <p:spPr>
          <a:xfrm>
            <a:off x="2644420" y="6402052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60mm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DE425DE-858F-9DCC-3B14-42438EABF285}"/>
                  </a:ext>
                </a:extLst>
              </p:cNvPr>
              <p:cNvSpPr txBox="1"/>
              <p:nvPr/>
            </p:nvSpPr>
            <p:spPr>
              <a:xfrm>
                <a:off x="8044228" y="2186036"/>
                <a:ext cx="3956382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15 channels</a:t>
                </a:r>
              </a:p>
              <a:p>
                <a:r>
                  <a:rPr lang="en-US" dirty="0"/>
                  <a:t>100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deep</a:t>
                </a:r>
              </a:p>
              <a:p>
                <a:r>
                  <a:rPr lang="en-US" dirty="0"/>
                  <a:t>Restrictions 70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dirty="0"/>
                  <a:t> width</a:t>
                </a:r>
              </a:p>
              <a:p>
                <a:r>
                  <a:rPr lang="en-US" dirty="0"/>
                  <a:t>Main channels 200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dirty="0"/>
                  <a:t> width</a:t>
                </a:r>
              </a:p>
              <a:p>
                <a:endParaRPr lang="en-US" dirty="0"/>
              </a:p>
              <a:p>
                <a:r>
                  <a:rPr lang="en-US" dirty="0"/>
                  <a:t>Every channel has its own input and output to improve the resistance to high pressure</a:t>
                </a:r>
              </a:p>
              <a:p>
                <a:endParaRPr lang="en-US" dirty="0"/>
              </a:p>
              <a:p>
                <a:pPr marL="285750" indent="-285750">
                  <a:buFont typeface="Symbol" panose="05050102010706020507" pitchFamily="18" charset="2"/>
                  <a:buChar char="Þ"/>
                </a:pPr>
                <a:endParaRPr lang="en-GB" dirty="0"/>
              </a:p>
            </p:txBody>
          </p:sp>
        </mc:Choice>
        <mc:Fallback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DE425DE-858F-9DCC-3B14-42438EABF2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4228" y="2186036"/>
                <a:ext cx="3956382" cy="2862322"/>
              </a:xfrm>
              <a:prstGeom prst="rect">
                <a:avLst/>
              </a:prstGeom>
              <a:blipFill>
                <a:blip r:embed="rId7"/>
                <a:stretch>
                  <a:fillRect l="-1387" t="-1279" r="-20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038365D-7F71-DD8D-5C19-050F5F0DB09C}"/>
                  </a:ext>
                </a:extLst>
              </p:cNvPr>
              <p:cNvSpPr txBox="1"/>
              <p:nvPr/>
            </p:nvSpPr>
            <p:spPr>
              <a:xfrm>
                <a:off x="6161530" y="539983"/>
                <a:ext cx="1524520" cy="369332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GB" dirty="0"/>
                  <a:t>600 x 200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μ</m:t>
                    </m:r>
                    <m:sSup>
                      <m:sSup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GB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038365D-7F71-DD8D-5C19-050F5F0DB0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1530" y="539983"/>
                <a:ext cx="1524520" cy="369332"/>
              </a:xfrm>
              <a:prstGeom prst="rect">
                <a:avLst/>
              </a:prstGeom>
              <a:blipFill>
                <a:blip r:embed="rId8"/>
                <a:stretch>
                  <a:fillRect l="-3175" t="-8065" b="-241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09364C8-CD85-F6F2-2ACB-33FCC9122BB0}"/>
              </a:ext>
            </a:extLst>
          </p:cNvPr>
          <p:cNvCxnSpPr>
            <a:cxnSpLocks/>
            <a:stCxn id="54" idx="2"/>
          </p:cNvCxnSpPr>
          <p:nvPr/>
        </p:nvCxnSpPr>
        <p:spPr>
          <a:xfrm flipH="1">
            <a:off x="6916016" y="909315"/>
            <a:ext cx="7774" cy="53250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>
            <a:extLst>
              <a:ext uri="{FF2B5EF4-FFF2-40B4-BE49-F238E27FC236}">
                <a16:creationId xmlns:a16="http://schemas.microsoft.com/office/drawing/2014/main" id="{E16B9C03-0EAA-90C7-F1BE-EDBD73615156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3168" t="14751" r="9507" b="17359"/>
          <a:stretch/>
        </p:blipFill>
        <p:spPr>
          <a:xfrm rot="5400000">
            <a:off x="5597263" y="4753632"/>
            <a:ext cx="2587208" cy="791443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A43A2F98-DF19-943B-226D-FAD411355D0E}"/>
              </a:ext>
            </a:extLst>
          </p:cNvPr>
          <p:cNvSpPr/>
          <p:nvPr/>
        </p:nvSpPr>
        <p:spPr>
          <a:xfrm>
            <a:off x="5445436" y="5391406"/>
            <a:ext cx="162448" cy="7938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275D470-C766-FCE5-BB72-BCA84E0F5541}"/>
              </a:ext>
            </a:extLst>
          </p:cNvPr>
          <p:cNvSpPr txBox="1"/>
          <p:nvPr/>
        </p:nvSpPr>
        <p:spPr>
          <a:xfrm rot="5400000">
            <a:off x="7066492" y="201131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Inputs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CCCE4EA-8574-1453-0798-90E025E3365F}"/>
              </a:ext>
            </a:extLst>
          </p:cNvPr>
          <p:cNvSpPr txBox="1"/>
          <p:nvPr/>
        </p:nvSpPr>
        <p:spPr>
          <a:xfrm rot="5400000">
            <a:off x="6964405" y="4950086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Outputs</a:t>
            </a:r>
          </a:p>
        </p:txBody>
      </p:sp>
    </p:spTree>
    <p:extLst>
      <p:ext uri="{BB962C8B-B14F-4D97-AF65-F5344CB8AC3E}">
        <p14:creationId xmlns:p14="http://schemas.microsoft.com/office/powerpoint/2010/main" val="1814273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8EFF7A-F3D6-8FB7-909D-6D199D4121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10557F7D-2938-D4CC-9ADE-7FD13C51BE36}"/>
              </a:ext>
            </a:extLst>
          </p:cNvPr>
          <p:cNvSpPr/>
          <p:nvPr/>
        </p:nvSpPr>
        <p:spPr>
          <a:xfrm>
            <a:off x="6050803" y="1643424"/>
            <a:ext cx="5283200" cy="3850244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7B310D2-90E1-8F4C-8BD6-85EF30CFB6E8}"/>
              </a:ext>
            </a:extLst>
          </p:cNvPr>
          <p:cNvSpPr/>
          <p:nvPr/>
        </p:nvSpPr>
        <p:spPr>
          <a:xfrm>
            <a:off x="452753" y="1643424"/>
            <a:ext cx="5283200" cy="3850244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242D27-B7F9-425F-20B9-1848960B3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98643"/>
          </a:xfrm>
        </p:spPr>
        <p:txBody>
          <a:bodyPr>
            <a:normAutofit/>
          </a:bodyPr>
          <a:lstStyle/>
          <a:p>
            <a:r>
              <a:rPr lang="en-US" sz="3600" dirty="0"/>
              <a:t>New samples</a:t>
            </a:r>
            <a:endParaRPr lang="en-GB" sz="36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FAE9292-CB48-A096-DE86-805FC0CF1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386749-C92E-0AC0-99D8-C51E335AB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B760FD8-42F7-DD9B-3A3A-936FB7A8F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11</a:t>
            </a:fld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604F226-BC05-26A7-3D45-B48096D29B6B}"/>
              </a:ext>
            </a:extLst>
          </p:cNvPr>
          <p:cNvSpPr/>
          <p:nvPr/>
        </p:nvSpPr>
        <p:spPr>
          <a:xfrm>
            <a:off x="1197614" y="3333141"/>
            <a:ext cx="3533191" cy="33955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50 um?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2E93070-8DC1-70B2-4CAF-8DC6419D9FDC}"/>
              </a:ext>
            </a:extLst>
          </p:cNvPr>
          <p:cNvSpPr/>
          <p:nvPr/>
        </p:nvSpPr>
        <p:spPr>
          <a:xfrm>
            <a:off x="1197614" y="3672695"/>
            <a:ext cx="3533191" cy="6531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200 um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433949D-0C7F-4849-911B-0BEE99E3A486}"/>
              </a:ext>
            </a:extLst>
          </p:cNvPr>
          <p:cNvSpPr/>
          <p:nvPr/>
        </p:nvSpPr>
        <p:spPr>
          <a:xfrm>
            <a:off x="1197614" y="4325837"/>
            <a:ext cx="3533191" cy="6531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F95038A-51FD-DEE5-96E1-6741B29CF19C}"/>
              </a:ext>
            </a:extLst>
          </p:cNvPr>
          <p:cNvSpPr/>
          <p:nvPr/>
        </p:nvSpPr>
        <p:spPr>
          <a:xfrm>
            <a:off x="4248724" y="4344499"/>
            <a:ext cx="223935" cy="6531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3E86CE4-56C0-6B64-B7DE-D46A05CED130}"/>
              </a:ext>
            </a:extLst>
          </p:cNvPr>
          <p:cNvSpPr/>
          <p:nvPr/>
        </p:nvSpPr>
        <p:spPr>
          <a:xfrm>
            <a:off x="1433990" y="4342015"/>
            <a:ext cx="3038669" cy="3160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2A062D1-139E-D330-BD36-E7EF2FE770D5}"/>
              </a:ext>
            </a:extLst>
          </p:cNvPr>
          <p:cNvSpPr txBox="1"/>
          <p:nvPr/>
        </p:nvSpPr>
        <p:spPr>
          <a:xfrm>
            <a:off x="2393959" y="4638732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200 um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1AB456A-EAF3-559C-62A8-E8BBF66BC4BD}"/>
              </a:ext>
            </a:extLst>
          </p:cNvPr>
          <p:cNvSpPr/>
          <p:nvPr/>
        </p:nvSpPr>
        <p:spPr>
          <a:xfrm>
            <a:off x="1272259" y="3626975"/>
            <a:ext cx="3348294" cy="45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56D028D-2484-D916-74FD-8E54A0A7B970}"/>
              </a:ext>
            </a:extLst>
          </p:cNvPr>
          <p:cNvSpPr/>
          <p:nvPr/>
        </p:nvSpPr>
        <p:spPr>
          <a:xfrm>
            <a:off x="4539687" y="3311835"/>
            <a:ext cx="77755" cy="360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B6CF2E6-0437-78F0-F72D-B6BB4AC4F46F}"/>
              </a:ext>
            </a:extLst>
          </p:cNvPr>
          <p:cNvSpPr/>
          <p:nvPr/>
        </p:nvSpPr>
        <p:spPr>
          <a:xfrm>
            <a:off x="1458620" y="3333853"/>
            <a:ext cx="2930497" cy="45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55A740A-FE0F-2378-0DFE-598D3FAA1782}"/>
              </a:ext>
            </a:extLst>
          </p:cNvPr>
          <p:cNvSpPr txBox="1"/>
          <p:nvPr/>
        </p:nvSpPr>
        <p:spPr>
          <a:xfrm>
            <a:off x="1678507" y="2736755"/>
            <a:ext cx="1699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Test structures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9315FDD-09A9-150F-5D28-CFD73F6D2432}"/>
              </a:ext>
            </a:extLst>
          </p:cNvPr>
          <p:cNvCxnSpPr>
            <a:cxnSpLocks/>
          </p:cNvCxnSpPr>
          <p:nvPr/>
        </p:nvCxnSpPr>
        <p:spPr>
          <a:xfrm flipH="1">
            <a:off x="2167500" y="3063070"/>
            <a:ext cx="216038" cy="2614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B4C1BA5-D0C7-D8AE-0702-332F319A5748}"/>
              </a:ext>
            </a:extLst>
          </p:cNvPr>
          <p:cNvSpPr txBox="1"/>
          <p:nvPr/>
        </p:nvSpPr>
        <p:spPr>
          <a:xfrm>
            <a:off x="3917516" y="2709893"/>
            <a:ext cx="971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Ground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67942B8-D4CC-851D-6995-BDA8BD897EC5}"/>
              </a:ext>
            </a:extLst>
          </p:cNvPr>
          <p:cNvCxnSpPr>
            <a:cxnSpLocks/>
            <a:stCxn id="51" idx="2"/>
          </p:cNvCxnSpPr>
          <p:nvPr/>
        </p:nvCxnSpPr>
        <p:spPr>
          <a:xfrm>
            <a:off x="4403363" y="3079225"/>
            <a:ext cx="163759" cy="2397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401BE7BB-2151-EFD1-A785-51CE1A2D0490}"/>
              </a:ext>
            </a:extLst>
          </p:cNvPr>
          <p:cNvSpPr/>
          <p:nvPr/>
        </p:nvSpPr>
        <p:spPr>
          <a:xfrm>
            <a:off x="1277632" y="3307947"/>
            <a:ext cx="77755" cy="360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14C6BF-69A7-F9ED-082D-9C7770DCC92E}"/>
              </a:ext>
            </a:extLst>
          </p:cNvPr>
          <p:cNvSpPr txBox="1"/>
          <p:nvPr/>
        </p:nvSpPr>
        <p:spPr>
          <a:xfrm>
            <a:off x="2218829" y="4305708"/>
            <a:ext cx="1549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microchannels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441198-8F6A-BEBD-B7D0-BFF626D84FC6}"/>
              </a:ext>
            </a:extLst>
          </p:cNvPr>
          <p:cNvSpPr txBox="1"/>
          <p:nvPr/>
        </p:nvSpPr>
        <p:spPr>
          <a:xfrm>
            <a:off x="1001495" y="1653763"/>
            <a:ext cx="4574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Test of differential pairs and/or resonators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6FA33B-8F8F-7C6E-03FE-852908655359}"/>
              </a:ext>
            </a:extLst>
          </p:cNvPr>
          <p:cNvSpPr txBox="1"/>
          <p:nvPr/>
        </p:nvSpPr>
        <p:spPr>
          <a:xfrm>
            <a:off x="6482186" y="1690368"/>
            <a:ext cx="4591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Additional high pressure resistant samples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456EF7-5F35-835A-C177-3236A00742B1}"/>
              </a:ext>
            </a:extLst>
          </p:cNvPr>
          <p:cNvSpPr/>
          <p:nvPr/>
        </p:nvSpPr>
        <p:spPr>
          <a:xfrm>
            <a:off x="7268773" y="3899934"/>
            <a:ext cx="3533191" cy="6531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200 um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742A88-38F1-8FF0-E445-7B80B67EE9A3}"/>
              </a:ext>
            </a:extLst>
          </p:cNvPr>
          <p:cNvSpPr/>
          <p:nvPr/>
        </p:nvSpPr>
        <p:spPr>
          <a:xfrm>
            <a:off x="7268773" y="4553076"/>
            <a:ext cx="3533191" cy="6531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54BA33-AEFD-D4A6-CA3C-D911665C1765}"/>
              </a:ext>
            </a:extLst>
          </p:cNvPr>
          <p:cNvSpPr/>
          <p:nvPr/>
        </p:nvSpPr>
        <p:spPr>
          <a:xfrm>
            <a:off x="10319883" y="4571738"/>
            <a:ext cx="223935" cy="6531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5E5C901-0AD2-89EF-E7A9-A04D1EC88274}"/>
              </a:ext>
            </a:extLst>
          </p:cNvPr>
          <p:cNvSpPr/>
          <p:nvPr/>
        </p:nvSpPr>
        <p:spPr>
          <a:xfrm>
            <a:off x="7505149" y="4569254"/>
            <a:ext cx="3038669" cy="3160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0CED3B-90EA-B839-AD2E-7436A06DDB57}"/>
              </a:ext>
            </a:extLst>
          </p:cNvPr>
          <p:cNvSpPr txBox="1"/>
          <p:nvPr/>
        </p:nvSpPr>
        <p:spPr>
          <a:xfrm>
            <a:off x="8465118" y="4865971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200 um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99990F5-3F4F-40DF-B7E8-84064696848A}"/>
              </a:ext>
            </a:extLst>
          </p:cNvPr>
          <p:cNvSpPr txBox="1"/>
          <p:nvPr/>
        </p:nvSpPr>
        <p:spPr>
          <a:xfrm>
            <a:off x="8289988" y="4532947"/>
            <a:ext cx="1549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microchannels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6E602BB-D085-3A18-48D9-47C9BA5729AA}"/>
              </a:ext>
            </a:extLst>
          </p:cNvPr>
          <p:cNvSpPr/>
          <p:nvPr/>
        </p:nvSpPr>
        <p:spPr>
          <a:xfrm>
            <a:off x="9830270" y="3249840"/>
            <a:ext cx="971694" cy="6531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200 um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7F54D4A-A2DD-C437-73E3-5F6ECE0ED45C}"/>
              </a:ext>
            </a:extLst>
          </p:cNvPr>
          <p:cNvSpPr txBox="1"/>
          <p:nvPr/>
        </p:nvSpPr>
        <p:spPr>
          <a:xfrm>
            <a:off x="9429468" y="2218101"/>
            <a:ext cx="1943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Reinforcement just in the back of the inputs/outputs</a:t>
            </a:r>
          </a:p>
        </p:txBody>
      </p:sp>
    </p:spTree>
    <p:extLst>
      <p:ext uri="{BB962C8B-B14F-4D97-AF65-F5344CB8AC3E}">
        <p14:creationId xmlns:p14="http://schemas.microsoft.com/office/powerpoint/2010/main" val="3516110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Diagram 2">
                <a:extLst>
                  <a:ext uri="{FF2B5EF4-FFF2-40B4-BE49-F238E27FC236}">
                    <a16:creationId xmlns:a16="http://schemas.microsoft.com/office/drawing/2014/main" id="{9F47C873-0211-9AC8-1D53-3FAAA193694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923456282"/>
                  </p:ext>
                </p:extLst>
              </p:nvPr>
            </p:nvGraphicFramePr>
            <p:xfrm>
              <a:off x="213030" y="7483"/>
              <a:ext cx="11762659" cy="65706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3" name="Diagram 2">
                <a:extLst>
                  <a:ext uri="{FF2B5EF4-FFF2-40B4-BE49-F238E27FC236}">
                    <a16:creationId xmlns:a16="http://schemas.microsoft.com/office/drawing/2014/main" id="{9F47C873-0211-9AC8-1D53-3FAAA193694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923456282"/>
                  </p:ext>
                </p:extLst>
              </p:nvPr>
            </p:nvGraphicFramePr>
            <p:xfrm>
              <a:off x="213030" y="7483"/>
              <a:ext cx="11762659" cy="65706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E91B52-5C5E-A8BE-781E-13E2ED8FE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8D4AF0-7A7C-B41F-927E-97B68622B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210403-5B80-87F9-6A6D-B04B403A5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12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8E3582-A0A6-FCE3-9FF0-26967EA5EDC5}"/>
              </a:ext>
            </a:extLst>
          </p:cNvPr>
          <p:cNvSpPr txBox="1"/>
          <p:nvPr/>
        </p:nvSpPr>
        <p:spPr>
          <a:xfrm rot="20142708">
            <a:off x="9300789" y="5891725"/>
            <a:ext cx="2945615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517654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F13C735-A8BA-E729-716C-8DBE5C740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8091FAD-6F45-1DE7-E5CF-746A337DC5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92AF8-681C-4293-E52A-E548ACB4E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5A9C83-6798-F4D2-BB82-18C95C65C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115178-C395-48F8-0D21-CA69072FA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38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72B58A-6B4C-B155-B20F-856C62A1E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02DD9F-13F8-4CC9-DBDA-7847D27E0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4D8C0-5474-4BAD-63DE-2F505166E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14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B5F4BC-C3E7-BF16-2402-1DBA10505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213" y="0"/>
            <a:ext cx="9043445" cy="64287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B3BBA35-C31B-5F69-FD87-4C4ADEAEB8B3}"/>
              </a:ext>
            </a:extLst>
          </p:cNvPr>
          <p:cNvSpPr txBox="1"/>
          <p:nvPr/>
        </p:nvSpPr>
        <p:spPr>
          <a:xfrm>
            <a:off x="9675310" y="5073227"/>
            <a:ext cx="2488695" cy="36933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Slide from Pawel </a:t>
            </a:r>
            <a:r>
              <a:rPr lang="en-US" dirty="0" err="1"/>
              <a:t>Jalocha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CFFCBA-A0EC-8D76-3228-8AC8AB64EDAA}"/>
              </a:ext>
            </a:extLst>
          </p:cNvPr>
          <p:cNvSpPr/>
          <p:nvPr/>
        </p:nvSpPr>
        <p:spPr>
          <a:xfrm>
            <a:off x="2106273" y="1349528"/>
            <a:ext cx="8872833" cy="5738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1E7DBE-3084-FBBB-3413-874C0EB94C21}"/>
              </a:ext>
            </a:extLst>
          </p:cNvPr>
          <p:cNvSpPr/>
          <p:nvPr/>
        </p:nvSpPr>
        <p:spPr>
          <a:xfrm>
            <a:off x="2106273" y="2769476"/>
            <a:ext cx="8872833" cy="8124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456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4E54D582-F058-728D-356A-84091784CC48}"/>
              </a:ext>
            </a:extLst>
          </p:cNvPr>
          <p:cNvSpPr/>
          <p:nvPr/>
        </p:nvSpPr>
        <p:spPr>
          <a:xfrm>
            <a:off x="97055" y="4052345"/>
            <a:ext cx="8039239" cy="247805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6" name="Picture 25" descr="A close-up of a metal object&#10;&#10;Description automatically generated">
            <a:extLst>
              <a:ext uri="{FF2B5EF4-FFF2-40B4-BE49-F238E27FC236}">
                <a16:creationId xmlns:a16="http://schemas.microsoft.com/office/drawing/2014/main" id="{A240A907-F157-5BDA-33A7-3CABC3E033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03" t="4714" r="15050" b="7281"/>
          <a:stretch/>
        </p:blipFill>
        <p:spPr>
          <a:xfrm>
            <a:off x="5690288" y="481566"/>
            <a:ext cx="2848460" cy="3503747"/>
          </a:xfrm>
          <a:prstGeom prst="rect">
            <a:avLst/>
          </a:prstGeom>
        </p:spPr>
      </p:pic>
      <p:sp>
        <p:nvSpPr>
          <p:cNvPr id="38" name="Speech Bubble: Rectangle 37">
            <a:extLst>
              <a:ext uri="{FF2B5EF4-FFF2-40B4-BE49-F238E27FC236}">
                <a16:creationId xmlns:a16="http://schemas.microsoft.com/office/drawing/2014/main" id="{14C2B655-125C-AA50-9315-2FC3B4E4AFED}"/>
              </a:ext>
            </a:extLst>
          </p:cNvPr>
          <p:cNvSpPr/>
          <p:nvPr/>
        </p:nvSpPr>
        <p:spPr>
          <a:xfrm>
            <a:off x="9385222" y="4547251"/>
            <a:ext cx="2675212" cy="1541153"/>
          </a:xfrm>
          <a:prstGeom prst="wedgeRectCallout">
            <a:avLst>
              <a:gd name="adj1" fmla="val -88167"/>
              <a:gd name="adj2" fmla="val -1370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13" name="Diagram 12"/>
          <p:cNvGraphicFramePr/>
          <p:nvPr/>
        </p:nvGraphicFramePr>
        <p:xfrm>
          <a:off x="97055" y="137161"/>
          <a:ext cx="5429035" cy="384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A36414-D38B-3DDC-C14F-27C1C75836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29167" y="4854076"/>
            <a:ext cx="1016806" cy="98319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98616A3-93B8-860A-BE79-6C67F72E6021}"/>
              </a:ext>
            </a:extLst>
          </p:cNvPr>
          <p:cNvSpPr/>
          <p:nvPr/>
        </p:nvSpPr>
        <p:spPr>
          <a:xfrm>
            <a:off x="9597792" y="4877972"/>
            <a:ext cx="833120" cy="8331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03E4D20-C2D0-CE30-9BFA-DFC3343F5B69}"/>
              </a:ext>
            </a:extLst>
          </p:cNvPr>
          <p:cNvSpPr/>
          <p:nvPr/>
        </p:nvSpPr>
        <p:spPr>
          <a:xfrm>
            <a:off x="9762804" y="5061971"/>
            <a:ext cx="494803" cy="4948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90DCD24-A194-AF85-385D-1A38F8F49A01}"/>
              </a:ext>
            </a:extLst>
          </p:cNvPr>
          <p:cNvCxnSpPr>
            <a:cxnSpLocks/>
          </p:cNvCxnSpPr>
          <p:nvPr/>
        </p:nvCxnSpPr>
        <p:spPr>
          <a:xfrm>
            <a:off x="9597792" y="5824370"/>
            <a:ext cx="833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DAD2904-8C4A-965B-E7C3-7629339D0B88}"/>
              </a:ext>
            </a:extLst>
          </p:cNvPr>
          <p:cNvCxnSpPr>
            <a:cxnSpLocks/>
          </p:cNvCxnSpPr>
          <p:nvPr/>
        </p:nvCxnSpPr>
        <p:spPr>
          <a:xfrm>
            <a:off x="9762804" y="4745815"/>
            <a:ext cx="49480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49365FA-9B96-5133-20AA-BA6D66DD9832}"/>
              </a:ext>
            </a:extLst>
          </p:cNvPr>
          <p:cNvSpPr txBox="1"/>
          <p:nvPr/>
        </p:nvSpPr>
        <p:spPr>
          <a:xfrm>
            <a:off x="9662193" y="4476922"/>
            <a:ext cx="69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0.5mm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EA2038-CB31-6389-F314-86166867901B}"/>
              </a:ext>
            </a:extLst>
          </p:cNvPr>
          <p:cNvSpPr txBox="1"/>
          <p:nvPr/>
        </p:nvSpPr>
        <p:spPr>
          <a:xfrm>
            <a:off x="9675005" y="5780627"/>
            <a:ext cx="696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1.0mm</a:t>
            </a:r>
            <a:endParaRPr lang="en-GB" sz="14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5E32BC0-AAF2-5789-8CF5-033DFB69C9B0}"/>
              </a:ext>
            </a:extLst>
          </p:cNvPr>
          <p:cNvCxnSpPr>
            <a:cxnSpLocks/>
          </p:cNvCxnSpPr>
          <p:nvPr/>
        </p:nvCxnSpPr>
        <p:spPr>
          <a:xfrm>
            <a:off x="11437570" y="4854076"/>
            <a:ext cx="185827" cy="2840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29F082F-9139-2322-F5D0-13F278BFAB03}"/>
              </a:ext>
            </a:extLst>
          </p:cNvPr>
          <p:cNvCxnSpPr>
            <a:cxnSpLocks/>
          </p:cNvCxnSpPr>
          <p:nvPr/>
        </p:nvCxnSpPr>
        <p:spPr>
          <a:xfrm>
            <a:off x="11437570" y="4854076"/>
            <a:ext cx="179394" cy="7277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68E9BADA-93FF-24DD-18E8-92593A2DBBE1}"/>
              </a:ext>
            </a:extLst>
          </p:cNvPr>
          <p:cNvSpPr txBox="1"/>
          <p:nvPr/>
        </p:nvSpPr>
        <p:spPr>
          <a:xfrm>
            <a:off x="10914381" y="4518817"/>
            <a:ext cx="155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Fill factor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62A20B-E1B7-F39E-05F2-96A285CCA9F4}"/>
              </a:ext>
            </a:extLst>
          </p:cNvPr>
          <p:cNvSpPr txBox="1"/>
          <p:nvPr/>
        </p:nvSpPr>
        <p:spPr>
          <a:xfrm>
            <a:off x="8947165" y="743669"/>
            <a:ext cx="3147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Printing distortion and blockage</a:t>
            </a:r>
            <a:endParaRPr lang="en-GB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87DA536-DFCE-4368-C95B-B753FDEDE203}"/>
              </a:ext>
            </a:extLst>
          </p:cNvPr>
          <p:cNvCxnSpPr>
            <a:cxnSpLocks/>
          </p:cNvCxnSpPr>
          <p:nvPr/>
        </p:nvCxnSpPr>
        <p:spPr>
          <a:xfrm flipH="1">
            <a:off x="8136294" y="1779125"/>
            <a:ext cx="808126" cy="663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7277B36-590B-1152-3EC1-1C5AF828A77F}"/>
              </a:ext>
            </a:extLst>
          </p:cNvPr>
          <p:cNvCxnSpPr>
            <a:cxnSpLocks/>
          </p:cNvCxnSpPr>
          <p:nvPr/>
        </p:nvCxnSpPr>
        <p:spPr>
          <a:xfrm flipH="1">
            <a:off x="6096000" y="1779125"/>
            <a:ext cx="2848420" cy="663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63CFBF6D-FD6B-DB92-6981-281228231DD9}"/>
              </a:ext>
            </a:extLst>
          </p:cNvPr>
          <p:cNvSpPr txBox="1"/>
          <p:nvPr/>
        </p:nvSpPr>
        <p:spPr>
          <a:xfrm>
            <a:off x="5644791" y="112234"/>
            <a:ext cx="3766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X-ray 2D tomography (one projection)</a:t>
            </a:r>
            <a:endParaRPr lang="en-GB" dirty="0"/>
          </a:p>
        </p:txBody>
      </p:sp>
      <p:pic>
        <p:nvPicPr>
          <p:cNvPr id="7" name="Picture 6" descr="University logo | University brand | StaffNet | The ...">
            <a:extLst>
              <a:ext uri="{FF2B5EF4-FFF2-40B4-BE49-F238E27FC236}">
                <a16:creationId xmlns:a16="http://schemas.microsoft.com/office/drawing/2014/main" id="{DA689F93-9B05-3278-5CF8-9EF9D5ADDE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10574229" y="0"/>
            <a:ext cx="1617771" cy="7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A close-up of a metal object&#10;&#10;Description automatically generated">
            <a:extLst>
              <a:ext uri="{FF2B5EF4-FFF2-40B4-BE49-F238E27FC236}">
                <a16:creationId xmlns:a16="http://schemas.microsoft.com/office/drawing/2014/main" id="{41CC23D8-CF87-FE55-CDA6-64E4F806446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86" t="49301" r="15050" b="35662"/>
          <a:stretch/>
        </p:blipFill>
        <p:spPr>
          <a:xfrm>
            <a:off x="8944420" y="1110620"/>
            <a:ext cx="3245188" cy="240819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C0A0E7E-0AD8-F1C4-BC15-739DC7CA2313}"/>
              </a:ext>
            </a:extLst>
          </p:cNvPr>
          <p:cNvSpPr txBox="1"/>
          <p:nvPr/>
        </p:nvSpPr>
        <p:spPr>
          <a:xfrm>
            <a:off x="144444" y="4006822"/>
            <a:ext cx="470682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/>
              <a:t>New round of printing (August):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Filling factor and distortions being improved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Different printing parameters to improve distortions and fill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Half of the samples will be electro-polished (easier integration?)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Samples are being post-processed</a:t>
            </a:r>
          </a:p>
        </p:txBody>
      </p:sp>
      <p:pic>
        <p:nvPicPr>
          <p:cNvPr id="41" name="Picture 40" descr="A group of metal rods and a few small objects&#10;&#10;Description automatically generated with medium confidence">
            <a:extLst>
              <a:ext uri="{FF2B5EF4-FFF2-40B4-BE49-F238E27FC236}">
                <a16:creationId xmlns:a16="http://schemas.microsoft.com/office/drawing/2014/main" id="{83BB460D-48A6-4EA4-3F0F-ED8DFBD6A18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0" t="61604" r="18000" b="16667"/>
          <a:stretch/>
        </p:blipFill>
        <p:spPr>
          <a:xfrm rot="5400000">
            <a:off x="4048317" y="4945083"/>
            <a:ext cx="2279970" cy="675577"/>
          </a:xfrm>
          <a:prstGeom prst="rect">
            <a:avLst/>
          </a:prstGeom>
        </p:spPr>
      </p:pic>
      <p:pic>
        <p:nvPicPr>
          <p:cNvPr id="6" name="Picture 5" descr="A grey object with a square object on the top&#10;&#10;Description automatically generated with medium confidence">
            <a:extLst>
              <a:ext uri="{FF2B5EF4-FFF2-40B4-BE49-F238E27FC236}">
                <a16:creationId xmlns:a16="http://schemas.microsoft.com/office/drawing/2014/main" id="{1913BAC1-CDE8-7617-A880-EB01067DEE5E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0" t="10333" r="17517" b="8846"/>
          <a:stretch/>
        </p:blipFill>
        <p:spPr>
          <a:xfrm rot="5400000">
            <a:off x="5535205" y="4220364"/>
            <a:ext cx="2248287" cy="2093331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0C839FCD-9BD9-998A-D6B8-71FE9F958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</p:spTree>
    <p:extLst>
      <p:ext uri="{BB962C8B-B14F-4D97-AF65-F5344CB8AC3E}">
        <p14:creationId xmlns:p14="http://schemas.microsoft.com/office/powerpoint/2010/main" val="29285679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8692" b="9506"/>
          <a:stretch/>
        </p:blipFill>
        <p:spPr>
          <a:xfrm>
            <a:off x="7614157" y="556184"/>
            <a:ext cx="3827157" cy="42746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VELO Module/Cooling concepts (FTDR)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293" y="2647860"/>
            <a:ext cx="3456813" cy="38119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5920" y="1216192"/>
            <a:ext cx="5929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Smaller microchannel coolers to reduce the overall cost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More challenging to integrate (interface between pipes and coolers)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Cooling structure could be potentially re-used (</a:t>
            </a:r>
            <a:r>
              <a:rPr lang="en-GB" dirty="0">
                <a:hlinkClick r:id="rId4"/>
              </a:rPr>
              <a:t>NA62 talk</a:t>
            </a:r>
            <a:r>
              <a:rPr lang="en-GB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Better cooling performance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83259" y="5037360"/>
            <a:ext cx="543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Cheaper and more flexible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Easier to integrate (cooling plant)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414447" y="852986"/>
            <a:ext cx="0" cy="551369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672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58607-3F66-45BF-87BF-694E14DED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30594"/>
            <a:ext cx="6004420" cy="5098911"/>
          </a:xfrm>
        </p:spPr>
        <p:txBody>
          <a:bodyPr>
            <a:normAutofit/>
          </a:bodyPr>
          <a:lstStyle/>
          <a:p>
            <a:r>
              <a:rPr lang="nl-NL" sz="2400" dirty="0"/>
              <a:t>Concept </a:t>
            </a:r>
            <a:r>
              <a:rPr lang="nl-NL" sz="1800" i="1" dirty="0"/>
              <a:t>[</a:t>
            </a:r>
            <a:r>
              <a:rPr lang="nl-NL" sz="1800" i="1" dirty="0" err="1"/>
              <a:t>presented</a:t>
            </a:r>
            <a:r>
              <a:rPr lang="nl-NL" sz="1800" i="1" dirty="0"/>
              <a:t> JUN 2024]</a:t>
            </a:r>
            <a:r>
              <a:rPr lang="nl-NL" sz="2400" dirty="0"/>
              <a:t>: </a:t>
            </a:r>
          </a:p>
          <a:p>
            <a:pPr lvl="1"/>
            <a:r>
              <a:rPr lang="nl-NL" sz="2000" dirty="0"/>
              <a:t>L-</a:t>
            </a:r>
            <a:r>
              <a:rPr lang="nl-NL" sz="2000" dirty="0" err="1"/>
              <a:t>shaped</a:t>
            </a:r>
            <a:r>
              <a:rPr lang="nl-NL" sz="2000" dirty="0"/>
              <a:t> station on a carbon fiber frame</a:t>
            </a:r>
          </a:p>
          <a:p>
            <a:r>
              <a:rPr lang="nl-NL" sz="2400" dirty="0" err="1"/>
              <a:t>Explorative</a:t>
            </a:r>
            <a:r>
              <a:rPr lang="nl-NL" sz="2400" dirty="0"/>
              <a:t> studies:</a:t>
            </a:r>
          </a:p>
          <a:p>
            <a:pPr lvl="1"/>
            <a:r>
              <a:rPr lang="nl-NL" sz="2000" dirty="0" err="1"/>
              <a:t>Additional</a:t>
            </a:r>
            <a:r>
              <a:rPr lang="nl-NL" sz="2000" dirty="0"/>
              <a:t> sensor ring of </a:t>
            </a:r>
            <a:r>
              <a:rPr lang="nl-NL" sz="2000" dirty="0" err="1"/>
              <a:t>triples</a:t>
            </a:r>
            <a:endParaRPr lang="nl-NL" sz="2000" dirty="0"/>
          </a:p>
          <a:p>
            <a:pPr lvl="1"/>
            <a:r>
              <a:rPr lang="nl-NL" sz="2000" dirty="0" err="1"/>
              <a:t>Each</a:t>
            </a:r>
            <a:r>
              <a:rPr lang="nl-NL" sz="2000" dirty="0"/>
              <a:t> </a:t>
            </a:r>
            <a:r>
              <a:rPr lang="nl-NL" sz="2000" dirty="0" err="1"/>
              <a:t>tile</a:t>
            </a:r>
            <a:r>
              <a:rPr lang="nl-NL" sz="2000" dirty="0"/>
              <a:t> at </a:t>
            </a:r>
            <a:r>
              <a:rPr lang="nl-NL" sz="2000" dirty="0" err="1"/>
              <a:t>angle</a:t>
            </a:r>
            <a:r>
              <a:rPr lang="nl-NL" sz="2000" dirty="0"/>
              <a:t> in </a:t>
            </a:r>
            <a:r>
              <a:rPr lang="nl-NL" sz="2000" dirty="0" err="1"/>
              <a:t>theta</a:t>
            </a:r>
            <a:r>
              <a:rPr lang="nl-NL" sz="2000" dirty="0"/>
              <a:t> </a:t>
            </a:r>
            <a:r>
              <a:rPr lang="nl-NL" sz="2000" dirty="0" err="1"/>
              <a:t>and</a:t>
            </a:r>
            <a:r>
              <a:rPr lang="nl-NL" sz="2000" dirty="0"/>
              <a:t> </a:t>
            </a:r>
            <a:r>
              <a:rPr lang="nl-NL" sz="2000" dirty="0" err="1"/>
              <a:t>phi</a:t>
            </a:r>
            <a:endParaRPr lang="nl-NL" sz="2000" dirty="0"/>
          </a:p>
          <a:p>
            <a:pPr lvl="1">
              <a:buFont typeface="Symbol" panose="05050102010706020507" pitchFamily="18" charset="2"/>
              <a:buChar char="Þ"/>
            </a:pPr>
            <a:r>
              <a:rPr lang="nl-NL" sz="2000" dirty="0" err="1"/>
              <a:t>Need</a:t>
            </a:r>
            <a:r>
              <a:rPr lang="nl-NL" sz="2000" dirty="0"/>
              <a:t> </a:t>
            </a:r>
            <a:r>
              <a:rPr lang="nl-NL" sz="2000" dirty="0" err="1"/>
              <a:t>simulations</a:t>
            </a:r>
            <a:r>
              <a:rPr lang="nl-NL" sz="2000" dirty="0"/>
              <a:t>.</a:t>
            </a:r>
          </a:p>
          <a:p>
            <a:r>
              <a:rPr lang="nl-NL" sz="2400" dirty="0" err="1"/>
              <a:t>Current</a:t>
            </a:r>
            <a:r>
              <a:rPr lang="nl-NL" sz="2400" dirty="0"/>
              <a:t> </a:t>
            </a:r>
            <a:r>
              <a:rPr lang="nl-NL" sz="2400" dirty="0" err="1"/>
              <a:t>work</a:t>
            </a:r>
            <a:r>
              <a:rPr lang="nl-NL" sz="2400" dirty="0"/>
              <a:t>:</a:t>
            </a:r>
          </a:p>
          <a:p>
            <a:pPr lvl="1"/>
            <a:r>
              <a:rPr lang="nl-NL" sz="2000" dirty="0" err="1"/>
              <a:t>Feasibility</a:t>
            </a:r>
            <a:r>
              <a:rPr lang="nl-NL" sz="2000" dirty="0"/>
              <a:t> </a:t>
            </a:r>
            <a:r>
              <a:rPr lang="nl-NL" sz="2000" dirty="0" err="1"/>
              <a:t>study</a:t>
            </a:r>
            <a:r>
              <a:rPr lang="nl-NL" sz="2000" dirty="0"/>
              <a:t> of </a:t>
            </a:r>
            <a:r>
              <a:rPr lang="nl-NL" sz="2000" dirty="0" err="1"/>
              <a:t>cooling</a:t>
            </a:r>
            <a:r>
              <a:rPr lang="nl-NL" sz="2000" dirty="0"/>
              <a:t> </a:t>
            </a:r>
            <a:r>
              <a:rPr lang="nl-NL" sz="2000" dirty="0" err="1"/>
              <a:t>substrates</a:t>
            </a:r>
            <a:r>
              <a:rPr lang="nl-NL" sz="2000" dirty="0"/>
              <a:t> </a:t>
            </a:r>
            <a:r>
              <a:rPr lang="nl-NL" sz="2000" dirty="0" err="1"/>
              <a:t>produced</a:t>
            </a:r>
            <a:r>
              <a:rPr lang="nl-NL" sz="2000" dirty="0"/>
              <a:t> </a:t>
            </a:r>
            <a:r>
              <a:rPr lang="nl-NL" sz="2000" dirty="0" err="1"/>
              <a:t>by</a:t>
            </a:r>
            <a:r>
              <a:rPr lang="nl-NL" sz="2000" dirty="0"/>
              <a:t> 3d </a:t>
            </a:r>
            <a:r>
              <a:rPr lang="nl-NL" sz="2000" dirty="0" err="1"/>
              <a:t>printed</a:t>
            </a:r>
            <a:r>
              <a:rPr lang="nl-NL" sz="2000" dirty="0"/>
              <a:t> </a:t>
            </a:r>
            <a:r>
              <a:rPr lang="nl-NL" sz="2000" dirty="0" err="1"/>
              <a:t>ceramics</a:t>
            </a:r>
            <a:r>
              <a:rPr lang="nl-NL" sz="2000" dirty="0"/>
              <a:t> (</a:t>
            </a:r>
            <a:r>
              <a:rPr lang="nl-NL" sz="2000" dirty="0" err="1"/>
              <a:t>Silicon</a:t>
            </a:r>
            <a:r>
              <a:rPr lang="nl-NL" sz="2000" dirty="0"/>
              <a:t> Carbide, </a:t>
            </a:r>
            <a:r>
              <a:rPr lang="nl-NL" sz="2000" dirty="0" err="1"/>
              <a:t>Aluminum</a:t>
            </a:r>
            <a:r>
              <a:rPr lang="nl-NL" sz="2000" dirty="0"/>
              <a:t> Nitride) or </a:t>
            </a:r>
            <a:r>
              <a:rPr lang="nl-NL" sz="2000" dirty="0" err="1"/>
              <a:t>aluminum</a:t>
            </a:r>
            <a:endParaRPr lang="nl-NL" sz="2000" dirty="0"/>
          </a:p>
          <a:p>
            <a:pPr lvl="1"/>
            <a:r>
              <a:rPr lang="nl-NL" sz="2000" dirty="0"/>
              <a:t>Low </a:t>
            </a:r>
            <a:r>
              <a:rPr lang="nl-NL" sz="2000" dirty="0" err="1"/>
              <a:t>material</a:t>
            </a:r>
            <a:r>
              <a:rPr lang="nl-NL" sz="2000" dirty="0"/>
              <a:t> </a:t>
            </a:r>
            <a:r>
              <a:rPr lang="nl-NL" sz="2000" dirty="0" err="1"/>
              <a:t>interconnects</a:t>
            </a:r>
            <a:endParaRPr lang="nl-NL" sz="2000" dirty="0"/>
          </a:p>
          <a:p>
            <a:pPr lvl="1"/>
            <a:r>
              <a:rPr lang="nl-NL" sz="2000" dirty="0" err="1"/>
              <a:t>Brazing</a:t>
            </a:r>
            <a:r>
              <a:rPr lang="nl-NL" sz="2000" dirty="0"/>
              <a:t> </a:t>
            </a:r>
            <a:r>
              <a:rPr lang="nl-NL" sz="2000" dirty="0" err="1"/>
              <a:t>onto</a:t>
            </a:r>
            <a:r>
              <a:rPr lang="nl-NL" sz="2000" dirty="0"/>
              <a:t> </a:t>
            </a:r>
            <a:r>
              <a:rPr lang="nl-NL" sz="2000" dirty="0" err="1"/>
              <a:t>ceramics</a:t>
            </a:r>
            <a:endParaRPr lang="nl-NL" sz="2000" dirty="0"/>
          </a:p>
          <a:p>
            <a:r>
              <a:rPr lang="nl-NL" sz="2400" dirty="0" err="1"/>
              <a:t>Results</a:t>
            </a:r>
            <a:r>
              <a:rPr lang="nl-NL" sz="2400" dirty="0"/>
              <a:t>…</a:t>
            </a:r>
          </a:p>
          <a:p>
            <a:pPr lvl="1"/>
            <a:r>
              <a:rPr lang="nl-NL" sz="2000" dirty="0"/>
              <a:t>Next meeting, </a:t>
            </a:r>
            <a:r>
              <a:rPr lang="nl-NL" sz="2000" dirty="0" err="1"/>
              <a:t>maybe</a:t>
            </a:r>
            <a:r>
              <a:rPr lang="nl-NL" sz="2000" dirty="0"/>
              <a:t>.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8BED11-4C6B-4AE2-A140-A09A0FA8B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9391" y="0"/>
            <a:ext cx="3382609" cy="23324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91061A5-FD8A-452E-B0A8-B5319646A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3820" y="2467406"/>
            <a:ext cx="3382609" cy="25394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42AC47-E029-4B73-8834-C9DAC814F6B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1145" y="506841"/>
            <a:ext cx="3221565" cy="27473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A84F39C-C2D6-446E-814B-6F6E502E339B}"/>
              </a:ext>
            </a:extLst>
          </p:cNvPr>
          <p:cNvSpPr txBox="1"/>
          <p:nvPr/>
        </p:nvSpPr>
        <p:spPr>
          <a:xfrm>
            <a:off x="8665828" y="4781725"/>
            <a:ext cx="35261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Conceptual</a:t>
            </a:r>
            <a:r>
              <a:rPr lang="nl-NL" dirty="0"/>
              <a:t> </a:t>
            </a:r>
            <a:r>
              <a:rPr lang="nl-NL" dirty="0" err="1"/>
              <a:t>study</a:t>
            </a:r>
            <a:r>
              <a:rPr lang="nl-NL" dirty="0"/>
              <a:t> of detector </a:t>
            </a:r>
            <a:r>
              <a:rPr lang="nl-NL" dirty="0" err="1"/>
              <a:t>quarter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modules (2x3 </a:t>
            </a:r>
            <a:r>
              <a:rPr lang="nl-NL" dirty="0" err="1"/>
              <a:t>and</a:t>
            </a:r>
            <a:r>
              <a:rPr lang="nl-NL" dirty="0"/>
              <a:t> 1x3) at different </a:t>
            </a:r>
            <a:r>
              <a:rPr lang="nl-NL" dirty="0" err="1"/>
              <a:t>angles</a:t>
            </a:r>
            <a:r>
              <a:rPr lang="nl-NL" dirty="0"/>
              <a:t> in </a:t>
            </a:r>
            <a:r>
              <a:rPr lang="nl-NL" dirty="0" err="1"/>
              <a:t>theta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phi</a:t>
            </a:r>
            <a:endParaRPr lang="nl-NL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E15D5C-28BB-427C-A535-B3DD2A5473A1}"/>
              </a:ext>
            </a:extLst>
          </p:cNvPr>
          <p:cNvSpPr txBox="1"/>
          <p:nvPr/>
        </p:nvSpPr>
        <p:spPr>
          <a:xfrm>
            <a:off x="5708440" y="3189967"/>
            <a:ext cx="3157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Single station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integrated</a:t>
            </a:r>
            <a:r>
              <a:rPr lang="nl-NL" dirty="0"/>
              <a:t> </a:t>
            </a:r>
            <a:r>
              <a:rPr lang="nl-NL" dirty="0" err="1"/>
              <a:t>cooling</a:t>
            </a:r>
            <a:r>
              <a:rPr lang="nl-NL" dirty="0"/>
              <a:t> &amp; LV power on a carbon fiber subframe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39D70CB-96CE-42F4-9A80-8FC09382D36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0622" y="4454013"/>
            <a:ext cx="3382609" cy="16123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D46BD12-F8E1-4662-A36B-32789E581E70}"/>
              </a:ext>
            </a:extLst>
          </p:cNvPr>
          <p:cNvSpPr txBox="1"/>
          <p:nvPr/>
        </p:nvSpPr>
        <p:spPr>
          <a:xfrm>
            <a:off x="5797176" y="6086542"/>
            <a:ext cx="386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/>
              <a:t>Cooling</a:t>
            </a:r>
            <a:r>
              <a:rPr lang="nl-NL" dirty="0"/>
              <a:t> </a:t>
            </a:r>
            <a:r>
              <a:rPr lang="nl-NL" dirty="0" err="1"/>
              <a:t>substrate</a:t>
            </a:r>
            <a:r>
              <a:rPr lang="nl-NL" dirty="0"/>
              <a:t> – test piece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FBCCF9B-5B7E-4848-A853-AB74EBB54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247" y="128495"/>
            <a:ext cx="5813173" cy="1325563"/>
          </a:xfrm>
        </p:spPr>
        <p:txBody>
          <a:bodyPr>
            <a:normAutofit/>
          </a:bodyPr>
          <a:lstStyle/>
          <a:p>
            <a:r>
              <a:rPr lang="nl-NL" dirty="0"/>
              <a:t>Module development at </a:t>
            </a:r>
            <a:r>
              <a:rPr lang="nl-NL" dirty="0" err="1"/>
              <a:t>Nikhef</a:t>
            </a:r>
            <a:r>
              <a:rPr lang="nl-NL" dirty="0"/>
              <a:t> – Status update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7252370-96FF-416A-BF77-57BC980215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298" y="5737431"/>
            <a:ext cx="2428702" cy="1092916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F2F963-2493-9328-E47C-B56C4893A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C1869-FAC8-846E-9700-FD8D209EA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33CDB3-2118-1AD4-D3F9-7C74FDD32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783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Simplified FEA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18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6A1100D-E2BA-6639-DF66-6887BBCAE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71" y="1834597"/>
            <a:ext cx="6824750" cy="31888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13BF5A4-A272-5428-4119-283CB3F0D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842" y="1217672"/>
            <a:ext cx="555886" cy="22113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E65793-C12B-0A2B-7CB1-EBA42D4108F6}"/>
                  </a:ext>
                </a:extLst>
              </p:cNvPr>
              <p:cNvSpPr txBox="1"/>
              <p:nvPr/>
            </p:nvSpPr>
            <p:spPr>
              <a:xfrm>
                <a:off x="163236" y="1034234"/>
                <a:ext cx="91909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ΔT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(℃)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E65793-C12B-0A2B-7CB1-EBA42D410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236" y="1034234"/>
                <a:ext cx="919098" cy="369332"/>
              </a:xfrm>
              <a:prstGeom prst="rect">
                <a:avLst/>
              </a:prstGeom>
              <a:blipFill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095BE-31EC-938A-658E-4CAE54BA3103}"/>
                  </a:ext>
                </a:extLst>
              </p:cNvPr>
              <p:cNvSpPr txBox="1"/>
              <p:nvPr/>
            </p:nvSpPr>
            <p:spPr>
              <a:xfrm>
                <a:off x="7322636" y="2203187"/>
                <a:ext cx="4763593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Sensor + ASIC (</a:t>
                </a:r>
                <a:r>
                  <a:rPr lang="en-US" dirty="0">
                    <a:solidFill>
                      <a:srgbClr val="00B050"/>
                    </a:solidFill>
                  </a:rPr>
                  <a:t>400um</a:t>
                </a:r>
                <a:r>
                  <a:rPr lang="en-US" dirty="0"/>
                  <a:t> Silicon)</a:t>
                </a:r>
              </a:p>
              <a:p>
                <a:r>
                  <a:rPr lang="en-US" dirty="0"/>
                  <a:t>-&gt;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Power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dissipation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: 2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Cooling structure in Al2O3 (20W/</a:t>
                </a:r>
                <a:r>
                  <a:rPr lang="en-US" dirty="0" err="1"/>
                  <a:t>m.K</a:t>
                </a:r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r>
                  <a:rPr lang="en-US" dirty="0"/>
                  <a:t>Overhang of 5 mm as in the VELO U1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ΔT</m:t>
                      </m:r>
                      <m:r>
                        <a:rPr lang="en-US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~9</m:t>
                      </m:r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℃</m:t>
                      </m:r>
                    </m:oMath>
                  </m:oMathPara>
                </a14:m>
                <a:endParaRPr lang="en-US" b="0" dirty="0">
                  <a:solidFill>
                    <a:srgbClr val="00B050"/>
                  </a:solidFill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095BE-31EC-938A-658E-4CAE54BA31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2636" y="2203187"/>
                <a:ext cx="4763593" cy="2585323"/>
              </a:xfrm>
              <a:prstGeom prst="rect">
                <a:avLst/>
              </a:prstGeom>
              <a:blipFill>
                <a:blip r:embed="rId5"/>
                <a:stretch>
                  <a:fillRect l="-1023" t="-1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6189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7E6B108-F239-29F2-A679-B152DE0B23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003"/>
          <a:stretch/>
        </p:blipFill>
        <p:spPr>
          <a:xfrm>
            <a:off x="105771" y="2706361"/>
            <a:ext cx="7076999" cy="34905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FEA (Alumina LTCC)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19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E65793-C12B-0A2B-7CB1-EBA42D4108F6}"/>
                  </a:ext>
                </a:extLst>
              </p:cNvPr>
              <p:cNvSpPr txBox="1"/>
              <p:nvPr/>
            </p:nvSpPr>
            <p:spPr>
              <a:xfrm>
                <a:off x="6369443" y="2776068"/>
                <a:ext cx="91909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ΔT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(℃)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E65793-C12B-0A2B-7CB1-EBA42D410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9443" y="2776068"/>
                <a:ext cx="919098" cy="369332"/>
              </a:xfrm>
              <a:prstGeom prst="rect">
                <a:avLst/>
              </a:prstGeom>
              <a:blipFill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095BE-31EC-938A-658E-4CAE54BA3103}"/>
                  </a:ext>
                </a:extLst>
              </p:cNvPr>
              <p:cNvSpPr txBox="1"/>
              <p:nvPr/>
            </p:nvSpPr>
            <p:spPr>
              <a:xfrm>
                <a:off x="7624204" y="2203187"/>
                <a:ext cx="4462025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Sensor + ASIC (</a:t>
                </a:r>
                <a:r>
                  <a:rPr lang="en-US" dirty="0">
                    <a:solidFill>
                      <a:srgbClr val="FF0000"/>
                    </a:solidFill>
                  </a:rPr>
                  <a:t>200um</a:t>
                </a:r>
                <a:r>
                  <a:rPr lang="en-US" dirty="0"/>
                  <a:t> Silicon)</a:t>
                </a:r>
              </a:p>
              <a:p>
                <a:r>
                  <a:rPr lang="en-US" dirty="0"/>
                  <a:t>-&gt;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Power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dissipation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: 2</m:t>
                    </m:r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Cooling structure in LTCC Al2O3 (5W/</a:t>
                </a:r>
                <a:r>
                  <a:rPr lang="en-US" dirty="0" err="1"/>
                  <a:t>m.K</a:t>
                </a:r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r>
                  <a:rPr lang="en-US" dirty="0"/>
                  <a:t>Overhang of 5 mm as in the VELO U1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ΔT</m:t>
                      </m:r>
                      <m:r>
                        <a:rPr lang="en-US" b="0" i="0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~14.6</m:t>
                      </m:r>
                      <m:r>
                        <a:rPr lang="en-US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℃</m:t>
                      </m:r>
                    </m:oMath>
                  </m:oMathPara>
                </a14:m>
                <a:endParaRPr lang="en-US" b="0" dirty="0">
                  <a:solidFill>
                    <a:schemeClr val="accent4"/>
                  </a:solidFill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095BE-31EC-938A-658E-4CAE54BA31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4204" y="2203187"/>
                <a:ext cx="4462025" cy="2585323"/>
              </a:xfrm>
              <a:prstGeom prst="rect">
                <a:avLst/>
              </a:prstGeom>
              <a:blipFill>
                <a:blip r:embed="rId4"/>
                <a:stretch>
                  <a:fillRect l="-1230" t="-1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808DDD8D-88E2-E518-9D06-1B8C5F914A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865" y="842529"/>
            <a:ext cx="7159755" cy="175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92FA7FE-7525-F17E-D9AA-403A2F63B2D9}"/>
              </a:ext>
            </a:extLst>
          </p:cNvPr>
          <p:cNvSpPr/>
          <p:nvPr/>
        </p:nvSpPr>
        <p:spPr>
          <a:xfrm>
            <a:off x="0" y="2598156"/>
            <a:ext cx="1217098" cy="2472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991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2057129529"/>
                  </p:ext>
                </p:extLst>
              </p:nvPr>
            </p:nvGraphicFramePr>
            <p:xfrm>
              <a:off x="97055" y="137160"/>
              <a:ext cx="5429035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2057129529"/>
                  </p:ext>
                </p:extLst>
              </p:nvPr>
            </p:nvGraphicFramePr>
            <p:xfrm>
              <a:off x="97055" y="137160"/>
              <a:ext cx="5429035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9064453-5B19-3B84-5FE0-6B30B7A6822A}"/>
              </a:ext>
            </a:extLst>
          </p:cNvPr>
          <p:cNvGrpSpPr/>
          <p:nvPr/>
        </p:nvGrpSpPr>
        <p:grpSpPr>
          <a:xfrm>
            <a:off x="5946370" y="1429168"/>
            <a:ext cx="5972508" cy="4230678"/>
            <a:chOff x="5653153" y="436557"/>
            <a:chExt cx="4426675" cy="279374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CACD494-6C51-3818-4644-666C72F869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t="23298" r="21751" b="9409"/>
            <a:stretch/>
          </p:blipFill>
          <p:spPr>
            <a:xfrm>
              <a:off x="5653153" y="436557"/>
              <a:ext cx="4426675" cy="271836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0E0BEA2-B457-1CEB-C712-5691693E5C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87542" t="18760" b="38696"/>
            <a:stretch/>
          </p:blipFill>
          <p:spPr>
            <a:xfrm>
              <a:off x="9472047" y="1748204"/>
              <a:ext cx="607781" cy="1482100"/>
            </a:xfrm>
            <a:prstGeom prst="rect">
              <a:avLst/>
            </a:prstGeom>
          </p:spPr>
        </p:pic>
      </p:grpSp>
      <p:pic>
        <p:nvPicPr>
          <p:cNvPr id="11" name="Picture 10" descr="University logo | University brand | StaffNet | The ...">
            <a:extLst>
              <a:ext uri="{FF2B5EF4-FFF2-40B4-BE49-F238E27FC236}">
                <a16:creationId xmlns:a16="http://schemas.microsoft.com/office/drawing/2014/main" id="{B26D1C93-9D60-379A-A79D-4450CCA046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10574229" y="0"/>
            <a:ext cx="1617771" cy="7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184FF86-D395-FCEF-936D-815F62C73486}"/>
              </a:ext>
            </a:extLst>
          </p:cNvPr>
          <p:cNvSpPr txBox="1"/>
          <p:nvPr/>
        </p:nvSpPr>
        <p:spPr>
          <a:xfrm>
            <a:off x="8199442" y="1244502"/>
            <a:ext cx="146636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U-like design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0BF742-5437-8764-58BD-B9917B110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</p:spTree>
    <p:extLst>
      <p:ext uri="{BB962C8B-B14F-4D97-AF65-F5344CB8AC3E}">
        <p14:creationId xmlns:p14="http://schemas.microsoft.com/office/powerpoint/2010/main" val="5251497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075E613-EB4A-5E80-3871-83F89F691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3" y="3081597"/>
            <a:ext cx="7139958" cy="32466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8138BE-8B2B-48B5-92D4-1B5109E3B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5723"/>
            <a:ext cx="9041643" cy="740048"/>
          </a:xfrm>
        </p:spPr>
        <p:txBody>
          <a:bodyPr>
            <a:normAutofit/>
          </a:bodyPr>
          <a:lstStyle/>
          <a:p>
            <a:r>
              <a:rPr lang="en-US" dirty="0"/>
              <a:t>FEA (Alumina LTCC)</a:t>
            </a:r>
            <a:endParaRPr lang="en-GB" dirty="0"/>
          </a:p>
        </p:txBody>
      </p:sp>
      <p:cxnSp>
        <p:nvCxnSpPr>
          <p:cNvPr id="1037" name="Straight Connector 1036"/>
          <p:cNvCxnSpPr/>
          <p:nvPr/>
        </p:nvCxnSpPr>
        <p:spPr>
          <a:xfrm>
            <a:off x="0" y="663518"/>
            <a:ext cx="3827158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3B2DA2A-9B2B-E492-95AE-9442C79E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320726-7B67-78AA-6DC3-8C91548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EB214C-51B8-2FBC-BBF1-A43769BBB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5A3D-0C61-436F-B97C-D20DE23F671D}" type="slidenum">
              <a:rPr lang="en-GB" smtClean="0"/>
              <a:t>20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E65793-C12B-0A2B-7CB1-EBA42D4108F6}"/>
                  </a:ext>
                </a:extLst>
              </p:cNvPr>
              <p:cNvSpPr txBox="1"/>
              <p:nvPr/>
            </p:nvSpPr>
            <p:spPr>
              <a:xfrm>
                <a:off x="6464037" y="2917588"/>
                <a:ext cx="91909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ΔT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(℃)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E65793-C12B-0A2B-7CB1-EBA42D410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4037" y="2917588"/>
                <a:ext cx="919098" cy="369332"/>
              </a:xfrm>
              <a:prstGeom prst="rect">
                <a:avLst/>
              </a:prstGeom>
              <a:blipFill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095BE-31EC-938A-658E-4CAE54BA3103}"/>
                  </a:ext>
                </a:extLst>
              </p:cNvPr>
              <p:cNvSpPr txBox="1"/>
              <p:nvPr/>
            </p:nvSpPr>
            <p:spPr>
              <a:xfrm>
                <a:off x="7624204" y="2203187"/>
                <a:ext cx="4462025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Sensor + ASIC (</a:t>
                </a:r>
                <a:r>
                  <a:rPr lang="en-US" dirty="0">
                    <a:solidFill>
                      <a:srgbClr val="FF0000"/>
                    </a:solidFill>
                  </a:rPr>
                  <a:t>200um</a:t>
                </a:r>
                <a:r>
                  <a:rPr lang="en-US" dirty="0"/>
                  <a:t> Silicon)</a:t>
                </a:r>
              </a:p>
              <a:p>
                <a:r>
                  <a:rPr lang="en-US" dirty="0"/>
                  <a:t>-&gt;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Power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dissipation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: 2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Cooling structure in LTCC Al2O3 (5W/</a:t>
                </a:r>
                <a:r>
                  <a:rPr lang="en-US" dirty="0" err="1"/>
                  <a:t>m.K</a:t>
                </a:r>
                <a:r>
                  <a:rPr lang="en-US" dirty="0"/>
                  <a:t>)</a:t>
                </a:r>
              </a:p>
              <a:p>
                <a:endParaRPr lang="en-US" dirty="0"/>
              </a:p>
              <a:p>
                <a:r>
                  <a:rPr lang="en-US" dirty="0"/>
                  <a:t>Overhang of 8 mm as in the VELO U1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ΔT</m:t>
                      </m:r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~28.6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℃</m:t>
                      </m:r>
                    </m:oMath>
                  </m:oMathPara>
                </a14:m>
                <a:endParaRPr lang="en-US" b="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A3095BE-31EC-938A-658E-4CAE54BA31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4204" y="2203187"/>
                <a:ext cx="4462025" cy="2585323"/>
              </a:xfrm>
              <a:prstGeom prst="rect">
                <a:avLst/>
              </a:prstGeom>
              <a:blipFill>
                <a:blip r:embed="rId4"/>
                <a:stretch>
                  <a:fillRect l="-1230" t="-11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C92FA7FE-7525-F17E-D9AA-403A2F63B2D9}"/>
              </a:ext>
            </a:extLst>
          </p:cNvPr>
          <p:cNvSpPr/>
          <p:nvPr/>
        </p:nvSpPr>
        <p:spPr>
          <a:xfrm>
            <a:off x="0" y="2604462"/>
            <a:ext cx="1217098" cy="24720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C7F386-EF2E-91D7-E089-7EBB50CE09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72" y="912238"/>
            <a:ext cx="7182770" cy="153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429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63FC57-17EF-ABFB-162B-9D197A180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FED478-79B7-EEDD-EBAA-CF0E63F19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F5BD33-EF8D-DC92-CB03-C2D85F65A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Diagram 12">
                <a:extLst>
                  <a:ext uri="{FF2B5EF4-FFF2-40B4-BE49-F238E27FC236}">
                    <a16:creationId xmlns:a16="http://schemas.microsoft.com/office/drawing/2014/main" id="{1B025F8E-3D8C-48D0-9920-C3EE41D722F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376861352"/>
                  </p:ext>
                </p:extLst>
              </p:nvPr>
            </p:nvGraphicFramePr>
            <p:xfrm>
              <a:off x="97055" y="137160"/>
              <a:ext cx="5429035" cy="650670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3" name="Diagram 12">
                <a:extLst>
                  <a:ext uri="{FF2B5EF4-FFF2-40B4-BE49-F238E27FC236}">
                    <a16:creationId xmlns:a16="http://schemas.microsoft.com/office/drawing/2014/main" id="{1B025F8E-3D8C-48D0-9920-C3EE41D722F7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376861352"/>
                  </p:ext>
                </p:extLst>
              </p:nvPr>
            </p:nvGraphicFramePr>
            <p:xfrm>
              <a:off x="97055" y="137160"/>
              <a:ext cx="5429035" cy="650670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6AD5D04-3207-8FFF-67AA-DC9EDF9BED13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42DE86B-5DA4-85E3-E09E-64696C5AFEE4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7" name="Picture 6" descr="University logo | University brand | StaffNet | The ...">
            <a:extLst>
              <a:ext uri="{FF2B5EF4-FFF2-40B4-BE49-F238E27FC236}">
                <a16:creationId xmlns:a16="http://schemas.microsoft.com/office/drawing/2014/main" id="{BEB4C623-F5A5-16DE-3472-0EA360D96B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10574229" y="0"/>
            <a:ext cx="1617771" cy="7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7771757-480A-ABFA-263D-1E29F1686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pic>
        <p:nvPicPr>
          <p:cNvPr id="19" name="Picture 18" descr="Several plastic bags with different types of metal&#10;&#10;Description automatically generated">
            <a:extLst>
              <a:ext uri="{FF2B5EF4-FFF2-40B4-BE49-F238E27FC236}">
                <a16:creationId xmlns:a16="http://schemas.microsoft.com/office/drawing/2014/main" id="{B357D929-673A-0046-99E7-C03B8616F181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5" t="11075" r="4236" b="19377"/>
          <a:stretch/>
        </p:blipFill>
        <p:spPr>
          <a:xfrm>
            <a:off x="6524060" y="3770719"/>
            <a:ext cx="4910295" cy="2814919"/>
          </a:xfrm>
          <a:prstGeom prst="rect">
            <a:avLst/>
          </a:prstGeom>
        </p:spPr>
      </p:pic>
      <p:pic>
        <p:nvPicPr>
          <p:cNvPr id="24" name="Picture 23" descr="A close-up of a model of a house&#10;&#10;Description automatically generated">
            <a:extLst>
              <a:ext uri="{FF2B5EF4-FFF2-40B4-BE49-F238E27FC236}">
                <a16:creationId xmlns:a16="http://schemas.microsoft.com/office/drawing/2014/main" id="{27FF363F-04A3-458E-5B58-B4195B1C202D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1" t="9999" r="15897" b="10001"/>
          <a:stretch/>
        </p:blipFill>
        <p:spPr>
          <a:xfrm rot="5400000">
            <a:off x="7036196" y="578403"/>
            <a:ext cx="3446185" cy="274555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E27BDAD-DEB8-3492-BEDA-4DF15468F3B4}"/>
              </a:ext>
            </a:extLst>
          </p:cNvPr>
          <p:cNvSpPr txBox="1"/>
          <p:nvPr/>
        </p:nvSpPr>
        <p:spPr>
          <a:xfrm>
            <a:off x="9938537" y="3021181"/>
            <a:ext cx="100752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Sheffield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F5B818D-A834-15C1-2AE3-6BC98893CAB8}"/>
              </a:ext>
            </a:extLst>
          </p:cNvPr>
          <p:cNvSpPr txBox="1"/>
          <p:nvPr/>
        </p:nvSpPr>
        <p:spPr>
          <a:xfrm>
            <a:off x="8682265" y="6445249"/>
            <a:ext cx="100559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err="1"/>
              <a:t>Additure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5633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Diagram 12"/>
              <p:cNvGraphicFramePr/>
              <p:nvPr/>
            </p:nvGraphicFramePr>
            <p:xfrm>
              <a:off x="97056" y="137160"/>
              <a:ext cx="4885763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1427725967"/>
                  </p:ext>
                </p:extLst>
              </p:nvPr>
            </p:nvGraphicFramePr>
            <p:xfrm>
              <a:off x="97056" y="137160"/>
              <a:ext cx="4885763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03A6C0-E4A1-BAFE-22E1-A1C8EBA38B42}"/>
              </a:ext>
            </a:extLst>
          </p:cNvPr>
          <p:cNvSpPr txBox="1"/>
          <p:nvPr/>
        </p:nvSpPr>
        <p:spPr>
          <a:xfrm>
            <a:off x="8268988" y="3569122"/>
            <a:ext cx="1856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©Fraunhofer IKTS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764A092-9046-A418-4DD2-ACEECB74C0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90248" y="3938454"/>
            <a:ext cx="5745284" cy="20650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A4CDAB-197B-A22A-1F39-3AF6E62F65E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455450" y="1143979"/>
            <a:ext cx="1382182" cy="2594901"/>
          </a:xfrm>
          <a:prstGeom prst="rect">
            <a:avLst/>
          </a:prstGeom>
        </p:spPr>
      </p:pic>
      <p:pic>
        <p:nvPicPr>
          <p:cNvPr id="10" name="Picture 9" descr="University logo | University brand | StaffNet | The ...">
            <a:extLst>
              <a:ext uri="{FF2B5EF4-FFF2-40B4-BE49-F238E27FC236}">
                <a16:creationId xmlns:a16="http://schemas.microsoft.com/office/drawing/2014/main" id="{F1EB588E-AFB2-33A5-87E5-E811115926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10350111" y="423769"/>
            <a:ext cx="1617771" cy="7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9173F58-AE21-4442-5EF8-8F359E9693B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284299" y="854538"/>
            <a:ext cx="5023448" cy="2793333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E3672-82D9-D49F-5265-87E521233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</p:spTree>
    <p:extLst>
      <p:ext uri="{BB962C8B-B14F-4D97-AF65-F5344CB8AC3E}">
        <p14:creationId xmlns:p14="http://schemas.microsoft.com/office/powerpoint/2010/main" val="3814541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4270207767"/>
                  </p:ext>
                </p:extLst>
              </p:nvPr>
            </p:nvGraphicFramePr>
            <p:xfrm>
              <a:off x="97055" y="137160"/>
              <a:ext cx="5429035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3" name="Diagram 12"/>
              <p:cNvGraphicFramePr/>
              <p:nvPr>
                <p:extLst>
                  <p:ext uri="{D42A27DB-BD31-4B8C-83A1-F6EECF244321}">
                    <p14:modId xmlns:p14="http://schemas.microsoft.com/office/powerpoint/2010/main" val="4270207767"/>
                  </p:ext>
                </p:extLst>
              </p:nvPr>
            </p:nvGraphicFramePr>
            <p:xfrm>
              <a:off x="97055" y="137160"/>
              <a:ext cx="5429035" cy="6329311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6" name="Picture 5" descr="University logo | University brand | StaffNet | The ...">
            <a:extLst>
              <a:ext uri="{FF2B5EF4-FFF2-40B4-BE49-F238E27FC236}">
                <a16:creationId xmlns:a16="http://schemas.microsoft.com/office/drawing/2014/main" id="{E83DD766-925B-2EA8-4DEC-54B4658A76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10219308" y="656440"/>
            <a:ext cx="1617771" cy="7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5A6D34-E984-A887-D29D-8F816595FE6B}"/>
              </a:ext>
            </a:extLst>
          </p:cNvPr>
          <p:cNvSpPr txBox="1"/>
          <p:nvPr/>
        </p:nvSpPr>
        <p:spPr>
          <a:xfrm>
            <a:off x="6096000" y="1753622"/>
            <a:ext cx="231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©</a:t>
            </a:r>
            <a:r>
              <a:rPr lang="en-GB" dirty="0" err="1"/>
              <a:t>Fraunhofer</a:t>
            </a:r>
            <a:r>
              <a:rPr lang="en-GB" dirty="0"/>
              <a:t> IKTS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C9C895-1548-ACD2-A96A-02EB409E7E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0800000">
            <a:off x="5702157" y="503961"/>
            <a:ext cx="3382660" cy="1310185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4D7685FE-9799-4A15-F612-DD08428D76E7}"/>
              </a:ext>
            </a:extLst>
          </p:cNvPr>
          <p:cNvGrpSpPr/>
          <p:nvPr/>
        </p:nvGrpSpPr>
        <p:grpSpPr>
          <a:xfrm>
            <a:off x="6308742" y="2550861"/>
            <a:ext cx="5552149" cy="3325224"/>
            <a:chOff x="5984590" y="914400"/>
            <a:chExt cx="6601094" cy="415992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512C917-DA8C-244F-9D08-644B456248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biLevel thresh="25000"/>
            </a:blip>
            <a:stretch>
              <a:fillRect/>
            </a:stretch>
          </p:blipFill>
          <p:spPr>
            <a:xfrm rot="5400000">
              <a:off x="6863864" y="612096"/>
              <a:ext cx="3582958" cy="5341505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3A67B71-585B-53A3-5FA0-A89111B7A95F}"/>
                </a:ext>
              </a:extLst>
            </p:cNvPr>
            <p:cNvSpPr/>
            <p:nvPr/>
          </p:nvSpPr>
          <p:spPr>
            <a:xfrm>
              <a:off x="6914756" y="1622064"/>
              <a:ext cx="4177862" cy="648394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F489050-3040-56EF-CC3F-73CEA203B149}"/>
                </a:ext>
              </a:extLst>
            </p:cNvPr>
            <p:cNvSpPr txBox="1"/>
            <p:nvPr/>
          </p:nvSpPr>
          <p:spPr>
            <a:xfrm>
              <a:off x="8235906" y="914400"/>
              <a:ext cx="1279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Restrictions</a:t>
              </a:r>
              <a:endParaRPr lang="en-GB" dirty="0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F821A83-B422-DFE0-1080-9DF667E90817}"/>
                </a:ext>
              </a:extLst>
            </p:cNvPr>
            <p:cNvCxnSpPr>
              <a:stCxn id="9" idx="2"/>
            </p:cNvCxnSpPr>
            <p:nvPr/>
          </p:nvCxnSpPr>
          <p:spPr>
            <a:xfrm flipH="1">
              <a:off x="8875568" y="1283732"/>
              <a:ext cx="1" cy="338332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C279B88-7BFC-1041-9734-E03B32374217}"/>
                </a:ext>
              </a:extLst>
            </p:cNvPr>
            <p:cNvSpPr txBox="1"/>
            <p:nvPr/>
          </p:nvSpPr>
          <p:spPr>
            <a:xfrm>
              <a:off x="11376992" y="4027643"/>
              <a:ext cx="1208692" cy="808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Main</a:t>
              </a:r>
            </a:p>
            <a:p>
              <a:r>
                <a:rPr lang="en-US" dirty="0"/>
                <a:t>channels</a:t>
              </a:r>
              <a:endParaRPr lang="en-GB" dirty="0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163367C-A254-5B8A-0A2B-8F50AA20282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03303" y="3838241"/>
              <a:ext cx="2388645" cy="189402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43DDE12-8C17-74F5-840D-1FCEDFCCAD1B}"/>
                </a:ext>
              </a:extLst>
            </p:cNvPr>
            <p:cNvSpPr txBox="1"/>
            <p:nvPr/>
          </p:nvSpPr>
          <p:spPr>
            <a:xfrm>
              <a:off x="10644877" y="914400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Input</a:t>
              </a:r>
              <a:endParaRPr lang="en-GB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10A2D6D-DA98-08CF-B3D2-14C05A62D2A4}"/>
                </a:ext>
              </a:extLst>
            </p:cNvPr>
            <p:cNvCxnSpPr>
              <a:cxnSpLocks/>
              <a:stCxn id="20" idx="2"/>
            </p:cNvCxnSpPr>
            <p:nvPr/>
          </p:nvCxnSpPr>
          <p:spPr>
            <a:xfrm flipH="1">
              <a:off x="10884513" y="1283732"/>
              <a:ext cx="102766" cy="563987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505928E-A2F8-3CDA-03C4-CC5953BE5E0D}"/>
                </a:ext>
              </a:extLst>
            </p:cNvPr>
            <p:cNvSpPr txBox="1"/>
            <p:nvPr/>
          </p:nvSpPr>
          <p:spPr>
            <a:xfrm>
              <a:off x="11180905" y="2417682"/>
              <a:ext cx="85632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Output</a:t>
              </a:r>
              <a:endParaRPr lang="en-GB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3B1DB42-424C-AE72-C80A-E0F5B6C429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35896" y="2640445"/>
              <a:ext cx="289152" cy="157808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878B73A-1398-5D16-5299-5CBF4A393B33}"/>
              </a:ext>
            </a:extLst>
          </p:cNvPr>
          <p:cNvCxnSpPr/>
          <p:nvPr/>
        </p:nvCxnSpPr>
        <p:spPr>
          <a:xfrm>
            <a:off x="6226133" y="3012059"/>
            <a:ext cx="0" cy="2864025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9FC8BF3-8809-F4EC-A8AA-2D77FBD49756}"/>
              </a:ext>
            </a:extLst>
          </p:cNvPr>
          <p:cNvSpPr txBox="1"/>
          <p:nvPr/>
        </p:nvSpPr>
        <p:spPr>
          <a:xfrm rot="16200000">
            <a:off x="5552251" y="4283209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 mm</a:t>
            </a:r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3EB42DE-7D81-BE05-16CC-E46C43D51864}"/>
              </a:ext>
            </a:extLst>
          </p:cNvPr>
          <p:cNvCxnSpPr>
            <a:cxnSpLocks/>
          </p:cNvCxnSpPr>
          <p:nvPr/>
        </p:nvCxnSpPr>
        <p:spPr>
          <a:xfrm flipH="1">
            <a:off x="6351595" y="5975766"/>
            <a:ext cx="4407007" cy="9577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D8C43E6-6FBE-0937-A0B3-2E863A92376A}"/>
              </a:ext>
            </a:extLst>
          </p:cNvPr>
          <p:cNvSpPr txBox="1"/>
          <p:nvPr/>
        </p:nvSpPr>
        <p:spPr>
          <a:xfrm>
            <a:off x="8134950" y="5976174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 mm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0E1403-40EC-C6BC-037F-3CDE4B26A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6E47EB-1CDB-179B-44A6-D41ACE355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12E05A6-7AE6-61EF-46CE-2586FB53E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687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6DF0220-9932-5EBB-130C-A00999073DC1}"/>
              </a:ext>
            </a:extLst>
          </p:cNvPr>
          <p:cNvSpPr/>
          <p:nvPr/>
        </p:nvSpPr>
        <p:spPr>
          <a:xfrm>
            <a:off x="9265920" y="3429916"/>
            <a:ext cx="2758440" cy="2706073"/>
          </a:xfrm>
          <a:prstGeom prst="rect">
            <a:avLst/>
          </a:prstGeom>
          <a:solidFill>
            <a:srgbClr val="FF7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7C9A11-A1C3-C651-B747-8D9D60356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94309C-133C-81BC-9845-DBD801983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0F296-A57F-450A-AFD7-3467384C2D58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3911973661"/>
              </p:ext>
            </p:extLst>
          </p:nvPr>
        </p:nvGraphicFramePr>
        <p:xfrm>
          <a:off x="97055" y="137160"/>
          <a:ext cx="5429035" cy="6329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8228AD-3CC8-B90C-03B1-F96389B24FDF}"/>
              </a:ext>
            </a:extLst>
          </p:cNvPr>
          <p:cNvSpPr txBox="1">
            <a:spLocks/>
          </p:cNvSpPr>
          <p:nvPr/>
        </p:nvSpPr>
        <p:spPr>
          <a:xfrm>
            <a:off x="224118" y="788894"/>
            <a:ext cx="4885764" cy="579684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EFA720-F178-B622-027F-2057B22B895E}"/>
              </a:ext>
            </a:extLst>
          </p:cNvPr>
          <p:cNvSpPr txBox="1">
            <a:spLocks/>
          </p:cNvSpPr>
          <p:nvPr/>
        </p:nvSpPr>
        <p:spPr>
          <a:xfrm>
            <a:off x="273122" y="767385"/>
            <a:ext cx="5541524" cy="581834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6" name="Picture 5" descr="University logo | University brand | StaffNet | The ...">
            <a:extLst>
              <a:ext uri="{FF2B5EF4-FFF2-40B4-BE49-F238E27FC236}">
                <a16:creationId xmlns:a16="http://schemas.microsoft.com/office/drawing/2014/main" id="{E83DD766-925B-2EA8-4DEC-54B4658A76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2" t="18812" r="18270" b="20053"/>
          <a:stretch/>
        </p:blipFill>
        <p:spPr bwMode="auto">
          <a:xfrm>
            <a:off x="10574229" y="0"/>
            <a:ext cx="1617771" cy="70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6">
            <a:extLst>
              <a:ext uri="{FF2B5EF4-FFF2-40B4-BE49-F238E27FC236}">
                <a16:creationId xmlns:a16="http://schemas.microsoft.com/office/drawing/2014/main" id="{5743A66D-ECE0-3DBA-DAF1-B6B2546FE24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13865" r="2400" b="13865"/>
          <a:stretch/>
        </p:blipFill>
        <p:spPr>
          <a:xfrm>
            <a:off x="5653153" y="2510877"/>
            <a:ext cx="3547596" cy="364447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11E1A81-DD6C-A5C4-85C0-2B1FEE2B5D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9" t="14042" r="18958" b="3306"/>
          <a:stretch/>
        </p:blipFill>
        <p:spPr bwMode="auto">
          <a:xfrm rot="10800000">
            <a:off x="9309970" y="3492373"/>
            <a:ext cx="2657912" cy="254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E0DD5331-0A68-4661-19F3-977766118CF9}"/>
              </a:ext>
            </a:extLst>
          </p:cNvPr>
          <p:cNvSpPr/>
          <p:nvPr/>
        </p:nvSpPr>
        <p:spPr>
          <a:xfrm>
            <a:off x="9941517" y="1543623"/>
            <a:ext cx="2136769" cy="1661832"/>
          </a:xfrm>
          <a:prstGeom prst="wedgeRectCallout">
            <a:avLst>
              <a:gd name="adj1" fmla="val -120891"/>
              <a:gd name="adj2" fmla="val 51529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0D79270A-D0FF-C582-6AE9-5136467D089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456" y="1610176"/>
            <a:ext cx="2059773" cy="1544829"/>
          </a:xfrm>
          <a:prstGeom prst="rect">
            <a:avLst/>
          </a:prstGeom>
        </p:spPr>
      </p:pic>
      <p:sp>
        <p:nvSpPr>
          <p:cNvPr id="18" name="Speech Bubble: Rectangle 17">
            <a:extLst>
              <a:ext uri="{FF2B5EF4-FFF2-40B4-BE49-F238E27FC236}">
                <a16:creationId xmlns:a16="http://schemas.microsoft.com/office/drawing/2014/main" id="{347DAB85-A954-3883-31B4-E5594978F93F}"/>
              </a:ext>
            </a:extLst>
          </p:cNvPr>
          <p:cNvSpPr/>
          <p:nvPr/>
        </p:nvSpPr>
        <p:spPr>
          <a:xfrm>
            <a:off x="7814057" y="706947"/>
            <a:ext cx="2079306" cy="1597443"/>
          </a:xfrm>
          <a:prstGeom prst="wedgeRectCallout">
            <a:avLst>
              <a:gd name="adj1" fmla="val -72630"/>
              <a:gd name="adj2" fmla="val 106621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fik 9">
            <a:extLst>
              <a:ext uri="{FF2B5EF4-FFF2-40B4-BE49-F238E27FC236}">
                <a16:creationId xmlns:a16="http://schemas.microsoft.com/office/drawing/2014/main" id="{4FC86D49-C767-1565-0ED5-D2B0364B80F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024" y="738838"/>
            <a:ext cx="2034901" cy="1526176"/>
          </a:xfrm>
          <a:prstGeom prst="rect">
            <a:avLst/>
          </a:prstGeom>
        </p:spPr>
      </p:pic>
      <p:sp>
        <p:nvSpPr>
          <p:cNvPr id="20" name="Speech Bubble: Rectangle 19">
            <a:extLst>
              <a:ext uri="{FF2B5EF4-FFF2-40B4-BE49-F238E27FC236}">
                <a16:creationId xmlns:a16="http://schemas.microsoft.com/office/drawing/2014/main" id="{853CCCFE-1475-44F1-5C76-1C0FFA08C2AF}"/>
              </a:ext>
            </a:extLst>
          </p:cNvPr>
          <p:cNvSpPr/>
          <p:nvPr/>
        </p:nvSpPr>
        <p:spPr>
          <a:xfrm>
            <a:off x="5679298" y="706948"/>
            <a:ext cx="2096915" cy="1597443"/>
          </a:xfrm>
          <a:prstGeom prst="wedgeRectCallout">
            <a:avLst>
              <a:gd name="adj1" fmla="val -18244"/>
              <a:gd name="adj2" fmla="val 103322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Grafik 4">
            <a:extLst>
              <a:ext uri="{FF2B5EF4-FFF2-40B4-BE49-F238E27FC236}">
                <a16:creationId xmlns:a16="http://schemas.microsoft.com/office/drawing/2014/main" id="{28903A81-A355-1839-787D-B4BC7F91E8A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143" y="744854"/>
            <a:ext cx="2026880" cy="152016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9A6A90B-A936-ADD1-5788-D03A96F7A4CC}"/>
              </a:ext>
            </a:extLst>
          </p:cNvPr>
          <p:cNvSpPr txBox="1"/>
          <p:nvPr/>
        </p:nvSpPr>
        <p:spPr>
          <a:xfrm>
            <a:off x="8176417" y="5716769"/>
            <a:ext cx="8611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/>
              <a:t>Fraunhoffer</a:t>
            </a:r>
            <a:r>
              <a:rPr lang="en-US" sz="900" dirty="0"/>
              <a:t> ©</a:t>
            </a:r>
            <a:endParaRPr lang="en-GB" sz="9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36B92D-C79A-D4A5-E2AF-4B9EFDB60C9D}"/>
              </a:ext>
            </a:extLst>
          </p:cNvPr>
          <p:cNvSpPr txBox="1"/>
          <p:nvPr/>
        </p:nvSpPr>
        <p:spPr>
          <a:xfrm>
            <a:off x="6734589" y="693195"/>
            <a:ext cx="10823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IKTS </a:t>
            </a:r>
            <a:r>
              <a:rPr lang="en-US" sz="900" dirty="0" err="1"/>
              <a:t>Fraunhoffer</a:t>
            </a:r>
            <a:r>
              <a:rPr lang="en-US" sz="900" dirty="0"/>
              <a:t> ©</a:t>
            </a:r>
            <a:endParaRPr lang="en-GB" sz="9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E1D393-7827-7D7C-76D4-55DC89BC48F0}"/>
              </a:ext>
            </a:extLst>
          </p:cNvPr>
          <p:cNvSpPr txBox="1"/>
          <p:nvPr/>
        </p:nvSpPr>
        <p:spPr>
          <a:xfrm>
            <a:off x="8844044" y="689151"/>
            <a:ext cx="10823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IKTS </a:t>
            </a:r>
            <a:r>
              <a:rPr lang="en-US" sz="900" dirty="0" err="1"/>
              <a:t>Fraunhoffer</a:t>
            </a:r>
            <a:r>
              <a:rPr lang="en-US" sz="900" dirty="0"/>
              <a:t> ©</a:t>
            </a:r>
            <a:endParaRPr lang="en-GB" sz="9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EE24E21-6B86-4C3E-2ED3-80CAF1F1DE16}"/>
              </a:ext>
            </a:extLst>
          </p:cNvPr>
          <p:cNvSpPr txBox="1"/>
          <p:nvPr/>
        </p:nvSpPr>
        <p:spPr>
          <a:xfrm>
            <a:off x="11020752" y="1559726"/>
            <a:ext cx="10823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IKTS </a:t>
            </a:r>
            <a:r>
              <a:rPr lang="en-US" sz="900" dirty="0" err="1"/>
              <a:t>Fraunhoffer</a:t>
            </a:r>
            <a:r>
              <a:rPr lang="en-US" sz="900" dirty="0"/>
              <a:t> ©</a:t>
            </a:r>
            <a:endParaRPr lang="en-GB" sz="9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B793DF-856B-0E55-EEC5-51E4BEAF8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</p:spTree>
    <p:extLst>
      <p:ext uri="{BB962C8B-B14F-4D97-AF65-F5344CB8AC3E}">
        <p14:creationId xmlns:p14="http://schemas.microsoft.com/office/powerpoint/2010/main" val="1763134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A1438-6E4B-9EDE-A6E2-E1DF9B26A5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4F5F1-A08C-59FD-4FEB-597278B9E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98643"/>
          </a:xfrm>
        </p:spPr>
        <p:txBody>
          <a:bodyPr/>
          <a:lstStyle/>
          <a:p>
            <a:r>
              <a:rPr lang="en-GB" dirty="0"/>
              <a:t>Nominal samples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95FD1D-295A-EEBA-7A35-8C73B783BF4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1350" y="630621"/>
                <a:ext cx="4262995" cy="5955113"/>
              </a:xfrm>
            </p:spPr>
            <p:txBody>
              <a:bodyPr anchor="ctr">
                <a:normAutofit/>
              </a:bodyPr>
              <a:lstStyle/>
              <a:p>
                <a:r>
                  <a:rPr lang="en-US" dirty="0"/>
                  <a:t>X-ray analysis</a:t>
                </a:r>
              </a:p>
              <a:p>
                <a:pPr lvl="1"/>
                <a:r>
                  <a:rPr lang="en-US" dirty="0"/>
                  <a:t>No blockage observed</a:t>
                </a:r>
              </a:p>
              <a:p>
                <a:r>
                  <a:rPr lang="en-US" dirty="0"/>
                  <a:t>Destructive cross-section</a:t>
                </a:r>
              </a:p>
              <a:p>
                <a:pPr lvl="1"/>
                <a:r>
                  <a:rPr lang="en-US" dirty="0"/>
                  <a:t>It can be improved with further optimizations</a:t>
                </a:r>
              </a:p>
              <a:p>
                <a:r>
                  <a:rPr lang="en-US" dirty="0"/>
                  <a:t>Summary</a:t>
                </a:r>
              </a:p>
              <a:p>
                <a:pPr lvl="1"/>
                <a:r>
                  <a:rPr lang="en-US" dirty="0"/>
                  <a:t>10 samples</a:t>
                </a:r>
              </a:p>
              <a:p>
                <a:pPr lvl="2"/>
                <a:r>
                  <a:rPr lang="en-US" dirty="0"/>
                  <a:t>420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thick</m:t>
                    </m:r>
                  </m:oMath>
                </a14:m>
                <a:endParaRPr lang="en-US" b="0" dirty="0"/>
              </a:p>
              <a:p>
                <a:pPr lvl="2"/>
                <a:r>
                  <a:rPr lang="en-US" dirty="0"/>
                  <a:t>40 x 60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2 open samples</a:t>
                </a:r>
              </a:p>
              <a:p>
                <a:pPr lvl="2"/>
                <a:r>
                  <a:rPr lang="en-US" dirty="0"/>
                  <a:t>Microchannels open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95FD1D-295A-EEBA-7A35-8C73B783BF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1350" y="630621"/>
                <a:ext cx="4262995" cy="5955113"/>
              </a:xfrm>
              <a:blipFill>
                <a:blip r:embed="rId2"/>
                <a:stretch>
                  <a:fillRect l="-25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4BA21A2-2B6A-29FF-5ACF-2E4475AB6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496525-4054-8858-034B-95EAA730D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F791746-7462-7052-C44B-C47D7A0D0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 descr="A close-up of a package&#10;&#10;Description automatically generated">
            <a:extLst>
              <a:ext uri="{FF2B5EF4-FFF2-40B4-BE49-F238E27FC236}">
                <a16:creationId xmlns:a16="http://schemas.microsoft.com/office/drawing/2014/main" id="{4382C760-0D2E-676F-5AE9-D824F22127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9" t="45329" r="12919" b="6506"/>
          <a:stretch/>
        </p:blipFill>
        <p:spPr>
          <a:xfrm>
            <a:off x="8462929" y="3750007"/>
            <a:ext cx="2790836" cy="23854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2C90B8-5DA3-2794-B227-71962447A5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5821" y="605040"/>
            <a:ext cx="6860498" cy="24628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0C6352D-C0FD-94DC-9A1F-3E56DEE2847F}"/>
              </a:ext>
            </a:extLst>
          </p:cNvPr>
          <p:cNvSpPr txBox="1"/>
          <p:nvPr/>
        </p:nvSpPr>
        <p:spPr>
          <a:xfrm>
            <a:off x="5744013" y="158662"/>
            <a:ext cx="459850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Sample destructive cross section measurement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17CD18-90BF-D96E-E668-DD0312B58E0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8915"/>
          <a:stretch/>
        </p:blipFill>
        <p:spPr>
          <a:xfrm>
            <a:off x="4565695" y="3787080"/>
            <a:ext cx="3386725" cy="22987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F11ACE7-0819-0D77-20FF-A38D13F0F4DB}"/>
              </a:ext>
            </a:extLst>
          </p:cNvPr>
          <p:cNvSpPr txBox="1"/>
          <p:nvPr/>
        </p:nvSpPr>
        <p:spPr>
          <a:xfrm>
            <a:off x="5396380" y="3389715"/>
            <a:ext cx="149758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X-ray analysis 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0B8A28-539F-1545-2543-BB436713307C}"/>
              </a:ext>
            </a:extLst>
          </p:cNvPr>
          <p:cNvSpPr txBox="1"/>
          <p:nvPr/>
        </p:nvSpPr>
        <p:spPr>
          <a:xfrm>
            <a:off x="8860220" y="3380675"/>
            <a:ext cx="172303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Samples at UoM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2471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119E1F-FA96-4177-9488-BF1C584DA6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7B455FBE-454D-C953-A6CC-5C7B2E9DAD3D}"/>
              </a:ext>
            </a:extLst>
          </p:cNvPr>
          <p:cNvSpPr/>
          <p:nvPr/>
        </p:nvSpPr>
        <p:spPr>
          <a:xfrm flipH="1" flipV="1">
            <a:off x="5398112" y="152178"/>
            <a:ext cx="6608905" cy="6433556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05757A-8AB0-9D49-C135-E584569E8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98643"/>
          </a:xfrm>
        </p:spPr>
        <p:txBody>
          <a:bodyPr/>
          <a:lstStyle/>
          <a:p>
            <a:r>
              <a:rPr lang="en-GB" dirty="0"/>
              <a:t>High pressure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92799-2BBD-FBE0-AA19-CD80A34B90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350" y="630621"/>
            <a:ext cx="5187752" cy="5955113"/>
          </a:xfrm>
        </p:spPr>
        <p:txBody>
          <a:bodyPr anchor="ctr">
            <a:normAutofit/>
          </a:bodyPr>
          <a:lstStyle/>
          <a:p>
            <a:r>
              <a:rPr lang="en-US" dirty="0"/>
              <a:t>Miniaturized version of R. Dumps design</a:t>
            </a:r>
          </a:p>
          <a:p>
            <a:pPr lvl="1"/>
            <a:r>
              <a:rPr lang="en-US" dirty="0"/>
              <a:t>Thank you very much for sharing the design!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r>
              <a:rPr lang="en-US" dirty="0"/>
              <a:t>A small summary:</a:t>
            </a:r>
          </a:p>
          <a:p>
            <a:pPr lvl="1"/>
            <a:r>
              <a:rPr lang="en-US" dirty="0"/>
              <a:t>Lot0S06 – broke at 70 bar</a:t>
            </a:r>
          </a:p>
          <a:p>
            <a:pPr lvl="1"/>
            <a:r>
              <a:rPr lang="en-US" dirty="0"/>
              <a:t>Torque screwdriver + additional cleaning</a:t>
            </a:r>
          </a:p>
          <a:p>
            <a:pPr lvl="1"/>
            <a:r>
              <a:rPr lang="en-US" dirty="0"/>
              <a:t>Lot0S4 – broke at 120 bar</a:t>
            </a:r>
          </a:p>
          <a:p>
            <a:pPr lvl="1"/>
            <a:r>
              <a:rPr lang="en-US" dirty="0"/>
              <a:t>Kapton layer on the back of the sample</a:t>
            </a:r>
          </a:p>
          <a:p>
            <a:pPr lvl="1"/>
            <a:r>
              <a:rPr lang="en-US" dirty="0"/>
              <a:t>Lot0S5 – broke at 110 bar</a:t>
            </a:r>
          </a:p>
          <a:p>
            <a:r>
              <a:rPr lang="en-US" dirty="0"/>
              <a:t>All sample showed cracking crossing one of the openings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68CE660-AF48-BE68-2BD4-06E6F49FA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8B572F-D000-D309-3899-151C00C26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8697854-8EBD-7C73-A850-5B8891BD6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8</a:t>
            </a:fld>
            <a:endParaRPr lang="en-GB"/>
          </a:p>
        </p:txBody>
      </p:sp>
      <p:pic>
        <p:nvPicPr>
          <p:cNvPr id="16" name="Picture 15" descr="A blue and green piece of paper&#10;&#10;Description automatically generated">
            <a:extLst>
              <a:ext uri="{FF2B5EF4-FFF2-40B4-BE49-F238E27FC236}">
                <a16:creationId xmlns:a16="http://schemas.microsoft.com/office/drawing/2014/main" id="{A48D10F9-D825-9DF5-217B-9875538314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1"/>
          <a:stretch/>
        </p:blipFill>
        <p:spPr>
          <a:xfrm rot="5400000">
            <a:off x="5944728" y="640026"/>
            <a:ext cx="2581835" cy="3441058"/>
          </a:xfrm>
          <a:prstGeom prst="rect">
            <a:avLst/>
          </a:prstGeom>
        </p:spPr>
      </p:pic>
      <p:pic>
        <p:nvPicPr>
          <p:cNvPr id="17" name="Picture 16" descr="A blue paper in a file&#10;&#10;Description automatically generated with medium confidence">
            <a:extLst>
              <a:ext uri="{FF2B5EF4-FFF2-40B4-BE49-F238E27FC236}">
                <a16:creationId xmlns:a16="http://schemas.microsoft.com/office/drawing/2014/main" id="{CC74B0BD-6D24-1458-3B51-41162F397D9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0" y="799341"/>
            <a:ext cx="2309324" cy="306707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5A5D892-B495-A35A-2D1A-FEB7B37C43C2}"/>
              </a:ext>
            </a:extLst>
          </p:cNvPr>
          <p:cNvSpPr txBox="1"/>
          <p:nvPr/>
        </p:nvSpPr>
        <p:spPr>
          <a:xfrm>
            <a:off x="6459178" y="681771"/>
            <a:ext cx="1599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Leak detected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A42D22-F16C-DDF3-66C2-889D84CD56C8}"/>
              </a:ext>
            </a:extLst>
          </p:cNvPr>
          <p:cNvSpPr txBox="1"/>
          <p:nvPr/>
        </p:nvSpPr>
        <p:spPr>
          <a:xfrm>
            <a:off x="9136442" y="2988235"/>
            <a:ext cx="124630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Connector</a:t>
            </a:r>
          </a:p>
          <a:p>
            <a:r>
              <a:rPr lang="en-US" dirty="0"/>
              <a:t>clamping?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E96EF9C-07C5-58DE-DC24-D5FE06BD825B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9759594" y="2276541"/>
            <a:ext cx="696097" cy="7116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1" name="Picture 20" descr="A computer screen with a blue square&#10;&#10;Description automatically generated">
            <a:extLst>
              <a:ext uri="{FF2B5EF4-FFF2-40B4-BE49-F238E27FC236}">
                <a16:creationId xmlns:a16="http://schemas.microsoft.com/office/drawing/2014/main" id="{67B09157-0E79-944B-0521-0DE49A55A83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4" t="29525" r="29492" b="44652"/>
          <a:stretch/>
        </p:blipFill>
        <p:spPr>
          <a:xfrm>
            <a:off x="5515116" y="3967111"/>
            <a:ext cx="6402689" cy="251828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49DD787-68EA-29BB-4A20-67B1B6B7D6C9}"/>
              </a:ext>
            </a:extLst>
          </p:cNvPr>
          <p:cNvSpPr txBox="1"/>
          <p:nvPr/>
        </p:nvSpPr>
        <p:spPr>
          <a:xfrm>
            <a:off x="8039447" y="152179"/>
            <a:ext cx="2068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Lot0 S4 sample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43670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37590-531B-B126-F27C-D532E9F18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DDFF88A-FF10-FDE1-F039-38364BEAA0BA}"/>
              </a:ext>
            </a:extLst>
          </p:cNvPr>
          <p:cNvSpPr/>
          <p:nvPr/>
        </p:nvSpPr>
        <p:spPr>
          <a:xfrm flipH="1" flipV="1">
            <a:off x="5398112" y="152178"/>
            <a:ext cx="6608905" cy="6433556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ADF56A-8F5A-BF1C-D99E-82165C799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98643"/>
          </a:xfrm>
        </p:spPr>
        <p:txBody>
          <a:bodyPr>
            <a:normAutofit/>
          </a:bodyPr>
          <a:lstStyle/>
          <a:p>
            <a:r>
              <a:rPr lang="en-US" sz="3600" dirty="0"/>
              <a:t>H</a:t>
            </a:r>
            <a:r>
              <a:rPr lang="en-GB" sz="3600" dirty="0" err="1"/>
              <a:t>igh</a:t>
            </a:r>
            <a:r>
              <a:rPr lang="en-GB" sz="3600" dirty="0"/>
              <a:t> pressure and next steps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6CFDE8-2B6B-B9D0-294E-E2ACFF4986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1350" y="630621"/>
                <a:ext cx="5187752" cy="5955113"/>
              </a:xfrm>
            </p:spPr>
            <p:txBody>
              <a:bodyPr anchor="ctr">
                <a:normAutofit fontScale="92500" lnSpcReduction="20000"/>
              </a:bodyPr>
              <a:lstStyle/>
              <a:p>
                <a:r>
                  <a:rPr lang="en-US" dirty="0"/>
                  <a:t>Nominal size (40x60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):</a:t>
                </a:r>
              </a:p>
              <a:p>
                <a:pPr lvl="1"/>
                <a:r>
                  <a:rPr lang="en-US" dirty="0"/>
                  <a:t>Samples reinforced with a piece of silicon with 450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dirty="0"/>
                  <a:t> thick and glued with Araldite 2020</a:t>
                </a:r>
              </a:p>
              <a:p>
                <a:pPr lvl="1"/>
                <a:r>
                  <a:rPr lang="en-US" dirty="0"/>
                  <a:t>Typical crack of the reinforced samples start on the silicon layer</a:t>
                </a:r>
              </a:p>
              <a:p>
                <a:pPr lvl="2"/>
                <a:r>
                  <a:rPr lang="en-US" dirty="0"/>
                  <a:t>Stress not evenly spread on the reinforced silicon?</a:t>
                </a:r>
              </a:p>
              <a:p>
                <a:r>
                  <a:rPr lang="en-US" dirty="0"/>
                  <a:t>High pressure tests: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Lot1S12 – broke at 50 bar</a:t>
                </a:r>
              </a:p>
              <a:p>
                <a:pPr lvl="2"/>
                <a:r>
                  <a:rPr lang="en-US" dirty="0">
                    <a:solidFill>
                      <a:srgbClr val="FF0000"/>
                    </a:solidFill>
                  </a:rPr>
                  <a:t>Silicon starts cracking before ceramics – not evenly spread stress?</a:t>
                </a:r>
              </a:p>
              <a:p>
                <a:pPr lvl="1"/>
                <a:r>
                  <a:rPr lang="en-US" dirty="0">
                    <a:solidFill>
                      <a:srgbClr val="00B050"/>
                    </a:solidFill>
                  </a:rPr>
                  <a:t>Lot1S11 – withstand 70 bar</a:t>
                </a:r>
              </a:p>
              <a:p>
                <a:pPr lvl="2"/>
                <a:r>
                  <a:rPr lang="en-US" dirty="0">
                    <a:solidFill>
                      <a:srgbClr val="00B050"/>
                    </a:solidFill>
                  </a:rPr>
                  <a:t>3D printed plastic shim</a:t>
                </a:r>
              </a:p>
              <a:p>
                <a:pPr lvl="2"/>
                <a:r>
                  <a:rPr lang="en-US" dirty="0">
                    <a:solidFill>
                      <a:srgbClr val="00B050"/>
                    </a:solidFill>
                  </a:rPr>
                  <a:t>A layer of cleanroom paper added!</a:t>
                </a:r>
              </a:p>
              <a:p>
                <a:pPr lvl="2"/>
                <a:r>
                  <a:rPr lang="en-US" dirty="0">
                    <a:solidFill>
                      <a:srgbClr val="00B050"/>
                    </a:solidFill>
                  </a:rPr>
                  <a:t>Towards the first cooling prototype</a:t>
                </a:r>
              </a:p>
              <a:p>
                <a:r>
                  <a:rPr lang="en-US" dirty="0"/>
                  <a:t>Next step: continue high pressure tests and test one sample for cooling performance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6CFDE8-2B6B-B9D0-294E-E2ACFF4986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1350" y="630621"/>
                <a:ext cx="5187752" cy="5955113"/>
              </a:xfrm>
              <a:blipFill>
                <a:blip r:embed="rId2"/>
                <a:stretch>
                  <a:fillRect l="-18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A9A77A6-A57F-90F4-4937-0431D47BE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02/09/2024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B5DA60-04C7-8CE0-EC16-814D7D519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Oscar (UoM)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23F042A-D666-3E7C-BF36-0A8F1118B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317D5-14E0-4D7F-8DBE-3D1BF148FB14}" type="slidenum">
              <a:rPr lang="en-GB" smtClean="0"/>
              <a:t>9</a:t>
            </a:fld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1EDDE4F-24E7-2F13-702E-BBA2AA2D6BD9}"/>
              </a:ext>
            </a:extLst>
          </p:cNvPr>
          <p:cNvSpPr txBox="1"/>
          <p:nvPr/>
        </p:nvSpPr>
        <p:spPr>
          <a:xfrm>
            <a:off x="8039447" y="152179"/>
            <a:ext cx="1255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Lot1 S11</a:t>
            </a:r>
            <a:endParaRPr lang="en-GB" sz="2400" dirty="0"/>
          </a:p>
        </p:txBody>
      </p:sp>
      <p:pic>
        <p:nvPicPr>
          <p:cNvPr id="7" name="Picture 6" descr="A close-up of a piece of paper&#10;&#10;Description automatically generated">
            <a:extLst>
              <a:ext uri="{FF2B5EF4-FFF2-40B4-BE49-F238E27FC236}">
                <a16:creationId xmlns:a16="http://schemas.microsoft.com/office/drawing/2014/main" id="{7B8DDC1F-2BFF-F2D4-409D-884D6DD47C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74127" y="975263"/>
            <a:ext cx="2804271" cy="2103203"/>
          </a:xfrm>
          <a:prstGeom prst="rect">
            <a:avLst/>
          </a:prstGeom>
        </p:spPr>
      </p:pic>
      <p:pic>
        <p:nvPicPr>
          <p:cNvPr id="12" name="Picture 11" descr="A green plastic corner piece&#10;&#10;Description automatically generated">
            <a:extLst>
              <a:ext uri="{FF2B5EF4-FFF2-40B4-BE49-F238E27FC236}">
                <a16:creationId xmlns:a16="http://schemas.microsoft.com/office/drawing/2014/main" id="{4EE938B7-D0A1-525B-B8F1-A68597CBC7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8" t="29229" r="32834" b="33159"/>
          <a:stretch/>
        </p:blipFill>
        <p:spPr>
          <a:xfrm flipV="1">
            <a:off x="8862034" y="624729"/>
            <a:ext cx="2864501" cy="19345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C059916-F70A-EF97-6FDA-886E99B185CB}"/>
              </a:ext>
            </a:extLst>
          </p:cNvPr>
          <p:cNvSpPr txBox="1"/>
          <p:nvPr/>
        </p:nvSpPr>
        <p:spPr>
          <a:xfrm>
            <a:off x="9153328" y="2559276"/>
            <a:ext cx="23383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3D printed plastic shim</a:t>
            </a:r>
            <a:endParaRPr lang="en-GB" dirty="0"/>
          </a:p>
        </p:txBody>
      </p:sp>
      <p:pic>
        <p:nvPicPr>
          <p:cNvPr id="15" name="Picture 14" descr="Several small bags with wires&#10;&#10;Description automatically generated">
            <a:extLst>
              <a:ext uri="{FF2B5EF4-FFF2-40B4-BE49-F238E27FC236}">
                <a16:creationId xmlns:a16="http://schemas.microsoft.com/office/drawing/2014/main" id="{6DDE5F17-CE8D-030C-24EE-340D41531A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54" t="62388" r="19999" b="4195"/>
          <a:stretch/>
        </p:blipFill>
        <p:spPr>
          <a:xfrm>
            <a:off x="5863756" y="4328654"/>
            <a:ext cx="2785878" cy="208752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C0C3CFAA-C41C-144E-E70B-5B0CA493F3D5}"/>
              </a:ext>
            </a:extLst>
          </p:cNvPr>
          <p:cNvSpPr/>
          <p:nvPr/>
        </p:nvSpPr>
        <p:spPr>
          <a:xfrm>
            <a:off x="9165262" y="5054812"/>
            <a:ext cx="2326398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60DD2BF-B9E3-243B-A860-2DB88883F581}"/>
              </a:ext>
            </a:extLst>
          </p:cNvPr>
          <p:cNvSpPr/>
          <p:nvPr/>
        </p:nvSpPr>
        <p:spPr>
          <a:xfrm>
            <a:off x="9285097" y="5240072"/>
            <a:ext cx="2145482" cy="1840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copper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2A96FE8-31F2-CDE9-98FC-4242CE5D68C8}"/>
              </a:ext>
            </a:extLst>
          </p:cNvPr>
          <p:cNvSpPr/>
          <p:nvPr/>
        </p:nvSpPr>
        <p:spPr>
          <a:xfrm>
            <a:off x="11295888" y="5054811"/>
            <a:ext cx="134691" cy="30839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E2B1F33-FDBB-219E-9E66-559E87611D3C}"/>
              </a:ext>
            </a:extLst>
          </p:cNvPr>
          <p:cNvSpPr txBox="1"/>
          <p:nvPr/>
        </p:nvSpPr>
        <p:spPr>
          <a:xfrm>
            <a:off x="10011813" y="4979015"/>
            <a:ext cx="692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kapton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75BCCDA-EAAB-AD26-8C67-59E619FA5CD3}"/>
                  </a:ext>
                </a:extLst>
              </p:cNvPr>
              <p:cNvSpPr/>
              <p:nvPr/>
            </p:nvSpPr>
            <p:spPr>
              <a:xfrm>
                <a:off x="9165262" y="5611223"/>
                <a:ext cx="2326398" cy="369332"/>
              </a:xfrm>
              <a:prstGeom prst="rect">
                <a:avLst/>
              </a:prstGeom>
              <a:ln/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Si (200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dirty="0"/>
                  <a:t>)</a:t>
                </a:r>
                <a:endParaRPr lang="en-GB" dirty="0"/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75BCCDA-EAAB-AD26-8C67-59E619FA5C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5262" y="5611223"/>
                <a:ext cx="2326398" cy="369332"/>
              </a:xfrm>
              <a:prstGeom prst="rect">
                <a:avLst/>
              </a:prstGeom>
              <a:blipFill>
                <a:blip r:embed="rId6"/>
                <a:stretch>
                  <a:fillRect t="-6349" b="-23810"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5BF9B078-2DB0-4A31-CF8A-09B1FAF867D8}"/>
              </a:ext>
            </a:extLst>
          </p:cNvPr>
          <p:cNvSpPr txBox="1"/>
          <p:nvPr/>
        </p:nvSpPr>
        <p:spPr>
          <a:xfrm>
            <a:off x="6378214" y="3751864"/>
            <a:ext cx="4881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Custom-made heater for cooling tests</a:t>
            </a:r>
            <a:endParaRPr lang="en-GB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B22802-C339-7CEC-6B9B-D50AB2F9EC84}"/>
              </a:ext>
            </a:extLst>
          </p:cNvPr>
          <p:cNvSpPr/>
          <p:nvPr/>
        </p:nvSpPr>
        <p:spPr>
          <a:xfrm>
            <a:off x="9165262" y="5424144"/>
            <a:ext cx="2326398" cy="18407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glue</a:t>
            </a:r>
          </a:p>
        </p:txBody>
      </p:sp>
    </p:spTree>
    <p:extLst>
      <p:ext uri="{BB962C8B-B14F-4D97-AF65-F5344CB8AC3E}">
        <p14:creationId xmlns:p14="http://schemas.microsoft.com/office/powerpoint/2010/main" val="2251468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8310</TotalTime>
  <Words>1344</Words>
  <Application>Microsoft Office PowerPoint</Application>
  <PresentationFormat>Widescreen</PresentationFormat>
  <Paragraphs>283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Aptos</vt:lpstr>
      <vt:lpstr>Arial</vt:lpstr>
      <vt:lpstr>Calibri</vt:lpstr>
      <vt:lpstr>Calibri Light</vt:lpstr>
      <vt:lpstr>Cambria Math</vt:lpstr>
      <vt:lpstr>Symbol</vt:lpstr>
      <vt:lpstr>Wingdings</vt:lpstr>
      <vt:lpstr>Office Theme</vt:lpstr>
      <vt:lpstr>VELO U2 cooling substrates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Nominal samples</vt:lpstr>
      <vt:lpstr>High pressure</vt:lpstr>
      <vt:lpstr>High pressure and next steps</vt:lpstr>
      <vt:lpstr>New design for the ceramics</vt:lpstr>
      <vt:lpstr>New samples</vt:lpstr>
      <vt:lpstr>PowerPoint Presentation</vt:lpstr>
      <vt:lpstr>Backup slides</vt:lpstr>
      <vt:lpstr>PowerPoint Presentation</vt:lpstr>
      <vt:lpstr>PowerPoint Presentation</vt:lpstr>
      <vt:lpstr>VELO Module/Cooling concepts (FTDR)</vt:lpstr>
      <vt:lpstr>Module development at Nikhef – Status update</vt:lpstr>
      <vt:lpstr>Simplified FEA</vt:lpstr>
      <vt:lpstr>FEA (Alumina LTCC)</vt:lpstr>
      <vt:lpstr>FEA (Alumina LTCC)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VELO U2 cooling</dc:title>
  <dc:creator>Oscaraugusto Deaguiarfrancisco</dc:creator>
  <cp:lastModifiedBy>Oscaraugusto Deaguiarfrancisco</cp:lastModifiedBy>
  <cp:revision>112</cp:revision>
  <dcterms:created xsi:type="dcterms:W3CDTF">2022-11-22T10:19:27Z</dcterms:created>
  <dcterms:modified xsi:type="dcterms:W3CDTF">2024-11-28T12:16:03Z</dcterms:modified>
</cp:coreProperties>
</file>