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70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90" r:id="rId4"/>
    <p:sldId id="294" r:id="rId5"/>
    <p:sldId id="297" r:id="rId6"/>
    <p:sldId id="302" r:id="rId7"/>
    <p:sldId id="299" r:id="rId8"/>
    <p:sldId id="300" r:id="rId9"/>
    <p:sldId id="304" r:id="rId10"/>
    <p:sldId id="301" r:id="rId11"/>
    <p:sldId id="303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228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457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685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9144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11430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1371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1600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1828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2EE8ADF2-1F69-4C6C-82CB-2E34D2B034D2}">
          <p14:sldIdLst>
            <p14:sldId id="256"/>
          </p14:sldIdLst>
        </p14:section>
        <p14:section name="Untitled Section" id="{9E748264-53FD-45D7-A995-14F1E8E3A365}">
          <p14:sldIdLst>
            <p14:sldId id="290"/>
            <p14:sldId id="294"/>
            <p14:sldId id="297"/>
            <p14:sldId id="302"/>
            <p14:sldId id="299"/>
            <p14:sldId id="300"/>
            <p14:sldId id="304"/>
            <p14:sldId id="301"/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6DD3"/>
    <a:srgbClr val="006600"/>
    <a:srgbClr val="0000FF"/>
    <a:srgbClr val="FFFFFF"/>
    <a:srgbClr val="B4142B"/>
    <a:srgbClr val="D61833"/>
    <a:srgbClr val="A747B7"/>
    <a:srgbClr val="7D329E"/>
    <a:srgbClr val="990033"/>
    <a:srgbClr val="F5A7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34" autoAdjust="0"/>
    <p:restoredTop sz="97474" autoAdjust="0"/>
  </p:normalViewPr>
  <p:slideViewPr>
    <p:cSldViewPr snapToGrid="0" snapToObjects="1">
      <p:cViewPr varScale="1">
        <p:scale>
          <a:sx n="72" d="100"/>
          <a:sy n="72" d="100"/>
        </p:scale>
        <p:origin x="76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2" d="100"/>
          <a:sy n="122" d="100"/>
        </p:scale>
        <p:origin x="493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E886C62-DE39-5C79-6F3F-6FF19BF2D5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54FE9F-9B50-0E05-E883-522D00DD62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141E0-FF27-4F5F-8042-72BF76ADC58F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AA4254-BA55-2DCA-C268-60CD7A8579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FC31C7-E655-A130-17D5-C750CB04B66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9F423-ED91-4867-A2BA-19DCB942495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82932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3" name="Shape 6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Voorbla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" name="NIKHEF_PATROON1.png" descr="NIKHEF_PATROON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468" y="263400"/>
            <a:ext cx="18997150" cy="131892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Vorm"/>
          <p:cNvSpPr/>
          <p:nvPr/>
        </p:nvSpPr>
        <p:spPr>
          <a:xfrm>
            <a:off x="19365813" y="2844"/>
            <a:ext cx="5111850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113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" name="Driehoek"/>
          <p:cNvSpPr/>
          <p:nvPr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dirty="0"/>
          </a:p>
        </p:txBody>
      </p:sp>
      <p:sp>
        <p:nvSpPr>
          <p:cNvPr id="19" name="Titeltekst"/>
          <p:cNvSpPr txBox="1">
            <a:spLocks noGrp="1"/>
          </p:cNvSpPr>
          <p:nvPr>
            <p:ph type="title" hasCustomPrompt="1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 algn="ctr">
              <a:defRPr sz="8800" cap="none" baseline="0"/>
            </a:lvl1pPr>
          </a:lstStyle>
          <a:p>
            <a:r>
              <a:rPr lang="nl-NL" dirty="0"/>
              <a:t>FELIX: </a:t>
            </a:r>
            <a:r>
              <a:rPr lang="nl-NL" dirty="0" err="1"/>
              <a:t>the</a:t>
            </a:r>
            <a:r>
              <a:rPr lang="nl-NL" dirty="0"/>
              <a:t> new ATLAS </a:t>
            </a:r>
            <a:r>
              <a:rPr lang="nl-NL" dirty="0" err="1"/>
              <a:t>readout</a:t>
            </a:r>
            <a:r>
              <a:rPr lang="nl-NL" dirty="0"/>
              <a:t> system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High-</a:t>
            </a:r>
            <a:r>
              <a:rPr lang="nl-NL" dirty="0" err="1"/>
              <a:t>Luminosity</a:t>
            </a:r>
            <a:r>
              <a:rPr lang="nl-NL" dirty="0"/>
              <a:t> LHC era</a:t>
            </a:r>
            <a:endParaRPr dirty="0"/>
          </a:p>
        </p:txBody>
      </p:sp>
      <p:sp>
        <p:nvSpPr>
          <p:cNvPr id="20" name="Tekst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15383933" y="7245151"/>
            <a:ext cx="8029520" cy="5820525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 dirty="0" err="1"/>
              <a:t>Mesfin</a:t>
            </a:r>
            <a:r>
              <a:rPr lang="nl-NL" dirty="0"/>
              <a:t> </a:t>
            </a:r>
            <a:r>
              <a:rPr lang="nl-NL" dirty="0" err="1"/>
              <a:t>Gebyehu</a:t>
            </a:r>
            <a:r>
              <a:rPr lang="nl-NL" dirty="0"/>
              <a:t> (</a:t>
            </a:r>
            <a:r>
              <a:rPr lang="nl-NL" dirty="0" err="1"/>
              <a:t>Nikhef</a:t>
            </a:r>
            <a:r>
              <a:rPr lang="nl-NL" dirty="0"/>
              <a:t>)</a:t>
            </a:r>
          </a:p>
          <a:p>
            <a:pPr lvl="0"/>
            <a:endParaRPr lang="nl-NL" dirty="0"/>
          </a:p>
          <a:p>
            <a:pPr lvl="0"/>
            <a:r>
              <a:rPr lang="nl-NL" dirty="0"/>
              <a:t>On </a:t>
            </a:r>
            <a:r>
              <a:rPr lang="nl-NL" dirty="0" err="1"/>
              <a:t>behalf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ATLAS TDAQ </a:t>
            </a:r>
            <a:r>
              <a:rPr lang="nl-NL" dirty="0" err="1"/>
              <a:t>Collaboration</a:t>
            </a:r>
            <a:endParaRPr lang="nl-NL"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rgbClr val="702677"/>
                </a:solidFill>
              </a:defRPr>
            </a:lvl1pPr>
          </a:lstStyle>
          <a:p>
            <a:pPr lvl="0"/>
            <a:r>
              <a:rPr lang="nl-NL" dirty="0"/>
              <a:t>2021 IEEE NSS MIC</a:t>
            </a:r>
          </a:p>
        </p:txBody>
      </p:sp>
      <p:pic>
        <p:nvPicPr>
          <p:cNvPr id="10" name="NIKHEF_LOGO_groot.png" descr="NIKHEF_LOGO_groot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18317" y="2336731"/>
            <a:ext cx="3455367" cy="13573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[A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9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80" name="Afbeelding"/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6" name="Tijdelijke aanduiding voor voettekst 9">
            <a:extLst>
              <a:ext uri="{FF2B5EF4-FFF2-40B4-BE49-F238E27FC236}">
                <a16:creationId xmlns:a16="http://schemas.microsoft.com/office/drawing/2014/main" id="{D8CA713B-5C09-4E4F-9C38-F857A8727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854D6915-EC47-0443-8D2D-B4C6FA02950F}"/>
              </a:ext>
            </a:extLst>
          </p:cNvPr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04D00369-1CA4-7747-BA9D-8239C719DFA1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12567642" y="3429000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238041690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1AFB6DD2-2DB6-054C-8587-4E89E3A6EE4B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2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12567642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7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635000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248049067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3" name="HOOFDTITEL VAN DEZE SLIDE, EVENTUEEL OVER MEERDERE REGELS.">
            <a:extLst>
              <a:ext uri="{FF2B5EF4-FFF2-40B4-BE49-F238E27FC236}">
                <a16:creationId xmlns:a16="http://schemas.microsoft.com/office/drawing/2014/main" id="{CECC546E-8411-2446-B343-37FCE081BA5D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76944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FFA60698-6560-1741-B899-43E9278DBA31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2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92134992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3" name="Foto bijschrift">
            <a:extLst>
              <a:ext uri="{FF2B5EF4-FFF2-40B4-BE49-F238E27FC236}">
                <a16:creationId xmlns:a16="http://schemas.microsoft.com/office/drawing/2014/main" id="{E424E1FF-715F-A04E-A5DD-28E5C7DF8C7F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Afbeelding">
            <a:extLst>
              <a:ext uri="{FF2B5EF4-FFF2-40B4-BE49-F238E27FC236}">
                <a16:creationId xmlns:a16="http://schemas.microsoft.com/office/drawing/2014/main" id="{9B31A421-C084-6941-A8A8-5DFA5DB6612D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0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4186736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C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A6D0FEAE-F148-754A-851C-E90D8F873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6EC8961D-AFA0-2141-B213-CDDAD5E88B49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4" name="Afbeelding">
            <a:extLst>
              <a:ext uri="{FF2B5EF4-FFF2-40B4-BE49-F238E27FC236}">
                <a16:creationId xmlns:a16="http://schemas.microsoft.com/office/drawing/2014/main" id="{4F1FD79B-1171-2E4D-AE4A-521A5A58D973}"/>
              </a:ext>
            </a:extLst>
          </p:cNvPr>
          <p:cNvSpPr>
            <a:spLocks noGrp="1"/>
          </p:cNvSpPr>
          <p:nvPr>
            <p:ph type="pic" sz="half" idx="16"/>
          </p:nvPr>
        </p:nvSpPr>
        <p:spPr>
          <a:xfrm>
            <a:off x="12574653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635000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159360138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4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10457"/>
            <a:ext cx="11178051" cy="8146543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8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A6D0FEAE-F148-754A-851C-E90D8F873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6EC8961D-AFA0-2141-B213-CDDAD5E88B49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3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12567642" y="3410457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F86E10D-74D2-C949-AFEC-6FE315C0C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F596623C-DCE5-7141-B4B8-F3C3FF99FC76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3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12567642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68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76944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270" name="Afbeelding"/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FF5E4FE4-B6DD-BD44-B946-6789BC35F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pic>
        <p:nvPicPr>
          <p:cNvPr id="12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C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FF5E4FE4-B6DD-BD44-B946-6789BC35F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2" name="Foto bijschrift">
            <a:extLst>
              <a:ext uri="{FF2B5EF4-FFF2-40B4-BE49-F238E27FC236}">
                <a16:creationId xmlns:a16="http://schemas.microsoft.com/office/drawing/2014/main" id="{5CB58DAA-4A13-1D45-8D6B-C9714A08623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FA69A5FC-118C-FD41-9E0E-390B213F5EC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0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1495841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Vorm">
            <a:extLst>
              <a:ext uri="{FF2B5EF4-FFF2-40B4-BE49-F238E27FC236}">
                <a16:creationId xmlns:a16="http://schemas.microsoft.com/office/drawing/2014/main" id="{BAC67337-8AC0-C14F-A460-33C8E6FC0296}"/>
              </a:ext>
            </a:extLst>
          </p:cNvPr>
          <p:cNvSpPr/>
          <p:nvPr userDrawn="1"/>
        </p:nvSpPr>
        <p:spPr>
          <a:xfrm>
            <a:off x="19365813" y="2844"/>
            <a:ext cx="5111850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113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" name="Driehoek">
            <a:extLst>
              <a:ext uri="{FF2B5EF4-FFF2-40B4-BE49-F238E27FC236}">
                <a16:creationId xmlns:a16="http://schemas.microsoft.com/office/drawing/2014/main" id="{D94CC9BE-E0E2-DD44-99EA-8079FEA30B0A}"/>
              </a:ext>
            </a:extLst>
          </p:cNvPr>
          <p:cNvSpPr/>
          <p:nvPr userDrawn="1"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06475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37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510DDD0D-BDE7-414F-8352-6686C740C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329F2A52-6805-054A-9BC5-4AB5093FFE1C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947EFE01-6BFF-0E44-8E51-5AF6FA991248}"/>
              </a:ext>
            </a:extLst>
          </p:cNvPr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7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9668329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373593689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D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71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grpSp>
        <p:nvGrpSpPr>
          <p:cNvPr id="37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510DDD0D-BDE7-414F-8352-6686C740C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329F2A52-6805-054A-9BC5-4AB5093FFE1C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11003642" y="3461656"/>
            <a:ext cx="955204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D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0E4F1D00-CFCD-EF44-B83A-277DE284857E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7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10987523" y="3428998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6" name="HOOFDTITEL VAN DEZE SLIDE, EVENTUEEL OVER MEERDERE REGELS.">
            <a:extLst>
              <a:ext uri="{FF2B5EF4-FFF2-40B4-BE49-F238E27FC236}">
                <a16:creationId xmlns:a16="http://schemas.microsoft.com/office/drawing/2014/main" id="{0E4203EE-2136-E44A-A60B-E597DA61CB31}"/>
              </a:ext>
            </a:extLst>
          </p:cNvPr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153888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7" name="Tijdelijke aanduiding voor afbeelding 6">
            <a:extLst>
              <a:ext uri="{FF2B5EF4-FFF2-40B4-BE49-F238E27FC236}">
                <a16:creationId xmlns:a16="http://schemas.microsoft.com/office/drawing/2014/main" id="{B78BA9A3-8950-384F-A16D-93BFCA9CD95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om een afbeelding toe te voegen</a:t>
            </a:r>
          </a:p>
        </p:txBody>
      </p:sp>
      <p:pic>
        <p:nvPicPr>
          <p:cNvPr id="14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408799815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5" name="Foto bijschrift">
            <a:extLst>
              <a:ext uri="{FF2B5EF4-FFF2-40B4-BE49-F238E27FC236}">
                <a16:creationId xmlns:a16="http://schemas.microsoft.com/office/drawing/2014/main" id="{1D5E391E-F142-F047-84DE-09F983F5C0BE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Afbeelding">
            <a:extLst>
              <a:ext uri="{FF2B5EF4-FFF2-40B4-BE49-F238E27FC236}">
                <a16:creationId xmlns:a16="http://schemas.microsoft.com/office/drawing/2014/main" id="{99AD337A-CABF-0047-B43E-BC0DE0A2E041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2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5018528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36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grpSp>
        <p:nvGrpSpPr>
          <p:cNvPr id="340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38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39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E68A322A-3985-3B49-AA98-C343E61D2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F35E133F-D95E-8E45-933F-D96D674818C3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8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8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8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38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91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3BE53EAE-91D2-0F45-8264-18BC28E7F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1ABD9389-69DC-CC4D-968D-0A5DB05399E1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10987523" y="347642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39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37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38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4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F001C348-CEDD-784C-B610-CC25AEDCD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47B0887D-9623-2946-B53A-991301EDF138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7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10992966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8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9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8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9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9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95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153888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360D94FB-0949-CB4E-91C0-0724EE1FE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Tijdelijke aanduiding voor afbeelding 6">
            <a:extLst>
              <a:ext uri="{FF2B5EF4-FFF2-40B4-BE49-F238E27FC236}">
                <a16:creationId xmlns:a16="http://schemas.microsoft.com/office/drawing/2014/main" id="{2748CE92-E070-CE4E-B752-519B819C788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om een afbeelding toe te voegen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3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4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3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4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4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5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ijdelijke aanduiding voor voettekst 9">
            <a:extLst>
              <a:ext uri="{FF2B5EF4-FFF2-40B4-BE49-F238E27FC236}">
                <a16:creationId xmlns:a16="http://schemas.microsoft.com/office/drawing/2014/main" id="{4B1549F1-2F10-9040-818E-36A7E8D5C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69834E08-80D4-0E46-994C-FDD2C37F929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4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riehoek">
            <a:extLst>
              <a:ext uri="{FF2B5EF4-FFF2-40B4-BE49-F238E27FC236}">
                <a16:creationId xmlns:a16="http://schemas.microsoft.com/office/drawing/2014/main" id="{D94CC9BE-E0E2-DD44-99EA-8079FEA30B0A}"/>
              </a:ext>
            </a:extLst>
          </p:cNvPr>
          <p:cNvSpPr/>
          <p:nvPr userDrawn="1"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none" baseline="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FF3F697-74A7-814C-A92A-9DAF02A44E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920538" y="0"/>
            <a:ext cx="12463462" cy="13732328"/>
          </a:xfrm>
          <a:custGeom>
            <a:avLst/>
            <a:gdLst>
              <a:gd name="connsiteX0" fmla="*/ 0 w 12463462"/>
              <a:gd name="connsiteY0" fmla="*/ 0 h 13716000"/>
              <a:gd name="connsiteX1" fmla="*/ 12463462 w 12463462"/>
              <a:gd name="connsiteY1" fmla="*/ 0 h 13716000"/>
              <a:gd name="connsiteX2" fmla="*/ 12463462 w 12463462"/>
              <a:gd name="connsiteY2" fmla="*/ 13716000 h 13716000"/>
              <a:gd name="connsiteX3" fmla="*/ 0 w 12463462"/>
              <a:gd name="connsiteY3" fmla="*/ 13716000 h 13716000"/>
              <a:gd name="connsiteX4" fmla="*/ 0 w 12463462"/>
              <a:gd name="connsiteY4" fmla="*/ 0 h 13716000"/>
              <a:gd name="connsiteX0" fmla="*/ 0 w 12463462"/>
              <a:gd name="connsiteY0" fmla="*/ 0 h 13732328"/>
              <a:gd name="connsiteX1" fmla="*/ 12463462 w 12463462"/>
              <a:gd name="connsiteY1" fmla="*/ 0 h 13732328"/>
              <a:gd name="connsiteX2" fmla="*/ 12463462 w 12463462"/>
              <a:gd name="connsiteY2" fmla="*/ 13716000 h 13732328"/>
              <a:gd name="connsiteX3" fmla="*/ 4980215 w 12463462"/>
              <a:gd name="connsiteY3" fmla="*/ 13732328 h 13732328"/>
              <a:gd name="connsiteX4" fmla="*/ 0 w 12463462"/>
              <a:gd name="connsiteY4" fmla="*/ 0 h 1373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3462" h="13732328">
                <a:moveTo>
                  <a:pt x="0" y="0"/>
                </a:moveTo>
                <a:lnTo>
                  <a:pt x="12463462" y="0"/>
                </a:lnTo>
                <a:lnTo>
                  <a:pt x="12463462" y="13716000"/>
                </a:lnTo>
                <a:lnTo>
                  <a:pt x="4980215" y="13732328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61146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54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grpSp>
        <p:nvGrpSpPr>
          <p:cNvPr id="35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5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5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14" name="Tijdelijke aanduiding voor voettekst 9">
            <a:extLst>
              <a:ext uri="{FF2B5EF4-FFF2-40B4-BE49-F238E27FC236}">
                <a16:creationId xmlns:a16="http://schemas.microsoft.com/office/drawing/2014/main" id="{D9CDCAAD-3409-3C49-BBDB-06E189C1E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EBA045EE-B5B8-7742-A8E2-6836CA85EE1D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6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2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0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0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0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06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08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77CCFCBD-9079-D54E-988E-EBE65418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C20BBACA-BDFE-9341-8ED2-C6E910F3D52F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10987523" y="3410457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56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54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55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5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211BF1ED-0B01-484D-8756-2F0EF1152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1D2DA546-8064-7A48-B17D-4C25C7637D8A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7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10987523" y="3428998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0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0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0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0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12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153888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A56256B-307C-794B-9ADB-E6E5BD1FD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4" name="Tijdelijke aanduiding voor afbeelding 6">
            <a:extLst>
              <a:ext uri="{FF2B5EF4-FFF2-40B4-BE49-F238E27FC236}">
                <a16:creationId xmlns:a16="http://schemas.microsoft.com/office/drawing/2014/main" id="{78164A18-3028-8F4E-8E60-C70DBE92E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om een afbeelding toe te voegen</a:t>
            </a:r>
          </a:p>
        </p:txBody>
      </p:sp>
      <p:pic>
        <p:nvPicPr>
          <p:cNvPr id="15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Hoofdtekst"/>
          <p:cNvSpPr txBox="1">
            <a:spLocks noGrp="1"/>
          </p:cNvSpPr>
          <p:nvPr>
            <p:ph type="body" sz="half" idx="17" hasCustomPrompt="1"/>
          </p:nvPr>
        </p:nvSpPr>
        <p:spPr>
          <a:xfrm>
            <a:off x="635000" y="3428999"/>
            <a:ext cx="9488714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4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57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55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56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5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61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ijdelijke aanduiding voor voettekst 9">
            <a:extLst>
              <a:ext uri="{FF2B5EF4-FFF2-40B4-BE49-F238E27FC236}">
                <a16:creationId xmlns:a16="http://schemas.microsoft.com/office/drawing/2014/main" id="{C0F6039B-D945-4343-8C53-87D4543F3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FE170D58-885D-C949-B35D-094D7AD090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pic>
        <p:nvPicPr>
          <p:cNvPr id="14" name="FELIX_logo.png" descr="FELIX_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Afbeelding"/>
          <p:cNvSpPr>
            <a:spLocks noGrp="1"/>
          </p:cNvSpPr>
          <p:nvPr>
            <p:ph type="pic" idx="13"/>
          </p:nvPr>
        </p:nvSpPr>
        <p:spPr>
          <a:xfrm>
            <a:off x="-61980" y="-19513"/>
            <a:ext cx="24507959" cy="13755027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Afbeelding"/>
          <p:cNvSpPr>
            <a:spLocks noGrp="1"/>
          </p:cNvSpPr>
          <p:nvPr>
            <p:ph type="pic" idx="13"/>
          </p:nvPr>
        </p:nvSpPr>
        <p:spPr>
          <a:xfrm>
            <a:off x="-32659" y="0"/>
            <a:ext cx="24416658" cy="13764496"/>
          </a:xfrm>
          <a:custGeom>
            <a:avLst/>
            <a:gdLst>
              <a:gd name="connsiteX0" fmla="*/ 0 w 24384000"/>
              <a:gd name="connsiteY0" fmla="*/ 0 h 13748168"/>
              <a:gd name="connsiteX1" fmla="*/ 24384000 w 24384000"/>
              <a:gd name="connsiteY1" fmla="*/ 0 h 13748168"/>
              <a:gd name="connsiteX2" fmla="*/ 24384000 w 24384000"/>
              <a:gd name="connsiteY2" fmla="*/ 13748168 h 13748168"/>
              <a:gd name="connsiteX3" fmla="*/ 0 w 24384000"/>
              <a:gd name="connsiteY3" fmla="*/ 13748168 h 13748168"/>
              <a:gd name="connsiteX4" fmla="*/ 0 w 24384000"/>
              <a:gd name="connsiteY4" fmla="*/ 0 h 13748168"/>
              <a:gd name="connsiteX0" fmla="*/ 0 w 24384000"/>
              <a:gd name="connsiteY0" fmla="*/ 0 h 13764497"/>
              <a:gd name="connsiteX1" fmla="*/ 24384000 w 24384000"/>
              <a:gd name="connsiteY1" fmla="*/ 0 h 13764497"/>
              <a:gd name="connsiteX2" fmla="*/ 24384000 w 24384000"/>
              <a:gd name="connsiteY2" fmla="*/ 13748168 h 13764497"/>
              <a:gd name="connsiteX3" fmla="*/ 12344400 w 24384000"/>
              <a:gd name="connsiteY3" fmla="*/ 13764497 h 13764497"/>
              <a:gd name="connsiteX4" fmla="*/ 0 w 24384000"/>
              <a:gd name="connsiteY4" fmla="*/ 0 h 13764497"/>
              <a:gd name="connsiteX0" fmla="*/ 0 w 24384000"/>
              <a:gd name="connsiteY0" fmla="*/ 0 h 13764497"/>
              <a:gd name="connsiteX1" fmla="*/ 24384000 w 24384000"/>
              <a:gd name="connsiteY1" fmla="*/ 0 h 13764497"/>
              <a:gd name="connsiteX2" fmla="*/ 24384000 w 24384000"/>
              <a:gd name="connsiteY2" fmla="*/ 13748168 h 13764497"/>
              <a:gd name="connsiteX3" fmla="*/ 12344400 w 24384000"/>
              <a:gd name="connsiteY3" fmla="*/ 13764497 h 13764497"/>
              <a:gd name="connsiteX4" fmla="*/ 4539343 w 24384000"/>
              <a:gd name="connsiteY4" fmla="*/ 5061857 h 13764497"/>
              <a:gd name="connsiteX5" fmla="*/ 0 w 24384000"/>
              <a:gd name="connsiteY5" fmla="*/ 0 h 13764497"/>
              <a:gd name="connsiteX0" fmla="*/ 16329 w 24400329"/>
              <a:gd name="connsiteY0" fmla="*/ 0 h 13764497"/>
              <a:gd name="connsiteX1" fmla="*/ 24400329 w 24400329"/>
              <a:gd name="connsiteY1" fmla="*/ 0 h 13764497"/>
              <a:gd name="connsiteX2" fmla="*/ 24400329 w 24400329"/>
              <a:gd name="connsiteY2" fmla="*/ 13748168 h 13764497"/>
              <a:gd name="connsiteX3" fmla="*/ 12360729 w 24400329"/>
              <a:gd name="connsiteY3" fmla="*/ 13764497 h 13764497"/>
              <a:gd name="connsiteX4" fmla="*/ 0 w 24400329"/>
              <a:gd name="connsiteY4" fmla="*/ 6874328 h 13764497"/>
              <a:gd name="connsiteX5" fmla="*/ 16329 w 24400329"/>
              <a:gd name="connsiteY5" fmla="*/ 0 h 13764497"/>
              <a:gd name="connsiteX0" fmla="*/ 32658 w 24416658"/>
              <a:gd name="connsiteY0" fmla="*/ 0 h 13764497"/>
              <a:gd name="connsiteX1" fmla="*/ 24416658 w 24416658"/>
              <a:gd name="connsiteY1" fmla="*/ 0 h 13764497"/>
              <a:gd name="connsiteX2" fmla="*/ 24416658 w 24416658"/>
              <a:gd name="connsiteY2" fmla="*/ 13748168 h 13764497"/>
              <a:gd name="connsiteX3" fmla="*/ 12377058 w 24416658"/>
              <a:gd name="connsiteY3" fmla="*/ 13764497 h 13764497"/>
              <a:gd name="connsiteX4" fmla="*/ 0 w 24416658"/>
              <a:gd name="connsiteY4" fmla="*/ 8850086 h 13764497"/>
              <a:gd name="connsiteX5" fmla="*/ 32658 w 24416658"/>
              <a:gd name="connsiteY5" fmla="*/ 0 h 13764497"/>
              <a:gd name="connsiteX0" fmla="*/ 32658 w 24416658"/>
              <a:gd name="connsiteY0" fmla="*/ 0 h 13748168"/>
              <a:gd name="connsiteX1" fmla="*/ 24416658 w 24416658"/>
              <a:gd name="connsiteY1" fmla="*/ 0 h 13748168"/>
              <a:gd name="connsiteX2" fmla="*/ 24416658 w 24416658"/>
              <a:gd name="connsiteY2" fmla="*/ 13748168 h 13748168"/>
              <a:gd name="connsiteX3" fmla="*/ 14597744 w 24416658"/>
              <a:gd name="connsiteY3" fmla="*/ 13748168 h 13748168"/>
              <a:gd name="connsiteX4" fmla="*/ 0 w 24416658"/>
              <a:gd name="connsiteY4" fmla="*/ 8850086 h 13748168"/>
              <a:gd name="connsiteX5" fmla="*/ 32658 w 24416658"/>
              <a:gd name="connsiteY5" fmla="*/ 0 h 13748168"/>
              <a:gd name="connsiteX0" fmla="*/ 32658 w 24416658"/>
              <a:gd name="connsiteY0" fmla="*/ 0 h 13764496"/>
              <a:gd name="connsiteX1" fmla="*/ 24416658 w 24416658"/>
              <a:gd name="connsiteY1" fmla="*/ 0 h 13764496"/>
              <a:gd name="connsiteX2" fmla="*/ 24416658 w 24416658"/>
              <a:gd name="connsiteY2" fmla="*/ 13748168 h 13764496"/>
              <a:gd name="connsiteX3" fmla="*/ 14173201 w 24416658"/>
              <a:gd name="connsiteY3" fmla="*/ 13764496 h 13764496"/>
              <a:gd name="connsiteX4" fmla="*/ 0 w 24416658"/>
              <a:gd name="connsiteY4" fmla="*/ 8850086 h 13764496"/>
              <a:gd name="connsiteX5" fmla="*/ 32658 w 24416658"/>
              <a:gd name="connsiteY5" fmla="*/ 0 h 1376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6658" h="13764496">
                <a:moveTo>
                  <a:pt x="32658" y="0"/>
                </a:moveTo>
                <a:lnTo>
                  <a:pt x="24416658" y="0"/>
                </a:lnTo>
                <a:lnTo>
                  <a:pt x="24416658" y="13748168"/>
                </a:lnTo>
                <a:lnTo>
                  <a:pt x="14173201" y="13764496"/>
                </a:lnTo>
                <a:lnTo>
                  <a:pt x="0" y="8850086"/>
                </a:lnTo>
                <a:lnTo>
                  <a:pt x="32658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 dirty="0"/>
          </a:p>
        </p:txBody>
      </p:sp>
      <p:sp>
        <p:nvSpPr>
          <p:cNvPr id="587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635000" y="9549982"/>
            <a:ext cx="6133440" cy="3518736"/>
          </a:xfrm>
          <a:prstGeom prst="rect">
            <a:avLst/>
          </a:prstGeom>
        </p:spPr>
        <p:txBody>
          <a:bodyPr anchor="b"/>
          <a:lstStyle>
            <a:lvl1pPr>
              <a:defRPr sz="25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Afbeelding"/>
          <p:cNvSpPr>
            <a:spLocks noGrp="1"/>
          </p:cNvSpPr>
          <p:nvPr>
            <p:ph type="pic" idx="13"/>
          </p:nvPr>
        </p:nvSpPr>
        <p:spPr>
          <a:xfrm>
            <a:off x="-8930" y="-33385"/>
            <a:ext cx="22501585" cy="13750114"/>
          </a:xfrm>
          <a:custGeom>
            <a:avLst/>
            <a:gdLst>
              <a:gd name="connsiteX0" fmla="*/ 0 w 22501585"/>
              <a:gd name="connsiteY0" fmla="*/ 0 h 13717457"/>
              <a:gd name="connsiteX1" fmla="*/ 22501585 w 22501585"/>
              <a:gd name="connsiteY1" fmla="*/ 0 h 13717457"/>
              <a:gd name="connsiteX2" fmla="*/ 22501585 w 22501585"/>
              <a:gd name="connsiteY2" fmla="*/ 13717457 h 13717457"/>
              <a:gd name="connsiteX3" fmla="*/ 0 w 22501585"/>
              <a:gd name="connsiteY3" fmla="*/ 13717457 h 13717457"/>
              <a:gd name="connsiteX4" fmla="*/ 0 w 22501585"/>
              <a:gd name="connsiteY4" fmla="*/ 0 h 13717457"/>
              <a:gd name="connsiteX0" fmla="*/ 0 w 22501585"/>
              <a:gd name="connsiteY0" fmla="*/ 0 h 13717457"/>
              <a:gd name="connsiteX1" fmla="*/ 17896927 w 22501585"/>
              <a:gd name="connsiteY1" fmla="*/ 0 h 13717457"/>
              <a:gd name="connsiteX2" fmla="*/ 22501585 w 22501585"/>
              <a:gd name="connsiteY2" fmla="*/ 13717457 h 13717457"/>
              <a:gd name="connsiteX3" fmla="*/ 0 w 22501585"/>
              <a:gd name="connsiteY3" fmla="*/ 13717457 h 13717457"/>
              <a:gd name="connsiteX4" fmla="*/ 0 w 22501585"/>
              <a:gd name="connsiteY4" fmla="*/ 0 h 13717457"/>
              <a:gd name="connsiteX0" fmla="*/ 0 w 22501585"/>
              <a:gd name="connsiteY0" fmla="*/ 16329 h 13733786"/>
              <a:gd name="connsiteX1" fmla="*/ 17456057 w 22501585"/>
              <a:gd name="connsiteY1" fmla="*/ 0 h 13733786"/>
              <a:gd name="connsiteX2" fmla="*/ 22501585 w 22501585"/>
              <a:gd name="connsiteY2" fmla="*/ 13733786 h 13733786"/>
              <a:gd name="connsiteX3" fmla="*/ 0 w 22501585"/>
              <a:gd name="connsiteY3" fmla="*/ 13733786 h 13733786"/>
              <a:gd name="connsiteX4" fmla="*/ 0 w 22501585"/>
              <a:gd name="connsiteY4" fmla="*/ 16329 h 13733786"/>
              <a:gd name="connsiteX0" fmla="*/ 0 w 22501585"/>
              <a:gd name="connsiteY0" fmla="*/ 32657 h 13750114"/>
              <a:gd name="connsiteX1" fmla="*/ 17080499 w 22501585"/>
              <a:gd name="connsiteY1" fmla="*/ 0 h 13750114"/>
              <a:gd name="connsiteX2" fmla="*/ 22501585 w 22501585"/>
              <a:gd name="connsiteY2" fmla="*/ 13750114 h 13750114"/>
              <a:gd name="connsiteX3" fmla="*/ 0 w 22501585"/>
              <a:gd name="connsiteY3" fmla="*/ 13750114 h 13750114"/>
              <a:gd name="connsiteX4" fmla="*/ 0 w 22501585"/>
              <a:gd name="connsiteY4" fmla="*/ 32657 h 1375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01585" h="13750114">
                <a:moveTo>
                  <a:pt x="0" y="32657"/>
                </a:moveTo>
                <a:lnTo>
                  <a:pt x="17080499" y="0"/>
                </a:lnTo>
                <a:lnTo>
                  <a:pt x="22501585" y="13750114"/>
                </a:lnTo>
                <a:lnTo>
                  <a:pt x="0" y="13750114"/>
                </a:lnTo>
                <a:lnTo>
                  <a:pt x="0" y="3265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596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8855266" y="647282"/>
            <a:ext cx="4886061" cy="12421436"/>
          </a:xfrm>
          <a:prstGeom prst="rect">
            <a:avLst/>
          </a:prstGeom>
        </p:spPr>
        <p:txBody>
          <a:bodyPr/>
          <a:lstStyle>
            <a:lvl1pPr algn="r">
              <a:defRPr sz="25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Afbeelding"/>
          <p:cNvSpPr>
            <a:spLocks noGrp="1"/>
          </p:cNvSpPr>
          <p:nvPr>
            <p:ph type="pic" idx="13"/>
          </p:nvPr>
        </p:nvSpPr>
        <p:spPr>
          <a:xfrm>
            <a:off x="-8930" y="-61797"/>
            <a:ext cx="24469130" cy="13778526"/>
          </a:xfrm>
          <a:custGeom>
            <a:avLst/>
            <a:gdLst>
              <a:gd name="connsiteX0" fmla="*/ 0 w 24401860"/>
              <a:gd name="connsiteY0" fmla="*/ 0 h 13745869"/>
              <a:gd name="connsiteX1" fmla="*/ 24401860 w 24401860"/>
              <a:gd name="connsiteY1" fmla="*/ 0 h 13745869"/>
              <a:gd name="connsiteX2" fmla="*/ 24401860 w 24401860"/>
              <a:gd name="connsiteY2" fmla="*/ 13745869 h 13745869"/>
              <a:gd name="connsiteX3" fmla="*/ 0 w 24401860"/>
              <a:gd name="connsiteY3" fmla="*/ 13745869 h 13745869"/>
              <a:gd name="connsiteX4" fmla="*/ 0 w 24401860"/>
              <a:gd name="connsiteY4" fmla="*/ 0 h 13745869"/>
              <a:gd name="connsiteX0" fmla="*/ 0 w 24401860"/>
              <a:gd name="connsiteY0" fmla="*/ 32657 h 13778526"/>
              <a:gd name="connsiteX1" fmla="*/ 10244988 w 24401860"/>
              <a:gd name="connsiteY1" fmla="*/ 0 h 13778526"/>
              <a:gd name="connsiteX2" fmla="*/ 24401860 w 24401860"/>
              <a:gd name="connsiteY2" fmla="*/ 13778526 h 13778526"/>
              <a:gd name="connsiteX3" fmla="*/ 0 w 24401860"/>
              <a:gd name="connsiteY3" fmla="*/ 13778526 h 13778526"/>
              <a:gd name="connsiteX4" fmla="*/ 0 w 24401860"/>
              <a:gd name="connsiteY4" fmla="*/ 32657 h 13778526"/>
              <a:gd name="connsiteX0" fmla="*/ 0 w 24401860"/>
              <a:gd name="connsiteY0" fmla="*/ 32657 h 13778526"/>
              <a:gd name="connsiteX1" fmla="*/ 10244988 w 24401860"/>
              <a:gd name="connsiteY1" fmla="*/ 0 h 13778526"/>
              <a:gd name="connsiteX2" fmla="*/ 15423101 w 24401860"/>
              <a:gd name="connsiteY2" fmla="*/ 5074668 h 13778526"/>
              <a:gd name="connsiteX3" fmla="*/ 24401860 w 24401860"/>
              <a:gd name="connsiteY3" fmla="*/ 13778526 h 13778526"/>
              <a:gd name="connsiteX4" fmla="*/ 0 w 24401860"/>
              <a:gd name="connsiteY4" fmla="*/ 13778526 h 13778526"/>
              <a:gd name="connsiteX5" fmla="*/ 0 w 24401860"/>
              <a:gd name="connsiteY5" fmla="*/ 32657 h 13778526"/>
              <a:gd name="connsiteX0" fmla="*/ 0 w 24469130"/>
              <a:gd name="connsiteY0" fmla="*/ 32657 h 13778526"/>
              <a:gd name="connsiteX1" fmla="*/ 10244988 w 24469130"/>
              <a:gd name="connsiteY1" fmla="*/ 0 h 13778526"/>
              <a:gd name="connsiteX2" fmla="*/ 24469130 w 24469130"/>
              <a:gd name="connsiteY2" fmla="*/ 5384911 h 13778526"/>
              <a:gd name="connsiteX3" fmla="*/ 24401860 w 24469130"/>
              <a:gd name="connsiteY3" fmla="*/ 13778526 h 13778526"/>
              <a:gd name="connsiteX4" fmla="*/ 0 w 24469130"/>
              <a:gd name="connsiteY4" fmla="*/ 13778526 h 13778526"/>
              <a:gd name="connsiteX5" fmla="*/ 0 w 24469130"/>
              <a:gd name="connsiteY5" fmla="*/ 32657 h 1377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69130" h="13778526">
                <a:moveTo>
                  <a:pt x="0" y="32657"/>
                </a:moveTo>
                <a:lnTo>
                  <a:pt x="10244988" y="0"/>
                </a:lnTo>
                <a:lnTo>
                  <a:pt x="24469130" y="5384911"/>
                </a:lnTo>
                <a:lnTo>
                  <a:pt x="24401860" y="13778526"/>
                </a:lnTo>
                <a:lnTo>
                  <a:pt x="0" y="13778526"/>
                </a:lnTo>
                <a:lnTo>
                  <a:pt x="0" y="3265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605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6771473" y="647282"/>
            <a:ext cx="6969854" cy="3995383"/>
          </a:xfrm>
          <a:prstGeom prst="rect">
            <a:avLst/>
          </a:prstGeom>
        </p:spPr>
        <p:txBody>
          <a:bodyPr/>
          <a:lstStyle>
            <a:lvl1pPr algn="r">
              <a:defRPr sz="250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D8B83-A1CB-BA36-1F64-1DC59CB18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8E3EF8-0A56-EBAF-1281-5EC4313940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A64AE-62EC-BD76-69C9-1CB6E17E3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05619-F63D-B423-50ED-A56709243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330FD-0EC0-5B27-37A0-D98B99AE8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5114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NIKHEF_PATROON3.png" descr="NIKHEF_PATROON3.png">
            <a:extLst>
              <a:ext uri="{FF2B5EF4-FFF2-40B4-BE49-F238E27FC236}">
                <a16:creationId xmlns:a16="http://schemas.microsoft.com/office/drawing/2014/main" id="{117B1C4A-E71D-C149-A599-6C54348A35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930" y="-8301785"/>
            <a:ext cx="15092134" cy="2343908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Vorm">
            <a:extLst>
              <a:ext uri="{FF2B5EF4-FFF2-40B4-BE49-F238E27FC236}">
                <a16:creationId xmlns:a16="http://schemas.microsoft.com/office/drawing/2014/main" id="{96100131-228D-D34D-9A53-6D440D784316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Tekst">
            <a:extLst>
              <a:ext uri="{FF2B5EF4-FFF2-40B4-BE49-F238E27FC236}">
                <a16:creationId xmlns:a16="http://schemas.microsoft.com/office/drawing/2014/main" id="{BDDDFCA9-F825-5B4E-AE28-D51CB58FFAB5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r>
              <a:rPr dirty="0" err="1"/>
              <a:t>Tekst</a:t>
            </a:r>
            <a:endParaRPr dirty="0"/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none" baseline="0">
                <a:solidFill>
                  <a:srgbClr val="FFFFFF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197007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0C59C-941A-47F1-2EEE-8AF996C91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24F83-6189-255A-FF71-9712C26530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B2AF3-BA08-33D6-F4B8-2F3391ABC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636F8-F6EB-8F91-8657-A707BB9DD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6B826-FF62-A9C0-362C-7F68F3C3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28666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F0EBB-0C21-6A3B-3823-5EB7C7967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76FFF-0630-2B20-0E33-E671F73F4E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AA492-9730-FC9D-06B3-B0E029E70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6CFFA-5239-86EE-469B-389919290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AECA1-ACAD-CA7F-BB42-95D5BA588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281412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56400-C88D-81C2-DD40-883F5D2D8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348FF-3E70-CE36-19F2-7CE578691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354071-F260-F9DF-5AB8-3E66BCE1FF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F090F6-AC9A-C4B8-3528-0A6468EF5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90E23-2B6E-8EB8-C5E8-23143AFDF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48843-E3C5-47AA-59A8-007726142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679984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3CC8F-8AC7-5B1D-E7AE-AD5570B9E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C53A4-443D-D14C-6439-4D0284364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42D96-A96E-5281-5696-85969A7D1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801AED-3335-07CD-F7DE-5292821C0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0EF871-7D2B-1FF0-B629-CF837A260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ADA8EE-21F4-2B2B-AB7D-153AC402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8BE270-41F7-83E9-C8DC-1A183A70C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040EED-1181-B0E0-494F-AF05632A2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074012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4FB4-C0DF-5B3E-70AD-EA1EFC46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A8FAC6-28E4-9003-8741-9C426B28C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78428-9690-413E-9A0A-88931BC49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D105E-C048-6E52-1769-5714132E2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774399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1923EA-6F2D-2B99-84F3-DF77724A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2F3C12-67C8-8769-606B-2A6D434CC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F8F47-7734-EC33-CBA7-7FFEA0690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640295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BA39D-58DE-3FE9-F270-977A1ED6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2B449-0B30-0F94-BCA1-9B3558018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B6B39-8C69-E65D-9D62-13FB3192D1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501EA7-7B40-BF6D-6019-7EACEA67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3E50A9-887A-CDF6-72F4-FC4BB46F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6E917-C9A6-A044-1423-9AADE4E5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376143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487EC-B1A2-FEF5-4A54-E3427B429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30F536-AF47-590F-F920-8A6C2ACE41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9B6684-70CC-9F88-F99B-0096966CB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CEC6A-1AD3-9E92-7589-A11128AAF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CC174C-C768-C2D2-F733-D69AF68A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B8BAA8-A084-C185-5885-B907FBCBD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962028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FC5A5-9502-751F-05B5-EC9E3A802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FF54D-03E6-EE33-D6F3-C4314C0FD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2F921-E364-7DFE-518E-9C79DCBF3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6425C-AA8A-86CB-F840-787A3C5A1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D59BB-F475-8E73-82BA-8823297D8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23968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466108-264A-5331-FCF8-786A07017D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6D2AA-2AAC-1388-E6C9-BE8978FD6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C40DB-5015-00BE-53CD-EFD3F5F05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15E54-7D8D-0E5D-7994-87374AA15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44421-5D92-FE8D-82A5-7715A9016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0849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CF5EDDB9-7A86-D04C-9401-98EF4D0D7E67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" name="NIKHEF_PATROON5.png" descr="NIKHEF_PATROON5.png">
            <a:extLst>
              <a:ext uri="{FF2B5EF4-FFF2-40B4-BE49-F238E27FC236}">
                <a16:creationId xmlns:a16="http://schemas.microsoft.com/office/drawing/2014/main" id="{10B15CBC-C311-4E4C-B35B-5B9ACCE31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945" y="-3369403"/>
            <a:ext cx="25747976" cy="1784561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Vorm">
            <a:extLst>
              <a:ext uri="{FF2B5EF4-FFF2-40B4-BE49-F238E27FC236}">
                <a16:creationId xmlns:a16="http://schemas.microsoft.com/office/drawing/2014/main" id="{2F26257E-A76C-5E40-B770-327856CFA5B4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" name="Tekst">
            <a:extLst>
              <a:ext uri="{FF2B5EF4-FFF2-40B4-BE49-F238E27FC236}">
                <a16:creationId xmlns:a16="http://schemas.microsoft.com/office/drawing/2014/main" id="{095B19CA-2E01-7341-ABB3-F760D1C40DC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r>
              <a:t>Tekst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none" baseline="0">
                <a:solidFill>
                  <a:schemeClr val="accent4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pic>
        <p:nvPicPr>
          <p:cNvPr id="18" name="NIKHEF_LOGO_groot2.png" descr="NIKHEF_LOGO_groot2.png">
            <a:extLst>
              <a:ext uri="{FF2B5EF4-FFF2-40B4-BE49-F238E27FC236}">
                <a16:creationId xmlns:a16="http://schemas.microsoft.com/office/drawing/2014/main" id="{59A200F2-14CE-0F42-A103-3A81AC649A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112164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">
            <a:extLst>
              <a:ext uri="{FF2B5EF4-FFF2-40B4-BE49-F238E27FC236}">
                <a16:creationId xmlns:a16="http://schemas.microsoft.com/office/drawing/2014/main" id="{239C9850-7907-4B45-AD97-31A4432A1B9C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" name="NIKHEF_PATROON6.png" descr="NIKHEF_PATROON6.png">
            <a:extLst>
              <a:ext uri="{FF2B5EF4-FFF2-40B4-BE49-F238E27FC236}">
                <a16:creationId xmlns:a16="http://schemas.microsoft.com/office/drawing/2014/main" id="{97CF3DCA-6A1B-6F45-9EA9-4D7C469FC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8371" y="-1582402"/>
            <a:ext cx="20523598" cy="1765510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Vorm">
            <a:extLst>
              <a:ext uri="{FF2B5EF4-FFF2-40B4-BE49-F238E27FC236}">
                <a16:creationId xmlns:a16="http://schemas.microsoft.com/office/drawing/2014/main" id="{649A8509-C260-3449-8987-DC7F00F54DDA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" name="Tekst">
            <a:extLst>
              <a:ext uri="{FF2B5EF4-FFF2-40B4-BE49-F238E27FC236}">
                <a16:creationId xmlns:a16="http://schemas.microsoft.com/office/drawing/2014/main" id="{1BE53F92-048C-8D4C-9E5F-D05CF7DDA73A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r>
              <a:t>Tekst</a:t>
            </a:r>
          </a:p>
        </p:txBody>
      </p:sp>
      <p:pic>
        <p:nvPicPr>
          <p:cNvPr id="17" name="NIKHEF_LOGO_groot3.png" descr="NIKHEF_LOGO_groot3.png">
            <a:extLst>
              <a:ext uri="{FF2B5EF4-FFF2-40B4-BE49-F238E27FC236}">
                <a16:creationId xmlns:a16="http://schemas.microsoft.com/office/drawing/2014/main" id="{6DF12E6D-91A2-994D-A848-DF0527EFDC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none" baseline="0"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54838087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66B06EEB-A8A3-C74C-B2A7-DE87A2591532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" name="NIKHEF_LOGO_groot.png" descr="NIKHEF_LOGO_groot.png">
            <a:extLst>
              <a:ext uri="{FF2B5EF4-FFF2-40B4-BE49-F238E27FC236}">
                <a16:creationId xmlns:a16="http://schemas.microsoft.com/office/drawing/2014/main" id="{4BABC599-16C3-D848-945E-83310672BB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NIKHEF_PATROON4.png" descr="NIKHEF_PATROON4.png">
            <a:extLst>
              <a:ext uri="{FF2B5EF4-FFF2-40B4-BE49-F238E27FC236}">
                <a16:creationId xmlns:a16="http://schemas.microsoft.com/office/drawing/2014/main" id="{0244C0F4-74F7-2048-8F1E-AC8C7695ED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10684" y="-266700"/>
            <a:ext cx="21915832" cy="141478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kst">
            <a:extLst>
              <a:ext uri="{FF2B5EF4-FFF2-40B4-BE49-F238E27FC236}">
                <a16:creationId xmlns:a16="http://schemas.microsoft.com/office/drawing/2014/main" id="{1BE53F92-048C-8D4C-9E5F-D05CF7DDA73A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r>
              <a:t>Tekst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none" baseline="0">
                <a:solidFill>
                  <a:srgbClr val="FFFFFF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6547511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[A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5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7" name="Tijdelijke aanduiding voor voettekst 9">
            <a:extLst>
              <a:ext uri="{FF2B5EF4-FFF2-40B4-BE49-F238E27FC236}">
                <a16:creationId xmlns:a16="http://schemas.microsoft.com/office/drawing/2014/main" id="{36FE51DB-416D-704C-AB67-C8CFF8005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 dirty="0"/>
              <a:t>7.5 Kick-off Meeting - CERN 22-Mar-2023 – Antonio Pellegrino</a:t>
            </a:r>
            <a:endParaRPr lang="nl-NL" dirty="0"/>
          </a:p>
        </p:txBody>
      </p:sp>
      <p:sp>
        <p:nvSpPr>
          <p:cNvPr id="8" name="HOOFDTITEL VAN DEZE SLIDE, EVENTUEEL OVER MEERDERE REGELS.">
            <a:extLst>
              <a:ext uri="{FF2B5EF4-FFF2-40B4-BE49-F238E27FC236}">
                <a16:creationId xmlns:a16="http://schemas.microsoft.com/office/drawing/2014/main" id="{12ACE7C3-24DA-554C-BDDF-E97B05F32320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0772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20C8A4-8CF3-F49F-6918-9E1F352A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0644209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[A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Tijdelijke aanduiding voor voettekst 9">
            <a:extLst>
              <a:ext uri="{FF2B5EF4-FFF2-40B4-BE49-F238E27FC236}">
                <a16:creationId xmlns:a16="http://schemas.microsoft.com/office/drawing/2014/main" id="{D8CA713B-5C09-4E4F-9C38-F857A8727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sp>
        <p:nvSpPr>
          <p:cNvPr id="7" name="HOOFDTITEL VAN DEZE SLIDE, EVENTUEEL OVER MEERDERE REGELS.">
            <a:extLst>
              <a:ext uri="{FF2B5EF4-FFF2-40B4-BE49-F238E27FC236}">
                <a16:creationId xmlns:a16="http://schemas.microsoft.com/office/drawing/2014/main" id="{B102C488-C56D-1745-89EB-AEBECD0741F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76944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none" baseline="0">
                <a:solidFill>
                  <a:srgbClr val="E6223D"/>
                </a:solidFill>
              </a:defRPr>
            </a:lvl1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9" name="Afbeelding">
            <a:extLst>
              <a:ext uri="{FF2B5EF4-FFF2-40B4-BE49-F238E27FC236}">
                <a16:creationId xmlns:a16="http://schemas.microsoft.com/office/drawing/2014/main" id="{14E92ADA-9A18-D848-96CE-8133951A757C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om een afbeelding toe te voegen</a:t>
            </a:r>
            <a:endParaRPr/>
          </a:p>
        </p:txBody>
      </p:sp>
      <p:sp>
        <p:nvSpPr>
          <p:cNvPr id="11" name="Hoofdtekst"/>
          <p:cNvSpPr txBox="1">
            <a:spLocks noGrp="1"/>
          </p:cNvSpPr>
          <p:nvPr>
            <p:ph type="body" sz="half" idx="16" hasCustomPrompt="1"/>
          </p:nvPr>
        </p:nvSpPr>
        <p:spPr>
          <a:xfrm>
            <a:off x="635000" y="3428999"/>
            <a:ext cx="11181358" cy="8146543"/>
          </a:xfrm>
          <a:prstGeom prst="rect">
            <a:avLst/>
          </a:prstGeom>
        </p:spPr>
        <p:txBody>
          <a:bodyPr/>
          <a:lstStyle>
            <a:lvl1pPr marL="685800" indent="-685800">
              <a:buFont typeface="Arial" panose="020B0604020202020204" pitchFamily="34" charset="0"/>
              <a:buChar char="•"/>
              <a:defRPr sz="5500"/>
            </a:lvl1pPr>
            <a:lvl2pPr marL="828000" indent="-685800">
              <a:buFont typeface="Arial" panose="020B0604020202020204" pitchFamily="34" charset="0"/>
              <a:buChar char="•"/>
              <a:defRPr/>
            </a:lvl2pPr>
            <a:lvl3pPr marL="972000" indent="-685800">
              <a:buFont typeface="Arial" panose="020B0604020202020204" pitchFamily="34" charset="0"/>
              <a:buChar char="•"/>
              <a:defRPr/>
            </a:lvl3pPr>
            <a:lvl4pPr marL="1116000" indent="-571500">
              <a:buFont typeface="Arial" panose="020B0604020202020204" pitchFamily="34" charset="0"/>
              <a:buChar char="•"/>
              <a:defRPr/>
            </a:lvl4pPr>
            <a:lvl5pPr marL="1260000" indent="-571500">
              <a:buFont typeface="Arial" panose="020B0604020202020204" pitchFamily="34" charset="0"/>
              <a:buChar char="•"/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295166948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82359"/>
            <a:ext cx="436372" cy="34328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sz="3000" cap="none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Hoofdtekst - niveau één…"/>
          <p:cNvSpPr txBox="1">
            <a:spLocks noGrp="1"/>
          </p:cNvSpPr>
          <p:nvPr>
            <p:ph type="body" idx="1"/>
          </p:nvPr>
        </p:nvSpPr>
        <p:spPr>
          <a:xfrm>
            <a:off x="635000" y="647282"/>
            <a:ext cx="11023600" cy="10928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één</a:t>
            </a:r>
            <a:endParaRPr dirty="0"/>
          </a:p>
          <a:p>
            <a:pPr lvl="1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twee</a:t>
            </a:r>
          </a:p>
          <a:p>
            <a:pPr lvl="2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drie</a:t>
            </a:r>
            <a:endParaRPr dirty="0"/>
          </a:p>
          <a:p>
            <a:pPr lvl="3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vier</a:t>
            </a:r>
            <a:endParaRPr dirty="0"/>
          </a:p>
          <a:p>
            <a:pPr lvl="4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vijf</a:t>
            </a:r>
            <a:endParaRPr dirty="0"/>
          </a:p>
        </p:txBody>
      </p:sp>
      <p:sp>
        <p:nvSpPr>
          <p:cNvPr id="10" name="Tijdelijke aanduiding voor voettekst 9">
            <a:extLst>
              <a:ext uri="{FF2B5EF4-FFF2-40B4-BE49-F238E27FC236}">
                <a16:creationId xmlns:a16="http://schemas.microsoft.com/office/drawing/2014/main" id="{69D6A5BF-E03A-3B42-9900-EB97AADCD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The Front-End LInk eXchange (FELIX) system - TWEPP 2021 - Frans Schreuder</a:t>
            </a:r>
            <a:endParaRPr lang="nl-NL" dirty="0"/>
          </a:p>
        </p:txBody>
      </p:sp>
      <p:pic>
        <p:nvPicPr>
          <p:cNvPr id="9" name="FELIX_logo.png" descr="FELIX_logo.png"/>
          <p:cNvPicPr>
            <a:picLocks noChangeAspect="1"/>
          </p:cNvPicPr>
          <p:nvPr userDrawn="1"/>
        </p:nvPicPr>
        <p:blipFill>
          <a:blip r:embed="rId40"/>
          <a:stretch>
            <a:fillRect/>
          </a:stretch>
        </p:blipFill>
        <p:spPr>
          <a:xfrm>
            <a:off x="21280482" y="12354770"/>
            <a:ext cx="2981163" cy="1207248"/>
          </a:xfrm>
          <a:prstGeom prst="rect">
            <a:avLst/>
          </a:prstGeom>
          <a:ln w="12700">
            <a:miter lim="400000"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700" r:id="rId8"/>
    <p:sldLayoutId id="2147483701" r:id="rId9"/>
    <p:sldLayoutId id="2147483668" r:id="rId10"/>
    <p:sldLayoutId id="2147483704" r:id="rId11"/>
    <p:sldLayoutId id="2147483705" r:id="rId12"/>
    <p:sldLayoutId id="2147483706" r:id="rId13"/>
    <p:sldLayoutId id="2147483707" r:id="rId14"/>
    <p:sldLayoutId id="2147483703" r:id="rId15"/>
    <p:sldLayoutId id="2147483661" r:id="rId16"/>
    <p:sldLayoutId id="2147483664" r:id="rId17"/>
    <p:sldLayoutId id="2147483667" r:id="rId18"/>
    <p:sldLayoutId id="2147483702" r:id="rId19"/>
    <p:sldLayoutId id="2147483697" r:id="rId20"/>
    <p:sldLayoutId id="2147483674" r:id="rId21"/>
    <p:sldLayoutId id="2147483677" r:id="rId22"/>
    <p:sldLayoutId id="2147483698" r:id="rId23"/>
    <p:sldLayoutId id="2147483699" r:id="rId24"/>
    <p:sldLayoutId id="2147483672" r:id="rId25"/>
    <p:sldLayoutId id="2147483675" r:id="rId26"/>
    <p:sldLayoutId id="2147483678" r:id="rId27"/>
    <p:sldLayoutId id="2147483681" r:id="rId28"/>
    <p:sldLayoutId id="2147483684" r:id="rId29"/>
    <p:sldLayoutId id="2147483673" r:id="rId30"/>
    <p:sldLayoutId id="2147483676" r:id="rId31"/>
    <p:sldLayoutId id="2147483679" r:id="rId32"/>
    <p:sldLayoutId id="2147483682" r:id="rId33"/>
    <p:sldLayoutId id="2147483685" r:id="rId34"/>
    <p:sldLayoutId id="2147483686" r:id="rId35"/>
    <p:sldLayoutId id="2147483688" r:id="rId36"/>
    <p:sldLayoutId id="2147483689" r:id="rId37"/>
    <p:sldLayoutId id="2147483690" r:id="rId38"/>
  </p:sldLayoutIdLst>
  <p:transition spd="med"/>
  <p:hf hdr="0" dt="0"/>
  <p:txStyles>
    <p:title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tx2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F9CA17-3C4A-7F26-6802-C623CB0E1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C57A-FB91-E5B5-C09B-932265601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C50FD-491E-E9BC-AAFF-844DBE07F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77F562-42B5-4FFF-B237-9BD77EFFA2DE}" type="datetimeFigureOut">
              <a:rPr lang="LID4096" smtClean="0"/>
              <a:t>11/29/2024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1856B-21E7-A725-2930-395A19C03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BE8C3-B253-567B-F2A9-54C20F344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D7EA89-7B95-459E-B63D-0CDEA9302ED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1444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97BAA-F62C-2E42-BA16-8A08879E4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9" y="8056605"/>
            <a:ext cx="16703566" cy="4156645"/>
          </a:xfrm>
        </p:spPr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VELO U2 Workshop</a:t>
            </a:r>
            <a:br>
              <a:rPr lang="en-US" dirty="0"/>
            </a:br>
            <a:endParaRPr lang="nl-NL" sz="6000" i="1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552BE2-9607-ED40-A35B-EE701CBAAF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25153" y="6555384"/>
            <a:ext cx="6603668" cy="5820525"/>
          </a:xfrm>
        </p:spPr>
        <p:txBody>
          <a:bodyPr/>
          <a:lstStyle/>
          <a:p>
            <a:r>
              <a:rPr lang="en-US" dirty="0"/>
              <a:t>Antonio Pellegrino</a:t>
            </a:r>
          </a:p>
          <a:p>
            <a:endParaRPr lang="en-US" dirty="0"/>
          </a:p>
          <a:p>
            <a:r>
              <a:rPr lang="en-US" sz="4800" i="1" dirty="0"/>
              <a:t>On behalf of the </a:t>
            </a:r>
            <a:r>
              <a:rPr lang="en-US" sz="4800" i="1" dirty="0" err="1"/>
              <a:t>Nikhef</a:t>
            </a:r>
            <a:r>
              <a:rPr lang="en-US" sz="4800" i="1" dirty="0"/>
              <a:t> group working on the FELIX project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F805987-FBEC-1D45-A185-B41FA898A2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39374" y="7160616"/>
            <a:ext cx="21853116" cy="1390259"/>
          </a:xfrm>
        </p:spPr>
        <p:txBody>
          <a:bodyPr/>
          <a:lstStyle/>
          <a:p>
            <a:r>
              <a:rPr lang="en-US" sz="8000" dirty="0"/>
              <a:t>Backend developments at </a:t>
            </a:r>
            <a:r>
              <a:rPr lang="en-US" sz="8000" dirty="0" err="1"/>
              <a:t>Nikhef</a:t>
            </a:r>
            <a:endParaRPr lang="en-US" sz="8000" dirty="0"/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4F51B37E-2F2C-C299-95EB-C29421BC7877}"/>
              </a:ext>
            </a:extLst>
          </p:cNvPr>
          <p:cNvSpPr txBox="1">
            <a:spLocks/>
          </p:cNvSpPr>
          <p:nvPr/>
        </p:nvSpPr>
        <p:spPr>
          <a:xfrm>
            <a:off x="4706159" y="12210342"/>
            <a:ext cx="7826500" cy="1090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en-US" sz="7000" dirty="0"/>
              <a:t>29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47592417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BD4A9-74DA-1F56-68B7-2F216B44B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212;p49" descr="A green computer chip with a fan&#10;&#10;Description automatically generated">
            <a:extLst>
              <a:ext uri="{FF2B5EF4-FFF2-40B4-BE49-F238E27FC236}">
                <a16:creationId xmlns:a16="http://schemas.microsoft.com/office/drawing/2014/main" id="{59600A04-F09A-E590-A8F9-339072793BAA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b="1794"/>
          <a:stretch/>
        </p:blipFill>
        <p:spPr>
          <a:xfrm rot="5400000">
            <a:off x="18886212" y="5387856"/>
            <a:ext cx="7435399" cy="320102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0756009-E595-687D-922A-253335DFA51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10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862CC90A-E232-E30F-4C60-77A8FEA02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EFD512-72DA-0F24-136C-6CE25D6254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923330"/>
          </a:xfrm>
        </p:spPr>
        <p:txBody>
          <a:bodyPr/>
          <a:lstStyle/>
          <a:p>
            <a:pPr algn="ctr"/>
            <a:r>
              <a:rPr lang="en-US" sz="6000" dirty="0">
                <a:sym typeface="Symbol" panose="05050102010706020507" pitchFamily="18" charset="2"/>
              </a:rPr>
              <a:t>Gedankenexperiment</a:t>
            </a:r>
            <a:endParaRPr lang="en-US" sz="6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DA47D4B-DC3E-2329-8717-3DD43A518CF7}"/>
              </a:ext>
            </a:extLst>
          </p:cNvPr>
          <p:cNvGrpSpPr/>
          <p:nvPr/>
        </p:nvGrpSpPr>
        <p:grpSpPr>
          <a:xfrm>
            <a:off x="319587" y="2358340"/>
            <a:ext cx="10745978" cy="8070574"/>
            <a:chOff x="1417983" y="2446767"/>
            <a:chExt cx="7626418" cy="53092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1393D61-3F98-C227-C2DC-EB326FF04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7983" y="2446767"/>
              <a:ext cx="7626418" cy="53092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B10C01B-DE0C-5C8D-953F-AFE899314CB1}"/>
                </a:ext>
              </a:extLst>
            </p:cNvPr>
            <p:cNvSpPr/>
            <p:nvPr/>
          </p:nvSpPr>
          <p:spPr>
            <a:xfrm>
              <a:off x="1417983" y="7182678"/>
              <a:ext cx="1311965" cy="47707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BD7084F7-7BC5-9422-81AA-122993CD5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423" y="4017840"/>
            <a:ext cx="3880403" cy="12500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ED61F8-88E9-924E-B919-A4FFCAFB828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5733"/>
          <a:stretch/>
        </p:blipFill>
        <p:spPr>
          <a:xfrm>
            <a:off x="5336504" y="3450078"/>
            <a:ext cx="3123210" cy="193442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5C58294-6C53-1D69-96CD-079A90585C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7619" y="8878521"/>
            <a:ext cx="1880980" cy="11962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8E8B5C1-2C51-AB7E-E9BA-990B14966DF5}"/>
              </a:ext>
            </a:extLst>
          </p:cNvPr>
          <p:cNvSpPr txBox="1"/>
          <p:nvPr/>
        </p:nvSpPr>
        <p:spPr>
          <a:xfrm>
            <a:off x="5471701" y="5384504"/>
            <a:ext cx="3160291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20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AMD Zynq XC7Z030/35 with ARM Cortex A9 running </a:t>
            </a:r>
            <a:r>
              <a:rPr lang="en-US" sz="20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PetaLinux</a:t>
            </a:r>
            <a:endParaRPr lang="en-US" sz="20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  <a:sym typeface="Symbol" panose="05050102010706020507" pitchFamily="18" charset="2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998689-6A63-05F9-801D-BA2806D4DF26}"/>
              </a:ext>
            </a:extLst>
          </p:cNvPr>
          <p:cNvSpPr/>
          <p:nvPr/>
        </p:nvSpPr>
        <p:spPr>
          <a:xfrm>
            <a:off x="5035826" y="7900889"/>
            <a:ext cx="2304000" cy="288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71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9982561-D31F-EA3D-D20F-976C1F16B21F}"/>
              </a:ext>
            </a:extLst>
          </p:cNvPr>
          <p:cNvSpPr/>
          <p:nvPr/>
        </p:nvSpPr>
        <p:spPr>
          <a:xfrm>
            <a:off x="5177368" y="7928177"/>
            <a:ext cx="1936928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cap="none" dirty="0" err="1">
                <a:solidFill>
                  <a:srgbClr val="FFFFFF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Wupper</a:t>
            </a:r>
            <a:r>
              <a:rPr lang="en-GB" sz="1600" b="1" cap="none" dirty="0">
                <a:solidFill>
                  <a:srgbClr val="FFFFFF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 DMA </a:t>
            </a:r>
            <a:r>
              <a:rPr lang="en-GB" sz="1600" b="1" cap="none" dirty="0" err="1">
                <a:solidFill>
                  <a:srgbClr val="FFFFFF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Interf</a:t>
            </a:r>
            <a:r>
              <a:rPr lang="en-GB" sz="1600" b="1" cap="none" dirty="0">
                <a:solidFill>
                  <a:srgbClr val="FFFFFF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.</a:t>
            </a:r>
            <a:endParaRPr kumimoji="0" lang="LID4096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26" name="Picture 2" descr="Oscillating Arrows: Over 634 Royalty ...">
            <a:extLst>
              <a:ext uri="{FF2B5EF4-FFF2-40B4-BE49-F238E27FC236}">
                <a16:creationId xmlns:a16="http://schemas.microsoft.com/office/drawing/2014/main" id="{08874581-513D-0F4D-89FB-309610EE7C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"/>
          <a:stretch/>
        </p:blipFill>
        <p:spPr bwMode="auto">
          <a:xfrm>
            <a:off x="10098058" y="4525315"/>
            <a:ext cx="4187883" cy="154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9828A34-3BF2-9FDC-8C8E-F71DCF88323E}"/>
              </a:ext>
            </a:extLst>
          </p:cNvPr>
          <p:cNvSpPr/>
          <p:nvPr/>
        </p:nvSpPr>
        <p:spPr>
          <a:xfrm>
            <a:off x="14523592" y="1462693"/>
            <a:ext cx="4150714" cy="295432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571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642F6D2-83D3-2650-FC3A-ADCFE7B57E15}"/>
              </a:ext>
            </a:extLst>
          </p:cNvPr>
          <p:cNvSpPr/>
          <p:nvPr/>
        </p:nvSpPr>
        <p:spPr>
          <a:xfrm>
            <a:off x="15327323" y="1553605"/>
            <a:ext cx="2097398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b="1" cap="none" dirty="0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Chip Board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3CB38FA-29F6-CEC4-975C-B4F908BB07DA}"/>
              </a:ext>
            </a:extLst>
          </p:cNvPr>
          <p:cNvSpPr/>
          <p:nvPr/>
        </p:nvSpPr>
        <p:spPr>
          <a:xfrm>
            <a:off x="14709715" y="3205350"/>
            <a:ext cx="1395117" cy="923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571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81A505B-5AB2-646D-46F6-B1F691931699}"/>
              </a:ext>
            </a:extLst>
          </p:cNvPr>
          <p:cNvSpPr/>
          <p:nvPr/>
        </p:nvSpPr>
        <p:spPr>
          <a:xfrm>
            <a:off x="14674509" y="3205350"/>
            <a:ext cx="1442184" cy="8617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Picopix</a:t>
            </a:r>
            <a:r>
              <a:rPr lang="en-GB" sz="2800" b="1" cap="none" dirty="0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 ASIC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B37700-B58D-A5A7-E85A-6D5869FE6BC9}"/>
              </a:ext>
            </a:extLst>
          </p:cNvPr>
          <p:cNvSpPr/>
          <p:nvPr/>
        </p:nvSpPr>
        <p:spPr>
          <a:xfrm>
            <a:off x="17174511" y="3180104"/>
            <a:ext cx="1283066" cy="92333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571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B116100-50F6-3FE9-5E95-B53C9AB5DBEF}"/>
              </a:ext>
            </a:extLst>
          </p:cNvPr>
          <p:cNvSpPr/>
          <p:nvPr/>
        </p:nvSpPr>
        <p:spPr>
          <a:xfrm>
            <a:off x="17094952" y="3370301"/>
            <a:ext cx="1442184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lpGBT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F7F65C2-F327-5235-B997-D7434827F05F}"/>
              </a:ext>
            </a:extLst>
          </p:cNvPr>
          <p:cNvCxnSpPr>
            <a:cxnSpLocks/>
          </p:cNvCxnSpPr>
          <p:nvPr/>
        </p:nvCxnSpPr>
        <p:spPr>
          <a:xfrm>
            <a:off x="16104832" y="3592528"/>
            <a:ext cx="1044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headEnd type="arrow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3BD7980-CCD8-E265-E608-D2672E618277}"/>
              </a:ext>
            </a:extLst>
          </p:cNvPr>
          <p:cNvSpPr/>
          <p:nvPr/>
        </p:nvSpPr>
        <p:spPr>
          <a:xfrm>
            <a:off x="16225503" y="3753737"/>
            <a:ext cx="784225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cap="none" dirty="0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Control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Timing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56A3E48-D0D5-3BEF-E049-A113F83B8CF0}"/>
              </a:ext>
            </a:extLst>
          </p:cNvPr>
          <p:cNvCxnSpPr>
            <a:cxnSpLocks/>
          </p:cNvCxnSpPr>
          <p:nvPr/>
        </p:nvCxnSpPr>
        <p:spPr>
          <a:xfrm>
            <a:off x="18457577" y="3277537"/>
            <a:ext cx="3025535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1E7220EC-9456-6912-E27F-E02E7DA8A9E3}"/>
              </a:ext>
            </a:extLst>
          </p:cNvPr>
          <p:cNvSpPr/>
          <p:nvPr/>
        </p:nvSpPr>
        <p:spPr>
          <a:xfrm>
            <a:off x="18858795" y="2720257"/>
            <a:ext cx="2291855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cap="none" dirty="0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Control E-links Up (320/640/1280 Mbps)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F18F46C-3687-7818-0A6E-9B24B4E47343}"/>
              </a:ext>
            </a:extLst>
          </p:cNvPr>
          <p:cNvCxnSpPr>
            <a:cxnSpLocks/>
          </p:cNvCxnSpPr>
          <p:nvPr/>
        </p:nvCxnSpPr>
        <p:spPr>
          <a:xfrm>
            <a:off x="18457577" y="4039500"/>
            <a:ext cx="3025535" cy="0"/>
          </a:xfrm>
          <a:prstGeom prst="line">
            <a:avLst/>
          </a:prstGeom>
          <a:noFill/>
          <a:ln w="57150" cap="flat">
            <a:solidFill>
              <a:srgbClr val="0000FF"/>
            </a:solidFill>
            <a:prstDash val="solid"/>
            <a:miter lim="400000"/>
            <a:headEnd type="arrow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33B395F-7BEE-244B-EF37-881E41B54AA8}"/>
              </a:ext>
            </a:extLst>
          </p:cNvPr>
          <p:cNvSpPr/>
          <p:nvPr/>
        </p:nvSpPr>
        <p:spPr>
          <a:xfrm>
            <a:off x="18963443" y="4071845"/>
            <a:ext cx="1935310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cap="none" dirty="0">
                <a:solidFill>
                  <a:srgbClr val="0000FF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Timing E-links (80/160/320 Mbps)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ADDE455-D157-F3CB-60AE-E04C250467E2}"/>
              </a:ext>
            </a:extLst>
          </p:cNvPr>
          <p:cNvCxnSpPr>
            <a:cxnSpLocks/>
          </p:cNvCxnSpPr>
          <p:nvPr/>
        </p:nvCxnSpPr>
        <p:spPr>
          <a:xfrm>
            <a:off x="18457577" y="3416685"/>
            <a:ext cx="3025535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headEnd type="arrow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1BFBAD4F-1523-81DB-7115-7C0567648D39}"/>
              </a:ext>
            </a:extLst>
          </p:cNvPr>
          <p:cNvSpPr/>
          <p:nvPr/>
        </p:nvSpPr>
        <p:spPr>
          <a:xfrm>
            <a:off x="18891927" y="3442502"/>
            <a:ext cx="2291855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cap="none" dirty="0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Control E-links Down (80/160/320 Mbps)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538EA63-53F0-AF9E-8890-3F7EC3A25EE8}"/>
              </a:ext>
            </a:extLst>
          </p:cNvPr>
          <p:cNvCxnSpPr>
            <a:cxnSpLocks/>
          </p:cNvCxnSpPr>
          <p:nvPr/>
        </p:nvCxnSpPr>
        <p:spPr>
          <a:xfrm>
            <a:off x="15327323" y="2290250"/>
            <a:ext cx="6950920" cy="0"/>
          </a:xfrm>
          <a:prstGeom prst="line">
            <a:avLst/>
          </a:prstGeom>
          <a:noFill/>
          <a:ln w="57150" cap="flat">
            <a:solidFill>
              <a:schemeClr val="accent1">
                <a:lumMod val="75000"/>
              </a:schemeClr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822A8B6-5B73-D626-4BE4-AFA6C227D150}"/>
              </a:ext>
            </a:extLst>
          </p:cNvPr>
          <p:cNvCxnSpPr>
            <a:cxnSpLocks/>
          </p:cNvCxnSpPr>
          <p:nvPr/>
        </p:nvCxnSpPr>
        <p:spPr>
          <a:xfrm rot="16200000">
            <a:off x="14848743" y="2756257"/>
            <a:ext cx="972000" cy="0"/>
          </a:xfrm>
          <a:prstGeom prst="line">
            <a:avLst/>
          </a:prstGeom>
          <a:noFill/>
          <a:ln w="57150" cap="flat">
            <a:solidFill>
              <a:schemeClr val="accent1">
                <a:lumMod val="75000"/>
              </a:schemeClr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09FF703-8E84-8728-68C5-E851632F543A}"/>
              </a:ext>
            </a:extLst>
          </p:cNvPr>
          <p:cNvCxnSpPr>
            <a:cxnSpLocks/>
          </p:cNvCxnSpPr>
          <p:nvPr/>
        </p:nvCxnSpPr>
        <p:spPr>
          <a:xfrm rot="16200000">
            <a:off x="21615750" y="2902895"/>
            <a:ext cx="1260000" cy="0"/>
          </a:xfrm>
          <a:prstGeom prst="line">
            <a:avLst/>
          </a:prstGeom>
          <a:noFill/>
          <a:ln w="57150" cap="flat">
            <a:solidFill>
              <a:schemeClr val="accent1">
                <a:lumMod val="75000"/>
              </a:schemeClr>
            </a:solidFill>
            <a:prstDash val="solid"/>
            <a:miter lim="400000"/>
            <a:headEnd type="arrow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4BE574EB-7633-5F54-551F-4F751884D401}"/>
              </a:ext>
            </a:extLst>
          </p:cNvPr>
          <p:cNvSpPr/>
          <p:nvPr/>
        </p:nvSpPr>
        <p:spPr>
          <a:xfrm>
            <a:off x="19191257" y="1745529"/>
            <a:ext cx="2291855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b="1" cap="none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4 </a:t>
            </a:r>
            <a:r>
              <a:rPr lang="en-GB" sz="1600" b="1" cap="none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Symbol" panose="05050102010706020507" pitchFamily="18" charset="2"/>
              </a:rPr>
              <a:t> </a:t>
            </a:r>
            <a:r>
              <a:rPr lang="en-GB" sz="1600" b="1" cap="none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“Full-mode” Data Link 25 Gbps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3FFF277-E128-0AB8-800E-4D884E0FD65C}"/>
              </a:ext>
            </a:extLst>
          </p:cNvPr>
          <p:cNvSpPr/>
          <p:nvPr/>
        </p:nvSpPr>
        <p:spPr>
          <a:xfrm rot="20253639">
            <a:off x="18700218" y="5467422"/>
            <a:ext cx="2675269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b="1" cap="none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Usable PCIe bandwidth: 480 Gbps</a:t>
            </a:r>
          </a:p>
        </p:txBody>
      </p:sp>
      <p:pic>
        <p:nvPicPr>
          <p:cNvPr id="57" name="Picture 56" descr="A diagram of a firmware&#10;&#10;Description automatically generated">
            <a:extLst>
              <a:ext uri="{FF2B5EF4-FFF2-40B4-BE49-F238E27FC236}">
                <a16:creationId xmlns:a16="http://schemas.microsoft.com/office/drawing/2014/main" id="{7F8FDEA1-1008-8AAC-29ED-C8861A95AF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8" r="28541" b="14976"/>
          <a:stretch/>
        </p:blipFill>
        <p:spPr>
          <a:xfrm>
            <a:off x="13373199" y="7484404"/>
            <a:ext cx="8338268" cy="4630945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04EE3556-B921-5649-D4A1-D69E18B860BA}"/>
              </a:ext>
            </a:extLst>
          </p:cNvPr>
          <p:cNvSpPr txBox="1"/>
          <p:nvPr/>
        </p:nvSpPr>
        <p:spPr>
          <a:xfrm>
            <a:off x="15378196" y="6566960"/>
            <a:ext cx="5339983" cy="9643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 terms of firmware, some work would have to go into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01D3CC6-8A9F-FF45-335C-48734FF8566D}"/>
              </a:ext>
            </a:extLst>
          </p:cNvPr>
          <p:cNvCxnSpPr>
            <a:stCxn id="58" idx="2"/>
          </p:cNvCxnSpPr>
          <p:nvPr/>
        </p:nvCxnSpPr>
        <p:spPr>
          <a:xfrm flipH="1">
            <a:off x="14682555" y="7531327"/>
            <a:ext cx="3365633" cy="3894423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C6C2669-0C46-CD6B-A84D-59EC1A028220}"/>
              </a:ext>
            </a:extLst>
          </p:cNvPr>
          <p:cNvCxnSpPr>
            <a:cxnSpLocks/>
            <a:stCxn id="58" idx="2"/>
          </p:cNvCxnSpPr>
          <p:nvPr/>
        </p:nvCxnSpPr>
        <p:spPr>
          <a:xfrm>
            <a:off x="18048188" y="7531327"/>
            <a:ext cx="1309356" cy="560053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24" name="TextBox 1023">
            <a:extLst>
              <a:ext uri="{FF2B5EF4-FFF2-40B4-BE49-F238E27FC236}">
                <a16:creationId xmlns:a16="http://schemas.microsoft.com/office/drawing/2014/main" id="{E9C0421C-4126-F901-C796-CA80677F873E}"/>
              </a:ext>
            </a:extLst>
          </p:cNvPr>
          <p:cNvSpPr txBox="1"/>
          <p:nvPr/>
        </p:nvSpPr>
        <p:spPr>
          <a:xfrm rot="17989152">
            <a:off x="10040628" y="7979603"/>
            <a:ext cx="7220310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2400" b="1" cap="none" dirty="0">
                <a:solidFill>
                  <a:srgbClr val="0066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FELIX Software Low-Level Tools (</a:t>
            </a:r>
            <a:r>
              <a:rPr lang="en-US" sz="2000" b="1" i="1" cap="none" dirty="0">
                <a:solidFill>
                  <a:srgbClr val="0066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developed at </a:t>
            </a:r>
            <a:r>
              <a:rPr lang="en-US" sz="2000" b="1" i="1" cap="none" dirty="0" err="1">
                <a:solidFill>
                  <a:srgbClr val="0066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Nikhef</a:t>
            </a:r>
            <a:r>
              <a:rPr lang="en-US" sz="2000" b="1" i="1" cap="none" dirty="0">
                <a:solidFill>
                  <a:srgbClr val="0066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 and analogous to SPIDR tools</a:t>
            </a:r>
            <a:r>
              <a:rPr lang="en-US" sz="2400" b="1" cap="none" dirty="0">
                <a:solidFill>
                  <a:srgbClr val="0066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) would give a head-start in control &amp; readout in early test phase, before dedicated software is produced</a:t>
            </a:r>
          </a:p>
        </p:txBody>
      </p:sp>
    </p:spTree>
    <p:extLst>
      <p:ext uri="{BB962C8B-B14F-4D97-AF65-F5344CB8AC3E}">
        <p14:creationId xmlns:p14="http://schemas.microsoft.com/office/powerpoint/2010/main" val="285414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4" grpId="0" animBg="1"/>
      <p:bldP spid="33" grpId="0"/>
      <p:bldP spid="35" grpId="0" animBg="1"/>
      <p:bldP spid="36" grpId="0"/>
      <p:bldP spid="38" grpId="0"/>
      <p:bldP spid="42" grpId="0"/>
      <p:bldP spid="44" grpId="0"/>
      <p:bldP spid="46" grpId="0"/>
      <p:bldP spid="52" grpId="0"/>
      <p:bldP spid="53" grpId="0"/>
      <p:bldP spid="58" grpId="0"/>
      <p:bldP spid="10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2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7229EAEF-497A-41E3-A918-1B01C69E2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1077218"/>
          </a:xfrm>
        </p:spPr>
        <p:txBody>
          <a:bodyPr/>
          <a:lstStyle/>
          <a:p>
            <a:pPr algn="ctr"/>
            <a:r>
              <a:rPr lang="en-US" dirty="0">
                <a:sym typeface="Symbol" panose="05050102010706020507" pitchFamily="18" charset="2"/>
              </a:rPr>
              <a:t>The </a:t>
            </a:r>
            <a:r>
              <a:rPr lang="en-US" dirty="0" err="1">
                <a:sym typeface="Symbol" panose="05050102010706020507" pitchFamily="18" charset="2"/>
              </a:rPr>
              <a:t>Nikhef</a:t>
            </a:r>
            <a:r>
              <a:rPr lang="en-US" dirty="0">
                <a:sym typeface="Symbol" panose="05050102010706020507" pitchFamily="18" charset="2"/>
              </a:rPr>
              <a:t> Group </a:t>
            </a:r>
            <a:r>
              <a:rPr lang="en-US" sz="6000" dirty="0">
                <a:sym typeface="Symbol" panose="05050102010706020507" pitchFamily="18" charset="2"/>
              </a:rPr>
              <a:t>working on the ATLAS FELIX Readout</a:t>
            </a:r>
            <a:endParaRPr lang="en-US" sz="6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EE46BF-8CAC-D5FE-F642-E7D3968E9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408" y="2919887"/>
            <a:ext cx="3713730" cy="4901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1432D0-F357-5519-96A8-0455C00E9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6273" y="1933640"/>
            <a:ext cx="3392934" cy="4231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06157C-67CA-73D0-5742-FECD66E33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4064" y="7392493"/>
            <a:ext cx="3489726" cy="3796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F33549-3B9E-B43F-312A-FA0839151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220" y="6459073"/>
            <a:ext cx="2990335" cy="4508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C5C6094-22AD-2D3E-AD75-4CE890BF4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7363" y="1611437"/>
            <a:ext cx="2916690" cy="4375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47EA77F-8C44-6D9F-5763-5F307A35FD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6148" y="1933640"/>
            <a:ext cx="2895301" cy="3575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65AA9A2-1649-FBE2-3817-3F07BE0C10D9}"/>
              </a:ext>
            </a:extLst>
          </p:cNvPr>
          <p:cNvSpPr txBox="1"/>
          <p:nvPr/>
        </p:nvSpPr>
        <p:spPr>
          <a:xfrm>
            <a:off x="324729" y="11098953"/>
            <a:ext cx="563295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Antonio Pellegrino (physicist)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3DC7EF-B217-6C19-FEDF-C1A17BF17231}"/>
              </a:ext>
            </a:extLst>
          </p:cNvPr>
          <p:cNvSpPr txBox="1"/>
          <p:nvPr/>
        </p:nvSpPr>
        <p:spPr>
          <a:xfrm>
            <a:off x="815476" y="5720065"/>
            <a:ext cx="471122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Jos Vermeulen (physicist)</a:t>
            </a:r>
            <a:endParaRPr lang="en-US" sz="2400" b="1" cap="none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C028B1-1D53-FDA2-8C69-4509CC9F39B4}"/>
              </a:ext>
            </a:extLst>
          </p:cNvPr>
          <p:cNvSpPr txBox="1"/>
          <p:nvPr/>
        </p:nvSpPr>
        <p:spPr>
          <a:xfrm>
            <a:off x="5390641" y="8118314"/>
            <a:ext cx="489557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Frans Schreuder (engineer)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cap="none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Firmware coordinator</a:t>
            </a:r>
            <a:endParaRPr kumimoji="0" lang="en-US" sz="2400" b="1" i="0" u="none" strike="noStrike" cap="none" spc="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1BCA02-A5A7-F4CB-FFC5-DF71330EBBB1}"/>
              </a:ext>
            </a:extLst>
          </p:cNvPr>
          <p:cNvSpPr txBox="1"/>
          <p:nvPr/>
        </p:nvSpPr>
        <p:spPr>
          <a:xfrm>
            <a:off x="10087429" y="6256553"/>
            <a:ext cx="489557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Nayib </a:t>
            </a:r>
            <a:r>
              <a:rPr kumimoji="0" lang="en-US" sz="2400" b="1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Boukadida</a:t>
            </a: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 (engineer)</a:t>
            </a: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Firmware (e.g. Interlaken)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B34AF1-A0BA-BE4E-02F9-CEDD7C471220}"/>
              </a:ext>
            </a:extLst>
          </p:cNvPr>
          <p:cNvSpPr txBox="1"/>
          <p:nvPr/>
        </p:nvSpPr>
        <p:spPr>
          <a:xfrm>
            <a:off x="9571385" y="11254460"/>
            <a:ext cx="6554679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Melvin </a:t>
            </a:r>
            <a:r>
              <a:rPr kumimoji="0" lang="en-US" sz="2400" b="1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Leguijt</a:t>
            </a: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 (engineer)</a:t>
            </a: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cap="none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Firmware (e.g. Timing distribution)</a:t>
            </a:r>
            <a:endParaRPr kumimoji="0" lang="en-US" sz="2400" b="1" i="0" u="none" strike="noStrike" cap="none" spc="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7B59F6-112B-1C2C-FD66-A3E959FEAA1C}"/>
              </a:ext>
            </a:extLst>
          </p:cNvPr>
          <p:cNvSpPr txBox="1"/>
          <p:nvPr/>
        </p:nvSpPr>
        <p:spPr>
          <a:xfrm>
            <a:off x="15590084" y="6179306"/>
            <a:ext cx="581729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Henk </a:t>
            </a:r>
            <a:r>
              <a:rPr kumimoji="0" lang="en-US" sz="2400" b="1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Boterenbrood</a:t>
            </a: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(engineer)</a:t>
            </a: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Software (e.g. low-level tools)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59E04A-F80E-8DD7-80EE-8401E5CFE466}"/>
              </a:ext>
            </a:extLst>
          </p:cNvPr>
          <p:cNvSpPr txBox="1"/>
          <p:nvPr/>
        </p:nvSpPr>
        <p:spPr>
          <a:xfrm>
            <a:off x="17875708" y="11150249"/>
            <a:ext cx="581729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Britt Reijnders(engineer)</a:t>
            </a:r>
          </a:p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Arial"/>
              </a:rPr>
              <a:t>Software (e.g. low-level tools)</a:t>
            </a:r>
          </a:p>
        </p:txBody>
      </p:sp>
      <p:pic>
        <p:nvPicPr>
          <p:cNvPr id="1026" name="Picture 2" descr="Britt Reijnders - Nikhef (Nationaal instituut voor ...">
            <a:extLst>
              <a:ext uri="{FF2B5EF4-FFF2-40B4-BE49-F238E27FC236}">
                <a16:creationId xmlns:a16="http://schemas.microsoft.com/office/drawing/2014/main" id="{D2E7F863-7487-531E-1875-6E07DF01C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8733" y="7437865"/>
            <a:ext cx="3661088" cy="3661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397089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EAF76-0676-FEAD-1829-B8F0E009C7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08A5234-D39A-2C16-36A6-188B16B0AA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3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DAACBEDA-5768-9514-E61C-A6AEFA8B7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28955-5F87-B421-1993-F84A7FE514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1077218"/>
          </a:xfrm>
        </p:spPr>
        <p:txBody>
          <a:bodyPr/>
          <a:lstStyle/>
          <a:p>
            <a:pPr algn="ctr"/>
            <a:r>
              <a:rPr lang="en-US" dirty="0">
                <a:sym typeface="Symbol" panose="05050102010706020507" pitchFamily="18" charset="2"/>
              </a:rPr>
              <a:t>Our role in the ATLAS FELIX project</a:t>
            </a:r>
            <a:endParaRPr lang="en-US" sz="6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98CA59-A490-E986-B273-4ECAC20D477F}"/>
              </a:ext>
            </a:extLst>
          </p:cNvPr>
          <p:cNvSpPr txBox="1"/>
          <p:nvPr/>
        </p:nvSpPr>
        <p:spPr>
          <a:xfrm>
            <a:off x="704850" y="2003486"/>
            <a:ext cx="2171748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As you could deduce from the previous slide, we mostly work on the development of firmware and software…</a:t>
            </a:r>
            <a:endParaRPr lang="en-US" sz="32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3AD1FD-0701-980E-10BF-FEC9E5EB698B}"/>
              </a:ext>
            </a:extLst>
          </p:cNvPr>
          <p:cNvSpPr txBox="1"/>
          <p:nvPr/>
        </p:nvSpPr>
        <p:spPr>
          <a:xfrm>
            <a:off x="1592746" y="2849740"/>
            <a:ext cx="1104789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… with some occasional “excursion” on hardware, e.g.</a:t>
            </a:r>
            <a:endParaRPr lang="en-US" sz="32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9934D5-1CDE-3371-A2D2-003DB000A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56" y="3677889"/>
            <a:ext cx="8161475" cy="6644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C21F30FA-B2D4-D4C9-ABE2-C31415BFF770}"/>
              </a:ext>
            </a:extLst>
          </p:cNvPr>
          <p:cNvSpPr/>
          <p:nvPr/>
        </p:nvSpPr>
        <p:spPr>
          <a:xfrm>
            <a:off x="5379416" y="4976606"/>
            <a:ext cx="3657600" cy="1643270"/>
          </a:xfrm>
          <a:prstGeom prst="wedgeEllipseCallout">
            <a:avLst/>
          </a:prstGeom>
          <a:solidFill>
            <a:schemeClr val="tx1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C910C0-12AB-8090-9533-DC1CAEB8639E}"/>
              </a:ext>
            </a:extLst>
          </p:cNvPr>
          <p:cNvSpPr txBox="1"/>
          <p:nvPr/>
        </p:nvSpPr>
        <p:spPr>
          <a:xfrm>
            <a:off x="5609879" y="5285280"/>
            <a:ext cx="3519902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Detector support: </a:t>
            </a:r>
            <a:r>
              <a:rPr lang="en-US" sz="20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VLDB+ </a:t>
            </a:r>
            <a:r>
              <a:rPr kumimoji="0" lang="en-US" sz="20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adapter board for </a:t>
            </a:r>
            <a:r>
              <a:rPr kumimoji="0" lang="en-US" sz="2000" b="1" i="0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ITk</a:t>
            </a:r>
            <a:r>
              <a:rPr kumimoji="0" lang="en-US" sz="20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 strips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(Mesfin </a:t>
            </a:r>
            <a:r>
              <a:rPr kumimoji="0" lang="en-US" sz="1800" b="1" i="1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 </a:t>
            </a:r>
            <a:r>
              <a:rPr kumimoji="0" lang="en-US" sz="1800" b="1" i="1" u="none" strike="noStrike" cap="none" spc="0" normalizeH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Gebyehu</a:t>
            </a:r>
            <a:r>
              <a:rPr lang="en-US" sz="1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)</a:t>
            </a:r>
          </a:p>
        </p:txBody>
      </p:sp>
      <p:pic>
        <p:nvPicPr>
          <p:cNvPr id="28" name="Picture 27" descr="A green circuit board with wires&#10;&#10;Description automatically generated">
            <a:extLst>
              <a:ext uri="{FF2B5EF4-FFF2-40B4-BE49-F238E27FC236}">
                <a16:creationId xmlns:a16="http://schemas.microsoft.com/office/drawing/2014/main" id="{F3168363-9B7F-3FD6-96A1-A825E643D2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293" y="3639459"/>
            <a:ext cx="8961611" cy="6721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Speech Bubble: Oval 28">
            <a:extLst>
              <a:ext uri="{FF2B5EF4-FFF2-40B4-BE49-F238E27FC236}">
                <a16:creationId xmlns:a16="http://schemas.microsoft.com/office/drawing/2014/main" id="{EC24D407-DEA4-6730-F9BD-0D9B2F2FBC94}"/>
              </a:ext>
            </a:extLst>
          </p:cNvPr>
          <p:cNvSpPr/>
          <p:nvPr/>
        </p:nvSpPr>
        <p:spPr>
          <a:xfrm>
            <a:off x="14980628" y="4002573"/>
            <a:ext cx="4539823" cy="1643270"/>
          </a:xfrm>
          <a:prstGeom prst="wedgeEllipseCallout">
            <a:avLst/>
          </a:prstGeom>
          <a:solidFill>
            <a:schemeClr val="tx1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266289-9522-FF24-9354-D953123ABDAE}"/>
              </a:ext>
            </a:extLst>
          </p:cNvPr>
          <p:cNvSpPr txBox="1"/>
          <p:nvPr/>
        </p:nvSpPr>
        <p:spPr>
          <a:xfrm>
            <a:off x="15568901" y="4172748"/>
            <a:ext cx="3793492" cy="13029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FELIX development: </a:t>
            </a:r>
            <a:r>
              <a:rPr lang="en-US" sz="20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FMC mezzanine supporting 2</a:t>
            </a:r>
            <a:r>
              <a:rPr lang="en-US" sz="20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12 (Rx/Tx) Fireflies up to 25 Gbps</a:t>
            </a:r>
            <a:endParaRPr kumimoji="0" lang="en-US" sz="2000" b="1" i="0" u="none" strike="noStrike" cap="none" spc="0" normalizeH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cs typeface="Courier New" panose="02070309020205020404" pitchFamily="49" charset="0"/>
              <a:sym typeface="Arial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(Bas </a:t>
            </a:r>
            <a:r>
              <a:rPr kumimoji="0" lang="en-US" sz="1800" b="1" i="1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cs typeface="Courier New" panose="02070309020205020404" pitchFamily="49" charset="0"/>
                <a:sym typeface="Arial"/>
              </a:rPr>
              <a:t> van der Heijden</a:t>
            </a:r>
            <a:r>
              <a:rPr lang="en-US" sz="1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9C86A-9852-3065-EFBE-AA4505AB28B2}"/>
              </a:ext>
            </a:extLst>
          </p:cNvPr>
          <p:cNvSpPr txBox="1"/>
          <p:nvPr/>
        </p:nvSpPr>
        <p:spPr>
          <a:xfrm>
            <a:off x="1592746" y="11071962"/>
            <a:ext cx="1473480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Fair to say we work in close collaboration with the hardware developers at</a:t>
            </a:r>
          </a:p>
        </p:txBody>
      </p:sp>
      <p:pic>
        <p:nvPicPr>
          <p:cNvPr id="32" name="Picture 31" descr="BNL | Brand Center | Logo">
            <a:extLst>
              <a:ext uri="{FF2B5EF4-FFF2-40B4-BE49-F238E27FC236}">
                <a16:creationId xmlns:a16="http://schemas.microsoft.com/office/drawing/2014/main" id="{5251FBA6-5B2A-8233-DC76-F4613C50A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2843" y="11011845"/>
            <a:ext cx="3132000" cy="77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512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3" grpId="0"/>
      <p:bldP spid="29" grpId="0" animBg="1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C5348-E99F-71BF-8B4B-D66C9807F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5F2FAB4-13C2-1532-2D67-B53D9F2C705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4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502AE1D7-2066-E1AE-9C27-22C2056CFE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AE85A-F8B1-F5B2-B160-7A16BF683B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1077218"/>
          </a:xfrm>
        </p:spPr>
        <p:txBody>
          <a:bodyPr/>
          <a:lstStyle/>
          <a:p>
            <a:pPr algn="ctr"/>
            <a:r>
              <a:rPr lang="en-US" dirty="0">
                <a:sym typeface="Symbol" panose="05050102010706020507" pitchFamily="18" charset="2"/>
              </a:rPr>
              <a:t>Back-End Card “FLX-182”</a:t>
            </a:r>
            <a:endParaRPr lang="en-US" sz="6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2C78CE8-DAE5-462D-A10E-844237E2D5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87"/>
          <a:stretch/>
        </p:blipFill>
        <p:spPr>
          <a:xfrm>
            <a:off x="366986" y="1824588"/>
            <a:ext cx="4344963" cy="101987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3E4CED-668E-709F-E069-B1CA09BE62E6}"/>
              </a:ext>
            </a:extLst>
          </p:cNvPr>
          <p:cNvSpPr txBox="1"/>
          <p:nvPr/>
        </p:nvSpPr>
        <p:spPr>
          <a:xfrm>
            <a:off x="5225034" y="1963577"/>
            <a:ext cx="11384527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Interface to FE: 2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12 Tx + 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2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12 Rx links of up to 25 Gbps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Samtec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FireFly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transceivers  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7CF2087-B7B2-6CA1-272A-F1BEC5EB8474}"/>
              </a:ext>
            </a:extLst>
          </p:cNvPr>
          <p:cNvSpPr/>
          <p:nvPr/>
        </p:nvSpPr>
        <p:spPr>
          <a:xfrm>
            <a:off x="1070457" y="4616047"/>
            <a:ext cx="2902226" cy="2584173"/>
          </a:xfrm>
          <a:custGeom>
            <a:avLst/>
            <a:gdLst>
              <a:gd name="connsiteX0" fmla="*/ 477078 w 2902226"/>
              <a:gd name="connsiteY0" fmla="*/ 159026 h 2584173"/>
              <a:gd name="connsiteX1" fmla="*/ 477078 w 2902226"/>
              <a:gd name="connsiteY1" fmla="*/ 159026 h 2584173"/>
              <a:gd name="connsiteX2" fmla="*/ 291547 w 2902226"/>
              <a:gd name="connsiteY2" fmla="*/ 212034 h 2584173"/>
              <a:gd name="connsiteX3" fmla="*/ 198782 w 2902226"/>
              <a:gd name="connsiteY3" fmla="*/ 291547 h 2584173"/>
              <a:gd name="connsiteX4" fmla="*/ 172278 w 2902226"/>
              <a:gd name="connsiteY4" fmla="*/ 371060 h 2584173"/>
              <a:gd name="connsiteX5" fmla="*/ 132521 w 2902226"/>
              <a:gd name="connsiteY5" fmla="*/ 609600 h 2584173"/>
              <a:gd name="connsiteX6" fmla="*/ 0 w 2902226"/>
              <a:gd name="connsiteY6" fmla="*/ 874643 h 2584173"/>
              <a:gd name="connsiteX7" fmla="*/ 26504 w 2902226"/>
              <a:gd name="connsiteY7" fmla="*/ 967408 h 2584173"/>
              <a:gd name="connsiteX8" fmla="*/ 106017 w 2902226"/>
              <a:gd name="connsiteY8" fmla="*/ 1020417 h 2584173"/>
              <a:gd name="connsiteX9" fmla="*/ 384313 w 2902226"/>
              <a:gd name="connsiteY9" fmla="*/ 1179443 h 2584173"/>
              <a:gd name="connsiteX10" fmla="*/ 304800 w 2902226"/>
              <a:gd name="connsiteY10" fmla="*/ 1338469 h 2584173"/>
              <a:gd name="connsiteX11" fmla="*/ 225287 w 2902226"/>
              <a:gd name="connsiteY11" fmla="*/ 1444487 h 2584173"/>
              <a:gd name="connsiteX12" fmla="*/ 331304 w 2902226"/>
              <a:gd name="connsiteY12" fmla="*/ 2186608 h 2584173"/>
              <a:gd name="connsiteX13" fmla="*/ 702365 w 2902226"/>
              <a:gd name="connsiteY13" fmla="*/ 2570921 h 2584173"/>
              <a:gd name="connsiteX14" fmla="*/ 2199860 w 2902226"/>
              <a:gd name="connsiteY14" fmla="*/ 2584173 h 2584173"/>
              <a:gd name="connsiteX15" fmla="*/ 2650434 w 2902226"/>
              <a:gd name="connsiteY15" fmla="*/ 2372139 h 2584173"/>
              <a:gd name="connsiteX16" fmla="*/ 2862469 w 2902226"/>
              <a:gd name="connsiteY16" fmla="*/ 2067339 h 2584173"/>
              <a:gd name="connsiteX17" fmla="*/ 2888973 w 2902226"/>
              <a:gd name="connsiteY17" fmla="*/ 1895060 h 2584173"/>
              <a:gd name="connsiteX18" fmla="*/ 2902226 w 2902226"/>
              <a:gd name="connsiteY18" fmla="*/ 914400 h 2584173"/>
              <a:gd name="connsiteX19" fmla="*/ 2888973 w 2902226"/>
              <a:gd name="connsiteY19" fmla="*/ 742121 h 2584173"/>
              <a:gd name="connsiteX20" fmla="*/ 2650434 w 2902226"/>
              <a:gd name="connsiteY20" fmla="*/ 92765 h 2584173"/>
              <a:gd name="connsiteX21" fmla="*/ 1510747 w 2902226"/>
              <a:gd name="connsiteY21" fmla="*/ 0 h 2584173"/>
              <a:gd name="connsiteX22" fmla="*/ 596347 w 2902226"/>
              <a:gd name="connsiteY22" fmla="*/ 132521 h 258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02226" h="2584173">
                <a:moveTo>
                  <a:pt x="477078" y="159026"/>
                </a:moveTo>
                <a:lnTo>
                  <a:pt x="477078" y="159026"/>
                </a:lnTo>
                <a:cubicBezTo>
                  <a:pt x="415234" y="176695"/>
                  <a:pt x="349618" y="184382"/>
                  <a:pt x="291547" y="212034"/>
                </a:cubicBezTo>
                <a:cubicBezTo>
                  <a:pt x="254777" y="229543"/>
                  <a:pt x="223218" y="258966"/>
                  <a:pt x="198782" y="291547"/>
                </a:cubicBezTo>
                <a:cubicBezTo>
                  <a:pt x="182019" y="313897"/>
                  <a:pt x="177976" y="343709"/>
                  <a:pt x="172278" y="371060"/>
                </a:cubicBezTo>
                <a:cubicBezTo>
                  <a:pt x="155837" y="449976"/>
                  <a:pt x="158613" y="533330"/>
                  <a:pt x="132521" y="609600"/>
                </a:cubicBezTo>
                <a:cubicBezTo>
                  <a:pt x="100549" y="703058"/>
                  <a:pt x="44174" y="786295"/>
                  <a:pt x="0" y="874643"/>
                </a:cubicBezTo>
                <a:cubicBezTo>
                  <a:pt x="8835" y="905565"/>
                  <a:pt x="7589" y="941400"/>
                  <a:pt x="26504" y="967408"/>
                </a:cubicBezTo>
                <a:cubicBezTo>
                  <a:pt x="45240" y="993170"/>
                  <a:pt x="78171" y="1004947"/>
                  <a:pt x="106017" y="1020417"/>
                </a:cubicBezTo>
                <a:cubicBezTo>
                  <a:pt x="408668" y="1188557"/>
                  <a:pt x="134392" y="1012830"/>
                  <a:pt x="384313" y="1179443"/>
                </a:cubicBezTo>
                <a:cubicBezTo>
                  <a:pt x="357095" y="1242950"/>
                  <a:pt x="344495" y="1283888"/>
                  <a:pt x="304800" y="1338469"/>
                </a:cubicBezTo>
                <a:cubicBezTo>
                  <a:pt x="211893" y="1466217"/>
                  <a:pt x="259786" y="1375486"/>
                  <a:pt x="225287" y="1444487"/>
                </a:cubicBezTo>
                <a:lnTo>
                  <a:pt x="331304" y="2186608"/>
                </a:lnTo>
                <a:lnTo>
                  <a:pt x="702365" y="2570921"/>
                </a:lnTo>
                <a:lnTo>
                  <a:pt x="2199860" y="2584173"/>
                </a:lnTo>
                <a:lnTo>
                  <a:pt x="2650434" y="2372139"/>
                </a:lnTo>
                <a:lnTo>
                  <a:pt x="2862469" y="2067339"/>
                </a:lnTo>
                <a:lnTo>
                  <a:pt x="2888973" y="1895060"/>
                </a:lnTo>
                <a:lnTo>
                  <a:pt x="2902226" y="914400"/>
                </a:lnTo>
                <a:lnTo>
                  <a:pt x="2888973" y="742121"/>
                </a:lnTo>
                <a:lnTo>
                  <a:pt x="2650434" y="92765"/>
                </a:lnTo>
                <a:lnTo>
                  <a:pt x="1510747" y="0"/>
                </a:lnTo>
                <a:lnTo>
                  <a:pt x="596347" y="132521"/>
                </a:lnTo>
              </a:path>
            </a:pathLst>
          </a:custGeom>
          <a:solidFill>
            <a:srgbClr val="F5A7B1">
              <a:alpha val="40000"/>
            </a:srgb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5D5FDF-538C-0F56-5FF6-817AD66D27BD}"/>
              </a:ext>
            </a:extLst>
          </p:cNvPr>
          <p:cNvSpPr/>
          <p:nvPr/>
        </p:nvSpPr>
        <p:spPr>
          <a:xfrm>
            <a:off x="1176474" y="7239977"/>
            <a:ext cx="2279374" cy="874643"/>
          </a:xfrm>
          <a:custGeom>
            <a:avLst/>
            <a:gdLst>
              <a:gd name="connsiteX0" fmla="*/ 0 w 2279374"/>
              <a:gd name="connsiteY0" fmla="*/ 0 h 874643"/>
              <a:gd name="connsiteX1" fmla="*/ 0 w 2279374"/>
              <a:gd name="connsiteY1" fmla="*/ 0 h 874643"/>
              <a:gd name="connsiteX2" fmla="*/ 39756 w 2279374"/>
              <a:gd name="connsiteY2" fmla="*/ 530087 h 874643"/>
              <a:gd name="connsiteX3" fmla="*/ 92765 w 2279374"/>
              <a:gd name="connsiteY3" fmla="*/ 795130 h 874643"/>
              <a:gd name="connsiteX4" fmla="*/ 26504 w 2279374"/>
              <a:gd name="connsiteY4" fmla="*/ 834887 h 874643"/>
              <a:gd name="connsiteX5" fmla="*/ 569843 w 2279374"/>
              <a:gd name="connsiteY5" fmla="*/ 821635 h 874643"/>
              <a:gd name="connsiteX6" fmla="*/ 1431235 w 2279374"/>
              <a:gd name="connsiteY6" fmla="*/ 861391 h 874643"/>
              <a:gd name="connsiteX7" fmla="*/ 2120348 w 2279374"/>
              <a:gd name="connsiteY7" fmla="*/ 874643 h 874643"/>
              <a:gd name="connsiteX8" fmla="*/ 2239617 w 2279374"/>
              <a:gd name="connsiteY8" fmla="*/ 808383 h 874643"/>
              <a:gd name="connsiteX9" fmla="*/ 2279374 w 2279374"/>
              <a:gd name="connsiteY9" fmla="*/ 463826 h 874643"/>
              <a:gd name="connsiteX10" fmla="*/ 2186609 w 2279374"/>
              <a:gd name="connsiteY10" fmla="*/ 26504 h 874643"/>
              <a:gd name="connsiteX11" fmla="*/ 424070 w 2279374"/>
              <a:gd name="connsiteY11" fmla="*/ 0 h 874643"/>
              <a:gd name="connsiteX12" fmla="*/ 0 w 2279374"/>
              <a:gd name="connsiteY12" fmla="*/ 0 h 87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79374" h="874643">
                <a:moveTo>
                  <a:pt x="0" y="0"/>
                </a:moveTo>
                <a:lnTo>
                  <a:pt x="0" y="0"/>
                </a:lnTo>
                <a:cubicBezTo>
                  <a:pt x="13252" y="176696"/>
                  <a:pt x="19223" y="354089"/>
                  <a:pt x="39756" y="530087"/>
                </a:cubicBezTo>
                <a:cubicBezTo>
                  <a:pt x="50197" y="619577"/>
                  <a:pt x="101307" y="705439"/>
                  <a:pt x="92765" y="795130"/>
                </a:cubicBezTo>
                <a:cubicBezTo>
                  <a:pt x="77294" y="957577"/>
                  <a:pt x="-25888" y="730103"/>
                  <a:pt x="26504" y="834887"/>
                </a:cubicBezTo>
                <a:lnTo>
                  <a:pt x="569843" y="821635"/>
                </a:lnTo>
                <a:lnTo>
                  <a:pt x="1431235" y="861391"/>
                </a:lnTo>
                <a:lnTo>
                  <a:pt x="2120348" y="874643"/>
                </a:lnTo>
                <a:lnTo>
                  <a:pt x="2239617" y="808383"/>
                </a:lnTo>
                <a:lnTo>
                  <a:pt x="2279374" y="463826"/>
                </a:lnTo>
                <a:lnTo>
                  <a:pt x="2186609" y="26504"/>
                </a:lnTo>
                <a:lnTo>
                  <a:pt x="424070" y="0"/>
                </a:lnTo>
                <a:lnTo>
                  <a:pt x="0" y="0"/>
                </a:lnTo>
                <a:close/>
              </a:path>
            </a:pathLst>
          </a:custGeom>
          <a:solidFill>
            <a:srgbClr val="F5A7B1">
              <a:alpha val="40000"/>
            </a:srgb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1F14EF-B90C-0613-E705-1F35ECEB0139}"/>
              </a:ext>
            </a:extLst>
          </p:cNvPr>
          <p:cNvSpPr txBox="1"/>
          <p:nvPr/>
        </p:nvSpPr>
        <p:spPr>
          <a:xfrm>
            <a:off x="5231368" y="3258643"/>
            <a:ext cx="1683053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Interface to Timing and Trigger: 4 Rx + 4 Tx dedicated to the Local Trigger Interface</a:t>
            </a:r>
            <a:endParaRPr lang="en-US" sz="32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  <a:sym typeface="Symbol" panose="05050102010706020507" pitchFamily="18" charset="2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Samtec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FireFly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transceiver  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13FE4B1-D42B-7F98-5E37-114A9253FB2B}"/>
              </a:ext>
            </a:extLst>
          </p:cNvPr>
          <p:cNvSpPr/>
          <p:nvPr/>
        </p:nvSpPr>
        <p:spPr>
          <a:xfrm>
            <a:off x="3455848" y="7259855"/>
            <a:ext cx="516835" cy="874643"/>
          </a:xfrm>
          <a:custGeom>
            <a:avLst/>
            <a:gdLst>
              <a:gd name="connsiteX0" fmla="*/ 0 w 2279374"/>
              <a:gd name="connsiteY0" fmla="*/ 0 h 874643"/>
              <a:gd name="connsiteX1" fmla="*/ 0 w 2279374"/>
              <a:gd name="connsiteY1" fmla="*/ 0 h 874643"/>
              <a:gd name="connsiteX2" fmla="*/ 39756 w 2279374"/>
              <a:gd name="connsiteY2" fmla="*/ 530087 h 874643"/>
              <a:gd name="connsiteX3" fmla="*/ 92765 w 2279374"/>
              <a:gd name="connsiteY3" fmla="*/ 795130 h 874643"/>
              <a:gd name="connsiteX4" fmla="*/ 26504 w 2279374"/>
              <a:gd name="connsiteY4" fmla="*/ 834887 h 874643"/>
              <a:gd name="connsiteX5" fmla="*/ 569843 w 2279374"/>
              <a:gd name="connsiteY5" fmla="*/ 821635 h 874643"/>
              <a:gd name="connsiteX6" fmla="*/ 1431235 w 2279374"/>
              <a:gd name="connsiteY6" fmla="*/ 861391 h 874643"/>
              <a:gd name="connsiteX7" fmla="*/ 2120348 w 2279374"/>
              <a:gd name="connsiteY7" fmla="*/ 874643 h 874643"/>
              <a:gd name="connsiteX8" fmla="*/ 2239617 w 2279374"/>
              <a:gd name="connsiteY8" fmla="*/ 808383 h 874643"/>
              <a:gd name="connsiteX9" fmla="*/ 2279374 w 2279374"/>
              <a:gd name="connsiteY9" fmla="*/ 463826 h 874643"/>
              <a:gd name="connsiteX10" fmla="*/ 2186609 w 2279374"/>
              <a:gd name="connsiteY10" fmla="*/ 26504 h 874643"/>
              <a:gd name="connsiteX11" fmla="*/ 424070 w 2279374"/>
              <a:gd name="connsiteY11" fmla="*/ 0 h 874643"/>
              <a:gd name="connsiteX12" fmla="*/ 0 w 2279374"/>
              <a:gd name="connsiteY12" fmla="*/ 0 h 87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79374" h="874643">
                <a:moveTo>
                  <a:pt x="0" y="0"/>
                </a:moveTo>
                <a:lnTo>
                  <a:pt x="0" y="0"/>
                </a:lnTo>
                <a:cubicBezTo>
                  <a:pt x="13252" y="176696"/>
                  <a:pt x="19223" y="354089"/>
                  <a:pt x="39756" y="530087"/>
                </a:cubicBezTo>
                <a:cubicBezTo>
                  <a:pt x="50197" y="619577"/>
                  <a:pt x="101307" y="705439"/>
                  <a:pt x="92765" y="795130"/>
                </a:cubicBezTo>
                <a:cubicBezTo>
                  <a:pt x="77294" y="957577"/>
                  <a:pt x="-25888" y="730103"/>
                  <a:pt x="26504" y="834887"/>
                </a:cubicBezTo>
                <a:lnTo>
                  <a:pt x="569843" y="821635"/>
                </a:lnTo>
                <a:lnTo>
                  <a:pt x="1431235" y="861391"/>
                </a:lnTo>
                <a:lnTo>
                  <a:pt x="2120348" y="874643"/>
                </a:lnTo>
                <a:lnTo>
                  <a:pt x="2239617" y="808383"/>
                </a:lnTo>
                <a:lnTo>
                  <a:pt x="2279374" y="463826"/>
                </a:lnTo>
                <a:lnTo>
                  <a:pt x="2186609" y="26504"/>
                </a:lnTo>
                <a:lnTo>
                  <a:pt x="424070" y="0"/>
                </a:lnTo>
                <a:lnTo>
                  <a:pt x="0" y="0"/>
                </a:lnTo>
                <a:close/>
              </a:path>
            </a:pathLst>
          </a:custGeom>
          <a:solidFill>
            <a:srgbClr val="F5A7B1">
              <a:alpha val="40000"/>
            </a:srgb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3BECB6-9FAF-7A59-0160-2C38A56835B8}"/>
              </a:ext>
            </a:extLst>
          </p:cNvPr>
          <p:cNvSpPr/>
          <p:nvPr/>
        </p:nvSpPr>
        <p:spPr>
          <a:xfrm rot="16200000">
            <a:off x="-354291" y="5262865"/>
            <a:ext cx="2785636" cy="612000"/>
          </a:xfrm>
          <a:custGeom>
            <a:avLst/>
            <a:gdLst>
              <a:gd name="connsiteX0" fmla="*/ 0 w 2279374"/>
              <a:gd name="connsiteY0" fmla="*/ 0 h 874643"/>
              <a:gd name="connsiteX1" fmla="*/ 0 w 2279374"/>
              <a:gd name="connsiteY1" fmla="*/ 0 h 874643"/>
              <a:gd name="connsiteX2" fmla="*/ 39756 w 2279374"/>
              <a:gd name="connsiteY2" fmla="*/ 530087 h 874643"/>
              <a:gd name="connsiteX3" fmla="*/ 92765 w 2279374"/>
              <a:gd name="connsiteY3" fmla="*/ 795130 h 874643"/>
              <a:gd name="connsiteX4" fmla="*/ 26504 w 2279374"/>
              <a:gd name="connsiteY4" fmla="*/ 834887 h 874643"/>
              <a:gd name="connsiteX5" fmla="*/ 569843 w 2279374"/>
              <a:gd name="connsiteY5" fmla="*/ 821635 h 874643"/>
              <a:gd name="connsiteX6" fmla="*/ 1431235 w 2279374"/>
              <a:gd name="connsiteY6" fmla="*/ 861391 h 874643"/>
              <a:gd name="connsiteX7" fmla="*/ 2120348 w 2279374"/>
              <a:gd name="connsiteY7" fmla="*/ 874643 h 874643"/>
              <a:gd name="connsiteX8" fmla="*/ 2239617 w 2279374"/>
              <a:gd name="connsiteY8" fmla="*/ 808383 h 874643"/>
              <a:gd name="connsiteX9" fmla="*/ 2279374 w 2279374"/>
              <a:gd name="connsiteY9" fmla="*/ 463826 h 874643"/>
              <a:gd name="connsiteX10" fmla="*/ 2186609 w 2279374"/>
              <a:gd name="connsiteY10" fmla="*/ 26504 h 874643"/>
              <a:gd name="connsiteX11" fmla="*/ 424070 w 2279374"/>
              <a:gd name="connsiteY11" fmla="*/ 0 h 874643"/>
              <a:gd name="connsiteX12" fmla="*/ 0 w 2279374"/>
              <a:gd name="connsiteY12" fmla="*/ 0 h 87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79374" h="874643">
                <a:moveTo>
                  <a:pt x="0" y="0"/>
                </a:moveTo>
                <a:lnTo>
                  <a:pt x="0" y="0"/>
                </a:lnTo>
                <a:cubicBezTo>
                  <a:pt x="13252" y="176696"/>
                  <a:pt x="19223" y="354089"/>
                  <a:pt x="39756" y="530087"/>
                </a:cubicBezTo>
                <a:cubicBezTo>
                  <a:pt x="50197" y="619577"/>
                  <a:pt x="101307" y="705439"/>
                  <a:pt x="92765" y="795130"/>
                </a:cubicBezTo>
                <a:cubicBezTo>
                  <a:pt x="77294" y="957577"/>
                  <a:pt x="-25888" y="730103"/>
                  <a:pt x="26504" y="834887"/>
                </a:cubicBezTo>
                <a:lnTo>
                  <a:pt x="569843" y="821635"/>
                </a:lnTo>
                <a:lnTo>
                  <a:pt x="1431235" y="861391"/>
                </a:lnTo>
                <a:lnTo>
                  <a:pt x="2120348" y="874643"/>
                </a:lnTo>
                <a:lnTo>
                  <a:pt x="2239617" y="808383"/>
                </a:lnTo>
                <a:lnTo>
                  <a:pt x="2279374" y="463826"/>
                </a:lnTo>
                <a:lnTo>
                  <a:pt x="2186609" y="26504"/>
                </a:lnTo>
                <a:lnTo>
                  <a:pt x="424070" y="0"/>
                </a:lnTo>
                <a:lnTo>
                  <a:pt x="0" y="0"/>
                </a:lnTo>
                <a:close/>
              </a:path>
            </a:pathLst>
          </a:custGeom>
          <a:solidFill>
            <a:srgbClr val="F5A7B1">
              <a:alpha val="40000"/>
            </a:srgbClr>
          </a:solidFill>
          <a:ln w="381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87BE61-0AD6-4D82-7400-DD3232C6FBB5}"/>
              </a:ext>
            </a:extLst>
          </p:cNvPr>
          <p:cNvSpPr txBox="1"/>
          <p:nvPr/>
        </p:nvSpPr>
        <p:spPr>
          <a:xfrm>
            <a:off x="5244620" y="4602008"/>
            <a:ext cx="1683053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Interface to PCIe: 16-lanes Gen4 (240 Gbps usable)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Bifurcated 28 lanes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9483C3-1DA5-A502-702B-067DF1AC0330}"/>
              </a:ext>
            </a:extLst>
          </p:cNvPr>
          <p:cNvSpPr txBox="1"/>
          <p:nvPr/>
        </p:nvSpPr>
        <p:spPr>
          <a:xfrm>
            <a:off x="5225034" y="6151135"/>
            <a:ext cx="16830534" cy="29956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Work Horse: FPGA of the AMD Versal </a:t>
            </a:r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Adaptive System-on-Chip 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family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Versal Prime Series “</a:t>
            </a:r>
            <a:r>
              <a:rPr lang="en-US" sz="2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XCVM1802-VSVA2197-1MP-E-S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”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26G NRZ “</a:t>
            </a:r>
            <a:r>
              <a:rPr lang="en-US" sz="2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GTY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” transceivers are used for connectivity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Dual-core ARM Cortex A72 processor running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PetaLinux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 is used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to update the card firmware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for card temperature and voltage monitoring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to run a built-in self-test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A9CA7BF-2374-1762-6908-73E8F27D3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8240" y="6392803"/>
            <a:ext cx="3122566" cy="24827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2C88A99-C914-ED37-5DFF-78DFE14B284A}"/>
              </a:ext>
            </a:extLst>
          </p:cNvPr>
          <p:cNvSpPr txBox="1"/>
          <p:nvPr/>
        </p:nvSpPr>
        <p:spPr>
          <a:xfrm>
            <a:off x="4711948" y="9467348"/>
            <a:ext cx="19305065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ATLAS already produced the cards needed for testing/development related to Phase 2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Unit Price: 12,900 USD</a:t>
            </a:r>
          </a:p>
        </p:txBody>
      </p:sp>
    </p:spTree>
    <p:extLst>
      <p:ext uri="{BB962C8B-B14F-4D97-AF65-F5344CB8AC3E}">
        <p14:creationId xmlns:p14="http://schemas.microsoft.com/office/powerpoint/2010/main" val="479000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  <p:bldP spid="10" grpId="0"/>
      <p:bldP spid="14" grpId="0" animBg="1"/>
      <p:bldP spid="15" grpId="0" animBg="1"/>
      <p:bldP spid="16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BD482-64EB-AA52-3F59-2999ABBA0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848B953-6231-B14F-3E42-1DDF7544472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5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4A4F0DC9-3140-2B1C-0640-4126949459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4214F-9C04-05F3-9F9B-BF97906B29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1077218"/>
          </a:xfrm>
        </p:spPr>
        <p:txBody>
          <a:bodyPr/>
          <a:lstStyle/>
          <a:p>
            <a:pPr algn="ctr"/>
            <a:r>
              <a:rPr lang="en-US" dirty="0">
                <a:sym typeface="Symbol" panose="05050102010706020507" pitchFamily="18" charset="2"/>
              </a:rPr>
              <a:t>FLX-182  Host Server in ATLAS </a:t>
            </a:r>
            <a:r>
              <a:rPr lang="en-US" dirty="0" err="1">
                <a:sym typeface="Symbol" panose="05050102010706020507" pitchFamily="18" charset="2"/>
              </a:rPr>
              <a:t>Testlab</a:t>
            </a:r>
            <a:endParaRPr lang="en-US" sz="6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3CC360C-5CAD-E9B8-D226-7EA989B11E26}"/>
              </a:ext>
            </a:extLst>
          </p:cNvPr>
          <p:cNvGrpSpPr/>
          <p:nvPr/>
        </p:nvGrpSpPr>
        <p:grpSpPr>
          <a:xfrm>
            <a:off x="7332459" y="3452934"/>
            <a:ext cx="2104845" cy="3899140"/>
            <a:chOff x="12767095" y="3475361"/>
            <a:chExt cx="2104845" cy="389914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ECA383F-40BB-9731-99FE-DB4A041AEB5B}"/>
                </a:ext>
              </a:extLst>
            </p:cNvPr>
            <p:cNvSpPr/>
            <p:nvPr/>
          </p:nvSpPr>
          <p:spPr>
            <a:xfrm>
              <a:off x="12767095" y="3475361"/>
              <a:ext cx="2104845" cy="3899140"/>
            </a:xfrm>
            <a:prstGeom prst="rect">
              <a:avLst/>
            </a:prstGeom>
            <a:solidFill>
              <a:srgbClr val="92D050"/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9E21D89-C50A-7E41-FF04-69FE4C1856B5}"/>
                </a:ext>
              </a:extLst>
            </p:cNvPr>
            <p:cNvSpPr/>
            <p:nvPr/>
          </p:nvSpPr>
          <p:spPr>
            <a:xfrm>
              <a:off x="13153517" y="3726804"/>
              <a:ext cx="1332000" cy="36933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Host PC</a:t>
              </a:r>
              <a:endParaRPr kumimoji="0" lang="LID4096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2986852-AEBF-2796-D408-47BA770936B7}"/>
                </a:ext>
              </a:extLst>
            </p:cNvPr>
            <p:cNvSpPr/>
            <p:nvPr/>
          </p:nvSpPr>
          <p:spPr>
            <a:xfrm>
              <a:off x="13099517" y="4391980"/>
              <a:ext cx="1440000" cy="1440000"/>
            </a:xfrm>
            <a:prstGeom prst="rect">
              <a:avLst/>
            </a:prstGeom>
            <a:solidFill>
              <a:srgbClr val="4D6DD3"/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1FE5EAE-FF3F-6D0D-693A-0E540CCE9BBF}"/>
                </a:ext>
              </a:extLst>
            </p:cNvPr>
            <p:cNvSpPr/>
            <p:nvPr/>
          </p:nvSpPr>
          <p:spPr>
            <a:xfrm>
              <a:off x="13126823" y="4752445"/>
              <a:ext cx="1332000" cy="615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40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CPU</a:t>
              </a:r>
              <a:endParaRPr kumimoji="0" lang="LID4096" sz="40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E3F7332-8B1A-1D36-8BEC-3AB4E5FA3EC9}"/>
              </a:ext>
            </a:extLst>
          </p:cNvPr>
          <p:cNvSpPr/>
          <p:nvPr/>
        </p:nvSpPr>
        <p:spPr>
          <a:xfrm>
            <a:off x="10771696" y="1946625"/>
            <a:ext cx="13451283" cy="9144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8E9276-0CFE-AD38-A8B7-BBB19EB1CB55}"/>
              </a:ext>
            </a:extLst>
          </p:cNvPr>
          <p:cNvSpPr/>
          <p:nvPr/>
        </p:nvSpPr>
        <p:spPr>
          <a:xfrm>
            <a:off x="16274989" y="2118021"/>
            <a:ext cx="2760453" cy="615553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FELIX Card</a:t>
            </a:r>
            <a:endParaRPr kumimoji="0" lang="LID4096" sz="4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193C72-758F-AB58-26E8-5C2DD3F4388C}"/>
              </a:ext>
            </a:extLst>
          </p:cNvPr>
          <p:cNvGrpSpPr/>
          <p:nvPr/>
        </p:nvGrpSpPr>
        <p:grpSpPr>
          <a:xfrm>
            <a:off x="11368236" y="2234355"/>
            <a:ext cx="1332000" cy="1008000"/>
            <a:chOff x="11756196" y="2995831"/>
            <a:chExt cx="1332000" cy="100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3759A9-217D-E4D1-21BE-F62558BD814B}"/>
                </a:ext>
              </a:extLst>
            </p:cNvPr>
            <p:cNvSpPr/>
            <p:nvPr/>
          </p:nvSpPr>
          <p:spPr>
            <a:xfrm>
              <a:off x="11864196" y="2995831"/>
              <a:ext cx="1116000" cy="1008000"/>
            </a:xfrm>
            <a:prstGeom prst="rect">
              <a:avLst/>
            </a:prstGeom>
            <a:solidFill>
              <a:schemeClr val="accent2"/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C823872-43E3-E49C-70A9-D144406A4C93}"/>
                </a:ext>
              </a:extLst>
            </p:cNvPr>
            <p:cNvSpPr/>
            <p:nvPr/>
          </p:nvSpPr>
          <p:spPr>
            <a:xfrm>
              <a:off x="11756196" y="3253609"/>
              <a:ext cx="1332000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32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DDR4</a:t>
              </a:r>
              <a:endParaRPr kumimoji="0" lang="LID4096" sz="32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96DA7F-C08C-35BA-975F-2537C6961B2C}"/>
              </a:ext>
            </a:extLst>
          </p:cNvPr>
          <p:cNvGrpSpPr/>
          <p:nvPr/>
        </p:nvGrpSpPr>
        <p:grpSpPr>
          <a:xfrm>
            <a:off x="15579083" y="3114116"/>
            <a:ext cx="2760453" cy="1152000"/>
            <a:chOff x="13470950" y="2923831"/>
            <a:chExt cx="2760453" cy="1152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25D9296-E17F-E651-8782-F7963ACAEBE3}"/>
                </a:ext>
              </a:extLst>
            </p:cNvPr>
            <p:cNvSpPr/>
            <p:nvPr/>
          </p:nvSpPr>
          <p:spPr>
            <a:xfrm>
              <a:off x="13704815" y="2923831"/>
              <a:ext cx="2319554" cy="115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0CEFD8B-3126-DAF7-A985-48C1D6639840}"/>
                </a:ext>
              </a:extLst>
            </p:cNvPr>
            <p:cNvSpPr/>
            <p:nvPr/>
          </p:nvSpPr>
          <p:spPr>
            <a:xfrm>
              <a:off x="13470950" y="3058411"/>
              <a:ext cx="2760453" cy="8617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8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Network-on-Chip (</a:t>
              </a:r>
              <a:r>
                <a:rPr lang="en-GB" sz="2800" b="1" cap="none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NoC</a:t>
              </a:r>
              <a:r>
                <a:rPr lang="en-GB" sz="28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)</a:t>
              </a:r>
              <a:endParaRPr kumimoji="0" lang="LID4096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F5143F8-BCF2-8340-0F98-A27A03DF6083}"/>
              </a:ext>
            </a:extLst>
          </p:cNvPr>
          <p:cNvGrpSpPr/>
          <p:nvPr/>
        </p:nvGrpSpPr>
        <p:grpSpPr>
          <a:xfrm>
            <a:off x="13248292" y="2922519"/>
            <a:ext cx="1628151" cy="1440000"/>
            <a:chOff x="5203970" y="8361878"/>
            <a:chExt cx="1628151" cy="14400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7E4B00-73B8-B68A-E62A-55F24E795D1C}"/>
                </a:ext>
              </a:extLst>
            </p:cNvPr>
            <p:cNvSpPr/>
            <p:nvPr/>
          </p:nvSpPr>
          <p:spPr>
            <a:xfrm>
              <a:off x="5323110" y="8361878"/>
              <a:ext cx="1440000" cy="1440000"/>
            </a:xfrm>
            <a:prstGeom prst="rect">
              <a:avLst/>
            </a:prstGeom>
            <a:solidFill>
              <a:srgbClr val="4D6DD3"/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1949ACA-C368-0B6E-94E3-506E9A1B4596}"/>
                </a:ext>
              </a:extLst>
            </p:cNvPr>
            <p:cNvSpPr/>
            <p:nvPr/>
          </p:nvSpPr>
          <p:spPr>
            <a:xfrm>
              <a:off x="5203970" y="8438235"/>
              <a:ext cx="1628151" cy="1292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8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ARM Cortex A72</a:t>
              </a:r>
              <a:endParaRPr kumimoji="0" lang="LID4096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696986-345E-AADB-79DB-A6BC0B5B4839}"/>
              </a:ext>
            </a:extLst>
          </p:cNvPr>
          <p:cNvGrpSpPr/>
          <p:nvPr/>
        </p:nvGrpSpPr>
        <p:grpSpPr>
          <a:xfrm>
            <a:off x="11074436" y="4024274"/>
            <a:ext cx="2104845" cy="1008000"/>
            <a:chOff x="11756196" y="2995831"/>
            <a:chExt cx="1332000" cy="10080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1A89E2E-A448-AD04-C6A4-CFFBB05F4964}"/>
                </a:ext>
              </a:extLst>
            </p:cNvPr>
            <p:cNvSpPr/>
            <p:nvPr/>
          </p:nvSpPr>
          <p:spPr>
            <a:xfrm>
              <a:off x="11864196" y="2995831"/>
              <a:ext cx="1116000" cy="10080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7B8953F-CB52-CF49-2BAE-1D1EE689C1F8}"/>
                </a:ext>
              </a:extLst>
            </p:cNvPr>
            <p:cNvSpPr/>
            <p:nvPr/>
          </p:nvSpPr>
          <p:spPr>
            <a:xfrm>
              <a:off x="11756196" y="3007388"/>
              <a:ext cx="1332000" cy="9848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32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MicroSD</a:t>
              </a:r>
              <a:endParaRPr kumimoji="0" lang="LID4096" sz="32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1FCF5EA5-FF0A-FBD0-D434-1524E229FA99}"/>
              </a:ext>
            </a:extLst>
          </p:cNvPr>
          <p:cNvSpPr/>
          <p:nvPr/>
        </p:nvSpPr>
        <p:spPr>
          <a:xfrm>
            <a:off x="13830677" y="5123602"/>
            <a:ext cx="6346166" cy="3888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57150" cap="flat">
            <a:solidFill>
              <a:schemeClr val="bg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4AF9E2-A868-ED13-7AAD-64F1434C2A71}"/>
              </a:ext>
            </a:extLst>
          </p:cNvPr>
          <p:cNvGrpSpPr/>
          <p:nvPr/>
        </p:nvGrpSpPr>
        <p:grpSpPr>
          <a:xfrm>
            <a:off x="16202111" y="5905921"/>
            <a:ext cx="1628151" cy="1080000"/>
            <a:chOff x="5175034" y="8361878"/>
            <a:chExt cx="1628151" cy="108000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BBD2EFF-AB2E-C001-D7A1-CB3C2BF18C18}"/>
                </a:ext>
              </a:extLst>
            </p:cNvPr>
            <p:cNvSpPr/>
            <p:nvPr/>
          </p:nvSpPr>
          <p:spPr>
            <a:xfrm>
              <a:off x="5323110" y="8361878"/>
              <a:ext cx="1332000" cy="1080000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539EAE2-9F09-0711-65AE-BD8B2462BC89}"/>
                </a:ext>
              </a:extLst>
            </p:cNvPr>
            <p:cNvSpPr/>
            <p:nvPr/>
          </p:nvSpPr>
          <p:spPr>
            <a:xfrm>
              <a:off x="5175034" y="8686434"/>
              <a:ext cx="1628151" cy="4308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8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AXI4</a:t>
              </a:r>
              <a:endParaRPr kumimoji="0" lang="LID4096" sz="28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DCB569-00B9-9C0B-310B-3BC23F8527F5}"/>
              </a:ext>
            </a:extLst>
          </p:cNvPr>
          <p:cNvGrpSpPr/>
          <p:nvPr/>
        </p:nvGrpSpPr>
        <p:grpSpPr>
          <a:xfrm>
            <a:off x="14514202" y="7625661"/>
            <a:ext cx="1628151" cy="756000"/>
            <a:chOff x="5175034" y="8361878"/>
            <a:chExt cx="1628151" cy="756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50EFD73-ECF4-472C-8910-147B38258E99}"/>
                </a:ext>
              </a:extLst>
            </p:cNvPr>
            <p:cNvSpPr/>
            <p:nvPr/>
          </p:nvSpPr>
          <p:spPr>
            <a:xfrm>
              <a:off x="5323110" y="8361878"/>
              <a:ext cx="1332000" cy="756000"/>
            </a:xfrm>
            <a:prstGeom prst="rect">
              <a:avLst/>
            </a:prstGeom>
            <a:solidFill>
              <a:srgbClr val="FFFF00"/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7E81AF7-4E57-63DB-DC73-8C3892B87DD9}"/>
                </a:ext>
              </a:extLst>
            </p:cNvPr>
            <p:cNvSpPr/>
            <p:nvPr/>
          </p:nvSpPr>
          <p:spPr>
            <a:xfrm>
              <a:off x="5175034" y="8524360"/>
              <a:ext cx="1628151" cy="4308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800" b="1" cap="none" dirty="0">
                  <a:solidFill>
                    <a:schemeClr val="bg1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FIFO</a:t>
              </a:r>
              <a:endParaRPr kumimoji="0" lang="LID4096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A613EE3-DDE5-6542-127D-9B1A49343E6D}"/>
              </a:ext>
            </a:extLst>
          </p:cNvPr>
          <p:cNvGrpSpPr/>
          <p:nvPr/>
        </p:nvGrpSpPr>
        <p:grpSpPr>
          <a:xfrm>
            <a:off x="18059723" y="7625586"/>
            <a:ext cx="1628151" cy="756000"/>
            <a:chOff x="5175034" y="8361878"/>
            <a:chExt cx="1628151" cy="7560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EC3CFB-246B-3459-A6BA-51F4583B59C8}"/>
                </a:ext>
              </a:extLst>
            </p:cNvPr>
            <p:cNvSpPr/>
            <p:nvPr/>
          </p:nvSpPr>
          <p:spPr>
            <a:xfrm>
              <a:off x="5323110" y="8361878"/>
              <a:ext cx="1332000" cy="756000"/>
            </a:xfrm>
            <a:prstGeom prst="rect">
              <a:avLst/>
            </a:prstGeom>
            <a:solidFill>
              <a:srgbClr val="FFFF00"/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85FD373-96F3-EC60-1B74-B59656E4B1DA}"/>
                </a:ext>
              </a:extLst>
            </p:cNvPr>
            <p:cNvSpPr/>
            <p:nvPr/>
          </p:nvSpPr>
          <p:spPr>
            <a:xfrm>
              <a:off x="5175034" y="8524360"/>
              <a:ext cx="1628151" cy="4308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800" b="1" cap="none" dirty="0">
                  <a:solidFill>
                    <a:schemeClr val="bg1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FIFO</a:t>
              </a:r>
              <a:endParaRPr kumimoji="0" lang="LID4096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31364016-B41D-50DD-D138-9369A1352D4C}"/>
              </a:ext>
            </a:extLst>
          </p:cNvPr>
          <p:cNvSpPr/>
          <p:nvPr/>
        </p:nvSpPr>
        <p:spPr>
          <a:xfrm rot="16200000">
            <a:off x="12400939" y="6797949"/>
            <a:ext cx="3528001" cy="492443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2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Virtual Network IP</a:t>
            </a:r>
            <a:endParaRPr kumimoji="0" lang="LID4096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BFCD8FE-FB37-2C5B-2378-76DEEB597DDA}"/>
              </a:ext>
            </a:extLst>
          </p:cNvPr>
          <p:cNvGrpSpPr/>
          <p:nvPr/>
        </p:nvGrpSpPr>
        <p:grpSpPr>
          <a:xfrm>
            <a:off x="15772722" y="9532415"/>
            <a:ext cx="2538061" cy="1008000"/>
            <a:chOff x="3914497" y="9806943"/>
            <a:chExt cx="2538061" cy="100800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17E82F1-578E-CA7D-8373-A6EA217ED8A8}"/>
                </a:ext>
              </a:extLst>
            </p:cNvPr>
            <p:cNvSpPr/>
            <p:nvPr/>
          </p:nvSpPr>
          <p:spPr>
            <a:xfrm>
              <a:off x="3914497" y="9806943"/>
              <a:ext cx="2538061" cy="10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5150C4-D7C0-7DBA-747B-149E3FF2B6AF}"/>
                </a:ext>
              </a:extLst>
            </p:cNvPr>
            <p:cNvSpPr/>
            <p:nvPr/>
          </p:nvSpPr>
          <p:spPr>
            <a:xfrm>
              <a:off x="4215063" y="9843641"/>
              <a:ext cx="1936928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3200" b="1" cap="none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Wupper</a:t>
              </a:r>
              <a:endParaRPr kumimoji="0" lang="LID4096" sz="32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8ADC70E-06BD-401A-E05B-4750CC603E4C}"/>
                </a:ext>
              </a:extLst>
            </p:cNvPr>
            <p:cNvSpPr txBox="1"/>
            <p:nvPr/>
          </p:nvSpPr>
          <p:spPr>
            <a:xfrm>
              <a:off x="3985018" y="10310943"/>
              <a:ext cx="2397018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GB" sz="24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DMA interface</a:t>
              </a:r>
              <a:endParaRPr lang="LID4096" sz="240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7BD29B8-6308-7F8D-4C41-3ECA795BBC01}"/>
              </a:ext>
            </a:extLst>
          </p:cNvPr>
          <p:cNvGrpSpPr/>
          <p:nvPr/>
        </p:nvGrpSpPr>
        <p:grpSpPr>
          <a:xfrm>
            <a:off x="21152731" y="9490080"/>
            <a:ext cx="2538061" cy="1008000"/>
            <a:chOff x="3914497" y="9806943"/>
            <a:chExt cx="2538061" cy="100800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DD5E09B-6983-F8F5-75F3-2AC01C731EA8}"/>
                </a:ext>
              </a:extLst>
            </p:cNvPr>
            <p:cNvSpPr/>
            <p:nvPr/>
          </p:nvSpPr>
          <p:spPr>
            <a:xfrm>
              <a:off x="3914497" y="9806943"/>
              <a:ext cx="2538061" cy="100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57150" cap="flat">
              <a:solidFill>
                <a:schemeClr val="bg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LID4096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AFA1C31-534D-6FDD-9653-490C9857D215}"/>
                </a:ext>
              </a:extLst>
            </p:cNvPr>
            <p:cNvSpPr/>
            <p:nvPr/>
          </p:nvSpPr>
          <p:spPr>
            <a:xfrm>
              <a:off x="4215063" y="9843641"/>
              <a:ext cx="1936928" cy="492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3200" b="1" cap="none" dirty="0" err="1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Wupper</a:t>
              </a:r>
              <a:endParaRPr kumimoji="0" lang="LID4096" sz="32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9E23C43-BA74-0136-B479-BE6415EFA6FE}"/>
                </a:ext>
              </a:extLst>
            </p:cNvPr>
            <p:cNvSpPr txBox="1"/>
            <p:nvPr/>
          </p:nvSpPr>
          <p:spPr>
            <a:xfrm>
              <a:off x="3985018" y="10310943"/>
              <a:ext cx="2397018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GB" sz="2400" b="1" cap="none" dirty="0">
                  <a:solidFill>
                    <a:srgbClr val="FFFFFF"/>
                  </a:solidFill>
                  <a:latin typeface="Century Gothic" panose="020B0502020202020204" pitchFamily="34" charset="0"/>
                  <a:ea typeface="Helvetica Neue Medium"/>
                  <a:cs typeface="Helvetica Neue Medium"/>
                  <a:sym typeface="Helvetica Neue Medium"/>
                </a:rPr>
                <a:t>DMA interface</a:t>
              </a:r>
              <a:endParaRPr lang="LID4096" sz="2400" dirty="0"/>
            </a:p>
          </p:txBody>
        </p: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4FF8452-E26E-4EA5-F454-5E03BE7D1B99}"/>
              </a:ext>
            </a:extLst>
          </p:cNvPr>
          <p:cNvCxnSpPr>
            <a:cxnSpLocks/>
          </p:cNvCxnSpPr>
          <p:nvPr/>
        </p:nvCxnSpPr>
        <p:spPr>
          <a:xfrm>
            <a:off x="13008618" y="4730018"/>
            <a:ext cx="1080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0CDDCC4-A180-0E02-860D-286AC7F1012C}"/>
              </a:ext>
            </a:extLst>
          </p:cNvPr>
          <p:cNvCxnSpPr>
            <a:cxnSpLocks/>
          </p:cNvCxnSpPr>
          <p:nvPr/>
        </p:nvCxnSpPr>
        <p:spPr>
          <a:xfrm rot="16200000">
            <a:off x="13882367" y="4537792"/>
            <a:ext cx="360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A3087033-9C62-C255-37B5-14EAF37F9930}"/>
              </a:ext>
            </a:extLst>
          </p:cNvPr>
          <p:cNvSpPr/>
          <p:nvPr/>
        </p:nvSpPr>
        <p:spPr>
          <a:xfrm>
            <a:off x="12880918" y="4703352"/>
            <a:ext cx="872770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SPI</a:t>
            </a:r>
            <a:endParaRPr kumimoji="0" lang="LID4096" sz="2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4F2D48D-7D2F-B5FC-A16C-8FFFCF96B89A}"/>
              </a:ext>
            </a:extLst>
          </p:cNvPr>
          <p:cNvCxnSpPr>
            <a:cxnSpLocks/>
          </p:cNvCxnSpPr>
          <p:nvPr/>
        </p:nvCxnSpPr>
        <p:spPr>
          <a:xfrm>
            <a:off x="12621018" y="2720969"/>
            <a:ext cx="1476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A81F6D6-7D16-F8D2-0196-BD79AB098EE1}"/>
              </a:ext>
            </a:extLst>
          </p:cNvPr>
          <p:cNvCxnSpPr>
            <a:cxnSpLocks/>
          </p:cNvCxnSpPr>
          <p:nvPr/>
        </p:nvCxnSpPr>
        <p:spPr>
          <a:xfrm rot="16200000">
            <a:off x="14007018" y="2808524"/>
            <a:ext cx="180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9B1DD32-4257-F1B1-9997-40BF7C7344ED}"/>
              </a:ext>
            </a:extLst>
          </p:cNvPr>
          <p:cNvCxnSpPr>
            <a:cxnSpLocks/>
          </p:cNvCxnSpPr>
          <p:nvPr/>
        </p:nvCxnSpPr>
        <p:spPr>
          <a:xfrm>
            <a:off x="14841083" y="3634665"/>
            <a:ext cx="972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2F8C9E1-A313-0DC2-93F1-F4C548E00250}"/>
              </a:ext>
            </a:extLst>
          </p:cNvPr>
          <p:cNvCxnSpPr>
            <a:cxnSpLocks/>
          </p:cNvCxnSpPr>
          <p:nvPr/>
        </p:nvCxnSpPr>
        <p:spPr>
          <a:xfrm rot="16200000">
            <a:off x="16200472" y="5084488"/>
            <a:ext cx="1584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73666103-479C-2093-F06E-F63CF79DD413}"/>
              </a:ext>
            </a:extLst>
          </p:cNvPr>
          <p:cNvCxnSpPr>
            <a:cxnSpLocks/>
            <a:endCxn id="37" idx="0"/>
          </p:cNvCxnSpPr>
          <p:nvPr/>
        </p:nvCxnSpPr>
        <p:spPr>
          <a:xfrm rot="5400000">
            <a:off x="15817857" y="6496343"/>
            <a:ext cx="639740" cy="1618897"/>
          </a:xfrm>
          <a:prstGeom prst="bentConnector3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A9C8B6D7-81DF-AA8E-0A74-2ECDE446F9B4}"/>
              </a:ext>
            </a:extLst>
          </p:cNvPr>
          <p:cNvCxnSpPr>
            <a:cxnSpLocks/>
            <a:stCxn id="40" idx="0"/>
          </p:cNvCxnSpPr>
          <p:nvPr/>
        </p:nvCxnSpPr>
        <p:spPr>
          <a:xfrm rot="16200000" flipV="1">
            <a:off x="17651041" y="6402827"/>
            <a:ext cx="639665" cy="1805853"/>
          </a:xfrm>
          <a:prstGeom prst="bentConnector3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E244EED-DA33-1354-58C2-C44C2127531B}"/>
              </a:ext>
            </a:extLst>
          </p:cNvPr>
          <p:cNvCxnSpPr>
            <a:cxnSpLocks/>
          </p:cNvCxnSpPr>
          <p:nvPr/>
        </p:nvCxnSpPr>
        <p:spPr>
          <a:xfrm>
            <a:off x="14662278" y="8729801"/>
            <a:ext cx="4932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8F54939-E7B9-6142-B246-9E7FB4DA7F2F}"/>
              </a:ext>
            </a:extLst>
          </p:cNvPr>
          <p:cNvCxnSpPr>
            <a:cxnSpLocks/>
          </p:cNvCxnSpPr>
          <p:nvPr/>
        </p:nvCxnSpPr>
        <p:spPr>
          <a:xfrm rot="16200000">
            <a:off x="15148278" y="8549801"/>
            <a:ext cx="360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headEnd type="arrow" w="med" len="med"/>
            <a:tailEnd type="non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8C318DD9-69E3-7036-C841-62BEC6B25AC3}"/>
              </a:ext>
            </a:extLst>
          </p:cNvPr>
          <p:cNvCxnSpPr>
            <a:cxnSpLocks/>
          </p:cNvCxnSpPr>
          <p:nvPr/>
        </p:nvCxnSpPr>
        <p:spPr>
          <a:xfrm rot="16200000">
            <a:off x="18693800" y="8528974"/>
            <a:ext cx="360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headEnd type="none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781A63A-2A0B-6E2D-1E2E-A92FF6EEF7C4}"/>
              </a:ext>
            </a:extLst>
          </p:cNvPr>
          <p:cNvCxnSpPr>
            <a:cxnSpLocks/>
          </p:cNvCxnSpPr>
          <p:nvPr/>
        </p:nvCxnSpPr>
        <p:spPr>
          <a:xfrm rot="16200000">
            <a:off x="16671947" y="9130778"/>
            <a:ext cx="792000" cy="0"/>
          </a:xfrm>
          <a:prstGeom prst="line">
            <a:avLst/>
          </a:prstGeom>
          <a:noFill/>
          <a:ln w="57150" cap="flat">
            <a:solidFill>
              <a:schemeClr val="bg1"/>
            </a:solidFill>
            <a:prstDash val="solid"/>
            <a:miter lim="400000"/>
            <a:headEnd type="arrow" w="med" len="med"/>
            <a:tailEnd type="arrow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BE76CD0F-52C4-76C2-9568-C690705CE54F}"/>
              </a:ext>
            </a:extLst>
          </p:cNvPr>
          <p:cNvSpPr/>
          <p:nvPr/>
        </p:nvSpPr>
        <p:spPr>
          <a:xfrm>
            <a:off x="16868111" y="9025492"/>
            <a:ext cx="1628151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b="1" cap="none" dirty="0">
                <a:solidFill>
                  <a:schemeClr val="bg1"/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BAR3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E766B61B-416B-3B07-871F-132C482F2799}"/>
              </a:ext>
            </a:extLst>
          </p:cNvPr>
          <p:cNvCxnSpPr>
            <a:stCxn id="5" idx="2"/>
            <a:endCxn id="44" idx="2"/>
          </p:cNvCxnSpPr>
          <p:nvPr/>
        </p:nvCxnSpPr>
        <p:spPr>
          <a:xfrm rot="16200000" flipH="1">
            <a:off x="10347886" y="3846548"/>
            <a:ext cx="4730862" cy="8656872"/>
          </a:xfrm>
          <a:prstGeom prst="bentConnector3">
            <a:avLst>
              <a:gd name="adj1" fmla="val 121243"/>
            </a:avLst>
          </a:prstGeom>
          <a:noFill/>
          <a:ln w="57150" cap="flat">
            <a:solidFill>
              <a:schemeClr val="accent1">
                <a:lumMod val="75000"/>
              </a:schemeClr>
            </a:solidFill>
            <a:prstDash val="solid"/>
            <a:miter lim="4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6E0C4633-C84E-14AE-F00F-13D5C5C0BCC1}"/>
              </a:ext>
            </a:extLst>
          </p:cNvPr>
          <p:cNvCxnSpPr>
            <a:cxnSpLocks/>
          </p:cNvCxnSpPr>
          <p:nvPr/>
        </p:nvCxnSpPr>
        <p:spPr>
          <a:xfrm rot="16200000" flipH="1">
            <a:off x="12947209" y="997538"/>
            <a:ext cx="4716000" cy="14364000"/>
          </a:xfrm>
          <a:prstGeom prst="bentConnector3">
            <a:avLst>
              <a:gd name="adj1" fmla="val 125984"/>
            </a:avLst>
          </a:prstGeom>
          <a:noFill/>
          <a:ln w="57150" cap="flat">
            <a:solidFill>
              <a:schemeClr val="accent1">
                <a:lumMod val="75000"/>
              </a:schemeClr>
            </a:solidFill>
            <a:prstDash val="solid"/>
            <a:miter lim="4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7A1F995E-8A43-3A5C-1341-EF825CA69D2D}"/>
              </a:ext>
            </a:extLst>
          </p:cNvPr>
          <p:cNvSpPr/>
          <p:nvPr/>
        </p:nvSpPr>
        <p:spPr>
          <a:xfrm>
            <a:off x="15388035" y="11113295"/>
            <a:ext cx="1628151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b="1" cap="none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8 lanes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0DE9C63-A1AC-B6C9-1266-6A4C8EF2111F}"/>
              </a:ext>
            </a:extLst>
          </p:cNvPr>
          <p:cNvSpPr/>
          <p:nvPr/>
        </p:nvSpPr>
        <p:spPr>
          <a:xfrm>
            <a:off x="20802544" y="11318703"/>
            <a:ext cx="1628151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800" b="1" cap="none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8 lanes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EDB0FFA-8847-C1ED-7DD5-507478B60829}"/>
              </a:ext>
            </a:extLst>
          </p:cNvPr>
          <p:cNvSpPr/>
          <p:nvPr/>
        </p:nvSpPr>
        <p:spPr>
          <a:xfrm rot="16200000">
            <a:off x="7967479" y="9650141"/>
            <a:ext cx="1628151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3600" b="1" cap="none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PCIe</a:t>
            </a:r>
            <a:endParaRPr kumimoji="0" lang="LID4096" sz="36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7F3573B-8A4B-A85B-BC4F-F439206AF997}"/>
              </a:ext>
            </a:extLst>
          </p:cNvPr>
          <p:cNvSpPr txBox="1"/>
          <p:nvPr/>
        </p:nvSpPr>
        <p:spPr>
          <a:xfrm>
            <a:off x="261415" y="1755220"/>
            <a:ext cx="7966184" cy="18876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Card currently hosted in server with: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CPU: AMD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Epyc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9004 (“</a:t>
            </a:r>
            <a:r>
              <a:rPr lang="en-US" sz="2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Genoa”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)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2200 Gbps Ethernet on PCIe Gen5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96 GB DDR5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E66505-D5FE-30BB-12D2-3A4EF2AED27F}"/>
              </a:ext>
            </a:extLst>
          </p:cNvPr>
          <p:cNvSpPr txBox="1"/>
          <p:nvPr/>
        </p:nvSpPr>
        <p:spPr>
          <a:xfrm>
            <a:off x="275512" y="8076790"/>
            <a:ext cx="7617652" cy="3672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Access Arm Processor through a virtual network connection over PCIe: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Create in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PetaLinux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a virtual network device, to allow SSH, HTTP, etc.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Use in-chip network (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NoC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) to connect it to the firmware via AXI4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Expose this to the host PC on one of the two card PCIe devices</a:t>
            </a:r>
          </a:p>
        </p:txBody>
      </p:sp>
    </p:spTree>
    <p:extLst>
      <p:ext uri="{BB962C8B-B14F-4D97-AF65-F5344CB8AC3E}">
        <p14:creationId xmlns:p14="http://schemas.microsoft.com/office/powerpoint/2010/main" val="3823056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32" grpId="0" animBg="1"/>
      <p:bldP spid="42" grpId="0" animBg="1"/>
      <p:bldP spid="56" grpId="0"/>
      <p:bldP spid="69" grpId="0"/>
      <p:bldP spid="84" grpId="0"/>
      <p:bldP spid="85" grpId="0"/>
      <p:bldP spid="86" grpId="0"/>
      <p:bldP spid="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DC3F4-D5D1-0D40-EAB8-F260582C2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B23D622-EE78-9583-238D-716533FB080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6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91921996-EE4C-0C05-85F4-B8E7F89E9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EDFCA-EA23-FCAA-C98A-5155870917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923330"/>
          </a:xfrm>
        </p:spPr>
        <p:txBody>
          <a:bodyPr/>
          <a:lstStyle/>
          <a:p>
            <a:pPr algn="ctr"/>
            <a:r>
              <a:rPr lang="en-US" sz="6000" dirty="0">
                <a:sym typeface="Symbol" panose="05050102010706020507" pitchFamily="18" charset="2"/>
              </a:rPr>
              <a:t>How FELIX is used in the ATLAS Readout and Control System</a:t>
            </a:r>
            <a:endParaRPr lang="en-US" sz="6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D356ED-5C62-70F6-B0E8-F02716D03F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361" t="5500" b="5761"/>
          <a:stretch/>
        </p:blipFill>
        <p:spPr>
          <a:xfrm>
            <a:off x="3581950" y="1237140"/>
            <a:ext cx="19676674" cy="95919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75C1C9B-C25F-AD07-4394-09A0ABC2765C}"/>
              </a:ext>
            </a:extLst>
          </p:cNvPr>
          <p:cNvSpPr/>
          <p:nvPr/>
        </p:nvSpPr>
        <p:spPr>
          <a:xfrm>
            <a:off x="18070877" y="1756566"/>
            <a:ext cx="2705984" cy="73866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Detector Control System (DCS)</a:t>
            </a:r>
            <a:endParaRPr kumimoji="0" lang="LID4096" sz="2400" b="1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7F25EF-8E40-1154-E5FE-D0F6AB63E284}"/>
              </a:ext>
            </a:extLst>
          </p:cNvPr>
          <p:cNvSpPr/>
          <p:nvPr/>
        </p:nvSpPr>
        <p:spPr>
          <a:xfrm>
            <a:off x="18070877" y="3372896"/>
            <a:ext cx="2705984" cy="430887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Monitoring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0DDAD0-C252-556A-01CA-BA9BC5A563DB}"/>
              </a:ext>
            </a:extLst>
          </p:cNvPr>
          <p:cNvSpPr/>
          <p:nvPr/>
        </p:nvSpPr>
        <p:spPr>
          <a:xfrm>
            <a:off x="18149065" y="4506994"/>
            <a:ext cx="2705984" cy="430887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Configure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AECC1C-D5DD-75AA-0BE3-B090CACACB17}"/>
              </a:ext>
            </a:extLst>
          </p:cNvPr>
          <p:cNvSpPr/>
          <p:nvPr/>
        </p:nvSpPr>
        <p:spPr>
          <a:xfrm>
            <a:off x="18168945" y="5835452"/>
            <a:ext cx="2705984" cy="430887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Data Handler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A70B55D7-8288-388B-809D-47E72BFE0706}"/>
              </a:ext>
            </a:extLst>
          </p:cNvPr>
          <p:cNvSpPr/>
          <p:nvPr/>
        </p:nvSpPr>
        <p:spPr>
          <a:xfrm>
            <a:off x="21121418" y="1488930"/>
            <a:ext cx="861391" cy="3856383"/>
          </a:xfrm>
          <a:prstGeom prst="rightBrace">
            <a:avLst/>
          </a:prstGeom>
          <a:noFill/>
          <a:ln w="38100" cap="flat">
            <a:solidFill>
              <a:srgbClr val="0000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LID4096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F5F41C-0CDA-60EF-7604-795CC781E4B3}"/>
              </a:ext>
            </a:extLst>
          </p:cNvPr>
          <p:cNvSpPr/>
          <p:nvPr/>
        </p:nvSpPr>
        <p:spPr>
          <a:xfrm rot="16200000">
            <a:off x="20411648" y="3095897"/>
            <a:ext cx="3652244" cy="553998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1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“slow control”</a:t>
            </a:r>
            <a:endParaRPr kumimoji="0" lang="LID4096" sz="3600" b="1" i="1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FC3C58-AD1A-546D-93BF-76D9E6A989B0}"/>
              </a:ext>
            </a:extLst>
          </p:cNvPr>
          <p:cNvSpPr/>
          <p:nvPr/>
        </p:nvSpPr>
        <p:spPr>
          <a:xfrm>
            <a:off x="16362617" y="8068251"/>
            <a:ext cx="968678" cy="1354217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Local Trigger </a:t>
            </a:r>
            <a:r>
              <a:rPr kumimoji="0" lang="en-GB" sz="2000" b="1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Interf</a:t>
            </a: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. </a:t>
            </a:r>
            <a:r>
              <a:rPr kumimoji="0" lang="en-GB" sz="28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(LTI)</a:t>
            </a:r>
            <a:endParaRPr kumimoji="0" lang="LID4096" sz="28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DDC200-317D-4901-2FEB-41EB50BFAA96}"/>
              </a:ext>
            </a:extLst>
          </p:cNvPr>
          <p:cNvSpPr/>
          <p:nvPr/>
        </p:nvSpPr>
        <p:spPr>
          <a:xfrm rot="16878481">
            <a:off x="13748282" y="4691658"/>
            <a:ext cx="4407885" cy="492443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200" b="1" i="1" u="none" strike="noStrike" cap="none" spc="0" normalizeH="0" baseline="0" dirty="0">
                <a:ln>
                  <a:noFill/>
                </a:ln>
                <a:solidFill>
                  <a:srgbClr val="A747B7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Multi-gigabit network</a:t>
            </a:r>
            <a:endParaRPr kumimoji="0" lang="LID4096" sz="3200" b="1" i="1" u="none" strike="noStrike" cap="none" spc="0" normalizeH="0" baseline="0" dirty="0">
              <a:ln>
                <a:noFill/>
              </a:ln>
              <a:solidFill>
                <a:srgbClr val="A747B7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80EA83-604F-D24A-DACA-1C90780F19BA}"/>
              </a:ext>
            </a:extLst>
          </p:cNvPr>
          <p:cNvSpPr/>
          <p:nvPr/>
        </p:nvSpPr>
        <p:spPr>
          <a:xfrm rot="16878481">
            <a:off x="11245527" y="7633467"/>
            <a:ext cx="3748125" cy="492443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200" b="1" i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PON or P2P links</a:t>
            </a:r>
            <a:endParaRPr kumimoji="0" lang="LID4096" sz="3200" b="1" i="1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39D320-2E39-6DA0-37B2-24C443F7E488}"/>
              </a:ext>
            </a:extLst>
          </p:cNvPr>
          <p:cNvSpPr/>
          <p:nvPr/>
        </p:nvSpPr>
        <p:spPr>
          <a:xfrm rot="16878481">
            <a:off x="5210189" y="6459647"/>
            <a:ext cx="4278222" cy="492443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200" b="1" i="1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FE links (e.g. </a:t>
            </a:r>
            <a:r>
              <a:rPr kumimoji="0" lang="en-GB" sz="3200" b="1" i="1" u="none" strike="noStrike" cap="none" spc="0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lpGBT</a:t>
            </a:r>
            <a:r>
              <a:rPr kumimoji="0" lang="en-GB" sz="3200" b="1" i="1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Century Gothic" panose="020B0502020202020204" pitchFamily="34" charset="0"/>
                <a:ea typeface="Helvetica Neue Medium"/>
                <a:cs typeface="Helvetica Neue Medium"/>
                <a:sym typeface="Helvetica Neue Medium"/>
              </a:rPr>
              <a:t>)</a:t>
            </a:r>
            <a:endParaRPr kumimoji="0" lang="LID4096" sz="3200" b="1" i="1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Century Gothic" panose="020B0502020202020204" pitchFamily="34" charset="0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41C098-3671-A949-0F0F-DEC5882CA415}"/>
              </a:ext>
            </a:extLst>
          </p:cNvPr>
          <p:cNvSpPr txBox="1"/>
          <p:nvPr/>
        </p:nvSpPr>
        <p:spPr>
          <a:xfrm>
            <a:off x="350685" y="10114784"/>
            <a:ext cx="20770733" cy="17030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40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The firmware on the FELIX card and the software on the FELIX server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Handle data, slow control and trigger and fast commands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They do that in a “configurable” way (see next slide) to support detector-specific electronics</a:t>
            </a:r>
          </a:p>
        </p:txBody>
      </p:sp>
    </p:spTree>
    <p:extLst>
      <p:ext uri="{BB962C8B-B14F-4D97-AF65-F5344CB8AC3E}">
        <p14:creationId xmlns:p14="http://schemas.microsoft.com/office/powerpoint/2010/main" val="2850792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87F26-62AE-3330-A82C-43312D353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02FC39A-5196-9E92-22BF-1DC7935745C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7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09DE4A87-1F61-DE7B-239C-E1570AC797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38D85B-5E14-BF41-653E-90F8F690AEB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923330"/>
          </a:xfrm>
        </p:spPr>
        <p:txBody>
          <a:bodyPr/>
          <a:lstStyle/>
          <a:p>
            <a:pPr algn="ctr"/>
            <a:r>
              <a:rPr lang="en-US" sz="6000" dirty="0">
                <a:sym typeface="Symbol" panose="05050102010706020507" pitchFamily="18" charset="2"/>
              </a:rPr>
              <a:t>FELIX Firmware in ATLAS</a:t>
            </a:r>
            <a:endParaRPr lang="en-US" sz="6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9EC8A0-F7E8-5405-9FBE-4CFDCD2B7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009" y="1914781"/>
            <a:ext cx="13337163" cy="98864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EAA647-209D-C9D7-4A29-3971D196D4C0}"/>
              </a:ext>
            </a:extLst>
          </p:cNvPr>
          <p:cNvSpPr txBox="1"/>
          <p:nvPr/>
        </p:nvSpPr>
        <p:spPr>
          <a:xfrm rot="20834582">
            <a:off x="171750" y="10550643"/>
            <a:ext cx="5343788" cy="59503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Supported link protocols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883AE-BC73-BB4A-D8AB-B8E2FEB5DC41}"/>
              </a:ext>
            </a:extLst>
          </p:cNvPr>
          <p:cNvSpPr txBox="1"/>
          <p:nvPr/>
        </p:nvSpPr>
        <p:spPr>
          <a:xfrm>
            <a:off x="5693180" y="9152228"/>
            <a:ext cx="98609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GB" sz="1800" b="1" cap="none" dirty="0">
                <a:solidFill>
                  <a:srgbClr val="B4142B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(8b10b)</a:t>
            </a:r>
            <a:endParaRPr lang="en-US" sz="1800" b="1" cap="none" dirty="0">
              <a:solidFill>
                <a:srgbClr val="B4142B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74225A-1854-CD5B-05D9-9307EC3D3B4A}"/>
              </a:ext>
            </a:extLst>
          </p:cNvPr>
          <p:cNvSpPr txBox="1"/>
          <p:nvPr/>
        </p:nvSpPr>
        <p:spPr>
          <a:xfrm rot="20834582">
            <a:off x="8293383" y="3360926"/>
            <a:ext cx="9468657" cy="595035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supported protocols for logical links (“e-links”)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792F75-D8E8-CB37-67D1-ABF21AD91CF0}"/>
              </a:ext>
            </a:extLst>
          </p:cNvPr>
          <p:cNvSpPr txBox="1"/>
          <p:nvPr/>
        </p:nvSpPr>
        <p:spPr>
          <a:xfrm>
            <a:off x="16802431" y="5398383"/>
            <a:ext cx="6811617" cy="157992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“split” data per e-link and identify begin/end of event fragments or other types of data ("chunks“)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15A142-537B-9846-F066-8DBB6C2E51BC}"/>
              </a:ext>
            </a:extLst>
          </p:cNvPr>
          <p:cNvSpPr txBox="1"/>
          <p:nvPr/>
        </p:nvSpPr>
        <p:spPr>
          <a:xfrm>
            <a:off x="16709665" y="8960464"/>
            <a:ext cx="6811617" cy="188769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2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1kB blocks used, continuously transferred under DMA control</a:t>
            </a:r>
          </a:p>
          <a:p>
            <a:pPr algn="ctr"/>
            <a:r>
              <a:rPr lang="en-US" sz="20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Each of up to 10 DMA output streams contains a mixture of 1 kB blocks of different E-Links, eventually associated with different physical links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C7FB68-679F-AA8A-5727-6D6B4B848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4240" y="7155561"/>
            <a:ext cx="8028000" cy="167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710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4146C-7480-EF45-F3A6-C2F6DADF9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17B0CFC-61F4-EE88-CC7B-517306F372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8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3A68AD11-5F57-1FF8-30F6-949BDE12BF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256833-A28A-712C-9C19-A958A151F0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923330"/>
          </a:xfrm>
        </p:spPr>
        <p:txBody>
          <a:bodyPr/>
          <a:lstStyle/>
          <a:p>
            <a:pPr algn="ctr"/>
            <a:r>
              <a:rPr lang="en-US" sz="6000" dirty="0">
                <a:sym typeface="Symbol" panose="05050102010706020507" pitchFamily="18" charset="2"/>
              </a:rPr>
              <a:t>Intermezzo on Timing Distribution</a:t>
            </a:r>
            <a:endParaRPr lang="en-US" sz="6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87DA35-4C62-3662-D219-43F7A0118C94}"/>
              </a:ext>
            </a:extLst>
          </p:cNvPr>
          <p:cNvSpPr txBox="1"/>
          <p:nvPr/>
        </p:nvSpPr>
        <p:spPr>
          <a:xfrm>
            <a:off x="221036" y="1495258"/>
            <a:ext cx="19606329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FELIX has to “relay” to all Front-End’s the main LHC clock encoded in the “LTI” logical link</a:t>
            </a:r>
            <a:endParaRPr lang="en-US" sz="32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  <a:sym typeface="Symbol" panose="05050102010706020507" pitchFamily="18" charset="2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Some detectors (High Granularity Timing Detector – HGTD) demand unprecedented stability in this process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At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Nikhef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 we are working on establishing a way to obtain this stability on the FELIX card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7874E6-BA22-87A7-F19A-FFF9C2B14D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502" y="4079054"/>
            <a:ext cx="5007733" cy="38896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7C0811A-BC80-BE98-3145-62F7DBCDB274}"/>
              </a:ext>
            </a:extLst>
          </p:cNvPr>
          <p:cNvSpPr txBox="1"/>
          <p:nvPr/>
        </p:nvSpPr>
        <p:spPr>
          <a:xfrm>
            <a:off x="221037" y="7928476"/>
            <a:ext cx="7076661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The Versal GTY transceivers are incredibly good in “recovering” clock…</a:t>
            </a:r>
            <a:endParaRPr lang="LID4096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026F94-8A6E-19D5-AF6D-267AA1ECADC1}"/>
              </a:ext>
            </a:extLst>
          </p:cNvPr>
          <p:cNvSpPr txBox="1"/>
          <p:nvPr/>
        </p:nvSpPr>
        <p:spPr>
          <a:xfrm>
            <a:off x="221036" y="9247067"/>
            <a:ext cx="7076661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b="1" cap="none" dirty="0">
                <a:solidFill>
                  <a:srgbClr val="FF0000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… but if you want to improve “clock determinism” beyond what shown above, some ingenuity is required</a:t>
            </a:r>
            <a:endParaRPr lang="LID4096" sz="28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E7531B-2204-E621-9643-B5897DB35E21}"/>
              </a:ext>
            </a:extLst>
          </p:cNvPr>
          <p:cNvSpPr txBox="1"/>
          <p:nvPr/>
        </p:nvSpPr>
        <p:spPr>
          <a:xfrm>
            <a:off x="8007687" y="3567757"/>
            <a:ext cx="7275444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b="1" cap="none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We are working on an idea based on the GTY capability to make an eye-pattern</a:t>
            </a:r>
            <a:endParaRPr lang="LID4096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49FC470-48A8-A6FF-A8EF-307B75654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231" y="4441448"/>
            <a:ext cx="8484650" cy="298719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BBBDC13-BE98-1B1D-CB6A-709D37C63C61}"/>
              </a:ext>
            </a:extLst>
          </p:cNvPr>
          <p:cNvSpPr txBox="1"/>
          <p:nvPr/>
        </p:nvSpPr>
        <p:spPr>
          <a:xfrm>
            <a:off x="7881834" y="7638570"/>
            <a:ext cx="7706096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b="1" cap="none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The idea: does the phase difference in the left plot “correlate” to the open eye area?</a:t>
            </a:r>
            <a:endParaRPr lang="LID4096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BA5C1F2-98B8-47AA-96C0-5D045B664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87810" y="3480906"/>
            <a:ext cx="5910773" cy="459046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FB0EF76-994E-9678-24C2-E17FE9873BAA}"/>
              </a:ext>
            </a:extLst>
          </p:cNvPr>
          <p:cNvSpPr txBox="1"/>
          <p:nvPr/>
        </p:nvSpPr>
        <p:spPr>
          <a:xfrm>
            <a:off x="15776757" y="8292960"/>
            <a:ext cx="7706096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b="1" cap="none" dirty="0">
                <a:solidFill>
                  <a:srgbClr val="4D6DD3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Our first tests show that indeed it does!?</a:t>
            </a:r>
            <a:endParaRPr lang="LID4096" sz="2800" dirty="0">
              <a:solidFill>
                <a:srgbClr val="4D6DD3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5AFE6A-22A2-5260-6759-BC064206021D}"/>
              </a:ext>
            </a:extLst>
          </p:cNvPr>
          <p:cNvSpPr txBox="1"/>
          <p:nvPr/>
        </p:nvSpPr>
        <p:spPr>
          <a:xfrm>
            <a:off x="16776094" y="8829760"/>
            <a:ext cx="7291029" cy="22467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b="1" cap="none" dirty="0">
                <a:solidFill>
                  <a:srgbClr val="4D6DD3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Currently working on (also in DRD7b.2):</a:t>
            </a:r>
          </a:p>
          <a:p>
            <a:pPr marL="457200" lvl="1" indent="-457200">
              <a:buFont typeface="Wingdings" panose="05000000000000000000" pitchFamily="2" charset="2"/>
              <a:buChar char="§"/>
            </a:pPr>
            <a:r>
              <a:rPr lang="en-US" sz="2800" b="1" cap="none" dirty="0">
                <a:solidFill>
                  <a:srgbClr val="4D6DD3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Check that this is generally valid</a:t>
            </a:r>
          </a:p>
          <a:p>
            <a:pPr marL="457200" lvl="1" indent="-457200">
              <a:buFont typeface="Wingdings" panose="05000000000000000000" pitchFamily="2" charset="2"/>
              <a:buChar char="§"/>
            </a:pPr>
            <a:r>
              <a:rPr lang="en-US" sz="2800" b="1" cap="none" dirty="0">
                <a:solidFill>
                  <a:srgbClr val="4D6DD3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Implementing a fast automatic procedure to “</a:t>
            </a:r>
            <a:r>
              <a:rPr lang="en-US" sz="2800" b="1" i="1" cap="none" dirty="0">
                <a:solidFill>
                  <a:srgbClr val="4D6DD3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select</a:t>
            </a:r>
            <a:r>
              <a:rPr lang="en-US" sz="2800" b="1" cap="none" dirty="0">
                <a:solidFill>
                  <a:srgbClr val="4D6DD3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” the same phase </a:t>
            </a:r>
          </a:p>
          <a:p>
            <a:pPr marL="457200" lvl="1" indent="-457200">
              <a:buFont typeface="Wingdings" panose="05000000000000000000" pitchFamily="2" charset="2"/>
              <a:buChar char="§"/>
            </a:pPr>
            <a:endParaRPr lang="LID4096" sz="2800" dirty="0">
              <a:solidFill>
                <a:srgbClr val="4D6D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95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3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751D28-090B-29B2-1B36-D35826B0D9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E448FA8-53C7-4052-A8C5-65710D1988B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9</a:t>
            </a:fld>
            <a:endParaRPr lang="nl-NL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45BD2389-B501-6464-AF3B-0A60CE676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VELO U2 Workshop – CERN, 29-November-2024 - Antonio Pellegrino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8970E-9CD8-C984-D010-71319513D5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5476" y="343746"/>
            <a:ext cx="23114000" cy="923330"/>
          </a:xfrm>
        </p:spPr>
        <p:txBody>
          <a:bodyPr/>
          <a:lstStyle/>
          <a:p>
            <a:pPr algn="ctr"/>
            <a:r>
              <a:rPr lang="en-US" sz="6000" dirty="0">
                <a:sym typeface="Symbol" panose="05050102010706020507" pitchFamily="18" charset="2"/>
              </a:rPr>
              <a:t>FELIX Card FLX-155</a:t>
            </a:r>
            <a:endParaRPr lang="en-US" sz="6000" dirty="0"/>
          </a:p>
        </p:txBody>
      </p:sp>
      <p:pic>
        <p:nvPicPr>
          <p:cNvPr id="6" name="Google Shape;212;p49" descr="A green computer chip with a fan&#10;&#10;Description automatically generated">
            <a:extLst>
              <a:ext uri="{FF2B5EF4-FFF2-40B4-BE49-F238E27FC236}">
                <a16:creationId xmlns:a16="http://schemas.microsoft.com/office/drawing/2014/main" id="{BFD35E79-B17C-2246-E550-E11A732FEAF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1794"/>
          <a:stretch/>
        </p:blipFill>
        <p:spPr>
          <a:xfrm rot="20577449">
            <a:off x="657257" y="3048392"/>
            <a:ext cx="9430557" cy="4059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469EF5-0173-2775-EE10-EE2F6EF15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35" y="8600167"/>
            <a:ext cx="9430557" cy="33704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6F3FEE-4FA1-794B-4D7C-C6D075BE7083}"/>
              </a:ext>
            </a:extLst>
          </p:cNvPr>
          <p:cNvSpPr txBox="1"/>
          <p:nvPr/>
        </p:nvSpPr>
        <p:spPr>
          <a:xfrm>
            <a:off x="10135407" y="1702067"/>
            <a:ext cx="11384527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Interface to FE: 4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12 Tx + 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4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12 Rx links of up to 25 Gbps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Samtec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FireFly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transceivers  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2CBE5E-E5A4-0DB1-C955-62BD54D7BA4B}"/>
              </a:ext>
            </a:extLst>
          </p:cNvPr>
          <p:cNvSpPr txBox="1"/>
          <p:nvPr/>
        </p:nvSpPr>
        <p:spPr>
          <a:xfrm>
            <a:off x="10135407" y="2904773"/>
            <a:ext cx="13389009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Interface to Timing and Trigger: 4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Tx + 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4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Rx links of up to 25 Gbps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Samtec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FireFly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transceivers  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B0ED36-0144-4A68-9FEC-405A0F8D9CDA}"/>
              </a:ext>
            </a:extLst>
          </p:cNvPr>
          <p:cNvSpPr txBox="1"/>
          <p:nvPr/>
        </p:nvSpPr>
        <p:spPr>
          <a:xfrm>
            <a:off x="10135408" y="5189885"/>
            <a:ext cx="13692001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Interface to PCIe: 16-lanes Gen5 (480 Gbps usable)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Bifurcated 28 lanes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ACCC5C-7E95-666B-7A9A-DADB613142A5}"/>
              </a:ext>
            </a:extLst>
          </p:cNvPr>
          <p:cNvSpPr txBox="1"/>
          <p:nvPr/>
        </p:nvSpPr>
        <p:spPr>
          <a:xfrm>
            <a:off x="10135409" y="7558643"/>
            <a:ext cx="14248592" cy="33650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Work Horse: FPGA of the AMD Versal </a:t>
            </a:r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Adaptive System-on-Chip 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family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Versal Premium Series “</a:t>
            </a:r>
            <a:r>
              <a:rPr lang="en-US" sz="2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XCVP1552-2MSEVSVA3340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”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32G NRZ “</a:t>
            </a:r>
            <a:r>
              <a:rPr lang="en-US" sz="2800" b="1" i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GTYP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” transceivers are used for connectivity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Dual-core ARM Cortex A72 processor running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PetaLinux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 will be used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RAM on DDR4, file system on MicroSD (</a:t>
            </a:r>
            <a:r>
              <a:rPr lang="en-US" sz="24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PetaLinux</a:t>
            </a: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 + Firmware), USB-JTAG/USB-UART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Update firmware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Card temperature and voltage monitoring</a:t>
            </a:r>
          </a:p>
          <a:p>
            <a:pPr marL="1716087" lvl="4" indent="-457200">
              <a:buFont typeface="Wingdings" panose="05000000000000000000" pitchFamily="2" charset="2"/>
              <a:buChar char="Ø"/>
            </a:pPr>
            <a:r>
              <a:rPr lang="en-US" sz="24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Built-in self-test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3D65AA-74B3-46AB-3A46-35D6AFB59E1D}"/>
              </a:ext>
            </a:extLst>
          </p:cNvPr>
          <p:cNvSpPr txBox="1"/>
          <p:nvPr/>
        </p:nvSpPr>
        <p:spPr>
          <a:xfrm>
            <a:off x="10373148" y="11044263"/>
            <a:ext cx="109090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First Card produced, 2</a:t>
            </a:r>
            <a:r>
              <a:rPr lang="en-GB" sz="3200" b="1" cap="none" baseline="30000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nd</a:t>
            </a:r>
            <a:r>
              <a:rPr lang="en-GB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 one underway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Price estimate:  ⪅  FLX-182 (mainly due to larger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Qy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860B2D-3304-5A51-FCE5-404A1892D4AF}"/>
              </a:ext>
            </a:extLst>
          </p:cNvPr>
          <p:cNvSpPr txBox="1"/>
          <p:nvPr/>
        </p:nvSpPr>
        <p:spPr>
          <a:xfrm>
            <a:off x="10135406" y="4014386"/>
            <a:ext cx="13389009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Optional Interface to 100GbE : 4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Tx + 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4</a:t>
            </a: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Rx links of up to 25 Gbps</a:t>
            </a: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Samtec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</a:t>
            </a:r>
            <a:r>
              <a:rPr lang="en-US" sz="2800" b="1" cap="none" dirty="0" err="1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FireFly</a:t>
            </a: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 transceivers  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523FC1-B0B3-A00A-489C-3D455F3915DD}"/>
              </a:ext>
            </a:extLst>
          </p:cNvPr>
          <p:cNvSpPr txBox="1"/>
          <p:nvPr/>
        </p:nvSpPr>
        <p:spPr>
          <a:xfrm>
            <a:off x="10135406" y="6299498"/>
            <a:ext cx="13692001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32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</a:rPr>
              <a:t>Optional Interface to White Rabbit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  <a:p>
            <a:pPr marL="1073150" lvl="3" indent="-271463">
              <a:buFont typeface="Arial" panose="020B0604020202020204" pitchFamily="34" charset="0"/>
              <a:buChar char="•"/>
            </a:pPr>
            <a:r>
              <a:rPr lang="en-US" sz="2800" b="1" cap="none" dirty="0">
                <a:solidFill>
                  <a:schemeClr val="bg1"/>
                </a:solidFill>
                <a:latin typeface="Century Gothic" panose="020B0502020202020204" pitchFamily="34" charset="0"/>
                <a:cs typeface="Courier New" panose="02070309020205020404" pitchFamily="49" charset="0"/>
                <a:sym typeface="Symbol" panose="05050102010706020507" pitchFamily="18" charset="2"/>
              </a:rPr>
              <a:t>Footprint for oscillators and DAC</a:t>
            </a:r>
            <a:endParaRPr lang="en-US" sz="2800" b="1" cap="none" dirty="0">
              <a:solidFill>
                <a:schemeClr val="bg1"/>
              </a:solidFill>
              <a:latin typeface="Century Gothic" panose="020B050202020202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738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White">
  <a:themeElements>
    <a:clrScheme name="NIKHEF">
      <a:dk1>
        <a:srgbClr val="000000"/>
      </a:dk1>
      <a:lt1>
        <a:srgbClr val="E6223C"/>
      </a:lt1>
      <a:dk2>
        <a:srgbClr val="000000"/>
      </a:dk2>
      <a:lt2>
        <a:srgbClr val="702677"/>
      </a:lt2>
      <a:accent1>
        <a:srgbClr val="E6223C"/>
      </a:accent1>
      <a:accent2>
        <a:srgbClr val="702677"/>
      </a:accent2>
      <a:accent3>
        <a:srgbClr val="00B3C3"/>
      </a:accent3>
      <a:accent4>
        <a:srgbClr val="E3D88B"/>
      </a:accent4>
      <a:accent5>
        <a:srgbClr val="059F77"/>
      </a:accent5>
      <a:accent6>
        <a:srgbClr val="E6223C"/>
      </a:accent6>
      <a:hlink>
        <a:srgbClr val="0000FF"/>
      </a:hlink>
      <a:folHlink>
        <a:srgbClr val="00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Firmware_constraints_requirements" id="{E67B0A97-29C0-4C92-88CD-04AEE16DDAFC}" vid="{FD28CCED-D519-4C70-A2E6-4BACD71D21C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1150</Words>
  <Application>Microsoft Office PowerPoint</Application>
  <PresentationFormat>Custom</PresentationFormat>
  <Paragraphs>158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Courier New</vt:lpstr>
      <vt:lpstr>Helvetica Neue</vt:lpstr>
      <vt:lpstr>Helvetica Neue Medium</vt:lpstr>
      <vt:lpstr>Symbol</vt:lpstr>
      <vt:lpstr>Wingdings</vt:lpstr>
      <vt:lpstr>White</vt:lpstr>
      <vt:lpstr>Custom Design</vt:lpstr>
      <vt:lpstr>LHCb VELO U2 Workshop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Office-gebruiker</dc:creator>
  <cp:lastModifiedBy>Antonio Pellegrino</cp:lastModifiedBy>
  <cp:revision>273</cp:revision>
  <dcterms:created xsi:type="dcterms:W3CDTF">2018-04-19T08:20:54Z</dcterms:created>
  <dcterms:modified xsi:type="dcterms:W3CDTF">2024-11-29T14:07:04Z</dcterms:modified>
</cp:coreProperties>
</file>