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9" r:id="rId2"/>
    <p:sldId id="467" r:id="rId3"/>
    <p:sldId id="466" r:id="rId4"/>
    <p:sldId id="459" r:id="rId5"/>
    <p:sldId id="454" r:id="rId6"/>
    <p:sldId id="303" r:id="rId7"/>
    <p:sldId id="484" r:id="rId8"/>
    <p:sldId id="475" r:id="rId9"/>
    <p:sldId id="437" r:id="rId10"/>
    <p:sldId id="463" r:id="rId11"/>
    <p:sldId id="464" r:id="rId12"/>
    <p:sldId id="474" r:id="rId13"/>
    <p:sldId id="465" r:id="rId14"/>
    <p:sldId id="304" r:id="rId15"/>
    <p:sldId id="307" r:id="rId16"/>
    <p:sldId id="433" r:id="rId17"/>
    <p:sldId id="435" r:id="rId18"/>
    <p:sldId id="443" r:id="rId19"/>
    <p:sldId id="460" r:id="rId20"/>
    <p:sldId id="461" r:id="rId21"/>
    <p:sldId id="462" r:id="rId22"/>
    <p:sldId id="421" r:id="rId23"/>
    <p:sldId id="457" r:id="rId24"/>
    <p:sldId id="448" r:id="rId25"/>
    <p:sldId id="472" r:id="rId26"/>
    <p:sldId id="477" r:id="rId27"/>
    <p:sldId id="483" r:id="rId28"/>
    <p:sldId id="449" r:id="rId29"/>
    <p:sldId id="451" r:id="rId30"/>
    <p:sldId id="458" r:id="rId31"/>
    <p:sldId id="485" r:id="rId32"/>
    <p:sldId id="481" r:id="rId33"/>
    <p:sldId id="478" r:id="rId34"/>
    <p:sldId id="482" r:id="rId35"/>
    <p:sldId id="288" r:id="rId36"/>
    <p:sldId id="306" r:id="rId37"/>
    <p:sldId id="476" r:id="rId38"/>
    <p:sldId id="452" r:id="rId39"/>
    <p:sldId id="473" r:id="rId40"/>
    <p:sldId id="455" r:id="rId41"/>
    <p:sldId id="427" r:id="rId42"/>
    <p:sldId id="398" r:id="rId43"/>
    <p:sldId id="430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8E523D-0294-C761-2973-4A9DE4D34B9A}" name="Jeremy Blanc" initials="JB" userId="S::jeremy.blanc@cern.ch::6b0c3d9b-e50b-437d-bcce-f857794d48aa" providerId="AD"/>
  <p188:author id="{07B69E8C-9740-B19E-3731-BDDC98412C46}" name="Jorge Rodriguez Fernandez" initials="JR" userId="S::jorge.rodriguez.fernandez@cern.ch::1ff06e9f-2237-4083-a3a8-f06c923ee62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E7E8F1"/>
    <a:srgbClr val="CBCDDF"/>
    <a:srgbClr val="FF9900"/>
    <a:srgbClr val="FDD218"/>
    <a:srgbClr val="FFC001"/>
    <a:srgbClr val="FE9A00"/>
    <a:srgbClr val="FFAC00"/>
    <a:srgbClr val="FBE714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20" autoAdjust="0"/>
    <p:restoredTop sz="94686"/>
  </p:normalViewPr>
  <p:slideViewPr>
    <p:cSldViewPr snapToObjects="1">
      <p:cViewPr>
        <p:scale>
          <a:sx n="150" d="100"/>
          <a:sy n="150" d="100"/>
        </p:scale>
        <p:origin x="35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chemeClr val="tx1"/>
                </a:solidFill>
              </a:rPr>
              <a:t>Terminal Hardware:</a:t>
            </a:r>
            <a:endParaRPr lang="en-GB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12590092471058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718496861087127"/>
          <c:y val="0.24341002503316825"/>
          <c:w val="0.5422343903981558"/>
          <c:h val="0.536628681790710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Equipment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3562845518982247E-2"/>
                  <c:y val="7.9894967815125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BD-4E31-8BBB-510BF0176BFD}"/>
                </c:ext>
              </c:extLst>
            </c:dLbl>
            <c:dLbl>
              <c:idx val="1"/>
              <c:layout>
                <c:manualLayout>
                  <c:x val="-5.0787705472308195E-2"/>
                  <c:y val="7.79843338551868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BD-4E31-8BBB-510BF0176BFD}"/>
                </c:ext>
              </c:extLst>
            </c:dLbl>
            <c:dLbl>
              <c:idx val="2"/>
              <c:layout>
                <c:manualLayout>
                  <c:x val="-4.9850674325475186E-2"/>
                  <c:y val="7.9775992216976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BD-4E31-8BBB-510BF0176BFD}"/>
                </c:ext>
              </c:extLst>
            </c:dLbl>
            <c:dLbl>
              <c:idx val="3"/>
              <c:layout>
                <c:manualLayout>
                  <c:x val="-6.5962054225372643E-2"/>
                  <c:y val="7.95731629684719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BD-4E31-8BBB-510BF0176BFD}"/>
                </c:ext>
              </c:extLst>
            </c:dLbl>
            <c:dLbl>
              <c:idx val="4"/>
              <c:layout>
                <c:manualLayout>
                  <c:x val="-6.5060647238253097E-2"/>
                  <c:y val="7.5545992629659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BD-4E31-8BBB-510BF0176BFD}"/>
                </c:ext>
              </c:extLst>
            </c:dLbl>
            <c:dLbl>
              <c:idx val="5"/>
              <c:layout>
                <c:manualLayout>
                  <c:x val="-6.0105802468278423E-2"/>
                  <c:y val="6.1331701333492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BD-4E31-8BBB-510BF0176B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5723</c:v>
                </c:pt>
                <c:pt idx="1">
                  <c:v>8677</c:v>
                </c:pt>
                <c:pt idx="2">
                  <c:v>11317</c:v>
                </c:pt>
                <c:pt idx="3">
                  <c:v>13333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2BD-4E31-8BBB-510BF0176BF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marker val="1"/>
        <c:smooth val="0"/>
        <c:axId val="1616152495"/>
        <c:axId val="1616166223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Connectors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9095380408152555E-2"/>
                  <c:y val="-8.82162352959770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2BD-4E31-8BBB-510BF0176BFD}"/>
                </c:ext>
              </c:extLst>
            </c:dLbl>
            <c:dLbl>
              <c:idx val="1"/>
              <c:layout>
                <c:manualLayout>
                  <c:x val="-0.1250281971011451"/>
                  <c:y val="-4.53292638703157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2BD-4E31-8BBB-510BF0176BFD}"/>
                </c:ext>
              </c:extLst>
            </c:dLbl>
            <c:dLbl>
              <c:idx val="2"/>
              <c:layout>
                <c:manualLayout>
                  <c:x val="-0.13096675738609728"/>
                  <c:y val="-7.87829191431298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2BD-4E31-8BBB-510BF0176BFD}"/>
                </c:ext>
              </c:extLst>
            </c:dLbl>
            <c:dLbl>
              <c:idx val="3"/>
              <c:layout>
                <c:manualLayout>
                  <c:x val="-0.1212656685214379"/>
                  <c:y val="-8.25326260943779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2BD-4E31-8BBB-510BF0176BFD}"/>
                </c:ext>
              </c:extLst>
            </c:dLbl>
            <c:dLbl>
              <c:idx val="4"/>
              <c:layout>
                <c:manualLayout>
                  <c:x val="-0.11889261077763302"/>
                  <c:y val="-9.6550234482904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2BD-4E31-8BBB-510BF0176BFD}"/>
                </c:ext>
              </c:extLst>
            </c:dLbl>
            <c:dLbl>
              <c:idx val="5"/>
              <c:layout>
                <c:manualLayout>
                  <c:x val="-7.8986864330596318E-2"/>
                  <c:y val="-8.363413818203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2BD-4E31-8BBB-510BF0176B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57306</c:v>
                </c:pt>
                <c:pt idx="1">
                  <c:v>117106</c:v>
                </c:pt>
                <c:pt idx="2">
                  <c:v>146088</c:v>
                </c:pt>
                <c:pt idx="3">
                  <c:v>168712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62BD-4E31-8BBB-510BF0176B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8087455"/>
        <c:axId val="1288083295"/>
      </c:lineChart>
      <c:catAx>
        <c:axId val="16161524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YEAR</a:t>
                </a:r>
                <a:endParaRPr lang="en-GB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66223"/>
        <c:crosses val="autoZero"/>
        <c:auto val="1"/>
        <c:lblAlgn val="ctr"/>
        <c:lblOffset val="100"/>
        <c:noMultiLvlLbl val="0"/>
      </c:catAx>
      <c:valAx>
        <c:axId val="1616166223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Equipment Number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6.759587850335302E-4"/>
              <c:y val="0.194423688348908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52495"/>
        <c:crosses val="autoZero"/>
        <c:crossBetween val="between"/>
        <c:majorUnit val="4000"/>
      </c:valAx>
      <c:valAx>
        <c:axId val="12880832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accent2"/>
                    </a:solidFill>
                  </a:rPr>
                  <a:t>Connector  Number</a:t>
                </a:r>
              </a:p>
            </c:rich>
          </c:tx>
          <c:layout>
            <c:manualLayout>
              <c:xMode val="edge"/>
              <c:yMode val="edge"/>
              <c:x val="0.91228997500135667"/>
              <c:y val="0.183973152783107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8087455"/>
        <c:crosses val="max"/>
        <c:crossBetween val="between"/>
        <c:majorUnit val="60000"/>
      </c:valAx>
      <c:catAx>
        <c:axId val="1288087455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288083295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chemeClr val="tx1"/>
                </a:solidFill>
              </a:rPr>
              <a:t>Fibres:</a:t>
            </a:r>
            <a:endParaRPr lang="en-GB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575865699232807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718496861087127"/>
          <c:y val="0.24341002503316825"/>
          <c:w val="0.5422343903981558"/>
          <c:h val="0.536628681790710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Fibers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086950986043303"/>
                  <c:y val="-7.06464809125384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B0-42CA-9E42-0C4786612E95}"/>
                </c:ext>
              </c:extLst>
            </c:dLbl>
            <c:dLbl>
              <c:idx val="1"/>
              <c:layout>
                <c:manualLayout>
                  <c:x val="-0.16511939495001174"/>
                  <c:y val="-7.4195114712671738E-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B0-42CA-9E42-0C4786612E95}"/>
                </c:ext>
              </c:extLst>
            </c:dLbl>
            <c:dLbl>
              <c:idx val="2"/>
              <c:layout>
                <c:manualLayout>
                  <c:x val="-0.2621809547840675"/>
                  <c:y val="-3.7311801237873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6B0-42CA-9E42-0C4786612E95}"/>
                </c:ext>
              </c:extLst>
            </c:dLbl>
            <c:dLbl>
              <c:idx val="3"/>
              <c:layout>
                <c:manualLayout>
                  <c:x val="-0.18682698310180212"/>
                  <c:y val="-5.98170673349202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B0-42CA-9E42-0C4786612E95}"/>
                </c:ext>
              </c:extLst>
            </c:dLbl>
            <c:dLbl>
              <c:idx val="4"/>
              <c:layout>
                <c:manualLayout>
                  <c:x val="-6.5060647238253097E-2"/>
                  <c:y val="7.5545992629659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6B0-42CA-9E42-0C4786612E95}"/>
                </c:ext>
              </c:extLst>
            </c:dLbl>
            <c:dLbl>
              <c:idx val="5"/>
              <c:layout>
                <c:manualLayout>
                  <c:x val="-6.0105802468278423E-2"/>
                  <c:y val="6.1331701333492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6B0-42CA-9E42-0C4786612E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37397</c:v>
                </c:pt>
                <c:pt idx="1">
                  <c:v>82269</c:v>
                </c:pt>
                <c:pt idx="2">
                  <c:v>104116</c:v>
                </c:pt>
                <c:pt idx="3">
                  <c:v>113181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6B0-42CA-9E42-0C4786612E9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marker val="1"/>
        <c:smooth val="0"/>
        <c:axId val="1616152495"/>
        <c:axId val="1616166223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fiber length (km)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4.483602726572871E-2"/>
                  <c:y val="1.77203397346010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6B0-42CA-9E42-0C4786612E95}"/>
                </c:ext>
              </c:extLst>
            </c:dLbl>
            <c:dLbl>
              <c:idx val="1"/>
              <c:layout>
                <c:manualLayout>
                  <c:x val="-1.0696507623441572E-2"/>
                  <c:y val="0.1330902309180262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6B0-42CA-9E42-0C4786612E95}"/>
                </c:ext>
              </c:extLst>
            </c:dLbl>
            <c:dLbl>
              <c:idx val="2"/>
              <c:layout>
                <c:manualLayout>
                  <c:x val="-3.2968166405208485E-2"/>
                  <c:y val="7.17585295845337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6B0-42CA-9E42-0C4786612E95}"/>
                </c:ext>
              </c:extLst>
            </c:dLbl>
            <c:dLbl>
              <c:idx val="3"/>
              <c:layout>
                <c:manualLayout>
                  <c:x val="-4.613341543608987E-2"/>
                  <c:y val="7.35844318454212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6B0-42CA-9E42-0C4786612E95}"/>
                </c:ext>
              </c:extLst>
            </c:dLbl>
            <c:dLbl>
              <c:idx val="4"/>
              <c:layout>
                <c:manualLayout>
                  <c:x val="-0.11889261077763302"/>
                  <c:y val="-9.6550234482904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6B0-42CA-9E42-0C4786612E95}"/>
                </c:ext>
              </c:extLst>
            </c:dLbl>
            <c:dLbl>
              <c:idx val="5"/>
              <c:layout>
                <c:manualLayout>
                  <c:x val="-7.8986864330596318E-2"/>
                  <c:y val="-8.363413818203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6B0-42CA-9E42-0C4786612E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9856</c:v>
                </c:pt>
                <c:pt idx="1">
                  <c:v>23036</c:v>
                </c:pt>
                <c:pt idx="2">
                  <c:v>31601</c:v>
                </c:pt>
                <c:pt idx="3">
                  <c:v>34065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6B0-42CA-9E42-0C4786612E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8087455"/>
        <c:axId val="1288083295"/>
      </c:lineChart>
      <c:catAx>
        <c:axId val="16161524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YEAR</a:t>
                </a:r>
                <a:endParaRPr lang="en-GB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66223"/>
        <c:crosses val="autoZero"/>
        <c:auto val="1"/>
        <c:lblAlgn val="ctr"/>
        <c:lblOffset val="100"/>
        <c:noMultiLvlLbl val="0"/>
      </c:catAx>
      <c:valAx>
        <c:axId val="1616166223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Fibre Number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759587850335302E-4"/>
              <c:y val="0.194423688348908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52495"/>
        <c:crosses val="autoZero"/>
        <c:crossBetween val="between"/>
        <c:majorUnit val="40000"/>
      </c:valAx>
      <c:valAx>
        <c:axId val="128808329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accent2"/>
                    </a:solidFill>
                  </a:rPr>
                  <a:t>Fibre</a:t>
                </a:r>
                <a:r>
                  <a:rPr lang="en-GB" baseline="0" dirty="0">
                    <a:solidFill>
                      <a:schemeClr val="accent2"/>
                    </a:solidFill>
                  </a:rPr>
                  <a:t> length (km)</a:t>
                </a:r>
                <a:endParaRPr lang="en-GB" dirty="0">
                  <a:solidFill>
                    <a:schemeClr val="accent2"/>
                  </a:solidFill>
                </a:endParaRPr>
              </a:p>
            </c:rich>
          </c:tx>
          <c:layout>
            <c:manualLayout>
              <c:xMode val="edge"/>
              <c:yMode val="edge"/>
              <c:x val="0.91228997500135667"/>
              <c:y val="0.183973152783107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8087455"/>
        <c:crosses val="max"/>
        <c:crossBetween val="between"/>
        <c:majorUnit val="15000"/>
      </c:valAx>
      <c:catAx>
        <c:axId val="1288087455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288083295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chemeClr val="tx1"/>
                </a:solidFill>
              </a:rPr>
              <a:t>CABLES:</a:t>
            </a:r>
            <a:endParaRPr lang="en-GB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575865699232807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718496861087127"/>
          <c:y val="0.24341002503316825"/>
          <c:w val="0.5422343903981558"/>
          <c:h val="0.536628681790710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Cables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0696507623441572E-2"/>
                  <c:y val="7.43193586029892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6E9-441D-B90C-87B8F3BE9BEF}"/>
                </c:ext>
              </c:extLst>
            </c:dLbl>
            <c:dLbl>
              <c:idx val="1"/>
              <c:layout>
                <c:manualLayout>
                  <c:x val="1.4782097174991275E-3"/>
                  <c:y val="6.68331154309154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E9-441D-B90C-87B8F3BE9BEF}"/>
                </c:ext>
              </c:extLst>
            </c:dLbl>
            <c:dLbl>
              <c:idx val="2"/>
              <c:layout>
                <c:manualLayout>
                  <c:x val="-4.1179985343938958E-3"/>
                  <c:y val="0.107654038277654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E9-441D-B90C-87B8F3BE9BEF}"/>
                </c:ext>
              </c:extLst>
            </c:dLbl>
            <c:dLbl>
              <c:idx val="3"/>
              <c:layout>
                <c:manualLayout>
                  <c:x val="-4.3095716329831994E-2"/>
                  <c:y val="5.16951169077934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E9-441D-B90C-87B8F3BE9BEF}"/>
                </c:ext>
              </c:extLst>
            </c:dLbl>
            <c:dLbl>
              <c:idx val="4"/>
              <c:layout>
                <c:manualLayout>
                  <c:x val="-6.5060647238253097E-2"/>
                  <c:y val="7.5545992629659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E9-441D-B90C-87B8F3BE9BEF}"/>
                </c:ext>
              </c:extLst>
            </c:dLbl>
            <c:dLbl>
              <c:idx val="5"/>
              <c:layout>
                <c:manualLayout>
                  <c:x val="-6.0105802468278423E-2"/>
                  <c:y val="6.1331701333492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6E9-441D-B90C-87B8F3BE9B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1597</c:v>
                </c:pt>
                <c:pt idx="1">
                  <c:v>2450</c:v>
                </c:pt>
                <c:pt idx="2">
                  <c:v>3018</c:v>
                </c:pt>
                <c:pt idx="3">
                  <c:v>3392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6E9-441D-B90C-87B8F3BE9BE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marker val="1"/>
        <c:smooth val="0"/>
        <c:axId val="1616152495"/>
        <c:axId val="1616166223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Cable length (km)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58287607087896E-2"/>
                  <c:y val="-4.9186970811027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6E9-441D-B90C-87B8F3BE9BEF}"/>
                </c:ext>
              </c:extLst>
            </c:dLbl>
            <c:dLbl>
              <c:idx val="1"/>
              <c:layout>
                <c:manualLayout>
                  <c:x val="-0.10216185920560439"/>
                  <c:y val="-7.32073099309941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6E9-441D-B90C-87B8F3BE9BEF}"/>
                </c:ext>
              </c:extLst>
            </c:dLbl>
            <c:dLbl>
              <c:idx val="2"/>
              <c:layout>
                <c:manualLayout>
                  <c:x val="-0.11463365888928242"/>
                  <c:y val="-6.20560915067227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6E9-441D-B90C-87B8F3BE9BEF}"/>
                </c:ext>
              </c:extLst>
            </c:dLbl>
            <c:dLbl>
              <c:idx val="3"/>
              <c:layout>
                <c:manualLayout>
                  <c:x val="-0.11799904882207495"/>
                  <c:y val="-7.69570168822422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6E9-441D-B90C-87B8F3BE9BEF}"/>
                </c:ext>
              </c:extLst>
            </c:dLbl>
            <c:dLbl>
              <c:idx val="4"/>
              <c:layout>
                <c:manualLayout>
                  <c:x val="-0.11889261077763302"/>
                  <c:y val="-9.6550234482904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6E9-441D-B90C-87B8F3BE9BEF}"/>
                </c:ext>
              </c:extLst>
            </c:dLbl>
            <c:dLbl>
              <c:idx val="5"/>
              <c:layout>
                <c:manualLayout>
                  <c:x val="-7.8986864330596318E-2"/>
                  <c:y val="-8.363413818203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6E9-441D-B90C-87B8F3BE9B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699</c:v>
                </c:pt>
                <c:pt idx="1">
                  <c:v>871</c:v>
                </c:pt>
                <c:pt idx="2">
                  <c:v>966</c:v>
                </c:pt>
                <c:pt idx="3">
                  <c:v>1027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C6E9-441D-B90C-87B8F3BE9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8087455"/>
        <c:axId val="1288083295"/>
      </c:lineChart>
      <c:catAx>
        <c:axId val="16161524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YEAR</a:t>
                </a:r>
                <a:endParaRPr lang="en-GB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66223"/>
        <c:crosses val="autoZero"/>
        <c:auto val="1"/>
        <c:lblAlgn val="ctr"/>
        <c:lblOffset val="100"/>
        <c:noMultiLvlLbl val="0"/>
      </c:catAx>
      <c:valAx>
        <c:axId val="1616166223"/>
        <c:scaling>
          <c:orientation val="minMax"/>
          <c:max val="4000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Cable Number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759587850335302E-4"/>
              <c:y val="0.194423688348908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6152495"/>
        <c:crosses val="autoZero"/>
        <c:crossBetween val="between"/>
        <c:majorUnit val="800"/>
      </c:valAx>
      <c:valAx>
        <c:axId val="1288083295"/>
        <c:scaling>
          <c:orientation val="minMax"/>
          <c:max val="12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accent2"/>
                    </a:solidFill>
                  </a:rPr>
                  <a:t>Cable</a:t>
                </a:r>
                <a:r>
                  <a:rPr lang="en-GB" baseline="0" dirty="0">
                    <a:solidFill>
                      <a:schemeClr val="accent2"/>
                    </a:solidFill>
                  </a:rPr>
                  <a:t> length (km)</a:t>
                </a:r>
                <a:endParaRPr lang="en-GB" dirty="0">
                  <a:solidFill>
                    <a:schemeClr val="accent2"/>
                  </a:solidFill>
                </a:endParaRPr>
              </a:p>
            </c:rich>
          </c:tx>
          <c:layout>
            <c:manualLayout>
              <c:xMode val="edge"/>
              <c:yMode val="edge"/>
              <c:x val="0.91228997500135667"/>
              <c:y val="0.183973152783107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8087455"/>
        <c:crosses val="max"/>
        <c:crossBetween val="between"/>
        <c:majorUnit val="300"/>
      </c:valAx>
      <c:catAx>
        <c:axId val="1288087455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288083295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BFEC4-A22A-457F-9E80-EB537AB9CD5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5DAA86-16BF-4EB3-8DFE-A9FB1918FAC4}">
      <dgm:prSet/>
      <dgm:spPr/>
      <dgm:t>
        <a:bodyPr/>
        <a:lstStyle/>
        <a:p>
          <a:r>
            <a:rPr lang="en-US" dirty="0"/>
            <a:t>Introduction</a:t>
          </a:r>
        </a:p>
      </dgm:t>
    </dgm:pt>
    <dgm:pt modelId="{D55CF696-A68A-4840-97DF-1938B651045E}" type="parTrans" cxnId="{1E451407-CF19-48E7-8238-B72A1D195599}">
      <dgm:prSet/>
      <dgm:spPr/>
      <dgm:t>
        <a:bodyPr/>
        <a:lstStyle/>
        <a:p>
          <a:endParaRPr lang="en-US"/>
        </a:p>
      </dgm:t>
    </dgm:pt>
    <dgm:pt modelId="{E620AEDB-E214-4F00-8035-172EC4AE2831}" type="sibTrans" cxnId="{1E451407-CF19-48E7-8238-B72A1D195599}">
      <dgm:prSet/>
      <dgm:spPr/>
      <dgm:t>
        <a:bodyPr/>
        <a:lstStyle/>
        <a:p>
          <a:endParaRPr lang="en-US"/>
        </a:p>
      </dgm:t>
    </dgm:pt>
    <dgm:pt modelId="{F07DE696-1667-4F30-8087-E39CC6EA3E5B}">
      <dgm:prSet/>
      <dgm:spPr/>
      <dgm:t>
        <a:bodyPr/>
        <a:lstStyle/>
        <a:p>
          <a:r>
            <a:rPr lang="en-US" dirty="0"/>
            <a:t>Impact of OFMS on the EN-EL-FO working method</a:t>
          </a:r>
        </a:p>
      </dgm:t>
    </dgm:pt>
    <dgm:pt modelId="{0B8E9754-34E4-4B9D-9DBF-6903AA8C306E}" type="parTrans" cxnId="{C82DCED2-80DD-48BC-B3A3-B72884D8E666}">
      <dgm:prSet/>
      <dgm:spPr/>
      <dgm:t>
        <a:bodyPr/>
        <a:lstStyle/>
        <a:p>
          <a:endParaRPr lang="en-US"/>
        </a:p>
      </dgm:t>
    </dgm:pt>
    <dgm:pt modelId="{82847B61-3784-4AD4-BE1E-9F5744EC84E9}" type="sibTrans" cxnId="{C82DCED2-80DD-48BC-B3A3-B72884D8E666}">
      <dgm:prSet/>
      <dgm:spPr/>
      <dgm:t>
        <a:bodyPr/>
        <a:lstStyle/>
        <a:p>
          <a:endParaRPr lang="en-US"/>
        </a:p>
      </dgm:t>
    </dgm:pt>
    <dgm:pt modelId="{87BA5A2A-146B-497B-B89F-3CADCC8096B6}">
      <dgm:prSet/>
      <dgm:spPr/>
      <dgm:t>
        <a:bodyPr/>
        <a:lstStyle/>
        <a:p>
          <a:r>
            <a:rPr lang="en-US" dirty="0"/>
            <a:t>Impact of OFMS on CERN Users</a:t>
          </a:r>
        </a:p>
      </dgm:t>
    </dgm:pt>
    <dgm:pt modelId="{7EBAB922-5D57-43F8-8A42-6EFCDE2F6DC6}" type="parTrans" cxnId="{5D4B4453-D14A-4199-8DB8-61F3B50650CE}">
      <dgm:prSet/>
      <dgm:spPr/>
      <dgm:t>
        <a:bodyPr/>
        <a:lstStyle/>
        <a:p>
          <a:endParaRPr lang="en-US"/>
        </a:p>
      </dgm:t>
    </dgm:pt>
    <dgm:pt modelId="{0C3FA24F-25F0-4AD0-8EA9-CD1229C16B50}" type="sibTrans" cxnId="{5D4B4453-D14A-4199-8DB8-61F3B50650CE}">
      <dgm:prSet/>
      <dgm:spPr/>
      <dgm:t>
        <a:bodyPr/>
        <a:lstStyle/>
        <a:p>
          <a:endParaRPr lang="en-US"/>
        </a:p>
      </dgm:t>
    </dgm:pt>
    <dgm:pt modelId="{D503C4AA-3DA7-4A33-B526-186625C39C90}">
      <dgm:prSet/>
      <dgm:spPr/>
      <dgm:t>
        <a:bodyPr/>
        <a:lstStyle/>
        <a:p>
          <a:r>
            <a:rPr lang="en-US" dirty="0"/>
            <a:t>OFMS evolution</a:t>
          </a:r>
        </a:p>
      </dgm:t>
    </dgm:pt>
    <dgm:pt modelId="{60B94425-F41D-40F1-B3A5-2240D7827872}" type="parTrans" cxnId="{D8569908-B127-4B57-957B-7C838C0D173B}">
      <dgm:prSet/>
      <dgm:spPr/>
      <dgm:t>
        <a:bodyPr/>
        <a:lstStyle/>
        <a:p>
          <a:endParaRPr lang="en-US"/>
        </a:p>
      </dgm:t>
    </dgm:pt>
    <dgm:pt modelId="{7B558839-252D-453A-976F-1FAC54D0CFD0}" type="sibTrans" cxnId="{D8569908-B127-4B57-957B-7C838C0D173B}">
      <dgm:prSet/>
      <dgm:spPr/>
      <dgm:t>
        <a:bodyPr/>
        <a:lstStyle/>
        <a:p>
          <a:endParaRPr lang="en-US"/>
        </a:p>
      </dgm:t>
    </dgm:pt>
    <dgm:pt modelId="{C75BFCF5-C6A5-494F-9512-8F35E2C8F435}">
      <dgm:prSet/>
      <dgm:spPr/>
      <dgm:t>
        <a:bodyPr/>
        <a:lstStyle/>
        <a:p>
          <a:r>
            <a:rPr lang="en-US" dirty="0"/>
            <a:t>Conclusions</a:t>
          </a:r>
        </a:p>
      </dgm:t>
    </dgm:pt>
    <dgm:pt modelId="{BB5BA536-81A0-49B2-8C21-3024CC780C42}" type="parTrans" cxnId="{19D1633B-9FF0-4AF4-864D-C16D67E1CF9D}">
      <dgm:prSet/>
      <dgm:spPr/>
      <dgm:t>
        <a:bodyPr/>
        <a:lstStyle/>
        <a:p>
          <a:endParaRPr lang="en-US"/>
        </a:p>
      </dgm:t>
    </dgm:pt>
    <dgm:pt modelId="{50EEDA92-4C5D-460F-A09E-AB58B764BE4B}" type="sibTrans" cxnId="{19D1633B-9FF0-4AF4-864D-C16D67E1CF9D}">
      <dgm:prSet/>
      <dgm:spPr/>
      <dgm:t>
        <a:bodyPr/>
        <a:lstStyle/>
        <a:p>
          <a:endParaRPr lang="en-US"/>
        </a:p>
      </dgm:t>
    </dgm:pt>
    <dgm:pt modelId="{E227295D-3105-4CCD-8D0E-CA65A6153AD1}" type="pres">
      <dgm:prSet presAssocID="{A5FBFEC4-A22A-457F-9E80-EB537AB9CD55}" presName="root" presStyleCnt="0">
        <dgm:presLayoutVars>
          <dgm:dir/>
          <dgm:resizeHandles val="exact"/>
        </dgm:presLayoutVars>
      </dgm:prSet>
      <dgm:spPr/>
    </dgm:pt>
    <dgm:pt modelId="{8897E582-AF06-4712-99D6-3902FD6FB4C5}" type="pres">
      <dgm:prSet presAssocID="{325DAA86-16BF-4EB3-8DFE-A9FB1918FAC4}" presName="compNode" presStyleCnt="0"/>
      <dgm:spPr/>
    </dgm:pt>
    <dgm:pt modelId="{74DA0900-1D08-45FB-980D-49A8A9EF9F43}" type="pres">
      <dgm:prSet presAssocID="{325DAA86-16BF-4EB3-8DFE-A9FB1918FAC4}" presName="bgRect" presStyleLbl="bgShp" presStyleIdx="0" presStyleCnt="5" custLinFactNeighborX="19" custLinFactNeighborY="0"/>
      <dgm:spPr/>
    </dgm:pt>
    <dgm:pt modelId="{B6EAC666-96F3-4602-8069-28F68B84B411}" type="pres">
      <dgm:prSet presAssocID="{325DAA86-16BF-4EB3-8DFE-A9FB1918FAC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0B653EA3-2CE0-4B4F-ABE4-6B7924A59522}" type="pres">
      <dgm:prSet presAssocID="{325DAA86-16BF-4EB3-8DFE-A9FB1918FAC4}" presName="spaceRect" presStyleCnt="0"/>
      <dgm:spPr/>
    </dgm:pt>
    <dgm:pt modelId="{3E563E8E-336B-47DE-B592-2D4DF4C2F998}" type="pres">
      <dgm:prSet presAssocID="{325DAA86-16BF-4EB3-8DFE-A9FB1918FAC4}" presName="parTx" presStyleLbl="revTx" presStyleIdx="0" presStyleCnt="5">
        <dgm:presLayoutVars>
          <dgm:chMax val="0"/>
          <dgm:chPref val="0"/>
        </dgm:presLayoutVars>
      </dgm:prSet>
      <dgm:spPr/>
    </dgm:pt>
    <dgm:pt modelId="{B3E6D5B2-9324-4031-9F6A-2BAB6005A8F3}" type="pres">
      <dgm:prSet presAssocID="{E620AEDB-E214-4F00-8035-172EC4AE2831}" presName="sibTrans" presStyleCnt="0"/>
      <dgm:spPr/>
    </dgm:pt>
    <dgm:pt modelId="{A2792B3E-61B5-4F8E-B18C-2545D8AD02F9}" type="pres">
      <dgm:prSet presAssocID="{F07DE696-1667-4F30-8087-E39CC6EA3E5B}" presName="compNode" presStyleCnt="0"/>
      <dgm:spPr/>
    </dgm:pt>
    <dgm:pt modelId="{8C5D54BB-1367-4D76-B6FF-6728D782B2D6}" type="pres">
      <dgm:prSet presAssocID="{F07DE696-1667-4F30-8087-E39CC6EA3E5B}" presName="bgRect" presStyleLbl="bgShp" presStyleIdx="1" presStyleCnt="5" custLinFactNeighborX="19" custLinFactNeighborY="470"/>
      <dgm:spPr/>
    </dgm:pt>
    <dgm:pt modelId="{A20343DD-DDBF-45C2-921B-D4E195FCFF55}" type="pres">
      <dgm:prSet presAssocID="{F07DE696-1667-4F30-8087-E39CC6EA3E5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 from home desk with solid fill"/>
        </a:ext>
      </dgm:extLst>
    </dgm:pt>
    <dgm:pt modelId="{E3AEAB58-9FEF-4E3F-8AD5-50C0314B9DBB}" type="pres">
      <dgm:prSet presAssocID="{F07DE696-1667-4F30-8087-E39CC6EA3E5B}" presName="spaceRect" presStyleCnt="0"/>
      <dgm:spPr/>
    </dgm:pt>
    <dgm:pt modelId="{33D67D5B-2E9E-47EA-89B6-8AF91943ED04}" type="pres">
      <dgm:prSet presAssocID="{F07DE696-1667-4F30-8087-E39CC6EA3E5B}" presName="parTx" presStyleLbl="revTx" presStyleIdx="1" presStyleCnt="5">
        <dgm:presLayoutVars>
          <dgm:chMax val="0"/>
          <dgm:chPref val="0"/>
        </dgm:presLayoutVars>
      </dgm:prSet>
      <dgm:spPr/>
    </dgm:pt>
    <dgm:pt modelId="{105AE0CE-1EBC-4349-A05B-6A94CBBAC4A1}" type="pres">
      <dgm:prSet presAssocID="{82847B61-3784-4AD4-BE1E-9F5744EC84E9}" presName="sibTrans" presStyleCnt="0"/>
      <dgm:spPr/>
    </dgm:pt>
    <dgm:pt modelId="{691CEA90-517C-4428-A6D8-4077EB0A9490}" type="pres">
      <dgm:prSet presAssocID="{87BA5A2A-146B-497B-B89F-3CADCC8096B6}" presName="compNode" presStyleCnt="0"/>
      <dgm:spPr/>
    </dgm:pt>
    <dgm:pt modelId="{AF28EC5F-D410-4E64-BF18-AE14FCD194C5}" type="pres">
      <dgm:prSet presAssocID="{87BA5A2A-146B-497B-B89F-3CADCC8096B6}" presName="bgRect" presStyleLbl="bgShp" presStyleIdx="2" presStyleCnt="5" custLinFactNeighborX="19" custLinFactNeighborY="470"/>
      <dgm:spPr/>
    </dgm:pt>
    <dgm:pt modelId="{88C87329-EC44-458D-B230-8C5F86417C0D}" type="pres">
      <dgm:prSet presAssocID="{87BA5A2A-146B-497B-B89F-3CADCC8096B6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68A1EB33-18DA-42D3-8392-F4C12D1DE841}" type="pres">
      <dgm:prSet presAssocID="{87BA5A2A-146B-497B-B89F-3CADCC8096B6}" presName="spaceRect" presStyleCnt="0"/>
      <dgm:spPr/>
    </dgm:pt>
    <dgm:pt modelId="{25464843-6CC2-4D89-99A1-366F91345AEC}" type="pres">
      <dgm:prSet presAssocID="{87BA5A2A-146B-497B-B89F-3CADCC8096B6}" presName="parTx" presStyleLbl="revTx" presStyleIdx="2" presStyleCnt="5">
        <dgm:presLayoutVars>
          <dgm:chMax val="0"/>
          <dgm:chPref val="0"/>
        </dgm:presLayoutVars>
      </dgm:prSet>
      <dgm:spPr/>
    </dgm:pt>
    <dgm:pt modelId="{96463D9F-014A-42D4-8C40-7952A42B477A}" type="pres">
      <dgm:prSet presAssocID="{0C3FA24F-25F0-4AD0-8EA9-CD1229C16B50}" presName="sibTrans" presStyleCnt="0"/>
      <dgm:spPr/>
    </dgm:pt>
    <dgm:pt modelId="{1747A426-FDD5-4677-8DC3-E18FA0744614}" type="pres">
      <dgm:prSet presAssocID="{D503C4AA-3DA7-4A33-B526-186625C39C90}" presName="compNode" presStyleCnt="0"/>
      <dgm:spPr/>
    </dgm:pt>
    <dgm:pt modelId="{F6D5D2CD-87A3-480E-A049-8F7B54FFC79D}" type="pres">
      <dgm:prSet presAssocID="{D503C4AA-3DA7-4A33-B526-186625C39C90}" presName="bgRect" presStyleLbl="bgShp" presStyleIdx="3" presStyleCnt="5" custLinFactNeighborX="19" custLinFactNeighborY="470"/>
      <dgm:spPr/>
    </dgm:pt>
    <dgm:pt modelId="{D4B75A8E-78D4-4910-BDD1-CBB01D92770B}" type="pres">
      <dgm:prSet presAssocID="{D503C4AA-3DA7-4A33-B526-186625C39C9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uture with solid fill"/>
        </a:ext>
      </dgm:extLst>
    </dgm:pt>
    <dgm:pt modelId="{1A669442-0345-432C-A4A9-47D4EA4FEAD9}" type="pres">
      <dgm:prSet presAssocID="{D503C4AA-3DA7-4A33-B526-186625C39C90}" presName="spaceRect" presStyleCnt="0"/>
      <dgm:spPr/>
    </dgm:pt>
    <dgm:pt modelId="{5C291914-ABC0-49B8-BD55-3B336EF5505C}" type="pres">
      <dgm:prSet presAssocID="{D503C4AA-3DA7-4A33-B526-186625C39C90}" presName="parTx" presStyleLbl="revTx" presStyleIdx="3" presStyleCnt="5">
        <dgm:presLayoutVars>
          <dgm:chMax val="0"/>
          <dgm:chPref val="0"/>
        </dgm:presLayoutVars>
      </dgm:prSet>
      <dgm:spPr/>
    </dgm:pt>
    <dgm:pt modelId="{2A844F7B-5D9B-48F6-B372-AA9481BD1D23}" type="pres">
      <dgm:prSet presAssocID="{7B558839-252D-453A-976F-1FAC54D0CFD0}" presName="sibTrans" presStyleCnt="0"/>
      <dgm:spPr/>
    </dgm:pt>
    <dgm:pt modelId="{FA8FEC30-889E-45D1-A613-9829137C2B35}" type="pres">
      <dgm:prSet presAssocID="{C75BFCF5-C6A5-494F-9512-8F35E2C8F435}" presName="compNode" presStyleCnt="0"/>
      <dgm:spPr/>
    </dgm:pt>
    <dgm:pt modelId="{D8B57489-5EFF-4659-9C85-36D3B353E66B}" type="pres">
      <dgm:prSet presAssocID="{C75BFCF5-C6A5-494F-9512-8F35E2C8F435}" presName="bgRect" presStyleLbl="bgShp" presStyleIdx="4" presStyleCnt="5" custLinFactNeighborX="-58" custLinFactNeighborY="50470"/>
      <dgm:spPr/>
    </dgm:pt>
    <dgm:pt modelId="{DD9A6BCE-F113-451E-8A7F-045A21A25839}" type="pres">
      <dgm:prSet presAssocID="{C75BFCF5-C6A5-494F-9512-8F35E2C8F43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F7825A3-ACAA-4631-87F0-1C5FE87BBEEB}" type="pres">
      <dgm:prSet presAssocID="{C75BFCF5-C6A5-494F-9512-8F35E2C8F435}" presName="spaceRect" presStyleCnt="0"/>
      <dgm:spPr/>
    </dgm:pt>
    <dgm:pt modelId="{9709F865-8985-4277-83D9-C38FAB2FABC5}" type="pres">
      <dgm:prSet presAssocID="{C75BFCF5-C6A5-494F-9512-8F35E2C8F43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1E451407-CF19-48E7-8238-B72A1D195599}" srcId="{A5FBFEC4-A22A-457F-9E80-EB537AB9CD55}" destId="{325DAA86-16BF-4EB3-8DFE-A9FB1918FAC4}" srcOrd="0" destOrd="0" parTransId="{D55CF696-A68A-4840-97DF-1938B651045E}" sibTransId="{E620AEDB-E214-4F00-8035-172EC4AE2831}"/>
    <dgm:cxn modelId="{D8569908-B127-4B57-957B-7C838C0D173B}" srcId="{A5FBFEC4-A22A-457F-9E80-EB537AB9CD55}" destId="{D503C4AA-3DA7-4A33-B526-186625C39C90}" srcOrd="3" destOrd="0" parTransId="{60B94425-F41D-40F1-B3A5-2240D7827872}" sibTransId="{7B558839-252D-453A-976F-1FAC54D0CFD0}"/>
    <dgm:cxn modelId="{19D1633B-9FF0-4AF4-864D-C16D67E1CF9D}" srcId="{A5FBFEC4-A22A-457F-9E80-EB537AB9CD55}" destId="{C75BFCF5-C6A5-494F-9512-8F35E2C8F435}" srcOrd="4" destOrd="0" parTransId="{BB5BA536-81A0-49B2-8C21-3024CC780C42}" sibTransId="{50EEDA92-4C5D-460F-A09E-AB58B764BE4B}"/>
    <dgm:cxn modelId="{7D01E26F-39BF-4A10-9A71-7B08688CB078}" type="presOf" srcId="{F07DE696-1667-4F30-8087-E39CC6EA3E5B}" destId="{33D67D5B-2E9E-47EA-89B6-8AF91943ED04}" srcOrd="0" destOrd="0" presId="urn:microsoft.com/office/officeart/2018/2/layout/IconVerticalSolidList"/>
    <dgm:cxn modelId="{5D4B4453-D14A-4199-8DB8-61F3B50650CE}" srcId="{A5FBFEC4-A22A-457F-9E80-EB537AB9CD55}" destId="{87BA5A2A-146B-497B-B89F-3CADCC8096B6}" srcOrd="2" destOrd="0" parTransId="{7EBAB922-5D57-43F8-8A42-6EFCDE2F6DC6}" sibTransId="{0C3FA24F-25F0-4AD0-8EA9-CD1229C16B50}"/>
    <dgm:cxn modelId="{D7322A8F-351A-4932-9D60-613698847F22}" type="presOf" srcId="{C75BFCF5-C6A5-494F-9512-8F35E2C8F435}" destId="{9709F865-8985-4277-83D9-C38FAB2FABC5}" srcOrd="0" destOrd="0" presId="urn:microsoft.com/office/officeart/2018/2/layout/IconVerticalSolidList"/>
    <dgm:cxn modelId="{911257BB-1CA6-4B32-9BCF-4748CC8D6670}" type="presOf" srcId="{D503C4AA-3DA7-4A33-B526-186625C39C90}" destId="{5C291914-ABC0-49B8-BD55-3B336EF5505C}" srcOrd="0" destOrd="0" presId="urn:microsoft.com/office/officeart/2018/2/layout/IconVerticalSolidList"/>
    <dgm:cxn modelId="{02B0C4BB-86A0-4509-B63A-4FBF66424F9C}" type="presOf" srcId="{A5FBFEC4-A22A-457F-9E80-EB537AB9CD55}" destId="{E227295D-3105-4CCD-8D0E-CA65A6153AD1}" srcOrd="0" destOrd="0" presId="urn:microsoft.com/office/officeart/2018/2/layout/IconVerticalSolidList"/>
    <dgm:cxn modelId="{C82DCED2-80DD-48BC-B3A3-B72884D8E666}" srcId="{A5FBFEC4-A22A-457F-9E80-EB537AB9CD55}" destId="{F07DE696-1667-4F30-8087-E39CC6EA3E5B}" srcOrd="1" destOrd="0" parTransId="{0B8E9754-34E4-4B9D-9DBF-6903AA8C306E}" sibTransId="{82847B61-3784-4AD4-BE1E-9F5744EC84E9}"/>
    <dgm:cxn modelId="{358A4AEC-4F13-4FB2-B438-B587F4D121E5}" type="presOf" srcId="{87BA5A2A-146B-497B-B89F-3CADCC8096B6}" destId="{25464843-6CC2-4D89-99A1-366F91345AEC}" srcOrd="0" destOrd="0" presId="urn:microsoft.com/office/officeart/2018/2/layout/IconVerticalSolidList"/>
    <dgm:cxn modelId="{4C4FB9F5-CBBF-4130-A362-1A44F2CCC648}" type="presOf" srcId="{325DAA86-16BF-4EB3-8DFE-A9FB1918FAC4}" destId="{3E563E8E-336B-47DE-B592-2D4DF4C2F998}" srcOrd="0" destOrd="0" presId="urn:microsoft.com/office/officeart/2018/2/layout/IconVerticalSolidList"/>
    <dgm:cxn modelId="{74562682-D181-455A-AF43-C6B07004F47A}" type="presParOf" srcId="{E227295D-3105-4CCD-8D0E-CA65A6153AD1}" destId="{8897E582-AF06-4712-99D6-3902FD6FB4C5}" srcOrd="0" destOrd="0" presId="urn:microsoft.com/office/officeart/2018/2/layout/IconVerticalSolidList"/>
    <dgm:cxn modelId="{D3DE9C99-7BC2-4632-B3D4-AA36B1DA4D09}" type="presParOf" srcId="{8897E582-AF06-4712-99D6-3902FD6FB4C5}" destId="{74DA0900-1D08-45FB-980D-49A8A9EF9F43}" srcOrd="0" destOrd="0" presId="urn:microsoft.com/office/officeart/2018/2/layout/IconVerticalSolidList"/>
    <dgm:cxn modelId="{8881620D-5654-46B7-9ED4-FD55E974F867}" type="presParOf" srcId="{8897E582-AF06-4712-99D6-3902FD6FB4C5}" destId="{B6EAC666-96F3-4602-8069-28F68B84B411}" srcOrd="1" destOrd="0" presId="urn:microsoft.com/office/officeart/2018/2/layout/IconVerticalSolidList"/>
    <dgm:cxn modelId="{DB7D3A14-E38B-4B34-986C-D9662B32A0FA}" type="presParOf" srcId="{8897E582-AF06-4712-99D6-3902FD6FB4C5}" destId="{0B653EA3-2CE0-4B4F-ABE4-6B7924A59522}" srcOrd="2" destOrd="0" presId="urn:microsoft.com/office/officeart/2018/2/layout/IconVerticalSolidList"/>
    <dgm:cxn modelId="{1EA755C2-8AB1-417E-961C-66BEC4E97352}" type="presParOf" srcId="{8897E582-AF06-4712-99D6-3902FD6FB4C5}" destId="{3E563E8E-336B-47DE-B592-2D4DF4C2F998}" srcOrd="3" destOrd="0" presId="urn:microsoft.com/office/officeart/2018/2/layout/IconVerticalSolidList"/>
    <dgm:cxn modelId="{FD4BDA53-6DEE-4DDE-8DFB-410B33DC37A0}" type="presParOf" srcId="{E227295D-3105-4CCD-8D0E-CA65A6153AD1}" destId="{B3E6D5B2-9324-4031-9F6A-2BAB6005A8F3}" srcOrd="1" destOrd="0" presId="urn:microsoft.com/office/officeart/2018/2/layout/IconVerticalSolidList"/>
    <dgm:cxn modelId="{CCF1BD8A-D9CC-4488-859E-922EB6E22DDD}" type="presParOf" srcId="{E227295D-3105-4CCD-8D0E-CA65A6153AD1}" destId="{A2792B3E-61B5-4F8E-B18C-2545D8AD02F9}" srcOrd="2" destOrd="0" presId="urn:microsoft.com/office/officeart/2018/2/layout/IconVerticalSolidList"/>
    <dgm:cxn modelId="{E7B818DE-FD6E-43EF-9006-E3F81889B851}" type="presParOf" srcId="{A2792B3E-61B5-4F8E-B18C-2545D8AD02F9}" destId="{8C5D54BB-1367-4D76-B6FF-6728D782B2D6}" srcOrd="0" destOrd="0" presId="urn:microsoft.com/office/officeart/2018/2/layout/IconVerticalSolidList"/>
    <dgm:cxn modelId="{68DDE693-8957-497F-80A2-78B539823BD4}" type="presParOf" srcId="{A2792B3E-61B5-4F8E-B18C-2545D8AD02F9}" destId="{A20343DD-DDBF-45C2-921B-D4E195FCFF55}" srcOrd="1" destOrd="0" presId="urn:microsoft.com/office/officeart/2018/2/layout/IconVerticalSolidList"/>
    <dgm:cxn modelId="{11CB56DA-91F8-4C6B-9AE8-A2AF9C9280C6}" type="presParOf" srcId="{A2792B3E-61B5-4F8E-B18C-2545D8AD02F9}" destId="{E3AEAB58-9FEF-4E3F-8AD5-50C0314B9DBB}" srcOrd="2" destOrd="0" presId="urn:microsoft.com/office/officeart/2018/2/layout/IconVerticalSolidList"/>
    <dgm:cxn modelId="{037BAA73-712F-4EA3-82F0-8EAD359B7FF2}" type="presParOf" srcId="{A2792B3E-61B5-4F8E-B18C-2545D8AD02F9}" destId="{33D67D5B-2E9E-47EA-89B6-8AF91943ED04}" srcOrd="3" destOrd="0" presId="urn:microsoft.com/office/officeart/2018/2/layout/IconVerticalSolidList"/>
    <dgm:cxn modelId="{7DE79B42-7099-4EF8-9F8B-8602E20FFE1A}" type="presParOf" srcId="{E227295D-3105-4CCD-8D0E-CA65A6153AD1}" destId="{105AE0CE-1EBC-4349-A05B-6A94CBBAC4A1}" srcOrd="3" destOrd="0" presId="urn:microsoft.com/office/officeart/2018/2/layout/IconVerticalSolidList"/>
    <dgm:cxn modelId="{4FC7AD37-7C11-49E4-A542-0065CB658BB0}" type="presParOf" srcId="{E227295D-3105-4CCD-8D0E-CA65A6153AD1}" destId="{691CEA90-517C-4428-A6D8-4077EB0A9490}" srcOrd="4" destOrd="0" presId="urn:microsoft.com/office/officeart/2018/2/layout/IconVerticalSolidList"/>
    <dgm:cxn modelId="{B3F7232C-FD7D-4F98-835C-9D9074285102}" type="presParOf" srcId="{691CEA90-517C-4428-A6D8-4077EB0A9490}" destId="{AF28EC5F-D410-4E64-BF18-AE14FCD194C5}" srcOrd="0" destOrd="0" presId="urn:microsoft.com/office/officeart/2018/2/layout/IconVerticalSolidList"/>
    <dgm:cxn modelId="{B4084A7C-D796-4D39-9045-9909A35017EE}" type="presParOf" srcId="{691CEA90-517C-4428-A6D8-4077EB0A9490}" destId="{88C87329-EC44-458D-B230-8C5F86417C0D}" srcOrd="1" destOrd="0" presId="urn:microsoft.com/office/officeart/2018/2/layout/IconVerticalSolidList"/>
    <dgm:cxn modelId="{CF5D16CE-97F5-4E05-9EA2-8B77543B5D89}" type="presParOf" srcId="{691CEA90-517C-4428-A6D8-4077EB0A9490}" destId="{68A1EB33-18DA-42D3-8392-F4C12D1DE841}" srcOrd="2" destOrd="0" presId="urn:microsoft.com/office/officeart/2018/2/layout/IconVerticalSolidList"/>
    <dgm:cxn modelId="{BAEF68B1-AB1F-40DB-9C7E-9040D61B8888}" type="presParOf" srcId="{691CEA90-517C-4428-A6D8-4077EB0A9490}" destId="{25464843-6CC2-4D89-99A1-366F91345AEC}" srcOrd="3" destOrd="0" presId="urn:microsoft.com/office/officeart/2018/2/layout/IconVerticalSolidList"/>
    <dgm:cxn modelId="{1FD6D9A3-C6B5-4598-858E-F0B1819CC5DC}" type="presParOf" srcId="{E227295D-3105-4CCD-8D0E-CA65A6153AD1}" destId="{96463D9F-014A-42D4-8C40-7952A42B477A}" srcOrd="5" destOrd="0" presId="urn:microsoft.com/office/officeart/2018/2/layout/IconVerticalSolidList"/>
    <dgm:cxn modelId="{95FCAF4A-C0F1-4DD6-AF49-116A77541E69}" type="presParOf" srcId="{E227295D-3105-4CCD-8D0E-CA65A6153AD1}" destId="{1747A426-FDD5-4677-8DC3-E18FA0744614}" srcOrd="6" destOrd="0" presId="urn:microsoft.com/office/officeart/2018/2/layout/IconVerticalSolidList"/>
    <dgm:cxn modelId="{F97773F5-1791-44F4-BE49-99DAAA636962}" type="presParOf" srcId="{1747A426-FDD5-4677-8DC3-E18FA0744614}" destId="{F6D5D2CD-87A3-480E-A049-8F7B54FFC79D}" srcOrd="0" destOrd="0" presId="urn:microsoft.com/office/officeart/2018/2/layout/IconVerticalSolidList"/>
    <dgm:cxn modelId="{D1E0B797-CB34-47F9-BEC6-1CB55FB353CE}" type="presParOf" srcId="{1747A426-FDD5-4677-8DC3-E18FA0744614}" destId="{D4B75A8E-78D4-4910-BDD1-CBB01D92770B}" srcOrd="1" destOrd="0" presId="urn:microsoft.com/office/officeart/2018/2/layout/IconVerticalSolidList"/>
    <dgm:cxn modelId="{33CC2C60-0CA6-4FDD-937C-1DBF4F15C69C}" type="presParOf" srcId="{1747A426-FDD5-4677-8DC3-E18FA0744614}" destId="{1A669442-0345-432C-A4A9-47D4EA4FEAD9}" srcOrd="2" destOrd="0" presId="urn:microsoft.com/office/officeart/2018/2/layout/IconVerticalSolidList"/>
    <dgm:cxn modelId="{6D807997-E5D3-4FA8-9B68-74F536DE4A27}" type="presParOf" srcId="{1747A426-FDD5-4677-8DC3-E18FA0744614}" destId="{5C291914-ABC0-49B8-BD55-3B336EF5505C}" srcOrd="3" destOrd="0" presId="urn:microsoft.com/office/officeart/2018/2/layout/IconVerticalSolidList"/>
    <dgm:cxn modelId="{D3702886-60FD-4D0B-9B8C-CBB3BB0BA024}" type="presParOf" srcId="{E227295D-3105-4CCD-8D0E-CA65A6153AD1}" destId="{2A844F7B-5D9B-48F6-B372-AA9481BD1D23}" srcOrd="7" destOrd="0" presId="urn:microsoft.com/office/officeart/2018/2/layout/IconVerticalSolidList"/>
    <dgm:cxn modelId="{F0340A4B-5275-4EA1-9014-AB89C66CA6CB}" type="presParOf" srcId="{E227295D-3105-4CCD-8D0E-CA65A6153AD1}" destId="{FA8FEC30-889E-45D1-A613-9829137C2B35}" srcOrd="8" destOrd="0" presId="urn:microsoft.com/office/officeart/2018/2/layout/IconVerticalSolidList"/>
    <dgm:cxn modelId="{D639D228-F0F5-44C1-9B6D-C3917331BFAA}" type="presParOf" srcId="{FA8FEC30-889E-45D1-A613-9829137C2B35}" destId="{D8B57489-5EFF-4659-9C85-36D3B353E66B}" srcOrd="0" destOrd="0" presId="urn:microsoft.com/office/officeart/2018/2/layout/IconVerticalSolidList"/>
    <dgm:cxn modelId="{CD5DF87F-F256-4A17-B790-464540CD469A}" type="presParOf" srcId="{FA8FEC30-889E-45D1-A613-9829137C2B35}" destId="{DD9A6BCE-F113-451E-8A7F-045A21A25839}" srcOrd="1" destOrd="0" presId="urn:microsoft.com/office/officeart/2018/2/layout/IconVerticalSolidList"/>
    <dgm:cxn modelId="{629A7B04-D133-492F-B9F6-E1A70277E6CA}" type="presParOf" srcId="{FA8FEC30-889E-45D1-A613-9829137C2B35}" destId="{5F7825A3-ACAA-4631-87F0-1C5FE87BBEEB}" srcOrd="2" destOrd="0" presId="urn:microsoft.com/office/officeart/2018/2/layout/IconVerticalSolidList"/>
    <dgm:cxn modelId="{13C938BC-54B3-4CA2-9DB8-E499C8CC305D}" type="presParOf" srcId="{FA8FEC30-889E-45D1-A613-9829137C2B35}" destId="{9709F865-8985-4277-83D9-C38FAB2FABC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9DBE4F-6507-410B-8240-0FC083B927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30F694A-E854-4C16-A127-77575844FC6B}">
      <dgm:prSet phldrT="[Text]" custT="1"/>
      <dgm:spPr/>
      <dgm:t>
        <a:bodyPr/>
        <a:lstStyle/>
        <a:p>
          <a:r>
            <a:rPr lang="en-US" sz="1100" dirty="0"/>
            <a:t>Cables</a:t>
          </a:r>
          <a:endParaRPr lang="fr-FR" sz="1600" dirty="0"/>
        </a:p>
      </dgm:t>
    </dgm:pt>
    <dgm:pt modelId="{E2D0C66E-1DDC-4FE1-A821-C871F093129E}" type="parTrans" cxnId="{2BA59170-9CC8-41FC-8586-CD18877E4713}">
      <dgm:prSet/>
      <dgm:spPr/>
      <dgm:t>
        <a:bodyPr/>
        <a:lstStyle/>
        <a:p>
          <a:endParaRPr lang="fr-FR"/>
        </a:p>
      </dgm:t>
    </dgm:pt>
    <dgm:pt modelId="{14FD591A-E062-4021-BB99-E123BAC7BA9E}" type="sibTrans" cxnId="{2BA59170-9CC8-41FC-8586-CD18877E4713}">
      <dgm:prSet/>
      <dgm:spPr/>
      <dgm:t>
        <a:bodyPr/>
        <a:lstStyle/>
        <a:p>
          <a:endParaRPr lang="fr-FR"/>
        </a:p>
      </dgm:t>
    </dgm:pt>
    <dgm:pt modelId="{F940BFF7-22E7-4FF5-B9AD-EC79B7D2E937}">
      <dgm:prSet phldrT="[Text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b="1" dirty="0"/>
            <a:t>Distribution</a:t>
          </a:r>
          <a:r>
            <a:rPr lang="en-US" dirty="0"/>
            <a:t> </a:t>
          </a:r>
        </a:p>
        <a:p>
          <a:r>
            <a:rPr lang="en-US" dirty="0"/>
            <a:t>(OFSP-OFSP)</a:t>
          </a:r>
          <a:endParaRPr lang="fr-FR" dirty="0"/>
        </a:p>
      </dgm:t>
    </dgm:pt>
    <dgm:pt modelId="{1C5D246A-2656-4A5B-ABF4-96C32562B34E}" type="parTrans" cxnId="{FE2EF76D-73A3-4531-A686-E9F7D71A213D}">
      <dgm:prSet/>
      <dgm:spPr/>
      <dgm:t>
        <a:bodyPr/>
        <a:lstStyle/>
        <a:p>
          <a:endParaRPr lang="fr-FR"/>
        </a:p>
      </dgm:t>
    </dgm:pt>
    <dgm:pt modelId="{24079131-CE1E-4D1F-9123-126D689A04B4}" type="sibTrans" cxnId="{FE2EF76D-73A3-4531-A686-E9F7D71A213D}">
      <dgm:prSet/>
      <dgm:spPr/>
      <dgm:t>
        <a:bodyPr/>
        <a:lstStyle/>
        <a:p>
          <a:endParaRPr lang="fr-FR"/>
        </a:p>
      </dgm:t>
    </dgm:pt>
    <dgm:pt modelId="{574A4690-6DA9-4F43-A1E5-7E7DC837D968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b="1" dirty="0"/>
            <a:t>User</a:t>
          </a:r>
          <a:br>
            <a:rPr lang="en-US" dirty="0"/>
          </a:br>
          <a:r>
            <a:rPr lang="en-US" dirty="0"/>
            <a:t>(At least one extremity is a User Rack)</a:t>
          </a:r>
          <a:br>
            <a:rPr lang="en-US" dirty="0"/>
          </a:br>
          <a:endParaRPr lang="fr-FR" dirty="0"/>
        </a:p>
      </dgm:t>
    </dgm:pt>
    <dgm:pt modelId="{0CC042A0-5D97-431B-9154-8AB9861D5012}" type="parTrans" cxnId="{901D2EC2-98E4-4B07-A128-F85EB6495830}">
      <dgm:prSet/>
      <dgm:spPr/>
      <dgm:t>
        <a:bodyPr/>
        <a:lstStyle/>
        <a:p>
          <a:endParaRPr lang="fr-FR"/>
        </a:p>
      </dgm:t>
    </dgm:pt>
    <dgm:pt modelId="{13264FD0-F613-4688-BB5B-434BD9E66C03}" type="sibTrans" cxnId="{901D2EC2-98E4-4B07-A128-F85EB6495830}">
      <dgm:prSet/>
      <dgm:spPr/>
      <dgm:t>
        <a:bodyPr/>
        <a:lstStyle/>
        <a:p>
          <a:endParaRPr lang="fr-FR"/>
        </a:p>
      </dgm:t>
    </dgm:pt>
    <dgm:pt modelId="{3749721D-8DAA-4576-B5D1-822230442243}">
      <dgm:prSet phldrT="[Text]" custT="1"/>
      <dgm:spPr/>
      <dgm:t>
        <a:bodyPr/>
        <a:lstStyle/>
        <a:p>
          <a:r>
            <a:rPr lang="en-US" sz="1100" dirty="0"/>
            <a:t>Racks</a:t>
          </a:r>
          <a:endParaRPr lang="fr-FR" sz="1600" dirty="0"/>
        </a:p>
      </dgm:t>
    </dgm:pt>
    <dgm:pt modelId="{CD8A87E7-087B-4A6C-913B-6CB696BE6086}" type="parTrans" cxnId="{27A4F698-89BA-467A-99BC-89BD2D75D4DB}">
      <dgm:prSet/>
      <dgm:spPr/>
      <dgm:t>
        <a:bodyPr/>
        <a:lstStyle/>
        <a:p>
          <a:endParaRPr lang="fr-FR"/>
        </a:p>
      </dgm:t>
    </dgm:pt>
    <dgm:pt modelId="{FBC00E6C-D768-4E20-BDC9-82BAC59E29B4}" type="sibTrans" cxnId="{27A4F698-89BA-467A-99BC-89BD2D75D4DB}">
      <dgm:prSet/>
      <dgm:spPr/>
      <dgm:t>
        <a:bodyPr/>
        <a:lstStyle/>
        <a:p>
          <a:endParaRPr lang="fr-FR"/>
        </a:p>
      </dgm:t>
    </dgm:pt>
    <dgm:pt modelId="{47894FE0-A2ED-466B-BC1E-206B6BB540C7}">
      <dgm:prSet phldrT="[Text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b="1" dirty="0"/>
            <a:t>OFSP</a:t>
          </a:r>
          <a:endParaRPr lang="fr-FR" b="1" dirty="0"/>
        </a:p>
      </dgm:t>
    </dgm:pt>
    <dgm:pt modelId="{0D92C50A-37DA-4015-A5CD-82C763233952}" type="parTrans" cxnId="{EDA0EB3A-4FED-49BB-91A7-45ED03EF0084}">
      <dgm:prSet/>
      <dgm:spPr/>
      <dgm:t>
        <a:bodyPr/>
        <a:lstStyle/>
        <a:p>
          <a:endParaRPr lang="fr-FR"/>
        </a:p>
      </dgm:t>
    </dgm:pt>
    <dgm:pt modelId="{63168E95-1AD5-4C64-9481-E277C8C1D5DF}" type="sibTrans" cxnId="{EDA0EB3A-4FED-49BB-91A7-45ED03EF0084}">
      <dgm:prSet/>
      <dgm:spPr/>
      <dgm:t>
        <a:bodyPr/>
        <a:lstStyle/>
        <a:p>
          <a:endParaRPr lang="fr-FR"/>
        </a:p>
      </dgm:t>
    </dgm:pt>
    <dgm:pt modelId="{A8B71184-115B-47FE-8E89-0B6DB183A5DF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b="1" dirty="0"/>
            <a:t>User</a:t>
          </a:r>
          <a:endParaRPr lang="fr-FR" dirty="0"/>
        </a:p>
      </dgm:t>
    </dgm:pt>
    <dgm:pt modelId="{27C89519-F571-4C06-AF2C-1C3EEEC0579F}" type="parTrans" cxnId="{9DE10B48-F348-4E34-8C4B-FC0ED4CB68DB}">
      <dgm:prSet/>
      <dgm:spPr/>
      <dgm:t>
        <a:bodyPr/>
        <a:lstStyle/>
        <a:p>
          <a:endParaRPr lang="fr-FR"/>
        </a:p>
      </dgm:t>
    </dgm:pt>
    <dgm:pt modelId="{F60EB67D-655C-43A5-9073-9D98FD3D30F2}" type="sibTrans" cxnId="{9DE10B48-F348-4E34-8C4B-FC0ED4CB68DB}">
      <dgm:prSet/>
      <dgm:spPr/>
      <dgm:t>
        <a:bodyPr/>
        <a:lstStyle/>
        <a:p>
          <a:endParaRPr lang="fr-FR"/>
        </a:p>
      </dgm:t>
    </dgm:pt>
    <dgm:pt modelId="{61D052A9-435F-459B-96D7-CE30E4BC2B85}">
      <dgm:prSet phldrT="[Text]" custT="1"/>
      <dgm:spPr/>
      <dgm:t>
        <a:bodyPr/>
        <a:lstStyle/>
        <a:p>
          <a:r>
            <a:rPr lang="en-US" sz="1100" dirty="0"/>
            <a:t>Equipment</a:t>
          </a:r>
          <a:endParaRPr lang="fr-FR" sz="1400" dirty="0"/>
        </a:p>
      </dgm:t>
    </dgm:pt>
    <dgm:pt modelId="{8BCA3F5C-25A5-4105-8ADD-416F18270C56}" type="parTrans" cxnId="{71D6D7B3-710A-497C-9026-8B8C8FB37843}">
      <dgm:prSet/>
      <dgm:spPr/>
      <dgm:t>
        <a:bodyPr/>
        <a:lstStyle/>
        <a:p>
          <a:endParaRPr lang="fr-FR"/>
        </a:p>
      </dgm:t>
    </dgm:pt>
    <dgm:pt modelId="{AB1180F5-F1F3-4E07-AB40-8C58BB1B39A1}" type="sibTrans" cxnId="{71D6D7B3-710A-497C-9026-8B8C8FB37843}">
      <dgm:prSet/>
      <dgm:spPr/>
      <dgm:t>
        <a:bodyPr/>
        <a:lstStyle/>
        <a:p>
          <a:endParaRPr lang="fr-FR"/>
        </a:p>
      </dgm:t>
    </dgm:pt>
    <dgm:pt modelId="{BD25C593-85C7-4079-9BF1-5C101E3DE900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b="1" dirty="0"/>
            <a:t>User</a:t>
          </a:r>
          <a:endParaRPr lang="fr-FR" b="1" dirty="0"/>
        </a:p>
      </dgm:t>
    </dgm:pt>
    <dgm:pt modelId="{914550AC-F6F0-4FA3-A32F-8E8D3135281F}" type="parTrans" cxnId="{D5982912-5CD6-47CC-93E3-DC742B176696}">
      <dgm:prSet/>
      <dgm:spPr/>
      <dgm:t>
        <a:bodyPr/>
        <a:lstStyle/>
        <a:p>
          <a:endParaRPr lang="fr-FR"/>
        </a:p>
      </dgm:t>
    </dgm:pt>
    <dgm:pt modelId="{267C80E0-EB46-4E24-B50E-CEE52DFD78FD}" type="sibTrans" cxnId="{D5982912-5CD6-47CC-93E3-DC742B176696}">
      <dgm:prSet/>
      <dgm:spPr/>
      <dgm:t>
        <a:bodyPr/>
        <a:lstStyle/>
        <a:p>
          <a:endParaRPr lang="fr-FR"/>
        </a:p>
      </dgm:t>
    </dgm:pt>
    <dgm:pt modelId="{FFC16BB5-5EC7-4ECD-BD7E-DAE1C81A95C0}">
      <dgm:prSet phldrT="[Text]" custT="1"/>
      <dgm:spPr/>
      <dgm:t>
        <a:bodyPr/>
        <a:lstStyle/>
        <a:p>
          <a:r>
            <a:rPr lang="en-US" sz="1200" dirty="0"/>
            <a:t>Ducts/</a:t>
          </a:r>
          <a:r>
            <a:rPr lang="en-US" sz="1100" dirty="0"/>
            <a:t>µDucts</a:t>
          </a:r>
          <a:endParaRPr lang="fr-FR" sz="1200" dirty="0"/>
        </a:p>
      </dgm:t>
    </dgm:pt>
    <dgm:pt modelId="{159063CC-631D-4AAC-BEA2-173CC38BF699}" type="parTrans" cxnId="{4222C21C-453A-45DA-AB84-6ABDD5AF5930}">
      <dgm:prSet/>
      <dgm:spPr/>
      <dgm:t>
        <a:bodyPr/>
        <a:lstStyle/>
        <a:p>
          <a:endParaRPr lang="fr-FR"/>
        </a:p>
      </dgm:t>
    </dgm:pt>
    <dgm:pt modelId="{6729541D-1F8E-45E9-A217-C960EB0B8833}" type="sibTrans" cxnId="{4222C21C-453A-45DA-AB84-6ABDD5AF5930}">
      <dgm:prSet/>
      <dgm:spPr/>
      <dgm:t>
        <a:bodyPr/>
        <a:lstStyle/>
        <a:p>
          <a:endParaRPr lang="fr-FR"/>
        </a:p>
      </dgm:t>
    </dgm:pt>
    <dgm:pt modelId="{244C34FE-D8E1-4E40-8D6F-2CB1765D5F93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b="1" dirty="0"/>
            <a:t>Distribution</a:t>
          </a:r>
          <a:endParaRPr lang="fr-FR" dirty="0"/>
        </a:p>
      </dgm:t>
    </dgm:pt>
    <dgm:pt modelId="{BE95F895-9BFF-4885-A708-A25F4B2D1E0B}" type="parTrans" cxnId="{F270E05D-2406-42E3-8BB3-B188B34C1118}">
      <dgm:prSet/>
      <dgm:spPr/>
      <dgm:t>
        <a:bodyPr/>
        <a:lstStyle/>
        <a:p>
          <a:endParaRPr lang="fr-FR"/>
        </a:p>
      </dgm:t>
    </dgm:pt>
    <dgm:pt modelId="{0375DFCB-C490-4454-AE59-5E3E2D091CEB}" type="sibTrans" cxnId="{F270E05D-2406-42E3-8BB3-B188B34C1118}">
      <dgm:prSet/>
      <dgm:spPr/>
      <dgm:t>
        <a:bodyPr/>
        <a:lstStyle/>
        <a:p>
          <a:endParaRPr lang="fr-FR"/>
        </a:p>
      </dgm:t>
    </dgm:pt>
    <dgm:pt modelId="{846E65C8-9171-4AC9-B9CA-0B8B5D0C536B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b="1" dirty="0"/>
            <a:t>User</a:t>
          </a:r>
          <a:endParaRPr lang="fr-FR" dirty="0"/>
        </a:p>
      </dgm:t>
    </dgm:pt>
    <dgm:pt modelId="{CC726F10-200A-4566-BA92-BF4268386A61}" type="parTrans" cxnId="{2475FA10-F9CC-4038-B485-C032910CE432}">
      <dgm:prSet/>
      <dgm:spPr/>
      <dgm:t>
        <a:bodyPr/>
        <a:lstStyle/>
        <a:p>
          <a:endParaRPr lang="fr-FR"/>
        </a:p>
      </dgm:t>
    </dgm:pt>
    <dgm:pt modelId="{B2A864F6-D542-4817-908A-B7D8E5FC7B02}" type="sibTrans" cxnId="{2475FA10-F9CC-4038-B485-C032910CE432}">
      <dgm:prSet/>
      <dgm:spPr/>
      <dgm:t>
        <a:bodyPr/>
        <a:lstStyle/>
        <a:p>
          <a:endParaRPr lang="fr-FR"/>
        </a:p>
      </dgm:t>
    </dgm:pt>
    <dgm:pt modelId="{2995A199-937A-499B-8D35-BCA195B17455}">
      <dgm:prSet phldrT="[Text]" custT="1"/>
      <dgm:spPr/>
      <dgm:t>
        <a:bodyPr/>
        <a:lstStyle/>
        <a:p>
          <a:r>
            <a:rPr lang="en-US" sz="1100" dirty="0"/>
            <a:t>Patchcords</a:t>
          </a:r>
          <a:endParaRPr lang="fr-FR" sz="1400" dirty="0"/>
        </a:p>
      </dgm:t>
    </dgm:pt>
    <dgm:pt modelId="{056FEE2A-E39A-41AA-8921-595BC9C1C6A9}" type="parTrans" cxnId="{35BEA30D-C02C-42F0-A98C-D9F3F57ED400}">
      <dgm:prSet/>
      <dgm:spPr/>
      <dgm:t>
        <a:bodyPr/>
        <a:lstStyle/>
        <a:p>
          <a:endParaRPr lang="fr-FR"/>
        </a:p>
      </dgm:t>
    </dgm:pt>
    <dgm:pt modelId="{9850AE5A-9782-43FD-82B4-7F6BFFC9D995}" type="sibTrans" cxnId="{35BEA30D-C02C-42F0-A98C-D9F3F57ED400}">
      <dgm:prSet/>
      <dgm:spPr/>
      <dgm:t>
        <a:bodyPr/>
        <a:lstStyle/>
        <a:p>
          <a:endParaRPr lang="fr-FR"/>
        </a:p>
      </dgm:t>
    </dgm:pt>
    <dgm:pt modelId="{4C633E34-6867-4654-BA2D-77F0842F755E}">
      <dgm:prSet phldrT="[Text]"/>
      <dgm:spPr>
        <a:solidFill>
          <a:srgbClr val="92D050"/>
        </a:solidFill>
      </dgm:spPr>
      <dgm:t>
        <a:bodyPr/>
        <a:lstStyle/>
        <a:p>
          <a:r>
            <a:rPr lang="en-US" b="1" dirty="0"/>
            <a:t>Distribution</a:t>
          </a:r>
          <a:endParaRPr lang="fr-FR" dirty="0"/>
        </a:p>
      </dgm:t>
    </dgm:pt>
    <dgm:pt modelId="{E3E9C264-E591-4A53-9178-6C1CD7277693}" type="parTrans" cxnId="{F1FBE8AD-DEF0-41C2-AD1D-65BCBCA5FEB8}">
      <dgm:prSet/>
      <dgm:spPr/>
      <dgm:t>
        <a:bodyPr/>
        <a:lstStyle/>
        <a:p>
          <a:endParaRPr lang="fr-FR"/>
        </a:p>
      </dgm:t>
    </dgm:pt>
    <dgm:pt modelId="{4A2EFF82-A450-4DA2-BDCC-0FA2F0064B5B}" type="sibTrans" cxnId="{F1FBE8AD-DEF0-41C2-AD1D-65BCBCA5FEB8}">
      <dgm:prSet/>
      <dgm:spPr/>
      <dgm:t>
        <a:bodyPr/>
        <a:lstStyle/>
        <a:p>
          <a:endParaRPr lang="fr-FR"/>
        </a:p>
      </dgm:t>
    </dgm:pt>
    <dgm:pt modelId="{941CD02B-4AFA-40DA-8F73-0DE3544C1A24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b="1" dirty="0"/>
            <a:t>User</a:t>
          </a:r>
          <a:endParaRPr lang="fr-FR" dirty="0"/>
        </a:p>
      </dgm:t>
    </dgm:pt>
    <dgm:pt modelId="{C708F8D6-F84A-4797-8B1F-25AA177B8D6E}" type="parTrans" cxnId="{BC6012D2-7EF8-4BB0-A443-831CA4CD00E2}">
      <dgm:prSet/>
      <dgm:spPr/>
      <dgm:t>
        <a:bodyPr/>
        <a:lstStyle/>
        <a:p>
          <a:endParaRPr lang="fr-FR"/>
        </a:p>
      </dgm:t>
    </dgm:pt>
    <dgm:pt modelId="{DE4CEB5D-9197-46C0-909A-8C005A3A15FC}" type="sibTrans" cxnId="{BC6012D2-7EF8-4BB0-A443-831CA4CD00E2}">
      <dgm:prSet/>
      <dgm:spPr/>
      <dgm:t>
        <a:bodyPr/>
        <a:lstStyle/>
        <a:p>
          <a:endParaRPr lang="fr-FR"/>
        </a:p>
      </dgm:t>
    </dgm:pt>
    <dgm:pt modelId="{BE365833-8E6E-430B-B711-E297153E91E1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b="1"/>
            <a:t>Distribution</a:t>
          </a:r>
          <a:endParaRPr lang="fr-FR"/>
        </a:p>
      </dgm:t>
    </dgm:pt>
    <dgm:pt modelId="{5C2129AA-0F0E-40F3-8E52-54DD13975757}" type="parTrans" cxnId="{E6DCB3DE-A61E-4FA4-95E0-70C6F3E677DB}">
      <dgm:prSet/>
      <dgm:spPr/>
      <dgm:t>
        <a:bodyPr/>
        <a:lstStyle/>
        <a:p>
          <a:endParaRPr lang="fr-FR"/>
        </a:p>
      </dgm:t>
    </dgm:pt>
    <dgm:pt modelId="{4F5196F1-91C8-46E9-835C-EABB53B4428A}" type="sibTrans" cxnId="{E6DCB3DE-A61E-4FA4-95E0-70C6F3E677DB}">
      <dgm:prSet/>
      <dgm:spPr/>
      <dgm:t>
        <a:bodyPr/>
        <a:lstStyle/>
        <a:p>
          <a:endParaRPr lang="fr-FR"/>
        </a:p>
      </dgm:t>
    </dgm:pt>
    <dgm:pt modelId="{3B99C003-FC8A-4A15-A084-1ECCA338941C}" type="pres">
      <dgm:prSet presAssocID="{4D9DBE4F-6507-410B-8240-0FC083B927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9E3CCA3-5B4F-4AA0-8B07-D6040FE6FCAB}" type="pres">
      <dgm:prSet presAssocID="{C30F694A-E854-4C16-A127-77575844FC6B}" presName="root" presStyleCnt="0"/>
      <dgm:spPr/>
    </dgm:pt>
    <dgm:pt modelId="{235F5D66-52D6-4023-98D3-F3C50CE95137}" type="pres">
      <dgm:prSet presAssocID="{C30F694A-E854-4C16-A127-77575844FC6B}" presName="rootComposite" presStyleCnt="0"/>
      <dgm:spPr/>
    </dgm:pt>
    <dgm:pt modelId="{DC5284FB-85EF-47E9-90E8-9A07CD1E2D09}" type="pres">
      <dgm:prSet presAssocID="{C30F694A-E854-4C16-A127-77575844FC6B}" presName="rootText" presStyleLbl="node1" presStyleIdx="0" presStyleCnt="5" custLinFactNeighborX="2626" custLinFactNeighborY="-43"/>
      <dgm:spPr/>
    </dgm:pt>
    <dgm:pt modelId="{6B044C52-EAD0-4704-8265-F2A2802B4C87}" type="pres">
      <dgm:prSet presAssocID="{C30F694A-E854-4C16-A127-77575844FC6B}" presName="rootConnector" presStyleLbl="node1" presStyleIdx="0" presStyleCnt="5"/>
      <dgm:spPr/>
    </dgm:pt>
    <dgm:pt modelId="{9A499D40-3BA4-4B6C-BB9F-247FC12CE6EB}" type="pres">
      <dgm:prSet presAssocID="{C30F694A-E854-4C16-A127-77575844FC6B}" presName="childShape" presStyleCnt="0"/>
      <dgm:spPr/>
    </dgm:pt>
    <dgm:pt modelId="{336B7A71-92D2-44B0-BF33-7B1F3183BCD4}" type="pres">
      <dgm:prSet presAssocID="{1C5D246A-2656-4A5B-ABF4-96C32562B34E}" presName="Name13" presStyleLbl="parChTrans1D2" presStyleIdx="0" presStyleCnt="10"/>
      <dgm:spPr/>
    </dgm:pt>
    <dgm:pt modelId="{2589B01B-3CA2-49D0-A731-A87039EFACE9}" type="pres">
      <dgm:prSet presAssocID="{F940BFF7-22E7-4FF5-B9AD-EC79B7D2E937}" presName="childText" presStyleLbl="bgAcc1" presStyleIdx="0" presStyleCnt="10">
        <dgm:presLayoutVars>
          <dgm:bulletEnabled val="1"/>
        </dgm:presLayoutVars>
      </dgm:prSet>
      <dgm:spPr/>
    </dgm:pt>
    <dgm:pt modelId="{07A674C6-9A0E-435F-9101-2F8739C6A29E}" type="pres">
      <dgm:prSet presAssocID="{0CC042A0-5D97-431B-9154-8AB9861D5012}" presName="Name13" presStyleLbl="parChTrans1D2" presStyleIdx="1" presStyleCnt="10"/>
      <dgm:spPr/>
    </dgm:pt>
    <dgm:pt modelId="{1125F2C8-5F24-4497-923D-C40C00CD3906}" type="pres">
      <dgm:prSet presAssocID="{574A4690-6DA9-4F43-A1E5-7E7DC837D968}" presName="childText" presStyleLbl="bgAcc1" presStyleIdx="1" presStyleCnt="10">
        <dgm:presLayoutVars>
          <dgm:bulletEnabled val="1"/>
        </dgm:presLayoutVars>
      </dgm:prSet>
      <dgm:spPr/>
    </dgm:pt>
    <dgm:pt modelId="{436D2806-B2ED-4921-8408-44F03454DD78}" type="pres">
      <dgm:prSet presAssocID="{3749721D-8DAA-4576-B5D1-822230442243}" presName="root" presStyleCnt="0"/>
      <dgm:spPr/>
    </dgm:pt>
    <dgm:pt modelId="{6B008C97-F3BF-4DE0-BE2B-45F3F1942DAB}" type="pres">
      <dgm:prSet presAssocID="{3749721D-8DAA-4576-B5D1-822230442243}" presName="rootComposite" presStyleCnt="0"/>
      <dgm:spPr/>
    </dgm:pt>
    <dgm:pt modelId="{9D229E43-F1CF-477E-AC96-EB1E8444D368}" type="pres">
      <dgm:prSet presAssocID="{3749721D-8DAA-4576-B5D1-822230442243}" presName="rootText" presStyleLbl="node1" presStyleIdx="1" presStyleCnt="5"/>
      <dgm:spPr/>
    </dgm:pt>
    <dgm:pt modelId="{0FA1ED4F-F0D2-4108-9D5A-0CFFA4340BCF}" type="pres">
      <dgm:prSet presAssocID="{3749721D-8DAA-4576-B5D1-822230442243}" presName="rootConnector" presStyleLbl="node1" presStyleIdx="1" presStyleCnt="5"/>
      <dgm:spPr/>
    </dgm:pt>
    <dgm:pt modelId="{8F8606FC-6A0A-414C-A477-E9A057C6A125}" type="pres">
      <dgm:prSet presAssocID="{3749721D-8DAA-4576-B5D1-822230442243}" presName="childShape" presStyleCnt="0"/>
      <dgm:spPr/>
    </dgm:pt>
    <dgm:pt modelId="{2D227940-227F-43B1-A05A-9A9AE0E20BE5}" type="pres">
      <dgm:prSet presAssocID="{0D92C50A-37DA-4015-A5CD-82C763233952}" presName="Name13" presStyleLbl="parChTrans1D2" presStyleIdx="2" presStyleCnt="10"/>
      <dgm:spPr/>
    </dgm:pt>
    <dgm:pt modelId="{1A3E6B44-A1A1-4BE2-AA8A-E17D723937FE}" type="pres">
      <dgm:prSet presAssocID="{47894FE0-A2ED-466B-BC1E-206B6BB540C7}" presName="childText" presStyleLbl="bgAcc1" presStyleIdx="2" presStyleCnt="10">
        <dgm:presLayoutVars>
          <dgm:bulletEnabled val="1"/>
        </dgm:presLayoutVars>
      </dgm:prSet>
      <dgm:spPr/>
    </dgm:pt>
    <dgm:pt modelId="{53A2C447-8F64-46EC-9EF5-EFAA5A50453B}" type="pres">
      <dgm:prSet presAssocID="{27C89519-F571-4C06-AF2C-1C3EEEC0579F}" presName="Name13" presStyleLbl="parChTrans1D2" presStyleIdx="3" presStyleCnt="10"/>
      <dgm:spPr/>
    </dgm:pt>
    <dgm:pt modelId="{CC06DEBF-F983-4AAA-A60B-09A87A093337}" type="pres">
      <dgm:prSet presAssocID="{A8B71184-115B-47FE-8E89-0B6DB183A5DF}" presName="childText" presStyleLbl="bgAcc1" presStyleIdx="3" presStyleCnt="10">
        <dgm:presLayoutVars>
          <dgm:bulletEnabled val="1"/>
        </dgm:presLayoutVars>
      </dgm:prSet>
      <dgm:spPr/>
    </dgm:pt>
    <dgm:pt modelId="{35864C68-50B0-414C-998B-EC13FA630311}" type="pres">
      <dgm:prSet presAssocID="{61D052A9-435F-459B-96D7-CE30E4BC2B85}" presName="root" presStyleCnt="0"/>
      <dgm:spPr/>
    </dgm:pt>
    <dgm:pt modelId="{D9CCAA1F-08E3-409D-886C-28FAFFC0DAF7}" type="pres">
      <dgm:prSet presAssocID="{61D052A9-435F-459B-96D7-CE30E4BC2B85}" presName="rootComposite" presStyleCnt="0"/>
      <dgm:spPr/>
    </dgm:pt>
    <dgm:pt modelId="{1E37D908-6DB4-4458-9D93-91597E9BADD6}" type="pres">
      <dgm:prSet presAssocID="{61D052A9-435F-459B-96D7-CE30E4BC2B85}" presName="rootText" presStyleLbl="node1" presStyleIdx="2" presStyleCnt="5"/>
      <dgm:spPr/>
    </dgm:pt>
    <dgm:pt modelId="{30F9E682-B064-4919-A594-CB312D2E4CE0}" type="pres">
      <dgm:prSet presAssocID="{61D052A9-435F-459B-96D7-CE30E4BC2B85}" presName="rootConnector" presStyleLbl="node1" presStyleIdx="2" presStyleCnt="5"/>
      <dgm:spPr/>
    </dgm:pt>
    <dgm:pt modelId="{758A5E69-1F2D-4CF2-9C7D-259DB9556611}" type="pres">
      <dgm:prSet presAssocID="{61D052A9-435F-459B-96D7-CE30E4BC2B85}" presName="childShape" presStyleCnt="0"/>
      <dgm:spPr/>
    </dgm:pt>
    <dgm:pt modelId="{B9584C9D-B2F7-49C8-A04D-EF597363D1D8}" type="pres">
      <dgm:prSet presAssocID="{5C2129AA-0F0E-40F3-8E52-54DD13975757}" presName="Name13" presStyleLbl="parChTrans1D2" presStyleIdx="4" presStyleCnt="10"/>
      <dgm:spPr/>
    </dgm:pt>
    <dgm:pt modelId="{F3CFB0D0-22B5-43C6-9DFC-8F61DDE6B48B}" type="pres">
      <dgm:prSet presAssocID="{BE365833-8E6E-430B-B711-E297153E91E1}" presName="childText" presStyleLbl="bgAcc1" presStyleIdx="4" presStyleCnt="10">
        <dgm:presLayoutVars>
          <dgm:bulletEnabled val="1"/>
        </dgm:presLayoutVars>
      </dgm:prSet>
      <dgm:spPr/>
    </dgm:pt>
    <dgm:pt modelId="{B1629D3D-1D9F-43F8-AA5A-9EFF3931C64D}" type="pres">
      <dgm:prSet presAssocID="{914550AC-F6F0-4FA3-A32F-8E8D3135281F}" presName="Name13" presStyleLbl="parChTrans1D2" presStyleIdx="5" presStyleCnt="10"/>
      <dgm:spPr/>
    </dgm:pt>
    <dgm:pt modelId="{020C32DA-DAB0-4010-851B-BC632EC13327}" type="pres">
      <dgm:prSet presAssocID="{BD25C593-85C7-4079-9BF1-5C101E3DE900}" presName="childText" presStyleLbl="bgAcc1" presStyleIdx="5" presStyleCnt="10">
        <dgm:presLayoutVars>
          <dgm:bulletEnabled val="1"/>
        </dgm:presLayoutVars>
      </dgm:prSet>
      <dgm:spPr/>
    </dgm:pt>
    <dgm:pt modelId="{2D0A24AF-4BEC-4C30-90A9-142AA62D63D8}" type="pres">
      <dgm:prSet presAssocID="{FFC16BB5-5EC7-4ECD-BD7E-DAE1C81A95C0}" presName="root" presStyleCnt="0"/>
      <dgm:spPr/>
    </dgm:pt>
    <dgm:pt modelId="{9A05991D-EADF-4271-A0D9-A0DF22BCB9FD}" type="pres">
      <dgm:prSet presAssocID="{FFC16BB5-5EC7-4ECD-BD7E-DAE1C81A95C0}" presName="rootComposite" presStyleCnt="0"/>
      <dgm:spPr/>
    </dgm:pt>
    <dgm:pt modelId="{96210637-15CD-413A-BA6E-5B18EC213EFF}" type="pres">
      <dgm:prSet presAssocID="{FFC16BB5-5EC7-4ECD-BD7E-DAE1C81A95C0}" presName="rootText" presStyleLbl="node1" presStyleIdx="3" presStyleCnt="5"/>
      <dgm:spPr/>
    </dgm:pt>
    <dgm:pt modelId="{F5AF29BF-372A-46CD-B90A-ABCEE60446C3}" type="pres">
      <dgm:prSet presAssocID="{FFC16BB5-5EC7-4ECD-BD7E-DAE1C81A95C0}" presName="rootConnector" presStyleLbl="node1" presStyleIdx="3" presStyleCnt="5"/>
      <dgm:spPr/>
    </dgm:pt>
    <dgm:pt modelId="{338E825B-8945-4560-8BAF-DD20F4ED22B2}" type="pres">
      <dgm:prSet presAssocID="{FFC16BB5-5EC7-4ECD-BD7E-DAE1C81A95C0}" presName="childShape" presStyleCnt="0"/>
      <dgm:spPr/>
    </dgm:pt>
    <dgm:pt modelId="{4BC50D2E-89FA-4406-9C7D-73E1793E8866}" type="pres">
      <dgm:prSet presAssocID="{BE95F895-9BFF-4885-A708-A25F4B2D1E0B}" presName="Name13" presStyleLbl="parChTrans1D2" presStyleIdx="6" presStyleCnt="10"/>
      <dgm:spPr/>
    </dgm:pt>
    <dgm:pt modelId="{AED30CC7-A3A0-4FF7-BDEA-B5E2EFF83F7E}" type="pres">
      <dgm:prSet presAssocID="{244C34FE-D8E1-4E40-8D6F-2CB1765D5F93}" presName="childText" presStyleLbl="bgAcc1" presStyleIdx="6" presStyleCnt="10">
        <dgm:presLayoutVars>
          <dgm:bulletEnabled val="1"/>
        </dgm:presLayoutVars>
      </dgm:prSet>
      <dgm:spPr/>
    </dgm:pt>
    <dgm:pt modelId="{4797EF6F-F115-4AB0-B7E6-D62765811E7E}" type="pres">
      <dgm:prSet presAssocID="{CC726F10-200A-4566-BA92-BF4268386A61}" presName="Name13" presStyleLbl="parChTrans1D2" presStyleIdx="7" presStyleCnt="10"/>
      <dgm:spPr/>
    </dgm:pt>
    <dgm:pt modelId="{BA3B2933-B3EA-4F44-96B8-7854269782B2}" type="pres">
      <dgm:prSet presAssocID="{846E65C8-9171-4AC9-B9CA-0B8B5D0C536B}" presName="childText" presStyleLbl="bgAcc1" presStyleIdx="7" presStyleCnt="10">
        <dgm:presLayoutVars>
          <dgm:bulletEnabled val="1"/>
        </dgm:presLayoutVars>
      </dgm:prSet>
      <dgm:spPr/>
    </dgm:pt>
    <dgm:pt modelId="{3688DBD3-601A-4682-8DEB-4D6709215952}" type="pres">
      <dgm:prSet presAssocID="{2995A199-937A-499B-8D35-BCA195B17455}" presName="root" presStyleCnt="0"/>
      <dgm:spPr/>
    </dgm:pt>
    <dgm:pt modelId="{396794D3-B197-477D-B88C-FEC6BD585697}" type="pres">
      <dgm:prSet presAssocID="{2995A199-937A-499B-8D35-BCA195B17455}" presName="rootComposite" presStyleCnt="0"/>
      <dgm:spPr/>
    </dgm:pt>
    <dgm:pt modelId="{B238E60E-39F8-48BC-9CBE-D9FDDF62FB8B}" type="pres">
      <dgm:prSet presAssocID="{2995A199-937A-499B-8D35-BCA195B17455}" presName="rootText" presStyleLbl="node1" presStyleIdx="4" presStyleCnt="5"/>
      <dgm:spPr/>
    </dgm:pt>
    <dgm:pt modelId="{94F5021E-2B23-48EA-855C-F6C89357A371}" type="pres">
      <dgm:prSet presAssocID="{2995A199-937A-499B-8D35-BCA195B17455}" presName="rootConnector" presStyleLbl="node1" presStyleIdx="4" presStyleCnt="5"/>
      <dgm:spPr/>
    </dgm:pt>
    <dgm:pt modelId="{11BA6EA7-4AED-456E-9853-3EF8BFE8D1BD}" type="pres">
      <dgm:prSet presAssocID="{2995A199-937A-499B-8D35-BCA195B17455}" presName="childShape" presStyleCnt="0"/>
      <dgm:spPr/>
    </dgm:pt>
    <dgm:pt modelId="{38F6BA73-8DCA-47B9-8C38-1DF49871B1D3}" type="pres">
      <dgm:prSet presAssocID="{E3E9C264-E591-4A53-9178-6C1CD7277693}" presName="Name13" presStyleLbl="parChTrans1D2" presStyleIdx="8" presStyleCnt="10"/>
      <dgm:spPr/>
    </dgm:pt>
    <dgm:pt modelId="{2279B9BC-4015-4612-B6C4-8420C08DD8CE}" type="pres">
      <dgm:prSet presAssocID="{4C633E34-6867-4654-BA2D-77F0842F755E}" presName="childText" presStyleLbl="bgAcc1" presStyleIdx="8" presStyleCnt="10">
        <dgm:presLayoutVars>
          <dgm:bulletEnabled val="1"/>
        </dgm:presLayoutVars>
      </dgm:prSet>
      <dgm:spPr/>
    </dgm:pt>
    <dgm:pt modelId="{C6124ED3-A807-434B-ADBA-87CC81083DD4}" type="pres">
      <dgm:prSet presAssocID="{C708F8D6-F84A-4797-8B1F-25AA177B8D6E}" presName="Name13" presStyleLbl="parChTrans1D2" presStyleIdx="9" presStyleCnt="10"/>
      <dgm:spPr/>
    </dgm:pt>
    <dgm:pt modelId="{DC973DBD-79BB-43ED-8F85-215F86675439}" type="pres">
      <dgm:prSet presAssocID="{941CD02B-4AFA-40DA-8F73-0DE3544C1A24}" presName="childText" presStyleLbl="bgAcc1" presStyleIdx="9" presStyleCnt="10">
        <dgm:presLayoutVars>
          <dgm:bulletEnabled val="1"/>
        </dgm:presLayoutVars>
      </dgm:prSet>
      <dgm:spPr/>
    </dgm:pt>
  </dgm:ptLst>
  <dgm:cxnLst>
    <dgm:cxn modelId="{56032D0A-E52B-4C6B-ADA4-478F8B292A13}" type="presOf" srcId="{FFC16BB5-5EC7-4ECD-BD7E-DAE1C81A95C0}" destId="{F5AF29BF-372A-46CD-B90A-ABCEE60446C3}" srcOrd="1" destOrd="0" presId="urn:microsoft.com/office/officeart/2005/8/layout/hierarchy3"/>
    <dgm:cxn modelId="{35BEA30D-C02C-42F0-A98C-D9F3F57ED400}" srcId="{4D9DBE4F-6507-410B-8240-0FC083B92750}" destId="{2995A199-937A-499B-8D35-BCA195B17455}" srcOrd="4" destOrd="0" parTransId="{056FEE2A-E39A-41AA-8921-595BC9C1C6A9}" sibTransId="{9850AE5A-9782-43FD-82B4-7F6BFFC9D995}"/>
    <dgm:cxn modelId="{2475FA10-F9CC-4038-B485-C032910CE432}" srcId="{FFC16BB5-5EC7-4ECD-BD7E-DAE1C81A95C0}" destId="{846E65C8-9171-4AC9-B9CA-0B8B5D0C536B}" srcOrd="1" destOrd="0" parTransId="{CC726F10-200A-4566-BA92-BF4268386A61}" sibTransId="{B2A864F6-D542-4817-908A-B7D8E5FC7B02}"/>
    <dgm:cxn modelId="{89DBCD11-F568-4995-85D5-291B4F303C38}" type="presOf" srcId="{C708F8D6-F84A-4797-8B1F-25AA177B8D6E}" destId="{C6124ED3-A807-434B-ADBA-87CC81083DD4}" srcOrd="0" destOrd="0" presId="urn:microsoft.com/office/officeart/2005/8/layout/hierarchy3"/>
    <dgm:cxn modelId="{D5982912-5CD6-47CC-93E3-DC742B176696}" srcId="{61D052A9-435F-459B-96D7-CE30E4BC2B85}" destId="{BD25C593-85C7-4079-9BF1-5C101E3DE900}" srcOrd="1" destOrd="0" parTransId="{914550AC-F6F0-4FA3-A32F-8E8D3135281F}" sibTransId="{267C80E0-EB46-4E24-B50E-CEE52DFD78FD}"/>
    <dgm:cxn modelId="{53084719-9ACF-493F-8292-93FF23350A59}" type="presOf" srcId="{E3E9C264-E591-4A53-9178-6C1CD7277693}" destId="{38F6BA73-8DCA-47B9-8C38-1DF49871B1D3}" srcOrd="0" destOrd="0" presId="urn:microsoft.com/office/officeart/2005/8/layout/hierarchy3"/>
    <dgm:cxn modelId="{4222C21C-453A-45DA-AB84-6ABDD5AF5930}" srcId="{4D9DBE4F-6507-410B-8240-0FC083B92750}" destId="{FFC16BB5-5EC7-4ECD-BD7E-DAE1C81A95C0}" srcOrd="3" destOrd="0" parTransId="{159063CC-631D-4AAC-BEA2-173CC38BF699}" sibTransId="{6729541D-1F8E-45E9-A217-C960EB0B8833}"/>
    <dgm:cxn modelId="{2FC04531-53A5-4B7E-9955-E74CE58BD3D9}" type="presOf" srcId="{244C34FE-D8E1-4E40-8D6F-2CB1765D5F93}" destId="{AED30CC7-A3A0-4FF7-BDEA-B5E2EFF83F7E}" srcOrd="0" destOrd="0" presId="urn:microsoft.com/office/officeart/2005/8/layout/hierarchy3"/>
    <dgm:cxn modelId="{EDA0EB3A-4FED-49BB-91A7-45ED03EF0084}" srcId="{3749721D-8DAA-4576-B5D1-822230442243}" destId="{47894FE0-A2ED-466B-BC1E-206B6BB540C7}" srcOrd="0" destOrd="0" parTransId="{0D92C50A-37DA-4015-A5CD-82C763233952}" sibTransId="{63168E95-1AD5-4C64-9481-E277C8C1D5DF}"/>
    <dgm:cxn modelId="{BD36915B-A81A-4A54-8D7C-C9C8D8EAD2F7}" type="presOf" srcId="{BE95F895-9BFF-4885-A708-A25F4B2D1E0B}" destId="{4BC50D2E-89FA-4406-9C7D-73E1793E8866}" srcOrd="0" destOrd="0" presId="urn:microsoft.com/office/officeart/2005/8/layout/hierarchy3"/>
    <dgm:cxn modelId="{F270E05D-2406-42E3-8BB3-B188B34C1118}" srcId="{FFC16BB5-5EC7-4ECD-BD7E-DAE1C81A95C0}" destId="{244C34FE-D8E1-4E40-8D6F-2CB1765D5F93}" srcOrd="0" destOrd="0" parTransId="{BE95F895-9BFF-4885-A708-A25F4B2D1E0B}" sibTransId="{0375DFCB-C490-4454-AE59-5E3E2D091CEB}"/>
    <dgm:cxn modelId="{0EAB4F5F-C2B9-4565-BE89-BF57631FBE6E}" type="presOf" srcId="{27C89519-F571-4C06-AF2C-1C3EEEC0579F}" destId="{53A2C447-8F64-46EC-9EF5-EFAA5A50453B}" srcOrd="0" destOrd="0" presId="urn:microsoft.com/office/officeart/2005/8/layout/hierarchy3"/>
    <dgm:cxn modelId="{9DE10B48-F348-4E34-8C4B-FC0ED4CB68DB}" srcId="{3749721D-8DAA-4576-B5D1-822230442243}" destId="{A8B71184-115B-47FE-8E89-0B6DB183A5DF}" srcOrd="1" destOrd="0" parTransId="{27C89519-F571-4C06-AF2C-1C3EEEC0579F}" sibTransId="{F60EB67D-655C-43A5-9073-9D98FD3D30F2}"/>
    <dgm:cxn modelId="{85CF5C6B-9553-4BF3-BA2A-779B6A682C37}" type="presOf" srcId="{61D052A9-435F-459B-96D7-CE30E4BC2B85}" destId="{30F9E682-B064-4919-A594-CB312D2E4CE0}" srcOrd="1" destOrd="0" presId="urn:microsoft.com/office/officeart/2005/8/layout/hierarchy3"/>
    <dgm:cxn modelId="{9441A34D-E26E-4B96-A426-E78B1C66279A}" type="presOf" srcId="{47894FE0-A2ED-466B-BC1E-206B6BB540C7}" destId="{1A3E6B44-A1A1-4BE2-AA8A-E17D723937FE}" srcOrd="0" destOrd="0" presId="urn:microsoft.com/office/officeart/2005/8/layout/hierarchy3"/>
    <dgm:cxn modelId="{FE2EF76D-73A3-4531-A686-E9F7D71A213D}" srcId="{C30F694A-E854-4C16-A127-77575844FC6B}" destId="{F940BFF7-22E7-4FF5-B9AD-EC79B7D2E937}" srcOrd="0" destOrd="0" parTransId="{1C5D246A-2656-4A5B-ABF4-96C32562B34E}" sibTransId="{24079131-CE1E-4D1F-9123-126D689A04B4}"/>
    <dgm:cxn modelId="{6C0E0A50-8021-4368-95E4-D5C3FFAD37F0}" type="presOf" srcId="{941CD02B-4AFA-40DA-8F73-0DE3544C1A24}" destId="{DC973DBD-79BB-43ED-8F85-215F86675439}" srcOrd="0" destOrd="0" presId="urn:microsoft.com/office/officeart/2005/8/layout/hierarchy3"/>
    <dgm:cxn modelId="{14FB8850-9942-4FF6-9934-411C95C1CF89}" type="presOf" srcId="{5C2129AA-0F0E-40F3-8E52-54DD13975757}" destId="{B9584C9D-B2F7-49C8-A04D-EF597363D1D8}" srcOrd="0" destOrd="0" presId="urn:microsoft.com/office/officeart/2005/8/layout/hierarchy3"/>
    <dgm:cxn modelId="{2BA59170-9CC8-41FC-8586-CD18877E4713}" srcId="{4D9DBE4F-6507-410B-8240-0FC083B92750}" destId="{C30F694A-E854-4C16-A127-77575844FC6B}" srcOrd="0" destOrd="0" parTransId="{E2D0C66E-1DDC-4FE1-A821-C871F093129E}" sibTransId="{14FD591A-E062-4021-BB99-E123BAC7BA9E}"/>
    <dgm:cxn modelId="{ECA1BF73-161F-4C9B-850E-A86DDFEE57C1}" type="presOf" srcId="{A8B71184-115B-47FE-8E89-0B6DB183A5DF}" destId="{CC06DEBF-F983-4AAA-A60B-09A87A093337}" srcOrd="0" destOrd="0" presId="urn:microsoft.com/office/officeart/2005/8/layout/hierarchy3"/>
    <dgm:cxn modelId="{8D409478-2A3B-47A4-AB67-90C17D4B60AE}" type="presOf" srcId="{C30F694A-E854-4C16-A127-77575844FC6B}" destId="{6B044C52-EAD0-4704-8265-F2A2802B4C87}" srcOrd="1" destOrd="0" presId="urn:microsoft.com/office/officeart/2005/8/layout/hierarchy3"/>
    <dgm:cxn modelId="{98E65280-CE3E-4114-982E-47984ADB23D7}" type="presOf" srcId="{BD25C593-85C7-4079-9BF1-5C101E3DE900}" destId="{020C32DA-DAB0-4010-851B-BC632EC13327}" srcOrd="0" destOrd="0" presId="urn:microsoft.com/office/officeart/2005/8/layout/hierarchy3"/>
    <dgm:cxn modelId="{F4F9D280-6C47-4517-BD0E-4F0D8E02D956}" type="presOf" srcId="{914550AC-F6F0-4FA3-A32F-8E8D3135281F}" destId="{B1629D3D-1D9F-43F8-AA5A-9EFF3931C64D}" srcOrd="0" destOrd="0" presId="urn:microsoft.com/office/officeart/2005/8/layout/hierarchy3"/>
    <dgm:cxn modelId="{02683483-8228-4742-9AEF-F2CE0800D96E}" type="presOf" srcId="{CC726F10-200A-4566-BA92-BF4268386A61}" destId="{4797EF6F-F115-4AB0-B7E6-D62765811E7E}" srcOrd="0" destOrd="0" presId="urn:microsoft.com/office/officeart/2005/8/layout/hierarchy3"/>
    <dgm:cxn modelId="{7A860792-C7BD-42BA-91D3-191BFFB5D85F}" type="presOf" srcId="{0CC042A0-5D97-431B-9154-8AB9861D5012}" destId="{07A674C6-9A0E-435F-9101-2F8739C6A29E}" srcOrd="0" destOrd="0" presId="urn:microsoft.com/office/officeart/2005/8/layout/hierarchy3"/>
    <dgm:cxn modelId="{27A4F698-89BA-467A-99BC-89BD2D75D4DB}" srcId="{4D9DBE4F-6507-410B-8240-0FC083B92750}" destId="{3749721D-8DAA-4576-B5D1-822230442243}" srcOrd="1" destOrd="0" parTransId="{CD8A87E7-087B-4A6C-913B-6CB696BE6086}" sibTransId="{FBC00E6C-D768-4E20-BDC9-82BAC59E29B4}"/>
    <dgm:cxn modelId="{6FC2179E-1E2D-458A-9666-C5A3A5223B40}" type="presOf" srcId="{4C633E34-6867-4654-BA2D-77F0842F755E}" destId="{2279B9BC-4015-4612-B6C4-8420C08DD8CE}" srcOrd="0" destOrd="0" presId="urn:microsoft.com/office/officeart/2005/8/layout/hierarchy3"/>
    <dgm:cxn modelId="{DEFF719F-BB71-40E8-B7F1-2817DAEDA9ED}" type="presOf" srcId="{3749721D-8DAA-4576-B5D1-822230442243}" destId="{9D229E43-F1CF-477E-AC96-EB1E8444D368}" srcOrd="0" destOrd="0" presId="urn:microsoft.com/office/officeart/2005/8/layout/hierarchy3"/>
    <dgm:cxn modelId="{ABE2879F-D601-4ED8-9F53-3828304944D3}" type="presOf" srcId="{3749721D-8DAA-4576-B5D1-822230442243}" destId="{0FA1ED4F-F0D2-4108-9D5A-0CFFA4340BCF}" srcOrd="1" destOrd="0" presId="urn:microsoft.com/office/officeart/2005/8/layout/hierarchy3"/>
    <dgm:cxn modelId="{319CE2A3-484B-461A-81ED-5CAA7CB51F41}" type="presOf" srcId="{61D052A9-435F-459B-96D7-CE30E4BC2B85}" destId="{1E37D908-6DB4-4458-9D93-91597E9BADD6}" srcOrd="0" destOrd="0" presId="urn:microsoft.com/office/officeart/2005/8/layout/hierarchy3"/>
    <dgm:cxn modelId="{F1FBE8AD-DEF0-41C2-AD1D-65BCBCA5FEB8}" srcId="{2995A199-937A-499B-8D35-BCA195B17455}" destId="{4C633E34-6867-4654-BA2D-77F0842F755E}" srcOrd="0" destOrd="0" parTransId="{E3E9C264-E591-4A53-9178-6C1CD7277693}" sibTransId="{4A2EFF82-A450-4DA2-BDCC-0FA2F0064B5B}"/>
    <dgm:cxn modelId="{2705A3AF-9383-4D9D-B688-73B2924C4BE0}" type="presOf" srcId="{FFC16BB5-5EC7-4ECD-BD7E-DAE1C81A95C0}" destId="{96210637-15CD-413A-BA6E-5B18EC213EFF}" srcOrd="0" destOrd="0" presId="urn:microsoft.com/office/officeart/2005/8/layout/hierarchy3"/>
    <dgm:cxn modelId="{71D6D7B3-710A-497C-9026-8B8C8FB37843}" srcId="{4D9DBE4F-6507-410B-8240-0FC083B92750}" destId="{61D052A9-435F-459B-96D7-CE30E4BC2B85}" srcOrd="2" destOrd="0" parTransId="{8BCA3F5C-25A5-4105-8ADD-416F18270C56}" sibTransId="{AB1180F5-F1F3-4E07-AB40-8C58BB1B39A1}"/>
    <dgm:cxn modelId="{9C1D80B4-D4C0-467F-AB64-A9A002B61BE8}" type="presOf" srcId="{BE365833-8E6E-430B-B711-E297153E91E1}" destId="{F3CFB0D0-22B5-43C6-9DFC-8F61DDE6B48B}" srcOrd="0" destOrd="0" presId="urn:microsoft.com/office/officeart/2005/8/layout/hierarchy3"/>
    <dgm:cxn modelId="{901D2EC2-98E4-4B07-A128-F85EB6495830}" srcId="{C30F694A-E854-4C16-A127-77575844FC6B}" destId="{574A4690-6DA9-4F43-A1E5-7E7DC837D968}" srcOrd="1" destOrd="0" parTransId="{0CC042A0-5D97-431B-9154-8AB9861D5012}" sibTransId="{13264FD0-F613-4688-BB5B-434BD9E66C03}"/>
    <dgm:cxn modelId="{A42579C4-E6D4-46F2-8679-32DCFFD7C4C1}" type="presOf" srcId="{574A4690-6DA9-4F43-A1E5-7E7DC837D968}" destId="{1125F2C8-5F24-4497-923D-C40C00CD3906}" srcOrd="0" destOrd="0" presId="urn:microsoft.com/office/officeart/2005/8/layout/hierarchy3"/>
    <dgm:cxn modelId="{91DA61C8-2125-4FB1-85E8-391B78877510}" type="presOf" srcId="{4D9DBE4F-6507-410B-8240-0FC083B92750}" destId="{3B99C003-FC8A-4A15-A084-1ECCA338941C}" srcOrd="0" destOrd="0" presId="urn:microsoft.com/office/officeart/2005/8/layout/hierarchy3"/>
    <dgm:cxn modelId="{FBB8D7CB-12F6-4E45-A0C0-098364B76FD9}" type="presOf" srcId="{F940BFF7-22E7-4FF5-B9AD-EC79B7D2E937}" destId="{2589B01B-3CA2-49D0-A731-A87039EFACE9}" srcOrd="0" destOrd="0" presId="urn:microsoft.com/office/officeart/2005/8/layout/hierarchy3"/>
    <dgm:cxn modelId="{8ED439CF-649A-4429-9F5E-4A39D75241EC}" type="presOf" srcId="{1C5D246A-2656-4A5B-ABF4-96C32562B34E}" destId="{336B7A71-92D2-44B0-BF33-7B1F3183BCD4}" srcOrd="0" destOrd="0" presId="urn:microsoft.com/office/officeart/2005/8/layout/hierarchy3"/>
    <dgm:cxn modelId="{BC6012D2-7EF8-4BB0-A443-831CA4CD00E2}" srcId="{2995A199-937A-499B-8D35-BCA195B17455}" destId="{941CD02B-4AFA-40DA-8F73-0DE3544C1A24}" srcOrd="1" destOrd="0" parTransId="{C708F8D6-F84A-4797-8B1F-25AA177B8D6E}" sibTransId="{DE4CEB5D-9197-46C0-909A-8C005A3A15FC}"/>
    <dgm:cxn modelId="{9DA4C9D4-1E33-45E8-9294-6BEDE793E5EE}" type="presOf" srcId="{C30F694A-E854-4C16-A127-77575844FC6B}" destId="{DC5284FB-85EF-47E9-90E8-9A07CD1E2D09}" srcOrd="0" destOrd="0" presId="urn:microsoft.com/office/officeart/2005/8/layout/hierarchy3"/>
    <dgm:cxn modelId="{FD1FB6D6-B677-47EC-8693-A9820928D042}" type="presOf" srcId="{0D92C50A-37DA-4015-A5CD-82C763233952}" destId="{2D227940-227F-43B1-A05A-9A9AE0E20BE5}" srcOrd="0" destOrd="0" presId="urn:microsoft.com/office/officeart/2005/8/layout/hierarchy3"/>
    <dgm:cxn modelId="{E6DCB3DE-A61E-4FA4-95E0-70C6F3E677DB}" srcId="{61D052A9-435F-459B-96D7-CE30E4BC2B85}" destId="{BE365833-8E6E-430B-B711-E297153E91E1}" srcOrd="0" destOrd="0" parTransId="{5C2129AA-0F0E-40F3-8E52-54DD13975757}" sibTransId="{4F5196F1-91C8-46E9-835C-EABB53B4428A}"/>
    <dgm:cxn modelId="{0B96B5E2-BC49-4A34-9BF5-1B4B3AD042E6}" type="presOf" srcId="{846E65C8-9171-4AC9-B9CA-0B8B5D0C536B}" destId="{BA3B2933-B3EA-4F44-96B8-7854269782B2}" srcOrd="0" destOrd="0" presId="urn:microsoft.com/office/officeart/2005/8/layout/hierarchy3"/>
    <dgm:cxn modelId="{2C0364F2-7EF6-428E-B7DC-9C1D189BCB6B}" type="presOf" srcId="{2995A199-937A-499B-8D35-BCA195B17455}" destId="{94F5021E-2B23-48EA-855C-F6C89357A371}" srcOrd="1" destOrd="0" presId="urn:microsoft.com/office/officeart/2005/8/layout/hierarchy3"/>
    <dgm:cxn modelId="{3062C3F5-ED80-4A5D-A547-1F2C0DB841B3}" type="presOf" srcId="{2995A199-937A-499B-8D35-BCA195B17455}" destId="{B238E60E-39F8-48BC-9CBE-D9FDDF62FB8B}" srcOrd="0" destOrd="0" presId="urn:microsoft.com/office/officeart/2005/8/layout/hierarchy3"/>
    <dgm:cxn modelId="{C46C9CF1-37CA-4AF1-AF38-D7CFDD4B14E9}" type="presParOf" srcId="{3B99C003-FC8A-4A15-A084-1ECCA338941C}" destId="{39E3CCA3-5B4F-4AA0-8B07-D6040FE6FCAB}" srcOrd="0" destOrd="0" presId="urn:microsoft.com/office/officeart/2005/8/layout/hierarchy3"/>
    <dgm:cxn modelId="{2812441C-F516-4CB9-9F18-0A12F2BF7228}" type="presParOf" srcId="{39E3CCA3-5B4F-4AA0-8B07-D6040FE6FCAB}" destId="{235F5D66-52D6-4023-98D3-F3C50CE95137}" srcOrd="0" destOrd="0" presId="urn:microsoft.com/office/officeart/2005/8/layout/hierarchy3"/>
    <dgm:cxn modelId="{0FA90F55-A72C-4372-988E-6578A45E2E5A}" type="presParOf" srcId="{235F5D66-52D6-4023-98D3-F3C50CE95137}" destId="{DC5284FB-85EF-47E9-90E8-9A07CD1E2D09}" srcOrd="0" destOrd="0" presId="urn:microsoft.com/office/officeart/2005/8/layout/hierarchy3"/>
    <dgm:cxn modelId="{9D19489F-141A-46B5-AE1E-1A2030B5471A}" type="presParOf" srcId="{235F5D66-52D6-4023-98D3-F3C50CE95137}" destId="{6B044C52-EAD0-4704-8265-F2A2802B4C87}" srcOrd="1" destOrd="0" presId="urn:microsoft.com/office/officeart/2005/8/layout/hierarchy3"/>
    <dgm:cxn modelId="{FAAF2870-DA6E-4AC4-AE32-8460A5A35971}" type="presParOf" srcId="{39E3CCA3-5B4F-4AA0-8B07-D6040FE6FCAB}" destId="{9A499D40-3BA4-4B6C-BB9F-247FC12CE6EB}" srcOrd="1" destOrd="0" presId="urn:microsoft.com/office/officeart/2005/8/layout/hierarchy3"/>
    <dgm:cxn modelId="{1AD30F14-DA2D-4430-B355-F05E81E717FD}" type="presParOf" srcId="{9A499D40-3BA4-4B6C-BB9F-247FC12CE6EB}" destId="{336B7A71-92D2-44B0-BF33-7B1F3183BCD4}" srcOrd="0" destOrd="0" presId="urn:microsoft.com/office/officeart/2005/8/layout/hierarchy3"/>
    <dgm:cxn modelId="{C7C50881-0A2B-4C90-B042-B422D6356918}" type="presParOf" srcId="{9A499D40-3BA4-4B6C-BB9F-247FC12CE6EB}" destId="{2589B01B-3CA2-49D0-A731-A87039EFACE9}" srcOrd="1" destOrd="0" presId="urn:microsoft.com/office/officeart/2005/8/layout/hierarchy3"/>
    <dgm:cxn modelId="{C3C763C3-EC4B-4A50-AC42-11091DE2BA3E}" type="presParOf" srcId="{9A499D40-3BA4-4B6C-BB9F-247FC12CE6EB}" destId="{07A674C6-9A0E-435F-9101-2F8739C6A29E}" srcOrd="2" destOrd="0" presId="urn:microsoft.com/office/officeart/2005/8/layout/hierarchy3"/>
    <dgm:cxn modelId="{415E14AE-33A7-4E0F-98F9-2F68F3C246FB}" type="presParOf" srcId="{9A499D40-3BA4-4B6C-BB9F-247FC12CE6EB}" destId="{1125F2C8-5F24-4497-923D-C40C00CD3906}" srcOrd="3" destOrd="0" presId="urn:microsoft.com/office/officeart/2005/8/layout/hierarchy3"/>
    <dgm:cxn modelId="{5024924F-9E90-4B50-BCDE-319101377F0F}" type="presParOf" srcId="{3B99C003-FC8A-4A15-A084-1ECCA338941C}" destId="{436D2806-B2ED-4921-8408-44F03454DD78}" srcOrd="1" destOrd="0" presId="urn:microsoft.com/office/officeart/2005/8/layout/hierarchy3"/>
    <dgm:cxn modelId="{EFF123A7-5F17-44C9-933C-35A24ABCDCF9}" type="presParOf" srcId="{436D2806-B2ED-4921-8408-44F03454DD78}" destId="{6B008C97-F3BF-4DE0-BE2B-45F3F1942DAB}" srcOrd="0" destOrd="0" presId="urn:microsoft.com/office/officeart/2005/8/layout/hierarchy3"/>
    <dgm:cxn modelId="{E6532589-4978-412A-9989-3180EB94267D}" type="presParOf" srcId="{6B008C97-F3BF-4DE0-BE2B-45F3F1942DAB}" destId="{9D229E43-F1CF-477E-AC96-EB1E8444D368}" srcOrd="0" destOrd="0" presId="urn:microsoft.com/office/officeart/2005/8/layout/hierarchy3"/>
    <dgm:cxn modelId="{94DAAF6E-3F67-4DCC-B5FD-FD0B07DD330A}" type="presParOf" srcId="{6B008C97-F3BF-4DE0-BE2B-45F3F1942DAB}" destId="{0FA1ED4F-F0D2-4108-9D5A-0CFFA4340BCF}" srcOrd="1" destOrd="0" presId="urn:microsoft.com/office/officeart/2005/8/layout/hierarchy3"/>
    <dgm:cxn modelId="{F30EEC31-64CF-4319-9B86-F2072AF483D1}" type="presParOf" srcId="{436D2806-B2ED-4921-8408-44F03454DD78}" destId="{8F8606FC-6A0A-414C-A477-E9A057C6A125}" srcOrd="1" destOrd="0" presId="urn:microsoft.com/office/officeart/2005/8/layout/hierarchy3"/>
    <dgm:cxn modelId="{DD90D335-BBDA-42C2-B9C7-6BF9BC40CC04}" type="presParOf" srcId="{8F8606FC-6A0A-414C-A477-E9A057C6A125}" destId="{2D227940-227F-43B1-A05A-9A9AE0E20BE5}" srcOrd="0" destOrd="0" presId="urn:microsoft.com/office/officeart/2005/8/layout/hierarchy3"/>
    <dgm:cxn modelId="{C9EC43AA-871C-419A-B415-0C3870A613D7}" type="presParOf" srcId="{8F8606FC-6A0A-414C-A477-E9A057C6A125}" destId="{1A3E6B44-A1A1-4BE2-AA8A-E17D723937FE}" srcOrd="1" destOrd="0" presId="urn:microsoft.com/office/officeart/2005/8/layout/hierarchy3"/>
    <dgm:cxn modelId="{7B28A271-D194-411D-926F-22E940B97EF1}" type="presParOf" srcId="{8F8606FC-6A0A-414C-A477-E9A057C6A125}" destId="{53A2C447-8F64-46EC-9EF5-EFAA5A50453B}" srcOrd="2" destOrd="0" presId="urn:microsoft.com/office/officeart/2005/8/layout/hierarchy3"/>
    <dgm:cxn modelId="{B567099C-8A92-4D98-80DD-B538EF568979}" type="presParOf" srcId="{8F8606FC-6A0A-414C-A477-E9A057C6A125}" destId="{CC06DEBF-F983-4AAA-A60B-09A87A093337}" srcOrd="3" destOrd="0" presId="urn:microsoft.com/office/officeart/2005/8/layout/hierarchy3"/>
    <dgm:cxn modelId="{E8239D23-AD38-44BD-AAA6-2CC5AF3F52F7}" type="presParOf" srcId="{3B99C003-FC8A-4A15-A084-1ECCA338941C}" destId="{35864C68-50B0-414C-998B-EC13FA630311}" srcOrd="2" destOrd="0" presId="urn:microsoft.com/office/officeart/2005/8/layout/hierarchy3"/>
    <dgm:cxn modelId="{1AD20871-81D0-4B7C-A653-F80EEA61E90E}" type="presParOf" srcId="{35864C68-50B0-414C-998B-EC13FA630311}" destId="{D9CCAA1F-08E3-409D-886C-28FAFFC0DAF7}" srcOrd="0" destOrd="0" presId="urn:microsoft.com/office/officeart/2005/8/layout/hierarchy3"/>
    <dgm:cxn modelId="{71B4EC88-4D37-4324-97AC-77DF9C35BF6A}" type="presParOf" srcId="{D9CCAA1F-08E3-409D-886C-28FAFFC0DAF7}" destId="{1E37D908-6DB4-4458-9D93-91597E9BADD6}" srcOrd="0" destOrd="0" presId="urn:microsoft.com/office/officeart/2005/8/layout/hierarchy3"/>
    <dgm:cxn modelId="{70034BC2-07C8-4FF0-9027-DB5B68CBA6D2}" type="presParOf" srcId="{D9CCAA1F-08E3-409D-886C-28FAFFC0DAF7}" destId="{30F9E682-B064-4919-A594-CB312D2E4CE0}" srcOrd="1" destOrd="0" presId="urn:microsoft.com/office/officeart/2005/8/layout/hierarchy3"/>
    <dgm:cxn modelId="{6B9B0174-973D-420E-B213-D7B64617C6BE}" type="presParOf" srcId="{35864C68-50B0-414C-998B-EC13FA630311}" destId="{758A5E69-1F2D-4CF2-9C7D-259DB9556611}" srcOrd="1" destOrd="0" presId="urn:microsoft.com/office/officeart/2005/8/layout/hierarchy3"/>
    <dgm:cxn modelId="{79B28D99-35B6-435D-A8E6-C9A10D041F3A}" type="presParOf" srcId="{758A5E69-1F2D-4CF2-9C7D-259DB9556611}" destId="{B9584C9D-B2F7-49C8-A04D-EF597363D1D8}" srcOrd="0" destOrd="0" presId="urn:microsoft.com/office/officeart/2005/8/layout/hierarchy3"/>
    <dgm:cxn modelId="{FB9A8CEC-4233-4FAA-983C-DB46A5B1B5B4}" type="presParOf" srcId="{758A5E69-1F2D-4CF2-9C7D-259DB9556611}" destId="{F3CFB0D0-22B5-43C6-9DFC-8F61DDE6B48B}" srcOrd="1" destOrd="0" presId="urn:microsoft.com/office/officeart/2005/8/layout/hierarchy3"/>
    <dgm:cxn modelId="{E036536F-C794-4646-9919-35AB4238C3F5}" type="presParOf" srcId="{758A5E69-1F2D-4CF2-9C7D-259DB9556611}" destId="{B1629D3D-1D9F-43F8-AA5A-9EFF3931C64D}" srcOrd="2" destOrd="0" presId="urn:microsoft.com/office/officeart/2005/8/layout/hierarchy3"/>
    <dgm:cxn modelId="{A9343E1D-E5CF-4192-AC92-1B739A7D742C}" type="presParOf" srcId="{758A5E69-1F2D-4CF2-9C7D-259DB9556611}" destId="{020C32DA-DAB0-4010-851B-BC632EC13327}" srcOrd="3" destOrd="0" presId="urn:microsoft.com/office/officeart/2005/8/layout/hierarchy3"/>
    <dgm:cxn modelId="{5B164BDE-14C5-4E58-86B6-5384A0281E1E}" type="presParOf" srcId="{3B99C003-FC8A-4A15-A084-1ECCA338941C}" destId="{2D0A24AF-4BEC-4C30-90A9-142AA62D63D8}" srcOrd="3" destOrd="0" presId="urn:microsoft.com/office/officeart/2005/8/layout/hierarchy3"/>
    <dgm:cxn modelId="{C13A2CB6-D05A-49A4-B861-A4D77A837342}" type="presParOf" srcId="{2D0A24AF-4BEC-4C30-90A9-142AA62D63D8}" destId="{9A05991D-EADF-4271-A0D9-A0DF22BCB9FD}" srcOrd="0" destOrd="0" presId="urn:microsoft.com/office/officeart/2005/8/layout/hierarchy3"/>
    <dgm:cxn modelId="{7AD49DCC-6844-4819-8338-2329A2AA39C0}" type="presParOf" srcId="{9A05991D-EADF-4271-A0D9-A0DF22BCB9FD}" destId="{96210637-15CD-413A-BA6E-5B18EC213EFF}" srcOrd="0" destOrd="0" presId="urn:microsoft.com/office/officeart/2005/8/layout/hierarchy3"/>
    <dgm:cxn modelId="{D133F397-3825-41AA-8BBD-4AD784CA623F}" type="presParOf" srcId="{9A05991D-EADF-4271-A0D9-A0DF22BCB9FD}" destId="{F5AF29BF-372A-46CD-B90A-ABCEE60446C3}" srcOrd="1" destOrd="0" presId="urn:microsoft.com/office/officeart/2005/8/layout/hierarchy3"/>
    <dgm:cxn modelId="{CCCC0A9B-40DA-480F-9DF3-3768AC071DEF}" type="presParOf" srcId="{2D0A24AF-4BEC-4C30-90A9-142AA62D63D8}" destId="{338E825B-8945-4560-8BAF-DD20F4ED22B2}" srcOrd="1" destOrd="0" presId="urn:microsoft.com/office/officeart/2005/8/layout/hierarchy3"/>
    <dgm:cxn modelId="{6B472491-2EA8-4201-8FEC-FDBBC3527E30}" type="presParOf" srcId="{338E825B-8945-4560-8BAF-DD20F4ED22B2}" destId="{4BC50D2E-89FA-4406-9C7D-73E1793E8866}" srcOrd="0" destOrd="0" presId="urn:microsoft.com/office/officeart/2005/8/layout/hierarchy3"/>
    <dgm:cxn modelId="{A78FE94D-DF4D-46E6-BF77-6EC2C81EAD6B}" type="presParOf" srcId="{338E825B-8945-4560-8BAF-DD20F4ED22B2}" destId="{AED30CC7-A3A0-4FF7-BDEA-B5E2EFF83F7E}" srcOrd="1" destOrd="0" presId="urn:microsoft.com/office/officeart/2005/8/layout/hierarchy3"/>
    <dgm:cxn modelId="{0B7D4731-C225-47EB-8CCB-2EAA6502842B}" type="presParOf" srcId="{338E825B-8945-4560-8BAF-DD20F4ED22B2}" destId="{4797EF6F-F115-4AB0-B7E6-D62765811E7E}" srcOrd="2" destOrd="0" presId="urn:microsoft.com/office/officeart/2005/8/layout/hierarchy3"/>
    <dgm:cxn modelId="{6AEE3652-F752-44A2-AB14-171BD10E32BC}" type="presParOf" srcId="{338E825B-8945-4560-8BAF-DD20F4ED22B2}" destId="{BA3B2933-B3EA-4F44-96B8-7854269782B2}" srcOrd="3" destOrd="0" presId="urn:microsoft.com/office/officeart/2005/8/layout/hierarchy3"/>
    <dgm:cxn modelId="{B2902F46-2AD8-4441-83A1-D56CADCA0BAA}" type="presParOf" srcId="{3B99C003-FC8A-4A15-A084-1ECCA338941C}" destId="{3688DBD3-601A-4682-8DEB-4D6709215952}" srcOrd="4" destOrd="0" presId="urn:microsoft.com/office/officeart/2005/8/layout/hierarchy3"/>
    <dgm:cxn modelId="{99492080-927D-4731-8A2F-1F2985AC8130}" type="presParOf" srcId="{3688DBD3-601A-4682-8DEB-4D6709215952}" destId="{396794D3-B197-477D-B88C-FEC6BD585697}" srcOrd="0" destOrd="0" presId="urn:microsoft.com/office/officeart/2005/8/layout/hierarchy3"/>
    <dgm:cxn modelId="{D5A63992-DC1E-4E0D-825C-7ADCCF943833}" type="presParOf" srcId="{396794D3-B197-477D-B88C-FEC6BD585697}" destId="{B238E60E-39F8-48BC-9CBE-D9FDDF62FB8B}" srcOrd="0" destOrd="0" presId="urn:microsoft.com/office/officeart/2005/8/layout/hierarchy3"/>
    <dgm:cxn modelId="{6F7B2179-2F5C-440E-9374-4EF12383D49B}" type="presParOf" srcId="{396794D3-B197-477D-B88C-FEC6BD585697}" destId="{94F5021E-2B23-48EA-855C-F6C89357A371}" srcOrd="1" destOrd="0" presId="urn:microsoft.com/office/officeart/2005/8/layout/hierarchy3"/>
    <dgm:cxn modelId="{D91E0E0F-7CFF-43E8-9E3C-5B25E0805655}" type="presParOf" srcId="{3688DBD3-601A-4682-8DEB-4D6709215952}" destId="{11BA6EA7-4AED-456E-9853-3EF8BFE8D1BD}" srcOrd="1" destOrd="0" presId="urn:microsoft.com/office/officeart/2005/8/layout/hierarchy3"/>
    <dgm:cxn modelId="{C6EF1F3E-7C8E-4862-ACCF-06FADF38BA2E}" type="presParOf" srcId="{11BA6EA7-4AED-456E-9853-3EF8BFE8D1BD}" destId="{38F6BA73-8DCA-47B9-8C38-1DF49871B1D3}" srcOrd="0" destOrd="0" presId="urn:microsoft.com/office/officeart/2005/8/layout/hierarchy3"/>
    <dgm:cxn modelId="{279090D5-E6D0-4A9E-8C80-A10D9EAD3E09}" type="presParOf" srcId="{11BA6EA7-4AED-456E-9853-3EF8BFE8D1BD}" destId="{2279B9BC-4015-4612-B6C4-8420C08DD8CE}" srcOrd="1" destOrd="0" presId="urn:microsoft.com/office/officeart/2005/8/layout/hierarchy3"/>
    <dgm:cxn modelId="{6FA22162-DA2D-43AC-A5F3-C98D9453DDFB}" type="presParOf" srcId="{11BA6EA7-4AED-456E-9853-3EF8BFE8D1BD}" destId="{C6124ED3-A807-434B-ADBA-87CC81083DD4}" srcOrd="2" destOrd="0" presId="urn:microsoft.com/office/officeart/2005/8/layout/hierarchy3"/>
    <dgm:cxn modelId="{56586BED-1145-468F-A76B-2E2F435E9272}" type="presParOf" srcId="{11BA6EA7-4AED-456E-9853-3EF8BFE8D1BD}" destId="{DC973DBD-79BB-43ED-8F85-215F8667543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E93A0D-52D8-4E4B-AE50-3B154E749C7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CB8A02-3234-4967-A759-D29463C169D1}">
      <dgm:prSet phldrT="[Text]" custT="1"/>
      <dgm:spPr>
        <a:solidFill>
          <a:srgbClr val="FBE714"/>
        </a:solidFill>
      </dgm:spPr>
      <dgm:t>
        <a:bodyPr/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STUDY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Technical study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Cost estimation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Technical visit</a:t>
          </a:r>
        </a:p>
      </dgm:t>
    </dgm:pt>
    <dgm:pt modelId="{AD8DD254-5920-4F3C-8B35-5E9E94C4B6BD}" type="parTrans" cxnId="{D82C1B60-2B7A-48F5-9987-213D56E7A264}">
      <dgm:prSet/>
      <dgm:spPr/>
      <dgm:t>
        <a:bodyPr/>
        <a:lstStyle/>
        <a:p>
          <a:endParaRPr lang="en-GB"/>
        </a:p>
      </dgm:t>
    </dgm:pt>
    <dgm:pt modelId="{76F7E23D-9374-4126-A970-ABDBDB2C99EC}" type="sibTrans" cxnId="{D82C1B60-2B7A-48F5-9987-213D56E7A264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GB"/>
        </a:p>
      </dgm:t>
    </dgm:pt>
    <dgm:pt modelId="{8B55FA16-F9A1-4612-A6D8-CBE3BD0D7B3F}">
      <dgm:prSet phldrT="[Text]" custT="1"/>
      <dgm:spPr>
        <a:solidFill>
          <a:srgbClr val="FDD218"/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PREPARATION</a:t>
          </a:r>
        </a:p>
        <a:p>
          <a:pPr>
            <a:lnSpc>
              <a:spcPct val="150000"/>
            </a:lnSpc>
            <a:buNone/>
          </a:pPr>
          <a:r>
            <a:rPr lang="en-GB" sz="1300" b="1" kern="1200" dirty="0">
              <a:latin typeface="+mj-lt"/>
            </a:rPr>
            <a:t>--------------------------</a:t>
          </a: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Announcement</a:t>
          </a:r>
        </a:p>
        <a:p>
          <a:pPr>
            <a:lnSpc>
              <a:spcPct val="150000"/>
            </a:lnSpc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Material order</a:t>
          </a:r>
        </a:p>
        <a:p>
          <a:pPr>
            <a:lnSpc>
              <a:spcPct val="150000"/>
            </a:lnSpc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Technical folder and Labels</a:t>
          </a:r>
          <a:endParaRPr lang="en-GB" sz="1300" kern="1200" dirty="0">
            <a:solidFill>
              <a:srgbClr val="002060"/>
            </a:solidFill>
          </a:endParaRPr>
        </a:p>
      </dgm:t>
    </dgm:pt>
    <dgm:pt modelId="{EAC4ACDE-F12A-4BB6-B86C-40F29916E889}" type="parTrans" cxnId="{6B6A17DD-7E8E-4DCC-8038-D2887AD37C22}">
      <dgm:prSet/>
      <dgm:spPr/>
      <dgm:t>
        <a:bodyPr/>
        <a:lstStyle/>
        <a:p>
          <a:endParaRPr lang="en-GB"/>
        </a:p>
      </dgm:t>
    </dgm:pt>
    <dgm:pt modelId="{AD06E7F9-EE4E-4786-9935-7778927B11D0}" type="sibTrans" cxnId="{6B6A17DD-7E8E-4DCC-8038-D2887AD37C22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GB"/>
        </a:p>
      </dgm:t>
    </dgm:pt>
    <dgm:pt modelId="{0D7D9B53-A8B7-4299-8432-D91A7E7AE83B}">
      <dgm:prSet phldrT="[Text]" custT="1"/>
      <dgm:spPr>
        <a:solidFill>
          <a:srgbClr val="FFC001"/>
        </a:solidFill>
      </dgm:spPr>
      <dgm:t>
        <a:bodyPr/>
        <a:lstStyle/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EXECUTION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Fiche de modification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>
            <a:solidFill>
              <a:srgbClr val="002060"/>
            </a:solidFill>
            <a:latin typeface="Arial"/>
            <a:ea typeface="+mn-ea"/>
            <a:cs typeface="+mn-cs"/>
          </a:endParaRPr>
        </a:p>
      </dgm:t>
    </dgm:pt>
    <dgm:pt modelId="{206611D9-320C-421C-B210-E3D18F789D4F}" type="parTrans" cxnId="{E19A034B-B47B-44FA-9C7E-B77A0328FD54}">
      <dgm:prSet/>
      <dgm:spPr/>
      <dgm:t>
        <a:bodyPr/>
        <a:lstStyle/>
        <a:p>
          <a:endParaRPr lang="en-GB"/>
        </a:p>
      </dgm:t>
    </dgm:pt>
    <dgm:pt modelId="{1AD341A7-CA71-456C-9BE4-00BC65AC68FC}" type="sibTrans" cxnId="{E19A034B-B47B-44FA-9C7E-B77A0328FD54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GB"/>
        </a:p>
      </dgm:t>
    </dgm:pt>
    <dgm:pt modelId="{84FA19E6-0C1D-4595-BA44-BFC7F2C2257D}">
      <dgm:prSet phldrT="[Text]" custT="1"/>
      <dgm:spPr>
        <a:solidFill>
          <a:srgbClr val="FFAC00"/>
        </a:solidFill>
      </dgm:spPr>
      <dgm:t>
        <a:bodyPr/>
        <a:lstStyle/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RECEPTION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Reception Sheet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>
            <a:solidFill>
              <a:srgbClr val="002060"/>
            </a:solidFill>
            <a:latin typeface="Arial"/>
            <a:ea typeface="+mn-ea"/>
            <a:cs typeface="+mn-cs"/>
          </a:endParaRPr>
        </a:p>
      </dgm:t>
    </dgm:pt>
    <dgm:pt modelId="{A049E5A0-A6B3-4A14-9C47-4E6FA79D6AB1}" type="parTrans" cxnId="{0A6BE180-2A96-4D35-9B17-4CB87BAEFA27}">
      <dgm:prSet/>
      <dgm:spPr/>
      <dgm:t>
        <a:bodyPr/>
        <a:lstStyle/>
        <a:p>
          <a:endParaRPr lang="en-GB"/>
        </a:p>
      </dgm:t>
    </dgm:pt>
    <dgm:pt modelId="{766CDCEA-CB9B-4205-9693-12D5895C0ECC}" type="sibTrans" cxnId="{0A6BE180-2A96-4D35-9B17-4CB87BAEFA27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GB"/>
        </a:p>
      </dgm:t>
    </dgm:pt>
    <dgm:pt modelId="{9EA9BCD2-200F-4FD6-83B0-AD1227FE9F2F}">
      <dgm:prSet phldrT="[Text]" custT="1"/>
      <dgm:spPr>
        <a:solidFill>
          <a:srgbClr val="FE9A00"/>
        </a:solidFill>
      </dgm:spPr>
      <dgm:t>
        <a:bodyPr/>
        <a:lstStyle/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TRANSMISION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As-Built Document.</a:t>
          </a:r>
        </a:p>
        <a:p>
          <a:pPr marL="0" lvl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noProof="0" dirty="0">
              <a:solidFill>
                <a:srgbClr val="002060"/>
              </a:solidFill>
              <a:latin typeface="Arial"/>
              <a:ea typeface="+mn-ea"/>
              <a:cs typeface="+mn-cs"/>
            </a:rPr>
            <a:t>Métrés</a:t>
          </a:r>
        </a:p>
      </dgm:t>
    </dgm:pt>
    <dgm:pt modelId="{E6E57BDD-780D-4CAB-AF8F-DD3259A86C9E}" type="parTrans" cxnId="{D01789A4-FCF5-4C9A-B273-D3C6CE5BA0ED}">
      <dgm:prSet/>
      <dgm:spPr/>
      <dgm:t>
        <a:bodyPr/>
        <a:lstStyle/>
        <a:p>
          <a:endParaRPr lang="en-GB"/>
        </a:p>
      </dgm:t>
    </dgm:pt>
    <dgm:pt modelId="{ED0C27EC-0070-4847-8C12-07DC7F87E071}" type="sibTrans" cxnId="{D01789A4-FCF5-4C9A-B273-D3C6CE5BA0ED}">
      <dgm:prSet/>
      <dgm:spPr/>
      <dgm:t>
        <a:bodyPr/>
        <a:lstStyle/>
        <a:p>
          <a:endParaRPr lang="en-GB"/>
        </a:p>
      </dgm:t>
    </dgm:pt>
    <dgm:pt modelId="{F0467919-68E3-4E24-9457-AA57D07745A6}" type="pres">
      <dgm:prSet presAssocID="{8DE93A0D-52D8-4E4B-AE50-3B154E749C71}" presName="Name0" presStyleCnt="0">
        <dgm:presLayoutVars>
          <dgm:dir/>
          <dgm:resizeHandles val="exact"/>
        </dgm:presLayoutVars>
      </dgm:prSet>
      <dgm:spPr/>
    </dgm:pt>
    <dgm:pt modelId="{C6A049FD-2F77-4178-9B28-D173DBFBECF4}" type="pres">
      <dgm:prSet presAssocID="{C8CB8A02-3234-4967-A759-D29463C169D1}" presName="node" presStyleLbl="node1" presStyleIdx="0" presStyleCnt="5" custScaleX="151855" custScaleY="131379" custLinFactNeighborX="4662" custLinFactNeighborY="-45487">
        <dgm:presLayoutVars>
          <dgm:bulletEnabled val="1"/>
        </dgm:presLayoutVars>
      </dgm:prSet>
      <dgm:spPr/>
    </dgm:pt>
    <dgm:pt modelId="{65B4DB94-3273-43E5-B73C-79BB09FE4E7C}" type="pres">
      <dgm:prSet presAssocID="{76F7E23D-9374-4126-A970-ABDBDB2C99EC}" presName="sibTrans" presStyleLbl="sibTrans2D1" presStyleIdx="0" presStyleCnt="4" custScaleX="106835" custScaleY="92309"/>
      <dgm:spPr/>
    </dgm:pt>
    <dgm:pt modelId="{6B5B8F28-C041-44F1-81DA-A2028D5A183B}" type="pres">
      <dgm:prSet presAssocID="{76F7E23D-9374-4126-A970-ABDBDB2C99EC}" presName="connectorText" presStyleLbl="sibTrans2D1" presStyleIdx="0" presStyleCnt="4"/>
      <dgm:spPr/>
    </dgm:pt>
    <dgm:pt modelId="{028E7F87-65E5-4A4F-9128-95374A9B1006}" type="pres">
      <dgm:prSet presAssocID="{8B55FA16-F9A1-4612-A6D8-CBE3BD0D7B3F}" presName="node" presStyleLbl="node1" presStyleIdx="1" presStyleCnt="5" custScaleX="151855" custScaleY="131379" custLinFactNeighborX="5738" custLinFactNeighborY="-45487">
        <dgm:presLayoutVars>
          <dgm:bulletEnabled val="1"/>
        </dgm:presLayoutVars>
      </dgm:prSet>
      <dgm:spPr/>
    </dgm:pt>
    <dgm:pt modelId="{A4603493-080B-4958-9FD5-403657857FFA}" type="pres">
      <dgm:prSet presAssocID="{AD06E7F9-EE4E-4786-9935-7778927B11D0}" presName="sibTrans" presStyleLbl="sibTrans2D1" presStyleIdx="1" presStyleCnt="4" custScaleX="114558" custScaleY="92309"/>
      <dgm:spPr/>
    </dgm:pt>
    <dgm:pt modelId="{CC77AD65-1F53-4D00-8106-2E63682452CE}" type="pres">
      <dgm:prSet presAssocID="{AD06E7F9-EE4E-4786-9935-7778927B11D0}" presName="connectorText" presStyleLbl="sibTrans2D1" presStyleIdx="1" presStyleCnt="4"/>
      <dgm:spPr/>
    </dgm:pt>
    <dgm:pt modelId="{FFAA6597-FABF-4919-898E-8565FA7BDF70}" type="pres">
      <dgm:prSet presAssocID="{0D7D9B53-A8B7-4299-8432-D91A7E7AE83B}" presName="node" presStyleLbl="node1" presStyleIdx="2" presStyleCnt="5" custScaleX="151855" custScaleY="131379" custLinFactNeighborX="0" custLinFactNeighborY="-43194">
        <dgm:presLayoutVars>
          <dgm:bulletEnabled val="1"/>
        </dgm:presLayoutVars>
      </dgm:prSet>
      <dgm:spPr/>
    </dgm:pt>
    <dgm:pt modelId="{C0283F0C-0F94-4654-8D0A-04D9D6533C8E}" type="pres">
      <dgm:prSet presAssocID="{1AD341A7-CA71-456C-9BE4-00BC65AC68FC}" presName="sibTrans" presStyleLbl="sibTrans2D1" presStyleIdx="2" presStyleCnt="4" custScaleX="107176" custScaleY="92309"/>
      <dgm:spPr/>
    </dgm:pt>
    <dgm:pt modelId="{3911953A-BF34-4B9B-925A-E82E446846AE}" type="pres">
      <dgm:prSet presAssocID="{1AD341A7-CA71-456C-9BE4-00BC65AC68FC}" presName="connectorText" presStyleLbl="sibTrans2D1" presStyleIdx="2" presStyleCnt="4"/>
      <dgm:spPr/>
    </dgm:pt>
    <dgm:pt modelId="{D942931B-C3BD-4676-9D4E-1328DF9AA47B}" type="pres">
      <dgm:prSet presAssocID="{84FA19E6-0C1D-4595-BA44-BFC7F2C2257D}" presName="node" presStyleLbl="node1" presStyleIdx="3" presStyleCnt="5" custScaleX="151855" custScaleY="131379" custLinFactNeighborX="754" custLinFactNeighborY="-43194">
        <dgm:presLayoutVars>
          <dgm:bulletEnabled val="1"/>
        </dgm:presLayoutVars>
      </dgm:prSet>
      <dgm:spPr/>
    </dgm:pt>
    <dgm:pt modelId="{87A42B6E-8ED2-44E4-87BB-756B716D9E8C}" type="pres">
      <dgm:prSet presAssocID="{766CDCEA-CB9B-4205-9693-12D5895C0ECC}" presName="sibTrans" presStyleLbl="sibTrans2D1" presStyleIdx="3" presStyleCnt="4" custScaleX="131126" custScaleY="92309"/>
      <dgm:spPr/>
    </dgm:pt>
    <dgm:pt modelId="{2AFF05B6-101E-44DC-A17E-DD1600F72F29}" type="pres">
      <dgm:prSet presAssocID="{766CDCEA-CB9B-4205-9693-12D5895C0ECC}" presName="connectorText" presStyleLbl="sibTrans2D1" presStyleIdx="3" presStyleCnt="4"/>
      <dgm:spPr/>
    </dgm:pt>
    <dgm:pt modelId="{849FA940-327B-4A54-AB6F-DE05F2EF644C}" type="pres">
      <dgm:prSet presAssocID="{9EA9BCD2-200F-4FD6-83B0-AD1227FE9F2F}" presName="node" presStyleLbl="node1" presStyleIdx="4" presStyleCnt="5" custScaleX="151855" custScaleY="131379" custLinFactNeighborX="-16894" custLinFactNeighborY="-48149">
        <dgm:presLayoutVars>
          <dgm:bulletEnabled val="1"/>
        </dgm:presLayoutVars>
      </dgm:prSet>
      <dgm:spPr/>
    </dgm:pt>
  </dgm:ptLst>
  <dgm:cxnLst>
    <dgm:cxn modelId="{C92E0B16-800C-4B08-80EA-416EF2236FE8}" type="presOf" srcId="{0D7D9B53-A8B7-4299-8432-D91A7E7AE83B}" destId="{FFAA6597-FABF-4919-898E-8565FA7BDF70}" srcOrd="0" destOrd="0" presId="urn:microsoft.com/office/officeart/2005/8/layout/process1"/>
    <dgm:cxn modelId="{CED21B2B-35D3-4374-A49C-D4500DA2DA38}" type="presOf" srcId="{8B55FA16-F9A1-4612-A6D8-CBE3BD0D7B3F}" destId="{028E7F87-65E5-4A4F-9128-95374A9B1006}" srcOrd="0" destOrd="0" presId="urn:microsoft.com/office/officeart/2005/8/layout/process1"/>
    <dgm:cxn modelId="{41991E40-237E-4DD9-9083-AB39E9F2D4D2}" type="presOf" srcId="{1AD341A7-CA71-456C-9BE4-00BC65AC68FC}" destId="{3911953A-BF34-4B9B-925A-E82E446846AE}" srcOrd="1" destOrd="0" presId="urn:microsoft.com/office/officeart/2005/8/layout/process1"/>
    <dgm:cxn modelId="{198DD35B-65FD-4744-83E4-13AAC41CDA5B}" type="presOf" srcId="{76F7E23D-9374-4126-A970-ABDBDB2C99EC}" destId="{65B4DB94-3273-43E5-B73C-79BB09FE4E7C}" srcOrd="0" destOrd="0" presId="urn:microsoft.com/office/officeart/2005/8/layout/process1"/>
    <dgm:cxn modelId="{D82C1B60-2B7A-48F5-9987-213D56E7A264}" srcId="{8DE93A0D-52D8-4E4B-AE50-3B154E749C71}" destId="{C8CB8A02-3234-4967-A759-D29463C169D1}" srcOrd="0" destOrd="0" parTransId="{AD8DD254-5920-4F3C-8B35-5E9E94C4B6BD}" sibTransId="{76F7E23D-9374-4126-A970-ABDBDB2C99EC}"/>
    <dgm:cxn modelId="{76488163-4F8B-4A76-B1D6-D0F64FAF0D8F}" type="presOf" srcId="{9EA9BCD2-200F-4FD6-83B0-AD1227FE9F2F}" destId="{849FA940-327B-4A54-AB6F-DE05F2EF644C}" srcOrd="0" destOrd="0" presId="urn:microsoft.com/office/officeart/2005/8/layout/process1"/>
    <dgm:cxn modelId="{E19A034B-B47B-44FA-9C7E-B77A0328FD54}" srcId="{8DE93A0D-52D8-4E4B-AE50-3B154E749C71}" destId="{0D7D9B53-A8B7-4299-8432-D91A7E7AE83B}" srcOrd="2" destOrd="0" parTransId="{206611D9-320C-421C-B210-E3D18F789D4F}" sibTransId="{1AD341A7-CA71-456C-9BE4-00BC65AC68FC}"/>
    <dgm:cxn modelId="{58D9BD50-8F1E-49F6-AF83-C11FA0F78193}" type="presOf" srcId="{766CDCEA-CB9B-4205-9693-12D5895C0ECC}" destId="{87A42B6E-8ED2-44E4-87BB-756B716D9E8C}" srcOrd="0" destOrd="0" presId="urn:microsoft.com/office/officeart/2005/8/layout/process1"/>
    <dgm:cxn modelId="{0A6BE180-2A96-4D35-9B17-4CB87BAEFA27}" srcId="{8DE93A0D-52D8-4E4B-AE50-3B154E749C71}" destId="{84FA19E6-0C1D-4595-BA44-BFC7F2C2257D}" srcOrd="3" destOrd="0" parTransId="{A049E5A0-A6B3-4A14-9C47-4E6FA79D6AB1}" sibTransId="{766CDCEA-CB9B-4205-9693-12D5895C0ECC}"/>
    <dgm:cxn modelId="{2BFD0293-D034-4007-B3F9-68522D347D1B}" type="presOf" srcId="{AD06E7F9-EE4E-4786-9935-7778927B11D0}" destId="{CC77AD65-1F53-4D00-8106-2E63682452CE}" srcOrd="1" destOrd="0" presId="urn:microsoft.com/office/officeart/2005/8/layout/process1"/>
    <dgm:cxn modelId="{D01789A4-FCF5-4C9A-B273-D3C6CE5BA0ED}" srcId="{8DE93A0D-52D8-4E4B-AE50-3B154E749C71}" destId="{9EA9BCD2-200F-4FD6-83B0-AD1227FE9F2F}" srcOrd="4" destOrd="0" parTransId="{E6E57BDD-780D-4CAB-AF8F-DD3259A86C9E}" sibTransId="{ED0C27EC-0070-4847-8C12-07DC7F87E071}"/>
    <dgm:cxn modelId="{FE0024AB-E5D7-4021-9866-8CE9C43854DA}" type="presOf" srcId="{76F7E23D-9374-4126-A970-ABDBDB2C99EC}" destId="{6B5B8F28-C041-44F1-81DA-A2028D5A183B}" srcOrd="1" destOrd="0" presId="urn:microsoft.com/office/officeart/2005/8/layout/process1"/>
    <dgm:cxn modelId="{1F7D96AC-2532-4157-9E9D-CB615E27BDDE}" type="presOf" srcId="{84FA19E6-0C1D-4595-BA44-BFC7F2C2257D}" destId="{D942931B-C3BD-4676-9D4E-1328DF9AA47B}" srcOrd="0" destOrd="0" presId="urn:microsoft.com/office/officeart/2005/8/layout/process1"/>
    <dgm:cxn modelId="{174D36B0-0389-4063-9630-49FBB7DE2245}" type="presOf" srcId="{766CDCEA-CB9B-4205-9693-12D5895C0ECC}" destId="{2AFF05B6-101E-44DC-A17E-DD1600F72F29}" srcOrd="1" destOrd="0" presId="urn:microsoft.com/office/officeart/2005/8/layout/process1"/>
    <dgm:cxn modelId="{73D934B5-AD49-4ECB-9AA6-DAF51D63ECD4}" type="presOf" srcId="{1AD341A7-CA71-456C-9BE4-00BC65AC68FC}" destId="{C0283F0C-0F94-4654-8D0A-04D9D6533C8E}" srcOrd="0" destOrd="0" presId="urn:microsoft.com/office/officeart/2005/8/layout/process1"/>
    <dgm:cxn modelId="{3035B5BE-6DAC-4D8B-8E9F-4146360C456E}" type="presOf" srcId="{AD06E7F9-EE4E-4786-9935-7778927B11D0}" destId="{A4603493-080B-4958-9FD5-403657857FFA}" srcOrd="0" destOrd="0" presId="urn:microsoft.com/office/officeart/2005/8/layout/process1"/>
    <dgm:cxn modelId="{C75FD9CC-8DEF-460D-BD86-75C3FF2B03C6}" type="presOf" srcId="{8DE93A0D-52D8-4E4B-AE50-3B154E749C71}" destId="{F0467919-68E3-4E24-9457-AA57D07745A6}" srcOrd="0" destOrd="0" presId="urn:microsoft.com/office/officeart/2005/8/layout/process1"/>
    <dgm:cxn modelId="{6B6A17DD-7E8E-4DCC-8038-D2887AD37C22}" srcId="{8DE93A0D-52D8-4E4B-AE50-3B154E749C71}" destId="{8B55FA16-F9A1-4612-A6D8-CBE3BD0D7B3F}" srcOrd="1" destOrd="0" parTransId="{EAC4ACDE-F12A-4BB6-B86C-40F29916E889}" sibTransId="{AD06E7F9-EE4E-4786-9935-7778927B11D0}"/>
    <dgm:cxn modelId="{C2399CE6-05EB-4E57-B748-33E539B33E7A}" type="presOf" srcId="{C8CB8A02-3234-4967-A759-D29463C169D1}" destId="{C6A049FD-2F77-4178-9B28-D173DBFBECF4}" srcOrd="0" destOrd="0" presId="urn:microsoft.com/office/officeart/2005/8/layout/process1"/>
    <dgm:cxn modelId="{A8161192-840D-4E7C-9C12-1F00181AA3C1}" type="presParOf" srcId="{F0467919-68E3-4E24-9457-AA57D07745A6}" destId="{C6A049FD-2F77-4178-9B28-D173DBFBECF4}" srcOrd="0" destOrd="0" presId="urn:microsoft.com/office/officeart/2005/8/layout/process1"/>
    <dgm:cxn modelId="{55149BA1-A708-4DB9-8576-1A175599EBDD}" type="presParOf" srcId="{F0467919-68E3-4E24-9457-AA57D07745A6}" destId="{65B4DB94-3273-43E5-B73C-79BB09FE4E7C}" srcOrd="1" destOrd="0" presId="urn:microsoft.com/office/officeart/2005/8/layout/process1"/>
    <dgm:cxn modelId="{66616E8B-5024-4CC8-AA85-B864ED80A8CA}" type="presParOf" srcId="{65B4DB94-3273-43E5-B73C-79BB09FE4E7C}" destId="{6B5B8F28-C041-44F1-81DA-A2028D5A183B}" srcOrd="0" destOrd="0" presId="urn:microsoft.com/office/officeart/2005/8/layout/process1"/>
    <dgm:cxn modelId="{12ACBB10-8613-4F53-9C44-09476D5F7CF3}" type="presParOf" srcId="{F0467919-68E3-4E24-9457-AA57D07745A6}" destId="{028E7F87-65E5-4A4F-9128-95374A9B1006}" srcOrd="2" destOrd="0" presId="urn:microsoft.com/office/officeart/2005/8/layout/process1"/>
    <dgm:cxn modelId="{978403F4-863D-4760-9F1F-5B818765A69B}" type="presParOf" srcId="{F0467919-68E3-4E24-9457-AA57D07745A6}" destId="{A4603493-080B-4958-9FD5-403657857FFA}" srcOrd="3" destOrd="0" presId="urn:microsoft.com/office/officeart/2005/8/layout/process1"/>
    <dgm:cxn modelId="{19A4E11B-65E1-44FD-B640-835CE26AFE78}" type="presParOf" srcId="{A4603493-080B-4958-9FD5-403657857FFA}" destId="{CC77AD65-1F53-4D00-8106-2E63682452CE}" srcOrd="0" destOrd="0" presId="urn:microsoft.com/office/officeart/2005/8/layout/process1"/>
    <dgm:cxn modelId="{9ABD3E11-1468-4D77-B97C-823DFAD99421}" type="presParOf" srcId="{F0467919-68E3-4E24-9457-AA57D07745A6}" destId="{FFAA6597-FABF-4919-898E-8565FA7BDF70}" srcOrd="4" destOrd="0" presId="urn:microsoft.com/office/officeart/2005/8/layout/process1"/>
    <dgm:cxn modelId="{6625B31E-0CF4-47E0-A33C-64798832B1CF}" type="presParOf" srcId="{F0467919-68E3-4E24-9457-AA57D07745A6}" destId="{C0283F0C-0F94-4654-8D0A-04D9D6533C8E}" srcOrd="5" destOrd="0" presId="urn:microsoft.com/office/officeart/2005/8/layout/process1"/>
    <dgm:cxn modelId="{5690CF39-CED6-475A-91BE-75632634A714}" type="presParOf" srcId="{C0283F0C-0F94-4654-8D0A-04D9D6533C8E}" destId="{3911953A-BF34-4B9B-925A-E82E446846AE}" srcOrd="0" destOrd="0" presId="urn:microsoft.com/office/officeart/2005/8/layout/process1"/>
    <dgm:cxn modelId="{A476E812-2B18-4FC6-98AA-55BFBE81A761}" type="presParOf" srcId="{F0467919-68E3-4E24-9457-AA57D07745A6}" destId="{D942931B-C3BD-4676-9D4E-1328DF9AA47B}" srcOrd="6" destOrd="0" presId="urn:microsoft.com/office/officeart/2005/8/layout/process1"/>
    <dgm:cxn modelId="{0A77208B-7A1C-48F2-8B89-AFB6A06F11C4}" type="presParOf" srcId="{F0467919-68E3-4E24-9457-AA57D07745A6}" destId="{87A42B6E-8ED2-44E4-87BB-756B716D9E8C}" srcOrd="7" destOrd="0" presId="urn:microsoft.com/office/officeart/2005/8/layout/process1"/>
    <dgm:cxn modelId="{1BD2E965-EC81-4E75-85E9-D2C65A62B42D}" type="presParOf" srcId="{87A42B6E-8ED2-44E4-87BB-756B716D9E8C}" destId="{2AFF05B6-101E-44DC-A17E-DD1600F72F29}" srcOrd="0" destOrd="0" presId="urn:microsoft.com/office/officeart/2005/8/layout/process1"/>
    <dgm:cxn modelId="{C2582FDB-C582-458F-A2AB-B59C3F98CAB3}" type="presParOf" srcId="{F0467919-68E3-4E24-9457-AA57D07745A6}" destId="{849FA940-327B-4A54-AB6F-DE05F2EF644C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A0900-1D08-45FB-980D-49A8A9EF9F43}">
      <dsp:nvSpPr>
        <dsp:cNvPr id="0" name=""/>
        <dsp:cNvSpPr/>
      </dsp:nvSpPr>
      <dsp:spPr>
        <a:xfrm>
          <a:off x="0" y="3631"/>
          <a:ext cx="10968567" cy="7734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AC666-96F3-4602-8069-28F68B84B411}">
      <dsp:nvSpPr>
        <dsp:cNvPr id="0" name=""/>
        <dsp:cNvSpPr/>
      </dsp:nvSpPr>
      <dsp:spPr>
        <a:xfrm>
          <a:off x="233980" y="177666"/>
          <a:ext cx="425419" cy="4254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563E8E-336B-47DE-B592-2D4DF4C2F998}">
      <dsp:nvSpPr>
        <dsp:cNvPr id="0" name=""/>
        <dsp:cNvSpPr/>
      </dsp:nvSpPr>
      <dsp:spPr>
        <a:xfrm>
          <a:off x="893380" y="3631"/>
          <a:ext cx="10075186" cy="773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61" tIns="81861" rIns="81861" bIns="8186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Introduction</a:t>
          </a:r>
        </a:p>
      </dsp:txBody>
      <dsp:txXfrm>
        <a:off x="893380" y="3631"/>
        <a:ext cx="10075186" cy="773489"/>
      </dsp:txXfrm>
    </dsp:sp>
    <dsp:sp modelId="{8C5D54BB-1367-4D76-B6FF-6728D782B2D6}">
      <dsp:nvSpPr>
        <dsp:cNvPr id="0" name=""/>
        <dsp:cNvSpPr/>
      </dsp:nvSpPr>
      <dsp:spPr>
        <a:xfrm>
          <a:off x="0" y="974128"/>
          <a:ext cx="10968567" cy="7734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0343DD-DDBF-45C2-921B-D4E195FCFF55}">
      <dsp:nvSpPr>
        <dsp:cNvPr id="0" name=""/>
        <dsp:cNvSpPr/>
      </dsp:nvSpPr>
      <dsp:spPr>
        <a:xfrm>
          <a:off x="233980" y="1144528"/>
          <a:ext cx="425419" cy="4254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67D5B-2E9E-47EA-89B6-8AF91943ED04}">
      <dsp:nvSpPr>
        <dsp:cNvPr id="0" name=""/>
        <dsp:cNvSpPr/>
      </dsp:nvSpPr>
      <dsp:spPr>
        <a:xfrm>
          <a:off x="893380" y="970493"/>
          <a:ext cx="10075186" cy="773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61" tIns="81861" rIns="81861" bIns="8186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Impact of OFMS on the EN-EL-FO working method</a:t>
          </a:r>
        </a:p>
      </dsp:txBody>
      <dsp:txXfrm>
        <a:off x="893380" y="970493"/>
        <a:ext cx="10075186" cy="773489"/>
      </dsp:txXfrm>
    </dsp:sp>
    <dsp:sp modelId="{AF28EC5F-D410-4E64-BF18-AE14FCD194C5}">
      <dsp:nvSpPr>
        <dsp:cNvPr id="0" name=""/>
        <dsp:cNvSpPr/>
      </dsp:nvSpPr>
      <dsp:spPr>
        <a:xfrm>
          <a:off x="0" y="1940990"/>
          <a:ext cx="10968567" cy="7734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87329-EC44-458D-B230-8C5F86417C0D}">
      <dsp:nvSpPr>
        <dsp:cNvPr id="0" name=""/>
        <dsp:cNvSpPr/>
      </dsp:nvSpPr>
      <dsp:spPr>
        <a:xfrm>
          <a:off x="233980" y="2111390"/>
          <a:ext cx="425419" cy="4254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464843-6CC2-4D89-99A1-366F91345AEC}">
      <dsp:nvSpPr>
        <dsp:cNvPr id="0" name=""/>
        <dsp:cNvSpPr/>
      </dsp:nvSpPr>
      <dsp:spPr>
        <a:xfrm>
          <a:off x="893380" y="1937355"/>
          <a:ext cx="10075186" cy="773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61" tIns="81861" rIns="81861" bIns="8186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Impact of OFMS on CERN Users</a:t>
          </a:r>
        </a:p>
      </dsp:txBody>
      <dsp:txXfrm>
        <a:off x="893380" y="1937355"/>
        <a:ext cx="10075186" cy="773489"/>
      </dsp:txXfrm>
    </dsp:sp>
    <dsp:sp modelId="{F6D5D2CD-87A3-480E-A049-8F7B54FFC79D}">
      <dsp:nvSpPr>
        <dsp:cNvPr id="0" name=""/>
        <dsp:cNvSpPr/>
      </dsp:nvSpPr>
      <dsp:spPr>
        <a:xfrm>
          <a:off x="0" y="2907852"/>
          <a:ext cx="10968567" cy="7734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75A8E-78D4-4910-BDD1-CBB01D92770B}">
      <dsp:nvSpPr>
        <dsp:cNvPr id="0" name=""/>
        <dsp:cNvSpPr/>
      </dsp:nvSpPr>
      <dsp:spPr>
        <a:xfrm>
          <a:off x="233980" y="3078252"/>
          <a:ext cx="425419" cy="42541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91914-ABC0-49B8-BD55-3B336EF5505C}">
      <dsp:nvSpPr>
        <dsp:cNvPr id="0" name=""/>
        <dsp:cNvSpPr/>
      </dsp:nvSpPr>
      <dsp:spPr>
        <a:xfrm>
          <a:off x="893380" y="2904217"/>
          <a:ext cx="10075186" cy="773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61" tIns="81861" rIns="81861" bIns="8186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OFMS evolution</a:t>
          </a:r>
        </a:p>
      </dsp:txBody>
      <dsp:txXfrm>
        <a:off x="893380" y="2904217"/>
        <a:ext cx="10075186" cy="773489"/>
      </dsp:txXfrm>
    </dsp:sp>
    <dsp:sp modelId="{D8B57489-5EFF-4659-9C85-36D3B353E66B}">
      <dsp:nvSpPr>
        <dsp:cNvPr id="0" name=""/>
        <dsp:cNvSpPr/>
      </dsp:nvSpPr>
      <dsp:spPr>
        <a:xfrm>
          <a:off x="0" y="3874710"/>
          <a:ext cx="10968567" cy="7734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9A6BCE-F113-451E-8A7F-045A21A25839}">
      <dsp:nvSpPr>
        <dsp:cNvPr id="0" name=""/>
        <dsp:cNvSpPr/>
      </dsp:nvSpPr>
      <dsp:spPr>
        <a:xfrm>
          <a:off x="233980" y="4045114"/>
          <a:ext cx="425419" cy="42541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9F865-8985-4277-83D9-C38FAB2FABC5}">
      <dsp:nvSpPr>
        <dsp:cNvPr id="0" name=""/>
        <dsp:cNvSpPr/>
      </dsp:nvSpPr>
      <dsp:spPr>
        <a:xfrm>
          <a:off x="893380" y="3871079"/>
          <a:ext cx="10075186" cy="773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61" tIns="81861" rIns="81861" bIns="8186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Conclusions</a:t>
          </a:r>
        </a:p>
      </dsp:txBody>
      <dsp:txXfrm>
        <a:off x="893380" y="3871079"/>
        <a:ext cx="10075186" cy="7734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284FB-85EF-47E9-90E8-9A07CD1E2D09}">
      <dsp:nvSpPr>
        <dsp:cNvPr id="0" name=""/>
        <dsp:cNvSpPr/>
      </dsp:nvSpPr>
      <dsp:spPr>
        <a:xfrm>
          <a:off x="28191" y="518046"/>
          <a:ext cx="965716" cy="482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Cables</a:t>
          </a:r>
          <a:endParaRPr lang="fr-FR" sz="1600" kern="1200" dirty="0"/>
        </a:p>
      </dsp:txBody>
      <dsp:txXfrm>
        <a:off x="42333" y="532188"/>
        <a:ext cx="937432" cy="454574"/>
      </dsp:txXfrm>
    </dsp:sp>
    <dsp:sp modelId="{336B7A71-92D2-44B0-BF33-7B1F3183BCD4}">
      <dsp:nvSpPr>
        <dsp:cNvPr id="0" name=""/>
        <dsp:cNvSpPr/>
      </dsp:nvSpPr>
      <dsp:spPr>
        <a:xfrm>
          <a:off x="79043" y="1000904"/>
          <a:ext cx="91440" cy="3623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351"/>
              </a:lnTo>
              <a:lnTo>
                <a:pt x="116931" y="362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9B01B-3CA2-49D0-A731-A87039EFACE9}">
      <dsp:nvSpPr>
        <dsp:cNvPr id="0" name=""/>
        <dsp:cNvSpPr/>
      </dsp:nvSpPr>
      <dsp:spPr>
        <a:xfrm>
          <a:off x="195975" y="1121826"/>
          <a:ext cx="772573" cy="482858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Distribution</a:t>
          </a:r>
          <a:r>
            <a:rPr lang="en-US" sz="600" kern="1200" dirty="0"/>
            <a:t>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(OFSP-OFSP)</a:t>
          </a:r>
          <a:endParaRPr lang="fr-FR" sz="600" kern="1200" dirty="0"/>
        </a:p>
      </dsp:txBody>
      <dsp:txXfrm>
        <a:off x="210117" y="1135968"/>
        <a:ext cx="744289" cy="454574"/>
      </dsp:txXfrm>
    </dsp:sp>
    <dsp:sp modelId="{07A674C6-9A0E-435F-9101-2F8739C6A29E}">
      <dsp:nvSpPr>
        <dsp:cNvPr id="0" name=""/>
        <dsp:cNvSpPr/>
      </dsp:nvSpPr>
      <dsp:spPr>
        <a:xfrm>
          <a:off x="79043" y="1000904"/>
          <a:ext cx="91440" cy="9659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65923"/>
              </a:lnTo>
              <a:lnTo>
                <a:pt x="116931" y="9659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5F2C8-5F24-4497-923D-C40C00CD3906}">
      <dsp:nvSpPr>
        <dsp:cNvPr id="0" name=""/>
        <dsp:cNvSpPr/>
      </dsp:nvSpPr>
      <dsp:spPr>
        <a:xfrm>
          <a:off x="195975" y="1725399"/>
          <a:ext cx="772573" cy="48285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User</a:t>
          </a:r>
          <a:br>
            <a:rPr lang="en-US" sz="600" kern="1200" dirty="0"/>
          </a:br>
          <a:r>
            <a:rPr lang="en-US" sz="600" kern="1200" dirty="0"/>
            <a:t>(At least one extremity is a User Rack)</a:t>
          </a:r>
          <a:br>
            <a:rPr lang="en-US" sz="600" kern="1200" dirty="0"/>
          </a:br>
          <a:endParaRPr lang="fr-FR" sz="600" kern="1200" dirty="0"/>
        </a:p>
      </dsp:txBody>
      <dsp:txXfrm>
        <a:off x="210117" y="1739541"/>
        <a:ext cx="744289" cy="454574"/>
      </dsp:txXfrm>
    </dsp:sp>
    <dsp:sp modelId="{9D229E43-F1CF-477E-AC96-EB1E8444D368}">
      <dsp:nvSpPr>
        <dsp:cNvPr id="0" name=""/>
        <dsp:cNvSpPr/>
      </dsp:nvSpPr>
      <dsp:spPr>
        <a:xfrm>
          <a:off x="1209977" y="518254"/>
          <a:ext cx="965716" cy="482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Racks</a:t>
          </a:r>
          <a:endParaRPr lang="fr-FR" sz="1600" kern="1200" dirty="0"/>
        </a:p>
      </dsp:txBody>
      <dsp:txXfrm>
        <a:off x="1224119" y="532396"/>
        <a:ext cx="937432" cy="454574"/>
      </dsp:txXfrm>
    </dsp:sp>
    <dsp:sp modelId="{2D227940-227F-43B1-A05A-9A9AE0E20BE5}">
      <dsp:nvSpPr>
        <dsp:cNvPr id="0" name=""/>
        <dsp:cNvSpPr/>
      </dsp:nvSpPr>
      <dsp:spPr>
        <a:xfrm>
          <a:off x="1306549" y="1001112"/>
          <a:ext cx="96571" cy="362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143"/>
              </a:lnTo>
              <a:lnTo>
                <a:pt x="96571" y="362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E6B44-A1A1-4BE2-AA8A-E17D723937FE}">
      <dsp:nvSpPr>
        <dsp:cNvPr id="0" name=""/>
        <dsp:cNvSpPr/>
      </dsp:nvSpPr>
      <dsp:spPr>
        <a:xfrm>
          <a:off x="1403120" y="1121826"/>
          <a:ext cx="772573" cy="482858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OFSP</a:t>
          </a:r>
          <a:endParaRPr lang="fr-FR" sz="600" b="1" kern="1200" dirty="0"/>
        </a:p>
      </dsp:txBody>
      <dsp:txXfrm>
        <a:off x="1417262" y="1135968"/>
        <a:ext cx="744289" cy="454574"/>
      </dsp:txXfrm>
    </dsp:sp>
    <dsp:sp modelId="{53A2C447-8F64-46EC-9EF5-EFAA5A50453B}">
      <dsp:nvSpPr>
        <dsp:cNvPr id="0" name=""/>
        <dsp:cNvSpPr/>
      </dsp:nvSpPr>
      <dsp:spPr>
        <a:xfrm>
          <a:off x="1306549" y="1001112"/>
          <a:ext cx="96571" cy="965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716"/>
              </a:lnTo>
              <a:lnTo>
                <a:pt x="96571" y="9657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6DEBF-F983-4AAA-A60B-09A87A093337}">
      <dsp:nvSpPr>
        <dsp:cNvPr id="0" name=""/>
        <dsp:cNvSpPr/>
      </dsp:nvSpPr>
      <dsp:spPr>
        <a:xfrm>
          <a:off x="1403120" y="1725399"/>
          <a:ext cx="772573" cy="48285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User</a:t>
          </a:r>
          <a:endParaRPr lang="fr-FR" sz="600" kern="1200" dirty="0"/>
        </a:p>
      </dsp:txBody>
      <dsp:txXfrm>
        <a:off x="1417262" y="1739541"/>
        <a:ext cx="744289" cy="454574"/>
      </dsp:txXfrm>
    </dsp:sp>
    <dsp:sp modelId="{1E37D908-6DB4-4458-9D93-91597E9BADD6}">
      <dsp:nvSpPr>
        <dsp:cNvPr id="0" name=""/>
        <dsp:cNvSpPr/>
      </dsp:nvSpPr>
      <dsp:spPr>
        <a:xfrm>
          <a:off x="2417122" y="518254"/>
          <a:ext cx="965716" cy="482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Equipment</a:t>
          </a:r>
          <a:endParaRPr lang="fr-FR" sz="1400" kern="1200" dirty="0"/>
        </a:p>
      </dsp:txBody>
      <dsp:txXfrm>
        <a:off x="2431264" y="532396"/>
        <a:ext cx="937432" cy="454574"/>
      </dsp:txXfrm>
    </dsp:sp>
    <dsp:sp modelId="{B9584C9D-B2F7-49C8-A04D-EF597363D1D8}">
      <dsp:nvSpPr>
        <dsp:cNvPr id="0" name=""/>
        <dsp:cNvSpPr/>
      </dsp:nvSpPr>
      <dsp:spPr>
        <a:xfrm>
          <a:off x="2513694" y="1001112"/>
          <a:ext cx="96571" cy="362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143"/>
              </a:lnTo>
              <a:lnTo>
                <a:pt x="96571" y="362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FB0D0-22B5-43C6-9DFC-8F61DDE6B48B}">
      <dsp:nvSpPr>
        <dsp:cNvPr id="0" name=""/>
        <dsp:cNvSpPr/>
      </dsp:nvSpPr>
      <dsp:spPr>
        <a:xfrm>
          <a:off x="2610266" y="1121826"/>
          <a:ext cx="772573" cy="482858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/>
            <a:t>Distribution</a:t>
          </a:r>
          <a:endParaRPr lang="fr-FR" sz="600" kern="1200"/>
        </a:p>
      </dsp:txBody>
      <dsp:txXfrm>
        <a:off x="2624408" y="1135968"/>
        <a:ext cx="744289" cy="454574"/>
      </dsp:txXfrm>
    </dsp:sp>
    <dsp:sp modelId="{B1629D3D-1D9F-43F8-AA5A-9EFF3931C64D}">
      <dsp:nvSpPr>
        <dsp:cNvPr id="0" name=""/>
        <dsp:cNvSpPr/>
      </dsp:nvSpPr>
      <dsp:spPr>
        <a:xfrm>
          <a:off x="2513694" y="1001112"/>
          <a:ext cx="96571" cy="965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716"/>
              </a:lnTo>
              <a:lnTo>
                <a:pt x="96571" y="9657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0C32DA-DAB0-4010-851B-BC632EC13327}">
      <dsp:nvSpPr>
        <dsp:cNvPr id="0" name=""/>
        <dsp:cNvSpPr/>
      </dsp:nvSpPr>
      <dsp:spPr>
        <a:xfrm>
          <a:off x="2610266" y="1725399"/>
          <a:ext cx="772573" cy="48285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User</a:t>
          </a:r>
          <a:endParaRPr lang="fr-FR" sz="600" b="1" kern="1200" dirty="0"/>
        </a:p>
      </dsp:txBody>
      <dsp:txXfrm>
        <a:off x="2624408" y="1739541"/>
        <a:ext cx="744289" cy="454574"/>
      </dsp:txXfrm>
    </dsp:sp>
    <dsp:sp modelId="{96210637-15CD-413A-BA6E-5B18EC213EFF}">
      <dsp:nvSpPr>
        <dsp:cNvPr id="0" name=""/>
        <dsp:cNvSpPr/>
      </dsp:nvSpPr>
      <dsp:spPr>
        <a:xfrm>
          <a:off x="3624268" y="518254"/>
          <a:ext cx="965716" cy="482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Ducts/</a:t>
          </a:r>
          <a:r>
            <a:rPr lang="en-US" sz="1100" kern="1200" dirty="0"/>
            <a:t>µDucts</a:t>
          </a:r>
          <a:endParaRPr lang="fr-FR" sz="1200" kern="1200" dirty="0"/>
        </a:p>
      </dsp:txBody>
      <dsp:txXfrm>
        <a:off x="3638410" y="532396"/>
        <a:ext cx="937432" cy="454574"/>
      </dsp:txXfrm>
    </dsp:sp>
    <dsp:sp modelId="{4BC50D2E-89FA-4406-9C7D-73E1793E8866}">
      <dsp:nvSpPr>
        <dsp:cNvPr id="0" name=""/>
        <dsp:cNvSpPr/>
      </dsp:nvSpPr>
      <dsp:spPr>
        <a:xfrm>
          <a:off x="3720839" y="1001112"/>
          <a:ext cx="96571" cy="362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143"/>
              </a:lnTo>
              <a:lnTo>
                <a:pt x="96571" y="362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D30CC7-A3A0-4FF7-BDEA-B5E2EFF83F7E}">
      <dsp:nvSpPr>
        <dsp:cNvPr id="0" name=""/>
        <dsp:cNvSpPr/>
      </dsp:nvSpPr>
      <dsp:spPr>
        <a:xfrm>
          <a:off x="3817411" y="1121826"/>
          <a:ext cx="772573" cy="48285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Distribution</a:t>
          </a:r>
          <a:endParaRPr lang="fr-FR" sz="600" kern="1200" dirty="0"/>
        </a:p>
      </dsp:txBody>
      <dsp:txXfrm>
        <a:off x="3831553" y="1135968"/>
        <a:ext cx="744289" cy="454574"/>
      </dsp:txXfrm>
    </dsp:sp>
    <dsp:sp modelId="{4797EF6F-F115-4AB0-B7E6-D62765811E7E}">
      <dsp:nvSpPr>
        <dsp:cNvPr id="0" name=""/>
        <dsp:cNvSpPr/>
      </dsp:nvSpPr>
      <dsp:spPr>
        <a:xfrm>
          <a:off x="3720839" y="1001112"/>
          <a:ext cx="96571" cy="965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716"/>
              </a:lnTo>
              <a:lnTo>
                <a:pt x="96571" y="9657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B2933-B3EA-4F44-96B8-7854269782B2}">
      <dsp:nvSpPr>
        <dsp:cNvPr id="0" name=""/>
        <dsp:cNvSpPr/>
      </dsp:nvSpPr>
      <dsp:spPr>
        <a:xfrm>
          <a:off x="3817411" y="1725399"/>
          <a:ext cx="772573" cy="48285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User</a:t>
          </a:r>
          <a:endParaRPr lang="fr-FR" sz="600" kern="1200" dirty="0"/>
        </a:p>
      </dsp:txBody>
      <dsp:txXfrm>
        <a:off x="3831553" y="1739541"/>
        <a:ext cx="744289" cy="454574"/>
      </dsp:txXfrm>
    </dsp:sp>
    <dsp:sp modelId="{B238E60E-39F8-48BC-9CBE-D9FDDF62FB8B}">
      <dsp:nvSpPr>
        <dsp:cNvPr id="0" name=""/>
        <dsp:cNvSpPr/>
      </dsp:nvSpPr>
      <dsp:spPr>
        <a:xfrm>
          <a:off x="4831413" y="518254"/>
          <a:ext cx="965716" cy="482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Patchcords</a:t>
          </a:r>
          <a:endParaRPr lang="fr-FR" sz="1400" kern="1200" dirty="0"/>
        </a:p>
      </dsp:txBody>
      <dsp:txXfrm>
        <a:off x="4845555" y="532396"/>
        <a:ext cx="937432" cy="454574"/>
      </dsp:txXfrm>
    </dsp:sp>
    <dsp:sp modelId="{38F6BA73-8DCA-47B9-8C38-1DF49871B1D3}">
      <dsp:nvSpPr>
        <dsp:cNvPr id="0" name=""/>
        <dsp:cNvSpPr/>
      </dsp:nvSpPr>
      <dsp:spPr>
        <a:xfrm>
          <a:off x="4927985" y="1001112"/>
          <a:ext cx="96571" cy="362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143"/>
              </a:lnTo>
              <a:lnTo>
                <a:pt x="96571" y="362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9B9BC-4015-4612-B6C4-8420C08DD8CE}">
      <dsp:nvSpPr>
        <dsp:cNvPr id="0" name=""/>
        <dsp:cNvSpPr/>
      </dsp:nvSpPr>
      <dsp:spPr>
        <a:xfrm>
          <a:off x="5024556" y="1121826"/>
          <a:ext cx="772573" cy="482858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Distribution</a:t>
          </a:r>
          <a:endParaRPr lang="fr-FR" sz="600" kern="1200" dirty="0"/>
        </a:p>
      </dsp:txBody>
      <dsp:txXfrm>
        <a:off x="5038698" y="1135968"/>
        <a:ext cx="744289" cy="454574"/>
      </dsp:txXfrm>
    </dsp:sp>
    <dsp:sp modelId="{C6124ED3-A807-434B-ADBA-87CC81083DD4}">
      <dsp:nvSpPr>
        <dsp:cNvPr id="0" name=""/>
        <dsp:cNvSpPr/>
      </dsp:nvSpPr>
      <dsp:spPr>
        <a:xfrm>
          <a:off x="4927985" y="1001112"/>
          <a:ext cx="96571" cy="965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716"/>
              </a:lnTo>
              <a:lnTo>
                <a:pt x="96571" y="9657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73DBD-79BB-43ED-8F85-215F86675439}">
      <dsp:nvSpPr>
        <dsp:cNvPr id="0" name=""/>
        <dsp:cNvSpPr/>
      </dsp:nvSpPr>
      <dsp:spPr>
        <a:xfrm>
          <a:off x="5024556" y="1725399"/>
          <a:ext cx="772573" cy="48285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User</a:t>
          </a:r>
          <a:endParaRPr lang="fr-FR" sz="600" kern="1200" dirty="0"/>
        </a:p>
      </dsp:txBody>
      <dsp:txXfrm>
        <a:off x="5038698" y="1739541"/>
        <a:ext cx="744289" cy="4545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049FD-2F77-4178-9B28-D173DBFBECF4}">
      <dsp:nvSpPr>
        <dsp:cNvPr id="0" name=""/>
        <dsp:cNvSpPr/>
      </dsp:nvSpPr>
      <dsp:spPr>
        <a:xfrm>
          <a:off x="21763" y="0"/>
          <a:ext cx="1819655" cy="2560495"/>
        </a:xfrm>
        <a:prstGeom prst="roundRect">
          <a:avLst>
            <a:gd name="adj" fmla="val 10000"/>
          </a:avLst>
        </a:prstGeom>
        <a:solidFill>
          <a:srgbClr val="FBE7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STUDY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Technical study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Cost estimation</a:t>
          </a:r>
        </a:p>
        <a:p>
          <a:pPr marL="0" lvl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</a:rPr>
            <a:t>Technical visit</a:t>
          </a:r>
        </a:p>
      </dsp:txBody>
      <dsp:txXfrm>
        <a:off x="75059" y="53296"/>
        <a:ext cx="1713063" cy="2453903"/>
      </dsp:txXfrm>
    </dsp:sp>
    <dsp:sp modelId="{65B4DB94-3273-43E5-B73C-79BB09FE4E7C}">
      <dsp:nvSpPr>
        <dsp:cNvPr id="0" name=""/>
        <dsp:cNvSpPr/>
      </dsp:nvSpPr>
      <dsp:spPr>
        <a:xfrm>
          <a:off x="1953281" y="1143088"/>
          <a:ext cx="273150" cy="274318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953281" y="1197952"/>
        <a:ext cx="191205" cy="164590"/>
      </dsp:txXfrm>
    </dsp:sp>
    <dsp:sp modelId="{028E7F87-65E5-4A4F-9128-95374A9B1006}">
      <dsp:nvSpPr>
        <dsp:cNvPr id="0" name=""/>
        <dsp:cNvSpPr/>
      </dsp:nvSpPr>
      <dsp:spPr>
        <a:xfrm>
          <a:off x="2323823" y="0"/>
          <a:ext cx="1819655" cy="2560495"/>
        </a:xfrm>
        <a:prstGeom prst="roundRect">
          <a:avLst>
            <a:gd name="adj" fmla="val 10000"/>
          </a:avLst>
        </a:prstGeom>
        <a:solidFill>
          <a:srgbClr val="FDD21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PREPARATION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Announcement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Material order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Technical folder and Labels</a:t>
          </a:r>
          <a:endParaRPr lang="en-GB" sz="1300" kern="1200" dirty="0">
            <a:solidFill>
              <a:srgbClr val="002060"/>
            </a:solidFill>
          </a:endParaRPr>
        </a:p>
      </dsp:txBody>
      <dsp:txXfrm>
        <a:off x="2377119" y="53296"/>
        <a:ext cx="1713063" cy="2453903"/>
      </dsp:txXfrm>
    </dsp:sp>
    <dsp:sp modelId="{A4603493-080B-4958-9FD5-403657857FFA}">
      <dsp:nvSpPr>
        <dsp:cNvPr id="0" name=""/>
        <dsp:cNvSpPr/>
      </dsp:nvSpPr>
      <dsp:spPr>
        <a:xfrm>
          <a:off x="4239740" y="1143088"/>
          <a:ext cx="276442" cy="274318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4239740" y="1197952"/>
        <a:ext cx="194147" cy="164590"/>
      </dsp:txXfrm>
    </dsp:sp>
    <dsp:sp modelId="{FFAA6597-FABF-4919-898E-8565FA7BDF70}">
      <dsp:nvSpPr>
        <dsp:cNvPr id="0" name=""/>
        <dsp:cNvSpPr/>
      </dsp:nvSpPr>
      <dsp:spPr>
        <a:xfrm>
          <a:off x="4598784" y="0"/>
          <a:ext cx="1819655" cy="2560495"/>
        </a:xfrm>
        <a:prstGeom prst="roundRect">
          <a:avLst>
            <a:gd name="adj" fmla="val 10000"/>
          </a:avLst>
        </a:prstGeom>
        <a:solidFill>
          <a:srgbClr val="FFC0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EXECUTION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Fiche de modification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>
            <a:solidFill>
              <a:srgbClr val="002060"/>
            </a:solidFill>
            <a:latin typeface="Arial"/>
            <a:ea typeface="+mn-ea"/>
            <a:cs typeface="+mn-cs"/>
          </a:endParaRPr>
        </a:p>
      </dsp:txBody>
      <dsp:txXfrm>
        <a:off x="4652080" y="53296"/>
        <a:ext cx="1713063" cy="2453903"/>
      </dsp:txXfrm>
    </dsp:sp>
    <dsp:sp modelId="{C0283F0C-0F94-4654-8D0A-04D9D6533C8E}">
      <dsp:nvSpPr>
        <dsp:cNvPr id="0" name=""/>
        <dsp:cNvSpPr/>
      </dsp:nvSpPr>
      <dsp:spPr>
        <a:xfrm>
          <a:off x="6529790" y="1143088"/>
          <a:ext cx="273831" cy="274318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6529790" y="1197952"/>
        <a:ext cx="191682" cy="164590"/>
      </dsp:txXfrm>
    </dsp:sp>
    <dsp:sp modelId="{D942931B-C3BD-4676-9D4E-1328DF9AA47B}">
      <dsp:nvSpPr>
        <dsp:cNvPr id="0" name=""/>
        <dsp:cNvSpPr/>
      </dsp:nvSpPr>
      <dsp:spPr>
        <a:xfrm>
          <a:off x="6900510" y="0"/>
          <a:ext cx="1819655" cy="2560495"/>
        </a:xfrm>
        <a:prstGeom prst="roundRect">
          <a:avLst>
            <a:gd name="adj" fmla="val 10000"/>
          </a:avLst>
        </a:prstGeom>
        <a:solidFill>
          <a:srgbClr val="FFA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RECEPTION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Reception Sheet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dirty="0">
            <a:solidFill>
              <a:srgbClr val="002060"/>
            </a:solidFill>
            <a:latin typeface="Arial"/>
            <a:ea typeface="+mn-ea"/>
            <a:cs typeface="+mn-cs"/>
          </a:endParaRPr>
        </a:p>
      </dsp:txBody>
      <dsp:txXfrm>
        <a:off x="6953806" y="53296"/>
        <a:ext cx="1713063" cy="2453903"/>
      </dsp:txXfrm>
    </dsp:sp>
    <dsp:sp modelId="{87A42B6E-8ED2-44E4-87BB-756B716D9E8C}">
      <dsp:nvSpPr>
        <dsp:cNvPr id="0" name=""/>
        <dsp:cNvSpPr/>
      </dsp:nvSpPr>
      <dsp:spPr>
        <a:xfrm>
          <a:off x="8789651" y="1143088"/>
          <a:ext cx="288275" cy="274318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8789651" y="1197952"/>
        <a:ext cx="205980" cy="164590"/>
      </dsp:txXfrm>
    </dsp:sp>
    <dsp:sp modelId="{849FA940-327B-4A54-AB6F-DE05F2EF644C}">
      <dsp:nvSpPr>
        <dsp:cNvPr id="0" name=""/>
        <dsp:cNvSpPr/>
      </dsp:nvSpPr>
      <dsp:spPr>
        <a:xfrm>
          <a:off x="9134969" y="0"/>
          <a:ext cx="1819655" cy="2560495"/>
        </a:xfrm>
        <a:prstGeom prst="roundRect">
          <a:avLst>
            <a:gd name="adj" fmla="val 10000"/>
          </a:avLst>
        </a:prstGeom>
        <a:solidFill>
          <a:srgbClr val="FE9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FFFFFF"/>
              </a:solidFill>
              <a:latin typeface="+mj-lt"/>
              <a:ea typeface="+mn-ea"/>
              <a:cs typeface="+mn-cs"/>
            </a:rPr>
            <a:t>TRANSMISION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latin typeface="+mj-lt"/>
            </a:rPr>
            <a:t>--------------------------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rgbClr val="002060"/>
              </a:solidFill>
              <a:latin typeface="Arial"/>
              <a:ea typeface="+mn-ea"/>
              <a:cs typeface="+mn-cs"/>
            </a:rPr>
            <a:t>As-Built Document.</a:t>
          </a:r>
        </a:p>
        <a:p>
          <a:pPr marL="0" lvl="0" indent="0" algn="ctr" defTabSz="5778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 noProof="0" dirty="0">
              <a:solidFill>
                <a:srgbClr val="002060"/>
              </a:solidFill>
              <a:latin typeface="Arial"/>
              <a:ea typeface="+mn-ea"/>
              <a:cs typeface="+mn-cs"/>
            </a:rPr>
            <a:t>Métrés</a:t>
          </a:r>
        </a:p>
      </dsp:txBody>
      <dsp:txXfrm>
        <a:off x="9188265" y="53296"/>
        <a:ext cx="1713063" cy="2453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OFMS Status Review | J. Rodríguez Fernández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6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0563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9.jpe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1.png"/><Relationship Id="rId7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Asset Management of the Fibre Optics Installation with NETGEO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ENTM – Jorge Rodriguez Fernandez – EN-EL-FO</a:t>
            </a:r>
          </a:p>
          <a:p>
            <a:pPr algn="l"/>
            <a:r>
              <a:rPr lang="en-US" sz="1800" dirty="0"/>
              <a:t>2024-10-08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Indico: 1460563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56015D-9826-C8D7-F0E5-1D6C273ABC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5" t="997" r="30926"/>
          <a:stretch/>
        </p:blipFill>
        <p:spPr>
          <a:xfrm>
            <a:off x="5620963" y="1580976"/>
            <a:ext cx="1878140" cy="44591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3987D2-C8FA-4973-352B-DE012A24A9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53"/>
          <a:stretch/>
        </p:blipFill>
        <p:spPr>
          <a:xfrm>
            <a:off x="7482462" y="1271590"/>
            <a:ext cx="1665304" cy="4768490"/>
          </a:xfrm>
          <a:prstGeom prst="rect">
            <a:avLst/>
          </a:prstGeom>
        </p:spPr>
      </p:pic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89C4FD68-055E-DC63-3EF9-D6748152D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33479"/>
            <a:ext cx="5037713" cy="4608512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Rack, equipment model integration: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Able to register size, type, position, connector.</a:t>
            </a:r>
          </a:p>
          <a:p>
            <a:pPr marL="460375" lvl="2" indent="0">
              <a:spcBef>
                <a:spcPts val="900"/>
              </a:spcBef>
              <a:buClr>
                <a:schemeClr val="accent2"/>
              </a:buClr>
              <a:buNone/>
            </a:pPr>
            <a:r>
              <a:rPr lang="en-GB" sz="1400" dirty="0">
                <a:solidFill>
                  <a:srgbClr val="0C377B"/>
                </a:solidFill>
              </a:rPr>
              <a:t>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b="1" dirty="0">
              <a:solidFill>
                <a:srgbClr val="0C377B"/>
              </a:solidFill>
            </a:endParaRPr>
          </a:p>
          <a:p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NETGEO – Equipment Components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57BB9B-30B6-601E-850D-065A8682C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8783" y="1905887"/>
            <a:ext cx="2923531" cy="3117357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A65AA3-4D5F-A047-F18F-7396CD7D57F4}"/>
              </a:ext>
            </a:extLst>
          </p:cNvPr>
          <p:cNvCxnSpPr>
            <a:cxnSpLocks/>
          </p:cNvCxnSpPr>
          <p:nvPr/>
        </p:nvCxnSpPr>
        <p:spPr>
          <a:xfrm flipH="1">
            <a:off x="7033744" y="3853120"/>
            <a:ext cx="2292290" cy="475594"/>
          </a:xfrm>
          <a:prstGeom prst="straightConnector1">
            <a:avLst/>
          </a:prstGeom>
          <a:ln w="28575">
            <a:solidFill>
              <a:srgbClr val="FFC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99C585C-007C-B46A-4A78-579E043E1CDB}"/>
              </a:ext>
            </a:extLst>
          </p:cNvPr>
          <p:cNvCxnSpPr>
            <a:cxnSpLocks/>
          </p:cNvCxnSpPr>
          <p:nvPr/>
        </p:nvCxnSpPr>
        <p:spPr>
          <a:xfrm flipH="1">
            <a:off x="8751532" y="3839606"/>
            <a:ext cx="574502" cy="489108"/>
          </a:xfrm>
          <a:prstGeom prst="straightConnector1">
            <a:avLst/>
          </a:prstGeom>
          <a:ln w="28575">
            <a:solidFill>
              <a:srgbClr val="FFC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5686A2B3-119D-8D31-3D4E-F81A3E1E5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406" y="4297288"/>
            <a:ext cx="3084739" cy="1326437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502123C-0621-F957-732C-8614248D4B63}"/>
              </a:ext>
            </a:extLst>
          </p:cNvPr>
          <p:cNvSpPr/>
          <p:nvPr/>
        </p:nvSpPr>
        <p:spPr>
          <a:xfrm>
            <a:off x="7391400" y="990600"/>
            <a:ext cx="2356014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Rack/Equipment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08DA6D9-D103-F39A-DE92-EBE6FA094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672" y="5542086"/>
            <a:ext cx="4187695" cy="542783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DF7C926-7683-1164-8251-F7A85CD516CC}"/>
              </a:ext>
            </a:extLst>
          </p:cNvPr>
          <p:cNvSpPr/>
          <p:nvPr/>
        </p:nvSpPr>
        <p:spPr>
          <a:xfrm>
            <a:off x="1290576" y="3893207"/>
            <a:ext cx="2519424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Terminal equipment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555938-F540-17C9-7F10-11B6D3A21B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898" y="2311790"/>
            <a:ext cx="4137821" cy="13369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265CD5-022E-BBB8-F86E-8C94AA1B2F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5362" y="2643085"/>
            <a:ext cx="2082291" cy="113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09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89C4FD68-055E-DC63-3EF9-D6748152D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33479"/>
            <a:ext cx="6504793" cy="4608512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Management of duct infrastructure: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Number of available microducts in a duct.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Association between duct and cables.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460375" lvl="2" indent="0">
              <a:spcBef>
                <a:spcPts val="900"/>
              </a:spcBef>
              <a:buClr>
                <a:schemeClr val="accent2"/>
              </a:buClr>
              <a:buNone/>
            </a:pPr>
            <a:endParaRPr lang="en-GB" sz="1400" dirty="0">
              <a:solidFill>
                <a:srgbClr val="0C377B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Information about availability of fibres and route: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Status (Free, Used, Reserved, Broken…).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User (EN-EL, SY-BI, IT-CS…).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Sub-system (DOFRS, White Rabbit, IT-TN…).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b="1" dirty="0">
              <a:solidFill>
                <a:srgbClr val="0C377B"/>
              </a:solidFill>
            </a:endParaRPr>
          </a:p>
          <a:p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NETGEO – Linear Components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6497BB-95CB-B68D-58CB-0C12014DF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382" y="729817"/>
            <a:ext cx="3136566" cy="25927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EE6590-780A-E345-7CB4-5C332BE76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815" y="3967428"/>
            <a:ext cx="4179835" cy="20385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B60DA2-D006-683F-771C-5E5D69BE5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664" y="1350831"/>
            <a:ext cx="1699471" cy="1595733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DE1BC48-DC48-0CDE-4FE8-2A0AFE4C2476}"/>
              </a:ext>
            </a:extLst>
          </p:cNvPr>
          <p:cNvSpPr/>
          <p:nvPr/>
        </p:nvSpPr>
        <p:spPr>
          <a:xfrm>
            <a:off x="8534400" y="270548"/>
            <a:ext cx="21336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Duct/ Microduct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28FF59F-128B-2727-0C6B-5BA0046FBD75}"/>
              </a:ext>
            </a:extLst>
          </p:cNvPr>
          <p:cNvSpPr/>
          <p:nvPr/>
        </p:nvSpPr>
        <p:spPr>
          <a:xfrm>
            <a:off x="8769423" y="3481374"/>
            <a:ext cx="1872484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Fibre/Route</a:t>
            </a:r>
          </a:p>
        </p:txBody>
      </p:sp>
    </p:spTree>
    <p:extLst>
      <p:ext uri="{BB962C8B-B14F-4D97-AF65-F5344CB8AC3E}">
        <p14:creationId xmlns:p14="http://schemas.microsoft.com/office/powerpoint/2010/main" val="3733688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E8B0A5-7179-74A8-B97B-4CECF544F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189" y="237843"/>
            <a:ext cx="3114966" cy="2990124"/>
          </a:xfrm>
          <a:prstGeom prst="rect">
            <a:avLst/>
          </a:prstGeom>
        </p:spPr>
      </p:pic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89C4FD68-055E-DC63-3EF9-D6748152D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33479"/>
            <a:ext cx="5911825" cy="4608512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Interconnection of optical fibre components: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Interactive patchcord registration: </a:t>
            </a:r>
          </a:p>
          <a:p>
            <a:pPr marL="1006475" lvl="3" indent="-225425">
              <a:spcBef>
                <a:spcPts val="9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Type of connector. </a:t>
            </a:r>
          </a:p>
          <a:p>
            <a:pPr marL="1006475" lvl="3" indent="-225425">
              <a:spcBef>
                <a:spcPts val="9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Fibre availability and status. </a:t>
            </a:r>
          </a:p>
          <a:p>
            <a:pPr marL="1006475" lvl="3" indent="-225425">
              <a:spcBef>
                <a:spcPts val="9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Pcord representation.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Automatic creation of routes.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Automatic extraction of patching schemas.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460375" lvl="2" indent="0">
              <a:spcBef>
                <a:spcPts val="900"/>
              </a:spcBef>
              <a:buClr>
                <a:schemeClr val="accent2"/>
              </a:buClr>
              <a:buNone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b="1" dirty="0">
              <a:solidFill>
                <a:srgbClr val="0C377B"/>
              </a:solidFill>
            </a:endParaRPr>
          </a:p>
          <a:p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NETGEO – Interconnection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799FDF-B028-F2CA-462F-9A2511FA2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" t="1327" r="-1" b="11960"/>
          <a:stretch/>
        </p:blipFill>
        <p:spPr>
          <a:xfrm>
            <a:off x="5699737" y="3492505"/>
            <a:ext cx="5407809" cy="271954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C72589-20C8-2888-17C1-A37188BE7E6D}"/>
              </a:ext>
            </a:extLst>
          </p:cNvPr>
          <p:cNvSpPr/>
          <p:nvPr/>
        </p:nvSpPr>
        <p:spPr>
          <a:xfrm>
            <a:off x="9493225" y="3546466"/>
            <a:ext cx="22860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Patching Schema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4769D20-EAC3-B1A9-F8BA-781ABEF654DC}"/>
              </a:ext>
            </a:extLst>
          </p:cNvPr>
          <p:cNvSpPr/>
          <p:nvPr/>
        </p:nvSpPr>
        <p:spPr>
          <a:xfrm>
            <a:off x="9502800" y="609316"/>
            <a:ext cx="22860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Patching interface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7615F7-60A5-AE2A-9410-7909FF2127C3}"/>
              </a:ext>
            </a:extLst>
          </p:cNvPr>
          <p:cNvCxnSpPr>
            <a:cxnSpLocks/>
          </p:cNvCxnSpPr>
          <p:nvPr/>
        </p:nvCxnSpPr>
        <p:spPr>
          <a:xfrm>
            <a:off x="7677150" y="1102519"/>
            <a:ext cx="0" cy="726281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188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89C4FD68-055E-DC63-3EF9-D6748152D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33479"/>
            <a:ext cx="7131025" cy="46085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Extraction of reports from NetGEO: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685800" marR="0" lvl="2" indent="-225425" fontAlgn="auto">
              <a:spcBef>
                <a:spcPts val="900"/>
              </a:spcBef>
              <a:buClr>
                <a:schemeClr val="accent2"/>
              </a:buClr>
              <a:buFont typeface="Arial"/>
              <a:buChar char="•"/>
              <a:defRPr/>
            </a:pPr>
            <a:r>
              <a:rPr lang="en-US" sz="1400" dirty="0">
                <a:solidFill>
                  <a:srgbClr val="0C377B"/>
                </a:solidFill>
              </a:rPr>
              <a:t>Reports are fully customizable.</a:t>
            </a:r>
          </a:p>
          <a:p>
            <a:pPr marL="685800" marR="0" lvl="2" indent="-225425" fontAlgn="auto">
              <a:spcBef>
                <a:spcPts val="900"/>
              </a:spcBef>
              <a:buClr>
                <a:schemeClr val="accent2"/>
              </a:buClr>
              <a:buFont typeface="Arial"/>
              <a:buChar char="•"/>
              <a:defRPr/>
            </a:pPr>
            <a:r>
              <a:rPr lang="en-US" sz="1400" dirty="0">
                <a:solidFill>
                  <a:srgbClr val="0C377B"/>
                </a:solidFill>
              </a:rPr>
              <a:t>Data can be exported in multiple formats (PDF, .xlsx,…). </a:t>
            </a:r>
          </a:p>
          <a:p>
            <a:pPr marL="685800" marR="0" lvl="2" indent="-225425" fontAlgn="auto">
              <a:spcBef>
                <a:spcPts val="900"/>
              </a:spcBef>
              <a:buClr>
                <a:schemeClr val="accent2"/>
              </a:buClr>
              <a:buFont typeface="Arial"/>
              <a:buChar char="•"/>
              <a:defRPr/>
            </a:pPr>
            <a:r>
              <a:rPr lang="en-US" sz="1400" dirty="0">
                <a:solidFill>
                  <a:srgbClr val="0C377B"/>
                </a:solidFill>
              </a:rPr>
              <a:t>Usable by every NetGEO user.</a:t>
            </a:r>
          </a:p>
          <a:p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NETGEO – Reports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9A67BC-F649-D901-BB15-2B492DAD5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695" y="482847"/>
            <a:ext cx="3898343" cy="5511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AA8799-9688-3CAE-F3C5-9798FE375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265" y="3322532"/>
            <a:ext cx="5756043" cy="26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85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OFMS – Functions Overview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FF512B-889E-B39D-DCC3-1F49E4919AAF}"/>
              </a:ext>
            </a:extLst>
          </p:cNvPr>
          <p:cNvSpPr/>
          <p:nvPr/>
        </p:nvSpPr>
        <p:spPr>
          <a:xfrm>
            <a:off x="844825" y="4348283"/>
            <a:ext cx="4487146" cy="1717802"/>
          </a:xfrm>
          <a:prstGeom prst="round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FFABDD-A7A0-DA5A-761F-A44BAB1AB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885" y="955894"/>
            <a:ext cx="5457387" cy="29404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E3CF8DD-3AEE-DDD7-DA1E-9F02D1C874A9}"/>
              </a:ext>
            </a:extLst>
          </p:cNvPr>
          <p:cNvSpPr/>
          <p:nvPr/>
        </p:nvSpPr>
        <p:spPr>
          <a:xfrm>
            <a:off x="8132811" y="5621935"/>
            <a:ext cx="11881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Monitoring</a:t>
            </a:r>
            <a:endParaRPr lang="en-GB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E0D727-9FD6-795F-7AF0-1CAC93F29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50" r="100000">
                        <a14:foregroundMark x1="63000" y1="12605" x2="3750" y2="13866"/>
                        <a14:foregroundMark x1="32250" y1="31933" x2="1750" y2="47059"/>
                        <a14:foregroundMark x1="8250" y1="68487" x2="60750" y2="85714"/>
                        <a14:foregroundMark x1="2750" y1="63445" x2="11250" y2="63025"/>
                        <a14:foregroundMark x1="10500" y1="62605" x2="13250" y2="64286"/>
                        <a14:foregroundMark x1="7500" y1="90756" x2="71500" y2="90336"/>
                        <a14:foregroundMark x1="9000" y1="95798" x2="41750" y2="96218"/>
                        <a14:foregroundMark x1="55750" y1="25630" x2="68250" y2="26050"/>
                        <a14:foregroundMark x1="5250" y1="3782" x2="67500" y2="2521"/>
                        <a14:foregroundMark x1="8000" y1="1681" x2="1250" y2="378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5502" y="4536272"/>
            <a:ext cx="1320314" cy="785587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5BADA78-77BD-AD8E-E0C5-537DDAB8C884}"/>
              </a:ext>
            </a:extLst>
          </p:cNvPr>
          <p:cNvSpPr/>
          <p:nvPr/>
        </p:nvSpPr>
        <p:spPr>
          <a:xfrm>
            <a:off x="5441880" y="4348283"/>
            <a:ext cx="2211433" cy="1717802"/>
          </a:xfrm>
          <a:prstGeom prst="round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80"/>
              </a:highligh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04E7A9-49A3-667E-174F-C4BC836C7782}"/>
              </a:ext>
            </a:extLst>
          </p:cNvPr>
          <p:cNvSpPr/>
          <p:nvPr/>
        </p:nvSpPr>
        <p:spPr>
          <a:xfrm>
            <a:off x="2316726" y="4047138"/>
            <a:ext cx="19425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Project managers FO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A8165A-BD47-6EB9-C462-D962526557C4}"/>
              </a:ext>
            </a:extLst>
          </p:cNvPr>
          <p:cNvSpPr/>
          <p:nvPr/>
        </p:nvSpPr>
        <p:spPr>
          <a:xfrm>
            <a:off x="5966872" y="4043918"/>
            <a:ext cx="19841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CERN Users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DEAC156-C2C0-C4CF-38D8-519F6BF3337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2097" b="47482"/>
          <a:stretch/>
        </p:blipFill>
        <p:spPr>
          <a:xfrm>
            <a:off x="5560086" y="4679307"/>
            <a:ext cx="2012733" cy="70944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0B471C4-D232-C4F8-66A8-6DAC31993A0C}"/>
              </a:ext>
            </a:extLst>
          </p:cNvPr>
          <p:cNvSpPr/>
          <p:nvPr/>
        </p:nvSpPr>
        <p:spPr>
          <a:xfrm>
            <a:off x="5720497" y="5516556"/>
            <a:ext cx="16177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Database synchronizations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7F511FB-94B0-B79E-B421-93483C5F2E16}"/>
              </a:ext>
            </a:extLst>
          </p:cNvPr>
          <p:cNvSpPr/>
          <p:nvPr/>
        </p:nvSpPr>
        <p:spPr>
          <a:xfrm>
            <a:off x="7763222" y="4321603"/>
            <a:ext cx="3555970" cy="1717802"/>
          </a:xfrm>
          <a:prstGeom prst="round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312097-B5F7-C4C5-882C-37C6F3775BBA}"/>
              </a:ext>
            </a:extLst>
          </p:cNvPr>
          <p:cNvSpPr/>
          <p:nvPr/>
        </p:nvSpPr>
        <p:spPr>
          <a:xfrm>
            <a:off x="9042037" y="4031917"/>
            <a:ext cx="164397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Management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6FCA54-DCC3-9601-D3BA-6616C91BE869}"/>
              </a:ext>
            </a:extLst>
          </p:cNvPr>
          <p:cNvSpPr/>
          <p:nvPr/>
        </p:nvSpPr>
        <p:spPr>
          <a:xfrm>
            <a:off x="1396258" y="5573654"/>
            <a:ext cx="35353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Simplified and standardized working method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C01DC9-8384-F7ED-4FE5-EB8AD7321E40}"/>
              </a:ext>
            </a:extLst>
          </p:cNvPr>
          <p:cNvSpPr/>
          <p:nvPr/>
        </p:nvSpPr>
        <p:spPr>
          <a:xfrm>
            <a:off x="9933479" y="5547334"/>
            <a:ext cx="1009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Reports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61BD137-F391-BB81-8D60-D67304B902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5643" y="4481827"/>
            <a:ext cx="730369" cy="10324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B0F8F-032D-A0D0-CFB8-77E43360F4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723" y="4508241"/>
            <a:ext cx="4295652" cy="106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99C223C-42C6-4BA7-B911-D2A71AA39FD9}"/>
              </a:ext>
            </a:extLst>
          </p:cNvPr>
          <p:cNvSpPr txBox="1">
            <a:spLocks/>
          </p:cNvSpPr>
          <p:nvPr/>
        </p:nvSpPr>
        <p:spPr>
          <a:xfrm>
            <a:off x="407990" y="1592263"/>
            <a:ext cx="5623010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C377B"/>
                </a:solidFill>
              </a:rPr>
              <a:t>KPI for the OFMS: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Database content vs. Reference quantity (Installed base of OFI elements in the field).</a:t>
            </a:r>
            <a:endParaRPr lang="en-US" sz="1400" dirty="0">
              <a:solidFill>
                <a:srgbClr val="0C377B"/>
              </a:solidFill>
            </a:endParaRPr>
          </a:p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accent1"/>
              </a:buClr>
            </a:pPr>
            <a:r>
              <a:rPr lang="en-GB" sz="2000" b="1" dirty="0">
                <a:solidFill>
                  <a:srgbClr val="0C377B"/>
                </a:solidFill>
              </a:rPr>
              <a:t>Registration status: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On track with racks, cables, and equipment.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Ongoing Duct registration.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Patchcord registration success.</a:t>
            </a:r>
          </a:p>
          <a:p>
            <a:pPr marL="628650" lvl="2" indent="0">
              <a:buNone/>
            </a:pPr>
            <a:endParaRPr lang="en-US" sz="1400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2800" b="1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1400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2800" b="1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2800" b="1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2800" b="1" dirty="0"/>
          </a:p>
          <a:p>
            <a:pPr marL="231775" lvl="1" indent="0">
              <a:buFont typeface="Arial" panose="020B0604020202020204" pitchFamily="34" charset="0"/>
              <a:buNone/>
            </a:pPr>
            <a:endParaRPr lang="en-GB" sz="28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324B4-D044-45C6-B615-04FB1109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4E1E0A-D985-4F8E-BD03-5827F8BF9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93C27C-D317-4113-8310-D088C1F56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E8B1EA-2718-4D62-A92A-BE851219E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OFMS – Components Registration</a:t>
            </a:r>
            <a:endParaRPr lang="fr-FR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B117016-A24A-0B92-6357-81D7F7510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814673"/>
              </p:ext>
            </p:extLst>
          </p:nvPr>
        </p:nvGraphicFramePr>
        <p:xfrm>
          <a:off x="6717983" y="4386578"/>
          <a:ext cx="4781849" cy="1782515"/>
        </p:xfrm>
        <a:graphic>
          <a:graphicData uri="http://schemas.openxmlformats.org/drawingml/2006/table">
            <a:tbl>
              <a:tblPr/>
              <a:tblGrid>
                <a:gridCol w="1173480">
                  <a:extLst>
                    <a:ext uri="{9D8B030D-6E8A-4147-A177-3AD203B41FA5}">
                      <a16:colId xmlns:a16="http://schemas.microsoft.com/office/drawing/2014/main" val="1902002470"/>
                    </a:ext>
                  </a:extLst>
                </a:gridCol>
                <a:gridCol w="567055">
                  <a:extLst>
                    <a:ext uri="{9D8B030D-6E8A-4147-A177-3AD203B41FA5}">
                      <a16:colId xmlns:a16="http://schemas.microsoft.com/office/drawing/2014/main" val="540834058"/>
                    </a:ext>
                  </a:extLst>
                </a:gridCol>
                <a:gridCol w="595312">
                  <a:extLst>
                    <a:ext uri="{9D8B030D-6E8A-4147-A177-3AD203B41FA5}">
                      <a16:colId xmlns:a16="http://schemas.microsoft.com/office/drawing/2014/main" val="2326100141"/>
                    </a:ext>
                  </a:extLst>
                </a:gridCol>
                <a:gridCol w="1233170">
                  <a:extLst>
                    <a:ext uri="{9D8B030D-6E8A-4147-A177-3AD203B41FA5}">
                      <a16:colId xmlns:a16="http://schemas.microsoft.com/office/drawing/2014/main" val="983994345"/>
                    </a:ext>
                  </a:extLst>
                </a:gridCol>
                <a:gridCol w="1212832">
                  <a:extLst>
                    <a:ext uri="{9D8B030D-6E8A-4147-A177-3AD203B41FA5}">
                      <a16:colId xmlns:a16="http://schemas.microsoft.com/office/drawing/2014/main" val="3139031013"/>
                    </a:ext>
                  </a:extLst>
                </a:gridCol>
              </a:tblGrid>
              <a:tr h="331400">
                <a:tc>
                  <a:txBody>
                    <a:bodyPr/>
                    <a:lstStyle/>
                    <a:p>
                      <a:r>
                        <a:rPr lang="en-US" dirty="0"/>
                        <a:t>KPI-Data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Target 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KPI 2024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Created by users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From registration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847853"/>
                  </a:ext>
                </a:extLst>
              </a:tr>
              <a:tr h="2763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Racks</a:t>
                      </a:r>
                    </a:p>
                  </a:txBody>
                  <a:tcPr marL="952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2855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3279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-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3279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013865"/>
                  </a:ext>
                </a:extLst>
              </a:tr>
              <a:tr h="2746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Ducts</a:t>
                      </a:r>
                    </a:p>
                  </a:txBody>
                  <a:tcPr marL="952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2396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1072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917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155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345879"/>
                  </a:ext>
                </a:extLst>
              </a:tr>
              <a:tr h="274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2547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3392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1600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1792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73161"/>
                  </a:ext>
                </a:extLst>
              </a:tr>
              <a:tr h="2746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Equipment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7262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13333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5559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7774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873139"/>
                  </a:ext>
                </a:extLst>
              </a:tr>
              <a:tr h="316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Patchcords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303030"/>
                          </a:solidFill>
                        </a:rPr>
                        <a:t>25691</a:t>
                      </a:r>
                      <a:endParaRPr lang="fr-FR" sz="1000" dirty="0">
                        <a:solidFill>
                          <a:srgbClr val="30303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29373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858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303030"/>
                          </a:solidFill>
                        </a:rPr>
                        <a:t>28518</a:t>
                      </a:r>
                    </a:p>
                  </a:txBody>
                  <a:tcPr>
                    <a:lnL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420053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9BE9200E-59CB-5646-F0E3-D4C00A938CF0}"/>
              </a:ext>
            </a:extLst>
          </p:cNvPr>
          <p:cNvSpPr/>
          <p:nvPr/>
        </p:nvSpPr>
        <p:spPr>
          <a:xfrm>
            <a:off x="6262508" y="3367231"/>
            <a:ext cx="5692800" cy="245658"/>
          </a:xfrm>
          <a:prstGeom prst="rect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en-GB" sz="1100" dirty="0"/>
              <a:t>Legend:</a:t>
            </a:r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45E8FDCB-060F-C8DD-CD11-3DE5EDFA1BC7}"/>
              </a:ext>
            </a:extLst>
          </p:cNvPr>
          <p:cNvSpPr/>
          <p:nvPr/>
        </p:nvSpPr>
        <p:spPr>
          <a:xfrm>
            <a:off x="8733459" y="3400851"/>
            <a:ext cx="1499235" cy="174447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Partially Registered</a:t>
            </a:r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01BEFDE3-B9CB-1CF4-8966-28D593DFE5C1}"/>
              </a:ext>
            </a:extLst>
          </p:cNvPr>
          <p:cNvSpPr/>
          <p:nvPr/>
        </p:nvSpPr>
        <p:spPr>
          <a:xfrm>
            <a:off x="10381552" y="3400850"/>
            <a:ext cx="1499235" cy="174447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 registered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43C3FC64-C6C0-189C-36D6-7BE3EA2448D0}"/>
              </a:ext>
            </a:extLst>
          </p:cNvPr>
          <p:cNvSpPr/>
          <p:nvPr/>
        </p:nvSpPr>
        <p:spPr>
          <a:xfrm>
            <a:off x="7044297" y="3390918"/>
            <a:ext cx="1499235" cy="174447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Registered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898F853-5501-7701-58DB-2B0D535B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8262036"/>
              </p:ext>
            </p:extLst>
          </p:nvPr>
        </p:nvGraphicFramePr>
        <p:xfrm>
          <a:off x="6161002" y="806357"/>
          <a:ext cx="5799962" cy="2726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A963415-2736-4723-ED8A-E50547BBF923}"/>
              </a:ext>
            </a:extLst>
          </p:cNvPr>
          <p:cNvSpPr/>
          <p:nvPr/>
        </p:nvSpPr>
        <p:spPr>
          <a:xfrm>
            <a:off x="7733622" y="854075"/>
            <a:ext cx="264793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Components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F07D24F-C6B0-D3B7-CE62-E36797B2FCDD}"/>
              </a:ext>
            </a:extLst>
          </p:cNvPr>
          <p:cNvSpPr/>
          <p:nvPr/>
        </p:nvSpPr>
        <p:spPr>
          <a:xfrm>
            <a:off x="7793914" y="3817171"/>
            <a:ext cx="264793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KPI registration</a:t>
            </a:r>
          </a:p>
        </p:txBody>
      </p:sp>
    </p:spTree>
    <p:extLst>
      <p:ext uri="{BB962C8B-B14F-4D97-AF65-F5344CB8AC3E}">
        <p14:creationId xmlns:p14="http://schemas.microsoft.com/office/powerpoint/2010/main" val="1399134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BB6BBF-2163-3143-1A44-E44E3184AD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Impact of OFMS on</a:t>
            </a:r>
            <a:br>
              <a:rPr lang="en-US" dirty="0"/>
            </a:br>
            <a:r>
              <a:rPr lang="en-US" dirty="0"/>
              <a:t>FO Installation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6ED37-D94A-48CA-C0F2-F28A0872336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88133-8D4E-E96B-A316-5358258A3B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E2B1E-AD4A-49DD-72E6-E3C7DAFEA6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58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6151611B-75B8-C4C1-C117-7C95A6F6CB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0567658"/>
              </p:ext>
            </p:extLst>
          </p:nvPr>
        </p:nvGraphicFramePr>
        <p:xfrm>
          <a:off x="685800" y="1981200"/>
          <a:ext cx="11017225" cy="386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Fibre Installation Phases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A9AEC5F-A4AB-C120-F503-20DD647D5C69}"/>
              </a:ext>
            </a:extLst>
          </p:cNvPr>
          <p:cNvSpPr/>
          <p:nvPr/>
        </p:nvSpPr>
        <p:spPr>
          <a:xfrm>
            <a:off x="2209800" y="5456654"/>
            <a:ext cx="76962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OFMS and NETGEO are crucial parts of every step.</a:t>
            </a:r>
          </a:p>
        </p:txBody>
      </p:sp>
    </p:spTree>
    <p:extLst>
      <p:ext uri="{BB962C8B-B14F-4D97-AF65-F5344CB8AC3E}">
        <p14:creationId xmlns:p14="http://schemas.microsoft.com/office/powerpoint/2010/main" val="154008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0AA5997-F5A0-5496-9897-9CC7EE2A9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17" y="2051967"/>
            <a:ext cx="2059128" cy="305343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 Installation – Study Phase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34BE90-BBD2-3844-12F9-DA7A50C68449}"/>
              </a:ext>
            </a:extLst>
          </p:cNvPr>
          <p:cNvSpPr txBox="1">
            <a:spLocks/>
          </p:cNvSpPr>
          <p:nvPr/>
        </p:nvSpPr>
        <p:spPr>
          <a:xfrm>
            <a:off x="2507659" y="1809105"/>
            <a:ext cx="4959941" cy="4199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Reliable information in the database:</a:t>
            </a:r>
          </a:p>
          <a:p>
            <a:pPr lvl="1">
              <a:buClr>
                <a:schemeClr val="accent2"/>
              </a:buClr>
            </a:pPr>
            <a:r>
              <a:rPr lang="en-US" sz="1400" dirty="0"/>
              <a:t>Allows to analyze remotely the status of the OFI:</a:t>
            </a:r>
          </a:p>
          <a:p>
            <a:pPr lvl="2">
              <a:lnSpc>
                <a:spcPct val="90000"/>
              </a:lnSpc>
              <a:buClr>
                <a:srgbClr val="FF0000"/>
              </a:buClr>
            </a:pPr>
            <a:r>
              <a:rPr lang="en-US" sz="1400" dirty="0"/>
              <a:t>Checking the information directly in NetGEO.</a:t>
            </a:r>
          </a:p>
          <a:p>
            <a:pPr lvl="2">
              <a:lnSpc>
                <a:spcPct val="90000"/>
              </a:lnSpc>
              <a:buClr>
                <a:srgbClr val="FF0000"/>
              </a:buClr>
            </a:pPr>
            <a:r>
              <a:rPr lang="en-US" sz="1400" dirty="0"/>
              <a:t>Using database extractions (Reports).</a:t>
            </a:r>
          </a:p>
          <a:p>
            <a:pPr marL="231775" lvl="1" indent="0">
              <a:buNone/>
            </a:pPr>
            <a:endParaRPr lang="en-GB" sz="1400" dirty="0"/>
          </a:p>
          <a:p>
            <a:pPr lvl="4"/>
            <a:r>
              <a:rPr lang="en-GB" sz="1400" dirty="0"/>
              <a:t>Simplifies study process.</a:t>
            </a:r>
          </a:p>
          <a:p>
            <a:pPr lvl="4"/>
            <a:r>
              <a:rPr lang="en-US" sz="1400" dirty="0"/>
              <a:t>Reduces number of technical visits.</a:t>
            </a:r>
          </a:p>
          <a:p>
            <a:pPr lvl="4"/>
            <a:r>
              <a:rPr lang="en-US" sz="1400" dirty="0"/>
              <a:t>More accurate cost estimations.</a:t>
            </a:r>
          </a:p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5628A60-DB31-B822-C781-E3D42FC7D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452924" y="3556641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C0818AB-B5C5-8CC3-7AFA-B24572E999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452923" y="3884541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773DF0C-E194-211D-09C7-37F4874183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53"/>
          <a:stretch/>
        </p:blipFill>
        <p:spPr>
          <a:xfrm>
            <a:off x="7417309" y="1245874"/>
            <a:ext cx="1665304" cy="476849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AC93AB3-09E3-D7CD-D628-8FE4C4083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630" y="1880171"/>
            <a:ext cx="2923531" cy="3117357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FAD25CF-67A9-29B4-E2D2-6AD258C80D02}"/>
              </a:ext>
            </a:extLst>
          </p:cNvPr>
          <p:cNvSpPr/>
          <p:nvPr/>
        </p:nvSpPr>
        <p:spPr>
          <a:xfrm>
            <a:off x="8382000" y="853235"/>
            <a:ext cx="264793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Rack availability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38F06E5-5963-2947-C988-89A4659E91BF}"/>
              </a:ext>
            </a:extLst>
          </p:cNvPr>
          <p:cNvSpPr/>
          <p:nvPr/>
        </p:nvSpPr>
        <p:spPr>
          <a:xfrm>
            <a:off x="8482476" y="853235"/>
            <a:ext cx="264793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Rack availability</a:t>
            </a:r>
          </a:p>
        </p:txBody>
      </p:sp>
      <p:pic>
        <p:nvPicPr>
          <p:cNvPr id="7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78F6F254-9845-46F5-426A-A5C00D8E94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452924" y="4212441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28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4AD3970-035D-BCC2-2130-ED1352567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70" y="1905000"/>
            <a:ext cx="2013179" cy="30517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 Installation – Preparation Phase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34BE90-BBD2-3844-12F9-DA7A50C68449}"/>
              </a:ext>
            </a:extLst>
          </p:cNvPr>
          <p:cNvSpPr txBox="1">
            <a:spLocks/>
          </p:cNvSpPr>
          <p:nvPr/>
        </p:nvSpPr>
        <p:spPr>
          <a:xfrm>
            <a:off x="2507659" y="1809105"/>
            <a:ext cx="8382000" cy="4199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Standardized templates and procedures: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Creation of components in NetGEO.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Assignation of components (ducts, cables, equipment) to jobs.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Automatic extraction of Announcement and Technical Folder.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lvl="3"/>
            <a:r>
              <a:rPr lang="en-GB" sz="1400" dirty="0"/>
              <a:t>OFI elements pre-registered in database.</a:t>
            </a:r>
          </a:p>
          <a:p>
            <a:pPr lvl="3"/>
            <a:r>
              <a:rPr lang="en-US" sz="1400" dirty="0"/>
              <a:t>Quicker preparation of Technical Folder.</a:t>
            </a:r>
            <a:endParaRPr lang="en-GB" sz="1400" dirty="0"/>
          </a:p>
          <a:p>
            <a:pPr lvl="3"/>
            <a:r>
              <a:rPr lang="en-GB" sz="1400" dirty="0"/>
              <a:t>Homogenization of Technical Folder.</a:t>
            </a:r>
          </a:p>
          <a:p>
            <a:pPr lvl="3"/>
            <a:r>
              <a:rPr lang="en-GB" sz="1400" dirty="0"/>
              <a:t>Automatic extraction and standardization of labels.</a:t>
            </a:r>
          </a:p>
          <a:p>
            <a:pPr lvl="3"/>
            <a:endParaRPr lang="en-GB" sz="1400" dirty="0"/>
          </a:p>
          <a:p>
            <a:pPr lvl="4"/>
            <a:endParaRPr lang="en-US" sz="2000" dirty="0"/>
          </a:p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5628A60-DB31-B822-C781-E3D42FC7D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185988" y="3543389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C0818AB-B5C5-8CC3-7AFA-B24572E999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185987" y="3871289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F81E15A-C2B8-7382-B2DB-C9DB119FE5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183549" y="4218672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E6F56FA8-C3EA-1196-CE8B-73CEC57C19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190125" y="4553403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0E225C-A1F5-4021-2B72-DA06999C1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577" y="1804026"/>
            <a:ext cx="2779246" cy="19627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38427E4-720A-D31F-85A1-8DF43558C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0774" y="1065057"/>
            <a:ext cx="2783876" cy="1962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1B71ADE-BC90-FD1C-921A-C1191D78E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781" y="5651744"/>
            <a:ext cx="2892056" cy="15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BF766252-1AB5-B29E-640D-9FFDB6F78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577" y="5090980"/>
            <a:ext cx="1903937" cy="4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BCA1E9C-6D75-EB4E-97C0-C4C7043D3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846" y="4434005"/>
            <a:ext cx="1295400" cy="60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4A9C60-5461-2716-E359-C21EDB9F620D}"/>
              </a:ext>
            </a:extLst>
          </p:cNvPr>
          <p:cNvSpPr/>
          <p:nvPr/>
        </p:nvSpPr>
        <p:spPr>
          <a:xfrm>
            <a:off x="8769762" y="437192"/>
            <a:ext cx="273643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Technical Folder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12AAC1B-A294-275D-E9BC-9641DA1F87F4}"/>
              </a:ext>
            </a:extLst>
          </p:cNvPr>
          <p:cNvSpPr/>
          <p:nvPr/>
        </p:nvSpPr>
        <p:spPr>
          <a:xfrm>
            <a:off x="8877913" y="3922095"/>
            <a:ext cx="264793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Labels</a:t>
            </a:r>
          </a:p>
        </p:txBody>
      </p:sp>
    </p:spTree>
    <p:extLst>
      <p:ext uri="{BB962C8B-B14F-4D97-AF65-F5344CB8AC3E}">
        <p14:creationId xmlns:p14="http://schemas.microsoft.com/office/powerpoint/2010/main" val="353790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1BFE4A-BBE1-75E7-9E7A-A70C4E145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81EACC5-BE87-F921-203D-EFC653F106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2024-10-08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1FE45-AE89-4BE1-1054-5DEBB17A9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Jorge Rodriguez Fernandez | </a:t>
            </a:r>
            <a:r>
              <a:rPr lang="en-GB"/>
              <a:t>Asset Management of the Fibre Optics installation with Netgeo</a:t>
            </a:r>
            <a:endParaRPr lang="en-US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2DAA42F-A96B-FEB1-33CA-05C017B2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201E735D-F815-77C2-3198-43BBD0688D0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959478"/>
              </p:ext>
            </p:extLst>
          </p:nvPr>
        </p:nvGraphicFramePr>
        <p:xfrm>
          <a:off x="609601" y="1219200"/>
          <a:ext cx="10968567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666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D44A194-534D-91E1-181E-4CFD16445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0" y="1870043"/>
            <a:ext cx="2020345" cy="324402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34BE90-BBD2-3844-12F9-DA7A50C68449}"/>
              </a:ext>
            </a:extLst>
          </p:cNvPr>
          <p:cNvSpPr txBox="1">
            <a:spLocks/>
          </p:cNvSpPr>
          <p:nvPr/>
        </p:nvSpPr>
        <p:spPr>
          <a:xfrm>
            <a:off x="2507659" y="1809105"/>
            <a:ext cx="8382000" cy="41994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Automatic extraction of Reception Sheet: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Standardized template and 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lvl="2"/>
            <a:r>
              <a:rPr lang="en-US" sz="1400" dirty="0"/>
              <a:t>Optimized for laptops and tablets. </a:t>
            </a:r>
          </a:p>
          <a:p>
            <a:pPr lvl="2"/>
            <a:r>
              <a:rPr lang="en-US" sz="1400" dirty="0"/>
              <a:t>Electronic signature.</a:t>
            </a:r>
          </a:p>
          <a:p>
            <a:pPr lvl="2"/>
            <a:r>
              <a:rPr lang="en-US" sz="1400" dirty="0"/>
              <a:t>Designed to ensure every element of the installation is checked.</a:t>
            </a:r>
          </a:p>
          <a:p>
            <a:pPr lvl="2"/>
            <a:endParaRPr lang="en-US" sz="2000" dirty="0"/>
          </a:p>
          <a:p>
            <a:pPr marL="231775" lvl="1" indent="0">
              <a:buNone/>
            </a:pPr>
            <a:endParaRPr lang="en-GB" sz="2000" u="sng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 Installation – Reception Phase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5628A60-DB31-B822-C781-E3D42FC7D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011693" y="2882977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C0818AB-B5C5-8CC3-7AFA-B24572E999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013259" y="3193613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F81E15A-C2B8-7382-B2DB-C9DB119FE5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3019212" y="3527177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AE79E4-95D7-D957-194D-03FC5C4AD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4842" y="886297"/>
            <a:ext cx="2122225" cy="3001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4E15D9-FD91-5BCF-08E5-09451D88B2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67"/>
          <a:stretch/>
        </p:blipFill>
        <p:spPr>
          <a:xfrm>
            <a:off x="8802896" y="3888247"/>
            <a:ext cx="3038048" cy="19189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ACD244-5E30-D5AB-5C1E-ADA901F033B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4" r="1"/>
          <a:stretch/>
        </p:blipFill>
        <p:spPr>
          <a:xfrm>
            <a:off x="8813044" y="5240712"/>
            <a:ext cx="3005822" cy="955605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113A126-120E-CAEE-A8F5-39C279D2F905}"/>
              </a:ext>
            </a:extLst>
          </p:cNvPr>
          <p:cNvSpPr/>
          <p:nvPr/>
        </p:nvSpPr>
        <p:spPr>
          <a:xfrm>
            <a:off x="8915400" y="404409"/>
            <a:ext cx="273643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Reception Sheet</a:t>
            </a:r>
          </a:p>
        </p:txBody>
      </p:sp>
    </p:spTree>
    <p:extLst>
      <p:ext uri="{BB962C8B-B14F-4D97-AF65-F5344CB8AC3E}">
        <p14:creationId xmlns:p14="http://schemas.microsoft.com/office/powerpoint/2010/main" val="2744256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8D7D837-A029-B6EF-C154-91541A1EE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37" y="2004465"/>
            <a:ext cx="2118722" cy="302297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 Installation – Transmission Phase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34BE90-BBD2-3844-12F9-DA7A50C68449}"/>
              </a:ext>
            </a:extLst>
          </p:cNvPr>
          <p:cNvSpPr txBox="1">
            <a:spLocks/>
          </p:cNvSpPr>
          <p:nvPr/>
        </p:nvSpPr>
        <p:spPr>
          <a:xfrm>
            <a:off x="2507659" y="1809105"/>
            <a:ext cx="8382000" cy="419947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 As-built document registered in NETGEO:</a:t>
            </a:r>
          </a:p>
          <a:p>
            <a:pPr lvl="1">
              <a:buClrTx/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Based on Technical Folder.</a:t>
            </a:r>
          </a:p>
          <a:p>
            <a:pPr lvl="1">
              <a:buClrTx/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Register very important information for future traceability: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cs typeface="+mn-cs"/>
              </a:rPr>
              <a:t>Cables: </a:t>
            </a:r>
          </a:p>
          <a:p>
            <a:pPr lvl="3"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Optical Length.</a:t>
            </a:r>
          </a:p>
          <a:p>
            <a:pPr lvl="3"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Manufacturer ID.</a:t>
            </a:r>
          </a:p>
          <a:p>
            <a:pPr lvl="2">
              <a:lnSpc>
                <a:spcPct val="110000"/>
              </a:lnSpc>
            </a:pPr>
            <a:r>
              <a:rPr lang="en-US" sz="1400" b="1" dirty="0">
                <a:solidFill>
                  <a:schemeClr val="tx1"/>
                </a:solidFill>
                <a:cs typeface="+mn-cs"/>
              </a:rPr>
              <a:t>Ducts: </a:t>
            </a:r>
          </a:p>
          <a:p>
            <a:pPr lvl="3">
              <a:lnSpc>
                <a:spcPct val="110000"/>
              </a:lnSpc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Final Length.</a:t>
            </a:r>
          </a:p>
          <a:p>
            <a:pPr lvl="3">
              <a:lnSpc>
                <a:spcPct val="110000"/>
              </a:lnSpc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Manufacturer ID.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cs typeface="+mn-cs"/>
              </a:rPr>
              <a:t>Equipement: </a:t>
            </a:r>
          </a:p>
          <a:p>
            <a:pPr lvl="3"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Manufacturer ID.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cs typeface="+mn-cs"/>
              </a:rPr>
              <a:t>Pcords: </a:t>
            </a:r>
          </a:p>
          <a:p>
            <a:pPr lvl="3">
              <a:lnSpc>
                <a:spcPct val="110000"/>
              </a:lnSpc>
              <a:buClr>
                <a:srgbClr val="FF0000"/>
              </a:buClr>
            </a:pPr>
            <a:r>
              <a:rPr lang="en-US" sz="1400" dirty="0">
                <a:solidFill>
                  <a:schemeClr val="tx1"/>
                </a:solidFill>
                <a:cs typeface="+mn-cs"/>
              </a:rPr>
              <a:t>Manufacturer ID.</a:t>
            </a:r>
          </a:p>
          <a:p>
            <a:pPr lvl="3">
              <a:buClrTx/>
            </a:pPr>
            <a:endParaRPr lang="en-US" sz="1400" dirty="0">
              <a:solidFill>
                <a:schemeClr val="tx1"/>
              </a:solidFill>
              <a:cs typeface="+mn-cs"/>
            </a:endParaRPr>
          </a:p>
          <a:p>
            <a:pPr lvl="3">
              <a:buClrTx/>
            </a:pPr>
            <a:endParaRPr lang="en-GB" sz="1400" dirty="0">
              <a:solidFill>
                <a:schemeClr val="accent6">
                  <a:lumMod val="60000"/>
                  <a:lumOff val="40000"/>
                </a:schemeClr>
              </a:solidFill>
              <a:cs typeface="+mn-cs"/>
            </a:endParaRPr>
          </a:p>
          <a:p>
            <a:pPr marL="685800" lvl="3" indent="0">
              <a:buClrTx/>
              <a:buNone/>
            </a:pPr>
            <a:endParaRPr lang="en-GB" sz="1400" dirty="0">
              <a:solidFill>
                <a:schemeClr val="accent6">
                  <a:lumMod val="60000"/>
                  <a:lumOff val="40000"/>
                </a:schemeClr>
              </a:solidFill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lvl="2"/>
            <a:endParaRPr lang="en-US" sz="1400" dirty="0"/>
          </a:p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1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85628A60-DB31-B822-C781-E3D42FC7D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2767231" y="2510423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1054331-9AAE-E9C9-B478-BABA1C664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780" y="2609497"/>
            <a:ext cx="4100482" cy="3131277"/>
          </a:xfrm>
          <a:prstGeom prst="rect">
            <a:avLst/>
          </a:prstGeom>
        </p:spPr>
      </p:pic>
      <p:pic>
        <p:nvPicPr>
          <p:cNvPr id="25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0B45A0AC-F7D4-5FEC-2BD0-ED56E42659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2767230" y="2206423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31A3F9B-1E9D-2F76-3CA3-128479616C3C}"/>
              </a:ext>
            </a:extLst>
          </p:cNvPr>
          <p:cNvSpPr/>
          <p:nvPr/>
        </p:nvSpPr>
        <p:spPr>
          <a:xfrm>
            <a:off x="8690327" y="2111985"/>
            <a:ext cx="2891398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As-Built Document</a:t>
            </a:r>
          </a:p>
        </p:txBody>
      </p:sp>
    </p:spTree>
    <p:extLst>
      <p:ext uri="{BB962C8B-B14F-4D97-AF65-F5344CB8AC3E}">
        <p14:creationId xmlns:p14="http://schemas.microsoft.com/office/powerpoint/2010/main" val="3486152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F0BF-4919-CC17-0CA7-AA7D50D3B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Impact of OFMS on</a:t>
            </a:r>
            <a:br>
              <a:rPr lang="en-US" dirty="0"/>
            </a:br>
            <a:r>
              <a:rPr lang="en-US" dirty="0"/>
              <a:t>CERN Users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 dirty="0"/>
              <a:t>2022-02-16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 sz="1200" dirty="0"/>
              <a:t>Jorge Rodriguez Fernandez -</a:t>
            </a:r>
            <a:r>
              <a:rPr lang="en-US" dirty="0"/>
              <a:t>OFMS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745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0B1C25-949A-8569-ADE5-2E68E49D7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69011" cy="4608512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Improved traceability of the data:</a:t>
            </a:r>
            <a:endParaRPr lang="en-GB" sz="2000" b="1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Installation order (OSVC). </a:t>
            </a:r>
          </a:p>
          <a:p>
            <a:pPr lvl="1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Components labelled with unique identifier.</a:t>
            </a:r>
          </a:p>
          <a:p>
            <a:pPr lvl="1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Manufacturer ID.</a:t>
            </a:r>
          </a:p>
          <a:p>
            <a:pPr lvl="1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Installation date.</a:t>
            </a:r>
          </a:p>
          <a:p>
            <a:pPr lvl="1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Location. </a:t>
            </a:r>
          </a:p>
          <a:p>
            <a:pPr lvl="1">
              <a:buClr>
                <a:schemeClr val="accent2"/>
              </a:buClr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2000" dirty="0">
                <a:solidFill>
                  <a:schemeClr val="tx1"/>
                </a:solidFill>
              </a:rPr>
              <a:t>Reduce waiting time in case of intervention: </a:t>
            </a:r>
          </a:p>
          <a:p>
            <a:pPr lvl="2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Quick identification of component to replace.</a:t>
            </a:r>
          </a:p>
          <a:p>
            <a:pPr lvl="2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Faster identification of the location of the problem. </a:t>
            </a:r>
          </a:p>
          <a:p>
            <a:pPr lvl="2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Identification of other possible failure points in case of manufacturing problem. </a:t>
            </a:r>
          </a:p>
          <a:p>
            <a:pPr lvl="2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Quicker preparation in case of future consolidation.</a:t>
            </a:r>
          </a:p>
          <a:p>
            <a:pPr lvl="2">
              <a:buClr>
                <a:schemeClr val="accent2"/>
              </a:buClr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BB4C9-3C2A-7ADA-B339-8186E3456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59372-44EF-1220-C63B-FBA67E1F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CC36D-EAA9-47F1-CBBC-02B83FAC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7C0AE1-403E-5ADD-C34B-6B23AB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Users – Component Information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3B12DB-F660-5636-A71E-82CAEE0D3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005" y="1172679"/>
            <a:ext cx="4306403" cy="21039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038217-9FEA-90B3-1FB9-5A600C0D0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544" y="3678830"/>
            <a:ext cx="4347321" cy="2433125"/>
          </a:xfrm>
          <a:prstGeom prst="rect">
            <a:avLst/>
          </a:prstGeom>
        </p:spPr>
      </p:pic>
      <p:pic>
        <p:nvPicPr>
          <p:cNvPr id="11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019D5671-67C4-BFBC-A2A2-C07A14EBD8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67740" y="4457474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230DC9CD-D450-186B-ACE6-B71C9BD613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67740" y="4757660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67A61BD4-C9A1-F8E8-1B62-716D009572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67740" y="5085094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7D273C1F-C455-24C6-35BB-6095639AC1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67740" y="5612200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7AC43FF-08B2-E5DA-3BE0-AEB82F1C067D}"/>
              </a:ext>
            </a:extLst>
          </p:cNvPr>
          <p:cNvSpPr/>
          <p:nvPr/>
        </p:nvSpPr>
        <p:spPr>
          <a:xfrm>
            <a:off x="7933987" y="943262"/>
            <a:ext cx="273643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Job fiche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B836DE7-7B7F-4090-4EC2-C232936FDE45}"/>
              </a:ext>
            </a:extLst>
          </p:cNvPr>
          <p:cNvSpPr/>
          <p:nvPr/>
        </p:nvSpPr>
        <p:spPr>
          <a:xfrm>
            <a:off x="7933987" y="3496267"/>
            <a:ext cx="273643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Equipement fiche</a:t>
            </a:r>
          </a:p>
        </p:txBody>
      </p:sp>
    </p:spTree>
    <p:extLst>
      <p:ext uri="{BB962C8B-B14F-4D97-AF65-F5344CB8AC3E}">
        <p14:creationId xmlns:p14="http://schemas.microsoft.com/office/powerpoint/2010/main" val="3316818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CERN Users – Fibre Use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762001" y="1732905"/>
            <a:ext cx="10612650" cy="44392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Each link in NetGEO must be associated to: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Machine system (</a:t>
            </a:r>
            <a:r>
              <a:rPr lang="en-GB" sz="1400" dirty="0" err="1"/>
              <a:t>e.g</a:t>
            </a:r>
            <a:r>
              <a:rPr lang="en-GB" sz="1400" dirty="0"/>
              <a:t> Fire Detection, Beam Instrumentation).</a:t>
            </a:r>
          </a:p>
          <a:p>
            <a:pPr lvl="1">
              <a:buClr>
                <a:schemeClr val="accent2"/>
              </a:buClr>
            </a:pPr>
            <a:r>
              <a:rPr lang="en-GB" sz="1400" dirty="0"/>
              <a:t>Owner group (</a:t>
            </a:r>
            <a:r>
              <a:rPr lang="en-GB" sz="1400" dirty="0" err="1"/>
              <a:t>e.g</a:t>
            </a:r>
            <a:r>
              <a:rPr lang="en-GB" sz="1400" dirty="0"/>
              <a:t> EN-AA, SY-BI).</a:t>
            </a:r>
          </a:p>
          <a:p>
            <a:pPr lvl="2">
              <a:lnSpc>
                <a:spcPct val="90000"/>
              </a:lnSpc>
              <a:buClrTx/>
            </a:pPr>
            <a:endParaRPr lang="en-US" sz="1600" dirty="0"/>
          </a:p>
          <a:p>
            <a:r>
              <a:rPr lang="en-GB" sz="2000" b="1" dirty="0"/>
              <a:t>Allows to treat data based on user:</a:t>
            </a:r>
          </a:p>
          <a:p>
            <a:pPr lvl="2"/>
            <a:r>
              <a:rPr lang="en-US" sz="1400" dirty="0"/>
              <a:t>Quickly identify users in specific link.</a:t>
            </a:r>
          </a:p>
          <a:p>
            <a:pPr lvl="2"/>
            <a:r>
              <a:rPr lang="en-US" sz="1400" dirty="0"/>
              <a:t>Extract schemas of user infrastructure. </a:t>
            </a:r>
          </a:p>
          <a:p>
            <a:pPr lvl="2"/>
            <a:r>
              <a:rPr lang="en-US" sz="1400" dirty="0"/>
              <a:t>Prepare specific reports. </a:t>
            </a:r>
          </a:p>
          <a:p>
            <a:pPr lvl="2"/>
            <a:r>
              <a:rPr lang="en-US" sz="1400" dirty="0"/>
              <a:t>Maintain CERN databases all synchronized. </a:t>
            </a:r>
          </a:p>
          <a:p>
            <a:pPr lvl="4"/>
            <a:endParaRPr lang="en-US" sz="1800" dirty="0"/>
          </a:p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7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D6F54A0E-1201-105C-590A-4DB07D36E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2473" y="3632601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79D3946-7437-3295-4DE1-713962ECCD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2475" y="3976674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53198673-EAC7-848C-CC5D-5CB515D926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2475" y="4293746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8E603D-C0F9-2AC1-1065-F0E5BF1B3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414" y="1981200"/>
            <a:ext cx="5081294" cy="29762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2DBF5E-3F29-469E-82DC-86442ED61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2811100"/>
            <a:ext cx="2330535" cy="1643002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F572496-7987-26B9-9215-BAB8F28F4C39}"/>
              </a:ext>
            </a:extLst>
          </p:cNvPr>
          <p:cNvSpPr/>
          <p:nvPr/>
        </p:nvSpPr>
        <p:spPr>
          <a:xfrm>
            <a:off x="8001000" y="1413842"/>
            <a:ext cx="2830483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Route Assignation</a:t>
            </a:r>
          </a:p>
        </p:txBody>
      </p:sp>
      <p:pic>
        <p:nvPicPr>
          <p:cNvPr id="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204B2ADD-6B85-11C1-4076-88456DC21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2474" y="4614242"/>
            <a:ext cx="222187" cy="2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76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66E8039-420E-589E-7A7C-D14FF4958D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87" b="-480"/>
          <a:stretch/>
        </p:blipFill>
        <p:spPr>
          <a:xfrm>
            <a:off x="7027752" y="1354664"/>
            <a:ext cx="4800600" cy="235041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0B1C25-949A-8569-ADE5-2E68E49D7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54664"/>
            <a:ext cx="6069011" cy="4846111"/>
          </a:xfrm>
        </p:spPr>
        <p:txBody>
          <a:bodyPr/>
          <a:lstStyle/>
          <a:p>
            <a:r>
              <a:rPr lang="en-GB" sz="2000" dirty="0">
                <a:solidFill>
                  <a:srgbClr val="0C377B"/>
                </a:solidFill>
              </a:rPr>
              <a:t>Importance of data traceability:</a:t>
            </a:r>
            <a:endParaRPr lang="en-US" sz="1600" dirty="0">
              <a:solidFill>
                <a:schemeClr val="tx1"/>
              </a:solidFill>
            </a:endParaRPr>
          </a:p>
          <a:p>
            <a:pPr lvl="2">
              <a:buClr>
                <a:schemeClr val="accent2"/>
              </a:buClr>
            </a:pPr>
            <a:r>
              <a:rPr lang="en-GB" sz="1400" dirty="0">
                <a:solidFill>
                  <a:schemeClr val="tx1"/>
                </a:solidFill>
              </a:rPr>
              <a:t>E.g.: Building 777 built over existing optical fibre Network:</a:t>
            </a:r>
          </a:p>
          <a:p>
            <a:pPr marL="1520825" lvl="3" indent="-285750"/>
            <a:r>
              <a:rPr lang="en-GB" sz="1400" dirty="0">
                <a:solidFill>
                  <a:schemeClr val="tx1"/>
                </a:solidFill>
              </a:rPr>
              <a:t>CCC-BA4 (288 fibres cable).</a:t>
            </a:r>
          </a:p>
          <a:p>
            <a:pPr marL="1520825" lvl="3" indent="-285750"/>
            <a:r>
              <a:rPr lang="en-GB" sz="1400" dirty="0">
                <a:solidFill>
                  <a:schemeClr val="tx1"/>
                </a:solidFill>
              </a:rPr>
              <a:t>BA3-BA4 (144 fibres cable).</a:t>
            </a:r>
          </a:p>
          <a:p>
            <a:pPr marL="1520825" lvl="3" indent="-285750"/>
            <a:r>
              <a:rPr lang="en-GB" sz="1400" dirty="0">
                <a:solidFill>
                  <a:schemeClr val="tx1"/>
                </a:solidFill>
              </a:rPr>
              <a:t>CCC-SR8 (288 fibres cable).</a:t>
            </a:r>
          </a:p>
          <a:p>
            <a:pPr marL="368300" indent="0" algn="ctr">
              <a:buNone/>
            </a:pPr>
            <a:r>
              <a:rPr lang="en-GB" sz="1400" b="1" dirty="0">
                <a:solidFill>
                  <a:schemeClr val="tx1"/>
                </a:solidFill>
              </a:rPr>
              <a:t>OFMS was crucial to identify affected cables, fibres and users and organizing cable displacement.</a:t>
            </a:r>
          </a:p>
          <a:p>
            <a:pPr marL="1520825" lvl="3" indent="-285750"/>
            <a:endParaRPr lang="en-GB" sz="1000" dirty="0">
              <a:solidFill>
                <a:schemeClr val="tx1"/>
              </a:solidFill>
            </a:endParaRPr>
          </a:p>
          <a:p>
            <a:pPr lvl="3">
              <a:buClr>
                <a:schemeClr val="accent2"/>
              </a:buClr>
            </a:pPr>
            <a:endParaRPr lang="en-GB" sz="1200" dirty="0">
              <a:solidFill>
                <a:schemeClr val="tx1"/>
              </a:solidFill>
            </a:endParaRPr>
          </a:p>
          <a:p>
            <a:pPr lvl="2">
              <a:buClr>
                <a:schemeClr val="accent2"/>
              </a:buClr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BB4C9-3C2A-7ADA-B339-8186E3456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59372-44EF-1220-C63B-FBA67E1F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Jorge Rodriguez Fernandez | </a:t>
            </a:r>
            <a:r>
              <a:rPr lang="en-GB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CC36D-EAA9-47F1-CBBC-02B83FAC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7C0AE1-403E-5ADD-C34B-6B23AB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Users – Example for Civil Engineering Work</a:t>
            </a:r>
            <a:endParaRPr lang="en-GB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DEE9928-628E-E367-0F6A-92C306A069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96654"/>
              </p:ext>
            </p:extLst>
          </p:nvPr>
        </p:nvGraphicFramePr>
        <p:xfrm>
          <a:off x="3807486" y="3707079"/>
          <a:ext cx="2883218" cy="2346960"/>
        </p:xfrm>
        <a:graphic>
          <a:graphicData uri="http://schemas.openxmlformats.org/drawingml/2006/table">
            <a:tbl>
              <a:tblPr/>
              <a:tblGrid>
                <a:gridCol w="2329180">
                  <a:extLst>
                    <a:ext uri="{9D8B030D-6E8A-4147-A177-3AD203B41FA5}">
                      <a16:colId xmlns:a16="http://schemas.microsoft.com/office/drawing/2014/main" val="1902002470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540834058"/>
                    </a:ext>
                  </a:extLst>
                </a:gridCol>
              </a:tblGrid>
              <a:tr h="343774">
                <a:tc>
                  <a:txBody>
                    <a:bodyPr/>
                    <a:lstStyle/>
                    <a:p>
                      <a:r>
                        <a:rPr lang="en-US" dirty="0"/>
                        <a:t>Users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# Fibres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847853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IT-CS</a:t>
                      </a:r>
                    </a:p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(TETRA, MMC, TN, GPN, </a:t>
                      </a:r>
                      <a:r>
                        <a:rPr lang="en-GB" sz="1000" i="1" dirty="0" err="1">
                          <a:solidFill>
                            <a:srgbClr val="2F2F2F"/>
                          </a:solidFill>
                        </a:rPr>
                        <a:t>Redphone</a:t>
                      </a:r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&gt;139f</a:t>
                      </a: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013865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SY-BI</a:t>
                      </a:r>
                    </a:p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(BPM, BLM, TTC/BST)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&gt;47f</a:t>
                      </a: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345879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EN-AA</a:t>
                      </a:r>
                    </a:p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(Access, SMSI, CSAM)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&gt;28f</a:t>
                      </a: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73161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SY-RF</a:t>
                      </a:r>
                    </a:p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(Synchronisation)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&gt;10f</a:t>
                      </a: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873139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EN-EL</a:t>
                      </a:r>
                    </a:p>
                    <a:p>
                      <a:pPr algn="l"/>
                      <a:r>
                        <a:rPr lang="en-GB" sz="1000" i="1" dirty="0">
                          <a:solidFill>
                            <a:srgbClr val="2F2F2F"/>
                          </a:solidFill>
                        </a:rPr>
                        <a:t>(66kV protection)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2F2F2F"/>
                          </a:solidFill>
                        </a:rPr>
                        <a:t>&gt;8f</a:t>
                      </a:r>
                    </a:p>
                  </a:txBody>
                  <a:tcPr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420053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F291725F-906B-7807-47EA-D3D34AF577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47" y="3800253"/>
            <a:ext cx="2781200" cy="2230467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FF15D0A-FF00-866E-36A0-B0AD661D8F0B}"/>
              </a:ext>
            </a:extLst>
          </p:cNvPr>
          <p:cNvSpPr/>
          <p:nvPr/>
        </p:nvSpPr>
        <p:spPr>
          <a:xfrm>
            <a:off x="7072093" y="930275"/>
            <a:ext cx="4711918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Building 777 network displacement</a:t>
            </a:r>
          </a:p>
        </p:txBody>
      </p:sp>
    </p:spTree>
    <p:extLst>
      <p:ext uri="{BB962C8B-B14F-4D97-AF65-F5344CB8AC3E}">
        <p14:creationId xmlns:p14="http://schemas.microsoft.com/office/powerpoint/2010/main" val="3047624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Users – Fibre Monitoring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2024-10-08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Jorge Rodriguez Fernandez | </a:t>
            </a:r>
            <a:r>
              <a:rPr lang="en-GB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059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3"/>
          </p:nvPr>
        </p:nvSpPr>
        <p:spPr>
          <a:xfrm>
            <a:off x="839417" y="1260000"/>
            <a:ext cx="9031750" cy="501606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Fibre Monitoring tool:</a:t>
            </a:r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Live measurement of specific optical fibre links:</a:t>
            </a:r>
          </a:p>
          <a:p>
            <a:pPr marL="1067100" lvl="2" indent="-285750">
              <a:buClr>
                <a:srgbClr val="FF0000"/>
              </a:buClr>
            </a:pPr>
            <a:r>
              <a:rPr lang="en-GB" sz="1300" dirty="0">
                <a:solidFill>
                  <a:srgbClr val="0C377B"/>
                </a:solidFill>
              </a:rPr>
              <a:t>Monitoring of radiation damage (RIA).</a:t>
            </a:r>
          </a:p>
          <a:p>
            <a:pPr marL="1067100" lvl="2" indent="-285750">
              <a:buClr>
                <a:srgbClr val="FF0000"/>
              </a:buClr>
            </a:pPr>
            <a:r>
              <a:rPr lang="en-GB" sz="1300" dirty="0">
                <a:solidFill>
                  <a:srgbClr val="0C377B"/>
                </a:solidFill>
              </a:rPr>
              <a:t>Alerts if broken optical link (with</a:t>
            </a:r>
            <a:r>
              <a:rPr lang="en-GB" sz="1400" dirty="0">
                <a:solidFill>
                  <a:srgbClr val="0C377B"/>
                </a:solidFill>
              </a:rPr>
              <a:t> location of the problem)</a:t>
            </a:r>
            <a:r>
              <a:rPr lang="en-GB" sz="1300" dirty="0">
                <a:solidFill>
                  <a:srgbClr val="0C377B"/>
                </a:solidFill>
              </a:rPr>
              <a:t>.</a:t>
            </a:r>
          </a:p>
          <a:p>
            <a:pPr marL="47625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Important tool that allows:</a:t>
            </a:r>
          </a:p>
          <a:p>
            <a:pPr marL="1082675" lvl="2" indent="-28575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Better understanding of status of the main links. </a:t>
            </a:r>
          </a:p>
          <a:p>
            <a:pPr marL="1082675" lvl="2" indent="-28575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Impact of the radiation by area. </a:t>
            </a:r>
          </a:p>
          <a:p>
            <a:pPr marL="1082675" lvl="2" indent="-28575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Calculation of power budget of new links.</a:t>
            </a:r>
          </a:p>
          <a:p>
            <a:pPr marL="968375" lvl="2" indent="-285750"/>
            <a:endParaRPr lang="en-GB" sz="1900" dirty="0">
              <a:solidFill>
                <a:srgbClr val="0C377B"/>
              </a:solidFill>
            </a:endParaRPr>
          </a:p>
          <a:p>
            <a:pPr marL="968375" lvl="2" indent="-285750"/>
            <a:endParaRPr lang="en-GB" sz="2400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752246" y="3046856"/>
            <a:ext cx="4979711" cy="3160914"/>
            <a:chOff x="2352674" y="2446875"/>
            <a:chExt cx="6235963" cy="375744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/>
            <a:srcRect b="3593"/>
            <a:stretch/>
          </p:blipFill>
          <p:spPr>
            <a:xfrm>
              <a:off x="2352674" y="2446875"/>
              <a:ext cx="6235963" cy="3757443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4287175" y="3883073"/>
              <a:ext cx="45719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464593" y="6111875"/>
              <a:ext cx="57281" cy="5556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46974"/>
            <a:ext cx="2838102" cy="2696569"/>
          </a:xfrm>
          <a:prstGeom prst="rect">
            <a:avLst/>
          </a:prstGeom>
        </p:spPr>
      </p:pic>
      <p:pic>
        <p:nvPicPr>
          <p:cNvPr id="7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05460A54-B0AA-E9E0-FBE5-5298BA6F24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511473" y="3452208"/>
            <a:ext cx="228601" cy="21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DB9785B-BECE-783C-3096-F4C3EF63C6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511473" y="3124200"/>
            <a:ext cx="228600" cy="2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E394602-7830-46B1-A279-FED3AC0296ED}"/>
              </a:ext>
            </a:extLst>
          </p:cNvPr>
          <p:cNvSpPr/>
          <p:nvPr/>
        </p:nvSpPr>
        <p:spPr>
          <a:xfrm>
            <a:off x="3429000" y="5742444"/>
            <a:ext cx="3035065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Monitoring interface</a:t>
            </a:r>
          </a:p>
        </p:txBody>
      </p:sp>
      <p:pic>
        <p:nvPicPr>
          <p:cNvPr id="11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A441A0F0-B201-0D3D-B638-44F51ACD0D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511473" y="3755547"/>
            <a:ext cx="228601" cy="21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71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0B1C25-949A-8569-ADE5-2E68E49D7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60629"/>
            <a:ext cx="6221411" cy="4740146"/>
          </a:xfrm>
        </p:spPr>
        <p:txBody>
          <a:bodyPr/>
          <a:lstStyle/>
          <a:p>
            <a:r>
              <a:rPr lang="en-GB" sz="2000" dirty="0">
                <a:solidFill>
                  <a:srgbClr val="0C377B"/>
                </a:solidFill>
              </a:rPr>
              <a:t>Importance of fibre monitoring:</a:t>
            </a:r>
            <a:endParaRPr lang="en-US" sz="1600" dirty="0">
              <a:solidFill>
                <a:schemeClr val="tx1"/>
              </a:solidFill>
            </a:endParaRPr>
          </a:p>
          <a:p>
            <a:pPr marL="869950" lvl="2" indent="-285750">
              <a:buClr>
                <a:srgbClr val="00B0F0"/>
              </a:buClr>
            </a:pPr>
            <a:r>
              <a:rPr lang="en-GB" sz="1400" dirty="0">
                <a:solidFill>
                  <a:srgbClr val="0C377B"/>
                </a:solidFill>
              </a:rPr>
              <a:t>Radiation Induced Attenuation (RIA)</a:t>
            </a:r>
            <a:endParaRPr lang="en-GB" sz="1400" b="1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b="1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b="1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b="1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endParaRPr lang="en-GB" sz="1400" b="1" dirty="0">
              <a:solidFill>
                <a:schemeClr val="tx1"/>
              </a:solidFill>
            </a:endParaRPr>
          </a:p>
          <a:p>
            <a:pPr marL="368300" indent="0" algn="ctr">
              <a:buNone/>
            </a:pPr>
            <a:r>
              <a:rPr lang="en-GB" sz="1400" b="1" dirty="0">
                <a:solidFill>
                  <a:schemeClr val="tx1"/>
                </a:solidFill>
              </a:rPr>
              <a:t>OFMS monitoring is crucial to identify and locate RIA in existing links and to anticipate equipment transmission failure.</a:t>
            </a:r>
          </a:p>
          <a:p>
            <a:pPr marL="1520825" lvl="3" indent="-285750"/>
            <a:endParaRPr lang="en-GB" sz="1000" dirty="0">
              <a:solidFill>
                <a:schemeClr val="tx1"/>
              </a:solidFill>
            </a:endParaRPr>
          </a:p>
          <a:p>
            <a:pPr lvl="3">
              <a:buClr>
                <a:schemeClr val="accent2"/>
              </a:buClr>
            </a:pPr>
            <a:endParaRPr lang="en-GB" sz="1200" dirty="0">
              <a:solidFill>
                <a:schemeClr val="tx1"/>
              </a:solidFill>
            </a:endParaRPr>
          </a:p>
          <a:p>
            <a:pPr lvl="2">
              <a:buClr>
                <a:schemeClr val="accent2"/>
              </a:buClr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BB4C9-3C2A-7ADA-B339-8186E3456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59372-44EF-1220-C63B-FBA67E1F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CC36D-EAA9-47F1-CBBC-02B83FAC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7C0AE1-403E-5ADD-C34B-6B23AB995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69407"/>
          </a:xfrm>
        </p:spPr>
        <p:txBody>
          <a:bodyPr/>
          <a:lstStyle/>
          <a:p>
            <a:r>
              <a:rPr lang="en-US" dirty="0"/>
              <a:t>CERN Users – Example of RIA monitoring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127DD0-E079-9C28-4D78-448EBD654CD5}"/>
              </a:ext>
            </a:extLst>
          </p:cNvPr>
          <p:cNvSpPr/>
          <p:nvPr/>
        </p:nvSpPr>
        <p:spPr>
          <a:xfrm>
            <a:off x="8174728" y="1819630"/>
            <a:ext cx="25908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OF link trace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837CFB-A8C1-0190-FC92-5A444FFC4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01"/>
          <a:stretch/>
        </p:blipFill>
        <p:spPr>
          <a:xfrm>
            <a:off x="7170159" y="2367828"/>
            <a:ext cx="4599937" cy="2609140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A0300B-8BA0-71C7-990D-2165CE585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436757"/>
            <a:ext cx="3913503" cy="1101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6CBF23D-A8A5-806F-C521-70DD22289569}"/>
              </a:ext>
            </a:extLst>
          </p:cNvPr>
          <p:cNvSpPr txBox="1"/>
          <p:nvPr/>
        </p:nvSpPr>
        <p:spPr>
          <a:xfrm>
            <a:off x="1568780" y="3516271"/>
            <a:ext cx="4281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T. </a:t>
            </a:r>
            <a:r>
              <a:rPr lang="en-GB" sz="1200" i="1" dirty="0" err="1"/>
              <a:t>Allanche</a:t>
            </a:r>
            <a:r>
              <a:rPr lang="en-GB" sz="1200" i="1" dirty="0"/>
              <a:t>, “Effect of high radiation doses (MGy) on light Emitting Diodes and optical glasses”, PhD thesis, 2020.</a:t>
            </a:r>
          </a:p>
        </p:txBody>
      </p:sp>
    </p:spTree>
    <p:extLst>
      <p:ext uri="{BB962C8B-B14F-4D97-AF65-F5344CB8AC3E}">
        <p14:creationId xmlns:p14="http://schemas.microsoft.com/office/powerpoint/2010/main" val="1999343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CERN Users – Database Synchronization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762001" y="1295401"/>
            <a:ext cx="5638799" cy="4876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C377B"/>
                </a:solidFill>
              </a:rPr>
              <a:t>Data synchronization with IT-CS: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Allows to share a common cable infrastructure. 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Data is coherent in both databases and up to date. 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Data is complemental and redundant.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Simplifies preparation of deployment projects. </a:t>
            </a:r>
          </a:p>
          <a:p>
            <a:pPr lvl="4"/>
            <a:endParaRPr lang="en-US" sz="1400" dirty="0"/>
          </a:p>
          <a:p>
            <a:pPr lvl="4"/>
            <a:endParaRPr lang="en-US" sz="2000" dirty="0"/>
          </a:p>
          <a:p>
            <a:r>
              <a:rPr lang="en-GB" sz="2000" b="1" dirty="0"/>
              <a:t>To ensure data quality, strict rules have been implemented in the synchronization process:</a:t>
            </a:r>
          </a:p>
          <a:p>
            <a:pPr lvl="1">
              <a:buClr>
                <a:srgbClr val="00B0F0"/>
              </a:buClr>
            </a:pPr>
            <a:r>
              <a:rPr lang="en-GB" sz="1400" dirty="0"/>
              <a:t>E.g.: The creation of cable and fibre data is permitted exclusively in NETGEO.</a:t>
            </a:r>
          </a:p>
        </p:txBody>
      </p:sp>
      <p:pic>
        <p:nvPicPr>
          <p:cNvPr id="11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3CE7D3BB-04ED-C319-7FFC-FF9339CDAF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9200" y="2143194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6125E5D3-1990-BBB7-9B9D-098103CA0D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9200" y="2457125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07A80F52-751A-FEE4-0A9B-3EF8E4B0D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9200" y="2743200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613F116F-7435-C234-79D3-5265EC5040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218942" y="1817678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F726F1-F9FB-A2E7-4030-D9D173B109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097" b="47482"/>
          <a:stretch/>
        </p:blipFill>
        <p:spPr>
          <a:xfrm>
            <a:off x="6754783" y="1540789"/>
            <a:ext cx="4816604" cy="169775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16EA1BA-B79F-4D63-7C10-993C9FA9A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594" y="3761023"/>
            <a:ext cx="5302980" cy="2312463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F9167FD-A4F4-8A30-9EED-5DCE56F6EDFC}"/>
              </a:ext>
            </a:extLst>
          </p:cNvPr>
          <p:cNvSpPr/>
          <p:nvPr/>
        </p:nvSpPr>
        <p:spPr>
          <a:xfrm>
            <a:off x="6646701" y="3385089"/>
            <a:ext cx="503276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E.g.: Cable CSDB propagated from NETGEO</a:t>
            </a:r>
          </a:p>
        </p:txBody>
      </p:sp>
    </p:spTree>
    <p:extLst>
      <p:ext uri="{BB962C8B-B14F-4D97-AF65-F5344CB8AC3E}">
        <p14:creationId xmlns:p14="http://schemas.microsoft.com/office/powerpoint/2010/main" val="409725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F0BF-4919-CC17-0CA7-AA7D50D3B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OFMS Evolution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 dirty="0"/>
              <a:t>2022-02-16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 sz="1200" dirty="0"/>
              <a:t>Jorge Rodriguez Fernandez -</a:t>
            </a:r>
            <a:r>
              <a:rPr lang="en-US" dirty="0"/>
              <a:t>OFMS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066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BB6BBF-2163-3143-1A44-E44E3184AD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6ED37-D94A-48CA-C0F2-F28A0872336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88133-8D4E-E96B-A316-5358258A3B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E2B1E-AD4A-49DD-72E6-E3C7DAFEA6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491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E1CF47-B43D-E90F-F21F-1FF3334C7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04993"/>
            <a:ext cx="6642130" cy="4695782"/>
          </a:xfrm>
        </p:spPr>
        <p:txBody>
          <a:bodyPr/>
          <a:lstStyle/>
          <a:p>
            <a:pPr marL="323850" indent="-285750">
              <a:buClr>
                <a:schemeClr val="tx1"/>
              </a:buClr>
            </a:pPr>
            <a:r>
              <a:rPr lang="en-GB" sz="2000" dirty="0">
                <a:solidFill>
                  <a:srgbClr val="0C377B"/>
                </a:solidFill>
              </a:rPr>
              <a:t>Some users are registering their optical fibre components in different databases (EAM, </a:t>
            </a:r>
            <a:r>
              <a:rPr lang="en-GB" sz="2000" dirty="0" err="1">
                <a:solidFill>
                  <a:srgbClr val="0C377B"/>
                </a:solidFill>
              </a:rPr>
              <a:t>LayoutDB</a:t>
            </a:r>
            <a:r>
              <a:rPr lang="en-GB" sz="2000" dirty="0">
                <a:solidFill>
                  <a:srgbClr val="0C377B"/>
                </a:solidFill>
              </a:rPr>
              <a:t>, GIS, …):</a:t>
            </a:r>
          </a:p>
          <a:p>
            <a:pPr marL="673250" lvl="1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Redundant information.</a:t>
            </a:r>
          </a:p>
          <a:p>
            <a:pPr marL="673250" lvl="1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Not necessarily accurate information.</a:t>
            </a:r>
          </a:p>
          <a:p>
            <a:pPr marL="673250" lvl="1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Misuse of resources.</a:t>
            </a:r>
          </a:p>
          <a:p>
            <a:pPr marL="285750" indent="-285750">
              <a:buClr>
                <a:schemeClr val="tx1"/>
              </a:buClr>
            </a:pPr>
            <a:r>
              <a:rPr lang="en-GB" sz="2000" dirty="0">
                <a:solidFill>
                  <a:srgbClr val="0C377B"/>
                </a:solidFill>
              </a:rPr>
              <a:t>Possible improvement: synchronisation with OFMS database</a:t>
            </a:r>
            <a:r>
              <a:rPr lang="en-GB" sz="1900" dirty="0">
                <a:solidFill>
                  <a:srgbClr val="0C377B"/>
                </a:solidFill>
              </a:rPr>
              <a:t>:</a:t>
            </a: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Information can be automatically shared after registration in NETGEO. </a:t>
            </a: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Modifications can be automatically propagated to all databases. </a:t>
            </a:r>
          </a:p>
          <a:p>
            <a:pPr marL="831850" lvl="2" indent="-285750" algn="ctr">
              <a:buClr>
                <a:schemeClr val="accent2"/>
              </a:buClr>
            </a:pPr>
            <a:endParaRPr lang="en-GB" sz="1700" dirty="0">
              <a:solidFill>
                <a:srgbClr val="0C377B"/>
              </a:solidFill>
            </a:endParaRPr>
          </a:p>
          <a:p>
            <a:pPr marL="323850" lvl="1" indent="0" algn="ctr">
              <a:buNone/>
            </a:pPr>
            <a:r>
              <a:rPr lang="en-GB" sz="2000" b="1" dirty="0">
                <a:solidFill>
                  <a:srgbClr val="0C377B"/>
                </a:solidFill>
              </a:rPr>
              <a:t>A study on how to synchronize OFMS and other CERN databases is on-going.</a:t>
            </a:r>
          </a:p>
          <a:p>
            <a:pPr lvl="1"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6D6A4-4E01-7587-0621-3A672AAE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6ADF1-8A15-9940-7AEF-76391507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AF3E2-7D05-297B-9FA5-46066E368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E38E13-5B61-7550-220C-67ADB989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OFMS Evolution – Improve Integration at CERN</a:t>
            </a:r>
            <a:endParaRPr lang="en-GB" dirty="0"/>
          </a:p>
        </p:txBody>
      </p:sp>
      <p:pic>
        <p:nvPicPr>
          <p:cNvPr id="7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97F9E3EB-5E1B-ACD9-7311-9F58556A37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879389" y="4211871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FBCDB9EE-E28C-5076-31FC-CA64299A2F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879389" y="4545851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5D6C4AA-8E28-1B80-2E00-359AF0A7C2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0515" y="1504993"/>
            <a:ext cx="3600000" cy="23867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ECDAA7A-DA32-1825-CF94-8BD3263984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10" y="2564819"/>
            <a:ext cx="3600000" cy="198103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8374C22-3B0B-C261-6A54-C7B909908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0456" y="3986012"/>
            <a:ext cx="3600000" cy="1984977"/>
          </a:xfrm>
          <a:prstGeom prst="rect">
            <a:avLst/>
          </a:prstGeom>
        </p:spPr>
      </p:pic>
      <p:sp>
        <p:nvSpPr>
          <p:cNvPr id="32" name="TextBox 1">
            <a:extLst>
              <a:ext uri="{FF2B5EF4-FFF2-40B4-BE49-F238E27FC236}">
                <a16:creationId xmlns:a16="http://schemas.microsoft.com/office/drawing/2014/main" id="{AEB1A6C8-A67B-A2F3-1215-A646A4F9A5EA}"/>
              </a:ext>
            </a:extLst>
          </p:cNvPr>
          <p:cNvSpPr txBox="1"/>
          <p:nvPr/>
        </p:nvSpPr>
        <p:spPr>
          <a:xfrm>
            <a:off x="9372600" y="1209491"/>
            <a:ext cx="1296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rgbClr val="C00000"/>
                </a:solidFill>
              </a:rPr>
              <a:t>EAM</a:t>
            </a: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id="{29F1B3F5-7FFC-0182-3BB6-7001B14FB004}"/>
              </a:ext>
            </a:extLst>
          </p:cNvPr>
          <p:cNvSpPr txBox="1"/>
          <p:nvPr/>
        </p:nvSpPr>
        <p:spPr>
          <a:xfrm>
            <a:off x="10426779" y="2276808"/>
            <a:ext cx="1397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rgbClr val="C00000"/>
                </a:solidFill>
              </a:rPr>
              <a:t>LayoutDB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DBD9A6-B9BD-A1AD-2DCB-C1A540C3CBD3}"/>
              </a:ext>
            </a:extLst>
          </p:cNvPr>
          <p:cNvSpPr txBox="1"/>
          <p:nvPr/>
        </p:nvSpPr>
        <p:spPr>
          <a:xfrm>
            <a:off x="10822934" y="3713643"/>
            <a:ext cx="10371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rgbClr val="C00000"/>
                </a:solidFill>
              </a:rPr>
              <a:t>GIS</a:t>
            </a:r>
          </a:p>
        </p:txBody>
      </p:sp>
    </p:spTree>
    <p:extLst>
      <p:ext uri="{BB962C8B-B14F-4D97-AF65-F5344CB8AC3E}">
        <p14:creationId xmlns:p14="http://schemas.microsoft.com/office/powerpoint/2010/main" val="8170763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6D6A4-4E01-7587-0621-3A672AAE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6ADF1-8A15-9940-7AEF-76391507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AF3E2-7D05-297B-9FA5-46066E368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E38E13-5B61-7550-220C-67ADB989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OFMS Evolution – Improve Integration at CERN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C3ECEC-309F-43F4-80C8-C5D11EFB10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52" t="20727" r="13432" b="17041"/>
          <a:stretch/>
        </p:blipFill>
        <p:spPr>
          <a:xfrm>
            <a:off x="2400613" y="4038601"/>
            <a:ext cx="3600563" cy="208832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534BDF3-7BBE-62FE-C495-5DFF4C3A9255}"/>
              </a:ext>
            </a:extLst>
          </p:cNvPr>
          <p:cNvSpPr/>
          <p:nvPr/>
        </p:nvSpPr>
        <p:spPr>
          <a:xfrm>
            <a:off x="1176283" y="5082764"/>
            <a:ext cx="2259012" cy="6699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LayoutDB</a:t>
            </a:r>
            <a:r>
              <a:rPr lang="en-US" b="1" dirty="0">
                <a:solidFill>
                  <a:schemeClr val="tx1"/>
                </a:solidFill>
              </a:rPr>
              <a:t> link representation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0EFAE3F-B45F-9486-05AE-307FE9869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sz="2000" dirty="0">
                <a:solidFill>
                  <a:srgbClr val="0C377B"/>
                </a:solidFill>
              </a:rPr>
              <a:t>Equipment and optical links being created in </a:t>
            </a:r>
            <a:r>
              <a:rPr lang="en-GB" sz="2000" dirty="0" err="1">
                <a:solidFill>
                  <a:srgbClr val="0C377B"/>
                </a:solidFill>
              </a:rPr>
              <a:t>LayoutDB</a:t>
            </a:r>
            <a:r>
              <a:rPr lang="en-GB" sz="2000" dirty="0">
                <a:solidFill>
                  <a:srgbClr val="0C377B"/>
                </a:solidFill>
              </a:rPr>
              <a:t>.</a:t>
            </a:r>
          </a:p>
          <a:p>
            <a:r>
              <a:rPr lang="en-GB" sz="2000" b="1" dirty="0">
                <a:solidFill>
                  <a:srgbClr val="0C377B"/>
                </a:solidFill>
              </a:rPr>
              <a:t>Possible improvement: </a:t>
            </a:r>
            <a:r>
              <a:rPr lang="en-GB" sz="2000" dirty="0">
                <a:solidFill>
                  <a:srgbClr val="0C377B"/>
                </a:solidFill>
              </a:rPr>
              <a:t>synchronisation with OFMS database</a:t>
            </a:r>
            <a:endParaRPr lang="en-GB" sz="2000" b="1" dirty="0">
              <a:solidFill>
                <a:srgbClr val="0C377B"/>
              </a:solidFill>
            </a:endParaRP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Optical links automatically available in </a:t>
            </a:r>
            <a:r>
              <a:rPr lang="en-GB" sz="1400" dirty="0" err="1">
                <a:solidFill>
                  <a:srgbClr val="0C377B"/>
                </a:solidFill>
              </a:rPr>
              <a:t>LayoutDB</a:t>
            </a:r>
            <a:r>
              <a:rPr lang="en-GB" sz="1400" dirty="0">
                <a:solidFill>
                  <a:srgbClr val="0C377B"/>
                </a:solidFill>
              </a:rPr>
              <a:t> after implementation.</a:t>
            </a: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Sharing of information regarding system/user.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B17994-3AF7-8970-F676-E2B62B3F64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76" r="13355" b="9248"/>
          <a:stretch/>
        </p:blipFill>
        <p:spPr>
          <a:xfrm>
            <a:off x="6450010" y="1730757"/>
            <a:ext cx="2924257" cy="33317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82D670-1DD4-7652-45FD-88B6BA6417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855"/>
          <a:stretch/>
        </p:blipFill>
        <p:spPr>
          <a:xfrm>
            <a:off x="8830073" y="2883580"/>
            <a:ext cx="2925967" cy="32124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8FE82C4-CD5D-702D-7E15-724BB129AB4A}"/>
              </a:ext>
            </a:extLst>
          </p:cNvPr>
          <p:cNvSpPr/>
          <p:nvPr/>
        </p:nvSpPr>
        <p:spPr>
          <a:xfrm>
            <a:off x="7405078" y="1346296"/>
            <a:ext cx="12954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LayoutDB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B53242E-F362-9C4A-3CB0-8D0D88675489}"/>
              </a:ext>
            </a:extLst>
          </p:cNvPr>
          <p:cNvSpPr/>
          <p:nvPr/>
        </p:nvSpPr>
        <p:spPr>
          <a:xfrm>
            <a:off x="9728277" y="2518455"/>
            <a:ext cx="12954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</a:rPr>
              <a:t>NETGEO</a:t>
            </a:r>
          </a:p>
        </p:txBody>
      </p:sp>
      <p:pic>
        <p:nvPicPr>
          <p:cNvPr id="1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F6E26CAF-E043-9646-9115-CD095517F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03136" y="3142925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D46633AB-D58D-A78F-1133-E76AA2C0A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03136" y="3621751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7858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B9D5D6-A810-DB9D-937E-DC5CF797F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965" y="1695845"/>
            <a:ext cx="5855838" cy="377786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E1CF47-B43D-E90F-F21F-1FF3334C7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63551" cy="46085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Existing GIS layer showing IT trunks:</a:t>
            </a:r>
          </a:p>
          <a:p>
            <a:pPr marL="571500" lvl="1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Only part of FO infrastructure (only cables used by IT and connected to IT Star Point).</a:t>
            </a:r>
          </a:p>
          <a:p>
            <a:pPr marL="571500" lvl="1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Information not reliable (obsolete cables included).</a:t>
            </a:r>
          </a:p>
          <a:p>
            <a:pPr marL="285750" lvl="1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accent2"/>
              </a:buClr>
            </a:pPr>
            <a:endParaRPr lang="en-GB" sz="2000" b="1" dirty="0">
              <a:solidFill>
                <a:srgbClr val="0C377B"/>
              </a:solidFill>
            </a:endParaRPr>
          </a:p>
          <a:p>
            <a:pPr marL="285750" lvl="1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chemeClr val="tx1"/>
              </a:buClr>
            </a:pPr>
            <a:r>
              <a:rPr lang="en-GB" sz="2000" b="1" dirty="0">
                <a:solidFill>
                  <a:srgbClr val="0C377B"/>
                </a:solidFill>
              </a:rPr>
              <a:t>Possible improvement: change source of information for OFMS database.</a:t>
            </a: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Cables connected to any type of rack*. </a:t>
            </a:r>
          </a:p>
          <a:p>
            <a:pPr marL="831850" lvl="2" indent="-285750">
              <a:buClr>
                <a:schemeClr val="accent2"/>
              </a:buClr>
            </a:pPr>
            <a:r>
              <a:rPr lang="en-GB" sz="1400" dirty="0">
                <a:solidFill>
                  <a:srgbClr val="0C377B"/>
                </a:solidFill>
              </a:rPr>
              <a:t>Extra data can be added to the information layer.</a:t>
            </a:r>
          </a:p>
          <a:p>
            <a:pPr marL="0" indent="0">
              <a:buClr>
                <a:schemeClr val="accent2"/>
              </a:buClr>
              <a:buNone/>
            </a:pPr>
            <a:endParaRPr lang="en-GB" sz="1900" dirty="0">
              <a:solidFill>
                <a:srgbClr val="0C377B"/>
              </a:solidFill>
            </a:endParaRPr>
          </a:p>
          <a:p>
            <a:pPr marL="571500" lvl="1" indent="-285750">
              <a:buClr>
                <a:schemeClr val="accent2"/>
              </a:buClr>
            </a:pPr>
            <a:endParaRPr lang="en-GB" sz="1600" dirty="0">
              <a:solidFill>
                <a:srgbClr val="0C377B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C377B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0C377B"/>
              </a:solidFill>
            </a:endParaRPr>
          </a:p>
          <a:p>
            <a:pPr lvl="1"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6D6A4-4E01-7587-0621-3A672AAE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6ADF1-8A15-9940-7AEF-76391507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AF3E2-7D05-297B-9FA5-46066E368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E38E13-5B61-7550-220C-67ADB989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OFMS Evolution – Improve Integration at CERN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534BDF3-7BBE-62FE-C495-5DFF4C3A9255}"/>
              </a:ext>
            </a:extLst>
          </p:cNvPr>
          <p:cNvSpPr/>
          <p:nvPr/>
        </p:nvSpPr>
        <p:spPr>
          <a:xfrm>
            <a:off x="7239000" y="1207982"/>
            <a:ext cx="3510407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GIS cable representation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A0807-6DF8-47FC-D357-2899F4F08159}"/>
              </a:ext>
            </a:extLst>
          </p:cNvPr>
          <p:cNvSpPr txBox="1"/>
          <p:nvPr/>
        </p:nvSpPr>
        <p:spPr>
          <a:xfrm>
            <a:off x="6934200" y="5981188"/>
            <a:ext cx="50049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 algn="r">
              <a:buClrTx/>
            </a:pPr>
            <a:r>
              <a:rPr lang="en-US" sz="12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*As long as rack registered in GIS.</a:t>
            </a:r>
            <a:endParaRPr lang="en-US" sz="1200" i="1" dirty="0">
              <a:solidFill>
                <a:schemeClr val="tx1">
                  <a:lumMod val="60000"/>
                  <a:lumOff val="40000"/>
                </a:schemeClr>
              </a:solidFill>
              <a:cs typeface="+mn-cs"/>
            </a:endParaRPr>
          </a:p>
        </p:txBody>
      </p:sp>
      <p:pic>
        <p:nvPicPr>
          <p:cNvPr id="13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F64CCC8F-64B0-D6DB-4A0E-A3C458250D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20578" y="4221892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BAF0D02A-0E4D-7014-6A35-0305BD491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20578" y="4507967"/>
            <a:ext cx="220980" cy="2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5154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F0BF-4919-CC17-0CA7-AA7D50D3B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 dirty="0"/>
              <a:t>2022-02-16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 sz="1200" dirty="0"/>
              <a:t>Jorge Rodriguez Fernandez -</a:t>
            </a:r>
            <a:r>
              <a:rPr lang="en-US" dirty="0"/>
              <a:t>OFMS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75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211C29-261F-2C9A-5F5C-9DFEC4422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0C377B"/>
                </a:solidFill>
              </a:rPr>
              <a:t>The Optical Fibre Management System (OFMS) has proven to be a critical tool for efficiently managing CERN's extensive fibre optics infrastructure:</a:t>
            </a:r>
          </a:p>
          <a:p>
            <a:pPr marL="57150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It has significantly enhanced the EN-EL-FO working method by streamlining the processes of installation, maintenance, and consolidation, all while improving communication with contractors and CERN users.</a:t>
            </a:r>
          </a:p>
          <a:p>
            <a:r>
              <a:rPr lang="en-GB" sz="2000" dirty="0">
                <a:solidFill>
                  <a:srgbClr val="0C377B"/>
                </a:solidFill>
              </a:rPr>
              <a:t>The system's key contributions include:</a:t>
            </a:r>
          </a:p>
          <a:p>
            <a:pPr lvl="2">
              <a:buClr>
                <a:schemeClr val="accent2"/>
              </a:buClr>
            </a:pPr>
            <a:r>
              <a:rPr lang="en-GB" sz="1400" b="1" dirty="0">
                <a:solidFill>
                  <a:srgbClr val="0C377B"/>
                </a:solidFill>
              </a:rPr>
              <a:t>Centralization and Standardization: </a:t>
            </a:r>
            <a:r>
              <a:rPr lang="en-GB" sz="1400" dirty="0">
                <a:solidFill>
                  <a:srgbClr val="0C377B"/>
                </a:solidFill>
              </a:rPr>
              <a:t>OFMS consolidates all fibre optics information into a single database, providing a standardized approach to managing installations and updates.</a:t>
            </a:r>
            <a:r>
              <a:rPr lang="en-GB" sz="1400" dirty="0"/>
              <a:t> </a:t>
            </a:r>
          </a:p>
          <a:p>
            <a:pPr lvl="2">
              <a:buClr>
                <a:schemeClr val="accent2"/>
              </a:buClr>
            </a:pPr>
            <a:r>
              <a:rPr lang="en-GB" sz="1400" b="1" dirty="0">
                <a:solidFill>
                  <a:srgbClr val="0C377B"/>
                </a:solidFill>
              </a:rPr>
              <a:t>Enhanced Traceability and Monitoring: </a:t>
            </a:r>
            <a:r>
              <a:rPr lang="en-GB" sz="1400" dirty="0">
                <a:solidFill>
                  <a:srgbClr val="0C377B"/>
                </a:solidFill>
              </a:rPr>
              <a:t>CERN users now enjoy improved traceability of their fibre optic links, allowing for quicker installation preparation, fault diagnosis and replacement of components. This reduces downtime and ensures faster problem resolution. </a:t>
            </a:r>
          </a:p>
          <a:p>
            <a:pPr lvl="2">
              <a:buClr>
                <a:schemeClr val="accent2"/>
              </a:buClr>
            </a:pPr>
            <a:r>
              <a:rPr lang="en-GB" sz="1400" b="1" dirty="0">
                <a:solidFill>
                  <a:srgbClr val="0C377B"/>
                </a:solidFill>
              </a:rPr>
              <a:t>Integration with CERN Databases: </a:t>
            </a:r>
            <a:r>
              <a:rPr lang="en-GB" sz="1400" dirty="0">
                <a:solidFill>
                  <a:srgbClr val="0C377B"/>
                </a:solidFill>
              </a:rPr>
              <a:t>Ongoing synchronization with other CERN systems, such as CSDB, further increases data accuracy and reduces registration redundancy.</a:t>
            </a:r>
          </a:p>
          <a:p>
            <a:pPr lvl="2">
              <a:buClr>
                <a:schemeClr val="accent2"/>
              </a:buClr>
            </a:pPr>
            <a:r>
              <a:rPr lang="en-GB" sz="1400" b="1" dirty="0">
                <a:solidFill>
                  <a:srgbClr val="0C377B"/>
                </a:solidFill>
              </a:rPr>
              <a:t>Future Developments: </a:t>
            </a:r>
            <a:r>
              <a:rPr lang="en-GB" sz="1400" dirty="0">
                <a:solidFill>
                  <a:srgbClr val="0C377B"/>
                </a:solidFill>
              </a:rPr>
              <a:t>Open it to broader CERN user groups will make the system more accessible, providing even greater integration across CERN’s systems.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E16EF0-6DA6-D968-0328-952289B70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4F1E72A-74A9-2D2D-9657-C186C828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651DDC-073B-B8B8-9D50-BE61FB39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980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IT server implementation</a:t>
            </a:r>
            <a:endParaRPr lang="fr-FR" dirty="0"/>
          </a:p>
        </p:txBody>
      </p:sp>
      <p:sp>
        <p:nvSpPr>
          <p:cNvPr id="8" name="Flowchart: Multidocument 7">
            <a:extLst>
              <a:ext uri="{FF2B5EF4-FFF2-40B4-BE49-F238E27FC236}">
                <a16:creationId xmlns:a16="http://schemas.microsoft.com/office/drawing/2014/main" id="{845CD71B-BC6D-09BC-FE37-DCF342BDF3B8}"/>
              </a:ext>
            </a:extLst>
          </p:cNvPr>
          <p:cNvSpPr/>
          <p:nvPr/>
        </p:nvSpPr>
        <p:spPr>
          <a:xfrm>
            <a:off x="8669414" y="4227187"/>
            <a:ext cx="1445324" cy="1025911"/>
          </a:xfrm>
          <a:prstGeom prst="flowChartMultidocumen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Local </a:t>
            </a:r>
            <a:r>
              <a:rPr lang="es-ES" sz="1200" dirty="0" err="1"/>
              <a:t>client</a:t>
            </a:r>
            <a:endParaRPr lang="en-GB" sz="12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2F201F-1356-C470-5BDC-3C0A4EACBF8C}"/>
              </a:ext>
            </a:extLst>
          </p:cNvPr>
          <p:cNvSpPr/>
          <p:nvPr/>
        </p:nvSpPr>
        <p:spPr>
          <a:xfrm>
            <a:off x="2705927" y="4440377"/>
            <a:ext cx="4523996" cy="59953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NETGEO2 Application server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C8E3BF-7617-768D-CD27-1B2A3075C9CB}"/>
              </a:ext>
            </a:extLst>
          </p:cNvPr>
          <p:cNvSpPr/>
          <p:nvPr/>
        </p:nvSpPr>
        <p:spPr>
          <a:xfrm>
            <a:off x="5017541" y="3250921"/>
            <a:ext cx="1023975" cy="89904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NETGEO PROD Web Server</a:t>
            </a:r>
            <a:endParaRPr lang="en-GB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CA627D0-36F6-94AA-FD56-892172AF0FCA}"/>
              </a:ext>
            </a:extLst>
          </p:cNvPr>
          <p:cNvSpPr/>
          <p:nvPr/>
        </p:nvSpPr>
        <p:spPr>
          <a:xfrm>
            <a:off x="4014024" y="5194415"/>
            <a:ext cx="1907801" cy="4086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bg1"/>
                </a:solidFill>
              </a:rPr>
              <a:t>NETGEO2 Licence Server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5" name="Flowchart: Multidocument 24">
            <a:extLst>
              <a:ext uri="{FF2B5EF4-FFF2-40B4-BE49-F238E27FC236}">
                <a16:creationId xmlns:a16="http://schemas.microsoft.com/office/drawing/2014/main" id="{C7E3E8D4-B511-1837-BE74-4F659D156B1E}"/>
              </a:ext>
            </a:extLst>
          </p:cNvPr>
          <p:cNvSpPr/>
          <p:nvPr/>
        </p:nvSpPr>
        <p:spPr>
          <a:xfrm>
            <a:off x="8716661" y="3113133"/>
            <a:ext cx="1293542" cy="1025911"/>
          </a:xfrm>
          <a:prstGeom prst="flowChartMultidocumen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Online Client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523B27-979A-9D45-9C9F-E3E0E7C2A455}"/>
              </a:ext>
            </a:extLst>
          </p:cNvPr>
          <p:cNvSpPr txBox="1"/>
          <p:nvPr/>
        </p:nvSpPr>
        <p:spPr>
          <a:xfrm>
            <a:off x="3958182" y="1469478"/>
            <a:ext cx="1906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IT technical infrastructure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8791039-D635-3E66-BCDB-0D6921F71BBA}"/>
              </a:ext>
            </a:extLst>
          </p:cNvPr>
          <p:cNvCxnSpPr>
            <a:cxnSpLocks/>
            <a:stCxn id="22" idx="3"/>
            <a:endCxn id="8" idx="1"/>
          </p:cNvCxnSpPr>
          <p:nvPr/>
        </p:nvCxnSpPr>
        <p:spPr>
          <a:xfrm flipV="1">
            <a:off x="7229923" y="4740143"/>
            <a:ext cx="1439491" cy="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Magnetic Disk 27">
            <a:extLst>
              <a:ext uri="{FF2B5EF4-FFF2-40B4-BE49-F238E27FC236}">
                <a16:creationId xmlns:a16="http://schemas.microsoft.com/office/drawing/2014/main" id="{8A02419E-5BEF-5C13-896B-B1BA197C5D89}"/>
              </a:ext>
            </a:extLst>
          </p:cNvPr>
          <p:cNvSpPr/>
          <p:nvPr/>
        </p:nvSpPr>
        <p:spPr>
          <a:xfrm>
            <a:off x="5611647" y="1820503"/>
            <a:ext cx="1000955" cy="781209"/>
          </a:xfrm>
          <a:prstGeom prst="flowChartMagneticDisk">
            <a:avLst/>
          </a:prstGeom>
          <a:solidFill>
            <a:srgbClr val="FF9933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/>
              <a:t>Oracle CERN</a:t>
            </a:r>
          </a:p>
          <a:p>
            <a:pPr algn="ctr"/>
            <a:r>
              <a:rPr lang="es-ES" sz="800" dirty="0" err="1"/>
              <a:t>Database</a:t>
            </a:r>
            <a:r>
              <a:rPr lang="es-ES" sz="800" dirty="0"/>
              <a:t> Server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C81B8F-B2D3-25A8-B0F3-E1E8CCB9FBCB}"/>
              </a:ext>
            </a:extLst>
          </p:cNvPr>
          <p:cNvSpPr txBox="1"/>
          <p:nvPr/>
        </p:nvSpPr>
        <p:spPr>
          <a:xfrm>
            <a:off x="5728226" y="1523750"/>
            <a:ext cx="776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600" dirty="0"/>
          </a:p>
          <a:p>
            <a:r>
              <a:rPr lang="fr-FR" sz="1600" dirty="0">
                <a:solidFill>
                  <a:schemeClr val="bg1"/>
                </a:solidFill>
              </a:rPr>
              <a:t>PROD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0" name="Flowchart: Magnetic Disk 29">
            <a:extLst>
              <a:ext uri="{FF2B5EF4-FFF2-40B4-BE49-F238E27FC236}">
                <a16:creationId xmlns:a16="http://schemas.microsoft.com/office/drawing/2014/main" id="{59A74D2F-F570-FC7B-A854-64A87EA720F6}"/>
              </a:ext>
            </a:extLst>
          </p:cNvPr>
          <p:cNvSpPr/>
          <p:nvPr/>
        </p:nvSpPr>
        <p:spPr>
          <a:xfrm>
            <a:off x="2691399" y="1812635"/>
            <a:ext cx="1000955" cy="781209"/>
          </a:xfrm>
          <a:prstGeom prst="flowChartMagneticDisk">
            <a:avLst/>
          </a:prstGeom>
          <a:solidFill>
            <a:srgbClr val="FF9933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/>
              <a:t>Oracle CERN</a:t>
            </a:r>
          </a:p>
          <a:p>
            <a:pPr algn="ctr"/>
            <a:r>
              <a:rPr lang="es-ES" sz="800" dirty="0" err="1"/>
              <a:t>Database</a:t>
            </a:r>
            <a:r>
              <a:rPr lang="es-ES" sz="800" dirty="0"/>
              <a:t> Server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CAF2F3-2BC8-2833-D9DF-1C5033EA81BF}"/>
              </a:ext>
            </a:extLst>
          </p:cNvPr>
          <p:cNvSpPr txBox="1"/>
          <p:nvPr/>
        </p:nvSpPr>
        <p:spPr>
          <a:xfrm>
            <a:off x="2850374" y="1523750"/>
            <a:ext cx="707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600" dirty="0"/>
          </a:p>
          <a:p>
            <a:r>
              <a:rPr lang="fr-FR" sz="1600" dirty="0">
                <a:solidFill>
                  <a:schemeClr val="bg1"/>
                </a:solidFill>
              </a:rPr>
              <a:t>TEST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2" name="Flowchart: Magnetic Disk 31">
            <a:extLst>
              <a:ext uri="{FF2B5EF4-FFF2-40B4-BE49-F238E27FC236}">
                <a16:creationId xmlns:a16="http://schemas.microsoft.com/office/drawing/2014/main" id="{1CF807CC-0004-9178-AB51-B4B16D609E33}"/>
              </a:ext>
            </a:extLst>
          </p:cNvPr>
          <p:cNvSpPr/>
          <p:nvPr/>
        </p:nvSpPr>
        <p:spPr>
          <a:xfrm>
            <a:off x="3840498" y="1823554"/>
            <a:ext cx="1000955" cy="781209"/>
          </a:xfrm>
          <a:prstGeom prst="flowChartMagneticDisk">
            <a:avLst/>
          </a:prstGeom>
          <a:solidFill>
            <a:srgbClr val="FF9933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dirty="0"/>
              <a:t>Oracle CERN</a:t>
            </a:r>
          </a:p>
          <a:p>
            <a:pPr algn="ctr"/>
            <a:r>
              <a:rPr lang="es-ES" sz="800" dirty="0" err="1"/>
              <a:t>Database</a:t>
            </a:r>
            <a:r>
              <a:rPr lang="es-ES" sz="800" dirty="0"/>
              <a:t> Server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9774E7-0430-BAFA-0935-005234C6A7A4}"/>
              </a:ext>
            </a:extLst>
          </p:cNvPr>
          <p:cNvSpPr txBox="1"/>
          <p:nvPr/>
        </p:nvSpPr>
        <p:spPr>
          <a:xfrm>
            <a:off x="4049441" y="1520247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600" dirty="0"/>
          </a:p>
          <a:p>
            <a:r>
              <a:rPr lang="fr-FR" sz="1600" dirty="0">
                <a:solidFill>
                  <a:schemeClr val="bg1"/>
                </a:solidFill>
              </a:rPr>
              <a:t>DEV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9452B6B-35AA-D936-7188-A3F1A2A583DE}"/>
              </a:ext>
            </a:extLst>
          </p:cNvPr>
          <p:cNvSpPr/>
          <p:nvPr/>
        </p:nvSpPr>
        <p:spPr>
          <a:xfrm>
            <a:off x="2207568" y="1320580"/>
            <a:ext cx="5677567" cy="4558274"/>
          </a:xfrm>
          <a:prstGeom prst="round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2E12695-B71B-2552-9B39-A166E27CF828}"/>
              </a:ext>
            </a:extLst>
          </p:cNvPr>
          <p:cNvSpPr/>
          <p:nvPr/>
        </p:nvSpPr>
        <p:spPr>
          <a:xfrm>
            <a:off x="6173275" y="3250921"/>
            <a:ext cx="1023975" cy="89904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NETGEO Online Web Server</a:t>
            </a:r>
            <a:endParaRPr lang="en-GB" sz="12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DF1F8D6-661C-0155-BD10-8427117B1F05}"/>
              </a:ext>
            </a:extLst>
          </p:cNvPr>
          <p:cNvSpPr/>
          <p:nvPr/>
        </p:nvSpPr>
        <p:spPr>
          <a:xfrm>
            <a:off x="2673253" y="3242082"/>
            <a:ext cx="1023975" cy="89904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NETGEO TEST Web Server</a:t>
            </a:r>
            <a:endParaRPr lang="en-GB" sz="1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846DE5C-7A13-9188-6ABA-E30E49064902}"/>
              </a:ext>
            </a:extLst>
          </p:cNvPr>
          <p:cNvSpPr/>
          <p:nvPr/>
        </p:nvSpPr>
        <p:spPr>
          <a:xfrm>
            <a:off x="3828987" y="3240002"/>
            <a:ext cx="1023975" cy="89904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/>
              <a:t>NETGEO DEV Web Server</a:t>
            </a:r>
            <a:endParaRPr lang="en-GB" sz="12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BC66B69-5F34-CDE9-2F49-FBFA34489725}"/>
              </a:ext>
            </a:extLst>
          </p:cNvPr>
          <p:cNvCxnSpPr>
            <a:stCxn id="30" idx="3"/>
            <a:endCxn id="36" idx="0"/>
          </p:cNvCxnSpPr>
          <p:nvPr/>
        </p:nvCxnSpPr>
        <p:spPr>
          <a:xfrm flipH="1">
            <a:off x="3185241" y="2593844"/>
            <a:ext cx="6636" cy="6482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1AE58FB-7A9F-1839-3870-FE1FA7501145}"/>
              </a:ext>
            </a:extLst>
          </p:cNvPr>
          <p:cNvCxnSpPr>
            <a:cxnSpLocks/>
            <a:stCxn id="32" idx="3"/>
            <a:endCxn id="37" idx="0"/>
          </p:cNvCxnSpPr>
          <p:nvPr/>
        </p:nvCxnSpPr>
        <p:spPr>
          <a:xfrm flipH="1">
            <a:off x="4340975" y="2604763"/>
            <a:ext cx="1" cy="6352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23BCC4-A863-7FB7-2726-260A4972A5C3}"/>
              </a:ext>
            </a:extLst>
          </p:cNvPr>
          <p:cNvCxnSpPr>
            <a:cxnSpLocks/>
            <a:stCxn id="28" idx="3"/>
            <a:endCxn id="23" idx="0"/>
          </p:cNvCxnSpPr>
          <p:nvPr/>
        </p:nvCxnSpPr>
        <p:spPr>
          <a:xfrm flipH="1">
            <a:off x="5529529" y="2601712"/>
            <a:ext cx="582596" cy="6492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A701292-543C-A378-F7A3-2792051B08E7}"/>
              </a:ext>
            </a:extLst>
          </p:cNvPr>
          <p:cNvCxnSpPr>
            <a:cxnSpLocks/>
            <a:stCxn id="28" idx="3"/>
            <a:endCxn id="35" idx="0"/>
          </p:cNvCxnSpPr>
          <p:nvPr/>
        </p:nvCxnSpPr>
        <p:spPr>
          <a:xfrm>
            <a:off x="6112125" y="2601712"/>
            <a:ext cx="573138" cy="6492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E1A4F39-5186-E5AA-D2F7-9A86AA2629F5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3185241" y="4141124"/>
            <a:ext cx="0" cy="2992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8AA183A-F56A-BA46-A6FD-706AA2F7B281}"/>
              </a:ext>
            </a:extLst>
          </p:cNvPr>
          <p:cNvCxnSpPr>
            <a:cxnSpLocks/>
          </p:cNvCxnSpPr>
          <p:nvPr/>
        </p:nvCxnSpPr>
        <p:spPr>
          <a:xfrm>
            <a:off x="4318783" y="4139044"/>
            <a:ext cx="0" cy="2992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766DAFF-13D9-2C2C-9A88-7DBF78BFCDC7}"/>
              </a:ext>
            </a:extLst>
          </p:cNvPr>
          <p:cNvCxnSpPr>
            <a:cxnSpLocks/>
          </p:cNvCxnSpPr>
          <p:nvPr/>
        </p:nvCxnSpPr>
        <p:spPr>
          <a:xfrm>
            <a:off x="5520450" y="4149962"/>
            <a:ext cx="0" cy="2992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915920-BBCC-6280-0E7E-BAEEA02D7764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>
            <a:off x="4967925" y="5039910"/>
            <a:ext cx="0" cy="1545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B76A73E-8BEB-0F2C-9818-581DE8C4D405}"/>
              </a:ext>
            </a:extLst>
          </p:cNvPr>
          <p:cNvCxnSpPr>
            <a:cxnSpLocks/>
          </p:cNvCxnSpPr>
          <p:nvPr/>
        </p:nvCxnSpPr>
        <p:spPr>
          <a:xfrm>
            <a:off x="7197250" y="3689523"/>
            <a:ext cx="1519411" cy="1091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9589D7F-EAC4-3B2B-3544-3BAD6B5D6587}"/>
              </a:ext>
            </a:extLst>
          </p:cNvPr>
          <p:cNvSpPr txBox="1"/>
          <p:nvPr/>
        </p:nvSpPr>
        <p:spPr>
          <a:xfrm>
            <a:off x="470254" y="2190980"/>
            <a:ext cx="202322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03030"/>
                </a:solidFill>
              </a:rPr>
              <a:t>3 NETGEO DATABASES</a:t>
            </a:r>
            <a:endParaRPr lang="en-GB" sz="1100" b="1" dirty="0">
              <a:solidFill>
                <a:srgbClr val="30303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A619969-9849-30B9-9C00-A7DB6F49EBE8}"/>
              </a:ext>
            </a:extLst>
          </p:cNvPr>
          <p:cNvSpPr txBox="1"/>
          <p:nvPr/>
        </p:nvSpPr>
        <p:spPr>
          <a:xfrm>
            <a:off x="532232" y="3574456"/>
            <a:ext cx="1442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03030"/>
                </a:solidFill>
              </a:rPr>
              <a:t>4 NETGEO SERVERS</a:t>
            </a:r>
            <a:endParaRPr lang="en-GB" sz="1100" b="1" dirty="0">
              <a:solidFill>
                <a:srgbClr val="30303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A7A9B4-B804-B19C-358C-594D17C92CF5}"/>
              </a:ext>
            </a:extLst>
          </p:cNvPr>
          <p:cNvSpPr txBox="1"/>
          <p:nvPr/>
        </p:nvSpPr>
        <p:spPr>
          <a:xfrm>
            <a:off x="10368141" y="3429000"/>
            <a:ext cx="1442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03030"/>
                </a:solidFill>
              </a:rPr>
              <a:t>WEB APPLICATION</a:t>
            </a:r>
            <a:endParaRPr lang="en-GB" sz="1100" b="1" dirty="0">
              <a:solidFill>
                <a:srgbClr val="30303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4D7EF88-9FA2-3EA3-DB54-E88AE6727027}"/>
              </a:ext>
            </a:extLst>
          </p:cNvPr>
          <p:cNvSpPr txBox="1"/>
          <p:nvPr/>
        </p:nvSpPr>
        <p:spPr>
          <a:xfrm>
            <a:off x="10488488" y="4554826"/>
            <a:ext cx="1442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03030"/>
                </a:solidFill>
              </a:rPr>
              <a:t>PC APPLICATION</a:t>
            </a:r>
            <a:endParaRPr lang="en-GB" sz="1100" b="1" dirty="0">
              <a:solidFill>
                <a:srgbClr val="30303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7C4BE3-1E6E-917B-60C6-F3A4311D73FA}"/>
              </a:ext>
            </a:extLst>
          </p:cNvPr>
          <p:cNvSpPr txBox="1"/>
          <p:nvPr/>
        </p:nvSpPr>
        <p:spPr>
          <a:xfrm>
            <a:off x="459313" y="4643312"/>
            <a:ext cx="203416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>
                <a:solidFill>
                  <a:srgbClr val="303030"/>
                </a:solidFill>
              </a:rPr>
              <a:t>1 MAIN ACCESS SERVER</a:t>
            </a:r>
            <a:endParaRPr lang="en-GB" sz="1050" b="1" dirty="0">
              <a:solidFill>
                <a:srgbClr val="30303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335663F-0C7D-FBB5-97C2-A55EC96C3BA3}"/>
              </a:ext>
            </a:extLst>
          </p:cNvPr>
          <p:cNvSpPr txBox="1"/>
          <p:nvPr/>
        </p:nvSpPr>
        <p:spPr>
          <a:xfrm>
            <a:off x="562460" y="5314096"/>
            <a:ext cx="1442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03030"/>
                </a:solidFill>
              </a:rPr>
              <a:t>1 LICENSE SERVER</a:t>
            </a:r>
            <a:endParaRPr lang="en-GB" sz="11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240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Data and registration</a:t>
            </a:r>
            <a:endParaRPr lang="fr-FR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581B5FEC-FE22-3EDA-5E81-9E5E871625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9"/>
          <a:stretch/>
        </p:blipFill>
        <p:spPr bwMode="auto">
          <a:xfrm>
            <a:off x="1371600" y="1110202"/>
            <a:ext cx="9572622" cy="499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2657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Increase integration with CERN databases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C2DD3-A1CC-41A2-F6A8-0E10A3EA9A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24" y="1067145"/>
            <a:ext cx="4320000" cy="2864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7BED04-E470-9A97-65D0-1CE6405751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204" y="1399921"/>
            <a:ext cx="4320000" cy="2927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3ED2C7-09BD-864C-BAF0-44642ED4A2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166" y="1687953"/>
            <a:ext cx="4320000" cy="29004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3A1D63-A139-0274-59B1-2F85AE963F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28" y="2120001"/>
            <a:ext cx="4320000" cy="28652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01F0FD-A45D-6379-6554-8A52467E65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029" y="2480041"/>
            <a:ext cx="4775753" cy="2651030"/>
          </a:xfrm>
          <a:prstGeom prst="rect">
            <a:avLst/>
          </a:prstGeom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F18DAB76-6D9A-1342-640F-0A7A4BB47D3E}"/>
              </a:ext>
            </a:extLst>
          </p:cNvPr>
          <p:cNvSpPr txBox="1"/>
          <p:nvPr/>
        </p:nvSpPr>
        <p:spPr>
          <a:xfrm>
            <a:off x="5879976" y="1154836"/>
            <a:ext cx="1296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C00000"/>
                </a:solidFill>
              </a:rPr>
              <a:t>EAM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E10A0AB9-BE52-A2F6-E667-A7C3758639A8}"/>
              </a:ext>
            </a:extLst>
          </p:cNvPr>
          <p:cNvSpPr txBox="1"/>
          <p:nvPr/>
        </p:nvSpPr>
        <p:spPr>
          <a:xfrm>
            <a:off x="6782898" y="1615945"/>
            <a:ext cx="13293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FF9933"/>
                </a:solidFill>
              </a:rPr>
              <a:t>MTF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08F57FB-667B-ECDA-810A-042F0D14F717}"/>
              </a:ext>
            </a:extLst>
          </p:cNvPr>
          <p:cNvSpPr txBox="1"/>
          <p:nvPr/>
        </p:nvSpPr>
        <p:spPr>
          <a:xfrm>
            <a:off x="7507146" y="1975985"/>
            <a:ext cx="1397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FF9933"/>
                </a:solidFill>
              </a:rPr>
              <a:t>EDMS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EA204F20-DC7A-9F09-5CD2-B874027378DE}"/>
              </a:ext>
            </a:extLst>
          </p:cNvPr>
          <p:cNvSpPr txBox="1"/>
          <p:nvPr/>
        </p:nvSpPr>
        <p:spPr>
          <a:xfrm>
            <a:off x="9108490" y="2613321"/>
            <a:ext cx="1397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C00000"/>
                </a:solidFill>
              </a:rPr>
              <a:t>LayoutDB</a:t>
            </a: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49ECA87A-0D05-3234-EDD3-ECC3E209925F}"/>
              </a:ext>
            </a:extLst>
          </p:cNvPr>
          <p:cNvSpPr txBox="1"/>
          <p:nvPr/>
        </p:nvSpPr>
        <p:spPr>
          <a:xfrm>
            <a:off x="8182782" y="2343205"/>
            <a:ext cx="1397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FF9933"/>
                </a:solidFill>
              </a:rPr>
              <a:t>GESMAR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EE6C2863-1E6B-F076-2888-FC52AD5E29AC}"/>
              </a:ext>
            </a:extLst>
          </p:cNvPr>
          <p:cNvSpPr txBox="1"/>
          <p:nvPr/>
        </p:nvSpPr>
        <p:spPr>
          <a:xfrm>
            <a:off x="10822554" y="3684948"/>
            <a:ext cx="10371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NetGEO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950EB5-3820-353D-9CAB-2C9849B4EE4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728" y="2840401"/>
            <a:ext cx="5233637" cy="288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50520BF-2B1C-2101-21E7-D3B4846AFC58}"/>
              </a:ext>
            </a:extLst>
          </p:cNvPr>
          <p:cNvSpPr txBox="1"/>
          <p:nvPr/>
        </p:nvSpPr>
        <p:spPr>
          <a:xfrm>
            <a:off x="9877625" y="2919510"/>
            <a:ext cx="10371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C00000"/>
                </a:solidFill>
              </a:rPr>
              <a:t>GIS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80234E9-1C3D-5B8B-0CC1-A071BAD4F6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561" y="3115582"/>
            <a:ext cx="5554865" cy="30622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9141D91-886A-C26B-F26E-1FCD2EF56D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6252" y="3517662"/>
            <a:ext cx="4894056" cy="2698496"/>
          </a:xfrm>
          <a:prstGeom prst="rect">
            <a:avLst/>
          </a:prstGeom>
        </p:spPr>
      </p:pic>
      <p:sp>
        <p:nvSpPr>
          <p:cNvPr id="27" name="TextBox 10">
            <a:extLst>
              <a:ext uri="{FF2B5EF4-FFF2-40B4-BE49-F238E27FC236}">
                <a16:creationId xmlns:a16="http://schemas.microsoft.com/office/drawing/2014/main" id="{FE365842-BDEF-6480-15FB-741D6597EB9A}"/>
              </a:ext>
            </a:extLst>
          </p:cNvPr>
          <p:cNvSpPr txBox="1"/>
          <p:nvPr/>
        </p:nvSpPr>
        <p:spPr>
          <a:xfrm>
            <a:off x="10123971" y="3211472"/>
            <a:ext cx="1397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00B050"/>
                </a:solidFill>
              </a:rPr>
              <a:t>LANDB</a:t>
            </a:r>
          </a:p>
        </p:txBody>
      </p:sp>
      <p:sp>
        <p:nvSpPr>
          <p:cNvPr id="28" name="TextBox 10">
            <a:extLst>
              <a:ext uri="{FF2B5EF4-FFF2-40B4-BE49-F238E27FC236}">
                <a16:creationId xmlns:a16="http://schemas.microsoft.com/office/drawing/2014/main" id="{223AEE78-48D9-67E2-5398-CFB007554929}"/>
              </a:ext>
            </a:extLst>
          </p:cNvPr>
          <p:cNvSpPr txBox="1"/>
          <p:nvPr/>
        </p:nvSpPr>
        <p:spPr>
          <a:xfrm>
            <a:off x="567587" y="5131071"/>
            <a:ext cx="295439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DONE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PRIORITY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9933"/>
                </a:solidFill>
              </a:rPr>
              <a:t>TO BE CONSIDERED</a:t>
            </a:r>
          </a:p>
        </p:txBody>
      </p:sp>
    </p:spTree>
    <p:extLst>
      <p:ext uri="{BB962C8B-B14F-4D97-AF65-F5344CB8AC3E}">
        <p14:creationId xmlns:p14="http://schemas.microsoft.com/office/powerpoint/2010/main" val="16339913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E1CF47-B43D-E90F-F21F-1FF3334C7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NETGEO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 SMARTGEO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Clr>
                <a:schemeClr val="accent2"/>
              </a:buClr>
            </a:pPr>
            <a:r>
              <a:rPr lang="en-US" sz="1400" dirty="0">
                <a:solidFill>
                  <a:schemeClr val="tx1"/>
                </a:solidFill>
              </a:rPr>
              <a:t>NetGEO to be fully redeveloped as a web-based application: </a:t>
            </a:r>
          </a:p>
          <a:p>
            <a:pPr marL="990900" lvl="2" indent="-342900"/>
            <a:r>
              <a:rPr lang="en-GB" sz="1400" dirty="0">
                <a:solidFill>
                  <a:schemeClr val="tx1"/>
                </a:solidFill>
              </a:rPr>
              <a:t>Software accessible from any web browser in a bigger range of devices (phone, tables,…)</a:t>
            </a:r>
          </a:p>
          <a:p>
            <a:pPr marL="990900" lvl="2" indent="-342900"/>
            <a:r>
              <a:rPr lang="en-GB" sz="1400" dirty="0">
                <a:solidFill>
                  <a:schemeClr val="tx1"/>
                </a:solidFill>
              </a:rPr>
              <a:t>Simplified deployment in user terminals. </a:t>
            </a:r>
          </a:p>
          <a:p>
            <a:pPr marL="990900" lvl="2" indent="-342900"/>
            <a:r>
              <a:rPr lang="en-GB" sz="1400" dirty="0">
                <a:solidFill>
                  <a:schemeClr val="tx1"/>
                </a:solidFill>
              </a:rPr>
              <a:t>Compatibility with GEO Solutions (potentially interesting CERN user).</a:t>
            </a:r>
          </a:p>
          <a:p>
            <a:pPr marL="990900" lvl="2" indent="-342900"/>
            <a:r>
              <a:rPr lang="en-GB" sz="1400" dirty="0">
                <a:solidFill>
                  <a:schemeClr val="tx1"/>
                </a:solidFill>
              </a:rPr>
              <a:t>Personalization of user interface and data access based on user type.</a:t>
            </a:r>
          </a:p>
          <a:p>
            <a:pPr lvl="1">
              <a:buClr>
                <a:schemeClr val="accent2"/>
              </a:buClr>
            </a:pPr>
            <a:endParaRPr lang="en-US" sz="1400" dirty="0">
              <a:solidFill>
                <a:schemeClr val="tx1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6D6A4-4E01-7587-0621-3A672AAE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56ADF1-8A15-9940-7AEF-76391507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AF3E2-7D05-297B-9FA5-46066E368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E38E13-5B61-7550-220C-67ADB989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Future: SMARTGEO</a:t>
            </a:r>
            <a:endParaRPr lang="en-GB" dirty="0"/>
          </a:p>
        </p:txBody>
      </p:sp>
      <p:pic>
        <p:nvPicPr>
          <p:cNvPr id="7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DC944DD2-841A-01C8-3722-7367F3CEC9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90600" y="2286000"/>
            <a:ext cx="228600" cy="2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C7FDB30C-B3FA-8762-AF2E-BC9650D72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90600" y="2631226"/>
            <a:ext cx="228600" cy="2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B140EF02-C450-EEB3-DD04-C17242EFFC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90600" y="2949257"/>
            <a:ext cx="228600" cy="2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44D6ED4B-7A3D-11E8-2734-561448DBD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990600" y="3267288"/>
            <a:ext cx="228600" cy="2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7A722D-0DAD-B0BF-82A1-81D2E5E9F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666931"/>
            <a:ext cx="7505700" cy="24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87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E30F9D-CE78-1426-B940-98B49941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Intro: Overview of CERN FO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57731-EBA3-0AF6-5820-3123AE83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16140-2656-C752-B7E2-6706AA79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A61D-D861-AC50-C213-DB9CFE949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E92EA7-84F6-E868-80A5-A39467503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024" y="1066800"/>
            <a:ext cx="3640712" cy="465822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604FA-EC3D-074A-1A8A-CC268D1FC3B6}"/>
              </a:ext>
            </a:extLst>
          </p:cNvPr>
          <p:cNvSpPr txBox="1"/>
          <p:nvPr/>
        </p:nvSpPr>
        <p:spPr>
          <a:xfrm>
            <a:off x="7364752" y="1293194"/>
            <a:ext cx="4846245" cy="4524297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C377B"/>
                </a:solidFill>
              </a:rPr>
              <a:t>Used by many users and systems: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IT-</a:t>
            </a:r>
            <a:r>
              <a:rPr lang="en-US" sz="1400" dirty="0">
                <a:solidFill>
                  <a:srgbClr val="0C377B"/>
                </a:solidFill>
              </a:rPr>
              <a:t>CS</a:t>
            </a:r>
            <a:endParaRPr lang="en-GB" sz="1400" dirty="0">
              <a:solidFill>
                <a:srgbClr val="0C377B"/>
              </a:solidFill>
            </a:endParaRP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Technical Network (TN), General Purpose Network (GPN), GSM network, …</a:t>
            </a: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EN-AA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Access control, Fire Detection, CSAM, …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BE-CEM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1200" dirty="0">
                <a:solidFill>
                  <a:srgbClr val="0C377B"/>
                </a:solidFill>
              </a:rPr>
              <a:t>White Rabbit, </a:t>
            </a:r>
            <a:r>
              <a:rPr lang="es-ES" sz="1200" dirty="0">
                <a:solidFill>
                  <a:srgbClr val="0C377B"/>
                </a:solidFill>
              </a:rPr>
              <a:t>Timing, …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s-ES" sz="1400" dirty="0">
                <a:solidFill>
                  <a:srgbClr val="0C377B"/>
                </a:solidFill>
              </a:rPr>
              <a:t>SY-EPC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s-ES" sz="1200" dirty="0">
                <a:solidFill>
                  <a:srgbClr val="0C377B"/>
                </a:solidFill>
              </a:rPr>
              <a:t>Beam </a:t>
            </a:r>
            <a:r>
              <a:rPr lang="es-ES" sz="1200" dirty="0" err="1">
                <a:solidFill>
                  <a:srgbClr val="0C377B"/>
                </a:solidFill>
              </a:rPr>
              <a:t>Interlock</a:t>
            </a:r>
            <a:r>
              <a:rPr lang="es-ES" sz="1200" dirty="0">
                <a:solidFill>
                  <a:srgbClr val="0C377B"/>
                </a:solidFill>
              </a:rPr>
              <a:t> </a:t>
            </a:r>
            <a:r>
              <a:rPr lang="es-ES" sz="1200" dirty="0" err="1">
                <a:solidFill>
                  <a:srgbClr val="0C377B"/>
                </a:solidFill>
              </a:rPr>
              <a:t>System</a:t>
            </a:r>
            <a:r>
              <a:rPr lang="es-ES" sz="1200" dirty="0">
                <a:solidFill>
                  <a:srgbClr val="0C377B"/>
                </a:solidFill>
              </a:rPr>
              <a:t> (BIS), …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s-ES" sz="1400" dirty="0">
                <a:solidFill>
                  <a:srgbClr val="0C377B"/>
                </a:solidFill>
              </a:rPr>
              <a:t>TE-MPE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s-ES" sz="1200" dirty="0" err="1">
                <a:solidFill>
                  <a:srgbClr val="0C377B"/>
                </a:solidFill>
              </a:rPr>
              <a:t>Safe</a:t>
            </a:r>
            <a:r>
              <a:rPr lang="es-ES" sz="1200" dirty="0">
                <a:solidFill>
                  <a:srgbClr val="0C377B"/>
                </a:solidFill>
              </a:rPr>
              <a:t> Machine </a:t>
            </a:r>
            <a:r>
              <a:rPr lang="es-ES" sz="1200" dirty="0" err="1">
                <a:solidFill>
                  <a:srgbClr val="0C377B"/>
                </a:solidFill>
              </a:rPr>
              <a:t>Parameter</a:t>
            </a:r>
            <a:r>
              <a:rPr lang="es-ES" sz="1200" dirty="0">
                <a:solidFill>
                  <a:srgbClr val="0C377B"/>
                </a:solidFill>
              </a:rPr>
              <a:t> (SMP), </a:t>
            </a:r>
            <a:r>
              <a:rPr lang="es-ES" sz="1200" dirty="0" err="1">
                <a:solidFill>
                  <a:srgbClr val="0C377B"/>
                </a:solidFill>
              </a:rPr>
              <a:t>Warm</a:t>
            </a:r>
            <a:r>
              <a:rPr lang="es-ES" sz="1200" dirty="0">
                <a:solidFill>
                  <a:srgbClr val="0C377B"/>
                </a:solidFill>
              </a:rPr>
              <a:t> </a:t>
            </a:r>
            <a:r>
              <a:rPr lang="es-ES" sz="1200" dirty="0" err="1">
                <a:solidFill>
                  <a:srgbClr val="0C377B"/>
                </a:solidFill>
              </a:rPr>
              <a:t>magnet</a:t>
            </a:r>
            <a:r>
              <a:rPr lang="es-ES" sz="1200" dirty="0">
                <a:solidFill>
                  <a:srgbClr val="0C377B"/>
                </a:solidFill>
              </a:rPr>
              <a:t> </a:t>
            </a:r>
            <a:r>
              <a:rPr lang="es-ES" sz="1200" dirty="0" err="1">
                <a:solidFill>
                  <a:srgbClr val="0C377B"/>
                </a:solidFill>
              </a:rPr>
              <a:t>Interlock</a:t>
            </a:r>
            <a:r>
              <a:rPr lang="es-ES" sz="1200" dirty="0">
                <a:solidFill>
                  <a:srgbClr val="0C377B"/>
                </a:solidFill>
              </a:rPr>
              <a:t> </a:t>
            </a:r>
            <a:r>
              <a:rPr lang="es-ES" sz="1200" dirty="0" err="1">
                <a:solidFill>
                  <a:srgbClr val="0C377B"/>
                </a:solidFill>
              </a:rPr>
              <a:t>Controller</a:t>
            </a:r>
            <a:r>
              <a:rPr lang="es-ES" sz="1200" dirty="0">
                <a:solidFill>
                  <a:srgbClr val="0C377B"/>
                </a:solidFill>
              </a:rPr>
              <a:t> (WIC), …</a:t>
            </a:r>
          </a:p>
          <a:p>
            <a:pPr marL="742890" lvl="1" indent="-28569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C377B"/>
                </a:solidFill>
              </a:rPr>
              <a:t>…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AB00E6-842C-01F3-2BB8-21EC9EA6A200}"/>
              </a:ext>
            </a:extLst>
          </p:cNvPr>
          <p:cNvSpPr txBox="1"/>
          <p:nvPr/>
        </p:nvSpPr>
        <p:spPr>
          <a:xfrm>
            <a:off x="304800" y="1330551"/>
            <a:ext cx="4006187" cy="4208826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C377B"/>
                </a:solidFill>
              </a:rPr>
              <a:t>OFI deployed all over CERN: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Machine Buildings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SPS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LHC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PS Complex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…</a:t>
            </a: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Experiments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NACONS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LHC EXPERIMENTS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LINACs</a:t>
            </a:r>
          </a:p>
          <a:p>
            <a:pPr marL="1143000" lvl="3" indent="-225425">
              <a:spcBef>
                <a:spcPts val="900"/>
              </a:spcBef>
              <a:spcAft>
                <a:spcPts val="30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rgbClr val="0C377B"/>
                </a:solidFill>
              </a:rPr>
              <a:t>…</a:t>
            </a: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spcAft>
                <a:spcPts val="300"/>
              </a:spcAft>
              <a:buClr>
                <a:schemeClr val="accent2"/>
              </a:buClr>
              <a:buSzPct val="100000"/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Tertiary buildings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325DAF6-3236-BA87-BCAA-6CB0A217FBC1}"/>
              </a:ext>
            </a:extLst>
          </p:cNvPr>
          <p:cNvSpPr/>
          <p:nvPr/>
        </p:nvSpPr>
        <p:spPr>
          <a:xfrm>
            <a:off x="2300050" y="5821779"/>
            <a:ext cx="76962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There are currently 113181 fibres spanning over 34000km.</a:t>
            </a:r>
          </a:p>
        </p:txBody>
      </p:sp>
    </p:spTree>
    <p:extLst>
      <p:ext uri="{BB962C8B-B14F-4D97-AF65-F5344CB8AC3E}">
        <p14:creationId xmlns:p14="http://schemas.microsoft.com/office/powerpoint/2010/main" val="104613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E30F9D-CE78-1426-B940-98B49941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Intro: Overview of CERN FO infra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57731-EBA3-0AF6-5820-3123AE83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16140-2656-C752-B7E2-6706AA79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A61D-D861-AC50-C213-DB9CFE949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1F09DE61-FE23-CABB-4E83-118C63FA1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336206"/>
              </p:ext>
            </p:extLst>
          </p:nvPr>
        </p:nvGraphicFramePr>
        <p:xfrm>
          <a:off x="7010400" y="1442288"/>
          <a:ext cx="3887811" cy="2277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32BC2AF6-ACEA-CF2A-E6FC-0DABB1B39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13934"/>
              </p:ext>
            </p:extLst>
          </p:nvPr>
        </p:nvGraphicFramePr>
        <p:xfrm>
          <a:off x="1219200" y="1439335"/>
          <a:ext cx="3887811" cy="2277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3B77CC6B-6420-B5A9-CCFF-46D6260139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7232796"/>
              </p:ext>
            </p:extLst>
          </p:nvPr>
        </p:nvGraphicFramePr>
        <p:xfrm>
          <a:off x="3886200" y="3881942"/>
          <a:ext cx="3887811" cy="2277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945267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OFI Management</a:t>
            </a:r>
            <a:br>
              <a:rPr lang="en-US" dirty="0"/>
            </a:br>
            <a:r>
              <a:rPr lang="en-US" sz="2400" dirty="0">
                <a:solidFill>
                  <a:srgbClr val="00B0F0"/>
                </a:solidFill>
              </a:rPr>
              <a:t>Links configuration, operation, consolidation, maintenance…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95399" y="1600200"/>
            <a:ext cx="9512227" cy="447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Full Management solution:</a:t>
            </a:r>
          </a:p>
          <a:p>
            <a:pPr marL="549275" lvl="2" indent="-32400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1400" dirty="0">
                <a:cs typeface="+mn-cs"/>
              </a:rPr>
              <a:t>Overview of the OFI.</a:t>
            </a:r>
          </a:p>
          <a:p>
            <a:pPr marL="549275" lvl="2" indent="-32400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400" dirty="0">
                <a:cs typeface="+mn-cs"/>
              </a:rPr>
              <a:t>Fibre monitoring.</a:t>
            </a:r>
          </a:p>
          <a:p>
            <a:pPr marL="549275" lvl="2" indent="-32400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400" dirty="0">
                <a:cs typeface="+mn-cs"/>
              </a:rPr>
              <a:t>Planning.</a:t>
            </a:r>
          </a:p>
          <a:p>
            <a:pPr marL="457200" lvl="1" indent="0">
              <a:buNone/>
            </a:pPr>
            <a:endParaRPr lang="en-US" sz="2400" dirty="0"/>
          </a:p>
          <a:p>
            <a:pPr lvl="4">
              <a:spcAft>
                <a:spcPts val="300"/>
              </a:spcAft>
            </a:pPr>
            <a:r>
              <a:rPr lang="en-US" sz="1400" dirty="0"/>
              <a:t>All OFI information is centralized in one system.</a:t>
            </a:r>
          </a:p>
          <a:p>
            <a:pPr lvl="4">
              <a:spcAft>
                <a:spcPts val="300"/>
              </a:spcAft>
            </a:pPr>
            <a:r>
              <a:rPr lang="en-US" sz="1400" dirty="0"/>
              <a:t>Allows greater level of analysis and granularity.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6748" y="1991995"/>
            <a:ext cx="2900439" cy="2427605"/>
          </a:xfrm>
          <a:prstGeom prst="rect">
            <a:avLst/>
          </a:prstGeom>
        </p:spPr>
      </p:pic>
      <p:pic>
        <p:nvPicPr>
          <p:cNvPr id="6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6B0F34AF-F499-A136-8D46-3D218578E7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614096" y="3509776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cônes de signe positif et négatif en couleur verte et rouge de ...">
            <a:extLst>
              <a:ext uri="{FF2B5EF4-FFF2-40B4-BE49-F238E27FC236}">
                <a16:creationId xmlns:a16="http://schemas.microsoft.com/office/drawing/2014/main" id="{FFF98D2B-C580-F2A7-B7B5-96BC527411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9" b="52222"/>
          <a:stretch/>
        </p:blipFill>
        <p:spPr bwMode="auto">
          <a:xfrm>
            <a:off x="1614096" y="3872304"/>
            <a:ext cx="221428" cy="2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8027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Management: Overview of the OFI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7408" y="1524000"/>
            <a:ext cx="10810760" cy="4752068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C377B"/>
                </a:solidFill>
              </a:rPr>
              <a:t>Data analysis based on OFMS:</a:t>
            </a:r>
          </a:p>
          <a:p>
            <a:pPr lvl="2">
              <a:buClr>
                <a:schemeClr val="accent2"/>
              </a:buClr>
              <a:buSzPct val="100000"/>
            </a:pPr>
            <a:r>
              <a:rPr lang="en-US" sz="1400" dirty="0">
                <a:solidFill>
                  <a:srgbClr val="0C377B"/>
                </a:solidFill>
              </a:rPr>
              <a:t>Allows better understanding of the volume of installations done/pending. </a:t>
            </a:r>
          </a:p>
          <a:p>
            <a:pPr lvl="2">
              <a:buClr>
                <a:schemeClr val="accent2"/>
              </a:buClr>
              <a:buSzPct val="100000"/>
            </a:pPr>
            <a:r>
              <a:rPr lang="en-US" sz="1400" dirty="0">
                <a:solidFill>
                  <a:srgbClr val="0C377B"/>
                </a:solidFill>
              </a:rPr>
              <a:t>Perform analysis based on areas, type of installation,…</a:t>
            </a:r>
          </a:p>
          <a:p>
            <a:pPr lvl="2">
              <a:buClr>
                <a:schemeClr val="accent2"/>
              </a:buClr>
              <a:buSzPct val="100000"/>
            </a:pPr>
            <a:r>
              <a:rPr lang="en-US" sz="1400" dirty="0">
                <a:solidFill>
                  <a:srgbClr val="0C377B"/>
                </a:solidFill>
              </a:rPr>
              <a:t>Link OFMS with other tools used in the section (Technical Panels,…).</a:t>
            </a:r>
          </a:p>
          <a:p>
            <a:pPr marL="231775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831" b="27155"/>
          <a:stretch/>
        </p:blipFill>
        <p:spPr>
          <a:xfrm>
            <a:off x="1447800" y="3044792"/>
            <a:ext cx="9630288" cy="267020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3E50C-4690-4ED5-8F93-F7B013E68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61746-9B44-4F08-8BD4-846176612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CCC97-0A87-4032-91BC-383CC9CA1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5131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Management: Consolidation Overview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839416" y="1260000"/>
            <a:ext cx="5840785" cy="5016068"/>
          </a:xfrm>
        </p:spPr>
        <p:txBody>
          <a:bodyPr/>
          <a:lstStyle/>
          <a:p>
            <a:r>
              <a:rPr lang="en-US" sz="3000" dirty="0">
                <a:solidFill>
                  <a:srgbClr val="0C377B"/>
                </a:solidFill>
              </a:rPr>
              <a:t>OFMS implemented tools allow:</a:t>
            </a:r>
          </a:p>
          <a:p>
            <a:pPr lvl="2">
              <a:buSzPct val="100000"/>
            </a:pPr>
            <a:r>
              <a:rPr lang="en-US" sz="1900" dirty="0">
                <a:solidFill>
                  <a:srgbClr val="0C377B"/>
                </a:solidFill>
              </a:rPr>
              <a:t>Quick identification of links that require consolidation.</a:t>
            </a:r>
          </a:p>
          <a:p>
            <a:pPr lvl="2">
              <a:buSzPct val="100000"/>
            </a:pPr>
            <a:r>
              <a:rPr lang="en-US" sz="1900" dirty="0">
                <a:solidFill>
                  <a:srgbClr val="0C377B"/>
                </a:solidFill>
              </a:rPr>
              <a:t>Advance analysis of the Network.</a:t>
            </a:r>
          </a:p>
          <a:p>
            <a:pPr lvl="2">
              <a:buSzPct val="100000"/>
            </a:pPr>
            <a:r>
              <a:rPr lang="en-US" sz="1900" dirty="0">
                <a:solidFill>
                  <a:srgbClr val="0C377B"/>
                </a:solidFill>
              </a:rPr>
              <a:t>Consolidation data up to date. </a:t>
            </a:r>
          </a:p>
          <a:p>
            <a:pPr lvl="1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717" t="15657" r="969" b="26183"/>
          <a:stretch/>
        </p:blipFill>
        <p:spPr>
          <a:xfrm>
            <a:off x="1800363" y="4483100"/>
            <a:ext cx="5060676" cy="1643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888" y="1260000"/>
            <a:ext cx="3441707" cy="486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94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822369-7A25-71B4-3727-C143CB31A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037" y="1066482"/>
            <a:ext cx="7459898" cy="3772016"/>
          </a:xfrm>
          <a:prstGeom prst="rect">
            <a:avLst/>
          </a:prstGeom>
        </p:spPr>
      </p:pic>
      <p:sp>
        <p:nvSpPr>
          <p:cNvPr id="3075" name="Rectangle 3074">
            <a:extLst>
              <a:ext uri="{FF2B5EF4-FFF2-40B4-BE49-F238E27FC236}">
                <a16:creationId xmlns:a16="http://schemas.microsoft.com/office/drawing/2014/main" id="{0205CF42-6ACD-E51B-E741-AB53C1676B36}"/>
              </a:ext>
            </a:extLst>
          </p:cNvPr>
          <p:cNvSpPr/>
          <p:nvPr/>
        </p:nvSpPr>
        <p:spPr>
          <a:xfrm>
            <a:off x="3186437" y="1336930"/>
            <a:ext cx="922840" cy="286594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3CFB61-AFBB-AB56-621C-19EF3FB69FA7}"/>
              </a:ext>
            </a:extLst>
          </p:cNvPr>
          <p:cNvSpPr/>
          <p:nvPr/>
        </p:nvSpPr>
        <p:spPr>
          <a:xfrm>
            <a:off x="3129525" y="1511195"/>
            <a:ext cx="394629" cy="546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90" name="Rectangle 3089">
            <a:extLst>
              <a:ext uri="{FF2B5EF4-FFF2-40B4-BE49-F238E27FC236}">
                <a16:creationId xmlns:a16="http://schemas.microsoft.com/office/drawing/2014/main" id="{0C7AD040-6CCC-E709-9F34-A33B32E2241D}"/>
              </a:ext>
            </a:extLst>
          </p:cNvPr>
          <p:cNvSpPr/>
          <p:nvPr/>
        </p:nvSpPr>
        <p:spPr>
          <a:xfrm>
            <a:off x="7086599" y="1511195"/>
            <a:ext cx="394629" cy="546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CF3BA6-A96E-49E4-B204-5A726194D63E}"/>
              </a:ext>
            </a:extLst>
          </p:cNvPr>
          <p:cNvSpPr/>
          <p:nvPr/>
        </p:nvSpPr>
        <p:spPr>
          <a:xfrm>
            <a:off x="8320413" y="1505240"/>
            <a:ext cx="394629" cy="546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DB0C-C962-AA47-F7A9-3A89EEEAE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4800626"/>
            <a:ext cx="4788000" cy="14477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CD586E-5F35-E8D5-74CB-707FEBEF5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Intro: Overview of CERN FO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D93AE-602D-65B9-E700-419917D3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AE460-D0AA-E3CA-6443-CEC2F86C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8EF07-E4BB-9BB2-97FC-5F53ECB57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51FB13-8BB0-3F8E-B161-FE1CB2BCD7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5" t="998" r="31706" b="3932"/>
          <a:stretch/>
        </p:blipFill>
        <p:spPr>
          <a:xfrm>
            <a:off x="573980" y="1087486"/>
            <a:ext cx="1441030" cy="3332114"/>
          </a:xfrm>
          <a:prstGeom prst="rect">
            <a:avLst/>
          </a:prstGeom>
        </p:spPr>
      </p:pic>
      <p:pic>
        <p:nvPicPr>
          <p:cNvPr id="17" name="Picture 2" descr="Duct cables - Nestor Cables">
            <a:extLst>
              <a:ext uri="{FF2B5EF4-FFF2-40B4-BE49-F238E27FC236}">
                <a16:creationId xmlns:a16="http://schemas.microsoft.com/office/drawing/2014/main" id="{E328954E-5465-BAC0-60ED-F67F2B077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3133" y="5317423"/>
            <a:ext cx="2110168" cy="84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E8ED289-BE3D-EFDA-C351-E2BAEA522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8683" y="1138186"/>
            <a:ext cx="2144618" cy="1429179"/>
          </a:xfrm>
          <a:prstGeom prst="rect">
            <a:avLst/>
          </a:prstGeom>
        </p:spPr>
      </p:pic>
      <p:pic>
        <p:nvPicPr>
          <p:cNvPr id="3078" name="Picture 6" descr="Communication Cables :: Fiber-Optic Cable :: 4 Fiber Optical Cable">
            <a:extLst>
              <a:ext uri="{FF2B5EF4-FFF2-40B4-BE49-F238E27FC236}">
                <a16:creationId xmlns:a16="http://schemas.microsoft.com/office/drawing/2014/main" id="{60F865F3-05A1-51F4-2941-4F06D5E7C6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3" t="23777"/>
          <a:stretch/>
        </p:blipFill>
        <p:spPr bwMode="auto">
          <a:xfrm>
            <a:off x="10146199" y="2967545"/>
            <a:ext cx="1877050" cy="156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45F2A0C-A9B5-53A9-10B7-792D4AF354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27" y="5274884"/>
            <a:ext cx="1361283" cy="84406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D57CCCF-B42E-E5F5-6132-0AC1766FBEF7}"/>
              </a:ext>
            </a:extLst>
          </p:cNvPr>
          <p:cNvSpPr/>
          <p:nvPr/>
        </p:nvSpPr>
        <p:spPr>
          <a:xfrm>
            <a:off x="653912" y="904924"/>
            <a:ext cx="128135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Rack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D102D48-A549-6BAD-6425-54288FDEDAEE}"/>
              </a:ext>
            </a:extLst>
          </p:cNvPr>
          <p:cNvSpPr/>
          <p:nvPr/>
        </p:nvSpPr>
        <p:spPr>
          <a:xfrm>
            <a:off x="573980" y="4868452"/>
            <a:ext cx="1361282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GB" b="1" dirty="0"/>
              <a:t>Derivation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D90731B-9553-CEE1-0D50-A9A663BC549A}"/>
              </a:ext>
            </a:extLst>
          </p:cNvPr>
          <p:cNvSpPr/>
          <p:nvPr/>
        </p:nvSpPr>
        <p:spPr>
          <a:xfrm>
            <a:off x="10256738" y="867467"/>
            <a:ext cx="1361282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P</a:t>
            </a:r>
            <a:r>
              <a:rPr lang="en-GB" b="1" dirty="0"/>
              <a:t>atchcord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06C335B-B031-67F4-FE36-F38A7F16BC72}"/>
              </a:ext>
            </a:extLst>
          </p:cNvPr>
          <p:cNvSpPr/>
          <p:nvPr/>
        </p:nvSpPr>
        <p:spPr>
          <a:xfrm>
            <a:off x="10271489" y="2850081"/>
            <a:ext cx="1361282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Cable</a:t>
            </a:r>
            <a:endParaRPr lang="en-GB" b="1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7D3B1863-4364-3996-BA50-9FD33031AD24}"/>
              </a:ext>
            </a:extLst>
          </p:cNvPr>
          <p:cNvSpPr/>
          <p:nvPr/>
        </p:nvSpPr>
        <p:spPr>
          <a:xfrm>
            <a:off x="9695127" y="4868452"/>
            <a:ext cx="2286000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Duct &amp; Microducts</a:t>
            </a:r>
            <a:endParaRPr lang="en-GB" b="1" dirty="0"/>
          </a:p>
        </p:txBody>
      </p:sp>
      <p:sp>
        <p:nvSpPr>
          <p:cNvPr id="3074" name="Rectangle 3073">
            <a:extLst>
              <a:ext uri="{FF2B5EF4-FFF2-40B4-BE49-F238E27FC236}">
                <a16:creationId xmlns:a16="http://schemas.microsoft.com/office/drawing/2014/main" id="{4151A7AB-663B-A400-DFBA-7F451DB8D16F}"/>
              </a:ext>
            </a:extLst>
          </p:cNvPr>
          <p:cNvSpPr/>
          <p:nvPr/>
        </p:nvSpPr>
        <p:spPr>
          <a:xfrm>
            <a:off x="299626" y="838200"/>
            <a:ext cx="1922889" cy="377201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7" name="Rectangle 3076">
            <a:extLst>
              <a:ext uri="{FF2B5EF4-FFF2-40B4-BE49-F238E27FC236}">
                <a16:creationId xmlns:a16="http://schemas.microsoft.com/office/drawing/2014/main" id="{59A03D82-BF0E-226B-ACA9-DC8AF85A5FF0}"/>
              </a:ext>
            </a:extLst>
          </p:cNvPr>
          <p:cNvSpPr/>
          <p:nvPr/>
        </p:nvSpPr>
        <p:spPr>
          <a:xfrm>
            <a:off x="4279914" y="5072400"/>
            <a:ext cx="568533" cy="1046551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C948222C-0848-F39F-9EE2-F93839FE48B8}"/>
              </a:ext>
            </a:extLst>
          </p:cNvPr>
          <p:cNvSpPr/>
          <p:nvPr/>
        </p:nvSpPr>
        <p:spPr>
          <a:xfrm>
            <a:off x="3129525" y="3788965"/>
            <a:ext cx="4230003" cy="598421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2" name="Rectangle 3081">
            <a:extLst>
              <a:ext uri="{FF2B5EF4-FFF2-40B4-BE49-F238E27FC236}">
                <a16:creationId xmlns:a16="http://schemas.microsoft.com/office/drawing/2014/main" id="{2FA293AB-B720-2C38-77A9-E6612B4905E6}"/>
              </a:ext>
            </a:extLst>
          </p:cNvPr>
          <p:cNvSpPr/>
          <p:nvPr/>
        </p:nvSpPr>
        <p:spPr>
          <a:xfrm>
            <a:off x="9601200" y="4706430"/>
            <a:ext cx="2477324" cy="150148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0CE557D2-C242-CB6B-78FA-311011B39887}"/>
              </a:ext>
            </a:extLst>
          </p:cNvPr>
          <p:cNvSpPr/>
          <p:nvPr/>
        </p:nvSpPr>
        <p:spPr>
          <a:xfrm>
            <a:off x="7574563" y="1812721"/>
            <a:ext cx="1122681" cy="2515500"/>
          </a:xfrm>
          <a:prstGeom prst="rect">
            <a:avLst/>
          </a:prstGeom>
          <a:noFill/>
          <a:ln w="38100">
            <a:solidFill>
              <a:srgbClr val="FDD218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6" name="Rectangle 3085">
            <a:extLst>
              <a:ext uri="{FF2B5EF4-FFF2-40B4-BE49-F238E27FC236}">
                <a16:creationId xmlns:a16="http://schemas.microsoft.com/office/drawing/2014/main" id="{EB320403-90D1-AFCF-11BD-0C2072FE4A43}"/>
              </a:ext>
            </a:extLst>
          </p:cNvPr>
          <p:cNvSpPr/>
          <p:nvPr/>
        </p:nvSpPr>
        <p:spPr>
          <a:xfrm>
            <a:off x="9980137" y="2708783"/>
            <a:ext cx="1943987" cy="1825793"/>
          </a:xfrm>
          <a:prstGeom prst="rect">
            <a:avLst/>
          </a:prstGeom>
          <a:noFill/>
          <a:ln w="38100">
            <a:solidFill>
              <a:srgbClr val="FDD218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9" name="Rectangle 3088">
            <a:extLst>
              <a:ext uri="{FF2B5EF4-FFF2-40B4-BE49-F238E27FC236}">
                <a16:creationId xmlns:a16="http://schemas.microsoft.com/office/drawing/2014/main" id="{13FC8CBD-4827-9183-DB64-680624708FF6}"/>
              </a:ext>
            </a:extLst>
          </p:cNvPr>
          <p:cNvSpPr/>
          <p:nvPr/>
        </p:nvSpPr>
        <p:spPr>
          <a:xfrm>
            <a:off x="6742906" y="5189393"/>
            <a:ext cx="399723" cy="1046551"/>
          </a:xfrm>
          <a:prstGeom prst="rect">
            <a:avLst/>
          </a:prstGeom>
          <a:noFill/>
          <a:ln w="38100">
            <a:solidFill>
              <a:srgbClr val="FDD218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91" name="Rectangle 3090">
            <a:extLst>
              <a:ext uri="{FF2B5EF4-FFF2-40B4-BE49-F238E27FC236}">
                <a16:creationId xmlns:a16="http://schemas.microsoft.com/office/drawing/2014/main" id="{A9181944-989E-95DF-A5C0-56A0606F6E2F}"/>
              </a:ext>
            </a:extLst>
          </p:cNvPr>
          <p:cNvSpPr/>
          <p:nvPr/>
        </p:nvSpPr>
        <p:spPr>
          <a:xfrm>
            <a:off x="9971400" y="738006"/>
            <a:ext cx="1943987" cy="18413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92" name="Rectangle 3091">
            <a:extLst>
              <a:ext uri="{FF2B5EF4-FFF2-40B4-BE49-F238E27FC236}">
                <a16:creationId xmlns:a16="http://schemas.microsoft.com/office/drawing/2014/main" id="{AB970BA6-CD4B-884F-BC60-7CE5432FAAC9}"/>
              </a:ext>
            </a:extLst>
          </p:cNvPr>
          <p:cNvSpPr/>
          <p:nvPr/>
        </p:nvSpPr>
        <p:spPr>
          <a:xfrm flipV="1">
            <a:off x="5715000" y="5288763"/>
            <a:ext cx="685800" cy="70368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93" name="Rectangle 3092">
            <a:extLst>
              <a:ext uri="{FF2B5EF4-FFF2-40B4-BE49-F238E27FC236}">
                <a16:creationId xmlns:a16="http://schemas.microsoft.com/office/drawing/2014/main" id="{C87956EA-F329-2BBC-7612-27882C71483F}"/>
              </a:ext>
            </a:extLst>
          </p:cNvPr>
          <p:cNvSpPr/>
          <p:nvPr/>
        </p:nvSpPr>
        <p:spPr>
          <a:xfrm>
            <a:off x="300409" y="4718418"/>
            <a:ext cx="1922106" cy="1487818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4" name="Rectangle 3093">
            <a:extLst>
              <a:ext uri="{FF2B5EF4-FFF2-40B4-BE49-F238E27FC236}">
                <a16:creationId xmlns:a16="http://schemas.microsoft.com/office/drawing/2014/main" id="{8B06BE5F-F516-068A-4B32-729140E6FF29}"/>
              </a:ext>
            </a:extLst>
          </p:cNvPr>
          <p:cNvSpPr/>
          <p:nvPr/>
        </p:nvSpPr>
        <p:spPr>
          <a:xfrm>
            <a:off x="4752035" y="3913306"/>
            <a:ext cx="622560" cy="367979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7" name="Rectangle 3096">
            <a:extLst>
              <a:ext uri="{FF2B5EF4-FFF2-40B4-BE49-F238E27FC236}">
                <a16:creationId xmlns:a16="http://schemas.microsoft.com/office/drawing/2014/main" id="{CBDE0A76-675F-04A7-E423-95B14A21707A}"/>
              </a:ext>
            </a:extLst>
          </p:cNvPr>
          <p:cNvSpPr/>
          <p:nvPr/>
        </p:nvSpPr>
        <p:spPr>
          <a:xfrm flipV="1">
            <a:off x="4601156" y="5333999"/>
            <a:ext cx="1113843" cy="25978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98" name="Rectangle: Rounded Corners 3097">
            <a:extLst>
              <a:ext uri="{FF2B5EF4-FFF2-40B4-BE49-F238E27FC236}">
                <a16:creationId xmlns:a16="http://schemas.microsoft.com/office/drawing/2014/main" id="{1F3E4567-344E-0619-1270-5E08DD0319D0}"/>
              </a:ext>
            </a:extLst>
          </p:cNvPr>
          <p:cNvSpPr/>
          <p:nvPr/>
        </p:nvSpPr>
        <p:spPr>
          <a:xfrm>
            <a:off x="5032231" y="4565837"/>
            <a:ext cx="1185183" cy="36160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Fibre</a:t>
            </a:r>
            <a:endParaRPr lang="en-GB" b="1" dirty="0"/>
          </a:p>
        </p:txBody>
      </p:sp>
      <p:sp>
        <p:nvSpPr>
          <p:cNvPr id="3099" name="Rectangle: Rounded Corners 3098">
            <a:extLst>
              <a:ext uri="{FF2B5EF4-FFF2-40B4-BE49-F238E27FC236}">
                <a16:creationId xmlns:a16="http://schemas.microsoft.com/office/drawing/2014/main" id="{C0E70368-87ED-0D1B-C5BC-22CBC07AA356}"/>
              </a:ext>
            </a:extLst>
          </p:cNvPr>
          <p:cNvSpPr/>
          <p:nvPr/>
        </p:nvSpPr>
        <p:spPr>
          <a:xfrm>
            <a:off x="2291607" y="5044353"/>
            <a:ext cx="1361282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Route</a:t>
            </a:r>
            <a:endParaRPr lang="en-GB" b="1" dirty="0"/>
          </a:p>
        </p:txBody>
      </p:sp>
      <p:sp>
        <p:nvSpPr>
          <p:cNvPr id="3102" name="Rectangle 3101">
            <a:extLst>
              <a:ext uri="{FF2B5EF4-FFF2-40B4-BE49-F238E27FC236}">
                <a16:creationId xmlns:a16="http://schemas.microsoft.com/office/drawing/2014/main" id="{ED23DB9E-74A1-EF6E-1241-AC93DE03E8CF}"/>
              </a:ext>
            </a:extLst>
          </p:cNvPr>
          <p:cNvSpPr/>
          <p:nvPr/>
        </p:nvSpPr>
        <p:spPr>
          <a:xfrm flipV="1">
            <a:off x="3657600" y="5334000"/>
            <a:ext cx="4876799" cy="246340"/>
          </a:xfrm>
          <a:prstGeom prst="rect">
            <a:avLst/>
          </a:prstGeom>
          <a:noFill/>
          <a:ln w="38100">
            <a:solidFill>
              <a:srgbClr val="FF99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FDD134-4B27-2634-EC12-AD9C3B3744D9}"/>
              </a:ext>
            </a:extLst>
          </p:cNvPr>
          <p:cNvSpPr/>
          <p:nvPr/>
        </p:nvSpPr>
        <p:spPr>
          <a:xfrm>
            <a:off x="7414562" y="5245313"/>
            <a:ext cx="905851" cy="546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DB988A-DEAE-D8A2-BE10-82C817708CD4}"/>
              </a:ext>
            </a:extLst>
          </p:cNvPr>
          <p:cNvSpPr/>
          <p:nvPr/>
        </p:nvSpPr>
        <p:spPr>
          <a:xfrm>
            <a:off x="3638681" y="5241311"/>
            <a:ext cx="905851" cy="546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50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37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3075" grpId="1" animBg="1"/>
      <p:bldP spid="18" grpId="0" animBg="1"/>
      <p:bldP spid="18" grpId="1" animBg="1"/>
      <p:bldP spid="3090" grpId="0" animBg="1"/>
      <p:bldP spid="3090" grpId="1" animBg="1"/>
      <p:bldP spid="16" grpId="0" animBg="1"/>
      <p:bldP spid="16" grpId="1" animBg="1"/>
      <p:bldP spid="54" grpId="0" animBg="1"/>
      <p:bldP spid="55" grpId="0" animBg="1"/>
      <p:bldP spid="56" grpId="0" animBg="1"/>
      <p:bldP spid="57" grpId="0" animBg="1"/>
      <p:bldP spid="60" grpId="0" animBg="1"/>
      <p:bldP spid="3074" grpId="0" animBg="1"/>
      <p:bldP spid="3074" grpId="1" animBg="1"/>
      <p:bldP spid="3077" grpId="0" animBg="1"/>
      <p:bldP spid="3077" grpId="1" animBg="1"/>
      <p:bldP spid="3081" grpId="0" animBg="1"/>
      <p:bldP spid="3081" grpId="1" animBg="1"/>
      <p:bldP spid="3082" grpId="0" animBg="1"/>
      <p:bldP spid="3082" grpId="1" animBg="1"/>
      <p:bldP spid="3085" grpId="0" animBg="1"/>
      <p:bldP spid="3085" grpId="1" animBg="1"/>
      <p:bldP spid="3086" grpId="0" animBg="1"/>
      <p:bldP spid="3086" grpId="1" animBg="1"/>
      <p:bldP spid="3089" grpId="0" animBg="1"/>
      <p:bldP spid="3089" grpId="1" animBg="1"/>
      <p:bldP spid="3091" grpId="0" animBg="1"/>
      <p:bldP spid="3091" grpId="1" animBg="1"/>
      <p:bldP spid="3092" grpId="0" animBg="1"/>
      <p:bldP spid="3092" grpId="1" animBg="1"/>
      <p:bldP spid="3093" grpId="0" animBg="1"/>
      <p:bldP spid="3093" grpId="1" animBg="1"/>
      <p:bldP spid="3094" grpId="0" animBg="1"/>
      <p:bldP spid="3094" grpId="1" animBg="1"/>
      <p:bldP spid="3097" grpId="2" animBg="1"/>
      <p:bldP spid="3097" grpId="3" animBg="1"/>
      <p:bldP spid="3098" grpId="0" animBg="1"/>
      <p:bldP spid="3098" grpId="1" animBg="1"/>
      <p:bldP spid="3099" grpId="0" animBg="1"/>
      <p:bldP spid="3102" grpId="0" animBg="1"/>
      <p:bldP spid="19" grpId="0" animBg="1"/>
      <p:bldP spid="19" grpId="1" animBg="1"/>
      <p:bldP spid="20" grpId="0" animBg="1"/>
      <p:bldP spid="2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84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C377B"/>
                </a:solidFill>
              </a:rPr>
              <a:t>OFMS objectives: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Database of all existing CERN’s optical fibre infrastructure.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Conception and preparation of new projects and installation works.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Management, maintenance and consolidation of the Optical Fibre Infrastructure (OFI).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Share and synchronize fibre information with CERN users.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r>
              <a:rPr lang="en-GB" sz="2000" b="1" dirty="0">
                <a:solidFill>
                  <a:srgbClr val="0C377B"/>
                </a:solidFill>
              </a:rPr>
              <a:t>In 2015 a study was performed in collaboration with IT-CS and EN-EL-CBS that concluded that no existing CERN tool was suitable for managing the FO infrastructure.</a:t>
            </a: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b="1" dirty="0">
              <a:solidFill>
                <a:srgbClr val="0C377B"/>
              </a:solidFill>
            </a:endParaRPr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/>
              <a:t>Optical Fibre Management System (OFMS)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BB6BBF-2163-3143-1A44-E44E3184AD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Asset Management Software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6ED37-D94A-48CA-C0F2-F28A0872336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88133-8D4E-E96B-A316-5358258A3B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E2B1E-AD4A-49DD-72E6-E3C7DAFEA6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95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287600-F7A0-B751-29B9-879A088DB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30811" cy="4608512"/>
          </a:xfrm>
        </p:spPr>
        <p:txBody>
          <a:bodyPr/>
          <a:lstStyle/>
          <a:p>
            <a:r>
              <a:rPr lang="en-US" sz="2000" dirty="0">
                <a:solidFill>
                  <a:srgbClr val="0C377B"/>
                </a:solidFill>
              </a:rPr>
              <a:t>Why NETGEO: </a:t>
            </a:r>
            <a:endParaRPr lang="en-GB" sz="20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Based on CERN existing graphical interface (ArcGIS).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Based on IT Database (ORACLE architecture).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Powerful API for additional developments.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Monitoring alarms.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User friendly graphical interface. 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36293-0A51-1288-A73E-5BE80819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E40D32-1802-DE1B-536B-5261FEEB6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09B06-10D0-B661-E6CF-96655A63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3E63D36-6EE1-3868-9C41-84E6E3132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OFMS – NETGEO Software</a:t>
            </a:r>
            <a:endParaRPr lang="en-GB" dirty="0"/>
          </a:p>
        </p:txBody>
      </p:sp>
      <p:pic>
        <p:nvPicPr>
          <p:cNvPr id="5122" name="Picture 2" descr="What is Oracle? | Webopedia">
            <a:extLst>
              <a:ext uri="{FF2B5EF4-FFF2-40B4-BE49-F238E27FC236}">
                <a16:creationId xmlns:a16="http://schemas.microsoft.com/office/drawing/2014/main" id="{F456B155-A323-F772-A62F-A849C70CF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27333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rcGIS - Wikipedia">
            <a:extLst>
              <a:ext uri="{FF2B5EF4-FFF2-40B4-BE49-F238E27FC236}">
                <a16:creationId xmlns:a16="http://schemas.microsoft.com/office/drawing/2014/main" id="{E37FB12B-DE87-87AF-18B1-A9567A9CB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141" y="427333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273B76A-700C-C5C4-5A13-EB1CB139E719}"/>
              </a:ext>
            </a:extLst>
          </p:cNvPr>
          <p:cNvGrpSpPr/>
          <p:nvPr/>
        </p:nvGrpSpPr>
        <p:grpSpPr>
          <a:xfrm>
            <a:off x="6248400" y="1313828"/>
            <a:ext cx="4968552" cy="4032448"/>
            <a:chOff x="2014810" y="764704"/>
            <a:chExt cx="4351741" cy="356192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5D70F7-2299-6EDE-DED5-9D10C95726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653" r="5996"/>
            <a:stretch/>
          </p:blipFill>
          <p:spPr>
            <a:xfrm>
              <a:off x="2014810" y="764704"/>
              <a:ext cx="4351741" cy="356192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96219F-E09A-B62F-6BF2-71246D73B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5343" y="2380034"/>
              <a:ext cx="1678152" cy="558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7463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89C4FD68-055E-DC63-3EF9-D6748152D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533479"/>
            <a:ext cx="9417025" cy="4608512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Intuitive graphical interface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1400" dirty="0">
                <a:solidFill>
                  <a:srgbClr val="0C377B"/>
                </a:solidFill>
              </a:rPr>
              <a:t>Cables and ducts are drawn directly in the cartographical system. </a:t>
            </a: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685800" lvl="2" indent="-225425">
              <a:spcBef>
                <a:spcPts val="900"/>
              </a:spcBef>
              <a:buClr>
                <a:schemeClr val="accent2"/>
              </a:buClr>
              <a:buFont typeface="Arial"/>
              <a:buChar char="•"/>
            </a:pPr>
            <a:endParaRPr lang="en-GB" sz="1400" dirty="0">
              <a:solidFill>
                <a:srgbClr val="0C377B"/>
              </a:solidFill>
            </a:endParaRPr>
          </a:p>
          <a:p>
            <a:pPr marL="460375" lvl="2" indent="0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dirty="0">
              <a:solidFill>
                <a:srgbClr val="0C377B"/>
              </a:solidFill>
            </a:endParaRPr>
          </a:p>
          <a:p>
            <a:pPr marL="460375" lvl="2" indent="0" algn="ctr">
              <a:spcBef>
                <a:spcPts val="900"/>
              </a:spcBef>
              <a:buClr>
                <a:schemeClr val="accent2"/>
              </a:buClr>
              <a:buNone/>
            </a:pPr>
            <a:endParaRPr lang="en-GB" sz="2000" b="1" dirty="0">
              <a:solidFill>
                <a:srgbClr val="0C377B"/>
              </a:solidFill>
            </a:endParaRPr>
          </a:p>
          <a:p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29394-A819-E9DC-90BA-7E7E0B6C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2024-10-08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C3959-5892-A8AE-2B6A-CA1180F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Jorge Rodriguez Fernandez | </a:t>
            </a:r>
            <a:r>
              <a:rPr lang="en-GB" dirty="0"/>
              <a:t>Asset Management of the Fibre Optics installation with Netgeo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4E1E4-DCDA-53C1-3874-499301830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EBB399-54D5-5AA5-1C77-0DE12528B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NETGEO – Software graphical interface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77F52A1-0C6E-EB5E-E408-266CF43628A1}"/>
              </a:ext>
            </a:extLst>
          </p:cNvPr>
          <p:cNvSpPr txBox="1">
            <a:spLocks/>
          </p:cNvSpPr>
          <p:nvPr/>
        </p:nvSpPr>
        <p:spPr>
          <a:xfrm>
            <a:off x="3536937" y="1732905"/>
            <a:ext cx="783771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0">
              <a:buNone/>
            </a:pPr>
            <a:endParaRPr lang="en-GB" sz="2000" u="sng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6267719-3C3E-169B-B3CD-094F260B3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99" y="2524889"/>
            <a:ext cx="5879068" cy="32006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30A9F53-9B12-6093-124C-CA3D61035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477" y="2514598"/>
            <a:ext cx="5594573" cy="320069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48EA54B-AB68-B951-312A-2826AB4054B8}"/>
              </a:ext>
            </a:extLst>
          </p:cNvPr>
          <p:cNvSpPr/>
          <p:nvPr/>
        </p:nvSpPr>
        <p:spPr>
          <a:xfrm>
            <a:off x="4710516" y="5715297"/>
            <a:ext cx="2604683" cy="365125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b="1" dirty="0"/>
              <a:t>N</a:t>
            </a:r>
            <a:r>
              <a:rPr lang="en-GB" b="1" dirty="0"/>
              <a:t>ETGEO interface</a:t>
            </a:r>
          </a:p>
        </p:txBody>
      </p:sp>
    </p:spTree>
    <p:extLst>
      <p:ext uri="{BB962C8B-B14F-4D97-AF65-F5344CB8AC3E}">
        <p14:creationId xmlns:p14="http://schemas.microsoft.com/office/powerpoint/2010/main" val="173221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5456</TotalTime>
  <Words>2658</Words>
  <Application>Microsoft Office PowerPoint</Application>
  <PresentationFormat>Widescreen</PresentationFormat>
  <Paragraphs>603</Paragraphs>
  <Slides>43</Slides>
  <Notes>0</Notes>
  <HiddenSlides>8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Wingdings</vt:lpstr>
      <vt:lpstr>Office Theme</vt:lpstr>
      <vt:lpstr>Asset Management of the Fibre Optics Installation with NETGEO</vt:lpstr>
      <vt:lpstr>AGENDA</vt:lpstr>
      <vt:lpstr>Introduction</vt:lpstr>
      <vt:lpstr>Intro: Overview of CERN FO infrastructure</vt:lpstr>
      <vt:lpstr>Intro: Overview of CERN FO infrastructure</vt:lpstr>
      <vt:lpstr>Optical Fibre Management System (OFMS)</vt:lpstr>
      <vt:lpstr>Asset Management Software</vt:lpstr>
      <vt:lpstr>OFMS – NETGEO Software</vt:lpstr>
      <vt:lpstr>NETGEO – Software graphical interface</vt:lpstr>
      <vt:lpstr>NETGEO – Equipment Components</vt:lpstr>
      <vt:lpstr>NETGEO – Linear Components</vt:lpstr>
      <vt:lpstr>NETGEO – Interconnection</vt:lpstr>
      <vt:lpstr>NETGEO – Reports</vt:lpstr>
      <vt:lpstr>OFMS – Functions Overview</vt:lpstr>
      <vt:lpstr>OFMS – Components Registration</vt:lpstr>
      <vt:lpstr>Impact of OFMS on FO Installation</vt:lpstr>
      <vt:lpstr>Optical Fibre Installation Phases</vt:lpstr>
      <vt:lpstr>OF Installation – Study Phase</vt:lpstr>
      <vt:lpstr>OF Installation – Preparation Phase</vt:lpstr>
      <vt:lpstr>OF Installation – Reception Phase</vt:lpstr>
      <vt:lpstr>OF Installation – Transmission Phase</vt:lpstr>
      <vt:lpstr>Impact of OFMS on CERN Users</vt:lpstr>
      <vt:lpstr>CERN Users – Component Information</vt:lpstr>
      <vt:lpstr>CERN Users – Fibre Use</vt:lpstr>
      <vt:lpstr>CERN Users – Example for Civil Engineering Work</vt:lpstr>
      <vt:lpstr>CERN Users – Fibre Monitoring</vt:lpstr>
      <vt:lpstr>CERN Users – Example of RIA monitoring</vt:lpstr>
      <vt:lpstr>CERN Users – Database Synchronization</vt:lpstr>
      <vt:lpstr>OFMS Evolution</vt:lpstr>
      <vt:lpstr>OFMS Evolution – Improve Integration at CERN</vt:lpstr>
      <vt:lpstr>OFMS Evolution – Improve Integration at CERN</vt:lpstr>
      <vt:lpstr>OFMS Evolution – Improve Integration at CERN</vt:lpstr>
      <vt:lpstr>Conclusions</vt:lpstr>
      <vt:lpstr>Conclusions</vt:lpstr>
      <vt:lpstr>PowerPoint Presentation</vt:lpstr>
      <vt:lpstr>IT server implementation</vt:lpstr>
      <vt:lpstr>Data and registration</vt:lpstr>
      <vt:lpstr>Increase integration with CERN databases</vt:lpstr>
      <vt:lpstr>Future: SMARTGEO</vt:lpstr>
      <vt:lpstr>Intro: Overview of CERN FO infra</vt:lpstr>
      <vt:lpstr>OFI Management Links configuration, operation, consolidation, maintenance…</vt:lpstr>
      <vt:lpstr>Management: Overview of the OFI </vt:lpstr>
      <vt:lpstr>Management: Consolidation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Jorge Rodriguez Fernandez</dc:creator>
  <cp:lastModifiedBy>Jorge Rodriguez Fernandez</cp:lastModifiedBy>
  <cp:revision>115</cp:revision>
  <cp:lastPrinted>2020-01-30T13:49:18Z</cp:lastPrinted>
  <dcterms:created xsi:type="dcterms:W3CDTF">2024-08-28T07:27:14Z</dcterms:created>
  <dcterms:modified xsi:type="dcterms:W3CDTF">2024-10-15T06:25:07Z</dcterms:modified>
</cp:coreProperties>
</file>