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glb" ContentType="model/gltf.binary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ags/tag1.xml" ContentType="application/vnd.openxmlformats-officedocument.presentationml.tags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2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3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4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8" r:id="rId2"/>
    <p:sldMasterId id="2147483752" r:id="rId3"/>
    <p:sldMasterId id="2147483801" r:id="rId4"/>
    <p:sldMasterId id="2147483813" r:id="rId5"/>
  </p:sldMasterIdLst>
  <p:notesMasterIdLst>
    <p:notesMasterId r:id="rId58"/>
  </p:notesMasterIdLst>
  <p:sldIdLst>
    <p:sldId id="260" r:id="rId6"/>
    <p:sldId id="413" r:id="rId7"/>
    <p:sldId id="448" r:id="rId8"/>
    <p:sldId id="439" r:id="rId9"/>
    <p:sldId id="447" r:id="rId10"/>
    <p:sldId id="440" r:id="rId11"/>
    <p:sldId id="441" r:id="rId12"/>
    <p:sldId id="442" r:id="rId13"/>
    <p:sldId id="411" r:id="rId14"/>
    <p:sldId id="412" r:id="rId15"/>
    <p:sldId id="407" r:id="rId16"/>
    <p:sldId id="414" r:id="rId17"/>
    <p:sldId id="408" r:id="rId18"/>
    <p:sldId id="415" r:id="rId19"/>
    <p:sldId id="417" r:id="rId20"/>
    <p:sldId id="418" r:id="rId21"/>
    <p:sldId id="419" r:id="rId22"/>
    <p:sldId id="420" r:id="rId23"/>
    <p:sldId id="421" r:id="rId24"/>
    <p:sldId id="425" r:id="rId25"/>
    <p:sldId id="427" r:id="rId26"/>
    <p:sldId id="430" r:id="rId27"/>
    <p:sldId id="428" r:id="rId28"/>
    <p:sldId id="429" r:id="rId29"/>
    <p:sldId id="431" r:id="rId30"/>
    <p:sldId id="432" r:id="rId31"/>
    <p:sldId id="445" r:id="rId32"/>
    <p:sldId id="444" r:id="rId33"/>
    <p:sldId id="433" r:id="rId34"/>
    <p:sldId id="434" r:id="rId35"/>
    <p:sldId id="435" r:id="rId36"/>
    <p:sldId id="436" r:id="rId37"/>
    <p:sldId id="446" r:id="rId38"/>
    <p:sldId id="437" r:id="rId39"/>
    <p:sldId id="424" r:id="rId40"/>
    <p:sldId id="423" r:id="rId41"/>
    <p:sldId id="371" r:id="rId42"/>
    <p:sldId id="351" r:id="rId43"/>
    <p:sldId id="352" r:id="rId44"/>
    <p:sldId id="380" r:id="rId45"/>
    <p:sldId id="370" r:id="rId46"/>
    <p:sldId id="354" r:id="rId47"/>
    <p:sldId id="405" r:id="rId48"/>
    <p:sldId id="284" r:id="rId49"/>
    <p:sldId id="391" r:id="rId50"/>
    <p:sldId id="363" r:id="rId51"/>
    <p:sldId id="374" r:id="rId52"/>
    <p:sldId id="286" r:id="rId53"/>
    <p:sldId id="289" r:id="rId54"/>
    <p:sldId id="345" r:id="rId55"/>
    <p:sldId id="438" r:id="rId56"/>
    <p:sldId id="346" r:id="rId5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hang Rui" initials="ZR" lastIdx="1" clrIdx="0">
    <p:extLst>
      <p:ext uri="{19B8F6BF-5375-455C-9EA6-DF929625EA0E}">
        <p15:presenceInfo xmlns:p15="http://schemas.microsoft.com/office/powerpoint/2012/main" userId="5ac6539f8edd20a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62A4"/>
    <a:srgbClr val="1468C5"/>
    <a:srgbClr val="DC3C00"/>
    <a:srgbClr val="1C50A1"/>
    <a:srgbClr val="505050"/>
    <a:srgbClr val="003963"/>
    <a:srgbClr val="703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E9639D4-E3E2-4D34-9284-5A2195B3D0D7}" styleName="スタイル (淡色)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27102A9-8310-4765-A935-A1911B00CA55}" styleName="浅色样式 1 - 强调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浅色样式 1 - 强调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2DE63D5-997A-4646-A377-4702673A728D}" styleName="浅色样式 2 - 强调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C083E6E3-FA7D-4D7B-A595-EF9225AFEA82}" styleName="浅色样式 1 - 强调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26" autoAdjust="0"/>
  </p:normalViewPr>
  <p:slideViewPr>
    <p:cSldViewPr snapToGrid="0">
      <p:cViewPr varScale="1">
        <p:scale>
          <a:sx n="96" d="100"/>
          <a:sy n="96" d="100"/>
        </p:scale>
        <p:origin x="6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tableStyles" Target="tableStyles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61" Type="http://schemas.openxmlformats.org/officeDocument/2006/relationships/viewProps" Target="viewProps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commentAuthors" Target="commentAuthors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DF4176-1064-48CE-8AAA-6DE1C0095927}" type="datetimeFigureOut">
              <a:rPr kumimoji="1" lang="ja-JP" altLang="en-US" smtClean="0"/>
              <a:t>2024/12/2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BCE325-B9BB-484B-BD33-CA8691BB679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092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BCE325-B9BB-484B-BD33-CA8691BB679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62818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BCE325-B9BB-484B-BD33-CA8691BB679F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3361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BCE325-B9BB-484B-BD33-CA8691BB679F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54076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BCE325-B9BB-484B-BD33-CA8691BB679F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19575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BCE325-B9BB-484B-BD33-CA8691BB679F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93555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BCE325-B9BB-484B-BD33-CA8691BB679F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283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BCE325-B9BB-484B-BD33-CA8691BB679F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40060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BCE325-B9BB-484B-BD33-CA8691BB679F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85664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BCE325-B9BB-484B-BD33-CA8691BB679F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65921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BCE325-B9BB-484B-BD33-CA8691BB679F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91224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BCE325-B9BB-484B-BD33-CA8691BB679F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38826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BCE325-B9BB-484B-BD33-CA8691BB679F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83761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BCE325-B9BB-484B-BD33-CA8691BB679F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28266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BCE325-B9BB-484B-BD33-CA8691BB679F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828553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BCE325-B9BB-484B-BD33-CA8691BB679F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687110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BCE325-B9BB-484B-BD33-CA8691BB679F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843488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BCE325-B9BB-484B-BD33-CA8691BB679F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073479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BCE325-B9BB-484B-BD33-CA8691BB679F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357689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BCE325-B9BB-484B-BD33-CA8691BB679F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471365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BCE325-B9BB-484B-BD33-CA8691BB679F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336948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BCE325-B9BB-484B-BD33-CA8691BB679F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086493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BCE325-B9BB-484B-BD33-CA8691BB679F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67140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D62AE0-98F0-A003-6C67-E5DEF59867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1AF8C787-0E07-BE87-7633-7F920D028DF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3F61958D-26AA-FA7A-CEBA-229D43B6B6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7646C20-3D06-0564-E092-E89FB009E91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BCE325-B9BB-484B-BD33-CA8691BB679F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991989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BCE325-B9BB-484B-BD33-CA8691BB679F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265063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BCE325-B9BB-484B-BD33-CA8691BB679F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695610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BCE325-B9BB-484B-BD33-CA8691BB679F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473196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BCE325-B9BB-484B-BD33-CA8691BB679F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942850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BCE325-B9BB-484B-BD33-CA8691BB679F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906462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680745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40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722048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41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181234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263312-38AA-4E1E-B2B5-0F8F122B24FE}" type="slidenum">
              <a:rPr kumimoji="1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1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117196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63312-38AA-4E1E-B2B5-0F8F122B24FE}" type="slidenum">
              <a:rPr lang="en-US">
                <a:solidFill>
                  <a:prstClr val="black"/>
                </a:solidFill>
              </a:rPr>
              <a:pPr/>
              <a:t>44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6272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BCE325-B9BB-484B-BD33-CA8691BB679F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858629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263312-38AA-4E1E-B2B5-0F8F122B24FE}" type="slidenum">
              <a:rPr kumimoji="1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1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918266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18AE9D-8D01-4131-B6C7-066632969B93}" type="slidenum">
              <a:rPr lang="ja-JP" altLang="en-US" smtClean="0">
                <a:solidFill>
                  <a:prstClr val="black"/>
                </a:solidFill>
              </a:rPr>
              <a:pPr/>
              <a:t>49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73891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50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9354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1B8D60-22A2-FAE3-B33D-DB37FAB470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6AD5A025-CEC8-AF9E-5879-DDBF97521FD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355B499E-9274-1D9D-9755-2E157B866A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D8A856C-9A2F-E8E0-6E1B-0FEC03301CB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BCE325-B9BB-484B-BD33-CA8691BB679F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488224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BCE325-B9BB-484B-BD33-CA8691BB679F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04022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BCE325-B9BB-484B-BD33-CA8691BB679F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22731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BCE325-B9BB-484B-BD33-CA8691BB679F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5292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BCE325-B9BB-484B-BD33-CA8691BB679F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9176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rth America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Rectangle 99"/>
          <p:cNvSpPr/>
          <p:nvPr userDrawn="1"/>
        </p:nvSpPr>
        <p:spPr bwMode="auto">
          <a:xfrm>
            <a:off x="269239" y="3866380"/>
            <a:ext cx="8964248" cy="179310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9218" tIns="143374" rIns="179218" bIns="14337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1375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sz="2353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6220645" y="3866380"/>
            <a:ext cx="3012842" cy="1793104"/>
          </a:xfrm>
          <a:prstGeom prst="rect">
            <a:avLst/>
          </a:prstGeom>
          <a:solidFill>
            <a:schemeClr val="accent5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9218" tIns="143374" rIns="179218" bIns="14337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1375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sz="2353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Rectangle 2"/>
          <p:cNvSpPr/>
          <p:nvPr userDrawn="1"/>
        </p:nvSpPr>
        <p:spPr bwMode="ltGray">
          <a:xfrm>
            <a:off x="269239" y="2084177"/>
            <a:ext cx="8964248" cy="1793105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9218" tIns="143374" rIns="179218" bIns="14337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1375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sz="2353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69302" y="2084187"/>
            <a:ext cx="8964185" cy="1793090"/>
          </a:xfrm>
          <a:noFill/>
        </p:spPr>
        <p:txBody>
          <a:bodyPr lIns="146249" tIns="91406" rIns="146249" bIns="91406" anchor="t" anchorCtr="0"/>
          <a:lstStyle>
            <a:lvl1pPr>
              <a:defRPr sz="5882" spc="-98" baseline="0">
                <a:gradFill>
                  <a:gsLst>
                    <a:gs pos="5833">
                      <a:srgbClr val="FFFFFF"/>
                    </a:gs>
                    <a:gs pos="18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69303" y="3878574"/>
            <a:ext cx="5951344" cy="1792326"/>
          </a:xfrm>
          <a:noFill/>
        </p:spPr>
        <p:txBody>
          <a:bodyPr lIns="182812" tIns="146249" rIns="182812" bIns="146249">
            <a:noAutofit/>
          </a:bodyPr>
          <a:lstStyle>
            <a:lvl1pPr marL="0" indent="0">
              <a:spcBef>
                <a:spcPts val="0"/>
              </a:spcBef>
              <a:buNone/>
              <a:defRPr sz="3529" spc="0" baseline="0">
                <a:gradFill>
                  <a:gsLst>
                    <a:gs pos="0">
                      <a:schemeClr val="bg2"/>
                    </a:gs>
                    <a:gs pos="100000">
                      <a:schemeClr val="bg2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323" y="508176"/>
            <a:ext cx="2569090" cy="89762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>
            <a:off x="449323" y="6087150"/>
            <a:ext cx="1522404" cy="326167"/>
          </a:xfrm>
          <a:prstGeom prst="rect">
            <a:avLst/>
          </a:prstGeom>
        </p:spPr>
      </p:pic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364993" y="426210"/>
            <a:ext cx="5378549" cy="909728"/>
          </a:xfrm>
        </p:spPr>
        <p:txBody>
          <a:bodyPr tIns="0" rIns="0"/>
          <a:lstStyle>
            <a:lvl1pPr marL="0" indent="0" algn="r">
              <a:buNone/>
              <a:defRPr sz="5882"/>
            </a:lvl1pPr>
          </a:lstStyle>
          <a:p>
            <a:pPr lvl="0"/>
            <a:r>
              <a:rPr lang="en-US" dirty="0"/>
              <a:t>Session code</a:t>
            </a:r>
          </a:p>
        </p:txBody>
      </p:sp>
      <p:grpSp>
        <p:nvGrpSpPr>
          <p:cNvPr id="97" name="Group 96"/>
          <p:cNvGrpSpPr/>
          <p:nvPr userDrawn="1"/>
        </p:nvGrpSpPr>
        <p:grpSpPr>
          <a:xfrm>
            <a:off x="6632996" y="4022032"/>
            <a:ext cx="2188149" cy="1503592"/>
            <a:chOff x="15328900" y="1957388"/>
            <a:chExt cx="2232026" cy="1533525"/>
          </a:xfrm>
        </p:grpSpPr>
        <p:sp>
          <p:nvSpPr>
            <p:cNvPr id="12" name="Freeform 5"/>
            <p:cNvSpPr>
              <a:spLocks/>
            </p:cNvSpPr>
            <p:nvPr userDrawn="1"/>
          </p:nvSpPr>
          <p:spPr bwMode="auto">
            <a:xfrm>
              <a:off x="16663988" y="3295650"/>
              <a:ext cx="85725" cy="39688"/>
            </a:xfrm>
            <a:custGeom>
              <a:avLst/>
              <a:gdLst>
                <a:gd name="T0" fmla="*/ 18 w 31"/>
                <a:gd name="T1" fmla="*/ 3 h 14"/>
                <a:gd name="T2" fmla="*/ 15 w 31"/>
                <a:gd name="T3" fmla="*/ 3 h 14"/>
                <a:gd name="T4" fmla="*/ 7 w 31"/>
                <a:gd name="T5" fmla="*/ 1 h 14"/>
                <a:gd name="T6" fmla="*/ 10 w 31"/>
                <a:gd name="T7" fmla="*/ 8 h 14"/>
                <a:gd name="T8" fmla="*/ 0 w 31"/>
                <a:gd name="T9" fmla="*/ 10 h 14"/>
                <a:gd name="T10" fmla="*/ 7 w 31"/>
                <a:gd name="T11" fmla="*/ 12 h 14"/>
                <a:gd name="T12" fmla="*/ 14 w 31"/>
                <a:gd name="T13" fmla="*/ 12 h 14"/>
                <a:gd name="T14" fmla="*/ 14 w 31"/>
                <a:gd name="T15" fmla="*/ 13 h 14"/>
                <a:gd name="T16" fmla="*/ 21 w 31"/>
                <a:gd name="T17" fmla="*/ 10 h 14"/>
                <a:gd name="T18" fmla="*/ 31 w 31"/>
                <a:gd name="T19" fmla="*/ 8 h 14"/>
                <a:gd name="T20" fmla="*/ 18 w 31"/>
                <a:gd name="T21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14">
                  <a:moveTo>
                    <a:pt x="18" y="3"/>
                  </a:moveTo>
                  <a:cubicBezTo>
                    <a:pt x="17" y="3"/>
                    <a:pt x="16" y="3"/>
                    <a:pt x="15" y="3"/>
                  </a:cubicBezTo>
                  <a:cubicBezTo>
                    <a:pt x="12" y="2"/>
                    <a:pt x="8" y="0"/>
                    <a:pt x="7" y="1"/>
                  </a:cubicBezTo>
                  <a:cubicBezTo>
                    <a:pt x="5" y="3"/>
                    <a:pt x="10" y="6"/>
                    <a:pt x="10" y="8"/>
                  </a:cubicBezTo>
                  <a:cubicBezTo>
                    <a:pt x="10" y="10"/>
                    <a:pt x="1" y="8"/>
                    <a:pt x="0" y="10"/>
                  </a:cubicBezTo>
                  <a:cubicBezTo>
                    <a:pt x="0" y="11"/>
                    <a:pt x="3" y="13"/>
                    <a:pt x="7" y="12"/>
                  </a:cubicBezTo>
                  <a:cubicBezTo>
                    <a:pt x="10" y="10"/>
                    <a:pt x="12" y="12"/>
                    <a:pt x="14" y="12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6" y="14"/>
                    <a:pt x="17" y="12"/>
                    <a:pt x="21" y="10"/>
                  </a:cubicBezTo>
                  <a:cubicBezTo>
                    <a:pt x="25" y="9"/>
                    <a:pt x="31" y="12"/>
                    <a:pt x="31" y="8"/>
                  </a:cubicBezTo>
                  <a:cubicBezTo>
                    <a:pt x="31" y="5"/>
                    <a:pt x="20" y="2"/>
                    <a:pt x="18" y="3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13" name="Freeform 6"/>
            <p:cNvSpPr>
              <a:spLocks/>
            </p:cNvSpPr>
            <p:nvPr userDrawn="1"/>
          </p:nvSpPr>
          <p:spPr bwMode="auto">
            <a:xfrm>
              <a:off x="16481425" y="3373438"/>
              <a:ext cx="144463" cy="117475"/>
            </a:xfrm>
            <a:custGeom>
              <a:avLst/>
              <a:gdLst>
                <a:gd name="T0" fmla="*/ 10 w 52"/>
                <a:gd name="T1" fmla="*/ 3 h 42"/>
                <a:gd name="T2" fmla="*/ 5 w 52"/>
                <a:gd name="T3" fmla="*/ 6 h 42"/>
                <a:gd name="T4" fmla="*/ 3 w 52"/>
                <a:gd name="T5" fmla="*/ 9 h 42"/>
                <a:gd name="T6" fmla="*/ 2 w 52"/>
                <a:gd name="T7" fmla="*/ 10 h 42"/>
                <a:gd name="T8" fmla="*/ 0 w 52"/>
                <a:gd name="T9" fmla="*/ 11 h 42"/>
                <a:gd name="T10" fmla="*/ 1 w 52"/>
                <a:gd name="T11" fmla="*/ 13 h 42"/>
                <a:gd name="T12" fmla="*/ 7 w 52"/>
                <a:gd name="T13" fmla="*/ 19 h 42"/>
                <a:gd name="T14" fmla="*/ 9 w 52"/>
                <a:gd name="T15" fmla="*/ 21 h 42"/>
                <a:gd name="T16" fmla="*/ 8 w 52"/>
                <a:gd name="T17" fmla="*/ 23 h 42"/>
                <a:gd name="T18" fmla="*/ 10 w 52"/>
                <a:gd name="T19" fmla="*/ 27 h 42"/>
                <a:gd name="T20" fmla="*/ 13 w 52"/>
                <a:gd name="T21" fmla="*/ 27 h 42"/>
                <a:gd name="T22" fmla="*/ 15 w 52"/>
                <a:gd name="T23" fmla="*/ 29 h 42"/>
                <a:gd name="T24" fmla="*/ 18 w 52"/>
                <a:gd name="T25" fmla="*/ 32 h 42"/>
                <a:gd name="T26" fmla="*/ 21 w 52"/>
                <a:gd name="T27" fmla="*/ 34 h 42"/>
                <a:gd name="T28" fmla="*/ 23 w 52"/>
                <a:gd name="T29" fmla="*/ 34 h 42"/>
                <a:gd name="T30" fmla="*/ 29 w 52"/>
                <a:gd name="T31" fmla="*/ 37 h 42"/>
                <a:gd name="T32" fmla="*/ 33 w 52"/>
                <a:gd name="T33" fmla="*/ 40 h 42"/>
                <a:gd name="T34" fmla="*/ 37 w 52"/>
                <a:gd name="T35" fmla="*/ 39 h 42"/>
                <a:gd name="T36" fmla="*/ 35 w 52"/>
                <a:gd name="T37" fmla="*/ 36 h 42"/>
                <a:gd name="T38" fmla="*/ 38 w 52"/>
                <a:gd name="T39" fmla="*/ 34 h 42"/>
                <a:gd name="T40" fmla="*/ 44 w 52"/>
                <a:gd name="T41" fmla="*/ 32 h 42"/>
                <a:gd name="T42" fmla="*/ 45 w 52"/>
                <a:gd name="T43" fmla="*/ 35 h 42"/>
                <a:gd name="T44" fmla="*/ 48 w 52"/>
                <a:gd name="T45" fmla="*/ 41 h 42"/>
                <a:gd name="T46" fmla="*/ 52 w 52"/>
                <a:gd name="T47" fmla="*/ 37 h 42"/>
                <a:gd name="T48" fmla="*/ 52 w 52"/>
                <a:gd name="T49" fmla="*/ 36 h 42"/>
                <a:gd name="T50" fmla="*/ 49 w 52"/>
                <a:gd name="T51" fmla="*/ 32 h 42"/>
                <a:gd name="T52" fmla="*/ 42 w 52"/>
                <a:gd name="T53" fmla="*/ 28 h 42"/>
                <a:gd name="T54" fmla="*/ 35 w 52"/>
                <a:gd name="T55" fmla="*/ 31 h 42"/>
                <a:gd name="T56" fmla="*/ 27 w 52"/>
                <a:gd name="T57" fmla="*/ 31 h 42"/>
                <a:gd name="T58" fmla="*/ 24 w 52"/>
                <a:gd name="T59" fmla="*/ 28 h 42"/>
                <a:gd name="T60" fmla="*/ 19 w 52"/>
                <a:gd name="T61" fmla="*/ 22 h 42"/>
                <a:gd name="T62" fmla="*/ 18 w 52"/>
                <a:gd name="T63" fmla="*/ 21 h 42"/>
                <a:gd name="T64" fmla="*/ 20 w 52"/>
                <a:gd name="T65" fmla="*/ 14 h 42"/>
                <a:gd name="T66" fmla="*/ 20 w 52"/>
                <a:gd name="T67" fmla="*/ 6 h 42"/>
                <a:gd name="T68" fmla="*/ 21 w 52"/>
                <a:gd name="T69" fmla="*/ 0 h 42"/>
                <a:gd name="T70" fmla="*/ 21 w 52"/>
                <a:gd name="T71" fmla="*/ 0 h 42"/>
                <a:gd name="T72" fmla="*/ 15 w 52"/>
                <a:gd name="T73" fmla="*/ 2 h 42"/>
                <a:gd name="T74" fmla="*/ 10 w 52"/>
                <a:gd name="T75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2" h="42">
                  <a:moveTo>
                    <a:pt x="10" y="3"/>
                  </a:moveTo>
                  <a:cubicBezTo>
                    <a:pt x="10" y="5"/>
                    <a:pt x="8" y="5"/>
                    <a:pt x="5" y="6"/>
                  </a:cubicBezTo>
                  <a:cubicBezTo>
                    <a:pt x="2" y="6"/>
                    <a:pt x="3" y="8"/>
                    <a:pt x="3" y="9"/>
                  </a:cubicBezTo>
                  <a:cubicBezTo>
                    <a:pt x="3" y="9"/>
                    <a:pt x="2" y="10"/>
                    <a:pt x="2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2" y="14"/>
                    <a:pt x="5" y="18"/>
                    <a:pt x="7" y="19"/>
                  </a:cubicBezTo>
                  <a:cubicBezTo>
                    <a:pt x="8" y="19"/>
                    <a:pt x="8" y="20"/>
                    <a:pt x="9" y="21"/>
                  </a:cubicBezTo>
                  <a:cubicBezTo>
                    <a:pt x="9" y="22"/>
                    <a:pt x="9" y="22"/>
                    <a:pt x="8" y="23"/>
                  </a:cubicBezTo>
                  <a:cubicBezTo>
                    <a:pt x="7" y="23"/>
                    <a:pt x="7" y="26"/>
                    <a:pt x="10" y="27"/>
                  </a:cubicBezTo>
                  <a:cubicBezTo>
                    <a:pt x="12" y="28"/>
                    <a:pt x="11" y="27"/>
                    <a:pt x="13" y="27"/>
                  </a:cubicBezTo>
                  <a:cubicBezTo>
                    <a:pt x="14" y="27"/>
                    <a:pt x="14" y="29"/>
                    <a:pt x="15" y="29"/>
                  </a:cubicBezTo>
                  <a:cubicBezTo>
                    <a:pt x="16" y="29"/>
                    <a:pt x="19" y="30"/>
                    <a:pt x="18" y="32"/>
                  </a:cubicBezTo>
                  <a:cubicBezTo>
                    <a:pt x="18" y="34"/>
                    <a:pt x="19" y="34"/>
                    <a:pt x="21" y="34"/>
                  </a:cubicBezTo>
                  <a:cubicBezTo>
                    <a:pt x="22" y="34"/>
                    <a:pt x="22" y="34"/>
                    <a:pt x="23" y="34"/>
                  </a:cubicBezTo>
                  <a:cubicBezTo>
                    <a:pt x="25" y="35"/>
                    <a:pt x="28" y="36"/>
                    <a:pt x="29" y="37"/>
                  </a:cubicBezTo>
                  <a:cubicBezTo>
                    <a:pt x="31" y="39"/>
                    <a:pt x="32" y="38"/>
                    <a:pt x="33" y="40"/>
                  </a:cubicBezTo>
                  <a:cubicBezTo>
                    <a:pt x="34" y="42"/>
                    <a:pt x="36" y="40"/>
                    <a:pt x="37" y="39"/>
                  </a:cubicBezTo>
                  <a:cubicBezTo>
                    <a:pt x="37" y="38"/>
                    <a:pt x="36" y="37"/>
                    <a:pt x="35" y="36"/>
                  </a:cubicBezTo>
                  <a:cubicBezTo>
                    <a:pt x="35" y="35"/>
                    <a:pt x="38" y="35"/>
                    <a:pt x="38" y="34"/>
                  </a:cubicBezTo>
                  <a:cubicBezTo>
                    <a:pt x="39" y="32"/>
                    <a:pt x="42" y="31"/>
                    <a:pt x="44" y="32"/>
                  </a:cubicBezTo>
                  <a:cubicBezTo>
                    <a:pt x="45" y="32"/>
                    <a:pt x="47" y="34"/>
                    <a:pt x="45" y="35"/>
                  </a:cubicBezTo>
                  <a:cubicBezTo>
                    <a:pt x="44" y="37"/>
                    <a:pt x="46" y="39"/>
                    <a:pt x="48" y="41"/>
                  </a:cubicBezTo>
                  <a:cubicBezTo>
                    <a:pt x="50" y="39"/>
                    <a:pt x="51" y="38"/>
                    <a:pt x="52" y="37"/>
                  </a:cubicBezTo>
                  <a:cubicBezTo>
                    <a:pt x="52" y="37"/>
                    <a:pt x="52" y="36"/>
                    <a:pt x="52" y="36"/>
                  </a:cubicBezTo>
                  <a:cubicBezTo>
                    <a:pt x="52" y="35"/>
                    <a:pt x="51" y="34"/>
                    <a:pt x="49" y="32"/>
                  </a:cubicBezTo>
                  <a:cubicBezTo>
                    <a:pt x="47" y="29"/>
                    <a:pt x="44" y="29"/>
                    <a:pt x="42" y="28"/>
                  </a:cubicBezTo>
                  <a:cubicBezTo>
                    <a:pt x="40" y="27"/>
                    <a:pt x="37" y="29"/>
                    <a:pt x="35" y="31"/>
                  </a:cubicBezTo>
                  <a:cubicBezTo>
                    <a:pt x="32" y="33"/>
                    <a:pt x="29" y="32"/>
                    <a:pt x="27" y="31"/>
                  </a:cubicBezTo>
                  <a:cubicBezTo>
                    <a:pt x="26" y="30"/>
                    <a:pt x="25" y="29"/>
                    <a:pt x="24" y="28"/>
                  </a:cubicBezTo>
                  <a:cubicBezTo>
                    <a:pt x="22" y="26"/>
                    <a:pt x="20" y="24"/>
                    <a:pt x="19" y="22"/>
                  </a:cubicBezTo>
                  <a:cubicBezTo>
                    <a:pt x="19" y="22"/>
                    <a:pt x="18" y="21"/>
                    <a:pt x="18" y="21"/>
                  </a:cubicBezTo>
                  <a:cubicBezTo>
                    <a:pt x="18" y="19"/>
                    <a:pt x="19" y="17"/>
                    <a:pt x="20" y="14"/>
                  </a:cubicBezTo>
                  <a:cubicBezTo>
                    <a:pt x="20" y="12"/>
                    <a:pt x="19" y="7"/>
                    <a:pt x="20" y="6"/>
                  </a:cubicBezTo>
                  <a:cubicBezTo>
                    <a:pt x="21" y="4"/>
                    <a:pt x="21" y="3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9" y="0"/>
                    <a:pt x="16" y="2"/>
                    <a:pt x="15" y="2"/>
                  </a:cubicBezTo>
                  <a:cubicBezTo>
                    <a:pt x="14" y="2"/>
                    <a:pt x="11" y="1"/>
                    <a:pt x="10" y="3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14" name="Freeform 7"/>
            <p:cNvSpPr>
              <a:spLocks/>
            </p:cNvSpPr>
            <p:nvPr userDrawn="1"/>
          </p:nvSpPr>
          <p:spPr bwMode="auto">
            <a:xfrm>
              <a:off x="16519525" y="3246438"/>
              <a:ext cx="150813" cy="55563"/>
            </a:xfrm>
            <a:custGeom>
              <a:avLst/>
              <a:gdLst>
                <a:gd name="T0" fmla="*/ 44 w 54"/>
                <a:gd name="T1" fmla="*/ 13 h 20"/>
                <a:gd name="T2" fmla="*/ 19 w 54"/>
                <a:gd name="T3" fmla="*/ 3 h 20"/>
                <a:gd name="T4" fmla="*/ 1 w 54"/>
                <a:gd name="T5" fmla="*/ 9 h 20"/>
                <a:gd name="T6" fmla="*/ 10 w 54"/>
                <a:gd name="T7" fmla="*/ 5 h 20"/>
                <a:gd name="T8" fmla="*/ 15 w 54"/>
                <a:gd name="T9" fmla="*/ 7 h 20"/>
                <a:gd name="T10" fmla="*/ 23 w 54"/>
                <a:gd name="T11" fmla="*/ 9 h 20"/>
                <a:gd name="T12" fmla="*/ 34 w 54"/>
                <a:gd name="T13" fmla="*/ 15 h 20"/>
                <a:gd name="T14" fmla="*/ 37 w 54"/>
                <a:gd name="T15" fmla="*/ 19 h 20"/>
                <a:gd name="T16" fmla="*/ 53 w 54"/>
                <a:gd name="T17" fmla="*/ 18 h 20"/>
                <a:gd name="T18" fmla="*/ 44 w 54"/>
                <a:gd name="T19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20">
                  <a:moveTo>
                    <a:pt x="44" y="13"/>
                  </a:moveTo>
                  <a:cubicBezTo>
                    <a:pt x="40" y="13"/>
                    <a:pt x="29" y="5"/>
                    <a:pt x="19" y="3"/>
                  </a:cubicBezTo>
                  <a:cubicBezTo>
                    <a:pt x="9" y="0"/>
                    <a:pt x="0" y="8"/>
                    <a:pt x="1" y="9"/>
                  </a:cubicBezTo>
                  <a:cubicBezTo>
                    <a:pt x="2" y="11"/>
                    <a:pt x="7" y="7"/>
                    <a:pt x="10" y="5"/>
                  </a:cubicBezTo>
                  <a:cubicBezTo>
                    <a:pt x="12" y="3"/>
                    <a:pt x="14" y="6"/>
                    <a:pt x="15" y="7"/>
                  </a:cubicBezTo>
                  <a:cubicBezTo>
                    <a:pt x="15" y="8"/>
                    <a:pt x="18" y="9"/>
                    <a:pt x="23" y="9"/>
                  </a:cubicBezTo>
                  <a:cubicBezTo>
                    <a:pt x="28" y="9"/>
                    <a:pt x="29" y="14"/>
                    <a:pt x="34" y="15"/>
                  </a:cubicBezTo>
                  <a:cubicBezTo>
                    <a:pt x="39" y="16"/>
                    <a:pt x="34" y="18"/>
                    <a:pt x="37" y="19"/>
                  </a:cubicBezTo>
                  <a:cubicBezTo>
                    <a:pt x="39" y="20"/>
                    <a:pt x="52" y="20"/>
                    <a:pt x="53" y="18"/>
                  </a:cubicBezTo>
                  <a:cubicBezTo>
                    <a:pt x="54" y="17"/>
                    <a:pt x="47" y="13"/>
                    <a:pt x="44" y="13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15" name="Freeform 8"/>
            <p:cNvSpPr>
              <a:spLocks/>
            </p:cNvSpPr>
            <p:nvPr userDrawn="1"/>
          </p:nvSpPr>
          <p:spPr bwMode="auto">
            <a:xfrm>
              <a:off x="16605250" y="3317875"/>
              <a:ext cx="33338" cy="17463"/>
            </a:xfrm>
            <a:custGeom>
              <a:avLst/>
              <a:gdLst>
                <a:gd name="T0" fmla="*/ 1 w 12"/>
                <a:gd name="T1" fmla="*/ 2 h 6"/>
                <a:gd name="T2" fmla="*/ 11 w 12"/>
                <a:gd name="T3" fmla="*/ 4 h 6"/>
                <a:gd name="T4" fmla="*/ 1 w 12"/>
                <a:gd name="T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6">
                  <a:moveTo>
                    <a:pt x="1" y="2"/>
                  </a:moveTo>
                  <a:cubicBezTo>
                    <a:pt x="2" y="4"/>
                    <a:pt x="11" y="6"/>
                    <a:pt x="11" y="4"/>
                  </a:cubicBezTo>
                  <a:cubicBezTo>
                    <a:pt x="12" y="2"/>
                    <a:pt x="0" y="0"/>
                    <a:pt x="1" y="2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16" name="Freeform 9"/>
            <p:cNvSpPr>
              <a:spLocks/>
            </p:cNvSpPr>
            <p:nvPr userDrawn="1"/>
          </p:nvSpPr>
          <p:spPr bwMode="auto">
            <a:xfrm>
              <a:off x="16764000" y="3317875"/>
              <a:ext cx="33338" cy="17463"/>
            </a:xfrm>
            <a:custGeom>
              <a:avLst/>
              <a:gdLst>
                <a:gd name="T0" fmla="*/ 2 w 12"/>
                <a:gd name="T1" fmla="*/ 3 h 6"/>
                <a:gd name="T2" fmla="*/ 11 w 12"/>
                <a:gd name="T3" fmla="*/ 3 h 6"/>
                <a:gd name="T4" fmla="*/ 2 w 12"/>
                <a:gd name="T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6">
                  <a:moveTo>
                    <a:pt x="2" y="3"/>
                  </a:moveTo>
                  <a:cubicBezTo>
                    <a:pt x="4" y="6"/>
                    <a:pt x="10" y="4"/>
                    <a:pt x="11" y="3"/>
                  </a:cubicBezTo>
                  <a:cubicBezTo>
                    <a:pt x="12" y="1"/>
                    <a:pt x="0" y="0"/>
                    <a:pt x="2" y="3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16692563" y="1957388"/>
              <a:ext cx="868363" cy="652463"/>
            </a:xfrm>
            <a:custGeom>
              <a:avLst/>
              <a:gdLst>
                <a:gd name="T0" fmla="*/ 275 w 313"/>
                <a:gd name="T1" fmla="*/ 28 h 235"/>
                <a:gd name="T2" fmla="*/ 251 w 313"/>
                <a:gd name="T3" fmla="*/ 38 h 235"/>
                <a:gd name="T4" fmla="*/ 250 w 313"/>
                <a:gd name="T5" fmla="*/ 24 h 235"/>
                <a:gd name="T6" fmla="*/ 224 w 313"/>
                <a:gd name="T7" fmla="*/ 22 h 235"/>
                <a:gd name="T8" fmla="*/ 250 w 313"/>
                <a:gd name="T9" fmla="*/ 18 h 235"/>
                <a:gd name="T10" fmla="*/ 247 w 313"/>
                <a:gd name="T11" fmla="*/ 8 h 235"/>
                <a:gd name="T12" fmla="*/ 211 w 313"/>
                <a:gd name="T13" fmla="*/ 1 h 235"/>
                <a:gd name="T14" fmla="*/ 178 w 313"/>
                <a:gd name="T15" fmla="*/ 5 h 235"/>
                <a:gd name="T16" fmla="*/ 152 w 313"/>
                <a:gd name="T17" fmla="*/ 5 h 235"/>
                <a:gd name="T18" fmla="*/ 131 w 313"/>
                <a:gd name="T19" fmla="*/ 15 h 235"/>
                <a:gd name="T20" fmla="*/ 126 w 313"/>
                <a:gd name="T21" fmla="*/ 18 h 235"/>
                <a:gd name="T22" fmla="*/ 112 w 313"/>
                <a:gd name="T23" fmla="*/ 22 h 235"/>
                <a:gd name="T24" fmla="*/ 98 w 313"/>
                <a:gd name="T25" fmla="*/ 27 h 235"/>
                <a:gd name="T26" fmla="*/ 73 w 313"/>
                <a:gd name="T27" fmla="*/ 22 h 235"/>
                <a:gd name="T28" fmla="*/ 60 w 313"/>
                <a:gd name="T29" fmla="*/ 32 h 235"/>
                <a:gd name="T30" fmla="*/ 40 w 313"/>
                <a:gd name="T31" fmla="*/ 45 h 235"/>
                <a:gd name="T32" fmla="*/ 0 w 313"/>
                <a:gd name="T33" fmla="*/ 65 h 235"/>
                <a:gd name="T34" fmla="*/ 25 w 313"/>
                <a:gd name="T35" fmla="*/ 72 h 235"/>
                <a:gd name="T36" fmla="*/ 7 w 313"/>
                <a:gd name="T37" fmla="*/ 79 h 235"/>
                <a:gd name="T38" fmla="*/ 22 w 313"/>
                <a:gd name="T39" fmla="*/ 89 h 235"/>
                <a:gd name="T40" fmla="*/ 43 w 313"/>
                <a:gd name="T41" fmla="*/ 88 h 235"/>
                <a:gd name="T42" fmla="*/ 73 w 313"/>
                <a:gd name="T43" fmla="*/ 96 h 235"/>
                <a:gd name="T44" fmla="*/ 89 w 313"/>
                <a:gd name="T45" fmla="*/ 117 h 235"/>
                <a:gd name="T46" fmla="*/ 91 w 313"/>
                <a:gd name="T47" fmla="*/ 136 h 235"/>
                <a:gd name="T48" fmla="*/ 111 w 313"/>
                <a:gd name="T49" fmla="*/ 142 h 235"/>
                <a:gd name="T50" fmla="*/ 109 w 313"/>
                <a:gd name="T51" fmla="*/ 149 h 235"/>
                <a:gd name="T52" fmla="*/ 106 w 313"/>
                <a:gd name="T53" fmla="*/ 162 h 235"/>
                <a:gd name="T54" fmla="*/ 102 w 313"/>
                <a:gd name="T55" fmla="*/ 178 h 235"/>
                <a:gd name="T56" fmla="*/ 106 w 313"/>
                <a:gd name="T57" fmla="*/ 198 h 235"/>
                <a:gd name="T58" fmla="*/ 116 w 313"/>
                <a:gd name="T59" fmla="*/ 211 h 235"/>
                <a:gd name="T60" fmla="*/ 130 w 313"/>
                <a:gd name="T61" fmla="*/ 227 h 235"/>
                <a:gd name="T62" fmla="*/ 150 w 313"/>
                <a:gd name="T63" fmla="*/ 234 h 235"/>
                <a:gd name="T64" fmla="*/ 156 w 313"/>
                <a:gd name="T65" fmla="*/ 214 h 235"/>
                <a:gd name="T66" fmla="*/ 164 w 313"/>
                <a:gd name="T67" fmla="*/ 204 h 235"/>
                <a:gd name="T68" fmla="*/ 165 w 313"/>
                <a:gd name="T69" fmla="*/ 195 h 235"/>
                <a:gd name="T70" fmla="*/ 174 w 313"/>
                <a:gd name="T71" fmla="*/ 188 h 235"/>
                <a:gd name="T72" fmla="*/ 182 w 313"/>
                <a:gd name="T73" fmla="*/ 186 h 235"/>
                <a:gd name="T74" fmla="*/ 209 w 313"/>
                <a:gd name="T75" fmla="*/ 168 h 235"/>
                <a:gd name="T76" fmla="*/ 226 w 313"/>
                <a:gd name="T77" fmla="*/ 163 h 235"/>
                <a:gd name="T78" fmla="*/ 261 w 313"/>
                <a:gd name="T79" fmla="*/ 148 h 235"/>
                <a:gd name="T80" fmla="*/ 242 w 313"/>
                <a:gd name="T81" fmla="*/ 144 h 235"/>
                <a:gd name="T82" fmla="*/ 262 w 313"/>
                <a:gd name="T83" fmla="*/ 145 h 235"/>
                <a:gd name="T84" fmla="*/ 258 w 313"/>
                <a:gd name="T85" fmla="*/ 128 h 235"/>
                <a:gd name="T86" fmla="*/ 248 w 313"/>
                <a:gd name="T87" fmla="*/ 119 h 235"/>
                <a:gd name="T88" fmla="*/ 270 w 313"/>
                <a:gd name="T89" fmla="*/ 116 h 235"/>
                <a:gd name="T90" fmla="*/ 276 w 313"/>
                <a:gd name="T91" fmla="*/ 105 h 235"/>
                <a:gd name="T92" fmla="*/ 273 w 313"/>
                <a:gd name="T93" fmla="*/ 88 h 235"/>
                <a:gd name="T94" fmla="*/ 267 w 313"/>
                <a:gd name="T95" fmla="*/ 81 h 235"/>
                <a:gd name="T96" fmla="*/ 269 w 313"/>
                <a:gd name="T97" fmla="*/ 74 h 235"/>
                <a:gd name="T98" fmla="*/ 262 w 313"/>
                <a:gd name="T99" fmla="*/ 71 h 235"/>
                <a:gd name="T100" fmla="*/ 283 w 313"/>
                <a:gd name="T101" fmla="*/ 49 h 235"/>
                <a:gd name="T102" fmla="*/ 278 w 313"/>
                <a:gd name="T103" fmla="*/ 43 h 235"/>
                <a:gd name="T104" fmla="*/ 284 w 313"/>
                <a:gd name="T105" fmla="*/ 38 h 235"/>
                <a:gd name="T106" fmla="*/ 313 w 313"/>
                <a:gd name="T107" fmla="*/ 27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3" h="235">
                  <a:moveTo>
                    <a:pt x="295" y="22"/>
                  </a:moveTo>
                  <a:cubicBezTo>
                    <a:pt x="290" y="22"/>
                    <a:pt x="285" y="23"/>
                    <a:pt x="285" y="27"/>
                  </a:cubicBezTo>
                  <a:cubicBezTo>
                    <a:pt x="285" y="31"/>
                    <a:pt x="278" y="26"/>
                    <a:pt x="275" y="28"/>
                  </a:cubicBezTo>
                  <a:cubicBezTo>
                    <a:pt x="272" y="29"/>
                    <a:pt x="273" y="24"/>
                    <a:pt x="270" y="26"/>
                  </a:cubicBezTo>
                  <a:cubicBezTo>
                    <a:pt x="267" y="27"/>
                    <a:pt x="264" y="31"/>
                    <a:pt x="260" y="33"/>
                  </a:cubicBezTo>
                  <a:cubicBezTo>
                    <a:pt x="256" y="34"/>
                    <a:pt x="254" y="38"/>
                    <a:pt x="251" y="38"/>
                  </a:cubicBezTo>
                  <a:cubicBezTo>
                    <a:pt x="249" y="38"/>
                    <a:pt x="256" y="31"/>
                    <a:pt x="260" y="28"/>
                  </a:cubicBezTo>
                  <a:cubicBezTo>
                    <a:pt x="264" y="24"/>
                    <a:pt x="262" y="20"/>
                    <a:pt x="257" y="20"/>
                  </a:cubicBezTo>
                  <a:cubicBezTo>
                    <a:pt x="252" y="21"/>
                    <a:pt x="253" y="24"/>
                    <a:pt x="250" y="24"/>
                  </a:cubicBezTo>
                  <a:cubicBezTo>
                    <a:pt x="247" y="25"/>
                    <a:pt x="234" y="31"/>
                    <a:pt x="234" y="29"/>
                  </a:cubicBezTo>
                  <a:cubicBezTo>
                    <a:pt x="233" y="27"/>
                    <a:pt x="245" y="24"/>
                    <a:pt x="244" y="23"/>
                  </a:cubicBezTo>
                  <a:cubicBezTo>
                    <a:pt x="244" y="21"/>
                    <a:pt x="230" y="21"/>
                    <a:pt x="224" y="22"/>
                  </a:cubicBezTo>
                  <a:cubicBezTo>
                    <a:pt x="217" y="23"/>
                    <a:pt x="206" y="27"/>
                    <a:pt x="206" y="25"/>
                  </a:cubicBezTo>
                  <a:cubicBezTo>
                    <a:pt x="206" y="23"/>
                    <a:pt x="219" y="20"/>
                    <a:pt x="226" y="20"/>
                  </a:cubicBezTo>
                  <a:cubicBezTo>
                    <a:pt x="233" y="19"/>
                    <a:pt x="245" y="20"/>
                    <a:pt x="250" y="18"/>
                  </a:cubicBezTo>
                  <a:cubicBezTo>
                    <a:pt x="255" y="16"/>
                    <a:pt x="263" y="16"/>
                    <a:pt x="264" y="14"/>
                  </a:cubicBezTo>
                  <a:cubicBezTo>
                    <a:pt x="265" y="12"/>
                    <a:pt x="258" y="10"/>
                    <a:pt x="254" y="10"/>
                  </a:cubicBezTo>
                  <a:cubicBezTo>
                    <a:pt x="251" y="10"/>
                    <a:pt x="247" y="10"/>
                    <a:pt x="247" y="8"/>
                  </a:cubicBezTo>
                  <a:cubicBezTo>
                    <a:pt x="248" y="6"/>
                    <a:pt x="242" y="6"/>
                    <a:pt x="241" y="5"/>
                  </a:cubicBezTo>
                  <a:cubicBezTo>
                    <a:pt x="241" y="3"/>
                    <a:pt x="229" y="4"/>
                    <a:pt x="227" y="3"/>
                  </a:cubicBezTo>
                  <a:cubicBezTo>
                    <a:pt x="225" y="1"/>
                    <a:pt x="217" y="0"/>
                    <a:pt x="211" y="1"/>
                  </a:cubicBezTo>
                  <a:cubicBezTo>
                    <a:pt x="205" y="1"/>
                    <a:pt x="193" y="1"/>
                    <a:pt x="190" y="2"/>
                  </a:cubicBezTo>
                  <a:cubicBezTo>
                    <a:pt x="187" y="2"/>
                    <a:pt x="185" y="3"/>
                    <a:pt x="183" y="3"/>
                  </a:cubicBezTo>
                  <a:cubicBezTo>
                    <a:pt x="180" y="3"/>
                    <a:pt x="176" y="4"/>
                    <a:pt x="178" y="5"/>
                  </a:cubicBezTo>
                  <a:cubicBezTo>
                    <a:pt x="181" y="8"/>
                    <a:pt x="174" y="9"/>
                    <a:pt x="174" y="7"/>
                  </a:cubicBezTo>
                  <a:cubicBezTo>
                    <a:pt x="175" y="5"/>
                    <a:pt x="168" y="4"/>
                    <a:pt x="166" y="5"/>
                  </a:cubicBezTo>
                  <a:cubicBezTo>
                    <a:pt x="164" y="7"/>
                    <a:pt x="154" y="4"/>
                    <a:pt x="152" y="5"/>
                  </a:cubicBezTo>
                  <a:cubicBezTo>
                    <a:pt x="151" y="7"/>
                    <a:pt x="139" y="7"/>
                    <a:pt x="135" y="7"/>
                  </a:cubicBezTo>
                  <a:cubicBezTo>
                    <a:pt x="132" y="8"/>
                    <a:pt x="141" y="11"/>
                    <a:pt x="141" y="12"/>
                  </a:cubicBezTo>
                  <a:cubicBezTo>
                    <a:pt x="140" y="14"/>
                    <a:pt x="129" y="12"/>
                    <a:pt x="131" y="15"/>
                  </a:cubicBezTo>
                  <a:cubicBezTo>
                    <a:pt x="134" y="18"/>
                    <a:pt x="141" y="20"/>
                    <a:pt x="144" y="23"/>
                  </a:cubicBezTo>
                  <a:cubicBezTo>
                    <a:pt x="148" y="27"/>
                    <a:pt x="142" y="24"/>
                    <a:pt x="138" y="22"/>
                  </a:cubicBezTo>
                  <a:cubicBezTo>
                    <a:pt x="134" y="19"/>
                    <a:pt x="129" y="20"/>
                    <a:pt x="126" y="18"/>
                  </a:cubicBezTo>
                  <a:cubicBezTo>
                    <a:pt x="124" y="15"/>
                    <a:pt x="115" y="13"/>
                    <a:pt x="113" y="15"/>
                  </a:cubicBezTo>
                  <a:cubicBezTo>
                    <a:pt x="110" y="16"/>
                    <a:pt x="119" y="20"/>
                    <a:pt x="119" y="22"/>
                  </a:cubicBezTo>
                  <a:cubicBezTo>
                    <a:pt x="119" y="24"/>
                    <a:pt x="113" y="21"/>
                    <a:pt x="112" y="22"/>
                  </a:cubicBezTo>
                  <a:cubicBezTo>
                    <a:pt x="111" y="23"/>
                    <a:pt x="105" y="17"/>
                    <a:pt x="102" y="17"/>
                  </a:cubicBezTo>
                  <a:cubicBezTo>
                    <a:pt x="99" y="17"/>
                    <a:pt x="102" y="20"/>
                    <a:pt x="102" y="23"/>
                  </a:cubicBezTo>
                  <a:cubicBezTo>
                    <a:pt x="102" y="27"/>
                    <a:pt x="96" y="29"/>
                    <a:pt x="98" y="27"/>
                  </a:cubicBezTo>
                  <a:cubicBezTo>
                    <a:pt x="99" y="24"/>
                    <a:pt x="98" y="18"/>
                    <a:pt x="95" y="16"/>
                  </a:cubicBezTo>
                  <a:cubicBezTo>
                    <a:pt x="92" y="15"/>
                    <a:pt x="84" y="19"/>
                    <a:pt x="79" y="19"/>
                  </a:cubicBezTo>
                  <a:cubicBezTo>
                    <a:pt x="75" y="19"/>
                    <a:pt x="70" y="20"/>
                    <a:pt x="73" y="22"/>
                  </a:cubicBezTo>
                  <a:cubicBezTo>
                    <a:pt x="77" y="24"/>
                    <a:pt x="73" y="25"/>
                    <a:pt x="70" y="23"/>
                  </a:cubicBezTo>
                  <a:cubicBezTo>
                    <a:pt x="67" y="21"/>
                    <a:pt x="56" y="23"/>
                    <a:pt x="58" y="25"/>
                  </a:cubicBezTo>
                  <a:cubicBezTo>
                    <a:pt x="61" y="26"/>
                    <a:pt x="61" y="31"/>
                    <a:pt x="60" y="32"/>
                  </a:cubicBezTo>
                  <a:cubicBezTo>
                    <a:pt x="59" y="34"/>
                    <a:pt x="54" y="31"/>
                    <a:pt x="50" y="31"/>
                  </a:cubicBezTo>
                  <a:cubicBezTo>
                    <a:pt x="46" y="31"/>
                    <a:pt x="26" y="41"/>
                    <a:pt x="27" y="43"/>
                  </a:cubicBezTo>
                  <a:cubicBezTo>
                    <a:pt x="28" y="46"/>
                    <a:pt x="37" y="44"/>
                    <a:pt x="40" y="45"/>
                  </a:cubicBezTo>
                  <a:cubicBezTo>
                    <a:pt x="42" y="47"/>
                    <a:pt x="39" y="53"/>
                    <a:pt x="35" y="55"/>
                  </a:cubicBezTo>
                  <a:cubicBezTo>
                    <a:pt x="32" y="57"/>
                    <a:pt x="20" y="55"/>
                    <a:pt x="19" y="58"/>
                  </a:cubicBezTo>
                  <a:cubicBezTo>
                    <a:pt x="19" y="60"/>
                    <a:pt x="0" y="61"/>
                    <a:pt x="0" y="65"/>
                  </a:cubicBezTo>
                  <a:cubicBezTo>
                    <a:pt x="0" y="67"/>
                    <a:pt x="1" y="69"/>
                    <a:pt x="3" y="69"/>
                  </a:cubicBezTo>
                  <a:cubicBezTo>
                    <a:pt x="5" y="70"/>
                    <a:pt x="9" y="69"/>
                    <a:pt x="11" y="71"/>
                  </a:cubicBezTo>
                  <a:cubicBezTo>
                    <a:pt x="14" y="74"/>
                    <a:pt x="20" y="74"/>
                    <a:pt x="25" y="72"/>
                  </a:cubicBezTo>
                  <a:cubicBezTo>
                    <a:pt x="30" y="71"/>
                    <a:pt x="33" y="73"/>
                    <a:pt x="33" y="76"/>
                  </a:cubicBezTo>
                  <a:cubicBezTo>
                    <a:pt x="33" y="78"/>
                    <a:pt x="23" y="74"/>
                    <a:pt x="19" y="76"/>
                  </a:cubicBezTo>
                  <a:cubicBezTo>
                    <a:pt x="16" y="78"/>
                    <a:pt x="6" y="77"/>
                    <a:pt x="7" y="79"/>
                  </a:cubicBezTo>
                  <a:cubicBezTo>
                    <a:pt x="7" y="81"/>
                    <a:pt x="12" y="81"/>
                    <a:pt x="16" y="81"/>
                  </a:cubicBezTo>
                  <a:cubicBezTo>
                    <a:pt x="20" y="82"/>
                    <a:pt x="16" y="84"/>
                    <a:pt x="16" y="85"/>
                  </a:cubicBezTo>
                  <a:cubicBezTo>
                    <a:pt x="16" y="87"/>
                    <a:pt x="18" y="87"/>
                    <a:pt x="22" y="89"/>
                  </a:cubicBezTo>
                  <a:cubicBezTo>
                    <a:pt x="26" y="91"/>
                    <a:pt x="33" y="92"/>
                    <a:pt x="31" y="90"/>
                  </a:cubicBezTo>
                  <a:cubicBezTo>
                    <a:pt x="28" y="87"/>
                    <a:pt x="35" y="88"/>
                    <a:pt x="36" y="89"/>
                  </a:cubicBezTo>
                  <a:cubicBezTo>
                    <a:pt x="37" y="90"/>
                    <a:pt x="40" y="87"/>
                    <a:pt x="43" y="88"/>
                  </a:cubicBezTo>
                  <a:cubicBezTo>
                    <a:pt x="45" y="89"/>
                    <a:pt x="46" y="85"/>
                    <a:pt x="49" y="87"/>
                  </a:cubicBezTo>
                  <a:cubicBezTo>
                    <a:pt x="51" y="88"/>
                    <a:pt x="62" y="89"/>
                    <a:pt x="65" y="91"/>
                  </a:cubicBezTo>
                  <a:cubicBezTo>
                    <a:pt x="69" y="93"/>
                    <a:pt x="74" y="93"/>
                    <a:pt x="73" y="96"/>
                  </a:cubicBezTo>
                  <a:cubicBezTo>
                    <a:pt x="73" y="99"/>
                    <a:pt x="76" y="101"/>
                    <a:pt x="81" y="103"/>
                  </a:cubicBezTo>
                  <a:cubicBezTo>
                    <a:pt x="85" y="105"/>
                    <a:pt x="85" y="109"/>
                    <a:pt x="85" y="111"/>
                  </a:cubicBezTo>
                  <a:cubicBezTo>
                    <a:pt x="85" y="114"/>
                    <a:pt x="90" y="116"/>
                    <a:pt x="89" y="117"/>
                  </a:cubicBezTo>
                  <a:cubicBezTo>
                    <a:pt x="88" y="118"/>
                    <a:pt x="89" y="120"/>
                    <a:pt x="91" y="122"/>
                  </a:cubicBezTo>
                  <a:cubicBezTo>
                    <a:pt x="94" y="125"/>
                    <a:pt x="87" y="126"/>
                    <a:pt x="89" y="129"/>
                  </a:cubicBezTo>
                  <a:cubicBezTo>
                    <a:pt x="90" y="131"/>
                    <a:pt x="86" y="135"/>
                    <a:pt x="91" y="136"/>
                  </a:cubicBezTo>
                  <a:cubicBezTo>
                    <a:pt x="96" y="136"/>
                    <a:pt x="95" y="132"/>
                    <a:pt x="99" y="132"/>
                  </a:cubicBezTo>
                  <a:cubicBezTo>
                    <a:pt x="103" y="132"/>
                    <a:pt x="99" y="135"/>
                    <a:pt x="101" y="137"/>
                  </a:cubicBezTo>
                  <a:cubicBezTo>
                    <a:pt x="103" y="139"/>
                    <a:pt x="107" y="139"/>
                    <a:pt x="111" y="142"/>
                  </a:cubicBezTo>
                  <a:cubicBezTo>
                    <a:pt x="114" y="145"/>
                    <a:pt x="112" y="147"/>
                    <a:pt x="108" y="144"/>
                  </a:cubicBezTo>
                  <a:cubicBezTo>
                    <a:pt x="105" y="142"/>
                    <a:pt x="95" y="142"/>
                    <a:pt x="95" y="143"/>
                  </a:cubicBezTo>
                  <a:cubicBezTo>
                    <a:pt x="95" y="144"/>
                    <a:pt x="106" y="150"/>
                    <a:pt x="109" y="149"/>
                  </a:cubicBezTo>
                  <a:cubicBezTo>
                    <a:pt x="111" y="149"/>
                    <a:pt x="115" y="153"/>
                    <a:pt x="113" y="155"/>
                  </a:cubicBezTo>
                  <a:cubicBezTo>
                    <a:pt x="112" y="156"/>
                    <a:pt x="112" y="160"/>
                    <a:pt x="112" y="162"/>
                  </a:cubicBezTo>
                  <a:cubicBezTo>
                    <a:pt x="112" y="164"/>
                    <a:pt x="108" y="162"/>
                    <a:pt x="106" y="162"/>
                  </a:cubicBezTo>
                  <a:cubicBezTo>
                    <a:pt x="103" y="162"/>
                    <a:pt x="102" y="163"/>
                    <a:pt x="102" y="166"/>
                  </a:cubicBezTo>
                  <a:cubicBezTo>
                    <a:pt x="102" y="168"/>
                    <a:pt x="98" y="170"/>
                    <a:pt x="97" y="173"/>
                  </a:cubicBezTo>
                  <a:cubicBezTo>
                    <a:pt x="97" y="177"/>
                    <a:pt x="100" y="176"/>
                    <a:pt x="102" y="178"/>
                  </a:cubicBezTo>
                  <a:cubicBezTo>
                    <a:pt x="104" y="179"/>
                    <a:pt x="99" y="180"/>
                    <a:pt x="98" y="182"/>
                  </a:cubicBezTo>
                  <a:cubicBezTo>
                    <a:pt x="98" y="185"/>
                    <a:pt x="103" y="189"/>
                    <a:pt x="105" y="190"/>
                  </a:cubicBezTo>
                  <a:cubicBezTo>
                    <a:pt x="107" y="191"/>
                    <a:pt x="106" y="196"/>
                    <a:pt x="106" y="198"/>
                  </a:cubicBezTo>
                  <a:cubicBezTo>
                    <a:pt x="107" y="201"/>
                    <a:pt x="110" y="198"/>
                    <a:pt x="109" y="201"/>
                  </a:cubicBezTo>
                  <a:cubicBezTo>
                    <a:pt x="109" y="205"/>
                    <a:pt x="112" y="204"/>
                    <a:pt x="112" y="206"/>
                  </a:cubicBezTo>
                  <a:cubicBezTo>
                    <a:pt x="112" y="208"/>
                    <a:pt x="117" y="208"/>
                    <a:pt x="116" y="211"/>
                  </a:cubicBezTo>
                  <a:cubicBezTo>
                    <a:pt x="115" y="213"/>
                    <a:pt x="117" y="215"/>
                    <a:pt x="118" y="217"/>
                  </a:cubicBezTo>
                  <a:cubicBezTo>
                    <a:pt x="119" y="218"/>
                    <a:pt x="123" y="221"/>
                    <a:pt x="124" y="223"/>
                  </a:cubicBezTo>
                  <a:cubicBezTo>
                    <a:pt x="125" y="225"/>
                    <a:pt x="127" y="228"/>
                    <a:pt x="130" y="227"/>
                  </a:cubicBezTo>
                  <a:cubicBezTo>
                    <a:pt x="133" y="226"/>
                    <a:pt x="133" y="229"/>
                    <a:pt x="135" y="228"/>
                  </a:cubicBezTo>
                  <a:cubicBezTo>
                    <a:pt x="137" y="228"/>
                    <a:pt x="140" y="229"/>
                    <a:pt x="141" y="231"/>
                  </a:cubicBezTo>
                  <a:cubicBezTo>
                    <a:pt x="141" y="233"/>
                    <a:pt x="148" y="234"/>
                    <a:pt x="150" y="234"/>
                  </a:cubicBezTo>
                  <a:cubicBezTo>
                    <a:pt x="152" y="235"/>
                    <a:pt x="152" y="231"/>
                    <a:pt x="154" y="230"/>
                  </a:cubicBezTo>
                  <a:cubicBezTo>
                    <a:pt x="155" y="230"/>
                    <a:pt x="155" y="223"/>
                    <a:pt x="156" y="222"/>
                  </a:cubicBezTo>
                  <a:cubicBezTo>
                    <a:pt x="158" y="222"/>
                    <a:pt x="157" y="215"/>
                    <a:pt x="156" y="214"/>
                  </a:cubicBezTo>
                  <a:cubicBezTo>
                    <a:pt x="154" y="214"/>
                    <a:pt x="155" y="211"/>
                    <a:pt x="158" y="212"/>
                  </a:cubicBezTo>
                  <a:cubicBezTo>
                    <a:pt x="162" y="212"/>
                    <a:pt x="161" y="209"/>
                    <a:pt x="162" y="208"/>
                  </a:cubicBezTo>
                  <a:cubicBezTo>
                    <a:pt x="164" y="208"/>
                    <a:pt x="163" y="205"/>
                    <a:pt x="164" y="204"/>
                  </a:cubicBezTo>
                  <a:cubicBezTo>
                    <a:pt x="166" y="204"/>
                    <a:pt x="165" y="202"/>
                    <a:pt x="164" y="201"/>
                  </a:cubicBezTo>
                  <a:cubicBezTo>
                    <a:pt x="164" y="200"/>
                    <a:pt x="165" y="199"/>
                    <a:pt x="166" y="198"/>
                  </a:cubicBezTo>
                  <a:cubicBezTo>
                    <a:pt x="168" y="198"/>
                    <a:pt x="168" y="195"/>
                    <a:pt x="165" y="195"/>
                  </a:cubicBezTo>
                  <a:cubicBezTo>
                    <a:pt x="163" y="194"/>
                    <a:pt x="164" y="191"/>
                    <a:pt x="166" y="193"/>
                  </a:cubicBezTo>
                  <a:cubicBezTo>
                    <a:pt x="169" y="194"/>
                    <a:pt x="170" y="193"/>
                    <a:pt x="169" y="191"/>
                  </a:cubicBezTo>
                  <a:cubicBezTo>
                    <a:pt x="168" y="189"/>
                    <a:pt x="171" y="189"/>
                    <a:pt x="174" y="188"/>
                  </a:cubicBezTo>
                  <a:cubicBezTo>
                    <a:pt x="177" y="188"/>
                    <a:pt x="179" y="186"/>
                    <a:pt x="178" y="184"/>
                  </a:cubicBezTo>
                  <a:cubicBezTo>
                    <a:pt x="177" y="181"/>
                    <a:pt x="182" y="182"/>
                    <a:pt x="181" y="184"/>
                  </a:cubicBezTo>
                  <a:cubicBezTo>
                    <a:pt x="180" y="186"/>
                    <a:pt x="180" y="188"/>
                    <a:pt x="182" y="186"/>
                  </a:cubicBezTo>
                  <a:cubicBezTo>
                    <a:pt x="183" y="185"/>
                    <a:pt x="186" y="186"/>
                    <a:pt x="191" y="184"/>
                  </a:cubicBezTo>
                  <a:cubicBezTo>
                    <a:pt x="196" y="183"/>
                    <a:pt x="201" y="179"/>
                    <a:pt x="203" y="175"/>
                  </a:cubicBezTo>
                  <a:cubicBezTo>
                    <a:pt x="204" y="171"/>
                    <a:pt x="210" y="171"/>
                    <a:pt x="209" y="168"/>
                  </a:cubicBezTo>
                  <a:cubicBezTo>
                    <a:pt x="208" y="166"/>
                    <a:pt x="210" y="164"/>
                    <a:pt x="214" y="166"/>
                  </a:cubicBezTo>
                  <a:cubicBezTo>
                    <a:pt x="218" y="168"/>
                    <a:pt x="215" y="165"/>
                    <a:pt x="219" y="165"/>
                  </a:cubicBezTo>
                  <a:cubicBezTo>
                    <a:pt x="223" y="165"/>
                    <a:pt x="222" y="164"/>
                    <a:pt x="226" y="163"/>
                  </a:cubicBezTo>
                  <a:cubicBezTo>
                    <a:pt x="230" y="163"/>
                    <a:pt x="241" y="161"/>
                    <a:pt x="245" y="158"/>
                  </a:cubicBezTo>
                  <a:cubicBezTo>
                    <a:pt x="248" y="155"/>
                    <a:pt x="256" y="153"/>
                    <a:pt x="259" y="151"/>
                  </a:cubicBezTo>
                  <a:cubicBezTo>
                    <a:pt x="262" y="149"/>
                    <a:pt x="263" y="147"/>
                    <a:pt x="261" y="148"/>
                  </a:cubicBezTo>
                  <a:cubicBezTo>
                    <a:pt x="259" y="149"/>
                    <a:pt x="255" y="149"/>
                    <a:pt x="252" y="149"/>
                  </a:cubicBezTo>
                  <a:cubicBezTo>
                    <a:pt x="249" y="148"/>
                    <a:pt x="244" y="145"/>
                    <a:pt x="241" y="147"/>
                  </a:cubicBezTo>
                  <a:cubicBezTo>
                    <a:pt x="237" y="149"/>
                    <a:pt x="239" y="144"/>
                    <a:pt x="242" y="144"/>
                  </a:cubicBezTo>
                  <a:cubicBezTo>
                    <a:pt x="245" y="144"/>
                    <a:pt x="244" y="142"/>
                    <a:pt x="243" y="139"/>
                  </a:cubicBezTo>
                  <a:cubicBezTo>
                    <a:pt x="242" y="136"/>
                    <a:pt x="248" y="138"/>
                    <a:pt x="250" y="142"/>
                  </a:cubicBezTo>
                  <a:cubicBezTo>
                    <a:pt x="253" y="145"/>
                    <a:pt x="257" y="147"/>
                    <a:pt x="262" y="145"/>
                  </a:cubicBezTo>
                  <a:cubicBezTo>
                    <a:pt x="266" y="144"/>
                    <a:pt x="262" y="141"/>
                    <a:pt x="263" y="139"/>
                  </a:cubicBezTo>
                  <a:cubicBezTo>
                    <a:pt x="265" y="136"/>
                    <a:pt x="251" y="129"/>
                    <a:pt x="250" y="127"/>
                  </a:cubicBezTo>
                  <a:cubicBezTo>
                    <a:pt x="249" y="124"/>
                    <a:pt x="254" y="126"/>
                    <a:pt x="258" y="128"/>
                  </a:cubicBezTo>
                  <a:cubicBezTo>
                    <a:pt x="262" y="129"/>
                    <a:pt x="262" y="125"/>
                    <a:pt x="262" y="122"/>
                  </a:cubicBezTo>
                  <a:cubicBezTo>
                    <a:pt x="262" y="120"/>
                    <a:pt x="254" y="120"/>
                    <a:pt x="250" y="122"/>
                  </a:cubicBezTo>
                  <a:cubicBezTo>
                    <a:pt x="246" y="124"/>
                    <a:pt x="243" y="120"/>
                    <a:pt x="248" y="119"/>
                  </a:cubicBezTo>
                  <a:cubicBezTo>
                    <a:pt x="253" y="118"/>
                    <a:pt x="248" y="116"/>
                    <a:pt x="250" y="115"/>
                  </a:cubicBezTo>
                  <a:cubicBezTo>
                    <a:pt x="251" y="113"/>
                    <a:pt x="258" y="119"/>
                    <a:pt x="261" y="118"/>
                  </a:cubicBezTo>
                  <a:cubicBezTo>
                    <a:pt x="265" y="117"/>
                    <a:pt x="267" y="118"/>
                    <a:pt x="270" y="116"/>
                  </a:cubicBezTo>
                  <a:cubicBezTo>
                    <a:pt x="273" y="114"/>
                    <a:pt x="265" y="112"/>
                    <a:pt x="263" y="110"/>
                  </a:cubicBezTo>
                  <a:cubicBezTo>
                    <a:pt x="261" y="108"/>
                    <a:pt x="271" y="108"/>
                    <a:pt x="274" y="108"/>
                  </a:cubicBezTo>
                  <a:cubicBezTo>
                    <a:pt x="277" y="109"/>
                    <a:pt x="278" y="104"/>
                    <a:pt x="276" y="105"/>
                  </a:cubicBezTo>
                  <a:cubicBezTo>
                    <a:pt x="273" y="106"/>
                    <a:pt x="265" y="102"/>
                    <a:pt x="267" y="99"/>
                  </a:cubicBezTo>
                  <a:cubicBezTo>
                    <a:pt x="268" y="97"/>
                    <a:pt x="272" y="100"/>
                    <a:pt x="275" y="98"/>
                  </a:cubicBezTo>
                  <a:cubicBezTo>
                    <a:pt x="279" y="96"/>
                    <a:pt x="276" y="88"/>
                    <a:pt x="273" y="88"/>
                  </a:cubicBezTo>
                  <a:cubicBezTo>
                    <a:pt x="270" y="88"/>
                    <a:pt x="264" y="87"/>
                    <a:pt x="264" y="86"/>
                  </a:cubicBezTo>
                  <a:cubicBezTo>
                    <a:pt x="264" y="85"/>
                    <a:pt x="259" y="84"/>
                    <a:pt x="260" y="82"/>
                  </a:cubicBezTo>
                  <a:cubicBezTo>
                    <a:pt x="262" y="81"/>
                    <a:pt x="264" y="84"/>
                    <a:pt x="267" y="81"/>
                  </a:cubicBezTo>
                  <a:cubicBezTo>
                    <a:pt x="271" y="79"/>
                    <a:pt x="278" y="82"/>
                    <a:pt x="281" y="81"/>
                  </a:cubicBezTo>
                  <a:cubicBezTo>
                    <a:pt x="284" y="81"/>
                    <a:pt x="280" y="75"/>
                    <a:pt x="278" y="76"/>
                  </a:cubicBezTo>
                  <a:cubicBezTo>
                    <a:pt x="276" y="77"/>
                    <a:pt x="270" y="77"/>
                    <a:pt x="269" y="74"/>
                  </a:cubicBezTo>
                  <a:cubicBezTo>
                    <a:pt x="269" y="71"/>
                    <a:pt x="275" y="74"/>
                    <a:pt x="276" y="72"/>
                  </a:cubicBezTo>
                  <a:cubicBezTo>
                    <a:pt x="277" y="71"/>
                    <a:pt x="268" y="67"/>
                    <a:pt x="266" y="70"/>
                  </a:cubicBezTo>
                  <a:cubicBezTo>
                    <a:pt x="265" y="73"/>
                    <a:pt x="259" y="72"/>
                    <a:pt x="262" y="71"/>
                  </a:cubicBezTo>
                  <a:cubicBezTo>
                    <a:pt x="265" y="69"/>
                    <a:pt x="265" y="64"/>
                    <a:pt x="265" y="61"/>
                  </a:cubicBezTo>
                  <a:cubicBezTo>
                    <a:pt x="265" y="58"/>
                    <a:pt x="275" y="58"/>
                    <a:pt x="274" y="54"/>
                  </a:cubicBezTo>
                  <a:cubicBezTo>
                    <a:pt x="273" y="50"/>
                    <a:pt x="279" y="49"/>
                    <a:pt x="283" y="49"/>
                  </a:cubicBezTo>
                  <a:cubicBezTo>
                    <a:pt x="286" y="49"/>
                    <a:pt x="283" y="44"/>
                    <a:pt x="279" y="45"/>
                  </a:cubicBezTo>
                  <a:cubicBezTo>
                    <a:pt x="276" y="45"/>
                    <a:pt x="272" y="49"/>
                    <a:pt x="271" y="48"/>
                  </a:cubicBezTo>
                  <a:cubicBezTo>
                    <a:pt x="269" y="46"/>
                    <a:pt x="275" y="43"/>
                    <a:pt x="278" y="43"/>
                  </a:cubicBezTo>
                  <a:cubicBezTo>
                    <a:pt x="281" y="43"/>
                    <a:pt x="288" y="43"/>
                    <a:pt x="291" y="41"/>
                  </a:cubicBezTo>
                  <a:cubicBezTo>
                    <a:pt x="293" y="40"/>
                    <a:pt x="286" y="39"/>
                    <a:pt x="281" y="39"/>
                  </a:cubicBezTo>
                  <a:cubicBezTo>
                    <a:pt x="276" y="40"/>
                    <a:pt x="276" y="38"/>
                    <a:pt x="284" y="38"/>
                  </a:cubicBezTo>
                  <a:cubicBezTo>
                    <a:pt x="291" y="37"/>
                    <a:pt x="290" y="36"/>
                    <a:pt x="295" y="35"/>
                  </a:cubicBezTo>
                  <a:cubicBezTo>
                    <a:pt x="300" y="35"/>
                    <a:pt x="298" y="33"/>
                    <a:pt x="301" y="32"/>
                  </a:cubicBezTo>
                  <a:cubicBezTo>
                    <a:pt x="305" y="32"/>
                    <a:pt x="313" y="29"/>
                    <a:pt x="313" y="27"/>
                  </a:cubicBezTo>
                  <a:cubicBezTo>
                    <a:pt x="313" y="25"/>
                    <a:pt x="301" y="22"/>
                    <a:pt x="295" y="22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16941800" y="2363788"/>
              <a:ext cx="47625" cy="33338"/>
            </a:xfrm>
            <a:custGeom>
              <a:avLst/>
              <a:gdLst>
                <a:gd name="T0" fmla="*/ 17 w 17"/>
                <a:gd name="T1" fmla="*/ 8 h 12"/>
                <a:gd name="T2" fmla="*/ 13 w 17"/>
                <a:gd name="T3" fmla="*/ 4 h 12"/>
                <a:gd name="T4" fmla="*/ 3 w 17"/>
                <a:gd name="T5" fmla="*/ 2 h 12"/>
                <a:gd name="T6" fmla="*/ 2 w 17"/>
                <a:gd name="T7" fmla="*/ 7 h 12"/>
                <a:gd name="T8" fmla="*/ 8 w 17"/>
                <a:gd name="T9" fmla="*/ 10 h 12"/>
                <a:gd name="T10" fmla="*/ 17 w 17"/>
                <a:gd name="T1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2">
                  <a:moveTo>
                    <a:pt x="17" y="8"/>
                  </a:moveTo>
                  <a:cubicBezTo>
                    <a:pt x="17" y="5"/>
                    <a:pt x="14" y="7"/>
                    <a:pt x="13" y="4"/>
                  </a:cubicBezTo>
                  <a:cubicBezTo>
                    <a:pt x="11" y="1"/>
                    <a:pt x="4" y="0"/>
                    <a:pt x="3" y="2"/>
                  </a:cubicBezTo>
                  <a:cubicBezTo>
                    <a:pt x="3" y="3"/>
                    <a:pt x="0" y="5"/>
                    <a:pt x="2" y="7"/>
                  </a:cubicBezTo>
                  <a:cubicBezTo>
                    <a:pt x="4" y="9"/>
                    <a:pt x="5" y="8"/>
                    <a:pt x="8" y="10"/>
                  </a:cubicBezTo>
                  <a:cubicBezTo>
                    <a:pt x="10" y="12"/>
                    <a:pt x="17" y="10"/>
                    <a:pt x="17" y="8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15928975" y="2246313"/>
              <a:ext cx="157163" cy="100013"/>
            </a:xfrm>
            <a:custGeom>
              <a:avLst/>
              <a:gdLst>
                <a:gd name="T0" fmla="*/ 9 w 57"/>
                <a:gd name="T1" fmla="*/ 28 h 36"/>
                <a:gd name="T2" fmla="*/ 16 w 57"/>
                <a:gd name="T3" fmla="*/ 36 h 36"/>
                <a:gd name="T4" fmla="*/ 20 w 57"/>
                <a:gd name="T5" fmla="*/ 34 h 36"/>
                <a:gd name="T6" fmla="*/ 25 w 57"/>
                <a:gd name="T7" fmla="*/ 33 h 36"/>
                <a:gd name="T8" fmla="*/ 30 w 57"/>
                <a:gd name="T9" fmla="*/ 29 h 36"/>
                <a:gd name="T10" fmla="*/ 34 w 57"/>
                <a:gd name="T11" fmla="*/ 24 h 36"/>
                <a:gd name="T12" fmla="*/ 39 w 57"/>
                <a:gd name="T13" fmla="*/ 19 h 36"/>
                <a:gd name="T14" fmla="*/ 55 w 57"/>
                <a:gd name="T15" fmla="*/ 12 h 36"/>
                <a:gd name="T16" fmla="*/ 49 w 57"/>
                <a:gd name="T17" fmla="*/ 7 h 36"/>
                <a:gd name="T18" fmla="*/ 38 w 57"/>
                <a:gd name="T19" fmla="*/ 5 h 36"/>
                <a:gd name="T20" fmla="*/ 35 w 57"/>
                <a:gd name="T21" fmla="*/ 4 h 36"/>
                <a:gd name="T22" fmla="*/ 25 w 57"/>
                <a:gd name="T23" fmla="*/ 1 h 36"/>
                <a:gd name="T24" fmla="*/ 9 w 57"/>
                <a:gd name="T25" fmla="*/ 4 h 36"/>
                <a:gd name="T26" fmla="*/ 11 w 57"/>
                <a:gd name="T27" fmla="*/ 9 h 36"/>
                <a:gd name="T28" fmla="*/ 7 w 57"/>
                <a:gd name="T29" fmla="*/ 16 h 36"/>
                <a:gd name="T30" fmla="*/ 3 w 57"/>
                <a:gd name="T31" fmla="*/ 24 h 36"/>
                <a:gd name="T32" fmla="*/ 9 w 57"/>
                <a:gd name="T33" fmla="*/ 2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7" h="36">
                  <a:moveTo>
                    <a:pt x="9" y="28"/>
                  </a:moveTo>
                  <a:cubicBezTo>
                    <a:pt x="13" y="29"/>
                    <a:pt x="14" y="36"/>
                    <a:pt x="16" y="36"/>
                  </a:cubicBezTo>
                  <a:cubicBezTo>
                    <a:pt x="18" y="36"/>
                    <a:pt x="17" y="34"/>
                    <a:pt x="20" y="34"/>
                  </a:cubicBezTo>
                  <a:cubicBezTo>
                    <a:pt x="23" y="34"/>
                    <a:pt x="22" y="33"/>
                    <a:pt x="25" y="33"/>
                  </a:cubicBezTo>
                  <a:cubicBezTo>
                    <a:pt x="27" y="33"/>
                    <a:pt x="30" y="32"/>
                    <a:pt x="30" y="29"/>
                  </a:cubicBezTo>
                  <a:cubicBezTo>
                    <a:pt x="30" y="26"/>
                    <a:pt x="32" y="25"/>
                    <a:pt x="34" y="24"/>
                  </a:cubicBezTo>
                  <a:cubicBezTo>
                    <a:pt x="37" y="23"/>
                    <a:pt x="35" y="20"/>
                    <a:pt x="39" y="19"/>
                  </a:cubicBezTo>
                  <a:cubicBezTo>
                    <a:pt x="42" y="18"/>
                    <a:pt x="53" y="14"/>
                    <a:pt x="55" y="12"/>
                  </a:cubicBezTo>
                  <a:cubicBezTo>
                    <a:pt x="57" y="11"/>
                    <a:pt x="53" y="9"/>
                    <a:pt x="49" y="7"/>
                  </a:cubicBezTo>
                  <a:cubicBezTo>
                    <a:pt x="44" y="4"/>
                    <a:pt x="41" y="3"/>
                    <a:pt x="38" y="5"/>
                  </a:cubicBezTo>
                  <a:cubicBezTo>
                    <a:pt x="35" y="7"/>
                    <a:pt x="37" y="3"/>
                    <a:pt x="35" y="4"/>
                  </a:cubicBezTo>
                  <a:cubicBezTo>
                    <a:pt x="32" y="5"/>
                    <a:pt x="26" y="2"/>
                    <a:pt x="25" y="1"/>
                  </a:cubicBezTo>
                  <a:cubicBezTo>
                    <a:pt x="24" y="0"/>
                    <a:pt x="12" y="4"/>
                    <a:pt x="9" y="4"/>
                  </a:cubicBezTo>
                  <a:cubicBezTo>
                    <a:pt x="6" y="4"/>
                    <a:pt x="9" y="7"/>
                    <a:pt x="11" y="9"/>
                  </a:cubicBezTo>
                  <a:cubicBezTo>
                    <a:pt x="13" y="10"/>
                    <a:pt x="6" y="15"/>
                    <a:pt x="7" y="16"/>
                  </a:cubicBezTo>
                  <a:cubicBezTo>
                    <a:pt x="9" y="17"/>
                    <a:pt x="6" y="20"/>
                    <a:pt x="3" y="24"/>
                  </a:cubicBezTo>
                  <a:cubicBezTo>
                    <a:pt x="0" y="28"/>
                    <a:pt x="5" y="27"/>
                    <a:pt x="9" y="28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20" name="Freeform 13"/>
            <p:cNvSpPr>
              <a:spLocks/>
            </p:cNvSpPr>
            <p:nvPr userDrawn="1"/>
          </p:nvSpPr>
          <p:spPr bwMode="auto">
            <a:xfrm>
              <a:off x="16025813" y="2268538"/>
              <a:ext cx="263525" cy="141288"/>
            </a:xfrm>
            <a:custGeom>
              <a:avLst/>
              <a:gdLst>
                <a:gd name="T0" fmla="*/ 87 w 95"/>
                <a:gd name="T1" fmla="*/ 39 h 51"/>
                <a:gd name="T2" fmla="*/ 95 w 95"/>
                <a:gd name="T3" fmla="*/ 39 h 51"/>
                <a:gd name="T4" fmla="*/ 86 w 95"/>
                <a:gd name="T5" fmla="*/ 32 h 51"/>
                <a:gd name="T6" fmla="*/ 78 w 95"/>
                <a:gd name="T7" fmla="*/ 28 h 51"/>
                <a:gd name="T8" fmla="*/ 75 w 95"/>
                <a:gd name="T9" fmla="*/ 21 h 51"/>
                <a:gd name="T10" fmla="*/ 73 w 95"/>
                <a:gd name="T11" fmla="*/ 9 h 51"/>
                <a:gd name="T12" fmla="*/ 74 w 95"/>
                <a:gd name="T13" fmla="*/ 2 h 51"/>
                <a:gd name="T14" fmla="*/ 64 w 95"/>
                <a:gd name="T15" fmla="*/ 4 h 51"/>
                <a:gd name="T16" fmla="*/ 70 w 95"/>
                <a:gd name="T17" fmla="*/ 9 h 51"/>
                <a:gd name="T18" fmla="*/ 63 w 95"/>
                <a:gd name="T19" fmla="*/ 7 h 51"/>
                <a:gd name="T20" fmla="*/ 58 w 95"/>
                <a:gd name="T21" fmla="*/ 7 h 51"/>
                <a:gd name="T22" fmla="*/ 61 w 95"/>
                <a:gd name="T23" fmla="*/ 19 h 51"/>
                <a:gd name="T24" fmla="*/ 58 w 95"/>
                <a:gd name="T25" fmla="*/ 22 h 51"/>
                <a:gd name="T26" fmla="*/ 54 w 95"/>
                <a:gd name="T27" fmla="*/ 13 h 51"/>
                <a:gd name="T28" fmla="*/ 45 w 95"/>
                <a:gd name="T29" fmla="*/ 9 h 51"/>
                <a:gd name="T30" fmla="*/ 49 w 95"/>
                <a:gd name="T31" fmla="*/ 14 h 51"/>
                <a:gd name="T32" fmla="*/ 43 w 95"/>
                <a:gd name="T33" fmla="*/ 14 h 51"/>
                <a:gd name="T34" fmla="*/ 41 w 95"/>
                <a:gd name="T35" fmla="*/ 13 h 51"/>
                <a:gd name="T36" fmla="*/ 33 w 95"/>
                <a:gd name="T37" fmla="*/ 9 h 51"/>
                <a:gd name="T38" fmla="*/ 30 w 95"/>
                <a:gd name="T39" fmla="*/ 14 h 51"/>
                <a:gd name="T40" fmla="*/ 26 w 95"/>
                <a:gd name="T41" fmla="*/ 12 h 51"/>
                <a:gd name="T42" fmla="*/ 27 w 95"/>
                <a:gd name="T43" fmla="*/ 6 h 51"/>
                <a:gd name="T44" fmla="*/ 14 w 95"/>
                <a:gd name="T45" fmla="*/ 9 h 51"/>
                <a:gd name="T46" fmla="*/ 4 w 95"/>
                <a:gd name="T47" fmla="*/ 15 h 51"/>
                <a:gd name="T48" fmla="*/ 3 w 95"/>
                <a:gd name="T49" fmla="*/ 18 h 51"/>
                <a:gd name="T50" fmla="*/ 5 w 95"/>
                <a:gd name="T51" fmla="*/ 23 h 51"/>
                <a:gd name="T52" fmla="*/ 7 w 95"/>
                <a:gd name="T53" fmla="*/ 25 h 51"/>
                <a:gd name="T54" fmla="*/ 19 w 95"/>
                <a:gd name="T55" fmla="*/ 23 h 51"/>
                <a:gd name="T56" fmla="*/ 6 w 95"/>
                <a:gd name="T57" fmla="*/ 29 h 51"/>
                <a:gd name="T58" fmla="*/ 21 w 95"/>
                <a:gd name="T59" fmla="*/ 32 h 51"/>
                <a:gd name="T60" fmla="*/ 38 w 95"/>
                <a:gd name="T61" fmla="*/ 34 h 51"/>
                <a:gd name="T62" fmla="*/ 25 w 95"/>
                <a:gd name="T63" fmla="*/ 35 h 51"/>
                <a:gd name="T64" fmla="*/ 10 w 95"/>
                <a:gd name="T65" fmla="*/ 39 h 51"/>
                <a:gd name="T66" fmla="*/ 17 w 95"/>
                <a:gd name="T67" fmla="*/ 43 h 51"/>
                <a:gd name="T68" fmla="*/ 29 w 95"/>
                <a:gd name="T69" fmla="*/ 46 h 51"/>
                <a:gd name="T70" fmla="*/ 40 w 95"/>
                <a:gd name="T71" fmla="*/ 51 h 51"/>
                <a:gd name="T72" fmla="*/ 56 w 95"/>
                <a:gd name="T73" fmla="*/ 48 h 51"/>
                <a:gd name="T74" fmla="*/ 63 w 95"/>
                <a:gd name="T75" fmla="*/ 44 h 51"/>
                <a:gd name="T76" fmla="*/ 67 w 95"/>
                <a:gd name="T77" fmla="*/ 45 h 51"/>
                <a:gd name="T78" fmla="*/ 74 w 95"/>
                <a:gd name="T79" fmla="*/ 47 h 51"/>
                <a:gd name="T80" fmla="*/ 90 w 95"/>
                <a:gd name="T81" fmla="*/ 47 h 51"/>
                <a:gd name="T82" fmla="*/ 86 w 95"/>
                <a:gd name="T83" fmla="*/ 43 h 51"/>
                <a:gd name="T84" fmla="*/ 82 w 95"/>
                <a:gd name="T85" fmla="*/ 42 h 51"/>
                <a:gd name="T86" fmla="*/ 87 w 95"/>
                <a:gd name="T87" fmla="*/ 3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5" h="51">
                  <a:moveTo>
                    <a:pt x="87" y="39"/>
                  </a:moveTo>
                  <a:cubicBezTo>
                    <a:pt x="89" y="37"/>
                    <a:pt x="95" y="42"/>
                    <a:pt x="95" y="39"/>
                  </a:cubicBezTo>
                  <a:cubicBezTo>
                    <a:pt x="95" y="35"/>
                    <a:pt x="88" y="34"/>
                    <a:pt x="86" y="32"/>
                  </a:cubicBezTo>
                  <a:cubicBezTo>
                    <a:pt x="83" y="30"/>
                    <a:pt x="82" y="31"/>
                    <a:pt x="78" y="28"/>
                  </a:cubicBezTo>
                  <a:cubicBezTo>
                    <a:pt x="73" y="25"/>
                    <a:pt x="79" y="23"/>
                    <a:pt x="75" y="21"/>
                  </a:cubicBezTo>
                  <a:cubicBezTo>
                    <a:pt x="72" y="18"/>
                    <a:pt x="71" y="11"/>
                    <a:pt x="73" y="9"/>
                  </a:cubicBezTo>
                  <a:cubicBezTo>
                    <a:pt x="76" y="7"/>
                    <a:pt x="78" y="3"/>
                    <a:pt x="74" y="2"/>
                  </a:cubicBezTo>
                  <a:cubicBezTo>
                    <a:pt x="70" y="0"/>
                    <a:pt x="63" y="3"/>
                    <a:pt x="64" y="4"/>
                  </a:cubicBezTo>
                  <a:cubicBezTo>
                    <a:pt x="65" y="5"/>
                    <a:pt x="70" y="8"/>
                    <a:pt x="70" y="9"/>
                  </a:cubicBezTo>
                  <a:cubicBezTo>
                    <a:pt x="70" y="11"/>
                    <a:pt x="65" y="6"/>
                    <a:pt x="63" y="7"/>
                  </a:cubicBezTo>
                  <a:cubicBezTo>
                    <a:pt x="62" y="8"/>
                    <a:pt x="60" y="4"/>
                    <a:pt x="58" y="7"/>
                  </a:cubicBezTo>
                  <a:cubicBezTo>
                    <a:pt x="56" y="9"/>
                    <a:pt x="60" y="17"/>
                    <a:pt x="61" y="19"/>
                  </a:cubicBezTo>
                  <a:cubicBezTo>
                    <a:pt x="63" y="21"/>
                    <a:pt x="60" y="21"/>
                    <a:pt x="58" y="22"/>
                  </a:cubicBezTo>
                  <a:cubicBezTo>
                    <a:pt x="56" y="22"/>
                    <a:pt x="56" y="16"/>
                    <a:pt x="54" y="13"/>
                  </a:cubicBezTo>
                  <a:cubicBezTo>
                    <a:pt x="53" y="11"/>
                    <a:pt x="45" y="8"/>
                    <a:pt x="45" y="9"/>
                  </a:cubicBezTo>
                  <a:cubicBezTo>
                    <a:pt x="44" y="11"/>
                    <a:pt x="49" y="11"/>
                    <a:pt x="49" y="14"/>
                  </a:cubicBezTo>
                  <a:cubicBezTo>
                    <a:pt x="48" y="16"/>
                    <a:pt x="45" y="12"/>
                    <a:pt x="43" y="14"/>
                  </a:cubicBezTo>
                  <a:cubicBezTo>
                    <a:pt x="40" y="16"/>
                    <a:pt x="41" y="15"/>
                    <a:pt x="41" y="13"/>
                  </a:cubicBezTo>
                  <a:cubicBezTo>
                    <a:pt x="42" y="11"/>
                    <a:pt x="38" y="9"/>
                    <a:pt x="33" y="9"/>
                  </a:cubicBezTo>
                  <a:cubicBezTo>
                    <a:pt x="28" y="9"/>
                    <a:pt x="31" y="13"/>
                    <a:pt x="30" y="14"/>
                  </a:cubicBezTo>
                  <a:cubicBezTo>
                    <a:pt x="28" y="15"/>
                    <a:pt x="21" y="13"/>
                    <a:pt x="26" y="12"/>
                  </a:cubicBezTo>
                  <a:cubicBezTo>
                    <a:pt x="30" y="11"/>
                    <a:pt x="28" y="9"/>
                    <a:pt x="27" y="6"/>
                  </a:cubicBezTo>
                  <a:cubicBezTo>
                    <a:pt x="25" y="4"/>
                    <a:pt x="21" y="7"/>
                    <a:pt x="14" y="9"/>
                  </a:cubicBezTo>
                  <a:cubicBezTo>
                    <a:pt x="7" y="12"/>
                    <a:pt x="4" y="14"/>
                    <a:pt x="4" y="15"/>
                  </a:cubicBezTo>
                  <a:cubicBezTo>
                    <a:pt x="5" y="15"/>
                    <a:pt x="6" y="16"/>
                    <a:pt x="3" y="18"/>
                  </a:cubicBezTo>
                  <a:cubicBezTo>
                    <a:pt x="0" y="21"/>
                    <a:pt x="3" y="23"/>
                    <a:pt x="5" y="23"/>
                  </a:cubicBezTo>
                  <a:cubicBezTo>
                    <a:pt x="8" y="23"/>
                    <a:pt x="6" y="25"/>
                    <a:pt x="7" y="25"/>
                  </a:cubicBezTo>
                  <a:cubicBezTo>
                    <a:pt x="9" y="26"/>
                    <a:pt x="17" y="22"/>
                    <a:pt x="19" y="23"/>
                  </a:cubicBezTo>
                  <a:cubicBezTo>
                    <a:pt x="22" y="25"/>
                    <a:pt x="6" y="26"/>
                    <a:pt x="6" y="29"/>
                  </a:cubicBezTo>
                  <a:cubicBezTo>
                    <a:pt x="6" y="31"/>
                    <a:pt x="15" y="33"/>
                    <a:pt x="21" y="32"/>
                  </a:cubicBezTo>
                  <a:cubicBezTo>
                    <a:pt x="27" y="31"/>
                    <a:pt x="38" y="33"/>
                    <a:pt x="38" y="34"/>
                  </a:cubicBezTo>
                  <a:cubicBezTo>
                    <a:pt x="38" y="36"/>
                    <a:pt x="31" y="36"/>
                    <a:pt x="25" y="35"/>
                  </a:cubicBezTo>
                  <a:cubicBezTo>
                    <a:pt x="20" y="35"/>
                    <a:pt x="10" y="37"/>
                    <a:pt x="10" y="39"/>
                  </a:cubicBezTo>
                  <a:cubicBezTo>
                    <a:pt x="11" y="41"/>
                    <a:pt x="11" y="41"/>
                    <a:pt x="17" y="43"/>
                  </a:cubicBezTo>
                  <a:cubicBezTo>
                    <a:pt x="23" y="46"/>
                    <a:pt x="29" y="42"/>
                    <a:pt x="29" y="46"/>
                  </a:cubicBezTo>
                  <a:cubicBezTo>
                    <a:pt x="29" y="50"/>
                    <a:pt x="32" y="51"/>
                    <a:pt x="40" y="51"/>
                  </a:cubicBezTo>
                  <a:cubicBezTo>
                    <a:pt x="48" y="51"/>
                    <a:pt x="52" y="47"/>
                    <a:pt x="56" y="48"/>
                  </a:cubicBezTo>
                  <a:cubicBezTo>
                    <a:pt x="60" y="48"/>
                    <a:pt x="61" y="47"/>
                    <a:pt x="63" y="44"/>
                  </a:cubicBezTo>
                  <a:cubicBezTo>
                    <a:pt x="65" y="42"/>
                    <a:pt x="67" y="43"/>
                    <a:pt x="67" y="45"/>
                  </a:cubicBezTo>
                  <a:cubicBezTo>
                    <a:pt x="68" y="46"/>
                    <a:pt x="73" y="46"/>
                    <a:pt x="74" y="47"/>
                  </a:cubicBezTo>
                  <a:cubicBezTo>
                    <a:pt x="77" y="50"/>
                    <a:pt x="86" y="49"/>
                    <a:pt x="90" y="47"/>
                  </a:cubicBezTo>
                  <a:cubicBezTo>
                    <a:pt x="93" y="45"/>
                    <a:pt x="88" y="40"/>
                    <a:pt x="86" y="43"/>
                  </a:cubicBezTo>
                  <a:cubicBezTo>
                    <a:pt x="85" y="45"/>
                    <a:pt x="83" y="43"/>
                    <a:pt x="82" y="42"/>
                  </a:cubicBezTo>
                  <a:cubicBezTo>
                    <a:pt x="82" y="41"/>
                    <a:pt x="86" y="41"/>
                    <a:pt x="87" y="39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21" name="Freeform 14"/>
            <p:cNvSpPr>
              <a:spLocks/>
            </p:cNvSpPr>
            <p:nvPr userDrawn="1"/>
          </p:nvSpPr>
          <p:spPr bwMode="auto">
            <a:xfrm>
              <a:off x="16022638" y="2201863"/>
              <a:ext cx="28575" cy="22225"/>
            </a:xfrm>
            <a:custGeom>
              <a:avLst/>
              <a:gdLst>
                <a:gd name="T0" fmla="*/ 2 w 10"/>
                <a:gd name="T1" fmla="*/ 7 h 8"/>
                <a:gd name="T2" fmla="*/ 10 w 10"/>
                <a:gd name="T3" fmla="*/ 2 h 8"/>
                <a:gd name="T4" fmla="*/ 2 w 10"/>
                <a:gd name="T5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8">
                  <a:moveTo>
                    <a:pt x="2" y="7"/>
                  </a:moveTo>
                  <a:cubicBezTo>
                    <a:pt x="6" y="8"/>
                    <a:pt x="10" y="4"/>
                    <a:pt x="10" y="2"/>
                  </a:cubicBezTo>
                  <a:cubicBezTo>
                    <a:pt x="10" y="0"/>
                    <a:pt x="0" y="7"/>
                    <a:pt x="2" y="7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22" name="Freeform 15"/>
            <p:cNvSpPr>
              <a:spLocks/>
            </p:cNvSpPr>
            <p:nvPr userDrawn="1"/>
          </p:nvSpPr>
          <p:spPr bwMode="auto">
            <a:xfrm>
              <a:off x="15973425" y="2157413"/>
              <a:ext cx="111125" cy="58738"/>
            </a:xfrm>
            <a:custGeom>
              <a:avLst/>
              <a:gdLst>
                <a:gd name="T0" fmla="*/ 1 w 40"/>
                <a:gd name="T1" fmla="*/ 17 h 21"/>
                <a:gd name="T2" fmla="*/ 3 w 40"/>
                <a:gd name="T3" fmla="*/ 20 h 21"/>
                <a:gd name="T4" fmla="*/ 7 w 40"/>
                <a:gd name="T5" fmla="*/ 19 h 21"/>
                <a:gd name="T6" fmla="*/ 11 w 40"/>
                <a:gd name="T7" fmla="*/ 17 h 21"/>
                <a:gd name="T8" fmla="*/ 15 w 40"/>
                <a:gd name="T9" fmla="*/ 21 h 21"/>
                <a:gd name="T10" fmla="*/ 19 w 40"/>
                <a:gd name="T11" fmla="*/ 17 h 21"/>
                <a:gd name="T12" fmla="*/ 22 w 40"/>
                <a:gd name="T13" fmla="*/ 14 h 21"/>
                <a:gd name="T14" fmla="*/ 25 w 40"/>
                <a:gd name="T15" fmla="*/ 10 h 21"/>
                <a:gd name="T16" fmla="*/ 27 w 40"/>
                <a:gd name="T17" fmla="*/ 14 h 21"/>
                <a:gd name="T18" fmla="*/ 32 w 40"/>
                <a:gd name="T19" fmla="*/ 13 h 21"/>
                <a:gd name="T20" fmla="*/ 36 w 40"/>
                <a:gd name="T21" fmla="*/ 11 h 21"/>
                <a:gd name="T22" fmla="*/ 36 w 40"/>
                <a:gd name="T23" fmla="*/ 7 h 21"/>
                <a:gd name="T24" fmla="*/ 39 w 40"/>
                <a:gd name="T25" fmla="*/ 5 h 21"/>
                <a:gd name="T26" fmla="*/ 35 w 40"/>
                <a:gd name="T27" fmla="*/ 2 h 21"/>
                <a:gd name="T28" fmla="*/ 32 w 40"/>
                <a:gd name="T29" fmla="*/ 4 h 21"/>
                <a:gd name="T30" fmla="*/ 25 w 40"/>
                <a:gd name="T31" fmla="*/ 4 h 21"/>
                <a:gd name="T32" fmla="*/ 16 w 40"/>
                <a:gd name="T33" fmla="*/ 8 h 21"/>
                <a:gd name="T34" fmla="*/ 8 w 40"/>
                <a:gd name="T35" fmla="*/ 13 h 21"/>
                <a:gd name="T36" fmla="*/ 1 w 40"/>
                <a:gd name="T37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" h="21">
                  <a:moveTo>
                    <a:pt x="1" y="17"/>
                  </a:moveTo>
                  <a:cubicBezTo>
                    <a:pt x="3" y="17"/>
                    <a:pt x="1" y="21"/>
                    <a:pt x="3" y="20"/>
                  </a:cubicBezTo>
                  <a:cubicBezTo>
                    <a:pt x="5" y="19"/>
                    <a:pt x="6" y="19"/>
                    <a:pt x="7" y="19"/>
                  </a:cubicBezTo>
                  <a:cubicBezTo>
                    <a:pt x="9" y="20"/>
                    <a:pt x="10" y="18"/>
                    <a:pt x="11" y="17"/>
                  </a:cubicBezTo>
                  <a:cubicBezTo>
                    <a:pt x="12" y="15"/>
                    <a:pt x="12" y="21"/>
                    <a:pt x="15" y="21"/>
                  </a:cubicBezTo>
                  <a:cubicBezTo>
                    <a:pt x="17" y="21"/>
                    <a:pt x="17" y="15"/>
                    <a:pt x="19" y="17"/>
                  </a:cubicBezTo>
                  <a:cubicBezTo>
                    <a:pt x="21" y="18"/>
                    <a:pt x="22" y="16"/>
                    <a:pt x="22" y="14"/>
                  </a:cubicBezTo>
                  <a:cubicBezTo>
                    <a:pt x="23" y="13"/>
                    <a:pt x="23" y="10"/>
                    <a:pt x="25" y="10"/>
                  </a:cubicBezTo>
                  <a:cubicBezTo>
                    <a:pt x="28" y="9"/>
                    <a:pt x="26" y="12"/>
                    <a:pt x="27" y="14"/>
                  </a:cubicBezTo>
                  <a:cubicBezTo>
                    <a:pt x="28" y="17"/>
                    <a:pt x="31" y="14"/>
                    <a:pt x="32" y="13"/>
                  </a:cubicBezTo>
                  <a:cubicBezTo>
                    <a:pt x="32" y="12"/>
                    <a:pt x="36" y="13"/>
                    <a:pt x="36" y="11"/>
                  </a:cubicBezTo>
                  <a:cubicBezTo>
                    <a:pt x="35" y="9"/>
                    <a:pt x="37" y="9"/>
                    <a:pt x="36" y="7"/>
                  </a:cubicBezTo>
                  <a:cubicBezTo>
                    <a:pt x="35" y="5"/>
                    <a:pt x="38" y="6"/>
                    <a:pt x="39" y="5"/>
                  </a:cubicBezTo>
                  <a:cubicBezTo>
                    <a:pt x="40" y="3"/>
                    <a:pt x="37" y="4"/>
                    <a:pt x="35" y="2"/>
                  </a:cubicBezTo>
                  <a:cubicBezTo>
                    <a:pt x="33" y="0"/>
                    <a:pt x="32" y="3"/>
                    <a:pt x="32" y="4"/>
                  </a:cubicBezTo>
                  <a:cubicBezTo>
                    <a:pt x="32" y="6"/>
                    <a:pt x="27" y="5"/>
                    <a:pt x="25" y="4"/>
                  </a:cubicBezTo>
                  <a:cubicBezTo>
                    <a:pt x="22" y="3"/>
                    <a:pt x="19" y="7"/>
                    <a:pt x="16" y="8"/>
                  </a:cubicBezTo>
                  <a:cubicBezTo>
                    <a:pt x="12" y="10"/>
                    <a:pt x="12" y="13"/>
                    <a:pt x="8" y="13"/>
                  </a:cubicBezTo>
                  <a:cubicBezTo>
                    <a:pt x="5" y="13"/>
                    <a:pt x="0" y="16"/>
                    <a:pt x="1" y="17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23" name="Freeform 16"/>
            <p:cNvSpPr>
              <a:spLocks/>
            </p:cNvSpPr>
            <p:nvPr userDrawn="1"/>
          </p:nvSpPr>
          <p:spPr bwMode="auto">
            <a:xfrm>
              <a:off x="16051213" y="2182813"/>
              <a:ext cx="174625" cy="74613"/>
            </a:xfrm>
            <a:custGeom>
              <a:avLst/>
              <a:gdLst>
                <a:gd name="T0" fmla="*/ 9 w 63"/>
                <a:gd name="T1" fmla="*/ 7 h 27"/>
                <a:gd name="T2" fmla="*/ 10 w 63"/>
                <a:gd name="T3" fmla="*/ 10 h 27"/>
                <a:gd name="T4" fmla="*/ 9 w 63"/>
                <a:gd name="T5" fmla="*/ 11 h 27"/>
                <a:gd name="T6" fmla="*/ 5 w 63"/>
                <a:gd name="T7" fmla="*/ 14 h 27"/>
                <a:gd name="T8" fmla="*/ 10 w 63"/>
                <a:gd name="T9" fmla="*/ 14 h 27"/>
                <a:gd name="T10" fmla="*/ 1 w 63"/>
                <a:gd name="T11" fmla="*/ 17 h 27"/>
                <a:gd name="T12" fmla="*/ 8 w 63"/>
                <a:gd name="T13" fmla="*/ 19 h 27"/>
                <a:gd name="T14" fmla="*/ 15 w 63"/>
                <a:gd name="T15" fmla="*/ 18 h 27"/>
                <a:gd name="T16" fmla="*/ 19 w 63"/>
                <a:gd name="T17" fmla="*/ 17 h 27"/>
                <a:gd name="T18" fmla="*/ 29 w 63"/>
                <a:gd name="T19" fmla="*/ 18 h 27"/>
                <a:gd name="T20" fmla="*/ 21 w 63"/>
                <a:gd name="T21" fmla="*/ 22 h 27"/>
                <a:gd name="T22" fmla="*/ 21 w 63"/>
                <a:gd name="T23" fmla="*/ 26 h 27"/>
                <a:gd name="T24" fmla="*/ 39 w 63"/>
                <a:gd name="T25" fmla="*/ 21 h 27"/>
                <a:gd name="T26" fmla="*/ 46 w 63"/>
                <a:gd name="T27" fmla="*/ 20 h 27"/>
                <a:gd name="T28" fmla="*/ 58 w 63"/>
                <a:gd name="T29" fmla="*/ 20 h 27"/>
                <a:gd name="T30" fmla="*/ 60 w 63"/>
                <a:gd name="T31" fmla="*/ 9 h 27"/>
                <a:gd name="T32" fmla="*/ 54 w 63"/>
                <a:gd name="T33" fmla="*/ 11 h 27"/>
                <a:gd name="T34" fmla="*/ 48 w 63"/>
                <a:gd name="T35" fmla="*/ 6 h 27"/>
                <a:gd name="T36" fmla="*/ 45 w 63"/>
                <a:gd name="T37" fmla="*/ 1 h 27"/>
                <a:gd name="T38" fmla="*/ 39 w 63"/>
                <a:gd name="T39" fmla="*/ 7 h 27"/>
                <a:gd name="T40" fmla="*/ 40 w 63"/>
                <a:gd name="T41" fmla="*/ 10 h 27"/>
                <a:gd name="T42" fmla="*/ 44 w 63"/>
                <a:gd name="T43" fmla="*/ 14 h 27"/>
                <a:gd name="T44" fmla="*/ 32 w 63"/>
                <a:gd name="T45" fmla="*/ 12 h 27"/>
                <a:gd name="T46" fmla="*/ 20 w 63"/>
                <a:gd name="T47" fmla="*/ 6 h 27"/>
                <a:gd name="T48" fmla="*/ 14 w 63"/>
                <a:gd name="T49" fmla="*/ 3 h 27"/>
                <a:gd name="T50" fmla="*/ 9 w 63"/>
                <a:gd name="T51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3" h="27">
                  <a:moveTo>
                    <a:pt x="9" y="7"/>
                  </a:moveTo>
                  <a:cubicBezTo>
                    <a:pt x="6" y="7"/>
                    <a:pt x="6" y="10"/>
                    <a:pt x="10" y="10"/>
                  </a:cubicBezTo>
                  <a:cubicBezTo>
                    <a:pt x="13" y="10"/>
                    <a:pt x="14" y="11"/>
                    <a:pt x="9" y="11"/>
                  </a:cubicBezTo>
                  <a:cubicBezTo>
                    <a:pt x="4" y="11"/>
                    <a:pt x="2" y="15"/>
                    <a:pt x="5" y="14"/>
                  </a:cubicBezTo>
                  <a:cubicBezTo>
                    <a:pt x="9" y="13"/>
                    <a:pt x="13" y="13"/>
                    <a:pt x="10" y="14"/>
                  </a:cubicBezTo>
                  <a:cubicBezTo>
                    <a:pt x="8" y="15"/>
                    <a:pt x="0" y="16"/>
                    <a:pt x="1" y="17"/>
                  </a:cubicBezTo>
                  <a:cubicBezTo>
                    <a:pt x="2" y="18"/>
                    <a:pt x="5" y="18"/>
                    <a:pt x="8" y="19"/>
                  </a:cubicBezTo>
                  <a:cubicBezTo>
                    <a:pt x="11" y="20"/>
                    <a:pt x="13" y="21"/>
                    <a:pt x="15" y="18"/>
                  </a:cubicBezTo>
                  <a:cubicBezTo>
                    <a:pt x="17" y="16"/>
                    <a:pt x="20" y="13"/>
                    <a:pt x="19" y="17"/>
                  </a:cubicBezTo>
                  <a:cubicBezTo>
                    <a:pt x="18" y="20"/>
                    <a:pt x="23" y="18"/>
                    <a:pt x="29" y="18"/>
                  </a:cubicBezTo>
                  <a:cubicBezTo>
                    <a:pt x="35" y="17"/>
                    <a:pt x="28" y="21"/>
                    <a:pt x="21" y="22"/>
                  </a:cubicBezTo>
                  <a:cubicBezTo>
                    <a:pt x="15" y="22"/>
                    <a:pt x="16" y="25"/>
                    <a:pt x="21" y="26"/>
                  </a:cubicBezTo>
                  <a:cubicBezTo>
                    <a:pt x="26" y="27"/>
                    <a:pt x="37" y="23"/>
                    <a:pt x="39" y="21"/>
                  </a:cubicBezTo>
                  <a:cubicBezTo>
                    <a:pt x="42" y="18"/>
                    <a:pt x="44" y="22"/>
                    <a:pt x="46" y="20"/>
                  </a:cubicBezTo>
                  <a:cubicBezTo>
                    <a:pt x="49" y="18"/>
                    <a:pt x="54" y="20"/>
                    <a:pt x="58" y="20"/>
                  </a:cubicBezTo>
                  <a:cubicBezTo>
                    <a:pt x="62" y="19"/>
                    <a:pt x="63" y="10"/>
                    <a:pt x="60" y="9"/>
                  </a:cubicBezTo>
                  <a:cubicBezTo>
                    <a:pt x="57" y="8"/>
                    <a:pt x="57" y="11"/>
                    <a:pt x="54" y="11"/>
                  </a:cubicBezTo>
                  <a:cubicBezTo>
                    <a:pt x="52" y="12"/>
                    <a:pt x="50" y="8"/>
                    <a:pt x="48" y="6"/>
                  </a:cubicBezTo>
                  <a:cubicBezTo>
                    <a:pt x="46" y="4"/>
                    <a:pt x="48" y="0"/>
                    <a:pt x="45" y="1"/>
                  </a:cubicBezTo>
                  <a:cubicBezTo>
                    <a:pt x="42" y="1"/>
                    <a:pt x="35" y="6"/>
                    <a:pt x="39" y="7"/>
                  </a:cubicBezTo>
                  <a:cubicBezTo>
                    <a:pt x="43" y="7"/>
                    <a:pt x="42" y="9"/>
                    <a:pt x="40" y="10"/>
                  </a:cubicBezTo>
                  <a:cubicBezTo>
                    <a:pt x="38" y="11"/>
                    <a:pt x="44" y="13"/>
                    <a:pt x="44" y="14"/>
                  </a:cubicBezTo>
                  <a:cubicBezTo>
                    <a:pt x="43" y="15"/>
                    <a:pt x="32" y="14"/>
                    <a:pt x="32" y="12"/>
                  </a:cubicBezTo>
                  <a:cubicBezTo>
                    <a:pt x="31" y="10"/>
                    <a:pt x="23" y="5"/>
                    <a:pt x="20" y="6"/>
                  </a:cubicBezTo>
                  <a:cubicBezTo>
                    <a:pt x="16" y="7"/>
                    <a:pt x="18" y="4"/>
                    <a:pt x="14" y="3"/>
                  </a:cubicBezTo>
                  <a:cubicBezTo>
                    <a:pt x="11" y="3"/>
                    <a:pt x="12" y="6"/>
                    <a:pt x="9" y="7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24" name="Freeform 17"/>
            <p:cNvSpPr>
              <a:spLocks/>
            </p:cNvSpPr>
            <p:nvPr userDrawn="1"/>
          </p:nvSpPr>
          <p:spPr bwMode="auto">
            <a:xfrm>
              <a:off x="16086138" y="2149475"/>
              <a:ext cx="25400" cy="14288"/>
            </a:xfrm>
            <a:custGeom>
              <a:avLst/>
              <a:gdLst>
                <a:gd name="T0" fmla="*/ 8 w 9"/>
                <a:gd name="T1" fmla="*/ 2 h 5"/>
                <a:gd name="T2" fmla="*/ 1 w 9"/>
                <a:gd name="T3" fmla="*/ 1 h 5"/>
                <a:gd name="T4" fmla="*/ 8 w 9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5">
                  <a:moveTo>
                    <a:pt x="8" y="2"/>
                  </a:moveTo>
                  <a:cubicBezTo>
                    <a:pt x="9" y="0"/>
                    <a:pt x="0" y="0"/>
                    <a:pt x="1" y="1"/>
                  </a:cubicBezTo>
                  <a:cubicBezTo>
                    <a:pt x="2" y="3"/>
                    <a:pt x="6" y="5"/>
                    <a:pt x="8" y="2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25" name="Freeform 18"/>
            <p:cNvSpPr>
              <a:spLocks/>
            </p:cNvSpPr>
            <p:nvPr userDrawn="1"/>
          </p:nvSpPr>
          <p:spPr bwMode="auto">
            <a:xfrm>
              <a:off x="16114713" y="2144713"/>
              <a:ext cx="52388" cy="26988"/>
            </a:xfrm>
            <a:custGeom>
              <a:avLst/>
              <a:gdLst>
                <a:gd name="T0" fmla="*/ 16 w 19"/>
                <a:gd name="T1" fmla="*/ 3 h 10"/>
                <a:gd name="T2" fmla="*/ 13 w 19"/>
                <a:gd name="T3" fmla="*/ 1 h 10"/>
                <a:gd name="T4" fmla="*/ 0 w 19"/>
                <a:gd name="T5" fmla="*/ 5 h 10"/>
                <a:gd name="T6" fmla="*/ 7 w 19"/>
                <a:gd name="T7" fmla="*/ 10 h 10"/>
                <a:gd name="T8" fmla="*/ 14 w 19"/>
                <a:gd name="T9" fmla="*/ 5 h 10"/>
                <a:gd name="T10" fmla="*/ 16 w 19"/>
                <a:gd name="T11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0">
                  <a:moveTo>
                    <a:pt x="16" y="3"/>
                  </a:moveTo>
                  <a:cubicBezTo>
                    <a:pt x="19" y="3"/>
                    <a:pt x="18" y="0"/>
                    <a:pt x="13" y="1"/>
                  </a:cubicBezTo>
                  <a:cubicBezTo>
                    <a:pt x="9" y="2"/>
                    <a:pt x="0" y="2"/>
                    <a:pt x="0" y="5"/>
                  </a:cubicBezTo>
                  <a:cubicBezTo>
                    <a:pt x="0" y="8"/>
                    <a:pt x="2" y="9"/>
                    <a:pt x="7" y="10"/>
                  </a:cubicBezTo>
                  <a:cubicBezTo>
                    <a:pt x="12" y="10"/>
                    <a:pt x="17" y="5"/>
                    <a:pt x="14" y="5"/>
                  </a:cubicBezTo>
                  <a:cubicBezTo>
                    <a:pt x="12" y="5"/>
                    <a:pt x="14" y="4"/>
                    <a:pt x="16" y="3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26" name="Freeform 19"/>
            <p:cNvSpPr>
              <a:spLocks/>
            </p:cNvSpPr>
            <p:nvPr userDrawn="1"/>
          </p:nvSpPr>
          <p:spPr bwMode="auto">
            <a:xfrm>
              <a:off x="16103600" y="2124075"/>
              <a:ext cx="66675" cy="22225"/>
            </a:xfrm>
            <a:custGeom>
              <a:avLst/>
              <a:gdLst>
                <a:gd name="T0" fmla="*/ 9 w 24"/>
                <a:gd name="T1" fmla="*/ 6 h 8"/>
                <a:gd name="T2" fmla="*/ 15 w 24"/>
                <a:gd name="T3" fmla="*/ 5 h 8"/>
                <a:gd name="T4" fmla="*/ 24 w 24"/>
                <a:gd name="T5" fmla="*/ 4 h 8"/>
                <a:gd name="T6" fmla="*/ 13 w 24"/>
                <a:gd name="T7" fmla="*/ 1 h 8"/>
                <a:gd name="T8" fmla="*/ 3 w 24"/>
                <a:gd name="T9" fmla="*/ 5 h 8"/>
                <a:gd name="T10" fmla="*/ 9 w 24"/>
                <a:gd name="T1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8">
                  <a:moveTo>
                    <a:pt x="9" y="6"/>
                  </a:moveTo>
                  <a:cubicBezTo>
                    <a:pt x="12" y="7"/>
                    <a:pt x="14" y="4"/>
                    <a:pt x="15" y="5"/>
                  </a:cubicBezTo>
                  <a:cubicBezTo>
                    <a:pt x="17" y="7"/>
                    <a:pt x="24" y="8"/>
                    <a:pt x="24" y="4"/>
                  </a:cubicBezTo>
                  <a:cubicBezTo>
                    <a:pt x="24" y="0"/>
                    <a:pt x="15" y="0"/>
                    <a:pt x="13" y="1"/>
                  </a:cubicBezTo>
                  <a:cubicBezTo>
                    <a:pt x="11" y="3"/>
                    <a:pt x="0" y="3"/>
                    <a:pt x="3" y="5"/>
                  </a:cubicBezTo>
                  <a:cubicBezTo>
                    <a:pt x="5" y="7"/>
                    <a:pt x="7" y="5"/>
                    <a:pt x="9" y="6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27" name="Freeform 20"/>
            <p:cNvSpPr>
              <a:spLocks/>
            </p:cNvSpPr>
            <p:nvPr userDrawn="1"/>
          </p:nvSpPr>
          <p:spPr bwMode="auto">
            <a:xfrm>
              <a:off x="16217900" y="2101850"/>
              <a:ext cx="101600" cy="55563"/>
            </a:xfrm>
            <a:custGeom>
              <a:avLst/>
              <a:gdLst>
                <a:gd name="T0" fmla="*/ 6 w 37"/>
                <a:gd name="T1" fmla="*/ 7 h 20"/>
                <a:gd name="T2" fmla="*/ 13 w 37"/>
                <a:gd name="T3" fmla="*/ 10 h 20"/>
                <a:gd name="T4" fmla="*/ 5 w 37"/>
                <a:gd name="T5" fmla="*/ 11 h 20"/>
                <a:gd name="T6" fmla="*/ 11 w 37"/>
                <a:gd name="T7" fmla="*/ 13 h 20"/>
                <a:gd name="T8" fmla="*/ 25 w 37"/>
                <a:gd name="T9" fmla="*/ 16 h 20"/>
                <a:gd name="T10" fmla="*/ 35 w 37"/>
                <a:gd name="T11" fmla="*/ 17 h 20"/>
                <a:gd name="T12" fmla="*/ 33 w 37"/>
                <a:gd name="T13" fmla="*/ 11 h 20"/>
                <a:gd name="T14" fmla="*/ 26 w 37"/>
                <a:gd name="T15" fmla="*/ 7 h 20"/>
                <a:gd name="T16" fmla="*/ 21 w 37"/>
                <a:gd name="T17" fmla="*/ 4 h 20"/>
                <a:gd name="T18" fmla="*/ 18 w 37"/>
                <a:gd name="T19" fmla="*/ 3 h 20"/>
                <a:gd name="T20" fmla="*/ 3 w 37"/>
                <a:gd name="T21" fmla="*/ 1 h 20"/>
                <a:gd name="T22" fmla="*/ 6 w 37"/>
                <a:gd name="T23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20">
                  <a:moveTo>
                    <a:pt x="6" y="7"/>
                  </a:moveTo>
                  <a:cubicBezTo>
                    <a:pt x="9" y="5"/>
                    <a:pt x="14" y="8"/>
                    <a:pt x="13" y="10"/>
                  </a:cubicBezTo>
                  <a:cubicBezTo>
                    <a:pt x="12" y="12"/>
                    <a:pt x="4" y="10"/>
                    <a:pt x="5" y="11"/>
                  </a:cubicBezTo>
                  <a:cubicBezTo>
                    <a:pt x="5" y="12"/>
                    <a:pt x="6" y="15"/>
                    <a:pt x="11" y="13"/>
                  </a:cubicBezTo>
                  <a:cubicBezTo>
                    <a:pt x="17" y="12"/>
                    <a:pt x="21" y="13"/>
                    <a:pt x="25" y="16"/>
                  </a:cubicBezTo>
                  <a:cubicBezTo>
                    <a:pt x="29" y="19"/>
                    <a:pt x="32" y="20"/>
                    <a:pt x="35" y="17"/>
                  </a:cubicBezTo>
                  <a:cubicBezTo>
                    <a:pt x="37" y="14"/>
                    <a:pt x="31" y="13"/>
                    <a:pt x="33" y="11"/>
                  </a:cubicBezTo>
                  <a:cubicBezTo>
                    <a:pt x="34" y="9"/>
                    <a:pt x="29" y="7"/>
                    <a:pt x="26" y="7"/>
                  </a:cubicBezTo>
                  <a:cubicBezTo>
                    <a:pt x="24" y="7"/>
                    <a:pt x="23" y="3"/>
                    <a:pt x="21" y="4"/>
                  </a:cubicBezTo>
                  <a:cubicBezTo>
                    <a:pt x="19" y="5"/>
                    <a:pt x="18" y="6"/>
                    <a:pt x="18" y="3"/>
                  </a:cubicBezTo>
                  <a:cubicBezTo>
                    <a:pt x="18" y="0"/>
                    <a:pt x="6" y="0"/>
                    <a:pt x="3" y="1"/>
                  </a:cubicBezTo>
                  <a:cubicBezTo>
                    <a:pt x="0" y="2"/>
                    <a:pt x="4" y="9"/>
                    <a:pt x="6" y="7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28" name="Freeform 21"/>
            <p:cNvSpPr>
              <a:spLocks/>
            </p:cNvSpPr>
            <p:nvPr userDrawn="1"/>
          </p:nvSpPr>
          <p:spPr bwMode="auto">
            <a:xfrm>
              <a:off x="16217900" y="2146300"/>
              <a:ext cx="26988" cy="33338"/>
            </a:xfrm>
            <a:custGeom>
              <a:avLst/>
              <a:gdLst>
                <a:gd name="T0" fmla="*/ 8 w 10"/>
                <a:gd name="T1" fmla="*/ 10 h 12"/>
                <a:gd name="T2" fmla="*/ 0 w 10"/>
                <a:gd name="T3" fmla="*/ 4 h 12"/>
                <a:gd name="T4" fmla="*/ 8 w 10"/>
                <a:gd name="T5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2">
                  <a:moveTo>
                    <a:pt x="8" y="10"/>
                  </a:moveTo>
                  <a:cubicBezTo>
                    <a:pt x="10" y="8"/>
                    <a:pt x="1" y="0"/>
                    <a:pt x="0" y="4"/>
                  </a:cubicBezTo>
                  <a:cubicBezTo>
                    <a:pt x="0" y="7"/>
                    <a:pt x="6" y="12"/>
                    <a:pt x="8" y="10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29" name="Freeform 22"/>
            <p:cNvSpPr>
              <a:spLocks/>
            </p:cNvSpPr>
            <p:nvPr userDrawn="1"/>
          </p:nvSpPr>
          <p:spPr bwMode="auto">
            <a:xfrm>
              <a:off x="16295688" y="2078038"/>
              <a:ext cx="30163" cy="22225"/>
            </a:xfrm>
            <a:custGeom>
              <a:avLst/>
              <a:gdLst>
                <a:gd name="T0" fmla="*/ 9 w 11"/>
                <a:gd name="T1" fmla="*/ 5 h 8"/>
                <a:gd name="T2" fmla="*/ 3 w 11"/>
                <a:gd name="T3" fmla="*/ 3 h 8"/>
                <a:gd name="T4" fmla="*/ 9 w 11"/>
                <a:gd name="T5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8">
                  <a:moveTo>
                    <a:pt x="9" y="5"/>
                  </a:moveTo>
                  <a:cubicBezTo>
                    <a:pt x="11" y="2"/>
                    <a:pt x="0" y="0"/>
                    <a:pt x="3" y="3"/>
                  </a:cubicBezTo>
                  <a:cubicBezTo>
                    <a:pt x="4" y="4"/>
                    <a:pt x="8" y="8"/>
                    <a:pt x="9" y="5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30" name="Freeform 23"/>
            <p:cNvSpPr>
              <a:spLocks/>
            </p:cNvSpPr>
            <p:nvPr userDrawn="1"/>
          </p:nvSpPr>
          <p:spPr bwMode="auto">
            <a:xfrm>
              <a:off x="16233775" y="2219325"/>
              <a:ext cx="19050" cy="19050"/>
            </a:xfrm>
            <a:custGeom>
              <a:avLst/>
              <a:gdLst>
                <a:gd name="T0" fmla="*/ 6 w 7"/>
                <a:gd name="T1" fmla="*/ 6 h 7"/>
                <a:gd name="T2" fmla="*/ 1 w 7"/>
                <a:gd name="T3" fmla="*/ 3 h 7"/>
                <a:gd name="T4" fmla="*/ 6 w 7"/>
                <a:gd name="T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7">
                  <a:moveTo>
                    <a:pt x="6" y="6"/>
                  </a:moveTo>
                  <a:cubicBezTo>
                    <a:pt x="7" y="4"/>
                    <a:pt x="2" y="0"/>
                    <a:pt x="1" y="3"/>
                  </a:cubicBezTo>
                  <a:cubicBezTo>
                    <a:pt x="0" y="6"/>
                    <a:pt x="4" y="7"/>
                    <a:pt x="6" y="6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31" name="Freeform 24"/>
            <p:cNvSpPr>
              <a:spLocks/>
            </p:cNvSpPr>
            <p:nvPr userDrawn="1"/>
          </p:nvSpPr>
          <p:spPr bwMode="auto">
            <a:xfrm>
              <a:off x="16233775" y="2179638"/>
              <a:ext cx="111125" cy="65088"/>
            </a:xfrm>
            <a:custGeom>
              <a:avLst/>
              <a:gdLst>
                <a:gd name="T0" fmla="*/ 31 w 40"/>
                <a:gd name="T1" fmla="*/ 4 h 23"/>
                <a:gd name="T2" fmla="*/ 22 w 40"/>
                <a:gd name="T3" fmla="*/ 2 h 23"/>
                <a:gd name="T4" fmla="*/ 23 w 40"/>
                <a:gd name="T5" fmla="*/ 8 h 23"/>
                <a:gd name="T6" fmla="*/ 17 w 40"/>
                <a:gd name="T7" fmla="*/ 6 h 23"/>
                <a:gd name="T8" fmla="*/ 16 w 40"/>
                <a:gd name="T9" fmla="*/ 10 h 23"/>
                <a:gd name="T10" fmla="*/ 12 w 40"/>
                <a:gd name="T11" fmla="*/ 10 h 23"/>
                <a:gd name="T12" fmla="*/ 4 w 40"/>
                <a:gd name="T13" fmla="*/ 2 h 23"/>
                <a:gd name="T14" fmla="*/ 3 w 40"/>
                <a:gd name="T15" fmla="*/ 9 h 23"/>
                <a:gd name="T16" fmla="*/ 12 w 40"/>
                <a:gd name="T17" fmla="*/ 14 h 23"/>
                <a:gd name="T18" fmla="*/ 24 w 40"/>
                <a:gd name="T19" fmla="*/ 14 h 23"/>
                <a:gd name="T20" fmla="*/ 23 w 40"/>
                <a:gd name="T21" fmla="*/ 20 h 23"/>
                <a:gd name="T22" fmla="*/ 33 w 40"/>
                <a:gd name="T23" fmla="*/ 21 h 23"/>
                <a:gd name="T24" fmla="*/ 38 w 40"/>
                <a:gd name="T25" fmla="*/ 17 h 23"/>
                <a:gd name="T26" fmla="*/ 37 w 40"/>
                <a:gd name="T27" fmla="*/ 11 h 23"/>
                <a:gd name="T28" fmla="*/ 31 w 40"/>
                <a:gd name="T2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" h="23">
                  <a:moveTo>
                    <a:pt x="31" y="4"/>
                  </a:moveTo>
                  <a:cubicBezTo>
                    <a:pt x="31" y="6"/>
                    <a:pt x="26" y="3"/>
                    <a:pt x="22" y="2"/>
                  </a:cubicBezTo>
                  <a:cubicBezTo>
                    <a:pt x="18" y="0"/>
                    <a:pt x="20" y="5"/>
                    <a:pt x="23" y="8"/>
                  </a:cubicBezTo>
                  <a:cubicBezTo>
                    <a:pt x="27" y="10"/>
                    <a:pt x="22" y="9"/>
                    <a:pt x="17" y="6"/>
                  </a:cubicBezTo>
                  <a:cubicBezTo>
                    <a:pt x="13" y="3"/>
                    <a:pt x="14" y="8"/>
                    <a:pt x="16" y="10"/>
                  </a:cubicBezTo>
                  <a:cubicBezTo>
                    <a:pt x="18" y="11"/>
                    <a:pt x="15" y="14"/>
                    <a:pt x="12" y="10"/>
                  </a:cubicBezTo>
                  <a:cubicBezTo>
                    <a:pt x="10" y="6"/>
                    <a:pt x="8" y="2"/>
                    <a:pt x="4" y="2"/>
                  </a:cubicBezTo>
                  <a:cubicBezTo>
                    <a:pt x="0" y="2"/>
                    <a:pt x="2" y="6"/>
                    <a:pt x="3" y="9"/>
                  </a:cubicBezTo>
                  <a:cubicBezTo>
                    <a:pt x="6" y="11"/>
                    <a:pt x="8" y="12"/>
                    <a:pt x="12" y="14"/>
                  </a:cubicBezTo>
                  <a:cubicBezTo>
                    <a:pt x="15" y="16"/>
                    <a:pt x="21" y="13"/>
                    <a:pt x="24" y="14"/>
                  </a:cubicBezTo>
                  <a:cubicBezTo>
                    <a:pt x="27" y="15"/>
                    <a:pt x="21" y="18"/>
                    <a:pt x="23" y="20"/>
                  </a:cubicBezTo>
                  <a:cubicBezTo>
                    <a:pt x="25" y="23"/>
                    <a:pt x="30" y="21"/>
                    <a:pt x="33" y="21"/>
                  </a:cubicBezTo>
                  <a:cubicBezTo>
                    <a:pt x="37" y="21"/>
                    <a:pt x="35" y="18"/>
                    <a:pt x="38" y="17"/>
                  </a:cubicBezTo>
                  <a:cubicBezTo>
                    <a:pt x="40" y="15"/>
                    <a:pt x="35" y="15"/>
                    <a:pt x="37" y="11"/>
                  </a:cubicBezTo>
                  <a:cubicBezTo>
                    <a:pt x="39" y="8"/>
                    <a:pt x="32" y="1"/>
                    <a:pt x="31" y="4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32" name="Freeform 25"/>
            <p:cNvSpPr>
              <a:spLocks/>
            </p:cNvSpPr>
            <p:nvPr userDrawn="1"/>
          </p:nvSpPr>
          <p:spPr bwMode="auto">
            <a:xfrm>
              <a:off x="16325850" y="2116138"/>
              <a:ext cx="55563" cy="36513"/>
            </a:xfrm>
            <a:custGeom>
              <a:avLst/>
              <a:gdLst>
                <a:gd name="T0" fmla="*/ 8 w 20"/>
                <a:gd name="T1" fmla="*/ 13 h 13"/>
                <a:gd name="T2" fmla="*/ 17 w 20"/>
                <a:gd name="T3" fmla="*/ 12 h 13"/>
                <a:gd name="T4" fmla="*/ 17 w 20"/>
                <a:gd name="T5" fmla="*/ 8 h 13"/>
                <a:gd name="T6" fmla="*/ 12 w 20"/>
                <a:gd name="T7" fmla="*/ 6 h 13"/>
                <a:gd name="T8" fmla="*/ 1 w 20"/>
                <a:gd name="T9" fmla="*/ 2 h 13"/>
                <a:gd name="T10" fmla="*/ 8 w 20"/>
                <a:gd name="T1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3">
                  <a:moveTo>
                    <a:pt x="8" y="13"/>
                  </a:moveTo>
                  <a:cubicBezTo>
                    <a:pt x="11" y="13"/>
                    <a:pt x="14" y="13"/>
                    <a:pt x="17" y="12"/>
                  </a:cubicBezTo>
                  <a:cubicBezTo>
                    <a:pt x="20" y="11"/>
                    <a:pt x="15" y="11"/>
                    <a:pt x="17" y="8"/>
                  </a:cubicBezTo>
                  <a:cubicBezTo>
                    <a:pt x="19" y="5"/>
                    <a:pt x="12" y="5"/>
                    <a:pt x="12" y="6"/>
                  </a:cubicBezTo>
                  <a:cubicBezTo>
                    <a:pt x="11" y="7"/>
                    <a:pt x="3" y="0"/>
                    <a:pt x="1" y="2"/>
                  </a:cubicBezTo>
                  <a:cubicBezTo>
                    <a:pt x="0" y="5"/>
                    <a:pt x="4" y="13"/>
                    <a:pt x="8" y="13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33" name="Freeform 26"/>
            <p:cNvSpPr>
              <a:spLocks/>
            </p:cNvSpPr>
            <p:nvPr userDrawn="1"/>
          </p:nvSpPr>
          <p:spPr bwMode="auto">
            <a:xfrm>
              <a:off x="16351250" y="2152650"/>
              <a:ext cx="49213" cy="22225"/>
            </a:xfrm>
            <a:custGeom>
              <a:avLst/>
              <a:gdLst>
                <a:gd name="T0" fmla="*/ 17 w 18"/>
                <a:gd name="T1" fmla="*/ 2 h 8"/>
                <a:gd name="T2" fmla="*/ 2 w 18"/>
                <a:gd name="T3" fmla="*/ 4 h 8"/>
                <a:gd name="T4" fmla="*/ 17 w 18"/>
                <a:gd name="T5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8">
                  <a:moveTo>
                    <a:pt x="17" y="2"/>
                  </a:moveTo>
                  <a:cubicBezTo>
                    <a:pt x="17" y="0"/>
                    <a:pt x="0" y="2"/>
                    <a:pt x="2" y="4"/>
                  </a:cubicBezTo>
                  <a:cubicBezTo>
                    <a:pt x="7" y="8"/>
                    <a:pt x="18" y="3"/>
                    <a:pt x="17" y="2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34" name="Freeform 27"/>
            <p:cNvSpPr>
              <a:spLocks/>
            </p:cNvSpPr>
            <p:nvPr userDrawn="1"/>
          </p:nvSpPr>
          <p:spPr bwMode="auto">
            <a:xfrm>
              <a:off x="16341725" y="2216150"/>
              <a:ext cx="61913" cy="33338"/>
            </a:xfrm>
            <a:custGeom>
              <a:avLst/>
              <a:gdLst>
                <a:gd name="T0" fmla="*/ 18 w 22"/>
                <a:gd name="T1" fmla="*/ 12 h 12"/>
                <a:gd name="T2" fmla="*/ 15 w 22"/>
                <a:gd name="T3" fmla="*/ 3 h 12"/>
                <a:gd name="T4" fmla="*/ 2 w 22"/>
                <a:gd name="T5" fmla="*/ 8 h 12"/>
                <a:gd name="T6" fmla="*/ 18 w 22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12">
                  <a:moveTo>
                    <a:pt x="18" y="12"/>
                  </a:moveTo>
                  <a:cubicBezTo>
                    <a:pt x="22" y="11"/>
                    <a:pt x="20" y="6"/>
                    <a:pt x="15" y="3"/>
                  </a:cubicBezTo>
                  <a:cubicBezTo>
                    <a:pt x="11" y="0"/>
                    <a:pt x="0" y="7"/>
                    <a:pt x="2" y="8"/>
                  </a:cubicBezTo>
                  <a:cubicBezTo>
                    <a:pt x="4" y="10"/>
                    <a:pt x="14" y="12"/>
                    <a:pt x="18" y="12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35" name="Freeform 28"/>
            <p:cNvSpPr>
              <a:spLocks/>
            </p:cNvSpPr>
            <p:nvPr userDrawn="1"/>
          </p:nvSpPr>
          <p:spPr bwMode="auto">
            <a:xfrm>
              <a:off x="16259175" y="2257425"/>
              <a:ext cx="96838" cy="88900"/>
            </a:xfrm>
            <a:custGeom>
              <a:avLst/>
              <a:gdLst>
                <a:gd name="T0" fmla="*/ 19 w 35"/>
                <a:gd name="T1" fmla="*/ 28 h 32"/>
                <a:gd name="T2" fmla="*/ 28 w 35"/>
                <a:gd name="T3" fmla="*/ 26 h 32"/>
                <a:gd name="T4" fmla="*/ 35 w 35"/>
                <a:gd name="T5" fmla="*/ 13 h 32"/>
                <a:gd name="T6" fmla="*/ 31 w 35"/>
                <a:gd name="T7" fmla="*/ 13 h 32"/>
                <a:gd name="T8" fmla="*/ 31 w 35"/>
                <a:gd name="T9" fmla="*/ 15 h 32"/>
                <a:gd name="T10" fmla="*/ 24 w 35"/>
                <a:gd name="T11" fmla="*/ 12 h 32"/>
                <a:gd name="T12" fmla="*/ 31 w 35"/>
                <a:gd name="T13" fmla="*/ 7 h 32"/>
                <a:gd name="T14" fmla="*/ 27 w 35"/>
                <a:gd name="T15" fmla="*/ 2 h 32"/>
                <a:gd name="T16" fmla="*/ 21 w 35"/>
                <a:gd name="T17" fmla="*/ 4 h 32"/>
                <a:gd name="T18" fmla="*/ 18 w 35"/>
                <a:gd name="T19" fmla="*/ 5 h 32"/>
                <a:gd name="T20" fmla="*/ 9 w 35"/>
                <a:gd name="T21" fmla="*/ 9 h 32"/>
                <a:gd name="T22" fmla="*/ 15 w 35"/>
                <a:gd name="T23" fmla="*/ 13 h 32"/>
                <a:gd name="T24" fmla="*/ 4 w 35"/>
                <a:gd name="T25" fmla="*/ 12 h 32"/>
                <a:gd name="T26" fmla="*/ 8 w 35"/>
                <a:gd name="T27" fmla="*/ 20 h 32"/>
                <a:gd name="T28" fmla="*/ 19 w 35"/>
                <a:gd name="T29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" h="32">
                  <a:moveTo>
                    <a:pt x="19" y="28"/>
                  </a:moveTo>
                  <a:cubicBezTo>
                    <a:pt x="24" y="32"/>
                    <a:pt x="22" y="26"/>
                    <a:pt x="28" y="26"/>
                  </a:cubicBezTo>
                  <a:cubicBezTo>
                    <a:pt x="33" y="26"/>
                    <a:pt x="34" y="17"/>
                    <a:pt x="35" y="13"/>
                  </a:cubicBezTo>
                  <a:cubicBezTo>
                    <a:pt x="35" y="10"/>
                    <a:pt x="30" y="10"/>
                    <a:pt x="31" y="13"/>
                  </a:cubicBezTo>
                  <a:cubicBezTo>
                    <a:pt x="33" y="15"/>
                    <a:pt x="31" y="18"/>
                    <a:pt x="31" y="15"/>
                  </a:cubicBezTo>
                  <a:cubicBezTo>
                    <a:pt x="30" y="12"/>
                    <a:pt x="26" y="15"/>
                    <a:pt x="24" y="12"/>
                  </a:cubicBezTo>
                  <a:cubicBezTo>
                    <a:pt x="23" y="10"/>
                    <a:pt x="29" y="10"/>
                    <a:pt x="31" y="7"/>
                  </a:cubicBezTo>
                  <a:cubicBezTo>
                    <a:pt x="33" y="4"/>
                    <a:pt x="26" y="4"/>
                    <a:pt x="27" y="2"/>
                  </a:cubicBezTo>
                  <a:cubicBezTo>
                    <a:pt x="29" y="0"/>
                    <a:pt x="17" y="2"/>
                    <a:pt x="21" y="4"/>
                  </a:cubicBezTo>
                  <a:cubicBezTo>
                    <a:pt x="24" y="5"/>
                    <a:pt x="21" y="7"/>
                    <a:pt x="18" y="5"/>
                  </a:cubicBezTo>
                  <a:cubicBezTo>
                    <a:pt x="15" y="2"/>
                    <a:pt x="6" y="6"/>
                    <a:pt x="9" y="9"/>
                  </a:cubicBezTo>
                  <a:cubicBezTo>
                    <a:pt x="11" y="11"/>
                    <a:pt x="19" y="7"/>
                    <a:pt x="15" y="13"/>
                  </a:cubicBezTo>
                  <a:cubicBezTo>
                    <a:pt x="10" y="19"/>
                    <a:pt x="8" y="12"/>
                    <a:pt x="4" y="12"/>
                  </a:cubicBezTo>
                  <a:cubicBezTo>
                    <a:pt x="0" y="13"/>
                    <a:pt x="2" y="18"/>
                    <a:pt x="8" y="20"/>
                  </a:cubicBezTo>
                  <a:cubicBezTo>
                    <a:pt x="14" y="22"/>
                    <a:pt x="14" y="25"/>
                    <a:pt x="19" y="28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36" name="Freeform 29"/>
            <p:cNvSpPr>
              <a:spLocks/>
            </p:cNvSpPr>
            <p:nvPr userDrawn="1"/>
          </p:nvSpPr>
          <p:spPr bwMode="auto">
            <a:xfrm>
              <a:off x="16341725" y="2178050"/>
              <a:ext cx="250825" cy="74613"/>
            </a:xfrm>
            <a:custGeom>
              <a:avLst/>
              <a:gdLst>
                <a:gd name="T0" fmla="*/ 26 w 90"/>
                <a:gd name="T1" fmla="*/ 21 h 27"/>
                <a:gd name="T2" fmla="*/ 32 w 90"/>
                <a:gd name="T3" fmla="*/ 24 h 27"/>
                <a:gd name="T4" fmla="*/ 40 w 90"/>
                <a:gd name="T5" fmla="*/ 25 h 27"/>
                <a:gd name="T6" fmla="*/ 44 w 90"/>
                <a:gd name="T7" fmla="*/ 24 h 27"/>
                <a:gd name="T8" fmla="*/ 61 w 90"/>
                <a:gd name="T9" fmla="*/ 27 h 27"/>
                <a:gd name="T10" fmla="*/ 72 w 90"/>
                <a:gd name="T11" fmla="*/ 24 h 27"/>
                <a:gd name="T12" fmla="*/ 86 w 90"/>
                <a:gd name="T13" fmla="*/ 25 h 27"/>
                <a:gd name="T14" fmla="*/ 90 w 90"/>
                <a:gd name="T15" fmla="*/ 17 h 27"/>
                <a:gd name="T16" fmla="*/ 61 w 90"/>
                <a:gd name="T17" fmla="*/ 15 h 27"/>
                <a:gd name="T18" fmla="*/ 47 w 90"/>
                <a:gd name="T19" fmla="*/ 16 h 27"/>
                <a:gd name="T20" fmla="*/ 38 w 90"/>
                <a:gd name="T21" fmla="*/ 13 h 27"/>
                <a:gd name="T22" fmla="*/ 40 w 90"/>
                <a:gd name="T23" fmla="*/ 9 h 27"/>
                <a:gd name="T24" fmla="*/ 26 w 90"/>
                <a:gd name="T25" fmla="*/ 5 h 27"/>
                <a:gd name="T26" fmla="*/ 15 w 90"/>
                <a:gd name="T27" fmla="*/ 1 h 27"/>
                <a:gd name="T28" fmla="*/ 3 w 90"/>
                <a:gd name="T29" fmla="*/ 3 h 27"/>
                <a:gd name="T30" fmla="*/ 19 w 90"/>
                <a:gd name="T31" fmla="*/ 8 h 27"/>
                <a:gd name="T32" fmla="*/ 25 w 90"/>
                <a:gd name="T33" fmla="*/ 13 h 27"/>
                <a:gd name="T34" fmla="*/ 26 w 90"/>
                <a:gd name="T35" fmla="*/ 2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" h="27">
                  <a:moveTo>
                    <a:pt x="26" y="21"/>
                  </a:moveTo>
                  <a:cubicBezTo>
                    <a:pt x="27" y="26"/>
                    <a:pt x="29" y="22"/>
                    <a:pt x="32" y="24"/>
                  </a:cubicBezTo>
                  <a:cubicBezTo>
                    <a:pt x="34" y="26"/>
                    <a:pt x="38" y="27"/>
                    <a:pt x="40" y="25"/>
                  </a:cubicBezTo>
                  <a:cubicBezTo>
                    <a:pt x="42" y="24"/>
                    <a:pt x="43" y="22"/>
                    <a:pt x="44" y="24"/>
                  </a:cubicBezTo>
                  <a:cubicBezTo>
                    <a:pt x="45" y="26"/>
                    <a:pt x="50" y="27"/>
                    <a:pt x="61" y="27"/>
                  </a:cubicBezTo>
                  <a:cubicBezTo>
                    <a:pt x="72" y="27"/>
                    <a:pt x="69" y="22"/>
                    <a:pt x="72" y="24"/>
                  </a:cubicBezTo>
                  <a:cubicBezTo>
                    <a:pt x="75" y="26"/>
                    <a:pt x="82" y="26"/>
                    <a:pt x="86" y="25"/>
                  </a:cubicBezTo>
                  <a:cubicBezTo>
                    <a:pt x="89" y="25"/>
                    <a:pt x="90" y="20"/>
                    <a:pt x="90" y="17"/>
                  </a:cubicBezTo>
                  <a:cubicBezTo>
                    <a:pt x="90" y="15"/>
                    <a:pt x="66" y="13"/>
                    <a:pt x="61" y="15"/>
                  </a:cubicBezTo>
                  <a:cubicBezTo>
                    <a:pt x="57" y="18"/>
                    <a:pt x="50" y="14"/>
                    <a:pt x="47" y="16"/>
                  </a:cubicBezTo>
                  <a:cubicBezTo>
                    <a:pt x="43" y="18"/>
                    <a:pt x="45" y="14"/>
                    <a:pt x="38" y="13"/>
                  </a:cubicBezTo>
                  <a:cubicBezTo>
                    <a:pt x="32" y="13"/>
                    <a:pt x="39" y="10"/>
                    <a:pt x="40" y="9"/>
                  </a:cubicBezTo>
                  <a:cubicBezTo>
                    <a:pt x="41" y="7"/>
                    <a:pt x="31" y="4"/>
                    <a:pt x="26" y="5"/>
                  </a:cubicBezTo>
                  <a:cubicBezTo>
                    <a:pt x="22" y="5"/>
                    <a:pt x="20" y="3"/>
                    <a:pt x="15" y="1"/>
                  </a:cubicBezTo>
                  <a:cubicBezTo>
                    <a:pt x="11" y="0"/>
                    <a:pt x="0" y="0"/>
                    <a:pt x="3" y="3"/>
                  </a:cubicBezTo>
                  <a:cubicBezTo>
                    <a:pt x="4" y="5"/>
                    <a:pt x="17" y="10"/>
                    <a:pt x="19" y="8"/>
                  </a:cubicBezTo>
                  <a:cubicBezTo>
                    <a:pt x="20" y="6"/>
                    <a:pt x="23" y="11"/>
                    <a:pt x="25" y="13"/>
                  </a:cubicBezTo>
                  <a:cubicBezTo>
                    <a:pt x="27" y="16"/>
                    <a:pt x="24" y="17"/>
                    <a:pt x="26" y="21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37" name="Freeform 30"/>
            <p:cNvSpPr>
              <a:spLocks/>
            </p:cNvSpPr>
            <p:nvPr userDrawn="1"/>
          </p:nvSpPr>
          <p:spPr bwMode="auto">
            <a:xfrm>
              <a:off x="16419513" y="2155825"/>
              <a:ext cx="36513" cy="22225"/>
            </a:xfrm>
            <a:custGeom>
              <a:avLst/>
              <a:gdLst>
                <a:gd name="T0" fmla="*/ 9 w 13"/>
                <a:gd name="T1" fmla="*/ 2 h 8"/>
                <a:gd name="T2" fmla="*/ 4 w 13"/>
                <a:gd name="T3" fmla="*/ 6 h 8"/>
                <a:gd name="T4" fmla="*/ 9 w 13"/>
                <a:gd name="T5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8">
                  <a:moveTo>
                    <a:pt x="9" y="2"/>
                  </a:moveTo>
                  <a:cubicBezTo>
                    <a:pt x="5" y="0"/>
                    <a:pt x="0" y="5"/>
                    <a:pt x="4" y="6"/>
                  </a:cubicBezTo>
                  <a:cubicBezTo>
                    <a:pt x="8" y="8"/>
                    <a:pt x="13" y="4"/>
                    <a:pt x="9" y="2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38" name="Freeform 31"/>
            <p:cNvSpPr>
              <a:spLocks/>
            </p:cNvSpPr>
            <p:nvPr userDrawn="1"/>
          </p:nvSpPr>
          <p:spPr bwMode="auto">
            <a:xfrm>
              <a:off x="16344900" y="2030413"/>
              <a:ext cx="166688" cy="119063"/>
            </a:xfrm>
            <a:custGeom>
              <a:avLst/>
              <a:gdLst>
                <a:gd name="T0" fmla="*/ 4 w 60"/>
                <a:gd name="T1" fmla="*/ 22 h 43"/>
                <a:gd name="T2" fmla="*/ 9 w 60"/>
                <a:gd name="T3" fmla="*/ 27 h 43"/>
                <a:gd name="T4" fmla="*/ 24 w 60"/>
                <a:gd name="T5" fmla="*/ 28 h 43"/>
                <a:gd name="T6" fmla="*/ 14 w 60"/>
                <a:gd name="T7" fmla="*/ 32 h 43"/>
                <a:gd name="T8" fmla="*/ 22 w 60"/>
                <a:gd name="T9" fmla="*/ 38 h 43"/>
                <a:gd name="T10" fmla="*/ 34 w 60"/>
                <a:gd name="T11" fmla="*/ 41 h 43"/>
                <a:gd name="T12" fmla="*/ 41 w 60"/>
                <a:gd name="T13" fmla="*/ 41 h 43"/>
                <a:gd name="T14" fmla="*/ 46 w 60"/>
                <a:gd name="T15" fmla="*/ 35 h 43"/>
                <a:gd name="T16" fmla="*/ 51 w 60"/>
                <a:gd name="T17" fmla="*/ 31 h 43"/>
                <a:gd name="T18" fmla="*/ 60 w 60"/>
                <a:gd name="T19" fmla="*/ 28 h 43"/>
                <a:gd name="T20" fmla="*/ 55 w 60"/>
                <a:gd name="T21" fmla="*/ 26 h 43"/>
                <a:gd name="T22" fmla="*/ 50 w 60"/>
                <a:gd name="T23" fmla="*/ 22 h 43"/>
                <a:gd name="T24" fmla="*/ 48 w 60"/>
                <a:gd name="T25" fmla="*/ 17 h 43"/>
                <a:gd name="T26" fmla="*/ 44 w 60"/>
                <a:gd name="T27" fmla="*/ 16 h 43"/>
                <a:gd name="T28" fmla="*/ 39 w 60"/>
                <a:gd name="T29" fmla="*/ 14 h 43"/>
                <a:gd name="T30" fmla="*/ 23 w 60"/>
                <a:gd name="T31" fmla="*/ 5 h 43"/>
                <a:gd name="T32" fmla="*/ 14 w 60"/>
                <a:gd name="T33" fmla="*/ 4 h 43"/>
                <a:gd name="T34" fmla="*/ 15 w 60"/>
                <a:gd name="T35" fmla="*/ 6 h 43"/>
                <a:gd name="T36" fmla="*/ 12 w 60"/>
                <a:gd name="T37" fmla="*/ 9 h 43"/>
                <a:gd name="T38" fmla="*/ 7 w 60"/>
                <a:gd name="T39" fmla="*/ 11 h 43"/>
                <a:gd name="T40" fmla="*/ 8 w 60"/>
                <a:gd name="T41" fmla="*/ 17 h 43"/>
                <a:gd name="T42" fmla="*/ 5 w 60"/>
                <a:gd name="T43" fmla="*/ 19 h 43"/>
                <a:gd name="T44" fmla="*/ 4 w 60"/>
                <a:gd name="T45" fmla="*/ 2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" h="43">
                  <a:moveTo>
                    <a:pt x="4" y="22"/>
                  </a:moveTo>
                  <a:cubicBezTo>
                    <a:pt x="7" y="24"/>
                    <a:pt x="5" y="26"/>
                    <a:pt x="9" y="27"/>
                  </a:cubicBezTo>
                  <a:cubicBezTo>
                    <a:pt x="12" y="29"/>
                    <a:pt x="23" y="25"/>
                    <a:pt x="24" y="28"/>
                  </a:cubicBezTo>
                  <a:cubicBezTo>
                    <a:pt x="24" y="30"/>
                    <a:pt x="13" y="31"/>
                    <a:pt x="14" y="32"/>
                  </a:cubicBezTo>
                  <a:cubicBezTo>
                    <a:pt x="16" y="34"/>
                    <a:pt x="23" y="36"/>
                    <a:pt x="22" y="38"/>
                  </a:cubicBezTo>
                  <a:cubicBezTo>
                    <a:pt x="21" y="39"/>
                    <a:pt x="33" y="43"/>
                    <a:pt x="34" y="41"/>
                  </a:cubicBezTo>
                  <a:cubicBezTo>
                    <a:pt x="35" y="39"/>
                    <a:pt x="38" y="40"/>
                    <a:pt x="41" y="41"/>
                  </a:cubicBezTo>
                  <a:cubicBezTo>
                    <a:pt x="44" y="42"/>
                    <a:pt x="44" y="34"/>
                    <a:pt x="46" y="35"/>
                  </a:cubicBezTo>
                  <a:cubicBezTo>
                    <a:pt x="48" y="36"/>
                    <a:pt x="48" y="32"/>
                    <a:pt x="51" y="31"/>
                  </a:cubicBezTo>
                  <a:cubicBezTo>
                    <a:pt x="55" y="29"/>
                    <a:pt x="60" y="29"/>
                    <a:pt x="60" y="28"/>
                  </a:cubicBezTo>
                  <a:cubicBezTo>
                    <a:pt x="60" y="27"/>
                    <a:pt x="59" y="25"/>
                    <a:pt x="55" y="26"/>
                  </a:cubicBezTo>
                  <a:cubicBezTo>
                    <a:pt x="51" y="26"/>
                    <a:pt x="48" y="24"/>
                    <a:pt x="50" y="22"/>
                  </a:cubicBezTo>
                  <a:cubicBezTo>
                    <a:pt x="52" y="20"/>
                    <a:pt x="46" y="19"/>
                    <a:pt x="48" y="17"/>
                  </a:cubicBezTo>
                  <a:cubicBezTo>
                    <a:pt x="50" y="16"/>
                    <a:pt x="44" y="14"/>
                    <a:pt x="44" y="16"/>
                  </a:cubicBezTo>
                  <a:cubicBezTo>
                    <a:pt x="45" y="19"/>
                    <a:pt x="40" y="17"/>
                    <a:pt x="39" y="14"/>
                  </a:cubicBezTo>
                  <a:cubicBezTo>
                    <a:pt x="39" y="12"/>
                    <a:pt x="29" y="11"/>
                    <a:pt x="23" y="5"/>
                  </a:cubicBezTo>
                  <a:cubicBezTo>
                    <a:pt x="17" y="0"/>
                    <a:pt x="11" y="4"/>
                    <a:pt x="14" y="4"/>
                  </a:cubicBezTo>
                  <a:cubicBezTo>
                    <a:pt x="18" y="5"/>
                    <a:pt x="18" y="7"/>
                    <a:pt x="15" y="6"/>
                  </a:cubicBezTo>
                  <a:cubicBezTo>
                    <a:pt x="12" y="6"/>
                    <a:pt x="7" y="7"/>
                    <a:pt x="12" y="9"/>
                  </a:cubicBezTo>
                  <a:cubicBezTo>
                    <a:pt x="16" y="10"/>
                    <a:pt x="11" y="11"/>
                    <a:pt x="7" y="11"/>
                  </a:cubicBezTo>
                  <a:cubicBezTo>
                    <a:pt x="3" y="11"/>
                    <a:pt x="3" y="16"/>
                    <a:pt x="8" y="17"/>
                  </a:cubicBezTo>
                  <a:cubicBezTo>
                    <a:pt x="13" y="17"/>
                    <a:pt x="9" y="20"/>
                    <a:pt x="5" y="19"/>
                  </a:cubicBezTo>
                  <a:cubicBezTo>
                    <a:pt x="1" y="18"/>
                    <a:pt x="0" y="20"/>
                    <a:pt x="4" y="22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39" name="Freeform 32"/>
            <p:cNvSpPr>
              <a:spLocks/>
            </p:cNvSpPr>
            <p:nvPr userDrawn="1"/>
          </p:nvSpPr>
          <p:spPr bwMode="auto">
            <a:xfrm>
              <a:off x="16405225" y="1971675"/>
              <a:ext cx="441325" cy="233363"/>
            </a:xfrm>
            <a:custGeom>
              <a:avLst/>
              <a:gdLst>
                <a:gd name="T0" fmla="*/ 12 w 159"/>
                <a:gd name="T1" fmla="*/ 21 h 84"/>
                <a:gd name="T2" fmla="*/ 12 w 159"/>
                <a:gd name="T3" fmla="*/ 27 h 84"/>
                <a:gd name="T4" fmla="*/ 30 w 159"/>
                <a:gd name="T5" fmla="*/ 30 h 84"/>
                <a:gd name="T6" fmla="*/ 46 w 159"/>
                <a:gd name="T7" fmla="*/ 34 h 84"/>
                <a:gd name="T8" fmla="*/ 68 w 159"/>
                <a:gd name="T9" fmla="*/ 28 h 84"/>
                <a:gd name="T10" fmla="*/ 51 w 159"/>
                <a:gd name="T11" fmla="*/ 36 h 84"/>
                <a:gd name="T12" fmla="*/ 49 w 159"/>
                <a:gd name="T13" fmla="*/ 40 h 84"/>
                <a:gd name="T14" fmla="*/ 33 w 159"/>
                <a:gd name="T15" fmla="*/ 45 h 84"/>
                <a:gd name="T16" fmla="*/ 53 w 159"/>
                <a:gd name="T17" fmla="*/ 57 h 84"/>
                <a:gd name="T18" fmla="*/ 26 w 159"/>
                <a:gd name="T19" fmla="*/ 60 h 84"/>
                <a:gd name="T20" fmla="*/ 37 w 159"/>
                <a:gd name="T21" fmla="*/ 64 h 84"/>
                <a:gd name="T22" fmla="*/ 36 w 159"/>
                <a:gd name="T23" fmla="*/ 70 h 84"/>
                <a:gd name="T24" fmla="*/ 26 w 159"/>
                <a:gd name="T25" fmla="*/ 70 h 84"/>
                <a:gd name="T26" fmla="*/ 16 w 159"/>
                <a:gd name="T27" fmla="*/ 79 h 84"/>
                <a:gd name="T28" fmla="*/ 41 w 159"/>
                <a:gd name="T29" fmla="*/ 81 h 84"/>
                <a:gd name="T30" fmla="*/ 60 w 159"/>
                <a:gd name="T31" fmla="*/ 82 h 84"/>
                <a:gd name="T32" fmla="*/ 73 w 159"/>
                <a:gd name="T33" fmla="*/ 80 h 84"/>
                <a:gd name="T34" fmla="*/ 70 w 159"/>
                <a:gd name="T35" fmla="*/ 75 h 84"/>
                <a:gd name="T36" fmla="*/ 59 w 159"/>
                <a:gd name="T37" fmla="*/ 70 h 84"/>
                <a:gd name="T38" fmla="*/ 73 w 159"/>
                <a:gd name="T39" fmla="*/ 65 h 84"/>
                <a:gd name="T40" fmla="*/ 93 w 159"/>
                <a:gd name="T41" fmla="*/ 54 h 84"/>
                <a:gd name="T42" fmla="*/ 91 w 159"/>
                <a:gd name="T43" fmla="*/ 48 h 84"/>
                <a:gd name="T44" fmla="*/ 107 w 159"/>
                <a:gd name="T45" fmla="*/ 44 h 84"/>
                <a:gd name="T46" fmla="*/ 128 w 159"/>
                <a:gd name="T47" fmla="*/ 31 h 84"/>
                <a:gd name="T48" fmla="*/ 130 w 159"/>
                <a:gd name="T49" fmla="*/ 22 h 84"/>
                <a:gd name="T50" fmla="*/ 157 w 159"/>
                <a:gd name="T51" fmla="*/ 15 h 84"/>
                <a:gd name="T52" fmla="*/ 151 w 159"/>
                <a:gd name="T53" fmla="*/ 7 h 84"/>
                <a:gd name="T54" fmla="*/ 133 w 159"/>
                <a:gd name="T55" fmla="*/ 7 h 84"/>
                <a:gd name="T56" fmla="*/ 117 w 159"/>
                <a:gd name="T57" fmla="*/ 2 h 84"/>
                <a:gd name="T58" fmla="*/ 100 w 159"/>
                <a:gd name="T59" fmla="*/ 4 h 84"/>
                <a:gd name="T60" fmla="*/ 83 w 159"/>
                <a:gd name="T61" fmla="*/ 3 h 84"/>
                <a:gd name="T62" fmla="*/ 66 w 159"/>
                <a:gd name="T63" fmla="*/ 5 h 84"/>
                <a:gd name="T64" fmla="*/ 60 w 159"/>
                <a:gd name="T65" fmla="*/ 8 h 84"/>
                <a:gd name="T66" fmla="*/ 45 w 159"/>
                <a:gd name="T67" fmla="*/ 12 h 84"/>
                <a:gd name="T68" fmla="*/ 31 w 159"/>
                <a:gd name="T69" fmla="*/ 14 h 84"/>
                <a:gd name="T70" fmla="*/ 20 w 159"/>
                <a:gd name="T71" fmla="*/ 15 h 84"/>
                <a:gd name="T72" fmla="*/ 5 w 159"/>
                <a:gd name="T73" fmla="*/ 1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9" h="84">
                  <a:moveTo>
                    <a:pt x="9" y="20"/>
                  </a:moveTo>
                  <a:cubicBezTo>
                    <a:pt x="12" y="18"/>
                    <a:pt x="15" y="20"/>
                    <a:pt x="12" y="21"/>
                  </a:cubicBezTo>
                  <a:cubicBezTo>
                    <a:pt x="9" y="22"/>
                    <a:pt x="10" y="23"/>
                    <a:pt x="14" y="23"/>
                  </a:cubicBezTo>
                  <a:cubicBezTo>
                    <a:pt x="18" y="23"/>
                    <a:pt x="12" y="24"/>
                    <a:pt x="12" y="27"/>
                  </a:cubicBezTo>
                  <a:cubicBezTo>
                    <a:pt x="12" y="29"/>
                    <a:pt x="17" y="27"/>
                    <a:pt x="17" y="30"/>
                  </a:cubicBezTo>
                  <a:cubicBezTo>
                    <a:pt x="17" y="32"/>
                    <a:pt x="27" y="33"/>
                    <a:pt x="30" y="30"/>
                  </a:cubicBezTo>
                  <a:cubicBezTo>
                    <a:pt x="33" y="27"/>
                    <a:pt x="32" y="31"/>
                    <a:pt x="32" y="33"/>
                  </a:cubicBezTo>
                  <a:cubicBezTo>
                    <a:pt x="31" y="35"/>
                    <a:pt x="46" y="36"/>
                    <a:pt x="46" y="34"/>
                  </a:cubicBezTo>
                  <a:cubicBezTo>
                    <a:pt x="47" y="32"/>
                    <a:pt x="49" y="32"/>
                    <a:pt x="52" y="33"/>
                  </a:cubicBezTo>
                  <a:cubicBezTo>
                    <a:pt x="54" y="34"/>
                    <a:pt x="68" y="31"/>
                    <a:pt x="68" y="28"/>
                  </a:cubicBezTo>
                  <a:cubicBezTo>
                    <a:pt x="68" y="25"/>
                    <a:pt x="72" y="29"/>
                    <a:pt x="68" y="32"/>
                  </a:cubicBezTo>
                  <a:cubicBezTo>
                    <a:pt x="64" y="35"/>
                    <a:pt x="55" y="35"/>
                    <a:pt x="51" y="36"/>
                  </a:cubicBezTo>
                  <a:cubicBezTo>
                    <a:pt x="47" y="37"/>
                    <a:pt x="54" y="40"/>
                    <a:pt x="58" y="43"/>
                  </a:cubicBezTo>
                  <a:cubicBezTo>
                    <a:pt x="61" y="46"/>
                    <a:pt x="53" y="44"/>
                    <a:pt x="49" y="40"/>
                  </a:cubicBezTo>
                  <a:cubicBezTo>
                    <a:pt x="45" y="36"/>
                    <a:pt x="37" y="36"/>
                    <a:pt x="33" y="37"/>
                  </a:cubicBezTo>
                  <a:cubicBezTo>
                    <a:pt x="29" y="37"/>
                    <a:pt x="30" y="45"/>
                    <a:pt x="33" y="45"/>
                  </a:cubicBezTo>
                  <a:cubicBezTo>
                    <a:pt x="36" y="45"/>
                    <a:pt x="39" y="46"/>
                    <a:pt x="43" y="51"/>
                  </a:cubicBezTo>
                  <a:cubicBezTo>
                    <a:pt x="46" y="56"/>
                    <a:pt x="53" y="55"/>
                    <a:pt x="53" y="57"/>
                  </a:cubicBezTo>
                  <a:cubicBezTo>
                    <a:pt x="53" y="59"/>
                    <a:pt x="44" y="55"/>
                    <a:pt x="39" y="54"/>
                  </a:cubicBezTo>
                  <a:cubicBezTo>
                    <a:pt x="34" y="53"/>
                    <a:pt x="26" y="57"/>
                    <a:pt x="26" y="60"/>
                  </a:cubicBezTo>
                  <a:cubicBezTo>
                    <a:pt x="25" y="64"/>
                    <a:pt x="33" y="63"/>
                    <a:pt x="38" y="60"/>
                  </a:cubicBezTo>
                  <a:cubicBezTo>
                    <a:pt x="43" y="57"/>
                    <a:pt x="39" y="61"/>
                    <a:pt x="37" y="64"/>
                  </a:cubicBezTo>
                  <a:cubicBezTo>
                    <a:pt x="34" y="66"/>
                    <a:pt x="43" y="68"/>
                    <a:pt x="43" y="70"/>
                  </a:cubicBezTo>
                  <a:cubicBezTo>
                    <a:pt x="43" y="73"/>
                    <a:pt x="36" y="72"/>
                    <a:pt x="36" y="70"/>
                  </a:cubicBezTo>
                  <a:cubicBezTo>
                    <a:pt x="35" y="67"/>
                    <a:pt x="33" y="65"/>
                    <a:pt x="27" y="65"/>
                  </a:cubicBezTo>
                  <a:cubicBezTo>
                    <a:pt x="21" y="66"/>
                    <a:pt x="23" y="70"/>
                    <a:pt x="26" y="70"/>
                  </a:cubicBezTo>
                  <a:cubicBezTo>
                    <a:pt x="30" y="71"/>
                    <a:pt x="30" y="73"/>
                    <a:pt x="26" y="73"/>
                  </a:cubicBezTo>
                  <a:cubicBezTo>
                    <a:pt x="22" y="73"/>
                    <a:pt x="13" y="76"/>
                    <a:pt x="16" y="79"/>
                  </a:cubicBezTo>
                  <a:cubicBezTo>
                    <a:pt x="19" y="81"/>
                    <a:pt x="30" y="79"/>
                    <a:pt x="32" y="80"/>
                  </a:cubicBezTo>
                  <a:cubicBezTo>
                    <a:pt x="34" y="82"/>
                    <a:pt x="40" y="83"/>
                    <a:pt x="41" y="81"/>
                  </a:cubicBezTo>
                  <a:cubicBezTo>
                    <a:pt x="43" y="79"/>
                    <a:pt x="47" y="80"/>
                    <a:pt x="52" y="80"/>
                  </a:cubicBezTo>
                  <a:cubicBezTo>
                    <a:pt x="56" y="80"/>
                    <a:pt x="58" y="80"/>
                    <a:pt x="60" y="82"/>
                  </a:cubicBezTo>
                  <a:cubicBezTo>
                    <a:pt x="62" y="84"/>
                    <a:pt x="65" y="83"/>
                    <a:pt x="68" y="81"/>
                  </a:cubicBezTo>
                  <a:cubicBezTo>
                    <a:pt x="70" y="80"/>
                    <a:pt x="70" y="80"/>
                    <a:pt x="73" y="80"/>
                  </a:cubicBezTo>
                  <a:cubicBezTo>
                    <a:pt x="77" y="80"/>
                    <a:pt x="77" y="78"/>
                    <a:pt x="76" y="75"/>
                  </a:cubicBezTo>
                  <a:cubicBezTo>
                    <a:pt x="74" y="73"/>
                    <a:pt x="70" y="77"/>
                    <a:pt x="70" y="75"/>
                  </a:cubicBezTo>
                  <a:cubicBezTo>
                    <a:pt x="69" y="73"/>
                    <a:pt x="65" y="72"/>
                    <a:pt x="59" y="73"/>
                  </a:cubicBezTo>
                  <a:cubicBezTo>
                    <a:pt x="53" y="74"/>
                    <a:pt x="55" y="69"/>
                    <a:pt x="59" y="70"/>
                  </a:cubicBezTo>
                  <a:cubicBezTo>
                    <a:pt x="63" y="71"/>
                    <a:pt x="68" y="71"/>
                    <a:pt x="73" y="70"/>
                  </a:cubicBezTo>
                  <a:cubicBezTo>
                    <a:pt x="77" y="69"/>
                    <a:pt x="73" y="67"/>
                    <a:pt x="73" y="65"/>
                  </a:cubicBezTo>
                  <a:cubicBezTo>
                    <a:pt x="73" y="63"/>
                    <a:pt x="79" y="64"/>
                    <a:pt x="83" y="64"/>
                  </a:cubicBezTo>
                  <a:cubicBezTo>
                    <a:pt x="87" y="64"/>
                    <a:pt x="93" y="57"/>
                    <a:pt x="93" y="54"/>
                  </a:cubicBezTo>
                  <a:cubicBezTo>
                    <a:pt x="93" y="50"/>
                    <a:pt x="84" y="51"/>
                    <a:pt x="80" y="51"/>
                  </a:cubicBezTo>
                  <a:cubicBezTo>
                    <a:pt x="75" y="51"/>
                    <a:pt x="83" y="47"/>
                    <a:pt x="91" y="48"/>
                  </a:cubicBezTo>
                  <a:cubicBezTo>
                    <a:pt x="100" y="48"/>
                    <a:pt x="96" y="44"/>
                    <a:pt x="98" y="43"/>
                  </a:cubicBezTo>
                  <a:cubicBezTo>
                    <a:pt x="99" y="42"/>
                    <a:pt x="103" y="45"/>
                    <a:pt x="107" y="44"/>
                  </a:cubicBezTo>
                  <a:cubicBezTo>
                    <a:pt x="112" y="43"/>
                    <a:pt x="109" y="39"/>
                    <a:pt x="112" y="39"/>
                  </a:cubicBezTo>
                  <a:cubicBezTo>
                    <a:pt x="114" y="39"/>
                    <a:pt x="119" y="36"/>
                    <a:pt x="128" y="31"/>
                  </a:cubicBezTo>
                  <a:cubicBezTo>
                    <a:pt x="137" y="25"/>
                    <a:pt x="144" y="26"/>
                    <a:pt x="145" y="23"/>
                  </a:cubicBezTo>
                  <a:cubicBezTo>
                    <a:pt x="145" y="20"/>
                    <a:pt x="132" y="23"/>
                    <a:pt x="130" y="22"/>
                  </a:cubicBezTo>
                  <a:cubicBezTo>
                    <a:pt x="127" y="22"/>
                    <a:pt x="139" y="19"/>
                    <a:pt x="142" y="20"/>
                  </a:cubicBezTo>
                  <a:cubicBezTo>
                    <a:pt x="144" y="20"/>
                    <a:pt x="148" y="20"/>
                    <a:pt x="157" y="15"/>
                  </a:cubicBezTo>
                  <a:cubicBezTo>
                    <a:pt x="159" y="10"/>
                    <a:pt x="159" y="10"/>
                    <a:pt x="159" y="10"/>
                  </a:cubicBezTo>
                  <a:cubicBezTo>
                    <a:pt x="155" y="11"/>
                    <a:pt x="151" y="10"/>
                    <a:pt x="151" y="7"/>
                  </a:cubicBezTo>
                  <a:cubicBezTo>
                    <a:pt x="151" y="5"/>
                    <a:pt x="145" y="7"/>
                    <a:pt x="145" y="5"/>
                  </a:cubicBezTo>
                  <a:cubicBezTo>
                    <a:pt x="145" y="4"/>
                    <a:pt x="139" y="5"/>
                    <a:pt x="133" y="7"/>
                  </a:cubicBezTo>
                  <a:cubicBezTo>
                    <a:pt x="127" y="9"/>
                    <a:pt x="133" y="5"/>
                    <a:pt x="135" y="4"/>
                  </a:cubicBezTo>
                  <a:cubicBezTo>
                    <a:pt x="138" y="3"/>
                    <a:pt x="120" y="4"/>
                    <a:pt x="117" y="2"/>
                  </a:cubicBezTo>
                  <a:cubicBezTo>
                    <a:pt x="115" y="0"/>
                    <a:pt x="111" y="5"/>
                    <a:pt x="108" y="3"/>
                  </a:cubicBezTo>
                  <a:cubicBezTo>
                    <a:pt x="106" y="0"/>
                    <a:pt x="99" y="2"/>
                    <a:pt x="100" y="4"/>
                  </a:cubicBezTo>
                  <a:cubicBezTo>
                    <a:pt x="100" y="6"/>
                    <a:pt x="98" y="6"/>
                    <a:pt x="96" y="4"/>
                  </a:cubicBezTo>
                  <a:cubicBezTo>
                    <a:pt x="93" y="2"/>
                    <a:pt x="88" y="4"/>
                    <a:pt x="83" y="3"/>
                  </a:cubicBezTo>
                  <a:cubicBezTo>
                    <a:pt x="78" y="3"/>
                    <a:pt x="80" y="7"/>
                    <a:pt x="75" y="5"/>
                  </a:cubicBezTo>
                  <a:cubicBezTo>
                    <a:pt x="70" y="3"/>
                    <a:pt x="64" y="4"/>
                    <a:pt x="66" y="5"/>
                  </a:cubicBezTo>
                  <a:cubicBezTo>
                    <a:pt x="67" y="5"/>
                    <a:pt x="65" y="7"/>
                    <a:pt x="63" y="6"/>
                  </a:cubicBezTo>
                  <a:cubicBezTo>
                    <a:pt x="61" y="5"/>
                    <a:pt x="59" y="6"/>
                    <a:pt x="60" y="8"/>
                  </a:cubicBezTo>
                  <a:cubicBezTo>
                    <a:pt x="61" y="11"/>
                    <a:pt x="51" y="8"/>
                    <a:pt x="51" y="10"/>
                  </a:cubicBezTo>
                  <a:cubicBezTo>
                    <a:pt x="51" y="13"/>
                    <a:pt x="48" y="14"/>
                    <a:pt x="45" y="12"/>
                  </a:cubicBezTo>
                  <a:cubicBezTo>
                    <a:pt x="43" y="10"/>
                    <a:pt x="34" y="9"/>
                    <a:pt x="36" y="11"/>
                  </a:cubicBezTo>
                  <a:cubicBezTo>
                    <a:pt x="39" y="13"/>
                    <a:pt x="29" y="12"/>
                    <a:pt x="31" y="14"/>
                  </a:cubicBezTo>
                  <a:cubicBezTo>
                    <a:pt x="34" y="16"/>
                    <a:pt x="28" y="18"/>
                    <a:pt x="28" y="16"/>
                  </a:cubicBezTo>
                  <a:cubicBezTo>
                    <a:pt x="28" y="15"/>
                    <a:pt x="22" y="13"/>
                    <a:pt x="20" y="15"/>
                  </a:cubicBezTo>
                  <a:cubicBezTo>
                    <a:pt x="18" y="17"/>
                    <a:pt x="17" y="20"/>
                    <a:pt x="16" y="18"/>
                  </a:cubicBezTo>
                  <a:cubicBezTo>
                    <a:pt x="15" y="17"/>
                    <a:pt x="10" y="18"/>
                    <a:pt x="5" y="19"/>
                  </a:cubicBezTo>
                  <a:cubicBezTo>
                    <a:pt x="0" y="21"/>
                    <a:pt x="6" y="22"/>
                    <a:pt x="9" y="20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40" name="Freeform 33"/>
            <p:cNvSpPr>
              <a:spLocks/>
            </p:cNvSpPr>
            <p:nvPr userDrawn="1"/>
          </p:nvSpPr>
          <p:spPr bwMode="auto">
            <a:xfrm>
              <a:off x="16581438" y="2554288"/>
              <a:ext cx="22225" cy="20638"/>
            </a:xfrm>
            <a:custGeom>
              <a:avLst/>
              <a:gdLst>
                <a:gd name="T0" fmla="*/ 3 w 8"/>
                <a:gd name="T1" fmla="*/ 6 h 7"/>
                <a:gd name="T2" fmla="*/ 4 w 8"/>
                <a:gd name="T3" fmla="*/ 1 h 7"/>
                <a:gd name="T4" fmla="*/ 3 w 8"/>
                <a:gd name="T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3" y="6"/>
                  </a:moveTo>
                  <a:cubicBezTo>
                    <a:pt x="5" y="6"/>
                    <a:pt x="8" y="0"/>
                    <a:pt x="4" y="1"/>
                  </a:cubicBezTo>
                  <a:cubicBezTo>
                    <a:pt x="0" y="1"/>
                    <a:pt x="1" y="7"/>
                    <a:pt x="3" y="6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41" name="Freeform 34"/>
            <p:cNvSpPr>
              <a:spLocks/>
            </p:cNvSpPr>
            <p:nvPr userDrawn="1"/>
          </p:nvSpPr>
          <p:spPr bwMode="auto">
            <a:xfrm>
              <a:off x="16522700" y="2538413"/>
              <a:ext cx="36513" cy="26988"/>
            </a:xfrm>
            <a:custGeom>
              <a:avLst/>
              <a:gdLst>
                <a:gd name="T0" fmla="*/ 4 w 13"/>
                <a:gd name="T1" fmla="*/ 7 h 10"/>
                <a:gd name="T2" fmla="*/ 13 w 13"/>
                <a:gd name="T3" fmla="*/ 2 h 10"/>
                <a:gd name="T4" fmla="*/ 4 w 13"/>
                <a:gd name="T5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0">
                  <a:moveTo>
                    <a:pt x="4" y="7"/>
                  </a:moveTo>
                  <a:cubicBezTo>
                    <a:pt x="8" y="10"/>
                    <a:pt x="13" y="3"/>
                    <a:pt x="13" y="2"/>
                  </a:cubicBezTo>
                  <a:cubicBezTo>
                    <a:pt x="12" y="0"/>
                    <a:pt x="0" y="5"/>
                    <a:pt x="4" y="7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42" name="Freeform 35"/>
            <p:cNvSpPr>
              <a:spLocks/>
            </p:cNvSpPr>
            <p:nvPr userDrawn="1"/>
          </p:nvSpPr>
          <p:spPr bwMode="auto">
            <a:xfrm>
              <a:off x="16481425" y="2471738"/>
              <a:ext cx="100013" cy="66675"/>
            </a:xfrm>
            <a:custGeom>
              <a:avLst/>
              <a:gdLst>
                <a:gd name="T0" fmla="*/ 36 w 36"/>
                <a:gd name="T1" fmla="*/ 19 h 24"/>
                <a:gd name="T2" fmla="*/ 29 w 36"/>
                <a:gd name="T3" fmla="*/ 13 h 24"/>
                <a:gd name="T4" fmla="*/ 19 w 36"/>
                <a:gd name="T5" fmla="*/ 7 h 24"/>
                <a:gd name="T6" fmla="*/ 12 w 36"/>
                <a:gd name="T7" fmla="*/ 2 h 24"/>
                <a:gd name="T8" fmla="*/ 7 w 36"/>
                <a:gd name="T9" fmla="*/ 6 h 24"/>
                <a:gd name="T10" fmla="*/ 5 w 36"/>
                <a:gd name="T11" fmla="*/ 13 h 24"/>
                <a:gd name="T12" fmla="*/ 1 w 36"/>
                <a:gd name="T13" fmla="*/ 20 h 24"/>
                <a:gd name="T14" fmla="*/ 7 w 36"/>
                <a:gd name="T15" fmla="*/ 19 h 24"/>
                <a:gd name="T16" fmla="*/ 10 w 36"/>
                <a:gd name="T17" fmla="*/ 24 h 24"/>
                <a:gd name="T18" fmla="*/ 19 w 36"/>
                <a:gd name="T19" fmla="*/ 19 h 24"/>
                <a:gd name="T20" fmla="*/ 25 w 36"/>
                <a:gd name="T21" fmla="*/ 19 h 24"/>
                <a:gd name="T22" fmla="*/ 36 w 36"/>
                <a:gd name="T23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24">
                  <a:moveTo>
                    <a:pt x="36" y="19"/>
                  </a:moveTo>
                  <a:cubicBezTo>
                    <a:pt x="36" y="17"/>
                    <a:pt x="28" y="16"/>
                    <a:pt x="29" y="13"/>
                  </a:cubicBezTo>
                  <a:cubicBezTo>
                    <a:pt x="29" y="11"/>
                    <a:pt x="21" y="9"/>
                    <a:pt x="19" y="7"/>
                  </a:cubicBezTo>
                  <a:cubicBezTo>
                    <a:pt x="16" y="6"/>
                    <a:pt x="12" y="5"/>
                    <a:pt x="12" y="2"/>
                  </a:cubicBezTo>
                  <a:cubicBezTo>
                    <a:pt x="12" y="0"/>
                    <a:pt x="7" y="2"/>
                    <a:pt x="7" y="6"/>
                  </a:cubicBezTo>
                  <a:cubicBezTo>
                    <a:pt x="6" y="10"/>
                    <a:pt x="4" y="9"/>
                    <a:pt x="5" y="13"/>
                  </a:cubicBezTo>
                  <a:cubicBezTo>
                    <a:pt x="6" y="17"/>
                    <a:pt x="0" y="18"/>
                    <a:pt x="1" y="20"/>
                  </a:cubicBezTo>
                  <a:cubicBezTo>
                    <a:pt x="2" y="22"/>
                    <a:pt x="4" y="19"/>
                    <a:pt x="7" y="19"/>
                  </a:cubicBezTo>
                  <a:cubicBezTo>
                    <a:pt x="10" y="19"/>
                    <a:pt x="6" y="23"/>
                    <a:pt x="10" y="24"/>
                  </a:cubicBezTo>
                  <a:cubicBezTo>
                    <a:pt x="13" y="24"/>
                    <a:pt x="17" y="21"/>
                    <a:pt x="19" y="19"/>
                  </a:cubicBezTo>
                  <a:cubicBezTo>
                    <a:pt x="20" y="17"/>
                    <a:pt x="22" y="16"/>
                    <a:pt x="25" y="19"/>
                  </a:cubicBezTo>
                  <a:cubicBezTo>
                    <a:pt x="28" y="21"/>
                    <a:pt x="35" y="21"/>
                    <a:pt x="36" y="19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43" name="Freeform 36"/>
            <p:cNvSpPr>
              <a:spLocks/>
            </p:cNvSpPr>
            <p:nvPr userDrawn="1"/>
          </p:nvSpPr>
          <p:spPr bwMode="auto">
            <a:xfrm>
              <a:off x="16438563" y="2268538"/>
              <a:ext cx="400050" cy="303213"/>
            </a:xfrm>
            <a:custGeom>
              <a:avLst/>
              <a:gdLst>
                <a:gd name="T0" fmla="*/ 97 w 144"/>
                <a:gd name="T1" fmla="*/ 24 h 109"/>
                <a:gd name="T2" fmla="*/ 84 w 144"/>
                <a:gd name="T3" fmla="*/ 20 h 109"/>
                <a:gd name="T4" fmla="*/ 66 w 144"/>
                <a:gd name="T5" fmla="*/ 12 h 109"/>
                <a:gd name="T6" fmla="*/ 58 w 144"/>
                <a:gd name="T7" fmla="*/ 15 h 109"/>
                <a:gd name="T8" fmla="*/ 49 w 144"/>
                <a:gd name="T9" fmla="*/ 9 h 109"/>
                <a:gd name="T10" fmla="*/ 36 w 144"/>
                <a:gd name="T11" fmla="*/ 3 h 109"/>
                <a:gd name="T12" fmla="*/ 27 w 144"/>
                <a:gd name="T13" fmla="*/ 15 h 109"/>
                <a:gd name="T14" fmla="*/ 29 w 144"/>
                <a:gd name="T15" fmla="*/ 23 h 109"/>
                <a:gd name="T16" fmla="*/ 19 w 144"/>
                <a:gd name="T17" fmla="*/ 14 h 109"/>
                <a:gd name="T18" fmla="*/ 27 w 144"/>
                <a:gd name="T19" fmla="*/ 2 h 109"/>
                <a:gd name="T20" fmla="*/ 2 w 144"/>
                <a:gd name="T21" fmla="*/ 24 h 109"/>
                <a:gd name="T22" fmla="*/ 12 w 144"/>
                <a:gd name="T23" fmla="*/ 29 h 109"/>
                <a:gd name="T24" fmla="*/ 14 w 144"/>
                <a:gd name="T25" fmla="*/ 34 h 109"/>
                <a:gd name="T26" fmla="*/ 30 w 144"/>
                <a:gd name="T27" fmla="*/ 37 h 109"/>
                <a:gd name="T28" fmla="*/ 46 w 144"/>
                <a:gd name="T29" fmla="*/ 37 h 109"/>
                <a:gd name="T30" fmla="*/ 57 w 144"/>
                <a:gd name="T31" fmla="*/ 35 h 109"/>
                <a:gd name="T32" fmla="*/ 65 w 144"/>
                <a:gd name="T33" fmla="*/ 37 h 109"/>
                <a:gd name="T34" fmla="*/ 75 w 144"/>
                <a:gd name="T35" fmla="*/ 44 h 109"/>
                <a:gd name="T36" fmla="*/ 78 w 144"/>
                <a:gd name="T37" fmla="*/ 46 h 109"/>
                <a:gd name="T38" fmla="*/ 91 w 144"/>
                <a:gd name="T39" fmla="*/ 56 h 109"/>
                <a:gd name="T40" fmla="*/ 99 w 144"/>
                <a:gd name="T41" fmla="*/ 65 h 109"/>
                <a:gd name="T42" fmla="*/ 99 w 144"/>
                <a:gd name="T43" fmla="*/ 72 h 109"/>
                <a:gd name="T44" fmla="*/ 85 w 144"/>
                <a:gd name="T45" fmla="*/ 76 h 109"/>
                <a:gd name="T46" fmla="*/ 66 w 144"/>
                <a:gd name="T47" fmla="*/ 80 h 109"/>
                <a:gd name="T48" fmla="*/ 75 w 144"/>
                <a:gd name="T49" fmla="*/ 87 h 109"/>
                <a:gd name="T50" fmla="*/ 87 w 144"/>
                <a:gd name="T51" fmla="*/ 85 h 109"/>
                <a:gd name="T52" fmla="*/ 96 w 144"/>
                <a:gd name="T53" fmla="*/ 97 h 109"/>
                <a:gd name="T54" fmla="*/ 124 w 144"/>
                <a:gd name="T55" fmla="*/ 107 h 109"/>
                <a:gd name="T56" fmla="*/ 119 w 144"/>
                <a:gd name="T57" fmla="*/ 95 h 109"/>
                <a:gd name="T58" fmla="*/ 130 w 144"/>
                <a:gd name="T59" fmla="*/ 90 h 109"/>
                <a:gd name="T60" fmla="*/ 116 w 144"/>
                <a:gd name="T61" fmla="*/ 75 h 109"/>
                <a:gd name="T62" fmla="*/ 125 w 144"/>
                <a:gd name="T63" fmla="*/ 72 h 109"/>
                <a:gd name="T64" fmla="*/ 138 w 144"/>
                <a:gd name="T65" fmla="*/ 78 h 109"/>
                <a:gd name="T66" fmla="*/ 144 w 144"/>
                <a:gd name="T67" fmla="*/ 65 h 109"/>
                <a:gd name="T68" fmla="*/ 130 w 144"/>
                <a:gd name="T69" fmla="*/ 56 h 109"/>
                <a:gd name="T70" fmla="*/ 114 w 144"/>
                <a:gd name="T71" fmla="*/ 47 h 109"/>
                <a:gd name="T72" fmla="*/ 115 w 144"/>
                <a:gd name="T73" fmla="*/ 43 h 109"/>
                <a:gd name="T74" fmla="*/ 116 w 144"/>
                <a:gd name="T75" fmla="*/ 36 h 109"/>
                <a:gd name="T76" fmla="*/ 113 w 144"/>
                <a:gd name="T77" fmla="*/ 34 h 109"/>
                <a:gd name="T78" fmla="*/ 101 w 144"/>
                <a:gd name="T79" fmla="*/ 29 h 109"/>
                <a:gd name="T80" fmla="*/ 93 w 144"/>
                <a:gd name="T81" fmla="*/ 28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4" h="109">
                  <a:moveTo>
                    <a:pt x="93" y="28"/>
                  </a:moveTo>
                  <a:cubicBezTo>
                    <a:pt x="95" y="28"/>
                    <a:pt x="98" y="26"/>
                    <a:pt x="97" y="24"/>
                  </a:cubicBezTo>
                  <a:cubicBezTo>
                    <a:pt x="97" y="22"/>
                    <a:pt x="91" y="22"/>
                    <a:pt x="90" y="25"/>
                  </a:cubicBezTo>
                  <a:cubicBezTo>
                    <a:pt x="88" y="27"/>
                    <a:pt x="84" y="22"/>
                    <a:pt x="84" y="20"/>
                  </a:cubicBezTo>
                  <a:cubicBezTo>
                    <a:pt x="84" y="18"/>
                    <a:pt x="76" y="20"/>
                    <a:pt x="77" y="16"/>
                  </a:cubicBezTo>
                  <a:cubicBezTo>
                    <a:pt x="78" y="13"/>
                    <a:pt x="69" y="12"/>
                    <a:pt x="66" y="12"/>
                  </a:cubicBezTo>
                  <a:cubicBezTo>
                    <a:pt x="64" y="12"/>
                    <a:pt x="60" y="14"/>
                    <a:pt x="61" y="16"/>
                  </a:cubicBezTo>
                  <a:cubicBezTo>
                    <a:pt x="61" y="19"/>
                    <a:pt x="58" y="18"/>
                    <a:pt x="58" y="15"/>
                  </a:cubicBezTo>
                  <a:cubicBezTo>
                    <a:pt x="57" y="13"/>
                    <a:pt x="51" y="18"/>
                    <a:pt x="49" y="18"/>
                  </a:cubicBezTo>
                  <a:cubicBezTo>
                    <a:pt x="47" y="18"/>
                    <a:pt x="50" y="11"/>
                    <a:pt x="49" y="9"/>
                  </a:cubicBezTo>
                  <a:cubicBezTo>
                    <a:pt x="49" y="7"/>
                    <a:pt x="47" y="6"/>
                    <a:pt x="46" y="3"/>
                  </a:cubicBezTo>
                  <a:cubicBezTo>
                    <a:pt x="44" y="0"/>
                    <a:pt x="38" y="1"/>
                    <a:pt x="36" y="3"/>
                  </a:cubicBezTo>
                  <a:cubicBezTo>
                    <a:pt x="34" y="5"/>
                    <a:pt x="28" y="4"/>
                    <a:pt x="25" y="7"/>
                  </a:cubicBezTo>
                  <a:cubicBezTo>
                    <a:pt x="22" y="11"/>
                    <a:pt x="25" y="14"/>
                    <a:pt x="27" y="15"/>
                  </a:cubicBezTo>
                  <a:cubicBezTo>
                    <a:pt x="28" y="16"/>
                    <a:pt x="22" y="18"/>
                    <a:pt x="24" y="20"/>
                  </a:cubicBezTo>
                  <a:cubicBezTo>
                    <a:pt x="26" y="21"/>
                    <a:pt x="29" y="21"/>
                    <a:pt x="29" y="23"/>
                  </a:cubicBezTo>
                  <a:cubicBezTo>
                    <a:pt x="29" y="26"/>
                    <a:pt x="22" y="23"/>
                    <a:pt x="21" y="20"/>
                  </a:cubicBezTo>
                  <a:cubicBezTo>
                    <a:pt x="19" y="18"/>
                    <a:pt x="21" y="15"/>
                    <a:pt x="19" y="14"/>
                  </a:cubicBezTo>
                  <a:cubicBezTo>
                    <a:pt x="18" y="12"/>
                    <a:pt x="19" y="9"/>
                    <a:pt x="22" y="6"/>
                  </a:cubicBezTo>
                  <a:cubicBezTo>
                    <a:pt x="25" y="3"/>
                    <a:pt x="27" y="4"/>
                    <a:pt x="27" y="2"/>
                  </a:cubicBezTo>
                  <a:cubicBezTo>
                    <a:pt x="27" y="0"/>
                    <a:pt x="15" y="0"/>
                    <a:pt x="7" y="7"/>
                  </a:cubicBezTo>
                  <a:cubicBezTo>
                    <a:pt x="0" y="14"/>
                    <a:pt x="2" y="23"/>
                    <a:pt x="2" y="24"/>
                  </a:cubicBezTo>
                  <a:cubicBezTo>
                    <a:pt x="3" y="26"/>
                    <a:pt x="10" y="25"/>
                    <a:pt x="13" y="26"/>
                  </a:cubicBezTo>
                  <a:cubicBezTo>
                    <a:pt x="17" y="28"/>
                    <a:pt x="15" y="29"/>
                    <a:pt x="12" y="29"/>
                  </a:cubicBezTo>
                  <a:cubicBezTo>
                    <a:pt x="9" y="28"/>
                    <a:pt x="4" y="27"/>
                    <a:pt x="5" y="29"/>
                  </a:cubicBezTo>
                  <a:cubicBezTo>
                    <a:pt x="5" y="31"/>
                    <a:pt x="11" y="35"/>
                    <a:pt x="14" y="34"/>
                  </a:cubicBezTo>
                  <a:cubicBezTo>
                    <a:pt x="18" y="33"/>
                    <a:pt x="18" y="33"/>
                    <a:pt x="20" y="36"/>
                  </a:cubicBezTo>
                  <a:cubicBezTo>
                    <a:pt x="21" y="38"/>
                    <a:pt x="26" y="37"/>
                    <a:pt x="30" y="37"/>
                  </a:cubicBezTo>
                  <a:cubicBezTo>
                    <a:pt x="34" y="37"/>
                    <a:pt x="39" y="39"/>
                    <a:pt x="41" y="39"/>
                  </a:cubicBezTo>
                  <a:cubicBezTo>
                    <a:pt x="43" y="39"/>
                    <a:pt x="46" y="38"/>
                    <a:pt x="46" y="37"/>
                  </a:cubicBezTo>
                  <a:cubicBezTo>
                    <a:pt x="47" y="36"/>
                    <a:pt x="56" y="39"/>
                    <a:pt x="58" y="38"/>
                  </a:cubicBezTo>
                  <a:cubicBezTo>
                    <a:pt x="61" y="38"/>
                    <a:pt x="59" y="36"/>
                    <a:pt x="57" y="35"/>
                  </a:cubicBezTo>
                  <a:cubicBezTo>
                    <a:pt x="56" y="35"/>
                    <a:pt x="56" y="32"/>
                    <a:pt x="59" y="33"/>
                  </a:cubicBezTo>
                  <a:cubicBezTo>
                    <a:pt x="61" y="34"/>
                    <a:pt x="64" y="35"/>
                    <a:pt x="65" y="37"/>
                  </a:cubicBezTo>
                  <a:cubicBezTo>
                    <a:pt x="65" y="38"/>
                    <a:pt x="67" y="38"/>
                    <a:pt x="67" y="39"/>
                  </a:cubicBezTo>
                  <a:cubicBezTo>
                    <a:pt x="68" y="41"/>
                    <a:pt x="75" y="43"/>
                    <a:pt x="75" y="44"/>
                  </a:cubicBezTo>
                  <a:cubicBezTo>
                    <a:pt x="75" y="46"/>
                    <a:pt x="68" y="47"/>
                    <a:pt x="70" y="49"/>
                  </a:cubicBezTo>
                  <a:cubicBezTo>
                    <a:pt x="72" y="50"/>
                    <a:pt x="75" y="47"/>
                    <a:pt x="78" y="46"/>
                  </a:cubicBezTo>
                  <a:cubicBezTo>
                    <a:pt x="81" y="46"/>
                    <a:pt x="81" y="52"/>
                    <a:pt x="83" y="51"/>
                  </a:cubicBezTo>
                  <a:cubicBezTo>
                    <a:pt x="86" y="50"/>
                    <a:pt x="88" y="53"/>
                    <a:pt x="91" y="56"/>
                  </a:cubicBezTo>
                  <a:cubicBezTo>
                    <a:pt x="93" y="60"/>
                    <a:pt x="90" y="64"/>
                    <a:pt x="91" y="65"/>
                  </a:cubicBezTo>
                  <a:cubicBezTo>
                    <a:pt x="91" y="67"/>
                    <a:pt x="96" y="66"/>
                    <a:pt x="99" y="65"/>
                  </a:cubicBezTo>
                  <a:cubicBezTo>
                    <a:pt x="102" y="63"/>
                    <a:pt x="105" y="66"/>
                    <a:pt x="107" y="68"/>
                  </a:cubicBezTo>
                  <a:cubicBezTo>
                    <a:pt x="109" y="70"/>
                    <a:pt x="98" y="74"/>
                    <a:pt x="99" y="72"/>
                  </a:cubicBezTo>
                  <a:cubicBezTo>
                    <a:pt x="100" y="70"/>
                    <a:pt x="93" y="65"/>
                    <a:pt x="86" y="67"/>
                  </a:cubicBezTo>
                  <a:cubicBezTo>
                    <a:pt x="80" y="70"/>
                    <a:pt x="84" y="74"/>
                    <a:pt x="85" y="76"/>
                  </a:cubicBezTo>
                  <a:cubicBezTo>
                    <a:pt x="86" y="78"/>
                    <a:pt x="79" y="80"/>
                    <a:pt x="73" y="78"/>
                  </a:cubicBezTo>
                  <a:cubicBezTo>
                    <a:pt x="67" y="76"/>
                    <a:pt x="69" y="80"/>
                    <a:pt x="66" y="80"/>
                  </a:cubicBezTo>
                  <a:cubicBezTo>
                    <a:pt x="64" y="80"/>
                    <a:pt x="61" y="84"/>
                    <a:pt x="63" y="86"/>
                  </a:cubicBezTo>
                  <a:cubicBezTo>
                    <a:pt x="66" y="89"/>
                    <a:pt x="71" y="86"/>
                    <a:pt x="75" y="87"/>
                  </a:cubicBezTo>
                  <a:cubicBezTo>
                    <a:pt x="79" y="87"/>
                    <a:pt x="79" y="88"/>
                    <a:pt x="80" y="86"/>
                  </a:cubicBezTo>
                  <a:cubicBezTo>
                    <a:pt x="80" y="83"/>
                    <a:pt x="84" y="85"/>
                    <a:pt x="87" y="85"/>
                  </a:cubicBezTo>
                  <a:cubicBezTo>
                    <a:pt x="90" y="86"/>
                    <a:pt x="90" y="90"/>
                    <a:pt x="93" y="90"/>
                  </a:cubicBezTo>
                  <a:cubicBezTo>
                    <a:pt x="97" y="91"/>
                    <a:pt x="94" y="95"/>
                    <a:pt x="96" y="97"/>
                  </a:cubicBezTo>
                  <a:cubicBezTo>
                    <a:pt x="98" y="100"/>
                    <a:pt x="106" y="98"/>
                    <a:pt x="108" y="101"/>
                  </a:cubicBezTo>
                  <a:cubicBezTo>
                    <a:pt x="111" y="104"/>
                    <a:pt x="123" y="109"/>
                    <a:pt x="124" y="107"/>
                  </a:cubicBezTo>
                  <a:cubicBezTo>
                    <a:pt x="126" y="105"/>
                    <a:pt x="114" y="94"/>
                    <a:pt x="111" y="93"/>
                  </a:cubicBezTo>
                  <a:cubicBezTo>
                    <a:pt x="108" y="92"/>
                    <a:pt x="114" y="91"/>
                    <a:pt x="119" y="95"/>
                  </a:cubicBezTo>
                  <a:cubicBezTo>
                    <a:pt x="123" y="98"/>
                    <a:pt x="129" y="100"/>
                    <a:pt x="132" y="96"/>
                  </a:cubicBezTo>
                  <a:cubicBezTo>
                    <a:pt x="136" y="92"/>
                    <a:pt x="130" y="93"/>
                    <a:pt x="130" y="90"/>
                  </a:cubicBezTo>
                  <a:cubicBezTo>
                    <a:pt x="130" y="87"/>
                    <a:pt x="128" y="83"/>
                    <a:pt x="125" y="83"/>
                  </a:cubicBezTo>
                  <a:cubicBezTo>
                    <a:pt x="121" y="83"/>
                    <a:pt x="113" y="76"/>
                    <a:pt x="116" y="75"/>
                  </a:cubicBezTo>
                  <a:cubicBezTo>
                    <a:pt x="119" y="74"/>
                    <a:pt x="115" y="72"/>
                    <a:pt x="118" y="69"/>
                  </a:cubicBezTo>
                  <a:cubicBezTo>
                    <a:pt x="120" y="67"/>
                    <a:pt x="122" y="72"/>
                    <a:pt x="125" y="72"/>
                  </a:cubicBezTo>
                  <a:cubicBezTo>
                    <a:pt x="127" y="72"/>
                    <a:pt x="128" y="75"/>
                    <a:pt x="132" y="79"/>
                  </a:cubicBezTo>
                  <a:cubicBezTo>
                    <a:pt x="137" y="83"/>
                    <a:pt x="137" y="80"/>
                    <a:pt x="138" y="78"/>
                  </a:cubicBezTo>
                  <a:cubicBezTo>
                    <a:pt x="138" y="75"/>
                    <a:pt x="143" y="77"/>
                    <a:pt x="143" y="75"/>
                  </a:cubicBezTo>
                  <a:cubicBezTo>
                    <a:pt x="144" y="65"/>
                    <a:pt x="144" y="65"/>
                    <a:pt x="144" y="65"/>
                  </a:cubicBezTo>
                  <a:cubicBezTo>
                    <a:pt x="140" y="65"/>
                    <a:pt x="139" y="62"/>
                    <a:pt x="139" y="61"/>
                  </a:cubicBezTo>
                  <a:cubicBezTo>
                    <a:pt x="139" y="59"/>
                    <a:pt x="132" y="55"/>
                    <a:pt x="130" y="56"/>
                  </a:cubicBezTo>
                  <a:cubicBezTo>
                    <a:pt x="128" y="57"/>
                    <a:pt x="124" y="53"/>
                    <a:pt x="121" y="53"/>
                  </a:cubicBezTo>
                  <a:cubicBezTo>
                    <a:pt x="118" y="53"/>
                    <a:pt x="114" y="50"/>
                    <a:pt x="114" y="47"/>
                  </a:cubicBezTo>
                  <a:cubicBezTo>
                    <a:pt x="115" y="44"/>
                    <a:pt x="120" y="48"/>
                    <a:pt x="121" y="46"/>
                  </a:cubicBezTo>
                  <a:cubicBezTo>
                    <a:pt x="122" y="43"/>
                    <a:pt x="116" y="44"/>
                    <a:pt x="115" y="43"/>
                  </a:cubicBezTo>
                  <a:cubicBezTo>
                    <a:pt x="115" y="41"/>
                    <a:pt x="117" y="41"/>
                    <a:pt x="118" y="40"/>
                  </a:cubicBezTo>
                  <a:cubicBezTo>
                    <a:pt x="120" y="39"/>
                    <a:pt x="117" y="37"/>
                    <a:pt x="116" y="36"/>
                  </a:cubicBezTo>
                  <a:cubicBezTo>
                    <a:pt x="114" y="35"/>
                    <a:pt x="114" y="38"/>
                    <a:pt x="112" y="38"/>
                  </a:cubicBezTo>
                  <a:cubicBezTo>
                    <a:pt x="110" y="38"/>
                    <a:pt x="112" y="35"/>
                    <a:pt x="113" y="34"/>
                  </a:cubicBezTo>
                  <a:cubicBezTo>
                    <a:pt x="114" y="32"/>
                    <a:pt x="108" y="30"/>
                    <a:pt x="105" y="31"/>
                  </a:cubicBezTo>
                  <a:cubicBezTo>
                    <a:pt x="102" y="32"/>
                    <a:pt x="101" y="31"/>
                    <a:pt x="101" y="29"/>
                  </a:cubicBezTo>
                  <a:cubicBezTo>
                    <a:pt x="101" y="27"/>
                    <a:pt x="97" y="29"/>
                    <a:pt x="95" y="30"/>
                  </a:cubicBezTo>
                  <a:cubicBezTo>
                    <a:pt x="93" y="31"/>
                    <a:pt x="91" y="29"/>
                    <a:pt x="93" y="28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44" name="Freeform 37"/>
            <p:cNvSpPr>
              <a:spLocks/>
            </p:cNvSpPr>
            <p:nvPr userDrawn="1"/>
          </p:nvSpPr>
          <p:spPr bwMode="auto">
            <a:xfrm>
              <a:off x="16616363" y="2413000"/>
              <a:ext cx="44450" cy="33338"/>
            </a:xfrm>
            <a:custGeom>
              <a:avLst/>
              <a:gdLst>
                <a:gd name="T0" fmla="*/ 13 w 16"/>
                <a:gd name="T1" fmla="*/ 9 h 12"/>
                <a:gd name="T2" fmla="*/ 14 w 16"/>
                <a:gd name="T3" fmla="*/ 2 h 12"/>
                <a:gd name="T4" fmla="*/ 7 w 16"/>
                <a:gd name="T5" fmla="*/ 1 h 12"/>
                <a:gd name="T6" fmla="*/ 2 w 16"/>
                <a:gd name="T7" fmla="*/ 8 h 12"/>
                <a:gd name="T8" fmla="*/ 13 w 16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2">
                  <a:moveTo>
                    <a:pt x="13" y="9"/>
                  </a:moveTo>
                  <a:cubicBezTo>
                    <a:pt x="16" y="8"/>
                    <a:pt x="15" y="4"/>
                    <a:pt x="14" y="2"/>
                  </a:cubicBezTo>
                  <a:cubicBezTo>
                    <a:pt x="12" y="1"/>
                    <a:pt x="9" y="0"/>
                    <a:pt x="7" y="1"/>
                  </a:cubicBezTo>
                  <a:cubicBezTo>
                    <a:pt x="4" y="1"/>
                    <a:pt x="0" y="5"/>
                    <a:pt x="2" y="8"/>
                  </a:cubicBezTo>
                  <a:cubicBezTo>
                    <a:pt x="5" y="12"/>
                    <a:pt x="10" y="9"/>
                    <a:pt x="13" y="9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45" name="Freeform 38"/>
            <p:cNvSpPr>
              <a:spLocks/>
            </p:cNvSpPr>
            <p:nvPr userDrawn="1"/>
          </p:nvSpPr>
          <p:spPr bwMode="auto">
            <a:xfrm>
              <a:off x="16570325" y="2266950"/>
              <a:ext cx="68263" cy="38100"/>
            </a:xfrm>
            <a:custGeom>
              <a:avLst/>
              <a:gdLst>
                <a:gd name="T0" fmla="*/ 2 w 25"/>
                <a:gd name="T1" fmla="*/ 3 h 14"/>
                <a:gd name="T2" fmla="*/ 5 w 25"/>
                <a:gd name="T3" fmla="*/ 9 h 14"/>
                <a:gd name="T4" fmla="*/ 12 w 25"/>
                <a:gd name="T5" fmla="*/ 12 h 14"/>
                <a:gd name="T6" fmla="*/ 25 w 25"/>
                <a:gd name="T7" fmla="*/ 10 h 14"/>
                <a:gd name="T8" fmla="*/ 12 w 25"/>
                <a:gd name="T9" fmla="*/ 3 h 14"/>
                <a:gd name="T10" fmla="*/ 2 w 25"/>
                <a:gd name="T11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4">
                  <a:moveTo>
                    <a:pt x="2" y="3"/>
                  </a:moveTo>
                  <a:cubicBezTo>
                    <a:pt x="0" y="6"/>
                    <a:pt x="4" y="6"/>
                    <a:pt x="5" y="9"/>
                  </a:cubicBezTo>
                  <a:cubicBezTo>
                    <a:pt x="5" y="13"/>
                    <a:pt x="9" y="14"/>
                    <a:pt x="12" y="12"/>
                  </a:cubicBezTo>
                  <a:cubicBezTo>
                    <a:pt x="16" y="10"/>
                    <a:pt x="25" y="12"/>
                    <a:pt x="25" y="10"/>
                  </a:cubicBezTo>
                  <a:cubicBezTo>
                    <a:pt x="25" y="7"/>
                    <a:pt x="15" y="3"/>
                    <a:pt x="12" y="3"/>
                  </a:cubicBezTo>
                  <a:cubicBezTo>
                    <a:pt x="8" y="4"/>
                    <a:pt x="3" y="0"/>
                    <a:pt x="2" y="3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46" name="Freeform 39"/>
            <p:cNvSpPr>
              <a:spLocks/>
            </p:cNvSpPr>
            <p:nvPr userDrawn="1"/>
          </p:nvSpPr>
          <p:spPr bwMode="auto">
            <a:xfrm>
              <a:off x="15821025" y="2727325"/>
              <a:ext cx="34925" cy="38100"/>
            </a:xfrm>
            <a:custGeom>
              <a:avLst/>
              <a:gdLst>
                <a:gd name="T0" fmla="*/ 4 w 13"/>
                <a:gd name="T1" fmla="*/ 2 h 14"/>
                <a:gd name="T2" fmla="*/ 12 w 13"/>
                <a:gd name="T3" fmla="*/ 13 h 14"/>
                <a:gd name="T4" fmla="*/ 9 w 13"/>
                <a:gd name="T5" fmla="*/ 5 h 14"/>
                <a:gd name="T6" fmla="*/ 4 w 13"/>
                <a:gd name="T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4">
                  <a:moveTo>
                    <a:pt x="4" y="2"/>
                  </a:moveTo>
                  <a:cubicBezTo>
                    <a:pt x="0" y="4"/>
                    <a:pt x="10" y="14"/>
                    <a:pt x="12" y="13"/>
                  </a:cubicBezTo>
                  <a:cubicBezTo>
                    <a:pt x="13" y="12"/>
                    <a:pt x="9" y="8"/>
                    <a:pt x="9" y="5"/>
                  </a:cubicBezTo>
                  <a:cubicBezTo>
                    <a:pt x="9" y="3"/>
                    <a:pt x="8" y="0"/>
                    <a:pt x="4" y="2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47" name="Freeform 40"/>
            <p:cNvSpPr>
              <a:spLocks noEditPoints="1"/>
            </p:cNvSpPr>
            <p:nvPr userDrawn="1"/>
          </p:nvSpPr>
          <p:spPr bwMode="auto">
            <a:xfrm>
              <a:off x="15328900" y="2260600"/>
              <a:ext cx="1538288" cy="1112838"/>
            </a:xfrm>
            <a:custGeom>
              <a:avLst/>
              <a:gdLst>
                <a:gd name="T0" fmla="*/ 525 w 554"/>
                <a:gd name="T1" fmla="*/ 135 h 401"/>
                <a:gd name="T2" fmla="*/ 496 w 554"/>
                <a:gd name="T3" fmla="*/ 114 h 401"/>
                <a:gd name="T4" fmla="*/ 464 w 554"/>
                <a:gd name="T5" fmla="*/ 115 h 401"/>
                <a:gd name="T6" fmla="*/ 457 w 554"/>
                <a:gd name="T7" fmla="*/ 168 h 401"/>
                <a:gd name="T8" fmla="*/ 441 w 554"/>
                <a:gd name="T9" fmla="*/ 168 h 401"/>
                <a:gd name="T10" fmla="*/ 389 w 554"/>
                <a:gd name="T11" fmla="*/ 145 h 401"/>
                <a:gd name="T12" fmla="*/ 398 w 554"/>
                <a:gd name="T13" fmla="*/ 99 h 401"/>
                <a:gd name="T14" fmla="*/ 414 w 554"/>
                <a:gd name="T15" fmla="*/ 82 h 401"/>
                <a:gd name="T16" fmla="*/ 445 w 554"/>
                <a:gd name="T17" fmla="*/ 66 h 401"/>
                <a:gd name="T18" fmla="*/ 428 w 554"/>
                <a:gd name="T19" fmla="*/ 50 h 401"/>
                <a:gd name="T20" fmla="*/ 412 w 554"/>
                <a:gd name="T21" fmla="*/ 53 h 401"/>
                <a:gd name="T22" fmla="*/ 394 w 554"/>
                <a:gd name="T23" fmla="*/ 39 h 401"/>
                <a:gd name="T24" fmla="*/ 394 w 554"/>
                <a:gd name="T25" fmla="*/ 2 h 401"/>
                <a:gd name="T26" fmla="*/ 369 w 554"/>
                <a:gd name="T27" fmla="*/ 33 h 401"/>
                <a:gd name="T28" fmla="*/ 372 w 554"/>
                <a:gd name="T29" fmla="*/ 65 h 401"/>
                <a:gd name="T30" fmla="*/ 365 w 554"/>
                <a:gd name="T31" fmla="*/ 43 h 401"/>
                <a:gd name="T32" fmla="*/ 329 w 554"/>
                <a:gd name="T33" fmla="*/ 58 h 401"/>
                <a:gd name="T34" fmla="*/ 308 w 554"/>
                <a:gd name="T35" fmla="*/ 68 h 401"/>
                <a:gd name="T36" fmla="*/ 253 w 554"/>
                <a:gd name="T37" fmla="*/ 47 h 401"/>
                <a:gd name="T38" fmla="*/ 196 w 554"/>
                <a:gd name="T39" fmla="*/ 44 h 401"/>
                <a:gd name="T40" fmla="*/ 176 w 554"/>
                <a:gd name="T41" fmla="*/ 46 h 401"/>
                <a:gd name="T42" fmla="*/ 108 w 554"/>
                <a:gd name="T43" fmla="*/ 40 h 401"/>
                <a:gd name="T44" fmla="*/ 54 w 554"/>
                <a:gd name="T45" fmla="*/ 32 h 401"/>
                <a:gd name="T46" fmla="*/ 23 w 554"/>
                <a:gd name="T47" fmla="*/ 68 h 401"/>
                <a:gd name="T48" fmla="*/ 1 w 554"/>
                <a:gd name="T49" fmla="*/ 80 h 401"/>
                <a:gd name="T50" fmla="*/ 19 w 554"/>
                <a:gd name="T51" fmla="*/ 100 h 401"/>
                <a:gd name="T52" fmla="*/ 36 w 554"/>
                <a:gd name="T53" fmla="*/ 135 h 401"/>
                <a:gd name="T54" fmla="*/ 32 w 554"/>
                <a:gd name="T55" fmla="*/ 160 h 401"/>
                <a:gd name="T56" fmla="*/ 75 w 554"/>
                <a:gd name="T57" fmla="*/ 134 h 401"/>
                <a:gd name="T58" fmla="*/ 85 w 554"/>
                <a:gd name="T59" fmla="*/ 128 h 401"/>
                <a:gd name="T60" fmla="*/ 110 w 554"/>
                <a:gd name="T61" fmla="*/ 121 h 401"/>
                <a:gd name="T62" fmla="*/ 154 w 554"/>
                <a:gd name="T63" fmla="*/ 133 h 401"/>
                <a:gd name="T64" fmla="*/ 171 w 554"/>
                <a:gd name="T65" fmla="*/ 152 h 401"/>
                <a:gd name="T66" fmla="*/ 180 w 554"/>
                <a:gd name="T67" fmla="*/ 152 h 401"/>
                <a:gd name="T68" fmla="*/ 185 w 554"/>
                <a:gd name="T69" fmla="*/ 161 h 401"/>
                <a:gd name="T70" fmla="*/ 202 w 554"/>
                <a:gd name="T71" fmla="*/ 178 h 401"/>
                <a:gd name="T72" fmla="*/ 234 w 554"/>
                <a:gd name="T73" fmla="*/ 204 h 401"/>
                <a:gd name="T74" fmla="*/ 210 w 554"/>
                <a:gd name="T75" fmla="*/ 193 h 401"/>
                <a:gd name="T76" fmla="*/ 228 w 554"/>
                <a:gd name="T77" fmla="*/ 220 h 401"/>
                <a:gd name="T78" fmla="*/ 238 w 554"/>
                <a:gd name="T79" fmla="*/ 283 h 401"/>
                <a:gd name="T80" fmla="*/ 275 w 554"/>
                <a:gd name="T81" fmla="*/ 332 h 401"/>
                <a:gd name="T82" fmla="*/ 286 w 554"/>
                <a:gd name="T83" fmla="*/ 331 h 401"/>
                <a:gd name="T84" fmla="*/ 286 w 554"/>
                <a:gd name="T85" fmla="*/ 324 h 401"/>
                <a:gd name="T86" fmla="*/ 324 w 554"/>
                <a:gd name="T87" fmla="*/ 370 h 401"/>
                <a:gd name="T88" fmla="*/ 407 w 554"/>
                <a:gd name="T89" fmla="*/ 400 h 401"/>
                <a:gd name="T90" fmla="*/ 415 w 554"/>
                <a:gd name="T91" fmla="*/ 371 h 401"/>
                <a:gd name="T92" fmla="*/ 364 w 554"/>
                <a:gd name="T93" fmla="*/ 369 h 401"/>
                <a:gd name="T94" fmla="*/ 379 w 554"/>
                <a:gd name="T95" fmla="*/ 322 h 401"/>
                <a:gd name="T96" fmla="*/ 408 w 554"/>
                <a:gd name="T97" fmla="*/ 317 h 401"/>
                <a:gd name="T98" fmla="*/ 446 w 554"/>
                <a:gd name="T99" fmla="*/ 346 h 401"/>
                <a:gd name="T100" fmla="*/ 469 w 554"/>
                <a:gd name="T101" fmla="*/ 289 h 401"/>
                <a:gd name="T102" fmla="*/ 472 w 554"/>
                <a:gd name="T103" fmla="*/ 269 h 401"/>
                <a:gd name="T104" fmla="*/ 497 w 554"/>
                <a:gd name="T105" fmla="*/ 250 h 401"/>
                <a:gd name="T106" fmla="*/ 532 w 554"/>
                <a:gd name="T107" fmla="*/ 225 h 401"/>
                <a:gd name="T108" fmla="*/ 398 w 554"/>
                <a:gd name="T109" fmla="*/ 386 h 401"/>
                <a:gd name="T110" fmla="*/ 363 w 554"/>
                <a:gd name="T111" fmla="*/ 342 h 401"/>
                <a:gd name="T112" fmla="*/ 427 w 554"/>
                <a:gd name="T113" fmla="*/ 212 h 401"/>
                <a:gd name="T114" fmla="*/ 417 w 554"/>
                <a:gd name="T115" fmla="*/ 249 h 401"/>
                <a:gd name="T116" fmla="*/ 440 w 554"/>
                <a:gd name="T117" fmla="*/ 243 h 401"/>
                <a:gd name="T118" fmla="*/ 457 w 554"/>
                <a:gd name="T119" fmla="*/ 244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54" h="401">
                  <a:moveTo>
                    <a:pt x="547" y="195"/>
                  </a:moveTo>
                  <a:cubicBezTo>
                    <a:pt x="543" y="139"/>
                    <a:pt x="543" y="139"/>
                    <a:pt x="543" y="139"/>
                  </a:cubicBezTo>
                  <a:cubicBezTo>
                    <a:pt x="543" y="138"/>
                    <a:pt x="541" y="137"/>
                    <a:pt x="541" y="136"/>
                  </a:cubicBezTo>
                  <a:cubicBezTo>
                    <a:pt x="541" y="135"/>
                    <a:pt x="539" y="133"/>
                    <a:pt x="539" y="132"/>
                  </a:cubicBezTo>
                  <a:cubicBezTo>
                    <a:pt x="539" y="131"/>
                    <a:pt x="536" y="128"/>
                    <a:pt x="536" y="126"/>
                  </a:cubicBezTo>
                  <a:cubicBezTo>
                    <a:pt x="536" y="125"/>
                    <a:pt x="534" y="124"/>
                    <a:pt x="533" y="122"/>
                  </a:cubicBezTo>
                  <a:cubicBezTo>
                    <a:pt x="532" y="120"/>
                    <a:pt x="532" y="121"/>
                    <a:pt x="531" y="123"/>
                  </a:cubicBezTo>
                  <a:cubicBezTo>
                    <a:pt x="530" y="126"/>
                    <a:pt x="528" y="126"/>
                    <a:pt x="529" y="127"/>
                  </a:cubicBezTo>
                  <a:cubicBezTo>
                    <a:pt x="530" y="129"/>
                    <a:pt x="529" y="129"/>
                    <a:pt x="528" y="130"/>
                  </a:cubicBezTo>
                  <a:cubicBezTo>
                    <a:pt x="527" y="131"/>
                    <a:pt x="529" y="133"/>
                    <a:pt x="527" y="133"/>
                  </a:cubicBezTo>
                  <a:cubicBezTo>
                    <a:pt x="525" y="133"/>
                    <a:pt x="526" y="136"/>
                    <a:pt x="525" y="135"/>
                  </a:cubicBezTo>
                  <a:cubicBezTo>
                    <a:pt x="524" y="133"/>
                    <a:pt x="522" y="134"/>
                    <a:pt x="522" y="135"/>
                  </a:cubicBezTo>
                  <a:cubicBezTo>
                    <a:pt x="522" y="137"/>
                    <a:pt x="518" y="138"/>
                    <a:pt x="517" y="138"/>
                  </a:cubicBezTo>
                  <a:cubicBezTo>
                    <a:pt x="515" y="138"/>
                    <a:pt x="515" y="135"/>
                    <a:pt x="514" y="136"/>
                  </a:cubicBezTo>
                  <a:cubicBezTo>
                    <a:pt x="513" y="137"/>
                    <a:pt x="513" y="133"/>
                    <a:pt x="511" y="133"/>
                  </a:cubicBezTo>
                  <a:cubicBezTo>
                    <a:pt x="509" y="133"/>
                    <a:pt x="508" y="133"/>
                    <a:pt x="508" y="132"/>
                  </a:cubicBezTo>
                  <a:cubicBezTo>
                    <a:pt x="509" y="130"/>
                    <a:pt x="505" y="129"/>
                    <a:pt x="506" y="128"/>
                  </a:cubicBezTo>
                  <a:cubicBezTo>
                    <a:pt x="508" y="127"/>
                    <a:pt x="506" y="125"/>
                    <a:pt x="506" y="122"/>
                  </a:cubicBezTo>
                  <a:cubicBezTo>
                    <a:pt x="506" y="119"/>
                    <a:pt x="508" y="119"/>
                    <a:pt x="508" y="118"/>
                  </a:cubicBezTo>
                  <a:cubicBezTo>
                    <a:pt x="508" y="117"/>
                    <a:pt x="506" y="117"/>
                    <a:pt x="505" y="118"/>
                  </a:cubicBezTo>
                  <a:cubicBezTo>
                    <a:pt x="503" y="119"/>
                    <a:pt x="503" y="116"/>
                    <a:pt x="502" y="117"/>
                  </a:cubicBezTo>
                  <a:cubicBezTo>
                    <a:pt x="500" y="117"/>
                    <a:pt x="496" y="116"/>
                    <a:pt x="496" y="114"/>
                  </a:cubicBezTo>
                  <a:cubicBezTo>
                    <a:pt x="496" y="112"/>
                    <a:pt x="494" y="113"/>
                    <a:pt x="493" y="111"/>
                  </a:cubicBezTo>
                  <a:cubicBezTo>
                    <a:pt x="493" y="110"/>
                    <a:pt x="491" y="111"/>
                    <a:pt x="491" y="110"/>
                  </a:cubicBezTo>
                  <a:cubicBezTo>
                    <a:pt x="491" y="108"/>
                    <a:pt x="490" y="108"/>
                    <a:pt x="489" y="108"/>
                  </a:cubicBezTo>
                  <a:cubicBezTo>
                    <a:pt x="487" y="107"/>
                    <a:pt x="487" y="106"/>
                    <a:pt x="485" y="106"/>
                  </a:cubicBezTo>
                  <a:cubicBezTo>
                    <a:pt x="483" y="106"/>
                    <a:pt x="481" y="107"/>
                    <a:pt x="480" y="107"/>
                  </a:cubicBezTo>
                  <a:cubicBezTo>
                    <a:pt x="479" y="108"/>
                    <a:pt x="476" y="106"/>
                    <a:pt x="475" y="107"/>
                  </a:cubicBezTo>
                  <a:cubicBezTo>
                    <a:pt x="474" y="107"/>
                    <a:pt x="474" y="106"/>
                    <a:pt x="471" y="105"/>
                  </a:cubicBezTo>
                  <a:cubicBezTo>
                    <a:pt x="468" y="105"/>
                    <a:pt x="465" y="104"/>
                    <a:pt x="465" y="105"/>
                  </a:cubicBezTo>
                  <a:cubicBezTo>
                    <a:pt x="464" y="106"/>
                    <a:pt x="462" y="107"/>
                    <a:pt x="462" y="109"/>
                  </a:cubicBezTo>
                  <a:cubicBezTo>
                    <a:pt x="463" y="111"/>
                    <a:pt x="465" y="111"/>
                    <a:pt x="466" y="113"/>
                  </a:cubicBezTo>
                  <a:cubicBezTo>
                    <a:pt x="466" y="114"/>
                    <a:pt x="465" y="114"/>
                    <a:pt x="464" y="115"/>
                  </a:cubicBezTo>
                  <a:cubicBezTo>
                    <a:pt x="464" y="117"/>
                    <a:pt x="463" y="116"/>
                    <a:pt x="463" y="117"/>
                  </a:cubicBezTo>
                  <a:cubicBezTo>
                    <a:pt x="463" y="118"/>
                    <a:pt x="464" y="118"/>
                    <a:pt x="464" y="120"/>
                  </a:cubicBezTo>
                  <a:cubicBezTo>
                    <a:pt x="465" y="122"/>
                    <a:pt x="466" y="122"/>
                    <a:pt x="466" y="125"/>
                  </a:cubicBezTo>
                  <a:cubicBezTo>
                    <a:pt x="467" y="128"/>
                    <a:pt x="466" y="127"/>
                    <a:pt x="464" y="127"/>
                  </a:cubicBezTo>
                  <a:cubicBezTo>
                    <a:pt x="463" y="128"/>
                    <a:pt x="465" y="129"/>
                    <a:pt x="463" y="131"/>
                  </a:cubicBezTo>
                  <a:cubicBezTo>
                    <a:pt x="461" y="133"/>
                    <a:pt x="460" y="135"/>
                    <a:pt x="461" y="136"/>
                  </a:cubicBezTo>
                  <a:cubicBezTo>
                    <a:pt x="462" y="137"/>
                    <a:pt x="467" y="139"/>
                    <a:pt x="469" y="142"/>
                  </a:cubicBezTo>
                  <a:cubicBezTo>
                    <a:pt x="471" y="145"/>
                    <a:pt x="471" y="150"/>
                    <a:pt x="470" y="153"/>
                  </a:cubicBezTo>
                  <a:cubicBezTo>
                    <a:pt x="470" y="157"/>
                    <a:pt x="466" y="157"/>
                    <a:pt x="463" y="160"/>
                  </a:cubicBezTo>
                  <a:cubicBezTo>
                    <a:pt x="460" y="163"/>
                    <a:pt x="457" y="163"/>
                    <a:pt x="456" y="163"/>
                  </a:cubicBezTo>
                  <a:cubicBezTo>
                    <a:pt x="454" y="163"/>
                    <a:pt x="455" y="166"/>
                    <a:pt x="457" y="168"/>
                  </a:cubicBezTo>
                  <a:cubicBezTo>
                    <a:pt x="459" y="170"/>
                    <a:pt x="457" y="171"/>
                    <a:pt x="458" y="173"/>
                  </a:cubicBezTo>
                  <a:cubicBezTo>
                    <a:pt x="459" y="175"/>
                    <a:pt x="458" y="177"/>
                    <a:pt x="460" y="179"/>
                  </a:cubicBezTo>
                  <a:cubicBezTo>
                    <a:pt x="461" y="181"/>
                    <a:pt x="460" y="182"/>
                    <a:pt x="459" y="183"/>
                  </a:cubicBezTo>
                  <a:cubicBezTo>
                    <a:pt x="457" y="185"/>
                    <a:pt x="459" y="184"/>
                    <a:pt x="460" y="186"/>
                  </a:cubicBezTo>
                  <a:cubicBezTo>
                    <a:pt x="460" y="188"/>
                    <a:pt x="459" y="187"/>
                    <a:pt x="457" y="186"/>
                  </a:cubicBezTo>
                  <a:cubicBezTo>
                    <a:pt x="456" y="185"/>
                    <a:pt x="454" y="188"/>
                    <a:pt x="454" y="189"/>
                  </a:cubicBezTo>
                  <a:cubicBezTo>
                    <a:pt x="454" y="190"/>
                    <a:pt x="451" y="187"/>
                    <a:pt x="450" y="187"/>
                  </a:cubicBezTo>
                  <a:cubicBezTo>
                    <a:pt x="449" y="188"/>
                    <a:pt x="450" y="186"/>
                    <a:pt x="448" y="184"/>
                  </a:cubicBezTo>
                  <a:cubicBezTo>
                    <a:pt x="446" y="182"/>
                    <a:pt x="445" y="182"/>
                    <a:pt x="445" y="180"/>
                  </a:cubicBezTo>
                  <a:cubicBezTo>
                    <a:pt x="445" y="179"/>
                    <a:pt x="441" y="178"/>
                    <a:pt x="441" y="176"/>
                  </a:cubicBezTo>
                  <a:cubicBezTo>
                    <a:pt x="441" y="174"/>
                    <a:pt x="442" y="169"/>
                    <a:pt x="441" y="168"/>
                  </a:cubicBezTo>
                  <a:cubicBezTo>
                    <a:pt x="440" y="167"/>
                    <a:pt x="441" y="165"/>
                    <a:pt x="441" y="164"/>
                  </a:cubicBezTo>
                  <a:cubicBezTo>
                    <a:pt x="442" y="163"/>
                    <a:pt x="441" y="161"/>
                    <a:pt x="439" y="161"/>
                  </a:cubicBezTo>
                  <a:cubicBezTo>
                    <a:pt x="436" y="161"/>
                    <a:pt x="434" y="160"/>
                    <a:pt x="431" y="160"/>
                  </a:cubicBezTo>
                  <a:cubicBezTo>
                    <a:pt x="428" y="161"/>
                    <a:pt x="426" y="160"/>
                    <a:pt x="425" y="159"/>
                  </a:cubicBezTo>
                  <a:cubicBezTo>
                    <a:pt x="425" y="159"/>
                    <a:pt x="422" y="157"/>
                    <a:pt x="418" y="156"/>
                  </a:cubicBezTo>
                  <a:cubicBezTo>
                    <a:pt x="415" y="155"/>
                    <a:pt x="413" y="153"/>
                    <a:pt x="413" y="152"/>
                  </a:cubicBezTo>
                  <a:cubicBezTo>
                    <a:pt x="413" y="151"/>
                    <a:pt x="409" y="150"/>
                    <a:pt x="408" y="149"/>
                  </a:cubicBezTo>
                  <a:cubicBezTo>
                    <a:pt x="408" y="148"/>
                    <a:pt x="404" y="148"/>
                    <a:pt x="403" y="148"/>
                  </a:cubicBezTo>
                  <a:cubicBezTo>
                    <a:pt x="401" y="148"/>
                    <a:pt x="398" y="145"/>
                    <a:pt x="396" y="145"/>
                  </a:cubicBezTo>
                  <a:cubicBezTo>
                    <a:pt x="394" y="145"/>
                    <a:pt x="389" y="147"/>
                    <a:pt x="388" y="148"/>
                  </a:cubicBezTo>
                  <a:cubicBezTo>
                    <a:pt x="388" y="148"/>
                    <a:pt x="389" y="146"/>
                    <a:pt x="389" y="145"/>
                  </a:cubicBezTo>
                  <a:cubicBezTo>
                    <a:pt x="390" y="144"/>
                    <a:pt x="387" y="141"/>
                    <a:pt x="387" y="139"/>
                  </a:cubicBezTo>
                  <a:cubicBezTo>
                    <a:pt x="386" y="136"/>
                    <a:pt x="385" y="134"/>
                    <a:pt x="383" y="134"/>
                  </a:cubicBezTo>
                  <a:cubicBezTo>
                    <a:pt x="381" y="134"/>
                    <a:pt x="378" y="133"/>
                    <a:pt x="377" y="133"/>
                  </a:cubicBezTo>
                  <a:cubicBezTo>
                    <a:pt x="377" y="132"/>
                    <a:pt x="377" y="126"/>
                    <a:pt x="377" y="123"/>
                  </a:cubicBezTo>
                  <a:cubicBezTo>
                    <a:pt x="378" y="120"/>
                    <a:pt x="381" y="116"/>
                    <a:pt x="381" y="115"/>
                  </a:cubicBezTo>
                  <a:cubicBezTo>
                    <a:pt x="381" y="113"/>
                    <a:pt x="383" y="112"/>
                    <a:pt x="384" y="112"/>
                  </a:cubicBezTo>
                  <a:cubicBezTo>
                    <a:pt x="386" y="111"/>
                    <a:pt x="385" y="108"/>
                    <a:pt x="386" y="108"/>
                  </a:cubicBezTo>
                  <a:cubicBezTo>
                    <a:pt x="388" y="107"/>
                    <a:pt x="388" y="107"/>
                    <a:pt x="389" y="105"/>
                  </a:cubicBezTo>
                  <a:cubicBezTo>
                    <a:pt x="389" y="104"/>
                    <a:pt x="391" y="105"/>
                    <a:pt x="390" y="104"/>
                  </a:cubicBezTo>
                  <a:cubicBezTo>
                    <a:pt x="389" y="103"/>
                    <a:pt x="390" y="102"/>
                    <a:pt x="392" y="102"/>
                  </a:cubicBezTo>
                  <a:cubicBezTo>
                    <a:pt x="395" y="102"/>
                    <a:pt x="399" y="101"/>
                    <a:pt x="398" y="99"/>
                  </a:cubicBezTo>
                  <a:cubicBezTo>
                    <a:pt x="397" y="96"/>
                    <a:pt x="391" y="98"/>
                    <a:pt x="391" y="96"/>
                  </a:cubicBezTo>
                  <a:cubicBezTo>
                    <a:pt x="391" y="94"/>
                    <a:pt x="382" y="94"/>
                    <a:pt x="383" y="93"/>
                  </a:cubicBezTo>
                  <a:cubicBezTo>
                    <a:pt x="383" y="91"/>
                    <a:pt x="391" y="93"/>
                    <a:pt x="394" y="95"/>
                  </a:cubicBezTo>
                  <a:cubicBezTo>
                    <a:pt x="397" y="96"/>
                    <a:pt x="398" y="96"/>
                    <a:pt x="400" y="95"/>
                  </a:cubicBezTo>
                  <a:cubicBezTo>
                    <a:pt x="403" y="95"/>
                    <a:pt x="401" y="92"/>
                    <a:pt x="402" y="91"/>
                  </a:cubicBezTo>
                  <a:cubicBezTo>
                    <a:pt x="402" y="90"/>
                    <a:pt x="407" y="93"/>
                    <a:pt x="409" y="92"/>
                  </a:cubicBezTo>
                  <a:cubicBezTo>
                    <a:pt x="412" y="92"/>
                    <a:pt x="414" y="86"/>
                    <a:pt x="416" y="85"/>
                  </a:cubicBezTo>
                  <a:cubicBezTo>
                    <a:pt x="419" y="83"/>
                    <a:pt x="417" y="82"/>
                    <a:pt x="412" y="82"/>
                  </a:cubicBezTo>
                  <a:cubicBezTo>
                    <a:pt x="408" y="83"/>
                    <a:pt x="406" y="81"/>
                    <a:pt x="404" y="79"/>
                  </a:cubicBezTo>
                  <a:cubicBezTo>
                    <a:pt x="401" y="78"/>
                    <a:pt x="402" y="76"/>
                    <a:pt x="404" y="77"/>
                  </a:cubicBezTo>
                  <a:cubicBezTo>
                    <a:pt x="406" y="77"/>
                    <a:pt x="412" y="81"/>
                    <a:pt x="414" y="82"/>
                  </a:cubicBezTo>
                  <a:cubicBezTo>
                    <a:pt x="416" y="82"/>
                    <a:pt x="420" y="77"/>
                    <a:pt x="422" y="76"/>
                  </a:cubicBezTo>
                  <a:cubicBezTo>
                    <a:pt x="424" y="75"/>
                    <a:pt x="420" y="74"/>
                    <a:pt x="419" y="73"/>
                  </a:cubicBezTo>
                  <a:cubicBezTo>
                    <a:pt x="418" y="72"/>
                    <a:pt x="421" y="71"/>
                    <a:pt x="423" y="71"/>
                  </a:cubicBezTo>
                  <a:cubicBezTo>
                    <a:pt x="425" y="71"/>
                    <a:pt x="425" y="73"/>
                    <a:pt x="426" y="74"/>
                  </a:cubicBezTo>
                  <a:cubicBezTo>
                    <a:pt x="427" y="74"/>
                    <a:pt x="430" y="73"/>
                    <a:pt x="432" y="73"/>
                  </a:cubicBezTo>
                  <a:cubicBezTo>
                    <a:pt x="433" y="73"/>
                    <a:pt x="431" y="71"/>
                    <a:pt x="429" y="69"/>
                  </a:cubicBezTo>
                  <a:cubicBezTo>
                    <a:pt x="426" y="68"/>
                    <a:pt x="429" y="67"/>
                    <a:pt x="430" y="68"/>
                  </a:cubicBezTo>
                  <a:cubicBezTo>
                    <a:pt x="430" y="70"/>
                    <a:pt x="432" y="69"/>
                    <a:pt x="433" y="71"/>
                  </a:cubicBezTo>
                  <a:cubicBezTo>
                    <a:pt x="435" y="74"/>
                    <a:pt x="435" y="72"/>
                    <a:pt x="438" y="71"/>
                  </a:cubicBezTo>
                  <a:cubicBezTo>
                    <a:pt x="440" y="71"/>
                    <a:pt x="441" y="69"/>
                    <a:pt x="442" y="68"/>
                  </a:cubicBezTo>
                  <a:cubicBezTo>
                    <a:pt x="444" y="66"/>
                    <a:pt x="444" y="68"/>
                    <a:pt x="445" y="66"/>
                  </a:cubicBezTo>
                  <a:cubicBezTo>
                    <a:pt x="447" y="64"/>
                    <a:pt x="445" y="62"/>
                    <a:pt x="443" y="60"/>
                  </a:cubicBezTo>
                  <a:cubicBezTo>
                    <a:pt x="441" y="59"/>
                    <a:pt x="443" y="58"/>
                    <a:pt x="441" y="57"/>
                  </a:cubicBezTo>
                  <a:cubicBezTo>
                    <a:pt x="439" y="56"/>
                    <a:pt x="439" y="54"/>
                    <a:pt x="441" y="55"/>
                  </a:cubicBezTo>
                  <a:cubicBezTo>
                    <a:pt x="443" y="55"/>
                    <a:pt x="445" y="54"/>
                    <a:pt x="446" y="53"/>
                  </a:cubicBezTo>
                  <a:cubicBezTo>
                    <a:pt x="447" y="51"/>
                    <a:pt x="443" y="51"/>
                    <a:pt x="445" y="50"/>
                  </a:cubicBezTo>
                  <a:cubicBezTo>
                    <a:pt x="447" y="49"/>
                    <a:pt x="445" y="47"/>
                    <a:pt x="443" y="47"/>
                  </a:cubicBezTo>
                  <a:cubicBezTo>
                    <a:pt x="441" y="47"/>
                    <a:pt x="439" y="46"/>
                    <a:pt x="439" y="45"/>
                  </a:cubicBezTo>
                  <a:cubicBezTo>
                    <a:pt x="439" y="43"/>
                    <a:pt x="436" y="44"/>
                    <a:pt x="434" y="43"/>
                  </a:cubicBezTo>
                  <a:cubicBezTo>
                    <a:pt x="431" y="42"/>
                    <a:pt x="427" y="42"/>
                    <a:pt x="425" y="42"/>
                  </a:cubicBezTo>
                  <a:cubicBezTo>
                    <a:pt x="424" y="42"/>
                    <a:pt x="424" y="47"/>
                    <a:pt x="426" y="47"/>
                  </a:cubicBezTo>
                  <a:cubicBezTo>
                    <a:pt x="428" y="47"/>
                    <a:pt x="429" y="49"/>
                    <a:pt x="428" y="50"/>
                  </a:cubicBezTo>
                  <a:cubicBezTo>
                    <a:pt x="426" y="50"/>
                    <a:pt x="428" y="52"/>
                    <a:pt x="427" y="52"/>
                  </a:cubicBezTo>
                  <a:cubicBezTo>
                    <a:pt x="425" y="52"/>
                    <a:pt x="424" y="51"/>
                    <a:pt x="423" y="54"/>
                  </a:cubicBezTo>
                  <a:cubicBezTo>
                    <a:pt x="423" y="57"/>
                    <a:pt x="423" y="58"/>
                    <a:pt x="421" y="59"/>
                  </a:cubicBezTo>
                  <a:cubicBezTo>
                    <a:pt x="419" y="60"/>
                    <a:pt x="420" y="56"/>
                    <a:pt x="419" y="56"/>
                  </a:cubicBezTo>
                  <a:cubicBezTo>
                    <a:pt x="417" y="56"/>
                    <a:pt x="417" y="60"/>
                    <a:pt x="418" y="60"/>
                  </a:cubicBezTo>
                  <a:cubicBezTo>
                    <a:pt x="419" y="61"/>
                    <a:pt x="419" y="62"/>
                    <a:pt x="420" y="63"/>
                  </a:cubicBezTo>
                  <a:cubicBezTo>
                    <a:pt x="420" y="65"/>
                    <a:pt x="417" y="64"/>
                    <a:pt x="416" y="66"/>
                  </a:cubicBezTo>
                  <a:cubicBezTo>
                    <a:pt x="415" y="68"/>
                    <a:pt x="415" y="65"/>
                    <a:pt x="413" y="64"/>
                  </a:cubicBezTo>
                  <a:cubicBezTo>
                    <a:pt x="412" y="62"/>
                    <a:pt x="410" y="60"/>
                    <a:pt x="410" y="58"/>
                  </a:cubicBezTo>
                  <a:cubicBezTo>
                    <a:pt x="410" y="57"/>
                    <a:pt x="411" y="56"/>
                    <a:pt x="412" y="56"/>
                  </a:cubicBezTo>
                  <a:cubicBezTo>
                    <a:pt x="413" y="56"/>
                    <a:pt x="412" y="55"/>
                    <a:pt x="412" y="53"/>
                  </a:cubicBezTo>
                  <a:cubicBezTo>
                    <a:pt x="412" y="51"/>
                    <a:pt x="410" y="51"/>
                    <a:pt x="409" y="49"/>
                  </a:cubicBezTo>
                  <a:cubicBezTo>
                    <a:pt x="407" y="47"/>
                    <a:pt x="405" y="47"/>
                    <a:pt x="404" y="48"/>
                  </a:cubicBezTo>
                  <a:cubicBezTo>
                    <a:pt x="403" y="49"/>
                    <a:pt x="403" y="51"/>
                    <a:pt x="402" y="52"/>
                  </a:cubicBezTo>
                  <a:cubicBezTo>
                    <a:pt x="400" y="52"/>
                    <a:pt x="401" y="55"/>
                    <a:pt x="400" y="56"/>
                  </a:cubicBezTo>
                  <a:cubicBezTo>
                    <a:pt x="398" y="56"/>
                    <a:pt x="399" y="50"/>
                    <a:pt x="398" y="50"/>
                  </a:cubicBezTo>
                  <a:cubicBezTo>
                    <a:pt x="397" y="49"/>
                    <a:pt x="397" y="48"/>
                    <a:pt x="399" y="47"/>
                  </a:cubicBezTo>
                  <a:cubicBezTo>
                    <a:pt x="400" y="47"/>
                    <a:pt x="401" y="45"/>
                    <a:pt x="400" y="45"/>
                  </a:cubicBezTo>
                  <a:cubicBezTo>
                    <a:pt x="398" y="45"/>
                    <a:pt x="396" y="44"/>
                    <a:pt x="395" y="43"/>
                  </a:cubicBezTo>
                  <a:cubicBezTo>
                    <a:pt x="394" y="43"/>
                    <a:pt x="392" y="45"/>
                    <a:pt x="391" y="44"/>
                  </a:cubicBezTo>
                  <a:cubicBezTo>
                    <a:pt x="390" y="43"/>
                    <a:pt x="391" y="41"/>
                    <a:pt x="391" y="40"/>
                  </a:cubicBezTo>
                  <a:cubicBezTo>
                    <a:pt x="391" y="39"/>
                    <a:pt x="393" y="40"/>
                    <a:pt x="394" y="39"/>
                  </a:cubicBezTo>
                  <a:cubicBezTo>
                    <a:pt x="395" y="37"/>
                    <a:pt x="391" y="37"/>
                    <a:pt x="391" y="36"/>
                  </a:cubicBezTo>
                  <a:cubicBezTo>
                    <a:pt x="391" y="34"/>
                    <a:pt x="387" y="33"/>
                    <a:pt x="386" y="33"/>
                  </a:cubicBezTo>
                  <a:cubicBezTo>
                    <a:pt x="385" y="32"/>
                    <a:pt x="387" y="29"/>
                    <a:pt x="387" y="28"/>
                  </a:cubicBezTo>
                  <a:cubicBezTo>
                    <a:pt x="386" y="27"/>
                    <a:pt x="382" y="23"/>
                    <a:pt x="380" y="24"/>
                  </a:cubicBezTo>
                  <a:cubicBezTo>
                    <a:pt x="378" y="24"/>
                    <a:pt x="378" y="21"/>
                    <a:pt x="379" y="21"/>
                  </a:cubicBezTo>
                  <a:cubicBezTo>
                    <a:pt x="380" y="22"/>
                    <a:pt x="381" y="21"/>
                    <a:pt x="382" y="19"/>
                  </a:cubicBezTo>
                  <a:cubicBezTo>
                    <a:pt x="384" y="17"/>
                    <a:pt x="385" y="16"/>
                    <a:pt x="383" y="15"/>
                  </a:cubicBezTo>
                  <a:cubicBezTo>
                    <a:pt x="382" y="15"/>
                    <a:pt x="381" y="14"/>
                    <a:pt x="384" y="14"/>
                  </a:cubicBezTo>
                  <a:cubicBezTo>
                    <a:pt x="386" y="14"/>
                    <a:pt x="390" y="15"/>
                    <a:pt x="392" y="14"/>
                  </a:cubicBezTo>
                  <a:cubicBezTo>
                    <a:pt x="393" y="13"/>
                    <a:pt x="397" y="7"/>
                    <a:pt x="399" y="4"/>
                  </a:cubicBezTo>
                  <a:cubicBezTo>
                    <a:pt x="401" y="2"/>
                    <a:pt x="398" y="2"/>
                    <a:pt x="394" y="2"/>
                  </a:cubicBezTo>
                  <a:cubicBezTo>
                    <a:pt x="390" y="2"/>
                    <a:pt x="389" y="1"/>
                    <a:pt x="385" y="0"/>
                  </a:cubicBezTo>
                  <a:cubicBezTo>
                    <a:pt x="382" y="0"/>
                    <a:pt x="375" y="1"/>
                    <a:pt x="375" y="2"/>
                  </a:cubicBezTo>
                  <a:cubicBezTo>
                    <a:pt x="374" y="3"/>
                    <a:pt x="376" y="4"/>
                    <a:pt x="376" y="5"/>
                  </a:cubicBezTo>
                  <a:cubicBezTo>
                    <a:pt x="376" y="6"/>
                    <a:pt x="374" y="4"/>
                    <a:pt x="373" y="5"/>
                  </a:cubicBezTo>
                  <a:cubicBezTo>
                    <a:pt x="372" y="5"/>
                    <a:pt x="373" y="7"/>
                    <a:pt x="373" y="11"/>
                  </a:cubicBezTo>
                  <a:cubicBezTo>
                    <a:pt x="372" y="15"/>
                    <a:pt x="373" y="15"/>
                    <a:pt x="375" y="16"/>
                  </a:cubicBezTo>
                  <a:cubicBezTo>
                    <a:pt x="376" y="18"/>
                    <a:pt x="375" y="20"/>
                    <a:pt x="375" y="22"/>
                  </a:cubicBezTo>
                  <a:cubicBezTo>
                    <a:pt x="375" y="25"/>
                    <a:pt x="373" y="25"/>
                    <a:pt x="372" y="25"/>
                  </a:cubicBezTo>
                  <a:cubicBezTo>
                    <a:pt x="371" y="26"/>
                    <a:pt x="374" y="27"/>
                    <a:pt x="374" y="28"/>
                  </a:cubicBezTo>
                  <a:cubicBezTo>
                    <a:pt x="373" y="30"/>
                    <a:pt x="371" y="27"/>
                    <a:pt x="370" y="28"/>
                  </a:cubicBezTo>
                  <a:cubicBezTo>
                    <a:pt x="368" y="28"/>
                    <a:pt x="367" y="32"/>
                    <a:pt x="369" y="33"/>
                  </a:cubicBezTo>
                  <a:cubicBezTo>
                    <a:pt x="370" y="35"/>
                    <a:pt x="371" y="34"/>
                    <a:pt x="370" y="36"/>
                  </a:cubicBezTo>
                  <a:cubicBezTo>
                    <a:pt x="368" y="37"/>
                    <a:pt x="367" y="39"/>
                    <a:pt x="370" y="42"/>
                  </a:cubicBezTo>
                  <a:cubicBezTo>
                    <a:pt x="373" y="44"/>
                    <a:pt x="378" y="44"/>
                    <a:pt x="380" y="45"/>
                  </a:cubicBezTo>
                  <a:cubicBezTo>
                    <a:pt x="383" y="47"/>
                    <a:pt x="379" y="46"/>
                    <a:pt x="380" y="48"/>
                  </a:cubicBezTo>
                  <a:cubicBezTo>
                    <a:pt x="381" y="50"/>
                    <a:pt x="378" y="50"/>
                    <a:pt x="379" y="52"/>
                  </a:cubicBezTo>
                  <a:cubicBezTo>
                    <a:pt x="379" y="53"/>
                    <a:pt x="380" y="53"/>
                    <a:pt x="381" y="50"/>
                  </a:cubicBezTo>
                  <a:cubicBezTo>
                    <a:pt x="382" y="48"/>
                    <a:pt x="383" y="51"/>
                    <a:pt x="383" y="53"/>
                  </a:cubicBezTo>
                  <a:cubicBezTo>
                    <a:pt x="383" y="55"/>
                    <a:pt x="381" y="54"/>
                    <a:pt x="380" y="56"/>
                  </a:cubicBezTo>
                  <a:cubicBezTo>
                    <a:pt x="378" y="58"/>
                    <a:pt x="377" y="58"/>
                    <a:pt x="375" y="58"/>
                  </a:cubicBezTo>
                  <a:cubicBezTo>
                    <a:pt x="373" y="58"/>
                    <a:pt x="374" y="61"/>
                    <a:pt x="375" y="63"/>
                  </a:cubicBezTo>
                  <a:cubicBezTo>
                    <a:pt x="376" y="65"/>
                    <a:pt x="375" y="66"/>
                    <a:pt x="372" y="65"/>
                  </a:cubicBezTo>
                  <a:cubicBezTo>
                    <a:pt x="370" y="64"/>
                    <a:pt x="368" y="63"/>
                    <a:pt x="369" y="61"/>
                  </a:cubicBezTo>
                  <a:cubicBezTo>
                    <a:pt x="371" y="59"/>
                    <a:pt x="371" y="57"/>
                    <a:pt x="370" y="57"/>
                  </a:cubicBezTo>
                  <a:cubicBezTo>
                    <a:pt x="369" y="57"/>
                    <a:pt x="365" y="57"/>
                    <a:pt x="364" y="55"/>
                  </a:cubicBezTo>
                  <a:cubicBezTo>
                    <a:pt x="363" y="53"/>
                    <a:pt x="365" y="54"/>
                    <a:pt x="368" y="55"/>
                  </a:cubicBezTo>
                  <a:cubicBezTo>
                    <a:pt x="371" y="55"/>
                    <a:pt x="368" y="52"/>
                    <a:pt x="371" y="52"/>
                  </a:cubicBezTo>
                  <a:cubicBezTo>
                    <a:pt x="373" y="52"/>
                    <a:pt x="375" y="54"/>
                    <a:pt x="376" y="52"/>
                  </a:cubicBezTo>
                  <a:cubicBezTo>
                    <a:pt x="378" y="50"/>
                    <a:pt x="375" y="47"/>
                    <a:pt x="374" y="48"/>
                  </a:cubicBezTo>
                  <a:cubicBezTo>
                    <a:pt x="372" y="48"/>
                    <a:pt x="370" y="49"/>
                    <a:pt x="370" y="47"/>
                  </a:cubicBezTo>
                  <a:cubicBezTo>
                    <a:pt x="370" y="46"/>
                    <a:pt x="372" y="47"/>
                    <a:pt x="374" y="46"/>
                  </a:cubicBezTo>
                  <a:cubicBezTo>
                    <a:pt x="375" y="46"/>
                    <a:pt x="373" y="44"/>
                    <a:pt x="371" y="45"/>
                  </a:cubicBezTo>
                  <a:cubicBezTo>
                    <a:pt x="368" y="45"/>
                    <a:pt x="367" y="45"/>
                    <a:pt x="365" y="43"/>
                  </a:cubicBezTo>
                  <a:cubicBezTo>
                    <a:pt x="363" y="41"/>
                    <a:pt x="360" y="40"/>
                    <a:pt x="359" y="45"/>
                  </a:cubicBezTo>
                  <a:cubicBezTo>
                    <a:pt x="358" y="49"/>
                    <a:pt x="355" y="47"/>
                    <a:pt x="354" y="48"/>
                  </a:cubicBezTo>
                  <a:cubicBezTo>
                    <a:pt x="353" y="50"/>
                    <a:pt x="355" y="51"/>
                    <a:pt x="358" y="51"/>
                  </a:cubicBezTo>
                  <a:cubicBezTo>
                    <a:pt x="362" y="51"/>
                    <a:pt x="364" y="54"/>
                    <a:pt x="362" y="54"/>
                  </a:cubicBezTo>
                  <a:cubicBezTo>
                    <a:pt x="361" y="54"/>
                    <a:pt x="362" y="56"/>
                    <a:pt x="360" y="55"/>
                  </a:cubicBezTo>
                  <a:cubicBezTo>
                    <a:pt x="358" y="54"/>
                    <a:pt x="357" y="55"/>
                    <a:pt x="358" y="57"/>
                  </a:cubicBezTo>
                  <a:cubicBezTo>
                    <a:pt x="359" y="58"/>
                    <a:pt x="357" y="58"/>
                    <a:pt x="358" y="60"/>
                  </a:cubicBezTo>
                  <a:cubicBezTo>
                    <a:pt x="358" y="61"/>
                    <a:pt x="355" y="60"/>
                    <a:pt x="353" y="60"/>
                  </a:cubicBezTo>
                  <a:cubicBezTo>
                    <a:pt x="350" y="60"/>
                    <a:pt x="346" y="60"/>
                    <a:pt x="343" y="61"/>
                  </a:cubicBezTo>
                  <a:cubicBezTo>
                    <a:pt x="340" y="62"/>
                    <a:pt x="336" y="61"/>
                    <a:pt x="335" y="59"/>
                  </a:cubicBezTo>
                  <a:cubicBezTo>
                    <a:pt x="333" y="58"/>
                    <a:pt x="332" y="58"/>
                    <a:pt x="329" y="58"/>
                  </a:cubicBezTo>
                  <a:cubicBezTo>
                    <a:pt x="327" y="58"/>
                    <a:pt x="328" y="56"/>
                    <a:pt x="325" y="56"/>
                  </a:cubicBezTo>
                  <a:cubicBezTo>
                    <a:pt x="322" y="55"/>
                    <a:pt x="322" y="53"/>
                    <a:pt x="322" y="51"/>
                  </a:cubicBezTo>
                  <a:cubicBezTo>
                    <a:pt x="322" y="50"/>
                    <a:pt x="316" y="50"/>
                    <a:pt x="314" y="52"/>
                  </a:cubicBezTo>
                  <a:cubicBezTo>
                    <a:pt x="312" y="53"/>
                    <a:pt x="307" y="53"/>
                    <a:pt x="306" y="55"/>
                  </a:cubicBezTo>
                  <a:cubicBezTo>
                    <a:pt x="305" y="58"/>
                    <a:pt x="307" y="57"/>
                    <a:pt x="309" y="57"/>
                  </a:cubicBezTo>
                  <a:cubicBezTo>
                    <a:pt x="310" y="57"/>
                    <a:pt x="310" y="55"/>
                    <a:pt x="313" y="56"/>
                  </a:cubicBezTo>
                  <a:cubicBezTo>
                    <a:pt x="316" y="56"/>
                    <a:pt x="319" y="52"/>
                    <a:pt x="320" y="54"/>
                  </a:cubicBezTo>
                  <a:cubicBezTo>
                    <a:pt x="321" y="55"/>
                    <a:pt x="315" y="58"/>
                    <a:pt x="312" y="58"/>
                  </a:cubicBezTo>
                  <a:cubicBezTo>
                    <a:pt x="309" y="59"/>
                    <a:pt x="309" y="61"/>
                    <a:pt x="312" y="65"/>
                  </a:cubicBezTo>
                  <a:cubicBezTo>
                    <a:pt x="315" y="69"/>
                    <a:pt x="311" y="67"/>
                    <a:pt x="311" y="69"/>
                  </a:cubicBezTo>
                  <a:cubicBezTo>
                    <a:pt x="311" y="71"/>
                    <a:pt x="306" y="68"/>
                    <a:pt x="308" y="68"/>
                  </a:cubicBezTo>
                  <a:cubicBezTo>
                    <a:pt x="310" y="67"/>
                    <a:pt x="309" y="65"/>
                    <a:pt x="307" y="63"/>
                  </a:cubicBezTo>
                  <a:cubicBezTo>
                    <a:pt x="306" y="62"/>
                    <a:pt x="304" y="63"/>
                    <a:pt x="305" y="62"/>
                  </a:cubicBezTo>
                  <a:cubicBezTo>
                    <a:pt x="305" y="61"/>
                    <a:pt x="303" y="62"/>
                    <a:pt x="301" y="61"/>
                  </a:cubicBezTo>
                  <a:cubicBezTo>
                    <a:pt x="300" y="60"/>
                    <a:pt x="299" y="59"/>
                    <a:pt x="297" y="60"/>
                  </a:cubicBezTo>
                  <a:cubicBezTo>
                    <a:pt x="295" y="61"/>
                    <a:pt x="292" y="61"/>
                    <a:pt x="287" y="61"/>
                  </a:cubicBezTo>
                  <a:cubicBezTo>
                    <a:pt x="283" y="62"/>
                    <a:pt x="274" y="62"/>
                    <a:pt x="272" y="60"/>
                  </a:cubicBezTo>
                  <a:cubicBezTo>
                    <a:pt x="271" y="59"/>
                    <a:pt x="276" y="56"/>
                    <a:pt x="278" y="56"/>
                  </a:cubicBezTo>
                  <a:cubicBezTo>
                    <a:pt x="280" y="57"/>
                    <a:pt x="279" y="55"/>
                    <a:pt x="276" y="52"/>
                  </a:cubicBezTo>
                  <a:cubicBezTo>
                    <a:pt x="273" y="50"/>
                    <a:pt x="268" y="49"/>
                    <a:pt x="268" y="50"/>
                  </a:cubicBezTo>
                  <a:cubicBezTo>
                    <a:pt x="268" y="52"/>
                    <a:pt x="265" y="51"/>
                    <a:pt x="260" y="50"/>
                  </a:cubicBezTo>
                  <a:cubicBezTo>
                    <a:pt x="256" y="49"/>
                    <a:pt x="256" y="47"/>
                    <a:pt x="253" y="47"/>
                  </a:cubicBezTo>
                  <a:cubicBezTo>
                    <a:pt x="250" y="47"/>
                    <a:pt x="246" y="46"/>
                    <a:pt x="243" y="44"/>
                  </a:cubicBezTo>
                  <a:cubicBezTo>
                    <a:pt x="240" y="41"/>
                    <a:pt x="232" y="42"/>
                    <a:pt x="231" y="44"/>
                  </a:cubicBezTo>
                  <a:cubicBezTo>
                    <a:pt x="230" y="47"/>
                    <a:pt x="228" y="47"/>
                    <a:pt x="225" y="47"/>
                  </a:cubicBezTo>
                  <a:cubicBezTo>
                    <a:pt x="223" y="47"/>
                    <a:pt x="227" y="44"/>
                    <a:pt x="226" y="43"/>
                  </a:cubicBezTo>
                  <a:cubicBezTo>
                    <a:pt x="224" y="43"/>
                    <a:pt x="226" y="40"/>
                    <a:pt x="224" y="39"/>
                  </a:cubicBezTo>
                  <a:cubicBezTo>
                    <a:pt x="222" y="39"/>
                    <a:pt x="220" y="47"/>
                    <a:pt x="217" y="47"/>
                  </a:cubicBezTo>
                  <a:cubicBezTo>
                    <a:pt x="214" y="46"/>
                    <a:pt x="212" y="38"/>
                    <a:pt x="209" y="36"/>
                  </a:cubicBezTo>
                  <a:cubicBezTo>
                    <a:pt x="206" y="34"/>
                    <a:pt x="204" y="34"/>
                    <a:pt x="206" y="37"/>
                  </a:cubicBezTo>
                  <a:cubicBezTo>
                    <a:pt x="209" y="40"/>
                    <a:pt x="204" y="38"/>
                    <a:pt x="204" y="40"/>
                  </a:cubicBezTo>
                  <a:cubicBezTo>
                    <a:pt x="205" y="42"/>
                    <a:pt x="201" y="45"/>
                    <a:pt x="201" y="44"/>
                  </a:cubicBezTo>
                  <a:cubicBezTo>
                    <a:pt x="201" y="42"/>
                    <a:pt x="198" y="41"/>
                    <a:pt x="196" y="44"/>
                  </a:cubicBezTo>
                  <a:cubicBezTo>
                    <a:pt x="193" y="47"/>
                    <a:pt x="191" y="47"/>
                    <a:pt x="191" y="46"/>
                  </a:cubicBezTo>
                  <a:cubicBezTo>
                    <a:pt x="191" y="45"/>
                    <a:pt x="182" y="49"/>
                    <a:pt x="183" y="50"/>
                  </a:cubicBezTo>
                  <a:cubicBezTo>
                    <a:pt x="183" y="52"/>
                    <a:pt x="182" y="53"/>
                    <a:pt x="179" y="52"/>
                  </a:cubicBezTo>
                  <a:cubicBezTo>
                    <a:pt x="177" y="52"/>
                    <a:pt x="179" y="51"/>
                    <a:pt x="181" y="50"/>
                  </a:cubicBezTo>
                  <a:cubicBezTo>
                    <a:pt x="183" y="49"/>
                    <a:pt x="188" y="44"/>
                    <a:pt x="191" y="44"/>
                  </a:cubicBezTo>
                  <a:cubicBezTo>
                    <a:pt x="193" y="44"/>
                    <a:pt x="198" y="41"/>
                    <a:pt x="199" y="40"/>
                  </a:cubicBezTo>
                  <a:cubicBezTo>
                    <a:pt x="199" y="39"/>
                    <a:pt x="196" y="40"/>
                    <a:pt x="194" y="40"/>
                  </a:cubicBezTo>
                  <a:cubicBezTo>
                    <a:pt x="192" y="39"/>
                    <a:pt x="189" y="41"/>
                    <a:pt x="186" y="43"/>
                  </a:cubicBezTo>
                  <a:cubicBezTo>
                    <a:pt x="183" y="44"/>
                    <a:pt x="180" y="44"/>
                    <a:pt x="180" y="45"/>
                  </a:cubicBezTo>
                  <a:cubicBezTo>
                    <a:pt x="181" y="47"/>
                    <a:pt x="178" y="45"/>
                    <a:pt x="177" y="46"/>
                  </a:cubicBezTo>
                  <a:cubicBezTo>
                    <a:pt x="176" y="48"/>
                    <a:pt x="175" y="46"/>
                    <a:pt x="176" y="46"/>
                  </a:cubicBezTo>
                  <a:cubicBezTo>
                    <a:pt x="177" y="45"/>
                    <a:pt x="173" y="44"/>
                    <a:pt x="173" y="44"/>
                  </a:cubicBezTo>
                  <a:cubicBezTo>
                    <a:pt x="173" y="45"/>
                    <a:pt x="172" y="46"/>
                    <a:pt x="170" y="46"/>
                  </a:cubicBezTo>
                  <a:cubicBezTo>
                    <a:pt x="167" y="46"/>
                    <a:pt x="164" y="48"/>
                    <a:pt x="166" y="50"/>
                  </a:cubicBezTo>
                  <a:cubicBezTo>
                    <a:pt x="168" y="51"/>
                    <a:pt x="169" y="52"/>
                    <a:pt x="168" y="52"/>
                  </a:cubicBezTo>
                  <a:cubicBezTo>
                    <a:pt x="167" y="53"/>
                    <a:pt x="164" y="50"/>
                    <a:pt x="160" y="50"/>
                  </a:cubicBezTo>
                  <a:cubicBezTo>
                    <a:pt x="156" y="51"/>
                    <a:pt x="148" y="46"/>
                    <a:pt x="148" y="45"/>
                  </a:cubicBezTo>
                  <a:cubicBezTo>
                    <a:pt x="148" y="44"/>
                    <a:pt x="143" y="45"/>
                    <a:pt x="139" y="44"/>
                  </a:cubicBezTo>
                  <a:cubicBezTo>
                    <a:pt x="138" y="44"/>
                    <a:pt x="137" y="44"/>
                    <a:pt x="137" y="44"/>
                  </a:cubicBezTo>
                  <a:cubicBezTo>
                    <a:pt x="133" y="42"/>
                    <a:pt x="128" y="40"/>
                    <a:pt x="126" y="41"/>
                  </a:cubicBezTo>
                  <a:cubicBezTo>
                    <a:pt x="123" y="41"/>
                    <a:pt x="118" y="42"/>
                    <a:pt x="116" y="41"/>
                  </a:cubicBezTo>
                  <a:cubicBezTo>
                    <a:pt x="114" y="40"/>
                    <a:pt x="112" y="39"/>
                    <a:pt x="108" y="40"/>
                  </a:cubicBezTo>
                  <a:cubicBezTo>
                    <a:pt x="104" y="40"/>
                    <a:pt x="102" y="38"/>
                    <a:pt x="97" y="37"/>
                  </a:cubicBezTo>
                  <a:cubicBezTo>
                    <a:pt x="92" y="36"/>
                    <a:pt x="86" y="37"/>
                    <a:pt x="84" y="38"/>
                  </a:cubicBezTo>
                  <a:cubicBezTo>
                    <a:pt x="83" y="38"/>
                    <a:pt x="83" y="36"/>
                    <a:pt x="81" y="36"/>
                  </a:cubicBezTo>
                  <a:cubicBezTo>
                    <a:pt x="79" y="36"/>
                    <a:pt x="80" y="35"/>
                    <a:pt x="79" y="34"/>
                  </a:cubicBezTo>
                  <a:cubicBezTo>
                    <a:pt x="78" y="32"/>
                    <a:pt x="72" y="33"/>
                    <a:pt x="70" y="34"/>
                  </a:cubicBezTo>
                  <a:cubicBezTo>
                    <a:pt x="68" y="34"/>
                    <a:pt x="68" y="33"/>
                    <a:pt x="68" y="32"/>
                  </a:cubicBezTo>
                  <a:cubicBezTo>
                    <a:pt x="68" y="31"/>
                    <a:pt x="66" y="31"/>
                    <a:pt x="65" y="32"/>
                  </a:cubicBezTo>
                  <a:cubicBezTo>
                    <a:pt x="65" y="34"/>
                    <a:pt x="62" y="34"/>
                    <a:pt x="61" y="33"/>
                  </a:cubicBezTo>
                  <a:cubicBezTo>
                    <a:pt x="60" y="32"/>
                    <a:pt x="63" y="32"/>
                    <a:pt x="63" y="31"/>
                  </a:cubicBezTo>
                  <a:cubicBezTo>
                    <a:pt x="63" y="30"/>
                    <a:pt x="60" y="29"/>
                    <a:pt x="59" y="29"/>
                  </a:cubicBezTo>
                  <a:cubicBezTo>
                    <a:pt x="58" y="28"/>
                    <a:pt x="56" y="30"/>
                    <a:pt x="54" y="32"/>
                  </a:cubicBezTo>
                  <a:cubicBezTo>
                    <a:pt x="52" y="34"/>
                    <a:pt x="48" y="34"/>
                    <a:pt x="46" y="34"/>
                  </a:cubicBezTo>
                  <a:cubicBezTo>
                    <a:pt x="44" y="34"/>
                    <a:pt x="41" y="34"/>
                    <a:pt x="41" y="35"/>
                  </a:cubicBezTo>
                  <a:cubicBezTo>
                    <a:pt x="41" y="36"/>
                    <a:pt x="44" y="36"/>
                    <a:pt x="42" y="38"/>
                  </a:cubicBezTo>
                  <a:cubicBezTo>
                    <a:pt x="41" y="40"/>
                    <a:pt x="40" y="36"/>
                    <a:pt x="39" y="37"/>
                  </a:cubicBezTo>
                  <a:cubicBezTo>
                    <a:pt x="37" y="39"/>
                    <a:pt x="32" y="39"/>
                    <a:pt x="31" y="39"/>
                  </a:cubicBezTo>
                  <a:cubicBezTo>
                    <a:pt x="30" y="39"/>
                    <a:pt x="26" y="43"/>
                    <a:pt x="25" y="44"/>
                  </a:cubicBezTo>
                  <a:cubicBezTo>
                    <a:pt x="24" y="45"/>
                    <a:pt x="26" y="46"/>
                    <a:pt x="23" y="49"/>
                  </a:cubicBezTo>
                  <a:cubicBezTo>
                    <a:pt x="20" y="53"/>
                    <a:pt x="12" y="52"/>
                    <a:pt x="10" y="52"/>
                  </a:cubicBezTo>
                  <a:cubicBezTo>
                    <a:pt x="8" y="52"/>
                    <a:pt x="9" y="54"/>
                    <a:pt x="9" y="55"/>
                  </a:cubicBezTo>
                  <a:cubicBezTo>
                    <a:pt x="8" y="56"/>
                    <a:pt x="10" y="57"/>
                    <a:pt x="14" y="59"/>
                  </a:cubicBezTo>
                  <a:cubicBezTo>
                    <a:pt x="19" y="60"/>
                    <a:pt x="22" y="66"/>
                    <a:pt x="23" y="68"/>
                  </a:cubicBezTo>
                  <a:cubicBezTo>
                    <a:pt x="23" y="69"/>
                    <a:pt x="29" y="67"/>
                    <a:pt x="31" y="68"/>
                  </a:cubicBezTo>
                  <a:cubicBezTo>
                    <a:pt x="34" y="68"/>
                    <a:pt x="31" y="71"/>
                    <a:pt x="33" y="72"/>
                  </a:cubicBezTo>
                  <a:cubicBezTo>
                    <a:pt x="35" y="73"/>
                    <a:pt x="38" y="72"/>
                    <a:pt x="38" y="73"/>
                  </a:cubicBezTo>
                  <a:cubicBezTo>
                    <a:pt x="39" y="75"/>
                    <a:pt x="35" y="73"/>
                    <a:pt x="32" y="75"/>
                  </a:cubicBezTo>
                  <a:cubicBezTo>
                    <a:pt x="30" y="77"/>
                    <a:pt x="29" y="78"/>
                    <a:pt x="28" y="76"/>
                  </a:cubicBezTo>
                  <a:cubicBezTo>
                    <a:pt x="27" y="75"/>
                    <a:pt x="23" y="76"/>
                    <a:pt x="21" y="76"/>
                  </a:cubicBezTo>
                  <a:cubicBezTo>
                    <a:pt x="19" y="76"/>
                    <a:pt x="21" y="74"/>
                    <a:pt x="21" y="73"/>
                  </a:cubicBezTo>
                  <a:cubicBezTo>
                    <a:pt x="22" y="71"/>
                    <a:pt x="19" y="71"/>
                    <a:pt x="15" y="73"/>
                  </a:cubicBezTo>
                  <a:cubicBezTo>
                    <a:pt x="11" y="75"/>
                    <a:pt x="13" y="74"/>
                    <a:pt x="12" y="76"/>
                  </a:cubicBezTo>
                  <a:cubicBezTo>
                    <a:pt x="12" y="78"/>
                    <a:pt x="10" y="75"/>
                    <a:pt x="8" y="76"/>
                  </a:cubicBezTo>
                  <a:cubicBezTo>
                    <a:pt x="5" y="78"/>
                    <a:pt x="2" y="79"/>
                    <a:pt x="1" y="80"/>
                  </a:cubicBezTo>
                  <a:cubicBezTo>
                    <a:pt x="0" y="82"/>
                    <a:pt x="6" y="83"/>
                    <a:pt x="8" y="83"/>
                  </a:cubicBezTo>
                  <a:cubicBezTo>
                    <a:pt x="11" y="84"/>
                    <a:pt x="6" y="85"/>
                    <a:pt x="7" y="86"/>
                  </a:cubicBezTo>
                  <a:cubicBezTo>
                    <a:pt x="9" y="86"/>
                    <a:pt x="8" y="88"/>
                    <a:pt x="11" y="89"/>
                  </a:cubicBezTo>
                  <a:cubicBezTo>
                    <a:pt x="14" y="91"/>
                    <a:pt x="20" y="89"/>
                    <a:pt x="22" y="89"/>
                  </a:cubicBezTo>
                  <a:cubicBezTo>
                    <a:pt x="24" y="89"/>
                    <a:pt x="25" y="91"/>
                    <a:pt x="27" y="90"/>
                  </a:cubicBezTo>
                  <a:cubicBezTo>
                    <a:pt x="28" y="89"/>
                    <a:pt x="33" y="84"/>
                    <a:pt x="36" y="87"/>
                  </a:cubicBezTo>
                  <a:cubicBezTo>
                    <a:pt x="38" y="89"/>
                    <a:pt x="33" y="89"/>
                    <a:pt x="34" y="90"/>
                  </a:cubicBezTo>
                  <a:cubicBezTo>
                    <a:pt x="36" y="92"/>
                    <a:pt x="37" y="95"/>
                    <a:pt x="35" y="97"/>
                  </a:cubicBezTo>
                  <a:cubicBezTo>
                    <a:pt x="32" y="99"/>
                    <a:pt x="30" y="98"/>
                    <a:pt x="29" y="98"/>
                  </a:cubicBezTo>
                  <a:cubicBezTo>
                    <a:pt x="27" y="98"/>
                    <a:pt x="28" y="100"/>
                    <a:pt x="26" y="102"/>
                  </a:cubicBezTo>
                  <a:cubicBezTo>
                    <a:pt x="24" y="104"/>
                    <a:pt x="22" y="100"/>
                    <a:pt x="19" y="100"/>
                  </a:cubicBezTo>
                  <a:cubicBezTo>
                    <a:pt x="17" y="100"/>
                    <a:pt x="17" y="104"/>
                    <a:pt x="17" y="105"/>
                  </a:cubicBezTo>
                  <a:cubicBezTo>
                    <a:pt x="18" y="107"/>
                    <a:pt x="13" y="105"/>
                    <a:pt x="12" y="109"/>
                  </a:cubicBezTo>
                  <a:cubicBezTo>
                    <a:pt x="11" y="113"/>
                    <a:pt x="7" y="110"/>
                    <a:pt x="10" y="114"/>
                  </a:cubicBezTo>
                  <a:cubicBezTo>
                    <a:pt x="13" y="117"/>
                    <a:pt x="12" y="115"/>
                    <a:pt x="14" y="117"/>
                  </a:cubicBezTo>
                  <a:cubicBezTo>
                    <a:pt x="17" y="118"/>
                    <a:pt x="12" y="121"/>
                    <a:pt x="14" y="121"/>
                  </a:cubicBezTo>
                  <a:cubicBezTo>
                    <a:pt x="17" y="122"/>
                    <a:pt x="19" y="126"/>
                    <a:pt x="21" y="127"/>
                  </a:cubicBezTo>
                  <a:cubicBezTo>
                    <a:pt x="22" y="129"/>
                    <a:pt x="24" y="127"/>
                    <a:pt x="27" y="127"/>
                  </a:cubicBezTo>
                  <a:cubicBezTo>
                    <a:pt x="29" y="126"/>
                    <a:pt x="28" y="123"/>
                    <a:pt x="29" y="124"/>
                  </a:cubicBezTo>
                  <a:cubicBezTo>
                    <a:pt x="31" y="126"/>
                    <a:pt x="33" y="129"/>
                    <a:pt x="31" y="130"/>
                  </a:cubicBezTo>
                  <a:cubicBezTo>
                    <a:pt x="30" y="131"/>
                    <a:pt x="31" y="134"/>
                    <a:pt x="31" y="135"/>
                  </a:cubicBezTo>
                  <a:cubicBezTo>
                    <a:pt x="31" y="137"/>
                    <a:pt x="36" y="136"/>
                    <a:pt x="36" y="135"/>
                  </a:cubicBezTo>
                  <a:cubicBezTo>
                    <a:pt x="37" y="133"/>
                    <a:pt x="41" y="133"/>
                    <a:pt x="43" y="135"/>
                  </a:cubicBezTo>
                  <a:cubicBezTo>
                    <a:pt x="46" y="138"/>
                    <a:pt x="47" y="138"/>
                    <a:pt x="47" y="136"/>
                  </a:cubicBezTo>
                  <a:cubicBezTo>
                    <a:pt x="47" y="134"/>
                    <a:pt x="49" y="132"/>
                    <a:pt x="49" y="134"/>
                  </a:cubicBezTo>
                  <a:cubicBezTo>
                    <a:pt x="49" y="135"/>
                    <a:pt x="51" y="136"/>
                    <a:pt x="54" y="134"/>
                  </a:cubicBezTo>
                  <a:cubicBezTo>
                    <a:pt x="58" y="133"/>
                    <a:pt x="56" y="134"/>
                    <a:pt x="54" y="137"/>
                  </a:cubicBezTo>
                  <a:cubicBezTo>
                    <a:pt x="52" y="140"/>
                    <a:pt x="54" y="144"/>
                    <a:pt x="53" y="145"/>
                  </a:cubicBezTo>
                  <a:cubicBezTo>
                    <a:pt x="51" y="145"/>
                    <a:pt x="49" y="150"/>
                    <a:pt x="46" y="150"/>
                  </a:cubicBezTo>
                  <a:cubicBezTo>
                    <a:pt x="43" y="150"/>
                    <a:pt x="38" y="156"/>
                    <a:pt x="38" y="157"/>
                  </a:cubicBezTo>
                  <a:cubicBezTo>
                    <a:pt x="37" y="158"/>
                    <a:pt x="31" y="155"/>
                    <a:pt x="30" y="158"/>
                  </a:cubicBezTo>
                  <a:cubicBezTo>
                    <a:pt x="29" y="160"/>
                    <a:pt x="25" y="162"/>
                    <a:pt x="26" y="163"/>
                  </a:cubicBezTo>
                  <a:cubicBezTo>
                    <a:pt x="27" y="164"/>
                    <a:pt x="32" y="161"/>
                    <a:pt x="32" y="160"/>
                  </a:cubicBezTo>
                  <a:cubicBezTo>
                    <a:pt x="32" y="159"/>
                    <a:pt x="33" y="159"/>
                    <a:pt x="34" y="160"/>
                  </a:cubicBezTo>
                  <a:cubicBezTo>
                    <a:pt x="35" y="161"/>
                    <a:pt x="37" y="159"/>
                    <a:pt x="38" y="159"/>
                  </a:cubicBezTo>
                  <a:cubicBezTo>
                    <a:pt x="39" y="158"/>
                    <a:pt x="41" y="158"/>
                    <a:pt x="42" y="158"/>
                  </a:cubicBezTo>
                  <a:cubicBezTo>
                    <a:pt x="43" y="158"/>
                    <a:pt x="43" y="157"/>
                    <a:pt x="46" y="156"/>
                  </a:cubicBezTo>
                  <a:cubicBezTo>
                    <a:pt x="50" y="156"/>
                    <a:pt x="49" y="155"/>
                    <a:pt x="50" y="153"/>
                  </a:cubicBezTo>
                  <a:cubicBezTo>
                    <a:pt x="50" y="152"/>
                    <a:pt x="57" y="148"/>
                    <a:pt x="59" y="148"/>
                  </a:cubicBezTo>
                  <a:cubicBezTo>
                    <a:pt x="60" y="148"/>
                    <a:pt x="59" y="145"/>
                    <a:pt x="61" y="145"/>
                  </a:cubicBezTo>
                  <a:cubicBezTo>
                    <a:pt x="62" y="145"/>
                    <a:pt x="65" y="143"/>
                    <a:pt x="67" y="142"/>
                  </a:cubicBezTo>
                  <a:cubicBezTo>
                    <a:pt x="68" y="140"/>
                    <a:pt x="69" y="141"/>
                    <a:pt x="70" y="140"/>
                  </a:cubicBezTo>
                  <a:cubicBezTo>
                    <a:pt x="72" y="140"/>
                    <a:pt x="71" y="137"/>
                    <a:pt x="72" y="136"/>
                  </a:cubicBezTo>
                  <a:cubicBezTo>
                    <a:pt x="74" y="136"/>
                    <a:pt x="75" y="135"/>
                    <a:pt x="75" y="134"/>
                  </a:cubicBezTo>
                  <a:cubicBezTo>
                    <a:pt x="75" y="133"/>
                    <a:pt x="71" y="133"/>
                    <a:pt x="71" y="132"/>
                  </a:cubicBezTo>
                  <a:cubicBezTo>
                    <a:pt x="70" y="131"/>
                    <a:pt x="74" y="128"/>
                    <a:pt x="75" y="128"/>
                  </a:cubicBezTo>
                  <a:cubicBezTo>
                    <a:pt x="76" y="128"/>
                    <a:pt x="78" y="127"/>
                    <a:pt x="78" y="125"/>
                  </a:cubicBezTo>
                  <a:cubicBezTo>
                    <a:pt x="78" y="123"/>
                    <a:pt x="80" y="123"/>
                    <a:pt x="82" y="121"/>
                  </a:cubicBezTo>
                  <a:cubicBezTo>
                    <a:pt x="83" y="120"/>
                    <a:pt x="83" y="118"/>
                    <a:pt x="84" y="118"/>
                  </a:cubicBezTo>
                  <a:cubicBezTo>
                    <a:pt x="86" y="118"/>
                    <a:pt x="87" y="116"/>
                    <a:pt x="89" y="115"/>
                  </a:cubicBezTo>
                  <a:cubicBezTo>
                    <a:pt x="90" y="114"/>
                    <a:pt x="89" y="116"/>
                    <a:pt x="92" y="116"/>
                  </a:cubicBezTo>
                  <a:cubicBezTo>
                    <a:pt x="95" y="117"/>
                    <a:pt x="94" y="119"/>
                    <a:pt x="92" y="118"/>
                  </a:cubicBezTo>
                  <a:cubicBezTo>
                    <a:pt x="90" y="117"/>
                    <a:pt x="89" y="117"/>
                    <a:pt x="87" y="119"/>
                  </a:cubicBezTo>
                  <a:cubicBezTo>
                    <a:pt x="85" y="121"/>
                    <a:pt x="86" y="122"/>
                    <a:pt x="85" y="124"/>
                  </a:cubicBezTo>
                  <a:cubicBezTo>
                    <a:pt x="83" y="126"/>
                    <a:pt x="83" y="128"/>
                    <a:pt x="85" y="128"/>
                  </a:cubicBezTo>
                  <a:cubicBezTo>
                    <a:pt x="87" y="128"/>
                    <a:pt x="85" y="130"/>
                    <a:pt x="83" y="130"/>
                  </a:cubicBezTo>
                  <a:cubicBezTo>
                    <a:pt x="81" y="131"/>
                    <a:pt x="83" y="132"/>
                    <a:pt x="85" y="132"/>
                  </a:cubicBezTo>
                  <a:cubicBezTo>
                    <a:pt x="88" y="132"/>
                    <a:pt x="92" y="128"/>
                    <a:pt x="95" y="126"/>
                  </a:cubicBezTo>
                  <a:cubicBezTo>
                    <a:pt x="99" y="124"/>
                    <a:pt x="102" y="126"/>
                    <a:pt x="103" y="126"/>
                  </a:cubicBezTo>
                  <a:cubicBezTo>
                    <a:pt x="104" y="126"/>
                    <a:pt x="101" y="124"/>
                    <a:pt x="103" y="123"/>
                  </a:cubicBezTo>
                  <a:cubicBezTo>
                    <a:pt x="104" y="123"/>
                    <a:pt x="101" y="122"/>
                    <a:pt x="100" y="120"/>
                  </a:cubicBezTo>
                  <a:cubicBezTo>
                    <a:pt x="100" y="118"/>
                    <a:pt x="102" y="119"/>
                    <a:pt x="102" y="118"/>
                  </a:cubicBezTo>
                  <a:cubicBezTo>
                    <a:pt x="103" y="116"/>
                    <a:pt x="104" y="117"/>
                    <a:pt x="105" y="117"/>
                  </a:cubicBezTo>
                  <a:cubicBezTo>
                    <a:pt x="106" y="118"/>
                    <a:pt x="108" y="117"/>
                    <a:pt x="109" y="119"/>
                  </a:cubicBezTo>
                  <a:cubicBezTo>
                    <a:pt x="110" y="121"/>
                    <a:pt x="111" y="118"/>
                    <a:pt x="113" y="120"/>
                  </a:cubicBezTo>
                  <a:cubicBezTo>
                    <a:pt x="115" y="121"/>
                    <a:pt x="112" y="121"/>
                    <a:pt x="110" y="121"/>
                  </a:cubicBezTo>
                  <a:cubicBezTo>
                    <a:pt x="109" y="122"/>
                    <a:pt x="110" y="125"/>
                    <a:pt x="111" y="123"/>
                  </a:cubicBezTo>
                  <a:cubicBezTo>
                    <a:pt x="112" y="122"/>
                    <a:pt x="114" y="121"/>
                    <a:pt x="115" y="122"/>
                  </a:cubicBezTo>
                  <a:cubicBezTo>
                    <a:pt x="116" y="124"/>
                    <a:pt x="117" y="123"/>
                    <a:pt x="118" y="122"/>
                  </a:cubicBezTo>
                  <a:cubicBezTo>
                    <a:pt x="119" y="121"/>
                    <a:pt x="119" y="122"/>
                    <a:pt x="119" y="123"/>
                  </a:cubicBezTo>
                  <a:cubicBezTo>
                    <a:pt x="119" y="124"/>
                    <a:pt x="122" y="124"/>
                    <a:pt x="125" y="125"/>
                  </a:cubicBezTo>
                  <a:cubicBezTo>
                    <a:pt x="128" y="125"/>
                    <a:pt x="135" y="125"/>
                    <a:pt x="136" y="125"/>
                  </a:cubicBezTo>
                  <a:cubicBezTo>
                    <a:pt x="138" y="124"/>
                    <a:pt x="137" y="127"/>
                    <a:pt x="141" y="128"/>
                  </a:cubicBezTo>
                  <a:cubicBezTo>
                    <a:pt x="144" y="128"/>
                    <a:pt x="145" y="124"/>
                    <a:pt x="147" y="126"/>
                  </a:cubicBezTo>
                  <a:cubicBezTo>
                    <a:pt x="149" y="127"/>
                    <a:pt x="147" y="128"/>
                    <a:pt x="146" y="129"/>
                  </a:cubicBezTo>
                  <a:cubicBezTo>
                    <a:pt x="145" y="130"/>
                    <a:pt x="147" y="130"/>
                    <a:pt x="148" y="131"/>
                  </a:cubicBezTo>
                  <a:cubicBezTo>
                    <a:pt x="150" y="131"/>
                    <a:pt x="153" y="132"/>
                    <a:pt x="154" y="133"/>
                  </a:cubicBezTo>
                  <a:cubicBezTo>
                    <a:pt x="156" y="135"/>
                    <a:pt x="157" y="137"/>
                    <a:pt x="160" y="138"/>
                  </a:cubicBezTo>
                  <a:cubicBezTo>
                    <a:pt x="164" y="140"/>
                    <a:pt x="161" y="134"/>
                    <a:pt x="163" y="136"/>
                  </a:cubicBezTo>
                  <a:cubicBezTo>
                    <a:pt x="166" y="138"/>
                    <a:pt x="165" y="136"/>
                    <a:pt x="168" y="138"/>
                  </a:cubicBezTo>
                  <a:cubicBezTo>
                    <a:pt x="170" y="140"/>
                    <a:pt x="169" y="137"/>
                    <a:pt x="168" y="134"/>
                  </a:cubicBezTo>
                  <a:cubicBezTo>
                    <a:pt x="167" y="130"/>
                    <a:pt x="169" y="133"/>
                    <a:pt x="170" y="134"/>
                  </a:cubicBezTo>
                  <a:cubicBezTo>
                    <a:pt x="171" y="136"/>
                    <a:pt x="171" y="139"/>
                    <a:pt x="170" y="141"/>
                  </a:cubicBezTo>
                  <a:cubicBezTo>
                    <a:pt x="170" y="143"/>
                    <a:pt x="166" y="141"/>
                    <a:pt x="167" y="140"/>
                  </a:cubicBezTo>
                  <a:cubicBezTo>
                    <a:pt x="167" y="139"/>
                    <a:pt x="163" y="139"/>
                    <a:pt x="163" y="141"/>
                  </a:cubicBezTo>
                  <a:cubicBezTo>
                    <a:pt x="163" y="143"/>
                    <a:pt x="165" y="146"/>
                    <a:pt x="167" y="146"/>
                  </a:cubicBezTo>
                  <a:cubicBezTo>
                    <a:pt x="169" y="146"/>
                    <a:pt x="168" y="149"/>
                    <a:pt x="169" y="149"/>
                  </a:cubicBezTo>
                  <a:cubicBezTo>
                    <a:pt x="170" y="150"/>
                    <a:pt x="170" y="153"/>
                    <a:pt x="171" y="152"/>
                  </a:cubicBezTo>
                  <a:cubicBezTo>
                    <a:pt x="172" y="152"/>
                    <a:pt x="172" y="148"/>
                    <a:pt x="171" y="147"/>
                  </a:cubicBezTo>
                  <a:cubicBezTo>
                    <a:pt x="170" y="145"/>
                    <a:pt x="170" y="143"/>
                    <a:pt x="172" y="143"/>
                  </a:cubicBezTo>
                  <a:cubicBezTo>
                    <a:pt x="173" y="144"/>
                    <a:pt x="172" y="146"/>
                    <a:pt x="172" y="147"/>
                  </a:cubicBezTo>
                  <a:cubicBezTo>
                    <a:pt x="173" y="148"/>
                    <a:pt x="174" y="146"/>
                    <a:pt x="175" y="145"/>
                  </a:cubicBezTo>
                  <a:cubicBezTo>
                    <a:pt x="177" y="144"/>
                    <a:pt x="175" y="142"/>
                    <a:pt x="175" y="141"/>
                  </a:cubicBezTo>
                  <a:cubicBezTo>
                    <a:pt x="176" y="139"/>
                    <a:pt x="178" y="142"/>
                    <a:pt x="178" y="144"/>
                  </a:cubicBezTo>
                  <a:cubicBezTo>
                    <a:pt x="179" y="146"/>
                    <a:pt x="177" y="146"/>
                    <a:pt x="177" y="148"/>
                  </a:cubicBezTo>
                  <a:cubicBezTo>
                    <a:pt x="177" y="149"/>
                    <a:pt x="174" y="148"/>
                    <a:pt x="174" y="149"/>
                  </a:cubicBezTo>
                  <a:cubicBezTo>
                    <a:pt x="173" y="150"/>
                    <a:pt x="173" y="154"/>
                    <a:pt x="174" y="154"/>
                  </a:cubicBezTo>
                  <a:cubicBezTo>
                    <a:pt x="175" y="154"/>
                    <a:pt x="176" y="150"/>
                    <a:pt x="176" y="152"/>
                  </a:cubicBezTo>
                  <a:cubicBezTo>
                    <a:pt x="177" y="154"/>
                    <a:pt x="179" y="150"/>
                    <a:pt x="180" y="152"/>
                  </a:cubicBezTo>
                  <a:cubicBezTo>
                    <a:pt x="180" y="154"/>
                    <a:pt x="183" y="156"/>
                    <a:pt x="184" y="155"/>
                  </a:cubicBezTo>
                  <a:cubicBezTo>
                    <a:pt x="185" y="155"/>
                    <a:pt x="184" y="153"/>
                    <a:pt x="182" y="153"/>
                  </a:cubicBezTo>
                  <a:cubicBezTo>
                    <a:pt x="180" y="153"/>
                    <a:pt x="181" y="150"/>
                    <a:pt x="182" y="150"/>
                  </a:cubicBezTo>
                  <a:cubicBezTo>
                    <a:pt x="184" y="150"/>
                    <a:pt x="186" y="154"/>
                    <a:pt x="186" y="155"/>
                  </a:cubicBezTo>
                  <a:cubicBezTo>
                    <a:pt x="186" y="156"/>
                    <a:pt x="185" y="156"/>
                    <a:pt x="183" y="158"/>
                  </a:cubicBezTo>
                  <a:cubicBezTo>
                    <a:pt x="182" y="159"/>
                    <a:pt x="180" y="155"/>
                    <a:pt x="179" y="155"/>
                  </a:cubicBezTo>
                  <a:cubicBezTo>
                    <a:pt x="178" y="155"/>
                    <a:pt x="179" y="158"/>
                    <a:pt x="180" y="159"/>
                  </a:cubicBezTo>
                  <a:cubicBezTo>
                    <a:pt x="180" y="161"/>
                    <a:pt x="178" y="163"/>
                    <a:pt x="180" y="164"/>
                  </a:cubicBezTo>
                  <a:cubicBezTo>
                    <a:pt x="182" y="166"/>
                    <a:pt x="181" y="164"/>
                    <a:pt x="181" y="163"/>
                  </a:cubicBezTo>
                  <a:cubicBezTo>
                    <a:pt x="182" y="162"/>
                    <a:pt x="183" y="163"/>
                    <a:pt x="184" y="164"/>
                  </a:cubicBezTo>
                  <a:cubicBezTo>
                    <a:pt x="185" y="164"/>
                    <a:pt x="185" y="162"/>
                    <a:pt x="185" y="161"/>
                  </a:cubicBezTo>
                  <a:cubicBezTo>
                    <a:pt x="185" y="160"/>
                    <a:pt x="187" y="160"/>
                    <a:pt x="188" y="162"/>
                  </a:cubicBezTo>
                  <a:cubicBezTo>
                    <a:pt x="189" y="163"/>
                    <a:pt x="189" y="160"/>
                    <a:pt x="190" y="160"/>
                  </a:cubicBezTo>
                  <a:cubicBezTo>
                    <a:pt x="192" y="161"/>
                    <a:pt x="191" y="163"/>
                    <a:pt x="191" y="164"/>
                  </a:cubicBezTo>
                  <a:cubicBezTo>
                    <a:pt x="191" y="165"/>
                    <a:pt x="193" y="163"/>
                    <a:pt x="193" y="164"/>
                  </a:cubicBezTo>
                  <a:cubicBezTo>
                    <a:pt x="193" y="165"/>
                    <a:pt x="193" y="165"/>
                    <a:pt x="193" y="165"/>
                  </a:cubicBezTo>
                  <a:cubicBezTo>
                    <a:pt x="193" y="166"/>
                    <a:pt x="194" y="167"/>
                    <a:pt x="195" y="168"/>
                  </a:cubicBezTo>
                  <a:cubicBezTo>
                    <a:pt x="197" y="169"/>
                    <a:pt x="193" y="169"/>
                    <a:pt x="194" y="170"/>
                  </a:cubicBezTo>
                  <a:cubicBezTo>
                    <a:pt x="195" y="171"/>
                    <a:pt x="194" y="172"/>
                    <a:pt x="195" y="174"/>
                  </a:cubicBezTo>
                  <a:cubicBezTo>
                    <a:pt x="196" y="175"/>
                    <a:pt x="198" y="174"/>
                    <a:pt x="199" y="173"/>
                  </a:cubicBezTo>
                  <a:cubicBezTo>
                    <a:pt x="200" y="172"/>
                    <a:pt x="201" y="175"/>
                    <a:pt x="200" y="176"/>
                  </a:cubicBezTo>
                  <a:cubicBezTo>
                    <a:pt x="199" y="178"/>
                    <a:pt x="201" y="179"/>
                    <a:pt x="202" y="178"/>
                  </a:cubicBezTo>
                  <a:cubicBezTo>
                    <a:pt x="203" y="177"/>
                    <a:pt x="206" y="180"/>
                    <a:pt x="207" y="181"/>
                  </a:cubicBezTo>
                  <a:cubicBezTo>
                    <a:pt x="208" y="181"/>
                    <a:pt x="209" y="183"/>
                    <a:pt x="207" y="183"/>
                  </a:cubicBezTo>
                  <a:cubicBezTo>
                    <a:pt x="205" y="183"/>
                    <a:pt x="206" y="186"/>
                    <a:pt x="207" y="186"/>
                  </a:cubicBezTo>
                  <a:cubicBezTo>
                    <a:pt x="208" y="186"/>
                    <a:pt x="208" y="188"/>
                    <a:pt x="208" y="189"/>
                  </a:cubicBezTo>
                  <a:cubicBezTo>
                    <a:pt x="208" y="190"/>
                    <a:pt x="212" y="191"/>
                    <a:pt x="213" y="191"/>
                  </a:cubicBezTo>
                  <a:cubicBezTo>
                    <a:pt x="215" y="190"/>
                    <a:pt x="216" y="192"/>
                    <a:pt x="217" y="193"/>
                  </a:cubicBezTo>
                  <a:cubicBezTo>
                    <a:pt x="218" y="194"/>
                    <a:pt x="220" y="195"/>
                    <a:pt x="221" y="194"/>
                  </a:cubicBezTo>
                  <a:cubicBezTo>
                    <a:pt x="222" y="193"/>
                    <a:pt x="223" y="196"/>
                    <a:pt x="223" y="197"/>
                  </a:cubicBezTo>
                  <a:cubicBezTo>
                    <a:pt x="223" y="199"/>
                    <a:pt x="226" y="198"/>
                    <a:pt x="227" y="198"/>
                  </a:cubicBezTo>
                  <a:cubicBezTo>
                    <a:pt x="228" y="198"/>
                    <a:pt x="229" y="200"/>
                    <a:pt x="230" y="199"/>
                  </a:cubicBezTo>
                  <a:cubicBezTo>
                    <a:pt x="232" y="199"/>
                    <a:pt x="233" y="202"/>
                    <a:pt x="234" y="204"/>
                  </a:cubicBezTo>
                  <a:cubicBezTo>
                    <a:pt x="234" y="204"/>
                    <a:pt x="234" y="205"/>
                    <a:pt x="235" y="205"/>
                  </a:cubicBezTo>
                  <a:cubicBezTo>
                    <a:pt x="236" y="207"/>
                    <a:pt x="235" y="208"/>
                    <a:pt x="235" y="210"/>
                  </a:cubicBezTo>
                  <a:cubicBezTo>
                    <a:pt x="236" y="212"/>
                    <a:pt x="236" y="215"/>
                    <a:pt x="234" y="215"/>
                  </a:cubicBezTo>
                  <a:cubicBezTo>
                    <a:pt x="232" y="215"/>
                    <a:pt x="232" y="213"/>
                    <a:pt x="233" y="213"/>
                  </a:cubicBezTo>
                  <a:cubicBezTo>
                    <a:pt x="234" y="212"/>
                    <a:pt x="234" y="210"/>
                    <a:pt x="233" y="210"/>
                  </a:cubicBezTo>
                  <a:cubicBezTo>
                    <a:pt x="232" y="210"/>
                    <a:pt x="232" y="209"/>
                    <a:pt x="232" y="208"/>
                  </a:cubicBezTo>
                  <a:cubicBezTo>
                    <a:pt x="232" y="207"/>
                    <a:pt x="232" y="206"/>
                    <a:pt x="232" y="206"/>
                  </a:cubicBezTo>
                  <a:cubicBezTo>
                    <a:pt x="233" y="204"/>
                    <a:pt x="230" y="205"/>
                    <a:pt x="229" y="204"/>
                  </a:cubicBezTo>
                  <a:cubicBezTo>
                    <a:pt x="227" y="202"/>
                    <a:pt x="224" y="202"/>
                    <a:pt x="223" y="201"/>
                  </a:cubicBezTo>
                  <a:cubicBezTo>
                    <a:pt x="222" y="199"/>
                    <a:pt x="219" y="194"/>
                    <a:pt x="217" y="194"/>
                  </a:cubicBezTo>
                  <a:cubicBezTo>
                    <a:pt x="215" y="194"/>
                    <a:pt x="213" y="194"/>
                    <a:pt x="210" y="193"/>
                  </a:cubicBezTo>
                  <a:cubicBezTo>
                    <a:pt x="208" y="191"/>
                    <a:pt x="207" y="191"/>
                    <a:pt x="205" y="192"/>
                  </a:cubicBezTo>
                  <a:cubicBezTo>
                    <a:pt x="203" y="193"/>
                    <a:pt x="207" y="193"/>
                    <a:pt x="207" y="194"/>
                  </a:cubicBezTo>
                  <a:cubicBezTo>
                    <a:pt x="206" y="195"/>
                    <a:pt x="208" y="196"/>
                    <a:pt x="209" y="196"/>
                  </a:cubicBezTo>
                  <a:cubicBezTo>
                    <a:pt x="210" y="196"/>
                    <a:pt x="211" y="198"/>
                    <a:pt x="212" y="199"/>
                  </a:cubicBezTo>
                  <a:cubicBezTo>
                    <a:pt x="214" y="199"/>
                    <a:pt x="214" y="201"/>
                    <a:pt x="216" y="201"/>
                  </a:cubicBezTo>
                  <a:cubicBezTo>
                    <a:pt x="217" y="201"/>
                    <a:pt x="218" y="203"/>
                    <a:pt x="219" y="204"/>
                  </a:cubicBezTo>
                  <a:cubicBezTo>
                    <a:pt x="219" y="205"/>
                    <a:pt x="221" y="204"/>
                    <a:pt x="221" y="205"/>
                  </a:cubicBezTo>
                  <a:cubicBezTo>
                    <a:pt x="221" y="206"/>
                    <a:pt x="223" y="207"/>
                    <a:pt x="223" y="208"/>
                  </a:cubicBezTo>
                  <a:cubicBezTo>
                    <a:pt x="224" y="208"/>
                    <a:pt x="224" y="208"/>
                    <a:pt x="224" y="208"/>
                  </a:cubicBezTo>
                  <a:cubicBezTo>
                    <a:pt x="224" y="209"/>
                    <a:pt x="224" y="213"/>
                    <a:pt x="226" y="215"/>
                  </a:cubicBezTo>
                  <a:cubicBezTo>
                    <a:pt x="228" y="217"/>
                    <a:pt x="227" y="219"/>
                    <a:pt x="228" y="220"/>
                  </a:cubicBezTo>
                  <a:cubicBezTo>
                    <a:pt x="230" y="221"/>
                    <a:pt x="230" y="222"/>
                    <a:pt x="228" y="221"/>
                  </a:cubicBezTo>
                  <a:cubicBezTo>
                    <a:pt x="227" y="221"/>
                    <a:pt x="228" y="223"/>
                    <a:pt x="227" y="226"/>
                  </a:cubicBezTo>
                  <a:cubicBezTo>
                    <a:pt x="227" y="229"/>
                    <a:pt x="227" y="236"/>
                    <a:pt x="227" y="239"/>
                  </a:cubicBezTo>
                  <a:cubicBezTo>
                    <a:pt x="226" y="241"/>
                    <a:pt x="224" y="244"/>
                    <a:pt x="225" y="247"/>
                  </a:cubicBezTo>
                  <a:cubicBezTo>
                    <a:pt x="227" y="249"/>
                    <a:pt x="228" y="252"/>
                    <a:pt x="227" y="255"/>
                  </a:cubicBezTo>
                  <a:cubicBezTo>
                    <a:pt x="226" y="258"/>
                    <a:pt x="226" y="259"/>
                    <a:pt x="228" y="262"/>
                  </a:cubicBezTo>
                  <a:cubicBezTo>
                    <a:pt x="229" y="264"/>
                    <a:pt x="228" y="267"/>
                    <a:pt x="229" y="268"/>
                  </a:cubicBezTo>
                  <a:cubicBezTo>
                    <a:pt x="230" y="269"/>
                    <a:pt x="232" y="271"/>
                    <a:pt x="233" y="273"/>
                  </a:cubicBezTo>
                  <a:cubicBezTo>
                    <a:pt x="234" y="275"/>
                    <a:pt x="235" y="273"/>
                    <a:pt x="236" y="276"/>
                  </a:cubicBezTo>
                  <a:cubicBezTo>
                    <a:pt x="236" y="278"/>
                    <a:pt x="236" y="278"/>
                    <a:pt x="238" y="279"/>
                  </a:cubicBezTo>
                  <a:cubicBezTo>
                    <a:pt x="239" y="279"/>
                    <a:pt x="238" y="282"/>
                    <a:pt x="238" y="283"/>
                  </a:cubicBezTo>
                  <a:cubicBezTo>
                    <a:pt x="238" y="284"/>
                    <a:pt x="241" y="286"/>
                    <a:pt x="244" y="288"/>
                  </a:cubicBezTo>
                  <a:cubicBezTo>
                    <a:pt x="247" y="291"/>
                    <a:pt x="244" y="293"/>
                    <a:pt x="246" y="293"/>
                  </a:cubicBezTo>
                  <a:cubicBezTo>
                    <a:pt x="248" y="293"/>
                    <a:pt x="250" y="294"/>
                    <a:pt x="253" y="296"/>
                  </a:cubicBezTo>
                  <a:cubicBezTo>
                    <a:pt x="255" y="297"/>
                    <a:pt x="255" y="296"/>
                    <a:pt x="257" y="297"/>
                  </a:cubicBezTo>
                  <a:cubicBezTo>
                    <a:pt x="258" y="297"/>
                    <a:pt x="261" y="300"/>
                    <a:pt x="262" y="302"/>
                  </a:cubicBezTo>
                  <a:cubicBezTo>
                    <a:pt x="262" y="303"/>
                    <a:pt x="262" y="304"/>
                    <a:pt x="263" y="306"/>
                  </a:cubicBezTo>
                  <a:cubicBezTo>
                    <a:pt x="263" y="307"/>
                    <a:pt x="264" y="308"/>
                    <a:pt x="266" y="310"/>
                  </a:cubicBezTo>
                  <a:cubicBezTo>
                    <a:pt x="268" y="313"/>
                    <a:pt x="270" y="318"/>
                    <a:pt x="270" y="320"/>
                  </a:cubicBezTo>
                  <a:cubicBezTo>
                    <a:pt x="270" y="322"/>
                    <a:pt x="273" y="323"/>
                    <a:pt x="276" y="325"/>
                  </a:cubicBezTo>
                  <a:cubicBezTo>
                    <a:pt x="279" y="327"/>
                    <a:pt x="279" y="331"/>
                    <a:pt x="279" y="332"/>
                  </a:cubicBezTo>
                  <a:cubicBezTo>
                    <a:pt x="278" y="333"/>
                    <a:pt x="275" y="331"/>
                    <a:pt x="275" y="332"/>
                  </a:cubicBezTo>
                  <a:cubicBezTo>
                    <a:pt x="274" y="333"/>
                    <a:pt x="279" y="337"/>
                    <a:pt x="281" y="337"/>
                  </a:cubicBezTo>
                  <a:cubicBezTo>
                    <a:pt x="283" y="337"/>
                    <a:pt x="284" y="338"/>
                    <a:pt x="287" y="340"/>
                  </a:cubicBezTo>
                  <a:cubicBezTo>
                    <a:pt x="289" y="343"/>
                    <a:pt x="289" y="346"/>
                    <a:pt x="288" y="347"/>
                  </a:cubicBezTo>
                  <a:cubicBezTo>
                    <a:pt x="287" y="348"/>
                    <a:pt x="290" y="349"/>
                    <a:pt x="294" y="352"/>
                  </a:cubicBezTo>
                  <a:cubicBezTo>
                    <a:pt x="298" y="354"/>
                    <a:pt x="299" y="357"/>
                    <a:pt x="299" y="358"/>
                  </a:cubicBezTo>
                  <a:cubicBezTo>
                    <a:pt x="300" y="360"/>
                    <a:pt x="301" y="359"/>
                    <a:pt x="302" y="357"/>
                  </a:cubicBezTo>
                  <a:cubicBezTo>
                    <a:pt x="302" y="355"/>
                    <a:pt x="301" y="355"/>
                    <a:pt x="301" y="353"/>
                  </a:cubicBezTo>
                  <a:cubicBezTo>
                    <a:pt x="301" y="351"/>
                    <a:pt x="298" y="351"/>
                    <a:pt x="296" y="351"/>
                  </a:cubicBezTo>
                  <a:cubicBezTo>
                    <a:pt x="295" y="351"/>
                    <a:pt x="297" y="348"/>
                    <a:pt x="295" y="346"/>
                  </a:cubicBezTo>
                  <a:cubicBezTo>
                    <a:pt x="294" y="345"/>
                    <a:pt x="293" y="342"/>
                    <a:pt x="292" y="339"/>
                  </a:cubicBezTo>
                  <a:cubicBezTo>
                    <a:pt x="291" y="337"/>
                    <a:pt x="288" y="334"/>
                    <a:pt x="286" y="331"/>
                  </a:cubicBezTo>
                  <a:cubicBezTo>
                    <a:pt x="285" y="329"/>
                    <a:pt x="283" y="327"/>
                    <a:pt x="282" y="326"/>
                  </a:cubicBezTo>
                  <a:cubicBezTo>
                    <a:pt x="281" y="325"/>
                    <a:pt x="284" y="324"/>
                    <a:pt x="283" y="323"/>
                  </a:cubicBezTo>
                  <a:cubicBezTo>
                    <a:pt x="282" y="322"/>
                    <a:pt x="280" y="322"/>
                    <a:pt x="279" y="321"/>
                  </a:cubicBezTo>
                  <a:cubicBezTo>
                    <a:pt x="277" y="321"/>
                    <a:pt x="276" y="319"/>
                    <a:pt x="276" y="317"/>
                  </a:cubicBezTo>
                  <a:cubicBezTo>
                    <a:pt x="276" y="316"/>
                    <a:pt x="275" y="311"/>
                    <a:pt x="274" y="310"/>
                  </a:cubicBezTo>
                  <a:cubicBezTo>
                    <a:pt x="274" y="308"/>
                    <a:pt x="275" y="309"/>
                    <a:pt x="276" y="309"/>
                  </a:cubicBezTo>
                  <a:cubicBezTo>
                    <a:pt x="277" y="310"/>
                    <a:pt x="277" y="311"/>
                    <a:pt x="278" y="310"/>
                  </a:cubicBezTo>
                  <a:cubicBezTo>
                    <a:pt x="279" y="310"/>
                    <a:pt x="280" y="310"/>
                    <a:pt x="281" y="311"/>
                  </a:cubicBezTo>
                  <a:cubicBezTo>
                    <a:pt x="281" y="313"/>
                    <a:pt x="283" y="311"/>
                    <a:pt x="284" y="312"/>
                  </a:cubicBezTo>
                  <a:cubicBezTo>
                    <a:pt x="285" y="313"/>
                    <a:pt x="282" y="313"/>
                    <a:pt x="285" y="319"/>
                  </a:cubicBezTo>
                  <a:cubicBezTo>
                    <a:pt x="288" y="324"/>
                    <a:pt x="286" y="321"/>
                    <a:pt x="286" y="324"/>
                  </a:cubicBezTo>
                  <a:cubicBezTo>
                    <a:pt x="286" y="328"/>
                    <a:pt x="288" y="326"/>
                    <a:pt x="288" y="326"/>
                  </a:cubicBezTo>
                  <a:cubicBezTo>
                    <a:pt x="289" y="325"/>
                    <a:pt x="290" y="327"/>
                    <a:pt x="292" y="329"/>
                  </a:cubicBezTo>
                  <a:cubicBezTo>
                    <a:pt x="293" y="330"/>
                    <a:pt x="296" y="331"/>
                    <a:pt x="296" y="332"/>
                  </a:cubicBezTo>
                  <a:cubicBezTo>
                    <a:pt x="296" y="333"/>
                    <a:pt x="297" y="335"/>
                    <a:pt x="299" y="335"/>
                  </a:cubicBezTo>
                  <a:cubicBezTo>
                    <a:pt x="300" y="335"/>
                    <a:pt x="301" y="337"/>
                    <a:pt x="302" y="338"/>
                  </a:cubicBezTo>
                  <a:cubicBezTo>
                    <a:pt x="303" y="338"/>
                    <a:pt x="304" y="339"/>
                    <a:pt x="303" y="341"/>
                  </a:cubicBezTo>
                  <a:cubicBezTo>
                    <a:pt x="302" y="342"/>
                    <a:pt x="303" y="343"/>
                    <a:pt x="306" y="345"/>
                  </a:cubicBezTo>
                  <a:cubicBezTo>
                    <a:pt x="309" y="346"/>
                    <a:pt x="308" y="346"/>
                    <a:pt x="310" y="349"/>
                  </a:cubicBezTo>
                  <a:cubicBezTo>
                    <a:pt x="313" y="351"/>
                    <a:pt x="320" y="359"/>
                    <a:pt x="321" y="361"/>
                  </a:cubicBezTo>
                  <a:cubicBezTo>
                    <a:pt x="323" y="363"/>
                    <a:pt x="323" y="365"/>
                    <a:pt x="324" y="366"/>
                  </a:cubicBezTo>
                  <a:cubicBezTo>
                    <a:pt x="324" y="368"/>
                    <a:pt x="323" y="369"/>
                    <a:pt x="324" y="370"/>
                  </a:cubicBezTo>
                  <a:cubicBezTo>
                    <a:pt x="324" y="371"/>
                    <a:pt x="322" y="371"/>
                    <a:pt x="322" y="372"/>
                  </a:cubicBezTo>
                  <a:cubicBezTo>
                    <a:pt x="322" y="373"/>
                    <a:pt x="324" y="378"/>
                    <a:pt x="326" y="378"/>
                  </a:cubicBezTo>
                  <a:cubicBezTo>
                    <a:pt x="328" y="379"/>
                    <a:pt x="331" y="382"/>
                    <a:pt x="333" y="383"/>
                  </a:cubicBezTo>
                  <a:cubicBezTo>
                    <a:pt x="335" y="385"/>
                    <a:pt x="338" y="385"/>
                    <a:pt x="342" y="386"/>
                  </a:cubicBezTo>
                  <a:cubicBezTo>
                    <a:pt x="345" y="387"/>
                    <a:pt x="347" y="390"/>
                    <a:pt x="352" y="391"/>
                  </a:cubicBezTo>
                  <a:cubicBezTo>
                    <a:pt x="356" y="392"/>
                    <a:pt x="360" y="394"/>
                    <a:pt x="363" y="396"/>
                  </a:cubicBezTo>
                  <a:cubicBezTo>
                    <a:pt x="366" y="398"/>
                    <a:pt x="370" y="397"/>
                    <a:pt x="374" y="395"/>
                  </a:cubicBezTo>
                  <a:cubicBezTo>
                    <a:pt x="378" y="394"/>
                    <a:pt x="381" y="396"/>
                    <a:pt x="383" y="397"/>
                  </a:cubicBezTo>
                  <a:cubicBezTo>
                    <a:pt x="384" y="397"/>
                    <a:pt x="386" y="399"/>
                    <a:pt x="388" y="401"/>
                  </a:cubicBezTo>
                  <a:cubicBezTo>
                    <a:pt x="388" y="401"/>
                    <a:pt x="388" y="401"/>
                    <a:pt x="388" y="401"/>
                  </a:cubicBezTo>
                  <a:cubicBezTo>
                    <a:pt x="407" y="400"/>
                    <a:pt x="407" y="400"/>
                    <a:pt x="407" y="400"/>
                  </a:cubicBezTo>
                  <a:cubicBezTo>
                    <a:pt x="436" y="401"/>
                    <a:pt x="436" y="401"/>
                    <a:pt x="436" y="401"/>
                  </a:cubicBezTo>
                  <a:cubicBezTo>
                    <a:pt x="436" y="398"/>
                    <a:pt x="433" y="399"/>
                    <a:pt x="431" y="397"/>
                  </a:cubicBezTo>
                  <a:cubicBezTo>
                    <a:pt x="428" y="394"/>
                    <a:pt x="423" y="395"/>
                    <a:pt x="420" y="397"/>
                  </a:cubicBezTo>
                  <a:cubicBezTo>
                    <a:pt x="417" y="398"/>
                    <a:pt x="413" y="395"/>
                    <a:pt x="410" y="397"/>
                  </a:cubicBezTo>
                  <a:cubicBezTo>
                    <a:pt x="410" y="397"/>
                    <a:pt x="410" y="397"/>
                    <a:pt x="410" y="397"/>
                  </a:cubicBezTo>
                  <a:cubicBezTo>
                    <a:pt x="408" y="398"/>
                    <a:pt x="408" y="397"/>
                    <a:pt x="408" y="396"/>
                  </a:cubicBezTo>
                  <a:cubicBezTo>
                    <a:pt x="408" y="395"/>
                    <a:pt x="409" y="394"/>
                    <a:pt x="410" y="393"/>
                  </a:cubicBezTo>
                  <a:cubicBezTo>
                    <a:pt x="412" y="392"/>
                    <a:pt x="409" y="385"/>
                    <a:pt x="411" y="385"/>
                  </a:cubicBezTo>
                  <a:cubicBezTo>
                    <a:pt x="412" y="385"/>
                    <a:pt x="412" y="385"/>
                    <a:pt x="412" y="384"/>
                  </a:cubicBezTo>
                  <a:cubicBezTo>
                    <a:pt x="414" y="383"/>
                    <a:pt x="414" y="380"/>
                    <a:pt x="414" y="377"/>
                  </a:cubicBezTo>
                  <a:cubicBezTo>
                    <a:pt x="415" y="374"/>
                    <a:pt x="414" y="373"/>
                    <a:pt x="415" y="371"/>
                  </a:cubicBezTo>
                  <a:cubicBezTo>
                    <a:pt x="417" y="370"/>
                    <a:pt x="419" y="370"/>
                    <a:pt x="418" y="367"/>
                  </a:cubicBezTo>
                  <a:cubicBezTo>
                    <a:pt x="418" y="365"/>
                    <a:pt x="416" y="367"/>
                    <a:pt x="414" y="366"/>
                  </a:cubicBezTo>
                  <a:cubicBezTo>
                    <a:pt x="412" y="365"/>
                    <a:pt x="410" y="366"/>
                    <a:pt x="406" y="366"/>
                  </a:cubicBezTo>
                  <a:cubicBezTo>
                    <a:pt x="401" y="367"/>
                    <a:pt x="399" y="369"/>
                    <a:pt x="399" y="372"/>
                  </a:cubicBezTo>
                  <a:cubicBezTo>
                    <a:pt x="399" y="376"/>
                    <a:pt x="398" y="374"/>
                    <a:pt x="398" y="377"/>
                  </a:cubicBezTo>
                  <a:cubicBezTo>
                    <a:pt x="398" y="380"/>
                    <a:pt x="394" y="380"/>
                    <a:pt x="394" y="382"/>
                  </a:cubicBezTo>
                  <a:cubicBezTo>
                    <a:pt x="395" y="383"/>
                    <a:pt x="391" y="382"/>
                    <a:pt x="390" y="381"/>
                  </a:cubicBezTo>
                  <a:cubicBezTo>
                    <a:pt x="390" y="381"/>
                    <a:pt x="380" y="384"/>
                    <a:pt x="378" y="384"/>
                  </a:cubicBezTo>
                  <a:cubicBezTo>
                    <a:pt x="377" y="384"/>
                    <a:pt x="375" y="381"/>
                    <a:pt x="373" y="381"/>
                  </a:cubicBezTo>
                  <a:cubicBezTo>
                    <a:pt x="371" y="381"/>
                    <a:pt x="370" y="378"/>
                    <a:pt x="370" y="376"/>
                  </a:cubicBezTo>
                  <a:cubicBezTo>
                    <a:pt x="369" y="373"/>
                    <a:pt x="366" y="371"/>
                    <a:pt x="364" y="369"/>
                  </a:cubicBezTo>
                  <a:cubicBezTo>
                    <a:pt x="363" y="367"/>
                    <a:pt x="362" y="362"/>
                    <a:pt x="362" y="359"/>
                  </a:cubicBezTo>
                  <a:cubicBezTo>
                    <a:pt x="362" y="356"/>
                    <a:pt x="362" y="351"/>
                    <a:pt x="364" y="345"/>
                  </a:cubicBezTo>
                  <a:cubicBezTo>
                    <a:pt x="364" y="344"/>
                    <a:pt x="364" y="343"/>
                    <a:pt x="364" y="343"/>
                  </a:cubicBezTo>
                  <a:cubicBezTo>
                    <a:pt x="364" y="342"/>
                    <a:pt x="364" y="342"/>
                    <a:pt x="363" y="342"/>
                  </a:cubicBezTo>
                  <a:cubicBezTo>
                    <a:pt x="364" y="342"/>
                    <a:pt x="364" y="342"/>
                    <a:pt x="364" y="343"/>
                  </a:cubicBezTo>
                  <a:cubicBezTo>
                    <a:pt x="365" y="339"/>
                    <a:pt x="361" y="338"/>
                    <a:pt x="363" y="336"/>
                  </a:cubicBezTo>
                  <a:cubicBezTo>
                    <a:pt x="366" y="334"/>
                    <a:pt x="363" y="332"/>
                    <a:pt x="364" y="331"/>
                  </a:cubicBezTo>
                  <a:cubicBezTo>
                    <a:pt x="366" y="330"/>
                    <a:pt x="368" y="329"/>
                    <a:pt x="368" y="328"/>
                  </a:cubicBezTo>
                  <a:cubicBezTo>
                    <a:pt x="368" y="327"/>
                    <a:pt x="369" y="327"/>
                    <a:pt x="371" y="327"/>
                  </a:cubicBezTo>
                  <a:cubicBezTo>
                    <a:pt x="373" y="327"/>
                    <a:pt x="376" y="324"/>
                    <a:pt x="376" y="323"/>
                  </a:cubicBezTo>
                  <a:cubicBezTo>
                    <a:pt x="376" y="321"/>
                    <a:pt x="376" y="321"/>
                    <a:pt x="379" y="322"/>
                  </a:cubicBezTo>
                  <a:cubicBezTo>
                    <a:pt x="381" y="322"/>
                    <a:pt x="380" y="319"/>
                    <a:pt x="382" y="320"/>
                  </a:cubicBezTo>
                  <a:cubicBezTo>
                    <a:pt x="383" y="320"/>
                    <a:pt x="384" y="321"/>
                    <a:pt x="384" y="320"/>
                  </a:cubicBezTo>
                  <a:cubicBezTo>
                    <a:pt x="384" y="319"/>
                    <a:pt x="386" y="319"/>
                    <a:pt x="387" y="320"/>
                  </a:cubicBezTo>
                  <a:cubicBezTo>
                    <a:pt x="388" y="322"/>
                    <a:pt x="391" y="322"/>
                    <a:pt x="391" y="321"/>
                  </a:cubicBezTo>
                  <a:cubicBezTo>
                    <a:pt x="391" y="319"/>
                    <a:pt x="393" y="321"/>
                    <a:pt x="394" y="322"/>
                  </a:cubicBezTo>
                  <a:cubicBezTo>
                    <a:pt x="396" y="324"/>
                    <a:pt x="397" y="323"/>
                    <a:pt x="399" y="323"/>
                  </a:cubicBezTo>
                  <a:cubicBezTo>
                    <a:pt x="401" y="323"/>
                    <a:pt x="401" y="323"/>
                    <a:pt x="401" y="322"/>
                  </a:cubicBezTo>
                  <a:cubicBezTo>
                    <a:pt x="401" y="320"/>
                    <a:pt x="403" y="325"/>
                    <a:pt x="406" y="325"/>
                  </a:cubicBezTo>
                  <a:cubicBezTo>
                    <a:pt x="408" y="325"/>
                    <a:pt x="406" y="323"/>
                    <a:pt x="404" y="322"/>
                  </a:cubicBezTo>
                  <a:cubicBezTo>
                    <a:pt x="403" y="321"/>
                    <a:pt x="405" y="320"/>
                    <a:pt x="403" y="319"/>
                  </a:cubicBezTo>
                  <a:cubicBezTo>
                    <a:pt x="402" y="318"/>
                    <a:pt x="405" y="317"/>
                    <a:pt x="408" y="317"/>
                  </a:cubicBezTo>
                  <a:cubicBezTo>
                    <a:pt x="411" y="317"/>
                    <a:pt x="410" y="318"/>
                    <a:pt x="411" y="316"/>
                  </a:cubicBezTo>
                  <a:cubicBezTo>
                    <a:pt x="412" y="315"/>
                    <a:pt x="413" y="316"/>
                    <a:pt x="413" y="318"/>
                  </a:cubicBezTo>
                  <a:cubicBezTo>
                    <a:pt x="413" y="319"/>
                    <a:pt x="418" y="317"/>
                    <a:pt x="420" y="317"/>
                  </a:cubicBezTo>
                  <a:cubicBezTo>
                    <a:pt x="423" y="317"/>
                    <a:pt x="425" y="319"/>
                    <a:pt x="425" y="320"/>
                  </a:cubicBezTo>
                  <a:cubicBezTo>
                    <a:pt x="425" y="322"/>
                    <a:pt x="427" y="322"/>
                    <a:pt x="429" y="321"/>
                  </a:cubicBezTo>
                  <a:cubicBezTo>
                    <a:pt x="430" y="319"/>
                    <a:pt x="432" y="318"/>
                    <a:pt x="433" y="319"/>
                  </a:cubicBezTo>
                  <a:cubicBezTo>
                    <a:pt x="435" y="321"/>
                    <a:pt x="436" y="323"/>
                    <a:pt x="438" y="325"/>
                  </a:cubicBezTo>
                  <a:cubicBezTo>
                    <a:pt x="440" y="327"/>
                    <a:pt x="438" y="329"/>
                    <a:pt x="439" y="331"/>
                  </a:cubicBezTo>
                  <a:cubicBezTo>
                    <a:pt x="440" y="332"/>
                    <a:pt x="438" y="334"/>
                    <a:pt x="441" y="336"/>
                  </a:cubicBezTo>
                  <a:cubicBezTo>
                    <a:pt x="443" y="337"/>
                    <a:pt x="441" y="341"/>
                    <a:pt x="443" y="341"/>
                  </a:cubicBezTo>
                  <a:cubicBezTo>
                    <a:pt x="445" y="342"/>
                    <a:pt x="446" y="344"/>
                    <a:pt x="446" y="346"/>
                  </a:cubicBezTo>
                  <a:cubicBezTo>
                    <a:pt x="446" y="347"/>
                    <a:pt x="450" y="348"/>
                    <a:pt x="450" y="346"/>
                  </a:cubicBezTo>
                  <a:cubicBezTo>
                    <a:pt x="450" y="344"/>
                    <a:pt x="452" y="342"/>
                    <a:pt x="452" y="340"/>
                  </a:cubicBezTo>
                  <a:cubicBezTo>
                    <a:pt x="453" y="338"/>
                    <a:pt x="451" y="332"/>
                    <a:pt x="450" y="330"/>
                  </a:cubicBezTo>
                  <a:cubicBezTo>
                    <a:pt x="448" y="328"/>
                    <a:pt x="450" y="327"/>
                    <a:pt x="448" y="325"/>
                  </a:cubicBezTo>
                  <a:cubicBezTo>
                    <a:pt x="446" y="323"/>
                    <a:pt x="445" y="318"/>
                    <a:pt x="445" y="315"/>
                  </a:cubicBezTo>
                  <a:cubicBezTo>
                    <a:pt x="445" y="312"/>
                    <a:pt x="449" y="306"/>
                    <a:pt x="451" y="304"/>
                  </a:cubicBezTo>
                  <a:cubicBezTo>
                    <a:pt x="453" y="303"/>
                    <a:pt x="455" y="304"/>
                    <a:pt x="456" y="302"/>
                  </a:cubicBezTo>
                  <a:cubicBezTo>
                    <a:pt x="456" y="300"/>
                    <a:pt x="459" y="298"/>
                    <a:pt x="460" y="298"/>
                  </a:cubicBezTo>
                  <a:cubicBezTo>
                    <a:pt x="461" y="298"/>
                    <a:pt x="463" y="298"/>
                    <a:pt x="463" y="296"/>
                  </a:cubicBezTo>
                  <a:cubicBezTo>
                    <a:pt x="463" y="295"/>
                    <a:pt x="466" y="293"/>
                    <a:pt x="468" y="293"/>
                  </a:cubicBezTo>
                  <a:cubicBezTo>
                    <a:pt x="471" y="292"/>
                    <a:pt x="470" y="291"/>
                    <a:pt x="469" y="289"/>
                  </a:cubicBezTo>
                  <a:cubicBezTo>
                    <a:pt x="468" y="288"/>
                    <a:pt x="470" y="287"/>
                    <a:pt x="470" y="288"/>
                  </a:cubicBezTo>
                  <a:cubicBezTo>
                    <a:pt x="471" y="288"/>
                    <a:pt x="473" y="289"/>
                    <a:pt x="474" y="288"/>
                  </a:cubicBezTo>
                  <a:cubicBezTo>
                    <a:pt x="475" y="287"/>
                    <a:pt x="477" y="285"/>
                    <a:pt x="475" y="285"/>
                  </a:cubicBezTo>
                  <a:cubicBezTo>
                    <a:pt x="472" y="285"/>
                    <a:pt x="472" y="284"/>
                    <a:pt x="473" y="283"/>
                  </a:cubicBezTo>
                  <a:cubicBezTo>
                    <a:pt x="475" y="282"/>
                    <a:pt x="474" y="280"/>
                    <a:pt x="472" y="279"/>
                  </a:cubicBezTo>
                  <a:cubicBezTo>
                    <a:pt x="470" y="279"/>
                    <a:pt x="470" y="278"/>
                    <a:pt x="471" y="277"/>
                  </a:cubicBezTo>
                  <a:cubicBezTo>
                    <a:pt x="473" y="276"/>
                    <a:pt x="470" y="274"/>
                    <a:pt x="468" y="273"/>
                  </a:cubicBezTo>
                  <a:cubicBezTo>
                    <a:pt x="467" y="272"/>
                    <a:pt x="469" y="271"/>
                    <a:pt x="470" y="271"/>
                  </a:cubicBezTo>
                  <a:cubicBezTo>
                    <a:pt x="471" y="271"/>
                    <a:pt x="470" y="265"/>
                    <a:pt x="471" y="264"/>
                  </a:cubicBezTo>
                  <a:cubicBezTo>
                    <a:pt x="472" y="263"/>
                    <a:pt x="473" y="263"/>
                    <a:pt x="473" y="264"/>
                  </a:cubicBezTo>
                  <a:cubicBezTo>
                    <a:pt x="472" y="265"/>
                    <a:pt x="471" y="267"/>
                    <a:pt x="472" y="269"/>
                  </a:cubicBezTo>
                  <a:cubicBezTo>
                    <a:pt x="474" y="271"/>
                    <a:pt x="474" y="273"/>
                    <a:pt x="474" y="275"/>
                  </a:cubicBezTo>
                  <a:cubicBezTo>
                    <a:pt x="473" y="278"/>
                    <a:pt x="474" y="277"/>
                    <a:pt x="476" y="274"/>
                  </a:cubicBezTo>
                  <a:cubicBezTo>
                    <a:pt x="478" y="270"/>
                    <a:pt x="478" y="267"/>
                    <a:pt x="477" y="267"/>
                  </a:cubicBezTo>
                  <a:cubicBezTo>
                    <a:pt x="476" y="267"/>
                    <a:pt x="476" y="263"/>
                    <a:pt x="477" y="265"/>
                  </a:cubicBezTo>
                  <a:cubicBezTo>
                    <a:pt x="478" y="267"/>
                    <a:pt x="479" y="267"/>
                    <a:pt x="481" y="265"/>
                  </a:cubicBezTo>
                  <a:cubicBezTo>
                    <a:pt x="482" y="263"/>
                    <a:pt x="484" y="259"/>
                    <a:pt x="483" y="258"/>
                  </a:cubicBezTo>
                  <a:cubicBezTo>
                    <a:pt x="482" y="258"/>
                    <a:pt x="484" y="257"/>
                    <a:pt x="486" y="257"/>
                  </a:cubicBezTo>
                  <a:cubicBezTo>
                    <a:pt x="488" y="257"/>
                    <a:pt x="493" y="256"/>
                    <a:pt x="494" y="255"/>
                  </a:cubicBezTo>
                  <a:cubicBezTo>
                    <a:pt x="495" y="253"/>
                    <a:pt x="486" y="256"/>
                    <a:pt x="486" y="255"/>
                  </a:cubicBezTo>
                  <a:cubicBezTo>
                    <a:pt x="486" y="253"/>
                    <a:pt x="491" y="252"/>
                    <a:pt x="494" y="252"/>
                  </a:cubicBezTo>
                  <a:cubicBezTo>
                    <a:pt x="497" y="252"/>
                    <a:pt x="495" y="248"/>
                    <a:pt x="497" y="250"/>
                  </a:cubicBezTo>
                  <a:cubicBezTo>
                    <a:pt x="498" y="251"/>
                    <a:pt x="499" y="251"/>
                    <a:pt x="501" y="250"/>
                  </a:cubicBezTo>
                  <a:cubicBezTo>
                    <a:pt x="502" y="249"/>
                    <a:pt x="501" y="247"/>
                    <a:pt x="499" y="246"/>
                  </a:cubicBezTo>
                  <a:cubicBezTo>
                    <a:pt x="498" y="246"/>
                    <a:pt x="501" y="245"/>
                    <a:pt x="500" y="244"/>
                  </a:cubicBezTo>
                  <a:cubicBezTo>
                    <a:pt x="500" y="243"/>
                    <a:pt x="501" y="239"/>
                    <a:pt x="503" y="238"/>
                  </a:cubicBezTo>
                  <a:cubicBezTo>
                    <a:pt x="506" y="238"/>
                    <a:pt x="505" y="236"/>
                    <a:pt x="506" y="236"/>
                  </a:cubicBezTo>
                  <a:cubicBezTo>
                    <a:pt x="508" y="236"/>
                    <a:pt x="509" y="234"/>
                    <a:pt x="510" y="233"/>
                  </a:cubicBezTo>
                  <a:cubicBezTo>
                    <a:pt x="512" y="231"/>
                    <a:pt x="514" y="235"/>
                    <a:pt x="516" y="233"/>
                  </a:cubicBezTo>
                  <a:cubicBezTo>
                    <a:pt x="517" y="232"/>
                    <a:pt x="519" y="231"/>
                    <a:pt x="520" y="230"/>
                  </a:cubicBezTo>
                  <a:cubicBezTo>
                    <a:pt x="522" y="229"/>
                    <a:pt x="524" y="228"/>
                    <a:pt x="526" y="228"/>
                  </a:cubicBezTo>
                  <a:cubicBezTo>
                    <a:pt x="528" y="228"/>
                    <a:pt x="531" y="225"/>
                    <a:pt x="532" y="223"/>
                  </a:cubicBezTo>
                  <a:cubicBezTo>
                    <a:pt x="533" y="222"/>
                    <a:pt x="534" y="225"/>
                    <a:pt x="532" y="225"/>
                  </a:cubicBezTo>
                  <a:cubicBezTo>
                    <a:pt x="530" y="226"/>
                    <a:pt x="533" y="227"/>
                    <a:pt x="537" y="227"/>
                  </a:cubicBezTo>
                  <a:cubicBezTo>
                    <a:pt x="540" y="227"/>
                    <a:pt x="535" y="228"/>
                    <a:pt x="533" y="228"/>
                  </a:cubicBezTo>
                  <a:cubicBezTo>
                    <a:pt x="530" y="228"/>
                    <a:pt x="529" y="229"/>
                    <a:pt x="526" y="232"/>
                  </a:cubicBezTo>
                  <a:cubicBezTo>
                    <a:pt x="523" y="235"/>
                    <a:pt x="524" y="236"/>
                    <a:pt x="526" y="237"/>
                  </a:cubicBezTo>
                  <a:cubicBezTo>
                    <a:pt x="527" y="239"/>
                    <a:pt x="530" y="238"/>
                    <a:pt x="532" y="236"/>
                  </a:cubicBezTo>
                  <a:cubicBezTo>
                    <a:pt x="535" y="234"/>
                    <a:pt x="535" y="232"/>
                    <a:pt x="537" y="232"/>
                  </a:cubicBezTo>
                  <a:cubicBezTo>
                    <a:pt x="540" y="232"/>
                    <a:pt x="546" y="230"/>
                    <a:pt x="549" y="229"/>
                  </a:cubicBezTo>
                  <a:cubicBezTo>
                    <a:pt x="548" y="218"/>
                    <a:pt x="548" y="218"/>
                    <a:pt x="548" y="218"/>
                  </a:cubicBezTo>
                  <a:cubicBezTo>
                    <a:pt x="554" y="195"/>
                    <a:pt x="554" y="195"/>
                    <a:pt x="554" y="195"/>
                  </a:cubicBezTo>
                  <a:cubicBezTo>
                    <a:pt x="553" y="195"/>
                    <a:pt x="551" y="195"/>
                    <a:pt x="547" y="195"/>
                  </a:cubicBezTo>
                  <a:moveTo>
                    <a:pt x="398" y="386"/>
                  </a:moveTo>
                  <a:cubicBezTo>
                    <a:pt x="398" y="386"/>
                    <a:pt x="398" y="386"/>
                    <a:pt x="398" y="386"/>
                  </a:cubicBezTo>
                  <a:cubicBezTo>
                    <a:pt x="398" y="386"/>
                    <a:pt x="398" y="386"/>
                    <a:pt x="398" y="386"/>
                  </a:cubicBezTo>
                  <a:moveTo>
                    <a:pt x="406" y="390"/>
                  </a:moveTo>
                  <a:cubicBezTo>
                    <a:pt x="406" y="390"/>
                    <a:pt x="406" y="390"/>
                    <a:pt x="406" y="390"/>
                  </a:cubicBezTo>
                  <a:close/>
                  <a:moveTo>
                    <a:pt x="398" y="386"/>
                  </a:moveTo>
                  <a:cubicBezTo>
                    <a:pt x="397" y="386"/>
                    <a:pt x="397" y="386"/>
                    <a:pt x="397" y="386"/>
                  </a:cubicBezTo>
                  <a:cubicBezTo>
                    <a:pt x="397" y="386"/>
                    <a:pt x="397" y="386"/>
                    <a:pt x="398" y="386"/>
                  </a:cubicBezTo>
                  <a:moveTo>
                    <a:pt x="363" y="342"/>
                  </a:moveTo>
                  <a:cubicBezTo>
                    <a:pt x="363" y="342"/>
                    <a:pt x="362" y="342"/>
                    <a:pt x="362" y="342"/>
                  </a:cubicBezTo>
                  <a:cubicBezTo>
                    <a:pt x="362" y="342"/>
                    <a:pt x="363" y="342"/>
                    <a:pt x="363" y="342"/>
                  </a:cubicBezTo>
                  <a:moveTo>
                    <a:pt x="363" y="342"/>
                  </a:moveTo>
                  <a:cubicBezTo>
                    <a:pt x="363" y="342"/>
                    <a:pt x="363" y="342"/>
                    <a:pt x="363" y="342"/>
                  </a:cubicBezTo>
                  <a:cubicBezTo>
                    <a:pt x="363" y="342"/>
                    <a:pt x="363" y="342"/>
                    <a:pt x="363" y="342"/>
                  </a:cubicBezTo>
                  <a:moveTo>
                    <a:pt x="411" y="217"/>
                  </a:moveTo>
                  <a:cubicBezTo>
                    <a:pt x="409" y="217"/>
                    <a:pt x="413" y="212"/>
                    <a:pt x="409" y="214"/>
                  </a:cubicBezTo>
                  <a:cubicBezTo>
                    <a:pt x="406" y="216"/>
                    <a:pt x="400" y="221"/>
                    <a:pt x="398" y="219"/>
                  </a:cubicBezTo>
                  <a:cubicBezTo>
                    <a:pt x="395" y="217"/>
                    <a:pt x="393" y="220"/>
                    <a:pt x="391" y="218"/>
                  </a:cubicBezTo>
                  <a:cubicBezTo>
                    <a:pt x="389" y="216"/>
                    <a:pt x="397" y="211"/>
                    <a:pt x="401" y="211"/>
                  </a:cubicBezTo>
                  <a:cubicBezTo>
                    <a:pt x="402" y="211"/>
                    <a:pt x="403" y="211"/>
                    <a:pt x="404" y="210"/>
                  </a:cubicBezTo>
                  <a:cubicBezTo>
                    <a:pt x="406" y="208"/>
                    <a:pt x="408" y="204"/>
                    <a:pt x="411" y="204"/>
                  </a:cubicBezTo>
                  <a:cubicBezTo>
                    <a:pt x="414" y="204"/>
                    <a:pt x="421" y="205"/>
                    <a:pt x="422" y="208"/>
                  </a:cubicBezTo>
                  <a:cubicBezTo>
                    <a:pt x="422" y="212"/>
                    <a:pt x="427" y="209"/>
                    <a:pt x="427" y="212"/>
                  </a:cubicBezTo>
                  <a:cubicBezTo>
                    <a:pt x="427" y="215"/>
                    <a:pt x="430" y="218"/>
                    <a:pt x="430" y="219"/>
                  </a:cubicBezTo>
                  <a:cubicBezTo>
                    <a:pt x="430" y="220"/>
                    <a:pt x="430" y="220"/>
                    <a:pt x="429" y="220"/>
                  </a:cubicBezTo>
                  <a:cubicBezTo>
                    <a:pt x="427" y="222"/>
                    <a:pt x="428" y="218"/>
                    <a:pt x="424" y="218"/>
                  </a:cubicBezTo>
                  <a:cubicBezTo>
                    <a:pt x="421" y="218"/>
                    <a:pt x="418" y="221"/>
                    <a:pt x="415" y="220"/>
                  </a:cubicBezTo>
                  <a:cubicBezTo>
                    <a:pt x="412" y="219"/>
                    <a:pt x="414" y="217"/>
                    <a:pt x="411" y="217"/>
                  </a:cubicBezTo>
                  <a:moveTo>
                    <a:pt x="433" y="237"/>
                  </a:moveTo>
                  <a:cubicBezTo>
                    <a:pt x="433" y="234"/>
                    <a:pt x="437" y="232"/>
                    <a:pt x="435" y="228"/>
                  </a:cubicBezTo>
                  <a:cubicBezTo>
                    <a:pt x="432" y="224"/>
                    <a:pt x="428" y="224"/>
                    <a:pt x="427" y="227"/>
                  </a:cubicBezTo>
                  <a:cubicBezTo>
                    <a:pt x="426" y="230"/>
                    <a:pt x="423" y="229"/>
                    <a:pt x="422" y="231"/>
                  </a:cubicBezTo>
                  <a:cubicBezTo>
                    <a:pt x="420" y="233"/>
                    <a:pt x="419" y="238"/>
                    <a:pt x="420" y="242"/>
                  </a:cubicBezTo>
                  <a:cubicBezTo>
                    <a:pt x="421" y="245"/>
                    <a:pt x="420" y="247"/>
                    <a:pt x="417" y="249"/>
                  </a:cubicBezTo>
                  <a:cubicBezTo>
                    <a:pt x="413" y="251"/>
                    <a:pt x="411" y="246"/>
                    <a:pt x="413" y="240"/>
                  </a:cubicBezTo>
                  <a:cubicBezTo>
                    <a:pt x="414" y="235"/>
                    <a:pt x="416" y="231"/>
                    <a:pt x="414" y="231"/>
                  </a:cubicBezTo>
                  <a:cubicBezTo>
                    <a:pt x="412" y="231"/>
                    <a:pt x="417" y="225"/>
                    <a:pt x="422" y="224"/>
                  </a:cubicBezTo>
                  <a:cubicBezTo>
                    <a:pt x="426" y="223"/>
                    <a:pt x="432" y="223"/>
                    <a:pt x="432" y="222"/>
                  </a:cubicBezTo>
                  <a:cubicBezTo>
                    <a:pt x="432" y="222"/>
                    <a:pt x="432" y="222"/>
                    <a:pt x="433" y="221"/>
                  </a:cubicBezTo>
                  <a:cubicBezTo>
                    <a:pt x="434" y="221"/>
                    <a:pt x="438" y="222"/>
                    <a:pt x="441" y="223"/>
                  </a:cubicBezTo>
                  <a:cubicBezTo>
                    <a:pt x="444" y="224"/>
                    <a:pt x="449" y="221"/>
                    <a:pt x="450" y="225"/>
                  </a:cubicBezTo>
                  <a:cubicBezTo>
                    <a:pt x="452" y="229"/>
                    <a:pt x="455" y="232"/>
                    <a:pt x="452" y="232"/>
                  </a:cubicBezTo>
                  <a:cubicBezTo>
                    <a:pt x="449" y="232"/>
                    <a:pt x="445" y="228"/>
                    <a:pt x="445" y="230"/>
                  </a:cubicBezTo>
                  <a:cubicBezTo>
                    <a:pt x="446" y="233"/>
                    <a:pt x="444" y="232"/>
                    <a:pt x="444" y="235"/>
                  </a:cubicBezTo>
                  <a:cubicBezTo>
                    <a:pt x="444" y="238"/>
                    <a:pt x="441" y="243"/>
                    <a:pt x="440" y="243"/>
                  </a:cubicBezTo>
                  <a:cubicBezTo>
                    <a:pt x="440" y="243"/>
                    <a:pt x="440" y="243"/>
                    <a:pt x="440" y="243"/>
                  </a:cubicBezTo>
                  <a:cubicBezTo>
                    <a:pt x="439" y="242"/>
                    <a:pt x="441" y="237"/>
                    <a:pt x="438" y="236"/>
                  </a:cubicBezTo>
                  <a:cubicBezTo>
                    <a:pt x="435" y="235"/>
                    <a:pt x="432" y="240"/>
                    <a:pt x="433" y="237"/>
                  </a:cubicBezTo>
                  <a:moveTo>
                    <a:pt x="445" y="251"/>
                  </a:moveTo>
                  <a:cubicBezTo>
                    <a:pt x="441" y="253"/>
                    <a:pt x="435" y="252"/>
                    <a:pt x="435" y="249"/>
                  </a:cubicBezTo>
                  <a:cubicBezTo>
                    <a:pt x="435" y="245"/>
                    <a:pt x="438" y="246"/>
                    <a:pt x="439" y="247"/>
                  </a:cubicBezTo>
                  <a:cubicBezTo>
                    <a:pt x="439" y="248"/>
                    <a:pt x="440" y="248"/>
                    <a:pt x="441" y="247"/>
                  </a:cubicBezTo>
                  <a:cubicBezTo>
                    <a:pt x="443" y="246"/>
                    <a:pt x="445" y="243"/>
                    <a:pt x="447" y="244"/>
                  </a:cubicBezTo>
                  <a:cubicBezTo>
                    <a:pt x="451" y="244"/>
                    <a:pt x="451" y="246"/>
                    <a:pt x="454" y="244"/>
                  </a:cubicBezTo>
                  <a:cubicBezTo>
                    <a:pt x="456" y="243"/>
                    <a:pt x="456" y="242"/>
                    <a:pt x="457" y="243"/>
                  </a:cubicBezTo>
                  <a:cubicBezTo>
                    <a:pt x="457" y="243"/>
                    <a:pt x="457" y="243"/>
                    <a:pt x="457" y="244"/>
                  </a:cubicBezTo>
                  <a:cubicBezTo>
                    <a:pt x="456" y="245"/>
                    <a:pt x="449" y="249"/>
                    <a:pt x="445" y="251"/>
                  </a:cubicBezTo>
                  <a:moveTo>
                    <a:pt x="462" y="240"/>
                  </a:moveTo>
                  <a:cubicBezTo>
                    <a:pt x="460" y="240"/>
                    <a:pt x="459" y="240"/>
                    <a:pt x="458" y="240"/>
                  </a:cubicBezTo>
                  <a:cubicBezTo>
                    <a:pt x="456" y="241"/>
                    <a:pt x="455" y="241"/>
                    <a:pt x="454" y="239"/>
                  </a:cubicBezTo>
                  <a:cubicBezTo>
                    <a:pt x="454" y="237"/>
                    <a:pt x="461" y="235"/>
                    <a:pt x="465" y="235"/>
                  </a:cubicBezTo>
                  <a:cubicBezTo>
                    <a:pt x="468" y="236"/>
                    <a:pt x="471" y="233"/>
                    <a:pt x="472" y="235"/>
                  </a:cubicBezTo>
                  <a:cubicBezTo>
                    <a:pt x="472" y="235"/>
                    <a:pt x="472" y="235"/>
                    <a:pt x="472" y="235"/>
                  </a:cubicBezTo>
                  <a:cubicBezTo>
                    <a:pt x="474" y="238"/>
                    <a:pt x="468" y="240"/>
                    <a:pt x="462" y="240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48" name="Freeform 41"/>
            <p:cNvSpPr>
              <a:spLocks/>
            </p:cNvSpPr>
            <p:nvPr userDrawn="1"/>
          </p:nvSpPr>
          <p:spPr bwMode="auto">
            <a:xfrm>
              <a:off x="15338425" y="2598738"/>
              <a:ext cx="26988" cy="17463"/>
            </a:xfrm>
            <a:custGeom>
              <a:avLst/>
              <a:gdLst>
                <a:gd name="T0" fmla="*/ 6 w 10"/>
                <a:gd name="T1" fmla="*/ 2 h 6"/>
                <a:gd name="T2" fmla="*/ 1 w 10"/>
                <a:gd name="T3" fmla="*/ 3 h 6"/>
                <a:gd name="T4" fmla="*/ 8 w 10"/>
                <a:gd name="T5" fmla="*/ 5 h 6"/>
                <a:gd name="T6" fmla="*/ 9 w 10"/>
                <a:gd name="T7" fmla="*/ 2 h 6"/>
                <a:gd name="T8" fmla="*/ 6 w 10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">
                  <a:moveTo>
                    <a:pt x="6" y="2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5"/>
                    <a:pt x="6" y="6"/>
                    <a:pt x="8" y="5"/>
                  </a:cubicBezTo>
                  <a:cubicBezTo>
                    <a:pt x="10" y="5"/>
                    <a:pt x="10" y="3"/>
                    <a:pt x="9" y="2"/>
                  </a:cubicBezTo>
                  <a:cubicBezTo>
                    <a:pt x="8" y="1"/>
                    <a:pt x="6" y="4"/>
                    <a:pt x="6" y="2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49" name="Freeform 42"/>
            <p:cNvSpPr>
              <a:spLocks/>
            </p:cNvSpPr>
            <p:nvPr userDrawn="1"/>
          </p:nvSpPr>
          <p:spPr bwMode="auto">
            <a:xfrm>
              <a:off x="15465425" y="3276600"/>
              <a:ext cx="15875" cy="11113"/>
            </a:xfrm>
            <a:custGeom>
              <a:avLst/>
              <a:gdLst>
                <a:gd name="T0" fmla="*/ 1 w 6"/>
                <a:gd name="T1" fmla="*/ 2 h 4"/>
                <a:gd name="T2" fmla="*/ 5 w 6"/>
                <a:gd name="T3" fmla="*/ 2 h 4"/>
                <a:gd name="T4" fmla="*/ 1 w 6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1" y="2"/>
                  </a:moveTo>
                  <a:cubicBezTo>
                    <a:pt x="3" y="3"/>
                    <a:pt x="4" y="4"/>
                    <a:pt x="5" y="2"/>
                  </a:cubicBezTo>
                  <a:cubicBezTo>
                    <a:pt x="6" y="1"/>
                    <a:pt x="0" y="0"/>
                    <a:pt x="1" y="2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50" name="Freeform 43"/>
            <p:cNvSpPr>
              <a:spLocks/>
            </p:cNvSpPr>
            <p:nvPr userDrawn="1"/>
          </p:nvSpPr>
          <p:spPr bwMode="auto">
            <a:xfrm>
              <a:off x="15490825" y="3287713"/>
              <a:ext cx="11113" cy="7938"/>
            </a:xfrm>
            <a:custGeom>
              <a:avLst/>
              <a:gdLst>
                <a:gd name="T0" fmla="*/ 2 w 4"/>
                <a:gd name="T1" fmla="*/ 0 h 3"/>
                <a:gd name="T2" fmla="*/ 3 w 4"/>
                <a:gd name="T3" fmla="*/ 2 h 3"/>
                <a:gd name="T4" fmla="*/ 2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cubicBezTo>
                    <a:pt x="0" y="0"/>
                    <a:pt x="2" y="3"/>
                    <a:pt x="3" y="2"/>
                  </a:cubicBezTo>
                  <a:cubicBezTo>
                    <a:pt x="4" y="1"/>
                    <a:pt x="4" y="0"/>
                    <a:pt x="2" y="0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51" name="Freeform 44"/>
            <p:cNvSpPr>
              <a:spLocks/>
            </p:cNvSpPr>
            <p:nvPr userDrawn="1"/>
          </p:nvSpPr>
          <p:spPr bwMode="auto">
            <a:xfrm>
              <a:off x="15368588" y="2713038"/>
              <a:ext cx="33338" cy="11113"/>
            </a:xfrm>
            <a:custGeom>
              <a:avLst/>
              <a:gdLst>
                <a:gd name="T0" fmla="*/ 9 w 12"/>
                <a:gd name="T1" fmla="*/ 1 h 4"/>
                <a:gd name="T2" fmla="*/ 3 w 12"/>
                <a:gd name="T3" fmla="*/ 4 h 4"/>
                <a:gd name="T4" fmla="*/ 7 w 12"/>
                <a:gd name="T5" fmla="*/ 3 h 4"/>
                <a:gd name="T6" fmla="*/ 9 w 12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4">
                  <a:moveTo>
                    <a:pt x="9" y="1"/>
                  </a:moveTo>
                  <a:cubicBezTo>
                    <a:pt x="7" y="0"/>
                    <a:pt x="0" y="4"/>
                    <a:pt x="3" y="4"/>
                  </a:cubicBezTo>
                  <a:cubicBezTo>
                    <a:pt x="4" y="4"/>
                    <a:pt x="5" y="3"/>
                    <a:pt x="7" y="3"/>
                  </a:cubicBezTo>
                  <a:cubicBezTo>
                    <a:pt x="8" y="3"/>
                    <a:pt x="12" y="2"/>
                    <a:pt x="9" y="1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52" name="Freeform 45"/>
            <p:cNvSpPr>
              <a:spLocks/>
            </p:cNvSpPr>
            <p:nvPr userDrawn="1"/>
          </p:nvSpPr>
          <p:spPr bwMode="auto">
            <a:xfrm>
              <a:off x="15443200" y="3265488"/>
              <a:ext cx="14288" cy="11113"/>
            </a:xfrm>
            <a:custGeom>
              <a:avLst/>
              <a:gdLst>
                <a:gd name="T0" fmla="*/ 1 w 5"/>
                <a:gd name="T1" fmla="*/ 2 h 4"/>
                <a:gd name="T2" fmla="*/ 4 w 5"/>
                <a:gd name="T3" fmla="*/ 2 h 4"/>
                <a:gd name="T4" fmla="*/ 1 w 5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1" y="2"/>
                  </a:moveTo>
                  <a:cubicBezTo>
                    <a:pt x="3" y="4"/>
                    <a:pt x="4" y="3"/>
                    <a:pt x="4" y="2"/>
                  </a:cubicBezTo>
                  <a:cubicBezTo>
                    <a:pt x="5" y="0"/>
                    <a:pt x="0" y="0"/>
                    <a:pt x="1" y="2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53" name="Freeform 46"/>
            <p:cNvSpPr>
              <a:spLocks/>
            </p:cNvSpPr>
            <p:nvPr userDrawn="1"/>
          </p:nvSpPr>
          <p:spPr bwMode="auto">
            <a:xfrm>
              <a:off x="15517813" y="2638425"/>
              <a:ext cx="41275" cy="38100"/>
            </a:xfrm>
            <a:custGeom>
              <a:avLst/>
              <a:gdLst>
                <a:gd name="T0" fmla="*/ 13 w 15"/>
                <a:gd name="T1" fmla="*/ 1 h 14"/>
                <a:gd name="T2" fmla="*/ 9 w 15"/>
                <a:gd name="T3" fmla="*/ 3 h 14"/>
                <a:gd name="T4" fmla="*/ 4 w 15"/>
                <a:gd name="T5" fmla="*/ 8 h 14"/>
                <a:gd name="T6" fmla="*/ 1 w 15"/>
                <a:gd name="T7" fmla="*/ 9 h 14"/>
                <a:gd name="T8" fmla="*/ 3 w 15"/>
                <a:gd name="T9" fmla="*/ 13 h 14"/>
                <a:gd name="T10" fmla="*/ 5 w 15"/>
                <a:gd name="T11" fmla="*/ 13 h 14"/>
                <a:gd name="T12" fmla="*/ 12 w 15"/>
                <a:gd name="T13" fmla="*/ 8 h 14"/>
                <a:gd name="T14" fmla="*/ 10 w 15"/>
                <a:gd name="T15" fmla="*/ 5 h 14"/>
                <a:gd name="T16" fmla="*/ 14 w 15"/>
                <a:gd name="T17" fmla="*/ 4 h 14"/>
                <a:gd name="T18" fmla="*/ 13 w 15"/>
                <a:gd name="T19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4">
                  <a:moveTo>
                    <a:pt x="13" y="1"/>
                  </a:moveTo>
                  <a:cubicBezTo>
                    <a:pt x="13" y="0"/>
                    <a:pt x="11" y="0"/>
                    <a:pt x="9" y="3"/>
                  </a:cubicBezTo>
                  <a:cubicBezTo>
                    <a:pt x="7" y="5"/>
                    <a:pt x="5" y="7"/>
                    <a:pt x="4" y="8"/>
                  </a:cubicBezTo>
                  <a:cubicBezTo>
                    <a:pt x="4" y="9"/>
                    <a:pt x="1" y="8"/>
                    <a:pt x="1" y="9"/>
                  </a:cubicBezTo>
                  <a:cubicBezTo>
                    <a:pt x="0" y="11"/>
                    <a:pt x="1" y="14"/>
                    <a:pt x="3" y="13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6" y="13"/>
                    <a:pt x="11" y="10"/>
                    <a:pt x="12" y="8"/>
                  </a:cubicBezTo>
                  <a:cubicBezTo>
                    <a:pt x="13" y="7"/>
                    <a:pt x="10" y="6"/>
                    <a:pt x="10" y="5"/>
                  </a:cubicBezTo>
                  <a:cubicBezTo>
                    <a:pt x="10" y="4"/>
                    <a:pt x="13" y="4"/>
                    <a:pt x="14" y="4"/>
                  </a:cubicBezTo>
                  <a:cubicBezTo>
                    <a:pt x="15" y="3"/>
                    <a:pt x="13" y="2"/>
                    <a:pt x="13" y="1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54" name="Freeform 47"/>
            <p:cNvSpPr>
              <a:spLocks/>
            </p:cNvSpPr>
            <p:nvPr userDrawn="1"/>
          </p:nvSpPr>
          <p:spPr bwMode="auto">
            <a:xfrm>
              <a:off x="15335250" y="2728913"/>
              <a:ext cx="15875" cy="17463"/>
            </a:xfrm>
            <a:custGeom>
              <a:avLst/>
              <a:gdLst>
                <a:gd name="T0" fmla="*/ 2 w 6"/>
                <a:gd name="T1" fmla="*/ 5 h 6"/>
                <a:gd name="T2" fmla="*/ 5 w 6"/>
                <a:gd name="T3" fmla="*/ 1 h 6"/>
                <a:gd name="T4" fmla="*/ 2 w 6"/>
                <a:gd name="T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6">
                  <a:moveTo>
                    <a:pt x="2" y="5"/>
                  </a:moveTo>
                  <a:cubicBezTo>
                    <a:pt x="5" y="4"/>
                    <a:pt x="6" y="2"/>
                    <a:pt x="5" y="1"/>
                  </a:cubicBezTo>
                  <a:cubicBezTo>
                    <a:pt x="4" y="0"/>
                    <a:pt x="0" y="6"/>
                    <a:pt x="2" y="5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55" name="Freeform 48"/>
            <p:cNvSpPr>
              <a:spLocks/>
            </p:cNvSpPr>
            <p:nvPr userDrawn="1"/>
          </p:nvSpPr>
          <p:spPr bwMode="auto">
            <a:xfrm>
              <a:off x="15498763" y="3298825"/>
              <a:ext cx="22225" cy="22225"/>
            </a:xfrm>
            <a:custGeom>
              <a:avLst/>
              <a:gdLst>
                <a:gd name="T0" fmla="*/ 3 w 8"/>
                <a:gd name="T1" fmla="*/ 0 h 8"/>
                <a:gd name="T2" fmla="*/ 3 w 8"/>
                <a:gd name="T3" fmla="*/ 6 h 8"/>
                <a:gd name="T4" fmla="*/ 7 w 8"/>
                <a:gd name="T5" fmla="*/ 4 h 8"/>
                <a:gd name="T6" fmla="*/ 3 w 8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3" y="0"/>
                  </a:moveTo>
                  <a:cubicBezTo>
                    <a:pt x="0" y="1"/>
                    <a:pt x="2" y="8"/>
                    <a:pt x="3" y="6"/>
                  </a:cubicBezTo>
                  <a:cubicBezTo>
                    <a:pt x="4" y="6"/>
                    <a:pt x="6" y="5"/>
                    <a:pt x="7" y="4"/>
                  </a:cubicBezTo>
                  <a:cubicBezTo>
                    <a:pt x="8" y="3"/>
                    <a:pt x="6" y="0"/>
                    <a:pt x="3" y="0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56" name="Freeform 49"/>
            <p:cNvSpPr>
              <a:spLocks/>
            </p:cNvSpPr>
            <p:nvPr userDrawn="1"/>
          </p:nvSpPr>
          <p:spPr bwMode="auto">
            <a:xfrm>
              <a:off x="17387888" y="2457450"/>
              <a:ext cx="152400" cy="77788"/>
            </a:xfrm>
            <a:custGeom>
              <a:avLst/>
              <a:gdLst>
                <a:gd name="T0" fmla="*/ 51 w 55"/>
                <a:gd name="T1" fmla="*/ 8 h 28"/>
                <a:gd name="T2" fmla="*/ 48 w 55"/>
                <a:gd name="T3" fmla="*/ 6 h 28"/>
                <a:gd name="T4" fmla="*/ 47 w 55"/>
                <a:gd name="T5" fmla="*/ 3 h 28"/>
                <a:gd name="T6" fmla="*/ 44 w 55"/>
                <a:gd name="T7" fmla="*/ 3 h 28"/>
                <a:gd name="T8" fmla="*/ 39 w 55"/>
                <a:gd name="T9" fmla="*/ 1 h 28"/>
                <a:gd name="T10" fmla="*/ 38 w 55"/>
                <a:gd name="T11" fmla="*/ 4 h 28"/>
                <a:gd name="T12" fmla="*/ 35 w 55"/>
                <a:gd name="T13" fmla="*/ 4 h 28"/>
                <a:gd name="T14" fmla="*/ 33 w 55"/>
                <a:gd name="T15" fmla="*/ 4 h 28"/>
                <a:gd name="T16" fmla="*/ 30 w 55"/>
                <a:gd name="T17" fmla="*/ 5 h 28"/>
                <a:gd name="T18" fmla="*/ 28 w 55"/>
                <a:gd name="T19" fmla="*/ 4 h 28"/>
                <a:gd name="T20" fmla="*/ 24 w 55"/>
                <a:gd name="T21" fmla="*/ 6 h 28"/>
                <a:gd name="T22" fmla="*/ 22 w 55"/>
                <a:gd name="T23" fmla="*/ 5 h 28"/>
                <a:gd name="T24" fmla="*/ 20 w 55"/>
                <a:gd name="T25" fmla="*/ 6 h 28"/>
                <a:gd name="T26" fmla="*/ 19 w 55"/>
                <a:gd name="T27" fmla="*/ 9 h 28"/>
                <a:gd name="T28" fmla="*/ 16 w 55"/>
                <a:gd name="T29" fmla="*/ 10 h 28"/>
                <a:gd name="T30" fmla="*/ 15 w 55"/>
                <a:gd name="T31" fmla="*/ 6 h 28"/>
                <a:gd name="T32" fmla="*/ 7 w 55"/>
                <a:gd name="T33" fmla="*/ 1 h 28"/>
                <a:gd name="T34" fmla="*/ 8 w 55"/>
                <a:gd name="T35" fmla="*/ 4 h 28"/>
                <a:gd name="T36" fmla="*/ 6 w 55"/>
                <a:gd name="T37" fmla="*/ 4 h 28"/>
                <a:gd name="T38" fmla="*/ 2 w 55"/>
                <a:gd name="T39" fmla="*/ 5 h 28"/>
                <a:gd name="T40" fmla="*/ 0 w 55"/>
                <a:gd name="T41" fmla="*/ 9 h 28"/>
                <a:gd name="T42" fmla="*/ 5 w 55"/>
                <a:gd name="T43" fmla="*/ 10 h 28"/>
                <a:gd name="T44" fmla="*/ 11 w 55"/>
                <a:gd name="T45" fmla="*/ 10 h 28"/>
                <a:gd name="T46" fmla="*/ 10 w 55"/>
                <a:gd name="T47" fmla="*/ 12 h 28"/>
                <a:gd name="T48" fmla="*/ 7 w 55"/>
                <a:gd name="T49" fmla="*/ 14 h 28"/>
                <a:gd name="T50" fmla="*/ 1 w 55"/>
                <a:gd name="T51" fmla="*/ 15 h 28"/>
                <a:gd name="T52" fmla="*/ 9 w 55"/>
                <a:gd name="T53" fmla="*/ 15 h 28"/>
                <a:gd name="T54" fmla="*/ 11 w 55"/>
                <a:gd name="T55" fmla="*/ 17 h 28"/>
                <a:gd name="T56" fmla="*/ 12 w 55"/>
                <a:gd name="T57" fmla="*/ 19 h 28"/>
                <a:gd name="T58" fmla="*/ 10 w 55"/>
                <a:gd name="T59" fmla="*/ 21 h 28"/>
                <a:gd name="T60" fmla="*/ 8 w 55"/>
                <a:gd name="T61" fmla="*/ 23 h 28"/>
                <a:gd name="T62" fmla="*/ 14 w 55"/>
                <a:gd name="T63" fmla="*/ 23 h 28"/>
                <a:gd name="T64" fmla="*/ 24 w 55"/>
                <a:gd name="T65" fmla="*/ 27 h 28"/>
                <a:gd name="T66" fmla="*/ 33 w 55"/>
                <a:gd name="T67" fmla="*/ 24 h 28"/>
                <a:gd name="T68" fmla="*/ 39 w 55"/>
                <a:gd name="T69" fmla="*/ 22 h 28"/>
                <a:gd name="T70" fmla="*/ 46 w 55"/>
                <a:gd name="T71" fmla="*/ 20 h 28"/>
                <a:gd name="T72" fmla="*/ 50 w 55"/>
                <a:gd name="T73" fmla="*/ 16 h 28"/>
                <a:gd name="T74" fmla="*/ 54 w 55"/>
                <a:gd name="T75" fmla="*/ 13 h 28"/>
                <a:gd name="T76" fmla="*/ 51 w 55"/>
                <a:gd name="T77" fmla="*/ 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5" h="28">
                  <a:moveTo>
                    <a:pt x="51" y="8"/>
                  </a:moveTo>
                  <a:cubicBezTo>
                    <a:pt x="49" y="8"/>
                    <a:pt x="48" y="7"/>
                    <a:pt x="48" y="6"/>
                  </a:cubicBezTo>
                  <a:cubicBezTo>
                    <a:pt x="49" y="5"/>
                    <a:pt x="47" y="4"/>
                    <a:pt x="47" y="3"/>
                  </a:cubicBezTo>
                  <a:cubicBezTo>
                    <a:pt x="48" y="2"/>
                    <a:pt x="45" y="3"/>
                    <a:pt x="44" y="3"/>
                  </a:cubicBezTo>
                  <a:cubicBezTo>
                    <a:pt x="43" y="3"/>
                    <a:pt x="40" y="0"/>
                    <a:pt x="39" y="1"/>
                  </a:cubicBezTo>
                  <a:cubicBezTo>
                    <a:pt x="38" y="1"/>
                    <a:pt x="39" y="3"/>
                    <a:pt x="38" y="4"/>
                  </a:cubicBezTo>
                  <a:cubicBezTo>
                    <a:pt x="38" y="5"/>
                    <a:pt x="35" y="3"/>
                    <a:pt x="35" y="4"/>
                  </a:cubicBezTo>
                  <a:cubicBezTo>
                    <a:pt x="35" y="5"/>
                    <a:pt x="34" y="5"/>
                    <a:pt x="33" y="4"/>
                  </a:cubicBezTo>
                  <a:cubicBezTo>
                    <a:pt x="32" y="3"/>
                    <a:pt x="30" y="4"/>
                    <a:pt x="30" y="5"/>
                  </a:cubicBezTo>
                  <a:cubicBezTo>
                    <a:pt x="31" y="5"/>
                    <a:pt x="30" y="5"/>
                    <a:pt x="28" y="4"/>
                  </a:cubicBezTo>
                  <a:cubicBezTo>
                    <a:pt x="26" y="3"/>
                    <a:pt x="24" y="5"/>
                    <a:pt x="24" y="6"/>
                  </a:cubicBezTo>
                  <a:cubicBezTo>
                    <a:pt x="25" y="7"/>
                    <a:pt x="24" y="7"/>
                    <a:pt x="22" y="5"/>
                  </a:cubicBezTo>
                  <a:cubicBezTo>
                    <a:pt x="21" y="2"/>
                    <a:pt x="19" y="5"/>
                    <a:pt x="20" y="6"/>
                  </a:cubicBezTo>
                  <a:cubicBezTo>
                    <a:pt x="21" y="8"/>
                    <a:pt x="20" y="9"/>
                    <a:pt x="19" y="9"/>
                  </a:cubicBezTo>
                  <a:cubicBezTo>
                    <a:pt x="18" y="8"/>
                    <a:pt x="17" y="9"/>
                    <a:pt x="16" y="10"/>
                  </a:cubicBezTo>
                  <a:cubicBezTo>
                    <a:pt x="15" y="11"/>
                    <a:pt x="13" y="7"/>
                    <a:pt x="15" y="6"/>
                  </a:cubicBezTo>
                  <a:cubicBezTo>
                    <a:pt x="16" y="5"/>
                    <a:pt x="9" y="1"/>
                    <a:pt x="7" y="1"/>
                  </a:cubicBezTo>
                  <a:cubicBezTo>
                    <a:pt x="5" y="1"/>
                    <a:pt x="6" y="3"/>
                    <a:pt x="8" y="4"/>
                  </a:cubicBezTo>
                  <a:cubicBezTo>
                    <a:pt x="9" y="5"/>
                    <a:pt x="7" y="5"/>
                    <a:pt x="6" y="4"/>
                  </a:cubicBezTo>
                  <a:cubicBezTo>
                    <a:pt x="5" y="3"/>
                    <a:pt x="3" y="4"/>
                    <a:pt x="2" y="5"/>
                  </a:cubicBezTo>
                  <a:cubicBezTo>
                    <a:pt x="1" y="7"/>
                    <a:pt x="0" y="7"/>
                    <a:pt x="0" y="9"/>
                  </a:cubicBezTo>
                  <a:cubicBezTo>
                    <a:pt x="0" y="10"/>
                    <a:pt x="2" y="11"/>
                    <a:pt x="5" y="10"/>
                  </a:cubicBezTo>
                  <a:cubicBezTo>
                    <a:pt x="7" y="9"/>
                    <a:pt x="10" y="9"/>
                    <a:pt x="11" y="10"/>
                  </a:cubicBezTo>
                  <a:cubicBezTo>
                    <a:pt x="12" y="11"/>
                    <a:pt x="9" y="11"/>
                    <a:pt x="10" y="12"/>
                  </a:cubicBezTo>
                  <a:cubicBezTo>
                    <a:pt x="11" y="13"/>
                    <a:pt x="10" y="14"/>
                    <a:pt x="7" y="14"/>
                  </a:cubicBezTo>
                  <a:cubicBezTo>
                    <a:pt x="4" y="13"/>
                    <a:pt x="1" y="14"/>
                    <a:pt x="1" y="15"/>
                  </a:cubicBezTo>
                  <a:cubicBezTo>
                    <a:pt x="2" y="16"/>
                    <a:pt x="9" y="14"/>
                    <a:pt x="9" y="15"/>
                  </a:cubicBezTo>
                  <a:cubicBezTo>
                    <a:pt x="9" y="16"/>
                    <a:pt x="9" y="18"/>
                    <a:pt x="11" y="17"/>
                  </a:cubicBezTo>
                  <a:cubicBezTo>
                    <a:pt x="13" y="17"/>
                    <a:pt x="11" y="19"/>
                    <a:pt x="12" y="19"/>
                  </a:cubicBezTo>
                  <a:cubicBezTo>
                    <a:pt x="13" y="19"/>
                    <a:pt x="13" y="21"/>
                    <a:pt x="10" y="21"/>
                  </a:cubicBezTo>
                  <a:cubicBezTo>
                    <a:pt x="8" y="22"/>
                    <a:pt x="7" y="22"/>
                    <a:pt x="8" y="23"/>
                  </a:cubicBezTo>
                  <a:cubicBezTo>
                    <a:pt x="9" y="24"/>
                    <a:pt x="12" y="23"/>
                    <a:pt x="14" y="23"/>
                  </a:cubicBezTo>
                  <a:cubicBezTo>
                    <a:pt x="17" y="22"/>
                    <a:pt x="21" y="25"/>
                    <a:pt x="24" y="27"/>
                  </a:cubicBezTo>
                  <a:cubicBezTo>
                    <a:pt x="27" y="28"/>
                    <a:pt x="32" y="26"/>
                    <a:pt x="33" y="24"/>
                  </a:cubicBezTo>
                  <a:cubicBezTo>
                    <a:pt x="33" y="23"/>
                    <a:pt x="37" y="23"/>
                    <a:pt x="39" y="22"/>
                  </a:cubicBezTo>
                  <a:cubicBezTo>
                    <a:pt x="41" y="21"/>
                    <a:pt x="43" y="20"/>
                    <a:pt x="46" y="20"/>
                  </a:cubicBezTo>
                  <a:cubicBezTo>
                    <a:pt x="49" y="20"/>
                    <a:pt x="49" y="16"/>
                    <a:pt x="50" y="16"/>
                  </a:cubicBezTo>
                  <a:cubicBezTo>
                    <a:pt x="51" y="17"/>
                    <a:pt x="53" y="14"/>
                    <a:pt x="54" y="13"/>
                  </a:cubicBezTo>
                  <a:cubicBezTo>
                    <a:pt x="55" y="11"/>
                    <a:pt x="53" y="8"/>
                    <a:pt x="51" y="8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57" name="Freeform 50"/>
            <p:cNvSpPr>
              <a:spLocks/>
            </p:cNvSpPr>
            <p:nvPr userDrawn="1"/>
          </p:nvSpPr>
          <p:spPr bwMode="auto">
            <a:xfrm>
              <a:off x="16611600" y="3217863"/>
              <a:ext cx="11113" cy="25400"/>
            </a:xfrm>
            <a:custGeom>
              <a:avLst/>
              <a:gdLst>
                <a:gd name="T0" fmla="*/ 1 w 4"/>
                <a:gd name="T1" fmla="*/ 2 h 9"/>
                <a:gd name="T2" fmla="*/ 0 w 4"/>
                <a:gd name="T3" fmla="*/ 3 h 9"/>
                <a:gd name="T4" fmla="*/ 1 w 4"/>
                <a:gd name="T5" fmla="*/ 7 h 9"/>
                <a:gd name="T6" fmla="*/ 3 w 4"/>
                <a:gd name="T7" fmla="*/ 9 h 9"/>
                <a:gd name="T8" fmla="*/ 2 w 4"/>
                <a:gd name="T9" fmla="*/ 6 h 9"/>
                <a:gd name="T10" fmla="*/ 1 w 4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9">
                  <a:moveTo>
                    <a:pt x="1" y="2"/>
                  </a:moveTo>
                  <a:cubicBezTo>
                    <a:pt x="0" y="0"/>
                    <a:pt x="0" y="1"/>
                    <a:pt x="0" y="3"/>
                  </a:cubicBezTo>
                  <a:cubicBezTo>
                    <a:pt x="0" y="5"/>
                    <a:pt x="1" y="5"/>
                    <a:pt x="1" y="7"/>
                  </a:cubicBezTo>
                  <a:cubicBezTo>
                    <a:pt x="1" y="8"/>
                    <a:pt x="3" y="9"/>
                    <a:pt x="3" y="9"/>
                  </a:cubicBezTo>
                  <a:cubicBezTo>
                    <a:pt x="4" y="8"/>
                    <a:pt x="2" y="6"/>
                    <a:pt x="2" y="6"/>
                  </a:cubicBezTo>
                  <a:cubicBezTo>
                    <a:pt x="2" y="5"/>
                    <a:pt x="2" y="4"/>
                    <a:pt x="1" y="2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74" name="Freeform 67"/>
            <p:cNvSpPr>
              <a:spLocks noEditPoints="1"/>
            </p:cNvSpPr>
            <p:nvPr userDrawn="1"/>
          </p:nvSpPr>
          <p:spPr bwMode="auto">
            <a:xfrm>
              <a:off x="16408400" y="3005138"/>
              <a:ext cx="85725" cy="134938"/>
            </a:xfrm>
            <a:custGeom>
              <a:avLst/>
              <a:gdLst>
                <a:gd name="T0" fmla="*/ 16 w 31"/>
                <a:gd name="T1" fmla="*/ 0 h 49"/>
                <a:gd name="T2" fmla="*/ 0 w 31"/>
                <a:gd name="T3" fmla="*/ 16 h 49"/>
                <a:gd name="T4" fmla="*/ 16 w 31"/>
                <a:gd name="T5" fmla="*/ 49 h 49"/>
                <a:gd name="T6" fmla="*/ 31 w 31"/>
                <a:gd name="T7" fmla="*/ 16 h 49"/>
                <a:gd name="T8" fmla="*/ 16 w 31"/>
                <a:gd name="T9" fmla="*/ 0 h 49"/>
                <a:gd name="T10" fmla="*/ 16 w 31"/>
                <a:gd name="T11" fmla="*/ 23 h 49"/>
                <a:gd name="T12" fmla="*/ 9 w 31"/>
                <a:gd name="T13" fmla="*/ 16 h 49"/>
                <a:gd name="T14" fmla="*/ 16 w 31"/>
                <a:gd name="T15" fmla="*/ 9 h 49"/>
                <a:gd name="T16" fmla="*/ 22 w 31"/>
                <a:gd name="T17" fmla="*/ 16 h 49"/>
                <a:gd name="T18" fmla="*/ 16 w 31"/>
                <a:gd name="T19" fmla="*/ 2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49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16" y="49"/>
                    <a:pt x="16" y="49"/>
                  </a:cubicBezTo>
                  <a:cubicBezTo>
                    <a:pt x="16" y="49"/>
                    <a:pt x="31" y="25"/>
                    <a:pt x="31" y="16"/>
                  </a:cubicBezTo>
                  <a:cubicBezTo>
                    <a:pt x="31" y="7"/>
                    <a:pt x="24" y="0"/>
                    <a:pt x="16" y="0"/>
                  </a:cubicBezTo>
                  <a:moveTo>
                    <a:pt x="16" y="23"/>
                  </a:moveTo>
                  <a:cubicBezTo>
                    <a:pt x="12" y="23"/>
                    <a:pt x="9" y="20"/>
                    <a:pt x="9" y="16"/>
                  </a:cubicBezTo>
                  <a:cubicBezTo>
                    <a:pt x="9" y="12"/>
                    <a:pt x="12" y="9"/>
                    <a:pt x="16" y="9"/>
                  </a:cubicBezTo>
                  <a:cubicBezTo>
                    <a:pt x="19" y="9"/>
                    <a:pt x="22" y="12"/>
                    <a:pt x="22" y="16"/>
                  </a:cubicBezTo>
                  <a:cubicBezTo>
                    <a:pt x="22" y="20"/>
                    <a:pt x="19" y="23"/>
                    <a:pt x="16" y="23"/>
                  </a:cubicBezTo>
                </a:path>
              </a:pathLst>
            </a:custGeom>
            <a:solidFill>
              <a:srgbClr val="7FBB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</p:grpSp>
      <p:grpSp>
        <p:nvGrpSpPr>
          <p:cNvPr id="98" name="Group 97"/>
          <p:cNvGrpSpPr/>
          <p:nvPr userDrawn="1"/>
        </p:nvGrpSpPr>
        <p:grpSpPr>
          <a:xfrm>
            <a:off x="18482541" y="1919187"/>
            <a:ext cx="1461360" cy="1486471"/>
            <a:chOff x="18853150" y="1957388"/>
            <a:chExt cx="1490663" cy="1516063"/>
          </a:xfrm>
        </p:grpSpPr>
        <p:sp>
          <p:nvSpPr>
            <p:cNvPr id="58" name="Freeform 51"/>
            <p:cNvSpPr>
              <a:spLocks noEditPoints="1"/>
            </p:cNvSpPr>
            <p:nvPr userDrawn="1"/>
          </p:nvSpPr>
          <p:spPr bwMode="auto">
            <a:xfrm>
              <a:off x="18875375" y="2527300"/>
              <a:ext cx="1468438" cy="909638"/>
            </a:xfrm>
            <a:custGeom>
              <a:avLst/>
              <a:gdLst>
                <a:gd name="T0" fmla="*/ 475 w 529"/>
                <a:gd name="T1" fmla="*/ 128 h 328"/>
                <a:gd name="T2" fmla="*/ 449 w 529"/>
                <a:gd name="T3" fmla="*/ 95 h 328"/>
                <a:gd name="T4" fmla="*/ 400 w 529"/>
                <a:gd name="T5" fmla="*/ 48 h 328"/>
                <a:gd name="T6" fmla="*/ 377 w 529"/>
                <a:gd name="T7" fmla="*/ 1 h 328"/>
                <a:gd name="T8" fmla="*/ 328 w 529"/>
                <a:gd name="T9" fmla="*/ 43 h 328"/>
                <a:gd name="T10" fmla="*/ 305 w 529"/>
                <a:gd name="T11" fmla="*/ 82 h 328"/>
                <a:gd name="T12" fmla="*/ 220 w 529"/>
                <a:gd name="T13" fmla="*/ 82 h 328"/>
                <a:gd name="T14" fmla="*/ 216 w 529"/>
                <a:gd name="T15" fmla="*/ 41 h 328"/>
                <a:gd name="T16" fmla="*/ 203 w 529"/>
                <a:gd name="T17" fmla="*/ 89 h 328"/>
                <a:gd name="T18" fmla="*/ 141 w 529"/>
                <a:gd name="T19" fmla="*/ 126 h 328"/>
                <a:gd name="T20" fmla="*/ 71 w 529"/>
                <a:gd name="T21" fmla="*/ 162 h 328"/>
                <a:gd name="T22" fmla="*/ 86 w 529"/>
                <a:gd name="T23" fmla="*/ 236 h 328"/>
                <a:gd name="T24" fmla="*/ 18 w 529"/>
                <a:gd name="T25" fmla="*/ 317 h 328"/>
                <a:gd name="T26" fmla="*/ 105 w 529"/>
                <a:gd name="T27" fmla="*/ 294 h 328"/>
                <a:gd name="T28" fmla="*/ 192 w 529"/>
                <a:gd name="T29" fmla="*/ 229 h 328"/>
                <a:gd name="T30" fmla="*/ 274 w 529"/>
                <a:gd name="T31" fmla="*/ 304 h 328"/>
                <a:gd name="T32" fmla="*/ 250 w 529"/>
                <a:gd name="T33" fmla="*/ 205 h 328"/>
                <a:gd name="T34" fmla="*/ 310 w 529"/>
                <a:gd name="T35" fmla="*/ 259 h 328"/>
                <a:gd name="T36" fmla="*/ 344 w 529"/>
                <a:gd name="T37" fmla="*/ 311 h 328"/>
                <a:gd name="T38" fmla="*/ 357 w 529"/>
                <a:gd name="T39" fmla="*/ 267 h 328"/>
                <a:gd name="T40" fmla="*/ 395 w 529"/>
                <a:gd name="T41" fmla="*/ 242 h 328"/>
                <a:gd name="T42" fmla="*/ 461 w 529"/>
                <a:gd name="T43" fmla="*/ 199 h 328"/>
                <a:gd name="T44" fmla="*/ 507 w 529"/>
                <a:gd name="T45" fmla="*/ 185 h 328"/>
                <a:gd name="T46" fmla="*/ 343 w 529"/>
                <a:gd name="T47" fmla="*/ 151 h 328"/>
                <a:gd name="T48" fmla="*/ 342 w 529"/>
                <a:gd name="T49" fmla="*/ 224 h 328"/>
                <a:gd name="T50" fmla="*/ 341 w 529"/>
                <a:gd name="T51" fmla="*/ 221 h 328"/>
                <a:gd name="T52" fmla="*/ 326 w 529"/>
                <a:gd name="T53" fmla="*/ 196 h 328"/>
                <a:gd name="T54" fmla="*/ 345 w 529"/>
                <a:gd name="T55" fmla="*/ 172 h 328"/>
                <a:gd name="T56" fmla="*/ 352 w 529"/>
                <a:gd name="T57" fmla="*/ 122 h 328"/>
                <a:gd name="T58" fmla="*/ 352 w 529"/>
                <a:gd name="T59" fmla="*/ 118 h 328"/>
                <a:gd name="T60" fmla="*/ 383 w 529"/>
                <a:gd name="T61" fmla="*/ 170 h 328"/>
                <a:gd name="T62" fmla="*/ 393 w 529"/>
                <a:gd name="T63" fmla="*/ 166 h 328"/>
                <a:gd name="T64" fmla="*/ 346 w 529"/>
                <a:gd name="T65" fmla="*/ 83 h 328"/>
                <a:gd name="T66" fmla="*/ 340 w 529"/>
                <a:gd name="T67" fmla="*/ 168 h 328"/>
                <a:gd name="T68" fmla="*/ 277 w 529"/>
                <a:gd name="T69" fmla="*/ 189 h 328"/>
                <a:gd name="T70" fmla="*/ 279 w 529"/>
                <a:gd name="T71" fmla="*/ 193 h 328"/>
                <a:gd name="T72" fmla="*/ 249 w 529"/>
                <a:gd name="T73" fmla="*/ 166 h 328"/>
                <a:gd name="T74" fmla="*/ 277 w 529"/>
                <a:gd name="T75" fmla="*/ 194 h 328"/>
                <a:gd name="T76" fmla="*/ 274 w 529"/>
                <a:gd name="T77" fmla="*/ 196 h 328"/>
                <a:gd name="T78" fmla="*/ 308 w 529"/>
                <a:gd name="T79" fmla="*/ 215 h 328"/>
                <a:gd name="T80" fmla="*/ 308 w 529"/>
                <a:gd name="T81" fmla="*/ 231 h 328"/>
                <a:gd name="T82" fmla="*/ 309 w 529"/>
                <a:gd name="T83" fmla="*/ 225 h 328"/>
                <a:gd name="T84" fmla="*/ 309 w 529"/>
                <a:gd name="T85" fmla="*/ 219 h 328"/>
                <a:gd name="T86" fmla="*/ 318 w 529"/>
                <a:gd name="T87" fmla="*/ 248 h 328"/>
                <a:gd name="T88" fmla="*/ 383 w 529"/>
                <a:gd name="T89" fmla="*/ 255 h 328"/>
                <a:gd name="T90" fmla="*/ 403 w 529"/>
                <a:gd name="T91" fmla="*/ 207 h 328"/>
                <a:gd name="T92" fmla="*/ 408 w 529"/>
                <a:gd name="T93" fmla="*/ 199 h 328"/>
                <a:gd name="T94" fmla="*/ 404 w 529"/>
                <a:gd name="T95" fmla="*/ 206 h 328"/>
                <a:gd name="T96" fmla="*/ 303 w 529"/>
                <a:gd name="T97" fmla="*/ 152 h 328"/>
                <a:gd name="T98" fmla="*/ 265 w 529"/>
                <a:gd name="T99" fmla="*/ 126 h 328"/>
                <a:gd name="T100" fmla="*/ 210 w 529"/>
                <a:gd name="T101" fmla="*/ 180 h 328"/>
                <a:gd name="T102" fmla="*/ 187 w 529"/>
                <a:gd name="T103" fmla="*/ 174 h 328"/>
                <a:gd name="T104" fmla="*/ 176 w 529"/>
                <a:gd name="T105" fmla="*/ 154 h 328"/>
                <a:gd name="T106" fmla="*/ 182 w 529"/>
                <a:gd name="T107" fmla="*/ 208 h 328"/>
                <a:gd name="T108" fmla="*/ 171 w 529"/>
                <a:gd name="T109" fmla="*/ 126 h 328"/>
                <a:gd name="T110" fmla="*/ 219 w 529"/>
                <a:gd name="T111" fmla="*/ 189 h 328"/>
                <a:gd name="T112" fmla="*/ 315 w 529"/>
                <a:gd name="T113" fmla="*/ 246 h 328"/>
                <a:gd name="T114" fmla="*/ 332 w 529"/>
                <a:gd name="T115" fmla="*/ 26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29" h="328">
                  <a:moveTo>
                    <a:pt x="525" y="158"/>
                  </a:moveTo>
                  <a:cubicBezTo>
                    <a:pt x="525" y="157"/>
                    <a:pt x="529" y="155"/>
                    <a:pt x="529" y="153"/>
                  </a:cubicBezTo>
                  <a:cubicBezTo>
                    <a:pt x="528" y="152"/>
                    <a:pt x="525" y="151"/>
                    <a:pt x="522" y="150"/>
                  </a:cubicBezTo>
                  <a:cubicBezTo>
                    <a:pt x="519" y="148"/>
                    <a:pt x="516" y="149"/>
                    <a:pt x="513" y="147"/>
                  </a:cubicBezTo>
                  <a:cubicBezTo>
                    <a:pt x="511" y="146"/>
                    <a:pt x="505" y="147"/>
                    <a:pt x="505" y="146"/>
                  </a:cubicBezTo>
                  <a:cubicBezTo>
                    <a:pt x="505" y="145"/>
                    <a:pt x="501" y="142"/>
                    <a:pt x="500" y="140"/>
                  </a:cubicBezTo>
                  <a:cubicBezTo>
                    <a:pt x="499" y="139"/>
                    <a:pt x="496" y="140"/>
                    <a:pt x="494" y="141"/>
                  </a:cubicBezTo>
                  <a:cubicBezTo>
                    <a:pt x="492" y="142"/>
                    <a:pt x="490" y="142"/>
                    <a:pt x="489" y="141"/>
                  </a:cubicBezTo>
                  <a:cubicBezTo>
                    <a:pt x="487" y="140"/>
                    <a:pt x="485" y="138"/>
                    <a:pt x="483" y="139"/>
                  </a:cubicBezTo>
                  <a:cubicBezTo>
                    <a:pt x="482" y="140"/>
                    <a:pt x="479" y="139"/>
                    <a:pt x="479" y="137"/>
                  </a:cubicBezTo>
                  <a:cubicBezTo>
                    <a:pt x="480" y="134"/>
                    <a:pt x="476" y="129"/>
                    <a:pt x="475" y="128"/>
                  </a:cubicBezTo>
                  <a:cubicBezTo>
                    <a:pt x="473" y="128"/>
                    <a:pt x="468" y="129"/>
                    <a:pt x="467" y="126"/>
                  </a:cubicBezTo>
                  <a:cubicBezTo>
                    <a:pt x="466" y="124"/>
                    <a:pt x="463" y="122"/>
                    <a:pt x="464" y="121"/>
                  </a:cubicBezTo>
                  <a:cubicBezTo>
                    <a:pt x="465" y="119"/>
                    <a:pt x="464" y="114"/>
                    <a:pt x="463" y="113"/>
                  </a:cubicBezTo>
                  <a:cubicBezTo>
                    <a:pt x="462" y="111"/>
                    <a:pt x="456" y="111"/>
                    <a:pt x="454" y="112"/>
                  </a:cubicBezTo>
                  <a:cubicBezTo>
                    <a:pt x="453" y="112"/>
                    <a:pt x="449" y="111"/>
                    <a:pt x="447" y="112"/>
                  </a:cubicBezTo>
                  <a:cubicBezTo>
                    <a:pt x="445" y="113"/>
                    <a:pt x="444" y="114"/>
                    <a:pt x="442" y="114"/>
                  </a:cubicBezTo>
                  <a:cubicBezTo>
                    <a:pt x="441" y="114"/>
                    <a:pt x="440" y="114"/>
                    <a:pt x="439" y="113"/>
                  </a:cubicBezTo>
                  <a:cubicBezTo>
                    <a:pt x="439" y="112"/>
                    <a:pt x="438" y="111"/>
                    <a:pt x="438" y="109"/>
                  </a:cubicBezTo>
                  <a:cubicBezTo>
                    <a:pt x="436" y="104"/>
                    <a:pt x="435" y="100"/>
                    <a:pt x="436" y="99"/>
                  </a:cubicBezTo>
                  <a:cubicBezTo>
                    <a:pt x="437" y="97"/>
                    <a:pt x="441" y="101"/>
                    <a:pt x="444" y="100"/>
                  </a:cubicBezTo>
                  <a:cubicBezTo>
                    <a:pt x="446" y="99"/>
                    <a:pt x="449" y="97"/>
                    <a:pt x="449" y="95"/>
                  </a:cubicBezTo>
                  <a:cubicBezTo>
                    <a:pt x="449" y="93"/>
                    <a:pt x="445" y="90"/>
                    <a:pt x="443" y="90"/>
                  </a:cubicBezTo>
                  <a:cubicBezTo>
                    <a:pt x="441" y="89"/>
                    <a:pt x="440" y="85"/>
                    <a:pt x="437" y="84"/>
                  </a:cubicBezTo>
                  <a:cubicBezTo>
                    <a:pt x="434" y="82"/>
                    <a:pt x="435" y="79"/>
                    <a:pt x="432" y="77"/>
                  </a:cubicBezTo>
                  <a:cubicBezTo>
                    <a:pt x="429" y="75"/>
                    <a:pt x="431" y="72"/>
                    <a:pt x="431" y="69"/>
                  </a:cubicBezTo>
                  <a:cubicBezTo>
                    <a:pt x="431" y="67"/>
                    <a:pt x="431" y="63"/>
                    <a:pt x="430" y="62"/>
                  </a:cubicBezTo>
                  <a:cubicBezTo>
                    <a:pt x="428" y="61"/>
                    <a:pt x="422" y="58"/>
                    <a:pt x="420" y="59"/>
                  </a:cubicBezTo>
                  <a:cubicBezTo>
                    <a:pt x="417" y="60"/>
                    <a:pt x="415" y="61"/>
                    <a:pt x="414" y="59"/>
                  </a:cubicBezTo>
                  <a:cubicBezTo>
                    <a:pt x="413" y="57"/>
                    <a:pt x="411" y="56"/>
                    <a:pt x="409" y="57"/>
                  </a:cubicBezTo>
                  <a:cubicBezTo>
                    <a:pt x="406" y="57"/>
                    <a:pt x="404" y="56"/>
                    <a:pt x="403" y="55"/>
                  </a:cubicBezTo>
                  <a:cubicBezTo>
                    <a:pt x="403" y="55"/>
                    <a:pt x="403" y="54"/>
                    <a:pt x="402" y="54"/>
                  </a:cubicBezTo>
                  <a:cubicBezTo>
                    <a:pt x="402" y="52"/>
                    <a:pt x="402" y="49"/>
                    <a:pt x="400" y="48"/>
                  </a:cubicBezTo>
                  <a:cubicBezTo>
                    <a:pt x="399" y="46"/>
                    <a:pt x="396" y="43"/>
                    <a:pt x="397" y="41"/>
                  </a:cubicBezTo>
                  <a:cubicBezTo>
                    <a:pt x="398" y="40"/>
                    <a:pt x="398" y="37"/>
                    <a:pt x="396" y="36"/>
                  </a:cubicBezTo>
                  <a:cubicBezTo>
                    <a:pt x="395" y="35"/>
                    <a:pt x="394" y="34"/>
                    <a:pt x="394" y="33"/>
                  </a:cubicBezTo>
                  <a:cubicBezTo>
                    <a:pt x="393" y="32"/>
                    <a:pt x="393" y="31"/>
                    <a:pt x="394" y="30"/>
                  </a:cubicBezTo>
                  <a:cubicBezTo>
                    <a:pt x="396" y="29"/>
                    <a:pt x="399" y="29"/>
                    <a:pt x="397" y="26"/>
                  </a:cubicBezTo>
                  <a:cubicBezTo>
                    <a:pt x="395" y="24"/>
                    <a:pt x="395" y="23"/>
                    <a:pt x="395" y="21"/>
                  </a:cubicBezTo>
                  <a:cubicBezTo>
                    <a:pt x="395" y="18"/>
                    <a:pt x="394" y="16"/>
                    <a:pt x="394" y="14"/>
                  </a:cubicBezTo>
                  <a:cubicBezTo>
                    <a:pt x="394" y="13"/>
                    <a:pt x="396" y="12"/>
                    <a:pt x="398" y="9"/>
                  </a:cubicBezTo>
                  <a:cubicBezTo>
                    <a:pt x="399" y="6"/>
                    <a:pt x="402" y="6"/>
                    <a:pt x="400" y="2"/>
                  </a:cubicBezTo>
                  <a:cubicBezTo>
                    <a:pt x="399" y="2"/>
                    <a:pt x="399" y="3"/>
                    <a:pt x="397" y="3"/>
                  </a:cubicBezTo>
                  <a:cubicBezTo>
                    <a:pt x="393" y="4"/>
                    <a:pt x="383" y="0"/>
                    <a:pt x="377" y="1"/>
                  </a:cubicBezTo>
                  <a:cubicBezTo>
                    <a:pt x="372" y="2"/>
                    <a:pt x="360" y="2"/>
                    <a:pt x="357" y="5"/>
                  </a:cubicBezTo>
                  <a:cubicBezTo>
                    <a:pt x="355" y="8"/>
                    <a:pt x="348" y="9"/>
                    <a:pt x="351" y="11"/>
                  </a:cubicBezTo>
                  <a:cubicBezTo>
                    <a:pt x="354" y="14"/>
                    <a:pt x="351" y="15"/>
                    <a:pt x="353" y="18"/>
                  </a:cubicBezTo>
                  <a:cubicBezTo>
                    <a:pt x="355" y="21"/>
                    <a:pt x="356" y="22"/>
                    <a:pt x="359" y="22"/>
                  </a:cubicBezTo>
                  <a:cubicBezTo>
                    <a:pt x="362" y="21"/>
                    <a:pt x="365" y="23"/>
                    <a:pt x="362" y="26"/>
                  </a:cubicBezTo>
                  <a:cubicBezTo>
                    <a:pt x="362" y="26"/>
                    <a:pt x="361" y="26"/>
                    <a:pt x="361" y="26"/>
                  </a:cubicBezTo>
                  <a:cubicBezTo>
                    <a:pt x="359" y="29"/>
                    <a:pt x="361" y="32"/>
                    <a:pt x="360" y="37"/>
                  </a:cubicBezTo>
                  <a:cubicBezTo>
                    <a:pt x="360" y="42"/>
                    <a:pt x="355" y="41"/>
                    <a:pt x="352" y="41"/>
                  </a:cubicBezTo>
                  <a:cubicBezTo>
                    <a:pt x="349" y="41"/>
                    <a:pt x="344" y="32"/>
                    <a:pt x="342" y="30"/>
                  </a:cubicBezTo>
                  <a:cubicBezTo>
                    <a:pt x="341" y="28"/>
                    <a:pt x="336" y="32"/>
                    <a:pt x="332" y="34"/>
                  </a:cubicBezTo>
                  <a:cubicBezTo>
                    <a:pt x="328" y="37"/>
                    <a:pt x="330" y="41"/>
                    <a:pt x="328" y="43"/>
                  </a:cubicBezTo>
                  <a:cubicBezTo>
                    <a:pt x="325" y="45"/>
                    <a:pt x="324" y="48"/>
                    <a:pt x="326" y="53"/>
                  </a:cubicBezTo>
                  <a:cubicBezTo>
                    <a:pt x="326" y="53"/>
                    <a:pt x="326" y="53"/>
                    <a:pt x="326" y="54"/>
                  </a:cubicBezTo>
                  <a:cubicBezTo>
                    <a:pt x="329" y="58"/>
                    <a:pt x="328" y="62"/>
                    <a:pt x="325" y="65"/>
                  </a:cubicBezTo>
                  <a:cubicBezTo>
                    <a:pt x="324" y="67"/>
                    <a:pt x="325" y="67"/>
                    <a:pt x="326" y="68"/>
                  </a:cubicBezTo>
                  <a:cubicBezTo>
                    <a:pt x="329" y="68"/>
                    <a:pt x="331" y="67"/>
                    <a:pt x="332" y="69"/>
                  </a:cubicBezTo>
                  <a:cubicBezTo>
                    <a:pt x="334" y="70"/>
                    <a:pt x="337" y="72"/>
                    <a:pt x="339" y="71"/>
                  </a:cubicBezTo>
                  <a:cubicBezTo>
                    <a:pt x="340" y="70"/>
                    <a:pt x="345" y="73"/>
                    <a:pt x="345" y="75"/>
                  </a:cubicBezTo>
                  <a:cubicBezTo>
                    <a:pt x="345" y="76"/>
                    <a:pt x="344" y="80"/>
                    <a:pt x="344" y="82"/>
                  </a:cubicBezTo>
                  <a:cubicBezTo>
                    <a:pt x="337" y="83"/>
                    <a:pt x="318" y="81"/>
                    <a:pt x="317" y="81"/>
                  </a:cubicBezTo>
                  <a:cubicBezTo>
                    <a:pt x="316" y="80"/>
                    <a:pt x="313" y="79"/>
                    <a:pt x="311" y="79"/>
                  </a:cubicBezTo>
                  <a:cubicBezTo>
                    <a:pt x="310" y="80"/>
                    <a:pt x="308" y="82"/>
                    <a:pt x="305" y="82"/>
                  </a:cubicBezTo>
                  <a:cubicBezTo>
                    <a:pt x="301" y="82"/>
                    <a:pt x="300" y="77"/>
                    <a:pt x="300" y="75"/>
                  </a:cubicBezTo>
                  <a:cubicBezTo>
                    <a:pt x="300" y="73"/>
                    <a:pt x="282" y="77"/>
                    <a:pt x="277" y="82"/>
                  </a:cubicBezTo>
                  <a:cubicBezTo>
                    <a:pt x="272" y="86"/>
                    <a:pt x="261" y="85"/>
                    <a:pt x="260" y="87"/>
                  </a:cubicBezTo>
                  <a:cubicBezTo>
                    <a:pt x="260" y="89"/>
                    <a:pt x="258" y="90"/>
                    <a:pt x="257" y="90"/>
                  </a:cubicBezTo>
                  <a:cubicBezTo>
                    <a:pt x="257" y="89"/>
                    <a:pt x="257" y="89"/>
                    <a:pt x="256" y="88"/>
                  </a:cubicBezTo>
                  <a:cubicBezTo>
                    <a:pt x="256" y="86"/>
                    <a:pt x="254" y="85"/>
                    <a:pt x="250" y="85"/>
                  </a:cubicBezTo>
                  <a:cubicBezTo>
                    <a:pt x="246" y="85"/>
                    <a:pt x="253" y="81"/>
                    <a:pt x="251" y="79"/>
                  </a:cubicBezTo>
                  <a:cubicBezTo>
                    <a:pt x="249" y="77"/>
                    <a:pt x="245" y="83"/>
                    <a:pt x="242" y="81"/>
                  </a:cubicBezTo>
                  <a:cubicBezTo>
                    <a:pt x="238" y="80"/>
                    <a:pt x="233" y="86"/>
                    <a:pt x="230" y="88"/>
                  </a:cubicBezTo>
                  <a:cubicBezTo>
                    <a:pt x="226" y="91"/>
                    <a:pt x="222" y="88"/>
                    <a:pt x="224" y="84"/>
                  </a:cubicBezTo>
                  <a:cubicBezTo>
                    <a:pt x="227" y="80"/>
                    <a:pt x="224" y="81"/>
                    <a:pt x="220" y="82"/>
                  </a:cubicBezTo>
                  <a:cubicBezTo>
                    <a:pt x="216" y="84"/>
                    <a:pt x="212" y="82"/>
                    <a:pt x="212" y="78"/>
                  </a:cubicBezTo>
                  <a:cubicBezTo>
                    <a:pt x="212" y="78"/>
                    <a:pt x="212" y="77"/>
                    <a:pt x="212" y="76"/>
                  </a:cubicBezTo>
                  <a:cubicBezTo>
                    <a:pt x="210" y="74"/>
                    <a:pt x="207" y="72"/>
                    <a:pt x="207" y="70"/>
                  </a:cubicBezTo>
                  <a:cubicBezTo>
                    <a:pt x="208" y="68"/>
                    <a:pt x="211" y="69"/>
                    <a:pt x="213" y="71"/>
                  </a:cubicBezTo>
                  <a:cubicBezTo>
                    <a:pt x="215" y="73"/>
                    <a:pt x="220" y="74"/>
                    <a:pt x="221" y="71"/>
                  </a:cubicBezTo>
                  <a:cubicBezTo>
                    <a:pt x="221" y="70"/>
                    <a:pt x="220" y="63"/>
                    <a:pt x="217" y="65"/>
                  </a:cubicBezTo>
                  <a:cubicBezTo>
                    <a:pt x="214" y="66"/>
                    <a:pt x="213" y="65"/>
                    <a:pt x="212" y="64"/>
                  </a:cubicBezTo>
                  <a:cubicBezTo>
                    <a:pt x="211" y="62"/>
                    <a:pt x="214" y="60"/>
                    <a:pt x="215" y="57"/>
                  </a:cubicBezTo>
                  <a:cubicBezTo>
                    <a:pt x="216" y="55"/>
                    <a:pt x="221" y="56"/>
                    <a:pt x="222" y="54"/>
                  </a:cubicBezTo>
                  <a:cubicBezTo>
                    <a:pt x="222" y="52"/>
                    <a:pt x="218" y="49"/>
                    <a:pt x="217" y="49"/>
                  </a:cubicBezTo>
                  <a:cubicBezTo>
                    <a:pt x="215" y="48"/>
                    <a:pt x="214" y="43"/>
                    <a:pt x="216" y="41"/>
                  </a:cubicBezTo>
                  <a:cubicBezTo>
                    <a:pt x="218" y="40"/>
                    <a:pt x="219" y="34"/>
                    <a:pt x="217" y="32"/>
                  </a:cubicBezTo>
                  <a:cubicBezTo>
                    <a:pt x="216" y="30"/>
                    <a:pt x="210" y="32"/>
                    <a:pt x="210" y="36"/>
                  </a:cubicBezTo>
                  <a:cubicBezTo>
                    <a:pt x="209" y="41"/>
                    <a:pt x="205" y="39"/>
                    <a:pt x="203" y="40"/>
                  </a:cubicBezTo>
                  <a:cubicBezTo>
                    <a:pt x="202" y="41"/>
                    <a:pt x="206" y="42"/>
                    <a:pt x="204" y="44"/>
                  </a:cubicBezTo>
                  <a:cubicBezTo>
                    <a:pt x="202" y="46"/>
                    <a:pt x="201" y="41"/>
                    <a:pt x="198" y="41"/>
                  </a:cubicBezTo>
                  <a:cubicBezTo>
                    <a:pt x="194" y="41"/>
                    <a:pt x="194" y="46"/>
                    <a:pt x="192" y="49"/>
                  </a:cubicBezTo>
                  <a:cubicBezTo>
                    <a:pt x="191" y="52"/>
                    <a:pt x="192" y="57"/>
                    <a:pt x="192" y="61"/>
                  </a:cubicBezTo>
                  <a:cubicBezTo>
                    <a:pt x="193" y="65"/>
                    <a:pt x="198" y="67"/>
                    <a:pt x="196" y="70"/>
                  </a:cubicBezTo>
                  <a:cubicBezTo>
                    <a:pt x="196" y="72"/>
                    <a:pt x="197" y="73"/>
                    <a:pt x="198" y="75"/>
                  </a:cubicBezTo>
                  <a:cubicBezTo>
                    <a:pt x="199" y="77"/>
                    <a:pt x="201" y="79"/>
                    <a:pt x="200" y="80"/>
                  </a:cubicBezTo>
                  <a:cubicBezTo>
                    <a:pt x="198" y="83"/>
                    <a:pt x="201" y="85"/>
                    <a:pt x="203" y="89"/>
                  </a:cubicBezTo>
                  <a:cubicBezTo>
                    <a:pt x="205" y="93"/>
                    <a:pt x="198" y="91"/>
                    <a:pt x="198" y="94"/>
                  </a:cubicBezTo>
                  <a:cubicBezTo>
                    <a:pt x="198" y="96"/>
                    <a:pt x="192" y="93"/>
                    <a:pt x="190" y="92"/>
                  </a:cubicBezTo>
                  <a:cubicBezTo>
                    <a:pt x="188" y="92"/>
                    <a:pt x="182" y="92"/>
                    <a:pt x="182" y="94"/>
                  </a:cubicBezTo>
                  <a:cubicBezTo>
                    <a:pt x="182" y="94"/>
                    <a:pt x="182" y="95"/>
                    <a:pt x="182" y="96"/>
                  </a:cubicBezTo>
                  <a:cubicBezTo>
                    <a:pt x="181" y="97"/>
                    <a:pt x="181" y="98"/>
                    <a:pt x="179" y="97"/>
                  </a:cubicBezTo>
                  <a:cubicBezTo>
                    <a:pt x="177" y="96"/>
                    <a:pt x="173" y="96"/>
                    <a:pt x="168" y="97"/>
                  </a:cubicBezTo>
                  <a:cubicBezTo>
                    <a:pt x="164" y="98"/>
                    <a:pt x="162" y="103"/>
                    <a:pt x="164" y="105"/>
                  </a:cubicBezTo>
                  <a:cubicBezTo>
                    <a:pt x="166" y="107"/>
                    <a:pt x="159" y="108"/>
                    <a:pt x="159" y="105"/>
                  </a:cubicBezTo>
                  <a:cubicBezTo>
                    <a:pt x="159" y="103"/>
                    <a:pt x="154" y="104"/>
                    <a:pt x="154" y="108"/>
                  </a:cubicBezTo>
                  <a:cubicBezTo>
                    <a:pt x="154" y="111"/>
                    <a:pt x="149" y="112"/>
                    <a:pt x="149" y="116"/>
                  </a:cubicBezTo>
                  <a:cubicBezTo>
                    <a:pt x="150" y="120"/>
                    <a:pt x="144" y="124"/>
                    <a:pt x="141" y="126"/>
                  </a:cubicBezTo>
                  <a:cubicBezTo>
                    <a:pt x="140" y="127"/>
                    <a:pt x="140" y="127"/>
                    <a:pt x="139" y="127"/>
                  </a:cubicBezTo>
                  <a:cubicBezTo>
                    <a:pt x="137" y="129"/>
                    <a:pt x="134" y="130"/>
                    <a:pt x="132" y="130"/>
                  </a:cubicBezTo>
                  <a:cubicBezTo>
                    <a:pt x="131" y="130"/>
                    <a:pt x="130" y="131"/>
                    <a:pt x="129" y="131"/>
                  </a:cubicBezTo>
                  <a:cubicBezTo>
                    <a:pt x="126" y="130"/>
                    <a:pt x="122" y="133"/>
                    <a:pt x="123" y="140"/>
                  </a:cubicBezTo>
                  <a:cubicBezTo>
                    <a:pt x="124" y="146"/>
                    <a:pt x="118" y="147"/>
                    <a:pt x="112" y="147"/>
                  </a:cubicBezTo>
                  <a:cubicBezTo>
                    <a:pt x="105" y="148"/>
                    <a:pt x="108" y="153"/>
                    <a:pt x="105" y="155"/>
                  </a:cubicBezTo>
                  <a:cubicBezTo>
                    <a:pt x="102" y="157"/>
                    <a:pt x="93" y="154"/>
                    <a:pt x="92" y="150"/>
                  </a:cubicBezTo>
                  <a:cubicBezTo>
                    <a:pt x="90" y="147"/>
                    <a:pt x="82" y="150"/>
                    <a:pt x="85" y="154"/>
                  </a:cubicBezTo>
                  <a:cubicBezTo>
                    <a:pt x="89" y="158"/>
                    <a:pt x="89" y="164"/>
                    <a:pt x="87" y="166"/>
                  </a:cubicBezTo>
                  <a:cubicBezTo>
                    <a:pt x="85" y="167"/>
                    <a:pt x="80" y="163"/>
                    <a:pt x="78" y="165"/>
                  </a:cubicBezTo>
                  <a:cubicBezTo>
                    <a:pt x="75" y="167"/>
                    <a:pt x="75" y="163"/>
                    <a:pt x="71" y="162"/>
                  </a:cubicBezTo>
                  <a:cubicBezTo>
                    <a:pt x="68" y="161"/>
                    <a:pt x="66" y="164"/>
                    <a:pt x="61" y="163"/>
                  </a:cubicBezTo>
                  <a:cubicBezTo>
                    <a:pt x="55" y="163"/>
                    <a:pt x="52" y="166"/>
                    <a:pt x="54" y="168"/>
                  </a:cubicBezTo>
                  <a:cubicBezTo>
                    <a:pt x="56" y="170"/>
                    <a:pt x="54" y="173"/>
                    <a:pt x="55" y="175"/>
                  </a:cubicBezTo>
                  <a:cubicBezTo>
                    <a:pt x="57" y="177"/>
                    <a:pt x="64" y="176"/>
                    <a:pt x="69" y="179"/>
                  </a:cubicBezTo>
                  <a:cubicBezTo>
                    <a:pt x="75" y="182"/>
                    <a:pt x="76" y="180"/>
                    <a:pt x="79" y="182"/>
                  </a:cubicBezTo>
                  <a:cubicBezTo>
                    <a:pt x="81" y="184"/>
                    <a:pt x="82" y="183"/>
                    <a:pt x="82" y="187"/>
                  </a:cubicBezTo>
                  <a:cubicBezTo>
                    <a:pt x="82" y="191"/>
                    <a:pt x="85" y="194"/>
                    <a:pt x="91" y="196"/>
                  </a:cubicBezTo>
                  <a:cubicBezTo>
                    <a:pt x="96" y="197"/>
                    <a:pt x="92" y="201"/>
                    <a:pt x="93" y="204"/>
                  </a:cubicBezTo>
                  <a:cubicBezTo>
                    <a:pt x="95" y="208"/>
                    <a:pt x="91" y="213"/>
                    <a:pt x="92" y="217"/>
                  </a:cubicBezTo>
                  <a:cubicBezTo>
                    <a:pt x="93" y="221"/>
                    <a:pt x="89" y="235"/>
                    <a:pt x="87" y="236"/>
                  </a:cubicBezTo>
                  <a:cubicBezTo>
                    <a:pt x="87" y="236"/>
                    <a:pt x="86" y="236"/>
                    <a:pt x="86" y="236"/>
                  </a:cubicBezTo>
                  <a:cubicBezTo>
                    <a:pt x="83" y="237"/>
                    <a:pt x="74" y="234"/>
                    <a:pt x="68" y="234"/>
                  </a:cubicBezTo>
                  <a:cubicBezTo>
                    <a:pt x="61" y="235"/>
                    <a:pt x="41" y="233"/>
                    <a:pt x="33" y="234"/>
                  </a:cubicBezTo>
                  <a:cubicBezTo>
                    <a:pt x="24" y="235"/>
                    <a:pt x="24" y="231"/>
                    <a:pt x="20" y="231"/>
                  </a:cubicBezTo>
                  <a:cubicBezTo>
                    <a:pt x="15" y="231"/>
                    <a:pt x="17" y="236"/>
                    <a:pt x="11" y="236"/>
                  </a:cubicBezTo>
                  <a:cubicBezTo>
                    <a:pt x="4" y="236"/>
                    <a:pt x="4" y="240"/>
                    <a:pt x="8" y="244"/>
                  </a:cubicBezTo>
                  <a:cubicBezTo>
                    <a:pt x="11" y="246"/>
                    <a:pt x="11" y="250"/>
                    <a:pt x="10" y="254"/>
                  </a:cubicBezTo>
                  <a:cubicBezTo>
                    <a:pt x="10" y="257"/>
                    <a:pt x="10" y="260"/>
                    <a:pt x="11" y="262"/>
                  </a:cubicBezTo>
                  <a:cubicBezTo>
                    <a:pt x="13" y="265"/>
                    <a:pt x="8" y="282"/>
                    <a:pt x="4" y="287"/>
                  </a:cubicBezTo>
                  <a:cubicBezTo>
                    <a:pt x="0" y="292"/>
                    <a:pt x="4" y="293"/>
                    <a:pt x="8" y="296"/>
                  </a:cubicBezTo>
                  <a:cubicBezTo>
                    <a:pt x="12" y="300"/>
                    <a:pt x="9" y="312"/>
                    <a:pt x="9" y="315"/>
                  </a:cubicBezTo>
                  <a:cubicBezTo>
                    <a:pt x="9" y="317"/>
                    <a:pt x="13" y="317"/>
                    <a:pt x="18" y="317"/>
                  </a:cubicBezTo>
                  <a:cubicBezTo>
                    <a:pt x="20" y="317"/>
                    <a:pt x="23" y="316"/>
                    <a:pt x="26" y="315"/>
                  </a:cubicBezTo>
                  <a:cubicBezTo>
                    <a:pt x="28" y="315"/>
                    <a:pt x="30" y="315"/>
                    <a:pt x="32" y="315"/>
                  </a:cubicBezTo>
                  <a:cubicBezTo>
                    <a:pt x="36" y="317"/>
                    <a:pt x="39" y="328"/>
                    <a:pt x="45" y="328"/>
                  </a:cubicBezTo>
                  <a:cubicBezTo>
                    <a:pt x="47" y="327"/>
                    <a:pt x="46" y="326"/>
                    <a:pt x="47" y="324"/>
                  </a:cubicBezTo>
                  <a:cubicBezTo>
                    <a:pt x="49" y="323"/>
                    <a:pt x="51" y="324"/>
                    <a:pt x="54" y="324"/>
                  </a:cubicBezTo>
                  <a:cubicBezTo>
                    <a:pt x="56" y="324"/>
                    <a:pt x="57" y="320"/>
                    <a:pt x="63" y="320"/>
                  </a:cubicBezTo>
                  <a:cubicBezTo>
                    <a:pt x="69" y="320"/>
                    <a:pt x="73" y="320"/>
                    <a:pt x="77" y="320"/>
                  </a:cubicBezTo>
                  <a:cubicBezTo>
                    <a:pt x="81" y="320"/>
                    <a:pt x="84" y="319"/>
                    <a:pt x="85" y="316"/>
                  </a:cubicBezTo>
                  <a:cubicBezTo>
                    <a:pt x="86" y="313"/>
                    <a:pt x="89" y="311"/>
                    <a:pt x="93" y="310"/>
                  </a:cubicBezTo>
                  <a:cubicBezTo>
                    <a:pt x="97" y="310"/>
                    <a:pt x="97" y="305"/>
                    <a:pt x="97" y="303"/>
                  </a:cubicBezTo>
                  <a:cubicBezTo>
                    <a:pt x="97" y="300"/>
                    <a:pt x="104" y="296"/>
                    <a:pt x="105" y="294"/>
                  </a:cubicBezTo>
                  <a:cubicBezTo>
                    <a:pt x="105" y="293"/>
                    <a:pt x="101" y="285"/>
                    <a:pt x="105" y="279"/>
                  </a:cubicBezTo>
                  <a:cubicBezTo>
                    <a:pt x="109" y="272"/>
                    <a:pt x="114" y="272"/>
                    <a:pt x="114" y="268"/>
                  </a:cubicBezTo>
                  <a:cubicBezTo>
                    <a:pt x="114" y="265"/>
                    <a:pt x="118" y="264"/>
                    <a:pt x="124" y="263"/>
                  </a:cubicBezTo>
                  <a:cubicBezTo>
                    <a:pt x="129" y="263"/>
                    <a:pt x="131" y="259"/>
                    <a:pt x="135" y="257"/>
                  </a:cubicBezTo>
                  <a:cubicBezTo>
                    <a:pt x="139" y="255"/>
                    <a:pt x="141" y="253"/>
                    <a:pt x="140" y="248"/>
                  </a:cubicBezTo>
                  <a:cubicBezTo>
                    <a:pt x="140" y="247"/>
                    <a:pt x="139" y="246"/>
                    <a:pt x="139" y="245"/>
                  </a:cubicBezTo>
                  <a:cubicBezTo>
                    <a:pt x="137" y="239"/>
                    <a:pt x="143" y="236"/>
                    <a:pt x="148" y="235"/>
                  </a:cubicBezTo>
                  <a:cubicBezTo>
                    <a:pt x="153" y="234"/>
                    <a:pt x="165" y="237"/>
                    <a:pt x="168" y="239"/>
                  </a:cubicBezTo>
                  <a:cubicBezTo>
                    <a:pt x="171" y="241"/>
                    <a:pt x="175" y="240"/>
                    <a:pt x="180" y="235"/>
                  </a:cubicBezTo>
                  <a:cubicBezTo>
                    <a:pt x="182" y="232"/>
                    <a:pt x="185" y="231"/>
                    <a:pt x="187" y="231"/>
                  </a:cubicBezTo>
                  <a:cubicBezTo>
                    <a:pt x="188" y="230"/>
                    <a:pt x="190" y="230"/>
                    <a:pt x="192" y="229"/>
                  </a:cubicBezTo>
                  <a:cubicBezTo>
                    <a:pt x="195" y="227"/>
                    <a:pt x="194" y="224"/>
                    <a:pt x="199" y="223"/>
                  </a:cubicBezTo>
                  <a:cubicBezTo>
                    <a:pt x="205" y="221"/>
                    <a:pt x="212" y="226"/>
                    <a:pt x="214" y="229"/>
                  </a:cubicBezTo>
                  <a:cubicBezTo>
                    <a:pt x="216" y="232"/>
                    <a:pt x="217" y="233"/>
                    <a:pt x="217" y="235"/>
                  </a:cubicBezTo>
                  <a:cubicBezTo>
                    <a:pt x="218" y="238"/>
                    <a:pt x="220" y="243"/>
                    <a:pt x="228" y="248"/>
                  </a:cubicBezTo>
                  <a:cubicBezTo>
                    <a:pt x="235" y="253"/>
                    <a:pt x="238" y="259"/>
                    <a:pt x="242" y="261"/>
                  </a:cubicBezTo>
                  <a:cubicBezTo>
                    <a:pt x="246" y="263"/>
                    <a:pt x="250" y="262"/>
                    <a:pt x="252" y="265"/>
                  </a:cubicBezTo>
                  <a:cubicBezTo>
                    <a:pt x="255" y="268"/>
                    <a:pt x="258" y="270"/>
                    <a:pt x="262" y="271"/>
                  </a:cubicBezTo>
                  <a:cubicBezTo>
                    <a:pt x="265" y="273"/>
                    <a:pt x="266" y="277"/>
                    <a:pt x="269" y="278"/>
                  </a:cubicBezTo>
                  <a:cubicBezTo>
                    <a:pt x="273" y="278"/>
                    <a:pt x="270" y="281"/>
                    <a:pt x="273" y="284"/>
                  </a:cubicBezTo>
                  <a:cubicBezTo>
                    <a:pt x="275" y="287"/>
                    <a:pt x="276" y="292"/>
                    <a:pt x="273" y="296"/>
                  </a:cubicBezTo>
                  <a:cubicBezTo>
                    <a:pt x="271" y="299"/>
                    <a:pt x="272" y="304"/>
                    <a:pt x="274" y="304"/>
                  </a:cubicBezTo>
                  <a:cubicBezTo>
                    <a:pt x="275" y="304"/>
                    <a:pt x="279" y="298"/>
                    <a:pt x="279" y="295"/>
                  </a:cubicBezTo>
                  <a:cubicBezTo>
                    <a:pt x="279" y="292"/>
                    <a:pt x="283" y="292"/>
                    <a:pt x="285" y="289"/>
                  </a:cubicBezTo>
                  <a:cubicBezTo>
                    <a:pt x="288" y="286"/>
                    <a:pt x="281" y="285"/>
                    <a:pt x="280" y="281"/>
                  </a:cubicBezTo>
                  <a:cubicBezTo>
                    <a:pt x="279" y="276"/>
                    <a:pt x="285" y="272"/>
                    <a:pt x="291" y="276"/>
                  </a:cubicBezTo>
                  <a:cubicBezTo>
                    <a:pt x="296" y="279"/>
                    <a:pt x="298" y="282"/>
                    <a:pt x="299" y="276"/>
                  </a:cubicBezTo>
                  <a:cubicBezTo>
                    <a:pt x="299" y="271"/>
                    <a:pt x="282" y="264"/>
                    <a:pt x="277" y="261"/>
                  </a:cubicBezTo>
                  <a:cubicBezTo>
                    <a:pt x="273" y="259"/>
                    <a:pt x="276" y="255"/>
                    <a:pt x="270" y="255"/>
                  </a:cubicBezTo>
                  <a:cubicBezTo>
                    <a:pt x="263" y="255"/>
                    <a:pt x="255" y="247"/>
                    <a:pt x="253" y="238"/>
                  </a:cubicBezTo>
                  <a:cubicBezTo>
                    <a:pt x="251" y="229"/>
                    <a:pt x="240" y="228"/>
                    <a:pt x="238" y="223"/>
                  </a:cubicBezTo>
                  <a:cubicBezTo>
                    <a:pt x="235" y="217"/>
                    <a:pt x="240" y="217"/>
                    <a:pt x="238" y="212"/>
                  </a:cubicBezTo>
                  <a:cubicBezTo>
                    <a:pt x="236" y="207"/>
                    <a:pt x="246" y="204"/>
                    <a:pt x="250" y="205"/>
                  </a:cubicBezTo>
                  <a:cubicBezTo>
                    <a:pt x="251" y="206"/>
                    <a:pt x="251" y="207"/>
                    <a:pt x="251" y="208"/>
                  </a:cubicBezTo>
                  <a:cubicBezTo>
                    <a:pt x="252" y="210"/>
                    <a:pt x="252" y="213"/>
                    <a:pt x="253" y="213"/>
                  </a:cubicBezTo>
                  <a:cubicBezTo>
                    <a:pt x="256" y="213"/>
                    <a:pt x="261" y="212"/>
                    <a:pt x="262" y="216"/>
                  </a:cubicBezTo>
                  <a:cubicBezTo>
                    <a:pt x="262" y="220"/>
                    <a:pt x="269" y="228"/>
                    <a:pt x="271" y="231"/>
                  </a:cubicBezTo>
                  <a:cubicBezTo>
                    <a:pt x="274" y="234"/>
                    <a:pt x="279" y="233"/>
                    <a:pt x="280" y="236"/>
                  </a:cubicBezTo>
                  <a:cubicBezTo>
                    <a:pt x="280" y="238"/>
                    <a:pt x="284" y="240"/>
                    <a:pt x="289" y="241"/>
                  </a:cubicBezTo>
                  <a:cubicBezTo>
                    <a:pt x="290" y="241"/>
                    <a:pt x="292" y="242"/>
                    <a:pt x="293" y="243"/>
                  </a:cubicBezTo>
                  <a:cubicBezTo>
                    <a:pt x="295" y="244"/>
                    <a:pt x="297" y="245"/>
                    <a:pt x="299" y="247"/>
                  </a:cubicBezTo>
                  <a:cubicBezTo>
                    <a:pt x="302" y="249"/>
                    <a:pt x="304" y="251"/>
                    <a:pt x="306" y="252"/>
                  </a:cubicBezTo>
                  <a:cubicBezTo>
                    <a:pt x="307" y="252"/>
                    <a:pt x="307" y="252"/>
                    <a:pt x="307" y="253"/>
                  </a:cubicBezTo>
                  <a:cubicBezTo>
                    <a:pt x="311" y="255"/>
                    <a:pt x="313" y="256"/>
                    <a:pt x="310" y="259"/>
                  </a:cubicBezTo>
                  <a:cubicBezTo>
                    <a:pt x="307" y="262"/>
                    <a:pt x="306" y="272"/>
                    <a:pt x="309" y="275"/>
                  </a:cubicBezTo>
                  <a:cubicBezTo>
                    <a:pt x="313" y="278"/>
                    <a:pt x="314" y="283"/>
                    <a:pt x="317" y="284"/>
                  </a:cubicBezTo>
                  <a:cubicBezTo>
                    <a:pt x="317" y="284"/>
                    <a:pt x="317" y="284"/>
                    <a:pt x="317" y="284"/>
                  </a:cubicBezTo>
                  <a:cubicBezTo>
                    <a:pt x="321" y="285"/>
                    <a:pt x="323" y="290"/>
                    <a:pt x="323" y="293"/>
                  </a:cubicBezTo>
                  <a:cubicBezTo>
                    <a:pt x="322" y="297"/>
                    <a:pt x="328" y="299"/>
                    <a:pt x="330" y="296"/>
                  </a:cubicBezTo>
                  <a:cubicBezTo>
                    <a:pt x="333" y="293"/>
                    <a:pt x="340" y="298"/>
                    <a:pt x="340" y="299"/>
                  </a:cubicBezTo>
                  <a:cubicBezTo>
                    <a:pt x="340" y="301"/>
                    <a:pt x="333" y="297"/>
                    <a:pt x="329" y="300"/>
                  </a:cubicBezTo>
                  <a:cubicBezTo>
                    <a:pt x="324" y="303"/>
                    <a:pt x="332" y="306"/>
                    <a:pt x="331" y="309"/>
                  </a:cubicBezTo>
                  <a:cubicBezTo>
                    <a:pt x="330" y="313"/>
                    <a:pt x="333" y="317"/>
                    <a:pt x="336" y="317"/>
                  </a:cubicBezTo>
                  <a:cubicBezTo>
                    <a:pt x="340" y="317"/>
                    <a:pt x="344" y="323"/>
                    <a:pt x="346" y="322"/>
                  </a:cubicBezTo>
                  <a:cubicBezTo>
                    <a:pt x="348" y="320"/>
                    <a:pt x="344" y="312"/>
                    <a:pt x="344" y="311"/>
                  </a:cubicBezTo>
                  <a:cubicBezTo>
                    <a:pt x="345" y="310"/>
                    <a:pt x="350" y="313"/>
                    <a:pt x="352" y="311"/>
                  </a:cubicBezTo>
                  <a:cubicBezTo>
                    <a:pt x="354" y="308"/>
                    <a:pt x="350" y="306"/>
                    <a:pt x="347" y="306"/>
                  </a:cubicBezTo>
                  <a:cubicBezTo>
                    <a:pt x="344" y="306"/>
                    <a:pt x="347" y="302"/>
                    <a:pt x="351" y="304"/>
                  </a:cubicBezTo>
                  <a:cubicBezTo>
                    <a:pt x="355" y="307"/>
                    <a:pt x="357" y="304"/>
                    <a:pt x="358" y="303"/>
                  </a:cubicBezTo>
                  <a:cubicBezTo>
                    <a:pt x="360" y="303"/>
                    <a:pt x="361" y="296"/>
                    <a:pt x="355" y="295"/>
                  </a:cubicBezTo>
                  <a:cubicBezTo>
                    <a:pt x="349" y="293"/>
                    <a:pt x="350" y="299"/>
                    <a:pt x="346" y="295"/>
                  </a:cubicBezTo>
                  <a:cubicBezTo>
                    <a:pt x="342" y="291"/>
                    <a:pt x="350" y="293"/>
                    <a:pt x="350" y="289"/>
                  </a:cubicBezTo>
                  <a:cubicBezTo>
                    <a:pt x="350" y="286"/>
                    <a:pt x="344" y="281"/>
                    <a:pt x="341" y="277"/>
                  </a:cubicBezTo>
                  <a:cubicBezTo>
                    <a:pt x="338" y="273"/>
                    <a:pt x="345" y="271"/>
                    <a:pt x="346" y="274"/>
                  </a:cubicBezTo>
                  <a:cubicBezTo>
                    <a:pt x="348" y="277"/>
                    <a:pt x="352" y="277"/>
                    <a:pt x="355" y="275"/>
                  </a:cubicBezTo>
                  <a:cubicBezTo>
                    <a:pt x="358" y="274"/>
                    <a:pt x="352" y="269"/>
                    <a:pt x="357" y="267"/>
                  </a:cubicBezTo>
                  <a:cubicBezTo>
                    <a:pt x="362" y="266"/>
                    <a:pt x="362" y="269"/>
                    <a:pt x="363" y="269"/>
                  </a:cubicBezTo>
                  <a:cubicBezTo>
                    <a:pt x="365" y="270"/>
                    <a:pt x="366" y="266"/>
                    <a:pt x="372" y="266"/>
                  </a:cubicBezTo>
                  <a:cubicBezTo>
                    <a:pt x="374" y="266"/>
                    <a:pt x="376" y="267"/>
                    <a:pt x="379" y="269"/>
                  </a:cubicBezTo>
                  <a:cubicBezTo>
                    <a:pt x="381" y="270"/>
                    <a:pt x="383" y="272"/>
                    <a:pt x="385" y="272"/>
                  </a:cubicBezTo>
                  <a:cubicBezTo>
                    <a:pt x="386" y="272"/>
                    <a:pt x="387" y="272"/>
                    <a:pt x="388" y="271"/>
                  </a:cubicBezTo>
                  <a:cubicBezTo>
                    <a:pt x="407" y="265"/>
                    <a:pt x="407" y="265"/>
                    <a:pt x="407" y="265"/>
                  </a:cubicBezTo>
                  <a:cubicBezTo>
                    <a:pt x="408" y="265"/>
                    <a:pt x="409" y="265"/>
                    <a:pt x="409" y="264"/>
                  </a:cubicBezTo>
                  <a:cubicBezTo>
                    <a:pt x="411" y="263"/>
                    <a:pt x="404" y="260"/>
                    <a:pt x="401" y="258"/>
                  </a:cubicBezTo>
                  <a:cubicBezTo>
                    <a:pt x="400" y="257"/>
                    <a:pt x="399" y="254"/>
                    <a:pt x="399" y="252"/>
                  </a:cubicBezTo>
                  <a:cubicBezTo>
                    <a:pt x="398" y="251"/>
                    <a:pt x="398" y="250"/>
                    <a:pt x="397" y="250"/>
                  </a:cubicBezTo>
                  <a:cubicBezTo>
                    <a:pt x="395" y="250"/>
                    <a:pt x="393" y="242"/>
                    <a:pt x="395" y="242"/>
                  </a:cubicBezTo>
                  <a:cubicBezTo>
                    <a:pt x="397" y="241"/>
                    <a:pt x="400" y="234"/>
                    <a:pt x="403" y="233"/>
                  </a:cubicBezTo>
                  <a:cubicBezTo>
                    <a:pt x="405" y="232"/>
                    <a:pt x="405" y="231"/>
                    <a:pt x="406" y="230"/>
                  </a:cubicBezTo>
                  <a:cubicBezTo>
                    <a:pt x="406" y="229"/>
                    <a:pt x="406" y="227"/>
                    <a:pt x="406" y="225"/>
                  </a:cubicBezTo>
                  <a:cubicBezTo>
                    <a:pt x="406" y="221"/>
                    <a:pt x="408" y="216"/>
                    <a:pt x="411" y="216"/>
                  </a:cubicBezTo>
                  <a:cubicBezTo>
                    <a:pt x="414" y="216"/>
                    <a:pt x="417" y="216"/>
                    <a:pt x="417" y="210"/>
                  </a:cubicBezTo>
                  <a:cubicBezTo>
                    <a:pt x="417" y="210"/>
                    <a:pt x="417" y="210"/>
                    <a:pt x="416" y="210"/>
                  </a:cubicBezTo>
                  <a:cubicBezTo>
                    <a:pt x="416" y="205"/>
                    <a:pt x="417" y="205"/>
                    <a:pt x="422" y="202"/>
                  </a:cubicBezTo>
                  <a:cubicBezTo>
                    <a:pt x="426" y="198"/>
                    <a:pt x="427" y="192"/>
                    <a:pt x="431" y="191"/>
                  </a:cubicBezTo>
                  <a:cubicBezTo>
                    <a:pt x="435" y="190"/>
                    <a:pt x="437" y="188"/>
                    <a:pt x="443" y="189"/>
                  </a:cubicBezTo>
                  <a:cubicBezTo>
                    <a:pt x="449" y="190"/>
                    <a:pt x="440" y="194"/>
                    <a:pt x="444" y="196"/>
                  </a:cubicBezTo>
                  <a:cubicBezTo>
                    <a:pt x="448" y="198"/>
                    <a:pt x="460" y="196"/>
                    <a:pt x="461" y="199"/>
                  </a:cubicBezTo>
                  <a:cubicBezTo>
                    <a:pt x="462" y="202"/>
                    <a:pt x="447" y="205"/>
                    <a:pt x="447" y="207"/>
                  </a:cubicBezTo>
                  <a:cubicBezTo>
                    <a:pt x="447" y="208"/>
                    <a:pt x="455" y="210"/>
                    <a:pt x="458" y="212"/>
                  </a:cubicBezTo>
                  <a:cubicBezTo>
                    <a:pt x="460" y="213"/>
                    <a:pt x="457" y="218"/>
                    <a:pt x="458" y="220"/>
                  </a:cubicBezTo>
                  <a:cubicBezTo>
                    <a:pt x="459" y="221"/>
                    <a:pt x="463" y="220"/>
                    <a:pt x="467" y="218"/>
                  </a:cubicBezTo>
                  <a:cubicBezTo>
                    <a:pt x="470" y="215"/>
                    <a:pt x="473" y="216"/>
                    <a:pt x="477" y="213"/>
                  </a:cubicBezTo>
                  <a:cubicBezTo>
                    <a:pt x="481" y="210"/>
                    <a:pt x="490" y="213"/>
                    <a:pt x="491" y="211"/>
                  </a:cubicBezTo>
                  <a:cubicBezTo>
                    <a:pt x="492" y="209"/>
                    <a:pt x="489" y="208"/>
                    <a:pt x="480" y="208"/>
                  </a:cubicBezTo>
                  <a:cubicBezTo>
                    <a:pt x="472" y="209"/>
                    <a:pt x="472" y="201"/>
                    <a:pt x="472" y="200"/>
                  </a:cubicBezTo>
                  <a:cubicBezTo>
                    <a:pt x="472" y="198"/>
                    <a:pt x="480" y="192"/>
                    <a:pt x="485" y="191"/>
                  </a:cubicBezTo>
                  <a:cubicBezTo>
                    <a:pt x="490" y="191"/>
                    <a:pt x="494" y="189"/>
                    <a:pt x="499" y="187"/>
                  </a:cubicBezTo>
                  <a:cubicBezTo>
                    <a:pt x="501" y="186"/>
                    <a:pt x="504" y="185"/>
                    <a:pt x="507" y="185"/>
                  </a:cubicBezTo>
                  <a:cubicBezTo>
                    <a:pt x="507" y="182"/>
                    <a:pt x="506" y="180"/>
                    <a:pt x="508" y="180"/>
                  </a:cubicBezTo>
                  <a:cubicBezTo>
                    <a:pt x="509" y="179"/>
                    <a:pt x="514" y="174"/>
                    <a:pt x="516" y="174"/>
                  </a:cubicBezTo>
                  <a:cubicBezTo>
                    <a:pt x="518" y="174"/>
                    <a:pt x="525" y="175"/>
                    <a:pt x="525" y="174"/>
                  </a:cubicBezTo>
                  <a:cubicBezTo>
                    <a:pt x="525" y="173"/>
                    <a:pt x="527" y="169"/>
                    <a:pt x="527" y="168"/>
                  </a:cubicBezTo>
                  <a:cubicBezTo>
                    <a:pt x="526" y="167"/>
                    <a:pt x="524" y="165"/>
                    <a:pt x="524" y="164"/>
                  </a:cubicBezTo>
                  <a:cubicBezTo>
                    <a:pt x="525" y="162"/>
                    <a:pt x="528" y="162"/>
                    <a:pt x="528" y="161"/>
                  </a:cubicBezTo>
                  <a:cubicBezTo>
                    <a:pt x="528" y="160"/>
                    <a:pt x="525" y="159"/>
                    <a:pt x="525" y="158"/>
                  </a:cubicBezTo>
                  <a:moveTo>
                    <a:pt x="343" y="151"/>
                  </a:moveTo>
                  <a:cubicBezTo>
                    <a:pt x="343" y="153"/>
                    <a:pt x="344" y="157"/>
                    <a:pt x="343" y="158"/>
                  </a:cubicBezTo>
                  <a:cubicBezTo>
                    <a:pt x="343" y="157"/>
                    <a:pt x="343" y="157"/>
                    <a:pt x="343" y="157"/>
                  </a:cubicBezTo>
                  <a:cubicBezTo>
                    <a:pt x="344" y="156"/>
                    <a:pt x="343" y="153"/>
                    <a:pt x="343" y="151"/>
                  </a:cubicBezTo>
                  <a:moveTo>
                    <a:pt x="340" y="248"/>
                  </a:moveTo>
                  <a:cubicBezTo>
                    <a:pt x="340" y="248"/>
                    <a:pt x="340" y="248"/>
                    <a:pt x="340" y="248"/>
                  </a:cubicBezTo>
                  <a:cubicBezTo>
                    <a:pt x="340" y="248"/>
                    <a:pt x="340" y="248"/>
                    <a:pt x="340" y="248"/>
                  </a:cubicBezTo>
                  <a:close/>
                  <a:moveTo>
                    <a:pt x="343" y="171"/>
                  </a:moveTo>
                  <a:cubicBezTo>
                    <a:pt x="343" y="171"/>
                    <a:pt x="344" y="171"/>
                    <a:pt x="344" y="171"/>
                  </a:cubicBezTo>
                  <a:cubicBezTo>
                    <a:pt x="344" y="171"/>
                    <a:pt x="343" y="171"/>
                    <a:pt x="343" y="171"/>
                  </a:cubicBezTo>
                  <a:moveTo>
                    <a:pt x="341" y="245"/>
                  </a:moveTo>
                  <a:cubicBezTo>
                    <a:pt x="341" y="244"/>
                    <a:pt x="341" y="244"/>
                    <a:pt x="341" y="244"/>
                  </a:cubicBezTo>
                  <a:cubicBezTo>
                    <a:pt x="341" y="244"/>
                    <a:pt x="341" y="244"/>
                    <a:pt x="341" y="245"/>
                  </a:cubicBezTo>
                  <a:moveTo>
                    <a:pt x="342" y="224"/>
                  </a:moveTo>
                  <a:cubicBezTo>
                    <a:pt x="342" y="224"/>
                    <a:pt x="342" y="224"/>
                    <a:pt x="342" y="224"/>
                  </a:cubicBezTo>
                  <a:cubicBezTo>
                    <a:pt x="342" y="224"/>
                    <a:pt x="342" y="224"/>
                    <a:pt x="342" y="224"/>
                  </a:cubicBezTo>
                  <a:moveTo>
                    <a:pt x="341" y="225"/>
                  </a:moveTo>
                  <a:cubicBezTo>
                    <a:pt x="341" y="225"/>
                    <a:pt x="341" y="225"/>
                    <a:pt x="341" y="225"/>
                  </a:cubicBezTo>
                  <a:cubicBezTo>
                    <a:pt x="341" y="225"/>
                    <a:pt x="341" y="225"/>
                    <a:pt x="341" y="225"/>
                  </a:cubicBezTo>
                  <a:moveTo>
                    <a:pt x="342" y="224"/>
                  </a:moveTo>
                  <a:cubicBezTo>
                    <a:pt x="342" y="224"/>
                    <a:pt x="342" y="224"/>
                    <a:pt x="342" y="224"/>
                  </a:cubicBezTo>
                  <a:cubicBezTo>
                    <a:pt x="342" y="224"/>
                    <a:pt x="342" y="224"/>
                    <a:pt x="342" y="224"/>
                  </a:cubicBezTo>
                  <a:cubicBezTo>
                    <a:pt x="342" y="224"/>
                    <a:pt x="342" y="224"/>
                    <a:pt x="342" y="224"/>
                  </a:cubicBezTo>
                  <a:moveTo>
                    <a:pt x="341" y="221"/>
                  </a:moveTo>
                  <a:cubicBezTo>
                    <a:pt x="341" y="221"/>
                    <a:pt x="341" y="221"/>
                    <a:pt x="341" y="221"/>
                  </a:cubicBezTo>
                  <a:cubicBezTo>
                    <a:pt x="341" y="221"/>
                    <a:pt x="341" y="221"/>
                    <a:pt x="341" y="221"/>
                  </a:cubicBezTo>
                  <a:moveTo>
                    <a:pt x="345" y="172"/>
                  </a:moveTo>
                  <a:cubicBezTo>
                    <a:pt x="345" y="172"/>
                    <a:pt x="345" y="172"/>
                    <a:pt x="345" y="172"/>
                  </a:cubicBezTo>
                  <a:close/>
                  <a:moveTo>
                    <a:pt x="344" y="174"/>
                  </a:moveTo>
                  <a:cubicBezTo>
                    <a:pt x="345" y="173"/>
                    <a:pt x="345" y="173"/>
                    <a:pt x="345" y="173"/>
                  </a:cubicBezTo>
                  <a:cubicBezTo>
                    <a:pt x="345" y="173"/>
                    <a:pt x="345" y="173"/>
                    <a:pt x="344" y="174"/>
                  </a:cubicBezTo>
                  <a:moveTo>
                    <a:pt x="345" y="173"/>
                  </a:moveTo>
                  <a:cubicBezTo>
                    <a:pt x="345" y="173"/>
                    <a:pt x="345" y="173"/>
                    <a:pt x="345" y="173"/>
                  </a:cubicBezTo>
                  <a:cubicBezTo>
                    <a:pt x="345" y="173"/>
                    <a:pt x="345" y="173"/>
                    <a:pt x="345" y="173"/>
                  </a:cubicBezTo>
                  <a:moveTo>
                    <a:pt x="326" y="196"/>
                  </a:moveTo>
                  <a:cubicBezTo>
                    <a:pt x="326" y="196"/>
                    <a:pt x="326" y="196"/>
                    <a:pt x="326" y="196"/>
                  </a:cubicBezTo>
                  <a:cubicBezTo>
                    <a:pt x="326" y="196"/>
                    <a:pt x="326" y="196"/>
                    <a:pt x="326" y="196"/>
                  </a:cubicBezTo>
                  <a:moveTo>
                    <a:pt x="324" y="197"/>
                  </a:moveTo>
                  <a:cubicBezTo>
                    <a:pt x="325" y="197"/>
                    <a:pt x="325" y="197"/>
                    <a:pt x="325" y="197"/>
                  </a:cubicBezTo>
                  <a:cubicBezTo>
                    <a:pt x="325" y="197"/>
                    <a:pt x="325" y="197"/>
                    <a:pt x="324" y="197"/>
                  </a:cubicBezTo>
                  <a:moveTo>
                    <a:pt x="341" y="245"/>
                  </a:moveTo>
                  <a:cubicBezTo>
                    <a:pt x="341" y="245"/>
                    <a:pt x="341" y="245"/>
                    <a:pt x="340" y="245"/>
                  </a:cubicBezTo>
                  <a:cubicBezTo>
                    <a:pt x="341" y="245"/>
                    <a:pt x="341" y="245"/>
                    <a:pt x="341" y="245"/>
                  </a:cubicBezTo>
                  <a:moveTo>
                    <a:pt x="341" y="249"/>
                  </a:moveTo>
                  <a:cubicBezTo>
                    <a:pt x="340" y="249"/>
                    <a:pt x="340" y="249"/>
                    <a:pt x="340" y="249"/>
                  </a:cubicBezTo>
                  <a:cubicBezTo>
                    <a:pt x="340" y="249"/>
                    <a:pt x="340" y="249"/>
                    <a:pt x="341" y="249"/>
                  </a:cubicBezTo>
                  <a:moveTo>
                    <a:pt x="345" y="172"/>
                  </a:moveTo>
                  <a:cubicBezTo>
                    <a:pt x="345" y="172"/>
                    <a:pt x="345" y="172"/>
                    <a:pt x="345" y="172"/>
                  </a:cubicBezTo>
                  <a:cubicBezTo>
                    <a:pt x="345" y="172"/>
                    <a:pt x="345" y="172"/>
                    <a:pt x="345" y="172"/>
                  </a:cubicBezTo>
                  <a:cubicBezTo>
                    <a:pt x="345" y="172"/>
                    <a:pt x="345" y="172"/>
                    <a:pt x="345" y="172"/>
                  </a:cubicBezTo>
                  <a:moveTo>
                    <a:pt x="344" y="171"/>
                  </a:moveTo>
                  <a:cubicBezTo>
                    <a:pt x="344" y="171"/>
                    <a:pt x="344" y="171"/>
                    <a:pt x="344" y="171"/>
                  </a:cubicBezTo>
                  <a:cubicBezTo>
                    <a:pt x="344" y="171"/>
                    <a:pt x="344" y="171"/>
                    <a:pt x="344" y="171"/>
                  </a:cubicBezTo>
                  <a:moveTo>
                    <a:pt x="345" y="171"/>
                  </a:moveTo>
                  <a:cubicBezTo>
                    <a:pt x="345" y="171"/>
                    <a:pt x="345" y="171"/>
                    <a:pt x="345" y="171"/>
                  </a:cubicBezTo>
                  <a:cubicBezTo>
                    <a:pt x="345" y="171"/>
                    <a:pt x="345" y="171"/>
                    <a:pt x="345" y="171"/>
                  </a:cubicBezTo>
                  <a:moveTo>
                    <a:pt x="353" y="123"/>
                  </a:moveTo>
                  <a:cubicBezTo>
                    <a:pt x="352" y="122"/>
                    <a:pt x="352" y="122"/>
                    <a:pt x="352" y="121"/>
                  </a:cubicBezTo>
                  <a:cubicBezTo>
                    <a:pt x="352" y="121"/>
                    <a:pt x="352" y="122"/>
                    <a:pt x="352" y="122"/>
                  </a:cubicBezTo>
                  <a:cubicBezTo>
                    <a:pt x="352" y="123"/>
                    <a:pt x="352" y="123"/>
                    <a:pt x="353" y="123"/>
                  </a:cubicBezTo>
                  <a:moveTo>
                    <a:pt x="353" y="125"/>
                  </a:moveTo>
                  <a:cubicBezTo>
                    <a:pt x="353" y="125"/>
                    <a:pt x="353" y="125"/>
                    <a:pt x="353" y="125"/>
                  </a:cubicBezTo>
                  <a:cubicBezTo>
                    <a:pt x="353" y="125"/>
                    <a:pt x="353" y="125"/>
                    <a:pt x="353" y="125"/>
                  </a:cubicBezTo>
                  <a:moveTo>
                    <a:pt x="353" y="124"/>
                  </a:moveTo>
                  <a:cubicBezTo>
                    <a:pt x="353" y="124"/>
                    <a:pt x="353" y="124"/>
                    <a:pt x="353" y="123"/>
                  </a:cubicBezTo>
                  <a:cubicBezTo>
                    <a:pt x="353" y="124"/>
                    <a:pt x="353" y="124"/>
                    <a:pt x="353" y="124"/>
                  </a:cubicBezTo>
                  <a:moveTo>
                    <a:pt x="352" y="117"/>
                  </a:moveTo>
                  <a:cubicBezTo>
                    <a:pt x="352" y="117"/>
                    <a:pt x="352" y="117"/>
                    <a:pt x="353" y="116"/>
                  </a:cubicBezTo>
                  <a:cubicBezTo>
                    <a:pt x="352" y="117"/>
                    <a:pt x="352" y="117"/>
                    <a:pt x="352" y="117"/>
                  </a:cubicBezTo>
                  <a:moveTo>
                    <a:pt x="352" y="118"/>
                  </a:moveTo>
                  <a:cubicBezTo>
                    <a:pt x="352" y="118"/>
                    <a:pt x="352" y="118"/>
                    <a:pt x="352" y="119"/>
                  </a:cubicBezTo>
                  <a:cubicBezTo>
                    <a:pt x="352" y="118"/>
                    <a:pt x="352" y="118"/>
                    <a:pt x="352" y="118"/>
                  </a:cubicBezTo>
                  <a:moveTo>
                    <a:pt x="352" y="119"/>
                  </a:moveTo>
                  <a:cubicBezTo>
                    <a:pt x="352" y="120"/>
                    <a:pt x="352" y="120"/>
                    <a:pt x="352" y="121"/>
                  </a:cubicBezTo>
                  <a:cubicBezTo>
                    <a:pt x="352" y="120"/>
                    <a:pt x="352" y="120"/>
                    <a:pt x="352" y="119"/>
                  </a:cubicBezTo>
                  <a:moveTo>
                    <a:pt x="353" y="88"/>
                  </a:moveTo>
                  <a:cubicBezTo>
                    <a:pt x="353" y="88"/>
                    <a:pt x="353" y="88"/>
                    <a:pt x="353" y="88"/>
                  </a:cubicBezTo>
                  <a:cubicBezTo>
                    <a:pt x="353" y="88"/>
                    <a:pt x="353" y="88"/>
                    <a:pt x="353" y="88"/>
                  </a:cubicBezTo>
                  <a:moveTo>
                    <a:pt x="383" y="170"/>
                  </a:moveTo>
                  <a:cubicBezTo>
                    <a:pt x="383" y="170"/>
                    <a:pt x="382" y="170"/>
                    <a:pt x="382" y="170"/>
                  </a:cubicBezTo>
                  <a:cubicBezTo>
                    <a:pt x="382" y="170"/>
                    <a:pt x="383" y="170"/>
                    <a:pt x="383" y="170"/>
                  </a:cubicBezTo>
                  <a:moveTo>
                    <a:pt x="393" y="166"/>
                  </a:moveTo>
                  <a:cubicBezTo>
                    <a:pt x="391" y="167"/>
                    <a:pt x="389" y="167"/>
                    <a:pt x="387" y="168"/>
                  </a:cubicBezTo>
                  <a:cubicBezTo>
                    <a:pt x="385" y="168"/>
                    <a:pt x="384" y="169"/>
                    <a:pt x="383" y="170"/>
                  </a:cubicBezTo>
                  <a:cubicBezTo>
                    <a:pt x="385" y="168"/>
                    <a:pt x="389" y="167"/>
                    <a:pt x="393" y="166"/>
                  </a:cubicBezTo>
                  <a:moveTo>
                    <a:pt x="395" y="166"/>
                  </a:moveTo>
                  <a:cubicBezTo>
                    <a:pt x="395" y="166"/>
                    <a:pt x="395" y="166"/>
                    <a:pt x="395" y="166"/>
                  </a:cubicBezTo>
                  <a:cubicBezTo>
                    <a:pt x="395" y="166"/>
                    <a:pt x="395" y="166"/>
                    <a:pt x="395" y="166"/>
                  </a:cubicBezTo>
                  <a:moveTo>
                    <a:pt x="394" y="166"/>
                  </a:moveTo>
                  <a:cubicBezTo>
                    <a:pt x="394" y="166"/>
                    <a:pt x="394" y="166"/>
                    <a:pt x="394" y="166"/>
                  </a:cubicBezTo>
                  <a:cubicBezTo>
                    <a:pt x="394" y="166"/>
                    <a:pt x="394" y="166"/>
                    <a:pt x="394" y="166"/>
                  </a:cubicBezTo>
                  <a:moveTo>
                    <a:pt x="393" y="166"/>
                  </a:moveTo>
                  <a:cubicBezTo>
                    <a:pt x="393" y="166"/>
                    <a:pt x="393" y="166"/>
                    <a:pt x="393" y="166"/>
                  </a:cubicBezTo>
                  <a:cubicBezTo>
                    <a:pt x="393" y="166"/>
                    <a:pt x="393" y="166"/>
                    <a:pt x="393" y="166"/>
                  </a:cubicBezTo>
                  <a:moveTo>
                    <a:pt x="387" y="61"/>
                  </a:moveTo>
                  <a:cubicBezTo>
                    <a:pt x="387" y="61"/>
                    <a:pt x="388" y="60"/>
                    <a:pt x="388" y="60"/>
                  </a:cubicBezTo>
                  <a:cubicBezTo>
                    <a:pt x="388" y="60"/>
                    <a:pt x="387" y="61"/>
                    <a:pt x="387" y="61"/>
                  </a:cubicBezTo>
                  <a:moveTo>
                    <a:pt x="346" y="82"/>
                  </a:moveTo>
                  <a:cubicBezTo>
                    <a:pt x="346" y="82"/>
                    <a:pt x="346" y="82"/>
                    <a:pt x="346" y="82"/>
                  </a:cubicBezTo>
                  <a:cubicBezTo>
                    <a:pt x="346" y="82"/>
                    <a:pt x="346" y="82"/>
                    <a:pt x="346" y="82"/>
                  </a:cubicBezTo>
                  <a:moveTo>
                    <a:pt x="346" y="83"/>
                  </a:moveTo>
                  <a:cubicBezTo>
                    <a:pt x="346" y="83"/>
                    <a:pt x="346" y="83"/>
                    <a:pt x="347" y="83"/>
                  </a:cubicBezTo>
                  <a:cubicBezTo>
                    <a:pt x="346" y="83"/>
                    <a:pt x="346" y="83"/>
                    <a:pt x="346" y="83"/>
                  </a:cubicBezTo>
                  <a:moveTo>
                    <a:pt x="347" y="83"/>
                  </a:moveTo>
                  <a:cubicBezTo>
                    <a:pt x="347" y="83"/>
                    <a:pt x="347" y="83"/>
                    <a:pt x="347" y="83"/>
                  </a:cubicBezTo>
                  <a:close/>
                  <a:moveTo>
                    <a:pt x="339" y="166"/>
                  </a:moveTo>
                  <a:cubicBezTo>
                    <a:pt x="339" y="166"/>
                    <a:pt x="339" y="166"/>
                    <a:pt x="339" y="166"/>
                  </a:cubicBezTo>
                  <a:cubicBezTo>
                    <a:pt x="339" y="166"/>
                    <a:pt x="339" y="166"/>
                    <a:pt x="339" y="166"/>
                  </a:cubicBezTo>
                  <a:moveTo>
                    <a:pt x="339" y="167"/>
                  </a:moveTo>
                  <a:cubicBezTo>
                    <a:pt x="339" y="167"/>
                    <a:pt x="339" y="167"/>
                    <a:pt x="339" y="167"/>
                  </a:cubicBezTo>
                  <a:cubicBezTo>
                    <a:pt x="339" y="167"/>
                    <a:pt x="339" y="167"/>
                    <a:pt x="339" y="167"/>
                  </a:cubicBezTo>
                  <a:moveTo>
                    <a:pt x="340" y="168"/>
                  </a:moveTo>
                  <a:cubicBezTo>
                    <a:pt x="340" y="168"/>
                    <a:pt x="340" y="168"/>
                    <a:pt x="340" y="168"/>
                  </a:cubicBezTo>
                  <a:cubicBezTo>
                    <a:pt x="340" y="168"/>
                    <a:pt x="340" y="168"/>
                    <a:pt x="340" y="168"/>
                  </a:cubicBezTo>
                  <a:moveTo>
                    <a:pt x="340" y="169"/>
                  </a:moveTo>
                  <a:cubicBezTo>
                    <a:pt x="341" y="169"/>
                    <a:pt x="341" y="169"/>
                    <a:pt x="341" y="169"/>
                  </a:cubicBezTo>
                  <a:cubicBezTo>
                    <a:pt x="341" y="169"/>
                    <a:pt x="341" y="169"/>
                    <a:pt x="341" y="169"/>
                  </a:cubicBezTo>
                  <a:cubicBezTo>
                    <a:pt x="341" y="169"/>
                    <a:pt x="341" y="169"/>
                    <a:pt x="340" y="169"/>
                  </a:cubicBezTo>
                  <a:moveTo>
                    <a:pt x="342" y="170"/>
                  </a:moveTo>
                  <a:cubicBezTo>
                    <a:pt x="342" y="170"/>
                    <a:pt x="342" y="170"/>
                    <a:pt x="342" y="170"/>
                  </a:cubicBezTo>
                  <a:cubicBezTo>
                    <a:pt x="342" y="170"/>
                    <a:pt x="342" y="170"/>
                    <a:pt x="342" y="170"/>
                  </a:cubicBezTo>
                  <a:moveTo>
                    <a:pt x="284" y="165"/>
                  </a:moveTo>
                  <a:cubicBezTo>
                    <a:pt x="284" y="165"/>
                    <a:pt x="284" y="165"/>
                    <a:pt x="284" y="165"/>
                  </a:cubicBezTo>
                  <a:cubicBezTo>
                    <a:pt x="284" y="165"/>
                    <a:pt x="284" y="165"/>
                    <a:pt x="284" y="165"/>
                  </a:cubicBezTo>
                  <a:moveTo>
                    <a:pt x="277" y="189"/>
                  </a:moveTo>
                  <a:cubicBezTo>
                    <a:pt x="276" y="189"/>
                    <a:pt x="276" y="189"/>
                    <a:pt x="276" y="189"/>
                  </a:cubicBezTo>
                  <a:cubicBezTo>
                    <a:pt x="276" y="189"/>
                    <a:pt x="276" y="189"/>
                    <a:pt x="277" y="189"/>
                  </a:cubicBezTo>
                  <a:moveTo>
                    <a:pt x="277" y="189"/>
                  </a:moveTo>
                  <a:cubicBezTo>
                    <a:pt x="277" y="189"/>
                    <a:pt x="277" y="189"/>
                    <a:pt x="277" y="189"/>
                  </a:cubicBezTo>
                  <a:cubicBezTo>
                    <a:pt x="277" y="189"/>
                    <a:pt x="277" y="189"/>
                    <a:pt x="277" y="189"/>
                  </a:cubicBezTo>
                  <a:moveTo>
                    <a:pt x="277" y="190"/>
                  </a:moveTo>
                  <a:cubicBezTo>
                    <a:pt x="277" y="190"/>
                    <a:pt x="277" y="190"/>
                    <a:pt x="277" y="190"/>
                  </a:cubicBezTo>
                  <a:cubicBezTo>
                    <a:pt x="277" y="190"/>
                    <a:pt x="277" y="190"/>
                    <a:pt x="277" y="190"/>
                  </a:cubicBezTo>
                  <a:moveTo>
                    <a:pt x="278" y="193"/>
                  </a:moveTo>
                  <a:cubicBezTo>
                    <a:pt x="278" y="193"/>
                    <a:pt x="278" y="193"/>
                    <a:pt x="277" y="194"/>
                  </a:cubicBezTo>
                  <a:cubicBezTo>
                    <a:pt x="278" y="193"/>
                    <a:pt x="278" y="193"/>
                    <a:pt x="279" y="193"/>
                  </a:cubicBezTo>
                  <a:cubicBezTo>
                    <a:pt x="278" y="193"/>
                    <a:pt x="278" y="193"/>
                    <a:pt x="278" y="193"/>
                  </a:cubicBezTo>
                  <a:moveTo>
                    <a:pt x="303" y="151"/>
                  </a:moveTo>
                  <a:cubicBezTo>
                    <a:pt x="303" y="151"/>
                    <a:pt x="303" y="151"/>
                    <a:pt x="303" y="151"/>
                  </a:cubicBezTo>
                  <a:cubicBezTo>
                    <a:pt x="303" y="151"/>
                    <a:pt x="303" y="151"/>
                    <a:pt x="303" y="151"/>
                  </a:cubicBezTo>
                  <a:cubicBezTo>
                    <a:pt x="303" y="151"/>
                    <a:pt x="303" y="151"/>
                    <a:pt x="303" y="151"/>
                  </a:cubicBezTo>
                  <a:moveTo>
                    <a:pt x="283" y="163"/>
                  </a:moveTo>
                  <a:cubicBezTo>
                    <a:pt x="283" y="163"/>
                    <a:pt x="283" y="164"/>
                    <a:pt x="283" y="165"/>
                  </a:cubicBezTo>
                  <a:cubicBezTo>
                    <a:pt x="283" y="164"/>
                    <a:pt x="283" y="163"/>
                    <a:pt x="283" y="163"/>
                  </a:cubicBezTo>
                  <a:moveTo>
                    <a:pt x="249" y="166"/>
                  </a:moveTo>
                  <a:cubicBezTo>
                    <a:pt x="249" y="166"/>
                    <a:pt x="249" y="167"/>
                    <a:pt x="249" y="167"/>
                  </a:cubicBezTo>
                  <a:cubicBezTo>
                    <a:pt x="249" y="167"/>
                    <a:pt x="249" y="166"/>
                    <a:pt x="249" y="166"/>
                  </a:cubicBezTo>
                  <a:moveTo>
                    <a:pt x="249" y="167"/>
                  </a:moveTo>
                  <a:cubicBezTo>
                    <a:pt x="249" y="167"/>
                    <a:pt x="248" y="167"/>
                    <a:pt x="248" y="167"/>
                  </a:cubicBezTo>
                  <a:cubicBezTo>
                    <a:pt x="248" y="167"/>
                    <a:pt x="249" y="167"/>
                    <a:pt x="249" y="167"/>
                  </a:cubicBezTo>
                  <a:moveTo>
                    <a:pt x="248" y="167"/>
                  </a:moveTo>
                  <a:cubicBezTo>
                    <a:pt x="248" y="168"/>
                    <a:pt x="248" y="168"/>
                    <a:pt x="248" y="168"/>
                  </a:cubicBezTo>
                  <a:cubicBezTo>
                    <a:pt x="248" y="168"/>
                    <a:pt x="248" y="168"/>
                    <a:pt x="248" y="167"/>
                  </a:cubicBezTo>
                  <a:moveTo>
                    <a:pt x="276" y="189"/>
                  </a:moveTo>
                  <a:cubicBezTo>
                    <a:pt x="276" y="189"/>
                    <a:pt x="276" y="189"/>
                    <a:pt x="276" y="189"/>
                  </a:cubicBezTo>
                  <a:cubicBezTo>
                    <a:pt x="276" y="189"/>
                    <a:pt x="276" y="189"/>
                    <a:pt x="276" y="189"/>
                  </a:cubicBezTo>
                  <a:cubicBezTo>
                    <a:pt x="276" y="189"/>
                    <a:pt x="276" y="189"/>
                    <a:pt x="276" y="189"/>
                  </a:cubicBezTo>
                  <a:moveTo>
                    <a:pt x="277" y="194"/>
                  </a:moveTo>
                  <a:cubicBezTo>
                    <a:pt x="277" y="194"/>
                    <a:pt x="276" y="194"/>
                    <a:pt x="276" y="195"/>
                  </a:cubicBezTo>
                  <a:cubicBezTo>
                    <a:pt x="276" y="194"/>
                    <a:pt x="277" y="194"/>
                    <a:pt x="277" y="194"/>
                  </a:cubicBezTo>
                  <a:moveTo>
                    <a:pt x="276" y="195"/>
                  </a:moveTo>
                  <a:cubicBezTo>
                    <a:pt x="276" y="195"/>
                    <a:pt x="275" y="195"/>
                    <a:pt x="275" y="195"/>
                  </a:cubicBezTo>
                  <a:lnTo>
                    <a:pt x="276" y="195"/>
                  </a:lnTo>
                  <a:close/>
                  <a:moveTo>
                    <a:pt x="275" y="196"/>
                  </a:moveTo>
                  <a:cubicBezTo>
                    <a:pt x="275" y="196"/>
                    <a:pt x="274" y="196"/>
                    <a:pt x="274" y="196"/>
                  </a:cubicBezTo>
                  <a:cubicBezTo>
                    <a:pt x="274" y="196"/>
                    <a:pt x="275" y="196"/>
                    <a:pt x="275" y="196"/>
                  </a:cubicBezTo>
                  <a:moveTo>
                    <a:pt x="274" y="196"/>
                  </a:moveTo>
                  <a:cubicBezTo>
                    <a:pt x="274" y="196"/>
                    <a:pt x="273" y="197"/>
                    <a:pt x="273" y="197"/>
                  </a:cubicBezTo>
                  <a:cubicBezTo>
                    <a:pt x="273" y="197"/>
                    <a:pt x="274" y="196"/>
                    <a:pt x="274" y="196"/>
                  </a:cubicBezTo>
                  <a:moveTo>
                    <a:pt x="273" y="197"/>
                  </a:moveTo>
                  <a:cubicBezTo>
                    <a:pt x="273" y="197"/>
                    <a:pt x="272" y="197"/>
                    <a:pt x="272" y="197"/>
                  </a:cubicBezTo>
                  <a:cubicBezTo>
                    <a:pt x="272" y="197"/>
                    <a:pt x="273" y="197"/>
                    <a:pt x="273" y="197"/>
                  </a:cubicBezTo>
                  <a:moveTo>
                    <a:pt x="299" y="202"/>
                  </a:moveTo>
                  <a:cubicBezTo>
                    <a:pt x="300" y="202"/>
                    <a:pt x="300" y="201"/>
                    <a:pt x="301" y="201"/>
                  </a:cubicBezTo>
                  <a:cubicBezTo>
                    <a:pt x="300" y="201"/>
                    <a:pt x="300" y="202"/>
                    <a:pt x="299" y="202"/>
                  </a:cubicBezTo>
                  <a:moveTo>
                    <a:pt x="308" y="216"/>
                  </a:moveTo>
                  <a:cubicBezTo>
                    <a:pt x="309" y="217"/>
                    <a:pt x="309" y="217"/>
                    <a:pt x="309" y="218"/>
                  </a:cubicBezTo>
                  <a:cubicBezTo>
                    <a:pt x="309" y="218"/>
                    <a:pt x="309" y="217"/>
                    <a:pt x="309" y="217"/>
                  </a:cubicBezTo>
                  <a:cubicBezTo>
                    <a:pt x="309" y="217"/>
                    <a:pt x="309" y="216"/>
                    <a:pt x="308" y="216"/>
                  </a:cubicBezTo>
                  <a:moveTo>
                    <a:pt x="308" y="215"/>
                  </a:moveTo>
                  <a:cubicBezTo>
                    <a:pt x="308" y="216"/>
                    <a:pt x="308" y="216"/>
                    <a:pt x="308" y="216"/>
                  </a:cubicBezTo>
                  <a:cubicBezTo>
                    <a:pt x="308" y="216"/>
                    <a:pt x="308" y="216"/>
                    <a:pt x="308" y="215"/>
                  </a:cubicBezTo>
                  <a:moveTo>
                    <a:pt x="308" y="229"/>
                  </a:moveTo>
                  <a:cubicBezTo>
                    <a:pt x="308" y="229"/>
                    <a:pt x="308" y="229"/>
                    <a:pt x="308" y="229"/>
                  </a:cubicBezTo>
                  <a:cubicBezTo>
                    <a:pt x="308" y="229"/>
                    <a:pt x="308" y="229"/>
                    <a:pt x="308" y="229"/>
                  </a:cubicBezTo>
                  <a:moveTo>
                    <a:pt x="308" y="230"/>
                  </a:moveTo>
                  <a:cubicBezTo>
                    <a:pt x="308" y="230"/>
                    <a:pt x="308" y="230"/>
                    <a:pt x="308" y="230"/>
                  </a:cubicBezTo>
                  <a:cubicBezTo>
                    <a:pt x="308" y="230"/>
                    <a:pt x="308" y="230"/>
                    <a:pt x="308" y="230"/>
                  </a:cubicBezTo>
                  <a:moveTo>
                    <a:pt x="308" y="231"/>
                  </a:moveTo>
                  <a:cubicBezTo>
                    <a:pt x="308" y="231"/>
                    <a:pt x="308" y="231"/>
                    <a:pt x="308" y="231"/>
                  </a:cubicBezTo>
                  <a:cubicBezTo>
                    <a:pt x="308" y="231"/>
                    <a:pt x="308" y="231"/>
                    <a:pt x="308" y="231"/>
                  </a:cubicBezTo>
                  <a:moveTo>
                    <a:pt x="308" y="231"/>
                  </a:moveTo>
                  <a:cubicBezTo>
                    <a:pt x="308" y="231"/>
                    <a:pt x="308" y="231"/>
                    <a:pt x="308" y="231"/>
                  </a:cubicBezTo>
                  <a:cubicBezTo>
                    <a:pt x="308" y="231"/>
                    <a:pt x="308" y="231"/>
                    <a:pt x="308" y="231"/>
                  </a:cubicBezTo>
                  <a:moveTo>
                    <a:pt x="309" y="221"/>
                  </a:moveTo>
                  <a:cubicBezTo>
                    <a:pt x="309" y="221"/>
                    <a:pt x="309" y="222"/>
                    <a:pt x="309" y="222"/>
                  </a:cubicBezTo>
                  <a:cubicBezTo>
                    <a:pt x="309" y="222"/>
                    <a:pt x="309" y="221"/>
                    <a:pt x="309" y="221"/>
                  </a:cubicBezTo>
                  <a:moveTo>
                    <a:pt x="309" y="223"/>
                  </a:moveTo>
                  <a:cubicBezTo>
                    <a:pt x="309" y="223"/>
                    <a:pt x="309" y="223"/>
                    <a:pt x="309" y="223"/>
                  </a:cubicBezTo>
                  <a:cubicBezTo>
                    <a:pt x="309" y="223"/>
                    <a:pt x="309" y="223"/>
                    <a:pt x="309" y="223"/>
                  </a:cubicBezTo>
                  <a:moveTo>
                    <a:pt x="309" y="224"/>
                  </a:moveTo>
                  <a:cubicBezTo>
                    <a:pt x="309" y="224"/>
                    <a:pt x="309" y="224"/>
                    <a:pt x="309" y="225"/>
                  </a:cubicBezTo>
                  <a:cubicBezTo>
                    <a:pt x="309" y="224"/>
                    <a:pt x="309" y="224"/>
                    <a:pt x="309" y="224"/>
                  </a:cubicBezTo>
                  <a:moveTo>
                    <a:pt x="309" y="225"/>
                  </a:moveTo>
                  <a:cubicBezTo>
                    <a:pt x="309" y="226"/>
                    <a:pt x="309" y="226"/>
                    <a:pt x="309" y="226"/>
                  </a:cubicBezTo>
                  <a:cubicBezTo>
                    <a:pt x="309" y="226"/>
                    <a:pt x="309" y="226"/>
                    <a:pt x="309" y="225"/>
                  </a:cubicBezTo>
                  <a:moveTo>
                    <a:pt x="309" y="227"/>
                  </a:moveTo>
                  <a:cubicBezTo>
                    <a:pt x="309" y="227"/>
                    <a:pt x="309" y="227"/>
                    <a:pt x="309" y="227"/>
                  </a:cubicBezTo>
                  <a:cubicBezTo>
                    <a:pt x="309" y="227"/>
                    <a:pt x="309" y="227"/>
                    <a:pt x="309" y="227"/>
                  </a:cubicBezTo>
                  <a:moveTo>
                    <a:pt x="309" y="218"/>
                  </a:moveTo>
                  <a:cubicBezTo>
                    <a:pt x="309" y="219"/>
                    <a:pt x="309" y="219"/>
                    <a:pt x="309" y="219"/>
                  </a:cubicBezTo>
                  <a:cubicBezTo>
                    <a:pt x="309" y="219"/>
                    <a:pt x="309" y="219"/>
                    <a:pt x="309" y="218"/>
                  </a:cubicBezTo>
                  <a:moveTo>
                    <a:pt x="309" y="219"/>
                  </a:moveTo>
                  <a:cubicBezTo>
                    <a:pt x="309" y="220"/>
                    <a:pt x="309" y="220"/>
                    <a:pt x="309" y="220"/>
                  </a:cubicBezTo>
                  <a:cubicBezTo>
                    <a:pt x="309" y="220"/>
                    <a:pt x="309" y="220"/>
                    <a:pt x="309" y="219"/>
                  </a:cubicBezTo>
                  <a:moveTo>
                    <a:pt x="302" y="201"/>
                  </a:moveTo>
                  <a:cubicBezTo>
                    <a:pt x="302" y="201"/>
                    <a:pt x="302" y="201"/>
                    <a:pt x="302" y="201"/>
                  </a:cubicBezTo>
                  <a:cubicBezTo>
                    <a:pt x="302" y="201"/>
                    <a:pt x="302" y="201"/>
                    <a:pt x="302" y="201"/>
                  </a:cubicBezTo>
                  <a:cubicBezTo>
                    <a:pt x="302" y="201"/>
                    <a:pt x="302" y="201"/>
                    <a:pt x="302" y="201"/>
                  </a:cubicBezTo>
                  <a:moveTo>
                    <a:pt x="320" y="249"/>
                  </a:moveTo>
                  <a:cubicBezTo>
                    <a:pt x="320" y="249"/>
                    <a:pt x="320" y="249"/>
                    <a:pt x="320" y="249"/>
                  </a:cubicBezTo>
                  <a:cubicBezTo>
                    <a:pt x="320" y="249"/>
                    <a:pt x="320" y="249"/>
                    <a:pt x="320" y="249"/>
                  </a:cubicBezTo>
                  <a:moveTo>
                    <a:pt x="319" y="249"/>
                  </a:moveTo>
                  <a:cubicBezTo>
                    <a:pt x="319" y="248"/>
                    <a:pt x="319" y="248"/>
                    <a:pt x="318" y="248"/>
                  </a:cubicBezTo>
                  <a:cubicBezTo>
                    <a:pt x="319" y="248"/>
                    <a:pt x="319" y="248"/>
                    <a:pt x="319" y="249"/>
                  </a:cubicBezTo>
                  <a:moveTo>
                    <a:pt x="318" y="248"/>
                  </a:moveTo>
                  <a:cubicBezTo>
                    <a:pt x="317" y="248"/>
                    <a:pt x="317" y="247"/>
                    <a:pt x="317" y="247"/>
                  </a:cubicBezTo>
                  <a:cubicBezTo>
                    <a:pt x="317" y="247"/>
                    <a:pt x="317" y="248"/>
                    <a:pt x="318" y="248"/>
                  </a:cubicBezTo>
                  <a:moveTo>
                    <a:pt x="340" y="247"/>
                  </a:moveTo>
                  <a:cubicBezTo>
                    <a:pt x="340" y="247"/>
                    <a:pt x="340" y="247"/>
                    <a:pt x="340" y="247"/>
                  </a:cubicBezTo>
                  <a:cubicBezTo>
                    <a:pt x="340" y="247"/>
                    <a:pt x="340" y="247"/>
                    <a:pt x="340" y="247"/>
                  </a:cubicBezTo>
                  <a:close/>
                  <a:moveTo>
                    <a:pt x="383" y="254"/>
                  </a:moveTo>
                  <a:cubicBezTo>
                    <a:pt x="383" y="254"/>
                    <a:pt x="383" y="254"/>
                    <a:pt x="383" y="254"/>
                  </a:cubicBezTo>
                  <a:cubicBezTo>
                    <a:pt x="383" y="254"/>
                    <a:pt x="383" y="254"/>
                    <a:pt x="383" y="254"/>
                  </a:cubicBezTo>
                  <a:moveTo>
                    <a:pt x="383" y="255"/>
                  </a:moveTo>
                  <a:cubicBezTo>
                    <a:pt x="383" y="255"/>
                    <a:pt x="383" y="255"/>
                    <a:pt x="383" y="256"/>
                  </a:cubicBezTo>
                  <a:cubicBezTo>
                    <a:pt x="383" y="255"/>
                    <a:pt x="383" y="255"/>
                    <a:pt x="383" y="255"/>
                  </a:cubicBezTo>
                  <a:moveTo>
                    <a:pt x="383" y="256"/>
                  </a:moveTo>
                  <a:cubicBezTo>
                    <a:pt x="384" y="256"/>
                    <a:pt x="384" y="257"/>
                    <a:pt x="384" y="257"/>
                  </a:cubicBezTo>
                  <a:cubicBezTo>
                    <a:pt x="384" y="257"/>
                    <a:pt x="384" y="256"/>
                    <a:pt x="383" y="256"/>
                  </a:cubicBezTo>
                  <a:cubicBezTo>
                    <a:pt x="383" y="256"/>
                    <a:pt x="383" y="256"/>
                    <a:pt x="383" y="256"/>
                  </a:cubicBezTo>
                  <a:moveTo>
                    <a:pt x="383" y="254"/>
                  </a:moveTo>
                  <a:cubicBezTo>
                    <a:pt x="383" y="254"/>
                    <a:pt x="383" y="254"/>
                    <a:pt x="383" y="254"/>
                  </a:cubicBezTo>
                  <a:cubicBezTo>
                    <a:pt x="383" y="254"/>
                    <a:pt x="383" y="254"/>
                    <a:pt x="383" y="254"/>
                  </a:cubicBezTo>
                  <a:moveTo>
                    <a:pt x="403" y="207"/>
                  </a:moveTo>
                  <a:cubicBezTo>
                    <a:pt x="403" y="207"/>
                    <a:pt x="403" y="207"/>
                    <a:pt x="403" y="207"/>
                  </a:cubicBezTo>
                  <a:cubicBezTo>
                    <a:pt x="403" y="207"/>
                    <a:pt x="403" y="206"/>
                    <a:pt x="403" y="206"/>
                  </a:cubicBezTo>
                  <a:cubicBezTo>
                    <a:pt x="403" y="206"/>
                    <a:pt x="403" y="207"/>
                    <a:pt x="403" y="207"/>
                  </a:cubicBezTo>
                  <a:moveTo>
                    <a:pt x="409" y="197"/>
                  </a:moveTo>
                  <a:cubicBezTo>
                    <a:pt x="409" y="198"/>
                    <a:pt x="409" y="198"/>
                    <a:pt x="409" y="198"/>
                  </a:cubicBezTo>
                  <a:cubicBezTo>
                    <a:pt x="409" y="198"/>
                    <a:pt x="409" y="198"/>
                    <a:pt x="409" y="197"/>
                  </a:cubicBezTo>
                  <a:moveTo>
                    <a:pt x="409" y="198"/>
                  </a:moveTo>
                  <a:cubicBezTo>
                    <a:pt x="409" y="198"/>
                    <a:pt x="408" y="199"/>
                    <a:pt x="408" y="199"/>
                  </a:cubicBezTo>
                  <a:cubicBezTo>
                    <a:pt x="408" y="199"/>
                    <a:pt x="409" y="198"/>
                    <a:pt x="409" y="198"/>
                  </a:cubicBezTo>
                  <a:moveTo>
                    <a:pt x="408" y="199"/>
                  </a:moveTo>
                  <a:cubicBezTo>
                    <a:pt x="408" y="200"/>
                    <a:pt x="408" y="200"/>
                    <a:pt x="408" y="200"/>
                  </a:cubicBezTo>
                  <a:cubicBezTo>
                    <a:pt x="408" y="200"/>
                    <a:pt x="408" y="200"/>
                    <a:pt x="408" y="199"/>
                  </a:cubicBezTo>
                  <a:moveTo>
                    <a:pt x="407" y="201"/>
                  </a:moveTo>
                  <a:cubicBezTo>
                    <a:pt x="407" y="201"/>
                    <a:pt x="407" y="201"/>
                    <a:pt x="407" y="202"/>
                  </a:cubicBezTo>
                  <a:cubicBezTo>
                    <a:pt x="407" y="201"/>
                    <a:pt x="407" y="201"/>
                    <a:pt x="407" y="201"/>
                  </a:cubicBezTo>
                  <a:moveTo>
                    <a:pt x="406" y="202"/>
                  </a:moveTo>
                  <a:cubicBezTo>
                    <a:pt x="406" y="203"/>
                    <a:pt x="406" y="203"/>
                    <a:pt x="406" y="203"/>
                  </a:cubicBezTo>
                  <a:cubicBezTo>
                    <a:pt x="406" y="203"/>
                    <a:pt x="406" y="203"/>
                    <a:pt x="406" y="202"/>
                  </a:cubicBezTo>
                  <a:moveTo>
                    <a:pt x="405" y="204"/>
                  </a:moveTo>
                  <a:cubicBezTo>
                    <a:pt x="405" y="204"/>
                    <a:pt x="405" y="204"/>
                    <a:pt x="405" y="204"/>
                  </a:cubicBezTo>
                  <a:cubicBezTo>
                    <a:pt x="405" y="204"/>
                    <a:pt x="405" y="204"/>
                    <a:pt x="405" y="204"/>
                  </a:cubicBezTo>
                  <a:moveTo>
                    <a:pt x="404" y="205"/>
                  </a:moveTo>
                  <a:cubicBezTo>
                    <a:pt x="404" y="205"/>
                    <a:pt x="404" y="206"/>
                    <a:pt x="404" y="206"/>
                  </a:cubicBezTo>
                  <a:cubicBezTo>
                    <a:pt x="404" y="206"/>
                    <a:pt x="404" y="205"/>
                    <a:pt x="404" y="205"/>
                  </a:cubicBezTo>
                  <a:moveTo>
                    <a:pt x="345" y="82"/>
                  </a:moveTo>
                  <a:cubicBezTo>
                    <a:pt x="345" y="82"/>
                    <a:pt x="345" y="82"/>
                    <a:pt x="345" y="82"/>
                  </a:cubicBezTo>
                  <a:cubicBezTo>
                    <a:pt x="345" y="82"/>
                    <a:pt x="345" y="82"/>
                    <a:pt x="345" y="82"/>
                  </a:cubicBezTo>
                  <a:moveTo>
                    <a:pt x="345" y="82"/>
                  </a:moveTo>
                  <a:cubicBezTo>
                    <a:pt x="345" y="82"/>
                    <a:pt x="345" y="82"/>
                    <a:pt x="345" y="82"/>
                  </a:cubicBezTo>
                  <a:cubicBezTo>
                    <a:pt x="345" y="82"/>
                    <a:pt x="345" y="82"/>
                    <a:pt x="345" y="82"/>
                  </a:cubicBezTo>
                  <a:moveTo>
                    <a:pt x="343" y="150"/>
                  </a:moveTo>
                  <a:cubicBezTo>
                    <a:pt x="343" y="150"/>
                    <a:pt x="343" y="151"/>
                    <a:pt x="343" y="151"/>
                  </a:cubicBezTo>
                  <a:cubicBezTo>
                    <a:pt x="343" y="151"/>
                    <a:pt x="343" y="150"/>
                    <a:pt x="343" y="150"/>
                  </a:cubicBezTo>
                  <a:moveTo>
                    <a:pt x="303" y="152"/>
                  </a:moveTo>
                  <a:cubicBezTo>
                    <a:pt x="304" y="152"/>
                    <a:pt x="304" y="152"/>
                    <a:pt x="304" y="152"/>
                  </a:cubicBezTo>
                  <a:cubicBezTo>
                    <a:pt x="304" y="152"/>
                    <a:pt x="304" y="152"/>
                    <a:pt x="303" y="152"/>
                  </a:cubicBezTo>
                  <a:moveTo>
                    <a:pt x="301" y="147"/>
                  </a:moveTo>
                  <a:cubicBezTo>
                    <a:pt x="300" y="147"/>
                    <a:pt x="300" y="147"/>
                    <a:pt x="300" y="147"/>
                  </a:cubicBezTo>
                  <a:cubicBezTo>
                    <a:pt x="300" y="147"/>
                    <a:pt x="300" y="147"/>
                    <a:pt x="301" y="147"/>
                  </a:cubicBezTo>
                  <a:moveTo>
                    <a:pt x="300" y="147"/>
                  </a:moveTo>
                  <a:cubicBezTo>
                    <a:pt x="300" y="147"/>
                    <a:pt x="300" y="147"/>
                    <a:pt x="300" y="147"/>
                  </a:cubicBezTo>
                  <a:cubicBezTo>
                    <a:pt x="300" y="147"/>
                    <a:pt x="300" y="147"/>
                    <a:pt x="300" y="147"/>
                  </a:cubicBezTo>
                  <a:moveTo>
                    <a:pt x="265" y="126"/>
                  </a:moveTo>
                  <a:cubicBezTo>
                    <a:pt x="265" y="126"/>
                    <a:pt x="264" y="126"/>
                    <a:pt x="264" y="126"/>
                  </a:cubicBezTo>
                  <a:cubicBezTo>
                    <a:pt x="264" y="126"/>
                    <a:pt x="265" y="126"/>
                    <a:pt x="265" y="126"/>
                  </a:cubicBezTo>
                  <a:moveTo>
                    <a:pt x="265" y="128"/>
                  </a:moveTo>
                  <a:cubicBezTo>
                    <a:pt x="265" y="128"/>
                    <a:pt x="265" y="127"/>
                    <a:pt x="265" y="127"/>
                  </a:cubicBezTo>
                  <a:cubicBezTo>
                    <a:pt x="265" y="127"/>
                    <a:pt x="265" y="128"/>
                    <a:pt x="265" y="128"/>
                  </a:cubicBezTo>
                  <a:moveTo>
                    <a:pt x="265" y="127"/>
                  </a:moveTo>
                  <a:cubicBezTo>
                    <a:pt x="265" y="127"/>
                    <a:pt x="265" y="127"/>
                    <a:pt x="265" y="127"/>
                  </a:cubicBezTo>
                  <a:cubicBezTo>
                    <a:pt x="265" y="127"/>
                    <a:pt x="265" y="127"/>
                    <a:pt x="265" y="127"/>
                  </a:cubicBezTo>
                  <a:moveTo>
                    <a:pt x="209" y="180"/>
                  </a:moveTo>
                  <a:cubicBezTo>
                    <a:pt x="209" y="180"/>
                    <a:pt x="209" y="180"/>
                    <a:pt x="209" y="180"/>
                  </a:cubicBezTo>
                  <a:cubicBezTo>
                    <a:pt x="209" y="180"/>
                    <a:pt x="209" y="180"/>
                    <a:pt x="209" y="180"/>
                  </a:cubicBezTo>
                  <a:moveTo>
                    <a:pt x="209" y="180"/>
                  </a:moveTo>
                  <a:cubicBezTo>
                    <a:pt x="209" y="180"/>
                    <a:pt x="210" y="180"/>
                    <a:pt x="210" y="180"/>
                  </a:cubicBezTo>
                  <a:cubicBezTo>
                    <a:pt x="210" y="180"/>
                    <a:pt x="209" y="180"/>
                    <a:pt x="209" y="180"/>
                  </a:cubicBezTo>
                  <a:moveTo>
                    <a:pt x="217" y="188"/>
                  </a:moveTo>
                  <a:cubicBezTo>
                    <a:pt x="217" y="188"/>
                    <a:pt x="216" y="188"/>
                    <a:pt x="216" y="188"/>
                  </a:cubicBezTo>
                  <a:cubicBezTo>
                    <a:pt x="216" y="188"/>
                    <a:pt x="217" y="188"/>
                    <a:pt x="217" y="188"/>
                  </a:cubicBezTo>
                  <a:moveTo>
                    <a:pt x="216" y="190"/>
                  </a:moveTo>
                  <a:cubicBezTo>
                    <a:pt x="216" y="190"/>
                    <a:pt x="216" y="190"/>
                    <a:pt x="216" y="190"/>
                  </a:cubicBezTo>
                  <a:close/>
                  <a:moveTo>
                    <a:pt x="215" y="188"/>
                  </a:moveTo>
                  <a:cubicBezTo>
                    <a:pt x="215" y="188"/>
                    <a:pt x="215" y="188"/>
                    <a:pt x="215" y="188"/>
                  </a:cubicBezTo>
                  <a:cubicBezTo>
                    <a:pt x="215" y="188"/>
                    <a:pt x="215" y="188"/>
                    <a:pt x="215" y="188"/>
                  </a:cubicBezTo>
                  <a:moveTo>
                    <a:pt x="187" y="172"/>
                  </a:moveTo>
                  <a:cubicBezTo>
                    <a:pt x="187" y="173"/>
                    <a:pt x="187" y="173"/>
                    <a:pt x="187" y="174"/>
                  </a:cubicBezTo>
                  <a:cubicBezTo>
                    <a:pt x="187" y="173"/>
                    <a:pt x="187" y="173"/>
                    <a:pt x="187" y="172"/>
                  </a:cubicBezTo>
                  <a:moveTo>
                    <a:pt x="187" y="174"/>
                  </a:moveTo>
                  <a:cubicBezTo>
                    <a:pt x="187" y="174"/>
                    <a:pt x="187" y="175"/>
                    <a:pt x="187" y="175"/>
                  </a:cubicBezTo>
                  <a:cubicBezTo>
                    <a:pt x="187" y="175"/>
                    <a:pt x="187" y="174"/>
                    <a:pt x="187" y="174"/>
                  </a:cubicBezTo>
                  <a:moveTo>
                    <a:pt x="185" y="180"/>
                  </a:moveTo>
                  <a:cubicBezTo>
                    <a:pt x="185" y="180"/>
                    <a:pt x="185" y="180"/>
                    <a:pt x="185" y="180"/>
                  </a:cubicBezTo>
                  <a:cubicBezTo>
                    <a:pt x="185" y="180"/>
                    <a:pt x="185" y="180"/>
                    <a:pt x="185" y="180"/>
                  </a:cubicBezTo>
                  <a:moveTo>
                    <a:pt x="169" y="144"/>
                  </a:moveTo>
                  <a:cubicBezTo>
                    <a:pt x="169" y="144"/>
                    <a:pt x="169" y="144"/>
                    <a:pt x="169" y="144"/>
                  </a:cubicBezTo>
                  <a:close/>
                  <a:moveTo>
                    <a:pt x="176" y="154"/>
                  </a:moveTo>
                  <a:cubicBezTo>
                    <a:pt x="176" y="154"/>
                    <a:pt x="176" y="154"/>
                    <a:pt x="176" y="154"/>
                  </a:cubicBezTo>
                  <a:cubicBezTo>
                    <a:pt x="176" y="154"/>
                    <a:pt x="176" y="154"/>
                    <a:pt x="176" y="154"/>
                  </a:cubicBezTo>
                  <a:moveTo>
                    <a:pt x="171" y="143"/>
                  </a:moveTo>
                  <a:cubicBezTo>
                    <a:pt x="171" y="143"/>
                    <a:pt x="171" y="143"/>
                    <a:pt x="171" y="143"/>
                  </a:cubicBezTo>
                  <a:cubicBezTo>
                    <a:pt x="171" y="143"/>
                    <a:pt x="171" y="143"/>
                    <a:pt x="171" y="143"/>
                  </a:cubicBezTo>
                  <a:moveTo>
                    <a:pt x="172" y="142"/>
                  </a:moveTo>
                  <a:cubicBezTo>
                    <a:pt x="172" y="142"/>
                    <a:pt x="172" y="142"/>
                    <a:pt x="173" y="141"/>
                  </a:cubicBezTo>
                  <a:cubicBezTo>
                    <a:pt x="172" y="142"/>
                    <a:pt x="172" y="142"/>
                    <a:pt x="172" y="142"/>
                  </a:cubicBezTo>
                  <a:moveTo>
                    <a:pt x="173" y="141"/>
                  </a:moveTo>
                  <a:cubicBezTo>
                    <a:pt x="173" y="141"/>
                    <a:pt x="173" y="141"/>
                    <a:pt x="173" y="140"/>
                  </a:cubicBezTo>
                  <a:cubicBezTo>
                    <a:pt x="173" y="141"/>
                    <a:pt x="173" y="141"/>
                    <a:pt x="173" y="141"/>
                  </a:cubicBezTo>
                  <a:moveTo>
                    <a:pt x="182" y="208"/>
                  </a:moveTo>
                  <a:cubicBezTo>
                    <a:pt x="180" y="207"/>
                    <a:pt x="179" y="205"/>
                    <a:pt x="180" y="203"/>
                  </a:cubicBezTo>
                  <a:cubicBezTo>
                    <a:pt x="180" y="203"/>
                    <a:pt x="180" y="203"/>
                    <a:pt x="180" y="203"/>
                  </a:cubicBezTo>
                  <a:cubicBezTo>
                    <a:pt x="180" y="205"/>
                    <a:pt x="180" y="207"/>
                    <a:pt x="182" y="208"/>
                  </a:cubicBezTo>
                  <a:moveTo>
                    <a:pt x="171" y="125"/>
                  </a:moveTo>
                  <a:cubicBezTo>
                    <a:pt x="171" y="126"/>
                    <a:pt x="171" y="126"/>
                    <a:pt x="171" y="126"/>
                  </a:cubicBezTo>
                  <a:cubicBezTo>
                    <a:pt x="171" y="126"/>
                    <a:pt x="171" y="126"/>
                    <a:pt x="171" y="125"/>
                  </a:cubicBezTo>
                  <a:moveTo>
                    <a:pt x="171" y="129"/>
                  </a:moveTo>
                  <a:cubicBezTo>
                    <a:pt x="170" y="131"/>
                    <a:pt x="170" y="133"/>
                    <a:pt x="170" y="134"/>
                  </a:cubicBezTo>
                  <a:cubicBezTo>
                    <a:pt x="170" y="134"/>
                    <a:pt x="170" y="134"/>
                    <a:pt x="170" y="133"/>
                  </a:cubicBezTo>
                  <a:cubicBezTo>
                    <a:pt x="170" y="132"/>
                    <a:pt x="170" y="130"/>
                    <a:pt x="171" y="129"/>
                  </a:cubicBezTo>
                  <a:moveTo>
                    <a:pt x="171" y="126"/>
                  </a:moveTo>
                  <a:cubicBezTo>
                    <a:pt x="171" y="127"/>
                    <a:pt x="171" y="127"/>
                    <a:pt x="171" y="127"/>
                  </a:cubicBezTo>
                  <a:cubicBezTo>
                    <a:pt x="171" y="127"/>
                    <a:pt x="171" y="127"/>
                    <a:pt x="171" y="126"/>
                  </a:cubicBezTo>
                  <a:moveTo>
                    <a:pt x="171" y="127"/>
                  </a:moveTo>
                  <a:cubicBezTo>
                    <a:pt x="171" y="128"/>
                    <a:pt x="171" y="128"/>
                    <a:pt x="171" y="128"/>
                  </a:cubicBezTo>
                  <a:cubicBezTo>
                    <a:pt x="171" y="128"/>
                    <a:pt x="171" y="128"/>
                    <a:pt x="171" y="127"/>
                  </a:cubicBezTo>
                  <a:moveTo>
                    <a:pt x="166" y="153"/>
                  </a:moveTo>
                  <a:cubicBezTo>
                    <a:pt x="166" y="153"/>
                    <a:pt x="166" y="153"/>
                    <a:pt x="166" y="153"/>
                  </a:cubicBezTo>
                  <a:close/>
                  <a:moveTo>
                    <a:pt x="219" y="189"/>
                  </a:moveTo>
                  <a:cubicBezTo>
                    <a:pt x="219" y="188"/>
                    <a:pt x="218" y="188"/>
                    <a:pt x="217" y="188"/>
                  </a:cubicBezTo>
                  <a:cubicBezTo>
                    <a:pt x="218" y="188"/>
                    <a:pt x="220" y="189"/>
                    <a:pt x="221" y="189"/>
                  </a:cubicBezTo>
                  <a:cubicBezTo>
                    <a:pt x="220" y="189"/>
                    <a:pt x="220" y="189"/>
                    <a:pt x="219" y="189"/>
                  </a:cubicBezTo>
                  <a:moveTo>
                    <a:pt x="313" y="245"/>
                  </a:moveTo>
                  <a:cubicBezTo>
                    <a:pt x="312" y="245"/>
                    <a:pt x="312" y="245"/>
                    <a:pt x="312" y="245"/>
                  </a:cubicBezTo>
                  <a:cubicBezTo>
                    <a:pt x="312" y="245"/>
                    <a:pt x="312" y="245"/>
                    <a:pt x="313" y="245"/>
                  </a:cubicBezTo>
                  <a:moveTo>
                    <a:pt x="314" y="245"/>
                  </a:moveTo>
                  <a:cubicBezTo>
                    <a:pt x="314" y="245"/>
                    <a:pt x="313" y="245"/>
                    <a:pt x="313" y="245"/>
                  </a:cubicBezTo>
                  <a:cubicBezTo>
                    <a:pt x="313" y="245"/>
                    <a:pt x="314" y="245"/>
                    <a:pt x="314" y="245"/>
                  </a:cubicBezTo>
                  <a:moveTo>
                    <a:pt x="315" y="246"/>
                  </a:moveTo>
                  <a:cubicBezTo>
                    <a:pt x="316" y="246"/>
                    <a:pt x="316" y="247"/>
                    <a:pt x="316" y="247"/>
                  </a:cubicBezTo>
                  <a:cubicBezTo>
                    <a:pt x="316" y="247"/>
                    <a:pt x="316" y="246"/>
                    <a:pt x="315" y="246"/>
                  </a:cubicBezTo>
                  <a:moveTo>
                    <a:pt x="314" y="246"/>
                  </a:moveTo>
                  <a:cubicBezTo>
                    <a:pt x="314" y="246"/>
                    <a:pt x="315" y="246"/>
                    <a:pt x="315" y="246"/>
                  </a:cubicBezTo>
                  <a:cubicBezTo>
                    <a:pt x="315" y="246"/>
                    <a:pt x="314" y="246"/>
                    <a:pt x="314" y="246"/>
                  </a:cubicBezTo>
                  <a:moveTo>
                    <a:pt x="327" y="268"/>
                  </a:moveTo>
                  <a:cubicBezTo>
                    <a:pt x="327" y="268"/>
                    <a:pt x="327" y="268"/>
                    <a:pt x="327" y="268"/>
                  </a:cubicBezTo>
                  <a:cubicBezTo>
                    <a:pt x="327" y="268"/>
                    <a:pt x="327" y="268"/>
                    <a:pt x="327" y="268"/>
                  </a:cubicBezTo>
                  <a:cubicBezTo>
                    <a:pt x="327" y="268"/>
                    <a:pt x="327" y="268"/>
                    <a:pt x="327" y="268"/>
                  </a:cubicBezTo>
                  <a:moveTo>
                    <a:pt x="330" y="267"/>
                  </a:moveTo>
                  <a:cubicBezTo>
                    <a:pt x="330" y="267"/>
                    <a:pt x="330" y="267"/>
                    <a:pt x="331" y="267"/>
                  </a:cubicBezTo>
                  <a:cubicBezTo>
                    <a:pt x="331" y="267"/>
                    <a:pt x="331" y="267"/>
                    <a:pt x="331" y="267"/>
                  </a:cubicBezTo>
                  <a:cubicBezTo>
                    <a:pt x="331" y="267"/>
                    <a:pt x="332" y="267"/>
                    <a:pt x="332" y="267"/>
                  </a:cubicBezTo>
                  <a:cubicBezTo>
                    <a:pt x="331" y="267"/>
                    <a:pt x="330" y="267"/>
                    <a:pt x="330" y="267"/>
                  </a:cubicBezTo>
                  <a:moveTo>
                    <a:pt x="332" y="267"/>
                  </a:moveTo>
                  <a:cubicBezTo>
                    <a:pt x="332" y="267"/>
                    <a:pt x="332" y="267"/>
                    <a:pt x="332" y="267"/>
                  </a:cubicBezTo>
                  <a:cubicBezTo>
                    <a:pt x="333" y="267"/>
                    <a:pt x="333" y="267"/>
                    <a:pt x="333" y="267"/>
                  </a:cubicBezTo>
                  <a:cubicBezTo>
                    <a:pt x="333" y="267"/>
                    <a:pt x="333" y="267"/>
                    <a:pt x="332" y="267"/>
                  </a:cubicBezTo>
                  <a:moveTo>
                    <a:pt x="384" y="258"/>
                  </a:moveTo>
                  <a:cubicBezTo>
                    <a:pt x="384" y="258"/>
                    <a:pt x="384" y="258"/>
                    <a:pt x="384" y="258"/>
                  </a:cubicBezTo>
                  <a:cubicBezTo>
                    <a:pt x="384" y="258"/>
                    <a:pt x="384" y="258"/>
                    <a:pt x="384" y="258"/>
                  </a:cubicBezTo>
                  <a:moveTo>
                    <a:pt x="384" y="259"/>
                  </a:moveTo>
                  <a:cubicBezTo>
                    <a:pt x="384" y="259"/>
                    <a:pt x="384" y="259"/>
                    <a:pt x="384" y="259"/>
                  </a:cubicBezTo>
                  <a:cubicBezTo>
                    <a:pt x="384" y="259"/>
                    <a:pt x="384" y="259"/>
                    <a:pt x="384" y="259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59" name="Freeform 52"/>
            <p:cNvSpPr>
              <a:spLocks/>
            </p:cNvSpPr>
            <p:nvPr userDrawn="1"/>
          </p:nvSpPr>
          <p:spPr bwMode="auto">
            <a:xfrm>
              <a:off x="19416713" y="3192463"/>
              <a:ext cx="36513" cy="58738"/>
            </a:xfrm>
            <a:custGeom>
              <a:avLst/>
              <a:gdLst>
                <a:gd name="T0" fmla="*/ 9 w 13"/>
                <a:gd name="T1" fmla="*/ 20 h 21"/>
                <a:gd name="T2" fmla="*/ 11 w 13"/>
                <a:gd name="T3" fmla="*/ 0 h 21"/>
                <a:gd name="T4" fmla="*/ 4 w 13"/>
                <a:gd name="T5" fmla="*/ 6 h 21"/>
                <a:gd name="T6" fmla="*/ 9 w 13"/>
                <a:gd name="T7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1">
                  <a:moveTo>
                    <a:pt x="9" y="20"/>
                  </a:moveTo>
                  <a:cubicBezTo>
                    <a:pt x="13" y="20"/>
                    <a:pt x="13" y="0"/>
                    <a:pt x="11" y="0"/>
                  </a:cubicBezTo>
                  <a:cubicBezTo>
                    <a:pt x="9" y="0"/>
                    <a:pt x="9" y="3"/>
                    <a:pt x="4" y="6"/>
                  </a:cubicBezTo>
                  <a:cubicBezTo>
                    <a:pt x="0" y="9"/>
                    <a:pt x="4" y="21"/>
                    <a:pt x="9" y="20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60" name="Freeform 53"/>
            <p:cNvSpPr>
              <a:spLocks/>
            </p:cNvSpPr>
            <p:nvPr userDrawn="1"/>
          </p:nvSpPr>
          <p:spPr bwMode="auto">
            <a:xfrm>
              <a:off x="19234150" y="3295650"/>
              <a:ext cx="33338" cy="33338"/>
            </a:xfrm>
            <a:custGeom>
              <a:avLst/>
              <a:gdLst>
                <a:gd name="T0" fmla="*/ 2 w 12"/>
                <a:gd name="T1" fmla="*/ 9 h 12"/>
                <a:gd name="T2" fmla="*/ 12 w 12"/>
                <a:gd name="T3" fmla="*/ 6 h 12"/>
                <a:gd name="T4" fmla="*/ 2 w 12"/>
                <a:gd name="T5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2">
                  <a:moveTo>
                    <a:pt x="2" y="9"/>
                  </a:moveTo>
                  <a:cubicBezTo>
                    <a:pt x="7" y="12"/>
                    <a:pt x="12" y="11"/>
                    <a:pt x="12" y="6"/>
                  </a:cubicBezTo>
                  <a:cubicBezTo>
                    <a:pt x="11" y="0"/>
                    <a:pt x="0" y="7"/>
                    <a:pt x="2" y="9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61" name="Freeform 54"/>
            <p:cNvSpPr>
              <a:spLocks/>
            </p:cNvSpPr>
            <p:nvPr userDrawn="1"/>
          </p:nvSpPr>
          <p:spPr bwMode="auto">
            <a:xfrm>
              <a:off x="19535775" y="3359150"/>
              <a:ext cx="88900" cy="55563"/>
            </a:xfrm>
            <a:custGeom>
              <a:avLst/>
              <a:gdLst>
                <a:gd name="T0" fmla="*/ 23 w 32"/>
                <a:gd name="T1" fmla="*/ 2 h 20"/>
                <a:gd name="T2" fmla="*/ 10 w 32"/>
                <a:gd name="T3" fmla="*/ 2 h 20"/>
                <a:gd name="T4" fmla="*/ 1 w 32"/>
                <a:gd name="T5" fmla="*/ 7 h 20"/>
                <a:gd name="T6" fmla="*/ 12 w 32"/>
                <a:gd name="T7" fmla="*/ 13 h 20"/>
                <a:gd name="T8" fmla="*/ 24 w 32"/>
                <a:gd name="T9" fmla="*/ 20 h 20"/>
                <a:gd name="T10" fmla="*/ 27 w 32"/>
                <a:gd name="T11" fmla="*/ 13 h 20"/>
                <a:gd name="T12" fmla="*/ 32 w 32"/>
                <a:gd name="T13" fmla="*/ 3 h 20"/>
                <a:gd name="T14" fmla="*/ 23 w 32"/>
                <a:gd name="T15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20">
                  <a:moveTo>
                    <a:pt x="23" y="2"/>
                  </a:moveTo>
                  <a:cubicBezTo>
                    <a:pt x="17" y="4"/>
                    <a:pt x="14" y="4"/>
                    <a:pt x="10" y="2"/>
                  </a:cubicBezTo>
                  <a:cubicBezTo>
                    <a:pt x="6" y="0"/>
                    <a:pt x="0" y="4"/>
                    <a:pt x="1" y="7"/>
                  </a:cubicBezTo>
                  <a:cubicBezTo>
                    <a:pt x="2" y="8"/>
                    <a:pt x="4" y="11"/>
                    <a:pt x="12" y="13"/>
                  </a:cubicBezTo>
                  <a:cubicBezTo>
                    <a:pt x="20" y="15"/>
                    <a:pt x="21" y="20"/>
                    <a:pt x="24" y="20"/>
                  </a:cubicBezTo>
                  <a:cubicBezTo>
                    <a:pt x="28" y="20"/>
                    <a:pt x="28" y="17"/>
                    <a:pt x="27" y="13"/>
                  </a:cubicBezTo>
                  <a:cubicBezTo>
                    <a:pt x="26" y="9"/>
                    <a:pt x="31" y="4"/>
                    <a:pt x="32" y="3"/>
                  </a:cubicBezTo>
                  <a:cubicBezTo>
                    <a:pt x="32" y="2"/>
                    <a:pt x="30" y="1"/>
                    <a:pt x="23" y="2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62" name="Freeform 55"/>
            <p:cNvSpPr>
              <a:spLocks/>
            </p:cNvSpPr>
            <p:nvPr userDrawn="1"/>
          </p:nvSpPr>
          <p:spPr bwMode="auto">
            <a:xfrm>
              <a:off x="19405600" y="3257550"/>
              <a:ext cx="55563" cy="90488"/>
            </a:xfrm>
            <a:custGeom>
              <a:avLst/>
              <a:gdLst>
                <a:gd name="T0" fmla="*/ 9 w 20"/>
                <a:gd name="T1" fmla="*/ 3 h 33"/>
                <a:gd name="T2" fmla="*/ 1 w 20"/>
                <a:gd name="T3" fmla="*/ 5 h 33"/>
                <a:gd name="T4" fmla="*/ 5 w 20"/>
                <a:gd name="T5" fmla="*/ 19 h 33"/>
                <a:gd name="T6" fmla="*/ 10 w 20"/>
                <a:gd name="T7" fmla="*/ 29 h 33"/>
                <a:gd name="T8" fmla="*/ 17 w 20"/>
                <a:gd name="T9" fmla="*/ 25 h 33"/>
                <a:gd name="T10" fmla="*/ 19 w 20"/>
                <a:gd name="T11" fmla="*/ 7 h 33"/>
                <a:gd name="T12" fmla="*/ 9 w 20"/>
                <a:gd name="T13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33">
                  <a:moveTo>
                    <a:pt x="9" y="3"/>
                  </a:moveTo>
                  <a:cubicBezTo>
                    <a:pt x="6" y="6"/>
                    <a:pt x="3" y="3"/>
                    <a:pt x="1" y="5"/>
                  </a:cubicBezTo>
                  <a:cubicBezTo>
                    <a:pt x="0" y="8"/>
                    <a:pt x="7" y="13"/>
                    <a:pt x="5" y="19"/>
                  </a:cubicBezTo>
                  <a:cubicBezTo>
                    <a:pt x="4" y="25"/>
                    <a:pt x="6" y="33"/>
                    <a:pt x="10" y="29"/>
                  </a:cubicBezTo>
                  <a:cubicBezTo>
                    <a:pt x="13" y="26"/>
                    <a:pt x="15" y="27"/>
                    <a:pt x="17" y="25"/>
                  </a:cubicBezTo>
                  <a:cubicBezTo>
                    <a:pt x="19" y="22"/>
                    <a:pt x="17" y="12"/>
                    <a:pt x="19" y="7"/>
                  </a:cubicBezTo>
                  <a:cubicBezTo>
                    <a:pt x="20" y="3"/>
                    <a:pt x="13" y="0"/>
                    <a:pt x="9" y="3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63" name="Freeform 56"/>
            <p:cNvSpPr>
              <a:spLocks/>
            </p:cNvSpPr>
            <p:nvPr userDrawn="1"/>
          </p:nvSpPr>
          <p:spPr bwMode="auto">
            <a:xfrm>
              <a:off x="19843750" y="3446463"/>
              <a:ext cx="88900" cy="26988"/>
            </a:xfrm>
            <a:custGeom>
              <a:avLst/>
              <a:gdLst>
                <a:gd name="T0" fmla="*/ 26 w 32"/>
                <a:gd name="T1" fmla="*/ 5 h 10"/>
                <a:gd name="T2" fmla="*/ 9 w 32"/>
                <a:gd name="T3" fmla="*/ 3 h 10"/>
                <a:gd name="T4" fmla="*/ 2 w 32"/>
                <a:gd name="T5" fmla="*/ 6 h 10"/>
                <a:gd name="T6" fmla="*/ 18 w 32"/>
                <a:gd name="T7" fmla="*/ 10 h 10"/>
                <a:gd name="T8" fmla="*/ 32 w 32"/>
                <a:gd name="T9" fmla="*/ 5 h 10"/>
                <a:gd name="T10" fmla="*/ 26 w 32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0">
                  <a:moveTo>
                    <a:pt x="26" y="5"/>
                  </a:moveTo>
                  <a:cubicBezTo>
                    <a:pt x="23" y="3"/>
                    <a:pt x="12" y="6"/>
                    <a:pt x="9" y="3"/>
                  </a:cubicBezTo>
                  <a:cubicBezTo>
                    <a:pt x="6" y="0"/>
                    <a:pt x="0" y="5"/>
                    <a:pt x="2" y="6"/>
                  </a:cubicBezTo>
                  <a:cubicBezTo>
                    <a:pt x="6" y="6"/>
                    <a:pt x="12" y="10"/>
                    <a:pt x="18" y="10"/>
                  </a:cubicBezTo>
                  <a:cubicBezTo>
                    <a:pt x="24" y="10"/>
                    <a:pt x="32" y="7"/>
                    <a:pt x="32" y="5"/>
                  </a:cubicBezTo>
                  <a:cubicBezTo>
                    <a:pt x="32" y="4"/>
                    <a:pt x="28" y="6"/>
                    <a:pt x="26" y="5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64" name="Freeform 57"/>
            <p:cNvSpPr>
              <a:spLocks/>
            </p:cNvSpPr>
            <p:nvPr userDrawn="1"/>
          </p:nvSpPr>
          <p:spPr bwMode="auto">
            <a:xfrm>
              <a:off x="18853150" y="2709863"/>
              <a:ext cx="152400" cy="161925"/>
            </a:xfrm>
            <a:custGeom>
              <a:avLst/>
              <a:gdLst>
                <a:gd name="T0" fmla="*/ 31 w 55"/>
                <a:gd name="T1" fmla="*/ 50 h 58"/>
                <a:gd name="T2" fmla="*/ 44 w 55"/>
                <a:gd name="T3" fmla="*/ 48 h 58"/>
                <a:gd name="T4" fmla="*/ 44 w 55"/>
                <a:gd name="T5" fmla="*/ 23 h 58"/>
                <a:gd name="T6" fmla="*/ 44 w 55"/>
                <a:gd name="T7" fmla="*/ 21 h 58"/>
                <a:gd name="T8" fmla="*/ 52 w 55"/>
                <a:gd name="T9" fmla="*/ 16 h 58"/>
                <a:gd name="T10" fmla="*/ 46 w 55"/>
                <a:gd name="T11" fmla="*/ 4 h 58"/>
                <a:gd name="T12" fmla="*/ 33 w 55"/>
                <a:gd name="T13" fmla="*/ 6 h 58"/>
                <a:gd name="T14" fmla="*/ 31 w 55"/>
                <a:gd name="T15" fmla="*/ 6 h 58"/>
                <a:gd name="T16" fmla="*/ 20 w 55"/>
                <a:gd name="T17" fmla="*/ 8 h 58"/>
                <a:gd name="T18" fmla="*/ 26 w 55"/>
                <a:gd name="T19" fmla="*/ 13 h 58"/>
                <a:gd name="T20" fmla="*/ 17 w 55"/>
                <a:gd name="T21" fmla="*/ 18 h 58"/>
                <a:gd name="T22" fmla="*/ 5 w 55"/>
                <a:gd name="T23" fmla="*/ 18 h 58"/>
                <a:gd name="T24" fmla="*/ 7 w 55"/>
                <a:gd name="T25" fmla="*/ 26 h 58"/>
                <a:gd name="T26" fmla="*/ 12 w 55"/>
                <a:gd name="T27" fmla="*/ 34 h 58"/>
                <a:gd name="T28" fmla="*/ 9 w 55"/>
                <a:gd name="T29" fmla="*/ 43 h 58"/>
                <a:gd name="T30" fmla="*/ 2 w 55"/>
                <a:gd name="T31" fmla="*/ 50 h 58"/>
                <a:gd name="T32" fmla="*/ 12 w 55"/>
                <a:gd name="T33" fmla="*/ 58 h 58"/>
                <a:gd name="T34" fmla="*/ 31 w 55"/>
                <a:gd name="T35" fmla="*/ 5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" h="58">
                  <a:moveTo>
                    <a:pt x="31" y="50"/>
                  </a:moveTo>
                  <a:cubicBezTo>
                    <a:pt x="36" y="45"/>
                    <a:pt x="39" y="50"/>
                    <a:pt x="44" y="48"/>
                  </a:cubicBezTo>
                  <a:cubicBezTo>
                    <a:pt x="49" y="45"/>
                    <a:pt x="46" y="27"/>
                    <a:pt x="44" y="23"/>
                  </a:cubicBezTo>
                  <a:cubicBezTo>
                    <a:pt x="43" y="22"/>
                    <a:pt x="44" y="22"/>
                    <a:pt x="44" y="21"/>
                  </a:cubicBezTo>
                  <a:cubicBezTo>
                    <a:pt x="44" y="19"/>
                    <a:pt x="49" y="19"/>
                    <a:pt x="52" y="16"/>
                  </a:cubicBezTo>
                  <a:cubicBezTo>
                    <a:pt x="55" y="13"/>
                    <a:pt x="50" y="8"/>
                    <a:pt x="46" y="4"/>
                  </a:cubicBezTo>
                  <a:cubicBezTo>
                    <a:pt x="42" y="0"/>
                    <a:pt x="37" y="6"/>
                    <a:pt x="33" y="6"/>
                  </a:cubicBezTo>
                  <a:cubicBezTo>
                    <a:pt x="32" y="6"/>
                    <a:pt x="32" y="6"/>
                    <a:pt x="31" y="6"/>
                  </a:cubicBezTo>
                  <a:cubicBezTo>
                    <a:pt x="27" y="4"/>
                    <a:pt x="21" y="4"/>
                    <a:pt x="20" y="8"/>
                  </a:cubicBezTo>
                  <a:cubicBezTo>
                    <a:pt x="20" y="12"/>
                    <a:pt x="25" y="11"/>
                    <a:pt x="26" y="13"/>
                  </a:cubicBezTo>
                  <a:cubicBezTo>
                    <a:pt x="26" y="16"/>
                    <a:pt x="20" y="15"/>
                    <a:pt x="17" y="18"/>
                  </a:cubicBezTo>
                  <a:cubicBezTo>
                    <a:pt x="13" y="20"/>
                    <a:pt x="9" y="16"/>
                    <a:pt x="5" y="18"/>
                  </a:cubicBezTo>
                  <a:cubicBezTo>
                    <a:pt x="2" y="20"/>
                    <a:pt x="10" y="22"/>
                    <a:pt x="7" y="26"/>
                  </a:cubicBezTo>
                  <a:cubicBezTo>
                    <a:pt x="4" y="30"/>
                    <a:pt x="7" y="30"/>
                    <a:pt x="12" y="34"/>
                  </a:cubicBezTo>
                  <a:cubicBezTo>
                    <a:pt x="16" y="37"/>
                    <a:pt x="9" y="38"/>
                    <a:pt x="9" y="43"/>
                  </a:cubicBezTo>
                  <a:cubicBezTo>
                    <a:pt x="9" y="47"/>
                    <a:pt x="3" y="47"/>
                    <a:pt x="2" y="50"/>
                  </a:cubicBezTo>
                  <a:cubicBezTo>
                    <a:pt x="0" y="52"/>
                    <a:pt x="7" y="58"/>
                    <a:pt x="12" y="58"/>
                  </a:cubicBezTo>
                  <a:cubicBezTo>
                    <a:pt x="16" y="58"/>
                    <a:pt x="25" y="56"/>
                    <a:pt x="31" y="50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65" name="Freeform 58"/>
            <p:cNvSpPr>
              <a:spLocks/>
            </p:cNvSpPr>
            <p:nvPr userDrawn="1"/>
          </p:nvSpPr>
          <p:spPr bwMode="auto">
            <a:xfrm>
              <a:off x="19119850" y="2479675"/>
              <a:ext cx="22225" cy="39688"/>
            </a:xfrm>
            <a:custGeom>
              <a:avLst/>
              <a:gdLst>
                <a:gd name="T0" fmla="*/ 2 w 8"/>
                <a:gd name="T1" fmla="*/ 13 h 14"/>
                <a:gd name="T2" fmla="*/ 4 w 8"/>
                <a:gd name="T3" fmla="*/ 1 h 14"/>
                <a:gd name="T4" fmla="*/ 2 w 8"/>
                <a:gd name="T5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4">
                  <a:moveTo>
                    <a:pt x="2" y="13"/>
                  </a:moveTo>
                  <a:cubicBezTo>
                    <a:pt x="5" y="10"/>
                    <a:pt x="8" y="0"/>
                    <a:pt x="4" y="1"/>
                  </a:cubicBezTo>
                  <a:cubicBezTo>
                    <a:pt x="0" y="2"/>
                    <a:pt x="1" y="14"/>
                    <a:pt x="2" y="13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66" name="Freeform 59"/>
            <p:cNvSpPr>
              <a:spLocks/>
            </p:cNvSpPr>
            <p:nvPr userDrawn="1"/>
          </p:nvSpPr>
          <p:spPr bwMode="auto">
            <a:xfrm>
              <a:off x="18961100" y="2557463"/>
              <a:ext cx="261938" cy="377825"/>
            </a:xfrm>
            <a:custGeom>
              <a:avLst/>
              <a:gdLst>
                <a:gd name="T0" fmla="*/ 3 w 94"/>
                <a:gd name="T1" fmla="*/ 24 h 136"/>
                <a:gd name="T2" fmla="*/ 11 w 94"/>
                <a:gd name="T3" fmla="*/ 30 h 136"/>
                <a:gd name="T4" fmla="*/ 7 w 94"/>
                <a:gd name="T5" fmla="*/ 38 h 136"/>
                <a:gd name="T6" fmla="*/ 12 w 94"/>
                <a:gd name="T7" fmla="*/ 44 h 136"/>
                <a:gd name="T8" fmla="*/ 3 w 94"/>
                <a:gd name="T9" fmla="*/ 50 h 136"/>
                <a:gd name="T10" fmla="*/ 11 w 94"/>
                <a:gd name="T11" fmla="*/ 48 h 136"/>
                <a:gd name="T12" fmla="*/ 15 w 94"/>
                <a:gd name="T13" fmla="*/ 54 h 136"/>
                <a:gd name="T14" fmla="*/ 22 w 94"/>
                <a:gd name="T15" fmla="*/ 46 h 136"/>
                <a:gd name="T16" fmla="*/ 22 w 94"/>
                <a:gd name="T17" fmla="*/ 53 h 136"/>
                <a:gd name="T18" fmla="*/ 19 w 94"/>
                <a:gd name="T19" fmla="*/ 64 h 136"/>
                <a:gd name="T20" fmla="*/ 34 w 94"/>
                <a:gd name="T21" fmla="*/ 63 h 136"/>
                <a:gd name="T22" fmla="*/ 37 w 94"/>
                <a:gd name="T23" fmla="*/ 66 h 136"/>
                <a:gd name="T24" fmla="*/ 38 w 94"/>
                <a:gd name="T25" fmla="*/ 72 h 136"/>
                <a:gd name="T26" fmla="*/ 41 w 94"/>
                <a:gd name="T27" fmla="*/ 76 h 136"/>
                <a:gd name="T28" fmla="*/ 40 w 94"/>
                <a:gd name="T29" fmla="*/ 86 h 136"/>
                <a:gd name="T30" fmla="*/ 29 w 94"/>
                <a:gd name="T31" fmla="*/ 86 h 136"/>
                <a:gd name="T32" fmla="*/ 26 w 94"/>
                <a:gd name="T33" fmla="*/ 88 h 136"/>
                <a:gd name="T34" fmla="*/ 23 w 94"/>
                <a:gd name="T35" fmla="*/ 95 h 136"/>
                <a:gd name="T36" fmla="*/ 29 w 94"/>
                <a:gd name="T37" fmla="*/ 99 h 136"/>
                <a:gd name="T38" fmla="*/ 19 w 94"/>
                <a:gd name="T39" fmla="*/ 106 h 136"/>
                <a:gd name="T40" fmla="*/ 23 w 94"/>
                <a:gd name="T41" fmla="*/ 111 h 136"/>
                <a:gd name="T42" fmla="*/ 29 w 94"/>
                <a:gd name="T43" fmla="*/ 112 h 136"/>
                <a:gd name="T44" fmla="*/ 41 w 94"/>
                <a:gd name="T45" fmla="*/ 114 h 136"/>
                <a:gd name="T46" fmla="*/ 42 w 94"/>
                <a:gd name="T47" fmla="*/ 116 h 136"/>
                <a:gd name="T48" fmla="*/ 30 w 94"/>
                <a:gd name="T49" fmla="*/ 118 h 136"/>
                <a:gd name="T50" fmla="*/ 16 w 94"/>
                <a:gd name="T51" fmla="*/ 135 h 136"/>
                <a:gd name="T52" fmla="*/ 24 w 94"/>
                <a:gd name="T53" fmla="*/ 130 h 136"/>
                <a:gd name="T54" fmla="*/ 32 w 94"/>
                <a:gd name="T55" fmla="*/ 132 h 136"/>
                <a:gd name="T56" fmla="*/ 37 w 94"/>
                <a:gd name="T57" fmla="*/ 127 h 136"/>
                <a:gd name="T58" fmla="*/ 44 w 94"/>
                <a:gd name="T59" fmla="*/ 126 h 136"/>
                <a:gd name="T60" fmla="*/ 53 w 94"/>
                <a:gd name="T61" fmla="*/ 123 h 136"/>
                <a:gd name="T62" fmla="*/ 61 w 94"/>
                <a:gd name="T63" fmla="*/ 126 h 136"/>
                <a:gd name="T64" fmla="*/ 73 w 94"/>
                <a:gd name="T65" fmla="*/ 123 h 136"/>
                <a:gd name="T66" fmla="*/ 88 w 94"/>
                <a:gd name="T67" fmla="*/ 117 h 136"/>
                <a:gd name="T68" fmla="*/ 84 w 94"/>
                <a:gd name="T69" fmla="*/ 115 h 136"/>
                <a:gd name="T70" fmla="*/ 84 w 94"/>
                <a:gd name="T71" fmla="*/ 109 h 136"/>
                <a:gd name="T72" fmla="*/ 93 w 94"/>
                <a:gd name="T73" fmla="*/ 98 h 136"/>
                <a:gd name="T74" fmla="*/ 82 w 94"/>
                <a:gd name="T75" fmla="*/ 93 h 136"/>
                <a:gd name="T76" fmla="*/ 77 w 94"/>
                <a:gd name="T77" fmla="*/ 92 h 136"/>
                <a:gd name="T78" fmla="*/ 77 w 94"/>
                <a:gd name="T79" fmla="*/ 86 h 136"/>
                <a:gd name="T80" fmla="*/ 73 w 94"/>
                <a:gd name="T81" fmla="*/ 81 h 136"/>
                <a:gd name="T82" fmla="*/ 65 w 94"/>
                <a:gd name="T83" fmla="*/ 68 h 136"/>
                <a:gd name="T84" fmla="*/ 58 w 94"/>
                <a:gd name="T85" fmla="*/ 55 h 136"/>
                <a:gd name="T86" fmla="*/ 51 w 94"/>
                <a:gd name="T87" fmla="*/ 49 h 136"/>
                <a:gd name="T88" fmla="*/ 41 w 94"/>
                <a:gd name="T89" fmla="*/ 48 h 136"/>
                <a:gd name="T90" fmla="*/ 45 w 94"/>
                <a:gd name="T91" fmla="*/ 41 h 136"/>
                <a:gd name="T92" fmla="*/ 53 w 94"/>
                <a:gd name="T93" fmla="*/ 22 h 136"/>
                <a:gd name="T94" fmla="*/ 34 w 94"/>
                <a:gd name="T95" fmla="*/ 21 h 136"/>
                <a:gd name="T96" fmla="*/ 30 w 94"/>
                <a:gd name="T97" fmla="*/ 18 h 136"/>
                <a:gd name="T98" fmla="*/ 38 w 94"/>
                <a:gd name="T99" fmla="*/ 9 h 136"/>
                <a:gd name="T100" fmla="*/ 40 w 94"/>
                <a:gd name="T101" fmla="*/ 3 h 136"/>
                <a:gd name="T102" fmla="*/ 35 w 94"/>
                <a:gd name="T103" fmla="*/ 7 h 136"/>
                <a:gd name="T104" fmla="*/ 23 w 94"/>
                <a:gd name="T105" fmla="*/ 7 h 136"/>
                <a:gd name="T106" fmla="*/ 17 w 94"/>
                <a:gd name="T107" fmla="*/ 16 h 136"/>
                <a:gd name="T108" fmla="*/ 12 w 94"/>
                <a:gd name="T109" fmla="*/ 23 h 136"/>
                <a:gd name="T110" fmla="*/ 9 w 94"/>
                <a:gd name="T111" fmla="*/ 26 h 136"/>
                <a:gd name="T112" fmla="*/ 3 w 94"/>
                <a:gd name="T113" fmla="*/ 2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4" h="136">
                  <a:moveTo>
                    <a:pt x="3" y="24"/>
                  </a:moveTo>
                  <a:cubicBezTo>
                    <a:pt x="0" y="26"/>
                    <a:pt x="6" y="30"/>
                    <a:pt x="11" y="30"/>
                  </a:cubicBezTo>
                  <a:cubicBezTo>
                    <a:pt x="15" y="31"/>
                    <a:pt x="7" y="34"/>
                    <a:pt x="7" y="38"/>
                  </a:cubicBezTo>
                  <a:cubicBezTo>
                    <a:pt x="6" y="42"/>
                    <a:pt x="12" y="41"/>
                    <a:pt x="12" y="44"/>
                  </a:cubicBezTo>
                  <a:cubicBezTo>
                    <a:pt x="13" y="47"/>
                    <a:pt x="3" y="47"/>
                    <a:pt x="3" y="50"/>
                  </a:cubicBezTo>
                  <a:cubicBezTo>
                    <a:pt x="3" y="53"/>
                    <a:pt x="9" y="49"/>
                    <a:pt x="11" y="48"/>
                  </a:cubicBezTo>
                  <a:cubicBezTo>
                    <a:pt x="13" y="46"/>
                    <a:pt x="10" y="55"/>
                    <a:pt x="15" y="54"/>
                  </a:cubicBezTo>
                  <a:cubicBezTo>
                    <a:pt x="21" y="53"/>
                    <a:pt x="20" y="45"/>
                    <a:pt x="22" y="46"/>
                  </a:cubicBezTo>
                  <a:cubicBezTo>
                    <a:pt x="24" y="46"/>
                    <a:pt x="21" y="50"/>
                    <a:pt x="22" y="53"/>
                  </a:cubicBezTo>
                  <a:cubicBezTo>
                    <a:pt x="24" y="57"/>
                    <a:pt x="18" y="62"/>
                    <a:pt x="19" y="64"/>
                  </a:cubicBezTo>
                  <a:cubicBezTo>
                    <a:pt x="19" y="66"/>
                    <a:pt x="30" y="66"/>
                    <a:pt x="34" y="63"/>
                  </a:cubicBezTo>
                  <a:cubicBezTo>
                    <a:pt x="38" y="59"/>
                    <a:pt x="39" y="63"/>
                    <a:pt x="37" y="66"/>
                  </a:cubicBezTo>
                  <a:cubicBezTo>
                    <a:pt x="34" y="69"/>
                    <a:pt x="35" y="71"/>
                    <a:pt x="38" y="72"/>
                  </a:cubicBezTo>
                  <a:cubicBezTo>
                    <a:pt x="42" y="73"/>
                    <a:pt x="43" y="74"/>
                    <a:pt x="41" y="76"/>
                  </a:cubicBezTo>
                  <a:cubicBezTo>
                    <a:pt x="40" y="79"/>
                    <a:pt x="41" y="84"/>
                    <a:pt x="40" y="86"/>
                  </a:cubicBezTo>
                  <a:cubicBezTo>
                    <a:pt x="40" y="88"/>
                    <a:pt x="30" y="88"/>
                    <a:pt x="29" y="86"/>
                  </a:cubicBezTo>
                  <a:cubicBezTo>
                    <a:pt x="29" y="85"/>
                    <a:pt x="25" y="86"/>
                    <a:pt x="26" y="88"/>
                  </a:cubicBezTo>
                  <a:cubicBezTo>
                    <a:pt x="27" y="90"/>
                    <a:pt x="23" y="93"/>
                    <a:pt x="23" y="95"/>
                  </a:cubicBezTo>
                  <a:cubicBezTo>
                    <a:pt x="23" y="97"/>
                    <a:pt x="29" y="96"/>
                    <a:pt x="29" y="99"/>
                  </a:cubicBezTo>
                  <a:cubicBezTo>
                    <a:pt x="29" y="101"/>
                    <a:pt x="25" y="104"/>
                    <a:pt x="19" y="106"/>
                  </a:cubicBezTo>
                  <a:cubicBezTo>
                    <a:pt x="13" y="108"/>
                    <a:pt x="20" y="113"/>
                    <a:pt x="23" y="111"/>
                  </a:cubicBezTo>
                  <a:cubicBezTo>
                    <a:pt x="26" y="108"/>
                    <a:pt x="25" y="112"/>
                    <a:pt x="29" y="112"/>
                  </a:cubicBezTo>
                  <a:cubicBezTo>
                    <a:pt x="34" y="112"/>
                    <a:pt x="36" y="115"/>
                    <a:pt x="41" y="114"/>
                  </a:cubicBezTo>
                  <a:cubicBezTo>
                    <a:pt x="45" y="112"/>
                    <a:pt x="45" y="114"/>
                    <a:pt x="42" y="116"/>
                  </a:cubicBezTo>
                  <a:cubicBezTo>
                    <a:pt x="38" y="119"/>
                    <a:pt x="33" y="116"/>
                    <a:pt x="30" y="118"/>
                  </a:cubicBezTo>
                  <a:cubicBezTo>
                    <a:pt x="27" y="120"/>
                    <a:pt x="14" y="132"/>
                    <a:pt x="16" y="135"/>
                  </a:cubicBezTo>
                  <a:cubicBezTo>
                    <a:pt x="18" y="136"/>
                    <a:pt x="20" y="132"/>
                    <a:pt x="24" y="130"/>
                  </a:cubicBezTo>
                  <a:cubicBezTo>
                    <a:pt x="29" y="128"/>
                    <a:pt x="29" y="131"/>
                    <a:pt x="32" y="132"/>
                  </a:cubicBezTo>
                  <a:cubicBezTo>
                    <a:pt x="35" y="132"/>
                    <a:pt x="35" y="126"/>
                    <a:pt x="37" y="127"/>
                  </a:cubicBezTo>
                  <a:cubicBezTo>
                    <a:pt x="39" y="127"/>
                    <a:pt x="41" y="125"/>
                    <a:pt x="44" y="126"/>
                  </a:cubicBezTo>
                  <a:cubicBezTo>
                    <a:pt x="48" y="126"/>
                    <a:pt x="51" y="125"/>
                    <a:pt x="53" y="123"/>
                  </a:cubicBezTo>
                  <a:cubicBezTo>
                    <a:pt x="55" y="122"/>
                    <a:pt x="60" y="127"/>
                    <a:pt x="61" y="126"/>
                  </a:cubicBezTo>
                  <a:cubicBezTo>
                    <a:pt x="63" y="124"/>
                    <a:pt x="70" y="123"/>
                    <a:pt x="73" y="123"/>
                  </a:cubicBezTo>
                  <a:cubicBezTo>
                    <a:pt x="77" y="123"/>
                    <a:pt x="86" y="119"/>
                    <a:pt x="88" y="117"/>
                  </a:cubicBezTo>
                  <a:cubicBezTo>
                    <a:pt x="91" y="115"/>
                    <a:pt x="87" y="114"/>
                    <a:pt x="84" y="115"/>
                  </a:cubicBezTo>
                  <a:cubicBezTo>
                    <a:pt x="80" y="115"/>
                    <a:pt x="81" y="112"/>
                    <a:pt x="84" y="109"/>
                  </a:cubicBezTo>
                  <a:cubicBezTo>
                    <a:pt x="88" y="105"/>
                    <a:pt x="93" y="103"/>
                    <a:pt x="93" y="98"/>
                  </a:cubicBezTo>
                  <a:cubicBezTo>
                    <a:pt x="94" y="94"/>
                    <a:pt x="83" y="90"/>
                    <a:pt x="82" y="93"/>
                  </a:cubicBezTo>
                  <a:cubicBezTo>
                    <a:pt x="81" y="95"/>
                    <a:pt x="79" y="95"/>
                    <a:pt x="77" y="92"/>
                  </a:cubicBezTo>
                  <a:cubicBezTo>
                    <a:pt x="75" y="89"/>
                    <a:pt x="78" y="87"/>
                    <a:pt x="77" y="86"/>
                  </a:cubicBezTo>
                  <a:cubicBezTo>
                    <a:pt x="75" y="86"/>
                    <a:pt x="73" y="82"/>
                    <a:pt x="73" y="81"/>
                  </a:cubicBezTo>
                  <a:cubicBezTo>
                    <a:pt x="74" y="79"/>
                    <a:pt x="71" y="69"/>
                    <a:pt x="65" y="68"/>
                  </a:cubicBezTo>
                  <a:cubicBezTo>
                    <a:pt x="60" y="66"/>
                    <a:pt x="59" y="59"/>
                    <a:pt x="58" y="55"/>
                  </a:cubicBezTo>
                  <a:cubicBezTo>
                    <a:pt x="57" y="51"/>
                    <a:pt x="54" y="53"/>
                    <a:pt x="51" y="49"/>
                  </a:cubicBezTo>
                  <a:cubicBezTo>
                    <a:pt x="48" y="46"/>
                    <a:pt x="44" y="48"/>
                    <a:pt x="41" y="48"/>
                  </a:cubicBezTo>
                  <a:cubicBezTo>
                    <a:pt x="39" y="48"/>
                    <a:pt x="41" y="43"/>
                    <a:pt x="45" y="41"/>
                  </a:cubicBezTo>
                  <a:cubicBezTo>
                    <a:pt x="49" y="38"/>
                    <a:pt x="53" y="25"/>
                    <a:pt x="53" y="22"/>
                  </a:cubicBezTo>
                  <a:cubicBezTo>
                    <a:pt x="53" y="19"/>
                    <a:pt x="37" y="20"/>
                    <a:pt x="34" y="21"/>
                  </a:cubicBezTo>
                  <a:cubicBezTo>
                    <a:pt x="30" y="23"/>
                    <a:pt x="27" y="19"/>
                    <a:pt x="30" y="18"/>
                  </a:cubicBezTo>
                  <a:cubicBezTo>
                    <a:pt x="33" y="17"/>
                    <a:pt x="38" y="11"/>
                    <a:pt x="38" y="9"/>
                  </a:cubicBezTo>
                  <a:cubicBezTo>
                    <a:pt x="38" y="7"/>
                    <a:pt x="42" y="5"/>
                    <a:pt x="40" y="3"/>
                  </a:cubicBezTo>
                  <a:cubicBezTo>
                    <a:pt x="37" y="0"/>
                    <a:pt x="37" y="5"/>
                    <a:pt x="35" y="7"/>
                  </a:cubicBezTo>
                  <a:cubicBezTo>
                    <a:pt x="33" y="8"/>
                    <a:pt x="28" y="8"/>
                    <a:pt x="23" y="7"/>
                  </a:cubicBezTo>
                  <a:cubicBezTo>
                    <a:pt x="18" y="6"/>
                    <a:pt x="17" y="13"/>
                    <a:pt x="17" y="16"/>
                  </a:cubicBezTo>
                  <a:cubicBezTo>
                    <a:pt x="17" y="19"/>
                    <a:pt x="11" y="21"/>
                    <a:pt x="12" y="23"/>
                  </a:cubicBezTo>
                  <a:cubicBezTo>
                    <a:pt x="13" y="26"/>
                    <a:pt x="11" y="28"/>
                    <a:pt x="9" y="26"/>
                  </a:cubicBezTo>
                  <a:cubicBezTo>
                    <a:pt x="8" y="25"/>
                    <a:pt x="6" y="21"/>
                    <a:pt x="3" y="24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67" name="Freeform 60"/>
            <p:cNvSpPr>
              <a:spLocks/>
            </p:cNvSpPr>
            <p:nvPr userDrawn="1"/>
          </p:nvSpPr>
          <p:spPr bwMode="auto">
            <a:xfrm>
              <a:off x="18948400" y="2579688"/>
              <a:ext cx="34925" cy="30163"/>
            </a:xfrm>
            <a:custGeom>
              <a:avLst/>
              <a:gdLst>
                <a:gd name="T0" fmla="*/ 3 w 13"/>
                <a:gd name="T1" fmla="*/ 11 h 11"/>
                <a:gd name="T2" fmla="*/ 10 w 13"/>
                <a:gd name="T3" fmla="*/ 2 h 11"/>
                <a:gd name="T4" fmla="*/ 3 w 13"/>
                <a:gd name="T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1">
                  <a:moveTo>
                    <a:pt x="3" y="11"/>
                  </a:moveTo>
                  <a:cubicBezTo>
                    <a:pt x="8" y="11"/>
                    <a:pt x="13" y="4"/>
                    <a:pt x="10" y="2"/>
                  </a:cubicBezTo>
                  <a:cubicBezTo>
                    <a:pt x="8" y="0"/>
                    <a:pt x="0" y="11"/>
                    <a:pt x="3" y="11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68" name="Freeform 61"/>
            <p:cNvSpPr>
              <a:spLocks/>
            </p:cNvSpPr>
            <p:nvPr userDrawn="1"/>
          </p:nvSpPr>
          <p:spPr bwMode="auto">
            <a:xfrm>
              <a:off x="19494500" y="2679700"/>
              <a:ext cx="52388" cy="66675"/>
            </a:xfrm>
            <a:custGeom>
              <a:avLst/>
              <a:gdLst>
                <a:gd name="T0" fmla="*/ 17 w 19"/>
                <a:gd name="T1" fmla="*/ 3 h 24"/>
                <a:gd name="T2" fmla="*/ 14 w 19"/>
                <a:gd name="T3" fmla="*/ 6 h 24"/>
                <a:gd name="T4" fmla="*/ 10 w 19"/>
                <a:gd name="T5" fmla="*/ 3 h 24"/>
                <a:gd name="T6" fmla="*/ 3 w 19"/>
                <a:gd name="T7" fmla="*/ 6 h 24"/>
                <a:gd name="T8" fmla="*/ 7 w 19"/>
                <a:gd name="T9" fmla="*/ 16 h 24"/>
                <a:gd name="T10" fmla="*/ 4 w 19"/>
                <a:gd name="T11" fmla="*/ 19 h 24"/>
                <a:gd name="T12" fmla="*/ 7 w 19"/>
                <a:gd name="T13" fmla="*/ 24 h 24"/>
                <a:gd name="T14" fmla="*/ 15 w 19"/>
                <a:gd name="T15" fmla="*/ 15 h 24"/>
                <a:gd name="T16" fmla="*/ 17 w 19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4">
                  <a:moveTo>
                    <a:pt x="17" y="3"/>
                  </a:moveTo>
                  <a:cubicBezTo>
                    <a:pt x="16" y="2"/>
                    <a:pt x="15" y="5"/>
                    <a:pt x="14" y="6"/>
                  </a:cubicBezTo>
                  <a:cubicBezTo>
                    <a:pt x="12" y="6"/>
                    <a:pt x="11" y="0"/>
                    <a:pt x="10" y="3"/>
                  </a:cubicBezTo>
                  <a:cubicBezTo>
                    <a:pt x="10" y="7"/>
                    <a:pt x="6" y="2"/>
                    <a:pt x="3" y="6"/>
                  </a:cubicBezTo>
                  <a:cubicBezTo>
                    <a:pt x="0" y="11"/>
                    <a:pt x="5" y="15"/>
                    <a:pt x="7" y="16"/>
                  </a:cubicBezTo>
                  <a:cubicBezTo>
                    <a:pt x="10" y="17"/>
                    <a:pt x="7" y="19"/>
                    <a:pt x="4" y="19"/>
                  </a:cubicBezTo>
                  <a:cubicBezTo>
                    <a:pt x="2" y="18"/>
                    <a:pt x="3" y="23"/>
                    <a:pt x="7" y="24"/>
                  </a:cubicBezTo>
                  <a:cubicBezTo>
                    <a:pt x="11" y="24"/>
                    <a:pt x="15" y="17"/>
                    <a:pt x="15" y="15"/>
                  </a:cubicBezTo>
                  <a:cubicBezTo>
                    <a:pt x="14" y="13"/>
                    <a:pt x="19" y="4"/>
                    <a:pt x="17" y="3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69" name="Freeform 62"/>
            <p:cNvSpPr>
              <a:spLocks/>
            </p:cNvSpPr>
            <p:nvPr userDrawn="1"/>
          </p:nvSpPr>
          <p:spPr bwMode="auto">
            <a:xfrm>
              <a:off x="19694525" y="2608263"/>
              <a:ext cx="41275" cy="44450"/>
            </a:xfrm>
            <a:custGeom>
              <a:avLst/>
              <a:gdLst>
                <a:gd name="T0" fmla="*/ 2 w 15"/>
                <a:gd name="T1" fmla="*/ 14 h 16"/>
                <a:gd name="T2" fmla="*/ 9 w 15"/>
                <a:gd name="T3" fmla="*/ 0 h 16"/>
                <a:gd name="T4" fmla="*/ 2 w 15"/>
                <a:gd name="T5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16">
                  <a:moveTo>
                    <a:pt x="2" y="14"/>
                  </a:moveTo>
                  <a:cubicBezTo>
                    <a:pt x="3" y="16"/>
                    <a:pt x="15" y="0"/>
                    <a:pt x="9" y="0"/>
                  </a:cubicBezTo>
                  <a:cubicBezTo>
                    <a:pt x="3" y="0"/>
                    <a:pt x="0" y="12"/>
                    <a:pt x="2" y="14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70" name="Freeform 63"/>
            <p:cNvSpPr>
              <a:spLocks/>
            </p:cNvSpPr>
            <p:nvPr userDrawn="1"/>
          </p:nvSpPr>
          <p:spPr bwMode="auto">
            <a:xfrm>
              <a:off x="19810413" y="2554288"/>
              <a:ext cx="30163" cy="11113"/>
            </a:xfrm>
            <a:custGeom>
              <a:avLst/>
              <a:gdLst>
                <a:gd name="T0" fmla="*/ 9 w 11"/>
                <a:gd name="T1" fmla="*/ 2 h 4"/>
                <a:gd name="T2" fmla="*/ 3 w 11"/>
                <a:gd name="T3" fmla="*/ 3 h 4"/>
                <a:gd name="T4" fmla="*/ 9 w 11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4">
                  <a:moveTo>
                    <a:pt x="9" y="2"/>
                  </a:moveTo>
                  <a:cubicBezTo>
                    <a:pt x="11" y="0"/>
                    <a:pt x="0" y="1"/>
                    <a:pt x="3" y="3"/>
                  </a:cubicBezTo>
                  <a:cubicBezTo>
                    <a:pt x="4" y="4"/>
                    <a:pt x="8" y="4"/>
                    <a:pt x="9" y="2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71" name="Freeform 64"/>
            <p:cNvSpPr>
              <a:spLocks/>
            </p:cNvSpPr>
            <p:nvPr userDrawn="1"/>
          </p:nvSpPr>
          <p:spPr bwMode="auto">
            <a:xfrm>
              <a:off x="19805650" y="2568575"/>
              <a:ext cx="41275" cy="30163"/>
            </a:xfrm>
            <a:custGeom>
              <a:avLst/>
              <a:gdLst>
                <a:gd name="T0" fmla="*/ 2 w 15"/>
                <a:gd name="T1" fmla="*/ 11 h 11"/>
                <a:gd name="T2" fmla="*/ 13 w 15"/>
                <a:gd name="T3" fmla="*/ 4 h 11"/>
                <a:gd name="T4" fmla="*/ 7 w 15"/>
                <a:gd name="T5" fmla="*/ 2 h 11"/>
                <a:gd name="T6" fmla="*/ 2 w 15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1">
                  <a:moveTo>
                    <a:pt x="2" y="11"/>
                  </a:moveTo>
                  <a:cubicBezTo>
                    <a:pt x="5" y="11"/>
                    <a:pt x="12" y="5"/>
                    <a:pt x="13" y="4"/>
                  </a:cubicBezTo>
                  <a:cubicBezTo>
                    <a:pt x="15" y="2"/>
                    <a:pt x="12" y="0"/>
                    <a:pt x="7" y="2"/>
                  </a:cubicBezTo>
                  <a:cubicBezTo>
                    <a:pt x="1" y="3"/>
                    <a:pt x="0" y="11"/>
                    <a:pt x="2" y="11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72" name="Freeform 65"/>
            <p:cNvSpPr>
              <a:spLocks/>
            </p:cNvSpPr>
            <p:nvPr userDrawn="1"/>
          </p:nvSpPr>
          <p:spPr bwMode="auto">
            <a:xfrm>
              <a:off x="20051713" y="2035175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73" name="Freeform 66"/>
            <p:cNvSpPr>
              <a:spLocks noEditPoints="1"/>
            </p:cNvSpPr>
            <p:nvPr userDrawn="1"/>
          </p:nvSpPr>
          <p:spPr bwMode="auto">
            <a:xfrm>
              <a:off x="19310350" y="1957388"/>
              <a:ext cx="781050" cy="760413"/>
            </a:xfrm>
            <a:custGeom>
              <a:avLst/>
              <a:gdLst>
                <a:gd name="T0" fmla="*/ 4 w 281"/>
                <a:gd name="T1" fmla="*/ 189 h 274"/>
                <a:gd name="T2" fmla="*/ 18 w 281"/>
                <a:gd name="T3" fmla="*/ 198 h 274"/>
                <a:gd name="T4" fmla="*/ 4 w 281"/>
                <a:gd name="T5" fmla="*/ 211 h 274"/>
                <a:gd name="T6" fmla="*/ 8 w 281"/>
                <a:gd name="T7" fmla="*/ 218 h 274"/>
                <a:gd name="T8" fmla="*/ 59 w 281"/>
                <a:gd name="T9" fmla="*/ 214 h 274"/>
                <a:gd name="T10" fmla="*/ 69 w 281"/>
                <a:gd name="T11" fmla="*/ 218 h 274"/>
                <a:gd name="T12" fmla="*/ 85 w 281"/>
                <a:gd name="T13" fmla="*/ 258 h 274"/>
                <a:gd name="T14" fmla="*/ 100 w 281"/>
                <a:gd name="T15" fmla="*/ 265 h 274"/>
                <a:gd name="T16" fmla="*/ 122 w 281"/>
                <a:gd name="T17" fmla="*/ 257 h 274"/>
                <a:gd name="T18" fmla="*/ 126 w 281"/>
                <a:gd name="T19" fmla="*/ 225 h 274"/>
                <a:gd name="T20" fmla="*/ 138 w 281"/>
                <a:gd name="T21" fmla="*/ 190 h 274"/>
                <a:gd name="T22" fmla="*/ 136 w 281"/>
                <a:gd name="T23" fmla="*/ 157 h 274"/>
                <a:gd name="T24" fmla="*/ 175 w 281"/>
                <a:gd name="T25" fmla="*/ 126 h 274"/>
                <a:gd name="T26" fmla="*/ 196 w 281"/>
                <a:gd name="T27" fmla="*/ 100 h 274"/>
                <a:gd name="T28" fmla="*/ 212 w 281"/>
                <a:gd name="T29" fmla="*/ 116 h 274"/>
                <a:gd name="T30" fmla="*/ 184 w 281"/>
                <a:gd name="T31" fmla="*/ 142 h 274"/>
                <a:gd name="T32" fmla="*/ 173 w 281"/>
                <a:gd name="T33" fmla="*/ 166 h 274"/>
                <a:gd name="T34" fmla="*/ 188 w 281"/>
                <a:gd name="T35" fmla="*/ 197 h 274"/>
                <a:gd name="T36" fmla="*/ 248 w 281"/>
                <a:gd name="T37" fmla="*/ 184 h 274"/>
                <a:gd name="T38" fmla="*/ 264 w 281"/>
                <a:gd name="T39" fmla="*/ 137 h 274"/>
                <a:gd name="T40" fmla="*/ 261 w 281"/>
                <a:gd name="T41" fmla="*/ 116 h 274"/>
                <a:gd name="T42" fmla="*/ 255 w 281"/>
                <a:gd name="T43" fmla="*/ 82 h 274"/>
                <a:gd name="T44" fmla="*/ 251 w 281"/>
                <a:gd name="T45" fmla="*/ 56 h 274"/>
                <a:gd name="T46" fmla="*/ 257 w 281"/>
                <a:gd name="T47" fmla="*/ 38 h 274"/>
                <a:gd name="T48" fmla="*/ 257 w 281"/>
                <a:gd name="T49" fmla="*/ 22 h 274"/>
                <a:gd name="T50" fmla="*/ 271 w 281"/>
                <a:gd name="T51" fmla="*/ 12 h 274"/>
                <a:gd name="T52" fmla="*/ 246 w 281"/>
                <a:gd name="T53" fmla="*/ 13 h 274"/>
                <a:gd name="T54" fmla="*/ 230 w 281"/>
                <a:gd name="T55" fmla="*/ 16 h 274"/>
                <a:gd name="T56" fmla="*/ 215 w 281"/>
                <a:gd name="T57" fmla="*/ 14 h 274"/>
                <a:gd name="T58" fmla="*/ 207 w 281"/>
                <a:gd name="T59" fmla="*/ 5 h 274"/>
                <a:gd name="T60" fmla="*/ 193 w 281"/>
                <a:gd name="T61" fmla="*/ 17 h 274"/>
                <a:gd name="T62" fmla="*/ 196 w 281"/>
                <a:gd name="T63" fmla="*/ 7 h 274"/>
                <a:gd name="T64" fmla="*/ 181 w 281"/>
                <a:gd name="T65" fmla="*/ 19 h 274"/>
                <a:gd name="T66" fmla="*/ 168 w 281"/>
                <a:gd name="T67" fmla="*/ 20 h 274"/>
                <a:gd name="T68" fmla="*/ 158 w 281"/>
                <a:gd name="T69" fmla="*/ 27 h 274"/>
                <a:gd name="T70" fmla="*/ 146 w 281"/>
                <a:gd name="T71" fmla="*/ 29 h 274"/>
                <a:gd name="T72" fmla="*/ 126 w 281"/>
                <a:gd name="T73" fmla="*/ 40 h 274"/>
                <a:gd name="T74" fmla="*/ 127 w 281"/>
                <a:gd name="T75" fmla="*/ 47 h 274"/>
                <a:gd name="T76" fmla="*/ 113 w 281"/>
                <a:gd name="T77" fmla="*/ 43 h 274"/>
                <a:gd name="T78" fmla="*/ 92 w 281"/>
                <a:gd name="T79" fmla="*/ 62 h 274"/>
                <a:gd name="T80" fmla="*/ 123 w 281"/>
                <a:gd name="T81" fmla="*/ 53 h 274"/>
                <a:gd name="T82" fmla="*/ 110 w 281"/>
                <a:gd name="T83" fmla="*/ 62 h 274"/>
                <a:gd name="T84" fmla="*/ 90 w 281"/>
                <a:gd name="T85" fmla="*/ 95 h 274"/>
                <a:gd name="T86" fmla="*/ 74 w 281"/>
                <a:gd name="T87" fmla="*/ 114 h 274"/>
                <a:gd name="T88" fmla="*/ 60 w 281"/>
                <a:gd name="T89" fmla="*/ 128 h 274"/>
                <a:gd name="T90" fmla="*/ 41 w 281"/>
                <a:gd name="T91" fmla="*/ 145 h 274"/>
                <a:gd name="T92" fmla="*/ 21 w 281"/>
                <a:gd name="T93" fmla="*/ 156 h 274"/>
                <a:gd name="T94" fmla="*/ 2 w 281"/>
                <a:gd name="T95" fmla="*/ 171 h 274"/>
                <a:gd name="T96" fmla="*/ 177 w 281"/>
                <a:gd name="T97" fmla="*/ 49 h 274"/>
                <a:gd name="T98" fmla="*/ 169 w 281"/>
                <a:gd name="T99" fmla="*/ 43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81" h="274">
                  <a:moveTo>
                    <a:pt x="6" y="176"/>
                  </a:moveTo>
                  <a:cubicBezTo>
                    <a:pt x="6" y="178"/>
                    <a:pt x="2" y="180"/>
                    <a:pt x="5" y="180"/>
                  </a:cubicBezTo>
                  <a:cubicBezTo>
                    <a:pt x="8" y="181"/>
                    <a:pt x="5" y="183"/>
                    <a:pt x="4" y="184"/>
                  </a:cubicBezTo>
                  <a:cubicBezTo>
                    <a:pt x="2" y="185"/>
                    <a:pt x="2" y="187"/>
                    <a:pt x="4" y="189"/>
                  </a:cubicBezTo>
                  <a:cubicBezTo>
                    <a:pt x="5" y="192"/>
                    <a:pt x="0" y="192"/>
                    <a:pt x="3" y="196"/>
                  </a:cubicBezTo>
                  <a:cubicBezTo>
                    <a:pt x="5" y="199"/>
                    <a:pt x="7" y="195"/>
                    <a:pt x="8" y="198"/>
                  </a:cubicBezTo>
                  <a:cubicBezTo>
                    <a:pt x="9" y="200"/>
                    <a:pt x="12" y="198"/>
                    <a:pt x="16" y="195"/>
                  </a:cubicBezTo>
                  <a:cubicBezTo>
                    <a:pt x="19" y="192"/>
                    <a:pt x="21" y="198"/>
                    <a:pt x="18" y="198"/>
                  </a:cubicBezTo>
                  <a:cubicBezTo>
                    <a:pt x="15" y="198"/>
                    <a:pt x="12" y="200"/>
                    <a:pt x="12" y="202"/>
                  </a:cubicBezTo>
                  <a:cubicBezTo>
                    <a:pt x="13" y="205"/>
                    <a:pt x="8" y="205"/>
                    <a:pt x="8" y="201"/>
                  </a:cubicBezTo>
                  <a:cubicBezTo>
                    <a:pt x="8" y="198"/>
                    <a:pt x="2" y="202"/>
                    <a:pt x="4" y="204"/>
                  </a:cubicBezTo>
                  <a:cubicBezTo>
                    <a:pt x="7" y="207"/>
                    <a:pt x="4" y="208"/>
                    <a:pt x="4" y="211"/>
                  </a:cubicBezTo>
                  <a:cubicBezTo>
                    <a:pt x="4" y="213"/>
                    <a:pt x="8" y="213"/>
                    <a:pt x="10" y="210"/>
                  </a:cubicBezTo>
                  <a:cubicBezTo>
                    <a:pt x="11" y="207"/>
                    <a:pt x="14" y="208"/>
                    <a:pt x="15" y="211"/>
                  </a:cubicBezTo>
                  <a:cubicBezTo>
                    <a:pt x="16" y="213"/>
                    <a:pt x="13" y="211"/>
                    <a:pt x="13" y="215"/>
                  </a:cubicBezTo>
                  <a:cubicBezTo>
                    <a:pt x="13" y="219"/>
                    <a:pt x="10" y="215"/>
                    <a:pt x="8" y="218"/>
                  </a:cubicBezTo>
                  <a:cubicBezTo>
                    <a:pt x="6" y="221"/>
                    <a:pt x="16" y="226"/>
                    <a:pt x="19" y="227"/>
                  </a:cubicBezTo>
                  <a:cubicBezTo>
                    <a:pt x="23" y="228"/>
                    <a:pt x="26" y="231"/>
                    <a:pt x="32" y="230"/>
                  </a:cubicBezTo>
                  <a:cubicBezTo>
                    <a:pt x="38" y="229"/>
                    <a:pt x="50" y="218"/>
                    <a:pt x="52" y="216"/>
                  </a:cubicBezTo>
                  <a:cubicBezTo>
                    <a:pt x="53" y="214"/>
                    <a:pt x="57" y="216"/>
                    <a:pt x="59" y="214"/>
                  </a:cubicBezTo>
                  <a:cubicBezTo>
                    <a:pt x="62" y="212"/>
                    <a:pt x="60" y="207"/>
                    <a:pt x="62" y="206"/>
                  </a:cubicBezTo>
                  <a:cubicBezTo>
                    <a:pt x="64" y="205"/>
                    <a:pt x="65" y="212"/>
                    <a:pt x="66" y="212"/>
                  </a:cubicBezTo>
                  <a:cubicBezTo>
                    <a:pt x="68" y="213"/>
                    <a:pt x="69" y="214"/>
                    <a:pt x="69" y="217"/>
                  </a:cubicBezTo>
                  <a:cubicBezTo>
                    <a:pt x="69" y="217"/>
                    <a:pt x="69" y="218"/>
                    <a:pt x="69" y="218"/>
                  </a:cubicBezTo>
                  <a:cubicBezTo>
                    <a:pt x="68" y="222"/>
                    <a:pt x="70" y="226"/>
                    <a:pt x="73" y="229"/>
                  </a:cubicBezTo>
                  <a:cubicBezTo>
                    <a:pt x="77" y="232"/>
                    <a:pt x="74" y="236"/>
                    <a:pt x="77" y="240"/>
                  </a:cubicBezTo>
                  <a:cubicBezTo>
                    <a:pt x="80" y="244"/>
                    <a:pt x="79" y="247"/>
                    <a:pt x="83" y="249"/>
                  </a:cubicBezTo>
                  <a:cubicBezTo>
                    <a:pt x="86" y="252"/>
                    <a:pt x="86" y="254"/>
                    <a:pt x="85" y="258"/>
                  </a:cubicBezTo>
                  <a:cubicBezTo>
                    <a:pt x="83" y="261"/>
                    <a:pt x="88" y="260"/>
                    <a:pt x="88" y="262"/>
                  </a:cubicBezTo>
                  <a:cubicBezTo>
                    <a:pt x="88" y="265"/>
                    <a:pt x="87" y="269"/>
                    <a:pt x="88" y="271"/>
                  </a:cubicBezTo>
                  <a:cubicBezTo>
                    <a:pt x="89" y="274"/>
                    <a:pt x="91" y="271"/>
                    <a:pt x="96" y="271"/>
                  </a:cubicBezTo>
                  <a:cubicBezTo>
                    <a:pt x="101" y="271"/>
                    <a:pt x="100" y="268"/>
                    <a:pt x="100" y="265"/>
                  </a:cubicBezTo>
                  <a:cubicBezTo>
                    <a:pt x="100" y="262"/>
                    <a:pt x="103" y="263"/>
                    <a:pt x="104" y="261"/>
                  </a:cubicBezTo>
                  <a:cubicBezTo>
                    <a:pt x="104" y="260"/>
                    <a:pt x="109" y="259"/>
                    <a:pt x="112" y="261"/>
                  </a:cubicBezTo>
                  <a:cubicBezTo>
                    <a:pt x="116" y="262"/>
                    <a:pt x="118" y="260"/>
                    <a:pt x="119" y="256"/>
                  </a:cubicBezTo>
                  <a:cubicBezTo>
                    <a:pt x="119" y="252"/>
                    <a:pt x="121" y="257"/>
                    <a:pt x="122" y="257"/>
                  </a:cubicBezTo>
                  <a:cubicBezTo>
                    <a:pt x="123" y="258"/>
                    <a:pt x="127" y="252"/>
                    <a:pt x="128" y="247"/>
                  </a:cubicBezTo>
                  <a:cubicBezTo>
                    <a:pt x="130" y="243"/>
                    <a:pt x="128" y="244"/>
                    <a:pt x="125" y="248"/>
                  </a:cubicBezTo>
                  <a:cubicBezTo>
                    <a:pt x="121" y="252"/>
                    <a:pt x="123" y="244"/>
                    <a:pt x="124" y="240"/>
                  </a:cubicBezTo>
                  <a:cubicBezTo>
                    <a:pt x="126" y="237"/>
                    <a:pt x="126" y="228"/>
                    <a:pt x="126" y="225"/>
                  </a:cubicBezTo>
                  <a:cubicBezTo>
                    <a:pt x="127" y="223"/>
                    <a:pt x="128" y="220"/>
                    <a:pt x="132" y="219"/>
                  </a:cubicBezTo>
                  <a:cubicBezTo>
                    <a:pt x="137" y="218"/>
                    <a:pt x="143" y="212"/>
                    <a:pt x="142" y="210"/>
                  </a:cubicBezTo>
                  <a:cubicBezTo>
                    <a:pt x="141" y="207"/>
                    <a:pt x="148" y="204"/>
                    <a:pt x="148" y="201"/>
                  </a:cubicBezTo>
                  <a:cubicBezTo>
                    <a:pt x="148" y="199"/>
                    <a:pt x="140" y="192"/>
                    <a:pt x="138" y="190"/>
                  </a:cubicBezTo>
                  <a:cubicBezTo>
                    <a:pt x="135" y="188"/>
                    <a:pt x="130" y="190"/>
                    <a:pt x="130" y="188"/>
                  </a:cubicBezTo>
                  <a:cubicBezTo>
                    <a:pt x="131" y="186"/>
                    <a:pt x="130" y="179"/>
                    <a:pt x="129" y="176"/>
                  </a:cubicBezTo>
                  <a:cubicBezTo>
                    <a:pt x="128" y="172"/>
                    <a:pt x="133" y="169"/>
                    <a:pt x="133" y="165"/>
                  </a:cubicBezTo>
                  <a:cubicBezTo>
                    <a:pt x="133" y="162"/>
                    <a:pt x="133" y="158"/>
                    <a:pt x="136" y="157"/>
                  </a:cubicBezTo>
                  <a:cubicBezTo>
                    <a:pt x="139" y="156"/>
                    <a:pt x="137" y="153"/>
                    <a:pt x="141" y="152"/>
                  </a:cubicBezTo>
                  <a:cubicBezTo>
                    <a:pt x="145" y="151"/>
                    <a:pt x="144" y="146"/>
                    <a:pt x="148" y="144"/>
                  </a:cubicBezTo>
                  <a:cubicBezTo>
                    <a:pt x="153" y="142"/>
                    <a:pt x="153" y="141"/>
                    <a:pt x="158" y="138"/>
                  </a:cubicBezTo>
                  <a:cubicBezTo>
                    <a:pt x="164" y="135"/>
                    <a:pt x="173" y="129"/>
                    <a:pt x="175" y="126"/>
                  </a:cubicBezTo>
                  <a:cubicBezTo>
                    <a:pt x="176" y="123"/>
                    <a:pt x="169" y="119"/>
                    <a:pt x="174" y="116"/>
                  </a:cubicBezTo>
                  <a:cubicBezTo>
                    <a:pt x="178" y="112"/>
                    <a:pt x="175" y="108"/>
                    <a:pt x="178" y="107"/>
                  </a:cubicBezTo>
                  <a:cubicBezTo>
                    <a:pt x="181" y="106"/>
                    <a:pt x="182" y="104"/>
                    <a:pt x="185" y="101"/>
                  </a:cubicBezTo>
                  <a:cubicBezTo>
                    <a:pt x="187" y="99"/>
                    <a:pt x="190" y="101"/>
                    <a:pt x="196" y="100"/>
                  </a:cubicBezTo>
                  <a:cubicBezTo>
                    <a:pt x="198" y="100"/>
                    <a:pt x="200" y="100"/>
                    <a:pt x="202" y="100"/>
                  </a:cubicBezTo>
                  <a:cubicBezTo>
                    <a:pt x="205" y="101"/>
                    <a:pt x="208" y="103"/>
                    <a:pt x="210" y="104"/>
                  </a:cubicBezTo>
                  <a:cubicBezTo>
                    <a:pt x="215" y="106"/>
                    <a:pt x="214" y="109"/>
                    <a:pt x="214" y="112"/>
                  </a:cubicBezTo>
                  <a:cubicBezTo>
                    <a:pt x="214" y="116"/>
                    <a:pt x="215" y="117"/>
                    <a:pt x="212" y="116"/>
                  </a:cubicBezTo>
                  <a:cubicBezTo>
                    <a:pt x="210" y="115"/>
                    <a:pt x="208" y="116"/>
                    <a:pt x="206" y="121"/>
                  </a:cubicBezTo>
                  <a:cubicBezTo>
                    <a:pt x="205" y="126"/>
                    <a:pt x="199" y="131"/>
                    <a:pt x="196" y="132"/>
                  </a:cubicBezTo>
                  <a:cubicBezTo>
                    <a:pt x="192" y="132"/>
                    <a:pt x="192" y="136"/>
                    <a:pt x="189" y="136"/>
                  </a:cubicBezTo>
                  <a:cubicBezTo>
                    <a:pt x="186" y="137"/>
                    <a:pt x="183" y="139"/>
                    <a:pt x="184" y="142"/>
                  </a:cubicBezTo>
                  <a:cubicBezTo>
                    <a:pt x="184" y="146"/>
                    <a:pt x="179" y="146"/>
                    <a:pt x="176" y="146"/>
                  </a:cubicBezTo>
                  <a:cubicBezTo>
                    <a:pt x="173" y="146"/>
                    <a:pt x="174" y="151"/>
                    <a:pt x="171" y="153"/>
                  </a:cubicBezTo>
                  <a:cubicBezTo>
                    <a:pt x="169" y="154"/>
                    <a:pt x="170" y="156"/>
                    <a:pt x="172" y="159"/>
                  </a:cubicBezTo>
                  <a:cubicBezTo>
                    <a:pt x="174" y="162"/>
                    <a:pt x="172" y="164"/>
                    <a:pt x="173" y="166"/>
                  </a:cubicBezTo>
                  <a:cubicBezTo>
                    <a:pt x="174" y="168"/>
                    <a:pt x="177" y="173"/>
                    <a:pt x="175" y="178"/>
                  </a:cubicBezTo>
                  <a:cubicBezTo>
                    <a:pt x="172" y="183"/>
                    <a:pt x="170" y="190"/>
                    <a:pt x="172" y="189"/>
                  </a:cubicBezTo>
                  <a:cubicBezTo>
                    <a:pt x="174" y="189"/>
                    <a:pt x="179" y="194"/>
                    <a:pt x="182" y="193"/>
                  </a:cubicBezTo>
                  <a:cubicBezTo>
                    <a:pt x="185" y="193"/>
                    <a:pt x="185" y="198"/>
                    <a:pt x="188" y="197"/>
                  </a:cubicBezTo>
                  <a:cubicBezTo>
                    <a:pt x="191" y="196"/>
                    <a:pt x="191" y="200"/>
                    <a:pt x="200" y="199"/>
                  </a:cubicBezTo>
                  <a:cubicBezTo>
                    <a:pt x="209" y="199"/>
                    <a:pt x="226" y="192"/>
                    <a:pt x="233" y="192"/>
                  </a:cubicBezTo>
                  <a:cubicBezTo>
                    <a:pt x="237" y="192"/>
                    <a:pt x="240" y="191"/>
                    <a:pt x="243" y="191"/>
                  </a:cubicBezTo>
                  <a:cubicBezTo>
                    <a:pt x="244" y="188"/>
                    <a:pt x="246" y="186"/>
                    <a:pt x="248" y="184"/>
                  </a:cubicBezTo>
                  <a:cubicBezTo>
                    <a:pt x="252" y="180"/>
                    <a:pt x="262" y="177"/>
                    <a:pt x="264" y="171"/>
                  </a:cubicBezTo>
                  <a:cubicBezTo>
                    <a:pt x="267" y="165"/>
                    <a:pt x="278" y="161"/>
                    <a:pt x="280" y="156"/>
                  </a:cubicBezTo>
                  <a:cubicBezTo>
                    <a:pt x="281" y="153"/>
                    <a:pt x="281" y="152"/>
                    <a:pt x="277" y="147"/>
                  </a:cubicBezTo>
                  <a:cubicBezTo>
                    <a:pt x="273" y="142"/>
                    <a:pt x="264" y="139"/>
                    <a:pt x="264" y="137"/>
                  </a:cubicBezTo>
                  <a:cubicBezTo>
                    <a:pt x="263" y="134"/>
                    <a:pt x="271" y="134"/>
                    <a:pt x="270" y="131"/>
                  </a:cubicBezTo>
                  <a:cubicBezTo>
                    <a:pt x="270" y="128"/>
                    <a:pt x="266" y="128"/>
                    <a:pt x="265" y="125"/>
                  </a:cubicBezTo>
                  <a:cubicBezTo>
                    <a:pt x="263" y="122"/>
                    <a:pt x="266" y="121"/>
                    <a:pt x="266" y="120"/>
                  </a:cubicBezTo>
                  <a:cubicBezTo>
                    <a:pt x="266" y="118"/>
                    <a:pt x="261" y="118"/>
                    <a:pt x="261" y="116"/>
                  </a:cubicBezTo>
                  <a:cubicBezTo>
                    <a:pt x="260" y="115"/>
                    <a:pt x="264" y="115"/>
                    <a:pt x="263" y="113"/>
                  </a:cubicBezTo>
                  <a:cubicBezTo>
                    <a:pt x="263" y="111"/>
                    <a:pt x="260" y="108"/>
                    <a:pt x="262" y="105"/>
                  </a:cubicBezTo>
                  <a:cubicBezTo>
                    <a:pt x="264" y="102"/>
                    <a:pt x="269" y="105"/>
                    <a:pt x="265" y="99"/>
                  </a:cubicBezTo>
                  <a:cubicBezTo>
                    <a:pt x="262" y="92"/>
                    <a:pt x="256" y="84"/>
                    <a:pt x="255" y="82"/>
                  </a:cubicBezTo>
                  <a:cubicBezTo>
                    <a:pt x="254" y="80"/>
                    <a:pt x="256" y="77"/>
                    <a:pt x="258" y="76"/>
                  </a:cubicBezTo>
                  <a:cubicBezTo>
                    <a:pt x="260" y="75"/>
                    <a:pt x="265" y="70"/>
                    <a:pt x="265" y="68"/>
                  </a:cubicBezTo>
                  <a:cubicBezTo>
                    <a:pt x="265" y="66"/>
                    <a:pt x="259" y="61"/>
                    <a:pt x="257" y="60"/>
                  </a:cubicBezTo>
                  <a:cubicBezTo>
                    <a:pt x="256" y="59"/>
                    <a:pt x="252" y="60"/>
                    <a:pt x="251" y="56"/>
                  </a:cubicBezTo>
                  <a:cubicBezTo>
                    <a:pt x="249" y="53"/>
                    <a:pt x="248" y="52"/>
                    <a:pt x="249" y="51"/>
                  </a:cubicBezTo>
                  <a:cubicBezTo>
                    <a:pt x="251" y="49"/>
                    <a:pt x="251" y="47"/>
                    <a:pt x="251" y="45"/>
                  </a:cubicBezTo>
                  <a:cubicBezTo>
                    <a:pt x="251" y="43"/>
                    <a:pt x="254" y="44"/>
                    <a:pt x="255" y="42"/>
                  </a:cubicBezTo>
                  <a:cubicBezTo>
                    <a:pt x="255" y="40"/>
                    <a:pt x="256" y="39"/>
                    <a:pt x="257" y="38"/>
                  </a:cubicBezTo>
                  <a:cubicBezTo>
                    <a:pt x="259" y="36"/>
                    <a:pt x="260" y="35"/>
                    <a:pt x="262" y="35"/>
                  </a:cubicBezTo>
                  <a:cubicBezTo>
                    <a:pt x="267" y="29"/>
                    <a:pt x="267" y="29"/>
                    <a:pt x="267" y="29"/>
                  </a:cubicBezTo>
                  <a:cubicBezTo>
                    <a:pt x="266" y="30"/>
                    <a:pt x="264" y="29"/>
                    <a:pt x="264" y="27"/>
                  </a:cubicBezTo>
                  <a:cubicBezTo>
                    <a:pt x="264" y="25"/>
                    <a:pt x="257" y="23"/>
                    <a:pt x="257" y="22"/>
                  </a:cubicBezTo>
                  <a:cubicBezTo>
                    <a:pt x="256" y="21"/>
                    <a:pt x="260" y="21"/>
                    <a:pt x="262" y="22"/>
                  </a:cubicBezTo>
                  <a:cubicBezTo>
                    <a:pt x="265" y="24"/>
                    <a:pt x="266" y="23"/>
                    <a:pt x="269" y="20"/>
                  </a:cubicBezTo>
                  <a:cubicBezTo>
                    <a:pt x="272" y="18"/>
                    <a:pt x="276" y="20"/>
                    <a:pt x="276" y="17"/>
                  </a:cubicBezTo>
                  <a:cubicBezTo>
                    <a:pt x="277" y="15"/>
                    <a:pt x="272" y="13"/>
                    <a:pt x="271" y="12"/>
                  </a:cubicBezTo>
                  <a:cubicBezTo>
                    <a:pt x="270" y="11"/>
                    <a:pt x="266" y="9"/>
                    <a:pt x="263" y="9"/>
                  </a:cubicBezTo>
                  <a:cubicBezTo>
                    <a:pt x="259" y="10"/>
                    <a:pt x="259" y="8"/>
                    <a:pt x="257" y="7"/>
                  </a:cubicBezTo>
                  <a:cubicBezTo>
                    <a:pt x="255" y="5"/>
                    <a:pt x="249" y="8"/>
                    <a:pt x="249" y="12"/>
                  </a:cubicBezTo>
                  <a:cubicBezTo>
                    <a:pt x="249" y="17"/>
                    <a:pt x="245" y="16"/>
                    <a:pt x="246" y="13"/>
                  </a:cubicBezTo>
                  <a:cubicBezTo>
                    <a:pt x="248" y="11"/>
                    <a:pt x="244" y="8"/>
                    <a:pt x="248" y="7"/>
                  </a:cubicBezTo>
                  <a:cubicBezTo>
                    <a:pt x="251" y="6"/>
                    <a:pt x="249" y="2"/>
                    <a:pt x="243" y="1"/>
                  </a:cubicBezTo>
                  <a:cubicBezTo>
                    <a:pt x="237" y="1"/>
                    <a:pt x="235" y="6"/>
                    <a:pt x="236" y="7"/>
                  </a:cubicBezTo>
                  <a:cubicBezTo>
                    <a:pt x="238" y="9"/>
                    <a:pt x="233" y="16"/>
                    <a:pt x="230" y="16"/>
                  </a:cubicBezTo>
                  <a:cubicBezTo>
                    <a:pt x="228" y="16"/>
                    <a:pt x="230" y="10"/>
                    <a:pt x="230" y="7"/>
                  </a:cubicBezTo>
                  <a:cubicBezTo>
                    <a:pt x="230" y="3"/>
                    <a:pt x="228" y="5"/>
                    <a:pt x="224" y="10"/>
                  </a:cubicBezTo>
                  <a:cubicBezTo>
                    <a:pt x="219" y="15"/>
                    <a:pt x="216" y="20"/>
                    <a:pt x="213" y="20"/>
                  </a:cubicBezTo>
                  <a:cubicBezTo>
                    <a:pt x="211" y="21"/>
                    <a:pt x="211" y="16"/>
                    <a:pt x="215" y="14"/>
                  </a:cubicBezTo>
                  <a:cubicBezTo>
                    <a:pt x="219" y="11"/>
                    <a:pt x="219" y="5"/>
                    <a:pt x="222" y="5"/>
                  </a:cubicBezTo>
                  <a:cubicBezTo>
                    <a:pt x="225" y="5"/>
                    <a:pt x="225" y="2"/>
                    <a:pt x="221" y="1"/>
                  </a:cubicBezTo>
                  <a:cubicBezTo>
                    <a:pt x="217" y="0"/>
                    <a:pt x="216" y="5"/>
                    <a:pt x="215" y="6"/>
                  </a:cubicBezTo>
                  <a:cubicBezTo>
                    <a:pt x="214" y="7"/>
                    <a:pt x="207" y="4"/>
                    <a:pt x="207" y="5"/>
                  </a:cubicBezTo>
                  <a:cubicBezTo>
                    <a:pt x="208" y="6"/>
                    <a:pt x="204" y="7"/>
                    <a:pt x="206" y="9"/>
                  </a:cubicBezTo>
                  <a:cubicBezTo>
                    <a:pt x="207" y="11"/>
                    <a:pt x="205" y="14"/>
                    <a:pt x="203" y="11"/>
                  </a:cubicBezTo>
                  <a:cubicBezTo>
                    <a:pt x="202" y="8"/>
                    <a:pt x="198" y="10"/>
                    <a:pt x="196" y="13"/>
                  </a:cubicBezTo>
                  <a:cubicBezTo>
                    <a:pt x="194" y="16"/>
                    <a:pt x="191" y="16"/>
                    <a:pt x="193" y="17"/>
                  </a:cubicBezTo>
                  <a:cubicBezTo>
                    <a:pt x="195" y="18"/>
                    <a:pt x="195" y="23"/>
                    <a:pt x="192" y="24"/>
                  </a:cubicBezTo>
                  <a:cubicBezTo>
                    <a:pt x="189" y="24"/>
                    <a:pt x="190" y="16"/>
                    <a:pt x="188" y="17"/>
                  </a:cubicBezTo>
                  <a:cubicBezTo>
                    <a:pt x="186" y="17"/>
                    <a:pt x="187" y="12"/>
                    <a:pt x="190" y="12"/>
                  </a:cubicBezTo>
                  <a:cubicBezTo>
                    <a:pt x="193" y="12"/>
                    <a:pt x="196" y="8"/>
                    <a:pt x="196" y="7"/>
                  </a:cubicBezTo>
                  <a:cubicBezTo>
                    <a:pt x="196" y="5"/>
                    <a:pt x="192" y="5"/>
                    <a:pt x="192" y="8"/>
                  </a:cubicBezTo>
                  <a:cubicBezTo>
                    <a:pt x="192" y="10"/>
                    <a:pt x="188" y="10"/>
                    <a:pt x="184" y="10"/>
                  </a:cubicBezTo>
                  <a:cubicBezTo>
                    <a:pt x="180" y="9"/>
                    <a:pt x="180" y="14"/>
                    <a:pt x="184" y="17"/>
                  </a:cubicBezTo>
                  <a:cubicBezTo>
                    <a:pt x="189" y="19"/>
                    <a:pt x="183" y="21"/>
                    <a:pt x="181" y="19"/>
                  </a:cubicBezTo>
                  <a:cubicBezTo>
                    <a:pt x="179" y="17"/>
                    <a:pt x="176" y="18"/>
                    <a:pt x="173" y="19"/>
                  </a:cubicBezTo>
                  <a:cubicBezTo>
                    <a:pt x="171" y="20"/>
                    <a:pt x="179" y="23"/>
                    <a:pt x="179" y="24"/>
                  </a:cubicBezTo>
                  <a:cubicBezTo>
                    <a:pt x="179" y="26"/>
                    <a:pt x="175" y="23"/>
                    <a:pt x="174" y="24"/>
                  </a:cubicBezTo>
                  <a:cubicBezTo>
                    <a:pt x="173" y="25"/>
                    <a:pt x="169" y="23"/>
                    <a:pt x="168" y="20"/>
                  </a:cubicBezTo>
                  <a:cubicBezTo>
                    <a:pt x="168" y="18"/>
                    <a:pt x="161" y="21"/>
                    <a:pt x="165" y="22"/>
                  </a:cubicBezTo>
                  <a:cubicBezTo>
                    <a:pt x="169" y="23"/>
                    <a:pt x="167" y="26"/>
                    <a:pt x="167" y="29"/>
                  </a:cubicBezTo>
                  <a:cubicBezTo>
                    <a:pt x="167" y="33"/>
                    <a:pt x="163" y="30"/>
                    <a:pt x="164" y="27"/>
                  </a:cubicBezTo>
                  <a:cubicBezTo>
                    <a:pt x="165" y="24"/>
                    <a:pt x="161" y="25"/>
                    <a:pt x="158" y="27"/>
                  </a:cubicBezTo>
                  <a:cubicBezTo>
                    <a:pt x="155" y="29"/>
                    <a:pt x="158" y="23"/>
                    <a:pt x="157" y="20"/>
                  </a:cubicBezTo>
                  <a:cubicBezTo>
                    <a:pt x="156" y="18"/>
                    <a:pt x="153" y="20"/>
                    <a:pt x="150" y="21"/>
                  </a:cubicBezTo>
                  <a:cubicBezTo>
                    <a:pt x="146" y="22"/>
                    <a:pt x="145" y="22"/>
                    <a:pt x="147" y="24"/>
                  </a:cubicBezTo>
                  <a:cubicBezTo>
                    <a:pt x="149" y="26"/>
                    <a:pt x="148" y="29"/>
                    <a:pt x="146" y="29"/>
                  </a:cubicBezTo>
                  <a:cubicBezTo>
                    <a:pt x="143" y="29"/>
                    <a:pt x="142" y="29"/>
                    <a:pt x="142" y="32"/>
                  </a:cubicBezTo>
                  <a:cubicBezTo>
                    <a:pt x="143" y="34"/>
                    <a:pt x="139" y="34"/>
                    <a:pt x="138" y="32"/>
                  </a:cubicBezTo>
                  <a:cubicBezTo>
                    <a:pt x="138" y="30"/>
                    <a:pt x="133" y="30"/>
                    <a:pt x="131" y="33"/>
                  </a:cubicBezTo>
                  <a:cubicBezTo>
                    <a:pt x="130" y="36"/>
                    <a:pt x="125" y="37"/>
                    <a:pt x="126" y="40"/>
                  </a:cubicBezTo>
                  <a:cubicBezTo>
                    <a:pt x="126" y="43"/>
                    <a:pt x="130" y="39"/>
                    <a:pt x="132" y="40"/>
                  </a:cubicBezTo>
                  <a:cubicBezTo>
                    <a:pt x="135" y="41"/>
                    <a:pt x="132" y="42"/>
                    <a:pt x="134" y="44"/>
                  </a:cubicBezTo>
                  <a:cubicBezTo>
                    <a:pt x="135" y="45"/>
                    <a:pt x="135" y="48"/>
                    <a:pt x="133" y="46"/>
                  </a:cubicBezTo>
                  <a:cubicBezTo>
                    <a:pt x="131" y="44"/>
                    <a:pt x="128" y="44"/>
                    <a:pt x="127" y="47"/>
                  </a:cubicBezTo>
                  <a:cubicBezTo>
                    <a:pt x="127" y="50"/>
                    <a:pt x="125" y="47"/>
                    <a:pt x="123" y="44"/>
                  </a:cubicBezTo>
                  <a:cubicBezTo>
                    <a:pt x="121" y="42"/>
                    <a:pt x="119" y="49"/>
                    <a:pt x="117" y="47"/>
                  </a:cubicBezTo>
                  <a:cubicBezTo>
                    <a:pt x="115" y="45"/>
                    <a:pt x="121" y="41"/>
                    <a:pt x="119" y="38"/>
                  </a:cubicBezTo>
                  <a:cubicBezTo>
                    <a:pt x="118" y="36"/>
                    <a:pt x="117" y="40"/>
                    <a:pt x="113" y="43"/>
                  </a:cubicBezTo>
                  <a:cubicBezTo>
                    <a:pt x="109" y="47"/>
                    <a:pt x="104" y="47"/>
                    <a:pt x="106" y="48"/>
                  </a:cubicBezTo>
                  <a:cubicBezTo>
                    <a:pt x="108" y="50"/>
                    <a:pt x="103" y="51"/>
                    <a:pt x="102" y="54"/>
                  </a:cubicBezTo>
                  <a:cubicBezTo>
                    <a:pt x="101" y="57"/>
                    <a:pt x="93" y="58"/>
                    <a:pt x="89" y="61"/>
                  </a:cubicBezTo>
                  <a:cubicBezTo>
                    <a:pt x="84" y="65"/>
                    <a:pt x="89" y="65"/>
                    <a:pt x="92" y="62"/>
                  </a:cubicBezTo>
                  <a:cubicBezTo>
                    <a:pt x="95" y="59"/>
                    <a:pt x="96" y="60"/>
                    <a:pt x="100" y="58"/>
                  </a:cubicBezTo>
                  <a:cubicBezTo>
                    <a:pt x="104" y="55"/>
                    <a:pt x="109" y="53"/>
                    <a:pt x="110" y="54"/>
                  </a:cubicBezTo>
                  <a:cubicBezTo>
                    <a:pt x="112" y="55"/>
                    <a:pt x="115" y="56"/>
                    <a:pt x="117" y="53"/>
                  </a:cubicBezTo>
                  <a:cubicBezTo>
                    <a:pt x="119" y="50"/>
                    <a:pt x="121" y="51"/>
                    <a:pt x="123" y="53"/>
                  </a:cubicBezTo>
                  <a:cubicBezTo>
                    <a:pt x="125" y="54"/>
                    <a:pt x="120" y="56"/>
                    <a:pt x="122" y="58"/>
                  </a:cubicBezTo>
                  <a:cubicBezTo>
                    <a:pt x="125" y="61"/>
                    <a:pt x="119" y="62"/>
                    <a:pt x="119" y="60"/>
                  </a:cubicBezTo>
                  <a:cubicBezTo>
                    <a:pt x="119" y="58"/>
                    <a:pt x="116" y="56"/>
                    <a:pt x="115" y="58"/>
                  </a:cubicBezTo>
                  <a:cubicBezTo>
                    <a:pt x="114" y="60"/>
                    <a:pt x="112" y="62"/>
                    <a:pt x="110" y="62"/>
                  </a:cubicBezTo>
                  <a:cubicBezTo>
                    <a:pt x="108" y="62"/>
                    <a:pt x="106" y="66"/>
                    <a:pt x="106" y="70"/>
                  </a:cubicBezTo>
                  <a:cubicBezTo>
                    <a:pt x="106" y="74"/>
                    <a:pt x="102" y="70"/>
                    <a:pt x="102" y="73"/>
                  </a:cubicBezTo>
                  <a:cubicBezTo>
                    <a:pt x="102" y="77"/>
                    <a:pt x="97" y="83"/>
                    <a:pt x="92" y="87"/>
                  </a:cubicBezTo>
                  <a:cubicBezTo>
                    <a:pt x="88" y="91"/>
                    <a:pt x="92" y="92"/>
                    <a:pt x="90" y="95"/>
                  </a:cubicBezTo>
                  <a:cubicBezTo>
                    <a:pt x="89" y="97"/>
                    <a:pt x="84" y="95"/>
                    <a:pt x="82" y="96"/>
                  </a:cubicBezTo>
                  <a:cubicBezTo>
                    <a:pt x="80" y="97"/>
                    <a:pt x="83" y="104"/>
                    <a:pt x="81" y="106"/>
                  </a:cubicBezTo>
                  <a:cubicBezTo>
                    <a:pt x="78" y="108"/>
                    <a:pt x="81" y="111"/>
                    <a:pt x="81" y="113"/>
                  </a:cubicBezTo>
                  <a:cubicBezTo>
                    <a:pt x="81" y="116"/>
                    <a:pt x="74" y="112"/>
                    <a:pt x="74" y="114"/>
                  </a:cubicBezTo>
                  <a:cubicBezTo>
                    <a:pt x="74" y="116"/>
                    <a:pt x="68" y="116"/>
                    <a:pt x="67" y="116"/>
                  </a:cubicBezTo>
                  <a:cubicBezTo>
                    <a:pt x="65" y="117"/>
                    <a:pt x="70" y="121"/>
                    <a:pt x="73" y="123"/>
                  </a:cubicBezTo>
                  <a:cubicBezTo>
                    <a:pt x="75" y="125"/>
                    <a:pt x="70" y="127"/>
                    <a:pt x="69" y="125"/>
                  </a:cubicBezTo>
                  <a:cubicBezTo>
                    <a:pt x="69" y="122"/>
                    <a:pt x="65" y="126"/>
                    <a:pt x="60" y="128"/>
                  </a:cubicBezTo>
                  <a:cubicBezTo>
                    <a:pt x="55" y="131"/>
                    <a:pt x="57" y="135"/>
                    <a:pt x="53" y="135"/>
                  </a:cubicBezTo>
                  <a:cubicBezTo>
                    <a:pt x="49" y="135"/>
                    <a:pt x="50" y="141"/>
                    <a:pt x="48" y="143"/>
                  </a:cubicBezTo>
                  <a:cubicBezTo>
                    <a:pt x="45" y="145"/>
                    <a:pt x="46" y="139"/>
                    <a:pt x="42" y="139"/>
                  </a:cubicBezTo>
                  <a:cubicBezTo>
                    <a:pt x="38" y="138"/>
                    <a:pt x="38" y="141"/>
                    <a:pt x="41" y="145"/>
                  </a:cubicBezTo>
                  <a:cubicBezTo>
                    <a:pt x="43" y="148"/>
                    <a:pt x="37" y="145"/>
                    <a:pt x="35" y="148"/>
                  </a:cubicBezTo>
                  <a:cubicBezTo>
                    <a:pt x="33" y="151"/>
                    <a:pt x="26" y="150"/>
                    <a:pt x="25" y="152"/>
                  </a:cubicBezTo>
                  <a:cubicBezTo>
                    <a:pt x="23" y="154"/>
                    <a:pt x="29" y="154"/>
                    <a:pt x="30" y="156"/>
                  </a:cubicBezTo>
                  <a:cubicBezTo>
                    <a:pt x="31" y="158"/>
                    <a:pt x="25" y="157"/>
                    <a:pt x="21" y="156"/>
                  </a:cubicBezTo>
                  <a:cubicBezTo>
                    <a:pt x="18" y="156"/>
                    <a:pt x="19" y="161"/>
                    <a:pt x="16" y="160"/>
                  </a:cubicBezTo>
                  <a:cubicBezTo>
                    <a:pt x="12" y="160"/>
                    <a:pt x="8" y="163"/>
                    <a:pt x="11" y="165"/>
                  </a:cubicBezTo>
                  <a:cubicBezTo>
                    <a:pt x="13" y="167"/>
                    <a:pt x="9" y="168"/>
                    <a:pt x="7" y="166"/>
                  </a:cubicBezTo>
                  <a:cubicBezTo>
                    <a:pt x="5" y="165"/>
                    <a:pt x="3" y="168"/>
                    <a:pt x="2" y="171"/>
                  </a:cubicBezTo>
                  <a:cubicBezTo>
                    <a:pt x="1" y="174"/>
                    <a:pt x="6" y="175"/>
                    <a:pt x="6" y="176"/>
                  </a:cubicBezTo>
                  <a:moveTo>
                    <a:pt x="177" y="49"/>
                  </a:moveTo>
                  <a:cubicBezTo>
                    <a:pt x="177" y="49"/>
                    <a:pt x="177" y="49"/>
                    <a:pt x="177" y="50"/>
                  </a:cubicBezTo>
                  <a:cubicBezTo>
                    <a:pt x="177" y="49"/>
                    <a:pt x="177" y="49"/>
                    <a:pt x="177" y="49"/>
                  </a:cubicBezTo>
                  <a:moveTo>
                    <a:pt x="178" y="50"/>
                  </a:moveTo>
                  <a:cubicBezTo>
                    <a:pt x="178" y="50"/>
                    <a:pt x="178" y="51"/>
                    <a:pt x="179" y="51"/>
                  </a:cubicBezTo>
                  <a:cubicBezTo>
                    <a:pt x="178" y="51"/>
                    <a:pt x="178" y="50"/>
                    <a:pt x="178" y="50"/>
                  </a:cubicBezTo>
                  <a:moveTo>
                    <a:pt x="169" y="43"/>
                  </a:moveTo>
                  <a:cubicBezTo>
                    <a:pt x="169" y="43"/>
                    <a:pt x="169" y="43"/>
                    <a:pt x="169" y="43"/>
                  </a:cubicBezTo>
                  <a:cubicBezTo>
                    <a:pt x="169" y="43"/>
                    <a:pt x="168" y="43"/>
                    <a:pt x="168" y="42"/>
                  </a:cubicBezTo>
                  <a:cubicBezTo>
                    <a:pt x="168" y="43"/>
                    <a:pt x="169" y="43"/>
                    <a:pt x="169" y="43"/>
                  </a:cubicBezTo>
                </a:path>
              </a:pathLst>
            </a:custGeom>
            <a:solidFill>
              <a:srgbClr val="F8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  <p:sp>
          <p:nvSpPr>
            <p:cNvPr id="75" name="Freeform 68"/>
            <p:cNvSpPr>
              <a:spLocks noEditPoints="1"/>
            </p:cNvSpPr>
            <p:nvPr userDrawn="1"/>
          </p:nvSpPr>
          <p:spPr bwMode="auto">
            <a:xfrm>
              <a:off x="19005550" y="3157538"/>
              <a:ext cx="88900" cy="134938"/>
            </a:xfrm>
            <a:custGeom>
              <a:avLst/>
              <a:gdLst>
                <a:gd name="T0" fmla="*/ 16 w 32"/>
                <a:gd name="T1" fmla="*/ 0 h 49"/>
                <a:gd name="T2" fmla="*/ 0 w 32"/>
                <a:gd name="T3" fmla="*/ 16 h 49"/>
                <a:gd name="T4" fmla="*/ 16 w 32"/>
                <a:gd name="T5" fmla="*/ 49 h 49"/>
                <a:gd name="T6" fmla="*/ 32 w 32"/>
                <a:gd name="T7" fmla="*/ 16 h 49"/>
                <a:gd name="T8" fmla="*/ 16 w 32"/>
                <a:gd name="T9" fmla="*/ 0 h 49"/>
                <a:gd name="T10" fmla="*/ 16 w 32"/>
                <a:gd name="T11" fmla="*/ 22 h 49"/>
                <a:gd name="T12" fmla="*/ 9 w 32"/>
                <a:gd name="T13" fmla="*/ 16 h 49"/>
                <a:gd name="T14" fmla="*/ 16 w 32"/>
                <a:gd name="T15" fmla="*/ 9 h 49"/>
                <a:gd name="T16" fmla="*/ 23 w 32"/>
                <a:gd name="T17" fmla="*/ 16 h 49"/>
                <a:gd name="T18" fmla="*/ 16 w 32"/>
                <a:gd name="T19" fmla="*/ 2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49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16" y="49"/>
                    <a:pt x="16" y="49"/>
                  </a:cubicBezTo>
                  <a:cubicBezTo>
                    <a:pt x="16" y="49"/>
                    <a:pt x="32" y="25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moveTo>
                    <a:pt x="16" y="22"/>
                  </a:moveTo>
                  <a:cubicBezTo>
                    <a:pt x="12" y="22"/>
                    <a:pt x="9" y="19"/>
                    <a:pt x="9" y="16"/>
                  </a:cubicBezTo>
                  <a:cubicBezTo>
                    <a:pt x="9" y="12"/>
                    <a:pt x="12" y="9"/>
                    <a:pt x="16" y="9"/>
                  </a:cubicBezTo>
                  <a:cubicBezTo>
                    <a:pt x="20" y="9"/>
                    <a:pt x="23" y="12"/>
                    <a:pt x="23" y="16"/>
                  </a:cubicBezTo>
                  <a:cubicBezTo>
                    <a:pt x="23" y="19"/>
                    <a:pt x="20" y="22"/>
                    <a:pt x="16" y="22"/>
                  </a:cubicBezTo>
                </a:path>
              </a:pathLst>
            </a:cu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023"/>
              <a:endParaRPr kumimoji="0" lang="en-US" sz="1765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57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288">
          <p15:clr>
            <a:srgbClr val="C35EA4"/>
          </p15:clr>
        </p15:guide>
        <p15:guide id="2" pos="7546">
          <p15:clr>
            <a:srgbClr val="C35EA4"/>
          </p15:clr>
        </p15:guide>
        <p15:guide id="3" orient="horz" pos="302">
          <p15:clr>
            <a:srgbClr val="C35EA4"/>
          </p15:clr>
        </p15:guide>
        <p15:guide id="4" orient="horz" pos="4104">
          <p15:clr>
            <a:srgbClr val="C35E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269243" y="1190738"/>
            <a:ext cx="11653523" cy="221081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692327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69245" y="1189180"/>
            <a:ext cx="5378548" cy="2486578"/>
          </a:xfrm>
        </p:spPr>
        <p:txBody>
          <a:bodyPr wrap="square">
            <a:spAutoFit/>
          </a:bodyPr>
          <a:lstStyle>
            <a:lvl1pPr marL="0" indent="0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defRPr sz="3529"/>
            </a:lvl1pPr>
            <a:lvl2pPr marL="0" indent="0">
              <a:buNone/>
              <a:defRPr sz="1961"/>
            </a:lvl2pPr>
            <a:lvl3pPr marL="227123" indent="0">
              <a:buNone/>
              <a:tabLst/>
              <a:defRPr sz="1961"/>
            </a:lvl3pPr>
            <a:lvl4pPr marL="451135" indent="0">
              <a:buNone/>
              <a:defRPr sz="1765"/>
            </a:lvl4pPr>
            <a:lvl5pPr marL="672038" indent="0">
              <a:buNone/>
              <a:tabLst/>
              <a:defRPr sz="1765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544214" y="1189176"/>
            <a:ext cx="5378548" cy="2420188"/>
          </a:xfrm>
        </p:spPr>
        <p:txBody>
          <a:bodyPr wrap="square">
            <a:spAutoFit/>
          </a:bodyPr>
          <a:lstStyle>
            <a:lvl1pPr marL="0" indent="0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defRPr sz="3529"/>
            </a:lvl1pPr>
            <a:lvl2pPr marL="0" indent="0">
              <a:buNone/>
              <a:defRPr sz="1961"/>
            </a:lvl2pPr>
            <a:lvl3pPr marL="227123" indent="0">
              <a:buNone/>
              <a:tabLst/>
              <a:defRPr sz="1961"/>
            </a:lvl3pPr>
            <a:lvl4pPr marL="451135" indent="0">
              <a:buNone/>
              <a:defRPr sz="1765"/>
            </a:lvl4pPr>
            <a:lvl5pPr marL="672038" indent="0">
              <a:buNone/>
              <a:tabLst/>
              <a:defRPr sz="1765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69396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69245" y="1189180"/>
            <a:ext cx="5378548" cy="2486578"/>
          </a:xfrm>
        </p:spPr>
        <p:txBody>
          <a:bodyPr wrap="square">
            <a:spAutoFit/>
          </a:bodyPr>
          <a:lstStyle>
            <a:lvl1pPr marL="281573" indent="-281573"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3529"/>
            </a:lvl1pPr>
            <a:lvl2pPr marL="520506" indent="-228515">
              <a:defRPr sz="1961"/>
            </a:lvl2pPr>
            <a:lvl3pPr marL="685544" indent="-165038">
              <a:tabLst/>
              <a:defRPr sz="1961"/>
            </a:lvl3pPr>
            <a:lvl4pPr marL="863278" indent="-177734">
              <a:defRPr sz="1765"/>
            </a:lvl4pPr>
            <a:lvl5pPr marL="1028316" indent="-165038">
              <a:tabLst/>
              <a:defRPr sz="1765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544214" y="1189180"/>
            <a:ext cx="5378548" cy="2486578"/>
          </a:xfrm>
        </p:spPr>
        <p:txBody>
          <a:bodyPr wrap="square">
            <a:spAutoFit/>
          </a:bodyPr>
          <a:lstStyle>
            <a:lvl1pPr marL="281573" indent="-281573">
              <a:spcBef>
                <a:spcPts val="1200"/>
              </a:spcBef>
              <a:buClr>
                <a:schemeClr val="tx1"/>
              </a:buClr>
              <a:buFont typeface="Arial" pitchFamily="34" charset="0"/>
              <a:buChar char="•"/>
              <a:defRPr sz="3529"/>
            </a:lvl1pPr>
            <a:lvl2pPr marL="520506" indent="-228515">
              <a:defRPr sz="1961"/>
            </a:lvl2pPr>
            <a:lvl3pPr marL="685544" indent="-165038">
              <a:tabLst/>
              <a:defRPr sz="1961"/>
            </a:lvl3pPr>
            <a:lvl4pPr marL="863278" indent="-177734">
              <a:defRPr sz="1765"/>
            </a:lvl4pPr>
            <a:lvl5pPr marL="1028316" indent="-165038">
              <a:tabLst/>
              <a:defRPr sz="1765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960410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 1st level 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69245" y="1189176"/>
            <a:ext cx="5378548" cy="2619356"/>
          </a:xfrm>
        </p:spPr>
        <p:txBody>
          <a:bodyPr wrap="square">
            <a:spAutoFit/>
          </a:bodyPr>
          <a:lstStyle>
            <a:lvl1pPr marL="281573" indent="-281573">
              <a:spcBef>
                <a:spcPts val="1200"/>
              </a:spcBef>
              <a:buClr>
                <a:schemeClr val="tx2"/>
              </a:buClr>
              <a:buFont typeface="Arial" pitchFamily="34" charset="0"/>
              <a:buChar char="•"/>
              <a:defRPr sz="3529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20506" indent="-228515">
              <a:defRPr sz="2353"/>
            </a:lvl2pPr>
            <a:lvl3pPr marL="685544" indent="-165038">
              <a:tabLst/>
              <a:defRPr sz="2353"/>
            </a:lvl3pPr>
            <a:lvl4pPr marL="863278" indent="-177734">
              <a:defRPr/>
            </a:lvl4pPr>
            <a:lvl5pPr marL="1028316" indent="-165038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544214" y="1189176"/>
            <a:ext cx="5378548" cy="2619356"/>
          </a:xfrm>
        </p:spPr>
        <p:txBody>
          <a:bodyPr wrap="square">
            <a:spAutoFit/>
          </a:bodyPr>
          <a:lstStyle>
            <a:lvl1pPr marL="281573" indent="-281573">
              <a:spcBef>
                <a:spcPts val="1200"/>
              </a:spcBef>
              <a:buClr>
                <a:schemeClr val="tx2"/>
              </a:buClr>
              <a:buFont typeface="Arial" pitchFamily="34" charset="0"/>
              <a:buChar char="•"/>
              <a:defRPr sz="3529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20506" indent="-228515">
              <a:defRPr sz="2353"/>
            </a:lvl2pPr>
            <a:lvl3pPr marL="685544" indent="-165038">
              <a:tabLst/>
              <a:defRPr sz="2353"/>
            </a:lvl3pPr>
            <a:lvl4pPr marL="863278" indent="-177734">
              <a:defRPr/>
            </a:lvl4pPr>
            <a:lvl5pPr marL="1028316" indent="-165038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857052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32764714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1719306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22122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3997038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3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7434174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189176"/>
            <a:ext cx="12192000" cy="5668824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04" tIns="45704" rIns="45704" bIns="457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3758" fontAlgn="base">
              <a:spcBef>
                <a:spcPct val="0"/>
              </a:spcBef>
              <a:spcAft>
                <a:spcPct val="0"/>
              </a:spcAft>
            </a:pPr>
            <a:endParaRPr kumimoji="0" lang="en-US" sz="1765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69239" y="1192415"/>
            <a:ext cx="11653522" cy="2113866"/>
          </a:xfrm>
        </p:spPr>
        <p:txBody>
          <a:bodyPr/>
          <a:lstStyle>
            <a:lvl1pPr marL="0" indent="0">
              <a:buNone/>
              <a:defRPr sz="3235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39599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72875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798216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29904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191534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ltGray">
          <a:xfrm>
            <a:off x="269302" y="1187644"/>
            <a:ext cx="9860610" cy="2689632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43374" tIns="107531" rIns="143374" bIns="10753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1375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sz="2353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9302" y="1187644"/>
            <a:ext cx="9859116" cy="2697988"/>
          </a:xfrm>
          <a:noFill/>
        </p:spPr>
        <p:txBody>
          <a:bodyPr tIns="91406" bIns="91406" anchor="t" anchorCtr="0"/>
          <a:lstStyle>
            <a:lvl1pPr>
              <a:defRPr sz="7058" spc="-98" baseline="0">
                <a:gradFill>
                  <a:gsLst>
                    <a:gs pos="5833">
                      <a:srgbClr val="FFFFFF"/>
                    </a:gs>
                    <a:gs pos="18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69244" y="3877275"/>
            <a:ext cx="9860674" cy="1793881"/>
          </a:xfrm>
          <a:noFill/>
        </p:spPr>
        <p:txBody>
          <a:bodyPr lIns="182812" tIns="146249" rIns="182812" bIns="146249">
            <a:noAutofit/>
          </a:bodyPr>
          <a:lstStyle>
            <a:lvl1pPr marL="0" indent="0">
              <a:spcBef>
                <a:spcPts val="0"/>
              </a:spcBef>
              <a:buNone/>
              <a:defRPr sz="3529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2429570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69243" y="1189178"/>
            <a:ext cx="11653523" cy="2396047"/>
          </a:xfrm>
          <a:prstGeom prst="rect">
            <a:avLst/>
          </a:prstGeom>
        </p:spPr>
        <p:txBody>
          <a:bodyPr/>
          <a:lstStyle>
            <a:lvl1pPr marL="284683" indent="-284683">
              <a:buClr>
                <a:schemeClr val="tx1"/>
              </a:buClr>
              <a:buSzPct val="90000"/>
              <a:buFont typeface="Arial" pitchFamily="34" charset="0"/>
              <a:buChar char="•"/>
              <a:defRPr sz="3529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60033" indent="-275351">
              <a:buClr>
                <a:schemeClr val="tx1"/>
              </a:buClr>
              <a:buSzPct val="90000"/>
              <a:buFont typeface="Arial" pitchFamily="34" charset="0"/>
              <a:buChar char="•"/>
              <a:defRPr sz="3137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44714" indent="-284683">
              <a:buClr>
                <a:schemeClr val="tx1"/>
              </a:buClr>
              <a:buSzPct val="90000"/>
              <a:buFont typeface="Arial" pitchFamily="34" charset="0"/>
              <a:buChar char="•"/>
              <a:defRPr sz="2745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68728" indent="-224013">
              <a:buClr>
                <a:schemeClr val="tx1"/>
              </a:buClr>
              <a:buSzPct val="90000"/>
              <a:buFont typeface="Arial" pitchFamily="34" charset="0"/>
              <a:buChar char="•"/>
              <a:defRPr sz="2353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292739" indent="-224013">
              <a:buClr>
                <a:schemeClr val="tx1"/>
              </a:buClr>
              <a:buSzPct val="90000"/>
              <a:buFont typeface="Arial" pitchFamily="34" charset="0"/>
              <a:buChar char="•"/>
              <a:defRPr sz="1961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" y="6238876"/>
            <a:ext cx="12192001" cy="619125"/>
          </a:xfrm>
          <a:prstGeom prst="rect">
            <a:avLst/>
          </a:prstGeom>
          <a:solidFill>
            <a:srgbClr val="FFFF99"/>
          </a:solidFill>
        </p:spPr>
        <p:txBody>
          <a:bodyPr wrap="square" lIns="155398" tIns="77701" rIns="155398" bIns="77701" anchor="b" anchorCtr="0">
            <a:noAutofit/>
          </a:bodyPr>
          <a:lstStyle>
            <a:lvl1pPr algn="r">
              <a:buFont typeface="Arial" pitchFamily="34" charset="0"/>
              <a:buNone/>
              <a:defRPr sz="3627" spc="-50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3350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alkin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invGray">
          <a:xfrm>
            <a:off x="10129916" y="473146"/>
            <a:ext cx="1613875" cy="34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418768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288">
          <p15:clr>
            <a:srgbClr val="C35EA4"/>
          </p15:clr>
        </p15:guide>
        <p15:guide id="2" pos="7546">
          <p15:clr>
            <a:srgbClr val="C35EA4"/>
          </p15:clr>
        </p15:guide>
        <p15:guide id="3" orient="horz" pos="302">
          <p15:clr>
            <a:srgbClr val="C35EA4"/>
          </p15:clr>
        </p15:guide>
        <p15:guide id="4" orient="horz" pos="4104">
          <p15:clr>
            <a:srgbClr val="C35EA4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3" y="280417"/>
            <a:ext cx="11151918" cy="7711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77956" y="1402084"/>
            <a:ext cx="11151918" cy="221081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3484923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10" y="228619"/>
            <a:ext cx="11681883" cy="664797"/>
          </a:xfrm>
        </p:spPr>
        <p:txBody>
          <a:bodyPr/>
          <a:lstStyle>
            <a:lvl1pPr>
              <a:defRPr sz="4803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03943" y="6501574"/>
            <a:ext cx="8902096" cy="230832"/>
          </a:xfrm>
          <a:prstGeom prst="rect">
            <a:avLst/>
          </a:prstGeom>
        </p:spPr>
        <p:txBody>
          <a:bodyPr lIns="121854" tIns="60927" rIns="121854" bIns="60927"/>
          <a:lstStyle/>
          <a:p>
            <a:pPr defTabSz="914023"/>
            <a:r>
              <a:rPr kumimoji="0" lang="en-US">
                <a:solidFill>
                  <a:srgbClr val="000000"/>
                </a:solidFill>
              </a:rPr>
              <a:t>Project Copper  |  28 September 2011</a:t>
            </a:r>
            <a:endParaRPr kumimoji="0"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254005" y="6463102"/>
            <a:ext cx="372533" cy="307776"/>
          </a:xfrm>
          <a:prstGeom prst="rect">
            <a:avLst/>
          </a:prstGeom>
        </p:spPr>
        <p:txBody>
          <a:bodyPr lIns="121854" tIns="60927" rIns="121854" bIns="60927"/>
          <a:lstStyle/>
          <a:p>
            <a:pPr defTabSz="914023"/>
            <a:fld id="{40E66EAE-ED76-480A-B12B-B80DD0270597}" type="slidenum">
              <a:rPr kumimoji="0" lang="en-US" smtClean="0">
                <a:solidFill>
                  <a:srgbClr val="000000"/>
                </a:solidFill>
              </a:rPr>
              <a:pPr defTabSz="914023"/>
              <a:t>‹#›</a:t>
            </a:fld>
            <a:endParaRPr kumimoji="0"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469646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 Non-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252" y="228605"/>
            <a:ext cx="11151917" cy="6663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19252" y="1447803"/>
            <a:ext cx="11151917" cy="1125285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900"/>
              </a:spcAft>
              <a:buNone/>
              <a:defRPr sz="4019" spc="-100" baseline="0">
                <a:latin typeface="Segoe UI Light" pitchFamily="34" charset="0"/>
              </a:defRPr>
            </a:lvl1pPr>
            <a:lvl2pPr marL="0" indent="0">
              <a:spcBef>
                <a:spcPts val="0"/>
              </a:spcBef>
              <a:spcAft>
                <a:spcPts val="400"/>
              </a:spcAft>
              <a:buNone/>
              <a:defRPr sz="1961" spc="-50" baseline="0">
                <a:gradFill flip="none" rotWithShape="1">
                  <a:gsLst>
                    <a:gs pos="0">
                      <a:schemeClr val="tx1">
                        <a:lumMod val="75000"/>
                      </a:schemeClr>
                    </a:gs>
                    <a:gs pos="86000">
                      <a:schemeClr val="tx1">
                        <a:lumMod val="7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</a:defRPr>
            </a:lvl2pPr>
            <a:lvl3pPr marL="0" indent="0">
              <a:spcBef>
                <a:spcPts val="0"/>
              </a:spcBef>
              <a:spcAft>
                <a:spcPts val="400"/>
              </a:spcAft>
              <a:buNone/>
              <a:defRPr sz="1961"/>
            </a:lvl3pPr>
            <a:lvl4pPr marL="0" indent="0">
              <a:spcBef>
                <a:spcPts val="0"/>
              </a:spcBef>
              <a:spcAft>
                <a:spcPts val="400"/>
              </a:spcAft>
              <a:buNone/>
              <a:defRPr/>
            </a:lvl4pPr>
            <a:lvl5pPr marL="0" indent="0">
              <a:spcBef>
                <a:spcPts val="0"/>
              </a:spcBef>
              <a:spcAft>
                <a:spcPts val="400"/>
              </a:spcAft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202517584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, Text, Indents &amp;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60" y="228602"/>
            <a:ext cx="11151918" cy="757130"/>
          </a:xfrm>
        </p:spPr>
        <p:txBody>
          <a:bodyPr/>
          <a:lstStyle>
            <a:lvl1pPr>
              <a:defRPr spc="-107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219456" y="1447802"/>
            <a:ext cx="7375072" cy="20297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>
              <a:buNone/>
              <a:defRPr baseline="0">
                <a:solidFill>
                  <a:srgbClr val="FF8C00"/>
                </a:solidFill>
              </a:defRPr>
            </a:lvl1pPr>
            <a:lvl2pPr marL="385024" indent="-152318">
              <a:tabLst>
                <a:tab pos="385024" algn="l"/>
              </a:tabLst>
              <a:defRPr>
                <a:solidFill>
                  <a:srgbClr val="004185"/>
                </a:solidFill>
              </a:defRPr>
            </a:lvl2pPr>
            <a:lvl3pPr marL="689657" indent="-152318">
              <a:defRPr>
                <a:solidFill>
                  <a:schemeClr val="bg2">
                    <a:lumMod val="75000"/>
                  </a:schemeClr>
                </a:solidFill>
              </a:defRPr>
            </a:lvl3pPr>
            <a:lvl4pPr marL="841976" indent="-152318">
              <a:defRPr>
                <a:solidFill>
                  <a:schemeClr val="bg2">
                    <a:lumMod val="75000"/>
                  </a:schemeClr>
                </a:solidFill>
              </a:defRPr>
            </a:lvl4pPr>
            <a:lvl5pPr marL="994292" indent="-80389">
              <a:defRPr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4734" y="6429556"/>
            <a:ext cx="2183852" cy="365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693399"/>
      </p:ext>
    </p:extLst>
  </p:cSld>
  <p:clrMapOvr>
    <a:masterClrMapping/>
  </p:clrMapOvr>
  <p:transition spd="slow">
    <p:push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57" y="1558"/>
          <a:ext cx="1556" cy="15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60" imgH="360" progId="TCLayout.ActiveDocument.1">
                  <p:embed/>
                </p:oleObj>
              </mc:Choice>
              <mc:Fallback>
                <p:oleObj name="think-cell Slide" r:id="rId3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7" y="1558"/>
                        <a:ext cx="1556" cy="15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3" name="Picture 2" descr="WinAzure_rgb_Wht_S.png"/>
          <p:cNvPicPr>
            <a:picLocks noChangeAspect="1"/>
          </p:cNvPicPr>
          <p:nvPr userDrawn="1"/>
        </p:nvPicPr>
        <p:blipFill>
          <a:blip r:embed="rId5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907" y="6297934"/>
            <a:ext cx="1703189" cy="408657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737029" y="6356803"/>
            <a:ext cx="2844904" cy="364224"/>
          </a:xfrm>
          <a:prstGeom prst="rect">
            <a:avLst/>
          </a:prstGeom>
        </p:spPr>
        <p:txBody>
          <a:bodyPr vert="horz" lIns="91397" tIns="45698" rIns="91397" bIns="45698" rtlCol="0" anchor="ctr"/>
          <a:lstStyle>
            <a:lvl1pPr algn="r">
              <a:defRPr sz="9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023"/>
            <a:fld id="{FFB82908-4842-4340-9D73-01C813DDC308}" type="slidenum">
              <a:rPr kumimoji="0" lang="en-US" smtClean="0">
                <a:solidFill>
                  <a:srgbClr val="505050">
                    <a:tint val="75000"/>
                  </a:srgbClr>
                </a:solidFill>
              </a:rPr>
              <a:pPr defTabSz="914023"/>
              <a:t>‹#›</a:t>
            </a:fld>
            <a:endParaRPr kumimoji="0" lang="en-US" dirty="0">
              <a:solidFill>
                <a:srgbClr val="50505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329060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19248" y="1447805"/>
            <a:ext cx="11151918" cy="161239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800"/>
              </a:spcBef>
              <a:buNone/>
              <a:defRPr sz="3039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47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2pPr>
            <a:lvl3pPr marL="173779" indent="0">
              <a:buNone/>
              <a:defRPr sz="147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3pPr>
            <a:lvl4pPr marL="342798" indent="0">
              <a:buNone/>
              <a:defRPr sz="147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4pPr>
            <a:lvl5pPr marL="520146" indent="0">
              <a:buNone/>
              <a:defRPr sz="1470">
                <a:gradFill>
                  <a:gsLst>
                    <a:gs pos="100000">
                      <a:schemeClr val="tx1"/>
                    </a:gs>
                    <a:gs pos="6000">
                      <a:schemeClr val="tx1"/>
                    </a:gs>
                  </a:gsLst>
                  <a:lin ang="5400000" scaled="0"/>
                </a:gra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Box 7"/>
          <p:cNvSpPr txBox="1"/>
          <p:nvPr userDrawn="1"/>
        </p:nvSpPr>
        <p:spPr>
          <a:xfrm>
            <a:off x="4685742" y="6616134"/>
            <a:ext cx="2820517" cy="12067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>
            <a:defPPr>
              <a:defRPr lang="en-US"/>
            </a:defPPr>
            <a:lvl1pPr marL="0" algn="l" defTabSz="91436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2" algn="l" defTabSz="91436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63" algn="l" defTabSz="91436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45" algn="l" defTabSz="91436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27" algn="l" defTabSz="91436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09" algn="l" defTabSz="91436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90" algn="l" defTabSz="91436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72" algn="l" defTabSz="91436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54" algn="l" defTabSz="91436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0" lang="en-US" sz="784" spc="113" dirty="0">
                <a:gradFill>
                  <a:gsLst>
                    <a:gs pos="0">
                      <a:srgbClr val="FFFFFF">
                        <a:alpha val="50000"/>
                      </a:srgbClr>
                    </a:gs>
                    <a:gs pos="86000">
                      <a:srgbClr val="FFFFFF">
                        <a:alpha val="50000"/>
                      </a:srgbClr>
                    </a:gs>
                  </a:gsLst>
                  <a:lin ang="5400000" scaled="0"/>
                </a:gradFill>
                <a:latin typeface="Segoe Semibold" pitchFamily="34" charset="0"/>
              </a:rPr>
              <a:t>MICROSOFT CONFIDENTIAL – INTERNAL ONLY</a:t>
            </a:r>
          </a:p>
        </p:txBody>
      </p:sp>
      <p:pic>
        <p:nvPicPr>
          <p:cNvPr id="7" name="Picture 6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3522" y="6015456"/>
            <a:ext cx="2338479" cy="8425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44594821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_Color 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269244" y="5670380"/>
            <a:ext cx="11653523" cy="896552"/>
          </a:xfrm>
        </p:spPr>
        <p:txBody>
          <a:bodyPr lIns="186468" tIns="149174" rIns="186468" bIns="149174" anchor="b">
            <a:noAutofit/>
          </a:bodyPr>
          <a:lstStyle>
            <a:lvl1pPr>
              <a:defRPr sz="1961" baseline="0"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239" y="2084178"/>
            <a:ext cx="11653522" cy="894996"/>
          </a:xfrm>
        </p:spPr>
        <p:txBody>
          <a:bodyPr/>
          <a:lstStyle>
            <a:lvl1pPr>
              <a:defRPr sz="5294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7333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lor Shape &amp; Pictur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1" y="4"/>
            <a:ext cx="12192000" cy="751185"/>
          </a:xfrm>
          <a:prstGeom prst="rect">
            <a:avLst/>
          </a:prstGeom>
          <a:solidFill>
            <a:schemeClr val="bg2">
              <a:lumMod val="85000"/>
            </a:schemeClr>
          </a:solidFill>
        </p:spPr>
        <p:txBody>
          <a:bodyPr/>
          <a:lstStyle>
            <a:lvl1pPr marL="0" marR="0" indent="0" algn="l" defTabSz="1218199" rtl="0" eaLnBrk="1" fontAlgn="base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10000"/>
              <a:buFont typeface="Avenir LT Pro 45 Book" charset="0"/>
              <a:buNone/>
              <a:tabLst/>
              <a:defRPr/>
            </a:lvl1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484722" y="1435608"/>
            <a:ext cx="3998976" cy="3986784"/>
          </a:xfrm>
          <a:custGeom>
            <a:avLst/>
            <a:gdLst>
              <a:gd name="connsiteX0" fmla="*/ 0 w 2431552"/>
              <a:gd name="connsiteY0" fmla="*/ 0 h 576072"/>
              <a:gd name="connsiteX1" fmla="*/ 2431552 w 2431552"/>
              <a:gd name="connsiteY1" fmla="*/ 0 h 576072"/>
              <a:gd name="connsiteX2" fmla="*/ 2431552 w 2431552"/>
              <a:gd name="connsiteY2" fmla="*/ 576072 h 576072"/>
              <a:gd name="connsiteX3" fmla="*/ 0 w 2431552"/>
              <a:gd name="connsiteY3" fmla="*/ 576072 h 576072"/>
              <a:gd name="connsiteX4" fmla="*/ 0 w 2431552"/>
              <a:gd name="connsiteY4" fmla="*/ 0 h 576072"/>
              <a:gd name="connsiteX0" fmla="*/ 0 w 2610228"/>
              <a:gd name="connsiteY0" fmla="*/ 704193 h 1280265"/>
              <a:gd name="connsiteX1" fmla="*/ 2610228 w 2610228"/>
              <a:gd name="connsiteY1" fmla="*/ 0 h 1280265"/>
              <a:gd name="connsiteX2" fmla="*/ 2431552 w 2610228"/>
              <a:gd name="connsiteY2" fmla="*/ 1280265 h 1280265"/>
              <a:gd name="connsiteX3" fmla="*/ 0 w 2610228"/>
              <a:gd name="connsiteY3" fmla="*/ 1280265 h 1280265"/>
              <a:gd name="connsiteX4" fmla="*/ 0 w 2610228"/>
              <a:gd name="connsiteY4" fmla="*/ 704193 h 1280265"/>
              <a:gd name="connsiteX0" fmla="*/ 0 w 2620739"/>
              <a:gd name="connsiteY0" fmla="*/ 704193 h 2037009"/>
              <a:gd name="connsiteX1" fmla="*/ 2610228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620739"/>
              <a:gd name="connsiteY0" fmla="*/ 483476 h 1816292"/>
              <a:gd name="connsiteX1" fmla="*/ 2389511 w 2620739"/>
              <a:gd name="connsiteY1" fmla="*/ 0 h 1816292"/>
              <a:gd name="connsiteX2" fmla="*/ 2620739 w 2620739"/>
              <a:gd name="connsiteY2" fmla="*/ 1816292 h 1816292"/>
              <a:gd name="connsiteX3" fmla="*/ 0 w 2620739"/>
              <a:gd name="connsiteY3" fmla="*/ 1059548 h 1816292"/>
              <a:gd name="connsiteX4" fmla="*/ 0 w 2620739"/>
              <a:gd name="connsiteY4" fmla="*/ 483476 h 1816292"/>
              <a:gd name="connsiteX0" fmla="*/ 0 w 2620739"/>
              <a:gd name="connsiteY0" fmla="*/ 704193 h 2037009"/>
              <a:gd name="connsiteX1" fmla="*/ 2589207 w 2620739"/>
              <a:gd name="connsiteY1" fmla="*/ 0 h 2037009"/>
              <a:gd name="connsiteX2" fmla="*/ 2620739 w 2620739"/>
              <a:gd name="connsiteY2" fmla="*/ 2037009 h 2037009"/>
              <a:gd name="connsiteX3" fmla="*/ 0 w 2620739"/>
              <a:gd name="connsiteY3" fmla="*/ 1280265 h 2037009"/>
              <a:gd name="connsiteX4" fmla="*/ 0 w 2620739"/>
              <a:gd name="connsiteY4" fmla="*/ 704193 h 2037009"/>
              <a:gd name="connsiteX0" fmla="*/ 0 w 2862477"/>
              <a:gd name="connsiteY0" fmla="*/ 0 h 2425892"/>
              <a:gd name="connsiteX1" fmla="*/ 2830945 w 2862477"/>
              <a:gd name="connsiteY1" fmla="*/ 388883 h 2425892"/>
              <a:gd name="connsiteX2" fmla="*/ 2862477 w 2862477"/>
              <a:gd name="connsiteY2" fmla="*/ 2425892 h 2425892"/>
              <a:gd name="connsiteX3" fmla="*/ 241738 w 2862477"/>
              <a:gd name="connsiteY3" fmla="*/ 1669148 h 2425892"/>
              <a:gd name="connsiteX4" fmla="*/ 0 w 2862477"/>
              <a:gd name="connsiteY4" fmla="*/ 0 h 2425892"/>
              <a:gd name="connsiteX0" fmla="*/ 0 w 2862477"/>
              <a:gd name="connsiteY0" fmla="*/ 0 h 2804265"/>
              <a:gd name="connsiteX1" fmla="*/ 2830945 w 2862477"/>
              <a:gd name="connsiteY1" fmla="*/ 388883 h 2804265"/>
              <a:gd name="connsiteX2" fmla="*/ 2862477 w 2862477"/>
              <a:gd name="connsiteY2" fmla="*/ 2425892 h 2804265"/>
              <a:gd name="connsiteX3" fmla="*/ 21021 w 2862477"/>
              <a:gd name="connsiteY3" fmla="*/ 2804265 h 2804265"/>
              <a:gd name="connsiteX4" fmla="*/ 0 w 2862477"/>
              <a:gd name="connsiteY4" fmla="*/ 0 h 2804265"/>
              <a:gd name="connsiteX0" fmla="*/ 0 w 2967580"/>
              <a:gd name="connsiteY0" fmla="*/ 0 h 2961920"/>
              <a:gd name="connsiteX1" fmla="*/ 2936048 w 2967580"/>
              <a:gd name="connsiteY1" fmla="*/ 546538 h 2961920"/>
              <a:gd name="connsiteX2" fmla="*/ 2967580 w 2967580"/>
              <a:gd name="connsiteY2" fmla="*/ 2583547 h 2961920"/>
              <a:gd name="connsiteX3" fmla="*/ 126124 w 2967580"/>
              <a:gd name="connsiteY3" fmla="*/ 2961920 h 2961920"/>
              <a:gd name="connsiteX4" fmla="*/ 0 w 2967580"/>
              <a:gd name="connsiteY4" fmla="*/ 0 h 2961920"/>
              <a:gd name="connsiteX0" fmla="*/ 10511 w 2841456"/>
              <a:gd name="connsiteY0" fmla="*/ 0 h 2814775"/>
              <a:gd name="connsiteX1" fmla="*/ 2809924 w 2841456"/>
              <a:gd name="connsiteY1" fmla="*/ 399393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10511 w 2845941"/>
              <a:gd name="connsiteY0" fmla="*/ 0 h 2814775"/>
              <a:gd name="connsiteX1" fmla="*/ 2842437 w 2845941"/>
              <a:gd name="connsiteY1" fmla="*/ 415742 h 2814775"/>
              <a:gd name="connsiteX2" fmla="*/ 2841456 w 2845941"/>
              <a:gd name="connsiteY2" fmla="*/ 2436402 h 2814775"/>
              <a:gd name="connsiteX3" fmla="*/ 0 w 2845941"/>
              <a:gd name="connsiteY3" fmla="*/ 2814775 h 2814775"/>
              <a:gd name="connsiteX4" fmla="*/ 10511 w 2845941"/>
              <a:gd name="connsiteY4" fmla="*/ 0 h 2814775"/>
              <a:gd name="connsiteX0" fmla="*/ 10511 w 2841456"/>
              <a:gd name="connsiteY0" fmla="*/ 0 h 2814775"/>
              <a:gd name="connsiteX1" fmla="*/ 2834309 w 2841456"/>
              <a:gd name="connsiteY1" fmla="*/ 391219 h 2814775"/>
              <a:gd name="connsiteX2" fmla="*/ 2841456 w 2841456"/>
              <a:gd name="connsiteY2" fmla="*/ 2436402 h 2814775"/>
              <a:gd name="connsiteX3" fmla="*/ 0 w 2841456"/>
              <a:gd name="connsiteY3" fmla="*/ 2814775 h 2814775"/>
              <a:gd name="connsiteX4" fmla="*/ 10511 w 2841456"/>
              <a:gd name="connsiteY4" fmla="*/ 0 h 2814775"/>
              <a:gd name="connsiteX0" fmla="*/ 3504 w 2834449"/>
              <a:gd name="connsiteY0" fmla="*/ 0 h 2847473"/>
              <a:gd name="connsiteX1" fmla="*/ 2827302 w 2834449"/>
              <a:gd name="connsiteY1" fmla="*/ 391219 h 2847473"/>
              <a:gd name="connsiteX2" fmla="*/ 2834449 w 2834449"/>
              <a:gd name="connsiteY2" fmla="*/ 2436402 h 2847473"/>
              <a:gd name="connsiteX3" fmla="*/ 1122 w 2834449"/>
              <a:gd name="connsiteY3" fmla="*/ 2847473 h 2847473"/>
              <a:gd name="connsiteX4" fmla="*/ 3504 w 2834449"/>
              <a:gd name="connsiteY4" fmla="*/ 0 h 2847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4449" h="2847473">
                <a:moveTo>
                  <a:pt x="3504" y="0"/>
                </a:moveTo>
                <a:lnTo>
                  <a:pt x="2827302" y="391219"/>
                </a:lnTo>
                <a:cubicBezTo>
                  <a:pt x="2830806" y="1070222"/>
                  <a:pt x="2830945" y="1757399"/>
                  <a:pt x="2834449" y="2436402"/>
                </a:cubicBezTo>
                <a:lnTo>
                  <a:pt x="1122" y="2847473"/>
                </a:lnTo>
                <a:cubicBezTo>
                  <a:pt x="4626" y="1909215"/>
                  <a:pt x="0" y="938258"/>
                  <a:pt x="3504" y="0"/>
                </a:cubicBezTo>
                <a:close/>
              </a:path>
            </a:pathLst>
          </a:custGeom>
          <a:solidFill>
            <a:srgbClr val="969696">
              <a:alpha val="80000"/>
            </a:srgbClr>
          </a:solidFill>
          <a:ln>
            <a:noFill/>
          </a:ln>
        </p:spPr>
        <p:txBody>
          <a:bodyPr vert="horz" wrap="square" lIns="248536" tIns="0" rIns="248536" bIns="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defRPr lang="en-US" sz="3235" kern="1200" dirty="0" smtClean="0">
                <a:solidFill>
                  <a:schemeClr val="bg1"/>
                </a:solidFill>
                <a:latin typeface="Segoe UI Light"/>
                <a:ea typeface="ＭＳ Ｐゴシック" charset="0"/>
                <a:cs typeface="Segoe UI Light"/>
              </a:defRPr>
            </a:lvl1pPr>
          </a:lstStyle>
          <a:p>
            <a:pPr marL="0" lvl="0" indent="0" algn="l" defTabSz="121819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dirty="0"/>
              <a:t>Click to edit Master title style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474322" y="6054610"/>
            <a:ext cx="1341118" cy="453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4972058" y="3158933"/>
            <a:ext cx="6731000" cy="540148"/>
          </a:xfrm>
        </p:spPr>
        <p:txBody>
          <a:bodyPr vert="horz" lIns="0" tIns="0" rIns="0" bIns="0" rtlCol="0" anchor="ctr">
            <a:spAutoFit/>
          </a:bodyPr>
          <a:lstStyle>
            <a:lvl1pPr>
              <a:defRPr lang="en-US" dirty="0" smtClean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603198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9240" y="1186356"/>
            <a:ext cx="9859116" cy="2697988"/>
          </a:xfrm>
          <a:noFill/>
        </p:spPr>
        <p:txBody>
          <a:bodyPr tIns="91406" bIns="91406" anchor="t" anchorCtr="0"/>
          <a:lstStyle>
            <a:lvl1pPr>
              <a:defRPr sz="7058" spc="-98" baseline="0">
                <a:gradFill>
                  <a:gsLst>
                    <a:gs pos="5833">
                      <a:schemeClr val="tx1"/>
                    </a:gs>
                    <a:gs pos="18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69244" y="3877275"/>
            <a:ext cx="9860674" cy="1793881"/>
          </a:xfrm>
          <a:noFill/>
        </p:spPr>
        <p:txBody>
          <a:bodyPr lIns="182812" tIns="146249" rIns="182812" bIns="146249">
            <a:noAutofit/>
          </a:bodyPr>
          <a:lstStyle>
            <a:lvl1pPr marL="0" indent="0">
              <a:spcBef>
                <a:spcPts val="0"/>
              </a:spcBef>
              <a:buNone/>
              <a:defRPr sz="3529" spc="0" baseline="0">
                <a:gradFill>
                  <a:gsLst>
                    <a:gs pos="5833">
                      <a:schemeClr val="tx1"/>
                    </a:gs>
                    <a:gs pos="18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1300774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lumn 2-color Non-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9241" y="286381"/>
            <a:ext cx="11151917" cy="92794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69239" y="1187627"/>
            <a:ext cx="5378549" cy="2547831"/>
          </a:xfrm>
        </p:spPr>
        <p:txBody>
          <a:bodyPr>
            <a:spAutoFit/>
          </a:bodyPr>
          <a:lstStyle>
            <a:lvl1pPr marL="0" indent="0">
              <a:spcBef>
                <a:spcPts val="1200"/>
              </a:spcBef>
              <a:buNone/>
              <a:defRPr sz="3921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</a:defRPr>
            </a:lvl1pPr>
            <a:lvl2pPr marL="0" indent="0">
              <a:buNone/>
              <a:defRPr sz="1961" spc="-50" baseline="0"/>
            </a:lvl2pPr>
            <a:lvl3pPr marL="233232" indent="0">
              <a:buNone/>
              <a:defRPr sz="1961" spc="-50" baseline="0"/>
            </a:lvl3pPr>
            <a:lvl4pPr marL="456941" indent="0">
              <a:buNone/>
              <a:defRPr sz="1765" spc="-50" baseline="0"/>
            </a:lvl4pPr>
            <a:lvl5pPr marL="693343" indent="0">
              <a:buNone/>
              <a:defRPr sz="1765" spc="-50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647788" y="1187627"/>
            <a:ext cx="5396366" cy="2547831"/>
          </a:xfrm>
        </p:spPr>
        <p:txBody>
          <a:bodyPr>
            <a:spAutoFit/>
          </a:bodyPr>
          <a:lstStyle>
            <a:lvl1pPr marL="0" indent="0">
              <a:spcBef>
                <a:spcPts val="1200"/>
              </a:spcBef>
              <a:buNone/>
              <a:defRPr lang="en-US" sz="3921" kern="1200" spc="-70" baseline="0" dirty="0" smtClean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3175" marR="0" indent="0" algn="l" defTabSz="913845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961" kern="1200" spc="-50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233232" marR="0" indent="0" algn="l" defTabSz="913845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961" kern="1200" spc="-50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460115" marR="0" indent="0" algn="l" defTabSz="913845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765" kern="1200" spc="-50" baseline="0" dirty="0" smtClean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686998" marR="0" indent="0" algn="l" defTabSz="913845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  <a:defRPr lang="en-US" sz="1765" kern="1200" spc="-5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913845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>
          <a:xfrm>
            <a:off x="11421158" y="6442282"/>
            <a:ext cx="501606" cy="124650"/>
          </a:xfrm>
          <a:prstGeom prst="rect">
            <a:avLst/>
          </a:prstGeom>
        </p:spPr>
        <p:txBody>
          <a:bodyPr lIns="91406" tIns="45702" rIns="91406" bIns="45702"/>
          <a:lstStyle/>
          <a:p>
            <a:pPr defTabSz="914023">
              <a:lnSpc>
                <a:spcPct val="90000"/>
              </a:lnSpc>
            </a:pPr>
            <a:fld id="{1BC86A1F-E589-44B2-A543-2EC98F5547A7}" type="slidenum">
              <a:rPr kumimoji="0" lang="en-US" smtClean="0">
                <a:solidFill>
                  <a:srgbClr val="FFFFFF"/>
                </a:solidFill>
              </a:rPr>
              <a:pPr defTabSz="914023">
                <a:lnSpc>
                  <a:spcPct val="90000"/>
                </a:lnSpc>
              </a:pPr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62272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_Option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 noEditPoints="1"/>
          </p:cNvSpPr>
          <p:nvPr userDrawn="1"/>
        </p:nvSpPr>
        <p:spPr bwMode="auto">
          <a:xfrm>
            <a:off x="627" y="0"/>
            <a:ext cx="12191377" cy="6861505"/>
          </a:xfrm>
          <a:custGeom>
            <a:avLst/>
            <a:gdLst>
              <a:gd name="T0" fmla="*/ 0 w 3917"/>
              <a:gd name="T1" fmla="*/ 0 h 2204"/>
              <a:gd name="T2" fmla="*/ 0 w 3917"/>
              <a:gd name="T3" fmla="*/ 2204 h 2204"/>
              <a:gd name="T4" fmla="*/ 3917 w 3917"/>
              <a:gd name="T5" fmla="*/ 2204 h 2204"/>
              <a:gd name="T6" fmla="*/ 3917 w 3917"/>
              <a:gd name="T7" fmla="*/ 0 h 2204"/>
              <a:gd name="T8" fmla="*/ 0 w 3917"/>
              <a:gd name="T9" fmla="*/ 0 h 2204"/>
              <a:gd name="T10" fmla="*/ 1698 w 3917"/>
              <a:gd name="T11" fmla="*/ 1674 h 2204"/>
              <a:gd name="T12" fmla="*/ 87 w 3917"/>
              <a:gd name="T13" fmla="*/ 1907 h 2204"/>
              <a:gd name="T14" fmla="*/ 88 w 3917"/>
              <a:gd name="T15" fmla="*/ 297 h 2204"/>
              <a:gd name="T16" fmla="*/ 1698 w 3917"/>
              <a:gd name="T17" fmla="*/ 518 h 2204"/>
              <a:gd name="T18" fmla="*/ 1698 w 3917"/>
              <a:gd name="T19" fmla="*/ 1674 h 2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17" h="2204">
                <a:moveTo>
                  <a:pt x="0" y="0"/>
                </a:moveTo>
                <a:cubicBezTo>
                  <a:pt x="0" y="2204"/>
                  <a:pt x="0" y="2204"/>
                  <a:pt x="0" y="2204"/>
                </a:cubicBezTo>
                <a:cubicBezTo>
                  <a:pt x="3917" y="2204"/>
                  <a:pt x="3917" y="2204"/>
                  <a:pt x="3917" y="2204"/>
                </a:cubicBezTo>
                <a:cubicBezTo>
                  <a:pt x="3917" y="0"/>
                  <a:pt x="3917" y="0"/>
                  <a:pt x="3917" y="0"/>
                </a:cubicBezTo>
                <a:lnTo>
                  <a:pt x="0" y="0"/>
                </a:lnTo>
                <a:close/>
                <a:moveTo>
                  <a:pt x="1698" y="1674"/>
                </a:moveTo>
                <a:cubicBezTo>
                  <a:pt x="87" y="1907"/>
                  <a:pt x="87" y="1907"/>
                  <a:pt x="87" y="1907"/>
                </a:cubicBezTo>
                <a:cubicBezTo>
                  <a:pt x="89" y="1376"/>
                  <a:pt x="86" y="828"/>
                  <a:pt x="88" y="297"/>
                </a:cubicBezTo>
                <a:cubicBezTo>
                  <a:pt x="1698" y="518"/>
                  <a:pt x="1698" y="518"/>
                  <a:pt x="1698" y="518"/>
                </a:cubicBezTo>
                <a:cubicBezTo>
                  <a:pt x="1700" y="902"/>
                  <a:pt x="1696" y="1291"/>
                  <a:pt x="1698" y="1674"/>
                </a:cubicBezTo>
                <a:close/>
              </a:path>
            </a:pathLst>
          </a:custGeom>
          <a:solidFill>
            <a:srgbClr val="0018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9609" tIns="44804" rIns="89609" bIns="44804" numCol="1" anchor="t" anchorCtr="0" compatLnSpc="1">
            <a:prstTxWarp prst="textNoShape">
              <a:avLst/>
            </a:prstTxWarp>
          </a:bodyPr>
          <a:lstStyle/>
          <a:p>
            <a:pPr defTabSz="914023"/>
            <a:endParaRPr kumimoji="0" lang="en-US" sz="1765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647788" y="1187625"/>
            <a:ext cx="6274974" cy="2136525"/>
          </a:xfrm>
        </p:spPr>
        <p:txBody>
          <a:bodyPr wrap="square" anchor="t" anchorCtr="0">
            <a:spAutoFit/>
          </a:bodyPr>
          <a:lstStyle>
            <a:lvl1pPr>
              <a:defRPr sz="7058" spc="-150" baseline="0">
                <a:gradFill>
                  <a:gsLst>
                    <a:gs pos="22083">
                      <a:schemeClr val="tx1"/>
                    </a:gs>
                    <a:gs pos="42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647788" y="3877277"/>
            <a:ext cx="6274974" cy="619075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buNone/>
              <a:defRPr sz="3137" spc="-70" baseline="0">
                <a:gradFill>
                  <a:gsLst>
                    <a:gs pos="22083">
                      <a:schemeClr val="tx1"/>
                    </a:gs>
                    <a:gs pos="42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title</a:t>
            </a:r>
          </a:p>
        </p:txBody>
      </p:sp>
      <p:sp>
        <p:nvSpPr>
          <p:cNvPr id="17" name="Freeform 5"/>
          <p:cNvSpPr>
            <a:spLocks noEditPoints="1"/>
          </p:cNvSpPr>
          <p:nvPr userDrawn="1"/>
        </p:nvSpPr>
        <p:spPr bwMode="black">
          <a:xfrm>
            <a:off x="1702838" y="1570219"/>
            <a:ext cx="3001964" cy="4623154"/>
          </a:xfrm>
          <a:custGeom>
            <a:avLst/>
            <a:gdLst>
              <a:gd name="T0" fmla="*/ 89 w 226"/>
              <a:gd name="T1" fmla="*/ 124 h 348"/>
              <a:gd name="T2" fmla="*/ 118 w 226"/>
              <a:gd name="T3" fmla="*/ 113 h 348"/>
              <a:gd name="T4" fmla="*/ 150 w 226"/>
              <a:gd name="T5" fmla="*/ 124 h 348"/>
              <a:gd name="T6" fmla="*/ 150 w 226"/>
              <a:gd name="T7" fmla="*/ 145 h 348"/>
              <a:gd name="T8" fmla="*/ 226 w 226"/>
              <a:gd name="T9" fmla="*/ 348 h 348"/>
              <a:gd name="T10" fmla="*/ 89 w 226"/>
              <a:gd name="T11" fmla="*/ 0 h 348"/>
              <a:gd name="T12" fmla="*/ 118 w 226"/>
              <a:gd name="T13" fmla="*/ 100 h 348"/>
              <a:gd name="T14" fmla="*/ 150 w 226"/>
              <a:gd name="T15" fmla="*/ 68 h 348"/>
              <a:gd name="T16" fmla="*/ 150 w 226"/>
              <a:gd name="T17" fmla="*/ 55 h 348"/>
              <a:gd name="T18" fmla="*/ 118 w 226"/>
              <a:gd name="T19" fmla="*/ 23 h 348"/>
              <a:gd name="T20" fmla="*/ 150 w 226"/>
              <a:gd name="T21" fmla="*/ 55 h 348"/>
              <a:gd name="T22" fmla="*/ 166 w 226"/>
              <a:gd name="T23" fmla="*/ 280 h 348"/>
              <a:gd name="T24" fmla="*/ 197 w 226"/>
              <a:gd name="T25" fmla="*/ 249 h 348"/>
              <a:gd name="T26" fmla="*/ 197 w 226"/>
              <a:gd name="T27" fmla="*/ 235 h 348"/>
              <a:gd name="T28" fmla="*/ 166 w 226"/>
              <a:gd name="T29" fmla="*/ 204 h 348"/>
              <a:gd name="T30" fmla="*/ 197 w 226"/>
              <a:gd name="T31" fmla="*/ 235 h 348"/>
              <a:gd name="T32" fmla="*/ 166 w 226"/>
              <a:gd name="T33" fmla="*/ 190 h 348"/>
              <a:gd name="T34" fmla="*/ 197 w 226"/>
              <a:gd name="T35" fmla="*/ 158 h 348"/>
              <a:gd name="T36" fmla="*/ 197 w 226"/>
              <a:gd name="T37" fmla="*/ 145 h 348"/>
              <a:gd name="T38" fmla="*/ 166 w 226"/>
              <a:gd name="T39" fmla="*/ 113 h 348"/>
              <a:gd name="T40" fmla="*/ 197 w 226"/>
              <a:gd name="T41" fmla="*/ 145 h 348"/>
              <a:gd name="T42" fmla="*/ 166 w 226"/>
              <a:gd name="T43" fmla="*/ 100 h 348"/>
              <a:gd name="T44" fmla="*/ 197 w 226"/>
              <a:gd name="T45" fmla="*/ 68 h 348"/>
              <a:gd name="T46" fmla="*/ 197 w 226"/>
              <a:gd name="T47" fmla="*/ 55 h 348"/>
              <a:gd name="T48" fmla="*/ 166 w 226"/>
              <a:gd name="T49" fmla="*/ 23 h 348"/>
              <a:gd name="T50" fmla="*/ 197 w 226"/>
              <a:gd name="T51" fmla="*/ 55 h 348"/>
              <a:gd name="T52" fmla="*/ 0 w 226"/>
              <a:gd name="T53" fmla="*/ 348 h 348"/>
              <a:gd name="T54" fmla="*/ 137 w 226"/>
              <a:gd name="T55" fmla="*/ 137 h 348"/>
              <a:gd name="T56" fmla="*/ 60 w 226"/>
              <a:gd name="T57" fmla="*/ 326 h 348"/>
              <a:gd name="T58" fmla="*/ 29 w 226"/>
              <a:gd name="T59" fmla="*/ 294 h 348"/>
              <a:gd name="T60" fmla="*/ 60 w 226"/>
              <a:gd name="T61" fmla="*/ 326 h 348"/>
              <a:gd name="T62" fmla="*/ 29 w 226"/>
              <a:gd name="T63" fmla="*/ 280 h 348"/>
              <a:gd name="T64" fmla="*/ 60 w 226"/>
              <a:gd name="T65" fmla="*/ 249 h 348"/>
              <a:gd name="T66" fmla="*/ 60 w 226"/>
              <a:gd name="T67" fmla="*/ 235 h 348"/>
              <a:gd name="T68" fmla="*/ 29 w 226"/>
              <a:gd name="T69" fmla="*/ 204 h 348"/>
              <a:gd name="T70" fmla="*/ 60 w 226"/>
              <a:gd name="T71" fmla="*/ 235 h 348"/>
              <a:gd name="T72" fmla="*/ 29 w 226"/>
              <a:gd name="T73" fmla="*/ 190 h 348"/>
              <a:gd name="T74" fmla="*/ 60 w 226"/>
              <a:gd name="T75" fmla="*/ 158 h 348"/>
              <a:gd name="T76" fmla="*/ 108 w 226"/>
              <a:gd name="T77" fmla="*/ 326 h 348"/>
              <a:gd name="T78" fmla="*/ 76 w 226"/>
              <a:gd name="T79" fmla="*/ 294 h 348"/>
              <a:gd name="T80" fmla="*/ 108 w 226"/>
              <a:gd name="T81" fmla="*/ 326 h 348"/>
              <a:gd name="T82" fmla="*/ 76 w 226"/>
              <a:gd name="T83" fmla="*/ 280 h 348"/>
              <a:gd name="T84" fmla="*/ 108 w 226"/>
              <a:gd name="T85" fmla="*/ 249 h 348"/>
              <a:gd name="T86" fmla="*/ 108 w 226"/>
              <a:gd name="T87" fmla="*/ 235 h 348"/>
              <a:gd name="T88" fmla="*/ 76 w 226"/>
              <a:gd name="T89" fmla="*/ 204 h 348"/>
              <a:gd name="T90" fmla="*/ 108 w 226"/>
              <a:gd name="T91" fmla="*/ 235 h 348"/>
              <a:gd name="T92" fmla="*/ 76 w 226"/>
              <a:gd name="T93" fmla="*/ 190 h 348"/>
              <a:gd name="T94" fmla="*/ 108 w 226"/>
              <a:gd name="T95" fmla="*/ 158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26" h="348">
                <a:moveTo>
                  <a:pt x="89" y="0"/>
                </a:moveTo>
                <a:lnTo>
                  <a:pt x="89" y="124"/>
                </a:lnTo>
                <a:lnTo>
                  <a:pt x="118" y="124"/>
                </a:lnTo>
                <a:lnTo>
                  <a:pt x="118" y="113"/>
                </a:lnTo>
                <a:lnTo>
                  <a:pt x="150" y="113"/>
                </a:lnTo>
                <a:lnTo>
                  <a:pt x="150" y="124"/>
                </a:lnTo>
                <a:lnTo>
                  <a:pt x="150" y="137"/>
                </a:lnTo>
                <a:lnTo>
                  <a:pt x="150" y="145"/>
                </a:lnTo>
                <a:lnTo>
                  <a:pt x="150" y="348"/>
                </a:lnTo>
                <a:lnTo>
                  <a:pt x="226" y="348"/>
                </a:lnTo>
                <a:lnTo>
                  <a:pt x="226" y="0"/>
                </a:lnTo>
                <a:lnTo>
                  <a:pt x="89" y="0"/>
                </a:lnTo>
                <a:close/>
                <a:moveTo>
                  <a:pt x="150" y="100"/>
                </a:moveTo>
                <a:lnTo>
                  <a:pt x="118" y="100"/>
                </a:lnTo>
                <a:lnTo>
                  <a:pt x="118" y="68"/>
                </a:lnTo>
                <a:lnTo>
                  <a:pt x="150" y="68"/>
                </a:lnTo>
                <a:lnTo>
                  <a:pt x="150" y="100"/>
                </a:lnTo>
                <a:close/>
                <a:moveTo>
                  <a:pt x="150" y="55"/>
                </a:moveTo>
                <a:lnTo>
                  <a:pt x="118" y="55"/>
                </a:lnTo>
                <a:lnTo>
                  <a:pt x="118" y="23"/>
                </a:lnTo>
                <a:lnTo>
                  <a:pt x="150" y="23"/>
                </a:lnTo>
                <a:lnTo>
                  <a:pt x="150" y="55"/>
                </a:lnTo>
                <a:close/>
                <a:moveTo>
                  <a:pt x="197" y="280"/>
                </a:moveTo>
                <a:lnTo>
                  <a:pt x="166" y="280"/>
                </a:lnTo>
                <a:lnTo>
                  <a:pt x="166" y="249"/>
                </a:lnTo>
                <a:lnTo>
                  <a:pt x="197" y="249"/>
                </a:lnTo>
                <a:lnTo>
                  <a:pt x="197" y="280"/>
                </a:lnTo>
                <a:close/>
                <a:moveTo>
                  <a:pt x="197" y="235"/>
                </a:moveTo>
                <a:lnTo>
                  <a:pt x="166" y="235"/>
                </a:lnTo>
                <a:lnTo>
                  <a:pt x="166" y="204"/>
                </a:lnTo>
                <a:lnTo>
                  <a:pt x="197" y="204"/>
                </a:lnTo>
                <a:lnTo>
                  <a:pt x="197" y="235"/>
                </a:lnTo>
                <a:close/>
                <a:moveTo>
                  <a:pt x="197" y="190"/>
                </a:moveTo>
                <a:lnTo>
                  <a:pt x="166" y="190"/>
                </a:lnTo>
                <a:lnTo>
                  <a:pt x="166" y="158"/>
                </a:lnTo>
                <a:lnTo>
                  <a:pt x="197" y="158"/>
                </a:lnTo>
                <a:lnTo>
                  <a:pt x="197" y="190"/>
                </a:lnTo>
                <a:close/>
                <a:moveTo>
                  <a:pt x="197" y="145"/>
                </a:moveTo>
                <a:lnTo>
                  <a:pt x="166" y="145"/>
                </a:lnTo>
                <a:lnTo>
                  <a:pt x="166" y="113"/>
                </a:lnTo>
                <a:lnTo>
                  <a:pt x="197" y="113"/>
                </a:lnTo>
                <a:lnTo>
                  <a:pt x="197" y="145"/>
                </a:lnTo>
                <a:close/>
                <a:moveTo>
                  <a:pt x="197" y="100"/>
                </a:moveTo>
                <a:lnTo>
                  <a:pt x="166" y="100"/>
                </a:lnTo>
                <a:lnTo>
                  <a:pt x="166" y="68"/>
                </a:lnTo>
                <a:lnTo>
                  <a:pt x="197" y="68"/>
                </a:lnTo>
                <a:lnTo>
                  <a:pt x="197" y="100"/>
                </a:lnTo>
                <a:close/>
                <a:moveTo>
                  <a:pt x="197" y="55"/>
                </a:moveTo>
                <a:lnTo>
                  <a:pt x="166" y="55"/>
                </a:lnTo>
                <a:lnTo>
                  <a:pt x="166" y="23"/>
                </a:lnTo>
                <a:lnTo>
                  <a:pt x="197" y="23"/>
                </a:lnTo>
                <a:lnTo>
                  <a:pt x="197" y="55"/>
                </a:lnTo>
                <a:close/>
                <a:moveTo>
                  <a:pt x="0" y="137"/>
                </a:moveTo>
                <a:lnTo>
                  <a:pt x="0" y="348"/>
                </a:lnTo>
                <a:lnTo>
                  <a:pt x="137" y="348"/>
                </a:lnTo>
                <a:lnTo>
                  <a:pt x="137" y="137"/>
                </a:lnTo>
                <a:lnTo>
                  <a:pt x="0" y="137"/>
                </a:lnTo>
                <a:close/>
                <a:moveTo>
                  <a:pt x="60" y="326"/>
                </a:moveTo>
                <a:lnTo>
                  <a:pt x="29" y="326"/>
                </a:lnTo>
                <a:lnTo>
                  <a:pt x="29" y="294"/>
                </a:lnTo>
                <a:lnTo>
                  <a:pt x="60" y="294"/>
                </a:lnTo>
                <a:lnTo>
                  <a:pt x="60" y="326"/>
                </a:lnTo>
                <a:close/>
                <a:moveTo>
                  <a:pt x="60" y="280"/>
                </a:moveTo>
                <a:lnTo>
                  <a:pt x="29" y="280"/>
                </a:lnTo>
                <a:lnTo>
                  <a:pt x="29" y="249"/>
                </a:lnTo>
                <a:lnTo>
                  <a:pt x="60" y="249"/>
                </a:lnTo>
                <a:lnTo>
                  <a:pt x="60" y="280"/>
                </a:lnTo>
                <a:close/>
                <a:moveTo>
                  <a:pt x="60" y="235"/>
                </a:moveTo>
                <a:lnTo>
                  <a:pt x="29" y="235"/>
                </a:lnTo>
                <a:lnTo>
                  <a:pt x="29" y="204"/>
                </a:lnTo>
                <a:lnTo>
                  <a:pt x="60" y="204"/>
                </a:lnTo>
                <a:lnTo>
                  <a:pt x="60" y="235"/>
                </a:lnTo>
                <a:close/>
                <a:moveTo>
                  <a:pt x="60" y="190"/>
                </a:moveTo>
                <a:lnTo>
                  <a:pt x="29" y="190"/>
                </a:lnTo>
                <a:lnTo>
                  <a:pt x="29" y="158"/>
                </a:lnTo>
                <a:lnTo>
                  <a:pt x="60" y="158"/>
                </a:lnTo>
                <a:lnTo>
                  <a:pt x="60" y="190"/>
                </a:lnTo>
                <a:close/>
                <a:moveTo>
                  <a:pt x="108" y="326"/>
                </a:moveTo>
                <a:lnTo>
                  <a:pt x="76" y="326"/>
                </a:lnTo>
                <a:lnTo>
                  <a:pt x="76" y="294"/>
                </a:lnTo>
                <a:lnTo>
                  <a:pt x="108" y="294"/>
                </a:lnTo>
                <a:lnTo>
                  <a:pt x="108" y="326"/>
                </a:lnTo>
                <a:close/>
                <a:moveTo>
                  <a:pt x="108" y="280"/>
                </a:moveTo>
                <a:lnTo>
                  <a:pt x="76" y="280"/>
                </a:lnTo>
                <a:lnTo>
                  <a:pt x="76" y="249"/>
                </a:lnTo>
                <a:lnTo>
                  <a:pt x="108" y="249"/>
                </a:lnTo>
                <a:lnTo>
                  <a:pt x="108" y="280"/>
                </a:lnTo>
                <a:close/>
                <a:moveTo>
                  <a:pt x="108" y="235"/>
                </a:moveTo>
                <a:lnTo>
                  <a:pt x="76" y="235"/>
                </a:lnTo>
                <a:lnTo>
                  <a:pt x="76" y="204"/>
                </a:lnTo>
                <a:lnTo>
                  <a:pt x="108" y="204"/>
                </a:lnTo>
                <a:lnTo>
                  <a:pt x="108" y="235"/>
                </a:lnTo>
                <a:close/>
                <a:moveTo>
                  <a:pt x="108" y="190"/>
                </a:moveTo>
                <a:lnTo>
                  <a:pt x="76" y="190"/>
                </a:lnTo>
                <a:lnTo>
                  <a:pt x="76" y="158"/>
                </a:lnTo>
                <a:lnTo>
                  <a:pt x="108" y="158"/>
                </a:lnTo>
                <a:lnTo>
                  <a:pt x="108" y="190"/>
                </a:lnTo>
                <a:close/>
              </a:path>
            </a:pathLst>
          </a:custGeom>
          <a:solidFill>
            <a:schemeClr val="tx1"/>
          </a:solidFill>
          <a:ln w="1079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79218" tIns="143374" rIns="179218" bIns="14337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895754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kumimoji="0" lang="en-US" sz="1961" kern="0" spc="-49">
              <a:gradFill>
                <a:gsLst>
                  <a:gs pos="1250">
                    <a:srgbClr val="EFEFEF"/>
                  </a:gs>
                  <a:gs pos="10417">
                    <a:srgbClr val="EFEFEF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1406515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173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indows Az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88" y="223515"/>
            <a:ext cx="5046120" cy="908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3379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20836" y="6399557"/>
            <a:ext cx="560832" cy="219456"/>
          </a:xfrm>
          <a:prstGeom prst="rect">
            <a:avLst/>
          </a:prstGeom>
        </p:spPr>
        <p:txBody>
          <a:bodyPr lIns="121854" tIns="60927" rIns="121854" bIns="60927" anchor="ctr"/>
          <a:lstStyle>
            <a:lvl1pPr algn="l">
              <a:defRPr sz="1568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911597"/>
            <a:fld id="{727B4C2D-45E2-4621-8491-2995EB46A674}" type="slidenum">
              <a:rPr kumimoji="0" lang="en-US" smtClean="0">
                <a:gradFill>
                  <a:gsLst>
                    <a:gs pos="100000">
                      <a:srgbClr val="797A7D"/>
                    </a:gs>
                    <a:gs pos="0">
                      <a:srgbClr val="797A7D"/>
                    </a:gs>
                  </a:gsLst>
                  <a:lin ang="5400000" scaled="0"/>
                </a:gradFill>
              </a:rPr>
              <a:pPr defTabSz="911597"/>
              <a:t>‹#›</a:t>
            </a:fld>
            <a:endParaRPr kumimoji="0" lang="en-US" dirty="0">
              <a:gradFill>
                <a:gsLst>
                  <a:gs pos="100000">
                    <a:srgbClr val="797A7D"/>
                  </a:gs>
                  <a:gs pos="0">
                    <a:srgbClr val="797A7D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818794961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&amp; Content w/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253" y="228601"/>
            <a:ext cx="11151917" cy="747897"/>
          </a:xfrm>
        </p:spPr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19253" y="1447800"/>
            <a:ext cx="11151917" cy="2113866"/>
          </a:xfrm>
          <a:prstGeom prst="rect">
            <a:avLst/>
          </a:prstGeom>
        </p:spPr>
        <p:txBody>
          <a:bodyPr/>
          <a:lstStyle>
            <a:lvl1pPr marL="284030" indent="-284030">
              <a:buFont typeface="Wingdings" pitchFamily="2" charset="2"/>
              <a:buChar char=""/>
              <a:defRPr sz="3235"/>
            </a:lvl1pPr>
            <a:lvl2pPr marL="517285" indent="-233254">
              <a:buFont typeface="Wingdings" pitchFamily="2" charset="2"/>
              <a:buChar char=""/>
              <a:defRPr>
                <a:latin typeface="+mn-lt"/>
              </a:defRPr>
            </a:lvl2pPr>
            <a:lvl3pPr marL="741014" indent="-223733">
              <a:buFont typeface="Wingdings" pitchFamily="2" charset="2"/>
              <a:buChar char=""/>
              <a:tabLst/>
              <a:defRPr>
                <a:latin typeface="+mn-lt"/>
              </a:defRPr>
            </a:lvl3pPr>
            <a:lvl4pPr marL="913970" indent="-172956">
              <a:buFont typeface="Wingdings" pitchFamily="2" charset="2"/>
              <a:buChar char=""/>
              <a:defRPr>
                <a:latin typeface="+mn-lt"/>
              </a:defRPr>
            </a:lvl4pPr>
            <a:lvl5pPr marL="1086928" indent="-172956">
              <a:buFont typeface="Wingdings" pitchFamily="2" charset="2"/>
              <a:buChar char=""/>
              <a:tabLst/>
              <a:defRPr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520836" y="6399557"/>
            <a:ext cx="560832" cy="219456"/>
          </a:xfrm>
          <a:prstGeom prst="rect">
            <a:avLst/>
          </a:prstGeom>
        </p:spPr>
        <p:txBody>
          <a:bodyPr lIns="124291" tIns="62146" rIns="124291" bIns="62146" anchor="ctr"/>
          <a:lstStyle>
            <a:lvl1pPr algn="l">
              <a:defRPr sz="1568">
                <a:gradFill>
                  <a:gsLst>
                    <a:gs pos="100000">
                      <a:schemeClr val="bg2"/>
                    </a:gs>
                    <a:gs pos="0">
                      <a:schemeClr val="bg2"/>
                    </a:gs>
                  </a:gsLst>
                  <a:lin ang="5400000" scaled="0"/>
                </a:gradFill>
              </a:defRPr>
            </a:lvl1pPr>
          </a:lstStyle>
          <a:p>
            <a:pPr defTabSz="914023"/>
            <a:fld id="{CCBC3394-D7D4-4493-8076-76FBA3F60B25}" type="slidenum">
              <a:rPr kumimoji="0" lang="en-US" smtClean="0">
                <a:gradFill>
                  <a:gsLst>
                    <a:gs pos="100000">
                      <a:srgbClr val="002050"/>
                    </a:gs>
                    <a:gs pos="0">
                      <a:srgbClr val="002050"/>
                    </a:gs>
                  </a:gsLst>
                  <a:lin ang="5400000" scaled="0"/>
                </a:gradFill>
              </a:rPr>
              <a:pPr defTabSz="914023"/>
              <a:t>‹#›</a:t>
            </a:fld>
            <a:endParaRPr kumimoji="0" lang="en-US">
              <a:gradFill>
                <a:gsLst>
                  <a:gs pos="100000">
                    <a:srgbClr val="002050"/>
                  </a:gs>
                  <a:gs pos="0">
                    <a:srgbClr val="002050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932496142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*Tech Ed 2013_Mai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5318592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3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252" y="446310"/>
            <a:ext cx="11151917" cy="747897"/>
          </a:xfrm>
        </p:spPr>
        <p:txBody>
          <a:bodyPr/>
          <a:lstStyle>
            <a:lvl1pPr>
              <a:defRPr>
                <a:gradFill>
                  <a:gsLst>
                    <a:gs pos="1250">
                      <a:schemeClr val="tx2"/>
                    </a:gs>
                    <a:gs pos="100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678762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FC6DC-5DDE-4434-988F-8DDAC20F6308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04643-B83A-4577-9BDE-907661AC3A3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27786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FC6DC-5DDE-4434-988F-8DDAC20F6308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04643-B83A-4577-9BDE-907661AC3A3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35675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FC6DC-5DDE-4434-988F-8DDAC20F6308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04643-B83A-4577-9BDE-907661AC3A3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650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ltGray">
          <a:xfrm>
            <a:off x="269302" y="1187644"/>
            <a:ext cx="9860610" cy="2689632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9218" tIns="143374" rIns="179218" bIns="14337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1375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kumimoji="0" lang="en-US" sz="2353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9302" y="1187644"/>
            <a:ext cx="9859116" cy="2697988"/>
          </a:xfrm>
          <a:noFill/>
        </p:spPr>
        <p:txBody>
          <a:bodyPr tIns="91406" bIns="91406" anchor="t" anchorCtr="0"/>
          <a:lstStyle>
            <a:lvl1pPr>
              <a:defRPr sz="7058" spc="-98" baseline="0">
                <a:gradFill>
                  <a:gsLst>
                    <a:gs pos="5833">
                      <a:srgbClr val="FFFFFF"/>
                    </a:gs>
                    <a:gs pos="18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1626615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FC6DC-5DDE-4434-988F-8DDAC20F6308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04643-B83A-4577-9BDE-907661AC3A3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25572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FC6DC-5DDE-4434-988F-8DDAC20F6308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04643-B83A-4577-9BDE-907661AC3A3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17665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FC6DC-5DDE-4434-988F-8DDAC20F6308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04643-B83A-4577-9BDE-907661AC3A3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8908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FC6DC-5DDE-4434-988F-8DDAC20F6308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04643-B83A-4577-9BDE-907661AC3A3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54015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FC6DC-5DDE-4434-988F-8DDAC20F6308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04643-B83A-4577-9BDE-907661AC3A3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20103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FC6DC-5DDE-4434-988F-8DDAC20F6308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04643-B83A-4577-9BDE-907661AC3A3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86471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FC6DC-5DDE-4434-988F-8DDAC20F6308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04643-B83A-4577-9BDE-907661AC3A3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60401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FC6DC-5DDE-4434-988F-8DDAC20F6308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04643-B83A-4577-9BDE-907661AC3A3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73859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709CD-D695-4FD5-957D-5762E2CFD1BB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0A5E1-2D62-4CEF-8A76-EF5F7D292A2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62387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709CD-D695-4FD5-957D-5762E2CFD1BB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0A5E1-2D62-4CEF-8A76-EF5F7D292A2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840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9240" y="1186356"/>
            <a:ext cx="9859116" cy="2697988"/>
          </a:xfrm>
          <a:noFill/>
        </p:spPr>
        <p:txBody>
          <a:bodyPr tIns="91406" bIns="91406" anchor="t" anchorCtr="0"/>
          <a:lstStyle>
            <a:lvl1pPr>
              <a:defRPr sz="7058" spc="-98" baseline="0">
                <a:gradFill>
                  <a:gsLst>
                    <a:gs pos="5833">
                      <a:schemeClr val="tx1"/>
                    </a:gs>
                    <a:gs pos="18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299894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709CD-D695-4FD5-957D-5762E2CFD1BB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0A5E1-2D62-4CEF-8A76-EF5F7D292A2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0328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709CD-D695-4FD5-957D-5762E2CFD1BB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0A5E1-2D62-4CEF-8A76-EF5F7D292A2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59822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709CD-D695-4FD5-957D-5762E2CFD1BB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0A5E1-2D62-4CEF-8A76-EF5F7D292A2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58458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709CD-D695-4FD5-957D-5762E2CFD1BB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0A5E1-2D62-4CEF-8A76-EF5F7D292A2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33013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709CD-D695-4FD5-957D-5762E2CFD1BB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0A5E1-2D62-4CEF-8A76-EF5F7D292A2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46893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709CD-D695-4FD5-957D-5762E2CFD1BB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0A5E1-2D62-4CEF-8A76-EF5F7D292A2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77157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709CD-D695-4FD5-957D-5762E2CFD1BB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0A5E1-2D62-4CEF-8A76-EF5F7D292A2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51919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709CD-D695-4FD5-957D-5762E2CFD1BB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0A5E1-2D62-4CEF-8A76-EF5F7D292A2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47992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709CD-D695-4FD5-957D-5762E2CFD1BB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0A5E1-2D62-4CEF-8A76-EF5F7D292A2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13662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EBDD-FC8F-4A90-B89A-6FCE8BC1D37D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7E16B-6BCF-4483-BC86-B4A525BE7D9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463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9243" y="2084176"/>
            <a:ext cx="11653523" cy="1796217"/>
          </a:xfrm>
          <a:noFill/>
        </p:spPr>
        <p:txBody>
          <a:bodyPr tIns="91406" bIns="91406" anchor="t" anchorCtr="0"/>
          <a:lstStyle>
            <a:lvl1pPr>
              <a:defRPr sz="8627" spc="-98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488096967"/>
      </p:ext>
    </p:extLst>
  </p:cSld>
  <p:clrMapOvr>
    <a:masterClrMapping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EBDD-FC8F-4A90-B89A-6FCE8BC1D37D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7E16B-6BCF-4483-BC86-B4A525BE7D9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76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EBDD-FC8F-4A90-B89A-6FCE8BC1D37D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7E16B-6BCF-4483-BC86-B4A525BE7D9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16604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EBDD-FC8F-4A90-B89A-6FCE8BC1D37D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7E16B-6BCF-4483-BC86-B4A525BE7D9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75162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EBDD-FC8F-4A90-B89A-6FCE8BC1D37D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7E16B-6BCF-4483-BC86-B4A525BE7D9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2235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EBDD-FC8F-4A90-B89A-6FCE8BC1D37D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7E16B-6BCF-4483-BC86-B4A525BE7D9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01695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EBDD-FC8F-4A90-B89A-6FCE8BC1D37D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7E16B-6BCF-4483-BC86-B4A525BE7D9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33123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EBDD-FC8F-4A90-B89A-6FCE8BC1D37D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7E16B-6BCF-4483-BC86-B4A525BE7D9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2199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EBDD-FC8F-4A90-B89A-6FCE8BC1D37D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7E16B-6BCF-4483-BC86-B4A525BE7D9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87547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EBDD-FC8F-4A90-B89A-6FCE8BC1D37D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7E16B-6BCF-4483-BC86-B4A525BE7D9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71206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EBDD-FC8F-4A90-B89A-6FCE8BC1D37D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7E16B-6BCF-4483-BC86-B4A525BE7D9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078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9243" y="2084176"/>
            <a:ext cx="11653523" cy="1796217"/>
          </a:xfrm>
          <a:noFill/>
        </p:spPr>
        <p:txBody>
          <a:bodyPr tIns="91406" bIns="91406" anchor="t" anchorCtr="0"/>
          <a:lstStyle>
            <a:lvl1pPr>
              <a:defRPr sz="8627" spc="-98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653881855"/>
      </p:ext>
    </p:extLst>
  </p:cSld>
  <p:clrMapOvr>
    <a:masterClrMapping/>
  </p:clrMapOvr>
  <p:transition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ED8AE-9DCB-2440-A3D4-B3F3A605ED17}" type="datetimeFigureOut">
              <a:rPr lang="en-US" altLang="ja-JP" smtClean="0"/>
              <a:pPr/>
              <a:t>12/2/2024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4259E-DE73-DA49-B20E-2AED84B9DB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28058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ED8AE-9DCB-2440-A3D4-B3F3A605ED17}" type="datetimeFigureOut">
              <a:rPr lang="en-US" altLang="ja-JP" smtClean="0"/>
              <a:pPr/>
              <a:t>12/2/2024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4259E-DE73-DA49-B20E-2AED84B9DB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00494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ED8AE-9DCB-2440-A3D4-B3F3A605ED17}" type="datetimeFigureOut">
              <a:rPr lang="en-US" altLang="ja-JP" smtClean="0"/>
              <a:pPr/>
              <a:t>12/2/2024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4259E-DE73-DA49-B20E-2AED84B9DB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59621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ED8AE-9DCB-2440-A3D4-B3F3A605ED17}" type="datetimeFigureOut">
              <a:rPr lang="en-US" altLang="ja-JP" smtClean="0"/>
              <a:pPr/>
              <a:t>12/2/2024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4259E-DE73-DA49-B20E-2AED84B9DB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02461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ED8AE-9DCB-2440-A3D4-B3F3A605ED17}" type="datetimeFigureOut">
              <a:rPr lang="en-US" altLang="ja-JP" smtClean="0"/>
              <a:pPr/>
              <a:t>12/2/2024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4259E-DE73-DA49-B20E-2AED84B9DB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57647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ED8AE-9DCB-2440-A3D4-B3F3A605ED17}" type="datetimeFigureOut">
              <a:rPr lang="en-US" altLang="ja-JP" smtClean="0"/>
              <a:pPr/>
              <a:t>12/2/2024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4259E-DE73-DA49-B20E-2AED84B9DB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38635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ED8AE-9DCB-2440-A3D4-B3F3A605ED17}" type="datetimeFigureOut">
              <a:rPr lang="en-US" altLang="ja-JP" smtClean="0"/>
              <a:pPr/>
              <a:t>12/2/2024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4259E-DE73-DA49-B20E-2AED84B9DB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71558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ED8AE-9DCB-2440-A3D4-B3F3A605ED17}" type="datetimeFigureOut">
              <a:rPr lang="en-US" altLang="ja-JP" smtClean="0"/>
              <a:pPr/>
              <a:t>12/2/2024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4259E-DE73-DA49-B20E-2AED84B9DB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0104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ED8AE-9DCB-2440-A3D4-B3F3A605ED17}" type="datetimeFigureOut">
              <a:rPr lang="en-US" altLang="ja-JP" smtClean="0"/>
              <a:pPr/>
              <a:t>12/2/2024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4259E-DE73-DA49-B20E-2AED84B9DB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77536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ED8AE-9DCB-2440-A3D4-B3F3A605ED17}" type="datetimeFigureOut">
              <a:rPr lang="en-US" altLang="ja-JP" smtClean="0"/>
              <a:pPr/>
              <a:t>12/2/2024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4259E-DE73-DA49-B20E-2AED84B9DB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587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3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9243" y="2084176"/>
            <a:ext cx="11653523" cy="1796217"/>
          </a:xfrm>
          <a:noFill/>
        </p:spPr>
        <p:txBody>
          <a:bodyPr tIns="91406" bIns="91406" anchor="t" anchorCtr="0"/>
          <a:lstStyle>
            <a:lvl1pPr>
              <a:defRPr sz="8627" spc="-98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3517084204"/>
      </p:ext>
    </p:extLst>
  </p:cSld>
  <p:clrMapOvr>
    <a:masterClrMapping/>
  </p:clrMapOvr>
  <p:transition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ED8AE-9DCB-2440-A3D4-B3F3A605ED17}" type="datetimeFigureOut">
              <a:rPr lang="en-US" altLang="ja-JP" smtClean="0"/>
              <a:pPr/>
              <a:t>12/2/2024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4259E-DE73-DA49-B20E-2AED84B9DB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410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69243" y="1189177"/>
            <a:ext cx="11653523" cy="205203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1961"/>
            </a:lvl2pPr>
            <a:lvl3pPr marL="224013" indent="0">
              <a:buNone/>
              <a:defRPr sz="1961"/>
            </a:lvl3pPr>
            <a:lvl4pPr marL="448025" indent="0">
              <a:buNone/>
              <a:defRPr sz="1765"/>
            </a:lvl4pPr>
            <a:lvl5pPr marL="672038" indent="0">
              <a:buNone/>
              <a:defRPr sz="1765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154878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8928" y="291106"/>
            <a:ext cx="11655840" cy="899665"/>
          </a:xfrm>
          <a:prstGeom prst="rect">
            <a:avLst/>
          </a:prstGeom>
        </p:spPr>
        <p:txBody>
          <a:bodyPr vert="horz" wrap="square" lIns="146249" tIns="91406" rIns="146249" bIns="91406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69245" y="1189182"/>
            <a:ext cx="11653521" cy="2210815"/>
          </a:xfrm>
          <a:prstGeom prst="rect">
            <a:avLst/>
          </a:prstGeom>
        </p:spPr>
        <p:txBody>
          <a:bodyPr vert="horz" wrap="square" lIns="146249" tIns="91406" rIns="146249" bIns="91406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8528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  <p:sldLayoutId id="2147483694" r:id="rId33"/>
    <p:sldLayoutId id="2147483695" r:id="rId34"/>
    <p:sldLayoutId id="2147483696" r:id="rId35"/>
    <p:sldLayoutId id="2147483697" r:id="rId36"/>
  </p:sldLayoutIdLst>
  <p:transition>
    <p:fade/>
  </p:transition>
  <p:txStyles>
    <p:titleStyle>
      <a:lvl1pPr algn="l" defTabSz="914023" rtl="0" eaLnBrk="1" latinLnBrk="0" hangingPunct="1">
        <a:lnSpc>
          <a:spcPct val="90000"/>
        </a:lnSpc>
        <a:spcBef>
          <a:spcPct val="0"/>
        </a:spcBef>
        <a:buNone/>
        <a:defRPr lang="en-US" sz="5294" b="0" kern="1200" cap="none" spc="-100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36019" marR="0" indent="-336019" algn="l" defTabSz="91402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3921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72477" marR="0" indent="-236457" algn="l" defTabSz="91402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353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784043" marR="0" indent="-224013" algn="l" defTabSz="91402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353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08056" marR="0" indent="-224013" algn="l" defTabSz="91402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961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32068" marR="0" indent="-224013" algn="l" defTabSz="914023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961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13563" indent="-228507" algn="l" defTabSz="914023" rtl="0" eaLnBrk="1" latinLnBrk="0" hangingPunct="1">
        <a:spcBef>
          <a:spcPct val="20000"/>
        </a:spcBef>
        <a:buFont typeface="Arial" pitchFamily="34" charset="0"/>
        <a:buChar char="•"/>
        <a:defRPr sz="1961" kern="1200">
          <a:solidFill>
            <a:schemeClr val="tx1"/>
          </a:solidFill>
          <a:latin typeface="+mn-lt"/>
          <a:ea typeface="+mn-ea"/>
          <a:cs typeface="+mn-cs"/>
        </a:defRPr>
      </a:lvl6pPr>
      <a:lvl7pPr marL="2970576" indent="-228507" algn="l" defTabSz="914023" rtl="0" eaLnBrk="1" latinLnBrk="0" hangingPunct="1">
        <a:spcBef>
          <a:spcPct val="20000"/>
        </a:spcBef>
        <a:buFont typeface="Arial" pitchFamily="34" charset="0"/>
        <a:buChar char="•"/>
        <a:defRPr sz="1961" kern="1200">
          <a:solidFill>
            <a:schemeClr val="tx1"/>
          </a:solidFill>
          <a:latin typeface="+mn-lt"/>
          <a:ea typeface="+mn-ea"/>
          <a:cs typeface="+mn-cs"/>
        </a:defRPr>
      </a:lvl7pPr>
      <a:lvl8pPr marL="3427589" indent="-228507" algn="l" defTabSz="914023" rtl="0" eaLnBrk="1" latinLnBrk="0" hangingPunct="1">
        <a:spcBef>
          <a:spcPct val="20000"/>
        </a:spcBef>
        <a:buFont typeface="Arial" pitchFamily="34" charset="0"/>
        <a:buChar char="•"/>
        <a:defRPr sz="1961" kern="1200">
          <a:solidFill>
            <a:schemeClr val="tx1"/>
          </a:solidFill>
          <a:latin typeface="+mn-lt"/>
          <a:ea typeface="+mn-ea"/>
          <a:cs typeface="+mn-cs"/>
        </a:defRPr>
      </a:lvl8pPr>
      <a:lvl9pPr marL="3884600" indent="-228507" algn="l" defTabSz="914023" rtl="0" eaLnBrk="1" latinLnBrk="0" hangingPunct="1">
        <a:spcBef>
          <a:spcPct val="20000"/>
        </a:spcBef>
        <a:buFont typeface="Arial" pitchFamily="34" charset="0"/>
        <a:buChar char="•"/>
        <a:defRPr sz="19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023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1pPr>
      <a:lvl2pPr marL="457011" algn="l" defTabSz="914023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2pPr>
      <a:lvl3pPr marL="914023" algn="l" defTabSz="914023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3pPr>
      <a:lvl4pPr marL="1371034" algn="l" defTabSz="914023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4pPr>
      <a:lvl5pPr marL="1828046" algn="l" defTabSz="914023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5pPr>
      <a:lvl6pPr marL="2285058" algn="l" defTabSz="914023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6pPr>
      <a:lvl7pPr marL="2742070" algn="l" defTabSz="914023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7pPr>
      <a:lvl8pPr marL="3199083" algn="l" defTabSz="914023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8pPr>
      <a:lvl9pPr marL="3656096" algn="l" defTabSz="914023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orient="horz" pos="763">
          <p15:clr>
            <a:srgbClr val="A4A3A4"/>
          </p15:clr>
        </p15:guide>
        <p15:guide id="4" orient="horz" pos="1339">
          <p15:clr>
            <a:srgbClr val="A4A3A4"/>
          </p15:clr>
        </p15:guide>
        <p15:guide id="5" orient="horz" pos="1915">
          <p15:clr>
            <a:srgbClr val="A4A3A4"/>
          </p15:clr>
        </p15:guide>
        <p15:guide id="6" orient="horz" pos="2491">
          <p15:clr>
            <a:srgbClr val="A4A3A4"/>
          </p15:clr>
        </p15:guide>
        <p15:guide id="7" orient="horz" pos="3067">
          <p15:clr>
            <a:srgbClr val="A4A3A4"/>
          </p15:clr>
        </p15:guide>
        <p15:guide id="8" orient="horz" pos="3643">
          <p15:clr>
            <a:srgbClr val="A4A3A4"/>
          </p15:clr>
        </p15:guide>
        <p15:guide id="9" orient="horz" pos="4219">
          <p15:clr>
            <a:srgbClr val="5ACBF0"/>
          </p15:clr>
        </p15:guide>
        <p15:guide id="10" pos="749">
          <p15:clr>
            <a:srgbClr val="A4A3A4"/>
          </p15:clr>
        </p15:guide>
        <p15:guide id="11" pos="1325">
          <p15:clr>
            <a:srgbClr val="A4A3A4"/>
          </p15:clr>
        </p15:guide>
        <p15:guide id="12" pos="1901">
          <p15:clr>
            <a:srgbClr val="A4A3A4"/>
          </p15:clr>
        </p15:guide>
        <p15:guide id="13" pos="2477">
          <p15:clr>
            <a:srgbClr val="A4A3A4"/>
          </p15:clr>
        </p15:guide>
        <p15:guide id="14" pos="3053">
          <p15:clr>
            <a:srgbClr val="A4A3A4"/>
          </p15:clr>
        </p15:guide>
        <p15:guide id="15" pos="3629">
          <p15:clr>
            <a:srgbClr val="A4A3A4"/>
          </p15:clr>
        </p15:guide>
        <p15:guide id="16" pos="4205">
          <p15:clr>
            <a:srgbClr val="A4A3A4"/>
          </p15:clr>
        </p15:guide>
        <p15:guide id="17" pos="4781">
          <p15:clr>
            <a:srgbClr val="A4A3A4"/>
          </p15:clr>
        </p15:guide>
        <p15:guide id="18" pos="5357">
          <p15:clr>
            <a:srgbClr val="A4A3A4"/>
          </p15:clr>
        </p15:guide>
        <p15:guide id="19" pos="5933">
          <p15:clr>
            <a:srgbClr val="A4A3A4"/>
          </p15:clr>
        </p15:guide>
        <p15:guide id="20" pos="6509">
          <p15:clr>
            <a:srgbClr val="A4A3A4"/>
          </p15:clr>
        </p15:guide>
        <p15:guide id="21" pos="7085">
          <p15:clr>
            <a:srgbClr val="A4A3A4"/>
          </p15:clr>
        </p15:guide>
        <p15:guide id="22" pos="7661">
          <p15:clr>
            <a:srgbClr val="5ACBF0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EFC6DC-5DDE-4434-988F-8DDAC20F6308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F04643-B83A-4577-9BDE-907661AC3A3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869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709CD-D695-4FD5-957D-5762E2CFD1BB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70A5E1-2D62-4CEF-8A76-EF5F7D292A2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168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AEBDD-FC8F-4A90-B89A-6FCE8BC1D37D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07E16B-6BCF-4483-BC86-B4A525BE7D9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65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ED8AE-9DCB-2440-A3D4-B3F3A605ED17}" type="datetimeFigureOut">
              <a:rPr lang="en-US" altLang="ja-JP" smtClean="0"/>
              <a:pPr/>
              <a:t>12/2/2024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14259E-DE73-DA49-B20E-2AED84B9DB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103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3.xml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12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37.gif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gif"/><Relationship Id="rId9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4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3.xml"/><Relationship Id="rId5" Type="http://schemas.openxmlformats.org/officeDocument/2006/relationships/image" Target="../media/image46.jpg"/><Relationship Id="rId4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4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3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12.png"/><Relationship Id="rId7" Type="http://schemas.openxmlformats.org/officeDocument/2006/relationships/image" Target="../media/image5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10" Type="http://schemas.openxmlformats.org/officeDocument/2006/relationships/image" Target="../media/image57.png"/><Relationship Id="rId4" Type="http://schemas.openxmlformats.org/officeDocument/2006/relationships/image" Target="../media/image51.jpg"/><Relationship Id="rId9" Type="http://schemas.openxmlformats.org/officeDocument/2006/relationships/image" Target="../media/image5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13" Type="http://schemas.openxmlformats.org/officeDocument/2006/relationships/image" Target="../media/image64.jpg"/><Relationship Id="rId3" Type="http://schemas.openxmlformats.org/officeDocument/2006/relationships/image" Target="../media/image12.png"/><Relationship Id="rId7" Type="http://schemas.openxmlformats.org/officeDocument/2006/relationships/image" Target="../media/image60.png"/><Relationship Id="rId12" Type="http://schemas.openxmlformats.org/officeDocument/2006/relationships/image" Target="../media/image6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3.xml"/><Relationship Id="rId6" Type="http://schemas.microsoft.com/office/2007/relationships/hdphoto" Target="../media/hdphoto1.wdp"/><Relationship Id="rId11" Type="http://schemas.microsoft.com/office/2017/06/relationships/model3d" Target="../media/model3d2.glb"/><Relationship Id="rId5" Type="http://schemas.openxmlformats.org/officeDocument/2006/relationships/image" Target="../media/image59.png"/><Relationship Id="rId10" Type="http://schemas.openxmlformats.org/officeDocument/2006/relationships/image" Target="../media/image62.png"/><Relationship Id="rId4" Type="http://schemas.openxmlformats.org/officeDocument/2006/relationships/image" Target="../media/image58.png"/><Relationship Id="rId9" Type="http://schemas.microsoft.com/office/2017/06/relationships/model3d" Target="../media/model3d1.glb"/><Relationship Id="rId14" Type="http://schemas.openxmlformats.org/officeDocument/2006/relationships/image" Target="../media/image6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4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3.xml"/><Relationship Id="rId5" Type="http://schemas.openxmlformats.org/officeDocument/2006/relationships/image" Target="../media/image49.png"/><Relationship Id="rId4" Type="http://schemas.openxmlformats.org/officeDocument/2006/relationships/image" Target="../media/image45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jpeg"/><Relationship Id="rId3" Type="http://schemas.openxmlformats.org/officeDocument/2006/relationships/image" Target="../media/image12.png"/><Relationship Id="rId7" Type="http://schemas.openxmlformats.org/officeDocument/2006/relationships/image" Target="../media/image69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gif"/><Relationship Id="rId9" Type="http://schemas.openxmlformats.org/officeDocument/2006/relationships/image" Target="../media/image7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3.xml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12.png"/><Relationship Id="rId7" Type="http://schemas.openxmlformats.org/officeDocument/2006/relationships/image" Target="../media/image7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580.png"/><Relationship Id="rId11" Type="http://schemas.openxmlformats.org/officeDocument/2006/relationships/image" Target="../media/image76.png"/><Relationship Id="rId10" Type="http://schemas.openxmlformats.org/officeDocument/2006/relationships/image" Target="../media/image620.png"/><Relationship Id="rId4" Type="http://schemas.openxmlformats.org/officeDocument/2006/relationships/image" Target="../media/image72.png"/><Relationship Id="rId9" Type="http://schemas.openxmlformats.org/officeDocument/2006/relationships/image" Target="../media/image7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7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7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3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7" Type="http://schemas.openxmlformats.org/officeDocument/2006/relationships/image" Target="../media/image85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84.png"/><Relationship Id="rId5" Type="http://schemas.openxmlformats.org/officeDocument/2006/relationships/image" Target="../media/image83.jpeg"/><Relationship Id="rId4" Type="http://schemas.openxmlformats.org/officeDocument/2006/relationships/image" Target="../media/image82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4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8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3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81.png"/><Relationship Id="rId7" Type="http://schemas.openxmlformats.org/officeDocument/2006/relationships/image" Target="../media/image9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83.jpeg"/><Relationship Id="rId5" Type="http://schemas.openxmlformats.org/officeDocument/2006/relationships/image" Target="../media/image82.png"/><Relationship Id="rId4" Type="http://schemas.openxmlformats.org/officeDocument/2006/relationships/image" Target="../media/image90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4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00.png"/><Relationship Id="rId5" Type="http://schemas.openxmlformats.org/officeDocument/2006/relationships/image" Target="../media/image99.jpg"/><Relationship Id="rId4" Type="http://schemas.openxmlformats.org/officeDocument/2006/relationships/image" Target="../media/image98.jp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04.png"/><Relationship Id="rId5" Type="http://schemas.openxmlformats.org/officeDocument/2006/relationships/image" Target="../media/image103.jpg"/><Relationship Id="rId4" Type="http://schemas.openxmlformats.org/officeDocument/2006/relationships/image" Target="../media/image102.jp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emf"/><Relationship Id="rId1" Type="http://schemas.openxmlformats.org/officeDocument/2006/relationships/slideLayout" Target="../slideLayouts/slideLayout7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emf"/><Relationship Id="rId1" Type="http://schemas.openxmlformats.org/officeDocument/2006/relationships/slideLayout" Target="../slideLayouts/slideLayout7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emf"/><Relationship Id="rId1" Type="http://schemas.openxmlformats.org/officeDocument/2006/relationships/slideLayout" Target="../slideLayouts/slideLayout49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emf"/><Relationship Id="rId3" Type="http://schemas.openxmlformats.org/officeDocument/2006/relationships/image" Target="../media/image108.emf"/><Relationship Id="rId7" Type="http://schemas.openxmlformats.org/officeDocument/2006/relationships/image" Target="../media/image112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4.xml"/><Relationship Id="rId6" Type="http://schemas.openxmlformats.org/officeDocument/2006/relationships/image" Target="../media/image111.emf"/><Relationship Id="rId5" Type="http://schemas.openxmlformats.org/officeDocument/2006/relationships/image" Target="../media/image110.emf"/><Relationship Id="rId4" Type="http://schemas.openxmlformats.org/officeDocument/2006/relationships/image" Target="../media/image10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18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5.xml"/><Relationship Id="rId5" Type="http://schemas.openxmlformats.org/officeDocument/2006/relationships/image" Target="../media/image116.jpeg"/><Relationship Id="rId4" Type="http://schemas.openxmlformats.org/officeDocument/2006/relationships/image" Target="../media/image115.jpe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jpg"/><Relationship Id="rId1" Type="http://schemas.openxmlformats.org/officeDocument/2006/relationships/slideLayout" Target="../slideLayouts/slideLayout6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2.pn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3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: 形状 12">
            <a:extLst>
              <a:ext uri="{FF2B5EF4-FFF2-40B4-BE49-F238E27FC236}">
                <a16:creationId xmlns:a16="http://schemas.microsoft.com/office/drawing/2014/main" id="{5963ED91-A4A5-4241-83A3-8D783A4934CE}"/>
              </a:ext>
            </a:extLst>
          </p:cNvPr>
          <p:cNvSpPr/>
          <p:nvPr/>
        </p:nvSpPr>
        <p:spPr>
          <a:xfrm rot="10800000">
            <a:off x="-657840" y="2569691"/>
            <a:ext cx="11676690" cy="3653490"/>
          </a:xfrm>
          <a:custGeom>
            <a:avLst/>
            <a:gdLst>
              <a:gd name="connsiteX0" fmla="*/ 11286328 w 12192000"/>
              <a:gd name="connsiteY0" fmla="*/ 0 h 4110874"/>
              <a:gd name="connsiteX1" fmla="*/ 12192000 w 12192000"/>
              <a:gd name="connsiteY1" fmla="*/ 0 h 4110874"/>
              <a:gd name="connsiteX2" fmla="*/ 12192000 w 12192000"/>
              <a:gd name="connsiteY2" fmla="*/ 4110874 h 4110874"/>
              <a:gd name="connsiteX3" fmla="*/ 10111648 w 12192000"/>
              <a:gd name="connsiteY3" fmla="*/ 4110874 h 4110874"/>
              <a:gd name="connsiteX4" fmla="*/ 0 w 12192000"/>
              <a:gd name="connsiteY4" fmla="*/ 0 h 4110874"/>
              <a:gd name="connsiteX5" fmla="*/ 8788987 w 12192000"/>
              <a:gd name="connsiteY5" fmla="*/ 0 h 4110874"/>
              <a:gd name="connsiteX6" fmla="*/ 7614307 w 12192000"/>
              <a:gd name="connsiteY6" fmla="*/ 4110874 h 4110874"/>
              <a:gd name="connsiteX7" fmla="*/ 0 w 12192000"/>
              <a:gd name="connsiteY7" fmla="*/ 4110874 h 4110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4110874">
                <a:moveTo>
                  <a:pt x="11286328" y="0"/>
                </a:moveTo>
                <a:lnTo>
                  <a:pt x="12192000" y="0"/>
                </a:lnTo>
                <a:lnTo>
                  <a:pt x="12192000" y="4110874"/>
                </a:lnTo>
                <a:lnTo>
                  <a:pt x="10111648" y="4110874"/>
                </a:lnTo>
                <a:close/>
                <a:moveTo>
                  <a:pt x="0" y="0"/>
                </a:moveTo>
                <a:lnTo>
                  <a:pt x="8788987" y="0"/>
                </a:lnTo>
                <a:lnTo>
                  <a:pt x="7614307" y="4110874"/>
                </a:lnTo>
                <a:lnTo>
                  <a:pt x="0" y="4110874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  <a:alpha val="40000"/>
            </a:schemeClr>
          </a:solidFill>
          <a:ln>
            <a:noFill/>
          </a:ln>
          <a:effectLst>
            <a:outerShdw blurRad="165100" dist="38100" dir="15600000" sx="102000" sy="102000" algn="tl" rotWithShape="0">
              <a:schemeClr val="accent2">
                <a:lumMod val="20000"/>
                <a:lumOff val="80000"/>
                <a:alpha val="44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8B03C36B-91C4-4E90-99C9-CAD7EA4A4906}"/>
              </a:ext>
            </a:extLst>
          </p:cNvPr>
          <p:cNvSpPr txBox="1"/>
          <p:nvPr/>
        </p:nvSpPr>
        <p:spPr>
          <a:xfrm>
            <a:off x="3496430" y="2899101"/>
            <a:ext cx="7703327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zh-CN" sz="4600" dirty="0">
                <a:solidFill>
                  <a:srgbClr val="1C50A1"/>
                </a:solidFill>
                <a:latin typeface="Arial" panose="020B0604020202020204" pitchFamily="34" charset="0"/>
                <a:ea typeface="Arial Unicode MS" panose="020B0604020202020204"/>
                <a:cs typeface="Arial" panose="020B0604020202020204" pitchFamily="34" charset="0"/>
              </a:rPr>
              <a:t>SuperKEKB RF Gun System and Operation Status</a:t>
            </a:r>
            <a:endParaRPr kumimoji="0" lang="zh-CN" altLang="en-US" sz="4600" dirty="0">
              <a:solidFill>
                <a:srgbClr val="1C50A1"/>
              </a:solidFill>
              <a:latin typeface="Arial" panose="020B0604020202020204" pitchFamily="34" charset="0"/>
              <a:ea typeface="Arial Unicode MS" panose="020B0604020202020204"/>
              <a:cs typeface="Arial" panose="020B0604020202020204" pitchFamily="34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98788685-DCC1-4DDB-A16B-CFDAAD40E766}"/>
              </a:ext>
            </a:extLst>
          </p:cNvPr>
          <p:cNvSpPr txBox="1"/>
          <p:nvPr/>
        </p:nvSpPr>
        <p:spPr>
          <a:xfrm>
            <a:off x="3550156" y="4900904"/>
            <a:ext cx="77033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zh-CN" sz="2400" dirty="0">
                <a:solidFill>
                  <a:srgbClr val="1C50A1"/>
                </a:solidFill>
                <a:latin typeface="Arial" panose="020B0604020202020204" pitchFamily="34" charset="0"/>
                <a:ea typeface="Arial Unicode MS" panose="020B0604020202020204"/>
                <a:cs typeface="Arial" panose="020B0604020202020204" pitchFamily="34" charset="0"/>
              </a:rPr>
              <a:t>Rui Zhang (KEK ACCL-5, Injector Group)</a:t>
            </a:r>
            <a:endParaRPr kumimoji="0" lang="zh-CN" altLang="en-US" sz="2400" dirty="0">
              <a:solidFill>
                <a:srgbClr val="1C50A1"/>
              </a:solidFill>
              <a:latin typeface="Arial" panose="020B0604020202020204" pitchFamily="34" charset="0"/>
              <a:ea typeface="Arial Unicode MS" panose="020B0604020202020204"/>
              <a:cs typeface="Arial" panose="020B0604020202020204" pitchFamily="34" charset="0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79B53FC2-F4BE-BF61-C5AA-E43EEEC9A63B}"/>
              </a:ext>
            </a:extLst>
          </p:cNvPr>
          <p:cNvSpPr txBox="1"/>
          <p:nvPr/>
        </p:nvSpPr>
        <p:spPr>
          <a:xfrm>
            <a:off x="3550156" y="5397358"/>
            <a:ext cx="77033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zh-CN" sz="2400" dirty="0">
                <a:solidFill>
                  <a:srgbClr val="1C50A1"/>
                </a:solidFill>
                <a:latin typeface="Arial" panose="020B0604020202020204" pitchFamily="34" charset="0"/>
                <a:ea typeface="Arial Unicode MS" panose="020B0604020202020204"/>
                <a:cs typeface="Arial" panose="020B0604020202020204" pitchFamily="34" charset="0"/>
              </a:rPr>
              <a:t>2024.12.02. @CERN</a:t>
            </a:r>
          </a:p>
          <a:p>
            <a:pPr lvl="0"/>
            <a:endParaRPr kumimoji="0" lang="zh-CN" altLang="en-US" sz="2400" dirty="0">
              <a:solidFill>
                <a:srgbClr val="1C50A1"/>
              </a:solidFill>
              <a:latin typeface="Arial" panose="020B0604020202020204" pitchFamily="34" charset="0"/>
              <a:ea typeface="Arial Unicode MS" panose="020B0604020202020204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3105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0000"/>
            <a:lum bright="70000" contrast="-7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12">
            <a:extLst>
              <a:ext uri="{FF2B5EF4-FFF2-40B4-BE49-F238E27FC236}">
                <a16:creationId xmlns:a16="http://schemas.microsoft.com/office/drawing/2014/main" id="{7511A92F-D824-4DA2-9432-ADDC8EE2B2D9}"/>
              </a:ext>
            </a:extLst>
          </p:cNvPr>
          <p:cNvSpPr/>
          <p:nvPr/>
        </p:nvSpPr>
        <p:spPr>
          <a:xfrm>
            <a:off x="-1" y="-2222"/>
            <a:ext cx="12192001" cy="6858000"/>
          </a:xfrm>
          <a:prstGeom prst="rect">
            <a:avLst/>
          </a:prstGeom>
          <a:solidFill>
            <a:schemeClr val="accent3">
              <a:lumMod val="20000"/>
              <a:lumOff val="80000"/>
              <a:alpha val="40000"/>
            </a:schemeClr>
          </a:solidFill>
          <a:ln w="9525" cap="flat" cmpd="sng" algn="ctr">
            <a:solidFill>
              <a:sysClr val="window" lastClr="FFFFFF">
                <a:lumMod val="50000"/>
                <a:alpha val="1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A0C4FFC4-AA50-4F8B-9662-1B305BECF827}"/>
              </a:ext>
            </a:extLst>
          </p:cNvPr>
          <p:cNvSpPr/>
          <p:nvPr/>
        </p:nvSpPr>
        <p:spPr>
          <a:xfrm flipV="1">
            <a:off x="2270953" y="1112249"/>
            <a:ext cx="7650091" cy="45719"/>
          </a:xfrm>
          <a:prstGeom prst="rect">
            <a:avLst/>
          </a:prstGeom>
          <a:solidFill>
            <a:srgbClr val="1468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98C4957F-ED67-4454-928E-E352995DFDA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5" b="40287"/>
          <a:stretch/>
        </p:blipFill>
        <p:spPr>
          <a:xfrm>
            <a:off x="1363737" y="2722743"/>
            <a:ext cx="9439457" cy="3906658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B0E78D32-63ED-4A1F-85B6-AA43A1BC90D3}"/>
              </a:ext>
            </a:extLst>
          </p:cNvPr>
          <p:cNvSpPr txBox="1"/>
          <p:nvPr/>
        </p:nvSpPr>
        <p:spPr>
          <a:xfrm>
            <a:off x="152667" y="2833195"/>
            <a:ext cx="60971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1468C5"/>
                </a:solidFill>
                <a:latin typeface="Arial Unicode MS" panose="020B0604020202020204"/>
              </a:rPr>
              <a:t>Top view</a:t>
            </a:r>
            <a:endParaRPr lang="zh-CN" altLang="en-US" dirty="0">
              <a:solidFill>
                <a:srgbClr val="1468C5"/>
              </a:solidFill>
              <a:latin typeface="Arial Unicode MS" panose="020B0604020202020204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0729283C-A7F2-41B8-A2B1-7D761DEB9845}"/>
              </a:ext>
            </a:extLst>
          </p:cNvPr>
          <p:cNvSpPr txBox="1"/>
          <p:nvPr/>
        </p:nvSpPr>
        <p:spPr>
          <a:xfrm>
            <a:off x="59969" y="5680758"/>
            <a:ext cx="60971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1468C5"/>
                </a:solidFill>
                <a:latin typeface="Arial Unicode MS" panose="020B0604020202020204"/>
              </a:rPr>
              <a:t>Side view</a:t>
            </a:r>
            <a:endParaRPr lang="zh-CN" altLang="en-US" dirty="0">
              <a:solidFill>
                <a:srgbClr val="1468C5"/>
              </a:solidFill>
              <a:latin typeface="Arial Unicode MS" panose="020B0604020202020204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873B70FC-D9FF-481C-8036-25AE9CF442D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418680"/>
            <a:ext cx="5080821" cy="3512152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2A544165-5E2A-4ABF-B153-91348F048940}"/>
              </a:ext>
            </a:extLst>
          </p:cNvPr>
          <p:cNvSpPr/>
          <p:nvPr/>
        </p:nvSpPr>
        <p:spPr>
          <a:xfrm>
            <a:off x="8052619" y="3950065"/>
            <a:ext cx="412955" cy="9807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テキスト ボックス 8">
            <a:extLst>
              <a:ext uri="{FF2B5EF4-FFF2-40B4-BE49-F238E27FC236}">
                <a16:creationId xmlns:a16="http://schemas.microsoft.com/office/drawing/2014/main" id="{D8F5D00E-BE73-4A38-B39D-543DDC461852}"/>
              </a:ext>
            </a:extLst>
          </p:cNvPr>
          <p:cNvSpPr txBox="1"/>
          <p:nvPr/>
        </p:nvSpPr>
        <p:spPr>
          <a:xfrm>
            <a:off x="8317551" y="3243155"/>
            <a:ext cx="377272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solidFill>
                  <a:srgbClr val="1468C5"/>
                </a:solidFill>
                <a:latin typeface="Arial Unicode MS" panose="020B0604020202020204"/>
              </a:rPr>
              <a:t>Thermionic DC e</a:t>
            </a:r>
            <a:r>
              <a:rPr lang="en-US" altLang="ja-JP" sz="2000" baseline="30000" dirty="0">
                <a:solidFill>
                  <a:srgbClr val="1468C5"/>
                </a:solidFill>
                <a:latin typeface="Arial Unicode MS" panose="020B0604020202020204"/>
              </a:rPr>
              <a:t>-</a:t>
            </a:r>
            <a:r>
              <a:rPr lang="en-US" altLang="ja-JP" sz="2000" dirty="0">
                <a:solidFill>
                  <a:srgbClr val="1468C5"/>
                </a:solidFill>
                <a:latin typeface="Arial Unicode MS" panose="020B0604020202020204"/>
              </a:rPr>
              <a:t> gun </a:t>
            </a:r>
            <a:r>
              <a:rPr lang="en-US" altLang="ja-JP" dirty="0">
                <a:solidFill>
                  <a:srgbClr val="1468C5"/>
                </a:solidFill>
                <a:latin typeface="Arial Unicode MS" panose="020B0604020202020204"/>
              </a:rPr>
              <a:t>(GU_AT)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600" dirty="0">
                <a:solidFill>
                  <a:srgbClr val="1468C5"/>
                </a:solidFill>
                <a:latin typeface="Arial Unicode MS" panose="020B0604020202020204"/>
              </a:rPr>
              <a:t>e</a:t>
            </a:r>
            <a:r>
              <a:rPr lang="en-US" altLang="ja-JP" sz="1600" baseline="30000" dirty="0">
                <a:solidFill>
                  <a:srgbClr val="1468C5"/>
                </a:solidFill>
                <a:latin typeface="Arial Unicode MS" panose="020B0604020202020204"/>
              </a:rPr>
              <a:t>- </a:t>
            </a:r>
            <a:r>
              <a:rPr lang="en-US" altLang="ja-JP" sz="1600" dirty="0">
                <a:solidFill>
                  <a:srgbClr val="1468C5"/>
                </a:solidFill>
                <a:latin typeface="Arial Unicode MS" panose="020B0604020202020204"/>
              </a:rPr>
              <a:t>beam</a:t>
            </a:r>
            <a:r>
              <a:rPr lang="en-US" altLang="ja-JP" sz="1600" baseline="30000" dirty="0">
                <a:solidFill>
                  <a:srgbClr val="1468C5"/>
                </a:solidFill>
                <a:latin typeface="Arial Unicode MS" panose="020B0604020202020204"/>
              </a:rPr>
              <a:t> </a:t>
            </a:r>
            <a:r>
              <a:rPr lang="en-US" altLang="ja-JP" sz="1600" dirty="0">
                <a:solidFill>
                  <a:srgbClr val="1468C5"/>
                </a:solidFill>
                <a:latin typeface="Arial Unicode MS" panose="020B0604020202020204"/>
              </a:rPr>
              <a:t>for e</a:t>
            </a:r>
            <a:r>
              <a:rPr lang="en-US" altLang="ja-JP" sz="1600" baseline="30000" dirty="0">
                <a:solidFill>
                  <a:srgbClr val="1468C5"/>
                </a:solidFill>
                <a:latin typeface="Arial Unicode MS" panose="020B0604020202020204"/>
              </a:rPr>
              <a:t>+</a:t>
            </a:r>
            <a:r>
              <a:rPr lang="en-US" altLang="ja-JP" sz="1600" dirty="0">
                <a:solidFill>
                  <a:srgbClr val="1468C5"/>
                </a:solidFill>
                <a:latin typeface="Arial Unicode MS" panose="020B0604020202020204"/>
              </a:rPr>
              <a:t> production: 13 </a:t>
            </a:r>
            <a:r>
              <a:rPr lang="en-US" altLang="ja-JP" sz="1600" dirty="0" err="1">
                <a:solidFill>
                  <a:srgbClr val="1468C5"/>
                </a:solidFill>
                <a:latin typeface="Arial Unicode MS" panose="020B0604020202020204"/>
              </a:rPr>
              <a:t>nC</a:t>
            </a:r>
            <a:r>
              <a:rPr lang="ja-JP" altLang="en-US" sz="1600" dirty="0">
                <a:solidFill>
                  <a:srgbClr val="1468C5"/>
                </a:solidFill>
                <a:latin typeface="Arial Unicode MS" panose="020B0604020202020204"/>
              </a:rPr>
              <a:t> </a:t>
            </a:r>
            <a:r>
              <a:rPr lang="en-US" altLang="ja-JP" sz="1600" dirty="0">
                <a:solidFill>
                  <a:srgbClr val="1468C5"/>
                </a:solidFill>
                <a:latin typeface="Arial Unicode MS" panose="020B0604020202020204"/>
              </a:rPr>
              <a:t>(KBP for</a:t>
            </a:r>
            <a:r>
              <a:rPr lang="ja-JP" altLang="en-US" sz="1600" dirty="0">
                <a:solidFill>
                  <a:srgbClr val="1468C5"/>
                </a:solidFill>
                <a:latin typeface="Arial Unicode MS" panose="020B0604020202020204"/>
              </a:rPr>
              <a:t> </a:t>
            </a:r>
            <a:r>
              <a:rPr lang="en-US" altLang="ja-JP" sz="1600" dirty="0">
                <a:solidFill>
                  <a:srgbClr val="1468C5"/>
                </a:solidFill>
                <a:latin typeface="Arial Unicode MS" panose="020B0604020202020204"/>
              </a:rPr>
              <a:t>positron generation)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600" dirty="0">
                <a:solidFill>
                  <a:srgbClr val="1468C5"/>
                </a:solidFill>
                <a:latin typeface="Arial Unicode MS" panose="020B0604020202020204"/>
              </a:rPr>
              <a:t>e</a:t>
            </a:r>
            <a:r>
              <a:rPr lang="en-US" altLang="ja-JP" sz="1600" baseline="30000" dirty="0">
                <a:solidFill>
                  <a:srgbClr val="1468C5"/>
                </a:solidFill>
                <a:latin typeface="Arial Unicode MS" panose="020B0604020202020204"/>
              </a:rPr>
              <a:t>-</a:t>
            </a:r>
            <a:r>
              <a:rPr lang="en-US" altLang="ja-JP" sz="1600" dirty="0">
                <a:solidFill>
                  <a:srgbClr val="1468C5"/>
                </a:solidFill>
                <a:latin typeface="Arial Unicode MS" panose="020B0604020202020204"/>
              </a:rPr>
              <a:t> beam study: 1 </a:t>
            </a:r>
            <a:r>
              <a:rPr lang="en-US" altLang="ja-JP" sz="1600" dirty="0" err="1">
                <a:solidFill>
                  <a:srgbClr val="1468C5"/>
                </a:solidFill>
                <a:latin typeface="Arial Unicode MS" panose="020B0604020202020204"/>
              </a:rPr>
              <a:t>nC</a:t>
            </a:r>
            <a:r>
              <a:rPr lang="en-US" altLang="ja-JP" sz="1600" dirty="0">
                <a:solidFill>
                  <a:srgbClr val="1468C5"/>
                </a:solidFill>
                <a:latin typeface="Arial Unicode MS" panose="020B0604020202020204"/>
              </a:rPr>
              <a:t> (JBE)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600" dirty="0">
                <a:solidFill>
                  <a:srgbClr val="1468C5"/>
                </a:solidFill>
                <a:latin typeface="Arial Unicode MS" panose="020B0604020202020204"/>
              </a:rPr>
              <a:t>PF injection: 0.1 - 0.3 </a:t>
            </a:r>
            <a:r>
              <a:rPr lang="en-US" altLang="ja-JP" sz="1600" dirty="0" err="1">
                <a:solidFill>
                  <a:srgbClr val="1468C5"/>
                </a:solidFill>
                <a:latin typeface="Arial Unicode MS" panose="020B0604020202020204"/>
              </a:rPr>
              <a:t>nC</a:t>
            </a:r>
            <a:r>
              <a:rPr lang="en-US" altLang="ja-JP" sz="1600" dirty="0">
                <a:solidFill>
                  <a:srgbClr val="1468C5"/>
                </a:solidFill>
                <a:latin typeface="Arial Unicode MS" panose="020B0604020202020204"/>
              </a:rPr>
              <a:t> (QFE)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600" dirty="0">
                <a:solidFill>
                  <a:srgbClr val="1468C5"/>
                </a:solidFill>
                <a:latin typeface="Arial Unicode MS" panose="020B0604020202020204"/>
              </a:rPr>
              <a:t>PF-AR injection: 0.1 - 0.3 </a:t>
            </a:r>
            <a:r>
              <a:rPr lang="en-US" altLang="ja-JP" sz="1600" dirty="0" err="1">
                <a:solidFill>
                  <a:srgbClr val="1468C5"/>
                </a:solidFill>
                <a:latin typeface="Arial Unicode MS" panose="020B0604020202020204"/>
              </a:rPr>
              <a:t>nC</a:t>
            </a:r>
            <a:r>
              <a:rPr lang="en-US" altLang="ja-JP" sz="1600" dirty="0">
                <a:solidFill>
                  <a:srgbClr val="1468C5"/>
                </a:solidFill>
                <a:latin typeface="Arial Unicode MS" panose="020B0604020202020204"/>
              </a:rPr>
              <a:t> (ARE)</a:t>
            </a:r>
          </a:p>
        </p:txBody>
      </p:sp>
      <p:sp>
        <p:nvSpPr>
          <p:cNvPr id="13" name="テキスト ボックス 8">
            <a:extLst>
              <a:ext uri="{FF2B5EF4-FFF2-40B4-BE49-F238E27FC236}">
                <a16:creationId xmlns:a16="http://schemas.microsoft.com/office/drawing/2014/main" id="{FF92AFA5-7493-4D7F-BDA7-D138361DB883}"/>
              </a:ext>
            </a:extLst>
          </p:cNvPr>
          <p:cNvSpPr txBox="1"/>
          <p:nvPr/>
        </p:nvSpPr>
        <p:spPr>
          <a:xfrm>
            <a:off x="7460873" y="2355259"/>
            <a:ext cx="437183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solidFill>
                  <a:srgbClr val="1468C5"/>
                </a:solidFill>
                <a:latin typeface="Arial Unicode MS" panose="020B0604020202020204"/>
              </a:rPr>
              <a:t>RF gun </a:t>
            </a:r>
            <a:r>
              <a:rPr lang="en-US" altLang="ja-JP" dirty="0">
                <a:solidFill>
                  <a:srgbClr val="1468C5"/>
                </a:solidFill>
                <a:latin typeface="Arial Unicode MS" panose="020B0604020202020204"/>
              </a:rPr>
              <a:t>(GR_A1)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600" dirty="0">
                <a:solidFill>
                  <a:srgbClr val="1468C5"/>
                </a:solidFill>
                <a:latin typeface="Arial Unicode MS" panose="020B0604020202020204"/>
              </a:rPr>
              <a:t>e</a:t>
            </a:r>
            <a:r>
              <a:rPr lang="en-US" altLang="ja-JP" sz="1600" baseline="30000" dirty="0">
                <a:solidFill>
                  <a:srgbClr val="1468C5"/>
                </a:solidFill>
                <a:latin typeface="Arial Unicode MS" panose="020B0604020202020204"/>
              </a:rPr>
              <a:t>- </a:t>
            </a:r>
            <a:r>
              <a:rPr lang="en-US" altLang="ja-JP" sz="1600" dirty="0">
                <a:solidFill>
                  <a:srgbClr val="1468C5"/>
                </a:solidFill>
                <a:latin typeface="Arial Unicode MS" panose="020B0604020202020204"/>
              </a:rPr>
              <a:t>: 0.1 - 5 </a:t>
            </a:r>
            <a:r>
              <a:rPr lang="en-US" altLang="ja-JP" sz="1600" dirty="0" err="1">
                <a:solidFill>
                  <a:srgbClr val="1468C5"/>
                </a:solidFill>
                <a:latin typeface="Arial Unicode MS" panose="020B0604020202020204"/>
              </a:rPr>
              <a:t>nC</a:t>
            </a:r>
            <a:r>
              <a:rPr lang="en-US" altLang="ja-JP" sz="1600" dirty="0">
                <a:solidFill>
                  <a:srgbClr val="1468C5"/>
                </a:solidFill>
                <a:latin typeface="Arial Unicode MS" panose="020B0604020202020204"/>
              </a:rPr>
              <a:t> (KBE for</a:t>
            </a:r>
            <a:r>
              <a:rPr lang="ja-JP" altLang="en-US" sz="1600" dirty="0">
                <a:solidFill>
                  <a:srgbClr val="1468C5"/>
                </a:solidFill>
                <a:latin typeface="Arial Unicode MS" panose="020B0604020202020204"/>
              </a:rPr>
              <a:t> </a:t>
            </a:r>
            <a:r>
              <a:rPr lang="en-US" altLang="ja-JP" sz="1600" dirty="0">
                <a:solidFill>
                  <a:srgbClr val="1468C5"/>
                </a:solidFill>
                <a:latin typeface="Arial Unicode MS" panose="020B0604020202020204"/>
              </a:rPr>
              <a:t>HER injection)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600" dirty="0">
                <a:solidFill>
                  <a:srgbClr val="1468C5"/>
                </a:solidFill>
                <a:latin typeface="Arial Unicode MS" panose="020B0604020202020204"/>
              </a:rPr>
              <a:t>Primary RF gun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DA5D1E1A-92E8-4F36-96B7-C62A951AF696}"/>
              </a:ext>
            </a:extLst>
          </p:cNvPr>
          <p:cNvSpPr txBox="1"/>
          <p:nvPr/>
        </p:nvSpPr>
        <p:spPr>
          <a:xfrm>
            <a:off x="782608" y="3948750"/>
            <a:ext cx="3390477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rgbClr val="1468C5"/>
                </a:solidFill>
                <a:latin typeface="Arial Unicode MS" panose="020B0604020202020204"/>
              </a:rPr>
              <a:t>Pulse bends in 24</a:t>
            </a:r>
            <a:r>
              <a:rPr lang="en-US" altLang="zh-CN" sz="2000" baseline="30000" dirty="0">
                <a:solidFill>
                  <a:srgbClr val="1468C5"/>
                </a:solidFill>
                <a:latin typeface="Arial Unicode MS" panose="020B0604020202020204"/>
              </a:rPr>
              <a:t>o</a:t>
            </a:r>
            <a:r>
              <a:rPr lang="en-US" altLang="zh-CN" sz="2000" dirty="0">
                <a:solidFill>
                  <a:srgbClr val="1468C5"/>
                </a:solidFill>
                <a:latin typeface="Arial Unicode MS" panose="020B0604020202020204"/>
              </a:rPr>
              <a:t> 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rgbClr val="1468C5"/>
                </a:solidFill>
                <a:latin typeface="Arial Unicode MS" panose="020B0604020202020204"/>
              </a:rPr>
              <a:t>Pulse to pulse beam switching for RF e</a:t>
            </a:r>
            <a:r>
              <a:rPr lang="en-US" altLang="zh-CN" sz="1600" baseline="30000" dirty="0">
                <a:solidFill>
                  <a:srgbClr val="1468C5"/>
                </a:solidFill>
                <a:latin typeface="Arial Unicode MS" panose="020B0604020202020204"/>
              </a:rPr>
              <a:t>- </a:t>
            </a:r>
            <a:r>
              <a:rPr lang="en-US" altLang="zh-CN" sz="1600" dirty="0">
                <a:solidFill>
                  <a:srgbClr val="1468C5"/>
                </a:solidFill>
                <a:latin typeface="Arial Unicode MS" panose="020B0604020202020204"/>
              </a:rPr>
              <a:t>gun/thermionic e</a:t>
            </a:r>
            <a:r>
              <a:rPr lang="en-US" altLang="zh-CN" sz="1600" baseline="30000" dirty="0">
                <a:solidFill>
                  <a:srgbClr val="1468C5"/>
                </a:solidFill>
                <a:latin typeface="Arial Unicode MS" panose="020B0604020202020204"/>
              </a:rPr>
              <a:t>-</a:t>
            </a:r>
            <a:r>
              <a:rPr lang="en-US" altLang="zh-CN" sz="1600" dirty="0">
                <a:solidFill>
                  <a:srgbClr val="1468C5"/>
                </a:solidFill>
                <a:latin typeface="Arial Unicode MS" panose="020B0604020202020204"/>
              </a:rPr>
              <a:t> gun</a:t>
            </a:r>
          </a:p>
        </p:txBody>
      </p:sp>
      <p:cxnSp>
        <p:nvCxnSpPr>
          <p:cNvPr id="15" name="直接箭头连接符 14">
            <a:extLst>
              <a:ext uri="{FF2B5EF4-FFF2-40B4-BE49-F238E27FC236}">
                <a16:creationId xmlns:a16="http://schemas.microsoft.com/office/drawing/2014/main" id="{E72781BE-D8C7-41F7-9992-2AD23D720950}"/>
              </a:ext>
            </a:extLst>
          </p:cNvPr>
          <p:cNvCxnSpPr>
            <a:cxnSpLocks/>
          </p:cNvCxnSpPr>
          <p:nvPr/>
        </p:nvCxnSpPr>
        <p:spPr>
          <a:xfrm>
            <a:off x="7129415" y="2355260"/>
            <a:ext cx="331458" cy="196211"/>
          </a:xfrm>
          <a:prstGeom prst="straightConnector1">
            <a:avLst/>
          </a:prstGeom>
          <a:ln w="38100">
            <a:solidFill>
              <a:srgbClr val="1468C5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直接箭头连接符 16">
            <a:extLst>
              <a:ext uri="{FF2B5EF4-FFF2-40B4-BE49-F238E27FC236}">
                <a16:creationId xmlns:a16="http://schemas.microsoft.com/office/drawing/2014/main" id="{AB2C0587-B011-4F6C-BC63-E7F8ABF224A0}"/>
              </a:ext>
            </a:extLst>
          </p:cNvPr>
          <p:cNvCxnSpPr>
            <a:cxnSpLocks/>
          </p:cNvCxnSpPr>
          <p:nvPr/>
        </p:nvCxnSpPr>
        <p:spPr>
          <a:xfrm flipV="1">
            <a:off x="2270953" y="4841302"/>
            <a:ext cx="0" cy="665570"/>
          </a:xfrm>
          <a:prstGeom prst="straightConnector1">
            <a:avLst/>
          </a:prstGeom>
          <a:ln w="38100">
            <a:solidFill>
              <a:srgbClr val="1468C5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直接箭头连接符 18">
            <a:extLst>
              <a:ext uri="{FF2B5EF4-FFF2-40B4-BE49-F238E27FC236}">
                <a16:creationId xmlns:a16="http://schemas.microsoft.com/office/drawing/2014/main" id="{327A9600-98E0-4D6C-B9B3-7BA803797378}"/>
              </a:ext>
            </a:extLst>
          </p:cNvPr>
          <p:cNvCxnSpPr>
            <a:cxnSpLocks/>
          </p:cNvCxnSpPr>
          <p:nvPr/>
        </p:nvCxnSpPr>
        <p:spPr>
          <a:xfrm flipV="1">
            <a:off x="10302669" y="4807091"/>
            <a:ext cx="0" cy="322471"/>
          </a:xfrm>
          <a:prstGeom prst="straightConnector1">
            <a:avLst/>
          </a:prstGeom>
          <a:ln w="38100">
            <a:solidFill>
              <a:srgbClr val="1468C5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テキスト ボックス 8">
            <a:extLst>
              <a:ext uri="{FF2B5EF4-FFF2-40B4-BE49-F238E27FC236}">
                <a16:creationId xmlns:a16="http://schemas.microsoft.com/office/drawing/2014/main" id="{B24ABD43-053D-4965-8353-6D7A6A357257}"/>
              </a:ext>
            </a:extLst>
          </p:cNvPr>
          <p:cNvSpPr txBox="1"/>
          <p:nvPr/>
        </p:nvSpPr>
        <p:spPr>
          <a:xfrm>
            <a:off x="4475433" y="4087471"/>
            <a:ext cx="281971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solidFill>
                  <a:srgbClr val="1468C5"/>
                </a:solidFill>
                <a:latin typeface="Arial Unicode MS" panose="020B0604020202020204"/>
              </a:rPr>
              <a:t>RF gun </a:t>
            </a:r>
            <a:r>
              <a:rPr lang="en-US" altLang="ja-JP" dirty="0">
                <a:solidFill>
                  <a:srgbClr val="1468C5"/>
                </a:solidFill>
                <a:latin typeface="Arial Unicode MS" panose="020B0604020202020204"/>
              </a:rPr>
              <a:t>(GR_AS)</a:t>
            </a:r>
            <a:r>
              <a:rPr lang="en-US" altLang="ja-JP" sz="1600" dirty="0">
                <a:solidFill>
                  <a:srgbClr val="1468C5"/>
                </a:solidFill>
                <a:latin typeface="Arial Unicode MS" panose="020B0604020202020204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600" dirty="0">
                <a:solidFill>
                  <a:srgbClr val="1468C5"/>
                </a:solidFill>
                <a:latin typeface="Arial Unicode MS" panose="020B0604020202020204"/>
              </a:rPr>
              <a:t>Backup for HER injection (Under studying)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F700F4D1-1465-4D38-84EB-E8BE98563BE0}"/>
              </a:ext>
            </a:extLst>
          </p:cNvPr>
          <p:cNvSpPr txBox="1"/>
          <p:nvPr/>
        </p:nvSpPr>
        <p:spPr>
          <a:xfrm>
            <a:off x="3000723" y="403142"/>
            <a:ext cx="61905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600" dirty="0">
                <a:solidFill>
                  <a:srgbClr val="1468C5"/>
                </a:solidFill>
                <a:latin typeface="Arial Unicode MS" panose="020B0604020202020204"/>
              </a:rPr>
              <a:t>Electron Source Part of Linac</a:t>
            </a:r>
          </a:p>
        </p:txBody>
      </p:sp>
      <p:cxnSp>
        <p:nvCxnSpPr>
          <p:cNvPr id="21" name="直接箭头连接符 20">
            <a:extLst>
              <a:ext uri="{FF2B5EF4-FFF2-40B4-BE49-F238E27FC236}">
                <a16:creationId xmlns:a16="http://schemas.microsoft.com/office/drawing/2014/main" id="{BFAA85FE-8D64-4DA3-A25A-46E0201408DC}"/>
              </a:ext>
            </a:extLst>
          </p:cNvPr>
          <p:cNvCxnSpPr>
            <a:cxnSpLocks/>
          </p:cNvCxnSpPr>
          <p:nvPr/>
        </p:nvCxnSpPr>
        <p:spPr>
          <a:xfrm flipH="1">
            <a:off x="6467168" y="4301410"/>
            <a:ext cx="364365" cy="0"/>
          </a:xfrm>
          <a:prstGeom prst="straightConnector1">
            <a:avLst/>
          </a:prstGeom>
          <a:ln w="38100">
            <a:solidFill>
              <a:srgbClr val="1468C5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矩形 19">
            <a:extLst>
              <a:ext uri="{FF2B5EF4-FFF2-40B4-BE49-F238E27FC236}">
                <a16:creationId xmlns:a16="http://schemas.microsoft.com/office/drawing/2014/main" id="{E8E6E2D3-29B6-404A-824A-46D6ED45795E}"/>
              </a:ext>
            </a:extLst>
          </p:cNvPr>
          <p:cNvSpPr/>
          <p:nvPr/>
        </p:nvSpPr>
        <p:spPr>
          <a:xfrm>
            <a:off x="11593773" y="6610295"/>
            <a:ext cx="59822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10-34</a:t>
            </a:r>
            <a:endParaRPr lang="zh-CN" altLang="en-US" sz="1050" i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B8766A85-28F7-4A85-8B8B-ADC2C20BD4DC}"/>
              </a:ext>
            </a:extLst>
          </p:cNvPr>
          <p:cNvSpPr/>
          <p:nvPr/>
        </p:nvSpPr>
        <p:spPr>
          <a:xfrm>
            <a:off x="-40257" y="6610167"/>
            <a:ext cx="421334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R. Zhang, the 120th B Factory Project Committee, 2021.</a:t>
            </a:r>
            <a:r>
              <a:rPr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10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116684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12">
            <a:extLst>
              <a:ext uri="{FF2B5EF4-FFF2-40B4-BE49-F238E27FC236}">
                <a16:creationId xmlns:a16="http://schemas.microsoft.com/office/drawing/2014/main" id="{EE65F752-218B-449B-8246-080F0C130FD6}"/>
              </a:ext>
            </a:extLst>
          </p:cNvPr>
          <p:cNvSpPr/>
          <p:nvPr/>
        </p:nvSpPr>
        <p:spPr>
          <a:xfrm>
            <a:off x="1295399" y="1928191"/>
            <a:ext cx="9601200" cy="3591339"/>
          </a:xfrm>
          <a:prstGeom prst="rect">
            <a:avLst/>
          </a:prstGeom>
          <a:solidFill>
            <a:schemeClr val="tx2">
              <a:lumMod val="20000"/>
              <a:lumOff val="80000"/>
              <a:alpha val="60000"/>
            </a:schemeClr>
          </a:solidFill>
          <a:ln w="9525" cap="flat" cmpd="sng" algn="ctr">
            <a:solidFill>
              <a:sysClr val="window" lastClr="FFFFFF">
                <a:lumMod val="50000"/>
                <a:alpha val="10000"/>
              </a:sysClr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aphicFrame>
        <p:nvGraphicFramePr>
          <p:cNvPr id="8" name="表 3">
            <a:extLst>
              <a:ext uri="{FF2B5EF4-FFF2-40B4-BE49-F238E27FC236}">
                <a16:creationId xmlns:a16="http://schemas.microsoft.com/office/drawing/2014/main" id="{CA465E5F-A494-4117-ACD1-B4EA666FEE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3879028"/>
              </p:ext>
            </p:extLst>
          </p:nvPr>
        </p:nvGraphicFramePr>
        <p:xfrm>
          <a:off x="2031999" y="2695021"/>
          <a:ext cx="8127999" cy="175260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rgbClr val="1C50A1"/>
                        </a:solidFill>
                        <a:latin typeface="Arial Unicode MS" panose="020B060402020202020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1C50A1"/>
                          </a:solidFill>
                          <a:latin typeface="Arial Unicode MS" panose="020B0604020202020204"/>
                        </a:rPr>
                        <a:t>Electron</a:t>
                      </a:r>
                    </a:p>
                    <a:p>
                      <a:pPr algn="ctr"/>
                      <a:r>
                        <a:rPr kumimoji="1" lang="en-US" altLang="ja-JP" dirty="0">
                          <a:solidFill>
                            <a:srgbClr val="1C50A1"/>
                          </a:solidFill>
                          <a:latin typeface="Arial Unicode MS" panose="020B0604020202020204"/>
                        </a:rPr>
                        <a:t>HER 7 GeV</a:t>
                      </a:r>
                      <a:endParaRPr kumimoji="1" lang="ja-JP" altLang="en-US" dirty="0">
                        <a:solidFill>
                          <a:srgbClr val="1C50A1"/>
                        </a:solidFill>
                        <a:latin typeface="Arial Unicode MS" panose="020B060402020202020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1C50A1"/>
                          </a:solidFill>
                          <a:latin typeface="Arial Unicode MS" panose="020B0604020202020204"/>
                        </a:rPr>
                        <a:t>Positron</a:t>
                      </a:r>
                    </a:p>
                    <a:p>
                      <a:pPr algn="ctr"/>
                      <a:r>
                        <a:rPr kumimoji="1" lang="en-US" altLang="ja-JP" dirty="0">
                          <a:solidFill>
                            <a:srgbClr val="1C50A1"/>
                          </a:solidFill>
                          <a:latin typeface="Arial Unicode MS" panose="020B0604020202020204"/>
                        </a:rPr>
                        <a:t>LER 4 GeV</a:t>
                      </a:r>
                      <a:endParaRPr kumimoji="1" lang="ja-JP" altLang="en-US" dirty="0">
                        <a:solidFill>
                          <a:srgbClr val="1C50A1"/>
                        </a:solidFill>
                        <a:latin typeface="Arial Unicode MS" panose="020B0604020202020204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1C50A1"/>
                          </a:solidFill>
                          <a:latin typeface="Arial Unicode MS" panose="020B0604020202020204"/>
                        </a:rPr>
                        <a:t>Normalized</a:t>
                      </a:r>
                      <a:r>
                        <a:rPr kumimoji="1" lang="en-US" altLang="ja-JP" b="1" baseline="0" dirty="0">
                          <a:solidFill>
                            <a:srgbClr val="1C50A1"/>
                          </a:solidFill>
                          <a:latin typeface="Arial Unicode MS" panose="020B0604020202020204"/>
                        </a:rPr>
                        <a:t> Emittance</a:t>
                      </a:r>
                      <a:endParaRPr kumimoji="1" lang="ja-JP" altLang="en-US" b="1" dirty="0">
                        <a:solidFill>
                          <a:srgbClr val="1C50A1"/>
                        </a:solidFill>
                        <a:latin typeface="Arial Unicode MS" panose="020B060402020202020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1C50A1"/>
                          </a:solidFill>
                          <a:latin typeface="Arial Unicode MS" panose="020B0604020202020204"/>
                        </a:rPr>
                        <a:t>40 / 20 [</a:t>
                      </a:r>
                      <a:r>
                        <a:rPr kumimoji="1" lang="el-GR" altLang="ja-JP" b="1" dirty="0">
                          <a:solidFill>
                            <a:srgbClr val="1C50A1"/>
                          </a:solidFill>
                          <a:latin typeface="Arial Unicode MS" panose="020B0604020202020204"/>
                        </a:rPr>
                        <a:t>μ</a:t>
                      </a:r>
                      <a:r>
                        <a:rPr kumimoji="1" lang="en-US" altLang="ja-JP" b="1" dirty="0">
                          <a:solidFill>
                            <a:srgbClr val="1C50A1"/>
                          </a:solidFill>
                          <a:latin typeface="Arial Unicode MS" panose="020B0604020202020204"/>
                        </a:rPr>
                        <a:t>m]</a:t>
                      </a:r>
                      <a:endParaRPr kumimoji="1" lang="ja-JP" altLang="en-US" b="1" dirty="0">
                        <a:solidFill>
                          <a:srgbClr val="1C50A1"/>
                        </a:solidFill>
                        <a:latin typeface="Arial Unicode MS" panose="020B060402020202020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solidFill>
                            <a:srgbClr val="1C50A1"/>
                          </a:solidFill>
                          <a:latin typeface="Arial Unicode MS" panose="020B0604020202020204"/>
                        </a:rPr>
                        <a:t>100 / 15 [</a:t>
                      </a:r>
                      <a:r>
                        <a:rPr kumimoji="1" lang="el-GR" altLang="ja-JP" b="1" dirty="0">
                          <a:solidFill>
                            <a:srgbClr val="1C50A1"/>
                          </a:solidFill>
                          <a:latin typeface="Arial Unicode MS" panose="020B0604020202020204"/>
                        </a:rPr>
                        <a:t>μ</a:t>
                      </a:r>
                      <a:r>
                        <a:rPr kumimoji="1" lang="en-US" altLang="ja-JP" b="1" dirty="0">
                          <a:solidFill>
                            <a:srgbClr val="1C50A1"/>
                          </a:solidFill>
                          <a:latin typeface="Arial Unicode MS" panose="020B0604020202020204"/>
                        </a:rPr>
                        <a:t>m]</a:t>
                      </a:r>
                      <a:endParaRPr kumimoji="1" lang="ja-JP" altLang="en-US" b="1" dirty="0">
                        <a:solidFill>
                          <a:srgbClr val="1C50A1"/>
                        </a:solidFill>
                        <a:latin typeface="Arial Unicode MS" panose="020B0604020202020204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1C50A1"/>
                          </a:solidFill>
                          <a:latin typeface="Arial Unicode MS" panose="020B0604020202020204"/>
                        </a:rPr>
                        <a:t>Energy Spread</a:t>
                      </a:r>
                      <a:endParaRPr kumimoji="1" lang="ja-JP" altLang="en-US" b="1" dirty="0">
                        <a:solidFill>
                          <a:srgbClr val="1C50A1"/>
                        </a:solidFill>
                        <a:latin typeface="Arial Unicode MS" panose="020B060402020202020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1C50A1"/>
                          </a:solidFill>
                          <a:latin typeface="Arial Unicode MS" panose="020B0604020202020204"/>
                        </a:rPr>
                        <a:t>0.07%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1C50A1"/>
                          </a:solidFill>
                          <a:latin typeface="Arial Unicode MS" panose="020B0604020202020204"/>
                        </a:rPr>
                        <a:t>0.16%</a:t>
                      </a:r>
                      <a:endParaRPr kumimoji="1" lang="ja-JP" altLang="en-US" b="1" dirty="0">
                        <a:solidFill>
                          <a:srgbClr val="1C50A1"/>
                        </a:solidFill>
                        <a:latin typeface="Arial Unicode MS" panose="020B0604020202020204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1C50A1"/>
                          </a:solidFill>
                          <a:latin typeface="Arial Unicode MS" panose="020B0604020202020204"/>
                        </a:rPr>
                        <a:t>Bunch Charge</a:t>
                      </a:r>
                      <a:endParaRPr kumimoji="1" lang="ja-JP" altLang="en-US" b="1" dirty="0">
                        <a:solidFill>
                          <a:srgbClr val="1C50A1"/>
                        </a:solidFill>
                        <a:latin typeface="Arial Unicode MS" panose="020B060402020202020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1C50A1"/>
                          </a:solidFill>
                          <a:latin typeface="Arial Unicode MS" panose="020B0604020202020204"/>
                        </a:rPr>
                        <a:t>4.0</a:t>
                      </a:r>
                      <a:r>
                        <a:rPr kumimoji="1" lang="en-US" altLang="ja-JP" b="1" baseline="0" dirty="0">
                          <a:solidFill>
                            <a:srgbClr val="1C50A1"/>
                          </a:solidFill>
                          <a:latin typeface="Arial Unicode MS" panose="020B0604020202020204"/>
                        </a:rPr>
                        <a:t> nC</a:t>
                      </a:r>
                      <a:endParaRPr kumimoji="1" lang="ja-JP" altLang="en-US" b="1" dirty="0">
                        <a:solidFill>
                          <a:srgbClr val="1C50A1"/>
                        </a:solidFill>
                        <a:latin typeface="Arial Unicode MS" panose="020B060402020202020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1C50A1"/>
                          </a:solidFill>
                          <a:latin typeface="Arial Unicode MS" panose="020B0604020202020204"/>
                        </a:rPr>
                        <a:t>4.0 nC</a:t>
                      </a:r>
                      <a:endParaRPr kumimoji="1" lang="ja-JP" altLang="en-US" b="1" dirty="0">
                        <a:solidFill>
                          <a:srgbClr val="1C50A1"/>
                        </a:solidFill>
                        <a:latin typeface="Arial Unicode MS" panose="020B0604020202020204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761BD46D-DCA3-41E9-B21A-389AC0FAB04A}"/>
              </a:ext>
            </a:extLst>
          </p:cNvPr>
          <p:cNvSpPr txBox="1"/>
          <p:nvPr/>
        </p:nvSpPr>
        <p:spPr>
          <a:xfrm>
            <a:off x="3282552" y="2021820"/>
            <a:ext cx="562689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600" dirty="0">
                <a:solidFill>
                  <a:srgbClr val="1C50A1"/>
                </a:solidFill>
                <a:latin typeface="Arial Unicode MS" panose="020B0604020202020204"/>
              </a:rPr>
              <a:t>SuperKEKB Requirements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3A41BA04-11CE-4448-B999-7971D11A3C57}"/>
              </a:ext>
            </a:extLst>
          </p:cNvPr>
          <p:cNvSpPr txBox="1"/>
          <p:nvPr/>
        </p:nvSpPr>
        <p:spPr>
          <a:xfrm>
            <a:off x="2742750" y="4632211"/>
            <a:ext cx="670649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1C50A1"/>
                </a:solidFill>
                <a:latin typeface="Arial Unicode MS" panose="020B0604020202020204"/>
              </a:rPr>
              <a:t>A stable electron beam with high charge and low emittance is essential for SuperKEKB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4717A3E5-8005-42AB-953B-7E6C41C7B612}"/>
              </a:ext>
            </a:extLst>
          </p:cNvPr>
          <p:cNvSpPr/>
          <p:nvPr/>
        </p:nvSpPr>
        <p:spPr>
          <a:xfrm>
            <a:off x="11593773" y="6610295"/>
            <a:ext cx="59822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11-34</a:t>
            </a:r>
            <a:endParaRPr lang="zh-CN" altLang="en-US" sz="1050" i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035788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0000"/>
            <a:lum bright="70000" contrast="-7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id="{D1D4CDF5-E0EA-4DE5-8591-ED8FBF141060}"/>
              </a:ext>
            </a:extLst>
          </p:cNvPr>
          <p:cNvSpPr/>
          <p:nvPr/>
        </p:nvSpPr>
        <p:spPr>
          <a:xfrm flipV="1">
            <a:off x="3703085" y="1278671"/>
            <a:ext cx="4785828" cy="45719"/>
          </a:xfrm>
          <a:prstGeom prst="rect">
            <a:avLst/>
          </a:prstGeom>
          <a:solidFill>
            <a:srgbClr val="1468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F8EF40FD-5884-428F-848C-DE0C0D8A0134}"/>
              </a:ext>
            </a:extLst>
          </p:cNvPr>
          <p:cNvSpPr txBox="1"/>
          <p:nvPr/>
        </p:nvSpPr>
        <p:spPr>
          <a:xfrm>
            <a:off x="3862561" y="559453"/>
            <a:ext cx="446687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600" dirty="0">
                <a:solidFill>
                  <a:srgbClr val="1468C5"/>
                </a:solidFill>
                <a:latin typeface="Arial Unicode MS" panose="020B0604020202020204"/>
              </a:rPr>
              <a:t>SuperKEKB RF Gun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C479C5B9-75C6-444D-9A77-42E05BD18CDB}"/>
              </a:ext>
            </a:extLst>
          </p:cNvPr>
          <p:cNvSpPr/>
          <p:nvPr/>
        </p:nvSpPr>
        <p:spPr>
          <a:xfrm>
            <a:off x="11593773" y="6610295"/>
            <a:ext cx="59822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12-34</a:t>
            </a:r>
            <a:endParaRPr lang="zh-CN" altLang="en-US" sz="1050" i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239E1CAC-CAD7-4DAF-8EC4-4D09410A22F2}"/>
              </a:ext>
            </a:extLst>
          </p:cNvPr>
          <p:cNvSpPr/>
          <p:nvPr/>
        </p:nvSpPr>
        <p:spPr>
          <a:xfrm>
            <a:off x="940913" y="1685032"/>
            <a:ext cx="4785826" cy="3523071"/>
          </a:xfrm>
          <a:prstGeom prst="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  <a:ln w="9525" cap="flat" cmpd="sng" algn="ctr">
            <a:solidFill>
              <a:sysClr val="window" lastClr="FFFFFF">
                <a:lumMod val="50000"/>
                <a:alpha val="1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8711FD2B-5AEA-4E48-95D9-107CF4BC18FD}"/>
              </a:ext>
            </a:extLst>
          </p:cNvPr>
          <p:cNvSpPr/>
          <p:nvPr/>
        </p:nvSpPr>
        <p:spPr>
          <a:xfrm>
            <a:off x="10527" y="6604758"/>
            <a:ext cx="5029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R. Zhang, the 23rd KEKB Accelerator Review Committee, 2019.07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BD891E7-5A2F-4055-92E7-AAD2F051845C}"/>
              </a:ext>
            </a:extLst>
          </p:cNvPr>
          <p:cNvSpPr/>
          <p:nvPr/>
        </p:nvSpPr>
        <p:spPr>
          <a:xfrm>
            <a:off x="6465261" y="1696292"/>
            <a:ext cx="4785826" cy="3511812"/>
          </a:xfrm>
          <a:prstGeom prst="rect">
            <a:avLst/>
          </a:prstGeom>
          <a:solidFill>
            <a:schemeClr val="accent6">
              <a:lumMod val="20000"/>
              <a:lumOff val="80000"/>
              <a:alpha val="60000"/>
            </a:schemeClr>
          </a:solidFill>
          <a:ln w="9525" cap="flat" cmpd="sng" algn="ctr">
            <a:solidFill>
              <a:sysClr val="window" lastClr="FFFFFF">
                <a:lumMod val="50000"/>
                <a:alpha val="1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 Light" panose="020F03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90101C77-7789-4F24-ACA2-65EF98371D50}"/>
              </a:ext>
            </a:extLst>
          </p:cNvPr>
          <p:cNvSpPr txBox="1"/>
          <p:nvPr/>
        </p:nvSpPr>
        <p:spPr>
          <a:xfrm>
            <a:off x="1140864" y="1760777"/>
            <a:ext cx="4585875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等线" panose="02010600030101010101" pitchFamily="2" charset="-122"/>
                <a:cs typeface="+mn-cs"/>
              </a:rPr>
              <a:t>Requirements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100" i="0" u="none" strike="noStrike" kern="1200" cap="none" spc="0" normalizeH="0" baseline="0" noProof="0" dirty="0">
              <a:ln>
                <a:noFill/>
              </a:ln>
              <a:solidFill>
                <a:srgbClr val="1468C5"/>
              </a:solidFill>
              <a:effectLst/>
              <a:uLnTx/>
              <a:uFillTx/>
              <a:latin typeface="Arial Unicode MS" panose="020B0604020202020204"/>
              <a:ea typeface="等线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等线" panose="02010600030101010101" pitchFamily="2" charset="-122"/>
                <a:cs typeface="+mn-cs"/>
              </a:rPr>
              <a:t>4 nC electron charge generation capability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1468C5"/>
              </a:solidFill>
              <a:effectLst/>
              <a:uLnTx/>
              <a:uFillTx/>
              <a:latin typeface="Arial Unicode MS" panose="020B0604020202020204"/>
              <a:ea typeface="等线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等线" panose="02010600030101010101" pitchFamily="2" charset="-122"/>
                <a:cs typeface="+mn-cs"/>
              </a:rPr>
              <a:t>10 </a:t>
            </a:r>
            <a:r>
              <a:rPr kumimoji="0" lang="el-GR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等线" panose="02010600030101010101" pitchFamily="2" charset="-122"/>
                <a:cs typeface="+mn-cs"/>
              </a:rPr>
              <a:t>μ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等线" panose="02010600030101010101" pitchFamily="2" charset="-122"/>
                <a:cs typeface="+mn-cs"/>
              </a:rPr>
              <a:t>m emittance preservation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altLang="zh-CN" sz="1600" dirty="0">
              <a:solidFill>
                <a:srgbClr val="1468C5"/>
              </a:solidFill>
              <a:latin typeface="Arial Unicode MS" panose="020B0604020202020204"/>
              <a:ea typeface="等线" panose="02010600030101010101" pitchFamily="2" charset="-12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1468C5"/>
              </a:solidFill>
              <a:effectLst/>
              <a:uLnTx/>
              <a:uFillTx/>
              <a:latin typeface="Arial Unicode MS" panose="020B0604020202020204"/>
              <a:ea typeface="等线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1468C5"/>
              </a:solidFill>
              <a:effectLst/>
              <a:uLnTx/>
              <a:uFillTx/>
              <a:latin typeface="Arial Unicode MS" panose="020B0604020202020204"/>
              <a:ea typeface="等线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等线" panose="02010600030101010101" pitchFamily="2" charset="-122"/>
                <a:cs typeface="+mn-cs"/>
              </a:rPr>
              <a:t>Long term continuous operation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1468C5"/>
              </a:solidFill>
              <a:effectLst/>
              <a:uLnTx/>
              <a:uFillTx/>
              <a:latin typeface="Arial Unicode MS" panose="020B0604020202020204"/>
              <a:ea typeface="等线" panose="02010600030101010101" pitchFamily="2" charset="-122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1468C5"/>
              </a:solidFill>
              <a:effectLst/>
              <a:uLnTx/>
              <a:uFillTx/>
              <a:latin typeface="Arial Unicode MS" panose="020B060402020202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0DFF48FD-23DA-4599-AD24-E9743CACAB4A}"/>
              </a:ext>
            </a:extLst>
          </p:cNvPr>
          <p:cNvSpPr txBox="1"/>
          <p:nvPr/>
        </p:nvSpPr>
        <p:spPr>
          <a:xfrm>
            <a:off x="6665212" y="1760777"/>
            <a:ext cx="4585875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等线" panose="02010600030101010101" pitchFamily="2" charset="-122"/>
                <a:cs typeface="+mn-cs"/>
              </a:rPr>
              <a:t>4 </a:t>
            </a:r>
            <a:r>
              <a:rPr kumimoji="0" lang="en-US" altLang="zh-CN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等线" panose="02010600030101010101" pitchFamily="2" charset="-122"/>
                <a:cs typeface="+mn-cs"/>
              </a:rPr>
              <a:t>nC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等线" panose="02010600030101010101" pitchFamily="2" charset="-122"/>
                <a:cs typeface="+mn-cs"/>
              </a:rPr>
              <a:t> Beam Operation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100" b="1" i="0" u="none" strike="noStrike" kern="1200" cap="none" spc="0" normalizeH="0" baseline="0" noProof="0" dirty="0">
              <a:ln>
                <a:noFill/>
              </a:ln>
              <a:solidFill>
                <a:srgbClr val="1468C5"/>
              </a:solidFill>
              <a:effectLst/>
              <a:uLnTx/>
              <a:uFillTx/>
              <a:latin typeface="Arial Unicode MS" panose="020B0604020202020204"/>
              <a:ea typeface="等线" panose="02010600030101010101" pitchFamily="2" charset="-122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等线" panose="02010600030101010101" pitchFamily="2" charset="-122"/>
                <a:cs typeface="+mn-cs"/>
              </a:rPr>
              <a:t>Less space charge effect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等线" panose="02010600030101010101" pitchFamily="2" charset="-122"/>
                <a:cs typeface="+mn-cs"/>
              </a:rPr>
              <a:t>Longer pulse: </a:t>
            </a:r>
            <a:r>
              <a:rPr kumimoji="0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等线" panose="02010600030101010101" pitchFamily="2" charset="-122"/>
                <a:cs typeface="+mn-cs"/>
              </a:rPr>
              <a:t>1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等线" panose="02010600030101010101" pitchFamily="2" charset="-122"/>
                <a:cs typeface="+mn-cs"/>
              </a:rPr>
              <a:t>0 - 20 </a:t>
            </a:r>
            <a:r>
              <a:rPr kumimoji="0" lang="en-US" altLang="zh-CN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等线" panose="02010600030101010101" pitchFamily="2" charset="-122"/>
                <a:cs typeface="+mn-cs"/>
              </a:rPr>
              <a:t>ps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1468C5"/>
              </a:solidFill>
              <a:effectLst/>
              <a:uLnTx/>
              <a:uFillTx/>
              <a:latin typeface="Arial Unicode MS" panose="020B0604020202020204"/>
              <a:ea typeface="等线" panose="02010600030101010101" pitchFamily="2" charset="-122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1468C5"/>
              </a:solidFill>
              <a:effectLst/>
              <a:uLnTx/>
              <a:uFillTx/>
              <a:latin typeface="Arial Unicode MS" panose="020B0604020202020204"/>
              <a:ea typeface="等线" panose="02010600030101010101" pitchFamily="2" charset="-122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等线" panose="02010600030101010101" pitchFamily="2" charset="-122"/>
                <a:cs typeface="+mn-cs"/>
              </a:rPr>
              <a:t>Essential strong focusing field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等线" panose="02010600030101010101" pitchFamily="2" charset="-122"/>
                <a:cs typeface="+mn-cs"/>
              </a:rPr>
              <a:t>Preserves the low emittance from the RF gun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1468C5"/>
              </a:solidFill>
              <a:effectLst/>
              <a:uLnTx/>
              <a:uFillTx/>
              <a:latin typeface="Arial Unicode MS" panose="020B0604020202020204"/>
              <a:ea typeface="等线" panose="02010600030101010101" pitchFamily="2" charset="-122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等线" panose="02010600030101010101" pitchFamily="2" charset="-122"/>
                <a:cs typeface="+mn-cs"/>
              </a:rPr>
              <a:t>Stable long-time operation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等线" panose="02010600030101010101" pitchFamily="2" charset="-122"/>
                <a:cs typeface="+mn-cs"/>
              </a:rPr>
              <a:t>Lower electric field: &lt; 100 MV/m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589CDC69-5081-413E-AD51-837EC75AC7BC}"/>
              </a:ext>
            </a:extLst>
          </p:cNvPr>
          <p:cNvSpPr/>
          <p:nvPr/>
        </p:nvSpPr>
        <p:spPr>
          <a:xfrm>
            <a:off x="933966" y="5387629"/>
            <a:ext cx="10310174" cy="747508"/>
          </a:xfrm>
          <a:prstGeom prst="rect">
            <a:avLst/>
          </a:prstGeom>
          <a:solidFill>
            <a:schemeClr val="accent5">
              <a:lumMod val="20000"/>
              <a:lumOff val="80000"/>
              <a:alpha val="60000"/>
            </a:schemeClr>
          </a:solidFill>
          <a:ln w="9525" cap="flat" cmpd="sng" algn="ctr">
            <a:solidFill>
              <a:sysClr val="window" lastClr="FFFFFF">
                <a:lumMod val="50000"/>
                <a:alpha val="1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6B5BF210-2376-491B-864C-7B735B68F729}"/>
              </a:ext>
            </a:extLst>
          </p:cNvPr>
          <p:cNvSpPr txBox="1"/>
          <p:nvPr/>
        </p:nvSpPr>
        <p:spPr>
          <a:xfrm>
            <a:off x="1873674" y="5530550"/>
            <a:ext cx="84446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等线" panose="02010600030101010101" pitchFamily="2" charset="-122"/>
                <a:cs typeface="+mn-cs"/>
              </a:rPr>
              <a:t>Side coupler or cut disk </a:t>
            </a:r>
            <a:r>
              <a:rPr kumimoji="0" lang="en-US" altLang="zh-CN" sz="2400" b="1" noProof="0" dirty="0">
                <a:solidFill>
                  <a:srgbClr val="1468C5"/>
                </a:solidFill>
                <a:latin typeface="Arial Unicode MS" panose="020B0604020202020204"/>
                <a:ea typeface="等线" panose="02010600030101010101" pitchFamily="2" charset="-122"/>
              </a:rPr>
              <a:t>gun </a:t>
            </a:r>
            <a:r>
              <a:rPr kumimoji="0" lang="en-US" altLang="zh-CN" sz="2400" b="1" dirty="0">
                <a:solidFill>
                  <a:srgbClr val="1468C5"/>
                </a:solidFill>
                <a:latin typeface="Arial Unicode MS" panose="020B0604020202020204"/>
                <a:ea typeface="等线" panose="02010600030101010101" pitchFamily="2" charset="-122"/>
              </a:rPr>
              <a:t>cavity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等线" panose="02010600030101010101" pitchFamily="2" charset="-122"/>
                <a:cs typeface="+mn-cs"/>
              </a:rPr>
              <a:t>structure is preferred </a:t>
            </a:r>
          </a:p>
        </p:txBody>
      </p:sp>
    </p:spTree>
    <p:extLst>
      <p:ext uri="{BB962C8B-B14F-4D97-AF65-F5344CB8AC3E}">
        <p14:creationId xmlns:p14="http://schemas.microsoft.com/office/powerpoint/2010/main" val="107561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0000"/>
            <a:lum bright="70000" contrast="-7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>
            <a:extLst>
              <a:ext uri="{FF2B5EF4-FFF2-40B4-BE49-F238E27FC236}">
                <a16:creationId xmlns:a16="http://schemas.microsoft.com/office/drawing/2014/main" id="{8B03C36B-91C4-4E90-99C9-CAD7EA4A4906}"/>
              </a:ext>
            </a:extLst>
          </p:cNvPr>
          <p:cNvSpPr txBox="1"/>
          <p:nvPr/>
        </p:nvSpPr>
        <p:spPr>
          <a:xfrm>
            <a:off x="2169991" y="656430"/>
            <a:ext cx="7852018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02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i="0" u="none" strike="noStrike" kern="1200" cap="none" spc="-100" normalizeH="0" baseline="0" noProof="0" dirty="0">
                <a:ln w="3175"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cs typeface="Segoe UI" pitchFamily="34" charset="0"/>
              </a:rPr>
              <a:t>S-band RF Gun System for SuperKEKB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7317809F-6938-4F1B-8589-6438738324D8}"/>
              </a:ext>
            </a:extLst>
          </p:cNvPr>
          <p:cNvSpPr/>
          <p:nvPr/>
        </p:nvSpPr>
        <p:spPr>
          <a:xfrm flipV="1">
            <a:off x="2091996" y="1274882"/>
            <a:ext cx="8008007" cy="45719"/>
          </a:xfrm>
          <a:prstGeom prst="rect">
            <a:avLst/>
          </a:prstGeom>
          <a:solidFill>
            <a:srgbClr val="1468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012138B0-992A-4ED8-B6E9-8EAD63B09717}"/>
              </a:ext>
            </a:extLst>
          </p:cNvPr>
          <p:cNvSpPr/>
          <p:nvPr/>
        </p:nvSpPr>
        <p:spPr>
          <a:xfrm>
            <a:off x="1074655" y="1604766"/>
            <a:ext cx="10058401" cy="1232702"/>
          </a:xfrm>
          <a:prstGeom prst="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  <a:ln w="9525" cap="flat" cmpd="sng" algn="ctr">
            <a:solidFill>
              <a:sysClr val="window" lastClr="FFFFFF">
                <a:lumMod val="50000"/>
                <a:alpha val="1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1C871E3B-ED8D-45D5-B54E-B7236B763AE3}"/>
              </a:ext>
            </a:extLst>
          </p:cNvPr>
          <p:cNvSpPr/>
          <p:nvPr/>
        </p:nvSpPr>
        <p:spPr>
          <a:xfrm>
            <a:off x="1066798" y="3072889"/>
            <a:ext cx="10058401" cy="1138310"/>
          </a:xfrm>
          <a:prstGeom prst="rect">
            <a:avLst/>
          </a:prstGeom>
          <a:solidFill>
            <a:schemeClr val="accent6">
              <a:lumMod val="20000"/>
              <a:lumOff val="80000"/>
              <a:alpha val="60000"/>
            </a:schemeClr>
          </a:solidFill>
          <a:ln w="9525" cap="flat" cmpd="sng" algn="ctr">
            <a:solidFill>
              <a:sysClr val="window" lastClr="FFFFFF">
                <a:lumMod val="50000"/>
                <a:alpha val="1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 Light" panose="020F03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B8783D92-E825-44F9-8CC1-66600061F74F}"/>
              </a:ext>
            </a:extLst>
          </p:cNvPr>
          <p:cNvSpPr/>
          <p:nvPr/>
        </p:nvSpPr>
        <p:spPr>
          <a:xfrm>
            <a:off x="1066798" y="4441805"/>
            <a:ext cx="10050544" cy="1757772"/>
          </a:xfrm>
          <a:prstGeom prst="rect">
            <a:avLst/>
          </a:prstGeom>
          <a:solidFill>
            <a:schemeClr val="accent5">
              <a:lumMod val="20000"/>
              <a:lumOff val="80000"/>
              <a:alpha val="60000"/>
            </a:schemeClr>
          </a:solidFill>
          <a:ln w="9525" cap="flat" cmpd="sng" algn="ctr">
            <a:solidFill>
              <a:sysClr val="window" lastClr="FFFFFF">
                <a:lumMod val="50000"/>
                <a:alpha val="1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7" name="文本框 6">
            <a:extLst>
              <a:ext uri="{FF2B5EF4-FFF2-40B4-BE49-F238E27FC236}">
                <a16:creationId xmlns:a16="http://schemas.microsoft.com/office/drawing/2014/main" id="{925E4A9A-D1B2-4BBE-AA0D-BD916BC0715F}"/>
              </a:ext>
            </a:extLst>
          </p:cNvPr>
          <p:cNvSpPr txBox="1"/>
          <p:nvPr/>
        </p:nvSpPr>
        <p:spPr>
          <a:xfrm>
            <a:off x="989814" y="1602144"/>
            <a:ext cx="100584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等线" panose="02010600030101010101" pitchFamily="2" charset="-122"/>
              </a:rPr>
              <a:t>RF gun cavity</a:t>
            </a:r>
            <a:r>
              <a:rPr kumimoji="0" lang="en-US" altLang="zh-CN" sz="2400" dirty="0">
                <a:solidFill>
                  <a:srgbClr val="1468C5"/>
                </a:solidFill>
                <a:latin typeface="Arial Unicode MS" panose="020B0604020202020204"/>
                <a:ea typeface="等线" panose="02010600030101010101" pitchFamily="2" charset="-122"/>
              </a:rPr>
              <a:t>: strong focusing electric field &amp; high acceleration efficiency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1468C5"/>
              </a:solidFill>
              <a:effectLst/>
              <a:uLnTx/>
              <a:uFillTx/>
              <a:latin typeface="Arial Unicode MS" panose="020B0604020202020204"/>
              <a:ea typeface="等线" panose="02010600030101010101" pitchFamily="2" charset="-122"/>
            </a:endParaRPr>
          </a:p>
        </p:txBody>
      </p:sp>
      <p:sp>
        <p:nvSpPr>
          <p:cNvPr id="18" name="矩形 7">
            <a:extLst>
              <a:ext uri="{FF2B5EF4-FFF2-40B4-BE49-F238E27FC236}">
                <a16:creationId xmlns:a16="http://schemas.microsoft.com/office/drawing/2014/main" id="{B215833F-2F5D-4829-86E9-7ECCF9AE95FB}"/>
              </a:ext>
            </a:extLst>
          </p:cNvPr>
          <p:cNvSpPr/>
          <p:nvPr/>
        </p:nvSpPr>
        <p:spPr>
          <a:xfrm>
            <a:off x="1074655" y="2070804"/>
            <a:ext cx="91980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68C5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000" dirty="0">
                <a:solidFill>
                  <a:srgbClr val="1468C5"/>
                </a:solidFill>
                <a:latin typeface="Arial Unicode MS" panose="020B0604020202020204"/>
                <a:ea typeface="等线 Light" panose="02010600030101010101" pitchFamily="2" charset="-122"/>
              </a:rPr>
              <a:t>Quasi travelling wave side coupler (QTWSC): A1 primary RF gun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68C5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00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等线 Light" panose="02010600030101010101" pitchFamily="2" charset="-122"/>
              </a:rPr>
              <a:t>Cut disk </a:t>
            </a:r>
            <a:r>
              <a:rPr kumimoji="0" lang="en-US" altLang="zh-CN" sz="2000" dirty="0">
                <a:solidFill>
                  <a:srgbClr val="1468C5"/>
                </a:solidFill>
                <a:latin typeface="Arial Unicode MS" panose="020B0604020202020204"/>
                <a:ea typeface="等线 Light" panose="02010600030101010101" pitchFamily="2" charset="-122"/>
              </a:rPr>
              <a:t>travelling wave structure (CDTWS): A1 secondary RF gun</a:t>
            </a:r>
            <a:endParaRPr kumimoji="0" lang="en-US" altLang="zh-CN" sz="2000" i="0" u="none" strike="noStrike" kern="1200" cap="none" spc="0" normalizeH="0" baseline="0" noProof="0" dirty="0">
              <a:ln>
                <a:noFill/>
              </a:ln>
              <a:solidFill>
                <a:srgbClr val="1468C5"/>
              </a:solidFill>
              <a:effectLst/>
              <a:uLnTx/>
              <a:uFillTx/>
              <a:latin typeface="Arial Unicode MS" panose="020B0604020202020204"/>
              <a:ea typeface="等线 Light" panose="02010600030101010101" pitchFamily="2" charset="-122"/>
            </a:endParaRPr>
          </a:p>
        </p:txBody>
      </p:sp>
      <p:sp>
        <p:nvSpPr>
          <p:cNvPr id="19" name="文本框 6">
            <a:extLst>
              <a:ext uri="{FF2B5EF4-FFF2-40B4-BE49-F238E27FC236}">
                <a16:creationId xmlns:a16="http://schemas.microsoft.com/office/drawing/2014/main" id="{91A20467-C836-4A29-B8F0-5F1C77EBD8D5}"/>
              </a:ext>
            </a:extLst>
          </p:cNvPr>
          <p:cNvSpPr txBox="1"/>
          <p:nvPr/>
        </p:nvSpPr>
        <p:spPr>
          <a:xfrm>
            <a:off x="1066798" y="3071288"/>
            <a:ext cx="88170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等线" panose="02010600030101010101" pitchFamily="2" charset="-122"/>
              </a:rPr>
              <a:t>Photocathode: long lifetime &amp; comparable high QE</a:t>
            </a:r>
          </a:p>
        </p:txBody>
      </p:sp>
      <p:sp>
        <p:nvSpPr>
          <p:cNvPr id="20" name="矩形 7">
            <a:extLst>
              <a:ext uri="{FF2B5EF4-FFF2-40B4-BE49-F238E27FC236}">
                <a16:creationId xmlns:a16="http://schemas.microsoft.com/office/drawing/2014/main" id="{D9ED2F3B-AEF0-4C4D-B56A-12671856B7F4}"/>
              </a:ext>
            </a:extLst>
          </p:cNvPr>
          <p:cNvSpPr/>
          <p:nvPr/>
        </p:nvSpPr>
        <p:spPr>
          <a:xfrm>
            <a:off x="1066798" y="3503312"/>
            <a:ext cx="928864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68C5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00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等线 Light" panose="02010600030101010101" pitchFamily="2" charset="-122"/>
              </a:rPr>
              <a:t>Medium QE with long lifetime: 10</a:t>
            </a:r>
            <a:r>
              <a:rPr kumimoji="0" lang="en-US" altLang="zh-CN" sz="2000" i="0" u="none" strike="noStrike" kern="1200" cap="none" spc="0" normalizeH="0" baseline="3000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等线 Light" panose="02010600030101010101" pitchFamily="2" charset="-122"/>
              </a:rPr>
              <a:t>-4 </a:t>
            </a:r>
            <a:r>
              <a:rPr kumimoji="0" lang="en-US" altLang="zh-CN" sz="200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等线 Light" panose="02010600030101010101" pitchFamily="2" charset="-122"/>
              </a:rPr>
              <a:t>- 10</a:t>
            </a:r>
            <a:r>
              <a:rPr kumimoji="0" lang="en-US" altLang="zh-CN" sz="2000" i="0" u="none" strike="noStrike" kern="1200" cap="none" spc="0" normalizeH="0" baseline="3000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等线 Light" panose="02010600030101010101" pitchFamily="2" charset="-122"/>
              </a:rPr>
              <a:t>-3</a:t>
            </a:r>
            <a:r>
              <a:rPr kumimoji="0" lang="en-US" altLang="zh-CN" sz="200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等线 Light" panose="02010600030101010101" pitchFamily="2" charset="-122"/>
              </a:rPr>
              <a:t> @266nm &gt; 1 year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68C5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00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等线 Light" panose="02010600030101010101" pitchFamily="2" charset="-122"/>
              </a:rPr>
              <a:t>Metal composite: </a:t>
            </a:r>
            <a:r>
              <a:rPr kumimoji="0" lang="en-US" altLang="zh-CN" sz="2000" i="0" u="none" strike="noStrike" kern="1200" cap="none" spc="0" normalizeH="0" baseline="0" noProof="0" dirty="0" err="1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等线 Light" panose="02010600030101010101" pitchFamily="2" charset="-122"/>
              </a:rPr>
              <a:t>Ir</a:t>
            </a:r>
            <a:r>
              <a:rPr kumimoji="0" lang="en-US" altLang="ja-JP" sz="2000" baseline="-25000" dirty="0">
                <a:solidFill>
                  <a:srgbClr val="1468C5"/>
                </a:solidFill>
                <a:latin typeface="Arial Unicode MS" panose="020B0604020202020204"/>
                <a:ea typeface="等线 Light" panose="02010600030101010101" pitchFamily="2" charset="-122"/>
              </a:rPr>
              <a:t>2</a:t>
            </a:r>
            <a:r>
              <a:rPr kumimoji="0" lang="en-US" altLang="zh-CN" sz="200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等线 Light" panose="02010600030101010101" pitchFamily="2" charset="-122"/>
              </a:rPr>
              <a:t>Ce or </a:t>
            </a:r>
            <a:r>
              <a:rPr kumimoji="0" lang="en-US" altLang="zh-CN" sz="2000" i="0" u="none" strike="noStrike" kern="1200" cap="none" spc="0" normalizeH="0" baseline="0" noProof="0" dirty="0" err="1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等线 Light" panose="02010600030101010101" pitchFamily="2" charset="-122"/>
              </a:rPr>
              <a:t>Ir</a:t>
            </a:r>
            <a:r>
              <a:rPr kumimoji="0" lang="en-US" altLang="ja-JP" sz="2000" baseline="-25000" dirty="0">
                <a:solidFill>
                  <a:srgbClr val="1468C5"/>
                </a:solidFill>
                <a:latin typeface="Arial Unicode MS" panose="020B0604020202020204"/>
                <a:ea typeface="等线 Light" panose="02010600030101010101" pitchFamily="2" charset="-122"/>
              </a:rPr>
              <a:t>7</a:t>
            </a:r>
            <a:r>
              <a:rPr kumimoji="0" lang="en-US" altLang="zh-CN" sz="200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等线 Light" panose="02010600030101010101" pitchFamily="2" charset="-122"/>
              </a:rPr>
              <a:t>Ce</a:t>
            </a:r>
            <a:r>
              <a:rPr kumimoji="0" lang="en-US" altLang="zh-CN" sz="2000" i="0" u="none" strike="noStrike" kern="1200" cap="none" spc="0" normalizeH="0" baseline="-2500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等线 Light" panose="02010600030101010101" pitchFamily="2" charset="-122"/>
              </a:rPr>
              <a:t>2</a:t>
            </a:r>
          </a:p>
        </p:txBody>
      </p:sp>
      <p:sp>
        <p:nvSpPr>
          <p:cNvPr id="21" name="文本框 6">
            <a:extLst>
              <a:ext uri="{FF2B5EF4-FFF2-40B4-BE49-F238E27FC236}">
                <a16:creationId xmlns:a16="http://schemas.microsoft.com/office/drawing/2014/main" id="{D7ECE3C9-3C61-4549-8AC7-DD55166561BB}"/>
              </a:ext>
            </a:extLst>
          </p:cNvPr>
          <p:cNvSpPr txBox="1"/>
          <p:nvPr/>
        </p:nvSpPr>
        <p:spPr>
          <a:xfrm>
            <a:off x="1124071" y="4448323"/>
            <a:ext cx="91486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等线" panose="02010600030101010101" pitchFamily="2" charset="-122"/>
              </a:rPr>
              <a:t>Laser: simple, stable, spatial &amp; temporal reshaping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1468C5"/>
              </a:solidFill>
              <a:effectLst/>
              <a:uLnTx/>
              <a:uFillTx/>
              <a:latin typeface="Arial Unicode MS" panose="020B0604020202020204"/>
              <a:ea typeface="等线" panose="02010600030101010101" pitchFamily="2" charset="-122"/>
            </a:endParaRPr>
          </a:p>
        </p:txBody>
      </p:sp>
      <p:sp>
        <p:nvSpPr>
          <p:cNvPr id="22" name="矩形 7">
            <a:extLst>
              <a:ext uri="{FF2B5EF4-FFF2-40B4-BE49-F238E27FC236}">
                <a16:creationId xmlns:a16="http://schemas.microsoft.com/office/drawing/2014/main" id="{0D325C61-F631-4EB9-A816-42D259E207A2}"/>
              </a:ext>
            </a:extLst>
          </p:cNvPr>
          <p:cNvSpPr/>
          <p:nvPr/>
        </p:nvSpPr>
        <p:spPr>
          <a:xfrm>
            <a:off x="1082510" y="4876137"/>
            <a:ext cx="1004269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1468C5"/>
              </a:buClr>
              <a:buFont typeface="Arial" panose="020B0604020202020204" pitchFamily="34" charset="0"/>
              <a:buChar char="•"/>
            </a:pPr>
            <a:r>
              <a:rPr kumimoji="0" lang="en-US" altLang="zh-CN" sz="2000" dirty="0">
                <a:solidFill>
                  <a:srgbClr val="1468C5"/>
                </a:solidFill>
                <a:latin typeface="Arial Unicode MS" panose="020B0604020202020204"/>
                <a:ea typeface="等线 Light" panose="02010600030101010101" pitchFamily="2" charset="-122"/>
              </a:rPr>
              <a:t>Laser active material pumped by laser diode directly</a:t>
            </a:r>
          </a:p>
          <a:p>
            <a:pPr marL="800100" lvl="1" indent="-342900">
              <a:buClr>
                <a:srgbClr val="1468C5"/>
              </a:buClr>
              <a:buFontTx/>
              <a:buChar char="-"/>
            </a:pPr>
            <a:r>
              <a:rPr kumimoji="0" lang="en-US" altLang="zh-CN" sz="2000" dirty="0">
                <a:solidFill>
                  <a:srgbClr val="1468C5"/>
                </a:solidFill>
                <a:latin typeface="Arial Unicode MS" panose="020B0604020202020204"/>
                <a:ea typeface="等线 Light" panose="02010600030101010101" pitchFamily="2" charset="-122"/>
              </a:rPr>
              <a:t>Yb-fiber &amp; Neodymium (Nd) doped crystal (Nd:YAG): A1 ground laser hut</a:t>
            </a:r>
          </a:p>
          <a:p>
            <a:pPr marL="800100" lvl="1" indent="-342900">
              <a:buClr>
                <a:srgbClr val="1468C5"/>
              </a:buClr>
              <a:buFontTx/>
              <a:buChar char="-"/>
            </a:pPr>
            <a:r>
              <a:rPr kumimoji="0" lang="en-US" altLang="zh-CN" sz="2000" dirty="0">
                <a:solidFill>
                  <a:srgbClr val="1468C5"/>
                </a:solidFill>
                <a:latin typeface="Arial Unicode MS" panose="020B0604020202020204"/>
                <a:ea typeface="等线 Light" panose="02010600030101010101" pitchFamily="2" charset="-122"/>
              </a:rPr>
              <a:t>Yb-fiber &amp; Ytterbium (Yb) doped crystal (</a:t>
            </a:r>
            <a:r>
              <a:rPr kumimoji="0" lang="en-US" altLang="zh-CN" sz="2000" dirty="0" err="1">
                <a:solidFill>
                  <a:srgbClr val="1468C5"/>
                </a:solidFill>
                <a:latin typeface="Arial Unicode MS" panose="020B0604020202020204"/>
                <a:ea typeface="等线 Light" panose="02010600030101010101" pitchFamily="2" charset="-122"/>
              </a:rPr>
              <a:t>Yb:YAG</a:t>
            </a:r>
            <a:r>
              <a:rPr kumimoji="0" lang="en-US" altLang="zh-CN" sz="2000" dirty="0">
                <a:solidFill>
                  <a:srgbClr val="1468C5"/>
                </a:solidFill>
                <a:latin typeface="Arial Unicode MS" panose="020B0604020202020204"/>
                <a:ea typeface="等线 Light" panose="02010600030101010101" pitchFamily="2" charset="-122"/>
              </a:rPr>
              <a:t>): A1 underground laser hut</a:t>
            </a:r>
          </a:p>
          <a:p>
            <a:pPr marL="342900" indent="-342900">
              <a:buClr>
                <a:srgbClr val="1468C5"/>
              </a:buClr>
              <a:buFont typeface="Arial" panose="020B0604020202020204" pitchFamily="34" charset="0"/>
              <a:buChar char="•"/>
              <a:defRPr/>
            </a:pPr>
            <a:r>
              <a:rPr kumimoji="0" lang="en-US" altLang="zh-CN" sz="2000" dirty="0">
                <a:solidFill>
                  <a:srgbClr val="1468C5"/>
                </a:solidFill>
                <a:latin typeface="Arial Unicode MS" panose="020B0604020202020204"/>
                <a:ea typeface="等线 Light" panose="02010600030101010101" pitchFamily="2" charset="-122"/>
              </a:rPr>
              <a:t>Temporal and spatial reshaping for minimum energy spread and emittance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37690928-9A34-4C8C-A979-853D8FE6E688}"/>
              </a:ext>
            </a:extLst>
          </p:cNvPr>
          <p:cNvSpPr/>
          <p:nvPr/>
        </p:nvSpPr>
        <p:spPr>
          <a:xfrm>
            <a:off x="11593773" y="6610295"/>
            <a:ext cx="59822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13-34</a:t>
            </a:r>
            <a:endParaRPr lang="zh-CN" altLang="en-US" sz="1050" i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408A80A9-2714-4BC2-9CF3-DEEE5E21E420}"/>
              </a:ext>
            </a:extLst>
          </p:cNvPr>
          <p:cNvSpPr/>
          <p:nvPr/>
        </p:nvSpPr>
        <p:spPr>
          <a:xfrm>
            <a:off x="10527" y="6604758"/>
            <a:ext cx="5029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R. Zhang, the 23rd KEKB Accelerator Review Committee, 2019.07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932502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0000"/>
            <a:lum bright="70000" contrast="-7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12">
            <a:extLst>
              <a:ext uri="{FF2B5EF4-FFF2-40B4-BE49-F238E27FC236}">
                <a16:creationId xmlns:a16="http://schemas.microsoft.com/office/drawing/2014/main" id="{7511A92F-D824-4DA2-9432-ADDC8EE2B2D9}"/>
              </a:ext>
            </a:extLst>
          </p:cNvPr>
          <p:cNvSpPr/>
          <p:nvPr/>
        </p:nvSpPr>
        <p:spPr>
          <a:xfrm>
            <a:off x="0" y="212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  <a:alpha val="50000"/>
            </a:schemeClr>
          </a:solidFill>
          <a:ln w="9525" cap="flat" cmpd="sng" algn="ctr">
            <a:solidFill>
              <a:sysClr val="window" lastClr="FFFFFF">
                <a:lumMod val="50000"/>
                <a:alpha val="1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8B03C36B-91C4-4E90-99C9-CAD7EA4A4906}"/>
              </a:ext>
            </a:extLst>
          </p:cNvPr>
          <p:cNvSpPr txBox="1"/>
          <p:nvPr/>
        </p:nvSpPr>
        <p:spPr>
          <a:xfrm>
            <a:off x="3335625" y="555896"/>
            <a:ext cx="552074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02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-100" normalizeH="0" baseline="0" noProof="0" dirty="0">
                <a:ln w="3175"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 panose="02010600030101010101" pitchFamily="2" charset="-122"/>
                <a:cs typeface="Segoe UI" pitchFamily="34" charset="0"/>
              </a:rPr>
              <a:t>RF Gun in </a:t>
            </a:r>
            <a:r>
              <a:rPr kumimoji="0" lang="en-US" altLang="zh-CN" sz="3600" b="0" i="0" u="none" strike="noStrike" kern="1200" cap="none" spc="-100" normalizeH="0" baseline="0" noProof="0" dirty="0" err="1">
                <a:ln w="3175"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 panose="02010600030101010101" pitchFamily="2" charset="-122"/>
                <a:cs typeface="Segoe UI" pitchFamily="34" charset="0"/>
              </a:rPr>
              <a:t>Linac</a:t>
            </a:r>
            <a:r>
              <a:rPr kumimoji="0" lang="en-US" altLang="zh-CN" sz="3600" b="0" i="0" u="none" strike="noStrike" kern="1200" cap="none" spc="-100" normalizeH="0" baseline="0" noProof="0" dirty="0">
                <a:ln w="3175"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 panose="02010600030101010101" pitchFamily="2" charset="-122"/>
                <a:cs typeface="Segoe UI" pitchFamily="34" charset="0"/>
              </a:rPr>
              <a:t> A1 Section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7317809F-6938-4F1B-8589-6438738324D8}"/>
              </a:ext>
            </a:extLst>
          </p:cNvPr>
          <p:cNvSpPr/>
          <p:nvPr/>
        </p:nvSpPr>
        <p:spPr>
          <a:xfrm flipV="1">
            <a:off x="3371754" y="1269326"/>
            <a:ext cx="5448490" cy="45719"/>
          </a:xfrm>
          <a:prstGeom prst="rect">
            <a:avLst/>
          </a:prstGeom>
          <a:solidFill>
            <a:srgbClr val="1468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C7ABBE2-4E0B-42E3-B035-6767D10692F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778" y="1569539"/>
            <a:ext cx="7478442" cy="5169524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3451A0B7-AF5F-4B56-A2F5-4915F97DF1BE}"/>
              </a:ext>
            </a:extLst>
          </p:cNvPr>
          <p:cNvSpPr/>
          <p:nvPr/>
        </p:nvSpPr>
        <p:spPr>
          <a:xfrm>
            <a:off x="11593773" y="6610295"/>
            <a:ext cx="59822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14-34</a:t>
            </a:r>
            <a:endParaRPr lang="zh-CN" altLang="en-US" sz="1050" i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91441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0000"/>
            <a:lum bright="70000" contrast="-7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12">
            <a:extLst>
              <a:ext uri="{FF2B5EF4-FFF2-40B4-BE49-F238E27FC236}">
                <a16:creationId xmlns:a16="http://schemas.microsoft.com/office/drawing/2014/main" id="{7511A92F-D824-4DA2-9432-ADDC8EE2B2D9}"/>
              </a:ext>
            </a:extLst>
          </p:cNvPr>
          <p:cNvSpPr/>
          <p:nvPr/>
        </p:nvSpPr>
        <p:spPr>
          <a:xfrm>
            <a:off x="-1" y="5619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  <a:alpha val="50000"/>
            </a:schemeClr>
          </a:solidFill>
          <a:ln w="9525" cap="flat" cmpd="sng" algn="ctr">
            <a:solidFill>
              <a:sysClr val="window" lastClr="FFFFFF">
                <a:lumMod val="50000"/>
                <a:alpha val="1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The 120th B Factory Project Committee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C7ABBE2-4E0B-42E3-B035-6767D10692F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691" y="1504644"/>
            <a:ext cx="7478442" cy="5169524"/>
          </a:xfrm>
          <a:prstGeom prst="rect">
            <a:avLst/>
          </a:prstGeom>
        </p:spPr>
      </p:pic>
      <p:pic>
        <p:nvPicPr>
          <p:cNvPr id="23" name="图片 3">
            <a:extLst>
              <a:ext uri="{FF2B5EF4-FFF2-40B4-BE49-F238E27FC236}">
                <a16:creationId xmlns:a16="http://schemas.microsoft.com/office/drawing/2014/main" id="{EA04A209-D8D1-41DF-AEF4-4492A458AA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68268" y="1504644"/>
            <a:ext cx="2014596" cy="1702839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348A7651-DE0F-4618-9342-1829DC46DA6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4018" y="4133622"/>
            <a:ext cx="2363096" cy="1613116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FD6ED31D-523B-4F99-8E6C-A52C0015311E}"/>
              </a:ext>
            </a:extLst>
          </p:cNvPr>
          <p:cNvSpPr/>
          <p:nvPr/>
        </p:nvSpPr>
        <p:spPr>
          <a:xfrm>
            <a:off x="9020833" y="3184059"/>
            <a:ext cx="236309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68C5"/>
              </a:buClr>
              <a:buSzTx/>
              <a:tabLst/>
              <a:defRPr/>
            </a:pPr>
            <a:r>
              <a:rPr kumimoji="0" lang="en-US" altLang="zh-CN" sz="2000" dirty="0">
                <a:solidFill>
                  <a:srgbClr val="1468C5"/>
                </a:solidFill>
                <a:latin typeface="Arial Unicode MS" panose="020B0604020202020204"/>
                <a:ea typeface="等线 Light" panose="02010600030101010101" pitchFamily="2" charset="-122"/>
              </a:rPr>
              <a:t>A1 primary RF gun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68C5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600" dirty="0">
                <a:solidFill>
                  <a:srgbClr val="1468C5"/>
                </a:solidFill>
                <a:latin typeface="Arial Unicode MS" panose="020B0604020202020204"/>
                <a:ea typeface="等线 Light" panose="02010600030101010101" pitchFamily="2" charset="-122"/>
              </a:rPr>
              <a:t>QTWSC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68C5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600" dirty="0">
                <a:solidFill>
                  <a:srgbClr val="1468C5"/>
                </a:solidFill>
                <a:latin typeface="Arial Unicode MS" panose="020B0604020202020204"/>
                <a:ea typeface="等线 Light" panose="02010600030101010101" pitchFamily="2" charset="-122"/>
              </a:rPr>
              <a:t>In </a:t>
            </a:r>
            <a:r>
              <a:rPr kumimoji="0" lang="en-US" altLang="zh-CN" sz="160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等线 Light" panose="02010600030101010101" pitchFamily="2" charset="-122"/>
              </a:rPr>
              <a:t>beam line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4768A1C9-0C16-4DF4-9EFE-B20F5F6EC1B5}"/>
              </a:ext>
            </a:extLst>
          </p:cNvPr>
          <p:cNvSpPr/>
          <p:nvPr/>
        </p:nvSpPr>
        <p:spPr>
          <a:xfrm>
            <a:off x="8568216" y="5713608"/>
            <a:ext cx="326833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68C5"/>
              </a:buClr>
              <a:buSzTx/>
              <a:tabLst/>
              <a:defRPr/>
            </a:pPr>
            <a:r>
              <a:rPr kumimoji="0" lang="en-US" altLang="zh-CN" sz="2000" dirty="0">
                <a:solidFill>
                  <a:srgbClr val="1468C5"/>
                </a:solidFill>
                <a:latin typeface="Arial Unicode MS" panose="020B0604020202020204"/>
                <a:ea typeface="等线 Light" panose="02010600030101010101" pitchFamily="2" charset="-122"/>
              </a:rPr>
              <a:t>A1 secondary RF gun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68C5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600" dirty="0">
                <a:solidFill>
                  <a:srgbClr val="1468C5"/>
                </a:solidFill>
                <a:latin typeface="Arial Unicode MS" panose="020B0604020202020204"/>
                <a:ea typeface="等线 Light" panose="02010600030101010101" pitchFamily="2" charset="-122"/>
              </a:rPr>
              <a:t>CDSTW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68C5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600" dirty="0">
                <a:solidFill>
                  <a:srgbClr val="1468C5"/>
                </a:solidFill>
                <a:latin typeface="Arial Unicode MS" panose="020B0604020202020204"/>
                <a:ea typeface="等线 Light" panose="02010600030101010101" pitchFamily="2" charset="-122"/>
              </a:rPr>
              <a:t>Perpendicular</a:t>
            </a:r>
            <a:r>
              <a:rPr kumimoji="0" lang="en-US" altLang="zh-CN" sz="160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等线 Light" panose="02010600030101010101" pitchFamily="2" charset="-122"/>
              </a:rPr>
              <a:t> to the beam line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68C5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600" dirty="0">
                <a:solidFill>
                  <a:srgbClr val="1468C5"/>
                </a:solidFill>
                <a:latin typeface="Arial Unicode MS" panose="020B0604020202020204"/>
                <a:ea typeface="等线 Light" panose="02010600030101010101" pitchFamily="2" charset="-122"/>
              </a:rPr>
              <a:t>Under studying</a:t>
            </a:r>
            <a:endParaRPr kumimoji="0" lang="en-US" altLang="zh-CN" sz="1600" i="0" u="none" strike="noStrike" kern="1200" cap="none" spc="0" normalizeH="0" baseline="0" noProof="0" dirty="0">
              <a:ln>
                <a:noFill/>
              </a:ln>
              <a:solidFill>
                <a:srgbClr val="1468C5"/>
              </a:solidFill>
              <a:effectLst/>
              <a:uLnTx/>
              <a:uFillTx/>
              <a:latin typeface="Arial Unicode MS" panose="020B0604020202020204"/>
              <a:ea typeface="等线 Light" panose="02010600030101010101" pitchFamily="2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B156F552-D897-473D-B879-BA8581B64F06}"/>
              </a:ext>
            </a:extLst>
          </p:cNvPr>
          <p:cNvSpPr/>
          <p:nvPr/>
        </p:nvSpPr>
        <p:spPr>
          <a:xfrm flipV="1">
            <a:off x="3371754" y="1269326"/>
            <a:ext cx="5448490" cy="45719"/>
          </a:xfrm>
          <a:prstGeom prst="rect">
            <a:avLst/>
          </a:prstGeom>
          <a:solidFill>
            <a:srgbClr val="1468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3D680279-BBC4-4A7D-A731-210E1B10271F}"/>
              </a:ext>
            </a:extLst>
          </p:cNvPr>
          <p:cNvSpPr/>
          <p:nvPr/>
        </p:nvSpPr>
        <p:spPr>
          <a:xfrm>
            <a:off x="11593773" y="6610295"/>
            <a:ext cx="59822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15-34</a:t>
            </a:r>
            <a:endParaRPr lang="zh-CN" altLang="en-US" sz="1050" i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B3CD5636-96FC-414F-AB4C-972916A2600C}"/>
              </a:ext>
            </a:extLst>
          </p:cNvPr>
          <p:cNvSpPr/>
          <p:nvPr/>
        </p:nvSpPr>
        <p:spPr>
          <a:xfrm>
            <a:off x="-40257" y="6610167"/>
            <a:ext cx="421334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M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. Yoshida, LCG Meeting, 2021.10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6BF85778-C96E-498C-8799-575D50E66298}"/>
              </a:ext>
            </a:extLst>
          </p:cNvPr>
          <p:cNvSpPr txBox="1"/>
          <p:nvPr/>
        </p:nvSpPr>
        <p:spPr>
          <a:xfrm>
            <a:off x="3335625" y="555896"/>
            <a:ext cx="552074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02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-100" normalizeH="0" baseline="0" noProof="0" dirty="0">
                <a:ln w="3175"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 panose="02010600030101010101" pitchFamily="2" charset="-122"/>
                <a:cs typeface="Segoe UI" pitchFamily="34" charset="0"/>
              </a:rPr>
              <a:t>RF Gun in </a:t>
            </a:r>
            <a:r>
              <a:rPr kumimoji="0" lang="en-US" altLang="zh-CN" sz="3600" b="0" i="0" u="none" strike="noStrike" kern="1200" cap="none" spc="-100" normalizeH="0" baseline="0" noProof="0" dirty="0" err="1">
                <a:ln w="3175"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 panose="02010600030101010101" pitchFamily="2" charset="-122"/>
                <a:cs typeface="Segoe UI" pitchFamily="34" charset="0"/>
              </a:rPr>
              <a:t>Linac</a:t>
            </a:r>
            <a:r>
              <a:rPr kumimoji="0" lang="en-US" altLang="zh-CN" sz="3600" b="0" i="0" u="none" strike="noStrike" kern="1200" cap="none" spc="-100" normalizeH="0" baseline="0" noProof="0" dirty="0">
                <a:ln w="3175"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 panose="02010600030101010101" pitchFamily="2" charset="-122"/>
                <a:cs typeface="Segoe UI" pitchFamily="34" charset="0"/>
              </a:rPr>
              <a:t> A1 Section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FC281D28-C9B6-4EB7-A5CD-A528D081C2AA}"/>
              </a:ext>
            </a:extLst>
          </p:cNvPr>
          <p:cNvSpPr txBox="1"/>
          <p:nvPr/>
        </p:nvSpPr>
        <p:spPr>
          <a:xfrm>
            <a:off x="4552120" y="3376732"/>
            <a:ext cx="22793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68C5"/>
              </a:buClr>
              <a:buSzTx/>
              <a:tabLst/>
              <a:defRPr/>
            </a:pPr>
            <a:r>
              <a:rPr kumimoji="0" lang="en-US" altLang="zh-CN" sz="1400" b="1" dirty="0">
                <a:solidFill>
                  <a:srgbClr val="1468C5"/>
                </a:solidFill>
                <a:latin typeface="Arial Unicode MS" panose="020B0604020202020204"/>
                <a:ea typeface="等线 Light" panose="02010600030101010101" pitchFamily="2" charset="-122"/>
              </a:rPr>
              <a:t>A1 primary RF gun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DF7616FE-3D27-4C8C-A8BE-9207D7AC6F48}"/>
              </a:ext>
            </a:extLst>
          </p:cNvPr>
          <p:cNvSpPr txBox="1"/>
          <p:nvPr/>
        </p:nvSpPr>
        <p:spPr>
          <a:xfrm>
            <a:off x="6303388" y="3734549"/>
            <a:ext cx="21269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68C5"/>
              </a:buClr>
              <a:buSzTx/>
              <a:tabLst/>
              <a:defRPr/>
            </a:pPr>
            <a:r>
              <a:rPr kumimoji="0" lang="en-US" altLang="zh-CN" sz="1400" b="1" dirty="0">
                <a:solidFill>
                  <a:srgbClr val="1468C5"/>
                </a:solidFill>
                <a:latin typeface="Arial Unicode MS" panose="020B0604020202020204"/>
                <a:ea typeface="等线 Light" panose="02010600030101010101" pitchFamily="2" charset="-122"/>
              </a:rPr>
              <a:t>A1 secondary RF gun</a:t>
            </a:r>
          </a:p>
        </p:txBody>
      </p:sp>
    </p:spTree>
    <p:extLst>
      <p:ext uri="{BB962C8B-B14F-4D97-AF65-F5344CB8AC3E}">
        <p14:creationId xmlns:p14="http://schemas.microsoft.com/office/powerpoint/2010/main" val="21855017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0000"/>
            <a:lum bright="70000" contrast="-7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12">
            <a:extLst>
              <a:ext uri="{FF2B5EF4-FFF2-40B4-BE49-F238E27FC236}">
                <a16:creationId xmlns:a16="http://schemas.microsoft.com/office/drawing/2014/main" id="{7511A92F-D824-4DA2-9432-ADDC8EE2B2D9}"/>
              </a:ext>
            </a:extLst>
          </p:cNvPr>
          <p:cNvSpPr/>
          <p:nvPr/>
        </p:nvSpPr>
        <p:spPr>
          <a:xfrm>
            <a:off x="-1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  <a:alpha val="50000"/>
            </a:schemeClr>
          </a:solidFill>
          <a:ln w="9525" cap="flat" cmpd="sng" algn="ctr">
            <a:solidFill>
              <a:sysClr val="window" lastClr="FFFFFF">
                <a:lumMod val="50000"/>
                <a:alpha val="1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8B03C36B-91C4-4E90-99C9-CAD7EA4A4906}"/>
              </a:ext>
            </a:extLst>
          </p:cNvPr>
          <p:cNvSpPr txBox="1"/>
          <p:nvPr/>
        </p:nvSpPr>
        <p:spPr>
          <a:xfrm>
            <a:off x="3610608" y="559482"/>
            <a:ext cx="4970782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02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-100" normalizeH="0" baseline="0" noProof="0" dirty="0">
                <a:ln w="3175"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 panose="02010600030101010101" pitchFamily="2" charset="-122"/>
                <a:cs typeface="Segoe UI" pitchFamily="34" charset="0"/>
              </a:rPr>
              <a:t>QTWSC RF Gun Design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CCB24AB0-1323-4BD4-B915-9ABF79004A52}"/>
              </a:ext>
            </a:extLst>
          </p:cNvPr>
          <p:cNvSpPr/>
          <p:nvPr/>
        </p:nvSpPr>
        <p:spPr>
          <a:xfrm>
            <a:off x="1037881" y="1576625"/>
            <a:ext cx="26239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68C5"/>
              </a:buClr>
              <a:buSzTx/>
              <a:tabLst/>
              <a:defRPr/>
            </a:pPr>
            <a:r>
              <a:rPr kumimoji="0" lang="en-US" altLang="zh-CN" sz="2000" dirty="0">
                <a:solidFill>
                  <a:srgbClr val="1468C5"/>
                </a:solidFill>
                <a:latin typeface="Arial Unicode MS" panose="020B0604020202020204"/>
                <a:ea typeface="等线 Light" panose="02010600030101010101" pitchFamily="2" charset="-122"/>
              </a:rPr>
              <a:t>Common SC RF Gun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A15D566C-435A-4276-8E01-F54ADD367462}"/>
              </a:ext>
            </a:extLst>
          </p:cNvPr>
          <p:cNvSpPr/>
          <p:nvPr/>
        </p:nvSpPr>
        <p:spPr>
          <a:xfrm>
            <a:off x="5246380" y="1584532"/>
            <a:ext cx="216492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68C5"/>
              </a:buClr>
              <a:buSzTx/>
              <a:tabLst/>
              <a:defRPr/>
            </a:pPr>
            <a:r>
              <a:rPr kumimoji="0" lang="en-US" altLang="zh-CN" sz="2000" dirty="0">
                <a:solidFill>
                  <a:srgbClr val="1468C5"/>
                </a:solidFill>
                <a:latin typeface="Arial Unicode MS" panose="020B0604020202020204"/>
                <a:ea typeface="等线 Light" panose="02010600030101010101" pitchFamily="2" charset="-122"/>
              </a:rPr>
              <a:t>QTWSC RF Gun</a:t>
            </a:r>
          </a:p>
        </p:txBody>
      </p:sp>
      <p:pic>
        <p:nvPicPr>
          <p:cNvPr id="8" name="Picture 2" descr="C:\home\share\slide\KEKprezen2013\animationSingle.gif">
            <a:extLst>
              <a:ext uri="{FF2B5EF4-FFF2-40B4-BE49-F238E27FC236}">
                <a16:creationId xmlns:a16="http://schemas.microsoft.com/office/drawing/2014/main" id="{5D7B73C4-B0B8-43BD-94BD-B76C9061989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00" y="3953468"/>
            <a:ext cx="3732833" cy="2612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>
            <a:extLst>
              <a:ext uri="{FF2B5EF4-FFF2-40B4-BE49-F238E27FC236}">
                <a16:creationId xmlns:a16="http://schemas.microsoft.com/office/drawing/2014/main" id="{B4E93C56-6711-4AB3-889F-4E27CAE3EC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890" y="2140419"/>
            <a:ext cx="3154749" cy="1973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 descr="C:\home\share\slide\KEKprezen2013\animationDouble.gif">
            <a:extLst>
              <a:ext uri="{FF2B5EF4-FFF2-40B4-BE49-F238E27FC236}">
                <a16:creationId xmlns:a16="http://schemas.microsoft.com/office/drawing/2014/main" id="{88C6ABFC-2188-4F48-83F4-4EB3AAE32B8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4667" y="3953469"/>
            <a:ext cx="3732833" cy="2612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A7E14BF5-0CD0-4C27-8738-3BBACA2421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6529" y="2079092"/>
            <a:ext cx="3277188" cy="2020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id="{D49E59A2-A535-48E8-8332-D4B2A8A5C1E3}"/>
              </a:ext>
            </a:extLst>
          </p:cNvPr>
          <p:cNvSpPr/>
          <p:nvPr/>
        </p:nvSpPr>
        <p:spPr>
          <a:xfrm>
            <a:off x="8931017" y="1479192"/>
            <a:ext cx="27190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68C5"/>
              </a:buClr>
              <a:buSzTx/>
              <a:tabLst/>
              <a:defRPr/>
            </a:pPr>
            <a:r>
              <a:rPr kumimoji="0" lang="en-US" altLang="zh-CN" sz="2000" dirty="0">
                <a:solidFill>
                  <a:srgbClr val="1468C5"/>
                </a:solidFill>
                <a:latin typeface="Arial Unicode MS" panose="020B0604020202020204"/>
                <a:ea typeface="等线 Light" panose="02010600030101010101" pitchFamily="2" charset="-122"/>
              </a:rPr>
              <a:t>Properties of QTWSC (5 </a:t>
            </a:r>
            <a:r>
              <a:rPr kumimoji="0" lang="en-US" altLang="zh-CN" sz="2000" dirty="0" err="1">
                <a:solidFill>
                  <a:srgbClr val="1468C5"/>
                </a:solidFill>
                <a:latin typeface="Arial Unicode MS" panose="020B0604020202020204"/>
                <a:ea typeface="等线 Light" panose="02010600030101010101" pitchFamily="2" charset="-122"/>
              </a:rPr>
              <a:t>nC</a:t>
            </a:r>
            <a:r>
              <a:rPr kumimoji="0" lang="en-US" altLang="zh-CN" sz="2000" dirty="0">
                <a:solidFill>
                  <a:srgbClr val="1468C5"/>
                </a:solidFill>
                <a:latin typeface="Arial Unicode MS" panose="020B0604020202020204"/>
                <a:ea typeface="等线 Light" panose="02010600030101010101" pitchFamily="2" charset="-122"/>
              </a:rPr>
              <a:t> case)</a:t>
            </a:r>
          </a:p>
        </p:txBody>
      </p:sp>
      <p:pic>
        <p:nvPicPr>
          <p:cNvPr id="20" name="Picture 2" descr="D:\home\newRFgun\autoModeling\1stCellDHS\1stCellDHS_120MV-100MV_phs20\data\size.png">
            <a:extLst>
              <a:ext uri="{FF2B5EF4-FFF2-40B4-BE49-F238E27FC236}">
                <a16:creationId xmlns:a16="http://schemas.microsoft.com/office/drawing/2014/main" id="{62D6CD08-F394-4D22-9991-AE5A1527FD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/>
          <a:srcRect t="22098" b="20862"/>
          <a:stretch>
            <a:fillRect/>
          </a:stretch>
        </p:blipFill>
        <p:spPr bwMode="auto">
          <a:xfrm>
            <a:off x="8382000" y="3502914"/>
            <a:ext cx="3376729" cy="1347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3" descr="D:\home\newRFgun\autoModeling\1stCellDHS\1stCellDHS_120MV-100MV_phs20\data\emit.png">
            <a:extLst>
              <a:ext uri="{FF2B5EF4-FFF2-40B4-BE49-F238E27FC236}">
                <a16:creationId xmlns:a16="http://schemas.microsoft.com/office/drawing/2014/main" id="{05B87A3C-C481-4131-A8A1-DB4FA851FA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/>
          <a:srcRect t="20209" b="20786"/>
          <a:stretch>
            <a:fillRect/>
          </a:stretch>
        </p:blipFill>
        <p:spPr bwMode="auto">
          <a:xfrm>
            <a:off x="8438578" y="2085066"/>
            <a:ext cx="3321927" cy="1372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5" descr="D:\home\newRFgun\autoModeling\1stCellDHS\1stCellDHS_120MV-100MV_phs20\data\energyStd.png">
            <a:extLst>
              <a:ext uri="{FF2B5EF4-FFF2-40B4-BE49-F238E27FC236}">
                <a16:creationId xmlns:a16="http://schemas.microsoft.com/office/drawing/2014/main" id="{0EC74022-3B99-4ABC-9BAB-9365B0469F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/>
          <a:srcRect t="19197" b="16551"/>
          <a:stretch>
            <a:fillRect/>
          </a:stretch>
        </p:blipFill>
        <p:spPr bwMode="auto">
          <a:xfrm>
            <a:off x="8382000" y="4893191"/>
            <a:ext cx="3379831" cy="1520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矩形 24">
            <a:extLst>
              <a:ext uri="{FF2B5EF4-FFF2-40B4-BE49-F238E27FC236}">
                <a16:creationId xmlns:a16="http://schemas.microsoft.com/office/drawing/2014/main" id="{7480B69C-DDEA-4568-B102-F765118B99D4}"/>
              </a:ext>
            </a:extLst>
          </p:cNvPr>
          <p:cNvSpPr/>
          <p:nvPr/>
        </p:nvSpPr>
        <p:spPr>
          <a:xfrm>
            <a:off x="9051682" y="2360470"/>
            <a:ext cx="9887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68C5"/>
              </a:buClr>
              <a:buSzTx/>
              <a:tabLst/>
              <a:defRPr/>
            </a:pPr>
            <a:r>
              <a:rPr kumimoji="0" lang="en-US" altLang="zh-CN" sz="1400" dirty="0">
                <a:solidFill>
                  <a:srgbClr val="1468C5"/>
                </a:solidFill>
                <a:latin typeface="Arial Unicode MS" panose="020B0604020202020204"/>
                <a:ea typeface="等线 Light" panose="02010600030101010101" pitchFamily="2" charset="-122"/>
              </a:rPr>
              <a:t>Gun exit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0ADD9D83-1AE4-456B-B13B-DA2A74EF9430}"/>
              </a:ext>
            </a:extLst>
          </p:cNvPr>
          <p:cNvSpPr/>
          <p:nvPr/>
        </p:nvSpPr>
        <p:spPr>
          <a:xfrm flipV="1">
            <a:off x="3371754" y="1269326"/>
            <a:ext cx="5448490" cy="45719"/>
          </a:xfrm>
          <a:prstGeom prst="rect">
            <a:avLst/>
          </a:prstGeom>
          <a:solidFill>
            <a:srgbClr val="1468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67D50C90-C73F-4CA5-BD08-9AA1643ADC28}"/>
              </a:ext>
            </a:extLst>
          </p:cNvPr>
          <p:cNvSpPr/>
          <p:nvPr/>
        </p:nvSpPr>
        <p:spPr>
          <a:xfrm>
            <a:off x="11593773" y="6610295"/>
            <a:ext cx="59822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16-34</a:t>
            </a:r>
            <a:endParaRPr lang="zh-CN" altLang="en-US" sz="1050" i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5008A5E0-D333-4306-8647-7E1B253FBFB2}"/>
              </a:ext>
            </a:extLst>
          </p:cNvPr>
          <p:cNvSpPr/>
          <p:nvPr/>
        </p:nvSpPr>
        <p:spPr>
          <a:xfrm>
            <a:off x="10527" y="6604758"/>
            <a:ext cx="5029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M. Yoshida, the 26th KEKB Accelerator Review Committee, 2022.12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  <p:cxnSp>
        <p:nvCxnSpPr>
          <p:cNvPr id="26" name="直接箭头连接符 23">
            <a:extLst>
              <a:ext uri="{FF2B5EF4-FFF2-40B4-BE49-F238E27FC236}">
                <a16:creationId xmlns:a16="http://schemas.microsoft.com/office/drawing/2014/main" id="{F1CB9E7A-3A07-4236-BE3D-A255026B7145}"/>
              </a:ext>
            </a:extLst>
          </p:cNvPr>
          <p:cNvCxnSpPr>
            <a:cxnSpLocks/>
          </p:cNvCxnSpPr>
          <p:nvPr/>
        </p:nvCxnSpPr>
        <p:spPr>
          <a:xfrm>
            <a:off x="9499684" y="2187078"/>
            <a:ext cx="0" cy="3912064"/>
          </a:xfrm>
          <a:prstGeom prst="straightConnector1">
            <a:avLst/>
          </a:prstGeom>
          <a:ln w="19050">
            <a:solidFill>
              <a:srgbClr val="1468C5"/>
            </a:solidFill>
            <a:prstDash val="dashDot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11856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0000"/>
            <a:lum bright="70000" contrast="-7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>
            <a:extLst>
              <a:ext uri="{FF2B5EF4-FFF2-40B4-BE49-F238E27FC236}">
                <a16:creationId xmlns:a16="http://schemas.microsoft.com/office/drawing/2014/main" id="{2AA49A06-C57E-468C-AF4B-49DD47930E7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203" y="1255159"/>
            <a:ext cx="7899587" cy="5391164"/>
          </a:xfrm>
          <a:prstGeom prst="rect">
            <a:avLst/>
          </a:prstGeom>
        </p:spPr>
      </p:pic>
      <p:sp>
        <p:nvSpPr>
          <p:cNvPr id="23" name="文本框 22">
            <a:extLst>
              <a:ext uri="{FF2B5EF4-FFF2-40B4-BE49-F238E27FC236}">
                <a16:creationId xmlns:a16="http://schemas.microsoft.com/office/drawing/2014/main" id="{8539223F-5E6C-41F1-9D15-516F2BD38985}"/>
              </a:ext>
            </a:extLst>
          </p:cNvPr>
          <p:cNvSpPr txBox="1"/>
          <p:nvPr/>
        </p:nvSpPr>
        <p:spPr>
          <a:xfrm>
            <a:off x="3491642" y="270206"/>
            <a:ext cx="520871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02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-100" normalizeH="0" baseline="0" noProof="0" dirty="0">
                <a:ln w="3175"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 panose="02010600030101010101" pitchFamily="2" charset="-122"/>
                <a:cs typeface="Segoe UI" pitchFamily="34" charset="0"/>
              </a:rPr>
              <a:t>Photocathode for RF Gun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E5ECC698-847E-4974-9AEF-F2A98F7955FF}"/>
              </a:ext>
            </a:extLst>
          </p:cNvPr>
          <p:cNvSpPr/>
          <p:nvPr/>
        </p:nvSpPr>
        <p:spPr>
          <a:xfrm flipV="1">
            <a:off x="3371752" y="1081299"/>
            <a:ext cx="5448490" cy="45719"/>
          </a:xfrm>
          <a:prstGeom prst="rect">
            <a:avLst/>
          </a:prstGeom>
          <a:solidFill>
            <a:srgbClr val="1468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F44C813C-9087-43BB-887C-A49CA0AF40B7}"/>
              </a:ext>
            </a:extLst>
          </p:cNvPr>
          <p:cNvSpPr/>
          <p:nvPr/>
        </p:nvSpPr>
        <p:spPr>
          <a:xfrm>
            <a:off x="3276599" y="766484"/>
            <a:ext cx="563880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ea typeface="Arial Unicode MS" panose="020B0604020202020204"/>
                <a:cs typeface="+mn-ea"/>
              </a:rPr>
              <a:t>Iridium Cerium Alloy Photocathode 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D4F808E4-244E-4115-9AE0-50A3E312AB64}"/>
              </a:ext>
            </a:extLst>
          </p:cNvPr>
          <p:cNvSpPr/>
          <p:nvPr/>
        </p:nvSpPr>
        <p:spPr>
          <a:xfrm>
            <a:off x="11593773" y="6610295"/>
            <a:ext cx="59822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17-34</a:t>
            </a:r>
            <a:endParaRPr lang="zh-CN" altLang="en-US" sz="1050" i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3AE7FA5F-9892-4169-B8CB-C0D3808F6A1C}"/>
              </a:ext>
            </a:extLst>
          </p:cNvPr>
          <p:cNvSpPr/>
          <p:nvPr/>
        </p:nvSpPr>
        <p:spPr>
          <a:xfrm>
            <a:off x="-40257" y="6610167"/>
            <a:ext cx="421334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R. Zhang, Linac Meeting, 2021.01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586571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0000"/>
            <a:lum bright="70000" contrast="-7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>
            <a:extLst>
              <a:ext uri="{FF2B5EF4-FFF2-40B4-BE49-F238E27FC236}">
                <a16:creationId xmlns:a16="http://schemas.microsoft.com/office/drawing/2014/main" id="{8B03C36B-91C4-4E90-99C9-CAD7EA4A4906}"/>
              </a:ext>
            </a:extLst>
          </p:cNvPr>
          <p:cNvSpPr txBox="1"/>
          <p:nvPr/>
        </p:nvSpPr>
        <p:spPr>
          <a:xfrm>
            <a:off x="3491642" y="270206"/>
            <a:ext cx="520871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02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-100" normalizeH="0" baseline="0" noProof="0" dirty="0">
                <a:ln w="3175"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 panose="02010600030101010101" pitchFamily="2" charset="-122"/>
                <a:cs typeface="Segoe UI" pitchFamily="34" charset="0"/>
              </a:rPr>
              <a:t>Photocathode for RF Gun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703E1373-18BB-4A1C-8380-DCA7FDCDF4F2}"/>
              </a:ext>
            </a:extLst>
          </p:cNvPr>
          <p:cNvSpPr/>
          <p:nvPr/>
        </p:nvSpPr>
        <p:spPr>
          <a:xfrm flipV="1">
            <a:off x="3371752" y="1081299"/>
            <a:ext cx="5448490" cy="45719"/>
          </a:xfrm>
          <a:prstGeom prst="rect">
            <a:avLst/>
          </a:prstGeom>
          <a:solidFill>
            <a:srgbClr val="1468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2AA49A06-C57E-468C-AF4B-49DD47930E7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44" y="1255159"/>
            <a:ext cx="7899587" cy="5391164"/>
          </a:xfrm>
          <a:prstGeom prst="rect">
            <a:avLst/>
          </a:prstGeom>
        </p:spPr>
      </p:pic>
      <p:sp>
        <p:nvSpPr>
          <p:cNvPr id="6" name="テキスト ボックス 8">
            <a:extLst>
              <a:ext uri="{FF2B5EF4-FFF2-40B4-BE49-F238E27FC236}">
                <a16:creationId xmlns:a16="http://schemas.microsoft.com/office/drawing/2014/main" id="{9F70AF5A-FFE6-4EFC-BC89-74D5DF7D54EE}"/>
              </a:ext>
            </a:extLst>
          </p:cNvPr>
          <p:cNvSpPr txBox="1"/>
          <p:nvPr/>
        </p:nvSpPr>
        <p:spPr>
          <a:xfrm>
            <a:off x="8135831" y="1273819"/>
            <a:ext cx="4056169" cy="373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1468C5"/>
                </a:solidFill>
                <a:latin typeface="Arial Unicode MS" panose="020B0604020202020204"/>
              </a:rPr>
              <a:t>Characteristics of photocathodes</a:t>
            </a:r>
          </a:p>
          <a:p>
            <a:endParaRPr lang="en-US" altLang="ja-JP" sz="1000" dirty="0">
              <a:solidFill>
                <a:srgbClr val="1468C5"/>
              </a:solidFill>
              <a:latin typeface="Arial Unicode MS" panose="020B060402020202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solidFill>
                  <a:srgbClr val="1468C5"/>
                </a:solidFill>
                <a:latin typeface="Arial Unicode MS" panose="020B0604020202020204"/>
              </a:rPr>
              <a:t>Quantum efficiency</a:t>
            </a:r>
            <a:r>
              <a:rPr lang="en-US" altLang="zh-CN" dirty="0">
                <a:solidFill>
                  <a:srgbClr val="1468C5"/>
                </a:solidFill>
                <a:latin typeface="Arial Unicode MS" panose="020B0604020202020204"/>
              </a:rPr>
              <a:t> ranking:</a:t>
            </a:r>
          </a:p>
          <a:p>
            <a:r>
              <a:rPr lang="en-US" altLang="zh-CN" sz="1400" dirty="0">
                <a:solidFill>
                  <a:srgbClr val="1468C5"/>
                </a:solidFill>
                <a:latin typeface="Arial Unicode MS" panose="020B0604020202020204"/>
              </a:rPr>
              <a:t>     </a:t>
            </a:r>
            <a:r>
              <a:rPr lang="en-US" altLang="zh-CN" sz="1400" b="1" dirty="0">
                <a:solidFill>
                  <a:srgbClr val="1468C5"/>
                </a:solidFill>
                <a:latin typeface="Arial Unicode MS" panose="020B0604020202020204"/>
              </a:rPr>
              <a:t>KEK Ir</a:t>
            </a:r>
            <a:r>
              <a:rPr lang="en-US" altLang="zh-CN" sz="1400" b="1" baseline="-25000" dirty="0">
                <a:solidFill>
                  <a:srgbClr val="1468C5"/>
                </a:solidFill>
                <a:latin typeface="Arial Unicode MS" panose="020B0604020202020204"/>
              </a:rPr>
              <a:t>7</a:t>
            </a:r>
            <a:r>
              <a:rPr lang="en-US" altLang="zh-CN" sz="1400" b="1" dirty="0">
                <a:solidFill>
                  <a:srgbClr val="1468C5"/>
                </a:solidFill>
                <a:latin typeface="Arial Unicode MS" panose="020B0604020202020204"/>
              </a:rPr>
              <a:t>Ce</a:t>
            </a:r>
            <a:r>
              <a:rPr lang="en-US" altLang="zh-CN" sz="1400" b="1" baseline="-25000" dirty="0">
                <a:solidFill>
                  <a:srgbClr val="1468C5"/>
                </a:solidFill>
                <a:latin typeface="Arial Unicode MS" panose="020B0604020202020204"/>
              </a:rPr>
              <a:t>2</a:t>
            </a:r>
            <a:r>
              <a:rPr lang="en-US" altLang="zh-CN" sz="1400" b="1" dirty="0">
                <a:solidFill>
                  <a:srgbClr val="1468C5"/>
                </a:solidFill>
                <a:latin typeface="Arial Unicode MS" panose="020B0604020202020204"/>
              </a:rPr>
              <a:t> </a:t>
            </a:r>
            <a:r>
              <a:rPr lang="en-US" altLang="zh-CN" sz="1400" dirty="0">
                <a:solidFill>
                  <a:srgbClr val="1468C5"/>
                </a:solidFill>
                <a:latin typeface="Arial Unicode MS" panose="020B0604020202020204"/>
              </a:rPr>
              <a:t>&gt; KOBELCO Ir</a:t>
            </a:r>
            <a:r>
              <a:rPr lang="en-US" altLang="zh-CN" sz="1400" baseline="-25000" dirty="0">
                <a:solidFill>
                  <a:srgbClr val="1468C5"/>
                </a:solidFill>
                <a:latin typeface="Arial Unicode MS" panose="020B0604020202020204"/>
              </a:rPr>
              <a:t>2</a:t>
            </a:r>
            <a:r>
              <a:rPr lang="en-US" altLang="zh-CN" sz="1400" dirty="0">
                <a:solidFill>
                  <a:srgbClr val="1468C5"/>
                </a:solidFill>
                <a:latin typeface="Arial Unicode MS" panose="020B0604020202020204"/>
              </a:rPr>
              <a:t>Ce &gt;</a:t>
            </a:r>
          </a:p>
          <a:p>
            <a:r>
              <a:rPr lang="en-US" altLang="zh-CN" sz="1400" dirty="0">
                <a:solidFill>
                  <a:srgbClr val="1468C5"/>
                </a:solidFill>
                <a:latin typeface="Arial Unicode MS" panose="020B0604020202020204"/>
              </a:rPr>
              <a:t>     KOBELCO Ir</a:t>
            </a:r>
            <a:r>
              <a:rPr lang="en-US" altLang="zh-CN" sz="1400" baseline="-25000" dirty="0">
                <a:solidFill>
                  <a:srgbClr val="1468C5"/>
                </a:solidFill>
                <a:latin typeface="Arial Unicode MS" panose="020B0604020202020204"/>
              </a:rPr>
              <a:t>7</a:t>
            </a:r>
            <a:r>
              <a:rPr lang="en-US" altLang="zh-CN" sz="1400" dirty="0">
                <a:solidFill>
                  <a:srgbClr val="1468C5"/>
                </a:solidFill>
                <a:latin typeface="Arial Unicode MS" panose="020B0604020202020204"/>
              </a:rPr>
              <a:t>Ce</a:t>
            </a:r>
            <a:r>
              <a:rPr lang="en-US" altLang="zh-CN" sz="1400" baseline="-25000" dirty="0">
                <a:solidFill>
                  <a:srgbClr val="1468C5"/>
                </a:solidFill>
                <a:latin typeface="Arial Unicode MS" panose="020B0604020202020204"/>
              </a:rPr>
              <a:t>2</a:t>
            </a:r>
            <a:r>
              <a:rPr lang="en-US" altLang="zh-CN" sz="1400" dirty="0">
                <a:solidFill>
                  <a:srgbClr val="1468C5"/>
                </a:solidFill>
                <a:latin typeface="Arial Unicode MS" panose="020B0604020202020204"/>
              </a:rPr>
              <a:t> &gt; KEK Ir</a:t>
            </a:r>
            <a:r>
              <a:rPr lang="en-US" altLang="zh-CN" sz="1400" baseline="-25000" dirty="0">
                <a:solidFill>
                  <a:srgbClr val="1468C5"/>
                </a:solidFill>
                <a:latin typeface="Arial Unicode MS" panose="020B0604020202020204"/>
              </a:rPr>
              <a:t>2</a:t>
            </a:r>
            <a:r>
              <a:rPr lang="en-US" altLang="zh-CN" sz="1400" dirty="0">
                <a:solidFill>
                  <a:srgbClr val="1468C5"/>
                </a:solidFill>
                <a:latin typeface="Arial Unicode MS" panose="020B0604020202020204"/>
              </a:rPr>
              <a:t>Ce</a:t>
            </a:r>
          </a:p>
          <a:p>
            <a:endParaRPr lang="en-US" altLang="zh-CN" sz="900" dirty="0">
              <a:solidFill>
                <a:srgbClr val="1468C5"/>
              </a:solidFill>
              <a:latin typeface="Arial Unicode MS" panose="020B060402020202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solidFill>
                  <a:srgbClr val="1468C5"/>
                </a:solidFill>
                <a:latin typeface="Arial Unicode MS" panose="020B0604020202020204"/>
              </a:rPr>
              <a:t>Sparking</a:t>
            </a:r>
            <a:r>
              <a:rPr lang="en-US" altLang="zh-CN" dirty="0">
                <a:solidFill>
                  <a:srgbClr val="1468C5"/>
                </a:solidFill>
                <a:latin typeface="Arial Unicode MS" panose="020B0604020202020204"/>
              </a:rPr>
              <a:t> probability:</a:t>
            </a:r>
          </a:p>
          <a:p>
            <a:r>
              <a:rPr lang="ja-JP" altLang="en-US" sz="1400" dirty="0">
                <a:solidFill>
                  <a:srgbClr val="1468C5"/>
                </a:solidFill>
                <a:latin typeface="Arial Unicode MS" panose="020B0604020202020204"/>
              </a:rPr>
              <a:t>     </a:t>
            </a:r>
            <a:r>
              <a:rPr lang="en-US" altLang="zh-CN" sz="1400" b="1" dirty="0">
                <a:solidFill>
                  <a:srgbClr val="1468C5"/>
                </a:solidFill>
                <a:latin typeface="Arial Unicode MS" panose="020B0604020202020204"/>
              </a:rPr>
              <a:t>KEK Ir</a:t>
            </a:r>
            <a:r>
              <a:rPr lang="en-US" altLang="zh-CN" sz="1400" b="1" baseline="-25000" dirty="0">
                <a:solidFill>
                  <a:srgbClr val="1468C5"/>
                </a:solidFill>
                <a:latin typeface="Arial Unicode MS" panose="020B0604020202020204"/>
              </a:rPr>
              <a:t>7</a:t>
            </a:r>
            <a:r>
              <a:rPr lang="en-US" altLang="zh-CN" sz="1400" b="1" dirty="0">
                <a:solidFill>
                  <a:srgbClr val="1468C5"/>
                </a:solidFill>
                <a:latin typeface="Arial Unicode MS" panose="020B0604020202020204"/>
              </a:rPr>
              <a:t>Ce</a:t>
            </a:r>
            <a:r>
              <a:rPr lang="en-US" altLang="zh-CN" sz="1400" b="1" baseline="-25000" dirty="0">
                <a:solidFill>
                  <a:srgbClr val="1468C5"/>
                </a:solidFill>
                <a:latin typeface="Arial Unicode MS" panose="020B0604020202020204"/>
              </a:rPr>
              <a:t>2</a:t>
            </a:r>
            <a:r>
              <a:rPr lang="en-US" altLang="zh-CN" sz="1400" b="1" dirty="0">
                <a:solidFill>
                  <a:srgbClr val="1468C5"/>
                </a:solidFill>
                <a:latin typeface="Arial Unicode MS" panose="020B0604020202020204"/>
              </a:rPr>
              <a:t> </a:t>
            </a:r>
            <a:r>
              <a:rPr lang="en-US" altLang="zh-CN" sz="1400" dirty="0">
                <a:solidFill>
                  <a:srgbClr val="1468C5"/>
                </a:solidFill>
                <a:latin typeface="Arial Unicode MS" panose="020B0604020202020204"/>
              </a:rPr>
              <a:t>&lt; KOBELCO Ir</a:t>
            </a:r>
            <a:r>
              <a:rPr lang="en-US" altLang="zh-CN" sz="1400" baseline="-25000" dirty="0">
                <a:solidFill>
                  <a:srgbClr val="1468C5"/>
                </a:solidFill>
                <a:latin typeface="Arial Unicode MS" panose="020B0604020202020204"/>
              </a:rPr>
              <a:t>2</a:t>
            </a:r>
            <a:r>
              <a:rPr lang="en-US" altLang="zh-CN" sz="1400" dirty="0">
                <a:solidFill>
                  <a:srgbClr val="1468C5"/>
                </a:solidFill>
                <a:latin typeface="Arial Unicode MS" panose="020B0604020202020204"/>
              </a:rPr>
              <a:t>Ce </a:t>
            </a:r>
          </a:p>
          <a:p>
            <a:endParaRPr lang="en-US" altLang="zh-CN" sz="900" dirty="0">
              <a:solidFill>
                <a:srgbClr val="1468C5"/>
              </a:solidFill>
              <a:latin typeface="Arial Unicode MS" panose="020B060402020202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1468C5"/>
                </a:solidFill>
                <a:latin typeface="Arial Unicode MS" panose="020B0604020202020204"/>
              </a:rPr>
              <a:t>The adoption of KEK Ir</a:t>
            </a:r>
            <a:r>
              <a:rPr lang="en-US" altLang="zh-CN" baseline="-25000" dirty="0">
                <a:solidFill>
                  <a:srgbClr val="1468C5"/>
                </a:solidFill>
                <a:latin typeface="Arial Unicode MS" panose="020B0604020202020204"/>
              </a:rPr>
              <a:t>7</a:t>
            </a:r>
            <a:r>
              <a:rPr lang="en-US" altLang="zh-CN" dirty="0">
                <a:solidFill>
                  <a:srgbClr val="1468C5"/>
                </a:solidFill>
                <a:latin typeface="Arial Unicode MS" panose="020B0604020202020204"/>
              </a:rPr>
              <a:t>Ce</a:t>
            </a:r>
            <a:r>
              <a:rPr lang="en-US" altLang="zh-CN" baseline="-25000" dirty="0">
                <a:solidFill>
                  <a:srgbClr val="1468C5"/>
                </a:solidFill>
                <a:latin typeface="Arial Unicode MS" panose="020B0604020202020204"/>
              </a:rPr>
              <a:t>2</a:t>
            </a:r>
            <a:r>
              <a:rPr lang="en-US" altLang="zh-CN" dirty="0">
                <a:solidFill>
                  <a:srgbClr val="1468C5"/>
                </a:solidFill>
                <a:latin typeface="Arial Unicode MS" panose="020B0604020202020204"/>
              </a:rPr>
              <a:t> began with the 2021ab</a:t>
            </a:r>
            <a:r>
              <a:rPr lang="ja-JP" altLang="en-US" dirty="0">
                <a:solidFill>
                  <a:srgbClr val="1468C5"/>
                </a:solidFill>
                <a:latin typeface="Arial Unicode MS" panose="020B0604020202020204"/>
              </a:rPr>
              <a:t> </a:t>
            </a:r>
            <a:r>
              <a:rPr lang="en-US" altLang="ja-JP" dirty="0">
                <a:solidFill>
                  <a:srgbClr val="1468C5"/>
                </a:solidFill>
                <a:latin typeface="Arial Unicode MS" panose="020B0604020202020204"/>
              </a:rPr>
              <a:t>commissioning phase</a:t>
            </a:r>
            <a:endParaRPr lang="en-US" altLang="zh-CN" dirty="0">
              <a:solidFill>
                <a:srgbClr val="1468C5"/>
              </a:solidFill>
              <a:latin typeface="Arial Unicode MS" panose="020B060402020202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900" dirty="0">
              <a:solidFill>
                <a:srgbClr val="1468C5"/>
              </a:solidFill>
              <a:latin typeface="Arial Unicode MS" panose="020B060402020202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1468C5"/>
                </a:solidFill>
                <a:latin typeface="Arial Unicode MS" panose="020B0604020202020204"/>
              </a:rPr>
              <a:t>Achievable bigger size (&gt;1</a:t>
            </a:r>
            <a:r>
              <a:rPr lang="en-US" altLang="ja-JP" dirty="0">
                <a:solidFill>
                  <a:srgbClr val="1468C5"/>
                </a:solidFill>
                <a:latin typeface="Arial Unicode MS" panose="020B0604020202020204"/>
              </a:rPr>
              <a:t>2</a:t>
            </a:r>
            <a:r>
              <a:rPr lang="en-US" altLang="zh-CN" dirty="0">
                <a:solidFill>
                  <a:srgbClr val="1468C5"/>
                </a:solidFill>
                <a:latin typeface="Arial Unicode MS" panose="020B0604020202020204"/>
              </a:rPr>
              <a:t> mm)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698835FB-62B5-409A-9DF8-EB0516C688F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4235" y="5054653"/>
            <a:ext cx="2122227" cy="1591670"/>
          </a:xfrm>
          <a:prstGeom prst="rect">
            <a:avLst/>
          </a:prstGeom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0A34DEF6-5F67-4314-BA04-4CA73BCF04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8" t="25817" r="55393" b="31209"/>
          <a:stretch/>
        </p:blipFill>
        <p:spPr bwMode="auto">
          <a:xfrm>
            <a:off x="8370619" y="4798712"/>
            <a:ext cx="1348827" cy="1847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2132CC28-2A43-43E1-86B7-137A54247D5F}"/>
              </a:ext>
            </a:extLst>
          </p:cNvPr>
          <p:cNvSpPr/>
          <p:nvPr/>
        </p:nvSpPr>
        <p:spPr>
          <a:xfrm>
            <a:off x="3276599" y="766484"/>
            <a:ext cx="563880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ea typeface="Arial Unicode MS" panose="020B0604020202020204"/>
                <a:cs typeface="+mn-ea"/>
              </a:rPr>
              <a:t>Iridium Cerium Alloy Photocathode 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BA373461-FA53-4C3B-B7D7-EC49ACC37E49}"/>
              </a:ext>
            </a:extLst>
          </p:cNvPr>
          <p:cNvSpPr/>
          <p:nvPr/>
        </p:nvSpPr>
        <p:spPr>
          <a:xfrm>
            <a:off x="11593773" y="6610295"/>
            <a:ext cx="59822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18-34</a:t>
            </a:r>
            <a:endParaRPr lang="zh-CN" altLang="en-US" sz="1050" i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3127FDA7-4E68-4873-968D-1AAC7BE2988D}"/>
              </a:ext>
            </a:extLst>
          </p:cNvPr>
          <p:cNvSpPr/>
          <p:nvPr/>
        </p:nvSpPr>
        <p:spPr>
          <a:xfrm>
            <a:off x="-40257" y="6610167"/>
            <a:ext cx="421334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R. Zhang, Linac Meeting, 2021.01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434545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alphaModFix amt="60000"/>
            <a:lum bright="70000" contrast="-7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>
            <a:extLst>
              <a:ext uri="{FF2B5EF4-FFF2-40B4-BE49-F238E27FC236}">
                <a16:creationId xmlns:a16="http://schemas.microsoft.com/office/drawing/2014/main" id="{8B03C36B-91C4-4E90-99C9-CAD7EA4A4906}"/>
              </a:ext>
            </a:extLst>
          </p:cNvPr>
          <p:cNvSpPr txBox="1"/>
          <p:nvPr/>
        </p:nvSpPr>
        <p:spPr>
          <a:xfrm>
            <a:off x="3500749" y="207121"/>
            <a:ext cx="520871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02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-100" normalizeH="0" baseline="0" noProof="0" dirty="0">
                <a:ln w="3175"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Arial Unicode MS" panose="020B0604020202020204"/>
                <a:cs typeface="Segoe UI" pitchFamily="34" charset="0"/>
              </a:rPr>
              <a:t>Laser System for RF Gun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703E1373-18BB-4A1C-8380-DCA7FDCDF4F2}"/>
              </a:ext>
            </a:extLst>
          </p:cNvPr>
          <p:cNvSpPr/>
          <p:nvPr/>
        </p:nvSpPr>
        <p:spPr>
          <a:xfrm flipV="1">
            <a:off x="3371754" y="1075950"/>
            <a:ext cx="5448490" cy="45719"/>
          </a:xfrm>
          <a:prstGeom prst="rect">
            <a:avLst/>
          </a:prstGeom>
          <a:solidFill>
            <a:srgbClr val="1468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Arial Unicode MS" panose="020B0604020202020204"/>
            </a:endParaRPr>
          </a:p>
        </p:txBody>
      </p:sp>
      <p:cxnSp>
        <p:nvCxnSpPr>
          <p:cNvPr id="6" name="直線コネクタ 35">
            <a:extLst>
              <a:ext uri="{FF2B5EF4-FFF2-40B4-BE49-F238E27FC236}">
                <a16:creationId xmlns:a16="http://schemas.microsoft.com/office/drawing/2014/main" id="{C783B407-9DB2-4C00-B7BD-28041362F6CF}"/>
              </a:ext>
            </a:extLst>
          </p:cNvPr>
          <p:cNvCxnSpPr>
            <a:cxnSpLocks/>
          </p:cNvCxnSpPr>
          <p:nvPr/>
        </p:nvCxnSpPr>
        <p:spPr>
          <a:xfrm flipH="1">
            <a:off x="5489000" y="3921143"/>
            <a:ext cx="125809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/>
            <a:tailEnd type="none"/>
          </a:ln>
          <a:effectLst/>
        </p:spPr>
      </p:cxnSp>
      <p:sp>
        <p:nvSpPr>
          <p:cNvPr id="7" name="Rectangle 3">
            <a:extLst>
              <a:ext uri="{FF2B5EF4-FFF2-40B4-BE49-F238E27FC236}">
                <a16:creationId xmlns:a16="http://schemas.microsoft.com/office/drawing/2014/main" id="{B94AE03A-B5CE-45EB-9480-EF4525F779BC}"/>
              </a:ext>
            </a:extLst>
          </p:cNvPr>
          <p:cNvSpPr/>
          <p:nvPr>
            <p:custDataLst>
              <p:tags r:id="rId1"/>
            </p:custDataLst>
          </p:nvPr>
        </p:nvSpPr>
        <p:spPr bwMode="auto">
          <a:xfrm>
            <a:off x="3732384" y="2321074"/>
            <a:ext cx="1828800" cy="990460"/>
          </a:xfrm>
          <a:prstGeom prst="rect">
            <a:avLst/>
          </a:prstGeom>
          <a:solidFill>
            <a:srgbClr val="EB3C00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45688" tIns="45688" rIns="45688" bIns="4568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331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72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Yb Single Mode Fiber</a:t>
            </a:r>
          </a:p>
          <a:p>
            <a:pPr marL="0" marR="0" lvl="0" indent="0" defTabSz="91331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72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Amplifier 1</a:t>
            </a:r>
          </a:p>
        </p:txBody>
      </p:sp>
      <p:sp>
        <p:nvSpPr>
          <p:cNvPr id="8" name="Rectangle 44">
            <a:extLst>
              <a:ext uri="{FF2B5EF4-FFF2-40B4-BE49-F238E27FC236}">
                <a16:creationId xmlns:a16="http://schemas.microsoft.com/office/drawing/2014/main" id="{B5F948C2-4089-41D5-ACF3-5AD789E497BB}"/>
              </a:ext>
            </a:extLst>
          </p:cNvPr>
          <p:cNvSpPr/>
          <p:nvPr/>
        </p:nvSpPr>
        <p:spPr bwMode="auto">
          <a:xfrm>
            <a:off x="5799812" y="2327091"/>
            <a:ext cx="1828800" cy="990460"/>
          </a:xfrm>
          <a:prstGeom prst="rect">
            <a:avLst/>
          </a:prstGeom>
          <a:solidFill>
            <a:srgbClr val="EB3C00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45688" tIns="45688" rIns="45688" bIns="4568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331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72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Semiconductor Optics Amplifier (SOA)</a:t>
            </a:r>
          </a:p>
          <a:p>
            <a:pPr marL="0" marR="0" lvl="0" indent="0" defTabSz="91331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72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114 MHz </a:t>
            </a:r>
            <a:r>
              <a:rPr kumimoji="0" lang="en-US" sz="1372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  <a:sym typeface="Wingdings" panose="05000000000000000000" pitchFamily="2" charset="2"/>
              </a:rPr>
              <a:t> 10 MHz</a:t>
            </a:r>
            <a:endParaRPr kumimoji="0" lang="en-US" sz="1372" b="0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Arial Unicode MS" panose="020B0604020202020204"/>
              <a:cs typeface="Segoe UI" pitchFamily="34" charset="0"/>
            </a:endParaRPr>
          </a:p>
        </p:txBody>
      </p:sp>
      <p:sp>
        <p:nvSpPr>
          <p:cNvPr id="9" name="Rectangle 15">
            <a:extLst>
              <a:ext uri="{FF2B5EF4-FFF2-40B4-BE49-F238E27FC236}">
                <a16:creationId xmlns:a16="http://schemas.microsoft.com/office/drawing/2014/main" id="{7003D347-379E-4679-A77C-AA87692B8DB8}"/>
              </a:ext>
            </a:extLst>
          </p:cNvPr>
          <p:cNvSpPr/>
          <p:nvPr/>
        </p:nvSpPr>
        <p:spPr bwMode="auto">
          <a:xfrm>
            <a:off x="7861233" y="2321075"/>
            <a:ext cx="1828800" cy="990460"/>
          </a:xfrm>
          <a:prstGeom prst="rect">
            <a:avLst/>
          </a:prstGeom>
          <a:solidFill>
            <a:srgbClr val="EB3C00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45688" tIns="45688" rIns="45688" bIns="4568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331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372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Yb Single Mode Fiber</a:t>
            </a:r>
          </a:p>
          <a:p>
            <a:pPr marL="0" marR="0" lvl="0" indent="0" defTabSz="91331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372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Amplifier 2</a:t>
            </a:r>
          </a:p>
        </p:txBody>
      </p:sp>
      <p:sp>
        <p:nvSpPr>
          <p:cNvPr id="11" name="Rectangle 18">
            <a:extLst>
              <a:ext uri="{FF2B5EF4-FFF2-40B4-BE49-F238E27FC236}">
                <a16:creationId xmlns:a16="http://schemas.microsoft.com/office/drawing/2014/main" id="{9F1F4601-4327-48E4-8E77-C67C842DDC63}"/>
              </a:ext>
            </a:extLst>
          </p:cNvPr>
          <p:cNvSpPr/>
          <p:nvPr/>
        </p:nvSpPr>
        <p:spPr bwMode="auto">
          <a:xfrm>
            <a:off x="3732383" y="1254425"/>
            <a:ext cx="3896229" cy="297010"/>
          </a:xfrm>
          <a:prstGeom prst="rect">
            <a:avLst/>
          </a:prstGeom>
          <a:solidFill>
            <a:srgbClr val="4F81BD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45688" tIns="45688" rIns="45688" bIns="4568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331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Menlo Orange 1 (1030 &amp;1064 nm)</a:t>
            </a:r>
          </a:p>
        </p:txBody>
      </p:sp>
      <p:sp>
        <p:nvSpPr>
          <p:cNvPr id="12" name="Rectangle 21">
            <a:extLst>
              <a:ext uri="{FF2B5EF4-FFF2-40B4-BE49-F238E27FC236}">
                <a16:creationId xmlns:a16="http://schemas.microsoft.com/office/drawing/2014/main" id="{6031C101-5840-4B3A-BD7E-846E9AEEACCA}"/>
              </a:ext>
            </a:extLst>
          </p:cNvPr>
          <p:cNvSpPr/>
          <p:nvPr/>
        </p:nvSpPr>
        <p:spPr bwMode="auto">
          <a:xfrm>
            <a:off x="3732383" y="1611155"/>
            <a:ext cx="3896229" cy="290713"/>
          </a:xfrm>
          <a:prstGeom prst="rect">
            <a:avLst/>
          </a:prstGeom>
          <a:solidFill>
            <a:srgbClr val="4F81BD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45688" tIns="45688" rIns="45688" bIns="4568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331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72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Menlo Orange 2 (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1030 &amp; </a:t>
            </a:r>
            <a:r>
              <a:rPr kumimoji="0" lang="en-US" sz="1372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1064 nm)</a:t>
            </a:r>
          </a:p>
        </p:txBody>
      </p:sp>
      <p:sp>
        <p:nvSpPr>
          <p:cNvPr id="13" name="Rectangle 28">
            <a:extLst>
              <a:ext uri="{FF2B5EF4-FFF2-40B4-BE49-F238E27FC236}">
                <a16:creationId xmlns:a16="http://schemas.microsoft.com/office/drawing/2014/main" id="{FC6B947D-13B8-44D7-9B7F-FB6307400349}"/>
              </a:ext>
            </a:extLst>
          </p:cNvPr>
          <p:cNvSpPr/>
          <p:nvPr/>
        </p:nvSpPr>
        <p:spPr bwMode="auto">
          <a:xfrm>
            <a:off x="3732383" y="1955572"/>
            <a:ext cx="3896229" cy="284521"/>
          </a:xfrm>
          <a:prstGeom prst="rect">
            <a:avLst/>
          </a:prstGeom>
          <a:solidFill>
            <a:srgbClr val="4F81BD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45688" tIns="45688" rIns="45688" bIns="4568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331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72" b="0" i="0" u="none" strike="sngStrike" kern="0" cap="none" spc="-3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Home made </a:t>
            </a:r>
            <a:r>
              <a:rPr kumimoji="0" lang="en-US" sz="1372" b="0" i="0" u="none" strike="sngStrike" kern="0" cap="none" spc="-30" normalizeH="0" baseline="0" noProof="0" dirty="0" err="1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ANDi</a:t>
            </a:r>
            <a:r>
              <a:rPr kumimoji="0" lang="en-US" sz="1372" b="0" i="0" u="none" strike="sngStrike" kern="0" cap="none" spc="-3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 type 1064 nm</a:t>
            </a:r>
          </a:p>
        </p:txBody>
      </p:sp>
      <p:sp>
        <p:nvSpPr>
          <p:cNvPr id="14" name="Rectangle 10">
            <a:extLst>
              <a:ext uri="{FF2B5EF4-FFF2-40B4-BE49-F238E27FC236}">
                <a16:creationId xmlns:a16="http://schemas.microsoft.com/office/drawing/2014/main" id="{451EA9A0-7DF0-42AD-8AEB-27AF316B4ACD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3732384" y="3387720"/>
            <a:ext cx="1828800" cy="990460"/>
          </a:xfrm>
          <a:prstGeom prst="rect">
            <a:avLst/>
          </a:prstGeom>
          <a:solidFill>
            <a:srgbClr val="641355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45688" tIns="45688" rIns="45688" bIns="4568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331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72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EO Pulse Picker </a:t>
            </a:r>
          </a:p>
          <a:p>
            <a:pPr marL="0" marR="0" lvl="0" indent="0" defTabSz="91331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10 MHz 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  <a:sym typeface="Wingdings" panose="05000000000000000000" pitchFamily="2" charset="2"/>
              </a:rPr>
              <a:t> 1- 50 Hz</a:t>
            </a:r>
          </a:p>
          <a:p>
            <a:pPr marL="0" marR="0" lvl="0" indent="0" defTabSz="91331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  <a:sym typeface="Wingdings" panose="05000000000000000000" pitchFamily="2" charset="2"/>
              </a:rPr>
              <a:t>Double bunch</a:t>
            </a:r>
          </a:p>
          <a:p>
            <a:pPr marL="0" marR="0" lvl="0" indent="0" defTabSz="91331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0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Arial Unicode MS" panose="020B0604020202020204"/>
              <a:cs typeface="Segoe UI" pitchFamily="34" charset="0"/>
              <a:sym typeface="Wingdings" panose="05000000000000000000" pitchFamily="2" charset="2"/>
            </a:endParaRPr>
          </a:p>
          <a:p>
            <a:pPr marL="0" marR="0" lvl="0" indent="0" defTabSz="91331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  <a:sym typeface="Wingdings" panose="05000000000000000000" pitchFamily="2" charset="2"/>
              </a:rPr>
              <a:t>Beam splitter 50:50</a:t>
            </a:r>
          </a:p>
        </p:txBody>
      </p:sp>
      <p:sp>
        <p:nvSpPr>
          <p:cNvPr id="15" name="Rectangle 11">
            <a:extLst>
              <a:ext uri="{FF2B5EF4-FFF2-40B4-BE49-F238E27FC236}">
                <a16:creationId xmlns:a16="http://schemas.microsoft.com/office/drawing/2014/main" id="{DDBC2D19-6938-4253-8506-3E101A0F2BA5}"/>
              </a:ext>
            </a:extLst>
          </p:cNvPr>
          <p:cNvSpPr/>
          <p:nvPr/>
        </p:nvSpPr>
        <p:spPr bwMode="auto">
          <a:xfrm>
            <a:off x="5807138" y="3387719"/>
            <a:ext cx="5968368" cy="423373"/>
          </a:xfrm>
          <a:prstGeom prst="rect">
            <a:avLst/>
          </a:prstGeom>
          <a:solidFill>
            <a:srgbClr val="641355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45688" tIns="45688" rIns="45688" bIns="4568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331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1st N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d:YAG Laser Line with 5 Stages Rod 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Amplifiers (High power 5</a:t>
            </a:r>
            <a:r>
              <a:rPr kumimoji="0" lang="en-US" altLang="ja-JP" sz="1400" b="0" i="0" u="none" strike="noStrike" kern="0" cap="none" spc="0" normalizeH="0" baseline="3000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th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 stage)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Arial Unicode MS" panose="020B0604020202020204"/>
              <a:cs typeface="Segoe UI" pitchFamily="34" charset="0"/>
            </a:endParaRPr>
          </a:p>
        </p:txBody>
      </p:sp>
      <p:sp>
        <p:nvSpPr>
          <p:cNvPr id="19" name="Rectangle 13">
            <a:extLst>
              <a:ext uri="{FF2B5EF4-FFF2-40B4-BE49-F238E27FC236}">
                <a16:creationId xmlns:a16="http://schemas.microsoft.com/office/drawing/2014/main" id="{889BE800-4E79-4E88-AF58-95772FFF4122}"/>
              </a:ext>
            </a:extLst>
          </p:cNvPr>
          <p:cNvSpPr/>
          <p:nvPr>
            <p:custDataLst>
              <p:tags r:id="rId3"/>
            </p:custDataLst>
          </p:nvPr>
        </p:nvSpPr>
        <p:spPr bwMode="auto">
          <a:xfrm>
            <a:off x="3732384" y="4454366"/>
            <a:ext cx="1828800" cy="990460"/>
          </a:xfrm>
          <a:prstGeom prst="rect">
            <a:avLst/>
          </a:prstGeom>
          <a:solidFill>
            <a:srgbClr val="8064A2">
              <a:lumMod val="25000"/>
            </a:srgbClr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45688" tIns="45688" rIns="45688" bIns="4568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331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372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YCOB in </a:t>
            </a:r>
            <a:r>
              <a:rPr kumimoji="0" lang="en-US" sz="1372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1st Laser Line 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1064 nm 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  <a:sym typeface="Wingdings" panose="05000000000000000000" pitchFamily="2" charset="2"/>
              </a:rPr>
              <a:t> 532 nm </a:t>
            </a:r>
          </a:p>
          <a:p>
            <a:pPr marL="0" marR="0" lvl="0" indent="0" defTabSz="91331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Arial Unicode MS" panose="020B0604020202020204"/>
              <a:cs typeface="Segoe UI" pitchFamily="34" charset="0"/>
              <a:sym typeface="Wingdings" panose="05000000000000000000" pitchFamily="2" charset="2"/>
            </a:endParaRPr>
          </a:p>
          <a:p>
            <a:pPr marL="0" marR="0" lvl="0" indent="0" defTabSz="91331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372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BBO in 2nd Laser Line </a:t>
            </a:r>
            <a:r>
              <a:rPr kumimoji="0" lang="en-US" altLang="ja-JP" sz="11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1064 nm </a:t>
            </a:r>
            <a:r>
              <a:rPr kumimoji="0" lang="en-US" altLang="ja-JP" sz="11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  <a:sym typeface="Wingdings" panose="05000000000000000000" pitchFamily="2" charset="2"/>
              </a:rPr>
              <a:t> 532 nm </a:t>
            </a:r>
            <a:endParaRPr kumimoji="0" lang="en-US" altLang="ja-JP" sz="1372" b="0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Arial Unicode MS" panose="020B0604020202020204"/>
              <a:cs typeface="Segoe UI" pitchFamily="34" charset="0"/>
              <a:sym typeface="Wingdings" panose="05000000000000000000" pitchFamily="2" charset="2"/>
            </a:endParaRPr>
          </a:p>
        </p:txBody>
      </p:sp>
      <p:sp>
        <p:nvSpPr>
          <p:cNvPr id="20" name="Rectangle 14">
            <a:extLst>
              <a:ext uri="{FF2B5EF4-FFF2-40B4-BE49-F238E27FC236}">
                <a16:creationId xmlns:a16="http://schemas.microsoft.com/office/drawing/2014/main" id="{708C897F-7C5A-45AF-9D68-F6435B5E1944}"/>
              </a:ext>
            </a:extLst>
          </p:cNvPr>
          <p:cNvSpPr/>
          <p:nvPr/>
        </p:nvSpPr>
        <p:spPr bwMode="auto">
          <a:xfrm>
            <a:off x="5799812" y="4460383"/>
            <a:ext cx="1828800" cy="990460"/>
          </a:xfrm>
          <a:prstGeom prst="rect">
            <a:avLst/>
          </a:prstGeom>
          <a:solidFill>
            <a:srgbClr val="8064A2">
              <a:lumMod val="25000"/>
            </a:srgbClr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45688" tIns="45688" rIns="45688" bIns="4568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331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72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Beam Polarizer </a:t>
            </a:r>
          </a:p>
          <a:p>
            <a:pPr marL="0" marR="0" lvl="0" indent="0" defTabSz="91331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72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Combination for Two </a:t>
            </a:r>
            <a:r>
              <a:rPr kumimoji="0" lang="en-US" altLang="ja-JP" sz="1372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Laser</a:t>
            </a:r>
            <a:r>
              <a:rPr kumimoji="0" lang="en-US" sz="1372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 </a:t>
            </a:r>
            <a:r>
              <a:rPr kumimoji="0" lang="en-US" altLang="ja-JP" sz="1372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Lines</a:t>
            </a:r>
            <a:endParaRPr kumimoji="0" lang="en-US" sz="1372" b="0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Arial Unicode MS" panose="020B0604020202020204"/>
              <a:cs typeface="Segoe UI" pitchFamily="34" charset="0"/>
            </a:endParaRPr>
          </a:p>
        </p:txBody>
      </p:sp>
      <p:sp>
        <p:nvSpPr>
          <p:cNvPr id="21" name="Rectangle 16">
            <a:extLst>
              <a:ext uri="{FF2B5EF4-FFF2-40B4-BE49-F238E27FC236}">
                <a16:creationId xmlns:a16="http://schemas.microsoft.com/office/drawing/2014/main" id="{8B661C28-F588-439F-84CA-B62790EE95FF}"/>
              </a:ext>
            </a:extLst>
          </p:cNvPr>
          <p:cNvSpPr/>
          <p:nvPr/>
        </p:nvSpPr>
        <p:spPr bwMode="auto">
          <a:xfrm>
            <a:off x="7861233" y="4454367"/>
            <a:ext cx="1828800" cy="990460"/>
          </a:xfrm>
          <a:prstGeom prst="rect">
            <a:avLst/>
          </a:prstGeom>
          <a:solidFill>
            <a:srgbClr val="8064A2">
              <a:lumMod val="25000"/>
            </a:srgbClr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45688" tIns="45688" rIns="45688" bIns="4568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331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372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Beam Polarizer </a:t>
            </a:r>
          </a:p>
          <a:p>
            <a:pPr marL="0" marR="0" lvl="0" indent="0" defTabSz="91331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372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Division for Two Laser lines</a:t>
            </a:r>
          </a:p>
        </p:txBody>
      </p:sp>
      <p:sp>
        <p:nvSpPr>
          <p:cNvPr id="22" name="Rectangle 17">
            <a:extLst>
              <a:ext uri="{FF2B5EF4-FFF2-40B4-BE49-F238E27FC236}">
                <a16:creationId xmlns:a16="http://schemas.microsoft.com/office/drawing/2014/main" id="{2A134F7E-8CAE-48D7-BA8C-F3C2FDE62484}"/>
              </a:ext>
            </a:extLst>
          </p:cNvPr>
          <p:cNvSpPr/>
          <p:nvPr/>
        </p:nvSpPr>
        <p:spPr bwMode="auto">
          <a:xfrm>
            <a:off x="9946706" y="4454368"/>
            <a:ext cx="1828800" cy="990460"/>
          </a:xfrm>
          <a:prstGeom prst="rect">
            <a:avLst/>
          </a:prstGeom>
          <a:solidFill>
            <a:srgbClr val="8064A2">
              <a:lumMod val="25000"/>
            </a:srgbClr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45688" tIns="45688" rIns="45688" bIns="4568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331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372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BBO in 1st Laser Line </a:t>
            </a:r>
            <a:r>
              <a:rPr kumimoji="0" lang="en-US" altLang="ja-JP" sz="11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532 nm </a:t>
            </a:r>
            <a:r>
              <a:rPr kumimoji="0" lang="en-US" altLang="ja-JP" sz="11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  <a:sym typeface="Wingdings" panose="05000000000000000000" pitchFamily="2" charset="2"/>
              </a:rPr>
              <a:t> 266 nm </a:t>
            </a:r>
            <a:r>
              <a:rPr kumimoji="0" lang="en-GB" altLang="ja-JP" sz="11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  <a:sym typeface="Wingdings" panose="05000000000000000000" pitchFamily="2" charset="2"/>
              </a:rPr>
              <a:t> DOE</a:t>
            </a:r>
            <a:r>
              <a:rPr kumimoji="0" lang="en-US" altLang="ja-JP" sz="11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  <a:sym typeface="Wingdings" panose="05000000000000000000" pitchFamily="2" charset="2"/>
              </a:rPr>
              <a:t> </a:t>
            </a:r>
          </a:p>
          <a:p>
            <a:pPr marL="0" marR="0" lvl="0" indent="0" defTabSz="91331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050" b="0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Arial Unicode MS" panose="020B0604020202020204"/>
              <a:cs typeface="Segoe UI" pitchFamily="34" charset="0"/>
              <a:sym typeface="Wingdings" panose="05000000000000000000" pitchFamily="2" charset="2"/>
            </a:endParaRPr>
          </a:p>
          <a:p>
            <a:pPr marL="0" marR="0" lvl="0" indent="0" defTabSz="91331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372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BBO in 2nd Laser Line </a:t>
            </a:r>
            <a:r>
              <a:rPr kumimoji="0" lang="en-US" altLang="ja-JP" sz="11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532 nm </a:t>
            </a:r>
            <a:r>
              <a:rPr kumimoji="0" lang="en-US" altLang="ja-JP" sz="11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  <a:sym typeface="Wingdings" panose="05000000000000000000" pitchFamily="2" charset="2"/>
              </a:rPr>
              <a:t> 266 nm  DOE </a:t>
            </a:r>
            <a:endParaRPr kumimoji="0" lang="en-US" altLang="ja-JP" sz="1372" b="0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Arial Unicode MS" panose="020B0604020202020204"/>
              <a:cs typeface="Segoe UI" pitchFamily="34" charset="0"/>
              <a:sym typeface="Wingdings" panose="05000000000000000000" pitchFamily="2" charset="2"/>
            </a:endParaRPr>
          </a:p>
        </p:txBody>
      </p:sp>
      <p:sp>
        <p:nvSpPr>
          <p:cNvPr id="23" name="Rectangle 19">
            <a:extLst>
              <a:ext uri="{FF2B5EF4-FFF2-40B4-BE49-F238E27FC236}">
                <a16:creationId xmlns:a16="http://schemas.microsoft.com/office/drawing/2014/main" id="{B596F7C6-FA17-4558-9AF1-D0685F462D09}"/>
              </a:ext>
            </a:extLst>
          </p:cNvPr>
          <p:cNvSpPr/>
          <p:nvPr/>
        </p:nvSpPr>
        <p:spPr bwMode="auto">
          <a:xfrm>
            <a:off x="674034" y="1254424"/>
            <a:ext cx="2971800" cy="990460"/>
          </a:xfrm>
          <a:prstGeom prst="rect">
            <a:avLst/>
          </a:prstGeom>
          <a:solidFill>
            <a:srgbClr val="4F81BD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45688" tIns="45688" rIns="45688" bIns="4568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331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Fiber</a:t>
            </a:r>
          </a:p>
          <a:p>
            <a:pPr marL="0" marR="0" lvl="0" indent="0" defTabSz="91331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Oscillators (114 MHz)</a:t>
            </a:r>
          </a:p>
        </p:txBody>
      </p:sp>
      <p:sp>
        <p:nvSpPr>
          <p:cNvPr id="24" name="Rectangle 20">
            <a:extLst>
              <a:ext uri="{FF2B5EF4-FFF2-40B4-BE49-F238E27FC236}">
                <a16:creationId xmlns:a16="http://schemas.microsoft.com/office/drawing/2014/main" id="{80A6E226-487C-410A-ACA4-33D8EE221687}"/>
              </a:ext>
            </a:extLst>
          </p:cNvPr>
          <p:cNvSpPr/>
          <p:nvPr/>
        </p:nvSpPr>
        <p:spPr bwMode="auto">
          <a:xfrm>
            <a:off x="674034" y="2321073"/>
            <a:ext cx="2971800" cy="990460"/>
          </a:xfrm>
          <a:prstGeom prst="rect">
            <a:avLst/>
          </a:prstGeom>
          <a:solidFill>
            <a:srgbClr val="EB3C00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45688" tIns="45688" rIns="45688" bIns="4568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331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Fiber</a:t>
            </a:r>
          </a:p>
          <a:p>
            <a:pPr marL="0" marR="0" lvl="0" indent="0" defTabSz="91331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Amplifier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s (10 MHz)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Arial Unicode MS" panose="020B0604020202020204"/>
              <a:cs typeface="Segoe UI" pitchFamily="34" charset="0"/>
            </a:endParaRPr>
          </a:p>
        </p:txBody>
      </p:sp>
      <p:sp>
        <p:nvSpPr>
          <p:cNvPr id="25" name="Rectangle 22">
            <a:extLst>
              <a:ext uri="{FF2B5EF4-FFF2-40B4-BE49-F238E27FC236}">
                <a16:creationId xmlns:a16="http://schemas.microsoft.com/office/drawing/2014/main" id="{9EC31D65-B7AA-4617-B9DF-C67F5644AB79}"/>
              </a:ext>
            </a:extLst>
          </p:cNvPr>
          <p:cNvSpPr/>
          <p:nvPr/>
        </p:nvSpPr>
        <p:spPr bwMode="auto">
          <a:xfrm>
            <a:off x="674034" y="3387721"/>
            <a:ext cx="2971800" cy="990460"/>
          </a:xfrm>
          <a:prstGeom prst="rect">
            <a:avLst/>
          </a:prstGeom>
          <a:solidFill>
            <a:srgbClr val="641355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45688" tIns="45688" rIns="45688" bIns="4568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331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Nd:YAG 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R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od Laser </a:t>
            </a:r>
          </a:p>
          <a:p>
            <a:pPr marL="0" marR="0" lvl="0" indent="0" defTabSz="91331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Amplifiers (1-25 Hz)</a:t>
            </a:r>
          </a:p>
        </p:txBody>
      </p:sp>
      <p:sp>
        <p:nvSpPr>
          <p:cNvPr id="26" name="Rectangle 23">
            <a:extLst>
              <a:ext uri="{FF2B5EF4-FFF2-40B4-BE49-F238E27FC236}">
                <a16:creationId xmlns:a16="http://schemas.microsoft.com/office/drawing/2014/main" id="{8B6FBB6A-5B94-4184-98F1-CCAE6A07EC1D}"/>
              </a:ext>
            </a:extLst>
          </p:cNvPr>
          <p:cNvSpPr/>
          <p:nvPr/>
        </p:nvSpPr>
        <p:spPr bwMode="auto">
          <a:xfrm>
            <a:off x="674034" y="4454367"/>
            <a:ext cx="2971800" cy="990460"/>
          </a:xfrm>
          <a:prstGeom prst="rect">
            <a:avLst/>
          </a:prstGeom>
          <a:solidFill>
            <a:srgbClr val="8064A2">
              <a:lumMod val="25000"/>
            </a:srgbClr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45688" tIns="45688" rIns="45688" bIns="4568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331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n-US" sz="1765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</a:b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Wavelength Conversion &amp; Spatial Reshaping</a:t>
            </a:r>
          </a:p>
        </p:txBody>
      </p:sp>
      <p:sp>
        <p:nvSpPr>
          <p:cNvPr id="27" name="Rectangle 25">
            <a:extLst>
              <a:ext uri="{FF2B5EF4-FFF2-40B4-BE49-F238E27FC236}">
                <a16:creationId xmlns:a16="http://schemas.microsoft.com/office/drawing/2014/main" id="{D8139FF3-2441-4CE7-BA43-BDF1ED3ABD08}"/>
              </a:ext>
            </a:extLst>
          </p:cNvPr>
          <p:cNvSpPr/>
          <p:nvPr/>
        </p:nvSpPr>
        <p:spPr bwMode="auto">
          <a:xfrm>
            <a:off x="9946706" y="2321073"/>
            <a:ext cx="1828800" cy="990460"/>
          </a:xfrm>
          <a:prstGeom prst="rect">
            <a:avLst/>
          </a:prstGeom>
          <a:solidFill>
            <a:srgbClr val="EB3C00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45688" tIns="45688" rIns="45688" bIns="4568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331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372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Yb Single Mode Fiber</a:t>
            </a:r>
          </a:p>
          <a:p>
            <a:pPr marL="0" marR="0" lvl="0" indent="0" defTabSz="91331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372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Amplifier 3</a:t>
            </a:r>
          </a:p>
        </p:txBody>
      </p:sp>
      <p:sp>
        <p:nvSpPr>
          <p:cNvPr id="28" name="Rectangle 28">
            <a:extLst>
              <a:ext uri="{FF2B5EF4-FFF2-40B4-BE49-F238E27FC236}">
                <a16:creationId xmlns:a16="http://schemas.microsoft.com/office/drawing/2014/main" id="{738C185E-ED5C-4D33-8113-82C047308625}"/>
              </a:ext>
            </a:extLst>
          </p:cNvPr>
          <p:cNvSpPr/>
          <p:nvPr/>
        </p:nvSpPr>
        <p:spPr bwMode="auto">
          <a:xfrm>
            <a:off x="7861233" y="1250478"/>
            <a:ext cx="1828800" cy="990460"/>
          </a:xfrm>
          <a:prstGeom prst="rect">
            <a:avLst/>
          </a:prstGeom>
          <a:solidFill>
            <a:srgbClr val="4F81BD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45688" tIns="45688" rIns="45688" bIns="4568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331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72" b="0" i="0" u="none" strike="noStrike" kern="0" cap="none" spc="-3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MEMS Switch</a:t>
            </a:r>
          </a:p>
          <a:p>
            <a:pPr marL="0" marR="0" lvl="0" indent="0" defTabSz="91331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72" b="0" i="0" u="none" strike="noStrike" kern="0" cap="none" spc="-3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3 In 1 Out</a:t>
            </a:r>
          </a:p>
        </p:txBody>
      </p:sp>
      <p:sp>
        <p:nvSpPr>
          <p:cNvPr id="29" name="正方形/長方形 81">
            <a:extLst>
              <a:ext uri="{FF2B5EF4-FFF2-40B4-BE49-F238E27FC236}">
                <a16:creationId xmlns:a16="http://schemas.microsoft.com/office/drawing/2014/main" id="{28478A2B-3FA7-4A65-BA68-8D9162B81C64}"/>
              </a:ext>
            </a:extLst>
          </p:cNvPr>
          <p:cNvSpPr/>
          <p:nvPr/>
        </p:nvSpPr>
        <p:spPr>
          <a:xfrm>
            <a:off x="7554401" y="1592535"/>
            <a:ext cx="4267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kumimoji="0" lang="en-US" altLang="ja-JP" dirty="0">
                <a:solidFill>
                  <a:prstClr val="black"/>
                </a:solidFill>
                <a:latin typeface="Segoe UI"/>
                <a:ea typeface="Arial Unicode MS" panose="020B0604020202020204"/>
                <a:cs typeface="Segoe UI" pitchFamily="34" charset="0"/>
                <a:sym typeface="Wingdings" panose="05000000000000000000" pitchFamily="2" charset="2"/>
              </a:rPr>
              <a:t></a:t>
            </a:r>
            <a:endParaRPr lang="ja-JP" altLang="en-US" dirty="0">
              <a:solidFill>
                <a:prstClr val="black"/>
              </a:solidFill>
              <a:latin typeface="Segoe UI"/>
              <a:ea typeface="宋体"/>
            </a:endParaRPr>
          </a:p>
        </p:txBody>
      </p:sp>
      <p:sp>
        <p:nvSpPr>
          <p:cNvPr id="30" name="正方形/長方形 82">
            <a:extLst>
              <a:ext uri="{FF2B5EF4-FFF2-40B4-BE49-F238E27FC236}">
                <a16:creationId xmlns:a16="http://schemas.microsoft.com/office/drawing/2014/main" id="{816AD4C9-C45A-43D5-A9B5-12ADE7239624}"/>
              </a:ext>
            </a:extLst>
          </p:cNvPr>
          <p:cNvSpPr/>
          <p:nvPr/>
        </p:nvSpPr>
        <p:spPr>
          <a:xfrm>
            <a:off x="5482176" y="3025937"/>
            <a:ext cx="4267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kumimoji="0" lang="en-US" altLang="ja-JP" dirty="0">
                <a:solidFill>
                  <a:prstClr val="black"/>
                </a:solidFill>
                <a:latin typeface="Segoe UI"/>
                <a:ea typeface="Arial Unicode MS" panose="020B0604020202020204"/>
                <a:cs typeface="Segoe UI" pitchFamily="34" charset="0"/>
                <a:sym typeface="Wingdings" panose="05000000000000000000" pitchFamily="2" charset="2"/>
              </a:rPr>
              <a:t></a:t>
            </a:r>
            <a:endParaRPr lang="ja-JP" altLang="en-US" dirty="0">
              <a:solidFill>
                <a:prstClr val="black"/>
              </a:solidFill>
              <a:latin typeface="Segoe UI"/>
              <a:ea typeface="宋体"/>
            </a:endParaRPr>
          </a:p>
        </p:txBody>
      </p:sp>
      <p:sp>
        <p:nvSpPr>
          <p:cNvPr id="31" name="正方形/長方形 83">
            <a:extLst>
              <a:ext uri="{FF2B5EF4-FFF2-40B4-BE49-F238E27FC236}">
                <a16:creationId xmlns:a16="http://schemas.microsoft.com/office/drawing/2014/main" id="{38782D7B-DCC3-41CA-9781-2ED8B8FCEDF4}"/>
              </a:ext>
            </a:extLst>
          </p:cNvPr>
          <p:cNvSpPr/>
          <p:nvPr/>
        </p:nvSpPr>
        <p:spPr>
          <a:xfrm>
            <a:off x="7539576" y="3018388"/>
            <a:ext cx="4267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kumimoji="0" lang="en-US" altLang="ja-JP" dirty="0">
                <a:solidFill>
                  <a:prstClr val="black"/>
                </a:solidFill>
                <a:latin typeface="Segoe UI"/>
                <a:ea typeface="Arial Unicode MS" panose="020B0604020202020204"/>
                <a:cs typeface="Segoe UI" pitchFamily="34" charset="0"/>
                <a:sym typeface="Wingdings" panose="05000000000000000000" pitchFamily="2" charset="2"/>
              </a:rPr>
              <a:t></a:t>
            </a:r>
            <a:endParaRPr lang="ja-JP" altLang="en-US" dirty="0">
              <a:solidFill>
                <a:prstClr val="black"/>
              </a:solidFill>
              <a:latin typeface="Segoe UI"/>
              <a:ea typeface="宋体"/>
            </a:endParaRPr>
          </a:p>
        </p:txBody>
      </p:sp>
      <p:sp>
        <p:nvSpPr>
          <p:cNvPr id="32" name="正方形/長方形 84">
            <a:extLst>
              <a:ext uri="{FF2B5EF4-FFF2-40B4-BE49-F238E27FC236}">
                <a16:creationId xmlns:a16="http://schemas.microsoft.com/office/drawing/2014/main" id="{E39458E4-91B8-4F36-90DD-CF677729BF36}"/>
              </a:ext>
            </a:extLst>
          </p:cNvPr>
          <p:cNvSpPr/>
          <p:nvPr/>
        </p:nvSpPr>
        <p:spPr>
          <a:xfrm>
            <a:off x="9617042" y="3018654"/>
            <a:ext cx="4267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kumimoji="0" lang="en-US" altLang="ja-JP" dirty="0">
                <a:solidFill>
                  <a:prstClr val="black"/>
                </a:solidFill>
                <a:latin typeface="Segoe UI"/>
                <a:ea typeface="Arial Unicode MS" panose="020B0604020202020204"/>
                <a:cs typeface="Segoe UI" pitchFamily="34" charset="0"/>
                <a:sym typeface="Wingdings" panose="05000000000000000000" pitchFamily="2" charset="2"/>
              </a:rPr>
              <a:t></a:t>
            </a:r>
            <a:endParaRPr lang="ja-JP" altLang="en-US" dirty="0">
              <a:solidFill>
                <a:prstClr val="black"/>
              </a:solidFill>
              <a:latin typeface="Segoe UI"/>
              <a:ea typeface="宋体"/>
            </a:endParaRPr>
          </a:p>
        </p:txBody>
      </p:sp>
      <p:sp>
        <p:nvSpPr>
          <p:cNvPr id="33" name="正方形/長方形 85">
            <a:extLst>
              <a:ext uri="{FF2B5EF4-FFF2-40B4-BE49-F238E27FC236}">
                <a16:creationId xmlns:a16="http://schemas.microsoft.com/office/drawing/2014/main" id="{C340B84C-EB8B-4EFC-9868-24501E85F68D}"/>
              </a:ext>
            </a:extLst>
          </p:cNvPr>
          <p:cNvSpPr/>
          <p:nvPr/>
        </p:nvSpPr>
        <p:spPr>
          <a:xfrm>
            <a:off x="5513473" y="3462574"/>
            <a:ext cx="4267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kumimoji="0" lang="en-US" altLang="ja-JP" dirty="0">
                <a:solidFill>
                  <a:prstClr val="black"/>
                </a:solidFill>
                <a:latin typeface="Segoe UI"/>
                <a:ea typeface="Arial Unicode MS" panose="020B0604020202020204"/>
                <a:cs typeface="Segoe UI" pitchFamily="34" charset="0"/>
                <a:sym typeface="Wingdings" panose="05000000000000000000" pitchFamily="2" charset="2"/>
              </a:rPr>
              <a:t></a:t>
            </a:r>
            <a:endParaRPr lang="ja-JP" altLang="en-US" dirty="0">
              <a:solidFill>
                <a:prstClr val="black"/>
              </a:solidFill>
              <a:latin typeface="Segoe UI"/>
              <a:ea typeface="宋体"/>
            </a:endParaRPr>
          </a:p>
        </p:txBody>
      </p:sp>
      <p:sp>
        <p:nvSpPr>
          <p:cNvPr id="34" name="正方形/長方形 86">
            <a:extLst>
              <a:ext uri="{FF2B5EF4-FFF2-40B4-BE49-F238E27FC236}">
                <a16:creationId xmlns:a16="http://schemas.microsoft.com/office/drawing/2014/main" id="{EC11EFED-079F-4ECD-938F-4114DA017B13}"/>
              </a:ext>
            </a:extLst>
          </p:cNvPr>
          <p:cNvSpPr/>
          <p:nvPr/>
        </p:nvSpPr>
        <p:spPr>
          <a:xfrm>
            <a:off x="5508526" y="4010380"/>
            <a:ext cx="4267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kumimoji="0" lang="en-US" altLang="ja-JP" dirty="0">
                <a:solidFill>
                  <a:prstClr val="black"/>
                </a:solidFill>
                <a:latin typeface="Segoe UI"/>
                <a:ea typeface="Arial Unicode MS" panose="020B0604020202020204"/>
                <a:cs typeface="Segoe UI" pitchFamily="34" charset="0"/>
                <a:sym typeface="Wingdings" panose="05000000000000000000" pitchFamily="2" charset="2"/>
              </a:rPr>
              <a:t></a:t>
            </a:r>
            <a:endParaRPr lang="ja-JP" altLang="en-US" dirty="0">
              <a:solidFill>
                <a:prstClr val="black"/>
              </a:solidFill>
              <a:latin typeface="Segoe UI"/>
              <a:ea typeface="宋体"/>
            </a:endParaRPr>
          </a:p>
        </p:txBody>
      </p:sp>
      <p:cxnSp>
        <p:nvCxnSpPr>
          <p:cNvPr id="35" name="直線コネクタ 35">
            <a:extLst>
              <a:ext uri="{FF2B5EF4-FFF2-40B4-BE49-F238E27FC236}">
                <a16:creationId xmlns:a16="http://schemas.microsoft.com/office/drawing/2014/main" id="{A4D6C333-6858-425F-A1E8-D196CAC6BC0C}"/>
              </a:ext>
            </a:extLst>
          </p:cNvPr>
          <p:cNvCxnSpPr>
            <a:cxnSpLocks/>
          </p:cNvCxnSpPr>
          <p:nvPr/>
        </p:nvCxnSpPr>
        <p:spPr>
          <a:xfrm>
            <a:off x="5627358" y="3647240"/>
            <a:ext cx="0" cy="547806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/>
            <a:tailEnd type="none"/>
          </a:ln>
          <a:effectLst/>
        </p:spPr>
      </p:cxnSp>
      <p:sp>
        <p:nvSpPr>
          <p:cNvPr id="36" name="下矢印 37">
            <a:extLst>
              <a:ext uri="{FF2B5EF4-FFF2-40B4-BE49-F238E27FC236}">
                <a16:creationId xmlns:a16="http://schemas.microsoft.com/office/drawing/2014/main" id="{1D232E92-245C-4DFD-A2D9-8120E0E81A27}"/>
              </a:ext>
            </a:extLst>
          </p:cNvPr>
          <p:cNvSpPr/>
          <p:nvPr/>
        </p:nvSpPr>
        <p:spPr bwMode="auto">
          <a:xfrm>
            <a:off x="253931" y="2656824"/>
            <a:ext cx="300789" cy="2139312"/>
          </a:xfrm>
          <a:prstGeom prst="downArrow">
            <a:avLst/>
          </a:prstGeom>
          <a:gradFill rotWithShape="1">
            <a:gsLst>
              <a:gs pos="0">
                <a:srgbClr val="1F497D">
                  <a:lumMod val="60000"/>
                  <a:lumOff val="40000"/>
                </a:srgbClr>
              </a:gs>
              <a:gs pos="100000">
                <a:srgbClr val="F79646">
                  <a:lumMod val="50000"/>
                </a:srgbClr>
              </a:gs>
            </a:gsLst>
            <a:lin ang="5400000" scaled="1"/>
          </a:gra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472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2400" b="0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7" name="Rectangle 14">
            <a:extLst>
              <a:ext uri="{FF2B5EF4-FFF2-40B4-BE49-F238E27FC236}">
                <a16:creationId xmlns:a16="http://schemas.microsoft.com/office/drawing/2014/main" id="{393DB7A4-7609-48CA-8C21-0C9C55BF1B4B}"/>
              </a:ext>
            </a:extLst>
          </p:cNvPr>
          <p:cNvSpPr/>
          <p:nvPr/>
        </p:nvSpPr>
        <p:spPr bwMode="auto">
          <a:xfrm>
            <a:off x="6880660" y="5521013"/>
            <a:ext cx="1828800" cy="595970"/>
          </a:xfrm>
          <a:prstGeom prst="rect">
            <a:avLst/>
          </a:prstGeom>
          <a:solidFill>
            <a:srgbClr val="4BACC6">
              <a:lumMod val="75000"/>
            </a:srgbClr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45688" tIns="45688" rIns="45688" bIns="4568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331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Ground Laser Hut </a:t>
            </a:r>
          </a:p>
          <a:p>
            <a:pPr marL="0" marR="0" lvl="0" indent="0" defTabSz="91331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  <a:sym typeface="Wingdings" panose="05000000000000000000" pitchFamily="2" charset="2"/>
              </a:rPr>
              <a:t> Tunnel RF Gun Box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 </a:t>
            </a:r>
          </a:p>
        </p:txBody>
      </p:sp>
      <p:sp>
        <p:nvSpPr>
          <p:cNvPr id="38" name="Rectangle 23">
            <a:extLst>
              <a:ext uri="{FF2B5EF4-FFF2-40B4-BE49-F238E27FC236}">
                <a16:creationId xmlns:a16="http://schemas.microsoft.com/office/drawing/2014/main" id="{EE614CF0-8BCB-409C-904F-A754E56332A7}"/>
              </a:ext>
            </a:extLst>
          </p:cNvPr>
          <p:cNvSpPr/>
          <p:nvPr/>
        </p:nvSpPr>
        <p:spPr bwMode="auto">
          <a:xfrm>
            <a:off x="674034" y="5521013"/>
            <a:ext cx="2971800" cy="595970"/>
          </a:xfrm>
          <a:prstGeom prst="rect">
            <a:avLst/>
          </a:prstGeom>
          <a:solidFill>
            <a:srgbClr val="4BACC6">
              <a:lumMod val="75000"/>
            </a:srgbClr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45688" tIns="45688" rIns="45688" bIns="4568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331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Transporting Line for</a:t>
            </a:r>
          </a:p>
          <a:p>
            <a:pPr marL="0" marR="0" lvl="0" indent="0" defTabSz="91331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Two Lasers (11 m long)</a:t>
            </a:r>
          </a:p>
        </p:txBody>
      </p:sp>
      <p:sp>
        <p:nvSpPr>
          <p:cNvPr id="39" name="正方形/長方形 91">
            <a:extLst>
              <a:ext uri="{FF2B5EF4-FFF2-40B4-BE49-F238E27FC236}">
                <a16:creationId xmlns:a16="http://schemas.microsoft.com/office/drawing/2014/main" id="{DF6DB46D-7062-4BED-B7B4-4141F462B29A}"/>
              </a:ext>
            </a:extLst>
          </p:cNvPr>
          <p:cNvSpPr/>
          <p:nvPr/>
        </p:nvSpPr>
        <p:spPr>
          <a:xfrm>
            <a:off x="5476968" y="5135215"/>
            <a:ext cx="4267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kumimoji="0" lang="en-US" altLang="ja-JP" dirty="0">
                <a:solidFill>
                  <a:prstClr val="black"/>
                </a:solidFill>
                <a:latin typeface="Segoe UI"/>
                <a:ea typeface="Arial Unicode MS" panose="020B0604020202020204"/>
                <a:cs typeface="Segoe UI" pitchFamily="34" charset="0"/>
                <a:sym typeface="Wingdings" panose="05000000000000000000" pitchFamily="2" charset="2"/>
              </a:rPr>
              <a:t></a:t>
            </a:r>
            <a:endParaRPr lang="ja-JP" altLang="en-US" dirty="0">
              <a:solidFill>
                <a:prstClr val="black"/>
              </a:solidFill>
              <a:latin typeface="Segoe UI"/>
              <a:ea typeface="宋体"/>
            </a:endParaRPr>
          </a:p>
        </p:txBody>
      </p:sp>
      <p:sp>
        <p:nvSpPr>
          <p:cNvPr id="40" name="正方形/長方形 92">
            <a:extLst>
              <a:ext uri="{FF2B5EF4-FFF2-40B4-BE49-F238E27FC236}">
                <a16:creationId xmlns:a16="http://schemas.microsoft.com/office/drawing/2014/main" id="{98C9F8B5-AE24-4A1B-96C1-D8EF1E5549C2}"/>
              </a:ext>
            </a:extLst>
          </p:cNvPr>
          <p:cNvSpPr/>
          <p:nvPr/>
        </p:nvSpPr>
        <p:spPr>
          <a:xfrm rot="5400000">
            <a:off x="7092408" y="5336347"/>
            <a:ext cx="4267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kumimoji="0" lang="en-US" altLang="ja-JP" dirty="0">
                <a:solidFill>
                  <a:prstClr val="black"/>
                </a:solidFill>
                <a:latin typeface="Segoe UI"/>
                <a:ea typeface="Arial Unicode MS" panose="020B0604020202020204"/>
                <a:cs typeface="Segoe UI" pitchFamily="34" charset="0"/>
                <a:sym typeface="Wingdings" panose="05000000000000000000" pitchFamily="2" charset="2"/>
              </a:rPr>
              <a:t></a:t>
            </a:r>
            <a:endParaRPr lang="ja-JP" altLang="en-US" dirty="0">
              <a:solidFill>
                <a:prstClr val="black"/>
              </a:solidFill>
              <a:latin typeface="Segoe UI"/>
              <a:ea typeface="宋体"/>
            </a:endParaRPr>
          </a:p>
        </p:txBody>
      </p:sp>
      <p:sp>
        <p:nvSpPr>
          <p:cNvPr id="41" name="正方形/長方形 93">
            <a:extLst>
              <a:ext uri="{FF2B5EF4-FFF2-40B4-BE49-F238E27FC236}">
                <a16:creationId xmlns:a16="http://schemas.microsoft.com/office/drawing/2014/main" id="{BA6CAEEE-6518-41E6-9EC5-520FA990B9B0}"/>
              </a:ext>
            </a:extLst>
          </p:cNvPr>
          <p:cNvSpPr/>
          <p:nvPr/>
        </p:nvSpPr>
        <p:spPr>
          <a:xfrm rot="16200000">
            <a:off x="8135878" y="5330331"/>
            <a:ext cx="4267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kumimoji="0" lang="en-US" altLang="ja-JP" dirty="0">
                <a:solidFill>
                  <a:prstClr val="black"/>
                </a:solidFill>
                <a:latin typeface="Segoe UI"/>
                <a:ea typeface="Arial Unicode MS" panose="020B0604020202020204"/>
                <a:cs typeface="Segoe UI" pitchFamily="34" charset="0"/>
                <a:sym typeface="Wingdings" panose="05000000000000000000" pitchFamily="2" charset="2"/>
              </a:rPr>
              <a:t></a:t>
            </a:r>
            <a:endParaRPr lang="ja-JP" altLang="en-US" dirty="0">
              <a:solidFill>
                <a:prstClr val="black"/>
              </a:solidFill>
              <a:latin typeface="Segoe UI"/>
              <a:ea typeface="宋体"/>
            </a:endParaRPr>
          </a:p>
        </p:txBody>
      </p:sp>
      <p:sp>
        <p:nvSpPr>
          <p:cNvPr id="42" name="正方形/長方形 94">
            <a:extLst>
              <a:ext uri="{FF2B5EF4-FFF2-40B4-BE49-F238E27FC236}">
                <a16:creationId xmlns:a16="http://schemas.microsoft.com/office/drawing/2014/main" id="{3B72FDCC-F4C4-496C-B85B-FE4E44F54EA3}"/>
              </a:ext>
            </a:extLst>
          </p:cNvPr>
          <p:cNvSpPr/>
          <p:nvPr/>
        </p:nvSpPr>
        <p:spPr>
          <a:xfrm>
            <a:off x="9611361" y="5145664"/>
            <a:ext cx="4267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kumimoji="0" lang="en-US" altLang="ja-JP" dirty="0">
                <a:solidFill>
                  <a:prstClr val="black"/>
                </a:solidFill>
                <a:latin typeface="Segoe UI"/>
                <a:ea typeface="Arial Unicode MS" panose="020B0604020202020204"/>
                <a:cs typeface="Segoe UI" pitchFamily="34" charset="0"/>
                <a:sym typeface="Wingdings" panose="05000000000000000000" pitchFamily="2" charset="2"/>
              </a:rPr>
              <a:t></a:t>
            </a:r>
            <a:endParaRPr lang="ja-JP" altLang="en-US" dirty="0">
              <a:solidFill>
                <a:prstClr val="black"/>
              </a:solidFill>
              <a:latin typeface="Segoe UI"/>
              <a:ea typeface="宋体"/>
            </a:endParaRPr>
          </a:p>
        </p:txBody>
      </p:sp>
      <p:sp>
        <p:nvSpPr>
          <p:cNvPr id="43" name="Rectangle 23">
            <a:extLst>
              <a:ext uri="{FF2B5EF4-FFF2-40B4-BE49-F238E27FC236}">
                <a16:creationId xmlns:a16="http://schemas.microsoft.com/office/drawing/2014/main" id="{47519676-8C2F-435B-9130-77C2B04A7D81}"/>
              </a:ext>
            </a:extLst>
          </p:cNvPr>
          <p:cNvSpPr/>
          <p:nvPr/>
        </p:nvSpPr>
        <p:spPr bwMode="auto">
          <a:xfrm>
            <a:off x="674034" y="6193169"/>
            <a:ext cx="2971800" cy="595970"/>
          </a:xfrm>
          <a:prstGeom prst="rect">
            <a:avLst/>
          </a:prstGeom>
          <a:solidFill>
            <a:srgbClr val="C0504D">
              <a:lumMod val="75000"/>
            </a:srgbClr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45688" tIns="45688" rIns="45688" bIns="4568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331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n-US" sz="1765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</a:b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RF Gun</a:t>
            </a:r>
            <a:endParaRPr kumimoji="0" lang="en-US" sz="1765" b="0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Arial Unicode MS" panose="020B0604020202020204"/>
              <a:cs typeface="Segoe UI" pitchFamily="34" charset="0"/>
            </a:endParaRPr>
          </a:p>
        </p:txBody>
      </p:sp>
      <p:sp>
        <p:nvSpPr>
          <p:cNvPr id="44" name="Rectangle 14">
            <a:extLst>
              <a:ext uri="{FF2B5EF4-FFF2-40B4-BE49-F238E27FC236}">
                <a16:creationId xmlns:a16="http://schemas.microsoft.com/office/drawing/2014/main" id="{3728590F-B341-438E-82FD-B3D81CA85256}"/>
              </a:ext>
            </a:extLst>
          </p:cNvPr>
          <p:cNvSpPr/>
          <p:nvPr/>
        </p:nvSpPr>
        <p:spPr bwMode="auto">
          <a:xfrm>
            <a:off x="9946706" y="6193169"/>
            <a:ext cx="1828800" cy="595970"/>
          </a:xfrm>
          <a:prstGeom prst="rect">
            <a:avLst/>
          </a:prstGeom>
          <a:solidFill>
            <a:srgbClr val="C0504D">
              <a:lumMod val="75000"/>
            </a:srgbClr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45688" tIns="45688" rIns="45688" bIns="45688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331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Injection From Two Windows</a:t>
            </a:r>
          </a:p>
        </p:txBody>
      </p:sp>
      <p:sp>
        <p:nvSpPr>
          <p:cNvPr id="45" name="正方形/長方形 97">
            <a:extLst>
              <a:ext uri="{FF2B5EF4-FFF2-40B4-BE49-F238E27FC236}">
                <a16:creationId xmlns:a16="http://schemas.microsoft.com/office/drawing/2014/main" id="{B39CAC1C-00DC-4D08-A8AF-702443B8F376}"/>
              </a:ext>
            </a:extLst>
          </p:cNvPr>
          <p:cNvSpPr/>
          <p:nvPr/>
        </p:nvSpPr>
        <p:spPr>
          <a:xfrm rot="5400000">
            <a:off x="10654570" y="5932317"/>
            <a:ext cx="4267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kumimoji="0" lang="en-US" altLang="ja-JP" dirty="0">
                <a:solidFill>
                  <a:prstClr val="black"/>
                </a:solidFill>
                <a:latin typeface="Segoe UI"/>
                <a:ea typeface="Arial Unicode MS" panose="020B0604020202020204"/>
                <a:cs typeface="Segoe UI" pitchFamily="34" charset="0"/>
                <a:sym typeface="Wingdings" panose="05000000000000000000" pitchFamily="2" charset="2"/>
              </a:rPr>
              <a:t></a:t>
            </a:r>
            <a:endParaRPr lang="ja-JP" altLang="en-US" dirty="0">
              <a:solidFill>
                <a:prstClr val="black"/>
              </a:solidFill>
              <a:latin typeface="Segoe UI"/>
              <a:ea typeface="宋体"/>
            </a:endParaRPr>
          </a:p>
        </p:txBody>
      </p:sp>
      <p:cxnSp>
        <p:nvCxnSpPr>
          <p:cNvPr id="46" name="直線コネクタ 98">
            <a:extLst>
              <a:ext uri="{FF2B5EF4-FFF2-40B4-BE49-F238E27FC236}">
                <a16:creationId xmlns:a16="http://schemas.microsoft.com/office/drawing/2014/main" id="{25AE1411-8B20-400C-AC5C-D5AEBF3CD372}"/>
              </a:ext>
            </a:extLst>
          </p:cNvPr>
          <p:cNvCxnSpPr/>
          <p:nvPr/>
        </p:nvCxnSpPr>
        <p:spPr>
          <a:xfrm>
            <a:off x="10861106" y="5444828"/>
            <a:ext cx="0" cy="672155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/>
            <a:tailEnd type="none"/>
          </a:ln>
          <a:effectLst/>
        </p:spPr>
      </p:cxnSp>
      <p:sp>
        <p:nvSpPr>
          <p:cNvPr id="47" name="Rectangle 11">
            <a:extLst>
              <a:ext uri="{FF2B5EF4-FFF2-40B4-BE49-F238E27FC236}">
                <a16:creationId xmlns:a16="http://schemas.microsoft.com/office/drawing/2014/main" id="{7DEF1384-3108-41DC-AC99-CCB4AEFE505E}"/>
              </a:ext>
            </a:extLst>
          </p:cNvPr>
          <p:cNvSpPr/>
          <p:nvPr/>
        </p:nvSpPr>
        <p:spPr bwMode="auto">
          <a:xfrm>
            <a:off x="5807138" y="3948017"/>
            <a:ext cx="5968367" cy="423373"/>
          </a:xfrm>
          <a:prstGeom prst="rect">
            <a:avLst/>
          </a:prstGeom>
          <a:solidFill>
            <a:srgbClr val="641355"/>
          </a:solidFill>
          <a:ln w="635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45688" tIns="45688" rIns="45688" bIns="4568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3314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2nd N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d:YAG Laser Line with 5 Stages Rod 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Amplifiers (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High power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 5</a:t>
            </a:r>
            <a:r>
              <a:rPr kumimoji="0" lang="en-US" altLang="ja-JP" sz="1400" b="0" i="0" u="none" strike="noStrike" kern="0" cap="none" spc="0" normalizeH="0" baseline="3000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th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UI"/>
                <a:ea typeface="Arial Unicode MS" panose="020B0604020202020204"/>
                <a:cs typeface="Segoe UI" pitchFamily="34" charset="0"/>
              </a:rPr>
              <a:t> stage) with delay line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UI"/>
              <a:ea typeface="Arial Unicode MS" panose="020B0604020202020204"/>
              <a:cs typeface="Segoe UI" pitchFamily="34" charset="0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id="{5F3D1EEA-DCF7-421B-98E6-3CC02A67144B}"/>
              </a:ext>
            </a:extLst>
          </p:cNvPr>
          <p:cNvSpPr txBox="1"/>
          <p:nvPr/>
        </p:nvSpPr>
        <p:spPr>
          <a:xfrm rot="16200000">
            <a:off x="-152410" y="1871714"/>
            <a:ext cx="109982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3314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zh-CN" sz="1600" b="1" spc="-30" dirty="0">
                <a:solidFill>
                  <a:srgbClr val="4F81BD">
                    <a:lumMod val="75000"/>
                  </a:srgbClr>
                </a:solidFill>
                <a:latin typeface="Segoe UI"/>
                <a:ea typeface="Arial Unicode MS" panose="020B0604020202020204"/>
                <a:cs typeface="Segoe UI" pitchFamily="34" charset="0"/>
              </a:rPr>
              <a:t>Upstream</a:t>
            </a:r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id="{E63A1C3F-877E-4F85-A1E5-2FC8790A4C16}"/>
              </a:ext>
            </a:extLst>
          </p:cNvPr>
          <p:cNvSpPr txBox="1"/>
          <p:nvPr/>
        </p:nvSpPr>
        <p:spPr>
          <a:xfrm rot="16200000">
            <a:off x="-299290" y="5345719"/>
            <a:ext cx="138633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3314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zh-CN" sz="1600" b="1" spc="-30" dirty="0">
                <a:solidFill>
                  <a:srgbClr val="F79646">
                    <a:lumMod val="50000"/>
                  </a:srgbClr>
                </a:solidFill>
                <a:latin typeface="Segoe UI"/>
                <a:ea typeface="Arial Unicode MS" panose="020B0604020202020204"/>
                <a:cs typeface="Segoe UI" pitchFamily="34" charset="0"/>
              </a:rPr>
              <a:t>Downstream</a:t>
            </a: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id="{55CD21E3-3900-4F11-A1AA-0AB073A674B6}"/>
              </a:ext>
            </a:extLst>
          </p:cNvPr>
          <p:cNvSpPr/>
          <p:nvPr/>
        </p:nvSpPr>
        <p:spPr>
          <a:xfrm>
            <a:off x="3276599" y="766484"/>
            <a:ext cx="563880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ea typeface="Arial Unicode MS" panose="020B0604020202020204"/>
                <a:cs typeface="+mn-ea"/>
              </a:rPr>
              <a:t>Yb-Fiber and Nd:YAG Hybrid Laser System</a:t>
            </a:r>
          </a:p>
        </p:txBody>
      </p:sp>
      <p:sp>
        <p:nvSpPr>
          <p:cNvPr id="51" name="矩形 50">
            <a:extLst>
              <a:ext uri="{FF2B5EF4-FFF2-40B4-BE49-F238E27FC236}">
                <a16:creationId xmlns:a16="http://schemas.microsoft.com/office/drawing/2014/main" id="{FC726191-A4D0-44BE-BB44-6F105EBB036F}"/>
              </a:ext>
            </a:extLst>
          </p:cNvPr>
          <p:cNvSpPr/>
          <p:nvPr/>
        </p:nvSpPr>
        <p:spPr>
          <a:xfrm>
            <a:off x="4681" y="6603680"/>
            <a:ext cx="59822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19-34</a:t>
            </a:r>
            <a:endParaRPr lang="zh-CN" altLang="en-US" sz="1050" i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  <p:sp>
        <p:nvSpPr>
          <p:cNvPr id="52" name="矩形 51">
            <a:extLst>
              <a:ext uri="{FF2B5EF4-FFF2-40B4-BE49-F238E27FC236}">
                <a16:creationId xmlns:a16="http://schemas.microsoft.com/office/drawing/2014/main" id="{BA56B873-1D49-4720-A180-31407DF0C193}"/>
              </a:ext>
            </a:extLst>
          </p:cNvPr>
          <p:cNvSpPr/>
          <p:nvPr/>
        </p:nvSpPr>
        <p:spPr>
          <a:xfrm>
            <a:off x="4081670" y="6597092"/>
            <a:ext cx="5029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R. Zhang, the 23rd KEKB Accelerator Review Committee, 2019.07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98931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12">
            <a:extLst>
              <a:ext uri="{FF2B5EF4-FFF2-40B4-BE49-F238E27FC236}">
                <a16:creationId xmlns:a16="http://schemas.microsoft.com/office/drawing/2014/main" id="{EE65F752-218B-449B-8246-080F0C130FD6}"/>
              </a:ext>
            </a:extLst>
          </p:cNvPr>
          <p:cNvSpPr/>
          <p:nvPr/>
        </p:nvSpPr>
        <p:spPr>
          <a:xfrm>
            <a:off x="1762811" y="1456004"/>
            <a:ext cx="8653807" cy="4589953"/>
          </a:xfrm>
          <a:prstGeom prst="rect">
            <a:avLst/>
          </a:prstGeom>
          <a:solidFill>
            <a:schemeClr val="tx2">
              <a:lumMod val="20000"/>
              <a:lumOff val="80000"/>
              <a:alpha val="60000"/>
            </a:schemeClr>
          </a:solidFill>
          <a:ln w="9525" cap="flat" cmpd="sng" algn="ctr">
            <a:solidFill>
              <a:sysClr val="window" lastClr="FFFFFF">
                <a:lumMod val="50000"/>
                <a:alpha val="10000"/>
              </a:sysClr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D8EF2F54-E8FE-47CB-9977-F99771C0249A}"/>
              </a:ext>
            </a:extLst>
          </p:cNvPr>
          <p:cNvSpPr/>
          <p:nvPr/>
        </p:nvSpPr>
        <p:spPr>
          <a:xfrm flipV="1">
            <a:off x="4150342" y="2321050"/>
            <a:ext cx="3891305" cy="45719"/>
          </a:xfrm>
          <a:prstGeom prst="rect">
            <a:avLst/>
          </a:prstGeom>
          <a:solidFill>
            <a:srgbClr val="1C50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753FB69-5EEF-482D-A587-409894B88708}"/>
              </a:ext>
            </a:extLst>
          </p:cNvPr>
          <p:cNvSpPr txBox="1"/>
          <p:nvPr/>
        </p:nvSpPr>
        <p:spPr>
          <a:xfrm>
            <a:off x="2539144" y="2533678"/>
            <a:ext cx="710114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>
                <a:solidFill>
                  <a:srgbClr val="1C50A1"/>
                </a:solidFill>
                <a:latin typeface="Arial Unicode MS" panose="020B0604020202020204"/>
              </a:rPr>
              <a:t>Introduction of KEK, SuperKEKB &amp; Linac injector </a:t>
            </a:r>
          </a:p>
          <a:p>
            <a:endParaRPr lang="en-US" altLang="ja-JP" sz="2000" dirty="0">
              <a:solidFill>
                <a:srgbClr val="1C50A1"/>
              </a:solidFill>
              <a:latin typeface="Arial Unicode MS" panose="020B060402020202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>
                <a:solidFill>
                  <a:srgbClr val="1C50A1"/>
                </a:solidFill>
                <a:latin typeface="Arial Unicode MS" panose="020B0604020202020204"/>
              </a:rPr>
              <a:t>SuperKEKB RF gun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dirty="0">
                <a:solidFill>
                  <a:srgbClr val="1C50A1"/>
                </a:solidFill>
                <a:latin typeface="Arial Unicode MS" panose="020B0604020202020204"/>
              </a:rPr>
              <a:t>RF gun cavity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dirty="0">
                <a:solidFill>
                  <a:srgbClr val="1C50A1"/>
                </a:solidFill>
                <a:latin typeface="Arial Unicode MS" panose="020B0604020202020204"/>
              </a:rPr>
              <a:t>Photocathode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dirty="0">
                <a:solidFill>
                  <a:srgbClr val="1C50A1"/>
                </a:solidFill>
                <a:latin typeface="Arial Unicode MS" panose="020B0604020202020204"/>
              </a:rPr>
              <a:t>Laser system of RF gun</a:t>
            </a:r>
          </a:p>
          <a:p>
            <a:endParaRPr lang="en-US" altLang="ja-JP" sz="2000" dirty="0">
              <a:solidFill>
                <a:srgbClr val="1C50A1"/>
              </a:solidFill>
              <a:latin typeface="Arial Unicode MS" panose="020B060402020202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>
                <a:solidFill>
                  <a:srgbClr val="1C50A1"/>
                </a:solidFill>
                <a:latin typeface="Arial Unicode MS" panose="020B0604020202020204"/>
              </a:rPr>
              <a:t>Recent achievements and 2024ab commissioning status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sz="2000" dirty="0">
              <a:solidFill>
                <a:srgbClr val="1C50A1"/>
              </a:solidFill>
              <a:latin typeface="Arial Unicode MS" panose="020B060402020202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>
                <a:solidFill>
                  <a:srgbClr val="1C50A1"/>
                </a:solidFill>
                <a:latin typeface="Arial Unicode MS" panose="020B0604020202020204"/>
              </a:rPr>
              <a:t>Summary and outlook 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B0AF2A32-768A-4DFA-A290-6A9D3F932FB5}"/>
              </a:ext>
            </a:extLst>
          </p:cNvPr>
          <p:cNvSpPr txBox="1"/>
          <p:nvPr/>
        </p:nvSpPr>
        <p:spPr>
          <a:xfrm>
            <a:off x="5081273" y="1586636"/>
            <a:ext cx="20294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3600" dirty="0">
                <a:solidFill>
                  <a:srgbClr val="1C50A1"/>
                </a:solidFill>
                <a:latin typeface="Arial Unicode MS" panose="020B0604020202020204"/>
              </a:rPr>
              <a:t>Contents</a:t>
            </a:r>
            <a:endParaRPr lang="zh-CN" altLang="en-US" sz="3600" dirty="0">
              <a:solidFill>
                <a:srgbClr val="1C50A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5994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0000"/>
            <a:lum bright="70000" contrast="-7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>
            <a:extLst>
              <a:ext uri="{FF2B5EF4-FFF2-40B4-BE49-F238E27FC236}">
                <a16:creationId xmlns:a16="http://schemas.microsoft.com/office/drawing/2014/main" id="{8B03C36B-91C4-4E90-99C9-CAD7EA4A4906}"/>
              </a:ext>
            </a:extLst>
          </p:cNvPr>
          <p:cNvSpPr txBox="1"/>
          <p:nvPr/>
        </p:nvSpPr>
        <p:spPr>
          <a:xfrm>
            <a:off x="3500749" y="207121"/>
            <a:ext cx="520871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02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-100" normalizeH="0" baseline="0" noProof="0" dirty="0">
                <a:ln w="3175"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Arial Unicode MS" panose="020B0604020202020204"/>
                <a:cs typeface="Segoe UI" pitchFamily="34" charset="0"/>
              </a:rPr>
              <a:t>Laser System for RF Gun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703E1373-18BB-4A1C-8380-DCA7FDCDF4F2}"/>
              </a:ext>
            </a:extLst>
          </p:cNvPr>
          <p:cNvSpPr/>
          <p:nvPr/>
        </p:nvSpPr>
        <p:spPr>
          <a:xfrm flipV="1">
            <a:off x="3371754" y="1075950"/>
            <a:ext cx="5448490" cy="45719"/>
          </a:xfrm>
          <a:prstGeom prst="rect">
            <a:avLst/>
          </a:prstGeom>
          <a:solidFill>
            <a:srgbClr val="1468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Arial Unicode MS" panose="020B0604020202020204"/>
              <a:cs typeface="+mn-cs"/>
            </a:endParaRP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id="{55CD21E3-3900-4F11-A1AA-0AB073A674B6}"/>
              </a:ext>
            </a:extLst>
          </p:cNvPr>
          <p:cNvSpPr/>
          <p:nvPr/>
        </p:nvSpPr>
        <p:spPr>
          <a:xfrm>
            <a:off x="3276599" y="766484"/>
            <a:ext cx="563880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Arial Unicode MS" panose="020B0604020202020204"/>
                <a:cs typeface="+mn-ea"/>
              </a:rPr>
              <a:t>Yb-Fiber and Nd:YAG Hybrid Laser System</a:t>
            </a:r>
          </a:p>
        </p:txBody>
      </p:sp>
      <p:pic>
        <p:nvPicPr>
          <p:cNvPr id="51" name="Picture 2">
            <a:extLst>
              <a:ext uri="{FF2B5EF4-FFF2-40B4-BE49-F238E27FC236}">
                <a16:creationId xmlns:a16="http://schemas.microsoft.com/office/drawing/2014/main" id="{E6C1D35C-E745-4B91-96BE-8764936BA1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534" y="1439105"/>
            <a:ext cx="10328932" cy="5171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図 18">
            <a:extLst>
              <a:ext uri="{FF2B5EF4-FFF2-40B4-BE49-F238E27FC236}">
                <a16:creationId xmlns:a16="http://schemas.microsoft.com/office/drawing/2014/main" id="{528109A5-B8A2-44BA-B7E3-0FEC3497AD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737" y="1249507"/>
            <a:ext cx="8734526" cy="5360788"/>
          </a:xfrm>
          <a:prstGeom prst="rect">
            <a:avLst/>
          </a:prstGeom>
        </p:spPr>
      </p:pic>
      <p:sp>
        <p:nvSpPr>
          <p:cNvPr id="53" name="文本框 26">
            <a:extLst>
              <a:ext uri="{FF2B5EF4-FFF2-40B4-BE49-F238E27FC236}">
                <a16:creationId xmlns:a16="http://schemas.microsoft.com/office/drawing/2014/main" id="{5E5E8132-284E-4B54-98BB-57171598CAE4}"/>
              </a:ext>
            </a:extLst>
          </p:cNvPr>
          <p:cNvSpPr txBox="1"/>
          <p:nvPr/>
        </p:nvSpPr>
        <p:spPr>
          <a:xfrm>
            <a:off x="3754845" y="2170752"/>
            <a:ext cx="26822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800" dirty="0">
                <a:solidFill>
                  <a:srgbClr val="FFFFFF"/>
                </a:solidFill>
                <a:latin typeface="+mj-lt"/>
                <a:ea typeface="华文细黑" panose="02010600040101010101" pitchFamily="2" charset="-122"/>
                <a:cs typeface="+mn-ea"/>
              </a:rPr>
              <a:t>1st Nd:YAG rod amplifier stage</a:t>
            </a: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54" name="文本框 26">
            <a:extLst>
              <a:ext uri="{FF2B5EF4-FFF2-40B4-BE49-F238E27FC236}">
                <a16:creationId xmlns:a16="http://schemas.microsoft.com/office/drawing/2014/main" id="{0131892C-9A9D-4AB5-9AF5-E8A95689FD50}"/>
              </a:ext>
            </a:extLst>
          </p:cNvPr>
          <p:cNvSpPr txBox="1"/>
          <p:nvPr/>
        </p:nvSpPr>
        <p:spPr>
          <a:xfrm>
            <a:off x="4001807" y="3087654"/>
            <a:ext cx="26822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800" dirty="0">
                <a:solidFill>
                  <a:srgbClr val="FFFFFF"/>
                </a:solidFill>
                <a:latin typeface="+mj-lt"/>
                <a:ea typeface="华文细黑" panose="02010600040101010101" pitchFamily="2" charset="-122"/>
                <a:cs typeface="+mn-ea"/>
              </a:rPr>
              <a:t>2nd stage</a:t>
            </a: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55" name="文本框 26">
            <a:extLst>
              <a:ext uri="{FF2B5EF4-FFF2-40B4-BE49-F238E27FC236}">
                <a16:creationId xmlns:a16="http://schemas.microsoft.com/office/drawing/2014/main" id="{51C9642B-EE73-42F0-B147-3C35D39FA3F9}"/>
              </a:ext>
            </a:extLst>
          </p:cNvPr>
          <p:cNvSpPr txBox="1"/>
          <p:nvPr/>
        </p:nvSpPr>
        <p:spPr>
          <a:xfrm>
            <a:off x="8291003" y="2682921"/>
            <a:ext cx="26822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800" dirty="0">
                <a:solidFill>
                  <a:srgbClr val="FFFFFF"/>
                </a:solidFill>
                <a:latin typeface="+mj-lt"/>
                <a:ea typeface="华文细黑" panose="02010600040101010101" pitchFamily="2" charset="-122"/>
                <a:cs typeface="+mn-ea"/>
              </a:rPr>
              <a:t>3rd stage</a:t>
            </a: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57" name="文本框 26">
            <a:extLst>
              <a:ext uri="{FF2B5EF4-FFF2-40B4-BE49-F238E27FC236}">
                <a16:creationId xmlns:a16="http://schemas.microsoft.com/office/drawing/2014/main" id="{BEE42074-6CFB-4D05-934F-49C265D14C18}"/>
              </a:ext>
            </a:extLst>
          </p:cNvPr>
          <p:cNvSpPr txBox="1"/>
          <p:nvPr/>
        </p:nvSpPr>
        <p:spPr>
          <a:xfrm>
            <a:off x="9396429" y="3288516"/>
            <a:ext cx="26822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800" dirty="0">
                <a:solidFill>
                  <a:srgbClr val="FFFFFF"/>
                </a:solidFill>
                <a:latin typeface="+mj-lt"/>
                <a:ea typeface="华文细黑" panose="02010600040101010101" pitchFamily="2" charset="-122"/>
                <a:cs typeface="+mn-ea"/>
              </a:rPr>
              <a:t>5th stage</a:t>
            </a:r>
            <a:endParaRPr lang="zh-CN" altLang="en-US" dirty="0">
              <a:solidFill>
                <a:srgbClr val="FFFFFF"/>
              </a:solidFill>
            </a:endParaRPr>
          </a:p>
        </p:txBody>
      </p:sp>
      <p:cxnSp>
        <p:nvCxnSpPr>
          <p:cNvPr id="58" name="直接箭头连接符 11">
            <a:extLst>
              <a:ext uri="{FF2B5EF4-FFF2-40B4-BE49-F238E27FC236}">
                <a16:creationId xmlns:a16="http://schemas.microsoft.com/office/drawing/2014/main" id="{C66D05CC-B50A-4143-B9A5-1FADA32650C6}"/>
              </a:ext>
            </a:extLst>
          </p:cNvPr>
          <p:cNvCxnSpPr>
            <a:cxnSpLocks/>
          </p:cNvCxnSpPr>
          <p:nvPr/>
        </p:nvCxnSpPr>
        <p:spPr>
          <a:xfrm>
            <a:off x="1910509" y="2388718"/>
            <a:ext cx="519253" cy="109537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本框 26">
            <a:extLst>
              <a:ext uri="{FF2B5EF4-FFF2-40B4-BE49-F238E27FC236}">
                <a16:creationId xmlns:a16="http://schemas.microsoft.com/office/drawing/2014/main" id="{097FB1DF-EA32-45DB-948E-5F6661A47704}"/>
              </a:ext>
            </a:extLst>
          </p:cNvPr>
          <p:cNvSpPr txBox="1"/>
          <p:nvPr/>
        </p:nvSpPr>
        <p:spPr>
          <a:xfrm>
            <a:off x="1728737" y="1784555"/>
            <a:ext cx="17503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  <a:latin typeface="+mj-lt"/>
                <a:ea typeface="华文细黑" panose="02010600040101010101" pitchFamily="2" charset="-122"/>
                <a:cs typeface="+mn-ea"/>
              </a:rPr>
              <a:t>Laser from fiber stage</a:t>
            </a: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60" name="文本框 26">
            <a:extLst>
              <a:ext uri="{FF2B5EF4-FFF2-40B4-BE49-F238E27FC236}">
                <a16:creationId xmlns:a16="http://schemas.microsoft.com/office/drawing/2014/main" id="{95960CFB-9015-4222-9610-ADB32B6564D4}"/>
              </a:ext>
            </a:extLst>
          </p:cNvPr>
          <p:cNvSpPr txBox="1"/>
          <p:nvPr/>
        </p:nvSpPr>
        <p:spPr>
          <a:xfrm>
            <a:off x="9938872" y="4283838"/>
            <a:ext cx="15973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  <a:latin typeface="+mj-lt"/>
                <a:ea typeface="华文细黑" panose="02010600040101010101" pitchFamily="2" charset="-122"/>
                <a:cs typeface="+mn-ea"/>
              </a:rPr>
              <a:t>To BBO for green laser</a:t>
            </a:r>
            <a:endParaRPr lang="zh-CN" altLang="en-US" dirty="0">
              <a:solidFill>
                <a:srgbClr val="FFFFFF"/>
              </a:solidFill>
            </a:endParaRPr>
          </a:p>
        </p:txBody>
      </p:sp>
      <p:cxnSp>
        <p:nvCxnSpPr>
          <p:cNvPr id="61" name="直接箭头连接符 11">
            <a:extLst>
              <a:ext uri="{FF2B5EF4-FFF2-40B4-BE49-F238E27FC236}">
                <a16:creationId xmlns:a16="http://schemas.microsoft.com/office/drawing/2014/main" id="{65F7841D-00F5-4FF5-8128-349A5CD1A9AF}"/>
              </a:ext>
            </a:extLst>
          </p:cNvPr>
          <p:cNvCxnSpPr>
            <a:cxnSpLocks/>
          </p:cNvCxnSpPr>
          <p:nvPr/>
        </p:nvCxnSpPr>
        <p:spPr>
          <a:xfrm>
            <a:off x="9653164" y="4157452"/>
            <a:ext cx="519253" cy="109537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テキスト ボックス 17">
            <a:extLst>
              <a:ext uri="{FF2B5EF4-FFF2-40B4-BE49-F238E27FC236}">
                <a16:creationId xmlns:a16="http://schemas.microsoft.com/office/drawing/2014/main" id="{2C47422E-9108-4E7E-B6AD-13214F34CED2}"/>
              </a:ext>
            </a:extLst>
          </p:cNvPr>
          <p:cNvSpPr txBox="1"/>
          <p:nvPr/>
        </p:nvSpPr>
        <p:spPr>
          <a:xfrm>
            <a:off x="8890992" y="4237671"/>
            <a:ext cx="3919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FFFF"/>
                </a:solidFill>
                <a:latin typeface="+mj-lt"/>
                <a:ea typeface="华文细黑" panose="02010600040101010101" pitchFamily="2" charset="-122"/>
                <a:cs typeface="+mn-ea"/>
              </a:rPr>
              <a:t>④</a:t>
            </a:r>
            <a:endParaRPr lang="zh-CN" altLang="en-US" dirty="0"/>
          </a:p>
        </p:txBody>
      </p:sp>
      <p:sp>
        <p:nvSpPr>
          <p:cNvPr id="63" name="テキスト ボックス 18">
            <a:extLst>
              <a:ext uri="{FF2B5EF4-FFF2-40B4-BE49-F238E27FC236}">
                <a16:creationId xmlns:a16="http://schemas.microsoft.com/office/drawing/2014/main" id="{30A8ED71-6DF2-49DA-B5C6-914026DD5880}"/>
              </a:ext>
            </a:extLst>
          </p:cNvPr>
          <p:cNvSpPr txBox="1"/>
          <p:nvPr/>
        </p:nvSpPr>
        <p:spPr>
          <a:xfrm>
            <a:off x="5095965" y="2833948"/>
            <a:ext cx="3919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FFFF"/>
                </a:solidFill>
                <a:latin typeface="+mj-lt"/>
                <a:ea typeface="华文细黑" panose="02010600040101010101" pitchFamily="2" charset="-122"/>
                <a:cs typeface="+mn-ea"/>
              </a:rPr>
              <a:t>①</a:t>
            </a:r>
            <a:endParaRPr lang="zh-CN" altLang="en-US" dirty="0"/>
          </a:p>
        </p:txBody>
      </p:sp>
      <p:sp>
        <p:nvSpPr>
          <p:cNvPr id="64" name="テキスト ボックス 19">
            <a:extLst>
              <a:ext uri="{FF2B5EF4-FFF2-40B4-BE49-F238E27FC236}">
                <a16:creationId xmlns:a16="http://schemas.microsoft.com/office/drawing/2014/main" id="{EF83E49B-DCD1-45D5-846C-02C142AABF59}"/>
              </a:ext>
            </a:extLst>
          </p:cNvPr>
          <p:cNvSpPr txBox="1"/>
          <p:nvPr/>
        </p:nvSpPr>
        <p:spPr>
          <a:xfrm>
            <a:off x="4313548" y="3461918"/>
            <a:ext cx="3919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FFFF"/>
                </a:solidFill>
                <a:latin typeface="+mj-lt"/>
                <a:ea typeface="华文细黑" panose="02010600040101010101" pitchFamily="2" charset="-122"/>
                <a:cs typeface="+mn-ea"/>
              </a:rPr>
              <a:t>②</a:t>
            </a:r>
            <a:endParaRPr lang="zh-CN" altLang="en-US" dirty="0"/>
          </a:p>
        </p:txBody>
      </p:sp>
      <p:sp>
        <p:nvSpPr>
          <p:cNvPr id="65" name="テキスト ボックス 20">
            <a:extLst>
              <a:ext uri="{FF2B5EF4-FFF2-40B4-BE49-F238E27FC236}">
                <a16:creationId xmlns:a16="http://schemas.microsoft.com/office/drawing/2014/main" id="{EA9188DA-17A5-4C67-A9B0-79A15601C26B}"/>
              </a:ext>
            </a:extLst>
          </p:cNvPr>
          <p:cNvSpPr txBox="1"/>
          <p:nvPr/>
        </p:nvSpPr>
        <p:spPr>
          <a:xfrm>
            <a:off x="8610526" y="3126068"/>
            <a:ext cx="3919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FFFF"/>
                </a:solidFill>
                <a:latin typeface="+mj-lt"/>
                <a:ea typeface="华文细黑" panose="02010600040101010101" pitchFamily="2" charset="-122"/>
                <a:cs typeface="+mn-ea"/>
              </a:rPr>
              <a:t>③</a:t>
            </a:r>
            <a:endParaRPr lang="zh-CN" altLang="en-US" dirty="0"/>
          </a:p>
        </p:txBody>
      </p:sp>
      <p:sp>
        <p:nvSpPr>
          <p:cNvPr id="66" name="テキスト ボックス 21">
            <a:extLst>
              <a:ext uri="{FF2B5EF4-FFF2-40B4-BE49-F238E27FC236}">
                <a16:creationId xmlns:a16="http://schemas.microsoft.com/office/drawing/2014/main" id="{4766E615-7F2E-459A-8F6A-539DA78B3735}"/>
              </a:ext>
            </a:extLst>
          </p:cNvPr>
          <p:cNvSpPr txBox="1"/>
          <p:nvPr/>
        </p:nvSpPr>
        <p:spPr>
          <a:xfrm>
            <a:off x="9002524" y="3525654"/>
            <a:ext cx="3919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FFFFFF"/>
                </a:solidFill>
                <a:latin typeface="+mj-lt"/>
                <a:ea typeface="华文细黑" panose="02010600040101010101" pitchFamily="2" charset="-122"/>
                <a:cs typeface="+mn-ea"/>
              </a:rPr>
              <a:t>⑤</a:t>
            </a:r>
            <a:endParaRPr lang="en-US" altLang="ja-JP" b="1" dirty="0">
              <a:solidFill>
                <a:srgbClr val="FFFFFF"/>
              </a:solidFill>
              <a:latin typeface="+mj-lt"/>
              <a:ea typeface="华文细黑" panose="02010600040101010101" pitchFamily="2" charset="-122"/>
              <a:cs typeface="+mn-ea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B57E37AA-CF9A-4117-8B2E-6D71A495DA1C}"/>
              </a:ext>
            </a:extLst>
          </p:cNvPr>
          <p:cNvSpPr/>
          <p:nvPr/>
        </p:nvSpPr>
        <p:spPr>
          <a:xfrm>
            <a:off x="11593773" y="6610295"/>
            <a:ext cx="59822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20-34</a:t>
            </a:r>
            <a:endParaRPr lang="zh-CN" altLang="en-US" sz="1050" i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7208538C-9A52-4F1A-ADD7-41F56C70FFA5}"/>
              </a:ext>
            </a:extLst>
          </p:cNvPr>
          <p:cNvSpPr/>
          <p:nvPr/>
        </p:nvSpPr>
        <p:spPr>
          <a:xfrm>
            <a:off x="-2" y="6610493"/>
            <a:ext cx="5029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R. Zhang, the 23rd KEKB Accelerator Review Committee, 2019.07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  <p:sp>
        <p:nvSpPr>
          <p:cNvPr id="2" name="文本框 26">
            <a:extLst>
              <a:ext uri="{FF2B5EF4-FFF2-40B4-BE49-F238E27FC236}">
                <a16:creationId xmlns:a16="http://schemas.microsoft.com/office/drawing/2014/main" id="{CA63FCBF-7AEA-014D-BA2A-34F466A338D1}"/>
              </a:ext>
            </a:extLst>
          </p:cNvPr>
          <p:cNvSpPr txBox="1"/>
          <p:nvPr/>
        </p:nvSpPr>
        <p:spPr>
          <a:xfrm>
            <a:off x="8820244" y="4722383"/>
            <a:ext cx="12892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srgbClr val="FFFFFF"/>
                </a:solidFill>
                <a:latin typeface="+mj-lt"/>
                <a:ea typeface="华文细黑" panose="02010600040101010101" pitchFamily="2" charset="-122"/>
                <a:cs typeface="+mn-ea"/>
              </a:rPr>
              <a:t>4th</a:t>
            </a:r>
            <a:r>
              <a:rPr lang="en-US" altLang="ja-JP" sz="1800" dirty="0">
                <a:solidFill>
                  <a:srgbClr val="FFFFFF"/>
                </a:solidFill>
                <a:latin typeface="+mj-lt"/>
                <a:ea typeface="华文细黑" panose="02010600040101010101" pitchFamily="2" charset="-122"/>
                <a:cs typeface="+mn-ea"/>
              </a:rPr>
              <a:t> stage</a:t>
            </a: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3" name="文本框 26">
            <a:extLst>
              <a:ext uri="{FF2B5EF4-FFF2-40B4-BE49-F238E27FC236}">
                <a16:creationId xmlns:a16="http://schemas.microsoft.com/office/drawing/2014/main" id="{45EC2DCE-86AE-A494-1327-8A7B3591D08F}"/>
              </a:ext>
            </a:extLst>
          </p:cNvPr>
          <p:cNvSpPr txBox="1"/>
          <p:nvPr/>
        </p:nvSpPr>
        <p:spPr>
          <a:xfrm>
            <a:off x="7507303" y="4294076"/>
            <a:ext cx="14080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srgbClr val="FFFFFF"/>
                </a:solidFill>
                <a:latin typeface="+mj-lt"/>
                <a:ea typeface="华文细黑" panose="02010600040101010101" pitchFamily="2" charset="-122"/>
                <a:cs typeface="+mn-ea"/>
              </a:rPr>
              <a:t>Pockels cell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0756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7" grpId="0"/>
      <p:bldP spid="59" grpId="0"/>
      <p:bldP spid="60" grpId="0"/>
      <p:bldP spid="62" grpId="0"/>
      <p:bldP spid="63" grpId="0"/>
      <p:bldP spid="64" grpId="0"/>
      <p:bldP spid="65" grpId="0"/>
      <p:bldP spid="66" grpId="0"/>
      <p:bldP spid="2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0000"/>
            <a:lum bright="70000" contrast="-7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>
            <a:extLst>
              <a:ext uri="{FF2B5EF4-FFF2-40B4-BE49-F238E27FC236}">
                <a16:creationId xmlns:a16="http://schemas.microsoft.com/office/drawing/2014/main" id="{8B03C36B-91C4-4E90-99C9-CAD7EA4A4906}"/>
              </a:ext>
            </a:extLst>
          </p:cNvPr>
          <p:cNvSpPr txBox="1"/>
          <p:nvPr/>
        </p:nvSpPr>
        <p:spPr>
          <a:xfrm>
            <a:off x="3500749" y="207121"/>
            <a:ext cx="520871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02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-100" normalizeH="0" baseline="0" noProof="0" dirty="0">
                <a:ln w="3175"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Arial Unicode MS" panose="020B0604020202020204"/>
                <a:cs typeface="Segoe UI" pitchFamily="34" charset="0"/>
              </a:rPr>
              <a:t>Laser System for RF Gun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703E1373-18BB-4A1C-8380-DCA7FDCDF4F2}"/>
              </a:ext>
            </a:extLst>
          </p:cNvPr>
          <p:cNvSpPr/>
          <p:nvPr/>
        </p:nvSpPr>
        <p:spPr>
          <a:xfrm flipV="1">
            <a:off x="3371754" y="1075950"/>
            <a:ext cx="5448490" cy="45719"/>
          </a:xfrm>
          <a:prstGeom prst="rect">
            <a:avLst/>
          </a:prstGeom>
          <a:solidFill>
            <a:srgbClr val="1468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Arial Unicode MS" panose="020B0604020202020204"/>
              <a:cs typeface="+mn-cs"/>
            </a:endParaRP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id="{55CD21E3-3900-4F11-A1AA-0AB073A674B6}"/>
              </a:ext>
            </a:extLst>
          </p:cNvPr>
          <p:cNvSpPr/>
          <p:nvPr/>
        </p:nvSpPr>
        <p:spPr>
          <a:xfrm>
            <a:off x="3276599" y="766484"/>
            <a:ext cx="563880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Arial Unicode MS" panose="020B0604020202020204"/>
                <a:cs typeface="+mn-ea"/>
              </a:rPr>
              <a:t>Yb-Fiber and Nd:YAG Hybrid Laser System</a:t>
            </a:r>
          </a:p>
        </p:txBody>
      </p:sp>
      <p:grpSp>
        <p:nvGrpSpPr>
          <p:cNvPr id="51" name="组合 50">
            <a:extLst>
              <a:ext uri="{FF2B5EF4-FFF2-40B4-BE49-F238E27FC236}">
                <a16:creationId xmlns:a16="http://schemas.microsoft.com/office/drawing/2014/main" id="{278D2127-C611-464D-9335-F9A04812EB8C}"/>
              </a:ext>
            </a:extLst>
          </p:cNvPr>
          <p:cNvGrpSpPr/>
          <p:nvPr/>
        </p:nvGrpSpPr>
        <p:grpSpPr>
          <a:xfrm>
            <a:off x="1083264" y="1183500"/>
            <a:ext cx="10032833" cy="5578966"/>
            <a:chOff x="1656475" y="1183500"/>
            <a:chExt cx="10032833" cy="5578966"/>
          </a:xfrm>
        </p:grpSpPr>
        <p:grpSp>
          <p:nvGrpSpPr>
            <p:cNvPr id="52" name="グループ化 75">
              <a:extLst>
                <a:ext uri="{FF2B5EF4-FFF2-40B4-BE49-F238E27FC236}">
                  <a16:creationId xmlns:a16="http://schemas.microsoft.com/office/drawing/2014/main" id="{7C0B71C7-B444-45A6-AD81-F24061600703}"/>
                </a:ext>
              </a:extLst>
            </p:cNvPr>
            <p:cNvGrpSpPr/>
            <p:nvPr/>
          </p:nvGrpSpPr>
          <p:grpSpPr>
            <a:xfrm>
              <a:off x="1656475" y="1183500"/>
              <a:ext cx="10032833" cy="5578966"/>
              <a:chOff x="166977" y="1343665"/>
              <a:chExt cx="8977022" cy="4696206"/>
            </a:xfrm>
          </p:grpSpPr>
          <p:pic>
            <p:nvPicPr>
              <p:cNvPr id="67" name="図 77">
                <a:extLst>
                  <a:ext uri="{FF2B5EF4-FFF2-40B4-BE49-F238E27FC236}">
                    <a16:creationId xmlns:a16="http://schemas.microsoft.com/office/drawing/2014/main" id="{B2319D3B-C6F4-4D80-B079-CAA420B587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6977" y="1343665"/>
                <a:ext cx="8977022" cy="4696206"/>
              </a:xfrm>
              <a:prstGeom prst="rect">
                <a:avLst/>
              </a:prstGeom>
            </p:spPr>
          </p:pic>
          <p:cxnSp>
            <p:nvCxnSpPr>
              <p:cNvPr id="68" name="直線コネクタ 83">
                <a:extLst>
                  <a:ext uri="{FF2B5EF4-FFF2-40B4-BE49-F238E27FC236}">
                    <a16:creationId xmlns:a16="http://schemas.microsoft.com/office/drawing/2014/main" id="{A447A766-2C17-4B74-9353-C42027B28467}"/>
                  </a:ext>
                </a:extLst>
              </p:cNvPr>
              <p:cNvCxnSpPr/>
              <p:nvPr/>
            </p:nvCxnSpPr>
            <p:spPr>
              <a:xfrm flipV="1">
                <a:off x="3851920" y="4693786"/>
                <a:ext cx="2385917" cy="459919"/>
              </a:xfrm>
              <a:prstGeom prst="line">
                <a:avLst/>
              </a:prstGeom>
              <a:ln w="7620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線コネクタ 91">
                <a:extLst>
                  <a:ext uri="{FF2B5EF4-FFF2-40B4-BE49-F238E27FC236}">
                    <a16:creationId xmlns:a16="http://schemas.microsoft.com/office/drawing/2014/main" id="{EFE69591-7328-4FF4-9847-C43CE4C2D45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46215" y="2233681"/>
                <a:ext cx="0" cy="611649"/>
              </a:xfrm>
              <a:prstGeom prst="line">
                <a:avLst/>
              </a:prstGeom>
              <a:ln w="28575">
                <a:solidFill>
                  <a:srgbClr val="00B05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線コネクタ 92">
                <a:extLst>
                  <a:ext uri="{FF2B5EF4-FFF2-40B4-BE49-F238E27FC236}">
                    <a16:creationId xmlns:a16="http://schemas.microsoft.com/office/drawing/2014/main" id="{CFE8C374-8DB6-4EE5-9C5D-C564EB6680D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521936" y="2874850"/>
                <a:ext cx="250335" cy="40209"/>
              </a:xfrm>
              <a:prstGeom prst="line">
                <a:avLst/>
              </a:prstGeom>
              <a:ln w="28575">
                <a:solidFill>
                  <a:srgbClr val="00B05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3" name="直線コネクタ 92">
              <a:extLst>
                <a:ext uri="{FF2B5EF4-FFF2-40B4-BE49-F238E27FC236}">
                  <a16:creationId xmlns:a16="http://schemas.microsoft.com/office/drawing/2014/main" id="{DC345760-83B4-4A08-9F23-825CB97CAE5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246963" y="2120934"/>
              <a:ext cx="205174" cy="239762"/>
            </a:xfrm>
            <a:prstGeom prst="line">
              <a:avLst/>
            </a:prstGeom>
            <a:ln w="28575">
              <a:solidFill>
                <a:srgbClr val="00B05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コネクタ 91">
              <a:extLst>
                <a:ext uri="{FF2B5EF4-FFF2-40B4-BE49-F238E27FC236}">
                  <a16:creationId xmlns:a16="http://schemas.microsoft.com/office/drawing/2014/main" id="{447A5819-81EE-4118-98B4-3C72B87A532A}"/>
                </a:ext>
              </a:extLst>
            </p:cNvPr>
            <p:cNvCxnSpPr>
              <a:cxnSpLocks/>
            </p:cNvCxnSpPr>
            <p:nvPr/>
          </p:nvCxnSpPr>
          <p:spPr>
            <a:xfrm>
              <a:off x="7250151" y="2131895"/>
              <a:ext cx="0" cy="800474"/>
            </a:xfrm>
            <a:prstGeom prst="line">
              <a:avLst/>
            </a:prstGeom>
            <a:ln w="28575">
              <a:solidFill>
                <a:srgbClr val="00B05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コネクタ 91">
              <a:extLst>
                <a:ext uri="{FF2B5EF4-FFF2-40B4-BE49-F238E27FC236}">
                  <a16:creationId xmlns:a16="http://schemas.microsoft.com/office/drawing/2014/main" id="{BDB892C8-E29C-4D0F-A55C-7CC9436BAEC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03410" y="2932369"/>
              <a:ext cx="443552" cy="70137"/>
            </a:xfrm>
            <a:prstGeom prst="line">
              <a:avLst/>
            </a:prstGeom>
            <a:ln w="28575">
              <a:solidFill>
                <a:srgbClr val="00B050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線コネクタ 91">
              <a:extLst>
                <a:ext uri="{FF2B5EF4-FFF2-40B4-BE49-F238E27FC236}">
                  <a16:creationId xmlns:a16="http://schemas.microsoft.com/office/drawing/2014/main" id="{078E6FF4-A2FF-4383-AEC8-17483B0DE1B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21723" y="2271893"/>
              <a:ext cx="331094" cy="81168"/>
            </a:xfrm>
            <a:prstGeom prst="line">
              <a:avLst/>
            </a:prstGeom>
            <a:ln w="28575">
              <a:solidFill>
                <a:srgbClr val="00B05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文本框 26">
              <a:extLst>
                <a:ext uri="{FF2B5EF4-FFF2-40B4-BE49-F238E27FC236}">
                  <a16:creationId xmlns:a16="http://schemas.microsoft.com/office/drawing/2014/main" id="{36C0E569-E0E6-4CA8-8F0D-4FA52AF7A46B}"/>
                </a:ext>
              </a:extLst>
            </p:cNvPr>
            <p:cNvSpPr txBox="1"/>
            <p:nvPr/>
          </p:nvSpPr>
          <p:spPr>
            <a:xfrm>
              <a:off x="7741856" y="2209523"/>
              <a:ext cx="1473042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sz="1600" dirty="0">
                  <a:solidFill>
                    <a:srgbClr val="FFFFFF"/>
                  </a:solidFill>
                  <a:latin typeface="+mj-lt"/>
                  <a:ea typeface="华文细黑" panose="02010600040101010101" pitchFamily="2" charset="-122"/>
                  <a:cs typeface="+mn-ea"/>
                </a:rPr>
                <a:t>Green Lasers</a:t>
              </a:r>
              <a:endParaRPr lang="zh-CN" altLang="en-US" sz="1600" dirty="0">
                <a:solidFill>
                  <a:srgbClr val="FFFFFF"/>
                </a:solidFill>
              </a:endParaRPr>
            </a:p>
          </p:txBody>
        </p:sp>
        <p:sp>
          <p:nvSpPr>
            <p:cNvPr id="58" name="文本框 26">
              <a:extLst>
                <a:ext uri="{FF2B5EF4-FFF2-40B4-BE49-F238E27FC236}">
                  <a16:creationId xmlns:a16="http://schemas.microsoft.com/office/drawing/2014/main" id="{C05B7A45-73F6-4DFB-877D-4471060956F7}"/>
                </a:ext>
              </a:extLst>
            </p:cNvPr>
            <p:cNvSpPr txBox="1"/>
            <p:nvPr/>
          </p:nvSpPr>
          <p:spPr>
            <a:xfrm>
              <a:off x="8055369" y="1479390"/>
              <a:ext cx="268224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b="1" dirty="0">
                  <a:solidFill>
                    <a:srgbClr val="FFFFFF"/>
                  </a:solidFill>
                  <a:latin typeface="+mj-lt"/>
                  <a:ea typeface="华文细黑" panose="02010600040101010101" pitchFamily="2" charset="-122"/>
                  <a:cs typeface="+mn-ea"/>
                </a:rPr>
                <a:t>A1 Ground Laser Hut</a:t>
              </a:r>
              <a:endParaRPr lang="zh-CN" altLang="en-US" b="1" dirty="0">
                <a:solidFill>
                  <a:srgbClr val="FFFFFF"/>
                </a:solidFill>
              </a:endParaRPr>
            </a:p>
          </p:txBody>
        </p:sp>
        <p:sp>
          <p:nvSpPr>
            <p:cNvPr id="59" name="文本框 26">
              <a:extLst>
                <a:ext uri="{FF2B5EF4-FFF2-40B4-BE49-F238E27FC236}">
                  <a16:creationId xmlns:a16="http://schemas.microsoft.com/office/drawing/2014/main" id="{7D6174EA-51FE-4918-8E69-DDE21E1411EF}"/>
                </a:ext>
              </a:extLst>
            </p:cNvPr>
            <p:cNvSpPr txBox="1"/>
            <p:nvPr/>
          </p:nvSpPr>
          <p:spPr>
            <a:xfrm>
              <a:off x="8133942" y="3804624"/>
              <a:ext cx="268224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sz="1600" b="1" dirty="0">
                  <a:solidFill>
                    <a:srgbClr val="FFFFFF"/>
                  </a:solidFill>
                  <a:latin typeface="+mj-lt"/>
                  <a:ea typeface="华文细黑" panose="02010600040101010101" pitchFamily="2" charset="-122"/>
                  <a:cs typeface="+mn-ea"/>
                </a:rPr>
                <a:t>GS_A1 Room</a:t>
              </a:r>
              <a:endParaRPr lang="zh-CN" altLang="en-US" sz="1600" b="1" dirty="0">
                <a:solidFill>
                  <a:srgbClr val="FFFFFF"/>
                </a:solidFill>
              </a:endParaRPr>
            </a:p>
          </p:txBody>
        </p:sp>
        <p:sp>
          <p:nvSpPr>
            <p:cNvPr id="60" name="文本框 26">
              <a:extLst>
                <a:ext uri="{FF2B5EF4-FFF2-40B4-BE49-F238E27FC236}">
                  <a16:creationId xmlns:a16="http://schemas.microsoft.com/office/drawing/2014/main" id="{43D77C39-09CB-492E-8D3C-7BBB2D4B97EB}"/>
                </a:ext>
              </a:extLst>
            </p:cNvPr>
            <p:cNvSpPr txBox="1"/>
            <p:nvPr/>
          </p:nvSpPr>
          <p:spPr>
            <a:xfrm>
              <a:off x="1912837" y="2360696"/>
              <a:ext cx="268224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sz="1600" b="1" dirty="0">
                  <a:solidFill>
                    <a:srgbClr val="FFFFFF"/>
                  </a:solidFill>
                  <a:latin typeface="+mj-lt"/>
                  <a:ea typeface="华文细黑" panose="02010600040101010101" pitchFamily="2" charset="-122"/>
                  <a:cs typeface="+mn-ea"/>
                </a:rPr>
                <a:t>Klystron A1 Gallery</a:t>
              </a:r>
              <a:endParaRPr lang="zh-CN" altLang="en-US" sz="1600" b="1" dirty="0">
                <a:solidFill>
                  <a:srgbClr val="FFFFFF"/>
                </a:solidFill>
              </a:endParaRPr>
            </a:p>
          </p:txBody>
        </p:sp>
        <p:sp>
          <p:nvSpPr>
            <p:cNvPr id="61" name="文本框 26">
              <a:extLst>
                <a:ext uri="{FF2B5EF4-FFF2-40B4-BE49-F238E27FC236}">
                  <a16:creationId xmlns:a16="http://schemas.microsoft.com/office/drawing/2014/main" id="{22852579-AF81-46BA-A160-7883FFB3F671}"/>
                </a:ext>
              </a:extLst>
            </p:cNvPr>
            <p:cNvSpPr txBox="1"/>
            <p:nvPr/>
          </p:nvSpPr>
          <p:spPr>
            <a:xfrm>
              <a:off x="3011482" y="4720089"/>
              <a:ext cx="268224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sz="1600" b="1" dirty="0">
                  <a:solidFill>
                    <a:srgbClr val="FFFFFF"/>
                  </a:solidFill>
                  <a:latin typeface="+mj-lt"/>
                  <a:ea typeface="华文细黑" panose="02010600040101010101" pitchFamily="2" charset="-122"/>
                  <a:cs typeface="+mn-ea"/>
                </a:rPr>
                <a:t>Tunnel A1 Part</a:t>
              </a:r>
              <a:endParaRPr lang="zh-CN" altLang="en-US" sz="1600" b="1" dirty="0">
                <a:solidFill>
                  <a:srgbClr val="FFFFFF"/>
                </a:solidFill>
              </a:endParaRPr>
            </a:p>
          </p:txBody>
        </p:sp>
        <p:sp>
          <p:nvSpPr>
            <p:cNvPr id="62" name="文本框 26">
              <a:extLst>
                <a:ext uri="{FF2B5EF4-FFF2-40B4-BE49-F238E27FC236}">
                  <a16:creationId xmlns:a16="http://schemas.microsoft.com/office/drawing/2014/main" id="{DE5DF496-522C-4100-9F95-2C535897AD4F}"/>
                </a:ext>
              </a:extLst>
            </p:cNvPr>
            <p:cNvSpPr txBox="1"/>
            <p:nvPr/>
          </p:nvSpPr>
          <p:spPr>
            <a:xfrm>
              <a:off x="5322401" y="6101303"/>
              <a:ext cx="268224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600" dirty="0">
                  <a:solidFill>
                    <a:srgbClr val="FFFFFF"/>
                  </a:solidFill>
                  <a:latin typeface="+mj-lt"/>
                  <a:ea typeface="华文细黑" panose="02010600040101010101" pitchFamily="2" charset="-122"/>
                  <a:cs typeface="+mn-ea"/>
                </a:rPr>
                <a:t>0</a:t>
              </a:r>
              <a:r>
                <a:rPr lang="en-US" altLang="zh-CN" sz="1600" baseline="30000" dirty="0">
                  <a:solidFill>
                    <a:srgbClr val="FFFFFF"/>
                  </a:solidFill>
                  <a:latin typeface="+mj-lt"/>
                  <a:ea typeface="华文细黑" panose="02010600040101010101" pitchFamily="2" charset="-122"/>
                  <a:cs typeface="+mn-ea"/>
                </a:rPr>
                <a:t>o</a:t>
              </a:r>
              <a:r>
                <a:rPr lang="en-US" altLang="zh-CN" sz="1600" dirty="0">
                  <a:solidFill>
                    <a:srgbClr val="FFFFFF"/>
                  </a:solidFill>
                  <a:latin typeface="+mj-lt"/>
                  <a:ea typeface="华文细黑" panose="02010600040101010101" pitchFamily="2" charset="-122"/>
                  <a:cs typeface="+mn-ea"/>
                </a:rPr>
                <a:t> RF Gun</a:t>
              </a:r>
              <a:endParaRPr lang="zh-CN" altLang="en-US" sz="1600" dirty="0">
                <a:solidFill>
                  <a:srgbClr val="FFFFFF"/>
                </a:solidFill>
              </a:endParaRPr>
            </a:p>
          </p:txBody>
        </p:sp>
        <p:sp>
          <p:nvSpPr>
            <p:cNvPr id="63" name="文本框 26">
              <a:extLst>
                <a:ext uri="{FF2B5EF4-FFF2-40B4-BE49-F238E27FC236}">
                  <a16:creationId xmlns:a16="http://schemas.microsoft.com/office/drawing/2014/main" id="{CD7A765F-A31C-45E1-8BCE-F4EC39A30E81}"/>
                </a:ext>
              </a:extLst>
            </p:cNvPr>
            <p:cNvSpPr txBox="1"/>
            <p:nvPr/>
          </p:nvSpPr>
          <p:spPr>
            <a:xfrm>
              <a:off x="7590173" y="4476451"/>
              <a:ext cx="268224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sz="1600" dirty="0">
                  <a:solidFill>
                    <a:srgbClr val="FFFFFF"/>
                  </a:solidFill>
                  <a:latin typeface="+mj-lt"/>
                  <a:ea typeface="华文细黑" panose="02010600040101010101" pitchFamily="2" charset="-122"/>
                  <a:cs typeface="+mn-ea"/>
                </a:rPr>
                <a:t>Thermionic Gun</a:t>
              </a:r>
              <a:endParaRPr lang="zh-CN" altLang="en-US" sz="1600" dirty="0">
                <a:solidFill>
                  <a:srgbClr val="FFFFFF"/>
                </a:solidFill>
              </a:endParaRPr>
            </a:p>
          </p:txBody>
        </p:sp>
        <p:sp>
          <p:nvSpPr>
            <p:cNvPr id="64" name="文本框 26">
              <a:extLst>
                <a:ext uri="{FF2B5EF4-FFF2-40B4-BE49-F238E27FC236}">
                  <a16:creationId xmlns:a16="http://schemas.microsoft.com/office/drawing/2014/main" id="{60F6ABB3-64E8-4FF0-9E25-5210419C29C4}"/>
                </a:ext>
              </a:extLst>
            </p:cNvPr>
            <p:cNvSpPr txBox="1"/>
            <p:nvPr/>
          </p:nvSpPr>
          <p:spPr>
            <a:xfrm>
              <a:off x="5612847" y="1471455"/>
              <a:ext cx="1351713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sz="1600" dirty="0">
                  <a:solidFill>
                    <a:srgbClr val="FFFFFF"/>
                  </a:solidFill>
                  <a:latin typeface="+mj-lt"/>
                  <a:ea typeface="华文细黑" panose="02010600040101010101" pitchFamily="2" charset="-122"/>
                  <a:cs typeface="+mn-ea"/>
                </a:rPr>
                <a:t>Laser Transporting Line (LT)</a:t>
              </a:r>
              <a:endParaRPr lang="zh-CN" altLang="en-US" sz="1600" dirty="0">
                <a:solidFill>
                  <a:srgbClr val="FFFFFF"/>
                </a:solidFill>
              </a:endParaRPr>
            </a:p>
          </p:txBody>
        </p:sp>
        <p:cxnSp>
          <p:nvCxnSpPr>
            <p:cNvPr id="65" name="直線コネクタ 92">
              <a:extLst>
                <a:ext uri="{FF2B5EF4-FFF2-40B4-BE49-F238E27FC236}">
                  <a16:creationId xmlns:a16="http://schemas.microsoft.com/office/drawing/2014/main" id="{FE1BB5C5-574B-42E2-9D5B-1F377E75AAB4}"/>
                </a:ext>
              </a:extLst>
            </p:cNvPr>
            <p:cNvCxnSpPr>
              <a:cxnSpLocks/>
            </p:cNvCxnSpPr>
            <p:nvPr/>
          </p:nvCxnSpPr>
          <p:spPr>
            <a:xfrm>
              <a:off x="6250217" y="2240815"/>
              <a:ext cx="205174" cy="379426"/>
            </a:xfrm>
            <a:prstGeom prst="line">
              <a:avLst/>
            </a:prstGeom>
            <a:ln w="28575">
              <a:solidFill>
                <a:srgbClr val="FFFFFF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文本框 26">
              <a:extLst>
                <a:ext uri="{FF2B5EF4-FFF2-40B4-BE49-F238E27FC236}">
                  <a16:creationId xmlns:a16="http://schemas.microsoft.com/office/drawing/2014/main" id="{C45FC01F-E487-4CF5-85AF-3A3A78579424}"/>
                </a:ext>
              </a:extLst>
            </p:cNvPr>
            <p:cNvSpPr txBox="1"/>
            <p:nvPr/>
          </p:nvSpPr>
          <p:spPr>
            <a:xfrm>
              <a:off x="1656475" y="5938756"/>
              <a:ext cx="953295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600" dirty="0">
                  <a:solidFill>
                    <a:srgbClr val="FFFFFF"/>
                  </a:solidFill>
                  <a:latin typeface="+mj-lt"/>
                  <a:ea typeface="华文细黑" panose="02010600040101010101" pitchFamily="2" charset="-122"/>
                  <a:cs typeface="+mn-ea"/>
                </a:rPr>
                <a:t>24</a:t>
              </a:r>
              <a:r>
                <a:rPr lang="en-US" altLang="zh-CN" sz="1600" baseline="30000" dirty="0">
                  <a:solidFill>
                    <a:srgbClr val="FFFFFF"/>
                  </a:solidFill>
                  <a:latin typeface="+mj-lt"/>
                  <a:ea typeface="华文细黑" panose="02010600040101010101" pitchFamily="2" charset="-122"/>
                  <a:cs typeface="+mn-ea"/>
                </a:rPr>
                <a:t>o</a:t>
              </a:r>
              <a:r>
                <a:rPr lang="en-US" altLang="zh-CN" sz="1600" dirty="0">
                  <a:solidFill>
                    <a:srgbClr val="FFFFFF"/>
                  </a:solidFill>
                  <a:latin typeface="+mj-lt"/>
                  <a:ea typeface="华文细黑" panose="02010600040101010101" pitchFamily="2" charset="-122"/>
                  <a:cs typeface="+mn-ea"/>
                </a:rPr>
                <a:t> Line</a:t>
              </a:r>
              <a:endParaRPr lang="zh-CN" altLang="en-US" sz="1600" dirty="0">
                <a:solidFill>
                  <a:srgbClr val="FFFFFF"/>
                </a:solidFill>
              </a:endParaRPr>
            </a:p>
          </p:txBody>
        </p:sp>
      </p:grpSp>
      <p:sp>
        <p:nvSpPr>
          <p:cNvPr id="71" name="文本框 26">
            <a:extLst>
              <a:ext uri="{FF2B5EF4-FFF2-40B4-BE49-F238E27FC236}">
                <a16:creationId xmlns:a16="http://schemas.microsoft.com/office/drawing/2014/main" id="{0A26F0FE-B8DC-4CC2-93EA-4DC0B29BF889}"/>
              </a:ext>
            </a:extLst>
          </p:cNvPr>
          <p:cNvSpPr txBox="1"/>
          <p:nvPr/>
        </p:nvSpPr>
        <p:spPr>
          <a:xfrm>
            <a:off x="2629339" y="6414206"/>
            <a:ext cx="132851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rgbClr val="FFFFFF"/>
                </a:solidFill>
                <a:latin typeface="+mj-lt"/>
                <a:ea typeface="华文细黑" panose="02010600040101010101" pitchFamily="2" charset="-122"/>
                <a:cs typeface="+mn-ea"/>
              </a:rPr>
              <a:t>A1 Chicane</a:t>
            </a:r>
            <a:endParaRPr lang="zh-CN" altLang="en-US" sz="1600" dirty="0">
              <a:solidFill>
                <a:srgbClr val="FFFFFF"/>
              </a:solidFill>
            </a:endParaRPr>
          </a:p>
        </p:txBody>
      </p:sp>
      <p:cxnSp>
        <p:nvCxnSpPr>
          <p:cNvPr id="72" name="直線コネクタ 91">
            <a:extLst>
              <a:ext uri="{FF2B5EF4-FFF2-40B4-BE49-F238E27FC236}">
                <a16:creationId xmlns:a16="http://schemas.microsoft.com/office/drawing/2014/main" id="{AE57C86F-0FE6-43B5-AA8F-6171D695E1D6}"/>
              </a:ext>
            </a:extLst>
          </p:cNvPr>
          <p:cNvCxnSpPr>
            <a:cxnSpLocks/>
          </p:cNvCxnSpPr>
          <p:nvPr/>
        </p:nvCxnSpPr>
        <p:spPr>
          <a:xfrm flipH="1">
            <a:off x="7540132" y="2767527"/>
            <a:ext cx="492781" cy="111238"/>
          </a:xfrm>
          <a:prstGeom prst="line">
            <a:avLst/>
          </a:prstGeom>
          <a:ln w="12700">
            <a:solidFill>
              <a:srgbClr val="00B05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コネクタ 91">
            <a:extLst>
              <a:ext uri="{FF2B5EF4-FFF2-40B4-BE49-F238E27FC236}">
                <a16:creationId xmlns:a16="http://schemas.microsoft.com/office/drawing/2014/main" id="{DF506F7B-2206-4FFB-8250-CCB1157BBF40}"/>
              </a:ext>
            </a:extLst>
          </p:cNvPr>
          <p:cNvCxnSpPr>
            <a:cxnSpLocks/>
          </p:cNvCxnSpPr>
          <p:nvPr/>
        </p:nvCxnSpPr>
        <p:spPr>
          <a:xfrm flipH="1" flipV="1">
            <a:off x="7560731" y="2878765"/>
            <a:ext cx="93989" cy="318352"/>
          </a:xfrm>
          <a:prstGeom prst="line">
            <a:avLst/>
          </a:prstGeom>
          <a:ln w="12700">
            <a:solidFill>
              <a:srgbClr val="00B05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線コネクタ 91">
            <a:extLst>
              <a:ext uri="{FF2B5EF4-FFF2-40B4-BE49-F238E27FC236}">
                <a16:creationId xmlns:a16="http://schemas.microsoft.com/office/drawing/2014/main" id="{3593DDF7-8953-46AB-8DF3-D067A8B7CE0E}"/>
              </a:ext>
            </a:extLst>
          </p:cNvPr>
          <p:cNvCxnSpPr>
            <a:cxnSpLocks/>
          </p:cNvCxnSpPr>
          <p:nvPr/>
        </p:nvCxnSpPr>
        <p:spPr>
          <a:xfrm flipH="1">
            <a:off x="7234253" y="2892139"/>
            <a:ext cx="326478" cy="75522"/>
          </a:xfrm>
          <a:prstGeom prst="line">
            <a:avLst/>
          </a:prstGeom>
          <a:ln w="28575">
            <a:solidFill>
              <a:srgbClr val="00B05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文本框 26">
            <a:extLst>
              <a:ext uri="{FF2B5EF4-FFF2-40B4-BE49-F238E27FC236}">
                <a16:creationId xmlns:a16="http://schemas.microsoft.com/office/drawing/2014/main" id="{49876E45-43E6-4E25-981E-73F978C380A2}"/>
              </a:ext>
            </a:extLst>
          </p:cNvPr>
          <p:cNvSpPr txBox="1"/>
          <p:nvPr/>
        </p:nvSpPr>
        <p:spPr>
          <a:xfrm>
            <a:off x="7943450" y="2532339"/>
            <a:ext cx="147304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dirty="0">
                <a:solidFill>
                  <a:srgbClr val="FFFFFF"/>
                </a:solidFill>
                <a:latin typeface="+mj-lt"/>
                <a:ea typeface="华文细黑" panose="02010600040101010101" pitchFamily="2" charset="-122"/>
                <a:cs typeface="+mn-ea"/>
              </a:rPr>
              <a:t>1</a:t>
            </a:r>
            <a:r>
              <a:rPr lang="en-US" altLang="ja-JP" sz="1600" baseline="30000" dirty="0">
                <a:solidFill>
                  <a:srgbClr val="FFFFFF"/>
                </a:solidFill>
                <a:latin typeface="+mj-lt"/>
                <a:ea typeface="华文细黑" panose="02010600040101010101" pitchFamily="2" charset="-122"/>
                <a:cs typeface="+mn-ea"/>
              </a:rPr>
              <a:t>st</a:t>
            </a:r>
            <a:r>
              <a:rPr lang="en-US" altLang="ja-JP" sz="1600" dirty="0">
                <a:solidFill>
                  <a:srgbClr val="FFFFFF"/>
                </a:solidFill>
                <a:latin typeface="+mj-lt"/>
                <a:ea typeface="华文细黑" panose="02010600040101010101" pitchFamily="2" charset="-122"/>
                <a:cs typeface="+mn-ea"/>
              </a:rPr>
              <a:t> Laser Line</a:t>
            </a:r>
            <a:endParaRPr lang="zh-CN" altLang="en-US" sz="1600" dirty="0">
              <a:solidFill>
                <a:srgbClr val="FFFFFF"/>
              </a:solidFill>
            </a:endParaRPr>
          </a:p>
        </p:txBody>
      </p:sp>
      <p:sp>
        <p:nvSpPr>
          <p:cNvPr id="76" name="文本框 26">
            <a:extLst>
              <a:ext uri="{FF2B5EF4-FFF2-40B4-BE49-F238E27FC236}">
                <a16:creationId xmlns:a16="http://schemas.microsoft.com/office/drawing/2014/main" id="{A7554A5C-54BA-493B-8EB6-437CDE8B3DE0}"/>
              </a:ext>
            </a:extLst>
          </p:cNvPr>
          <p:cNvSpPr txBox="1"/>
          <p:nvPr/>
        </p:nvSpPr>
        <p:spPr>
          <a:xfrm>
            <a:off x="7621560" y="2969801"/>
            <a:ext cx="163844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dirty="0">
                <a:solidFill>
                  <a:srgbClr val="FFFFFF"/>
                </a:solidFill>
                <a:latin typeface="+mj-lt"/>
                <a:ea typeface="华文细黑" panose="02010600040101010101" pitchFamily="2" charset="-122"/>
                <a:cs typeface="+mn-ea"/>
              </a:rPr>
              <a:t>2</a:t>
            </a:r>
            <a:r>
              <a:rPr lang="en-US" altLang="ja-JP" sz="1600" baseline="30000" dirty="0">
                <a:solidFill>
                  <a:srgbClr val="FFFFFF"/>
                </a:solidFill>
                <a:latin typeface="+mj-lt"/>
                <a:ea typeface="华文细黑" panose="02010600040101010101" pitchFamily="2" charset="-122"/>
                <a:cs typeface="+mn-ea"/>
              </a:rPr>
              <a:t>nd</a:t>
            </a:r>
            <a:r>
              <a:rPr lang="en-US" altLang="ja-JP" sz="1600" dirty="0">
                <a:solidFill>
                  <a:srgbClr val="FFFFFF"/>
                </a:solidFill>
                <a:latin typeface="+mj-lt"/>
                <a:ea typeface="华文细黑" panose="02010600040101010101" pitchFamily="2" charset="-122"/>
                <a:cs typeface="+mn-ea"/>
              </a:rPr>
              <a:t> Laser Line</a:t>
            </a:r>
            <a:endParaRPr lang="zh-CN" altLang="en-US" sz="1600" dirty="0">
              <a:solidFill>
                <a:srgbClr val="FFFFFF"/>
              </a:solidFill>
            </a:endParaRPr>
          </a:p>
        </p:txBody>
      </p:sp>
      <p:cxnSp>
        <p:nvCxnSpPr>
          <p:cNvPr id="77" name="直線コネクタ 92">
            <a:extLst>
              <a:ext uri="{FF2B5EF4-FFF2-40B4-BE49-F238E27FC236}">
                <a16:creationId xmlns:a16="http://schemas.microsoft.com/office/drawing/2014/main" id="{61CEC819-D39C-4109-8C7D-75DFA563BA7F}"/>
              </a:ext>
            </a:extLst>
          </p:cNvPr>
          <p:cNvCxnSpPr>
            <a:cxnSpLocks/>
          </p:cNvCxnSpPr>
          <p:nvPr/>
        </p:nvCxnSpPr>
        <p:spPr>
          <a:xfrm>
            <a:off x="5623784" y="4645728"/>
            <a:ext cx="205174" cy="379426"/>
          </a:xfrm>
          <a:prstGeom prst="line">
            <a:avLst/>
          </a:prstGeom>
          <a:ln w="28575">
            <a:solidFill>
              <a:srgbClr val="FFFFFF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文本框 77">
            <a:extLst>
              <a:ext uri="{FF2B5EF4-FFF2-40B4-BE49-F238E27FC236}">
                <a16:creationId xmlns:a16="http://schemas.microsoft.com/office/drawing/2014/main" id="{74384179-8ED3-4EFA-AACF-EDE4AEFF8570}"/>
              </a:ext>
            </a:extLst>
          </p:cNvPr>
          <p:cNvSpPr txBox="1"/>
          <p:nvPr/>
        </p:nvSpPr>
        <p:spPr>
          <a:xfrm>
            <a:off x="5410250" y="4291785"/>
            <a:ext cx="73868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dirty="0">
                <a:solidFill>
                  <a:srgbClr val="FFFFFF"/>
                </a:solidFill>
                <a:latin typeface="+mj-lt"/>
                <a:ea typeface="华文细黑" panose="02010600040101010101" pitchFamily="2" charset="-122"/>
                <a:cs typeface="+mn-ea"/>
              </a:rPr>
              <a:t>LT</a:t>
            </a:r>
            <a:endParaRPr lang="zh-CN" altLang="en-US" sz="1600" dirty="0"/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id="{023B7D01-464A-40D0-BEFF-286223C22EA8}"/>
              </a:ext>
            </a:extLst>
          </p:cNvPr>
          <p:cNvSpPr/>
          <p:nvPr/>
        </p:nvSpPr>
        <p:spPr>
          <a:xfrm>
            <a:off x="11593773" y="6610295"/>
            <a:ext cx="59822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21-34</a:t>
            </a:r>
            <a:endParaRPr lang="zh-CN" altLang="en-US" sz="1050" i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9EF30FAC-52CA-42B2-A673-09F59A5AFB8E}"/>
              </a:ext>
            </a:extLst>
          </p:cNvPr>
          <p:cNvSpPr/>
          <p:nvPr/>
        </p:nvSpPr>
        <p:spPr>
          <a:xfrm>
            <a:off x="6092924" y="6600195"/>
            <a:ext cx="530749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R. Zhang, the 9th </a:t>
            </a:r>
            <a:r>
              <a:rPr lang="en-US" altLang="zh-CN" sz="12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SuperKEKB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 Long-term Operation Plan Meeting, 2021.10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058779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0000"/>
            <a:lum bright="70000" contrast="-7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>
            <a:extLst>
              <a:ext uri="{FF2B5EF4-FFF2-40B4-BE49-F238E27FC236}">
                <a16:creationId xmlns:a16="http://schemas.microsoft.com/office/drawing/2014/main" id="{8B03C36B-91C4-4E90-99C9-CAD7EA4A4906}"/>
              </a:ext>
            </a:extLst>
          </p:cNvPr>
          <p:cNvSpPr txBox="1"/>
          <p:nvPr/>
        </p:nvSpPr>
        <p:spPr>
          <a:xfrm>
            <a:off x="3500749" y="207121"/>
            <a:ext cx="520871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02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-100" normalizeH="0" baseline="0" noProof="0" dirty="0">
                <a:ln w="3175"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Arial Unicode MS" panose="020B0604020202020204"/>
                <a:cs typeface="Segoe UI" pitchFamily="34" charset="0"/>
              </a:rPr>
              <a:t>Laser System for RF Gun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703E1373-18BB-4A1C-8380-DCA7FDCDF4F2}"/>
              </a:ext>
            </a:extLst>
          </p:cNvPr>
          <p:cNvSpPr/>
          <p:nvPr/>
        </p:nvSpPr>
        <p:spPr>
          <a:xfrm flipV="1">
            <a:off x="3371754" y="1075950"/>
            <a:ext cx="5448490" cy="45719"/>
          </a:xfrm>
          <a:prstGeom prst="rect">
            <a:avLst/>
          </a:prstGeom>
          <a:solidFill>
            <a:srgbClr val="1468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Arial Unicode MS" panose="020B0604020202020204"/>
              <a:cs typeface="+mn-cs"/>
            </a:endParaRP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id="{55CD21E3-3900-4F11-A1AA-0AB073A674B6}"/>
              </a:ext>
            </a:extLst>
          </p:cNvPr>
          <p:cNvSpPr/>
          <p:nvPr/>
        </p:nvSpPr>
        <p:spPr>
          <a:xfrm>
            <a:off x="3276599" y="766484"/>
            <a:ext cx="563880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Arial Unicode MS" panose="020B0604020202020204"/>
                <a:cs typeface="+mn-ea"/>
              </a:rPr>
              <a:t>Yb-Fiber and Nd:YAG Hybrid Laser System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651A271D-33CA-4B03-9A9E-E4EC46E0F97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5063" y="1270083"/>
            <a:ext cx="9041871" cy="536131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1CB0444A-9738-4057-A39B-23FFAA63A9F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2745" y="1270083"/>
            <a:ext cx="4367283" cy="2476314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BDDDCD16-726F-4CD4-B1DF-C2D91FAE6982}"/>
              </a:ext>
            </a:extLst>
          </p:cNvPr>
          <p:cNvSpPr/>
          <p:nvPr/>
        </p:nvSpPr>
        <p:spPr>
          <a:xfrm>
            <a:off x="11593773" y="6610295"/>
            <a:ext cx="59822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22-34</a:t>
            </a:r>
            <a:endParaRPr lang="zh-CN" altLang="en-US" sz="1050" i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66E992A8-0807-455C-8143-7064CC864F9A}"/>
              </a:ext>
            </a:extLst>
          </p:cNvPr>
          <p:cNvSpPr/>
          <p:nvPr/>
        </p:nvSpPr>
        <p:spPr>
          <a:xfrm>
            <a:off x="0" y="6613468"/>
            <a:ext cx="562554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R. Zhang, the 9th </a:t>
            </a:r>
            <a:r>
              <a:rPr lang="en-US" altLang="zh-CN" sz="12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SuperKEKB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 Long-term Operation Plan Meeting, 2021.10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9274655F-3797-240D-F4A2-98C11D59E8B2}"/>
              </a:ext>
            </a:extLst>
          </p:cNvPr>
          <p:cNvSpPr txBox="1"/>
          <p:nvPr/>
        </p:nvSpPr>
        <p:spPr>
          <a:xfrm>
            <a:off x="3603667" y="4400586"/>
            <a:ext cx="13368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  <a:cs typeface="+mn-ea"/>
              </a:rPr>
              <a:t>FHG</a:t>
            </a:r>
            <a:endParaRPr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5962151-0150-CEF5-C933-F8AD1E9E3B4F}"/>
              </a:ext>
            </a:extLst>
          </p:cNvPr>
          <p:cNvSpPr txBox="1"/>
          <p:nvPr/>
        </p:nvSpPr>
        <p:spPr>
          <a:xfrm>
            <a:off x="4590953" y="5337750"/>
            <a:ext cx="13368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  <a:cs typeface="+mn-ea"/>
              </a:rPr>
              <a:t>FHG</a:t>
            </a:r>
            <a:endParaRPr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4908220-D3C0-467E-812E-55C1AAE6DDD8}"/>
              </a:ext>
            </a:extLst>
          </p:cNvPr>
          <p:cNvSpPr txBox="1"/>
          <p:nvPr/>
        </p:nvSpPr>
        <p:spPr>
          <a:xfrm>
            <a:off x="5222135" y="4999196"/>
            <a:ext cx="174772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  <a:cs typeface="+mn-ea"/>
              </a:rPr>
              <a:t>Position sensor</a:t>
            </a:r>
            <a:endParaRPr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EE9EE8F0-6409-9A37-E616-A34DD2FF21A6}"/>
              </a:ext>
            </a:extLst>
          </p:cNvPr>
          <p:cNvSpPr txBox="1"/>
          <p:nvPr/>
        </p:nvSpPr>
        <p:spPr>
          <a:xfrm>
            <a:off x="5517076" y="3723478"/>
            <a:ext cx="174772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  <a:cs typeface="+mn-ea"/>
              </a:rPr>
              <a:t>Position sensor</a:t>
            </a:r>
            <a:endParaRPr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831DC4C3-D92E-0E69-14A6-76F299EF8A1F}"/>
              </a:ext>
            </a:extLst>
          </p:cNvPr>
          <p:cNvSpPr txBox="1"/>
          <p:nvPr/>
        </p:nvSpPr>
        <p:spPr>
          <a:xfrm>
            <a:off x="6515542" y="4446752"/>
            <a:ext cx="174772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  <a:cs typeface="+mn-ea"/>
              </a:rPr>
              <a:t>Piezo mirror mount</a:t>
            </a:r>
            <a:endParaRPr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F4C83C6C-B78D-73C9-A112-BFEF8B6FC754}"/>
              </a:ext>
            </a:extLst>
          </p:cNvPr>
          <p:cNvSpPr txBox="1"/>
          <p:nvPr/>
        </p:nvSpPr>
        <p:spPr>
          <a:xfrm>
            <a:off x="7049133" y="3747846"/>
            <a:ext cx="21248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  <a:cs typeface="+mn-ea"/>
              </a:rPr>
              <a:t>Piezo mirror mount</a:t>
            </a:r>
            <a:endParaRPr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706B6FF2-A9A8-CCB1-38F7-494EA8E86221}"/>
              </a:ext>
            </a:extLst>
          </p:cNvPr>
          <p:cNvSpPr txBox="1"/>
          <p:nvPr/>
        </p:nvSpPr>
        <p:spPr>
          <a:xfrm>
            <a:off x="7799683" y="5066512"/>
            <a:ext cx="125155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  <a:cs typeface="+mn-ea"/>
              </a:rPr>
              <a:t>Injection shutter</a:t>
            </a:r>
            <a:endParaRPr lang="ja-JP" alt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2051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0000"/>
            <a:lum bright="70000" contrast="-7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2">
            <a:extLst>
              <a:ext uri="{FF2B5EF4-FFF2-40B4-BE49-F238E27FC236}">
                <a16:creationId xmlns:a16="http://schemas.microsoft.com/office/drawing/2014/main" id="{A922D3F6-9947-4417-BCC7-D244C7A4DF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6413" y="1043483"/>
            <a:ext cx="8119173" cy="5750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8B03C36B-91C4-4E90-99C9-CAD7EA4A4906}"/>
              </a:ext>
            </a:extLst>
          </p:cNvPr>
          <p:cNvSpPr txBox="1"/>
          <p:nvPr/>
        </p:nvSpPr>
        <p:spPr>
          <a:xfrm>
            <a:off x="3500749" y="207121"/>
            <a:ext cx="520871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02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-100" normalizeH="0" baseline="0" noProof="0" dirty="0">
                <a:ln w="3175"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Arial Unicode MS" panose="020B0604020202020204"/>
                <a:cs typeface="Segoe UI" pitchFamily="34" charset="0"/>
              </a:rPr>
              <a:t>Laser System for RF Gun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703E1373-18BB-4A1C-8380-DCA7FDCDF4F2}"/>
              </a:ext>
            </a:extLst>
          </p:cNvPr>
          <p:cNvSpPr/>
          <p:nvPr/>
        </p:nvSpPr>
        <p:spPr>
          <a:xfrm flipV="1">
            <a:off x="3371754" y="1075950"/>
            <a:ext cx="5448490" cy="45719"/>
          </a:xfrm>
          <a:prstGeom prst="rect">
            <a:avLst/>
          </a:prstGeom>
          <a:solidFill>
            <a:srgbClr val="1468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Arial Unicode MS" panose="020B0604020202020204"/>
              <a:cs typeface="+mn-cs"/>
            </a:endParaRP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id="{55CD21E3-3900-4F11-A1AA-0AB073A674B6}"/>
              </a:ext>
            </a:extLst>
          </p:cNvPr>
          <p:cNvSpPr/>
          <p:nvPr/>
        </p:nvSpPr>
        <p:spPr>
          <a:xfrm>
            <a:off x="3276599" y="766484"/>
            <a:ext cx="563880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Arial Unicode MS" panose="020B0604020202020204"/>
                <a:cs typeface="+mn-ea"/>
              </a:rPr>
              <a:t>Yb-Fiber and Nd:YAG Hybrid Laser System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80AD198C-5E05-4979-842A-B5034D55A7CD}"/>
              </a:ext>
            </a:extLst>
          </p:cNvPr>
          <p:cNvSpPr/>
          <p:nvPr/>
        </p:nvSpPr>
        <p:spPr>
          <a:xfrm>
            <a:off x="11593773" y="6610295"/>
            <a:ext cx="59822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23-34</a:t>
            </a:r>
            <a:endParaRPr lang="zh-CN" altLang="en-US" sz="1050" i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3FC1A0B9-118A-422F-AA16-6D8707DEADAC}"/>
              </a:ext>
            </a:extLst>
          </p:cNvPr>
          <p:cNvSpPr/>
          <p:nvPr/>
        </p:nvSpPr>
        <p:spPr>
          <a:xfrm>
            <a:off x="0" y="6613468"/>
            <a:ext cx="562554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R. Zhang, the 9th </a:t>
            </a:r>
            <a:r>
              <a:rPr lang="en-US" altLang="zh-CN" sz="12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SuperKEKB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 Long-term Operation Plan Meeting, 2021.10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7E31F707-884F-E276-8EB8-6414F84C4D1A}"/>
              </a:ext>
            </a:extLst>
          </p:cNvPr>
          <p:cNvSpPr txBox="1"/>
          <p:nvPr/>
        </p:nvSpPr>
        <p:spPr>
          <a:xfrm>
            <a:off x="7493000" y="3918940"/>
            <a:ext cx="1216460" cy="3873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583229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0000"/>
            <a:lum bright="70000" contrast="-7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>
            <a:extLst>
              <a:ext uri="{FF2B5EF4-FFF2-40B4-BE49-F238E27FC236}">
                <a16:creationId xmlns:a16="http://schemas.microsoft.com/office/drawing/2014/main" id="{8B03C36B-91C4-4E90-99C9-CAD7EA4A4906}"/>
              </a:ext>
            </a:extLst>
          </p:cNvPr>
          <p:cNvSpPr txBox="1"/>
          <p:nvPr/>
        </p:nvSpPr>
        <p:spPr>
          <a:xfrm>
            <a:off x="3542985" y="531522"/>
            <a:ext cx="520871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02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-100" normalizeH="0" baseline="0" noProof="0" dirty="0">
                <a:ln w="3175"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Arial Unicode MS" panose="020B0604020202020204"/>
                <a:cs typeface="Segoe UI" pitchFamily="34" charset="0"/>
              </a:rPr>
              <a:t>Laser System for RF Gun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703E1373-18BB-4A1C-8380-DCA7FDCDF4F2}"/>
              </a:ext>
            </a:extLst>
          </p:cNvPr>
          <p:cNvSpPr/>
          <p:nvPr/>
        </p:nvSpPr>
        <p:spPr>
          <a:xfrm flipV="1">
            <a:off x="3413990" y="1400351"/>
            <a:ext cx="5448490" cy="45719"/>
          </a:xfrm>
          <a:prstGeom prst="rect">
            <a:avLst/>
          </a:prstGeom>
          <a:solidFill>
            <a:srgbClr val="1468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Arial Unicode MS" panose="020B0604020202020204"/>
              <a:cs typeface="+mn-cs"/>
            </a:endParaRP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id="{55CD21E3-3900-4F11-A1AA-0AB073A674B6}"/>
              </a:ext>
            </a:extLst>
          </p:cNvPr>
          <p:cNvSpPr/>
          <p:nvPr/>
        </p:nvSpPr>
        <p:spPr>
          <a:xfrm>
            <a:off x="3276598" y="1091073"/>
            <a:ext cx="563880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Arial Unicode MS" panose="020B0604020202020204"/>
                <a:cs typeface="+mn-ea"/>
              </a:rPr>
              <a:t>Two Laser Beams Incidence Mode for Better Beam Quality</a:t>
            </a:r>
          </a:p>
        </p:txBody>
      </p:sp>
      <p:sp>
        <p:nvSpPr>
          <p:cNvPr id="6" name="テキスト ボックス 6">
            <a:extLst>
              <a:ext uri="{FF2B5EF4-FFF2-40B4-BE49-F238E27FC236}">
                <a16:creationId xmlns:a16="http://schemas.microsoft.com/office/drawing/2014/main" id="{8B83C766-7049-40D8-883E-B1024C9A5FA1}"/>
              </a:ext>
            </a:extLst>
          </p:cNvPr>
          <p:cNvSpPr txBox="1"/>
          <p:nvPr/>
        </p:nvSpPr>
        <p:spPr>
          <a:xfrm>
            <a:off x="6205163" y="2357561"/>
            <a:ext cx="4268053" cy="3484330"/>
          </a:xfrm>
          <a:prstGeom prst="rect">
            <a:avLst/>
          </a:prstGeom>
          <a:gradFill rotWithShape="1">
            <a:gsLst>
              <a:gs pos="0">
                <a:srgbClr val="4F81BD">
                  <a:tint val="50000"/>
                  <a:satMod val="300000"/>
                </a:srgbClr>
              </a:gs>
              <a:gs pos="35000">
                <a:srgbClr val="4F81BD">
                  <a:tint val="37000"/>
                  <a:satMod val="300000"/>
                </a:srgbClr>
              </a:gs>
              <a:gs pos="100000">
                <a:srgbClr val="4F81B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>
              <a:defRPr/>
            </a:pPr>
            <a:endParaRPr lang="ja-JP" altLang="en-US" kern="0" dirty="0">
              <a:solidFill>
                <a:prstClr val="black"/>
              </a:solidFill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1">
            <a:extLst>
              <a:ext uri="{FF2B5EF4-FFF2-40B4-BE49-F238E27FC236}">
                <a16:creationId xmlns:a16="http://schemas.microsoft.com/office/drawing/2014/main" id="{D005533C-7C89-40F7-8D4C-CCF133961500}"/>
              </a:ext>
            </a:extLst>
          </p:cNvPr>
          <p:cNvSpPr txBox="1"/>
          <p:nvPr/>
        </p:nvSpPr>
        <p:spPr>
          <a:xfrm>
            <a:off x="1927306" y="2355573"/>
            <a:ext cx="3488074" cy="3484330"/>
          </a:xfrm>
          <a:prstGeom prst="rect">
            <a:avLst/>
          </a:prstGeom>
          <a:gradFill rotWithShape="1">
            <a:gsLst>
              <a:gs pos="0">
                <a:srgbClr val="8064A2">
                  <a:tint val="50000"/>
                  <a:satMod val="300000"/>
                </a:srgbClr>
              </a:gs>
              <a:gs pos="35000">
                <a:srgbClr val="8064A2">
                  <a:tint val="37000"/>
                  <a:satMod val="300000"/>
                </a:srgbClr>
              </a:gs>
              <a:gs pos="100000">
                <a:srgbClr val="8064A2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8064A2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ja-JP" altLang="en-US" dirty="0">
              <a:solidFill>
                <a:prstClr val="black"/>
              </a:solidFill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1D9E229A-BBE5-4C94-84B6-B16751F7A993}"/>
              </a:ext>
            </a:extLst>
          </p:cNvPr>
          <p:cNvSpPr/>
          <p:nvPr/>
        </p:nvSpPr>
        <p:spPr>
          <a:xfrm>
            <a:off x="4201923" y="3291677"/>
            <a:ext cx="1084105" cy="619048"/>
          </a:xfrm>
          <a:prstGeom prst="rect">
            <a:avLst/>
          </a:prstGeom>
          <a:solidFill>
            <a:srgbClr val="FFFF0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ja-JP" altLang="en-US" kern="0">
              <a:solidFill>
                <a:prstClr val="white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DB27C111-6C32-438B-BE33-F14E5800E6B2}"/>
              </a:ext>
            </a:extLst>
          </p:cNvPr>
          <p:cNvSpPr/>
          <p:nvPr/>
        </p:nvSpPr>
        <p:spPr>
          <a:xfrm rot="2700000">
            <a:off x="4746836" y="3689608"/>
            <a:ext cx="68366" cy="230736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ja-JP" altLang="en-US" kern="0">
              <a:solidFill>
                <a:prstClr val="white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11" name="正方形/長方形 9">
            <a:extLst>
              <a:ext uri="{FF2B5EF4-FFF2-40B4-BE49-F238E27FC236}">
                <a16:creationId xmlns:a16="http://schemas.microsoft.com/office/drawing/2014/main" id="{FB79B098-2045-45D2-B047-EF9F34ABE8DA}"/>
              </a:ext>
            </a:extLst>
          </p:cNvPr>
          <p:cNvSpPr/>
          <p:nvPr/>
        </p:nvSpPr>
        <p:spPr>
          <a:xfrm rot="18900000" flipV="1">
            <a:off x="4746835" y="3294375"/>
            <a:ext cx="68366" cy="230736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ja-JP" altLang="en-US" kern="0">
              <a:solidFill>
                <a:prstClr val="white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cxnSp>
        <p:nvCxnSpPr>
          <p:cNvPr id="12" name="直線矢印コネクタ 10">
            <a:extLst>
              <a:ext uri="{FF2B5EF4-FFF2-40B4-BE49-F238E27FC236}">
                <a16:creationId xmlns:a16="http://schemas.microsoft.com/office/drawing/2014/main" id="{12C4BFED-6310-4B79-9CB7-BBF88A0590E9}"/>
              </a:ext>
            </a:extLst>
          </p:cNvPr>
          <p:cNvCxnSpPr>
            <a:endCxn id="11" idx="1"/>
          </p:cNvCxnSpPr>
          <p:nvPr/>
        </p:nvCxnSpPr>
        <p:spPr>
          <a:xfrm flipV="1">
            <a:off x="2041683" y="3433914"/>
            <a:ext cx="2715164" cy="4111"/>
          </a:xfrm>
          <a:prstGeom prst="straightConnector1">
            <a:avLst/>
          </a:prstGeom>
          <a:noFill/>
          <a:ln w="38100" cap="flat" cmpd="sng" algn="ctr">
            <a:solidFill>
              <a:srgbClr val="00B050"/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13" name="直線矢印コネクタ 11">
            <a:extLst>
              <a:ext uri="{FF2B5EF4-FFF2-40B4-BE49-F238E27FC236}">
                <a16:creationId xmlns:a16="http://schemas.microsoft.com/office/drawing/2014/main" id="{9B2EE69C-C5B4-4E2D-8AFF-19F16FCF7D0E}"/>
              </a:ext>
            </a:extLst>
          </p:cNvPr>
          <p:cNvCxnSpPr/>
          <p:nvPr/>
        </p:nvCxnSpPr>
        <p:spPr>
          <a:xfrm flipH="1" flipV="1">
            <a:off x="3300019" y="3749786"/>
            <a:ext cx="1440160" cy="4112"/>
          </a:xfrm>
          <a:prstGeom prst="straightConnector1">
            <a:avLst/>
          </a:prstGeom>
          <a:noFill/>
          <a:ln w="38100" cap="flat" cmpd="sng" algn="ctr">
            <a:solidFill>
              <a:srgbClr val="00B050"/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14" name="直線矢印コネクタ 12">
            <a:extLst>
              <a:ext uri="{FF2B5EF4-FFF2-40B4-BE49-F238E27FC236}">
                <a16:creationId xmlns:a16="http://schemas.microsoft.com/office/drawing/2014/main" id="{9CC7AEDA-0E60-4C86-913F-ADB30F2E839A}"/>
              </a:ext>
            </a:extLst>
          </p:cNvPr>
          <p:cNvCxnSpPr/>
          <p:nvPr/>
        </p:nvCxnSpPr>
        <p:spPr>
          <a:xfrm>
            <a:off x="4738377" y="3433914"/>
            <a:ext cx="1802" cy="315872"/>
          </a:xfrm>
          <a:prstGeom prst="straightConnector1">
            <a:avLst/>
          </a:prstGeom>
          <a:noFill/>
          <a:ln w="38100" cap="flat" cmpd="sng" algn="ctr">
            <a:solidFill>
              <a:srgbClr val="00B050"/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15" name="Rectangle 16">
            <a:extLst>
              <a:ext uri="{FF2B5EF4-FFF2-40B4-BE49-F238E27FC236}">
                <a16:creationId xmlns:a16="http://schemas.microsoft.com/office/drawing/2014/main" id="{AB8275AC-BA38-45F2-9A27-59307DC31977}"/>
              </a:ext>
            </a:extLst>
          </p:cNvPr>
          <p:cNvSpPr>
            <a:spLocks noChangeArrowheads="1"/>
          </p:cNvSpPr>
          <p:nvPr/>
        </p:nvSpPr>
        <p:spPr bwMode="auto">
          <a:xfrm rot="18789598" flipV="1">
            <a:off x="3127960" y="3706863"/>
            <a:ext cx="295533" cy="61579"/>
          </a:xfrm>
          <a:prstGeom prst="rect">
            <a:avLst/>
          </a:prstGeom>
          <a:solidFill>
            <a:srgbClr val="C0C0C0">
              <a:alpha val="50195"/>
            </a:srgbClr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2800" kern="0">
              <a:solidFill>
                <a:prstClr val="black"/>
              </a:solidFill>
              <a:latin typeface="Times New Roman" pitchFamily="18" charset="0"/>
              <a:ea typeface="游ゴシック" panose="020B0400000000000000" pitchFamily="34" charset="-128"/>
              <a:cs typeface="Times New Roman" pitchFamily="18" charset="0"/>
            </a:endParaRPr>
          </a:p>
        </p:txBody>
      </p:sp>
      <p:sp>
        <p:nvSpPr>
          <p:cNvPr id="18" name="Text Box 25">
            <a:extLst>
              <a:ext uri="{FF2B5EF4-FFF2-40B4-BE49-F238E27FC236}">
                <a16:creationId xmlns:a16="http://schemas.microsoft.com/office/drawing/2014/main" id="{2C592083-F7B0-4A24-BAA5-C34C38AFA0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09817" y="4757898"/>
            <a:ext cx="418036" cy="428508"/>
          </a:xfrm>
          <a:prstGeom prst="rect">
            <a:avLst/>
          </a:prstGeom>
          <a:solidFill>
            <a:srgbClr val="4F81BD">
              <a:lumMod val="40000"/>
              <a:lumOff val="60000"/>
            </a:srgbClr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lIns="74295" tIns="8890" rIns="74295" bIns="889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  <a:defRPr/>
            </a:pPr>
            <a:endParaRPr kumimoji="0" lang="ja-JP" altLang="ja-JP" sz="1600" b="1" kern="0" dirty="0">
              <a:solidFill>
                <a:prstClr val="black"/>
              </a:solidFill>
              <a:latin typeface="Times New Roman" pitchFamily="18" charset="0"/>
              <a:ea typeface="ＭＳ 明朝" pitchFamily="17" charset="-128"/>
              <a:cs typeface="Times New Roman" pitchFamily="18" charset="0"/>
            </a:endParaRPr>
          </a:p>
        </p:txBody>
      </p:sp>
      <p:cxnSp>
        <p:nvCxnSpPr>
          <p:cNvPr id="19" name="AutoShape 34">
            <a:extLst>
              <a:ext uri="{FF2B5EF4-FFF2-40B4-BE49-F238E27FC236}">
                <a16:creationId xmlns:a16="http://schemas.microsoft.com/office/drawing/2014/main" id="{69F0CCD8-3A32-4AF4-8E94-91B84BED2D4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109817" y="4754383"/>
            <a:ext cx="418036" cy="432023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0" name="直線矢印コネクタ 16">
            <a:extLst>
              <a:ext uri="{FF2B5EF4-FFF2-40B4-BE49-F238E27FC236}">
                <a16:creationId xmlns:a16="http://schemas.microsoft.com/office/drawing/2014/main" id="{1CE799A9-D1A3-4C99-89FD-FC11908CA021}"/>
              </a:ext>
            </a:extLst>
          </p:cNvPr>
          <p:cNvCxnSpPr/>
          <p:nvPr/>
        </p:nvCxnSpPr>
        <p:spPr>
          <a:xfrm>
            <a:off x="3318835" y="3749786"/>
            <a:ext cx="0" cy="1220310"/>
          </a:xfrm>
          <a:prstGeom prst="straightConnector1">
            <a:avLst/>
          </a:prstGeom>
          <a:noFill/>
          <a:ln w="38100" cap="flat" cmpd="sng" algn="ctr">
            <a:solidFill>
              <a:srgbClr val="00B050"/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21" name="正方形/長方形 17">
            <a:extLst>
              <a:ext uri="{FF2B5EF4-FFF2-40B4-BE49-F238E27FC236}">
                <a16:creationId xmlns:a16="http://schemas.microsoft.com/office/drawing/2014/main" id="{4B6AAB4C-CC93-4362-A8E1-F75A848D766E}"/>
              </a:ext>
            </a:extLst>
          </p:cNvPr>
          <p:cNvSpPr/>
          <p:nvPr/>
        </p:nvSpPr>
        <p:spPr>
          <a:xfrm rot="10800000">
            <a:off x="3129249" y="4359941"/>
            <a:ext cx="396486" cy="45719"/>
          </a:xfrm>
          <a:prstGeom prst="rect">
            <a:avLst/>
          </a:prstGeom>
          <a:solidFill>
            <a:srgbClr val="4BACC6">
              <a:lumMod val="75000"/>
            </a:srgbClr>
          </a:solidFill>
          <a:ln w="127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kumimoji="0" lang="ja-JP" altLang="en-US" kern="0">
              <a:solidFill>
                <a:prstClr val="white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22" name="正方形/長方形 18">
            <a:extLst>
              <a:ext uri="{FF2B5EF4-FFF2-40B4-BE49-F238E27FC236}">
                <a16:creationId xmlns:a16="http://schemas.microsoft.com/office/drawing/2014/main" id="{E3E14E25-F834-4EE1-9993-AF2DBE1B4B7F}"/>
              </a:ext>
            </a:extLst>
          </p:cNvPr>
          <p:cNvSpPr/>
          <p:nvPr/>
        </p:nvSpPr>
        <p:spPr>
          <a:xfrm rot="16200000">
            <a:off x="2592985" y="4961560"/>
            <a:ext cx="396486" cy="45719"/>
          </a:xfrm>
          <a:prstGeom prst="rect">
            <a:avLst/>
          </a:prstGeom>
          <a:solidFill>
            <a:srgbClr val="4BACC6">
              <a:lumMod val="75000"/>
            </a:srgbClr>
          </a:solidFill>
          <a:ln w="127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kumimoji="0" lang="ja-JP" altLang="en-US" kern="0">
              <a:solidFill>
                <a:prstClr val="white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23" name="Rectangle 16">
            <a:extLst>
              <a:ext uri="{FF2B5EF4-FFF2-40B4-BE49-F238E27FC236}">
                <a16:creationId xmlns:a16="http://schemas.microsoft.com/office/drawing/2014/main" id="{BE686350-0D2E-49C3-9DAE-E290DE4CC891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4342126" y="4834817"/>
            <a:ext cx="2235669" cy="236946"/>
          </a:xfrm>
          <a:prstGeom prst="rect">
            <a:avLst/>
          </a:prstGeom>
          <a:solidFill>
            <a:srgbClr val="FFC000">
              <a:alpha val="50195"/>
            </a:srgbClr>
          </a:solidFill>
          <a:ln w="6350">
            <a:solidFill>
              <a:sysClr val="windowText" lastClr="000000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2800" kern="0">
              <a:solidFill>
                <a:prstClr val="black"/>
              </a:solidFill>
              <a:latin typeface="Times New Roman" pitchFamily="18" charset="0"/>
              <a:ea typeface="游ゴシック" panose="020B0400000000000000" pitchFamily="34" charset="-128"/>
              <a:cs typeface="Times New Roman" pitchFamily="18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D6F77033-D82D-4FE2-BDEC-D6E397356ABD}"/>
              </a:ext>
            </a:extLst>
          </p:cNvPr>
          <p:cNvSpPr txBox="1"/>
          <p:nvPr/>
        </p:nvSpPr>
        <p:spPr>
          <a:xfrm>
            <a:off x="2024961" y="3024408"/>
            <a:ext cx="1981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kumimoji="1" lang="en-US" altLang="ja-JP" b="1" dirty="0">
                <a:solidFill>
                  <a:prstClr val="black"/>
                </a:solidFill>
                <a:latin typeface="Segoe UI Light" panose="020B0502040204020203" pitchFamily="34" charset="0"/>
                <a:ea typeface="游ゴシック" panose="020B0400000000000000" pitchFamily="34" charset="-128"/>
                <a:cs typeface="Segoe UI Light" panose="020B0502040204020203" pitchFamily="34" charset="0"/>
              </a:rPr>
              <a:t>2nd line</a:t>
            </a:r>
            <a:endParaRPr kumimoji="1" lang="ja-JP" altLang="en-US" b="1" dirty="0">
              <a:solidFill>
                <a:prstClr val="black"/>
              </a:solidFill>
              <a:latin typeface="Segoe UI Light" panose="020B0502040204020203" pitchFamily="34" charset="0"/>
              <a:ea typeface="游ゴシック" panose="020B0400000000000000" pitchFamily="34" charset="-128"/>
              <a:cs typeface="Segoe UI Light" panose="020B0502040204020203" pitchFamily="34" charset="0"/>
            </a:endParaRPr>
          </a:p>
        </p:txBody>
      </p:sp>
      <p:sp>
        <p:nvSpPr>
          <p:cNvPr id="25" name="テキスト ボックス 23">
            <a:extLst>
              <a:ext uri="{FF2B5EF4-FFF2-40B4-BE49-F238E27FC236}">
                <a16:creationId xmlns:a16="http://schemas.microsoft.com/office/drawing/2014/main" id="{2C299B82-C48C-44D9-A8B3-AFC45F8866E3}"/>
              </a:ext>
            </a:extLst>
          </p:cNvPr>
          <p:cNvSpPr txBox="1"/>
          <p:nvPr/>
        </p:nvSpPr>
        <p:spPr>
          <a:xfrm>
            <a:off x="2178078" y="4202435"/>
            <a:ext cx="13540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kumimoji="1" lang="en-US" altLang="zh-CN" sz="1400" b="1" dirty="0">
                <a:solidFill>
                  <a:prstClr val="black"/>
                </a:solidFill>
                <a:latin typeface="Segoe UI Light" panose="020B0502040204020203" pitchFamily="34" charset="0"/>
                <a:ea typeface="等线" panose="02010600030101010101" pitchFamily="2" charset="-122"/>
                <a:cs typeface="Segoe UI Light" panose="020B0502040204020203" pitchFamily="34" charset="0"/>
              </a:rPr>
              <a:t>HWP</a:t>
            </a:r>
            <a:endParaRPr kumimoji="1" lang="ja-JP" altLang="en-US" sz="1400" b="1" dirty="0">
              <a:solidFill>
                <a:prstClr val="black"/>
              </a:solidFill>
              <a:latin typeface="Segoe UI Light" panose="020B0502040204020203" pitchFamily="34" charset="0"/>
              <a:ea typeface="游ゴシック" panose="020B0400000000000000" pitchFamily="34" charset="-128"/>
              <a:cs typeface="Segoe UI Light" panose="020B0502040204020203" pitchFamily="34" charset="0"/>
            </a:endParaRPr>
          </a:p>
        </p:txBody>
      </p:sp>
      <p:sp>
        <p:nvSpPr>
          <p:cNvPr id="26" name="テキスト ボックス 23">
            <a:extLst>
              <a:ext uri="{FF2B5EF4-FFF2-40B4-BE49-F238E27FC236}">
                <a16:creationId xmlns:a16="http://schemas.microsoft.com/office/drawing/2014/main" id="{DB0FD378-3D11-4673-9B3D-3E5ACCC69703}"/>
              </a:ext>
            </a:extLst>
          </p:cNvPr>
          <p:cNvSpPr txBox="1"/>
          <p:nvPr/>
        </p:nvSpPr>
        <p:spPr>
          <a:xfrm>
            <a:off x="2039513" y="5125347"/>
            <a:ext cx="13540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14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  <a:cs typeface="Times New Roman" pitchFamily="18" charset="0"/>
              </a:rPr>
              <a:t>HWP</a:t>
            </a:r>
            <a:endParaRPr lang="ja-JP" altLang="en-US" sz="1400" dirty="0">
              <a:solidFill>
                <a:prstClr val="black"/>
              </a:solidFill>
              <a:latin typeface="等线" panose="020F0502020204030204"/>
              <a:ea typeface="游ゴシック" panose="020B0400000000000000" pitchFamily="34" charset="-128"/>
              <a:cs typeface="Times New Roman" pitchFamily="18" charset="0"/>
            </a:endParaRPr>
          </a:p>
        </p:txBody>
      </p:sp>
      <p:sp>
        <p:nvSpPr>
          <p:cNvPr id="27" name="テキスト ボックス 23">
            <a:extLst>
              <a:ext uri="{FF2B5EF4-FFF2-40B4-BE49-F238E27FC236}">
                <a16:creationId xmlns:a16="http://schemas.microsoft.com/office/drawing/2014/main" id="{E96F6D36-211F-4605-A086-BDC4E8311D2A}"/>
              </a:ext>
            </a:extLst>
          </p:cNvPr>
          <p:cNvSpPr txBox="1"/>
          <p:nvPr/>
        </p:nvSpPr>
        <p:spPr>
          <a:xfrm>
            <a:off x="2633489" y="5143163"/>
            <a:ext cx="13540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kumimoji="1" lang="en-US" altLang="ja-JP" sz="1600" b="1" dirty="0">
                <a:solidFill>
                  <a:prstClr val="black"/>
                </a:solidFill>
                <a:latin typeface="Segoe UI Light" panose="020B0502040204020203" pitchFamily="34" charset="0"/>
                <a:ea typeface="游ゴシック" panose="020B0400000000000000" pitchFamily="34" charset="-128"/>
                <a:cs typeface="Segoe UI Light" panose="020B0502040204020203" pitchFamily="34" charset="0"/>
              </a:rPr>
              <a:t>Polarizer</a:t>
            </a:r>
            <a:endParaRPr kumimoji="1" lang="ja-JP" altLang="en-US" sz="1600" b="1" dirty="0">
              <a:solidFill>
                <a:prstClr val="black"/>
              </a:solidFill>
              <a:latin typeface="Segoe UI Light" panose="020B0502040204020203" pitchFamily="34" charset="0"/>
              <a:ea typeface="游ゴシック" panose="020B0400000000000000" pitchFamily="34" charset="-128"/>
              <a:cs typeface="Segoe UI Light" panose="020B0502040204020203" pitchFamily="34" charset="0"/>
            </a:endParaRPr>
          </a:p>
        </p:txBody>
      </p:sp>
      <p:sp>
        <p:nvSpPr>
          <p:cNvPr id="28" name="テキスト ボックス 23">
            <a:extLst>
              <a:ext uri="{FF2B5EF4-FFF2-40B4-BE49-F238E27FC236}">
                <a16:creationId xmlns:a16="http://schemas.microsoft.com/office/drawing/2014/main" id="{9207302C-1606-45C6-A352-AD1B7A29DFCB}"/>
              </a:ext>
            </a:extLst>
          </p:cNvPr>
          <p:cNvSpPr txBox="1"/>
          <p:nvPr/>
        </p:nvSpPr>
        <p:spPr>
          <a:xfrm>
            <a:off x="3995837" y="4044469"/>
            <a:ext cx="13540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ja-JP" sz="1600" b="1" dirty="0">
                <a:solidFill>
                  <a:prstClr val="black"/>
                </a:solidFill>
                <a:latin typeface="Segoe UI Light" panose="020B0502040204020203" pitchFamily="34" charset="0"/>
                <a:ea typeface="游ゴシック" panose="020B0400000000000000" pitchFamily="34" charset="-128"/>
                <a:cs typeface="Segoe UI Light" panose="020B0502040204020203" pitchFamily="34" charset="0"/>
              </a:rPr>
              <a:t>Delay line</a:t>
            </a:r>
            <a:endParaRPr lang="ja-JP" altLang="en-US" sz="1600" b="1" dirty="0">
              <a:solidFill>
                <a:prstClr val="black"/>
              </a:solidFill>
              <a:latin typeface="Segoe UI Light" panose="020B0502040204020203" pitchFamily="34" charset="0"/>
              <a:ea typeface="游ゴシック" panose="020B0400000000000000" pitchFamily="34" charset="-128"/>
              <a:cs typeface="Segoe UI Light" panose="020B0502040204020203" pitchFamily="34" charset="0"/>
            </a:endParaRPr>
          </a:p>
        </p:txBody>
      </p:sp>
      <p:cxnSp>
        <p:nvCxnSpPr>
          <p:cNvPr id="29" name="直線コネクタ 25">
            <a:extLst>
              <a:ext uri="{FF2B5EF4-FFF2-40B4-BE49-F238E27FC236}">
                <a16:creationId xmlns:a16="http://schemas.microsoft.com/office/drawing/2014/main" id="{6DBD29D0-CD09-4654-B56C-61804BD96105}"/>
              </a:ext>
            </a:extLst>
          </p:cNvPr>
          <p:cNvCxnSpPr>
            <a:cxnSpLocks/>
          </p:cNvCxnSpPr>
          <p:nvPr/>
        </p:nvCxnSpPr>
        <p:spPr>
          <a:xfrm>
            <a:off x="4245626" y="4011757"/>
            <a:ext cx="839338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stealth" w="lg" len="lg"/>
            <a:tailEnd type="stealth" w="lg" len="lg"/>
          </a:ln>
          <a:effectLst/>
        </p:spPr>
      </p:cxnSp>
      <p:sp>
        <p:nvSpPr>
          <p:cNvPr id="30" name="テキスト ボックス 23">
            <a:extLst>
              <a:ext uri="{FF2B5EF4-FFF2-40B4-BE49-F238E27FC236}">
                <a16:creationId xmlns:a16="http://schemas.microsoft.com/office/drawing/2014/main" id="{2CA6AB28-8609-415B-9BF9-491514AA08A5}"/>
              </a:ext>
            </a:extLst>
          </p:cNvPr>
          <p:cNvSpPr txBox="1"/>
          <p:nvPr/>
        </p:nvSpPr>
        <p:spPr>
          <a:xfrm>
            <a:off x="3623505" y="5036260"/>
            <a:ext cx="3712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1600" b="1" dirty="0">
                <a:solidFill>
                  <a:srgbClr val="000000"/>
                </a:solidFill>
                <a:latin typeface="Segoe UI Light" panose="020B0502040204020203" pitchFamily="34" charset="0"/>
                <a:ea typeface="等线" panose="02010600030101010101" pitchFamily="2" charset="-122"/>
                <a:cs typeface="Segoe UI Light" panose="020B0502040204020203" pitchFamily="34" charset="0"/>
              </a:rPr>
              <a:t>11 m long</a:t>
            </a:r>
            <a:r>
              <a:rPr lang="ja-JP" altLang="en-US" sz="1600" b="1" dirty="0">
                <a:solidFill>
                  <a:srgbClr val="000000"/>
                </a:solidFill>
                <a:latin typeface="Segoe UI Light" panose="020B0502040204020203" pitchFamily="34" charset="0"/>
                <a:ea typeface="游ゴシック" panose="020B0400000000000000" pitchFamily="34" charset="-128"/>
                <a:cs typeface="Segoe UI Light" panose="020B0502040204020203" pitchFamily="34" charset="0"/>
              </a:rPr>
              <a:t> </a:t>
            </a:r>
            <a:r>
              <a:rPr lang="en-US" altLang="ja-JP" sz="1600" b="1" dirty="0">
                <a:solidFill>
                  <a:srgbClr val="000000"/>
                </a:solidFill>
                <a:latin typeface="Segoe UI Light" panose="020B0502040204020203" pitchFamily="34" charset="0"/>
                <a:ea typeface="游ゴシック" panose="020B0400000000000000" pitchFamily="34" charset="-128"/>
                <a:cs typeface="Segoe UI Light" panose="020B0502040204020203" pitchFamily="34" charset="0"/>
              </a:rPr>
              <a:t>transporting line</a:t>
            </a:r>
            <a:endParaRPr lang="ja-JP" altLang="en-US" sz="1600" b="1" dirty="0">
              <a:solidFill>
                <a:srgbClr val="000000"/>
              </a:solidFill>
              <a:latin typeface="Segoe UI Light" panose="020B0502040204020203" pitchFamily="34" charset="0"/>
              <a:ea typeface="游ゴシック" panose="020B0400000000000000" pitchFamily="34" charset="-128"/>
              <a:cs typeface="Segoe UI Light" panose="020B0502040204020203" pitchFamily="34" charset="0"/>
            </a:endParaRPr>
          </a:p>
        </p:txBody>
      </p:sp>
      <p:sp>
        <p:nvSpPr>
          <p:cNvPr id="31" name="Text Box 25">
            <a:extLst>
              <a:ext uri="{FF2B5EF4-FFF2-40B4-BE49-F238E27FC236}">
                <a16:creationId xmlns:a16="http://schemas.microsoft.com/office/drawing/2014/main" id="{8DFA18DD-D5AD-486E-87BD-C6EEBCAF86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1433" y="4754915"/>
            <a:ext cx="418036" cy="428508"/>
          </a:xfrm>
          <a:prstGeom prst="rect">
            <a:avLst/>
          </a:prstGeom>
          <a:solidFill>
            <a:srgbClr val="4F81BD">
              <a:lumMod val="40000"/>
              <a:lumOff val="60000"/>
            </a:srgbClr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lIns="74295" tIns="8890" rIns="74295" bIns="889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  <a:defRPr/>
            </a:pPr>
            <a:endParaRPr kumimoji="0" lang="ja-JP" altLang="ja-JP" sz="1600" b="1" kern="0" dirty="0">
              <a:solidFill>
                <a:prstClr val="black"/>
              </a:solidFill>
              <a:latin typeface="Times New Roman" pitchFamily="18" charset="0"/>
              <a:ea typeface="ＭＳ 明朝" pitchFamily="17" charset="-128"/>
              <a:cs typeface="Times New Roman" pitchFamily="18" charset="0"/>
            </a:endParaRPr>
          </a:p>
        </p:txBody>
      </p:sp>
      <p:cxnSp>
        <p:nvCxnSpPr>
          <p:cNvPr id="32" name="AutoShape 34">
            <a:extLst>
              <a:ext uri="{FF2B5EF4-FFF2-40B4-BE49-F238E27FC236}">
                <a16:creationId xmlns:a16="http://schemas.microsoft.com/office/drawing/2014/main" id="{E7A5CED1-7612-4A04-A5C4-82795C9A59D3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6695761" y="4775251"/>
            <a:ext cx="400216" cy="409565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</p:cxnSp>
      <p:sp>
        <p:nvSpPr>
          <p:cNvPr id="33" name="テキスト ボックス 23">
            <a:extLst>
              <a:ext uri="{FF2B5EF4-FFF2-40B4-BE49-F238E27FC236}">
                <a16:creationId xmlns:a16="http://schemas.microsoft.com/office/drawing/2014/main" id="{036380DE-159D-4D1A-8B4C-5BA32991CD0F}"/>
              </a:ext>
            </a:extLst>
          </p:cNvPr>
          <p:cNvSpPr txBox="1"/>
          <p:nvPr/>
        </p:nvSpPr>
        <p:spPr>
          <a:xfrm>
            <a:off x="2455780" y="2358626"/>
            <a:ext cx="2430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ja-JP" b="1" dirty="0">
                <a:solidFill>
                  <a:prstClr val="black"/>
                </a:solidFill>
                <a:latin typeface="Segoe UI Light" panose="020B0502040204020203" pitchFamily="34" charset="0"/>
                <a:ea typeface="游ゴシック" panose="020B0400000000000000" pitchFamily="34" charset="-128"/>
                <a:cs typeface="Segoe UI Light" panose="020B0502040204020203" pitchFamily="34" charset="0"/>
              </a:rPr>
              <a:t>A1 ground laser hut</a:t>
            </a:r>
            <a:endParaRPr lang="ja-JP" altLang="en-US" b="1" dirty="0">
              <a:solidFill>
                <a:prstClr val="black"/>
              </a:solidFill>
              <a:latin typeface="Segoe UI Light" panose="020B0502040204020203" pitchFamily="34" charset="0"/>
              <a:ea typeface="游ゴシック" panose="020B0400000000000000" pitchFamily="34" charset="-128"/>
              <a:cs typeface="Segoe UI Light" panose="020B0502040204020203" pitchFamily="34" charset="0"/>
            </a:endParaRPr>
          </a:p>
        </p:txBody>
      </p:sp>
      <p:cxnSp>
        <p:nvCxnSpPr>
          <p:cNvPr id="34" name="直線矢印コネクタ 30">
            <a:extLst>
              <a:ext uri="{FF2B5EF4-FFF2-40B4-BE49-F238E27FC236}">
                <a16:creationId xmlns:a16="http://schemas.microsoft.com/office/drawing/2014/main" id="{7B6B1359-14F9-435A-A3AA-D04A071702D5}"/>
              </a:ext>
            </a:extLst>
          </p:cNvPr>
          <p:cNvCxnSpPr>
            <a:cxnSpLocks/>
            <a:endCxn id="36" idx="1"/>
          </p:cNvCxnSpPr>
          <p:nvPr/>
        </p:nvCxnSpPr>
        <p:spPr>
          <a:xfrm>
            <a:off x="2201086" y="4969779"/>
            <a:ext cx="5347355" cy="0"/>
          </a:xfrm>
          <a:prstGeom prst="straightConnector1">
            <a:avLst/>
          </a:prstGeom>
          <a:noFill/>
          <a:ln w="38100" cap="flat" cmpd="sng" algn="ctr">
            <a:solidFill>
              <a:srgbClr val="00B050"/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35" name="直線矢印コネクタ 31">
            <a:extLst>
              <a:ext uri="{FF2B5EF4-FFF2-40B4-BE49-F238E27FC236}">
                <a16:creationId xmlns:a16="http://schemas.microsoft.com/office/drawing/2014/main" id="{5EDF57F6-AF47-4192-A9A0-15EBAAA20179}"/>
              </a:ext>
            </a:extLst>
          </p:cNvPr>
          <p:cNvCxnSpPr/>
          <p:nvPr/>
        </p:nvCxnSpPr>
        <p:spPr>
          <a:xfrm flipV="1">
            <a:off x="6894970" y="3984446"/>
            <a:ext cx="0" cy="967636"/>
          </a:xfrm>
          <a:prstGeom prst="straightConnector1">
            <a:avLst/>
          </a:prstGeom>
          <a:noFill/>
          <a:ln w="38100" cap="flat" cmpd="sng" algn="ctr">
            <a:solidFill>
              <a:srgbClr val="00B050"/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36" name="Text Box 25">
            <a:extLst>
              <a:ext uri="{FF2B5EF4-FFF2-40B4-BE49-F238E27FC236}">
                <a16:creationId xmlns:a16="http://schemas.microsoft.com/office/drawing/2014/main" id="{87915BE3-D3A2-4277-8342-5D09647F8B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8441" y="4800497"/>
            <a:ext cx="307337" cy="338564"/>
          </a:xfrm>
          <a:prstGeom prst="rect">
            <a:avLst/>
          </a:prstGeom>
          <a:solidFill>
            <a:srgbClr val="4F81BD">
              <a:lumMod val="40000"/>
              <a:lumOff val="60000"/>
            </a:srgbClr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lIns="74295" tIns="8890" rIns="74295" bIns="8890" anchor="ctr"/>
          <a:lstStyle/>
          <a:p>
            <a:pPr algn="ctr">
              <a:lnSpc>
                <a:spcPct val="200000"/>
              </a:lnSpc>
              <a:defRPr/>
            </a:pPr>
            <a:endParaRPr lang="ja-JP" altLang="ja-JP" sz="1600" b="1" kern="0" dirty="0">
              <a:solidFill>
                <a:prstClr val="black"/>
              </a:solidFill>
              <a:latin typeface="Times New Roman" pitchFamily="18" charset="0"/>
              <a:ea typeface="ＭＳ 明朝" pitchFamily="17" charset="-128"/>
              <a:cs typeface="Times New Roman" pitchFamily="18" charset="0"/>
            </a:endParaRPr>
          </a:p>
        </p:txBody>
      </p:sp>
      <p:sp>
        <p:nvSpPr>
          <p:cNvPr id="37" name="テキスト ボックス 23">
            <a:extLst>
              <a:ext uri="{FF2B5EF4-FFF2-40B4-BE49-F238E27FC236}">
                <a16:creationId xmlns:a16="http://schemas.microsoft.com/office/drawing/2014/main" id="{9B11FBDC-B83B-44F3-9797-82D05FD2D762}"/>
              </a:ext>
            </a:extLst>
          </p:cNvPr>
          <p:cNvSpPr txBox="1"/>
          <p:nvPr/>
        </p:nvSpPr>
        <p:spPr>
          <a:xfrm>
            <a:off x="7095977" y="2371985"/>
            <a:ext cx="25029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ja-JP" b="1" dirty="0">
                <a:solidFill>
                  <a:prstClr val="black"/>
                </a:solidFill>
                <a:latin typeface="Segoe UI Light" panose="020B0502040204020203" pitchFamily="34" charset="0"/>
                <a:ea typeface="游ゴシック" panose="020B0400000000000000" pitchFamily="34" charset="-128"/>
                <a:cs typeface="Segoe UI Light" panose="020B0502040204020203" pitchFamily="34" charset="0"/>
              </a:rPr>
              <a:t>Tunnel optics table</a:t>
            </a:r>
            <a:endParaRPr lang="ja-JP" altLang="en-US" b="1" dirty="0">
              <a:solidFill>
                <a:prstClr val="black"/>
              </a:solidFill>
              <a:latin typeface="Segoe UI Light" panose="020B0502040204020203" pitchFamily="34" charset="0"/>
              <a:ea typeface="游ゴシック" panose="020B0400000000000000" pitchFamily="34" charset="-128"/>
              <a:cs typeface="Segoe UI Light" panose="020B0502040204020203" pitchFamily="34" charset="0"/>
            </a:endParaRPr>
          </a:p>
        </p:txBody>
      </p:sp>
      <p:sp>
        <p:nvSpPr>
          <p:cNvPr id="38" name="テキスト ボックス 23">
            <a:extLst>
              <a:ext uri="{FF2B5EF4-FFF2-40B4-BE49-F238E27FC236}">
                <a16:creationId xmlns:a16="http://schemas.microsoft.com/office/drawing/2014/main" id="{6B2B0D1D-779E-4D73-9938-662E78CE0DA0}"/>
              </a:ext>
            </a:extLst>
          </p:cNvPr>
          <p:cNvSpPr txBox="1"/>
          <p:nvPr/>
        </p:nvSpPr>
        <p:spPr>
          <a:xfrm>
            <a:off x="7048527" y="5149543"/>
            <a:ext cx="13540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kumimoji="1" lang="en-US" altLang="zh-CN" sz="1400" b="1" dirty="0">
                <a:solidFill>
                  <a:prstClr val="black"/>
                </a:solidFill>
                <a:latin typeface="Segoe UI Light" panose="020B0502040204020203" pitchFamily="34" charset="0"/>
                <a:ea typeface="等线" panose="02010600030101010101" pitchFamily="2" charset="-122"/>
                <a:cs typeface="Segoe UI Light" panose="020B0502040204020203" pitchFamily="34" charset="0"/>
              </a:rPr>
              <a:t>BBO</a:t>
            </a:r>
            <a:endParaRPr kumimoji="1" lang="ja-JP" altLang="en-US" sz="1400" b="1" dirty="0">
              <a:solidFill>
                <a:prstClr val="black"/>
              </a:solidFill>
              <a:latin typeface="Segoe UI Light" panose="020B0502040204020203" pitchFamily="34" charset="0"/>
              <a:ea typeface="游ゴシック" panose="020B0400000000000000" pitchFamily="34" charset="-128"/>
              <a:cs typeface="Segoe UI Light" panose="020B0502040204020203" pitchFamily="34" charset="0"/>
            </a:endParaRPr>
          </a:p>
        </p:txBody>
      </p:sp>
      <p:sp>
        <p:nvSpPr>
          <p:cNvPr id="39" name="テキスト ボックス 3">
            <a:extLst>
              <a:ext uri="{FF2B5EF4-FFF2-40B4-BE49-F238E27FC236}">
                <a16:creationId xmlns:a16="http://schemas.microsoft.com/office/drawing/2014/main" id="{5CA74D72-BFAA-499D-BB3F-77E5A5EE33B6}"/>
              </a:ext>
            </a:extLst>
          </p:cNvPr>
          <p:cNvSpPr txBox="1"/>
          <p:nvPr/>
        </p:nvSpPr>
        <p:spPr>
          <a:xfrm>
            <a:off x="8592480" y="4319509"/>
            <a:ext cx="1410369" cy="369332"/>
          </a:xfrm>
          <a:prstGeom prst="rect">
            <a:avLst/>
          </a:prstGeom>
          <a:solidFill>
            <a:srgbClr val="EEECE1">
              <a:lumMod val="75000"/>
            </a:srgbClr>
          </a:solidFill>
          <a:ln w="9525" cap="flat" cmpd="sng" algn="ctr">
            <a:solidFill>
              <a:srgbClr val="8064A2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altLang="zh-CN" b="1" kern="0" dirty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0</a:t>
            </a:r>
            <a:r>
              <a:rPr lang="en-US" altLang="zh-CN" b="1" kern="0" baseline="30000" dirty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</a:t>
            </a:r>
            <a:r>
              <a:rPr lang="en-US" altLang="zh-CN" b="1" kern="0" dirty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RF gun</a:t>
            </a:r>
            <a:endParaRPr lang="ja-JP" altLang="en-US" b="1" kern="0" dirty="0">
              <a:solidFill>
                <a:prstClr val="black"/>
              </a:solidFill>
              <a:latin typeface="Segoe UI Light" panose="020B0502040204020203" pitchFamily="34" charset="0"/>
              <a:ea typeface="ＭＳ Ｐゴシック" panose="020B0600070205080204" pitchFamily="34" charset="-128"/>
              <a:cs typeface="Segoe UI Light" panose="020B0502040204020203" pitchFamily="34" charset="0"/>
            </a:endParaRPr>
          </a:p>
        </p:txBody>
      </p:sp>
      <p:sp>
        <p:nvSpPr>
          <p:cNvPr id="40" name="テキスト ボックス 3">
            <a:extLst>
              <a:ext uri="{FF2B5EF4-FFF2-40B4-BE49-F238E27FC236}">
                <a16:creationId xmlns:a16="http://schemas.microsoft.com/office/drawing/2014/main" id="{17C26CC0-4268-45B0-ACC5-CE63D9D94139}"/>
              </a:ext>
            </a:extLst>
          </p:cNvPr>
          <p:cNvSpPr txBox="1"/>
          <p:nvPr/>
        </p:nvSpPr>
        <p:spPr>
          <a:xfrm>
            <a:off x="8571765" y="2861616"/>
            <a:ext cx="1410369" cy="369332"/>
          </a:xfrm>
          <a:prstGeom prst="rect">
            <a:avLst/>
          </a:prstGeom>
          <a:solidFill>
            <a:srgbClr val="EEECE1">
              <a:lumMod val="75000"/>
            </a:srgbClr>
          </a:solidFill>
          <a:ln w="9525" cap="flat" cmpd="sng" algn="ctr">
            <a:solidFill>
              <a:srgbClr val="8064A2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altLang="zh-CN" b="1" kern="0" dirty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90</a:t>
            </a:r>
            <a:r>
              <a:rPr lang="en-US" altLang="zh-CN" b="1" kern="0" baseline="30000" dirty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</a:t>
            </a:r>
            <a:r>
              <a:rPr lang="en-US" altLang="zh-CN" b="1" kern="0" dirty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RF gun</a:t>
            </a:r>
            <a:endParaRPr lang="ja-JP" altLang="en-US" b="1" kern="0" dirty="0">
              <a:solidFill>
                <a:prstClr val="black"/>
              </a:solidFill>
              <a:latin typeface="Segoe UI Light" panose="020B0502040204020203" pitchFamily="34" charset="0"/>
              <a:ea typeface="ＭＳ Ｐゴシック" panose="020B0600070205080204" pitchFamily="34" charset="-128"/>
              <a:cs typeface="Segoe UI Light" panose="020B0502040204020203" pitchFamily="34" charset="0"/>
            </a:endParaRPr>
          </a:p>
        </p:txBody>
      </p:sp>
      <p:sp>
        <p:nvSpPr>
          <p:cNvPr id="41" name="Rectangle 16">
            <a:extLst>
              <a:ext uri="{FF2B5EF4-FFF2-40B4-BE49-F238E27FC236}">
                <a16:creationId xmlns:a16="http://schemas.microsoft.com/office/drawing/2014/main" id="{5FD1ABC2-FCB1-415E-8233-0196989E0B06}"/>
              </a:ext>
            </a:extLst>
          </p:cNvPr>
          <p:cNvSpPr>
            <a:spLocks noChangeArrowheads="1"/>
          </p:cNvSpPr>
          <p:nvPr/>
        </p:nvSpPr>
        <p:spPr bwMode="auto">
          <a:xfrm rot="18789598" flipV="1">
            <a:off x="6729036" y="3919639"/>
            <a:ext cx="295533" cy="61579"/>
          </a:xfrm>
          <a:prstGeom prst="rect">
            <a:avLst/>
          </a:prstGeom>
          <a:solidFill>
            <a:srgbClr val="C0C0C0">
              <a:alpha val="50195"/>
            </a:srgbClr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2800" kern="0">
              <a:solidFill>
                <a:prstClr val="black"/>
              </a:solidFill>
              <a:latin typeface="Times New Roman" pitchFamily="18" charset="0"/>
              <a:ea typeface="游ゴシック" panose="020B0400000000000000" pitchFamily="34" charset="-128"/>
              <a:cs typeface="Times New Roman" pitchFamily="18" charset="0"/>
            </a:endParaRPr>
          </a:p>
        </p:txBody>
      </p:sp>
      <p:cxnSp>
        <p:nvCxnSpPr>
          <p:cNvPr id="42" name="直線矢印コネクタ 38">
            <a:extLst>
              <a:ext uri="{FF2B5EF4-FFF2-40B4-BE49-F238E27FC236}">
                <a16:creationId xmlns:a16="http://schemas.microsoft.com/office/drawing/2014/main" id="{32A8840C-396C-458D-8F7A-1A75A4E5401F}"/>
              </a:ext>
            </a:extLst>
          </p:cNvPr>
          <p:cNvCxnSpPr>
            <a:endCxn id="43" idx="1"/>
          </p:cNvCxnSpPr>
          <p:nvPr/>
        </p:nvCxnSpPr>
        <p:spPr>
          <a:xfrm>
            <a:off x="6884594" y="4001172"/>
            <a:ext cx="1100392" cy="0"/>
          </a:xfrm>
          <a:prstGeom prst="straightConnector1">
            <a:avLst/>
          </a:prstGeom>
          <a:noFill/>
          <a:ln w="38100" cap="flat" cmpd="sng" algn="ctr">
            <a:solidFill>
              <a:srgbClr val="00B050"/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43" name="Text Box 25">
            <a:extLst>
              <a:ext uri="{FF2B5EF4-FFF2-40B4-BE49-F238E27FC236}">
                <a16:creationId xmlns:a16="http://schemas.microsoft.com/office/drawing/2014/main" id="{834D0BCD-4471-41DB-BD26-CEF1F788DC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4986" y="3831890"/>
            <a:ext cx="307337" cy="338564"/>
          </a:xfrm>
          <a:prstGeom prst="rect">
            <a:avLst/>
          </a:prstGeom>
          <a:solidFill>
            <a:srgbClr val="4F81BD">
              <a:lumMod val="40000"/>
              <a:lumOff val="60000"/>
            </a:srgbClr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lIns="74295" tIns="8890" rIns="74295" bIns="8890" anchor="ctr"/>
          <a:lstStyle/>
          <a:p>
            <a:pPr algn="ctr">
              <a:lnSpc>
                <a:spcPct val="200000"/>
              </a:lnSpc>
              <a:defRPr/>
            </a:pPr>
            <a:endParaRPr lang="ja-JP" altLang="ja-JP" sz="1600" b="1" kern="0" dirty="0">
              <a:solidFill>
                <a:prstClr val="black"/>
              </a:solidFill>
              <a:latin typeface="Times New Roman" pitchFamily="18" charset="0"/>
              <a:ea typeface="ＭＳ 明朝" pitchFamily="17" charset="-128"/>
              <a:cs typeface="Times New Roman" pitchFamily="18" charset="0"/>
            </a:endParaRPr>
          </a:p>
        </p:txBody>
      </p:sp>
      <p:sp>
        <p:nvSpPr>
          <p:cNvPr id="44" name="Text Box 25">
            <a:extLst>
              <a:ext uri="{FF2B5EF4-FFF2-40B4-BE49-F238E27FC236}">
                <a16:creationId xmlns:a16="http://schemas.microsoft.com/office/drawing/2014/main" id="{7070A18C-2910-4A2E-B040-4F05F48D66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71862" y="2877784"/>
            <a:ext cx="307337" cy="338564"/>
          </a:xfrm>
          <a:prstGeom prst="rect">
            <a:avLst/>
          </a:prstGeom>
          <a:solidFill>
            <a:srgbClr val="4F81BD">
              <a:lumMod val="40000"/>
              <a:lumOff val="60000"/>
            </a:srgbClr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lIns="74295" tIns="8890" rIns="74295" bIns="889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  <a:defRPr/>
            </a:pPr>
            <a:endParaRPr kumimoji="0" lang="ja-JP" altLang="ja-JP" sz="1600" b="1" kern="0" dirty="0">
              <a:solidFill>
                <a:prstClr val="black"/>
              </a:solidFill>
              <a:latin typeface="Times New Roman" pitchFamily="18" charset="0"/>
              <a:ea typeface="ＭＳ 明朝" pitchFamily="17" charset="-128"/>
              <a:cs typeface="Times New Roman" pitchFamily="18" charset="0"/>
            </a:endParaRPr>
          </a:p>
        </p:txBody>
      </p:sp>
      <p:sp>
        <p:nvSpPr>
          <p:cNvPr id="45" name="テキスト ボックス 23">
            <a:extLst>
              <a:ext uri="{FF2B5EF4-FFF2-40B4-BE49-F238E27FC236}">
                <a16:creationId xmlns:a16="http://schemas.microsoft.com/office/drawing/2014/main" id="{2AA03CD0-FC33-445A-98D4-4623BA174E4C}"/>
              </a:ext>
            </a:extLst>
          </p:cNvPr>
          <p:cNvSpPr txBox="1"/>
          <p:nvPr/>
        </p:nvSpPr>
        <p:spPr>
          <a:xfrm>
            <a:off x="7461651" y="4180877"/>
            <a:ext cx="13540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kumimoji="1" lang="en-US" altLang="zh-CN" sz="1400" b="1" dirty="0">
                <a:solidFill>
                  <a:prstClr val="black"/>
                </a:solidFill>
                <a:latin typeface="Segoe UI Light" panose="020B0502040204020203" pitchFamily="34" charset="0"/>
                <a:ea typeface="等线" panose="02010600030101010101" pitchFamily="2" charset="-122"/>
                <a:cs typeface="Segoe UI Light" panose="020B0502040204020203" pitchFamily="34" charset="0"/>
              </a:rPr>
              <a:t>BBO</a:t>
            </a:r>
            <a:endParaRPr kumimoji="1" lang="ja-JP" altLang="en-US" sz="1400" b="1" dirty="0">
              <a:solidFill>
                <a:prstClr val="black"/>
              </a:solidFill>
              <a:latin typeface="Segoe UI Light" panose="020B0502040204020203" pitchFamily="34" charset="0"/>
              <a:ea typeface="游ゴシック" panose="020B0400000000000000" pitchFamily="34" charset="-128"/>
              <a:cs typeface="Segoe UI Light" panose="020B0502040204020203" pitchFamily="34" charset="0"/>
            </a:endParaRPr>
          </a:p>
        </p:txBody>
      </p:sp>
      <p:sp>
        <p:nvSpPr>
          <p:cNvPr id="46" name="テキスト ボックス 23">
            <a:extLst>
              <a:ext uri="{FF2B5EF4-FFF2-40B4-BE49-F238E27FC236}">
                <a16:creationId xmlns:a16="http://schemas.microsoft.com/office/drawing/2014/main" id="{793EA4C6-F0F2-4CD4-8111-6FB2FBC1D148}"/>
              </a:ext>
            </a:extLst>
          </p:cNvPr>
          <p:cNvSpPr txBox="1"/>
          <p:nvPr/>
        </p:nvSpPr>
        <p:spPr>
          <a:xfrm>
            <a:off x="7065490" y="3201586"/>
            <a:ext cx="13540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1400" b="1" dirty="0">
                <a:solidFill>
                  <a:prstClr val="black"/>
                </a:solidFill>
                <a:latin typeface="Segoe UI Light" panose="020B0502040204020203" pitchFamily="34" charset="0"/>
                <a:ea typeface="等线" panose="02010600030101010101" pitchFamily="2" charset="-122"/>
                <a:cs typeface="Segoe UI Light" panose="020B0502040204020203" pitchFamily="34" charset="0"/>
              </a:rPr>
              <a:t>BBO</a:t>
            </a:r>
            <a:endParaRPr lang="ja-JP" altLang="en-US" sz="1400" b="1" dirty="0">
              <a:solidFill>
                <a:prstClr val="black"/>
              </a:solidFill>
              <a:latin typeface="Segoe UI Light" panose="020B0502040204020203" pitchFamily="34" charset="0"/>
              <a:ea typeface="游ゴシック" panose="020B0400000000000000" pitchFamily="34" charset="-128"/>
              <a:cs typeface="Segoe UI Light" panose="020B0502040204020203" pitchFamily="34" charset="0"/>
            </a:endParaRPr>
          </a:p>
        </p:txBody>
      </p:sp>
      <p:sp>
        <p:nvSpPr>
          <p:cNvPr id="47" name="Rectangle 16">
            <a:extLst>
              <a:ext uri="{FF2B5EF4-FFF2-40B4-BE49-F238E27FC236}">
                <a16:creationId xmlns:a16="http://schemas.microsoft.com/office/drawing/2014/main" id="{B3583BAE-8BC6-4D48-8600-07B86B015DFA}"/>
              </a:ext>
            </a:extLst>
          </p:cNvPr>
          <p:cNvSpPr>
            <a:spLocks noChangeArrowheads="1"/>
          </p:cNvSpPr>
          <p:nvPr/>
        </p:nvSpPr>
        <p:spPr bwMode="auto">
          <a:xfrm rot="18789598" flipV="1">
            <a:off x="7126500" y="3953656"/>
            <a:ext cx="295533" cy="61579"/>
          </a:xfrm>
          <a:prstGeom prst="rect">
            <a:avLst/>
          </a:prstGeom>
          <a:solidFill>
            <a:srgbClr val="C0C0C0">
              <a:alpha val="50195"/>
            </a:srgbClr>
          </a:solidFill>
          <a:ln w="19050">
            <a:solidFill>
              <a:srgbClr val="000000"/>
            </a:solidFill>
            <a:prstDash val="sysDash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2800" kern="0">
              <a:solidFill>
                <a:prstClr val="black"/>
              </a:solidFill>
              <a:latin typeface="Times New Roman" pitchFamily="18" charset="0"/>
              <a:ea typeface="游ゴシック" panose="020B0400000000000000" pitchFamily="34" charset="-128"/>
              <a:cs typeface="Times New Roman" pitchFamily="18" charset="0"/>
            </a:endParaRPr>
          </a:p>
        </p:txBody>
      </p:sp>
      <p:cxnSp>
        <p:nvCxnSpPr>
          <p:cNvPr id="48" name="直線矢印コネクタ 44">
            <a:extLst>
              <a:ext uri="{FF2B5EF4-FFF2-40B4-BE49-F238E27FC236}">
                <a16:creationId xmlns:a16="http://schemas.microsoft.com/office/drawing/2014/main" id="{576EF47C-64D5-4350-AB56-F3BB1290E2E7}"/>
              </a:ext>
            </a:extLst>
          </p:cNvPr>
          <p:cNvCxnSpPr/>
          <p:nvPr/>
        </p:nvCxnSpPr>
        <p:spPr>
          <a:xfrm flipH="1" flipV="1">
            <a:off x="7191040" y="3038981"/>
            <a:ext cx="7048" cy="947667"/>
          </a:xfrm>
          <a:prstGeom prst="straightConnector1">
            <a:avLst/>
          </a:prstGeom>
          <a:noFill/>
          <a:ln w="38100" cap="flat" cmpd="sng" algn="ctr">
            <a:solidFill>
              <a:srgbClr val="00B050"/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49" name="Rectangle 16">
            <a:extLst>
              <a:ext uri="{FF2B5EF4-FFF2-40B4-BE49-F238E27FC236}">
                <a16:creationId xmlns:a16="http://schemas.microsoft.com/office/drawing/2014/main" id="{B995250E-62CE-485F-9BCF-002AD2051D8E}"/>
              </a:ext>
            </a:extLst>
          </p:cNvPr>
          <p:cNvSpPr>
            <a:spLocks noChangeArrowheads="1"/>
          </p:cNvSpPr>
          <p:nvPr/>
        </p:nvSpPr>
        <p:spPr bwMode="auto">
          <a:xfrm rot="18789598" flipV="1">
            <a:off x="7012770" y="2988542"/>
            <a:ext cx="295533" cy="61579"/>
          </a:xfrm>
          <a:prstGeom prst="rect">
            <a:avLst/>
          </a:prstGeom>
          <a:solidFill>
            <a:srgbClr val="C0C0C0">
              <a:alpha val="50195"/>
            </a:srgbClr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2800" kern="0">
              <a:solidFill>
                <a:prstClr val="black"/>
              </a:solidFill>
              <a:latin typeface="Times New Roman" pitchFamily="18" charset="0"/>
              <a:ea typeface="游ゴシック" panose="020B0400000000000000" pitchFamily="34" charset="-128"/>
              <a:cs typeface="Times New Roman" pitchFamily="18" charset="0"/>
            </a:endParaRPr>
          </a:p>
        </p:txBody>
      </p:sp>
      <p:cxnSp>
        <p:nvCxnSpPr>
          <p:cNvPr id="51" name="直線矢印コネクタ 46">
            <a:extLst>
              <a:ext uri="{FF2B5EF4-FFF2-40B4-BE49-F238E27FC236}">
                <a16:creationId xmlns:a16="http://schemas.microsoft.com/office/drawing/2014/main" id="{5F6751CF-E2ED-4365-BF6A-431230204E6D}"/>
              </a:ext>
            </a:extLst>
          </p:cNvPr>
          <p:cNvCxnSpPr/>
          <p:nvPr/>
        </p:nvCxnSpPr>
        <p:spPr>
          <a:xfrm>
            <a:off x="7198088" y="3059634"/>
            <a:ext cx="392274" cy="4266"/>
          </a:xfrm>
          <a:prstGeom prst="straightConnector1">
            <a:avLst/>
          </a:prstGeom>
          <a:noFill/>
          <a:ln w="38100" cap="flat" cmpd="sng" algn="ctr">
            <a:solidFill>
              <a:srgbClr val="00B050"/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52" name="直線矢印コネクタ 47">
            <a:extLst>
              <a:ext uri="{FF2B5EF4-FFF2-40B4-BE49-F238E27FC236}">
                <a16:creationId xmlns:a16="http://schemas.microsoft.com/office/drawing/2014/main" id="{BA573188-5447-4C42-AE70-DBB11B466AE3}"/>
              </a:ext>
            </a:extLst>
          </p:cNvPr>
          <p:cNvCxnSpPr/>
          <p:nvPr/>
        </p:nvCxnSpPr>
        <p:spPr>
          <a:xfrm>
            <a:off x="8304796" y="3996866"/>
            <a:ext cx="966537" cy="2130"/>
          </a:xfrm>
          <a:prstGeom prst="straightConnector1">
            <a:avLst/>
          </a:prstGeom>
          <a:noFill/>
          <a:ln w="38100" cap="flat" cmpd="sng" algn="ctr">
            <a:solidFill>
              <a:srgbClr val="7030A0"/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53" name="直線矢印コネクタ 48">
            <a:extLst>
              <a:ext uri="{FF2B5EF4-FFF2-40B4-BE49-F238E27FC236}">
                <a16:creationId xmlns:a16="http://schemas.microsoft.com/office/drawing/2014/main" id="{40FEE933-6CC9-49EE-B5C0-A360414974B3}"/>
              </a:ext>
            </a:extLst>
          </p:cNvPr>
          <p:cNvCxnSpPr/>
          <p:nvPr/>
        </p:nvCxnSpPr>
        <p:spPr>
          <a:xfrm flipV="1">
            <a:off x="7882211" y="4986406"/>
            <a:ext cx="1394738" cy="170"/>
          </a:xfrm>
          <a:prstGeom prst="straightConnector1">
            <a:avLst/>
          </a:prstGeom>
          <a:noFill/>
          <a:ln w="38100" cap="flat" cmpd="sng" algn="ctr">
            <a:solidFill>
              <a:srgbClr val="7030A0"/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54" name="直線矢印コネクタ 49">
            <a:extLst>
              <a:ext uri="{FF2B5EF4-FFF2-40B4-BE49-F238E27FC236}">
                <a16:creationId xmlns:a16="http://schemas.microsoft.com/office/drawing/2014/main" id="{568CE876-AA93-49D2-B9F2-F06A424E2472}"/>
              </a:ext>
            </a:extLst>
          </p:cNvPr>
          <p:cNvCxnSpPr/>
          <p:nvPr/>
        </p:nvCxnSpPr>
        <p:spPr>
          <a:xfrm flipH="1" flipV="1">
            <a:off x="9048764" y="4684947"/>
            <a:ext cx="211560" cy="290777"/>
          </a:xfrm>
          <a:prstGeom prst="straightConnector1">
            <a:avLst/>
          </a:prstGeom>
          <a:noFill/>
          <a:ln w="38100" cap="flat" cmpd="sng" algn="ctr">
            <a:solidFill>
              <a:srgbClr val="7030A0"/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55" name="直線矢印コネクタ 50">
            <a:extLst>
              <a:ext uri="{FF2B5EF4-FFF2-40B4-BE49-F238E27FC236}">
                <a16:creationId xmlns:a16="http://schemas.microsoft.com/office/drawing/2014/main" id="{E3D1FC79-BC4C-4E3E-B1AD-E708C2F7A7E7}"/>
              </a:ext>
            </a:extLst>
          </p:cNvPr>
          <p:cNvCxnSpPr>
            <a:stCxn id="44" idx="3"/>
            <a:endCxn id="40" idx="1"/>
          </p:cNvCxnSpPr>
          <p:nvPr/>
        </p:nvCxnSpPr>
        <p:spPr>
          <a:xfrm flipV="1">
            <a:off x="7879199" y="3046282"/>
            <a:ext cx="692566" cy="784"/>
          </a:xfrm>
          <a:prstGeom prst="straightConnector1">
            <a:avLst/>
          </a:prstGeom>
          <a:noFill/>
          <a:ln w="38100" cap="flat" cmpd="sng" algn="ctr">
            <a:solidFill>
              <a:srgbClr val="7030A0"/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56" name="Rectangle 16">
            <a:extLst>
              <a:ext uri="{FF2B5EF4-FFF2-40B4-BE49-F238E27FC236}">
                <a16:creationId xmlns:a16="http://schemas.microsoft.com/office/drawing/2014/main" id="{1E767B7B-88E1-4E2E-BA82-5CEA45959460}"/>
              </a:ext>
            </a:extLst>
          </p:cNvPr>
          <p:cNvSpPr>
            <a:spLocks noChangeArrowheads="1"/>
          </p:cNvSpPr>
          <p:nvPr/>
        </p:nvSpPr>
        <p:spPr bwMode="auto">
          <a:xfrm rot="18565476" flipV="1">
            <a:off x="9149897" y="4983146"/>
            <a:ext cx="295533" cy="61579"/>
          </a:xfrm>
          <a:prstGeom prst="rect">
            <a:avLst/>
          </a:prstGeom>
          <a:solidFill>
            <a:srgbClr val="C0C0C0">
              <a:alpha val="50195"/>
            </a:srgbClr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en-US" sz="2800" kern="0">
              <a:solidFill>
                <a:prstClr val="black"/>
              </a:solidFill>
              <a:latin typeface="Times New Roman" pitchFamily="18" charset="0"/>
              <a:ea typeface="游ゴシック" panose="020B0400000000000000" pitchFamily="34" charset="-128"/>
              <a:cs typeface="Times New Roman" pitchFamily="18" charset="0"/>
            </a:endParaRPr>
          </a:p>
        </p:txBody>
      </p:sp>
      <p:sp>
        <p:nvSpPr>
          <p:cNvPr id="57" name="Rectangle 16">
            <a:extLst>
              <a:ext uri="{FF2B5EF4-FFF2-40B4-BE49-F238E27FC236}">
                <a16:creationId xmlns:a16="http://schemas.microsoft.com/office/drawing/2014/main" id="{7FAECDF0-CC61-4BF3-A8A3-82CB0099F50D}"/>
              </a:ext>
            </a:extLst>
          </p:cNvPr>
          <p:cNvSpPr>
            <a:spLocks noChangeArrowheads="1"/>
          </p:cNvSpPr>
          <p:nvPr/>
        </p:nvSpPr>
        <p:spPr bwMode="auto">
          <a:xfrm rot="2708003" flipV="1">
            <a:off x="9147004" y="3934940"/>
            <a:ext cx="295533" cy="61579"/>
          </a:xfrm>
          <a:prstGeom prst="rect">
            <a:avLst/>
          </a:prstGeom>
          <a:solidFill>
            <a:srgbClr val="C0C0C0">
              <a:alpha val="50195"/>
            </a:srgbClr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kumimoji="0" lang="ja-JP" altLang="en-US" sz="2800" kern="0">
              <a:solidFill>
                <a:prstClr val="black"/>
              </a:solidFill>
              <a:latin typeface="Times New Roman" pitchFamily="18" charset="0"/>
              <a:ea typeface="游ゴシック" panose="020B0400000000000000" pitchFamily="34" charset="-128"/>
              <a:cs typeface="Times New Roman" pitchFamily="18" charset="0"/>
            </a:endParaRPr>
          </a:p>
        </p:txBody>
      </p:sp>
      <p:cxnSp>
        <p:nvCxnSpPr>
          <p:cNvPr id="58" name="直線矢印コネクタ 53">
            <a:extLst>
              <a:ext uri="{FF2B5EF4-FFF2-40B4-BE49-F238E27FC236}">
                <a16:creationId xmlns:a16="http://schemas.microsoft.com/office/drawing/2014/main" id="{BD16A4A4-0FBE-41DC-B032-A7695257544E}"/>
              </a:ext>
            </a:extLst>
          </p:cNvPr>
          <p:cNvCxnSpPr/>
          <p:nvPr/>
        </p:nvCxnSpPr>
        <p:spPr>
          <a:xfrm flipH="1">
            <a:off x="9048764" y="3990975"/>
            <a:ext cx="194812" cy="328534"/>
          </a:xfrm>
          <a:prstGeom prst="straightConnector1">
            <a:avLst/>
          </a:prstGeom>
          <a:noFill/>
          <a:ln w="38100" cap="flat" cmpd="sng" algn="ctr">
            <a:solidFill>
              <a:srgbClr val="7030A0"/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59" name="テキスト ボックス 23">
            <a:extLst>
              <a:ext uri="{FF2B5EF4-FFF2-40B4-BE49-F238E27FC236}">
                <a16:creationId xmlns:a16="http://schemas.microsoft.com/office/drawing/2014/main" id="{9DCCF347-0D18-4567-94F3-3655AF658C32}"/>
              </a:ext>
            </a:extLst>
          </p:cNvPr>
          <p:cNvSpPr txBox="1"/>
          <p:nvPr/>
        </p:nvSpPr>
        <p:spPr>
          <a:xfrm>
            <a:off x="6739100" y="4035145"/>
            <a:ext cx="13540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kumimoji="1" lang="en-US" altLang="zh-CN" sz="1600" b="1" dirty="0">
                <a:solidFill>
                  <a:prstClr val="black"/>
                </a:solidFill>
                <a:latin typeface="Segoe UI Light" panose="020B0502040204020203" pitchFamily="34" charset="0"/>
                <a:ea typeface="等线" panose="02010600030101010101" pitchFamily="2" charset="-122"/>
                <a:cs typeface="Segoe UI Light" panose="020B0502040204020203" pitchFamily="34" charset="0"/>
              </a:rPr>
              <a:t>Flip mirror</a:t>
            </a:r>
            <a:endParaRPr kumimoji="1" lang="ja-JP" altLang="en-US" sz="1600" b="1" dirty="0">
              <a:solidFill>
                <a:prstClr val="black"/>
              </a:solidFill>
              <a:latin typeface="Segoe UI Light" panose="020B0502040204020203" pitchFamily="34" charset="0"/>
              <a:ea typeface="游ゴシック" panose="020B0400000000000000" pitchFamily="34" charset="-128"/>
              <a:cs typeface="Segoe UI Light" panose="020B0502040204020203" pitchFamily="34" charset="0"/>
            </a:endParaRPr>
          </a:p>
        </p:txBody>
      </p:sp>
      <p:sp>
        <p:nvSpPr>
          <p:cNvPr id="60" name="円/楕円 55">
            <a:extLst>
              <a:ext uri="{FF2B5EF4-FFF2-40B4-BE49-F238E27FC236}">
                <a16:creationId xmlns:a16="http://schemas.microsoft.com/office/drawing/2014/main" id="{9150DA36-4C7A-4785-B7CE-CAE9ACF12132}"/>
              </a:ext>
            </a:extLst>
          </p:cNvPr>
          <p:cNvSpPr/>
          <p:nvPr/>
        </p:nvSpPr>
        <p:spPr>
          <a:xfrm>
            <a:off x="2938355" y="4848037"/>
            <a:ext cx="70240" cy="73938"/>
          </a:xfrm>
          <a:prstGeom prst="ellipse">
            <a:avLst/>
          </a:prstGeom>
          <a:solidFill>
            <a:srgbClr val="8064A2">
              <a:lumMod val="75000"/>
            </a:srgbClr>
          </a:solidFill>
          <a:ln w="25400" cap="flat" cmpd="sng" algn="ctr">
            <a:solidFill>
              <a:srgbClr val="8064A2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ja-JP" altLang="en-US" kern="0">
              <a:solidFill>
                <a:prstClr val="white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cxnSp>
        <p:nvCxnSpPr>
          <p:cNvPr id="61" name="直線コネクタ 56">
            <a:extLst>
              <a:ext uri="{FF2B5EF4-FFF2-40B4-BE49-F238E27FC236}">
                <a16:creationId xmlns:a16="http://schemas.microsoft.com/office/drawing/2014/main" id="{5FC2740C-466E-4CF7-B171-7B43C835C799}"/>
              </a:ext>
            </a:extLst>
          </p:cNvPr>
          <p:cNvCxnSpPr/>
          <p:nvPr/>
        </p:nvCxnSpPr>
        <p:spPr>
          <a:xfrm>
            <a:off x="3435986" y="4426135"/>
            <a:ext cx="3977" cy="306703"/>
          </a:xfrm>
          <a:prstGeom prst="line">
            <a:avLst/>
          </a:prstGeom>
          <a:noFill/>
          <a:ln w="19050" cap="flat" cmpd="sng" algn="ctr">
            <a:solidFill>
              <a:srgbClr val="8064A2">
                <a:lumMod val="75000"/>
              </a:srgbClr>
            </a:solidFill>
            <a:prstDash val="solid"/>
            <a:headEnd type="stealth" w="lg" len="lg"/>
            <a:tailEnd type="stealth" w="lg" len="lg"/>
          </a:ln>
          <a:effectLst/>
        </p:spPr>
      </p:cxnSp>
      <p:sp>
        <p:nvSpPr>
          <p:cNvPr id="62" name="テキスト ボックス 23">
            <a:extLst>
              <a:ext uri="{FF2B5EF4-FFF2-40B4-BE49-F238E27FC236}">
                <a16:creationId xmlns:a16="http://schemas.microsoft.com/office/drawing/2014/main" id="{3F4AA8B7-B0A1-49B2-8443-E2700ABF61D2}"/>
              </a:ext>
            </a:extLst>
          </p:cNvPr>
          <p:cNvSpPr txBox="1"/>
          <p:nvPr/>
        </p:nvSpPr>
        <p:spPr>
          <a:xfrm>
            <a:off x="3263120" y="5132397"/>
            <a:ext cx="13540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kumimoji="1" lang="en-US" altLang="zh-CN" sz="1400" dirty="0">
                <a:solidFill>
                  <a:prstClr val="black"/>
                </a:solidFill>
                <a:latin typeface="等线" panose="020F0502020204030204"/>
                <a:ea typeface="等线" panose="02010600030101010101" pitchFamily="2" charset="-122"/>
                <a:cs typeface="Times New Roman" pitchFamily="18" charset="0"/>
              </a:rPr>
              <a:t>HWP</a:t>
            </a:r>
            <a:endParaRPr kumimoji="1" lang="ja-JP" altLang="en-US" sz="1400" dirty="0">
              <a:solidFill>
                <a:prstClr val="black"/>
              </a:solidFill>
              <a:latin typeface="等线" panose="020F0502020204030204"/>
              <a:ea typeface="游ゴシック" panose="020B0400000000000000" pitchFamily="34" charset="-128"/>
              <a:cs typeface="Times New Roman" pitchFamily="18" charset="0"/>
            </a:endParaRPr>
          </a:p>
        </p:txBody>
      </p:sp>
      <p:sp>
        <p:nvSpPr>
          <p:cNvPr id="63" name="正方形/長方形 58">
            <a:extLst>
              <a:ext uri="{FF2B5EF4-FFF2-40B4-BE49-F238E27FC236}">
                <a16:creationId xmlns:a16="http://schemas.microsoft.com/office/drawing/2014/main" id="{E9946A3D-5CA1-41D9-BD2C-1E221C7EBC0A}"/>
              </a:ext>
            </a:extLst>
          </p:cNvPr>
          <p:cNvSpPr/>
          <p:nvPr/>
        </p:nvSpPr>
        <p:spPr>
          <a:xfrm rot="16200000">
            <a:off x="3698423" y="4970208"/>
            <a:ext cx="396486" cy="45719"/>
          </a:xfrm>
          <a:prstGeom prst="rect">
            <a:avLst/>
          </a:prstGeom>
          <a:solidFill>
            <a:srgbClr val="4BACC6">
              <a:lumMod val="75000"/>
            </a:srgbClr>
          </a:solidFill>
          <a:ln w="127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kumimoji="0" lang="ja-JP" altLang="en-US" kern="0">
              <a:solidFill>
                <a:prstClr val="white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64" name="円/楕円 59">
            <a:extLst>
              <a:ext uri="{FF2B5EF4-FFF2-40B4-BE49-F238E27FC236}">
                <a16:creationId xmlns:a16="http://schemas.microsoft.com/office/drawing/2014/main" id="{8642B88D-FAE1-40FE-92C1-3F4FCEA28ED4}"/>
              </a:ext>
            </a:extLst>
          </p:cNvPr>
          <p:cNvSpPr/>
          <p:nvPr/>
        </p:nvSpPr>
        <p:spPr>
          <a:xfrm>
            <a:off x="4245626" y="4719706"/>
            <a:ext cx="70240" cy="73938"/>
          </a:xfrm>
          <a:prstGeom prst="ellipse">
            <a:avLst/>
          </a:prstGeom>
          <a:solidFill>
            <a:srgbClr val="8064A2">
              <a:lumMod val="75000"/>
            </a:srgbClr>
          </a:solidFill>
          <a:ln w="25400" cap="flat" cmpd="sng" algn="ctr">
            <a:solidFill>
              <a:srgbClr val="8064A2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ja-JP" altLang="en-US" kern="0">
              <a:solidFill>
                <a:prstClr val="white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cxnSp>
        <p:nvCxnSpPr>
          <p:cNvPr id="65" name="直線コネクタ 60">
            <a:extLst>
              <a:ext uri="{FF2B5EF4-FFF2-40B4-BE49-F238E27FC236}">
                <a16:creationId xmlns:a16="http://schemas.microsoft.com/office/drawing/2014/main" id="{EC3CCBA7-ACDD-4579-9516-52ED6A3C0858}"/>
              </a:ext>
            </a:extLst>
          </p:cNvPr>
          <p:cNvCxnSpPr/>
          <p:nvPr/>
        </p:nvCxnSpPr>
        <p:spPr>
          <a:xfrm>
            <a:off x="4093729" y="4618223"/>
            <a:ext cx="3977" cy="306703"/>
          </a:xfrm>
          <a:prstGeom prst="line">
            <a:avLst/>
          </a:prstGeom>
          <a:noFill/>
          <a:ln w="19050" cap="flat" cmpd="sng" algn="ctr">
            <a:solidFill>
              <a:srgbClr val="8064A2">
                <a:lumMod val="75000"/>
              </a:srgbClr>
            </a:solidFill>
            <a:prstDash val="solid"/>
            <a:headEnd type="stealth" w="lg" len="lg"/>
            <a:tailEnd type="stealth" w="lg" len="lg"/>
          </a:ln>
          <a:effectLst/>
        </p:spPr>
      </p:cxnSp>
      <p:sp>
        <p:nvSpPr>
          <p:cNvPr id="66" name="円/楕円 61">
            <a:extLst>
              <a:ext uri="{FF2B5EF4-FFF2-40B4-BE49-F238E27FC236}">
                <a16:creationId xmlns:a16="http://schemas.microsoft.com/office/drawing/2014/main" id="{36ABD7D4-20DD-4429-977A-82139B7EEDC6}"/>
              </a:ext>
            </a:extLst>
          </p:cNvPr>
          <p:cNvSpPr/>
          <p:nvPr/>
        </p:nvSpPr>
        <p:spPr>
          <a:xfrm>
            <a:off x="7232886" y="4811148"/>
            <a:ext cx="70240" cy="73938"/>
          </a:xfrm>
          <a:prstGeom prst="ellipse">
            <a:avLst/>
          </a:prstGeom>
          <a:solidFill>
            <a:srgbClr val="8064A2">
              <a:lumMod val="75000"/>
            </a:srgbClr>
          </a:solidFill>
          <a:ln w="25400" cap="flat" cmpd="sng" algn="ctr">
            <a:solidFill>
              <a:srgbClr val="8064A2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ja-JP" altLang="en-US" kern="0">
              <a:solidFill>
                <a:prstClr val="white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cxnSp>
        <p:nvCxnSpPr>
          <p:cNvPr id="67" name="直線コネクタ 62">
            <a:extLst>
              <a:ext uri="{FF2B5EF4-FFF2-40B4-BE49-F238E27FC236}">
                <a16:creationId xmlns:a16="http://schemas.microsoft.com/office/drawing/2014/main" id="{6D6B8BEE-25EA-4516-B581-7F87C59822B3}"/>
              </a:ext>
            </a:extLst>
          </p:cNvPr>
          <p:cNvCxnSpPr/>
          <p:nvPr/>
        </p:nvCxnSpPr>
        <p:spPr>
          <a:xfrm>
            <a:off x="6762580" y="4378244"/>
            <a:ext cx="3977" cy="306703"/>
          </a:xfrm>
          <a:prstGeom prst="line">
            <a:avLst/>
          </a:prstGeom>
          <a:noFill/>
          <a:ln w="19050" cap="flat" cmpd="sng" algn="ctr">
            <a:solidFill>
              <a:srgbClr val="8064A2">
                <a:lumMod val="75000"/>
              </a:srgbClr>
            </a:solidFill>
            <a:prstDash val="solid"/>
            <a:headEnd type="stealth" w="lg" len="lg"/>
            <a:tailEnd type="stealth" w="lg" len="lg"/>
          </a:ln>
          <a:effectLst/>
        </p:spPr>
      </p:cxnSp>
      <p:sp>
        <p:nvSpPr>
          <p:cNvPr id="68" name="テキスト ボックス 23">
            <a:extLst>
              <a:ext uri="{FF2B5EF4-FFF2-40B4-BE49-F238E27FC236}">
                <a16:creationId xmlns:a16="http://schemas.microsoft.com/office/drawing/2014/main" id="{47082C7A-28D5-490A-B076-71846E39C1A1}"/>
              </a:ext>
            </a:extLst>
          </p:cNvPr>
          <p:cNvSpPr txBox="1"/>
          <p:nvPr/>
        </p:nvSpPr>
        <p:spPr>
          <a:xfrm>
            <a:off x="6613267" y="4484712"/>
            <a:ext cx="13540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kumimoji="1" lang="en-US" altLang="ja-JP" sz="1400" b="1" dirty="0">
                <a:solidFill>
                  <a:prstClr val="black"/>
                </a:solidFill>
                <a:latin typeface="Segoe UI Light" panose="020B0502040204020203" pitchFamily="34" charset="0"/>
                <a:ea typeface="游ゴシック" panose="020B0400000000000000" pitchFamily="34" charset="-128"/>
                <a:cs typeface="Segoe UI Light" panose="020B0502040204020203" pitchFamily="34" charset="0"/>
              </a:rPr>
              <a:t>Polarizer</a:t>
            </a:r>
            <a:endParaRPr kumimoji="1" lang="ja-JP" altLang="en-US" sz="1400" b="1" dirty="0">
              <a:solidFill>
                <a:prstClr val="black"/>
              </a:solidFill>
              <a:latin typeface="Segoe UI Light" panose="020B0502040204020203" pitchFamily="34" charset="0"/>
              <a:ea typeface="游ゴシック" panose="020B0400000000000000" pitchFamily="34" charset="-128"/>
              <a:cs typeface="Segoe UI Light" panose="020B0502040204020203" pitchFamily="34" charset="0"/>
            </a:endParaRPr>
          </a:p>
        </p:txBody>
      </p:sp>
      <p:sp>
        <p:nvSpPr>
          <p:cNvPr id="69" name="正方形/長方形 64">
            <a:extLst>
              <a:ext uri="{FF2B5EF4-FFF2-40B4-BE49-F238E27FC236}">
                <a16:creationId xmlns:a16="http://schemas.microsoft.com/office/drawing/2014/main" id="{F4C0A970-75E0-449C-993C-794B551B57E4}"/>
              </a:ext>
            </a:extLst>
          </p:cNvPr>
          <p:cNvSpPr/>
          <p:nvPr/>
        </p:nvSpPr>
        <p:spPr>
          <a:xfrm>
            <a:off x="3109817" y="6127038"/>
            <a:ext cx="771514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defRPr/>
            </a:pPr>
            <a:r>
              <a:rPr kumimoji="1" lang="en-US" altLang="ja-JP" sz="1400" b="1" dirty="0">
                <a:solidFill>
                  <a:srgbClr val="404040"/>
                </a:solidFill>
                <a:latin typeface="等线 Light" panose="02010600030101010101" pitchFamily="2" charset="-122"/>
                <a:ea typeface="等线 Light" panose="02010600030101010101" pitchFamily="2" charset="-122"/>
              </a:rPr>
              <a:t>Laser with vertical polarization,     laser with horizontal polarization, HWP: half wave plate</a:t>
            </a:r>
          </a:p>
        </p:txBody>
      </p:sp>
      <p:sp>
        <p:nvSpPr>
          <p:cNvPr id="70" name="円/楕円 65">
            <a:extLst>
              <a:ext uri="{FF2B5EF4-FFF2-40B4-BE49-F238E27FC236}">
                <a16:creationId xmlns:a16="http://schemas.microsoft.com/office/drawing/2014/main" id="{F5F89E4A-D3AD-43C1-857D-CC5B12791890}"/>
              </a:ext>
            </a:extLst>
          </p:cNvPr>
          <p:cNvSpPr/>
          <p:nvPr/>
        </p:nvSpPr>
        <p:spPr>
          <a:xfrm>
            <a:off x="3002040" y="6257345"/>
            <a:ext cx="70240" cy="73938"/>
          </a:xfrm>
          <a:prstGeom prst="ellipse">
            <a:avLst/>
          </a:prstGeom>
          <a:solidFill>
            <a:srgbClr val="7030A0"/>
          </a:solidFill>
          <a:ln w="25400" cap="flat" cmpd="sng" algn="ctr">
            <a:solidFill>
              <a:srgbClr val="7030A0"/>
            </a:solidFill>
            <a:prstDash val="solid"/>
          </a:ln>
          <a:effectLst/>
        </p:spPr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71" name="直線コネクタ 66">
            <a:extLst>
              <a:ext uri="{FF2B5EF4-FFF2-40B4-BE49-F238E27FC236}">
                <a16:creationId xmlns:a16="http://schemas.microsoft.com/office/drawing/2014/main" id="{48094CC1-AF3D-4283-AAF1-4551800DAA5D}"/>
              </a:ext>
            </a:extLst>
          </p:cNvPr>
          <p:cNvCxnSpPr/>
          <p:nvPr/>
        </p:nvCxnSpPr>
        <p:spPr>
          <a:xfrm>
            <a:off x="5626083" y="6124678"/>
            <a:ext cx="3977" cy="306703"/>
          </a:xfrm>
          <a:prstGeom prst="line">
            <a:avLst/>
          </a:prstGeom>
          <a:noFill/>
          <a:ln w="19050" cap="flat" cmpd="sng" algn="ctr">
            <a:solidFill>
              <a:srgbClr val="7030A0"/>
            </a:solidFill>
            <a:prstDash val="solid"/>
            <a:headEnd type="stealth" w="lg" len="lg"/>
            <a:tailEnd type="stealth" w="lg" len="lg"/>
          </a:ln>
          <a:effectLst/>
        </p:spPr>
      </p:cxnSp>
      <p:sp>
        <p:nvSpPr>
          <p:cNvPr id="72" name="円/楕円 67">
            <a:extLst>
              <a:ext uri="{FF2B5EF4-FFF2-40B4-BE49-F238E27FC236}">
                <a16:creationId xmlns:a16="http://schemas.microsoft.com/office/drawing/2014/main" id="{A5CA8A2D-61C4-4160-A771-69E467EB14C4}"/>
              </a:ext>
            </a:extLst>
          </p:cNvPr>
          <p:cNvSpPr/>
          <p:nvPr/>
        </p:nvSpPr>
        <p:spPr>
          <a:xfrm>
            <a:off x="2442765" y="4893712"/>
            <a:ext cx="164725" cy="164572"/>
          </a:xfrm>
          <a:prstGeom prst="ellipse">
            <a:avLst/>
          </a:prstGeom>
          <a:solidFill>
            <a:srgbClr val="FF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ja-JP" altLang="en-US" kern="0">
              <a:solidFill>
                <a:prstClr val="white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73" name="星 5 68">
            <a:extLst>
              <a:ext uri="{FF2B5EF4-FFF2-40B4-BE49-F238E27FC236}">
                <a16:creationId xmlns:a16="http://schemas.microsoft.com/office/drawing/2014/main" id="{C87C9892-8EB7-4B8A-8FC7-5D1F105CD7BB}"/>
              </a:ext>
            </a:extLst>
          </p:cNvPr>
          <p:cNvSpPr/>
          <p:nvPr/>
        </p:nvSpPr>
        <p:spPr>
          <a:xfrm flipH="1">
            <a:off x="2814088" y="3328260"/>
            <a:ext cx="206935" cy="195402"/>
          </a:xfrm>
          <a:prstGeom prst="star5">
            <a:avLst/>
          </a:prstGeom>
          <a:solidFill>
            <a:srgbClr val="3C6EA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ja-JP" altLang="en-US" kern="0" dirty="0">
              <a:solidFill>
                <a:prstClr val="white"/>
              </a:solidFill>
              <a:latin typeface="等线" panose="020F0502020204030204"/>
              <a:ea typeface="游ゴシック" panose="020B0400000000000000" pitchFamily="34" charset="-128"/>
            </a:endParaRPr>
          </a:p>
        </p:txBody>
      </p:sp>
      <p:cxnSp>
        <p:nvCxnSpPr>
          <p:cNvPr id="74" name="直線矢印コネクタ 69">
            <a:extLst>
              <a:ext uri="{FF2B5EF4-FFF2-40B4-BE49-F238E27FC236}">
                <a16:creationId xmlns:a16="http://schemas.microsoft.com/office/drawing/2014/main" id="{CB0E8C7C-A194-4359-B021-1AF6F2AE0186}"/>
              </a:ext>
            </a:extLst>
          </p:cNvPr>
          <p:cNvCxnSpPr/>
          <p:nvPr/>
        </p:nvCxnSpPr>
        <p:spPr>
          <a:xfrm>
            <a:off x="9679717" y="4246855"/>
            <a:ext cx="519518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75" name="テキスト ボックス 23">
            <a:extLst>
              <a:ext uri="{FF2B5EF4-FFF2-40B4-BE49-F238E27FC236}">
                <a16:creationId xmlns:a16="http://schemas.microsoft.com/office/drawing/2014/main" id="{86D19ED1-7762-4A48-BFAA-5054FB008065}"/>
              </a:ext>
            </a:extLst>
          </p:cNvPr>
          <p:cNvSpPr txBox="1"/>
          <p:nvPr/>
        </p:nvSpPr>
        <p:spPr>
          <a:xfrm>
            <a:off x="9283806" y="3976336"/>
            <a:ext cx="13540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kumimoji="1" lang="en-US" altLang="zh-CN" sz="1400" b="1" dirty="0">
                <a:solidFill>
                  <a:prstClr val="black"/>
                </a:solidFill>
                <a:latin typeface="Segoe UI Light" panose="020B0502040204020203" pitchFamily="34" charset="0"/>
                <a:ea typeface="等线" panose="02010600030101010101" pitchFamily="2" charset="-122"/>
                <a:cs typeface="Segoe UI Light" panose="020B0502040204020203" pitchFamily="34" charset="0"/>
              </a:rPr>
              <a:t>e</a:t>
            </a:r>
            <a:r>
              <a:rPr kumimoji="1" lang="en-US" altLang="zh-CN" sz="1400" b="1" baseline="30000" dirty="0">
                <a:solidFill>
                  <a:prstClr val="black"/>
                </a:solidFill>
                <a:latin typeface="Segoe UI Light" panose="020B0502040204020203" pitchFamily="34" charset="0"/>
                <a:ea typeface="等线" panose="02010600030101010101" pitchFamily="2" charset="-122"/>
                <a:cs typeface="Segoe UI Light" panose="020B0502040204020203" pitchFamily="34" charset="0"/>
              </a:rPr>
              <a:t>-</a:t>
            </a:r>
            <a:r>
              <a:rPr kumimoji="1" lang="en-US" altLang="zh-CN" sz="1400" b="1" dirty="0">
                <a:solidFill>
                  <a:prstClr val="black"/>
                </a:solidFill>
                <a:latin typeface="Segoe UI Light" panose="020B0502040204020203" pitchFamily="34" charset="0"/>
                <a:ea typeface="等线" panose="02010600030101010101" pitchFamily="2" charset="-122"/>
                <a:cs typeface="Segoe UI Light" panose="020B0502040204020203" pitchFamily="34" charset="0"/>
              </a:rPr>
              <a:t> beam</a:t>
            </a:r>
            <a:endParaRPr kumimoji="1" lang="ja-JP" altLang="en-US" sz="1400" b="1" dirty="0">
              <a:solidFill>
                <a:prstClr val="black"/>
              </a:solidFill>
              <a:latin typeface="Segoe UI Light" panose="020B0502040204020203" pitchFamily="34" charset="0"/>
              <a:ea typeface="游ゴシック" panose="020B0400000000000000" pitchFamily="34" charset="-128"/>
              <a:cs typeface="Segoe UI Light" panose="020B0502040204020203" pitchFamily="34" charset="0"/>
            </a:endParaRPr>
          </a:p>
        </p:txBody>
      </p:sp>
      <p:sp>
        <p:nvSpPr>
          <p:cNvPr id="76" name="テキスト ボックス 23">
            <a:extLst>
              <a:ext uri="{FF2B5EF4-FFF2-40B4-BE49-F238E27FC236}">
                <a16:creationId xmlns:a16="http://schemas.microsoft.com/office/drawing/2014/main" id="{3339FBFC-CC85-44DF-A48A-3862BF1CBA1D}"/>
              </a:ext>
            </a:extLst>
          </p:cNvPr>
          <p:cNvSpPr txBox="1"/>
          <p:nvPr/>
        </p:nvSpPr>
        <p:spPr>
          <a:xfrm>
            <a:off x="1351554" y="4513750"/>
            <a:ext cx="1981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等线" panose="02010600030101010101" pitchFamily="2" charset="-122"/>
                <a:cs typeface="Segoe UI Light" panose="020B0502040204020203" pitchFamily="34" charset="0"/>
              </a:rPr>
              <a:t>1st line</a:t>
            </a: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 Light" panose="020B0502040204020203" pitchFamily="34" charset="0"/>
              <a:ea typeface="等线" panose="02010600030101010101" pitchFamily="2" charset="-122"/>
              <a:cs typeface="Segoe UI Light" panose="020B0502040204020203" pitchFamily="34" charset="0"/>
            </a:endParaRPr>
          </a:p>
        </p:txBody>
      </p:sp>
      <p:sp>
        <p:nvSpPr>
          <p:cNvPr id="78" name="矩形 77">
            <a:extLst>
              <a:ext uri="{FF2B5EF4-FFF2-40B4-BE49-F238E27FC236}">
                <a16:creationId xmlns:a16="http://schemas.microsoft.com/office/drawing/2014/main" id="{2B92779F-7790-47BD-A215-11560E2C144F}"/>
              </a:ext>
            </a:extLst>
          </p:cNvPr>
          <p:cNvSpPr/>
          <p:nvPr/>
        </p:nvSpPr>
        <p:spPr>
          <a:xfrm>
            <a:off x="3015714" y="1692417"/>
            <a:ext cx="61680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rPr>
              <a:t>Simple illustration for 2 lasers incidence (out of ratio)</a:t>
            </a:r>
            <a:endParaRPr lang="zh-CN" altLang="en-US" sz="2000" i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</a:endParaRPr>
          </a:p>
        </p:txBody>
      </p:sp>
      <p:sp>
        <p:nvSpPr>
          <p:cNvPr id="79" name="矩形 78">
            <a:extLst>
              <a:ext uri="{FF2B5EF4-FFF2-40B4-BE49-F238E27FC236}">
                <a16:creationId xmlns:a16="http://schemas.microsoft.com/office/drawing/2014/main" id="{B8981277-C814-43C3-977B-D8C7CE28B1CF}"/>
              </a:ext>
            </a:extLst>
          </p:cNvPr>
          <p:cNvSpPr/>
          <p:nvPr/>
        </p:nvSpPr>
        <p:spPr>
          <a:xfrm>
            <a:off x="11593773" y="6610295"/>
            <a:ext cx="59822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24-34</a:t>
            </a:r>
            <a:endParaRPr lang="zh-CN" altLang="en-US" sz="1050" i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  <p:sp>
        <p:nvSpPr>
          <p:cNvPr id="80" name="矩形 79">
            <a:extLst>
              <a:ext uri="{FF2B5EF4-FFF2-40B4-BE49-F238E27FC236}">
                <a16:creationId xmlns:a16="http://schemas.microsoft.com/office/drawing/2014/main" id="{D05D725C-3020-40B8-B7F7-06B3B825C53B}"/>
              </a:ext>
            </a:extLst>
          </p:cNvPr>
          <p:cNvSpPr/>
          <p:nvPr/>
        </p:nvSpPr>
        <p:spPr>
          <a:xfrm>
            <a:off x="10527" y="6604758"/>
            <a:ext cx="5029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R. Zhang, the 23rd KEKB Accelerator Review Committee, 2019.07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  <p:sp>
        <p:nvSpPr>
          <p:cNvPr id="81" name="文本框 80">
            <a:extLst>
              <a:ext uri="{FF2B5EF4-FFF2-40B4-BE49-F238E27FC236}">
                <a16:creationId xmlns:a16="http://schemas.microsoft.com/office/drawing/2014/main" id="{EC2D4791-6B4D-454A-A938-228D9F6CB953}"/>
              </a:ext>
            </a:extLst>
          </p:cNvPr>
          <p:cNvSpPr txBox="1"/>
          <p:nvPr/>
        </p:nvSpPr>
        <p:spPr>
          <a:xfrm>
            <a:off x="9168705" y="4963120"/>
            <a:ext cx="133094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1600" b="1" kern="0" dirty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60</a:t>
            </a:r>
            <a:r>
              <a:rPr lang="en-US" altLang="zh-CN" sz="1600" b="1" kern="0" baseline="30000" dirty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</a:t>
            </a:r>
            <a:r>
              <a:rPr lang="en-US" altLang="zh-CN" sz="1600" b="1" kern="0" dirty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injection</a:t>
            </a:r>
            <a:endParaRPr lang="ja-JP" altLang="en-US" sz="1600" b="1" kern="0" dirty="0">
              <a:solidFill>
                <a:prstClr val="black"/>
              </a:solidFill>
              <a:latin typeface="Segoe UI Light" panose="020B0502040204020203" pitchFamily="34" charset="0"/>
              <a:ea typeface="ＭＳ Ｐゴシック" panose="020B0600070205080204" pitchFamily="34" charset="-128"/>
              <a:cs typeface="Segoe UI Light" panose="020B0502040204020203" pitchFamily="34" charset="0"/>
            </a:endParaRPr>
          </a:p>
        </p:txBody>
      </p:sp>
      <p:sp>
        <p:nvSpPr>
          <p:cNvPr id="82" name="文本框 81">
            <a:extLst>
              <a:ext uri="{FF2B5EF4-FFF2-40B4-BE49-F238E27FC236}">
                <a16:creationId xmlns:a16="http://schemas.microsoft.com/office/drawing/2014/main" id="{23AACDA0-E09A-4A46-A564-6E0DBB6FB06F}"/>
              </a:ext>
            </a:extLst>
          </p:cNvPr>
          <p:cNvSpPr txBox="1"/>
          <p:nvPr/>
        </p:nvSpPr>
        <p:spPr>
          <a:xfrm>
            <a:off x="9146170" y="3644579"/>
            <a:ext cx="133094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1600" b="1" kern="0" dirty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60</a:t>
            </a:r>
            <a:r>
              <a:rPr lang="en-US" altLang="zh-CN" sz="1600" b="1" kern="0" baseline="30000" dirty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</a:t>
            </a:r>
            <a:r>
              <a:rPr lang="en-US" altLang="zh-CN" sz="1600" b="1" kern="0" dirty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injection</a:t>
            </a:r>
            <a:endParaRPr lang="ja-JP" altLang="en-US" sz="1600" b="1" kern="0" dirty="0">
              <a:solidFill>
                <a:prstClr val="black"/>
              </a:solidFill>
              <a:latin typeface="Segoe UI Light" panose="020B0502040204020203" pitchFamily="34" charset="0"/>
              <a:ea typeface="ＭＳ Ｐゴシック" panose="020B0600070205080204" pitchFamily="34" charset="-128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6527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2.96296E-6 L 0.33646 -2.96296E-6 L 0.33789 -0.14444 L 0.55026 -0.1412 L 0.52748 -0.08171 " pathEditMode="relative" rAng="0" ptsTypes="AAAAA">
                                      <p:cBhvr>
                                        <p:cTn id="12" dur="3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513" y="-7222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indefinite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2.96296E-6 L 0.16849 2.96296E-6 L 0.16849 0.05208 L 0.03594 0.05092 C 0.03646 0.10926 0.03659 0.16736 0.03685 0.22569 L 0.52019 0.22569 L 0.49649 0.16967 " pathEditMode="relative" rAng="0" ptsTypes="AAAAAAA">
                                      <p:cBhvr>
                                        <p:cTn id="14" dur="3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03" y="11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2" grpId="1" animBg="1"/>
      <p:bldP spid="73" grpId="0" animBg="1"/>
      <p:bldP spid="73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0000"/>
            <a:lum bright="70000" contrast="-7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>
            <a:extLst>
              <a:ext uri="{FF2B5EF4-FFF2-40B4-BE49-F238E27FC236}">
                <a16:creationId xmlns:a16="http://schemas.microsoft.com/office/drawing/2014/main" id="{8B03C36B-91C4-4E90-99C9-CAD7EA4A4906}"/>
              </a:ext>
            </a:extLst>
          </p:cNvPr>
          <p:cNvSpPr txBox="1"/>
          <p:nvPr/>
        </p:nvSpPr>
        <p:spPr>
          <a:xfrm>
            <a:off x="3500749" y="207121"/>
            <a:ext cx="520871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02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-100" normalizeH="0" baseline="0" noProof="0" dirty="0">
                <a:ln w="3175"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Arial Unicode MS" panose="020B0604020202020204"/>
                <a:cs typeface="Segoe UI" pitchFamily="34" charset="0"/>
              </a:rPr>
              <a:t>Laser System for RF Gun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703E1373-18BB-4A1C-8380-DCA7FDCDF4F2}"/>
              </a:ext>
            </a:extLst>
          </p:cNvPr>
          <p:cNvSpPr/>
          <p:nvPr/>
        </p:nvSpPr>
        <p:spPr>
          <a:xfrm flipV="1">
            <a:off x="3371754" y="1075950"/>
            <a:ext cx="5448490" cy="45719"/>
          </a:xfrm>
          <a:prstGeom prst="rect">
            <a:avLst/>
          </a:prstGeom>
          <a:solidFill>
            <a:srgbClr val="1468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Arial Unicode MS" panose="020B0604020202020204"/>
              <a:cs typeface="+mn-cs"/>
            </a:endParaRP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id="{55CD21E3-3900-4F11-A1AA-0AB073A674B6}"/>
              </a:ext>
            </a:extLst>
          </p:cNvPr>
          <p:cNvSpPr/>
          <p:nvPr/>
        </p:nvSpPr>
        <p:spPr>
          <a:xfrm>
            <a:off x="3276599" y="766484"/>
            <a:ext cx="563880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Arial Unicode MS" panose="020B0604020202020204"/>
                <a:cs typeface="+mn-ea"/>
              </a:rPr>
              <a:t>Spatial Reshaping for Lower Emittance</a:t>
            </a:r>
          </a:p>
        </p:txBody>
      </p:sp>
      <p:pic>
        <p:nvPicPr>
          <p:cNvPr id="6" name="図 3">
            <a:extLst>
              <a:ext uri="{FF2B5EF4-FFF2-40B4-BE49-F238E27FC236}">
                <a16:creationId xmlns:a16="http://schemas.microsoft.com/office/drawing/2014/main" id="{A5CBBC7E-BA52-4786-8A08-34A25AB6BA6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96" y="3448486"/>
            <a:ext cx="4888728" cy="2721243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21689D42-733C-4E28-AA5A-957056A396FB}"/>
              </a:ext>
            </a:extLst>
          </p:cNvPr>
          <p:cNvSpPr/>
          <p:nvPr/>
        </p:nvSpPr>
        <p:spPr>
          <a:xfrm>
            <a:off x="1838675" y="1226448"/>
            <a:ext cx="8532858" cy="1872175"/>
          </a:xfrm>
          <a:prstGeom prst="rect">
            <a:avLst/>
          </a:prstGeom>
        </p:spPr>
        <p:txBody>
          <a:bodyPr wrap="square" tIns="3600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0" lang="en-US" altLang="zh-CN" sz="2000" dirty="0">
                <a:solidFill>
                  <a:srgbClr val="1468C5"/>
                </a:solidFill>
                <a:ea typeface="华文细黑" panose="02010600040101010101" pitchFamily="2" charset="-122"/>
                <a:cs typeface="+mn-ea"/>
              </a:rPr>
              <a:t>Diffractive Optical Element for producing high-quality electron beams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0" lang="en-US" altLang="zh-CN" sz="2000" dirty="0">
                <a:solidFill>
                  <a:srgbClr val="1468C5"/>
                </a:solidFill>
                <a:ea typeface="华文细黑" panose="02010600040101010101" pitchFamily="2" charset="-122"/>
                <a:cs typeface="+mn-ea"/>
              </a:rPr>
              <a:t>Principle: Diffraction optics by lens and micro-configuration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0" lang="en-US" altLang="zh-CN" sz="2000" dirty="0">
                <a:solidFill>
                  <a:srgbClr val="1468C5"/>
                </a:solidFill>
                <a:ea typeface="华文细黑" panose="02010600040101010101" pitchFamily="2" charset="-122"/>
                <a:cs typeface="+mn-ea"/>
              </a:rPr>
              <a:t>Desired intensity distribution can be realized (phase coding)</a:t>
            </a:r>
            <a:endParaRPr kumimoji="0" lang="en-US" altLang="zh-CN" sz="2000" b="1" dirty="0">
              <a:solidFill>
                <a:srgbClr val="1468C5"/>
              </a:solidFill>
              <a:ea typeface="华文细黑" panose="02010600040101010101" pitchFamily="2" charset="-122"/>
              <a:cs typeface="+mn-ea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0" lang="en-US" altLang="zh-CN" sz="2000" dirty="0">
                <a:solidFill>
                  <a:srgbClr val="1468C5"/>
                </a:solidFill>
                <a:ea typeface="华文细黑" panose="02010600040101010101" pitchFamily="2" charset="-122"/>
                <a:cs typeface="+mn-ea"/>
              </a:rPr>
              <a:t>World’s first application of a DOE in the UV laser section</a:t>
            </a:r>
            <a:endParaRPr kumimoji="0" lang="en-US" altLang="zh-CN" dirty="0">
              <a:solidFill>
                <a:srgbClr val="1468C5"/>
              </a:solidFill>
              <a:ea typeface="华文细黑" panose="02010600040101010101" pitchFamily="2" charset="-122"/>
              <a:cs typeface="+mn-ea"/>
            </a:endParaRPr>
          </a:p>
        </p:txBody>
      </p:sp>
      <p:pic>
        <p:nvPicPr>
          <p:cNvPr id="8" name="図 2">
            <a:extLst>
              <a:ext uri="{FF2B5EF4-FFF2-40B4-BE49-F238E27FC236}">
                <a16:creationId xmlns:a16="http://schemas.microsoft.com/office/drawing/2014/main" id="{C0331D4A-2090-485E-9B41-205192170EE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358" y="3425113"/>
            <a:ext cx="2169926" cy="1249086"/>
          </a:xfrm>
          <a:prstGeom prst="rect">
            <a:avLst/>
          </a:prstGeom>
        </p:spPr>
      </p:pic>
      <p:pic>
        <p:nvPicPr>
          <p:cNvPr id="9" name="図 4">
            <a:extLst>
              <a:ext uri="{FF2B5EF4-FFF2-40B4-BE49-F238E27FC236}">
                <a16:creationId xmlns:a16="http://schemas.microsoft.com/office/drawing/2014/main" id="{E05D4673-EEE4-451B-8C9E-C1E0E3CE1A9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874" y="3412489"/>
            <a:ext cx="2180588" cy="1257983"/>
          </a:xfrm>
          <a:prstGeom prst="rect">
            <a:avLst/>
          </a:prstGeom>
        </p:spPr>
      </p:pic>
      <p:pic>
        <p:nvPicPr>
          <p:cNvPr id="11" name="図 6">
            <a:extLst>
              <a:ext uri="{FF2B5EF4-FFF2-40B4-BE49-F238E27FC236}">
                <a16:creationId xmlns:a16="http://schemas.microsoft.com/office/drawing/2014/main" id="{7E7618D7-40AA-40C1-BB9E-84DCCE0D8AF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1964" y="4748562"/>
            <a:ext cx="2145215" cy="1200680"/>
          </a:xfrm>
          <a:prstGeom prst="rect">
            <a:avLst/>
          </a:prstGeom>
        </p:spPr>
      </p:pic>
      <p:pic>
        <p:nvPicPr>
          <p:cNvPr id="12" name="図 10">
            <a:extLst>
              <a:ext uri="{FF2B5EF4-FFF2-40B4-BE49-F238E27FC236}">
                <a16:creationId xmlns:a16="http://schemas.microsoft.com/office/drawing/2014/main" id="{D28A0B68-2BC2-47A6-81EE-A2AE9B5CB54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355" y="4748562"/>
            <a:ext cx="2076029" cy="1300190"/>
          </a:xfrm>
          <a:prstGeom prst="rect">
            <a:avLst/>
          </a:prstGeom>
        </p:spPr>
      </p:pic>
      <p:pic>
        <p:nvPicPr>
          <p:cNvPr id="13" name="図 6">
            <a:extLst>
              <a:ext uri="{FF2B5EF4-FFF2-40B4-BE49-F238E27FC236}">
                <a16:creationId xmlns:a16="http://schemas.microsoft.com/office/drawing/2014/main" id="{2AA13BF2-2896-4204-9BCA-E10EE4A22159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7774" y="3392335"/>
            <a:ext cx="2376341" cy="1349236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D07A0436-56B9-404D-BA05-C1E05D0C669C}"/>
              </a:ext>
            </a:extLst>
          </p:cNvPr>
          <p:cNvSpPr txBox="1"/>
          <p:nvPr/>
        </p:nvSpPr>
        <p:spPr>
          <a:xfrm rot="16200000">
            <a:off x="10392320" y="3614920"/>
            <a:ext cx="622066" cy="2592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</a:rPr>
              <a:t>6mm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15" name="図 4">
            <a:extLst>
              <a:ext uri="{FF2B5EF4-FFF2-40B4-BE49-F238E27FC236}">
                <a16:creationId xmlns:a16="http://schemas.microsoft.com/office/drawing/2014/main" id="{37B46F94-52B3-43A0-9D3E-31257B711EDA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7774" y="4868014"/>
            <a:ext cx="2376341" cy="1350461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id="{BE7F6F9D-22EE-4204-8CE4-3D05D8206549}"/>
              </a:ext>
            </a:extLst>
          </p:cNvPr>
          <p:cNvSpPr txBox="1"/>
          <p:nvPr/>
        </p:nvSpPr>
        <p:spPr>
          <a:xfrm>
            <a:off x="10730649" y="5532435"/>
            <a:ext cx="51444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</a:rPr>
              <a:t>3mm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1BBD4778-E121-40CB-8516-248D184567E2}"/>
              </a:ext>
            </a:extLst>
          </p:cNvPr>
          <p:cNvSpPr/>
          <p:nvPr/>
        </p:nvSpPr>
        <p:spPr>
          <a:xfrm>
            <a:off x="11593773" y="6610295"/>
            <a:ext cx="59822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25-34</a:t>
            </a:r>
            <a:endParaRPr lang="zh-CN" altLang="en-US" sz="1050" i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0C69EAA4-0DA5-41CA-A463-117EDC2BFBBB}"/>
              </a:ext>
            </a:extLst>
          </p:cNvPr>
          <p:cNvSpPr/>
          <p:nvPr/>
        </p:nvSpPr>
        <p:spPr>
          <a:xfrm>
            <a:off x="0" y="6575811"/>
            <a:ext cx="562554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R. Zhang, the 9th </a:t>
            </a:r>
            <a:r>
              <a:rPr lang="en-US" altLang="zh-CN" sz="12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SuperKEKB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 Long-term Operation Plan Meeting, 2021.10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209072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0000"/>
            <a:lum bright="70000" contrast="-7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>
            <a:extLst>
              <a:ext uri="{FF2B5EF4-FFF2-40B4-BE49-F238E27FC236}">
                <a16:creationId xmlns:a16="http://schemas.microsoft.com/office/drawing/2014/main" id="{8B03C36B-91C4-4E90-99C9-CAD7EA4A4906}"/>
              </a:ext>
            </a:extLst>
          </p:cNvPr>
          <p:cNvSpPr txBox="1"/>
          <p:nvPr/>
        </p:nvSpPr>
        <p:spPr>
          <a:xfrm>
            <a:off x="3553077" y="200248"/>
            <a:ext cx="5085843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02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-100" normalizeH="0" baseline="0" noProof="0" dirty="0">
                <a:ln w="3175"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Arial Unicode MS" panose="020B0604020202020204"/>
                <a:cs typeface="Segoe UI" pitchFamily="34" charset="0"/>
              </a:rPr>
              <a:t>Laser System for RF Gun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703E1373-18BB-4A1C-8380-DCA7FDCDF4F2}"/>
              </a:ext>
            </a:extLst>
          </p:cNvPr>
          <p:cNvSpPr/>
          <p:nvPr/>
        </p:nvSpPr>
        <p:spPr>
          <a:xfrm flipV="1">
            <a:off x="3371754" y="1075950"/>
            <a:ext cx="5448490" cy="45719"/>
          </a:xfrm>
          <a:prstGeom prst="rect">
            <a:avLst/>
          </a:prstGeom>
          <a:solidFill>
            <a:srgbClr val="1468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Arial Unicode MS" panose="020B0604020202020204"/>
              <a:cs typeface="+mn-cs"/>
            </a:endParaRP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id="{55CD21E3-3900-4F11-A1AA-0AB073A674B6}"/>
              </a:ext>
            </a:extLst>
          </p:cNvPr>
          <p:cNvSpPr/>
          <p:nvPr/>
        </p:nvSpPr>
        <p:spPr>
          <a:xfrm>
            <a:off x="3276599" y="766484"/>
            <a:ext cx="563880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Arial Unicode MS" panose="020B0604020202020204"/>
                <a:cs typeface="+mn-ea"/>
              </a:rPr>
              <a:t>Spatial Reshaping for Lower Emittance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DDF6899E-9DBA-4466-8A90-4E3F2AE67B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7216" y="4252977"/>
            <a:ext cx="2117938" cy="1427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472C6F08-4823-47ED-B2F8-C147BF34C049}"/>
              </a:ext>
            </a:extLst>
          </p:cNvPr>
          <p:cNvSpPr/>
          <p:nvPr/>
        </p:nvSpPr>
        <p:spPr>
          <a:xfrm>
            <a:off x="733288" y="1102375"/>
            <a:ext cx="10712623" cy="1410510"/>
          </a:xfrm>
          <a:prstGeom prst="rect">
            <a:avLst/>
          </a:prstGeom>
        </p:spPr>
        <p:txBody>
          <a:bodyPr wrap="square" tIns="3600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rgbClr val="1468C5"/>
                </a:solidFill>
                <a:latin typeface="+mj-lt"/>
                <a:ea typeface="华文细黑" panose="02010600040101010101" pitchFamily="2" charset="-122"/>
                <a:cs typeface="+mn-ea"/>
              </a:rPr>
              <a:t>Application of DOE in the 1st laser line since 2020c and in the 2nd laser line since 2021c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rgbClr val="1468C5"/>
                </a:solidFill>
                <a:latin typeface="+mj-lt"/>
                <a:ea typeface="华文细黑" panose="02010600040101010101" pitchFamily="2" charset="-122"/>
                <a:cs typeface="+mn-ea"/>
              </a:rPr>
              <a:t>Elliptical flat-top spatial distribution on the photocathode surface (LA: 6 mm, SA: 3 mm) for generating low-emittance electrons and preventing RF gun discharge</a:t>
            </a:r>
          </a:p>
        </p:txBody>
      </p:sp>
      <p:pic>
        <p:nvPicPr>
          <p:cNvPr id="8" name="図 9">
            <a:extLst>
              <a:ext uri="{FF2B5EF4-FFF2-40B4-BE49-F238E27FC236}">
                <a16:creationId xmlns:a16="http://schemas.microsoft.com/office/drawing/2014/main" id="{EA38E0F5-337B-420D-9853-82A23D578B0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58" y="3149852"/>
            <a:ext cx="4035170" cy="3026378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9FD0D44F-DAF9-44C1-9335-002F8119FC1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1950" y="4245029"/>
            <a:ext cx="2117937" cy="1448685"/>
          </a:xfrm>
          <a:prstGeom prst="rect">
            <a:avLst/>
          </a:prstGeom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EF62D052-16E3-444B-BC72-56E4126C95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1950" y="5208865"/>
            <a:ext cx="2117937" cy="1437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2" name="3D 模型 11">
                <a:extLst>
                  <a:ext uri="{FF2B5EF4-FFF2-40B4-BE49-F238E27FC236}">
                    <a16:creationId xmlns:a16="http://schemas.microsoft.com/office/drawing/2014/main" id="{00E5D3FB-5C4E-4F65-B4F5-8CE9877F20FD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750385738"/>
                  </p:ext>
                </p:extLst>
              </p:nvPr>
            </p:nvGraphicFramePr>
            <p:xfrm rot="16200000">
              <a:off x="4618514" y="2529052"/>
              <a:ext cx="1804805" cy="1326397"/>
            </p:xfrm>
            <a:graphic>
              <a:graphicData uri="http://schemas.microsoft.com/office/drawing/2017/model3d">
                <am3d:model3d r:embed="rId9">
                  <am3d:spPr>
                    <a:xfrm rot="16200000">
                      <a:off x="0" y="0"/>
                      <a:ext cx="1804805" cy="1326397"/>
                    </a:xfrm>
                    <a:prstGeom prst="rect">
                      <a:avLst/>
                    </a:prstGeom>
                  </am3d:spPr>
                  <am3d:camera>
                    <am3d:pos x="0" y="0" z="72416596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5018" d="1000000"/>
                    <am3d:preTrans dx="-11879716" dy="-6805978" dz="6209871"/>
                    <am3d:scale>
                      <am3d:sx n="1000000" d="1000000"/>
                      <am3d:sy n="1000000" d="1000000"/>
                      <am3d:sz n="1000000" d="1000000"/>
                    </am3d:scale>
                    <am3d:rot ax="-1911314" ay="-78814" az="48999"/>
                    <am3d:postTrans dx="0" dy="0" dz="0"/>
                  </am3d:trans>
                  <am3d:raster rName="Office3DRenderer" rVer="16.0.8326">
                    <am3d:blip r:embed="rId10"/>
                  </am3d:raster>
                  <am3d:objViewport viewportSz="2668396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2" name="3D 模型 11">
                <a:extLst>
                  <a:ext uri="{FF2B5EF4-FFF2-40B4-BE49-F238E27FC236}">
                    <a16:creationId xmlns:a16="http://schemas.microsoft.com/office/drawing/2014/main" id="{00E5D3FB-5C4E-4F65-B4F5-8CE9877F20FD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 rot="16200000">
                <a:off x="4618514" y="2529052"/>
                <a:ext cx="1804805" cy="132639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5" name="3D 模型 14">
                <a:extLst>
                  <a:ext uri="{FF2B5EF4-FFF2-40B4-BE49-F238E27FC236}">
                    <a16:creationId xmlns:a16="http://schemas.microsoft.com/office/drawing/2014/main" id="{4CCA1BF5-1C55-4F7B-A908-B17018A615D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72071347"/>
                  </p:ext>
                </p:extLst>
              </p:nvPr>
            </p:nvGraphicFramePr>
            <p:xfrm>
              <a:off x="10134022" y="2024311"/>
              <a:ext cx="1311889" cy="2160901"/>
            </p:xfrm>
            <a:graphic>
              <a:graphicData uri="http://schemas.microsoft.com/office/drawing/2017/model3d">
                <am3d:model3d r:embed="rId11">
                  <am3d:spPr>
                    <a:xfrm>
                      <a:off x="0" y="0"/>
                      <a:ext cx="1311889" cy="2160901"/>
                    </a:xfrm>
                    <a:prstGeom prst="rect">
                      <a:avLst/>
                    </a:prstGeom>
                  </am3d:spPr>
                  <am3d:camera>
                    <am3d:pos x="0" y="0" z="60922802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4608" d="1000000"/>
                    <am3d:preTrans dx="0" dy="0" dz="-18000000"/>
                    <am3d:scale>
                      <am3d:sx n="1000000" d="1000000"/>
                      <am3d:sy n="1000000" d="1000000"/>
                      <am3d:sz n="1000000" d="1000000"/>
                    </am3d:scale>
                    <am3d:rot ax="-4970805" ay="6081" az="-48429"/>
                    <am3d:postTrans dx="0" dy="0" dz="0"/>
                  </am3d:trans>
                  <am3d:raster rName="Office3DRenderer" rVer="16.0.8326">
                    <am3d:blip r:embed="rId12"/>
                  </am3d:raster>
                  <am3d:objViewport viewportSz="2494757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5" name="3D 模型 14">
                <a:extLst>
                  <a:ext uri="{FF2B5EF4-FFF2-40B4-BE49-F238E27FC236}">
                    <a16:creationId xmlns:a16="http://schemas.microsoft.com/office/drawing/2014/main" id="{4CCA1BF5-1C55-4F7B-A908-B17018A615D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0134022" y="2024311"/>
                <a:ext cx="1311889" cy="2160901"/>
              </a:xfrm>
              <a:prstGeom prst="rect">
                <a:avLst/>
              </a:prstGeom>
            </p:spPr>
          </p:pic>
        </mc:Fallback>
      </mc:AlternateContent>
      <p:pic>
        <p:nvPicPr>
          <p:cNvPr id="18" name="图片 17">
            <a:extLst>
              <a:ext uri="{FF2B5EF4-FFF2-40B4-BE49-F238E27FC236}">
                <a16:creationId xmlns:a16="http://schemas.microsoft.com/office/drawing/2014/main" id="{E815CFB4-D8E7-44BF-B7AF-069B8D725A9D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39773" y="3396173"/>
            <a:ext cx="3717557" cy="2788168"/>
          </a:xfrm>
          <a:prstGeom prst="rect">
            <a:avLst/>
          </a:prstGeom>
        </p:spPr>
      </p:pic>
      <p:pic>
        <p:nvPicPr>
          <p:cNvPr id="19" name="Picture 4">
            <a:extLst>
              <a:ext uri="{FF2B5EF4-FFF2-40B4-BE49-F238E27FC236}">
                <a16:creationId xmlns:a16="http://schemas.microsoft.com/office/drawing/2014/main" id="{B9E20CDA-C75C-4B53-AA55-86A5B82025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3083" y="5205445"/>
            <a:ext cx="2117937" cy="1437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id="{B93178FA-3735-402D-A0CF-2AAFE229D8E1}"/>
              </a:ext>
            </a:extLst>
          </p:cNvPr>
          <p:cNvSpPr txBox="1"/>
          <p:nvPr/>
        </p:nvSpPr>
        <p:spPr>
          <a:xfrm>
            <a:off x="9880836" y="5146553"/>
            <a:ext cx="175893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1468C5"/>
                </a:solidFill>
                <a:cs typeface="+mn-ea"/>
              </a:rPr>
              <a:t>2</a:t>
            </a:r>
            <a:r>
              <a:rPr lang="en-US" altLang="zh-CN" sz="1200" baseline="30000" dirty="0">
                <a:solidFill>
                  <a:srgbClr val="1468C5"/>
                </a:solidFill>
                <a:cs typeface="+mn-ea"/>
              </a:rPr>
              <a:t>nd</a:t>
            </a:r>
            <a:r>
              <a:rPr lang="en-US" altLang="zh-CN" sz="1200" dirty="0">
                <a:solidFill>
                  <a:srgbClr val="1468C5"/>
                </a:solidFill>
                <a:cs typeface="+mn-ea"/>
              </a:rPr>
              <a:t> laser after DOE</a:t>
            </a:r>
            <a:endParaRPr lang="zh-CN" altLang="en-US" sz="1200" dirty="0">
              <a:solidFill>
                <a:srgbClr val="1468C5"/>
              </a:solidFill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DDECD249-652C-41F2-9D29-0CFF7E3835EC}"/>
              </a:ext>
            </a:extLst>
          </p:cNvPr>
          <p:cNvSpPr txBox="1"/>
          <p:nvPr/>
        </p:nvSpPr>
        <p:spPr>
          <a:xfrm>
            <a:off x="4820953" y="5129257"/>
            <a:ext cx="175893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1468C5"/>
                </a:solidFill>
                <a:cs typeface="+mn-ea"/>
              </a:rPr>
              <a:t>1</a:t>
            </a:r>
            <a:r>
              <a:rPr lang="en-US" altLang="zh-CN" sz="1200" baseline="30000" dirty="0">
                <a:solidFill>
                  <a:srgbClr val="1468C5"/>
                </a:solidFill>
                <a:cs typeface="+mn-ea"/>
              </a:rPr>
              <a:t>st</a:t>
            </a:r>
            <a:r>
              <a:rPr lang="en-US" altLang="zh-CN" sz="1200" dirty="0">
                <a:solidFill>
                  <a:srgbClr val="1468C5"/>
                </a:solidFill>
                <a:cs typeface="+mn-ea"/>
              </a:rPr>
              <a:t> laser after DOE</a:t>
            </a:r>
            <a:endParaRPr lang="zh-CN" altLang="en-US" sz="1200" dirty="0">
              <a:solidFill>
                <a:srgbClr val="1468C5"/>
              </a:solidFill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E318D970-D921-451F-9149-E256F45DC317}"/>
              </a:ext>
            </a:extLst>
          </p:cNvPr>
          <p:cNvSpPr txBox="1"/>
          <p:nvPr/>
        </p:nvSpPr>
        <p:spPr>
          <a:xfrm>
            <a:off x="4706624" y="4170591"/>
            <a:ext cx="175893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1468C5"/>
                </a:solidFill>
                <a:cs typeface="+mn-ea"/>
              </a:rPr>
              <a:t>1</a:t>
            </a:r>
            <a:r>
              <a:rPr lang="en-US" altLang="zh-CN" sz="1200" baseline="30000" dirty="0">
                <a:solidFill>
                  <a:srgbClr val="1468C5"/>
                </a:solidFill>
                <a:cs typeface="+mn-ea"/>
              </a:rPr>
              <a:t>st</a:t>
            </a:r>
            <a:r>
              <a:rPr lang="en-US" altLang="zh-CN" sz="1200" dirty="0">
                <a:solidFill>
                  <a:srgbClr val="1468C5"/>
                </a:solidFill>
                <a:cs typeface="+mn-ea"/>
              </a:rPr>
              <a:t> laser before DOE</a:t>
            </a:r>
            <a:endParaRPr lang="zh-CN" altLang="en-US" sz="1200" dirty="0">
              <a:solidFill>
                <a:srgbClr val="1468C5"/>
              </a:solidFill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EDFBFE73-D1D4-4880-9EFF-4311E3A74599}"/>
              </a:ext>
            </a:extLst>
          </p:cNvPr>
          <p:cNvSpPr txBox="1"/>
          <p:nvPr/>
        </p:nvSpPr>
        <p:spPr>
          <a:xfrm>
            <a:off x="9807926" y="4185212"/>
            <a:ext cx="175893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1468C5"/>
                </a:solidFill>
                <a:cs typeface="+mn-ea"/>
              </a:rPr>
              <a:t>2</a:t>
            </a:r>
            <a:r>
              <a:rPr lang="en-US" altLang="zh-CN" sz="1200" baseline="30000" dirty="0">
                <a:solidFill>
                  <a:srgbClr val="1468C5"/>
                </a:solidFill>
                <a:cs typeface="+mn-ea"/>
              </a:rPr>
              <a:t>nd</a:t>
            </a:r>
            <a:r>
              <a:rPr lang="en-US" altLang="zh-CN" sz="1200" dirty="0">
                <a:solidFill>
                  <a:srgbClr val="1468C5"/>
                </a:solidFill>
                <a:cs typeface="+mn-ea"/>
              </a:rPr>
              <a:t> laser before DOE</a:t>
            </a:r>
            <a:endParaRPr lang="zh-CN" altLang="en-US" sz="1200" dirty="0">
              <a:solidFill>
                <a:srgbClr val="1468C5"/>
              </a:solidFill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B82DF67E-967D-431F-A69E-9767E830705F}"/>
              </a:ext>
            </a:extLst>
          </p:cNvPr>
          <p:cNvSpPr/>
          <p:nvPr/>
        </p:nvSpPr>
        <p:spPr>
          <a:xfrm>
            <a:off x="11639770" y="6610295"/>
            <a:ext cx="55223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26-34</a:t>
            </a:r>
            <a:endParaRPr lang="zh-CN" altLang="en-US" sz="1050" i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F4FF575E-AFAA-4146-8613-D9AE667A4550}"/>
              </a:ext>
            </a:extLst>
          </p:cNvPr>
          <p:cNvSpPr/>
          <p:nvPr/>
        </p:nvSpPr>
        <p:spPr>
          <a:xfrm>
            <a:off x="184843" y="6211669"/>
            <a:ext cx="41466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R. Zhang, the 9th SuperKEKB Long-term Operation Plan Meeting, 2021.10</a:t>
            </a:r>
          </a:p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R. Zhang, IPAC2022 Bangkok, 2022.06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32893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mph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59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3d.object.rotation.x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37" presetClass="emph" presetSubtype="128" repeatCount="indefinite" accel="10000" decel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3d.view.rotation.y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0000"/>
            <a:lum bright="70000" contrast="-7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12">
            <a:extLst>
              <a:ext uri="{FF2B5EF4-FFF2-40B4-BE49-F238E27FC236}">
                <a16:creationId xmlns:a16="http://schemas.microsoft.com/office/drawing/2014/main" id="{7511A92F-D824-4DA2-9432-ADDC8EE2B2D9}"/>
              </a:ext>
            </a:extLst>
          </p:cNvPr>
          <p:cNvSpPr/>
          <p:nvPr/>
        </p:nvSpPr>
        <p:spPr>
          <a:xfrm>
            <a:off x="0" y="-120747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  <a:alpha val="50000"/>
            </a:schemeClr>
          </a:solidFill>
          <a:ln w="9525" cap="flat" cmpd="sng" algn="ctr">
            <a:solidFill>
              <a:sysClr val="window" lastClr="FFFFFF">
                <a:lumMod val="50000"/>
                <a:alpha val="1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Arial Unicode MS" panose="020B0604020202020204"/>
              <a:cs typeface="+mn-cs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703E1373-18BB-4A1C-8380-DCA7FDCDF4F2}"/>
              </a:ext>
            </a:extLst>
          </p:cNvPr>
          <p:cNvSpPr/>
          <p:nvPr/>
        </p:nvSpPr>
        <p:spPr>
          <a:xfrm>
            <a:off x="1974528" y="1117785"/>
            <a:ext cx="8242940" cy="45719"/>
          </a:xfrm>
          <a:prstGeom prst="rect">
            <a:avLst/>
          </a:prstGeom>
          <a:solidFill>
            <a:srgbClr val="1468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Arial Unicode MS" panose="020B0604020202020204"/>
              <a:cs typeface="+mn-cs"/>
            </a:endParaRP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id="{55CD21E3-3900-4F11-A1AA-0AB073A674B6}"/>
              </a:ext>
            </a:extLst>
          </p:cNvPr>
          <p:cNvSpPr/>
          <p:nvPr/>
        </p:nvSpPr>
        <p:spPr>
          <a:xfrm>
            <a:off x="3276599" y="766484"/>
            <a:ext cx="563880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Arial Unicode MS" panose="020B0604020202020204"/>
                <a:cs typeface="+mn-ea"/>
              </a:rPr>
              <a:t>Laser Pointing Stability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571F56FE-6C69-4F61-9AD4-F65A5EF9E5A1}"/>
              </a:ext>
            </a:extLst>
          </p:cNvPr>
          <p:cNvSpPr/>
          <p:nvPr/>
        </p:nvSpPr>
        <p:spPr>
          <a:xfrm>
            <a:off x="11639770" y="6610295"/>
            <a:ext cx="55223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宋体"/>
                <a:cs typeface="+mn-ea"/>
              </a:rPr>
              <a:t>27-34</a:t>
            </a:r>
            <a:endParaRPr kumimoji="1" lang="zh-CN" altLang="en-US" sz="1050" b="0" i="1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宋体"/>
              <a:cs typeface="+mn-ea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5CDCD839-E386-4306-A7FB-951688350C3B}"/>
              </a:ext>
            </a:extLst>
          </p:cNvPr>
          <p:cNvSpPr/>
          <p:nvPr/>
        </p:nvSpPr>
        <p:spPr>
          <a:xfrm>
            <a:off x="-40258" y="6610167"/>
            <a:ext cx="576750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宋体"/>
                <a:cs typeface="+mn-ea"/>
              </a:rPr>
              <a:t>R. Zhang, </a:t>
            </a:r>
            <a:r>
              <a:rPr kumimoji="1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宋体"/>
                <a:cs typeface="+mn-ea"/>
              </a:rPr>
              <a:t>N. </a:t>
            </a:r>
            <a:r>
              <a:rPr kumimoji="1" lang="en-US" altLang="ja-JP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宋体"/>
                <a:cs typeface="+mn-ea"/>
              </a:rPr>
              <a:t>Toyotomi</a:t>
            </a:r>
            <a:r>
              <a:rPr kumimoji="1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宋体"/>
                <a:cs typeface="+mn-ea"/>
              </a:rPr>
              <a:t> (Mitsubishi SC),</a:t>
            </a:r>
            <a:r>
              <a:rPr kumimoji="1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宋体"/>
                <a:cs typeface="+mn-ea"/>
              </a:rPr>
              <a:t> the 120th B Factory Project Committee, 2021.</a:t>
            </a:r>
            <a:r>
              <a:rPr kumimoji="1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宋体"/>
                <a:cs typeface="+mn-ea"/>
              </a:rPr>
              <a:t>10</a:t>
            </a:r>
            <a:endParaRPr kumimoji="1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宋体"/>
              <a:cs typeface="+mn-ea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37444F7-BBD1-144D-68FC-AB788C99FEE0}"/>
              </a:ext>
            </a:extLst>
          </p:cNvPr>
          <p:cNvSpPr txBox="1"/>
          <p:nvPr/>
        </p:nvSpPr>
        <p:spPr>
          <a:xfrm>
            <a:off x="1974529" y="159472"/>
            <a:ext cx="8242939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02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-100" normalizeH="0" baseline="0" noProof="0" dirty="0">
                <a:ln w="3175"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Arial Unicode MS" panose="020B0604020202020204"/>
                <a:cs typeface="Segoe UI" pitchFamily="34" charset="0"/>
              </a:rPr>
              <a:t>2021c Operation Status &amp; Achievements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0DB450A2-BD1D-1864-2AF2-F86870E2A1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532" y="1364783"/>
            <a:ext cx="10328932" cy="5171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76123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0000"/>
            <a:lum bright="70000" contrast="-7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12">
            <a:extLst>
              <a:ext uri="{FF2B5EF4-FFF2-40B4-BE49-F238E27FC236}">
                <a16:creationId xmlns:a16="http://schemas.microsoft.com/office/drawing/2014/main" id="{7511A92F-D824-4DA2-9432-ADDC8EE2B2D9}"/>
              </a:ext>
            </a:extLst>
          </p:cNvPr>
          <p:cNvSpPr/>
          <p:nvPr/>
        </p:nvSpPr>
        <p:spPr>
          <a:xfrm>
            <a:off x="0" y="-120747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  <a:alpha val="50000"/>
            </a:schemeClr>
          </a:solidFill>
          <a:ln w="9525" cap="flat" cmpd="sng" algn="ctr">
            <a:solidFill>
              <a:sysClr val="window" lastClr="FFFFFF">
                <a:lumMod val="50000"/>
                <a:alpha val="1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Arial Unicode MS" panose="020B0604020202020204"/>
              <a:cs typeface="+mn-cs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703E1373-18BB-4A1C-8380-DCA7FDCDF4F2}"/>
              </a:ext>
            </a:extLst>
          </p:cNvPr>
          <p:cNvSpPr/>
          <p:nvPr/>
        </p:nvSpPr>
        <p:spPr>
          <a:xfrm>
            <a:off x="1974528" y="1117785"/>
            <a:ext cx="8242940" cy="45719"/>
          </a:xfrm>
          <a:prstGeom prst="rect">
            <a:avLst/>
          </a:prstGeom>
          <a:solidFill>
            <a:srgbClr val="1468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Arial Unicode MS" panose="020B0604020202020204"/>
              <a:cs typeface="+mn-cs"/>
            </a:endParaRP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id="{55CD21E3-3900-4F11-A1AA-0AB073A674B6}"/>
              </a:ext>
            </a:extLst>
          </p:cNvPr>
          <p:cNvSpPr/>
          <p:nvPr/>
        </p:nvSpPr>
        <p:spPr>
          <a:xfrm>
            <a:off x="3276599" y="766484"/>
            <a:ext cx="563880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Arial Unicode MS" panose="020B0604020202020204"/>
                <a:cs typeface="+mn-ea"/>
              </a:rPr>
              <a:t>Laser Pointing Stability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571F56FE-6C69-4F61-9AD4-F65A5EF9E5A1}"/>
              </a:ext>
            </a:extLst>
          </p:cNvPr>
          <p:cNvSpPr/>
          <p:nvPr/>
        </p:nvSpPr>
        <p:spPr>
          <a:xfrm>
            <a:off x="11639770" y="6610295"/>
            <a:ext cx="55223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宋体"/>
                <a:cs typeface="+mn-ea"/>
              </a:rPr>
              <a:t>28-34</a:t>
            </a:r>
            <a:endParaRPr kumimoji="1" lang="zh-CN" altLang="en-US" sz="1050" b="0" i="1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宋体"/>
              <a:cs typeface="+mn-ea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5CDCD839-E386-4306-A7FB-951688350C3B}"/>
              </a:ext>
            </a:extLst>
          </p:cNvPr>
          <p:cNvSpPr/>
          <p:nvPr/>
        </p:nvSpPr>
        <p:spPr>
          <a:xfrm>
            <a:off x="-40258" y="6610167"/>
            <a:ext cx="576750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宋体"/>
                <a:cs typeface="+mn-ea"/>
              </a:rPr>
              <a:t>R. Zhang, </a:t>
            </a:r>
            <a:r>
              <a:rPr kumimoji="1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宋体"/>
                <a:cs typeface="+mn-ea"/>
              </a:rPr>
              <a:t>N. </a:t>
            </a:r>
            <a:r>
              <a:rPr kumimoji="1" lang="en-US" altLang="ja-JP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宋体"/>
                <a:cs typeface="+mn-ea"/>
              </a:rPr>
              <a:t>Toyotomi</a:t>
            </a:r>
            <a:r>
              <a:rPr kumimoji="1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宋体"/>
                <a:cs typeface="+mn-ea"/>
              </a:rPr>
              <a:t> (Mitsubishi SC),</a:t>
            </a:r>
            <a:r>
              <a:rPr kumimoji="1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宋体"/>
                <a:cs typeface="+mn-ea"/>
              </a:rPr>
              <a:t> the 120th B Factory Project Committee, 2021.</a:t>
            </a:r>
            <a:r>
              <a:rPr kumimoji="1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宋体"/>
                <a:cs typeface="+mn-ea"/>
              </a:rPr>
              <a:t>10</a:t>
            </a:r>
            <a:endParaRPr kumimoji="1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宋体"/>
              <a:cs typeface="+mn-ea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37444F7-BBD1-144D-68FC-AB788C99FEE0}"/>
              </a:ext>
            </a:extLst>
          </p:cNvPr>
          <p:cNvSpPr txBox="1"/>
          <p:nvPr/>
        </p:nvSpPr>
        <p:spPr>
          <a:xfrm>
            <a:off x="1974529" y="159472"/>
            <a:ext cx="8242939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02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-100" normalizeH="0" baseline="0" noProof="0" dirty="0">
                <a:ln w="3175"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Arial Unicode MS" panose="020B0604020202020204"/>
                <a:cs typeface="Segoe UI" pitchFamily="34" charset="0"/>
              </a:rPr>
              <a:t>2021c Operation Status &amp; Achievements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0DB450A2-BD1D-1864-2AF2-F86870E2A1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0737"/>
            <a:ext cx="10328932" cy="5171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56303C51-7422-CBCB-D4ED-A18D8533A35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572" y="1410865"/>
            <a:ext cx="9119801" cy="5171062"/>
          </a:xfrm>
          <a:prstGeom prst="rect">
            <a:avLst/>
          </a:prstGeom>
        </p:spPr>
      </p:pic>
      <p:sp>
        <p:nvSpPr>
          <p:cNvPr id="8" name="文本框 26">
            <a:extLst>
              <a:ext uri="{FF2B5EF4-FFF2-40B4-BE49-F238E27FC236}">
                <a16:creationId xmlns:a16="http://schemas.microsoft.com/office/drawing/2014/main" id="{CB32FDDD-F705-DAA1-24F3-A751EC4C1900}"/>
              </a:ext>
            </a:extLst>
          </p:cNvPr>
          <p:cNvSpPr txBox="1"/>
          <p:nvPr/>
        </p:nvSpPr>
        <p:spPr>
          <a:xfrm>
            <a:off x="330324" y="1454634"/>
            <a:ext cx="26822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FFFFFF"/>
                </a:solidFill>
                <a:latin typeface="+mj-lt"/>
                <a:ea typeface="华文细黑" panose="02010600040101010101" pitchFamily="2" charset="-122"/>
                <a:cs typeface="+mn-ea"/>
              </a:rPr>
              <a:t>A1 Ground Laser Hut</a:t>
            </a:r>
            <a:endParaRPr lang="zh-CN" altLang="en-US" b="1" dirty="0">
              <a:solidFill>
                <a:srgbClr val="FFFFFF"/>
              </a:solidFill>
            </a:endParaRPr>
          </a:p>
        </p:txBody>
      </p:sp>
      <p:sp>
        <p:nvSpPr>
          <p:cNvPr id="9" name="文本框 26">
            <a:extLst>
              <a:ext uri="{FF2B5EF4-FFF2-40B4-BE49-F238E27FC236}">
                <a16:creationId xmlns:a16="http://schemas.microsoft.com/office/drawing/2014/main" id="{88091441-7E48-A154-BB6C-37537ADA98C9}"/>
              </a:ext>
            </a:extLst>
          </p:cNvPr>
          <p:cNvSpPr txBox="1"/>
          <p:nvPr/>
        </p:nvSpPr>
        <p:spPr>
          <a:xfrm>
            <a:off x="6857338" y="1410737"/>
            <a:ext cx="26822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FFFFFF"/>
                </a:solidFill>
                <a:latin typeface="+mj-lt"/>
                <a:ea typeface="华文细黑" panose="02010600040101010101" pitchFamily="2" charset="-122"/>
                <a:cs typeface="+mn-ea"/>
              </a:rPr>
              <a:t>Tunnel Optics Table</a:t>
            </a:r>
            <a:endParaRPr lang="zh-CN" altLang="en-US" b="1" dirty="0">
              <a:solidFill>
                <a:srgbClr val="FFFFFF"/>
              </a:solidFill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FDC41280-EE23-57B3-F74C-5B0468B43CCB}"/>
              </a:ext>
            </a:extLst>
          </p:cNvPr>
          <p:cNvSpPr txBox="1"/>
          <p:nvPr/>
        </p:nvSpPr>
        <p:spPr>
          <a:xfrm>
            <a:off x="7324595" y="3740816"/>
            <a:ext cx="174772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  <a:cs typeface="+mn-ea"/>
              </a:rPr>
              <a:t>Position sensor</a:t>
            </a:r>
            <a:endParaRPr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011BB3B5-4526-8550-8E16-E56B46207030}"/>
              </a:ext>
            </a:extLst>
          </p:cNvPr>
          <p:cNvSpPr txBox="1"/>
          <p:nvPr/>
        </p:nvSpPr>
        <p:spPr>
          <a:xfrm>
            <a:off x="501493" y="3170349"/>
            <a:ext cx="21206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  <a:cs typeface="+mn-ea"/>
              </a:rPr>
              <a:t>Piezo mirror mount</a:t>
            </a:r>
            <a:endParaRPr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6738FF19-369E-C3B3-B999-D3D70C16C51F}"/>
              </a:ext>
            </a:extLst>
          </p:cNvPr>
          <p:cNvSpPr txBox="1"/>
          <p:nvPr/>
        </p:nvSpPr>
        <p:spPr>
          <a:xfrm>
            <a:off x="9112579" y="3508903"/>
            <a:ext cx="174772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  <a:cs typeface="+mn-ea"/>
              </a:rPr>
              <a:t>Position sensor</a:t>
            </a:r>
            <a:endParaRPr lang="ja-JP" altLang="en-US" sz="1600" dirty="0">
              <a:solidFill>
                <a:schemeClr val="bg1"/>
              </a:solidFill>
            </a:endParaRPr>
          </a:p>
        </p:txBody>
      </p:sp>
      <p:cxnSp>
        <p:nvCxnSpPr>
          <p:cNvPr id="28" name="直線コネクタ 92">
            <a:extLst>
              <a:ext uri="{FF2B5EF4-FFF2-40B4-BE49-F238E27FC236}">
                <a16:creationId xmlns:a16="http://schemas.microsoft.com/office/drawing/2014/main" id="{2F1E4DDB-656C-F310-07D8-8372734FDBAD}"/>
              </a:ext>
            </a:extLst>
          </p:cNvPr>
          <p:cNvCxnSpPr>
            <a:cxnSpLocks/>
          </p:cNvCxnSpPr>
          <p:nvPr/>
        </p:nvCxnSpPr>
        <p:spPr>
          <a:xfrm>
            <a:off x="1561809" y="3508903"/>
            <a:ext cx="178695" cy="837810"/>
          </a:xfrm>
          <a:prstGeom prst="line">
            <a:avLst/>
          </a:prstGeom>
          <a:ln w="28575">
            <a:solidFill>
              <a:srgbClr val="FFFFFF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92">
            <a:extLst>
              <a:ext uri="{FF2B5EF4-FFF2-40B4-BE49-F238E27FC236}">
                <a16:creationId xmlns:a16="http://schemas.microsoft.com/office/drawing/2014/main" id="{E330BDE4-CBAC-B8EC-3231-7759E79F3B08}"/>
              </a:ext>
            </a:extLst>
          </p:cNvPr>
          <p:cNvCxnSpPr>
            <a:cxnSpLocks/>
          </p:cNvCxnSpPr>
          <p:nvPr/>
        </p:nvCxnSpPr>
        <p:spPr>
          <a:xfrm flipV="1">
            <a:off x="1561809" y="3491188"/>
            <a:ext cx="1333791" cy="17715"/>
          </a:xfrm>
          <a:prstGeom prst="line">
            <a:avLst/>
          </a:prstGeom>
          <a:ln w="28575">
            <a:solidFill>
              <a:srgbClr val="FFFFFF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51306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0000"/>
            <a:lum bright="70000" contrast="-7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12">
            <a:extLst>
              <a:ext uri="{FF2B5EF4-FFF2-40B4-BE49-F238E27FC236}">
                <a16:creationId xmlns:a16="http://schemas.microsoft.com/office/drawing/2014/main" id="{7511A92F-D824-4DA2-9432-ADDC8EE2B2D9}"/>
              </a:ext>
            </a:extLst>
          </p:cNvPr>
          <p:cNvSpPr/>
          <p:nvPr/>
        </p:nvSpPr>
        <p:spPr>
          <a:xfrm>
            <a:off x="0" y="-120747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  <a:alpha val="50000"/>
            </a:schemeClr>
          </a:solidFill>
          <a:ln w="9525" cap="flat" cmpd="sng" algn="ctr">
            <a:solidFill>
              <a:sysClr val="window" lastClr="FFFFFF">
                <a:lumMod val="50000"/>
                <a:alpha val="1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Arial Unicode MS" panose="020B0604020202020204"/>
              <a:cs typeface="+mn-cs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703E1373-18BB-4A1C-8380-DCA7FDCDF4F2}"/>
              </a:ext>
            </a:extLst>
          </p:cNvPr>
          <p:cNvSpPr/>
          <p:nvPr/>
        </p:nvSpPr>
        <p:spPr>
          <a:xfrm>
            <a:off x="1974528" y="1117785"/>
            <a:ext cx="8242940" cy="45719"/>
          </a:xfrm>
          <a:prstGeom prst="rect">
            <a:avLst/>
          </a:prstGeom>
          <a:solidFill>
            <a:srgbClr val="1468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Arial Unicode MS" panose="020B0604020202020204"/>
              <a:cs typeface="+mn-cs"/>
            </a:endParaRP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id="{55CD21E3-3900-4F11-A1AA-0AB073A674B6}"/>
              </a:ext>
            </a:extLst>
          </p:cNvPr>
          <p:cNvSpPr/>
          <p:nvPr/>
        </p:nvSpPr>
        <p:spPr>
          <a:xfrm>
            <a:off x="3276599" y="766484"/>
            <a:ext cx="563880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Arial Unicode MS" panose="020B0604020202020204"/>
                <a:cs typeface="+mn-ea"/>
              </a:rPr>
              <a:t>Better Laser Pointing Stability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600AE92B-82CD-44E3-88F8-CF52C7569461}"/>
              </a:ext>
            </a:extLst>
          </p:cNvPr>
          <p:cNvGrpSpPr/>
          <p:nvPr/>
        </p:nvGrpSpPr>
        <p:grpSpPr>
          <a:xfrm>
            <a:off x="9805818" y="2443044"/>
            <a:ext cx="2010926" cy="3624279"/>
            <a:chOff x="11703406" y="2279132"/>
            <a:chExt cx="2010926" cy="3624279"/>
          </a:xfrm>
        </p:grpSpPr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577DC3F2-D38E-4DC4-BC75-67D6BF4C2737}"/>
                </a:ext>
              </a:extLst>
            </p:cNvPr>
            <p:cNvSpPr txBox="1"/>
            <p:nvPr/>
          </p:nvSpPr>
          <p:spPr>
            <a:xfrm>
              <a:off x="11705514" y="2279132"/>
              <a:ext cx="1897619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rgbClr val="3C6EAA"/>
                  </a:solidFill>
                  <a:latin typeface="+mj-lt"/>
                  <a:ea typeface="华文细黑" panose="02010600040101010101" pitchFamily="2" charset="-122"/>
                  <a:cs typeface="+mn-ea"/>
                </a:rPr>
                <a:t>Measured in 2019.06 </a:t>
              </a:r>
              <a:r>
                <a:rPr lang="en-US" altLang="zh-CN" sz="1400" b="1" dirty="0">
                  <a:solidFill>
                    <a:srgbClr val="404040"/>
                  </a:solidFill>
                  <a:latin typeface="+mj-lt"/>
                  <a:ea typeface="华文细黑" panose="02010600040101010101" pitchFamily="2" charset="-122"/>
                  <a:cs typeface="+mn-ea"/>
                </a:rPr>
                <a:t>without</a:t>
              </a:r>
              <a:r>
                <a:rPr lang="en-US" altLang="zh-CN" sz="1400" dirty="0">
                  <a:solidFill>
                    <a:srgbClr val="3C6EAA"/>
                  </a:solidFill>
                  <a:latin typeface="+mj-lt"/>
                  <a:ea typeface="华文细黑" panose="02010600040101010101" pitchFamily="2" charset="-122"/>
                  <a:cs typeface="+mn-ea"/>
                </a:rPr>
                <a:t> DOE &amp; laser position feedback </a:t>
              </a:r>
              <a:endParaRPr lang="zh-CN" altLang="en-US" sz="1400" dirty="0">
                <a:solidFill>
                  <a:srgbClr val="3C6EAA"/>
                </a:solidFill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71FD9544-3632-477D-A8B4-862AB9975BE5}"/>
                </a:ext>
              </a:extLst>
            </p:cNvPr>
            <p:cNvSpPr txBox="1"/>
            <p:nvPr/>
          </p:nvSpPr>
          <p:spPr>
            <a:xfrm>
              <a:off x="11703406" y="4677495"/>
              <a:ext cx="2010926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rgbClr val="3C6EAA"/>
                  </a:solidFill>
                  <a:latin typeface="+mj-lt"/>
                  <a:ea typeface="华文细黑" panose="02010600040101010101" pitchFamily="2" charset="-122"/>
                  <a:cs typeface="+mn-ea"/>
                </a:rPr>
                <a:t>Measured in 2021.06 </a:t>
              </a:r>
              <a:r>
                <a:rPr lang="en-US" altLang="zh-CN" sz="1400" b="1" dirty="0">
                  <a:solidFill>
                    <a:srgbClr val="404040"/>
                  </a:solidFill>
                  <a:latin typeface="+mj-lt"/>
                  <a:ea typeface="华文细黑" panose="02010600040101010101" pitchFamily="2" charset="-122"/>
                  <a:cs typeface="+mn-ea"/>
                </a:rPr>
                <a:t>with</a:t>
              </a:r>
              <a:r>
                <a:rPr lang="en-US" altLang="zh-CN" sz="1400" dirty="0">
                  <a:solidFill>
                    <a:srgbClr val="3C6EAA"/>
                  </a:solidFill>
                  <a:latin typeface="+mj-lt"/>
                  <a:ea typeface="华文细黑" panose="02010600040101010101" pitchFamily="2" charset="-122"/>
                  <a:cs typeface="+mn-ea"/>
                </a:rPr>
                <a:t> DOE &amp; laser position feedback </a:t>
              </a:r>
              <a:endParaRPr lang="zh-CN" altLang="en-US" sz="1400" dirty="0">
                <a:solidFill>
                  <a:srgbClr val="3C6EAA"/>
                </a:solidFill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7DE0EC38-0E6F-40E1-96D3-4F43E4D26E79}"/>
                </a:ext>
              </a:extLst>
            </p:cNvPr>
            <p:cNvSpPr txBox="1"/>
            <p:nvPr/>
          </p:nvSpPr>
          <p:spPr>
            <a:xfrm>
              <a:off x="11761853" y="3055540"/>
              <a:ext cx="184128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rgbClr val="3C6EAA"/>
                  </a:solidFill>
                  <a:latin typeface="+mj-lt"/>
                  <a:ea typeface="华文细黑" panose="02010600040101010101" pitchFamily="2" charset="-122"/>
                  <a:cs typeface="+mn-ea"/>
                </a:rPr>
                <a:t>H 2</a:t>
              </a:r>
              <a:r>
                <a:rPr lang="el-GR" altLang="zh-CN" sz="1200" dirty="0">
                  <a:solidFill>
                    <a:srgbClr val="3C6EAA"/>
                  </a:solidFill>
                  <a:latin typeface="+mj-lt"/>
                  <a:ea typeface="华文细黑" panose="02010600040101010101" pitchFamily="2" charset="-122"/>
                  <a:cs typeface="+mn-ea"/>
                </a:rPr>
                <a:t>σ</a:t>
              </a:r>
              <a:r>
                <a:rPr lang="en-US" altLang="zh-CN" sz="1200" dirty="0">
                  <a:solidFill>
                    <a:srgbClr val="3C6EAA"/>
                  </a:solidFill>
                  <a:latin typeface="+mj-lt"/>
                  <a:ea typeface="华文细黑" panose="02010600040101010101" pitchFamily="2" charset="-122"/>
                  <a:cs typeface="+mn-ea"/>
                </a:rPr>
                <a:t>: 48.04±0.51 </a:t>
              </a:r>
              <a:r>
                <a:rPr lang="en-US" altLang="ja-JP" sz="1200" dirty="0" err="1">
                  <a:solidFill>
                    <a:srgbClr val="3C6EAA"/>
                  </a:solidFill>
                  <a:latin typeface="+mj-lt"/>
                  <a:ea typeface="华文细黑" panose="02010600040101010101" pitchFamily="2" charset="-122"/>
                  <a:cs typeface="+mn-ea"/>
                </a:rPr>
                <a:t>μm</a:t>
              </a:r>
              <a:r>
                <a:rPr lang="en-US" altLang="zh-CN" sz="1200" dirty="0">
                  <a:solidFill>
                    <a:srgbClr val="3C6EAA"/>
                  </a:solidFill>
                  <a:latin typeface="+mj-lt"/>
                  <a:ea typeface="华文细黑" panose="02010600040101010101" pitchFamily="2" charset="-122"/>
                  <a:cs typeface="+mn-ea"/>
                </a:rPr>
                <a:t> </a:t>
              </a:r>
            </a:p>
            <a:p>
              <a:r>
                <a:rPr lang="en-US" altLang="zh-CN" sz="1200" dirty="0">
                  <a:solidFill>
                    <a:srgbClr val="3C6EAA"/>
                  </a:solidFill>
                  <a:latin typeface="+mj-lt"/>
                  <a:ea typeface="华文细黑" panose="02010600040101010101" pitchFamily="2" charset="-122"/>
                  <a:cs typeface="+mn-ea"/>
                </a:rPr>
                <a:t>V 2</a:t>
              </a:r>
              <a:r>
                <a:rPr lang="el-GR" altLang="zh-CN" sz="1200" dirty="0">
                  <a:solidFill>
                    <a:srgbClr val="3C6EAA"/>
                  </a:solidFill>
                  <a:latin typeface="+mj-lt"/>
                  <a:ea typeface="华文细黑" panose="02010600040101010101" pitchFamily="2" charset="-122"/>
                  <a:cs typeface="+mn-ea"/>
                </a:rPr>
                <a:t>σ</a:t>
              </a:r>
              <a:r>
                <a:rPr lang="en-US" altLang="zh-CN" sz="1200" dirty="0">
                  <a:solidFill>
                    <a:srgbClr val="3C6EAA"/>
                  </a:solidFill>
                  <a:latin typeface="+mj-lt"/>
                  <a:ea typeface="华文细黑" panose="02010600040101010101" pitchFamily="2" charset="-122"/>
                  <a:cs typeface="+mn-ea"/>
                </a:rPr>
                <a:t>: 46.08±0</a:t>
              </a:r>
              <a:r>
                <a:rPr lang="el-GR" altLang="zh-CN" sz="1200" dirty="0">
                  <a:solidFill>
                    <a:srgbClr val="3C6EAA"/>
                  </a:solidFill>
                  <a:latin typeface="+mj-lt"/>
                  <a:ea typeface="华文细黑" panose="02010600040101010101" pitchFamily="2" charset="-122"/>
                  <a:cs typeface="+mn-ea"/>
                </a:rPr>
                <a:t>.</a:t>
              </a:r>
              <a:r>
                <a:rPr lang="en-US" altLang="zh-CN" sz="1200" dirty="0">
                  <a:solidFill>
                    <a:srgbClr val="3C6EAA"/>
                  </a:solidFill>
                  <a:latin typeface="+mj-lt"/>
                  <a:ea typeface="华文细黑" panose="02010600040101010101" pitchFamily="2" charset="-122"/>
                  <a:cs typeface="+mn-ea"/>
                </a:rPr>
                <a:t>69 </a:t>
              </a:r>
              <a:r>
                <a:rPr lang="en-US" altLang="ja-JP" sz="1200" dirty="0" err="1">
                  <a:solidFill>
                    <a:srgbClr val="3C6EAA"/>
                  </a:solidFill>
                  <a:latin typeface="+mj-lt"/>
                  <a:ea typeface="华文细黑" panose="02010600040101010101" pitchFamily="2" charset="-122"/>
                  <a:cs typeface="+mn-ea"/>
                </a:rPr>
                <a:t>μm</a:t>
              </a:r>
              <a:endParaRPr lang="zh-CN" altLang="en-US" sz="1200" dirty="0">
                <a:solidFill>
                  <a:srgbClr val="3C6EAA"/>
                </a:solidFill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FD3C9F66-AE02-46B6-BC36-41C8B2B7F219}"/>
                </a:ext>
              </a:extLst>
            </p:cNvPr>
            <p:cNvSpPr txBox="1"/>
            <p:nvPr/>
          </p:nvSpPr>
          <p:spPr>
            <a:xfrm>
              <a:off x="11846323" y="5441746"/>
              <a:ext cx="175681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rgbClr val="3C6EAA"/>
                  </a:solidFill>
                  <a:latin typeface="+mj-lt"/>
                  <a:ea typeface="华文细黑" panose="02010600040101010101" pitchFamily="2" charset="-122"/>
                  <a:cs typeface="+mn-ea"/>
                </a:rPr>
                <a:t>H 2</a:t>
              </a:r>
              <a:r>
                <a:rPr lang="el-GR" altLang="zh-CN" sz="1200" dirty="0">
                  <a:solidFill>
                    <a:srgbClr val="3C6EAA"/>
                  </a:solidFill>
                  <a:latin typeface="+mj-lt"/>
                  <a:ea typeface="华文细黑" panose="02010600040101010101" pitchFamily="2" charset="-122"/>
                  <a:cs typeface="+mn-ea"/>
                </a:rPr>
                <a:t>σ</a:t>
              </a:r>
              <a:r>
                <a:rPr lang="en-US" altLang="zh-CN" sz="1200" dirty="0">
                  <a:solidFill>
                    <a:srgbClr val="3C6EAA"/>
                  </a:solidFill>
                  <a:latin typeface="+mj-lt"/>
                  <a:ea typeface="华文细黑" panose="02010600040101010101" pitchFamily="2" charset="-122"/>
                  <a:cs typeface="+mn-ea"/>
                </a:rPr>
                <a:t>: 24.30±3.06 </a:t>
              </a:r>
              <a:r>
                <a:rPr lang="en-US" altLang="ja-JP" sz="1200" dirty="0" err="1">
                  <a:solidFill>
                    <a:srgbClr val="3C6EAA"/>
                  </a:solidFill>
                  <a:latin typeface="+mj-lt"/>
                  <a:ea typeface="华文细黑" panose="02010600040101010101" pitchFamily="2" charset="-122"/>
                  <a:cs typeface="+mn-ea"/>
                </a:rPr>
                <a:t>μm</a:t>
              </a:r>
              <a:r>
                <a:rPr lang="en-US" altLang="zh-CN" sz="1200" dirty="0">
                  <a:solidFill>
                    <a:srgbClr val="3C6EAA"/>
                  </a:solidFill>
                  <a:latin typeface="+mj-lt"/>
                  <a:ea typeface="华文细黑" panose="02010600040101010101" pitchFamily="2" charset="-122"/>
                  <a:cs typeface="+mn-ea"/>
                </a:rPr>
                <a:t> V 2</a:t>
              </a:r>
              <a:r>
                <a:rPr lang="el-GR" altLang="zh-CN" sz="1200" dirty="0">
                  <a:solidFill>
                    <a:srgbClr val="3C6EAA"/>
                  </a:solidFill>
                  <a:latin typeface="+mj-lt"/>
                  <a:ea typeface="华文细黑" panose="02010600040101010101" pitchFamily="2" charset="-122"/>
                  <a:cs typeface="+mn-ea"/>
                </a:rPr>
                <a:t>σ</a:t>
              </a:r>
              <a:r>
                <a:rPr lang="en-US" altLang="zh-CN" sz="1200" dirty="0">
                  <a:solidFill>
                    <a:srgbClr val="3C6EAA"/>
                  </a:solidFill>
                  <a:latin typeface="+mj-lt"/>
                  <a:ea typeface="华文细黑" panose="02010600040101010101" pitchFamily="2" charset="-122"/>
                  <a:cs typeface="+mn-ea"/>
                </a:rPr>
                <a:t>: 10.08±</a:t>
              </a:r>
              <a:r>
                <a:rPr lang="en-US" altLang="ja-JP" sz="1200" dirty="0">
                  <a:solidFill>
                    <a:srgbClr val="3C6EAA"/>
                  </a:solidFill>
                  <a:latin typeface="+mj-lt"/>
                  <a:ea typeface="华文细黑" panose="02010600040101010101" pitchFamily="2" charset="-122"/>
                  <a:cs typeface="+mn-ea"/>
                </a:rPr>
                <a:t>0.46 </a:t>
              </a:r>
              <a:r>
                <a:rPr lang="en-US" altLang="ja-JP" sz="1200" dirty="0" err="1">
                  <a:solidFill>
                    <a:srgbClr val="3C6EAA"/>
                  </a:solidFill>
                  <a:latin typeface="+mj-lt"/>
                  <a:ea typeface="华文细黑" panose="02010600040101010101" pitchFamily="2" charset="-122"/>
                  <a:cs typeface="+mn-ea"/>
                </a:rPr>
                <a:t>μm</a:t>
              </a:r>
              <a:endParaRPr lang="zh-CN" altLang="en-US" sz="1200" dirty="0">
                <a:solidFill>
                  <a:srgbClr val="3C6EAA"/>
                </a:solidFill>
              </a:endParaRPr>
            </a:p>
          </p:txBody>
        </p:sp>
      </p:grpSp>
      <p:pic>
        <p:nvPicPr>
          <p:cNvPr id="15" name="図 1">
            <a:extLst>
              <a:ext uri="{FF2B5EF4-FFF2-40B4-BE49-F238E27FC236}">
                <a16:creationId xmlns:a16="http://schemas.microsoft.com/office/drawing/2014/main" id="{7937A0D2-4D5E-498F-A742-C25208E426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117" y="1916295"/>
            <a:ext cx="4033531" cy="4507105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id="{A9D8A9CF-53D8-448F-9DFA-7D7B3FAC2D66}"/>
              </a:ext>
            </a:extLst>
          </p:cNvPr>
          <p:cNvSpPr txBox="1"/>
          <p:nvPr/>
        </p:nvSpPr>
        <p:spPr>
          <a:xfrm>
            <a:off x="6127765" y="1428721"/>
            <a:ext cx="544284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rgbClr val="1468C5"/>
                </a:solidFill>
                <a:latin typeface="+mj-lt"/>
                <a:ea typeface="华文细黑" panose="02010600040101010101" pitchFamily="2" charset="-122"/>
                <a:cs typeface="+mn-ea"/>
              </a:rPr>
              <a:t>Laser pointing stability at virtual photocathode </a:t>
            </a:r>
            <a:endParaRPr lang="zh-CN" altLang="en-US" sz="2000" dirty="0">
              <a:solidFill>
                <a:srgbClr val="1468C5"/>
              </a:solidFill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4BCCE31B-3C45-4564-A061-3D258F42F9A9}"/>
              </a:ext>
            </a:extLst>
          </p:cNvPr>
          <p:cNvSpPr txBox="1"/>
          <p:nvPr/>
        </p:nvSpPr>
        <p:spPr>
          <a:xfrm>
            <a:off x="1669386" y="1428721"/>
            <a:ext cx="383699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rgbClr val="1468C5"/>
                </a:solidFill>
                <a:latin typeface="+mj-lt"/>
                <a:ea typeface="Arial Unicode MS" panose="020B0604020202020204"/>
                <a:cs typeface="+mn-ea"/>
              </a:rPr>
              <a:t>Laser position feedback system</a:t>
            </a:r>
            <a:endParaRPr lang="zh-CN" altLang="en-US" sz="2000" dirty="0">
              <a:solidFill>
                <a:srgbClr val="1468C5"/>
              </a:solidFill>
              <a:ea typeface="Arial Unicode MS" panose="020B0604020202020204"/>
            </a:endParaRPr>
          </a:p>
        </p:txBody>
      </p:sp>
      <p:pic>
        <p:nvPicPr>
          <p:cNvPr id="20" name="図 4">
            <a:extLst>
              <a:ext uri="{FF2B5EF4-FFF2-40B4-BE49-F238E27FC236}">
                <a16:creationId xmlns:a16="http://schemas.microsoft.com/office/drawing/2014/main" id="{8A79282C-4654-4213-B3C1-DA99727CE91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61" t="18112" r="15618" b="18501"/>
          <a:stretch/>
        </p:blipFill>
        <p:spPr>
          <a:xfrm>
            <a:off x="2445188" y="5506940"/>
            <a:ext cx="1289621" cy="895998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7AB9DF19-712C-484A-8881-DF19D2700D5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1308" y="4483919"/>
            <a:ext cx="1292524" cy="969393"/>
          </a:xfrm>
          <a:prstGeom prst="rect">
            <a:avLst/>
          </a:prstGeom>
        </p:spPr>
      </p:pic>
      <p:pic>
        <p:nvPicPr>
          <p:cNvPr id="22" name="図 14">
            <a:extLst>
              <a:ext uri="{FF2B5EF4-FFF2-40B4-BE49-F238E27FC236}">
                <a16:creationId xmlns:a16="http://schemas.microsoft.com/office/drawing/2014/main" id="{C4E54647-289B-425F-848C-139750407B1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1308" y="5506940"/>
            <a:ext cx="1223880" cy="916460"/>
          </a:xfrm>
          <a:prstGeom prst="rect">
            <a:avLst/>
          </a:prstGeom>
        </p:spPr>
      </p:pic>
      <p:sp>
        <p:nvSpPr>
          <p:cNvPr id="23" name="矩形 22">
            <a:extLst>
              <a:ext uri="{FF2B5EF4-FFF2-40B4-BE49-F238E27FC236}">
                <a16:creationId xmlns:a16="http://schemas.microsoft.com/office/drawing/2014/main" id="{571F56FE-6C69-4F61-9AD4-F65A5EF9E5A1}"/>
              </a:ext>
            </a:extLst>
          </p:cNvPr>
          <p:cNvSpPr/>
          <p:nvPr/>
        </p:nvSpPr>
        <p:spPr>
          <a:xfrm>
            <a:off x="11639770" y="6610295"/>
            <a:ext cx="55223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29-34</a:t>
            </a:r>
            <a:endParaRPr lang="zh-CN" altLang="en-US" sz="1050" i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5CDCD839-E386-4306-A7FB-951688350C3B}"/>
              </a:ext>
            </a:extLst>
          </p:cNvPr>
          <p:cNvSpPr/>
          <p:nvPr/>
        </p:nvSpPr>
        <p:spPr>
          <a:xfrm>
            <a:off x="165901" y="6483084"/>
            <a:ext cx="576750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R. Zhang, </a:t>
            </a:r>
            <a:r>
              <a:rPr lang="en-US" altLang="ja-JP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N. </a:t>
            </a:r>
            <a:r>
              <a:rPr lang="en-US" altLang="ja-JP" sz="11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Toyotomi</a:t>
            </a:r>
            <a:r>
              <a:rPr lang="en-US" altLang="ja-JP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 (Mitsubishi SC),</a:t>
            </a: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 the 120th B Factory Project Committee, 2021.</a:t>
            </a:r>
            <a:r>
              <a:rPr lang="en-US" altLang="ja-JP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10; IPAC2022 Bangkok, 2022.06</a:t>
            </a: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  <p:pic>
        <p:nvPicPr>
          <p:cNvPr id="3" name="图片 2" descr="图表, 散点图&#10;&#10;描述已自动生成">
            <a:extLst>
              <a:ext uri="{FF2B5EF4-FFF2-40B4-BE49-F238E27FC236}">
                <a16:creationId xmlns:a16="http://schemas.microsoft.com/office/drawing/2014/main" id="{4AA65C24-A48E-0FC7-B9F8-7F4548153B6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8464" y="1878057"/>
            <a:ext cx="3529333" cy="2465358"/>
          </a:xfrm>
          <a:prstGeom prst="rect">
            <a:avLst/>
          </a:prstGeom>
        </p:spPr>
      </p:pic>
      <p:pic>
        <p:nvPicPr>
          <p:cNvPr id="5" name="图片 4" descr="图表, 散点图&#10;&#10;描述已自动生成">
            <a:extLst>
              <a:ext uri="{FF2B5EF4-FFF2-40B4-BE49-F238E27FC236}">
                <a16:creationId xmlns:a16="http://schemas.microsoft.com/office/drawing/2014/main" id="{CB1C421F-B067-0143-519C-C5BF9BD1CB0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8593" y="4343415"/>
            <a:ext cx="3529334" cy="2465359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E37444F7-BBD1-144D-68FC-AB788C99FEE0}"/>
              </a:ext>
            </a:extLst>
          </p:cNvPr>
          <p:cNvSpPr txBox="1"/>
          <p:nvPr/>
        </p:nvSpPr>
        <p:spPr>
          <a:xfrm>
            <a:off x="1974529" y="159472"/>
            <a:ext cx="8242939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02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-100" normalizeH="0" baseline="0" noProof="0" dirty="0">
                <a:ln w="3175"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Arial Unicode MS" panose="020B0604020202020204"/>
                <a:cs typeface="Segoe UI" pitchFamily="34" charset="0"/>
              </a:rPr>
              <a:t>2021c Operation Status &amp; Achievements</a:t>
            </a:r>
          </a:p>
        </p:txBody>
      </p:sp>
    </p:spTree>
    <p:extLst>
      <p:ext uri="{BB962C8B-B14F-4D97-AF65-F5344CB8AC3E}">
        <p14:creationId xmlns:p14="http://schemas.microsoft.com/office/powerpoint/2010/main" val="686768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0000"/>
            <a:lum bright="70000" contrast="-70000"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0299F75-185D-7F55-66AB-A908DCD443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12">
            <a:extLst>
              <a:ext uri="{FF2B5EF4-FFF2-40B4-BE49-F238E27FC236}">
                <a16:creationId xmlns:a16="http://schemas.microsoft.com/office/drawing/2014/main" id="{0B873C3D-D686-A7FD-3344-87DD2FDE6B8C}"/>
              </a:ext>
            </a:extLst>
          </p:cNvPr>
          <p:cNvSpPr/>
          <p:nvPr/>
        </p:nvSpPr>
        <p:spPr>
          <a:xfrm>
            <a:off x="-2" y="-1479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  <a:alpha val="40000"/>
            </a:schemeClr>
          </a:solidFill>
          <a:ln w="9525" cap="flat" cmpd="sng" algn="ctr">
            <a:solidFill>
              <a:sysClr val="window" lastClr="FFFFFF">
                <a:lumMod val="50000"/>
                <a:alpha val="1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1958C123-1537-C313-FECE-C6F389D75311}"/>
              </a:ext>
            </a:extLst>
          </p:cNvPr>
          <p:cNvSpPr txBox="1"/>
          <p:nvPr/>
        </p:nvSpPr>
        <p:spPr>
          <a:xfrm>
            <a:off x="2285943" y="514633"/>
            <a:ext cx="7620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600" dirty="0">
                <a:solidFill>
                  <a:srgbClr val="1468C5"/>
                </a:solidFill>
                <a:latin typeface="Arial Unicode MS" panose="020B0604020202020204"/>
                <a:ea typeface="Arial Unicode MS" panose="020B0604020202020204"/>
                <a:cs typeface="Arial" panose="020B0604020202020204" pitchFamily="34" charset="0"/>
              </a:rPr>
              <a:t>Self Introduction</a:t>
            </a:r>
            <a:endParaRPr kumimoji="1" lang="en-US" altLang="zh-CN" sz="3600" b="0" i="0" u="none" strike="noStrike" kern="1200" cap="none" spc="0" normalizeH="0" baseline="0" noProof="0" dirty="0">
              <a:ln>
                <a:noFill/>
              </a:ln>
              <a:solidFill>
                <a:srgbClr val="1468C5"/>
              </a:solidFill>
              <a:effectLst/>
              <a:uLnTx/>
              <a:uFillTx/>
              <a:latin typeface="Arial Unicode MS" panose="020B0604020202020204"/>
              <a:ea typeface="Arial Unicode MS" panose="020B0604020202020204"/>
              <a:cs typeface="Arial" panose="020B0604020202020204" pitchFamily="34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8E3A8B1-65C1-CC4C-6DD3-FFDAD7BCCECE}"/>
              </a:ext>
            </a:extLst>
          </p:cNvPr>
          <p:cNvSpPr/>
          <p:nvPr/>
        </p:nvSpPr>
        <p:spPr>
          <a:xfrm flipV="1">
            <a:off x="2270953" y="1268851"/>
            <a:ext cx="7650091" cy="45719"/>
          </a:xfrm>
          <a:prstGeom prst="rect">
            <a:avLst/>
          </a:prstGeom>
          <a:solidFill>
            <a:srgbClr val="1468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0276EE8D-AD4C-A96D-4BAE-023C7095236A}"/>
              </a:ext>
            </a:extLst>
          </p:cNvPr>
          <p:cNvSpPr/>
          <p:nvPr/>
        </p:nvSpPr>
        <p:spPr>
          <a:xfrm>
            <a:off x="11593773" y="6610295"/>
            <a:ext cx="59822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宋体"/>
                <a:cs typeface="+mn-ea"/>
              </a:rPr>
              <a:t>03-34</a:t>
            </a:r>
            <a:endParaRPr kumimoji="1" lang="zh-CN" altLang="en-US" sz="1050" b="0" i="1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宋体"/>
              <a:cs typeface="+mn-ea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AE102C8E-1F2D-B9D1-DFBC-ADF3ED214616}"/>
              </a:ext>
            </a:extLst>
          </p:cNvPr>
          <p:cNvSpPr txBox="1"/>
          <p:nvPr/>
        </p:nvSpPr>
        <p:spPr>
          <a:xfrm>
            <a:off x="4404944" y="2536211"/>
            <a:ext cx="174820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20000"/>
                    <a:lumOff val="80000"/>
                  </a:srgbClr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Mt. Tsukuba</a:t>
            </a:r>
            <a:endParaRPr kumimoji="1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A5A5A5">
                  <a:lumMod val="20000"/>
                  <a:lumOff val="80000"/>
                </a:srgbClr>
              </a:solidFill>
              <a:effectLst/>
              <a:uLnTx/>
              <a:uFillTx/>
              <a:latin typeface="Arial Unicode MS" panose="020B0604020202020204"/>
              <a:ea typeface="宋体"/>
              <a:cs typeface="+mn-cs"/>
            </a:endParaRPr>
          </a:p>
        </p:txBody>
      </p:sp>
      <p:sp>
        <p:nvSpPr>
          <p:cNvPr id="3" name="テキスト ボックス 8">
            <a:extLst>
              <a:ext uri="{FF2B5EF4-FFF2-40B4-BE49-F238E27FC236}">
                <a16:creationId xmlns:a16="http://schemas.microsoft.com/office/drawing/2014/main" id="{958B3103-E387-01FA-C23A-8FDAEE0A1C0C}"/>
              </a:ext>
            </a:extLst>
          </p:cNvPr>
          <p:cNvSpPr txBox="1"/>
          <p:nvPr/>
        </p:nvSpPr>
        <p:spPr>
          <a:xfrm>
            <a:off x="123410" y="1592961"/>
            <a:ext cx="12059478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Ph. D course: 2010.04-2013.12,</a:t>
            </a:r>
            <a:r>
              <a:rPr kumimoji="1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　</a:t>
            </a:r>
            <a:r>
              <a:rPr kumimoji="1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Department of Physics and Astronomy, Shanghai Jiao Tong University</a:t>
            </a:r>
            <a:r>
              <a:rPr kumimoji="1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　</a:t>
            </a:r>
            <a:r>
              <a:rPr kumimoji="1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(SJTU)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Novel thermal management in solid-state laser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Multi-function nonlinear laser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Micro-nano optics</a:t>
            </a:r>
          </a:p>
          <a:p>
            <a:endParaRPr kumimoji="1" lang="en-US" altLang="zh-CN" b="0" i="0" u="none" strike="noStrike" kern="1200" cap="none" spc="0" normalizeH="0" baseline="0" noProof="0" dirty="0">
              <a:ln>
                <a:noFill/>
              </a:ln>
              <a:solidFill>
                <a:srgbClr val="1468C5"/>
              </a:solidFill>
              <a:effectLst/>
              <a:uLnTx/>
              <a:uFillTx/>
              <a:latin typeface="Arial Unicode MS" panose="020B0604020202020204"/>
              <a:ea typeface="宋体"/>
              <a:cs typeface="+mn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Post doctoral researcher: 2014.04-2016.03, Injector Group, ACCL Division V, KEK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Development of combination technology for Yb:YAG thin disk laser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Improvement of RF gun thin disk laser system for SuperKEKB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Cryogenic laser experiment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altLang="zh-CN" dirty="0">
              <a:solidFill>
                <a:srgbClr val="1468C5"/>
              </a:solidFill>
              <a:latin typeface="Arial Unicode MS" panose="020B0604020202020204"/>
              <a:ea typeface="宋体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Assistant professor: 2016.04-now, Injector Group, ACCL Division V, KEK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Nd/Yb hybrid laser system for SuperKEKB RF gun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rgbClr val="1468C5"/>
                </a:solidFill>
                <a:latin typeface="Arial Unicode MS" panose="020B0604020202020204"/>
                <a:ea typeface="宋体"/>
              </a:rPr>
              <a:t>Synchrotron radiation monitor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Spatial and temporal reshaping for laser beam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Improvement of photocathode quantum efficiency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rgbClr val="1468C5"/>
                </a:solidFill>
                <a:latin typeface="Arial Unicode MS" panose="020B0604020202020204"/>
                <a:ea typeface="宋体"/>
              </a:rPr>
              <a:t>Fast laser abort system</a:t>
            </a:r>
            <a:endParaRPr kumimoji="1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rgbClr val="1468C5"/>
              </a:solidFill>
              <a:effectLst/>
              <a:uLnTx/>
              <a:uFillTx/>
              <a:latin typeface="Arial Unicode MS" panose="020B0604020202020204"/>
              <a:ea typeface="宋体"/>
              <a:cs typeface="+mn-cs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kumimoji="1" lang="en-US" altLang="zh-CN" b="0" i="0" u="none" strike="noStrike" kern="1200" cap="none" spc="0" normalizeH="0" baseline="0" noProof="0" dirty="0">
              <a:ln>
                <a:noFill/>
              </a:ln>
              <a:solidFill>
                <a:srgbClr val="1468C5"/>
              </a:solidFill>
              <a:effectLst/>
              <a:uLnTx/>
              <a:uFillTx/>
              <a:latin typeface="Arial Unicode MS" panose="020B0604020202020204"/>
              <a:ea typeface="宋体"/>
              <a:cs typeface="+mn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Hobbies: Badminton, Volleyball, Travel, Origami, Anime, Bonsai, Horticulture…</a:t>
            </a:r>
          </a:p>
        </p:txBody>
      </p:sp>
      <p:pic>
        <p:nvPicPr>
          <p:cNvPr id="4" name="図 13">
            <a:extLst>
              <a:ext uri="{FF2B5EF4-FFF2-40B4-BE49-F238E27FC236}">
                <a16:creationId xmlns:a16="http://schemas.microsoft.com/office/drawing/2014/main" id="{DBF94A3F-D696-7CA4-FFB8-2C605584751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9370" y="1979519"/>
            <a:ext cx="756682" cy="756682"/>
          </a:xfrm>
          <a:prstGeom prst="rect">
            <a:avLst/>
          </a:prstGeom>
        </p:spPr>
      </p:pic>
      <p:pic>
        <p:nvPicPr>
          <p:cNvPr id="9" name="図 12">
            <a:extLst>
              <a:ext uri="{FF2B5EF4-FFF2-40B4-BE49-F238E27FC236}">
                <a16:creationId xmlns:a16="http://schemas.microsoft.com/office/drawing/2014/main" id="{E9D8130F-F030-8F17-D5BD-7BD94BBAFBE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2685" y="3139027"/>
            <a:ext cx="1150051" cy="597142"/>
          </a:xfrm>
          <a:prstGeom prst="rect">
            <a:avLst/>
          </a:prstGeom>
        </p:spPr>
      </p:pic>
      <p:pic>
        <p:nvPicPr>
          <p:cNvPr id="11" name="図 12">
            <a:extLst>
              <a:ext uri="{FF2B5EF4-FFF2-40B4-BE49-F238E27FC236}">
                <a16:creationId xmlns:a16="http://schemas.microsoft.com/office/drawing/2014/main" id="{76907551-F449-511C-70C1-09642388233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2685" y="4447425"/>
            <a:ext cx="1150052" cy="59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6953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0000"/>
            <a:lum bright="70000" contrast="-7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CEC8B675-A916-4102-8E6D-146A024996E0}"/>
              </a:ext>
            </a:extLst>
          </p:cNvPr>
          <p:cNvSpPr/>
          <p:nvPr/>
        </p:nvSpPr>
        <p:spPr>
          <a:xfrm>
            <a:off x="1974528" y="1117785"/>
            <a:ext cx="8242940" cy="45719"/>
          </a:xfrm>
          <a:prstGeom prst="rect">
            <a:avLst/>
          </a:prstGeom>
          <a:solidFill>
            <a:srgbClr val="1468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Arial Unicode MS" panose="020B0604020202020204"/>
              <a:cs typeface="+mn-cs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2A30EA8F-23FD-4AB1-9E01-3F3A1A0E8026}"/>
              </a:ext>
            </a:extLst>
          </p:cNvPr>
          <p:cNvSpPr/>
          <p:nvPr/>
        </p:nvSpPr>
        <p:spPr>
          <a:xfrm>
            <a:off x="3276599" y="766484"/>
            <a:ext cx="563880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Arial Unicode MS" panose="020B0604020202020204"/>
                <a:cs typeface="+mn-ea"/>
              </a:rPr>
              <a:t>Best Emittance Record for the SuperKEKB Commissioning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A976409E-DABD-4260-95B6-E7AA0D026D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887" y="1420581"/>
            <a:ext cx="2746349" cy="22724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56DE8E48-4F52-408B-A473-007C99BC90E2}"/>
                  </a:ext>
                </a:extLst>
              </p:cNvPr>
              <p:cNvSpPr txBox="1"/>
              <p:nvPr/>
            </p:nvSpPr>
            <p:spPr>
              <a:xfrm>
                <a:off x="3627009" y="1318268"/>
                <a:ext cx="3723689" cy="14327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1600" dirty="0">
                    <a:solidFill>
                      <a:srgbClr val="1468C5"/>
                    </a:solidFill>
                    <a:cs typeface="+mn-ea"/>
                  </a:rPr>
                  <a:t>Wire scanner @ B-sector 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altLang="zh-CN" sz="1400" dirty="0">
                    <a:solidFill>
                      <a:srgbClr val="1468C5"/>
                    </a:solidFill>
                    <a:cs typeface="+mn-ea"/>
                  </a:rPr>
                  <a:t>Two lasers incidence mode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altLang="zh-CN" sz="1400" dirty="0">
                    <a:solidFill>
                      <a:srgbClr val="1468C5"/>
                    </a:solidFill>
                    <a:cs typeface="+mn-ea"/>
                  </a:rPr>
                  <a:t>2 </a:t>
                </a:r>
                <a:r>
                  <a:rPr lang="en-US" altLang="zh-CN" sz="1400" dirty="0" err="1">
                    <a:solidFill>
                      <a:srgbClr val="1468C5"/>
                    </a:solidFill>
                    <a:cs typeface="+mn-ea"/>
                  </a:rPr>
                  <a:t>nC</a:t>
                </a:r>
                <a:r>
                  <a:rPr lang="en-US" altLang="zh-CN" sz="1400" dirty="0">
                    <a:solidFill>
                      <a:srgbClr val="1468C5"/>
                    </a:solidFill>
                    <a:cs typeface="+mn-ea"/>
                  </a:rPr>
                  <a:t> from the RF gun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i="1" smtClean="0">
                            <a:solidFill>
                              <a:srgbClr val="1468C5"/>
                            </a:solidFill>
                            <a:latin typeface="Cambria Math" panose="02040503050406030204" pitchFamily="18" charset="0"/>
                            <a:cs typeface="+mn-ea"/>
                          </a:rPr>
                        </m:ctrlPr>
                      </m:sSubPr>
                      <m:e>
                        <m:r>
                          <a:rPr lang="zh-CN" altLang="en-US" sz="1400" i="1" smtClean="0">
                            <a:solidFill>
                              <a:srgbClr val="1468C5"/>
                            </a:solidFill>
                            <a:latin typeface="Cambria Math" panose="02040503050406030204" pitchFamily="18" charset="0"/>
                            <a:cs typeface="+mn-ea"/>
                          </a:rPr>
                          <m:t>𝛾𝜀</m:t>
                        </m:r>
                      </m:e>
                      <m:sub>
                        <m:r>
                          <a:rPr lang="en-US" altLang="zh-CN" sz="1400" b="0" i="1" smtClean="0">
                            <a:solidFill>
                              <a:srgbClr val="1468C5"/>
                            </a:solidFill>
                            <a:latin typeface="Cambria Math" panose="02040503050406030204" pitchFamily="18" charset="0"/>
                            <a:cs typeface="+mn-ea"/>
                          </a:rPr>
                          <m:t>𝑥</m:t>
                        </m:r>
                      </m:sub>
                    </m:sSub>
                    <m:r>
                      <a:rPr lang="en-US" altLang="zh-CN" sz="1400" i="1" smtClean="0">
                        <a:solidFill>
                          <a:srgbClr val="1468C5"/>
                        </a:solidFill>
                        <a:latin typeface="Cambria Math" panose="02040503050406030204" pitchFamily="18" charset="0"/>
                        <a:cs typeface="+mn-ea"/>
                      </a:rPr>
                      <m:t>=</m:t>
                    </m:r>
                    <m:r>
                      <a:rPr lang="en-US" altLang="zh-CN" sz="1400" b="0" i="1" smtClean="0">
                        <a:solidFill>
                          <a:srgbClr val="1468C5"/>
                        </a:solidFill>
                        <a:latin typeface="Cambria Math" panose="02040503050406030204" pitchFamily="18" charset="0"/>
                        <a:cs typeface="+mn-ea"/>
                      </a:rPr>
                      <m:t>8.574</m:t>
                    </m:r>
                    <m:r>
                      <a:rPr lang="en-US" altLang="zh-CN" sz="1400" i="1">
                        <a:solidFill>
                          <a:srgbClr val="1468C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ea"/>
                      </a:rPr>
                      <m:t>±</m:t>
                    </m:r>
                    <m:r>
                      <a:rPr lang="en-US" altLang="zh-CN" sz="1400" b="0" i="1" smtClean="0">
                        <a:solidFill>
                          <a:srgbClr val="1468C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ea"/>
                      </a:rPr>
                      <m:t>1.131 </m:t>
                    </m:r>
                    <m:r>
                      <a:rPr lang="en-US" altLang="zh-CN" sz="1400" b="0" i="1" smtClean="0">
                        <a:solidFill>
                          <a:srgbClr val="1468C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ea"/>
                      </a:rPr>
                      <m:t>𝑚𝑚</m:t>
                    </m:r>
                    <m:r>
                      <a:rPr lang="en-US" altLang="zh-CN" sz="1400" b="0" i="1" smtClean="0">
                        <a:solidFill>
                          <a:srgbClr val="1468C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ea"/>
                      </a:rPr>
                      <m:t>∙</m:t>
                    </m:r>
                    <m:r>
                      <a:rPr lang="en-US" altLang="zh-CN" sz="1400" b="0" i="1" smtClean="0">
                        <a:solidFill>
                          <a:srgbClr val="1468C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ea"/>
                      </a:rPr>
                      <m:t>𝑚𝑟𝑎𝑑</m:t>
                    </m:r>
                  </m:oMath>
                </a14:m>
                <a:endParaRPr lang="en-US" altLang="zh-CN" sz="1400" dirty="0">
                  <a:solidFill>
                    <a:srgbClr val="1468C5"/>
                  </a:solidFill>
                  <a:cs typeface="+mn-ea"/>
                </a:endParaRP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i="1" smtClean="0">
                            <a:solidFill>
                              <a:srgbClr val="1468C5"/>
                            </a:solidFill>
                            <a:latin typeface="Cambria Math" panose="02040503050406030204" pitchFamily="18" charset="0"/>
                            <a:cs typeface="+mn-ea"/>
                          </a:rPr>
                        </m:ctrlPr>
                      </m:sSubPr>
                      <m:e>
                        <m:r>
                          <a:rPr lang="zh-CN" altLang="en-US" sz="1400" i="1" smtClean="0">
                            <a:solidFill>
                              <a:srgbClr val="1468C5"/>
                            </a:solidFill>
                            <a:latin typeface="Cambria Math" panose="02040503050406030204" pitchFamily="18" charset="0"/>
                            <a:cs typeface="+mn-ea"/>
                          </a:rPr>
                          <m:t>𝛾𝜀</m:t>
                        </m:r>
                      </m:e>
                      <m:sub>
                        <m:r>
                          <a:rPr lang="en-US" altLang="zh-CN" sz="1400" b="0" i="1" smtClean="0">
                            <a:solidFill>
                              <a:srgbClr val="1468C5"/>
                            </a:solidFill>
                            <a:latin typeface="Cambria Math" panose="02040503050406030204" pitchFamily="18" charset="0"/>
                            <a:cs typeface="+mn-ea"/>
                          </a:rPr>
                          <m:t>𝑦</m:t>
                        </m:r>
                      </m:sub>
                    </m:sSub>
                    <m:r>
                      <a:rPr lang="en-US" altLang="zh-CN" sz="1400" i="1" smtClean="0">
                        <a:solidFill>
                          <a:srgbClr val="1468C5"/>
                        </a:solidFill>
                        <a:latin typeface="Cambria Math" panose="02040503050406030204" pitchFamily="18" charset="0"/>
                        <a:cs typeface="+mn-ea"/>
                      </a:rPr>
                      <m:t>=</m:t>
                    </m:r>
                    <m:r>
                      <a:rPr lang="en-US" altLang="zh-CN" sz="1400" b="0" i="1" smtClean="0">
                        <a:solidFill>
                          <a:srgbClr val="1468C5"/>
                        </a:solidFill>
                        <a:latin typeface="Cambria Math" panose="02040503050406030204" pitchFamily="18" charset="0"/>
                        <a:cs typeface="+mn-ea"/>
                      </a:rPr>
                      <m:t>8.890</m:t>
                    </m:r>
                    <m:r>
                      <a:rPr lang="en-US" altLang="zh-CN" sz="1400" i="1">
                        <a:solidFill>
                          <a:srgbClr val="1468C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ea"/>
                      </a:rPr>
                      <m:t>±</m:t>
                    </m:r>
                    <m:r>
                      <a:rPr lang="en-US" altLang="zh-CN" sz="1400" b="0" i="1" smtClean="0">
                        <a:solidFill>
                          <a:srgbClr val="1468C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ea"/>
                      </a:rPr>
                      <m:t>1.215 </m:t>
                    </m:r>
                    <m:r>
                      <a:rPr lang="en-US" altLang="zh-CN" sz="1400" b="0" i="1" smtClean="0">
                        <a:solidFill>
                          <a:srgbClr val="1468C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ea"/>
                      </a:rPr>
                      <m:t>𝑚𝑚</m:t>
                    </m:r>
                    <m:r>
                      <a:rPr lang="en-US" altLang="zh-CN" sz="1400" b="0" i="1" smtClean="0">
                        <a:solidFill>
                          <a:srgbClr val="1468C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ea"/>
                      </a:rPr>
                      <m:t>∙</m:t>
                    </m:r>
                    <m:r>
                      <a:rPr lang="en-US" altLang="zh-CN" sz="1400" b="0" i="1" smtClean="0">
                        <a:solidFill>
                          <a:srgbClr val="1468C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ea"/>
                      </a:rPr>
                      <m:t>𝑚𝑟𝑎𝑑</m:t>
                    </m:r>
                  </m:oMath>
                </a14:m>
                <a:endParaRPr lang="en-US" altLang="zh-CN" sz="1400" dirty="0">
                  <a:solidFill>
                    <a:srgbClr val="1468C5"/>
                  </a:solidFill>
                  <a:cs typeface="+mn-ea"/>
                </a:endParaRP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altLang="zh-CN" sz="1400" dirty="0">
                    <a:solidFill>
                      <a:srgbClr val="1468C5"/>
                    </a:solidFill>
                    <a:cs typeface="+mn-ea"/>
                  </a:rPr>
                  <a:t>The best record so far</a:t>
                </a:r>
                <a:endPara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</a:endParaRPr>
              </a:p>
            </p:txBody>
          </p:sp>
        </mc:Choice>
        <mc:Fallback xmlns="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56DE8E48-4F52-408B-A473-007C99BC90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7009" y="1318268"/>
                <a:ext cx="3723689" cy="1432765"/>
              </a:xfrm>
              <a:prstGeom prst="rect">
                <a:avLst/>
              </a:prstGeom>
              <a:blipFill>
                <a:blip r:embed="rId6"/>
                <a:stretch>
                  <a:fillRect l="-982" t="-1277" b="-38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图片 13">
            <a:extLst>
              <a:ext uri="{FF2B5EF4-FFF2-40B4-BE49-F238E27FC236}">
                <a16:creationId xmlns:a16="http://schemas.microsoft.com/office/drawing/2014/main" id="{3E11A212-7267-4B29-9D3B-568CA55207A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887" y="3936336"/>
            <a:ext cx="2746348" cy="239507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A6CA9F4E-139A-44E4-8152-3405425B226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1763" y="1419769"/>
            <a:ext cx="2971948" cy="2231078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F845F2DB-E769-4640-9FF8-7B4744E7280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1763" y="4154447"/>
            <a:ext cx="2964350" cy="2225374"/>
          </a:xfrm>
          <a:prstGeom prst="rect">
            <a:avLst/>
          </a:prstGeom>
        </p:spPr>
      </p:pic>
      <p:sp>
        <p:nvSpPr>
          <p:cNvPr id="23" name="文本框 22">
            <a:extLst>
              <a:ext uri="{FF2B5EF4-FFF2-40B4-BE49-F238E27FC236}">
                <a16:creationId xmlns:a16="http://schemas.microsoft.com/office/drawing/2014/main" id="{D57BF074-8338-4EF7-8A2B-A2ED2B304BCA}"/>
              </a:ext>
            </a:extLst>
          </p:cNvPr>
          <p:cNvSpPr txBox="1"/>
          <p:nvPr/>
        </p:nvSpPr>
        <p:spPr>
          <a:xfrm>
            <a:off x="980767" y="1404864"/>
            <a:ext cx="228426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rgbClr val="1468C5"/>
                </a:solidFill>
                <a:cs typeface="+mn-ea"/>
              </a:rPr>
              <a:t>Wire scanner @ B-sector </a:t>
            </a:r>
            <a:endParaRPr lang="zh-CN" altLang="en-US" sz="1400" dirty="0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36B8F2A8-F9A5-4131-978C-014A4BE38272}"/>
              </a:ext>
            </a:extLst>
          </p:cNvPr>
          <p:cNvSpPr txBox="1"/>
          <p:nvPr/>
        </p:nvSpPr>
        <p:spPr>
          <a:xfrm>
            <a:off x="9106222" y="1416344"/>
            <a:ext cx="228426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rgbClr val="1468C5"/>
                </a:solidFill>
                <a:cs typeface="+mn-ea"/>
              </a:rPr>
              <a:t>Wire scanner @ BT</a:t>
            </a:r>
            <a:endParaRPr lang="zh-CN" alt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107B616E-6B95-41C3-8CEE-72A41083747A}"/>
                  </a:ext>
                </a:extLst>
              </p:cNvPr>
              <p:cNvSpPr txBox="1"/>
              <p:nvPr/>
            </p:nvSpPr>
            <p:spPr>
              <a:xfrm>
                <a:off x="5581362" y="5527058"/>
                <a:ext cx="2971947" cy="10018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1600" dirty="0">
                    <a:solidFill>
                      <a:srgbClr val="1468C5"/>
                    </a:solidFill>
                    <a:cs typeface="+mn-ea"/>
                  </a:rPr>
                  <a:t>Wire scanner @ BT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i="1" smtClean="0">
                            <a:solidFill>
                              <a:srgbClr val="1468C5"/>
                            </a:solidFill>
                            <a:latin typeface="Cambria Math" panose="02040503050406030204" pitchFamily="18" charset="0"/>
                            <a:cs typeface="+mn-ea"/>
                          </a:rPr>
                        </m:ctrlPr>
                      </m:sSubPr>
                      <m:e>
                        <m:r>
                          <a:rPr lang="zh-CN" altLang="en-US" sz="1400" i="1" smtClean="0">
                            <a:solidFill>
                              <a:srgbClr val="1468C5"/>
                            </a:solidFill>
                            <a:latin typeface="Cambria Math" panose="02040503050406030204" pitchFamily="18" charset="0"/>
                            <a:cs typeface="+mn-ea"/>
                          </a:rPr>
                          <m:t>𝛾𝜀</m:t>
                        </m:r>
                      </m:e>
                      <m:sub>
                        <m:r>
                          <a:rPr lang="en-US" altLang="zh-CN" sz="1400" b="0" i="1" smtClean="0">
                            <a:solidFill>
                              <a:srgbClr val="1468C5"/>
                            </a:solidFill>
                            <a:latin typeface="Cambria Math" panose="02040503050406030204" pitchFamily="18" charset="0"/>
                            <a:cs typeface="+mn-ea"/>
                          </a:rPr>
                          <m:t>𝑥</m:t>
                        </m:r>
                      </m:sub>
                    </m:sSub>
                    <m:r>
                      <a:rPr lang="en-US" altLang="zh-CN" sz="1400" i="1" smtClean="0">
                        <a:solidFill>
                          <a:srgbClr val="1468C5"/>
                        </a:solidFill>
                        <a:latin typeface="Cambria Math" panose="02040503050406030204" pitchFamily="18" charset="0"/>
                        <a:cs typeface="+mn-ea"/>
                      </a:rPr>
                      <m:t>=</m:t>
                    </m:r>
                    <m:r>
                      <a:rPr lang="en-US" altLang="zh-CN" sz="1400" b="0" i="1" smtClean="0">
                        <a:solidFill>
                          <a:srgbClr val="1468C5"/>
                        </a:solidFill>
                        <a:latin typeface="Cambria Math" panose="02040503050406030204" pitchFamily="18" charset="0"/>
                        <a:cs typeface="+mn-ea"/>
                      </a:rPr>
                      <m:t>14.672</m:t>
                    </m:r>
                    <m:r>
                      <a:rPr lang="en-US" altLang="zh-CN" sz="1400" i="1">
                        <a:solidFill>
                          <a:srgbClr val="1468C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ea"/>
                      </a:rPr>
                      <m:t>±</m:t>
                    </m:r>
                    <m:r>
                      <a:rPr lang="en-US" altLang="zh-CN" sz="1400" b="0" i="1" smtClean="0">
                        <a:solidFill>
                          <a:srgbClr val="1468C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ea"/>
                      </a:rPr>
                      <m:t>7.795 </m:t>
                    </m:r>
                    <m:r>
                      <a:rPr lang="en-US" altLang="zh-CN" sz="1400" b="0" i="1" smtClean="0">
                        <a:solidFill>
                          <a:srgbClr val="1468C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ea"/>
                      </a:rPr>
                      <m:t>𝑚𝑚</m:t>
                    </m:r>
                    <m:r>
                      <a:rPr lang="en-US" altLang="zh-CN" sz="1400" b="0" i="1" smtClean="0">
                        <a:solidFill>
                          <a:srgbClr val="1468C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ea"/>
                      </a:rPr>
                      <m:t>∙</m:t>
                    </m:r>
                    <m:r>
                      <a:rPr lang="en-US" altLang="zh-CN" sz="1400" b="0" i="1" smtClean="0">
                        <a:solidFill>
                          <a:srgbClr val="1468C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ea"/>
                      </a:rPr>
                      <m:t>𝑚𝑟𝑎𝑑</m:t>
                    </m:r>
                  </m:oMath>
                </a14:m>
                <a:endParaRPr lang="en-US" altLang="zh-CN" sz="1400" dirty="0">
                  <a:solidFill>
                    <a:srgbClr val="1468C5"/>
                  </a:solidFill>
                  <a:cs typeface="+mn-ea"/>
                </a:endParaRP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i="1" smtClean="0">
                            <a:solidFill>
                              <a:srgbClr val="1468C5"/>
                            </a:solidFill>
                            <a:latin typeface="Cambria Math" panose="02040503050406030204" pitchFamily="18" charset="0"/>
                            <a:cs typeface="+mn-ea"/>
                          </a:rPr>
                        </m:ctrlPr>
                      </m:sSubPr>
                      <m:e>
                        <m:r>
                          <a:rPr lang="zh-CN" altLang="en-US" sz="1400" i="1" smtClean="0">
                            <a:solidFill>
                              <a:srgbClr val="1468C5"/>
                            </a:solidFill>
                            <a:latin typeface="Cambria Math" panose="02040503050406030204" pitchFamily="18" charset="0"/>
                            <a:cs typeface="+mn-ea"/>
                          </a:rPr>
                          <m:t>𝛾𝜀</m:t>
                        </m:r>
                      </m:e>
                      <m:sub>
                        <m:r>
                          <a:rPr lang="en-US" altLang="zh-CN" sz="1400" b="0" i="1" smtClean="0">
                            <a:solidFill>
                              <a:srgbClr val="1468C5"/>
                            </a:solidFill>
                            <a:latin typeface="Cambria Math" panose="02040503050406030204" pitchFamily="18" charset="0"/>
                            <a:cs typeface="+mn-ea"/>
                          </a:rPr>
                          <m:t>𝑦</m:t>
                        </m:r>
                      </m:sub>
                    </m:sSub>
                    <m:r>
                      <a:rPr lang="en-US" altLang="zh-CN" sz="1400" i="1" smtClean="0">
                        <a:solidFill>
                          <a:srgbClr val="1468C5"/>
                        </a:solidFill>
                        <a:latin typeface="Cambria Math" panose="02040503050406030204" pitchFamily="18" charset="0"/>
                        <a:cs typeface="+mn-ea"/>
                      </a:rPr>
                      <m:t>=</m:t>
                    </m:r>
                    <m:r>
                      <a:rPr lang="en-US" altLang="zh-CN" sz="1400" b="0" i="1" smtClean="0">
                        <a:solidFill>
                          <a:srgbClr val="1468C5"/>
                        </a:solidFill>
                        <a:latin typeface="Cambria Math" panose="02040503050406030204" pitchFamily="18" charset="0"/>
                        <a:cs typeface="+mn-ea"/>
                      </a:rPr>
                      <m:t>12.027</m:t>
                    </m:r>
                    <m:r>
                      <a:rPr lang="en-US" altLang="zh-CN" sz="1400" i="1">
                        <a:solidFill>
                          <a:srgbClr val="1468C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ea"/>
                      </a:rPr>
                      <m:t>±</m:t>
                    </m:r>
                    <m:r>
                      <a:rPr lang="en-US" altLang="zh-CN" sz="1400" b="0" i="1" smtClean="0">
                        <a:solidFill>
                          <a:srgbClr val="1468C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ea"/>
                      </a:rPr>
                      <m:t>1.934 </m:t>
                    </m:r>
                    <m:r>
                      <a:rPr lang="en-US" altLang="zh-CN" sz="1400" b="0" i="1" smtClean="0">
                        <a:solidFill>
                          <a:srgbClr val="1468C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ea"/>
                      </a:rPr>
                      <m:t>𝑚𝑚</m:t>
                    </m:r>
                    <m:r>
                      <a:rPr lang="en-US" altLang="zh-CN" sz="1400" b="0" i="1" smtClean="0">
                        <a:solidFill>
                          <a:srgbClr val="1468C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ea"/>
                      </a:rPr>
                      <m:t>∙</m:t>
                    </m:r>
                    <m:r>
                      <a:rPr lang="en-US" altLang="zh-CN" sz="1400" b="0" i="1" smtClean="0">
                        <a:solidFill>
                          <a:srgbClr val="1468C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ea"/>
                      </a:rPr>
                      <m:t>𝑚𝑟𝑎𝑑</m:t>
                    </m:r>
                  </m:oMath>
                </a14:m>
                <a:endParaRPr lang="en-US" altLang="zh-CN" sz="1400" dirty="0">
                  <a:solidFill>
                    <a:srgbClr val="1468C5"/>
                  </a:solidFill>
                  <a:cs typeface="+mn-ea"/>
                </a:endParaRP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altLang="zh-CN" sz="1400" dirty="0">
                    <a:solidFill>
                      <a:srgbClr val="1468C5"/>
                    </a:solidFill>
                    <a:cs typeface="+mn-ea"/>
                  </a:rPr>
                  <a:t>Best record</a:t>
                </a:r>
                <a:endPara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</a:endParaRPr>
              </a:p>
            </p:txBody>
          </p:sp>
        </mc:Choice>
        <mc:Fallback xmlns=""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107B616E-6B95-41C3-8CEE-72A4108374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1362" y="5527058"/>
                <a:ext cx="2971947" cy="1001877"/>
              </a:xfrm>
              <a:prstGeom prst="rect">
                <a:avLst/>
              </a:prstGeom>
              <a:blipFill>
                <a:blip r:embed="rId10"/>
                <a:stretch>
                  <a:fillRect l="-1232" t="-1829" b="-54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矩形 14">
            <a:extLst>
              <a:ext uri="{FF2B5EF4-FFF2-40B4-BE49-F238E27FC236}">
                <a16:creationId xmlns:a16="http://schemas.microsoft.com/office/drawing/2014/main" id="{56ACEF4D-2F2E-49DA-A200-FE9483088005}"/>
              </a:ext>
            </a:extLst>
          </p:cNvPr>
          <p:cNvSpPr/>
          <p:nvPr/>
        </p:nvSpPr>
        <p:spPr>
          <a:xfrm>
            <a:off x="11639770" y="6610295"/>
            <a:ext cx="55223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30-34</a:t>
            </a:r>
            <a:endParaRPr lang="zh-CN" altLang="en-US" sz="1050" i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5AB5D929-A2AE-BB0D-8122-C34B4F57B79B}"/>
              </a:ext>
            </a:extLst>
          </p:cNvPr>
          <p:cNvSpPr txBox="1"/>
          <p:nvPr/>
        </p:nvSpPr>
        <p:spPr>
          <a:xfrm>
            <a:off x="1974529" y="159472"/>
            <a:ext cx="8242939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02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-100" normalizeH="0" baseline="0" noProof="0" dirty="0">
                <a:ln w="3175"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Arial Unicode MS" panose="020B0604020202020204"/>
                <a:cs typeface="Segoe UI" pitchFamily="34" charset="0"/>
              </a:rPr>
              <a:t>2022ab Operation Status &amp; Achievements</a:t>
            </a:r>
          </a:p>
        </p:txBody>
      </p:sp>
      <p:pic>
        <p:nvPicPr>
          <p:cNvPr id="4" name="图片 3" descr="图形用户界面, 应用程序, Word&#10;&#10;描述已自动生成">
            <a:extLst>
              <a:ext uri="{FF2B5EF4-FFF2-40B4-BE49-F238E27FC236}">
                <a16:creationId xmlns:a16="http://schemas.microsoft.com/office/drawing/2014/main" id="{7AFFDD81-FB29-B95E-FDEB-20B76952A019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9738" y="2742709"/>
            <a:ext cx="4614522" cy="2792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2948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0000"/>
            <a:lum bright="70000" contrast="-7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图形用户界面&#10;&#10;描述已自动生成">
            <a:extLst>
              <a:ext uri="{FF2B5EF4-FFF2-40B4-BE49-F238E27FC236}">
                <a16:creationId xmlns:a16="http://schemas.microsoft.com/office/drawing/2014/main" id="{6BC44BCB-FED4-7349-78FB-64FCA9A6B0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36" y="1370185"/>
            <a:ext cx="7920200" cy="5367068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75B8B070-AEA3-48D1-B2D9-85B043F15F38}"/>
              </a:ext>
            </a:extLst>
          </p:cNvPr>
          <p:cNvSpPr txBox="1"/>
          <p:nvPr/>
        </p:nvSpPr>
        <p:spPr>
          <a:xfrm>
            <a:off x="1974529" y="159472"/>
            <a:ext cx="8242939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02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-100" normalizeH="0" baseline="0" noProof="0" dirty="0">
                <a:ln w="3175"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Arial Unicode MS" panose="020B0604020202020204"/>
                <a:cs typeface="Segoe UI" pitchFamily="34" charset="0"/>
              </a:rPr>
              <a:t>202</a:t>
            </a:r>
            <a:r>
              <a:rPr kumimoji="0" lang="en-US" altLang="zh-CN" sz="3600" spc="-100" dirty="0">
                <a:ln w="3175">
                  <a:noFill/>
                </a:ln>
                <a:solidFill>
                  <a:srgbClr val="1468C5"/>
                </a:solidFill>
                <a:latin typeface="Arial Unicode MS" panose="020B0604020202020204"/>
                <a:ea typeface="Arial Unicode MS" panose="020B0604020202020204"/>
                <a:cs typeface="Segoe UI" pitchFamily="34" charset="0"/>
              </a:rPr>
              <a:t>4</a:t>
            </a:r>
            <a:r>
              <a:rPr kumimoji="0" lang="en-US" altLang="zh-CN" sz="3600" b="0" i="0" u="none" strike="noStrike" kern="1200" cap="none" spc="-100" normalizeH="0" baseline="0" noProof="0" dirty="0">
                <a:ln w="3175"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Arial Unicode MS" panose="020B0604020202020204"/>
                <a:cs typeface="Segoe UI" pitchFamily="34" charset="0"/>
              </a:rPr>
              <a:t>c Operation Status &amp; Achievements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CEC8B675-A916-4102-8E6D-146A024996E0}"/>
              </a:ext>
            </a:extLst>
          </p:cNvPr>
          <p:cNvSpPr/>
          <p:nvPr/>
        </p:nvSpPr>
        <p:spPr>
          <a:xfrm>
            <a:off x="1974528" y="1117785"/>
            <a:ext cx="8242940" cy="45719"/>
          </a:xfrm>
          <a:prstGeom prst="rect">
            <a:avLst/>
          </a:prstGeom>
          <a:solidFill>
            <a:srgbClr val="1468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Arial Unicode MS" panose="020B0604020202020204"/>
              <a:cs typeface="+mn-cs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2A30EA8F-23FD-4AB1-9E01-3F3A1A0E8026}"/>
              </a:ext>
            </a:extLst>
          </p:cNvPr>
          <p:cNvSpPr/>
          <p:nvPr/>
        </p:nvSpPr>
        <p:spPr>
          <a:xfrm>
            <a:off x="3276599" y="766484"/>
            <a:ext cx="563880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Arial Unicode MS" panose="020B0604020202020204"/>
                <a:cs typeface="+mn-ea"/>
              </a:rPr>
              <a:t>Stable and Continuous RF-gun Injection for HER</a:t>
            </a:r>
          </a:p>
        </p:txBody>
      </p:sp>
      <p:sp>
        <p:nvSpPr>
          <p:cNvPr id="22" name="テキスト ボックス 8">
            <a:extLst>
              <a:ext uri="{FF2B5EF4-FFF2-40B4-BE49-F238E27FC236}">
                <a16:creationId xmlns:a16="http://schemas.microsoft.com/office/drawing/2014/main" id="{AB69D6A8-C69F-4A26-9F18-A64063DA6BE7}"/>
              </a:ext>
            </a:extLst>
          </p:cNvPr>
          <p:cNvSpPr txBox="1"/>
          <p:nvPr/>
        </p:nvSpPr>
        <p:spPr>
          <a:xfrm>
            <a:off x="8125008" y="1314798"/>
            <a:ext cx="3788696" cy="5209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HER </a:t>
            </a:r>
            <a:r>
              <a:rPr kumimoji="1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e</a:t>
            </a:r>
            <a:r>
              <a:rPr kumimoji="1" lang="en-US" altLang="zh-CN" sz="2400" b="0" i="0" u="none" strike="noStrike" kern="1200" cap="none" spc="0" normalizeH="0" baseline="3000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- 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beam injection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050" b="0" i="0" u="none" strike="noStrike" kern="1200" cap="none" spc="0" normalizeH="0" baseline="0" noProof="0" dirty="0">
              <a:ln>
                <a:noFill/>
              </a:ln>
              <a:solidFill>
                <a:srgbClr val="1468C5"/>
              </a:solidFill>
              <a:effectLst/>
              <a:uLnTx/>
              <a:uFillTx/>
              <a:latin typeface="Arial Unicode MS" panose="020B0604020202020204"/>
              <a:ea typeface="宋体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Stable and continuous e</a:t>
            </a:r>
            <a:r>
              <a:rPr kumimoji="1" lang="en-US" altLang="zh-CN" b="0" i="0" u="none" strike="noStrike" kern="1200" cap="none" spc="0" normalizeH="0" baseline="3000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-</a:t>
            </a:r>
            <a:r>
              <a:rPr kumimoji="1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 beam operation for injection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altLang="zh-CN" sz="1600" dirty="0">
                <a:solidFill>
                  <a:srgbClr val="1468C5"/>
                </a:solidFill>
                <a:latin typeface="Arial Unicode MS" panose="020B0604020202020204"/>
                <a:ea typeface="宋体"/>
              </a:rPr>
              <a:t>2 </a:t>
            </a:r>
            <a:r>
              <a:rPr lang="en-US" altLang="zh-CN" sz="1600" dirty="0" err="1">
                <a:solidFill>
                  <a:srgbClr val="1468C5"/>
                </a:solidFill>
                <a:latin typeface="Arial Unicode MS" panose="020B0604020202020204"/>
                <a:ea typeface="宋体"/>
              </a:rPr>
              <a:t>nC</a:t>
            </a:r>
            <a:r>
              <a:rPr lang="en-US" altLang="zh-CN" sz="1600" dirty="0">
                <a:solidFill>
                  <a:srgbClr val="1468C5"/>
                </a:solidFill>
                <a:latin typeface="Arial Unicode MS" panose="020B0604020202020204"/>
                <a:ea typeface="宋体"/>
              </a:rPr>
              <a:t> 25 Hz double bunch </a:t>
            </a:r>
            <a:endParaRPr kumimoji="1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rgbClr val="1468C5"/>
              </a:solidFill>
              <a:effectLst/>
              <a:uLnTx/>
              <a:uFillTx/>
              <a:latin typeface="Arial Unicode MS" panose="020B0604020202020204"/>
              <a:ea typeface="宋体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1468C5"/>
              </a:solidFill>
              <a:effectLst/>
              <a:uLnTx/>
              <a:uFillTx/>
              <a:latin typeface="Arial Unicode MS" panose="020B0604020202020204"/>
              <a:ea typeface="宋体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Comparable higher injection efficiency in 2024c commissioning</a:t>
            </a:r>
            <a:endParaRPr kumimoji="1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1468C5"/>
              </a:solidFill>
              <a:effectLst/>
              <a:uLnTx/>
              <a:uFillTx/>
              <a:latin typeface="Arial Unicode MS" panose="020B0604020202020204"/>
              <a:ea typeface="宋体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1468C5"/>
              </a:solidFill>
              <a:effectLst/>
              <a:uLnTx/>
              <a:uFillTx/>
              <a:latin typeface="Arial Unicode MS" panose="020B0604020202020204"/>
              <a:ea typeface="宋体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No trend of photocathode QE degradation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1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1468C5"/>
              </a:solidFill>
              <a:effectLst/>
              <a:uLnTx/>
              <a:uFillTx/>
              <a:latin typeface="Arial Unicode MS" panose="020B0604020202020204"/>
              <a:ea typeface="宋体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Reliable laser system and feedback system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Position feedback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Laser pulse energy feedback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RF phase feedback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1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1468C5"/>
              </a:solidFill>
              <a:effectLst/>
              <a:uLnTx/>
              <a:uFillTx/>
              <a:latin typeface="Arial Unicode MS" panose="020B0604020202020204"/>
              <a:ea typeface="宋体"/>
              <a:cs typeface="+mn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1468C5"/>
                </a:solidFill>
                <a:latin typeface="Arial Unicode MS" panose="020B0604020202020204"/>
                <a:ea typeface="宋体"/>
              </a:rPr>
              <a:t>Stable 4-ring simultaneous injection </a:t>
            </a:r>
            <a:endParaRPr kumimoji="1" lang="en-US" altLang="zh-CN" b="0" i="0" u="none" strike="noStrike" kern="1200" cap="none" spc="0" normalizeH="0" baseline="0" noProof="0" dirty="0">
              <a:ln>
                <a:noFill/>
              </a:ln>
              <a:solidFill>
                <a:srgbClr val="1468C5"/>
              </a:solidFill>
              <a:effectLst/>
              <a:uLnTx/>
              <a:uFillTx/>
              <a:latin typeface="Arial Unicode MS" panose="020B0604020202020204"/>
              <a:ea typeface="宋体"/>
              <a:cs typeface="+mn-cs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A95D813E-B204-4E69-BC85-0AA83B681C67}"/>
              </a:ext>
            </a:extLst>
          </p:cNvPr>
          <p:cNvSpPr/>
          <p:nvPr/>
        </p:nvSpPr>
        <p:spPr>
          <a:xfrm>
            <a:off x="11639770" y="6610295"/>
            <a:ext cx="55223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31-34</a:t>
            </a:r>
            <a:endParaRPr lang="zh-CN" altLang="en-US" sz="1050" i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36B8F2A8-F9A5-4131-978C-014A4BE38272}"/>
              </a:ext>
            </a:extLst>
          </p:cNvPr>
          <p:cNvSpPr txBox="1"/>
          <p:nvPr/>
        </p:nvSpPr>
        <p:spPr>
          <a:xfrm>
            <a:off x="1724576" y="2004290"/>
            <a:ext cx="228426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"/>
                <a:ea typeface="宋体"/>
                <a:cs typeface="+mn-ea"/>
              </a:rPr>
              <a:t>HER injection efficiency</a:t>
            </a:r>
            <a:endParaRPr kumimoji="1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D8C0D83A-FC6A-426D-91DE-413AF82CCA65}"/>
              </a:ext>
            </a:extLst>
          </p:cNvPr>
          <p:cNvSpPr txBox="1"/>
          <p:nvPr/>
        </p:nvSpPr>
        <p:spPr>
          <a:xfrm>
            <a:off x="1704492" y="2735605"/>
            <a:ext cx="267000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"/>
                <a:ea typeface="宋体"/>
                <a:cs typeface="+mn-ea"/>
              </a:rPr>
              <a:t>Electron charge @ injection point</a:t>
            </a:r>
            <a:endParaRPr kumimoji="1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DF117DD1-DD8F-450B-A6F8-03CCE988C015}"/>
              </a:ext>
            </a:extLst>
          </p:cNvPr>
          <p:cNvSpPr txBox="1"/>
          <p:nvPr/>
        </p:nvSpPr>
        <p:spPr>
          <a:xfrm>
            <a:off x="1704492" y="3200807"/>
            <a:ext cx="228426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"/>
                <a:ea typeface="宋体"/>
                <a:cs typeface="+mn-ea"/>
              </a:rPr>
              <a:t>HER injection background</a:t>
            </a:r>
            <a:endParaRPr kumimoji="1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B0F34730-6A6D-4014-9E72-5D78D6708089}"/>
              </a:ext>
            </a:extLst>
          </p:cNvPr>
          <p:cNvSpPr txBox="1"/>
          <p:nvPr/>
        </p:nvSpPr>
        <p:spPr>
          <a:xfrm>
            <a:off x="2676625" y="1579439"/>
            <a:ext cx="228426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"/>
                <a:ea typeface="宋体"/>
                <a:cs typeface="+mn-ea"/>
              </a:rPr>
              <a:t>Electron beam current</a:t>
            </a:r>
            <a:endParaRPr kumimoji="1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47462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0000"/>
            <a:lum bright="70000" contrast="-7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CEC8B675-A916-4102-8E6D-146A024996E0}"/>
              </a:ext>
            </a:extLst>
          </p:cNvPr>
          <p:cNvSpPr/>
          <p:nvPr/>
        </p:nvSpPr>
        <p:spPr>
          <a:xfrm>
            <a:off x="1974528" y="1117785"/>
            <a:ext cx="8242940" cy="45719"/>
          </a:xfrm>
          <a:prstGeom prst="rect">
            <a:avLst/>
          </a:prstGeom>
          <a:solidFill>
            <a:srgbClr val="1468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Arial Unicode MS" panose="020B0604020202020204"/>
              <a:cs typeface="+mn-cs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2A30EA8F-23FD-4AB1-9E01-3F3A1A0E8026}"/>
              </a:ext>
            </a:extLst>
          </p:cNvPr>
          <p:cNvSpPr/>
          <p:nvPr/>
        </p:nvSpPr>
        <p:spPr>
          <a:xfrm>
            <a:off x="3276599" y="766484"/>
            <a:ext cx="563880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Arial Unicode MS" panose="020B0604020202020204"/>
                <a:cs typeface="+mn-ea"/>
              </a:rPr>
              <a:t>Stable and Continuous RF-gun Injection for HER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11E8EF6B-776E-4811-A0A2-989F213BDEE0}"/>
              </a:ext>
            </a:extLst>
          </p:cNvPr>
          <p:cNvSpPr/>
          <p:nvPr/>
        </p:nvSpPr>
        <p:spPr>
          <a:xfrm>
            <a:off x="11639770" y="6610295"/>
            <a:ext cx="55223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32-34</a:t>
            </a:r>
            <a:endParaRPr lang="zh-CN" altLang="en-US" sz="1050" i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844B120A-3A90-9ED3-B080-15E4205D19D3}"/>
              </a:ext>
            </a:extLst>
          </p:cNvPr>
          <p:cNvSpPr txBox="1"/>
          <p:nvPr/>
        </p:nvSpPr>
        <p:spPr>
          <a:xfrm>
            <a:off x="1974529" y="159472"/>
            <a:ext cx="8242939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02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-100" normalizeH="0" baseline="0" noProof="0" dirty="0">
                <a:ln w="3175"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Arial Unicode MS" panose="020B0604020202020204"/>
                <a:cs typeface="Segoe UI" pitchFamily="34" charset="0"/>
              </a:rPr>
              <a:t>2024c Operation Status &amp; Achievements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590A0927-FABB-E45C-F14A-819DBF6125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031" y="1307332"/>
            <a:ext cx="5921634" cy="5499047"/>
          </a:xfrm>
          <a:prstGeom prst="rect">
            <a:avLst/>
          </a:prstGeom>
        </p:spPr>
      </p:pic>
      <p:sp>
        <p:nvSpPr>
          <p:cNvPr id="3" name="テキスト ボックス 8">
            <a:extLst>
              <a:ext uri="{FF2B5EF4-FFF2-40B4-BE49-F238E27FC236}">
                <a16:creationId xmlns:a16="http://schemas.microsoft.com/office/drawing/2014/main" id="{3C0D232A-0D5B-380A-28AD-E79CCECDD016}"/>
              </a:ext>
            </a:extLst>
          </p:cNvPr>
          <p:cNvSpPr txBox="1"/>
          <p:nvPr/>
        </p:nvSpPr>
        <p:spPr>
          <a:xfrm>
            <a:off x="7675190" y="1579842"/>
            <a:ext cx="4240695" cy="4655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HER </a:t>
            </a:r>
            <a:r>
              <a:rPr kumimoji="1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e</a:t>
            </a:r>
            <a:r>
              <a:rPr kumimoji="1" lang="en-US" altLang="zh-CN" sz="2400" b="0" i="0" u="none" strike="noStrike" kern="1200" cap="none" spc="0" normalizeH="0" baseline="3000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- 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beam injection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050" b="0" i="0" u="none" strike="noStrike" kern="1200" cap="none" spc="0" normalizeH="0" baseline="0" noProof="0" dirty="0">
              <a:ln>
                <a:noFill/>
              </a:ln>
              <a:solidFill>
                <a:srgbClr val="1468C5"/>
              </a:solidFill>
              <a:effectLst/>
              <a:uLnTx/>
              <a:uFillTx/>
              <a:latin typeface="Arial Unicode MS" panose="020B0604020202020204"/>
              <a:ea typeface="宋体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Stable and continuous e</a:t>
            </a:r>
            <a:r>
              <a:rPr kumimoji="1" lang="en-US" altLang="zh-CN" b="0" i="0" u="none" strike="noStrike" kern="1200" cap="none" spc="0" normalizeH="0" baseline="3000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-</a:t>
            </a:r>
            <a:r>
              <a:rPr kumimoji="1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 beam operation for injection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altLang="zh-CN" sz="1600" dirty="0">
                <a:solidFill>
                  <a:srgbClr val="1468C5"/>
                </a:solidFill>
                <a:latin typeface="Arial Unicode MS" panose="020B0604020202020204"/>
                <a:ea typeface="宋体"/>
              </a:rPr>
              <a:t>2 </a:t>
            </a:r>
            <a:r>
              <a:rPr lang="en-US" altLang="zh-CN" sz="1600" dirty="0" err="1">
                <a:solidFill>
                  <a:srgbClr val="1468C5"/>
                </a:solidFill>
                <a:latin typeface="Arial Unicode MS" panose="020B0604020202020204"/>
                <a:ea typeface="宋体"/>
              </a:rPr>
              <a:t>nC</a:t>
            </a:r>
            <a:r>
              <a:rPr lang="en-US" altLang="zh-CN" sz="1600" dirty="0">
                <a:solidFill>
                  <a:srgbClr val="1468C5"/>
                </a:solidFill>
                <a:latin typeface="Arial Unicode MS" panose="020B0604020202020204"/>
                <a:ea typeface="宋体"/>
              </a:rPr>
              <a:t> 25 Hz double bunch </a:t>
            </a:r>
            <a:endParaRPr kumimoji="1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rgbClr val="1468C5"/>
              </a:solidFill>
              <a:effectLst/>
              <a:uLnTx/>
              <a:uFillTx/>
              <a:latin typeface="Arial Unicode MS" panose="020B0604020202020204"/>
              <a:ea typeface="宋体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1468C5"/>
              </a:solidFill>
              <a:effectLst/>
              <a:uLnTx/>
              <a:uFillTx/>
              <a:latin typeface="Arial Unicode MS" panose="020B0604020202020204"/>
              <a:ea typeface="宋体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Comparable higher injection efficiency in 2024c commissioning</a:t>
            </a:r>
            <a:endParaRPr kumimoji="1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1468C5"/>
              </a:solidFill>
              <a:effectLst/>
              <a:uLnTx/>
              <a:uFillTx/>
              <a:latin typeface="Arial Unicode MS" panose="020B0604020202020204"/>
              <a:ea typeface="宋体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1468C5"/>
              </a:solidFill>
              <a:effectLst/>
              <a:uLnTx/>
              <a:uFillTx/>
              <a:latin typeface="Arial Unicode MS" panose="020B0604020202020204"/>
              <a:ea typeface="宋体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No trend of photocathode QE degradation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1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1468C5"/>
              </a:solidFill>
              <a:effectLst/>
              <a:uLnTx/>
              <a:uFillTx/>
              <a:latin typeface="Arial Unicode MS" panose="020B0604020202020204"/>
              <a:ea typeface="宋体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Reliable laser system and feedback system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Position feedback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Laser pulse energy feedback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RF phase feedback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1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1468C5"/>
              </a:solidFill>
              <a:effectLst/>
              <a:uLnTx/>
              <a:uFillTx/>
              <a:latin typeface="Arial Unicode MS" panose="020B0604020202020204"/>
              <a:ea typeface="宋体"/>
              <a:cs typeface="+mn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1468C5"/>
                </a:solidFill>
                <a:latin typeface="Arial Unicode MS" panose="020B0604020202020204"/>
                <a:ea typeface="宋体"/>
              </a:rPr>
              <a:t>Stable 4-ring simultaneous injection </a:t>
            </a:r>
            <a:endParaRPr kumimoji="1" lang="en-US" altLang="zh-CN" b="0" i="0" u="none" strike="noStrike" kern="1200" cap="none" spc="0" normalizeH="0" baseline="0" noProof="0" dirty="0">
              <a:ln>
                <a:noFill/>
              </a:ln>
              <a:solidFill>
                <a:srgbClr val="1468C5"/>
              </a:solidFill>
              <a:effectLst/>
              <a:uLnTx/>
              <a:uFillTx/>
              <a:latin typeface="Arial Unicode MS" panose="020B0604020202020204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378472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0000"/>
            <a:lum bright="70000" contrast="-7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CEC8B675-A916-4102-8E6D-146A024996E0}"/>
              </a:ext>
            </a:extLst>
          </p:cNvPr>
          <p:cNvSpPr/>
          <p:nvPr/>
        </p:nvSpPr>
        <p:spPr>
          <a:xfrm>
            <a:off x="1974528" y="1117785"/>
            <a:ext cx="8242940" cy="45719"/>
          </a:xfrm>
          <a:prstGeom prst="rect">
            <a:avLst/>
          </a:prstGeom>
          <a:solidFill>
            <a:srgbClr val="1468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Arial Unicode MS" panose="020B0604020202020204"/>
              <a:cs typeface="+mn-cs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11E8EF6B-776E-4811-A0A2-989F213BDEE0}"/>
              </a:ext>
            </a:extLst>
          </p:cNvPr>
          <p:cNvSpPr/>
          <p:nvPr/>
        </p:nvSpPr>
        <p:spPr>
          <a:xfrm>
            <a:off x="11639770" y="6610295"/>
            <a:ext cx="55223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宋体"/>
                <a:cs typeface="+mn-ea"/>
              </a:rPr>
              <a:t>33-34</a:t>
            </a:r>
            <a:endParaRPr kumimoji="1" lang="zh-CN" altLang="en-US" sz="1050" b="0" i="1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宋体"/>
              <a:cs typeface="+mn-ea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844B120A-3A90-9ED3-B080-15E4205D19D3}"/>
              </a:ext>
            </a:extLst>
          </p:cNvPr>
          <p:cNvSpPr txBox="1"/>
          <p:nvPr/>
        </p:nvSpPr>
        <p:spPr>
          <a:xfrm>
            <a:off x="1974529" y="159472"/>
            <a:ext cx="8242939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02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-100" normalizeH="0" baseline="0" noProof="0" dirty="0">
                <a:ln w="3175"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Arial Unicode MS" panose="020B0604020202020204"/>
                <a:cs typeface="Segoe UI" pitchFamily="34" charset="0"/>
              </a:rPr>
              <a:t>Future Operation Study</a:t>
            </a:r>
          </a:p>
        </p:txBody>
      </p:sp>
      <p:pic>
        <p:nvPicPr>
          <p:cNvPr id="4" name="图片 3" descr="图形用户界面, 文本, 应用程序&#10;&#10;描述已自动生成">
            <a:extLst>
              <a:ext uri="{FF2B5EF4-FFF2-40B4-BE49-F238E27FC236}">
                <a16:creationId xmlns:a16="http://schemas.microsoft.com/office/drawing/2014/main" id="{00D6DE47-FF23-4950-07AA-66BDDBA68D7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112" y="1237140"/>
            <a:ext cx="4498974" cy="2777345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8C965819-A59B-EF2D-AB14-478EA1FCF480}"/>
              </a:ext>
            </a:extLst>
          </p:cNvPr>
          <p:cNvSpPr/>
          <p:nvPr/>
        </p:nvSpPr>
        <p:spPr>
          <a:xfrm>
            <a:off x="3276599" y="766484"/>
            <a:ext cx="563880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Arial Unicode MS" panose="020B0604020202020204"/>
                <a:cs typeface="+mn-ea"/>
              </a:rPr>
              <a:t>3 </a:t>
            </a:r>
            <a:r>
              <a:rPr kumimoji="1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Arial Unicode MS" panose="020B0604020202020204"/>
                <a:cs typeface="+mn-ea"/>
              </a:rPr>
              <a:t>nC</a:t>
            </a:r>
            <a:r>
              <a:rPr kumimoji="1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Arial Unicode MS" panose="020B0604020202020204"/>
                <a:cs typeface="+mn-ea"/>
              </a:rPr>
              <a:t> and 4 </a:t>
            </a:r>
            <a:r>
              <a:rPr kumimoji="1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Arial Unicode MS" panose="020B0604020202020204"/>
                <a:cs typeface="+mn-ea"/>
              </a:rPr>
              <a:t>nC</a:t>
            </a:r>
            <a:r>
              <a:rPr kumimoji="1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Arial Unicode MS" panose="020B0604020202020204"/>
                <a:cs typeface="+mn-ea"/>
              </a:rPr>
              <a:t> Electron 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Arial Unicode MS" panose="020B0604020202020204"/>
                <a:cs typeface="+mn-ea"/>
              </a:rPr>
              <a:t>Beam</a:t>
            </a:r>
            <a:r>
              <a:rPr kumimoji="1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ea typeface="Arial Unicode MS" panose="020B0604020202020204"/>
                <a:cs typeface="+mn-ea"/>
              </a:rPr>
              <a:t> Study for Future Commissioning</a:t>
            </a:r>
          </a:p>
        </p:txBody>
      </p:sp>
      <p:sp>
        <p:nvSpPr>
          <p:cNvPr id="7" name="矩形 12">
            <a:extLst>
              <a:ext uri="{FF2B5EF4-FFF2-40B4-BE49-F238E27FC236}">
                <a16:creationId xmlns:a16="http://schemas.microsoft.com/office/drawing/2014/main" id="{9A0C42A4-9965-9154-F07B-93F283D8F7F3}"/>
              </a:ext>
            </a:extLst>
          </p:cNvPr>
          <p:cNvSpPr/>
          <p:nvPr/>
        </p:nvSpPr>
        <p:spPr>
          <a:xfrm>
            <a:off x="6474820" y="1237140"/>
            <a:ext cx="4567238" cy="2443463"/>
          </a:xfrm>
          <a:prstGeom prst="rect">
            <a:avLst/>
          </a:prstGeom>
          <a:solidFill>
            <a:schemeClr val="tx2">
              <a:lumMod val="20000"/>
              <a:lumOff val="80000"/>
              <a:alpha val="60000"/>
            </a:schemeClr>
          </a:solidFill>
          <a:ln w="9525" cap="flat" cmpd="sng" algn="ctr">
            <a:solidFill>
              <a:sysClr val="window" lastClr="FFFFFF">
                <a:lumMod val="50000"/>
                <a:alpha val="10000"/>
              </a:sysClr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aphicFrame>
        <p:nvGraphicFramePr>
          <p:cNvPr id="11" name="表格 11">
            <a:extLst>
              <a:ext uri="{FF2B5EF4-FFF2-40B4-BE49-F238E27FC236}">
                <a16:creationId xmlns:a16="http://schemas.microsoft.com/office/drawing/2014/main" id="{9D41220D-FDF1-04D0-999C-765AE83CEE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8422073"/>
              </p:ext>
            </p:extLst>
          </p:nvPr>
        </p:nvGraphicFramePr>
        <p:xfrm>
          <a:off x="6680401" y="1817408"/>
          <a:ext cx="4156076" cy="128016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039019">
                  <a:extLst>
                    <a:ext uri="{9D8B030D-6E8A-4147-A177-3AD203B41FA5}">
                      <a16:colId xmlns:a16="http://schemas.microsoft.com/office/drawing/2014/main" val="89696440"/>
                    </a:ext>
                  </a:extLst>
                </a:gridCol>
                <a:gridCol w="822248">
                  <a:extLst>
                    <a:ext uri="{9D8B030D-6E8A-4147-A177-3AD203B41FA5}">
                      <a16:colId xmlns:a16="http://schemas.microsoft.com/office/drawing/2014/main" val="2785204991"/>
                    </a:ext>
                  </a:extLst>
                </a:gridCol>
                <a:gridCol w="748443">
                  <a:extLst>
                    <a:ext uri="{9D8B030D-6E8A-4147-A177-3AD203B41FA5}">
                      <a16:colId xmlns:a16="http://schemas.microsoft.com/office/drawing/2014/main" val="2095529847"/>
                    </a:ext>
                  </a:extLst>
                </a:gridCol>
                <a:gridCol w="748826">
                  <a:extLst>
                    <a:ext uri="{9D8B030D-6E8A-4147-A177-3AD203B41FA5}">
                      <a16:colId xmlns:a16="http://schemas.microsoft.com/office/drawing/2014/main" val="773696603"/>
                    </a:ext>
                  </a:extLst>
                </a:gridCol>
                <a:gridCol w="797540">
                  <a:extLst>
                    <a:ext uri="{9D8B030D-6E8A-4147-A177-3AD203B41FA5}">
                      <a16:colId xmlns:a16="http://schemas.microsoft.com/office/drawing/2014/main" val="1348840309"/>
                    </a:ext>
                  </a:extLst>
                </a:gridCol>
              </a:tblGrid>
              <a:tr h="272944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altLang="zh-CN" sz="1600" b="0" i="0" u="none" strike="noStrike" kern="1200" cap="none" spc="-100" normalizeH="0" baseline="0" noProof="0" dirty="0">
                          <a:ln w="3175">
                            <a:noFill/>
                          </a:ln>
                          <a:solidFill>
                            <a:srgbClr val="1468C5"/>
                          </a:solidFill>
                          <a:effectLst/>
                          <a:uLnTx/>
                          <a:uFillTx/>
                          <a:latin typeface="Arial Unicode MS" panose="020B0604020202020204"/>
                          <a:ea typeface="Arial Unicode MS" panose="020B0604020202020204"/>
                          <a:cs typeface="Segoe UI" pitchFamily="34" charset="0"/>
                        </a:rPr>
                        <a:t>3 </a:t>
                      </a:r>
                      <a:r>
                        <a:rPr kumimoji="0" lang="en-US" altLang="zh-CN" sz="1600" b="0" i="0" u="none" strike="noStrike" kern="1200" cap="none" spc="-100" normalizeH="0" baseline="0" noProof="0" dirty="0" err="1">
                          <a:ln w="3175">
                            <a:noFill/>
                          </a:ln>
                          <a:solidFill>
                            <a:srgbClr val="1468C5"/>
                          </a:solidFill>
                          <a:effectLst/>
                          <a:uLnTx/>
                          <a:uFillTx/>
                          <a:latin typeface="Arial Unicode MS" panose="020B0604020202020204"/>
                          <a:ea typeface="Arial Unicode MS" panose="020B0604020202020204"/>
                          <a:cs typeface="Segoe UI" pitchFamily="34" charset="0"/>
                        </a:rPr>
                        <a:t>nC</a:t>
                      </a:r>
                      <a:endParaRPr kumimoji="1" lang="ja-JP" altLang="en-US" sz="16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600" b="0" i="0" u="none" strike="noStrike" kern="1200" cap="none" spc="-100" normalizeH="0" baseline="0" noProof="0" dirty="0">
                          <a:ln w="3175">
                            <a:noFill/>
                          </a:ln>
                          <a:solidFill>
                            <a:srgbClr val="1468C5"/>
                          </a:solidFill>
                          <a:effectLst/>
                          <a:uLnTx/>
                          <a:uFillTx/>
                          <a:latin typeface="Arial Unicode MS" panose="020B0604020202020204"/>
                          <a:ea typeface="Arial Unicode MS" panose="020B0604020202020204"/>
                          <a:cs typeface="Segoe UI" pitchFamily="34" charset="0"/>
                        </a:rPr>
                        <a:t>3 </a:t>
                      </a:r>
                      <a:r>
                        <a:rPr kumimoji="0" lang="en-US" altLang="zh-CN" sz="1600" b="0" i="0" u="none" strike="noStrike" kern="1200" cap="none" spc="-100" normalizeH="0" baseline="0" noProof="0" dirty="0" err="1">
                          <a:ln w="3175">
                            <a:noFill/>
                          </a:ln>
                          <a:solidFill>
                            <a:srgbClr val="1468C5"/>
                          </a:solidFill>
                          <a:effectLst/>
                          <a:uLnTx/>
                          <a:uFillTx/>
                          <a:latin typeface="Arial Unicode MS" panose="020B0604020202020204"/>
                          <a:ea typeface="Arial Unicode MS" panose="020B0604020202020204"/>
                          <a:cs typeface="Segoe UI" pitchFamily="34" charset="0"/>
                        </a:rPr>
                        <a:t>nC</a:t>
                      </a:r>
                      <a:r>
                        <a:rPr kumimoji="0" lang="en-US" altLang="zh-CN" sz="1600" b="0" i="0" u="none" strike="noStrike" kern="1200" cap="none" spc="-100" normalizeH="0" baseline="0" noProof="0" dirty="0">
                          <a:ln w="3175">
                            <a:noFill/>
                          </a:ln>
                          <a:solidFill>
                            <a:srgbClr val="1468C5"/>
                          </a:solidFill>
                          <a:effectLst/>
                          <a:uLnTx/>
                          <a:uFillTx/>
                          <a:latin typeface="Arial Unicode MS" panose="020B0604020202020204"/>
                          <a:ea typeface="Arial Unicode MS" panose="020B0604020202020204"/>
                          <a:cs typeface="Segoe UI" pitchFamily="34" charset="0"/>
                        </a:rPr>
                        <a:t> (2-bunch)</a:t>
                      </a:r>
                      <a:endParaRPr kumimoji="1" lang="ja-JP" alt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600" b="0" i="0" u="none" strike="noStrike" kern="1200" cap="none" spc="-100" normalizeH="0" baseline="0" noProof="0" dirty="0">
                          <a:ln w="3175">
                            <a:noFill/>
                          </a:ln>
                          <a:solidFill>
                            <a:srgbClr val="1468C5"/>
                          </a:solidFill>
                          <a:effectLst/>
                          <a:uLnTx/>
                          <a:uFillTx/>
                          <a:latin typeface="Arial Unicode MS" panose="020B0604020202020204"/>
                          <a:ea typeface="Arial Unicode MS" panose="020B0604020202020204"/>
                          <a:cs typeface="Segoe UI" pitchFamily="34" charset="0"/>
                        </a:rPr>
                        <a:t>4 </a:t>
                      </a:r>
                      <a:r>
                        <a:rPr kumimoji="0" lang="en-US" altLang="zh-CN" sz="1600" b="0" i="0" u="none" strike="noStrike" kern="1200" cap="none" spc="-100" normalizeH="0" baseline="0" noProof="0" dirty="0" err="1">
                          <a:ln w="3175">
                            <a:noFill/>
                          </a:ln>
                          <a:solidFill>
                            <a:srgbClr val="1468C5"/>
                          </a:solidFill>
                          <a:effectLst/>
                          <a:uLnTx/>
                          <a:uFillTx/>
                          <a:latin typeface="Arial Unicode MS" panose="020B0604020202020204"/>
                          <a:ea typeface="Arial Unicode MS" panose="020B0604020202020204"/>
                          <a:cs typeface="Segoe UI" pitchFamily="34" charset="0"/>
                        </a:rPr>
                        <a:t>nC</a:t>
                      </a:r>
                      <a:endParaRPr kumimoji="1" lang="ja-JP" alt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56635124"/>
                  </a:ext>
                </a:extLst>
              </a:tr>
              <a:tr h="272944">
                <a:tc>
                  <a:txBody>
                    <a:bodyPr/>
                    <a:lstStyle/>
                    <a:p>
                      <a:r>
                        <a:rPr kumimoji="0" lang="el-GR" altLang="zh-CN" sz="1600" b="0" i="0" u="none" strike="noStrike" kern="1200" cap="none" spc="-100" normalizeH="0" baseline="0" noProof="0" dirty="0">
                          <a:ln w="3175">
                            <a:noFill/>
                          </a:ln>
                          <a:solidFill>
                            <a:srgbClr val="1468C5"/>
                          </a:solidFill>
                          <a:effectLst/>
                          <a:uLnTx/>
                          <a:uFillTx/>
                          <a:latin typeface="华文细黑" panose="02010600040101010101" pitchFamily="2" charset="-122"/>
                          <a:ea typeface="华文细黑" panose="02010600040101010101" pitchFamily="2" charset="-122"/>
                          <a:cs typeface="Segoe UI" pitchFamily="34" charset="0"/>
                        </a:rPr>
                        <a:t>ε</a:t>
                      </a:r>
                      <a:r>
                        <a:rPr kumimoji="0" lang="en-US" altLang="zh-CN" sz="1200" b="0" i="0" u="none" strike="noStrike" kern="1200" cap="none" spc="-100" normalizeH="0" baseline="0" noProof="0" dirty="0">
                          <a:ln w="3175">
                            <a:noFill/>
                          </a:ln>
                          <a:solidFill>
                            <a:srgbClr val="1468C5"/>
                          </a:solidFill>
                          <a:effectLst/>
                          <a:uLnTx/>
                          <a:uFillTx/>
                          <a:latin typeface="Arial Unicode MS" panose="020B0604020202020204"/>
                          <a:ea typeface="Arial Unicode MS" panose="020B0604020202020204"/>
                          <a:cs typeface="Segoe UI" pitchFamily="34" charset="0"/>
                        </a:rPr>
                        <a:t>x</a:t>
                      </a:r>
                      <a:r>
                        <a:rPr kumimoji="0" lang="en-US" altLang="zh-CN" sz="1600" b="0" i="0" u="none" strike="noStrike" kern="1200" cap="none" spc="-100" normalizeH="0" baseline="0" noProof="0" dirty="0">
                          <a:ln w="3175">
                            <a:noFill/>
                          </a:ln>
                          <a:solidFill>
                            <a:srgbClr val="1468C5"/>
                          </a:solidFill>
                          <a:effectLst/>
                          <a:uLnTx/>
                          <a:uFillTx/>
                          <a:latin typeface="Arial Unicode MS" panose="020B0604020202020204"/>
                          <a:ea typeface="Arial Unicode MS" panose="020B0604020202020204"/>
                          <a:cs typeface="Segoe UI" pitchFamily="34" charset="0"/>
                        </a:rPr>
                        <a:t> (</a:t>
                      </a:r>
                      <a:r>
                        <a:rPr kumimoji="0" lang="el-GR" altLang="zh-CN" sz="1600" b="0" i="0" u="none" strike="noStrike" kern="1200" cap="none" spc="-100" normalizeH="0" baseline="0" noProof="0" dirty="0">
                          <a:ln w="3175">
                            <a:noFill/>
                          </a:ln>
                          <a:solidFill>
                            <a:srgbClr val="1468C5"/>
                          </a:solidFill>
                          <a:effectLst/>
                          <a:uLnTx/>
                          <a:uFillTx/>
                          <a:latin typeface="华文细黑" panose="02010600040101010101" pitchFamily="2" charset="-122"/>
                          <a:ea typeface="华文细黑" panose="02010600040101010101" pitchFamily="2" charset="-122"/>
                          <a:cs typeface="Segoe UI" pitchFamily="34" charset="0"/>
                        </a:rPr>
                        <a:t>μ</a:t>
                      </a:r>
                      <a:r>
                        <a:rPr kumimoji="0" lang="en-US" altLang="zh-CN" sz="1600" b="0" i="0" u="none" strike="noStrike" kern="1200" cap="none" spc="-100" normalizeH="0" baseline="0" noProof="0" dirty="0">
                          <a:ln w="3175">
                            <a:noFill/>
                          </a:ln>
                          <a:solidFill>
                            <a:srgbClr val="1468C5"/>
                          </a:solidFill>
                          <a:effectLst/>
                          <a:uLnTx/>
                          <a:uFillTx/>
                          <a:latin typeface="华文细黑" panose="02010600040101010101" pitchFamily="2" charset="-122"/>
                          <a:ea typeface="华文细黑" panose="02010600040101010101" pitchFamily="2" charset="-122"/>
                          <a:cs typeface="Segoe UI" pitchFamily="34" charset="0"/>
                        </a:rPr>
                        <a:t>m</a:t>
                      </a:r>
                      <a:r>
                        <a:rPr kumimoji="0" lang="en-US" altLang="zh-CN" sz="1600" b="0" i="0" u="none" strike="noStrike" kern="1200" cap="none" spc="-100" normalizeH="0" baseline="0" noProof="0" dirty="0">
                          <a:ln w="3175">
                            <a:noFill/>
                          </a:ln>
                          <a:solidFill>
                            <a:srgbClr val="1468C5"/>
                          </a:solidFill>
                          <a:effectLst/>
                          <a:uLnTx/>
                          <a:uFillTx/>
                          <a:latin typeface="Arial Unicode MS" panose="020B0604020202020204"/>
                          <a:ea typeface="Arial Unicode MS" panose="020B0604020202020204"/>
                          <a:cs typeface="Segoe UI" pitchFamily="34" charset="0"/>
                        </a:rPr>
                        <a:t>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1200" b="0" i="0" u="none" strike="noStrike" kern="1200" cap="none" spc="-100" normalizeH="0" baseline="0" noProof="0" dirty="0">
                          <a:ln w="3175">
                            <a:noFill/>
                          </a:ln>
                          <a:solidFill>
                            <a:srgbClr val="1468C5"/>
                          </a:solidFill>
                          <a:effectLst/>
                          <a:uLnTx/>
                          <a:uFillTx/>
                          <a:latin typeface="华文细黑" panose="02010600040101010101" pitchFamily="2" charset="-122"/>
                          <a:ea typeface="华文细黑" panose="02010600040101010101" pitchFamily="2" charset="-122"/>
                          <a:cs typeface="Segoe UI" pitchFamily="34" charset="0"/>
                        </a:rPr>
                        <a:t>23.196 </a:t>
                      </a:r>
                      <a:r>
                        <a:rPr kumimoji="0" lang="en-US" altLang="zh-CN" sz="1200" b="0" i="0" u="none" strike="noStrike" kern="1200" cap="none" spc="-100" normalizeH="0" baseline="0" noProof="0" dirty="0">
                          <a:ln w="3175">
                            <a:noFill/>
                          </a:ln>
                          <a:solidFill>
                            <a:srgbClr val="1468C5"/>
                          </a:solidFill>
                          <a:effectLst/>
                          <a:uLnTx/>
                          <a:uFillTx/>
                          <a:latin typeface="华文细黑" panose="02010600040101010101" pitchFamily="2" charset="-122"/>
                          <a:ea typeface="华文细黑" panose="02010600040101010101" pitchFamily="2" charset="-122"/>
                          <a:cs typeface="Segoe UI" pitchFamily="34" charset="0"/>
                        </a:rPr>
                        <a:t>± 4.325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1200" b="0" i="0" u="none" strike="noStrike" kern="1200" cap="none" spc="-100" normalizeH="0" baseline="0" noProof="0" dirty="0">
                          <a:ln w="3175">
                            <a:noFill/>
                          </a:ln>
                          <a:solidFill>
                            <a:srgbClr val="1468C5"/>
                          </a:solidFill>
                          <a:effectLst/>
                          <a:uLnTx/>
                          <a:uFillTx/>
                          <a:latin typeface="华文细黑" panose="02010600040101010101" pitchFamily="2" charset="-122"/>
                          <a:ea typeface="华文细黑" panose="02010600040101010101" pitchFamily="2" charset="-122"/>
                          <a:cs typeface="Segoe UI" pitchFamily="34" charset="0"/>
                        </a:rPr>
                        <a:t>32.454 </a:t>
                      </a:r>
                      <a:r>
                        <a:rPr kumimoji="0" lang="en-US" altLang="zh-CN" sz="1200" b="0" i="0" u="none" strike="noStrike" kern="1200" cap="none" spc="-100" normalizeH="0" baseline="0" noProof="0" dirty="0">
                          <a:ln w="3175">
                            <a:noFill/>
                          </a:ln>
                          <a:solidFill>
                            <a:srgbClr val="1468C5"/>
                          </a:solidFill>
                          <a:effectLst/>
                          <a:uLnTx/>
                          <a:uFillTx/>
                          <a:latin typeface="华文细黑" panose="02010600040101010101" pitchFamily="2" charset="-122"/>
                          <a:ea typeface="华文细黑" panose="02010600040101010101" pitchFamily="2" charset="-122"/>
                          <a:cs typeface="Segoe UI" pitchFamily="34" charset="0"/>
                        </a:rPr>
                        <a:t>± 4.285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1200" b="0" i="0" u="none" strike="noStrike" kern="1200" cap="none" spc="-100" normalizeH="0" baseline="0" noProof="0" dirty="0">
                          <a:ln w="3175">
                            <a:noFill/>
                          </a:ln>
                          <a:solidFill>
                            <a:srgbClr val="1468C5"/>
                          </a:solidFill>
                          <a:effectLst/>
                          <a:uLnTx/>
                          <a:uFillTx/>
                          <a:latin typeface="华文细黑" panose="02010600040101010101" pitchFamily="2" charset="-122"/>
                          <a:ea typeface="华文细黑" panose="02010600040101010101" pitchFamily="2" charset="-122"/>
                          <a:cs typeface="Segoe UI" pitchFamily="34" charset="0"/>
                        </a:rPr>
                        <a:t>17.191</a:t>
                      </a:r>
                      <a:r>
                        <a:rPr kumimoji="0" lang="en-US" altLang="zh-CN" sz="1200" b="0" i="0" u="none" strike="noStrike" kern="1200" cap="none" spc="-100" normalizeH="0" baseline="0" noProof="0" dirty="0">
                          <a:ln w="3175">
                            <a:noFill/>
                          </a:ln>
                          <a:solidFill>
                            <a:srgbClr val="1468C5"/>
                          </a:solidFill>
                          <a:effectLst/>
                          <a:uLnTx/>
                          <a:uFillTx/>
                          <a:latin typeface="华文细黑" panose="02010600040101010101" pitchFamily="2" charset="-122"/>
                          <a:ea typeface="华文细黑" panose="02010600040101010101" pitchFamily="2" charset="-122"/>
                          <a:cs typeface="Segoe UI" pitchFamily="34" charset="0"/>
                        </a:rPr>
                        <a:t>± 2.875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1200" b="0" i="0" u="none" strike="noStrike" kern="1200" cap="none" spc="-100" normalizeH="0" baseline="0" noProof="0" dirty="0">
                          <a:ln w="3175">
                            <a:noFill/>
                          </a:ln>
                          <a:solidFill>
                            <a:srgbClr val="1468C5"/>
                          </a:solidFill>
                          <a:effectLst/>
                          <a:uLnTx/>
                          <a:uFillTx/>
                          <a:latin typeface="华文细黑" panose="02010600040101010101" pitchFamily="2" charset="-122"/>
                          <a:ea typeface="华文细黑" panose="02010600040101010101" pitchFamily="2" charset="-122"/>
                          <a:cs typeface="Segoe UI" pitchFamily="34" charset="0"/>
                        </a:rPr>
                        <a:t>39.816 </a:t>
                      </a:r>
                      <a:r>
                        <a:rPr kumimoji="0" lang="en-US" altLang="zh-CN" sz="1200" b="0" i="0" u="none" strike="noStrike" kern="1200" cap="none" spc="-100" normalizeH="0" baseline="0" noProof="0" dirty="0">
                          <a:ln w="3175">
                            <a:noFill/>
                          </a:ln>
                          <a:solidFill>
                            <a:srgbClr val="1468C5"/>
                          </a:solidFill>
                          <a:effectLst/>
                          <a:uLnTx/>
                          <a:uFillTx/>
                          <a:latin typeface="华文细黑" panose="02010600040101010101" pitchFamily="2" charset="-122"/>
                          <a:ea typeface="华文细黑" panose="02010600040101010101" pitchFamily="2" charset="-122"/>
                          <a:cs typeface="Segoe UI" pitchFamily="34" charset="0"/>
                        </a:rPr>
                        <a:t>± 5.749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9539945"/>
                  </a:ext>
                </a:extLst>
              </a:tr>
              <a:tr h="272944">
                <a:tc>
                  <a:txBody>
                    <a:bodyPr/>
                    <a:lstStyle/>
                    <a:p>
                      <a:r>
                        <a:rPr kumimoji="0" lang="el-GR" altLang="zh-CN" sz="1600" b="0" i="0" u="none" strike="noStrike" kern="1200" cap="none" spc="-100" normalizeH="0" baseline="0" noProof="0" dirty="0">
                          <a:ln w="3175">
                            <a:noFill/>
                          </a:ln>
                          <a:solidFill>
                            <a:srgbClr val="1468C5"/>
                          </a:solidFill>
                          <a:effectLst/>
                          <a:uLnTx/>
                          <a:uFillTx/>
                          <a:latin typeface="华文细黑" panose="02010600040101010101" pitchFamily="2" charset="-122"/>
                          <a:ea typeface="华文细黑" panose="02010600040101010101" pitchFamily="2" charset="-122"/>
                          <a:cs typeface="Segoe UI" pitchFamily="34" charset="0"/>
                        </a:rPr>
                        <a:t>ε</a:t>
                      </a:r>
                      <a:r>
                        <a:rPr kumimoji="0" lang="en-US" altLang="zh-CN" sz="1200" b="0" i="0" u="none" strike="noStrike" kern="1200" cap="none" spc="-100" normalizeH="0" baseline="0" noProof="0" dirty="0">
                          <a:ln w="3175">
                            <a:noFill/>
                          </a:ln>
                          <a:solidFill>
                            <a:srgbClr val="1468C5"/>
                          </a:solidFill>
                          <a:effectLst/>
                          <a:uLnTx/>
                          <a:uFillTx/>
                          <a:latin typeface="华文细黑" panose="02010600040101010101" pitchFamily="2" charset="-122"/>
                          <a:ea typeface="华文细黑" panose="02010600040101010101" pitchFamily="2" charset="-122"/>
                          <a:cs typeface="Segoe UI" pitchFamily="34" charset="0"/>
                        </a:rPr>
                        <a:t>y</a:t>
                      </a:r>
                      <a:r>
                        <a:rPr kumimoji="0" lang="en-US" altLang="zh-CN" sz="1600" b="0" i="0" u="none" strike="noStrike" kern="1200" cap="none" spc="-100" normalizeH="0" baseline="0" noProof="0" dirty="0">
                          <a:ln w="3175">
                            <a:noFill/>
                          </a:ln>
                          <a:solidFill>
                            <a:srgbClr val="1468C5"/>
                          </a:solidFill>
                          <a:effectLst/>
                          <a:uLnTx/>
                          <a:uFillTx/>
                          <a:latin typeface="Arial Unicode MS" panose="020B0604020202020204"/>
                          <a:ea typeface="华文细黑" panose="02010600040101010101" pitchFamily="2" charset="-122"/>
                          <a:cs typeface="Segoe UI" pitchFamily="34" charset="0"/>
                        </a:rPr>
                        <a:t> (</a:t>
                      </a:r>
                      <a:r>
                        <a:rPr kumimoji="0" lang="el-GR" altLang="zh-CN" sz="1600" b="0" i="0" u="none" strike="noStrike" kern="1200" cap="none" spc="-100" normalizeH="0" baseline="0" noProof="0" dirty="0">
                          <a:ln w="3175">
                            <a:noFill/>
                          </a:ln>
                          <a:solidFill>
                            <a:srgbClr val="1468C5"/>
                          </a:solidFill>
                          <a:effectLst/>
                          <a:uLnTx/>
                          <a:uFillTx/>
                          <a:latin typeface="华文细黑" panose="02010600040101010101" pitchFamily="2" charset="-122"/>
                          <a:ea typeface="华文细黑" panose="02010600040101010101" pitchFamily="2" charset="-122"/>
                          <a:cs typeface="Segoe UI" pitchFamily="34" charset="0"/>
                        </a:rPr>
                        <a:t>μ</a:t>
                      </a:r>
                      <a:r>
                        <a:rPr kumimoji="0" lang="en-US" altLang="zh-CN" sz="1600" b="0" i="0" u="none" strike="noStrike" kern="1200" cap="none" spc="-100" normalizeH="0" baseline="0" noProof="0" dirty="0">
                          <a:ln w="3175">
                            <a:noFill/>
                          </a:ln>
                          <a:solidFill>
                            <a:srgbClr val="1468C5"/>
                          </a:solidFill>
                          <a:effectLst/>
                          <a:uLnTx/>
                          <a:uFillTx/>
                          <a:latin typeface="华文细黑" panose="02010600040101010101" pitchFamily="2" charset="-122"/>
                          <a:ea typeface="华文细黑" panose="02010600040101010101" pitchFamily="2" charset="-122"/>
                          <a:cs typeface="Segoe UI" pitchFamily="34" charset="0"/>
                        </a:rPr>
                        <a:t>m</a:t>
                      </a:r>
                      <a:r>
                        <a:rPr kumimoji="0" lang="en-US" altLang="zh-CN" sz="1600" b="0" i="0" u="none" strike="noStrike" kern="1200" cap="none" spc="-100" normalizeH="0" baseline="0" noProof="0" dirty="0">
                          <a:ln w="3175">
                            <a:noFill/>
                          </a:ln>
                          <a:solidFill>
                            <a:srgbClr val="1468C5"/>
                          </a:solidFill>
                          <a:effectLst/>
                          <a:uLnTx/>
                          <a:uFillTx/>
                          <a:latin typeface="Arial Unicode MS" panose="020B0604020202020204"/>
                          <a:ea typeface="华文细黑" panose="02010600040101010101" pitchFamily="2" charset="-122"/>
                          <a:cs typeface="Segoe UI" pitchFamily="34" charset="0"/>
                        </a:rPr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1200" b="0" i="0" u="none" strike="noStrike" kern="1200" cap="none" spc="-100" normalizeH="0" baseline="0" noProof="0" dirty="0">
                          <a:ln w="3175">
                            <a:noFill/>
                          </a:ln>
                          <a:solidFill>
                            <a:srgbClr val="1468C5"/>
                          </a:solidFill>
                          <a:effectLst/>
                          <a:uLnTx/>
                          <a:uFillTx/>
                          <a:latin typeface="华文细黑" panose="02010600040101010101" pitchFamily="2" charset="-122"/>
                          <a:ea typeface="华文细黑" panose="02010600040101010101" pitchFamily="2" charset="-122"/>
                          <a:cs typeface="Segoe UI" pitchFamily="34" charset="0"/>
                        </a:rPr>
                        <a:t>16.068 </a:t>
                      </a:r>
                      <a:r>
                        <a:rPr kumimoji="0" lang="en-US" altLang="zh-CN" sz="1200" b="0" i="0" u="none" strike="noStrike" kern="1200" cap="none" spc="-100" normalizeH="0" baseline="0" noProof="0" dirty="0">
                          <a:ln w="3175">
                            <a:noFill/>
                          </a:ln>
                          <a:solidFill>
                            <a:srgbClr val="1468C5"/>
                          </a:solidFill>
                          <a:effectLst/>
                          <a:uLnTx/>
                          <a:uFillTx/>
                          <a:latin typeface="华文细黑" panose="02010600040101010101" pitchFamily="2" charset="-122"/>
                          <a:ea typeface="华文细黑" panose="02010600040101010101" pitchFamily="2" charset="-122"/>
                          <a:cs typeface="Segoe UI" pitchFamily="34" charset="0"/>
                        </a:rPr>
                        <a:t>± 2.431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1200" b="0" i="0" u="none" strike="noStrike" kern="1200" cap="none" spc="-100" normalizeH="0" baseline="0" noProof="0" dirty="0">
                          <a:ln w="3175">
                            <a:noFill/>
                          </a:ln>
                          <a:solidFill>
                            <a:srgbClr val="1468C5"/>
                          </a:solidFill>
                          <a:effectLst/>
                          <a:uLnTx/>
                          <a:uFillTx/>
                          <a:latin typeface="华文细黑" panose="02010600040101010101" pitchFamily="2" charset="-122"/>
                          <a:ea typeface="华文细黑" panose="02010600040101010101" pitchFamily="2" charset="-122"/>
                          <a:cs typeface="Segoe UI" pitchFamily="34" charset="0"/>
                        </a:rPr>
                        <a:t>30.914 </a:t>
                      </a:r>
                      <a:r>
                        <a:rPr kumimoji="0" lang="en-US" altLang="zh-CN" sz="1200" b="0" i="0" u="none" strike="noStrike" kern="1200" cap="none" spc="-100" normalizeH="0" baseline="0" noProof="0" dirty="0">
                          <a:ln w="3175">
                            <a:noFill/>
                          </a:ln>
                          <a:solidFill>
                            <a:srgbClr val="1468C5"/>
                          </a:solidFill>
                          <a:effectLst/>
                          <a:uLnTx/>
                          <a:uFillTx/>
                          <a:latin typeface="华文细黑" panose="02010600040101010101" pitchFamily="2" charset="-122"/>
                          <a:ea typeface="华文细黑" panose="02010600040101010101" pitchFamily="2" charset="-122"/>
                          <a:cs typeface="Segoe UI" pitchFamily="34" charset="0"/>
                        </a:rPr>
                        <a:t>± 5.290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1200" b="0" i="0" u="none" strike="noStrike" kern="1200" cap="none" spc="-100" normalizeH="0" baseline="0" noProof="0" dirty="0">
                          <a:ln w="3175">
                            <a:noFill/>
                          </a:ln>
                          <a:solidFill>
                            <a:srgbClr val="1468C5"/>
                          </a:solidFill>
                          <a:effectLst/>
                          <a:uLnTx/>
                          <a:uFillTx/>
                          <a:latin typeface="华文细黑" panose="02010600040101010101" pitchFamily="2" charset="-122"/>
                          <a:ea typeface="华文细黑" panose="02010600040101010101" pitchFamily="2" charset="-122"/>
                          <a:cs typeface="Segoe UI" pitchFamily="34" charset="0"/>
                        </a:rPr>
                        <a:t>29.902 </a:t>
                      </a:r>
                      <a:r>
                        <a:rPr kumimoji="0" lang="en-US" altLang="zh-CN" sz="1200" b="0" i="0" u="none" strike="noStrike" kern="1200" cap="none" spc="-100" normalizeH="0" baseline="0" noProof="0" dirty="0">
                          <a:ln w="3175">
                            <a:noFill/>
                          </a:ln>
                          <a:solidFill>
                            <a:srgbClr val="1468C5"/>
                          </a:solidFill>
                          <a:effectLst/>
                          <a:uLnTx/>
                          <a:uFillTx/>
                          <a:latin typeface="华文细黑" panose="02010600040101010101" pitchFamily="2" charset="-122"/>
                          <a:ea typeface="华文细黑" panose="02010600040101010101" pitchFamily="2" charset="-122"/>
                          <a:cs typeface="Segoe UI" pitchFamily="34" charset="0"/>
                        </a:rPr>
                        <a:t>± 5.711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ja-JP" sz="1200" b="0" i="0" u="none" strike="noStrike" kern="1200" cap="none" spc="-100" normalizeH="0" baseline="0" noProof="0" dirty="0">
                          <a:ln w="3175">
                            <a:noFill/>
                          </a:ln>
                          <a:solidFill>
                            <a:srgbClr val="1468C5"/>
                          </a:solidFill>
                          <a:effectLst/>
                          <a:uLnTx/>
                          <a:uFillTx/>
                          <a:latin typeface="华文细黑" panose="02010600040101010101" pitchFamily="2" charset="-122"/>
                          <a:ea typeface="华文细黑" panose="02010600040101010101" pitchFamily="2" charset="-122"/>
                          <a:cs typeface="Segoe UI" pitchFamily="34" charset="0"/>
                        </a:rPr>
                        <a:t>25.983 </a:t>
                      </a:r>
                      <a:r>
                        <a:rPr kumimoji="0" lang="en-US" altLang="zh-CN" sz="1200" b="0" i="0" u="none" strike="noStrike" kern="1200" cap="none" spc="-100" normalizeH="0" baseline="0" noProof="0" dirty="0">
                          <a:ln w="3175">
                            <a:noFill/>
                          </a:ln>
                          <a:solidFill>
                            <a:srgbClr val="1468C5"/>
                          </a:solidFill>
                          <a:effectLst/>
                          <a:uLnTx/>
                          <a:uFillTx/>
                          <a:latin typeface="华文细黑" panose="02010600040101010101" pitchFamily="2" charset="-122"/>
                          <a:ea typeface="华文细黑" panose="02010600040101010101" pitchFamily="2" charset="-122"/>
                          <a:cs typeface="Segoe UI" pitchFamily="34" charset="0"/>
                        </a:rPr>
                        <a:t>± 7.894</a:t>
                      </a: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83037935"/>
                  </a:ext>
                </a:extLst>
              </a:tr>
            </a:tbl>
          </a:graphicData>
        </a:graphic>
      </p:graphicFrame>
      <p:sp>
        <p:nvSpPr>
          <p:cNvPr id="13" name="文本框 12">
            <a:extLst>
              <a:ext uri="{FF2B5EF4-FFF2-40B4-BE49-F238E27FC236}">
                <a16:creationId xmlns:a16="http://schemas.microsoft.com/office/drawing/2014/main" id="{1BB4F6EA-AA3C-B22B-7F8B-3C2C868061F3}"/>
              </a:ext>
            </a:extLst>
          </p:cNvPr>
          <p:cNvSpPr txBox="1"/>
          <p:nvPr/>
        </p:nvSpPr>
        <p:spPr>
          <a:xfrm>
            <a:off x="7383795" y="1330671"/>
            <a:ext cx="30632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1800" b="0" i="0" u="none" strike="noStrike" kern="1200" cap="none" spc="-100" normalizeH="0" baseline="0" noProof="0" dirty="0">
                <a:ln w="3175"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Arial Unicode MS" panose="020B0604020202020204"/>
                <a:cs typeface="Segoe UI" pitchFamily="34" charset="0"/>
              </a:rPr>
              <a:t>Emittance Status at B-sector*</a:t>
            </a:r>
            <a:endParaRPr lang="ja-JP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413C66D7-4C58-7E71-31C2-44D0B95AED4F}"/>
              </a:ext>
            </a:extLst>
          </p:cNvPr>
          <p:cNvSpPr txBox="1"/>
          <p:nvPr/>
        </p:nvSpPr>
        <p:spPr>
          <a:xfrm>
            <a:off x="6629506" y="3308505"/>
            <a:ext cx="38729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1200" b="0" i="0" u="none" strike="noStrike" kern="1200" cap="none" spc="-100" normalizeH="0" baseline="0" noProof="0" dirty="0">
                <a:ln w="3175"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Arial Unicode MS" panose="020B0604020202020204"/>
                <a:cs typeface="Segoe UI" pitchFamily="34" charset="0"/>
              </a:rPr>
              <a:t>* B sector wire scanner is the nearest one after the RF-gun</a:t>
            </a:r>
            <a:endParaRPr lang="ja-JP" altLang="en-US" sz="1200" dirty="0"/>
          </a:p>
        </p:txBody>
      </p:sp>
      <p:pic>
        <p:nvPicPr>
          <p:cNvPr id="12" name="图片 11" descr="图形用户界面, 文本, 应用程序, 电子邮件&#10;&#10;描述已自动生成">
            <a:extLst>
              <a:ext uri="{FF2B5EF4-FFF2-40B4-BE49-F238E27FC236}">
                <a16:creationId xmlns:a16="http://schemas.microsoft.com/office/drawing/2014/main" id="{A4F21415-6280-853D-F637-B17AFB3C9C6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112" y="4088122"/>
            <a:ext cx="4498974" cy="2777345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F3A97D07-8975-1325-2B31-93FE25B74243}"/>
              </a:ext>
            </a:extLst>
          </p:cNvPr>
          <p:cNvSpPr txBox="1"/>
          <p:nvPr/>
        </p:nvSpPr>
        <p:spPr>
          <a:xfrm>
            <a:off x="2831382" y="1272850"/>
            <a:ext cx="23588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altLang="zh-CN" sz="1800" b="0" i="0" u="none" strike="noStrike" kern="1200" cap="none" spc="-100" normalizeH="0" baseline="0" noProof="0" dirty="0">
                <a:ln w="3175"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Arial Unicode MS" panose="020B0604020202020204"/>
                <a:cs typeface="Segoe UI" pitchFamily="34" charset="0"/>
              </a:rPr>
              <a:t>3 </a:t>
            </a:r>
            <a:r>
              <a:rPr kumimoji="0" lang="en-US" altLang="zh-CN" sz="1800" b="0" i="0" u="none" strike="noStrike" kern="1200" cap="none" spc="-100" normalizeH="0" baseline="0" noProof="0" dirty="0" err="1">
                <a:ln w="3175"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Arial Unicode MS" panose="020B0604020202020204"/>
                <a:cs typeface="Segoe UI" pitchFamily="34" charset="0"/>
              </a:rPr>
              <a:t>nC</a:t>
            </a:r>
            <a:r>
              <a:rPr kumimoji="0" lang="en-US" altLang="zh-CN" sz="1800" b="0" i="0" u="none" strike="noStrike" kern="1200" cap="none" spc="-100" normalizeH="0" baseline="0" noProof="0" dirty="0">
                <a:ln w="3175"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Arial Unicode MS" panose="020B0604020202020204"/>
                <a:cs typeface="Segoe UI" pitchFamily="34" charset="0"/>
              </a:rPr>
              <a:t> 2-Bunch Beam</a:t>
            </a:r>
            <a:endParaRPr kumimoji="1" lang="ja-JP" altLang="en-US" sz="1800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BF532620-0990-1866-50D1-2A66CF1F515E}"/>
              </a:ext>
            </a:extLst>
          </p:cNvPr>
          <p:cNvSpPr txBox="1"/>
          <p:nvPr/>
        </p:nvSpPr>
        <p:spPr>
          <a:xfrm>
            <a:off x="2994990" y="4121252"/>
            <a:ext cx="18685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altLang="zh-CN" sz="1800" b="0" i="0" u="none" strike="noStrike" kern="1200" cap="none" spc="-100" normalizeH="0" baseline="0" noProof="0" dirty="0">
                <a:ln w="3175"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Arial Unicode MS" panose="020B0604020202020204"/>
                <a:cs typeface="Segoe UI" pitchFamily="34" charset="0"/>
              </a:rPr>
              <a:t>4 </a:t>
            </a:r>
            <a:r>
              <a:rPr kumimoji="0" lang="en-US" altLang="zh-CN" sz="1800" b="0" i="0" u="none" strike="noStrike" kern="1200" cap="none" spc="-100" normalizeH="0" baseline="0" noProof="0" dirty="0" err="1">
                <a:ln w="3175"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Arial Unicode MS" panose="020B0604020202020204"/>
                <a:cs typeface="Segoe UI" pitchFamily="34" charset="0"/>
              </a:rPr>
              <a:t>nC</a:t>
            </a:r>
            <a:r>
              <a:rPr kumimoji="0" lang="en-US" altLang="zh-CN" sz="1800" b="0" i="0" u="none" strike="noStrike" kern="1200" cap="none" spc="-100" normalizeH="0" baseline="0" noProof="0" dirty="0">
                <a:ln w="3175"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Arial Unicode MS" panose="020B0604020202020204"/>
                <a:cs typeface="Segoe UI" pitchFamily="34" charset="0"/>
              </a:rPr>
              <a:t> Beam</a:t>
            </a:r>
            <a:endParaRPr kumimoji="1" lang="ja-JP" altLang="en-US" sz="1800" dirty="0"/>
          </a:p>
        </p:txBody>
      </p:sp>
      <p:sp>
        <p:nvSpPr>
          <p:cNvPr id="5" name="テキスト ボックス 8">
            <a:extLst>
              <a:ext uri="{FF2B5EF4-FFF2-40B4-BE49-F238E27FC236}">
                <a16:creationId xmlns:a16="http://schemas.microsoft.com/office/drawing/2014/main" id="{2F2537A4-AB30-5219-A74E-80893251B3B4}"/>
              </a:ext>
            </a:extLst>
          </p:cNvPr>
          <p:cNvSpPr txBox="1"/>
          <p:nvPr/>
        </p:nvSpPr>
        <p:spPr>
          <a:xfrm>
            <a:off x="6213143" y="3891540"/>
            <a:ext cx="5404513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srgbClr val="1468C5"/>
              </a:solidFill>
              <a:effectLst/>
              <a:uLnTx/>
              <a:uFillTx/>
              <a:latin typeface="Arial Unicode MS" panose="020B0604020202020204"/>
              <a:ea typeface="宋体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New RF gun cavity will be installed in July 2025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altLang="zh-CN" sz="1400" dirty="0">
                <a:solidFill>
                  <a:srgbClr val="1468C5"/>
                </a:solidFill>
                <a:latin typeface="Arial Unicode MS" panose="020B0604020202020204"/>
                <a:ea typeface="宋体"/>
              </a:rPr>
              <a:t>Better vacuum level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kumimoji="1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Lower emittance for </a:t>
            </a:r>
            <a:r>
              <a:rPr lang="en-US" altLang="zh-CN" sz="1400" dirty="0">
                <a:solidFill>
                  <a:srgbClr val="1468C5"/>
                </a:solidFill>
                <a:latin typeface="Arial Unicode MS" panose="020B0604020202020204"/>
                <a:ea typeface="宋体"/>
              </a:rPr>
              <a:t>3 </a:t>
            </a:r>
            <a:r>
              <a:rPr lang="en-US" altLang="zh-CN" sz="1400" dirty="0" err="1">
                <a:solidFill>
                  <a:srgbClr val="1468C5"/>
                </a:solidFill>
                <a:latin typeface="Arial Unicode MS" panose="020B0604020202020204"/>
                <a:ea typeface="宋体"/>
              </a:rPr>
              <a:t>nC</a:t>
            </a:r>
            <a:r>
              <a:rPr lang="en-US" altLang="zh-CN" sz="1400" dirty="0">
                <a:solidFill>
                  <a:srgbClr val="1468C5"/>
                </a:solidFill>
                <a:latin typeface="Arial Unicode MS" panose="020B0604020202020204"/>
                <a:ea typeface="宋体"/>
              </a:rPr>
              <a:t> and 4 </a:t>
            </a:r>
            <a:r>
              <a:rPr lang="en-US" altLang="zh-CN" sz="1400" dirty="0" err="1">
                <a:solidFill>
                  <a:srgbClr val="1468C5"/>
                </a:solidFill>
                <a:latin typeface="Arial Unicode MS" panose="020B0604020202020204"/>
                <a:ea typeface="宋体"/>
              </a:rPr>
              <a:t>nC</a:t>
            </a:r>
            <a:r>
              <a:rPr lang="en-US" altLang="zh-CN" sz="1400" dirty="0">
                <a:solidFill>
                  <a:srgbClr val="1468C5"/>
                </a:solidFill>
                <a:latin typeface="Arial Unicode MS" panose="020B0604020202020204"/>
                <a:ea typeface="宋体"/>
              </a:rPr>
              <a:t> beam</a:t>
            </a:r>
            <a:endParaRPr kumimoji="1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1468C5"/>
              </a:solidFill>
              <a:effectLst/>
              <a:uLnTx/>
              <a:uFillTx/>
              <a:latin typeface="Arial Unicode MS" panose="020B0604020202020204"/>
              <a:ea typeface="宋体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zh-CN" sz="800" b="0" i="0" u="none" strike="noStrike" kern="1200" cap="none" spc="0" normalizeH="0" baseline="0" noProof="0" dirty="0">
              <a:ln>
                <a:noFill/>
              </a:ln>
              <a:solidFill>
                <a:srgbClr val="1468C5"/>
              </a:solidFill>
              <a:effectLst/>
              <a:uLnTx/>
              <a:uFillTx/>
              <a:latin typeface="Arial Unicode MS" panose="020B0604020202020204"/>
              <a:ea typeface="宋体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zh-CN" sz="1600" dirty="0">
                <a:solidFill>
                  <a:srgbClr val="1468C5"/>
                </a:solidFill>
                <a:latin typeface="Arial Unicode MS" panose="020B0604020202020204"/>
                <a:ea typeface="宋体"/>
              </a:rPr>
              <a:t>Yb:YAG laser system with temporal reshaping for electron beams with lower emittance and energy spread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altLang="zh-CN" sz="1600" dirty="0">
              <a:solidFill>
                <a:srgbClr val="1468C5"/>
              </a:solidFill>
              <a:latin typeface="Arial Unicode MS" panose="020B0604020202020204"/>
              <a:ea typeface="宋体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zh-CN" sz="1600" dirty="0">
                <a:solidFill>
                  <a:srgbClr val="1468C5"/>
                </a:solidFill>
                <a:latin typeface="Arial Unicode MS" panose="020B0604020202020204"/>
                <a:ea typeface="宋体"/>
              </a:rPr>
              <a:t>New injection pattern investigation for higher charge HER injection (7 bunch injection)</a:t>
            </a:r>
            <a:endParaRPr lang="en-US" altLang="zh-CN" sz="800" dirty="0">
              <a:solidFill>
                <a:srgbClr val="1468C5"/>
              </a:solidFill>
              <a:latin typeface="Arial Unicode MS" panose="020B0604020202020204"/>
              <a:ea typeface="宋体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1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1468C5"/>
              </a:solidFill>
              <a:effectLst/>
              <a:uLnTx/>
              <a:uFillTx/>
              <a:latin typeface="Arial Unicode MS" panose="020B0604020202020204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81937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12">
            <a:extLst>
              <a:ext uri="{FF2B5EF4-FFF2-40B4-BE49-F238E27FC236}">
                <a16:creationId xmlns:a16="http://schemas.microsoft.com/office/drawing/2014/main" id="{EE65F752-218B-449B-8246-080F0C130FD6}"/>
              </a:ext>
            </a:extLst>
          </p:cNvPr>
          <p:cNvSpPr/>
          <p:nvPr/>
        </p:nvSpPr>
        <p:spPr>
          <a:xfrm>
            <a:off x="1769165" y="1456004"/>
            <a:ext cx="8647044" cy="4600239"/>
          </a:xfrm>
          <a:prstGeom prst="rect">
            <a:avLst/>
          </a:prstGeom>
          <a:solidFill>
            <a:schemeClr val="tx2">
              <a:lumMod val="20000"/>
              <a:lumOff val="80000"/>
              <a:alpha val="60000"/>
            </a:schemeClr>
          </a:solidFill>
          <a:ln w="9525" cap="flat" cmpd="sng" algn="ctr">
            <a:solidFill>
              <a:sysClr val="window" lastClr="FFFFFF">
                <a:lumMod val="50000"/>
                <a:alpha val="10000"/>
              </a:sysClr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D8EF2F54-E8FE-47CB-9977-F99771C0249A}"/>
              </a:ext>
            </a:extLst>
          </p:cNvPr>
          <p:cNvSpPr/>
          <p:nvPr/>
        </p:nvSpPr>
        <p:spPr>
          <a:xfrm flipV="1">
            <a:off x="4150340" y="2174215"/>
            <a:ext cx="3891305" cy="45719"/>
          </a:xfrm>
          <a:prstGeom prst="rect">
            <a:avLst/>
          </a:prstGeom>
          <a:solidFill>
            <a:srgbClr val="1C50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B0AF2A32-768A-4DFA-A290-6A9D3F932FB5}"/>
              </a:ext>
            </a:extLst>
          </p:cNvPr>
          <p:cNvSpPr txBox="1"/>
          <p:nvPr/>
        </p:nvSpPr>
        <p:spPr>
          <a:xfrm>
            <a:off x="4147032" y="1522722"/>
            <a:ext cx="389130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3200" dirty="0">
                <a:solidFill>
                  <a:srgbClr val="1C50A1"/>
                </a:solidFill>
                <a:latin typeface="Arial Unicode MS" panose="020B0604020202020204"/>
                <a:ea typeface="宋体"/>
              </a:rPr>
              <a:t>Summary &amp; Outlook</a:t>
            </a:r>
            <a:endParaRPr kumimoji="1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1C50A1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A0FBB7D7-6522-42AB-AD36-0BFB9373BB9B}"/>
              </a:ext>
            </a:extLst>
          </p:cNvPr>
          <p:cNvSpPr txBox="1"/>
          <p:nvPr/>
        </p:nvSpPr>
        <p:spPr>
          <a:xfrm>
            <a:off x="8323548" y="5409912"/>
            <a:ext cx="210803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srgbClr val="1C50A1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THANKS</a:t>
            </a:r>
            <a:endParaRPr kumimoji="1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1C50A1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  <p:sp>
        <p:nvSpPr>
          <p:cNvPr id="11" name="テキスト ボックス 8">
            <a:extLst>
              <a:ext uri="{FF2B5EF4-FFF2-40B4-BE49-F238E27FC236}">
                <a16:creationId xmlns:a16="http://schemas.microsoft.com/office/drawing/2014/main" id="{1CAF9650-2D7C-41E3-B733-31125C6607AD}"/>
              </a:ext>
            </a:extLst>
          </p:cNvPr>
          <p:cNvSpPr txBox="1"/>
          <p:nvPr/>
        </p:nvSpPr>
        <p:spPr>
          <a:xfrm>
            <a:off x="1914939" y="2283832"/>
            <a:ext cx="840187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>
                <a:solidFill>
                  <a:srgbClr val="1C50A1"/>
                </a:solidFill>
                <a:latin typeface="Arial Unicode MS" panose="020B0604020202020204"/>
              </a:rPr>
              <a:t>The SuperKEKB RF-gun system is performing well in the current commissioning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sz="2000" dirty="0">
              <a:solidFill>
                <a:srgbClr val="1C50A1"/>
              </a:solidFill>
              <a:latin typeface="Arial Unicode MS" panose="020B060402020202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>
                <a:solidFill>
                  <a:srgbClr val="1C50A1"/>
                </a:solidFill>
                <a:latin typeface="Arial Unicode MS" panose="020B0604020202020204"/>
              </a:rPr>
              <a:t>An upgraded laser system is being used to generate a 4 </a:t>
            </a:r>
            <a:r>
              <a:rPr lang="en-US" altLang="ja-JP" sz="2000" dirty="0" err="1">
                <a:solidFill>
                  <a:srgbClr val="1C50A1"/>
                </a:solidFill>
                <a:latin typeface="Arial Unicode MS" panose="020B0604020202020204"/>
              </a:rPr>
              <a:t>nC</a:t>
            </a:r>
            <a:r>
              <a:rPr lang="en-US" altLang="ja-JP" sz="2000" dirty="0">
                <a:solidFill>
                  <a:srgbClr val="1C50A1"/>
                </a:solidFill>
                <a:latin typeface="Arial Unicode MS" panose="020B0604020202020204"/>
              </a:rPr>
              <a:t> electron beam for the upcoming commissioning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sz="2000" dirty="0">
              <a:solidFill>
                <a:srgbClr val="1C50A1"/>
              </a:solidFill>
              <a:latin typeface="Arial Unicode MS" panose="020B060402020202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>
                <a:solidFill>
                  <a:srgbClr val="1C50A1"/>
                </a:solidFill>
                <a:latin typeface="Arial Unicode MS" panose="020B0604020202020204"/>
              </a:rPr>
              <a:t>A new laser system with temporal reshaping will be implemented to generate a high-charge electron beam with superior quality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sz="2000" dirty="0">
              <a:solidFill>
                <a:srgbClr val="1C50A1"/>
              </a:solidFill>
              <a:latin typeface="Arial Unicode MS" panose="020B060402020202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>
                <a:solidFill>
                  <a:srgbClr val="1C50A1"/>
                </a:solidFill>
                <a:latin typeface="Arial Unicode MS" panose="020B0604020202020204"/>
              </a:rPr>
              <a:t>A new injection pattern is currently under investigation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6E46D30A-A3A9-40B5-8432-84D930FD50DB}"/>
              </a:ext>
            </a:extLst>
          </p:cNvPr>
          <p:cNvSpPr/>
          <p:nvPr/>
        </p:nvSpPr>
        <p:spPr>
          <a:xfrm>
            <a:off x="11639770" y="6610295"/>
            <a:ext cx="55223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34-34</a:t>
            </a:r>
            <a:endParaRPr lang="zh-CN" altLang="en-US" sz="1050" i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67753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563115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091051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024B3BB1-D410-4FCB-A556-5D753AC94E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5593" y="2144984"/>
            <a:ext cx="2858157" cy="2379899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:a16="http://schemas.microsoft.com/office/drawing/2014/main" id="{CA8B19B0-9837-4465-9100-07011E241967}"/>
              </a:ext>
            </a:extLst>
          </p:cNvPr>
          <p:cNvSpPr/>
          <p:nvPr/>
        </p:nvSpPr>
        <p:spPr>
          <a:xfrm flipV="1">
            <a:off x="2215286" y="1239518"/>
            <a:ext cx="7592640" cy="45719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267C2BA1-0ADF-4DA0-A7C6-043D3BF45213}"/>
              </a:ext>
            </a:extLst>
          </p:cNvPr>
          <p:cNvSpPr/>
          <p:nvPr/>
        </p:nvSpPr>
        <p:spPr>
          <a:xfrm>
            <a:off x="3276599" y="841926"/>
            <a:ext cx="563880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rPr>
              <a:t>Yb:YAG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rPr>
              <a:t> Disk Laser and Nd:YAG Rod Laser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4AC607E7-B154-4F7B-AFD6-EF9FCC8A9C06}"/>
              </a:ext>
            </a:extLst>
          </p:cNvPr>
          <p:cNvSpPr txBox="1"/>
          <p:nvPr/>
        </p:nvSpPr>
        <p:spPr>
          <a:xfrm>
            <a:off x="1414818" y="362332"/>
            <a:ext cx="9376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3563A8"/>
                </a:solidFill>
              </a:rPr>
              <a:t>LONG-TERM OPERATION PLAN of LASER SYSTEM for RF GUN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1380FDCA-733D-423E-BD99-D090DBDA34CE}"/>
              </a:ext>
            </a:extLst>
          </p:cNvPr>
          <p:cNvSpPr/>
          <p:nvPr/>
        </p:nvSpPr>
        <p:spPr>
          <a:xfrm>
            <a:off x="8187254" y="1552890"/>
            <a:ext cx="32413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rPr>
              <a:t>Nd</a:t>
            </a: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rPr>
              <a:t>:YAG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rPr>
              <a:t> </a:t>
            </a: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rPr>
              <a:t>rod laser</a:t>
            </a:r>
            <a:endParaRPr lang="zh-CN" altLang="en-US" sz="2000" b="1" i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DD3C02B-D199-4293-9918-231851103D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796701" y="1814338"/>
            <a:ext cx="2541667" cy="3041192"/>
          </a:xfrm>
          <a:prstGeom prst="rect">
            <a:avLst/>
          </a:prstGeom>
        </p:spPr>
      </p:pic>
      <p:sp>
        <p:nvSpPr>
          <p:cNvPr id="11" name="テキスト ボックス 8">
            <a:extLst>
              <a:ext uri="{FF2B5EF4-FFF2-40B4-BE49-F238E27FC236}">
                <a16:creationId xmlns:a16="http://schemas.microsoft.com/office/drawing/2014/main" id="{8EFE9AC5-9095-420D-AEB3-AAC83E82B05A}"/>
              </a:ext>
            </a:extLst>
          </p:cNvPr>
          <p:cNvSpPr txBox="1"/>
          <p:nvPr/>
        </p:nvSpPr>
        <p:spPr>
          <a:xfrm>
            <a:off x="1530286" y="1552890"/>
            <a:ext cx="3664691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2000" b="1" dirty="0" err="1">
                <a:solidFill>
                  <a:srgbClr val="3C6EAA"/>
                </a:solidFill>
              </a:rPr>
              <a:t>Yb:YAG</a:t>
            </a:r>
            <a:r>
              <a:rPr lang="en-US" altLang="ja-JP" sz="2000" b="1" dirty="0">
                <a:solidFill>
                  <a:srgbClr val="3C6EAA"/>
                </a:solidFill>
              </a:rPr>
              <a:t> thin disk laser</a:t>
            </a:r>
            <a:endParaRPr lang="en-US" altLang="ja-JP" b="1" dirty="0">
              <a:solidFill>
                <a:srgbClr val="3C6EAA"/>
              </a:solidFill>
            </a:endParaRPr>
          </a:p>
        </p:txBody>
      </p:sp>
      <p:sp>
        <p:nvSpPr>
          <p:cNvPr id="12" name="テキスト ボックス 8">
            <a:extLst>
              <a:ext uri="{FF2B5EF4-FFF2-40B4-BE49-F238E27FC236}">
                <a16:creationId xmlns:a16="http://schemas.microsoft.com/office/drawing/2014/main" id="{0F65CF24-2626-4412-A4FF-F77AD1BA7C72}"/>
              </a:ext>
            </a:extLst>
          </p:cNvPr>
          <p:cNvSpPr txBox="1"/>
          <p:nvPr/>
        </p:nvSpPr>
        <p:spPr>
          <a:xfrm>
            <a:off x="788459" y="4861100"/>
            <a:ext cx="54171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rgbClr val="3C6EAA"/>
                </a:solidFill>
              </a:rPr>
              <a:t>Good thermal management and modern laser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rgbClr val="3C6EAA"/>
                </a:solidFill>
              </a:rPr>
              <a:t>Necessary multi-pass for amplification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rgbClr val="3C6EAA"/>
                </a:solidFill>
              </a:rPr>
              <a:t>Used in Phase 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rgbClr val="3C6EAA"/>
                </a:solidFill>
              </a:rPr>
              <a:t>Poor stability and complex adjustment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rgbClr val="3C6EAA"/>
                </a:solidFill>
              </a:rPr>
              <a:t>Not suitable for accelerator long term operation</a:t>
            </a:r>
          </a:p>
        </p:txBody>
      </p:sp>
      <p:pic>
        <p:nvPicPr>
          <p:cNvPr id="2050" name="Picture 2" descr="Yb:YAG Thin Disks | Dausinger + Giesen GmbH">
            <a:extLst>
              <a:ext uri="{FF2B5EF4-FFF2-40B4-BE49-F238E27FC236}">
                <a16:creationId xmlns:a16="http://schemas.microsoft.com/office/drawing/2014/main" id="{B1ADB3EF-2FDD-4DDA-9C81-6CB3918D03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820264" y="2582015"/>
            <a:ext cx="1758906" cy="1170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テキスト ボックス 8">
            <a:extLst>
              <a:ext uri="{FF2B5EF4-FFF2-40B4-BE49-F238E27FC236}">
                <a16:creationId xmlns:a16="http://schemas.microsoft.com/office/drawing/2014/main" id="{9BBEDEC2-4FEB-45C8-AF50-4EAE0A26C8B9}"/>
              </a:ext>
            </a:extLst>
          </p:cNvPr>
          <p:cNvSpPr txBox="1"/>
          <p:nvPr/>
        </p:nvSpPr>
        <p:spPr>
          <a:xfrm>
            <a:off x="6642044" y="4849949"/>
            <a:ext cx="52523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Mediocre thermal management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Single or double-pass for efficient amplification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Used in Phase II and III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Good stability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Simple adjustment and fast recovery during trouble case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04F76549-7638-43DB-AEB0-6ED2FCA9952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6171" y="2153768"/>
            <a:ext cx="1263507" cy="742345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002B21E4-92CC-4990-8FAE-F1A7E6EF864B}"/>
              </a:ext>
            </a:extLst>
          </p:cNvPr>
          <p:cNvSpPr/>
          <p:nvPr/>
        </p:nvSpPr>
        <p:spPr>
          <a:xfrm>
            <a:off x="3645870" y="4071072"/>
            <a:ext cx="208797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dirty="0" err="1">
                <a:solidFill>
                  <a:srgbClr val="3C6EAA"/>
                </a:solidFill>
                <a:cs typeface="+mn-ea"/>
              </a:rPr>
              <a:t>Yb:YAG</a:t>
            </a:r>
            <a:r>
              <a:rPr lang="ja-JP" altLang="en-US" sz="1050" dirty="0">
                <a:solidFill>
                  <a:srgbClr val="3C6EAA"/>
                </a:solidFill>
                <a:cs typeface="+mn-ea"/>
              </a:rPr>
              <a:t> </a:t>
            </a:r>
            <a:r>
              <a:rPr lang="en-US" altLang="ja-JP" sz="1050" dirty="0">
                <a:solidFill>
                  <a:srgbClr val="3C6EAA"/>
                </a:solidFill>
                <a:cs typeface="+mn-ea"/>
              </a:rPr>
              <a:t>disk</a:t>
            </a:r>
            <a:r>
              <a:rPr lang="ja-JP" altLang="en-US" sz="1050" dirty="0">
                <a:solidFill>
                  <a:srgbClr val="3C6EAA"/>
                </a:solidFill>
                <a:cs typeface="+mn-ea"/>
              </a:rPr>
              <a:t> </a:t>
            </a:r>
            <a:r>
              <a:rPr lang="en-US" altLang="ja-JP" sz="1050" dirty="0">
                <a:solidFill>
                  <a:srgbClr val="3C6EAA"/>
                </a:solidFill>
                <a:cs typeface="+mn-ea"/>
              </a:rPr>
              <a:t>thickness: 1 mm </a:t>
            </a:r>
            <a:endParaRPr lang="zh-CN" altLang="en-US" sz="1050" i="1" dirty="0">
              <a:solidFill>
                <a:srgbClr val="3C6EAA"/>
              </a:solidFill>
              <a:cs typeface="+mn-ea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807A694A-B250-4C99-B347-7704565526AC}"/>
              </a:ext>
            </a:extLst>
          </p:cNvPr>
          <p:cNvSpPr/>
          <p:nvPr/>
        </p:nvSpPr>
        <p:spPr>
          <a:xfrm>
            <a:off x="10446731" y="2508770"/>
            <a:ext cx="151576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Nd:YAG rod length: 80~95 mm </a:t>
            </a:r>
            <a:endParaRPr lang="zh-CN" altLang="en-US" sz="1050" i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8573221D-889E-4A02-8622-89CB6E9E263C}"/>
              </a:ext>
            </a:extLst>
          </p:cNvPr>
          <p:cNvSpPr/>
          <p:nvPr/>
        </p:nvSpPr>
        <p:spPr>
          <a:xfrm>
            <a:off x="11596829" y="6593216"/>
            <a:ext cx="595171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12-27</a:t>
            </a:r>
            <a:endParaRPr lang="zh-CN" altLang="en-US" sz="1050" i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1284E769-7516-4E9A-8C11-F534C3ABCB6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1295" y="2952422"/>
            <a:ext cx="2858157" cy="1477700"/>
          </a:xfrm>
          <a:prstGeom prst="rect">
            <a:avLst/>
          </a:prstGeom>
        </p:spPr>
      </p:pic>
      <p:sp>
        <p:nvSpPr>
          <p:cNvPr id="24" name="矩形 23">
            <a:extLst>
              <a:ext uri="{FF2B5EF4-FFF2-40B4-BE49-F238E27FC236}">
                <a16:creationId xmlns:a16="http://schemas.microsoft.com/office/drawing/2014/main" id="{323AC52E-C6B7-4C13-86B6-913C098BE832}"/>
              </a:ext>
            </a:extLst>
          </p:cNvPr>
          <p:cNvSpPr/>
          <p:nvPr/>
        </p:nvSpPr>
        <p:spPr>
          <a:xfrm>
            <a:off x="4137591" y="2330411"/>
            <a:ext cx="110453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050" dirty="0" err="1">
                <a:solidFill>
                  <a:schemeClr val="bg1"/>
                </a:solidFill>
                <a:cs typeface="+mn-ea"/>
              </a:rPr>
              <a:t>Yb:YAG</a:t>
            </a:r>
            <a:r>
              <a:rPr lang="ja-JP" altLang="en-US" sz="1050" dirty="0">
                <a:solidFill>
                  <a:schemeClr val="bg1"/>
                </a:solidFill>
                <a:cs typeface="+mn-ea"/>
              </a:rPr>
              <a:t> </a:t>
            </a:r>
            <a:r>
              <a:rPr lang="en-US" altLang="ja-JP" sz="1050" dirty="0">
                <a:solidFill>
                  <a:schemeClr val="bg1"/>
                </a:solidFill>
                <a:cs typeface="+mn-ea"/>
              </a:rPr>
              <a:t>disk</a:t>
            </a:r>
            <a:r>
              <a:rPr lang="ja-JP" altLang="en-US" sz="1050" dirty="0">
                <a:solidFill>
                  <a:schemeClr val="bg1"/>
                </a:solidFill>
                <a:cs typeface="+mn-ea"/>
              </a:rPr>
              <a:t> </a:t>
            </a:r>
            <a:r>
              <a:rPr lang="en-US" altLang="ja-JP" sz="1050" dirty="0">
                <a:solidFill>
                  <a:schemeClr val="bg1"/>
                </a:solidFill>
                <a:cs typeface="+mn-ea"/>
              </a:rPr>
              <a:t>laser head</a:t>
            </a:r>
            <a:endParaRPr lang="zh-CN" altLang="en-US" sz="1050" i="1" dirty="0">
              <a:solidFill>
                <a:schemeClr val="bg1"/>
              </a:solidFill>
              <a:cs typeface="+mn-ea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4C96CFE1-1E42-4BFE-8ECE-CB98195E02DC}"/>
              </a:ext>
            </a:extLst>
          </p:cNvPr>
          <p:cNvSpPr/>
          <p:nvPr/>
        </p:nvSpPr>
        <p:spPr>
          <a:xfrm>
            <a:off x="9275093" y="2993012"/>
            <a:ext cx="2619321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050" dirty="0">
                <a:solidFill>
                  <a:schemeClr val="bg1"/>
                </a:solidFill>
                <a:cs typeface="+mn-ea"/>
              </a:rPr>
              <a:t>Nd:YAG</a:t>
            </a:r>
            <a:r>
              <a:rPr lang="ja-JP" altLang="en-US" sz="1050" dirty="0">
                <a:solidFill>
                  <a:schemeClr val="bg1"/>
                </a:solidFill>
                <a:cs typeface="+mn-ea"/>
              </a:rPr>
              <a:t> </a:t>
            </a:r>
            <a:r>
              <a:rPr lang="en-US" altLang="ja-JP" sz="1050" dirty="0">
                <a:solidFill>
                  <a:schemeClr val="bg1"/>
                </a:solidFill>
                <a:cs typeface="+mn-ea"/>
              </a:rPr>
              <a:t>rod</a:t>
            </a:r>
            <a:r>
              <a:rPr lang="ja-JP" altLang="en-US" sz="1050" dirty="0">
                <a:solidFill>
                  <a:schemeClr val="bg1"/>
                </a:solidFill>
                <a:cs typeface="+mn-ea"/>
              </a:rPr>
              <a:t> </a:t>
            </a:r>
            <a:r>
              <a:rPr lang="en-US" altLang="ja-JP" sz="1050" dirty="0">
                <a:solidFill>
                  <a:schemeClr val="bg1"/>
                </a:solidFill>
                <a:cs typeface="+mn-ea"/>
              </a:rPr>
              <a:t>laser amplifier module</a:t>
            </a:r>
            <a:endParaRPr lang="zh-CN" altLang="en-US" sz="1050" i="1" dirty="0">
              <a:solidFill>
                <a:schemeClr val="bg1"/>
              </a:solidFill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64287562"/>
      </p:ext>
    </p:extLst>
  </p:cSld>
  <p:clrMapOvr>
    <a:masterClrMapping/>
  </p:clrMapOvr>
  <p:transition spd="slow">
    <p:push dir="u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箭头: 下 52">
            <a:extLst>
              <a:ext uri="{FF2B5EF4-FFF2-40B4-BE49-F238E27FC236}">
                <a16:creationId xmlns:a16="http://schemas.microsoft.com/office/drawing/2014/main" id="{3F5FBDB1-F57D-4C55-8411-0DB0C32157E8}"/>
              </a:ext>
            </a:extLst>
          </p:cNvPr>
          <p:cNvSpPr/>
          <p:nvPr/>
        </p:nvSpPr>
        <p:spPr>
          <a:xfrm rot="15501038">
            <a:off x="7852762" y="3887022"/>
            <a:ext cx="325120" cy="1052518"/>
          </a:xfrm>
          <a:prstGeom prst="down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0C18031A-E1AA-46D0-AC4D-492B1E0625AE}"/>
              </a:ext>
            </a:extLst>
          </p:cNvPr>
          <p:cNvSpPr txBox="1"/>
          <p:nvPr/>
        </p:nvSpPr>
        <p:spPr>
          <a:xfrm>
            <a:off x="3677391" y="725178"/>
            <a:ext cx="4837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3563A8"/>
                </a:solidFill>
                <a:latin typeface="+mj-lt"/>
              </a:rPr>
              <a:t>Partial Reflection Mirror</a:t>
            </a:r>
            <a:endParaRPr lang="zh-CN" altLang="en-US" sz="2400" dirty="0">
              <a:solidFill>
                <a:srgbClr val="3563A8"/>
              </a:solidFill>
              <a:latin typeface="+mj-lt"/>
            </a:endParaRPr>
          </a:p>
        </p:txBody>
      </p:sp>
      <p:sp>
        <p:nvSpPr>
          <p:cNvPr id="56" name="矩形 55">
            <a:extLst>
              <a:ext uri="{FF2B5EF4-FFF2-40B4-BE49-F238E27FC236}">
                <a16:creationId xmlns:a16="http://schemas.microsoft.com/office/drawing/2014/main" id="{16D6A63B-7955-4FA6-B68C-B04C79A3E702}"/>
              </a:ext>
            </a:extLst>
          </p:cNvPr>
          <p:cNvSpPr/>
          <p:nvPr/>
        </p:nvSpPr>
        <p:spPr>
          <a:xfrm flipV="1">
            <a:off x="5158883" y="1428454"/>
            <a:ext cx="1874234" cy="45719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id="{173375F3-B09F-4C51-AABC-E06417D250FF}"/>
              </a:ext>
            </a:extLst>
          </p:cNvPr>
          <p:cNvSpPr/>
          <p:nvPr/>
        </p:nvSpPr>
        <p:spPr>
          <a:xfrm rot="20747048">
            <a:off x="6039104" y="3514976"/>
            <a:ext cx="1647368" cy="1863046"/>
          </a:xfrm>
          <a:prstGeom prst="ellipse">
            <a:avLst/>
          </a:prstGeom>
          <a:scene3d>
            <a:camera prst="orthographicFront">
              <a:rot lat="19200000" lon="3600000" rev="0"/>
            </a:camera>
            <a:lightRig rig="chilly" dir="t"/>
          </a:scene3d>
          <a:sp3d extrusionH="381000"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箭头: 下 3">
            <a:extLst>
              <a:ext uri="{FF2B5EF4-FFF2-40B4-BE49-F238E27FC236}">
                <a16:creationId xmlns:a16="http://schemas.microsoft.com/office/drawing/2014/main" id="{C4AD336C-49E5-4B0A-B3F7-68CD57D944FC}"/>
              </a:ext>
            </a:extLst>
          </p:cNvPr>
          <p:cNvSpPr/>
          <p:nvPr/>
        </p:nvSpPr>
        <p:spPr>
          <a:xfrm rot="15557886">
            <a:off x="5985979" y="4184403"/>
            <a:ext cx="325120" cy="1052518"/>
          </a:xfrm>
          <a:prstGeom prst="down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箭头: 下 53">
            <a:extLst>
              <a:ext uri="{FF2B5EF4-FFF2-40B4-BE49-F238E27FC236}">
                <a16:creationId xmlns:a16="http://schemas.microsoft.com/office/drawing/2014/main" id="{29213F78-E6F5-4AF0-9067-DE1122EF9B1F}"/>
              </a:ext>
            </a:extLst>
          </p:cNvPr>
          <p:cNvSpPr/>
          <p:nvPr/>
        </p:nvSpPr>
        <p:spPr>
          <a:xfrm rot="7075751">
            <a:off x="6171093" y="3683889"/>
            <a:ext cx="213029" cy="1052518"/>
          </a:xfrm>
          <a:prstGeom prst="downArrow">
            <a:avLst/>
          </a:prstGeom>
          <a:noFill/>
          <a:ln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5" name="箭头: 下 54">
            <a:extLst>
              <a:ext uri="{FF2B5EF4-FFF2-40B4-BE49-F238E27FC236}">
                <a16:creationId xmlns:a16="http://schemas.microsoft.com/office/drawing/2014/main" id="{20DC9F0B-F9FD-46B5-B27B-BFB0E7490A67}"/>
              </a:ext>
            </a:extLst>
          </p:cNvPr>
          <p:cNvSpPr/>
          <p:nvPr/>
        </p:nvSpPr>
        <p:spPr>
          <a:xfrm rot="7075751">
            <a:off x="6793490" y="3452582"/>
            <a:ext cx="86264" cy="1415616"/>
          </a:xfrm>
          <a:prstGeom prst="downArrow">
            <a:avLst/>
          </a:prstGeom>
          <a:noFill/>
          <a:ln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7" name="文本框 56">
            <a:extLst>
              <a:ext uri="{FF2B5EF4-FFF2-40B4-BE49-F238E27FC236}">
                <a16:creationId xmlns:a16="http://schemas.microsoft.com/office/drawing/2014/main" id="{A4BB72C7-16C8-4F4E-BD06-86BDBBF865DE}"/>
              </a:ext>
            </a:extLst>
          </p:cNvPr>
          <p:cNvSpPr txBox="1"/>
          <p:nvPr/>
        </p:nvSpPr>
        <p:spPr>
          <a:xfrm>
            <a:off x="4147744" y="5765083"/>
            <a:ext cx="281133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rgbClr val="404040"/>
                </a:solidFill>
                <a:ea typeface="华文细黑" panose="02010600040101010101" pitchFamily="2" charset="-122"/>
                <a:cs typeface="+mn-ea"/>
              </a:rPr>
              <a:t>S1: PR@260nm R=5%</a:t>
            </a:r>
            <a:endParaRPr lang="zh-CN" altLang="en-US" sz="1600" dirty="0"/>
          </a:p>
        </p:txBody>
      </p:sp>
      <p:sp>
        <p:nvSpPr>
          <p:cNvPr id="58" name="文本框 57">
            <a:extLst>
              <a:ext uri="{FF2B5EF4-FFF2-40B4-BE49-F238E27FC236}">
                <a16:creationId xmlns:a16="http://schemas.microsoft.com/office/drawing/2014/main" id="{AAB0C841-3965-4A0C-B5E4-771F3E4720D9}"/>
              </a:ext>
            </a:extLst>
          </p:cNvPr>
          <p:cNvSpPr txBox="1"/>
          <p:nvPr/>
        </p:nvSpPr>
        <p:spPr>
          <a:xfrm>
            <a:off x="6792461" y="2775594"/>
            <a:ext cx="281133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rgbClr val="404040"/>
                </a:solidFill>
                <a:ea typeface="华文细黑" panose="02010600040101010101" pitchFamily="2" charset="-122"/>
                <a:cs typeface="+mn-ea"/>
              </a:rPr>
              <a:t>S2: AR@260nm R&lt;0.2%</a:t>
            </a:r>
            <a:endParaRPr lang="zh-CN" altLang="en-US" sz="1600" dirty="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26F00218-54EC-4C39-8214-4800607B28A4}"/>
              </a:ext>
            </a:extLst>
          </p:cNvPr>
          <p:cNvCxnSpPr>
            <a:cxnSpLocks/>
          </p:cNvCxnSpPr>
          <p:nvPr/>
        </p:nvCxnSpPr>
        <p:spPr>
          <a:xfrm flipV="1">
            <a:off x="6061411" y="4989892"/>
            <a:ext cx="634421" cy="784554"/>
          </a:xfrm>
          <a:prstGeom prst="line">
            <a:avLst/>
          </a:prstGeom>
          <a:ln>
            <a:headEnd type="none"/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9" name="直接连接符 58">
            <a:extLst>
              <a:ext uri="{FF2B5EF4-FFF2-40B4-BE49-F238E27FC236}">
                <a16:creationId xmlns:a16="http://schemas.microsoft.com/office/drawing/2014/main" id="{51F4AB68-977B-4037-90F2-0777F8AE3F34}"/>
              </a:ext>
            </a:extLst>
          </p:cNvPr>
          <p:cNvCxnSpPr>
            <a:cxnSpLocks/>
          </p:cNvCxnSpPr>
          <p:nvPr/>
        </p:nvCxnSpPr>
        <p:spPr>
          <a:xfrm flipH="1">
            <a:off x="7531948" y="3114148"/>
            <a:ext cx="483374" cy="878215"/>
          </a:xfrm>
          <a:prstGeom prst="line">
            <a:avLst/>
          </a:prstGeom>
          <a:ln>
            <a:headEnd type="none"/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60" name="文本框 59">
            <a:extLst>
              <a:ext uri="{FF2B5EF4-FFF2-40B4-BE49-F238E27FC236}">
                <a16:creationId xmlns:a16="http://schemas.microsoft.com/office/drawing/2014/main" id="{472DF8D0-B33F-4229-9D21-B1AC77ED9B30}"/>
              </a:ext>
            </a:extLst>
          </p:cNvPr>
          <p:cNvSpPr txBox="1"/>
          <p:nvPr/>
        </p:nvSpPr>
        <p:spPr>
          <a:xfrm>
            <a:off x="4604018" y="4910180"/>
            <a:ext cx="15445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rgbClr val="404040"/>
                </a:solidFill>
                <a:ea typeface="华文细黑" panose="02010600040101010101" pitchFamily="2" charset="-122"/>
                <a:cs typeface="+mn-ea"/>
              </a:rPr>
              <a:t>Input UV laser</a:t>
            </a:r>
            <a:endParaRPr lang="zh-CN" altLang="en-US" sz="1600" dirty="0"/>
          </a:p>
        </p:txBody>
      </p:sp>
      <p:sp>
        <p:nvSpPr>
          <p:cNvPr id="61" name="文本框 60">
            <a:extLst>
              <a:ext uri="{FF2B5EF4-FFF2-40B4-BE49-F238E27FC236}">
                <a16:creationId xmlns:a16="http://schemas.microsoft.com/office/drawing/2014/main" id="{6A78F4ED-8AAC-4A02-A661-C84626B42407}"/>
              </a:ext>
            </a:extLst>
          </p:cNvPr>
          <p:cNvSpPr txBox="1"/>
          <p:nvPr/>
        </p:nvSpPr>
        <p:spPr>
          <a:xfrm>
            <a:off x="3763752" y="4019763"/>
            <a:ext cx="230162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rgbClr val="404040"/>
                </a:solidFill>
                <a:ea typeface="华文细黑" panose="02010600040101010101" pitchFamily="2" charset="-122"/>
                <a:cs typeface="+mn-ea"/>
              </a:rPr>
              <a:t>Partially reflected laser for monitoring</a:t>
            </a:r>
            <a:endParaRPr lang="zh-CN" altLang="en-US" sz="1600" dirty="0"/>
          </a:p>
        </p:txBody>
      </p:sp>
      <p:sp>
        <p:nvSpPr>
          <p:cNvPr id="62" name="文本框 61">
            <a:extLst>
              <a:ext uri="{FF2B5EF4-FFF2-40B4-BE49-F238E27FC236}">
                <a16:creationId xmlns:a16="http://schemas.microsoft.com/office/drawing/2014/main" id="{27E4652F-0A99-47FB-B297-5F7F7350F5B7}"/>
              </a:ext>
            </a:extLst>
          </p:cNvPr>
          <p:cNvSpPr txBox="1"/>
          <p:nvPr/>
        </p:nvSpPr>
        <p:spPr>
          <a:xfrm>
            <a:off x="8216252" y="4495645"/>
            <a:ext cx="21604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rgbClr val="404040"/>
                </a:solidFill>
                <a:ea typeface="华文细黑" panose="02010600040101010101" pitchFamily="2" charset="-122"/>
                <a:cs typeface="+mn-ea"/>
              </a:rPr>
              <a:t>Transmitted UV laser</a:t>
            </a:r>
            <a:endParaRPr lang="zh-CN" altLang="en-US" sz="1600" dirty="0"/>
          </a:p>
        </p:txBody>
      </p:sp>
      <p:sp>
        <p:nvSpPr>
          <p:cNvPr id="63" name="文本框 62">
            <a:extLst>
              <a:ext uri="{FF2B5EF4-FFF2-40B4-BE49-F238E27FC236}">
                <a16:creationId xmlns:a16="http://schemas.microsoft.com/office/drawing/2014/main" id="{DCC6CB83-C875-4D4D-A7A3-3BC6B7C5D04A}"/>
              </a:ext>
            </a:extLst>
          </p:cNvPr>
          <p:cNvSpPr txBox="1"/>
          <p:nvPr/>
        </p:nvSpPr>
        <p:spPr>
          <a:xfrm>
            <a:off x="8216252" y="5543137"/>
            <a:ext cx="21604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rgbClr val="404040"/>
                </a:solidFill>
                <a:ea typeface="华文细黑" panose="02010600040101010101" pitchFamily="2" charset="-122"/>
                <a:cs typeface="+mn-ea"/>
              </a:rPr>
              <a:t>Transmitted UV laser</a:t>
            </a:r>
            <a:endParaRPr lang="zh-CN" altLang="en-US" sz="1600" dirty="0"/>
          </a:p>
        </p:txBody>
      </p:sp>
      <p:pic>
        <p:nvPicPr>
          <p:cNvPr id="64" name="Picture 2">
            <a:extLst>
              <a:ext uri="{FF2B5EF4-FFF2-40B4-BE49-F238E27FC236}">
                <a16:creationId xmlns:a16="http://schemas.microsoft.com/office/drawing/2014/main" id="{C2BA2106-0FBE-4EB6-930E-18B224D76B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359" y="1400152"/>
            <a:ext cx="3668707" cy="2489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文本框 64">
            <a:extLst>
              <a:ext uri="{FF2B5EF4-FFF2-40B4-BE49-F238E27FC236}">
                <a16:creationId xmlns:a16="http://schemas.microsoft.com/office/drawing/2014/main" id="{EDEC8765-B44B-4F83-857A-62B20E40F5A8}"/>
              </a:ext>
            </a:extLst>
          </p:cNvPr>
          <p:cNvSpPr txBox="1"/>
          <p:nvPr/>
        </p:nvSpPr>
        <p:spPr>
          <a:xfrm>
            <a:off x="5104595" y="3026991"/>
            <a:ext cx="157070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rgbClr val="404040"/>
                </a:solidFill>
                <a:ea typeface="华文细黑" panose="02010600040101010101" pitchFamily="2" charset="-122"/>
                <a:cs typeface="+mn-ea"/>
              </a:rPr>
              <a:t>Rear surface reflected laser </a:t>
            </a:r>
            <a:r>
              <a:rPr lang="en-US" altLang="zh-CN" sz="1600" dirty="0">
                <a:solidFill>
                  <a:srgbClr val="404040"/>
                </a:solidFill>
                <a:ea typeface="华文细黑" panose="02010600040101010101" pitchFamily="2" charset="-122"/>
                <a:cs typeface="+mn-ea"/>
                <a:sym typeface="Wingdings" panose="05000000000000000000" pitchFamily="2" charset="2"/>
              </a:rPr>
              <a:t> ghost beam</a:t>
            </a:r>
            <a:endParaRPr lang="zh-CN" altLang="en-US" sz="1600" dirty="0"/>
          </a:p>
        </p:txBody>
      </p:sp>
      <p:cxnSp>
        <p:nvCxnSpPr>
          <p:cNvPr id="66" name="直接连接符 65">
            <a:extLst>
              <a:ext uri="{FF2B5EF4-FFF2-40B4-BE49-F238E27FC236}">
                <a16:creationId xmlns:a16="http://schemas.microsoft.com/office/drawing/2014/main" id="{E762B8F1-8925-4C31-B8D2-24CEEE46FB93}"/>
              </a:ext>
            </a:extLst>
          </p:cNvPr>
          <p:cNvCxnSpPr>
            <a:cxnSpLocks/>
          </p:cNvCxnSpPr>
          <p:nvPr/>
        </p:nvCxnSpPr>
        <p:spPr>
          <a:xfrm flipH="1" flipV="1">
            <a:off x="2865120" y="2716107"/>
            <a:ext cx="1282618" cy="1303656"/>
          </a:xfrm>
          <a:prstGeom prst="line">
            <a:avLst/>
          </a:prstGeom>
          <a:ln>
            <a:solidFill>
              <a:srgbClr val="C00000"/>
            </a:solidFill>
            <a:headEnd type="none"/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67" name="直接连接符 66">
            <a:extLst>
              <a:ext uri="{FF2B5EF4-FFF2-40B4-BE49-F238E27FC236}">
                <a16:creationId xmlns:a16="http://schemas.microsoft.com/office/drawing/2014/main" id="{E80201D4-A1A7-46DA-AB17-0C3BE0283C07}"/>
              </a:ext>
            </a:extLst>
          </p:cNvPr>
          <p:cNvCxnSpPr>
            <a:cxnSpLocks/>
            <a:stCxn id="65" idx="1"/>
          </p:cNvCxnSpPr>
          <p:nvPr/>
        </p:nvCxnSpPr>
        <p:spPr>
          <a:xfrm flipH="1" flipV="1">
            <a:off x="2363897" y="2775596"/>
            <a:ext cx="2740698" cy="666894"/>
          </a:xfrm>
          <a:prstGeom prst="line">
            <a:avLst/>
          </a:prstGeom>
          <a:ln>
            <a:solidFill>
              <a:srgbClr val="C00000"/>
            </a:solidFill>
            <a:headEnd type="none"/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8385437"/>
      </p:ext>
    </p:extLst>
  </p:cSld>
  <p:clrMapOvr>
    <a:masterClrMapping/>
  </p:clrMapOvr>
  <p:transition spd="slow">
    <p:push dir="u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文本框 29">
            <a:extLst>
              <a:ext uri="{FF2B5EF4-FFF2-40B4-BE49-F238E27FC236}">
                <a16:creationId xmlns:a16="http://schemas.microsoft.com/office/drawing/2014/main" id="{0C18031A-E1AA-46D0-AC4D-492B1E0625AE}"/>
              </a:ext>
            </a:extLst>
          </p:cNvPr>
          <p:cNvSpPr txBox="1"/>
          <p:nvPr/>
        </p:nvSpPr>
        <p:spPr>
          <a:xfrm>
            <a:off x="3506429" y="725071"/>
            <a:ext cx="51889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3563A8"/>
                </a:solidFill>
                <a:latin typeface="+mj-lt"/>
              </a:rPr>
              <a:t>Gaussian Beam </a:t>
            </a:r>
            <a:r>
              <a:rPr lang="en-US" altLang="zh-CN" sz="2400" dirty="0" err="1">
                <a:solidFill>
                  <a:srgbClr val="3563A8"/>
                </a:solidFill>
                <a:latin typeface="+mj-lt"/>
              </a:rPr>
              <a:t>v.s</a:t>
            </a:r>
            <a:r>
              <a:rPr lang="en-US" altLang="zh-CN" sz="2400" dirty="0">
                <a:solidFill>
                  <a:srgbClr val="3563A8"/>
                </a:solidFill>
                <a:latin typeface="+mj-lt"/>
              </a:rPr>
              <a:t>. Flat-top Beam</a:t>
            </a:r>
            <a:endParaRPr lang="zh-CN" altLang="en-US" sz="2400" dirty="0">
              <a:solidFill>
                <a:srgbClr val="3563A8"/>
              </a:solidFill>
              <a:latin typeface="+mj-lt"/>
            </a:endParaRPr>
          </a:p>
        </p:txBody>
      </p:sp>
      <p:sp>
        <p:nvSpPr>
          <p:cNvPr id="56" name="矩形 55">
            <a:extLst>
              <a:ext uri="{FF2B5EF4-FFF2-40B4-BE49-F238E27FC236}">
                <a16:creationId xmlns:a16="http://schemas.microsoft.com/office/drawing/2014/main" id="{16D6A63B-7955-4FA6-B68C-B04C79A3E702}"/>
              </a:ext>
            </a:extLst>
          </p:cNvPr>
          <p:cNvSpPr/>
          <p:nvPr/>
        </p:nvSpPr>
        <p:spPr>
          <a:xfrm flipV="1">
            <a:off x="3537868" y="1403773"/>
            <a:ext cx="5116264" cy="45719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001AFB51-B6DD-4F91-99C8-A44369C6C6D1}"/>
              </a:ext>
            </a:extLst>
          </p:cNvPr>
          <p:cNvSpPr/>
          <p:nvPr/>
        </p:nvSpPr>
        <p:spPr>
          <a:xfrm>
            <a:off x="1229060" y="6296272"/>
            <a:ext cx="9733879" cy="45719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34395C17-8D3F-47A4-892B-C01E8E0A04FE}"/>
              </a:ext>
            </a:extLst>
          </p:cNvPr>
          <p:cNvSpPr/>
          <p:nvPr/>
        </p:nvSpPr>
        <p:spPr>
          <a:xfrm rot="5400000" flipV="1">
            <a:off x="-966450" y="4081586"/>
            <a:ext cx="4429370" cy="45719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1866EDE1-EEE0-4957-8829-0C8C760F8080}"/>
              </a:ext>
            </a:extLst>
          </p:cNvPr>
          <p:cNvSpPr txBox="1"/>
          <p:nvPr/>
        </p:nvSpPr>
        <p:spPr>
          <a:xfrm rot="16200000">
            <a:off x="-78478" y="3560942"/>
            <a:ext cx="19165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404040"/>
                </a:solidFill>
                <a:ea typeface="华文细黑" panose="02010600040101010101" pitchFamily="2" charset="-122"/>
                <a:cs typeface="+mn-ea"/>
              </a:rPr>
              <a:t>Intensity (</a:t>
            </a:r>
            <a:r>
              <a:rPr lang="en-US" altLang="zh-CN" sz="2000" b="1" dirty="0" err="1">
                <a:solidFill>
                  <a:srgbClr val="404040"/>
                </a:solidFill>
                <a:ea typeface="华文细黑" panose="02010600040101010101" pitchFamily="2" charset="-122"/>
                <a:cs typeface="+mn-ea"/>
              </a:rPr>
              <a:t>a.u</a:t>
            </a:r>
            <a:r>
              <a:rPr lang="en-US" altLang="zh-CN" sz="2000" b="1" dirty="0">
                <a:solidFill>
                  <a:srgbClr val="404040"/>
                </a:solidFill>
                <a:ea typeface="华文细黑" panose="02010600040101010101" pitchFamily="2" charset="-122"/>
                <a:cs typeface="+mn-ea"/>
              </a:rPr>
              <a:t>)</a:t>
            </a:r>
            <a:endParaRPr lang="zh-CN" altLang="en-US" sz="2000" b="1" dirty="0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F7327138-1B12-4471-BCEC-22255CB5AA73}"/>
              </a:ext>
            </a:extLst>
          </p:cNvPr>
          <p:cNvSpPr txBox="1"/>
          <p:nvPr/>
        </p:nvSpPr>
        <p:spPr>
          <a:xfrm>
            <a:off x="2943149" y="6358973"/>
            <a:ext cx="19165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000" b="1" dirty="0">
                <a:solidFill>
                  <a:srgbClr val="404040"/>
                </a:solidFill>
                <a:ea typeface="华文细黑" panose="02010600040101010101" pitchFamily="2" charset="-122"/>
                <a:cs typeface="+mn-ea"/>
              </a:rPr>
              <a:t>Beam</a:t>
            </a:r>
            <a:r>
              <a:rPr lang="ja-JP" altLang="en-US" sz="2000" b="1" dirty="0">
                <a:solidFill>
                  <a:srgbClr val="404040"/>
                </a:solidFill>
                <a:ea typeface="华文细黑" panose="02010600040101010101" pitchFamily="2" charset="-122"/>
                <a:cs typeface="+mn-ea"/>
              </a:rPr>
              <a:t> </a:t>
            </a:r>
            <a:r>
              <a:rPr lang="en-US" altLang="ja-JP" sz="2000" b="1" dirty="0">
                <a:solidFill>
                  <a:srgbClr val="404040"/>
                </a:solidFill>
                <a:ea typeface="华文细黑" panose="02010600040101010101" pitchFamily="2" charset="-122"/>
                <a:cs typeface="+mn-ea"/>
              </a:rPr>
              <a:t>Size</a:t>
            </a:r>
            <a:endParaRPr lang="zh-CN" altLang="en-US" sz="2000" b="1" dirty="0"/>
          </a:p>
        </p:txBody>
      </p:sp>
      <p:sp>
        <p:nvSpPr>
          <p:cNvPr id="8" name="任意多边形: 形状 7">
            <a:extLst>
              <a:ext uri="{FF2B5EF4-FFF2-40B4-BE49-F238E27FC236}">
                <a16:creationId xmlns:a16="http://schemas.microsoft.com/office/drawing/2014/main" id="{BB828479-F072-4F98-8BAA-3FDD62D1FBE3}"/>
              </a:ext>
            </a:extLst>
          </p:cNvPr>
          <p:cNvSpPr/>
          <p:nvPr/>
        </p:nvSpPr>
        <p:spPr>
          <a:xfrm>
            <a:off x="1740747" y="3383200"/>
            <a:ext cx="3634963" cy="2896090"/>
          </a:xfrm>
          <a:custGeom>
            <a:avLst/>
            <a:gdLst>
              <a:gd name="connsiteX0" fmla="*/ 0 w 2869421"/>
              <a:gd name="connsiteY0" fmla="*/ 1242575 h 1245380"/>
              <a:gd name="connsiteX1" fmla="*/ 900376 w 2869421"/>
              <a:gd name="connsiteY1" fmla="*/ 953669 h 1245380"/>
              <a:gd name="connsiteX2" fmla="*/ 1441723 w 2869421"/>
              <a:gd name="connsiteY2" fmla="*/ 0 h 1245380"/>
              <a:gd name="connsiteX3" fmla="*/ 1985875 w 2869421"/>
              <a:gd name="connsiteY3" fmla="*/ 959279 h 1245380"/>
              <a:gd name="connsiteX4" fmla="*/ 2869421 w 2869421"/>
              <a:gd name="connsiteY4" fmla="*/ 1245380 h 124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9421" h="1245380">
                <a:moveTo>
                  <a:pt x="0" y="1242575"/>
                </a:moveTo>
                <a:cubicBezTo>
                  <a:pt x="330044" y="1201670"/>
                  <a:pt x="660089" y="1160765"/>
                  <a:pt x="900376" y="953669"/>
                </a:cubicBezTo>
                <a:cubicBezTo>
                  <a:pt x="1140663" y="746573"/>
                  <a:pt x="1260807" y="-935"/>
                  <a:pt x="1441723" y="0"/>
                </a:cubicBezTo>
                <a:cubicBezTo>
                  <a:pt x="1622639" y="935"/>
                  <a:pt x="1747925" y="751716"/>
                  <a:pt x="1985875" y="959279"/>
                </a:cubicBezTo>
                <a:cubicBezTo>
                  <a:pt x="2223825" y="1166842"/>
                  <a:pt x="2691777" y="1189282"/>
                  <a:pt x="2869421" y="1245380"/>
                </a:cubicBezTo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2066BF65-ADED-4B63-9F96-EFF35138F5CE}"/>
              </a:ext>
            </a:extLst>
          </p:cNvPr>
          <p:cNvCxnSpPr>
            <a:cxnSpLocks/>
          </p:cNvCxnSpPr>
          <p:nvPr/>
        </p:nvCxnSpPr>
        <p:spPr>
          <a:xfrm flipV="1">
            <a:off x="1277109" y="5260038"/>
            <a:ext cx="9180158" cy="1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任意多边形: 形状 85">
            <a:extLst>
              <a:ext uri="{FF2B5EF4-FFF2-40B4-BE49-F238E27FC236}">
                <a16:creationId xmlns:a16="http://schemas.microsoft.com/office/drawing/2014/main" id="{10889132-A556-4E7E-8973-5DC2F8A363CA}"/>
              </a:ext>
            </a:extLst>
          </p:cNvPr>
          <p:cNvSpPr/>
          <p:nvPr/>
        </p:nvSpPr>
        <p:spPr>
          <a:xfrm>
            <a:off x="7364455" y="5280332"/>
            <a:ext cx="1827671" cy="1015940"/>
          </a:xfrm>
          <a:custGeom>
            <a:avLst/>
            <a:gdLst>
              <a:gd name="connsiteX0" fmla="*/ 913835 w 1827671"/>
              <a:gd name="connsiteY0" fmla="*/ 0 h 1015940"/>
              <a:gd name="connsiteX1" fmla="*/ 1225786 w 1827671"/>
              <a:gd name="connsiteY1" fmla="*/ 12993 h 1015940"/>
              <a:gd name="connsiteX2" fmla="*/ 1494443 w 1827671"/>
              <a:gd name="connsiteY2" fmla="*/ 47450 h 1015940"/>
              <a:gd name="connsiteX3" fmla="*/ 1509704 w 1827671"/>
              <a:gd name="connsiteY3" fmla="*/ 137950 h 1015940"/>
              <a:gd name="connsiteX4" fmla="*/ 1539377 w 1827671"/>
              <a:gd name="connsiteY4" fmla="*/ 288172 h 1015940"/>
              <a:gd name="connsiteX5" fmla="*/ 1827671 w 1827671"/>
              <a:gd name="connsiteY5" fmla="*/ 1015940 h 1015940"/>
              <a:gd name="connsiteX6" fmla="*/ 0 w 1827671"/>
              <a:gd name="connsiteY6" fmla="*/ 1009613 h 1015940"/>
              <a:gd name="connsiteX7" fmla="*/ 315491 w 1827671"/>
              <a:gd name="connsiteY7" fmla="*/ 262858 h 1015940"/>
              <a:gd name="connsiteX8" fmla="*/ 345280 w 1827671"/>
              <a:gd name="connsiteY8" fmla="*/ 113001 h 1015940"/>
              <a:gd name="connsiteX9" fmla="*/ 356778 w 1827671"/>
              <a:gd name="connsiteY9" fmla="*/ 44429 h 1015940"/>
              <a:gd name="connsiteX10" fmla="*/ 601884 w 1827671"/>
              <a:gd name="connsiteY10" fmla="*/ 12993 h 1015940"/>
              <a:gd name="connsiteX11" fmla="*/ 913835 w 1827671"/>
              <a:gd name="connsiteY11" fmla="*/ 0 h 1015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827671" h="1015940">
                <a:moveTo>
                  <a:pt x="913835" y="0"/>
                </a:moveTo>
                <a:cubicBezTo>
                  <a:pt x="1020690" y="0"/>
                  <a:pt x="1125020" y="4474"/>
                  <a:pt x="1225786" y="12993"/>
                </a:cubicBezTo>
                <a:lnTo>
                  <a:pt x="1494443" y="47450"/>
                </a:lnTo>
                <a:lnTo>
                  <a:pt x="1509704" y="137950"/>
                </a:lnTo>
                <a:cubicBezTo>
                  <a:pt x="1520010" y="195067"/>
                  <a:pt x="1529915" y="245521"/>
                  <a:pt x="1539377" y="288172"/>
                </a:cubicBezTo>
                <a:cubicBezTo>
                  <a:pt x="1690776" y="970587"/>
                  <a:pt x="1696216" y="992736"/>
                  <a:pt x="1827671" y="1015940"/>
                </a:cubicBezTo>
                <a:lnTo>
                  <a:pt x="0" y="1009613"/>
                </a:lnTo>
                <a:cubicBezTo>
                  <a:pt x="81139" y="976915"/>
                  <a:pt x="162279" y="944218"/>
                  <a:pt x="315491" y="262858"/>
                </a:cubicBezTo>
                <a:cubicBezTo>
                  <a:pt x="325067" y="220273"/>
                  <a:pt x="335008" y="169942"/>
                  <a:pt x="345280" y="113001"/>
                </a:cubicBezTo>
                <a:lnTo>
                  <a:pt x="356778" y="44429"/>
                </a:lnTo>
                <a:lnTo>
                  <a:pt x="601884" y="12993"/>
                </a:lnTo>
                <a:cubicBezTo>
                  <a:pt x="702650" y="4474"/>
                  <a:pt x="806980" y="0"/>
                  <a:pt x="913835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87" name="直接连接符 86">
            <a:extLst>
              <a:ext uri="{FF2B5EF4-FFF2-40B4-BE49-F238E27FC236}">
                <a16:creationId xmlns:a16="http://schemas.microsoft.com/office/drawing/2014/main" id="{2D8A9034-35FA-4053-8269-E330230F0D6D}"/>
              </a:ext>
            </a:extLst>
          </p:cNvPr>
          <p:cNvCxnSpPr>
            <a:cxnSpLocks/>
          </p:cNvCxnSpPr>
          <p:nvPr/>
        </p:nvCxnSpPr>
        <p:spPr>
          <a:xfrm>
            <a:off x="3041740" y="5266054"/>
            <a:ext cx="0" cy="1008814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连接符 90">
            <a:extLst>
              <a:ext uri="{FF2B5EF4-FFF2-40B4-BE49-F238E27FC236}">
                <a16:creationId xmlns:a16="http://schemas.microsoft.com/office/drawing/2014/main" id="{02FFF4C3-3DBD-4421-A31C-EA5A917D029E}"/>
              </a:ext>
            </a:extLst>
          </p:cNvPr>
          <p:cNvCxnSpPr>
            <a:cxnSpLocks/>
          </p:cNvCxnSpPr>
          <p:nvPr/>
        </p:nvCxnSpPr>
        <p:spPr>
          <a:xfrm>
            <a:off x="4096508" y="5266054"/>
            <a:ext cx="0" cy="1008814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接连接符 91">
            <a:extLst>
              <a:ext uri="{FF2B5EF4-FFF2-40B4-BE49-F238E27FC236}">
                <a16:creationId xmlns:a16="http://schemas.microsoft.com/office/drawing/2014/main" id="{4D420D90-49E3-48F8-B3B8-4D2C821F1450}"/>
              </a:ext>
            </a:extLst>
          </p:cNvPr>
          <p:cNvCxnSpPr>
            <a:cxnSpLocks/>
          </p:cNvCxnSpPr>
          <p:nvPr/>
        </p:nvCxnSpPr>
        <p:spPr>
          <a:xfrm>
            <a:off x="7724030" y="5310317"/>
            <a:ext cx="0" cy="985955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接连接符 93">
            <a:extLst>
              <a:ext uri="{FF2B5EF4-FFF2-40B4-BE49-F238E27FC236}">
                <a16:creationId xmlns:a16="http://schemas.microsoft.com/office/drawing/2014/main" id="{3CA7FF13-90EB-4FC3-A16A-B060AE5F046A}"/>
              </a:ext>
            </a:extLst>
          </p:cNvPr>
          <p:cNvCxnSpPr>
            <a:cxnSpLocks/>
          </p:cNvCxnSpPr>
          <p:nvPr/>
        </p:nvCxnSpPr>
        <p:spPr>
          <a:xfrm>
            <a:off x="8844972" y="5333176"/>
            <a:ext cx="0" cy="985955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文本框 94">
            <a:extLst>
              <a:ext uri="{FF2B5EF4-FFF2-40B4-BE49-F238E27FC236}">
                <a16:creationId xmlns:a16="http://schemas.microsoft.com/office/drawing/2014/main" id="{EB2D483D-F165-440A-9E24-22EA99E9D68C}"/>
              </a:ext>
            </a:extLst>
          </p:cNvPr>
          <p:cNvSpPr txBox="1"/>
          <p:nvPr/>
        </p:nvSpPr>
        <p:spPr>
          <a:xfrm>
            <a:off x="7583328" y="6371975"/>
            <a:ext cx="19165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000" b="1" dirty="0">
                <a:solidFill>
                  <a:srgbClr val="404040"/>
                </a:solidFill>
                <a:ea typeface="华文细黑" panose="02010600040101010101" pitchFamily="2" charset="-122"/>
                <a:cs typeface="+mn-ea"/>
              </a:rPr>
              <a:t>Beam</a:t>
            </a:r>
            <a:r>
              <a:rPr lang="ja-JP" altLang="en-US" sz="2000" b="1" dirty="0">
                <a:solidFill>
                  <a:srgbClr val="404040"/>
                </a:solidFill>
                <a:ea typeface="华文细黑" panose="02010600040101010101" pitchFamily="2" charset="-122"/>
                <a:cs typeface="+mn-ea"/>
              </a:rPr>
              <a:t> </a:t>
            </a:r>
            <a:r>
              <a:rPr lang="en-US" altLang="ja-JP" sz="2000" b="1" dirty="0">
                <a:solidFill>
                  <a:srgbClr val="404040"/>
                </a:solidFill>
                <a:ea typeface="华文细黑" panose="02010600040101010101" pitchFamily="2" charset="-122"/>
                <a:cs typeface="+mn-ea"/>
              </a:rPr>
              <a:t>Size</a:t>
            </a:r>
            <a:endParaRPr lang="zh-CN" altLang="en-US" sz="2000" b="1" dirty="0"/>
          </a:p>
        </p:txBody>
      </p:sp>
      <p:pic>
        <p:nvPicPr>
          <p:cNvPr id="97" name="图片 96">
            <a:extLst>
              <a:ext uri="{FF2B5EF4-FFF2-40B4-BE49-F238E27FC236}">
                <a16:creationId xmlns:a16="http://schemas.microsoft.com/office/drawing/2014/main" id="{529DBC67-F1B2-4F30-8840-D8ECCB064A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6631" y="1575435"/>
            <a:ext cx="1743194" cy="1743194"/>
          </a:xfrm>
          <a:prstGeom prst="rect">
            <a:avLst/>
          </a:prstGeom>
        </p:spPr>
      </p:pic>
      <p:pic>
        <p:nvPicPr>
          <p:cNvPr id="99" name="图片 98">
            <a:extLst>
              <a:ext uri="{FF2B5EF4-FFF2-40B4-BE49-F238E27FC236}">
                <a16:creationId xmlns:a16="http://schemas.microsoft.com/office/drawing/2014/main" id="{78E4984E-CDC1-4A0B-9C04-1C90B7BA8D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0176" y="1575435"/>
            <a:ext cx="1743194" cy="1743194"/>
          </a:xfrm>
          <a:prstGeom prst="rect">
            <a:avLst/>
          </a:prstGeom>
        </p:spPr>
      </p:pic>
      <p:pic>
        <p:nvPicPr>
          <p:cNvPr id="101" name="图片 100">
            <a:extLst>
              <a:ext uri="{FF2B5EF4-FFF2-40B4-BE49-F238E27FC236}">
                <a16:creationId xmlns:a16="http://schemas.microsoft.com/office/drawing/2014/main" id="{BB3562B2-2B3B-4972-9749-DB8783331F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403" y="1575028"/>
            <a:ext cx="1743194" cy="1751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874271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0000"/>
            <a:lum bright="70000" contrast="-7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12">
            <a:extLst>
              <a:ext uri="{FF2B5EF4-FFF2-40B4-BE49-F238E27FC236}">
                <a16:creationId xmlns:a16="http://schemas.microsoft.com/office/drawing/2014/main" id="{7511A92F-D824-4DA2-9432-ADDC8EE2B2D9}"/>
              </a:ext>
            </a:extLst>
          </p:cNvPr>
          <p:cNvSpPr/>
          <p:nvPr/>
        </p:nvSpPr>
        <p:spPr>
          <a:xfrm>
            <a:off x="1" y="970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  <a:alpha val="40000"/>
            </a:schemeClr>
          </a:solidFill>
          <a:ln w="9525" cap="flat" cmpd="sng" algn="ctr">
            <a:solidFill>
              <a:sysClr val="window" lastClr="FFFFFF">
                <a:lumMod val="50000"/>
                <a:alpha val="1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8B03C36B-91C4-4E90-99C9-CAD7EA4A4906}"/>
              </a:ext>
            </a:extLst>
          </p:cNvPr>
          <p:cNvSpPr txBox="1"/>
          <p:nvPr/>
        </p:nvSpPr>
        <p:spPr>
          <a:xfrm>
            <a:off x="2285943" y="514633"/>
            <a:ext cx="76201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Arial Unicode MS" panose="020B0604020202020204"/>
                <a:cs typeface="Arial" panose="020B0604020202020204" pitchFamily="34" charset="0"/>
              </a:rPr>
              <a:t>Location of KEK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zh-CN" sz="3600" b="0" i="0" u="none" strike="noStrike" kern="1200" cap="none" spc="0" normalizeH="0" baseline="0" noProof="0" dirty="0">
              <a:ln>
                <a:noFill/>
              </a:ln>
              <a:solidFill>
                <a:srgbClr val="1468C5"/>
              </a:solidFill>
              <a:effectLst/>
              <a:uLnTx/>
              <a:uFillTx/>
              <a:latin typeface="Arial Unicode MS" panose="020B0604020202020204"/>
              <a:ea typeface="Arial Unicode MS" panose="020B0604020202020204"/>
              <a:cs typeface="Arial" panose="020B0604020202020204" pitchFamily="34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A0C4FFC4-AA50-4F8B-9662-1B305BECF827}"/>
              </a:ext>
            </a:extLst>
          </p:cNvPr>
          <p:cNvSpPr/>
          <p:nvPr/>
        </p:nvSpPr>
        <p:spPr>
          <a:xfrm flipV="1">
            <a:off x="2270953" y="1268851"/>
            <a:ext cx="7650091" cy="45719"/>
          </a:xfrm>
          <a:prstGeom prst="rect">
            <a:avLst/>
          </a:prstGeom>
          <a:solidFill>
            <a:srgbClr val="1468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0D8929DC-D96F-447A-A5C1-41A0F8FAEC25}"/>
              </a:ext>
            </a:extLst>
          </p:cNvPr>
          <p:cNvSpPr/>
          <p:nvPr/>
        </p:nvSpPr>
        <p:spPr>
          <a:xfrm>
            <a:off x="11593773" y="6610295"/>
            <a:ext cx="59822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宋体"/>
                <a:cs typeface="+mn-ea"/>
              </a:rPr>
              <a:t>04-34</a:t>
            </a:r>
            <a:endParaRPr kumimoji="1" lang="zh-CN" altLang="en-US" sz="1050" b="0" i="1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宋体"/>
              <a:cs typeface="+mn-ea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DCFF3E74-156C-85E0-DD4D-542B622B0334}"/>
              </a:ext>
            </a:extLst>
          </p:cNvPr>
          <p:cNvSpPr txBox="1"/>
          <p:nvPr/>
        </p:nvSpPr>
        <p:spPr>
          <a:xfrm>
            <a:off x="4404944" y="2536211"/>
            <a:ext cx="174820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 Unicode MS" panose="020B0604020202020204"/>
              </a:rPr>
              <a:t>Mt. Tsukuba</a:t>
            </a:r>
            <a:endParaRPr lang="zh-CN" altLang="en-US" sz="1400" b="1" dirty="0">
              <a:solidFill>
                <a:schemeClr val="accent3">
                  <a:lumMod val="20000"/>
                  <a:lumOff val="80000"/>
                </a:schemeClr>
              </a:solidFill>
              <a:latin typeface="Arial Unicode MS" panose="020B0604020202020204"/>
            </a:endParaRPr>
          </a:p>
        </p:txBody>
      </p:sp>
      <p:pic>
        <p:nvPicPr>
          <p:cNvPr id="6" name="图片 5" descr="地图&#10;&#10;描述已自动生成">
            <a:extLst>
              <a:ext uri="{FF2B5EF4-FFF2-40B4-BE49-F238E27FC236}">
                <a16:creationId xmlns:a16="http://schemas.microsoft.com/office/drawing/2014/main" id="{2CED3DCE-1453-EF66-23DB-179A53E6A6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2" y="1472772"/>
            <a:ext cx="5270500" cy="5217795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2B4AD46E-19CF-46D5-F2E7-4C8C80635B96}"/>
              </a:ext>
            </a:extLst>
          </p:cNvPr>
          <p:cNvSpPr txBox="1"/>
          <p:nvPr/>
        </p:nvSpPr>
        <p:spPr>
          <a:xfrm>
            <a:off x="4306000" y="4773853"/>
            <a:ext cx="90709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solidFill>
                  <a:srgbClr val="1468C5"/>
                </a:solidFill>
                <a:latin typeface="Arial Unicode MS" panose="020B0604020202020204"/>
              </a:rPr>
              <a:t>Tokyo</a:t>
            </a:r>
            <a:endParaRPr lang="zh-CN" altLang="en-US" sz="1400" b="1" dirty="0">
              <a:solidFill>
                <a:srgbClr val="1468C5"/>
              </a:solidFill>
              <a:latin typeface="Arial Unicode MS" panose="020B0604020202020204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1E550A2C-4A1A-8048-F4A1-4E2C43B118F9}"/>
              </a:ext>
            </a:extLst>
          </p:cNvPr>
          <p:cNvSpPr txBox="1"/>
          <p:nvPr/>
        </p:nvSpPr>
        <p:spPr>
          <a:xfrm>
            <a:off x="4246848" y="4459500"/>
            <a:ext cx="169734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solidFill>
                  <a:srgbClr val="1468C5"/>
                </a:solidFill>
                <a:latin typeface="Arial Unicode MS" panose="020B0604020202020204"/>
              </a:rPr>
              <a:t>Ibaraki Prefecture</a:t>
            </a:r>
            <a:endParaRPr lang="zh-CN" altLang="en-US" sz="1400" b="1" dirty="0">
              <a:solidFill>
                <a:srgbClr val="1468C5"/>
              </a:solidFill>
              <a:latin typeface="Arial Unicode MS" panose="020B0604020202020204"/>
            </a:endParaRPr>
          </a:p>
        </p:txBody>
      </p:sp>
      <p:pic>
        <p:nvPicPr>
          <p:cNvPr id="23" name="图片 22" descr="地图&#10;&#10;描述已自动生成">
            <a:extLst>
              <a:ext uri="{FF2B5EF4-FFF2-40B4-BE49-F238E27FC236}">
                <a16:creationId xmlns:a16="http://schemas.microsoft.com/office/drawing/2014/main" id="{84E02B48-F627-986C-96B0-BEB0A50C99B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2577" y="1472772"/>
            <a:ext cx="5496593" cy="5227260"/>
          </a:xfrm>
          <a:prstGeom prst="rect">
            <a:avLst/>
          </a:prstGeom>
        </p:spPr>
      </p:pic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id="{0FA187A5-6C36-D1F2-D635-C3D92E0C1155}"/>
              </a:ext>
            </a:extLst>
          </p:cNvPr>
          <p:cNvCxnSpPr>
            <a:cxnSpLocks/>
          </p:cNvCxnSpPr>
          <p:nvPr/>
        </p:nvCxnSpPr>
        <p:spPr>
          <a:xfrm>
            <a:off x="4038600" y="4616676"/>
            <a:ext cx="256656" cy="0"/>
          </a:xfrm>
          <a:prstGeom prst="line">
            <a:avLst/>
          </a:prstGeom>
          <a:ln w="19050">
            <a:solidFill>
              <a:srgbClr val="3762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id="{6A2C1880-C8C6-E6EB-3D49-EA47F19101AD}"/>
              </a:ext>
            </a:extLst>
          </p:cNvPr>
          <p:cNvCxnSpPr>
            <a:cxnSpLocks/>
          </p:cNvCxnSpPr>
          <p:nvPr/>
        </p:nvCxnSpPr>
        <p:spPr>
          <a:xfrm>
            <a:off x="3837356" y="4779977"/>
            <a:ext cx="537100" cy="90473"/>
          </a:xfrm>
          <a:prstGeom prst="line">
            <a:avLst/>
          </a:prstGeom>
          <a:ln w="19050">
            <a:solidFill>
              <a:srgbClr val="3762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椭圆 30">
            <a:extLst>
              <a:ext uri="{FF2B5EF4-FFF2-40B4-BE49-F238E27FC236}">
                <a16:creationId xmlns:a16="http://schemas.microsoft.com/office/drawing/2014/main" id="{5CD59F4C-317B-066E-51A5-DDCC5E43AD69}"/>
              </a:ext>
            </a:extLst>
          </p:cNvPr>
          <p:cNvSpPr/>
          <p:nvPr/>
        </p:nvSpPr>
        <p:spPr>
          <a:xfrm>
            <a:off x="9785350" y="3852067"/>
            <a:ext cx="45719" cy="37785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A6E8F5FE-24E2-46AE-0EE4-2C0384A5E6CB}"/>
              </a:ext>
            </a:extLst>
          </p:cNvPr>
          <p:cNvSpPr txBox="1"/>
          <p:nvPr/>
        </p:nvSpPr>
        <p:spPr>
          <a:xfrm>
            <a:off x="10777860" y="3997835"/>
            <a:ext cx="11980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200" b="1" dirty="0">
                <a:solidFill>
                  <a:srgbClr val="1468C5"/>
                </a:solidFill>
                <a:latin typeface="Arial Unicode MS" panose="020B0604020202020204"/>
              </a:rPr>
              <a:t>KEK Tsukuba Campus</a:t>
            </a:r>
            <a:endParaRPr lang="zh-CN" altLang="en-US" sz="1200" b="1" dirty="0">
              <a:solidFill>
                <a:srgbClr val="1468C5"/>
              </a:solidFill>
              <a:latin typeface="Arial Unicode MS" panose="020B0604020202020204"/>
            </a:endParaRPr>
          </a:p>
        </p:txBody>
      </p: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id="{D105A8C0-1655-4465-04A2-D9B0AB5908D8}"/>
              </a:ext>
            </a:extLst>
          </p:cNvPr>
          <p:cNvCxnSpPr>
            <a:cxnSpLocks/>
          </p:cNvCxnSpPr>
          <p:nvPr/>
        </p:nvCxnSpPr>
        <p:spPr>
          <a:xfrm flipV="1">
            <a:off x="10777860" y="3547267"/>
            <a:ext cx="256355" cy="8098"/>
          </a:xfrm>
          <a:prstGeom prst="line">
            <a:avLst/>
          </a:prstGeom>
          <a:ln w="19050">
            <a:solidFill>
              <a:srgbClr val="3762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椭圆 37">
            <a:extLst>
              <a:ext uri="{FF2B5EF4-FFF2-40B4-BE49-F238E27FC236}">
                <a16:creationId xmlns:a16="http://schemas.microsoft.com/office/drawing/2014/main" id="{5C7AF6A1-291C-4C02-5589-E30C79923772}"/>
              </a:ext>
            </a:extLst>
          </p:cNvPr>
          <p:cNvSpPr/>
          <p:nvPr/>
        </p:nvSpPr>
        <p:spPr>
          <a:xfrm>
            <a:off x="10714038" y="3547267"/>
            <a:ext cx="45719" cy="37785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1F8A60A8-D423-43FC-7460-B6A5BD797CED}"/>
              </a:ext>
            </a:extLst>
          </p:cNvPr>
          <p:cNvSpPr txBox="1"/>
          <p:nvPr/>
        </p:nvSpPr>
        <p:spPr>
          <a:xfrm>
            <a:off x="11034215" y="3335326"/>
            <a:ext cx="111889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200" b="1" dirty="0">
                <a:solidFill>
                  <a:srgbClr val="1468C5"/>
                </a:solidFill>
                <a:latin typeface="Arial Unicode MS" panose="020B0604020202020204"/>
              </a:rPr>
              <a:t>KEK Tokai Campus</a:t>
            </a:r>
            <a:endParaRPr lang="zh-CN" altLang="en-US" sz="1200" b="1" dirty="0">
              <a:solidFill>
                <a:srgbClr val="1468C5"/>
              </a:solidFill>
              <a:latin typeface="Arial Unicode MS" panose="020B0604020202020204"/>
            </a:endParaRPr>
          </a:p>
        </p:txBody>
      </p:sp>
      <p:cxnSp>
        <p:nvCxnSpPr>
          <p:cNvPr id="41" name="直接连接符 40">
            <a:extLst>
              <a:ext uri="{FF2B5EF4-FFF2-40B4-BE49-F238E27FC236}">
                <a16:creationId xmlns:a16="http://schemas.microsoft.com/office/drawing/2014/main" id="{3B933787-DB9F-09A7-E743-D4B644F268FE}"/>
              </a:ext>
            </a:extLst>
          </p:cNvPr>
          <p:cNvCxnSpPr>
            <a:cxnSpLocks/>
            <a:endCxn id="32" idx="1"/>
          </p:cNvCxnSpPr>
          <p:nvPr/>
        </p:nvCxnSpPr>
        <p:spPr>
          <a:xfrm>
            <a:off x="9881278" y="3897950"/>
            <a:ext cx="896582" cy="330718"/>
          </a:xfrm>
          <a:prstGeom prst="line">
            <a:avLst/>
          </a:prstGeom>
          <a:ln w="19050">
            <a:solidFill>
              <a:srgbClr val="3762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30227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024B3BB1-D410-4FCB-A556-5D753AC94E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549" y="4424931"/>
            <a:ext cx="2293377" cy="1909624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:a16="http://schemas.microsoft.com/office/drawing/2014/main" id="{CA8B19B0-9837-4465-9100-07011E241967}"/>
              </a:ext>
            </a:extLst>
          </p:cNvPr>
          <p:cNvSpPr/>
          <p:nvPr/>
        </p:nvSpPr>
        <p:spPr>
          <a:xfrm flipV="1">
            <a:off x="2215286" y="1239518"/>
            <a:ext cx="7592640" cy="45719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267C2BA1-0ADF-4DA0-A7C6-043D3BF45213}"/>
              </a:ext>
            </a:extLst>
          </p:cNvPr>
          <p:cNvSpPr/>
          <p:nvPr/>
        </p:nvSpPr>
        <p:spPr>
          <a:xfrm>
            <a:off x="3276599" y="841926"/>
            <a:ext cx="563880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rPr>
              <a:t>Route B: New Ytterbium-doped YAG (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rPr>
              <a:t>Yb:YAG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rPr>
              <a:t>) laser system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4AC607E7-B154-4F7B-AFD6-EF9FCC8A9C06}"/>
              </a:ext>
            </a:extLst>
          </p:cNvPr>
          <p:cNvSpPr txBox="1"/>
          <p:nvPr/>
        </p:nvSpPr>
        <p:spPr>
          <a:xfrm>
            <a:off x="1414818" y="362332"/>
            <a:ext cx="9376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3563A8"/>
                </a:solidFill>
              </a:rPr>
              <a:t>LONG-TERM OPERATION PLAN of LASER SYSTEM for RF GUN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15DF07B3-6BE0-4104-9F66-4D595812A46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8734" y="1836331"/>
            <a:ext cx="4669721" cy="4921486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1380FDCA-733D-423E-BD99-D090DBDA34CE}"/>
              </a:ext>
            </a:extLst>
          </p:cNvPr>
          <p:cNvSpPr/>
          <p:nvPr/>
        </p:nvSpPr>
        <p:spPr>
          <a:xfrm>
            <a:off x="6509982" y="1395938"/>
            <a:ext cx="54727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rPr>
              <a:t>Design layout of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rPr>
              <a:t> </a:t>
            </a:r>
            <a:r>
              <a:rPr lang="en-US" altLang="zh-CN" sz="2000" b="1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rPr>
              <a:t>Yb:YAG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rPr>
              <a:t> </a:t>
            </a: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rPr>
              <a:t>rod laser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rPr>
              <a:t> </a:t>
            </a: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rPr>
              <a:t>system</a:t>
            </a:r>
            <a:endParaRPr lang="zh-CN" altLang="en-US" sz="2000" b="1" i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DD3C02B-D199-4293-9918-231851103D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3218814" y="1683940"/>
            <a:ext cx="1916682" cy="2293376"/>
          </a:xfrm>
          <a:prstGeom prst="rect">
            <a:avLst/>
          </a:prstGeom>
        </p:spPr>
      </p:pic>
      <p:sp>
        <p:nvSpPr>
          <p:cNvPr id="11" name="テキスト ボックス 8">
            <a:extLst>
              <a:ext uri="{FF2B5EF4-FFF2-40B4-BE49-F238E27FC236}">
                <a16:creationId xmlns:a16="http://schemas.microsoft.com/office/drawing/2014/main" id="{8EFE9AC5-9095-420D-AEB3-AAC83E82B05A}"/>
              </a:ext>
            </a:extLst>
          </p:cNvPr>
          <p:cNvSpPr txBox="1"/>
          <p:nvPr/>
        </p:nvSpPr>
        <p:spPr>
          <a:xfrm>
            <a:off x="1530286" y="1395938"/>
            <a:ext cx="3664691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20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Yb:YAG</a:t>
            </a:r>
            <a:r>
              <a:rPr lang="en-US" altLang="ja-JP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thin disk laser</a:t>
            </a:r>
            <a:endParaRPr lang="en-US" altLang="ja-JP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テキスト ボックス 8">
            <a:extLst>
              <a:ext uri="{FF2B5EF4-FFF2-40B4-BE49-F238E27FC236}">
                <a16:creationId xmlns:a16="http://schemas.microsoft.com/office/drawing/2014/main" id="{0F65CF24-2626-4412-A4FF-F77AD1BA7C72}"/>
              </a:ext>
            </a:extLst>
          </p:cNvPr>
          <p:cNvSpPr txBox="1"/>
          <p:nvPr/>
        </p:nvSpPr>
        <p:spPr>
          <a:xfrm>
            <a:off x="157611" y="1815454"/>
            <a:ext cx="366469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Good thermal management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Needs several pass for amplification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Used in Phase 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Poor stability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Complex adjustment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 suitable for accelerator operation</a:t>
            </a:r>
          </a:p>
        </p:txBody>
      </p:sp>
      <p:pic>
        <p:nvPicPr>
          <p:cNvPr id="2050" name="Picture 2" descr="Yb:YAG Thin Disks | Dausinger + Giesen GmbH">
            <a:extLst>
              <a:ext uri="{FF2B5EF4-FFF2-40B4-BE49-F238E27FC236}">
                <a16:creationId xmlns:a16="http://schemas.microsoft.com/office/drawing/2014/main" id="{B1ADB3EF-2FDD-4DDA-9C81-6CB3918D03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303273" y="2273988"/>
            <a:ext cx="1097421" cy="730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テキスト ボックス 8">
            <a:extLst>
              <a:ext uri="{FF2B5EF4-FFF2-40B4-BE49-F238E27FC236}">
                <a16:creationId xmlns:a16="http://schemas.microsoft.com/office/drawing/2014/main" id="{3A350B2F-9019-4E59-BA00-4B1C55B5A65B}"/>
              </a:ext>
            </a:extLst>
          </p:cNvPr>
          <p:cNvSpPr txBox="1"/>
          <p:nvPr/>
        </p:nvSpPr>
        <p:spPr>
          <a:xfrm>
            <a:off x="1883779" y="3896964"/>
            <a:ext cx="229337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Nd:YAG rod laser</a:t>
            </a:r>
            <a:endParaRPr lang="en-US" altLang="ja-JP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テキスト ボックス 8">
            <a:extLst>
              <a:ext uri="{FF2B5EF4-FFF2-40B4-BE49-F238E27FC236}">
                <a16:creationId xmlns:a16="http://schemas.microsoft.com/office/drawing/2014/main" id="{9BBEDEC2-4FEB-45C8-AF50-4EAE0A26C8B9}"/>
              </a:ext>
            </a:extLst>
          </p:cNvPr>
          <p:cNvSpPr txBox="1"/>
          <p:nvPr/>
        </p:nvSpPr>
        <p:spPr>
          <a:xfrm>
            <a:off x="144177" y="4348692"/>
            <a:ext cx="313242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Mediocre thermal management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One or two pass for efficient amplification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Used in Phase II and III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Good stability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Simple adjustment and fast recovery</a:t>
            </a: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DF40DC53-AF86-4A19-8ED3-AFEB1C627DA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8900" y="5391489"/>
            <a:ext cx="883833" cy="526213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04F76549-7638-43DB-AEB0-6ED2FCA9952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229" y="4931630"/>
            <a:ext cx="1263507" cy="742345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002B21E4-92CC-4990-8FAE-F1A7E6EF864B}"/>
              </a:ext>
            </a:extLst>
          </p:cNvPr>
          <p:cNvSpPr/>
          <p:nvPr/>
        </p:nvSpPr>
        <p:spPr>
          <a:xfrm>
            <a:off x="5313267" y="3207021"/>
            <a:ext cx="126350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thickness: 1 mm </a:t>
            </a:r>
            <a:endParaRPr lang="zh-CN" altLang="en-US" sz="1050" i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807A694A-B250-4C99-B347-7704565526AC}"/>
              </a:ext>
            </a:extLst>
          </p:cNvPr>
          <p:cNvSpPr/>
          <p:nvPr/>
        </p:nvSpPr>
        <p:spPr>
          <a:xfrm>
            <a:off x="5234333" y="5698343"/>
            <a:ext cx="126350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length: 80~95 mm </a:t>
            </a:r>
            <a:endParaRPr lang="zh-CN" altLang="en-US" sz="1050" i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662EFED9-06EC-4701-AC5A-F6EBF2A17BFA}"/>
              </a:ext>
            </a:extLst>
          </p:cNvPr>
          <p:cNvSpPr/>
          <p:nvPr/>
        </p:nvSpPr>
        <p:spPr>
          <a:xfrm>
            <a:off x="11021415" y="5917702"/>
            <a:ext cx="1054079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length: 20 mm </a:t>
            </a:r>
            <a:endParaRPr lang="zh-CN" altLang="en-US" sz="1050" i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8573221D-889E-4A02-8622-89CB6E9E263C}"/>
              </a:ext>
            </a:extLst>
          </p:cNvPr>
          <p:cNvSpPr/>
          <p:nvPr/>
        </p:nvSpPr>
        <p:spPr>
          <a:xfrm>
            <a:off x="11596829" y="6593216"/>
            <a:ext cx="595171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28-32</a:t>
            </a:r>
            <a:endParaRPr lang="zh-CN" altLang="en-US" sz="1050" i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50923664"/>
      </p:ext>
    </p:extLst>
  </p:cSld>
  <p:clrMapOvr>
    <a:masterClrMapping/>
  </p:clrMapOvr>
  <p:transition spd="slow">
    <p:push dir="u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>
            <a:extLst>
              <a:ext uri="{FF2B5EF4-FFF2-40B4-BE49-F238E27FC236}">
                <a16:creationId xmlns:a16="http://schemas.microsoft.com/office/drawing/2014/main" id="{CA8B19B0-9837-4465-9100-07011E241967}"/>
              </a:ext>
            </a:extLst>
          </p:cNvPr>
          <p:cNvSpPr/>
          <p:nvPr/>
        </p:nvSpPr>
        <p:spPr>
          <a:xfrm flipV="1">
            <a:off x="2215286" y="1239518"/>
            <a:ext cx="7592640" cy="45719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267C2BA1-0ADF-4DA0-A7C6-043D3BF45213}"/>
              </a:ext>
            </a:extLst>
          </p:cNvPr>
          <p:cNvSpPr/>
          <p:nvPr/>
        </p:nvSpPr>
        <p:spPr>
          <a:xfrm>
            <a:off x="3276599" y="841926"/>
            <a:ext cx="563880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rPr>
              <a:t>Route B: New Ytterbium-doped YAG (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rPr>
              <a:t>Yb:YAG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rPr>
              <a:t>) laser system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4AC607E7-B154-4F7B-AFD6-EF9FCC8A9C06}"/>
              </a:ext>
            </a:extLst>
          </p:cNvPr>
          <p:cNvSpPr txBox="1"/>
          <p:nvPr/>
        </p:nvSpPr>
        <p:spPr>
          <a:xfrm>
            <a:off x="1414818" y="362332"/>
            <a:ext cx="9376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3563A8"/>
                </a:solidFill>
              </a:rPr>
              <a:t>LONG-TERM OPERATION PLAN of LASER SYSTEM for RF GUN</a:t>
            </a:r>
          </a:p>
        </p:txBody>
      </p:sp>
      <p:sp>
        <p:nvSpPr>
          <p:cNvPr id="7" name="テキスト ボックス 8">
            <a:extLst>
              <a:ext uri="{FF2B5EF4-FFF2-40B4-BE49-F238E27FC236}">
                <a16:creationId xmlns:a16="http://schemas.microsoft.com/office/drawing/2014/main" id="{696D66C6-4D08-487D-BDEC-8AA5FBC04C3B}"/>
              </a:ext>
            </a:extLst>
          </p:cNvPr>
          <p:cNvSpPr txBox="1"/>
          <p:nvPr/>
        </p:nvSpPr>
        <p:spPr>
          <a:xfrm>
            <a:off x="1556882" y="1403720"/>
            <a:ext cx="9078236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3C6EAA"/>
                </a:solidFill>
              </a:rPr>
              <a:t>Current fiber oscillator is available to both Nd:YAG and </a:t>
            </a:r>
            <a:r>
              <a:rPr lang="en-US" altLang="zh-CN" dirty="0" err="1">
                <a:solidFill>
                  <a:srgbClr val="3C6EAA"/>
                </a:solidFill>
              </a:rPr>
              <a:t>Yb:YAG</a:t>
            </a:r>
            <a:r>
              <a:rPr lang="en-US" altLang="zh-CN" dirty="0">
                <a:solidFill>
                  <a:srgbClr val="3C6EAA"/>
                </a:solidFill>
              </a:rPr>
              <a:t> laser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>
              <a:solidFill>
                <a:srgbClr val="3C6EAA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3C6EAA"/>
                </a:solidFill>
              </a:rPr>
              <a:t>Low thermal effect of </a:t>
            </a:r>
            <a:r>
              <a:rPr lang="en-US" altLang="zh-CN" dirty="0" err="1">
                <a:solidFill>
                  <a:srgbClr val="3C6EAA"/>
                </a:solidFill>
              </a:rPr>
              <a:t>Yb:YAG</a:t>
            </a:r>
            <a:r>
              <a:rPr lang="en-US" altLang="zh-CN" dirty="0">
                <a:solidFill>
                  <a:srgbClr val="3C6EAA"/>
                </a:solidFill>
              </a:rPr>
              <a:t> laser due to low quantum defect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>
              <a:solidFill>
                <a:srgbClr val="3C6EAA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3C6EAA"/>
                </a:solidFill>
              </a:rPr>
              <a:t>Available pulse stacking technology for low energy spread electron beam generation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B630A993-7AF5-402A-B926-C4D7C8684365}"/>
              </a:ext>
            </a:extLst>
          </p:cNvPr>
          <p:cNvGrpSpPr/>
          <p:nvPr/>
        </p:nvGrpSpPr>
        <p:grpSpPr>
          <a:xfrm>
            <a:off x="4112610" y="3051649"/>
            <a:ext cx="3960633" cy="3342645"/>
            <a:chOff x="1534934" y="3051649"/>
            <a:chExt cx="3960633" cy="3342645"/>
          </a:xfrm>
        </p:grpSpPr>
        <p:sp>
          <p:nvSpPr>
            <p:cNvPr id="8" name="任意多边形: 形状 7">
              <a:extLst>
                <a:ext uri="{FF2B5EF4-FFF2-40B4-BE49-F238E27FC236}">
                  <a16:creationId xmlns:a16="http://schemas.microsoft.com/office/drawing/2014/main" id="{67B71950-32D5-4C60-A1A8-334E20AD194C}"/>
                </a:ext>
              </a:extLst>
            </p:cNvPr>
            <p:cNvSpPr/>
            <p:nvPr/>
          </p:nvSpPr>
          <p:spPr>
            <a:xfrm>
              <a:off x="2000200" y="3483490"/>
              <a:ext cx="2396535" cy="2134993"/>
            </a:xfrm>
            <a:custGeom>
              <a:avLst/>
              <a:gdLst>
                <a:gd name="connsiteX0" fmla="*/ 0 w 2869421"/>
                <a:gd name="connsiteY0" fmla="*/ 1242575 h 1245380"/>
                <a:gd name="connsiteX1" fmla="*/ 900376 w 2869421"/>
                <a:gd name="connsiteY1" fmla="*/ 953669 h 1245380"/>
                <a:gd name="connsiteX2" fmla="*/ 1441723 w 2869421"/>
                <a:gd name="connsiteY2" fmla="*/ 0 h 1245380"/>
                <a:gd name="connsiteX3" fmla="*/ 1985875 w 2869421"/>
                <a:gd name="connsiteY3" fmla="*/ 959279 h 1245380"/>
                <a:gd name="connsiteX4" fmla="*/ 2869421 w 2869421"/>
                <a:gd name="connsiteY4" fmla="*/ 1245380 h 1245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69421" h="1245380">
                  <a:moveTo>
                    <a:pt x="0" y="1242575"/>
                  </a:moveTo>
                  <a:cubicBezTo>
                    <a:pt x="330044" y="1201670"/>
                    <a:pt x="660089" y="1160765"/>
                    <a:pt x="900376" y="953669"/>
                  </a:cubicBezTo>
                  <a:cubicBezTo>
                    <a:pt x="1140663" y="746573"/>
                    <a:pt x="1260807" y="-935"/>
                    <a:pt x="1441723" y="0"/>
                  </a:cubicBezTo>
                  <a:cubicBezTo>
                    <a:pt x="1622639" y="935"/>
                    <a:pt x="1747925" y="751716"/>
                    <a:pt x="1985875" y="959279"/>
                  </a:cubicBezTo>
                  <a:cubicBezTo>
                    <a:pt x="2223825" y="1166842"/>
                    <a:pt x="2691777" y="1189282"/>
                    <a:pt x="2869421" y="1245380"/>
                  </a:cubicBez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" name="直接箭头连接符 2">
              <a:extLst>
                <a:ext uri="{FF2B5EF4-FFF2-40B4-BE49-F238E27FC236}">
                  <a16:creationId xmlns:a16="http://schemas.microsoft.com/office/drawing/2014/main" id="{1D586F86-3A35-46DC-9988-572F4DF8F7A3}"/>
                </a:ext>
              </a:extLst>
            </p:cNvPr>
            <p:cNvCxnSpPr>
              <a:cxnSpLocks/>
            </p:cNvCxnSpPr>
            <p:nvPr/>
          </p:nvCxnSpPr>
          <p:spPr>
            <a:xfrm>
              <a:off x="1848989" y="5648633"/>
              <a:ext cx="3646578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箭头连接符 12">
              <a:extLst>
                <a:ext uri="{FF2B5EF4-FFF2-40B4-BE49-F238E27FC236}">
                  <a16:creationId xmlns:a16="http://schemas.microsoft.com/office/drawing/2014/main" id="{0DE7ED75-DFB4-4F58-85B3-D49E1A6FC0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64927" y="3075040"/>
              <a:ext cx="0" cy="2573594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id="{DD1D2F58-AF6C-406A-8680-C1A27AA27626}"/>
                </a:ext>
              </a:extLst>
            </p:cNvPr>
            <p:cNvSpPr/>
            <p:nvPr/>
          </p:nvSpPr>
          <p:spPr>
            <a:xfrm>
              <a:off x="2474010" y="3483489"/>
              <a:ext cx="2396535" cy="2134993"/>
            </a:xfrm>
            <a:custGeom>
              <a:avLst/>
              <a:gdLst>
                <a:gd name="connsiteX0" fmla="*/ 0 w 2869421"/>
                <a:gd name="connsiteY0" fmla="*/ 1242575 h 1245380"/>
                <a:gd name="connsiteX1" fmla="*/ 900376 w 2869421"/>
                <a:gd name="connsiteY1" fmla="*/ 953669 h 1245380"/>
                <a:gd name="connsiteX2" fmla="*/ 1441723 w 2869421"/>
                <a:gd name="connsiteY2" fmla="*/ 0 h 1245380"/>
                <a:gd name="connsiteX3" fmla="*/ 1985875 w 2869421"/>
                <a:gd name="connsiteY3" fmla="*/ 959279 h 1245380"/>
                <a:gd name="connsiteX4" fmla="*/ 2869421 w 2869421"/>
                <a:gd name="connsiteY4" fmla="*/ 1245380 h 1245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69421" h="1245380">
                  <a:moveTo>
                    <a:pt x="0" y="1242575"/>
                  </a:moveTo>
                  <a:cubicBezTo>
                    <a:pt x="330044" y="1201670"/>
                    <a:pt x="660089" y="1160765"/>
                    <a:pt x="900376" y="953669"/>
                  </a:cubicBezTo>
                  <a:cubicBezTo>
                    <a:pt x="1140663" y="746573"/>
                    <a:pt x="1260807" y="-935"/>
                    <a:pt x="1441723" y="0"/>
                  </a:cubicBezTo>
                  <a:cubicBezTo>
                    <a:pt x="1622639" y="935"/>
                    <a:pt x="1747925" y="751716"/>
                    <a:pt x="1985875" y="959279"/>
                  </a:cubicBezTo>
                  <a:cubicBezTo>
                    <a:pt x="2223825" y="1166842"/>
                    <a:pt x="2691777" y="1189282"/>
                    <a:pt x="2869421" y="1245380"/>
                  </a:cubicBez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E3C623AC-1A07-4FF9-98B3-AC928505AC97}"/>
                </a:ext>
              </a:extLst>
            </p:cNvPr>
            <p:cNvSpPr txBox="1"/>
            <p:nvPr/>
          </p:nvSpPr>
          <p:spPr>
            <a:xfrm>
              <a:off x="3386240" y="5678784"/>
              <a:ext cx="32999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dirty="0">
                  <a:solidFill>
                    <a:srgbClr val="3C6EAA"/>
                  </a:solidFill>
                </a:rPr>
                <a:t>t</a:t>
              </a:r>
              <a:endParaRPr lang="zh-CN" altLang="en-US" dirty="0"/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B5C037FC-3779-4AB4-BC64-FDF78EBBF293}"/>
                </a:ext>
              </a:extLst>
            </p:cNvPr>
            <p:cNvSpPr txBox="1"/>
            <p:nvPr/>
          </p:nvSpPr>
          <p:spPr>
            <a:xfrm>
              <a:off x="1534934" y="3051649"/>
              <a:ext cx="32999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dirty="0">
                  <a:solidFill>
                    <a:srgbClr val="3C6EAA"/>
                  </a:solidFill>
                </a:rPr>
                <a:t>I</a:t>
              </a:r>
              <a:endParaRPr lang="zh-CN" altLang="en-US" dirty="0"/>
            </a:p>
          </p:txBody>
        </p:sp>
        <p:sp>
          <p:nvSpPr>
            <p:cNvPr id="37" name="テキスト ボックス 8">
              <a:extLst>
                <a:ext uri="{FF2B5EF4-FFF2-40B4-BE49-F238E27FC236}">
                  <a16:creationId xmlns:a16="http://schemas.microsoft.com/office/drawing/2014/main" id="{85406C07-4662-4EE6-BF4C-3142C977765F}"/>
                </a:ext>
              </a:extLst>
            </p:cNvPr>
            <p:cNvSpPr txBox="1"/>
            <p:nvPr/>
          </p:nvSpPr>
          <p:spPr>
            <a:xfrm>
              <a:off x="2542106" y="5994184"/>
              <a:ext cx="20182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Nd:YAG Laser</a:t>
              </a:r>
              <a:endParaRPr lang="en-US" altLang="ja-JP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id="{E75F930E-1D44-4F83-BEC2-76F9F57819C1}"/>
              </a:ext>
            </a:extLst>
          </p:cNvPr>
          <p:cNvGrpSpPr/>
          <p:nvPr/>
        </p:nvGrpSpPr>
        <p:grpSpPr>
          <a:xfrm>
            <a:off x="8169078" y="3051648"/>
            <a:ext cx="3357136" cy="3342646"/>
            <a:chOff x="6657019" y="3051648"/>
            <a:chExt cx="3357136" cy="3342646"/>
          </a:xfrm>
        </p:grpSpPr>
        <p:sp>
          <p:nvSpPr>
            <p:cNvPr id="24" name="任意多边形: 形状 23">
              <a:extLst>
                <a:ext uri="{FF2B5EF4-FFF2-40B4-BE49-F238E27FC236}">
                  <a16:creationId xmlns:a16="http://schemas.microsoft.com/office/drawing/2014/main" id="{A104BC59-EF43-410E-9DE0-183909D0452D}"/>
                </a:ext>
              </a:extLst>
            </p:cNvPr>
            <p:cNvSpPr/>
            <p:nvPr/>
          </p:nvSpPr>
          <p:spPr>
            <a:xfrm>
              <a:off x="7719596" y="3453337"/>
              <a:ext cx="627992" cy="2134993"/>
            </a:xfrm>
            <a:custGeom>
              <a:avLst/>
              <a:gdLst>
                <a:gd name="connsiteX0" fmla="*/ 0 w 2869421"/>
                <a:gd name="connsiteY0" fmla="*/ 1242575 h 1245380"/>
                <a:gd name="connsiteX1" fmla="*/ 900376 w 2869421"/>
                <a:gd name="connsiteY1" fmla="*/ 953669 h 1245380"/>
                <a:gd name="connsiteX2" fmla="*/ 1441723 w 2869421"/>
                <a:gd name="connsiteY2" fmla="*/ 0 h 1245380"/>
                <a:gd name="connsiteX3" fmla="*/ 1985875 w 2869421"/>
                <a:gd name="connsiteY3" fmla="*/ 959279 h 1245380"/>
                <a:gd name="connsiteX4" fmla="*/ 2869421 w 2869421"/>
                <a:gd name="connsiteY4" fmla="*/ 1245380 h 1245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69421" h="1245380">
                  <a:moveTo>
                    <a:pt x="0" y="1242575"/>
                  </a:moveTo>
                  <a:cubicBezTo>
                    <a:pt x="330044" y="1201670"/>
                    <a:pt x="660089" y="1160765"/>
                    <a:pt x="900376" y="953669"/>
                  </a:cubicBezTo>
                  <a:cubicBezTo>
                    <a:pt x="1140663" y="746573"/>
                    <a:pt x="1260807" y="-935"/>
                    <a:pt x="1441723" y="0"/>
                  </a:cubicBezTo>
                  <a:cubicBezTo>
                    <a:pt x="1622639" y="935"/>
                    <a:pt x="1747925" y="751716"/>
                    <a:pt x="1985875" y="959279"/>
                  </a:cubicBezTo>
                  <a:cubicBezTo>
                    <a:pt x="2223825" y="1166842"/>
                    <a:pt x="2691777" y="1189282"/>
                    <a:pt x="2869421" y="1245380"/>
                  </a:cubicBez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5" name="直接箭头连接符 24">
              <a:extLst>
                <a:ext uri="{FF2B5EF4-FFF2-40B4-BE49-F238E27FC236}">
                  <a16:creationId xmlns:a16="http://schemas.microsoft.com/office/drawing/2014/main" id="{02CAD389-6106-4D0F-8E27-D656A1671C91}"/>
                </a:ext>
              </a:extLst>
            </p:cNvPr>
            <p:cNvCxnSpPr>
              <a:cxnSpLocks/>
            </p:cNvCxnSpPr>
            <p:nvPr/>
          </p:nvCxnSpPr>
          <p:spPr>
            <a:xfrm>
              <a:off x="6971074" y="5648632"/>
              <a:ext cx="3043081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箭头连接符 25">
              <a:extLst>
                <a:ext uri="{FF2B5EF4-FFF2-40B4-BE49-F238E27FC236}">
                  <a16:creationId xmlns:a16="http://schemas.microsoft.com/office/drawing/2014/main" id="{168F86C9-7006-4957-B577-FE3C68AEDB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87012" y="3075039"/>
              <a:ext cx="0" cy="2573594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8FA1DADD-FFEE-48D9-BC92-A0537B55AEF2}"/>
                </a:ext>
              </a:extLst>
            </p:cNvPr>
            <p:cNvSpPr txBox="1"/>
            <p:nvPr/>
          </p:nvSpPr>
          <p:spPr>
            <a:xfrm>
              <a:off x="8508325" y="5678783"/>
              <a:ext cx="32999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dirty="0">
                  <a:solidFill>
                    <a:srgbClr val="3C6EAA"/>
                  </a:solidFill>
                </a:rPr>
                <a:t>t</a:t>
              </a:r>
              <a:endParaRPr lang="zh-CN" altLang="en-US" dirty="0"/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5E05FB73-F36B-492D-ADBE-26ECCDBE7A7E}"/>
                </a:ext>
              </a:extLst>
            </p:cNvPr>
            <p:cNvSpPr txBox="1"/>
            <p:nvPr/>
          </p:nvSpPr>
          <p:spPr>
            <a:xfrm>
              <a:off x="6657019" y="3051648"/>
              <a:ext cx="32999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dirty="0">
                  <a:solidFill>
                    <a:srgbClr val="3C6EAA"/>
                  </a:solidFill>
                </a:rPr>
                <a:t>I</a:t>
              </a:r>
              <a:endParaRPr lang="zh-CN" altLang="en-US" dirty="0"/>
            </a:p>
          </p:txBody>
        </p:sp>
        <p:sp>
          <p:nvSpPr>
            <p:cNvPr id="30" name="任意多边形: 形状 29">
              <a:extLst>
                <a:ext uri="{FF2B5EF4-FFF2-40B4-BE49-F238E27FC236}">
                  <a16:creationId xmlns:a16="http://schemas.microsoft.com/office/drawing/2014/main" id="{4F729C1A-C9E1-45CB-87DF-D0D210950905}"/>
                </a:ext>
              </a:extLst>
            </p:cNvPr>
            <p:cNvSpPr/>
            <p:nvPr/>
          </p:nvSpPr>
          <p:spPr>
            <a:xfrm>
              <a:off x="7853604" y="3444813"/>
              <a:ext cx="627992" cy="2134993"/>
            </a:xfrm>
            <a:custGeom>
              <a:avLst/>
              <a:gdLst>
                <a:gd name="connsiteX0" fmla="*/ 0 w 2869421"/>
                <a:gd name="connsiteY0" fmla="*/ 1242575 h 1245380"/>
                <a:gd name="connsiteX1" fmla="*/ 900376 w 2869421"/>
                <a:gd name="connsiteY1" fmla="*/ 953669 h 1245380"/>
                <a:gd name="connsiteX2" fmla="*/ 1441723 w 2869421"/>
                <a:gd name="connsiteY2" fmla="*/ 0 h 1245380"/>
                <a:gd name="connsiteX3" fmla="*/ 1985875 w 2869421"/>
                <a:gd name="connsiteY3" fmla="*/ 959279 h 1245380"/>
                <a:gd name="connsiteX4" fmla="*/ 2869421 w 2869421"/>
                <a:gd name="connsiteY4" fmla="*/ 1245380 h 1245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69421" h="1245380">
                  <a:moveTo>
                    <a:pt x="0" y="1242575"/>
                  </a:moveTo>
                  <a:cubicBezTo>
                    <a:pt x="330044" y="1201670"/>
                    <a:pt x="660089" y="1160765"/>
                    <a:pt x="900376" y="953669"/>
                  </a:cubicBezTo>
                  <a:cubicBezTo>
                    <a:pt x="1140663" y="746573"/>
                    <a:pt x="1260807" y="-935"/>
                    <a:pt x="1441723" y="0"/>
                  </a:cubicBezTo>
                  <a:cubicBezTo>
                    <a:pt x="1622639" y="935"/>
                    <a:pt x="1747925" y="751716"/>
                    <a:pt x="1985875" y="959279"/>
                  </a:cubicBezTo>
                  <a:cubicBezTo>
                    <a:pt x="2223825" y="1166842"/>
                    <a:pt x="2691777" y="1189282"/>
                    <a:pt x="2869421" y="1245380"/>
                  </a:cubicBez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: 形状 30">
              <a:extLst>
                <a:ext uri="{FF2B5EF4-FFF2-40B4-BE49-F238E27FC236}">
                  <a16:creationId xmlns:a16="http://schemas.microsoft.com/office/drawing/2014/main" id="{1F9A3089-5BCC-40BD-A89D-CAAC19E24EAB}"/>
                </a:ext>
              </a:extLst>
            </p:cNvPr>
            <p:cNvSpPr/>
            <p:nvPr/>
          </p:nvSpPr>
          <p:spPr>
            <a:xfrm>
              <a:off x="7991343" y="3453970"/>
              <a:ext cx="627992" cy="2134993"/>
            </a:xfrm>
            <a:custGeom>
              <a:avLst/>
              <a:gdLst>
                <a:gd name="connsiteX0" fmla="*/ 0 w 2869421"/>
                <a:gd name="connsiteY0" fmla="*/ 1242575 h 1245380"/>
                <a:gd name="connsiteX1" fmla="*/ 900376 w 2869421"/>
                <a:gd name="connsiteY1" fmla="*/ 953669 h 1245380"/>
                <a:gd name="connsiteX2" fmla="*/ 1441723 w 2869421"/>
                <a:gd name="connsiteY2" fmla="*/ 0 h 1245380"/>
                <a:gd name="connsiteX3" fmla="*/ 1985875 w 2869421"/>
                <a:gd name="connsiteY3" fmla="*/ 959279 h 1245380"/>
                <a:gd name="connsiteX4" fmla="*/ 2869421 w 2869421"/>
                <a:gd name="connsiteY4" fmla="*/ 1245380 h 1245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69421" h="1245380">
                  <a:moveTo>
                    <a:pt x="0" y="1242575"/>
                  </a:moveTo>
                  <a:cubicBezTo>
                    <a:pt x="330044" y="1201670"/>
                    <a:pt x="660089" y="1160765"/>
                    <a:pt x="900376" y="953669"/>
                  </a:cubicBezTo>
                  <a:cubicBezTo>
                    <a:pt x="1140663" y="746573"/>
                    <a:pt x="1260807" y="-935"/>
                    <a:pt x="1441723" y="0"/>
                  </a:cubicBezTo>
                  <a:cubicBezTo>
                    <a:pt x="1622639" y="935"/>
                    <a:pt x="1747925" y="751716"/>
                    <a:pt x="1985875" y="959279"/>
                  </a:cubicBezTo>
                  <a:cubicBezTo>
                    <a:pt x="2223825" y="1166842"/>
                    <a:pt x="2691777" y="1189282"/>
                    <a:pt x="2869421" y="1245380"/>
                  </a:cubicBez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: 形状 31">
              <a:extLst>
                <a:ext uri="{FF2B5EF4-FFF2-40B4-BE49-F238E27FC236}">
                  <a16:creationId xmlns:a16="http://schemas.microsoft.com/office/drawing/2014/main" id="{300D0799-55FE-4AA3-8D75-312A0000312C}"/>
                </a:ext>
              </a:extLst>
            </p:cNvPr>
            <p:cNvSpPr/>
            <p:nvPr/>
          </p:nvSpPr>
          <p:spPr>
            <a:xfrm>
              <a:off x="8101869" y="3452187"/>
              <a:ext cx="627992" cy="2134993"/>
            </a:xfrm>
            <a:custGeom>
              <a:avLst/>
              <a:gdLst>
                <a:gd name="connsiteX0" fmla="*/ 0 w 2869421"/>
                <a:gd name="connsiteY0" fmla="*/ 1242575 h 1245380"/>
                <a:gd name="connsiteX1" fmla="*/ 900376 w 2869421"/>
                <a:gd name="connsiteY1" fmla="*/ 953669 h 1245380"/>
                <a:gd name="connsiteX2" fmla="*/ 1441723 w 2869421"/>
                <a:gd name="connsiteY2" fmla="*/ 0 h 1245380"/>
                <a:gd name="connsiteX3" fmla="*/ 1985875 w 2869421"/>
                <a:gd name="connsiteY3" fmla="*/ 959279 h 1245380"/>
                <a:gd name="connsiteX4" fmla="*/ 2869421 w 2869421"/>
                <a:gd name="connsiteY4" fmla="*/ 1245380 h 1245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69421" h="1245380">
                  <a:moveTo>
                    <a:pt x="0" y="1242575"/>
                  </a:moveTo>
                  <a:cubicBezTo>
                    <a:pt x="330044" y="1201670"/>
                    <a:pt x="660089" y="1160765"/>
                    <a:pt x="900376" y="953669"/>
                  </a:cubicBezTo>
                  <a:cubicBezTo>
                    <a:pt x="1140663" y="746573"/>
                    <a:pt x="1260807" y="-935"/>
                    <a:pt x="1441723" y="0"/>
                  </a:cubicBezTo>
                  <a:cubicBezTo>
                    <a:pt x="1622639" y="935"/>
                    <a:pt x="1747925" y="751716"/>
                    <a:pt x="1985875" y="959279"/>
                  </a:cubicBezTo>
                  <a:cubicBezTo>
                    <a:pt x="2223825" y="1166842"/>
                    <a:pt x="2691777" y="1189282"/>
                    <a:pt x="2869421" y="1245380"/>
                  </a:cubicBez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: 形状 32">
              <a:extLst>
                <a:ext uri="{FF2B5EF4-FFF2-40B4-BE49-F238E27FC236}">
                  <a16:creationId xmlns:a16="http://schemas.microsoft.com/office/drawing/2014/main" id="{A339D197-F22D-425F-A059-3D48449CF32C}"/>
                </a:ext>
              </a:extLst>
            </p:cNvPr>
            <p:cNvSpPr/>
            <p:nvPr/>
          </p:nvSpPr>
          <p:spPr>
            <a:xfrm>
              <a:off x="8212478" y="3450404"/>
              <a:ext cx="627992" cy="2134993"/>
            </a:xfrm>
            <a:custGeom>
              <a:avLst/>
              <a:gdLst>
                <a:gd name="connsiteX0" fmla="*/ 0 w 2869421"/>
                <a:gd name="connsiteY0" fmla="*/ 1242575 h 1245380"/>
                <a:gd name="connsiteX1" fmla="*/ 900376 w 2869421"/>
                <a:gd name="connsiteY1" fmla="*/ 953669 h 1245380"/>
                <a:gd name="connsiteX2" fmla="*/ 1441723 w 2869421"/>
                <a:gd name="connsiteY2" fmla="*/ 0 h 1245380"/>
                <a:gd name="connsiteX3" fmla="*/ 1985875 w 2869421"/>
                <a:gd name="connsiteY3" fmla="*/ 959279 h 1245380"/>
                <a:gd name="connsiteX4" fmla="*/ 2869421 w 2869421"/>
                <a:gd name="connsiteY4" fmla="*/ 1245380 h 1245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69421" h="1245380">
                  <a:moveTo>
                    <a:pt x="0" y="1242575"/>
                  </a:moveTo>
                  <a:cubicBezTo>
                    <a:pt x="330044" y="1201670"/>
                    <a:pt x="660089" y="1160765"/>
                    <a:pt x="900376" y="953669"/>
                  </a:cubicBezTo>
                  <a:cubicBezTo>
                    <a:pt x="1140663" y="746573"/>
                    <a:pt x="1260807" y="-935"/>
                    <a:pt x="1441723" y="0"/>
                  </a:cubicBezTo>
                  <a:cubicBezTo>
                    <a:pt x="1622639" y="935"/>
                    <a:pt x="1747925" y="751716"/>
                    <a:pt x="1985875" y="959279"/>
                  </a:cubicBezTo>
                  <a:cubicBezTo>
                    <a:pt x="2223825" y="1166842"/>
                    <a:pt x="2691777" y="1189282"/>
                    <a:pt x="2869421" y="1245380"/>
                  </a:cubicBez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: 形状 33">
              <a:extLst>
                <a:ext uri="{FF2B5EF4-FFF2-40B4-BE49-F238E27FC236}">
                  <a16:creationId xmlns:a16="http://schemas.microsoft.com/office/drawing/2014/main" id="{34458843-C384-4F69-8C5E-13CC10C418B0}"/>
                </a:ext>
              </a:extLst>
            </p:cNvPr>
            <p:cNvSpPr/>
            <p:nvPr/>
          </p:nvSpPr>
          <p:spPr>
            <a:xfrm>
              <a:off x="8323004" y="3449771"/>
              <a:ext cx="627992" cy="2134993"/>
            </a:xfrm>
            <a:custGeom>
              <a:avLst/>
              <a:gdLst>
                <a:gd name="connsiteX0" fmla="*/ 0 w 2869421"/>
                <a:gd name="connsiteY0" fmla="*/ 1242575 h 1245380"/>
                <a:gd name="connsiteX1" fmla="*/ 900376 w 2869421"/>
                <a:gd name="connsiteY1" fmla="*/ 953669 h 1245380"/>
                <a:gd name="connsiteX2" fmla="*/ 1441723 w 2869421"/>
                <a:gd name="connsiteY2" fmla="*/ 0 h 1245380"/>
                <a:gd name="connsiteX3" fmla="*/ 1985875 w 2869421"/>
                <a:gd name="connsiteY3" fmla="*/ 959279 h 1245380"/>
                <a:gd name="connsiteX4" fmla="*/ 2869421 w 2869421"/>
                <a:gd name="connsiteY4" fmla="*/ 1245380 h 1245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69421" h="1245380">
                  <a:moveTo>
                    <a:pt x="0" y="1242575"/>
                  </a:moveTo>
                  <a:cubicBezTo>
                    <a:pt x="330044" y="1201670"/>
                    <a:pt x="660089" y="1160765"/>
                    <a:pt x="900376" y="953669"/>
                  </a:cubicBezTo>
                  <a:cubicBezTo>
                    <a:pt x="1140663" y="746573"/>
                    <a:pt x="1260807" y="-935"/>
                    <a:pt x="1441723" y="0"/>
                  </a:cubicBezTo>
                  <a:cubicBezTo>
                    <a:pt x="1622639" y="935"/>
                    <a:pt x="1747925" y="751716"/>
                    <a:pt x="1985875" y="959279"/>
                  </a:cubicBezTo>
                  <a:cubicBezTo>
                    <a:pt x="2223825" y="1166842"/>
                    <a:pt x="2691777" y="1189282"/>
                    <a:pt x="2869421" y="1245380"/>
                  </a:cubicBez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: 形状 34">
              <a:extLst>
                <a:ext uri="{FF2B5EF4-FFF2-40B4-BE49-F238E27FC236}">
                  <a16:creationId xmlns:a16="http://schemas.microsoft.com/office/drawing/2014/main" id="{DAA9AFB5-0B79-40DB-BBB2-8CE8903F5CD4}"/>
                </a:ext>
              </a:extLst>
            </p:cNvPr>
            <p:cNvSpPr/>
            <p:nvPr/>
          </p:nvSpPr>
          <p:spPr>
            <a:xfrm>
              <a:off x="8460743" y="3451554"/>
              <a:ext cx="627992" cy="2134993"/>
            </a:xfrm>
            <a:custGeom>
              <a:avLst/>
              <a:gdLst>
                <a:gd name="connsiteX0" fmla="*/ 0 w 2869421"/>
                <a:gd name="connsiteY0" fmla="*/ 1242575 h 1245380"/>
                <a:gd name="connsiteX1" fmla="*/ 900376 w 2869421"/>
                <a:gd name="connsiteY1" fmla="*/ 953669 h 1245380"/>
                <a:gd name="connsiteX2" fmla="*/ 1441723 w 2869421"/>
                <a:gd name="connsiteY2" fmla="*/ 0 h 1245380"/>
                <a:gd name="connsiteX3" fmla="*/ 1985875 w 2869421"/>
                <a:gd name="connsiteY3" fmla="*/ 959279 h 1245380"/>
                <a:gd name="connsiteX4" fmla="*/ 2869421 w 2869421"/>
                <a:gd name="connsiteY4" fmla="*/ 1245380 h 1245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69421" h="1245380">
                  <a:moveTo>
                    <a:pt x="0" y="1242575"/>
                  </a:moveTo>
                  <a:cubicBezTo>
                    <a:pt x="330044" y="1201670"/>
                    <a:pt x="660089" y="1160765"/>
                    <a:pt x="900376" y="953669"/>
                  </a:cubicBezTo>
                  <a:cubicBezTo>
                    <a:pt x="1140663" y="746573"/>
                    <a:pt x="1260807" y="-935"/>
                    <a:pt x="1441723" y="0"/>
                  </a:cubicBezTo>
                  <a:cubicBezTo>
                    <a:pt x="1622639" y="935"/>
                    <a:pt x="1747925" y="751716"/>
                    <a:pt x="1985875" y="959279"/>
                  </a:cubicBezTo>
                  <a:cubicBezTo>
                    <a:pt x="2223825" y="1166842"/>
                    <a:pt x="2691777" y="1189282"/>
                    <a:pt x="2869421" y="1245380"/>
                  </a:cubicBez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:a16="http://schemas.microsoft.com/office/drawing/2014/main" id="{AACD9492-0EE1-41DD-B27D-AEF200BF2B83}"/>
                </a:ext>
              </a:extLst>
            </p:cNvPr>
            <p:cNvSpPr/>
            <p:nvPr/>
          </p:nvSpPr>
          <p:spPr>
            <a:xfrm>
              <a:off x="8601405" y="3450425"/>
              <a:ext cx="627992" cy="2134993"/>
            </a:xfrm>
            <a:custGeom>
              <a:avLst/>
              <a:gdLst>
                <a:gd name="connsiteX0" fmla="*/ 0 w 2869421"/>
                <a:gd name="connsiteY0" fmla="*/ 1242575 h 1245380"/>
                <a:gd name="connsiteX1" fmla="*/ 900376 w 2869421"/>
                <a:gd name="connsiteY1" fmla="*/ 953669 h 1245380"/>
                <a:gd name="connsiteX2" fmla="*/ 1441723 w 2869421"/>
                <a:gd name="connsiteY2" fmla="*/ 0 h 1245380"/>
                <a:gd name="connsiteX3" fmla="*/ 1985875 w 2869421"/>
                <a:gd name="connsiteY3" fmla="*/ 959279 h 1245380"/>
                <a:gd name="connsiteX4" fmla="*/ 2869421 w 2869421"/>
                <a:gd name="connsiteY4" fmla="*/ 1245380 h 1245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69421" h="1245380">
                  <a:moveTo>
                    <a:pt x="0" y="1242575"/>
                  </a:moveTo>
                  <a:cubicBezTo>
                    <a:pt x="330044" y="1201670"/>
                    <a:pt x="660089" y="1160765"/>
                    <a:pt x="900376" y="953669"/>
                  </a:cubicBezTo>
                  <a:cubicBezTo>
                    <a:pt x="1140663" y="746573"/>
                    <a:pt x="1260807" y="-935"/>
                    <a:pt x="1441723" y="0"/>
                  </a:cubicBezTo>
                  <a:cubicBezTo>
                    <a:pt x="1622639" y="935"/>
                    <a:pt x="1747925" y="751716"/>
                    <a:pt x="1985875" y="959279"/>
                  </a:cubicBezTo>
                  <a:cubicBezTo>
                    <a:pt x="2223825" y="1166842"/>
                    <a:pt x="2691777" y="1189282"/>
                    <a:pt x="2869421" y="1245380"/>
                  </a:cubicBez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テキスト ボックス 8">
              <a:extLst>
                <a:ext uri="{FF2B5EF4-FFF2-40B4-BE49-F238E27FC236}">
                  <a16:creationId xmlns:a16="http://schemas.microsoft.com/office/drawing/2014/main" id="{338D032B-F7EA-43A6-910D-7A629D1412C8}"/>
                </a:ext>
              </a:extLst>
            </p:cNvPr>
            <p:cNvSpPr txBox="1"/>
            <p:nvPr/>
          </p:nvSpPr>
          <p:spPr>
            <a:xfrm>
              <a:off x="7789666" y="5994184"/>
              <a:ext cx="20182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Yb:YAG</a:t>
              </a:r>
              <a:r>
                <a:rPr lang="en-US" altLang="ja-JP" sz="2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Laser</a:t>
              </a:r>
              <a:endParaRPr lang="en-US" altLang="ja-JP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39" name="図 3">
            <a:extLst>
              <a:ext uri="{FF2B5EF4-FFF2-40B4-BE49-F238E27FC236}">
                <a16:creationId xmlns:a16="http://schemas.microsoft.com/office/drawing/2014/main" id="{BA2B99F7-DC02-4492-9C73-C07C30081E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72" y="3483489"/>
            <a:ext cx="3657341" cy="2271714"/>
          </a:xfrm>
          <a:prstGeom prst="rect">
            <a:avLst/>
          </a:prstGeom>
        </p:spPr>
      </p:pic>
      <p:sp>
        <p:nvSpPr>
          <p:cNvPr id="40" name="テキスト ボックス 8">
            <a:extLst>
              <a:ext uri="{FF2B5EF4-FFF2-40B4-BE49-F238E27FC236}">
                <a16:creationId xmlns:a16="http://schemas.microsoft.com/office/drawing/2014/main" id="{AD72660D-9F63-4652-A790-FA549E825BB5}"/>
              </a:ext>
            </a:extLst>
          </p:cNvPr>
          <p:cNvSpPr txBox="1"/>
          <p:nvPr/>
        </p:nvSpPr>
        <p:spPr>
          <a:xfrm>
            <a:off x="1155568" y="5994184"/>
            <a:ext cx="22506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Fiber Oscillator</a:t>
            </a:r>
            <a:endParaRPr lang="en-US" altLang="ja-JP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id="{3B9A4F8C-E4F9-4E2F-9C42-87C6B5B3742D}"/>
              </a:ext>
            </a:extLst>
          </p:cNvPr>
          <p:cNvSpPr/>
          <p:nvPr/>
        </p:nvSpPr>
        <p:spPr>
          <a:xfrm>
            <a:off x="11596829" y="6593216"/>
            <a:ext cx="595171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27-32</a:t>
            </a:r>
            <a:endParaRPr lang="zh-CN" altLang="en-US" sz="1050" i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169526016"/>
      </p:ext>
    </p:extLst>
  </p:cSld>
  <p:clrMapOvr>
    <a:masterClrMapping/>
  </p:clrMapOvr>
  <p:transition spd="slow">
    <p:push dir="u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1002A0D1-1BCC-4526-B737-BD5F877B6D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569" y="0"/>
            <a:ext cx="965686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98687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DA8D22B6-B11A-42BD-B78F-8CF8B3A3E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651" y="251811"/>
            <a:ext cx="11561274" cy="593487"/>
          </a:xfrm>
        </p:spPr>
        <p:txBody>
          <a:bodyPr/>
          <a:lstStyle/>
          <a:p>
            <a:r>
              <a:rPr lang="en-US" sz="4000" dirty="0"/>
              <a:t>Streak Camera Test Data by 2 Lasers</a:t>
            </a:r>
          </a:p>
        </p:txBody>
      </p:sp>
      <p:pic>
        <p:nvPicPr>
          <p:cNvPr id="5" name="Picture 2" descr="../../opelog2/php/upload/uploadfile/2019-04/23/20190423_KBE_A1Streak_1st+2nd_range1.png">
            <a:extLst>
              <a:ext uri="{FF2B5EF4-FFF2-40B4-BE49-F238E27FC236}">
                <a16:creationId xmlns:a16="http://schemas.microsoft.com/office/drawing/2014/main" id="{F93A4E10-E0E4-4655-9E3D-3FE018E612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46" y="1179190"/>
            <a:ext cx="3694868" cy="3519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../../opelog2/php/upload/uploadfile/2019-04/23/20190423_KBE_A1Streak_2nd_range1.png">
            <a:extLst>
              <a:ext uri="{FF2B5EF4-FFF2-40B4-BE49-F238E27FC236}">
                <a16:creationId xmlns:a16="http://schemas.microsoft.com/office/drawing/2014/main" id="{8D83E338-271F-4AC7-B09A-69B1980AB8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9829" y="1179188"/>
            <a:ext cx="3694869" cy="3519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../../opelog2/php/upload/uploadfile/2019-04/23/20190423_KBE_A1Streak_1st_range1.png">
            <a:extLst>
              <a:ext uri="{FF2B5EF4-FFF2-40B4-BE49-F238E27FC236}">
                <a16:creationId xmlns:a16="http://schemas.microsoft.com/office/drawing/2014/main" id="{479F7B3F-F2C1-4A77-B6A2-906EC8E141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8113" y="1179188"/>
            <a:ext cx="3694868" cy="3519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9988BF2C-5EA2-4D9D-9948-C57F0B4B3ED6}"/>
              </a:ext>
            </a:extLst>
          </p:cNvPr>
          <p:cNvSpPr/>
          <p:nvPr/>
        </p:nvSpPr>
        <p:spPr>
          <a:xfrm>
            <a:off x="1290883" y="4802424"/>
            <a:ext cx="15327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gradFill>
                  <a:gsLst>
                    <a:gs pos="2917">
                      <a:srgbClr val="FFFFFF"/>
                    </a:gs>
                    <a:gs pos="30000">
                      <a:srgbClr val="FFFFFF"/>
                    </a:gs>
                  </a:gsLst>
                  <a:lin ang="5400000" scaled="0"/>
                </a:gradFill>
                <a:latin typeface="等线 Light" panose="02010600030101010101" pitchFamily="2" charset="-122"/>
                <a:ea typeface="等线 Light" panose="02010600030101010101" pitchFamily="2" charset="-122"/>
              </a:rPr>
              <a:t>2 lasers mode</a:t>
            </a:r>
            <a:endParaRPr lang="zh-CN" altLang="en-US" dirty="0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C74427CD-B738-437B-B371-87D7E3E05265}"/>
              </a:ext>
            </a:extLst>
          </p:cNvPr>
          <p:cNvSpPr/>
          <p:nvPr/>
        </p:nvSpPr>
        <p:spPr>
          <a:xfrm>
            <a:off x="5610129" y="4802424"/>
            <a:ext cx="9717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gradFill>
                  <a:gsLst>
                    <a:gs pos="2917">
                      <a:srgbClr val="FFFFFF"/>
                    </a:gs>
                    <a:gs pos="30000">
                      <a:srgbClr val="FFFFFF"/>
                    </a:gs>
                  </a:gsLst>
                  <a:lin ang="5400000" scaled="0"/>
                </a:gradFill>
                <a:latin typeface="等线 Light" panose="02010600030101010101" pitchFamily="2" charset="-122"/>
                <a:ea typeface="等线 Light" panose="02010600030101010101" pitchFamily="2" charset="-122"/>
              </a:rPr>
              <a:t>1st laser</a:t>
            </a:r>
            <a:endParaRPr lang="zh-CN" altLang="en-US" dirty="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E0D60040-5513-4246-90FD-7F3E2B653FFA}"/>
              </a:ext>
            </a:extLst>
          </p:cNvPr>
          <p:cNvSpPr/>
          <p:nvPr/>
        </p:nvSpPr>
        <p:spPr>
          <a:xfrm>
            <a:off x="9929376" y="4802424"/>
            <a:ext cx="1066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gradFill>
                  <a:gsLst>
                    <a:gs pos="2917">
                      <a:srgbClr val="FFFFFF"/>
                    </a:gs>
                    <a:gs pos="30000">
                      <a:srgbClr val="FFFFFF"/>
                    </a:gs>
                  </a:gsLst>
                  <a:lin ang="5400000" scaled="0"/>
                </a:gradFill>
                <a:latin typeface="等线 Light" panose="02010600030101010101" pitchFamily="2" charset="-122"/>
                <a:ea typeface="等线 Light" panose="02010600030101010101" pitchFamily="2" charset="-122"/>
              </a:rPr>
              <a:t>2nd laser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49503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3"/>
          <p:cNvSpPr/>
          <p:nvPr/>
        </p:nvSpPr>
        <p:spPr bwMode="auto">
          <a:xfrm>
            <a:off x="423607" y="970143"/>
            <a:ext cx="896346" cy="847446"/>
          </a:xfrm>
          <a:prstGeom prst="rect">
            <a:avLst/>
          </a:prstGeom>
          <a:solidFill>
            <a:srgbClr val="0072C6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82812" tIns="146249" rIns="182812" bIns="146249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121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v-SE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23" name="Rectangle 23"/>
          <p:cNvSpPr/>
          <p:nvPr/>
        </p:nvSpPr>
        <p:spPr bwMode="auto">
          <a:xfrm>
            <a:off x="1439077" y="962762"/>
            <a:ext cx="4420302" cy="854827"/>
          </a:xfrm>
          <a:prstGeom prst="rect">
            <a:avLst/>
          </a:prstGeom>
          <a:solidFill>
            <a:srgbClr val="0072C6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82812" tIns="146249" rIns="182812" bIns="146249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121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v-SE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矩形 14"/>
          <p:cNvSpPr/>
          <p:nvPr/>
        </p:nvSpPr>
        <p:spPr>
          <a:xfrm>
            <a:off x="423607" y="233285"/>
            <a:ext cx="42787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en-US" altLang="ja-JP" sz="3600" b="1" dirty="0">
                <a:solidFill>
                  <a:srgbClr val="FFFFFF"/>
                </a:solidFill>
                <a:latin typeface="等线" panose="020F0502020204030204"/>
                <a:ea typeface="游ゴシック" panose="020B0400000000000000" pitchFamily="34" charset="-128"/>
              </a:rPr>
              <a:t>For High Quality e</a:t>
            </a:r>
            <a:r>
              <a:rPr kumimoji="0" lang="en-US" altLang="ja-JP" sz="3600" b="1" baseline="30000" dirty="0">
                <a:solidFill>
                  <a:srgbClr val="FFFFFF"/>
                </a:solidFill>
                <a:latin typeface="等线" panose="020F0502020204030204"/>
                <a:ea typeface="游ゴシック" panose="020B0400000000000000" pitchFamily="34" charset="-128"/>
              </a:rPr>
              <a:t>-</a:t>
            </a:r>
            <a:r>
              <a:rPr kumimoji="0" lang="en-US" altLang="ja-JP" sz="3600" b="1" dirty="0">
                <a:solidFill>
                  <a:srgbClr val="FFFFFF"/>
                </a:solidFill>
                <a:latin typeface="等线" panose="020F0502020204030204"/>
                <a:ea typeface="游ゴシック" panose="020B0400000000000000" pitchFamily="34" charset="-128"/>
              </a:rPr>
              <a:t> </a:t>
            </a:r>
          </a:p>
        </p:txBody>
      </p:sp>
      <p:sp>
        <p:nvSpPr>
          <p:cNvPr id="16" name="Rectangle 118"/>
          <p:cNvSpPr/>
          <p:nvPr/>
        </p:nvSpPr>
        <p:spPr>
          <a:xfrm>
            <a:off x="11359530" y="6442502"/>
            <a:ext cx="787395" cy="415498"/>
          </a:xfrm>
          <a:prstGeom prst="rect">
            <a:avLst/>
          </a:prstGeom>
        </p:spPr>
        <p:txBody>
          <a:bodyPr wrap="none" tIns="91440">
            <a:spAutoFit/>
          </a:bodyPr>
          <a:lstStyle/>
          <a:p>
            <a:pPr algn="ctr" defTabSz="930457">
              <a:spcBef>
                <a:spcPct val="20000"/>
              </a:spcBef>
              <a:buSzPct val="90000"/>
              <a:defRPr/>
            </a:pPr>
            <a:r>
              <a:rPr kumimoji="0" lang="en-US" kern="0" dirty="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24-26</a:t>
            </a:r>
          </a:p>
        </p:txBody>
      </p:sp>
      <p:sp>
        <p:nvSpPr>
          <p:cNvPr id="20" name="Rectangle 23"/>
          <p:cNvSpPr/>
          <p:nvPr/>
        </p:nvSpPr>
        <p:spPr bwMode="auto">
          <a:xfrm>
            <a:off x="423608" y="1933617"/>
            <a:ext cx="5435772" cy="4581483"/>
          </a:xfrm>
          <a:prstGeom prst="rect">
            <a:avLst/>
          </a:prstGeom>
          <a:solidFill>
            <a:srgbClr val="0072C6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82812" tIns="146249" rIns="182812" bIns="146249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32121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v-SE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21" name="Rectangle 13"/>
          <p:cNvSpPr/>
          <p:nvPr/>
        </p:nvSpPr>
        <p:spPr bwMode="auto">
          <a:xfrm>
            <a:off x="6237738" y="1938182"/>
            <a:ext cx="5509549" cy="4581483"/>
          </a:xfrm>
          <a:prstGeom prst="rect">
            <a:avLst/>
          </a:prstGeom>
          <a:solidFill>
            <a:schemeClr val="accent6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760" tIns="146207" rIns="182760" bIns="146207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1764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ln>
                <a:solidFill>
                  <a:srgbClr val="FFFFFF">
                    <a:alpha val="0"/>
                  </a:srgbClr>
                </a:solidFill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2" name="文本框 6"/>
          <p:cNvSpPr txBox="1"/>
          <p:nvPr/>
        </p:nvSpPr>
        <p:spPr>
          <a:xfrm>
            <a:off x="1480118" y="1119596"/>
            <a:ext cx="40334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US" altLang="zh-CN" sz="2800" b="1" dirty="0">
                <a:latin typeface="等线" panose="02010600030101010101" pitchFamily="2" charset="-122"/>
                <a:ea typeface="等线" panose="02010600030101010101" pitchFamily="2" charset="-122"/>
              </a:rPr>
              <a:t>Laser Spatial Reshaping</a:t>
            </a:r>
            <a:endParaRPr kumimoji="0" lang="zh-CN" altLang="en-US" sz="2800" b="1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pic>
        <p:nvPicPr>
          <p:cNvPr id="24" name="Picture 5" descr="W:\Open Engagements\Productivity\MS-Unified Communications\#1601 BizProd MOD Team Core Content Work\New Iconography\Words\Fix_0605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303" y="1060672"/>
            <a:ext cx="639799" cy="641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Rectangle 13"/>
          <p:cNvSpPr/>
          <p:nvPr/>
        </p:nvSpPr>
        <p:spPr bwMode="auto">
          <a:xfrm>
            <a:off x="6243678" y="990809"/>
            <a:ext cx="860258" cy="826780"/>
          </a:xfrm>
          <a:prstGeom prst="rect">
            <a:avLst/>
          </a:prstGeom>
          <a:solidFill>
            <a:schemeClr val="accent6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760" tIns="146207" rIns="182760" bIns="146207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1764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ln>
                <a:solidFill>
                  <a:srgbClr val="FFFFFF">
                    <a:alpha val="0"/>
                  </a:srgbClr>
                </a:solidFill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30" name="Picture 5" descr="W:\Open Engagements\Productivity\MS-Unified Communications\#1601 BizProd MOD Team Core Content Work\New Iconography\Words\Fix_0605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907" y="1074971"/>
            <a:ext cx="639799" cy="641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Rectangle 13"/>
          <p:cNvSpPr/>
          <p:nvPr/>
        </p:nvSpPr>
        <p:spPr bwMode="auto">
          <a:xfrm>
            <a:off x="7214165" y="995374"/>
            <a:ext cx="4539062" cy="827050"/>
          </a:xfrm>
          <a:prstGeom prst="rect">
            <a:avLst/>
          </a:prstGeom>
          <a:solidFill>
            <a:schemeClr val="accent6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760" tIns="146207" rIns="182760" bIns="146207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1764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ln>
                <a:solidFill>
                  <a:srgbClr val="FFFFFF">
                    <a:alpha val="0"/>
                  </a:srgbClr>
                </a:solidFill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2" name="文本框 6"/>
          <p:cNvSpPr txBox="1"/>
          <p:nvPr/>
        </p:nvSpPr>
        <p:spPr>
          <a:xfrm>
            <a:off x="7214165" y="1142951"/>
            <a:ext cx="44807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US" altLang="zh-CN" sz="2800" b="1" dirty="0">
                <a:latin typeface="等线" panose="02010600030101010101" pitchFamily="2" charset="-122"/>
                <a:ea typeface="等线" panose="02010600030101010101" pitchFamily="2" charset="-122"/>
              </a:rPr>
              <a:t>Laser Temporal Reshaping</a:t>
            </a:r>
            <a:endParaRPr kumimoji="0" lang="zh-CN" altLang="en-US" sz="2800" b="1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1323943" y="1933617"/>
            <a:ext cx="1356577" cy="1245662"/>
            <a:chOff x="628054" y="1925225"/>
            <a:chExt cx="1356577" cy="1245662"/>
          </a:xfrm>
        </p:grpSpPr>
        <p:sp>
          <p:nvSpPr>
            <p:cNvPr id="33" name="フリーフォーム 32"/>
            <p:cNvSpPr/>
            <p:nvPr/>
          </p:nvSpPr>
          <p:spPr bwMode="auto">
            <a:xfrm>
              <a:off x="796496" y="2178248"/>
              <a:ext cx="869619" cy="896704"/>
            </a:xfrm>
            <a:custGeom>
              <a:avLst/>
              <a:gdLst>
                <a:gd name="connsiteX0" fmla="*/ 0 w 1175657"/>
                <a:gd name="connsiteY0" fmla="*/ 711236 h 740345"/>
                <a:gd name="connsiteX1" fmla="*/ 246743 w 1175657"/>
                <a:gd name="connsiteY1" fmla="*/ 595122 h 740345"/>
                <a:gd name="connsiteX2" fmla="*/ 595086 w 1175657"/>
                <a:gd name="connsiteY2" fmla="*/ 36 h 740345"/>
                <a:gd name="connsiteX3" fmla="*/ 957943 w 1175657"/>
                <a:gd name="connsiteY3" fmla="*/ 624150 h 740345"/>
                <a:gd name="connsiteX4" fmla="*/ 1175657 w 1175657"/>
                <a:gd name="connsiteY4" fmla="*/ 740265 h 740345"/>
                <a:gd name="connsiteX5" fmla="*/ 1175657 w 1175657"/>
                <a:gd name="connsiteY5" fmla="*/ 740265 h 740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5657" h="740345">
                  <a:moveTo>
                    <a:pt x="0" y="711236"/>
                  </a:moveTo>
                  <a:cubicBezTo>
                    <a:pt x="73781" y="712445"/>
                    <a:pt x="147562" y="713655"/>
                    <a:pt x="246743" y="595122"/>
                  </a:cubicBezTo>
                  <a:cubicBezTo>
                    <a:pt x="345924" y="476589"/>
                    <a:pt x="476553" y="-4802"/>
                    <a:pt x="595086" y="36"/>
                  </a:cubicBezTo>
                  <a:cubicBezTo>
                    <a:pt x="713619" y="4874"/>
                    <a:pt x="861181" y="500778"/>
                    <a:pt x="957943" y="624150"/>
                  </a:cubicBezTo>
                  <a:cubicBezTo>
                    <a:pt x="1054705" y="747522"/>
                    <a:pt x="1175657" y="740265"/>
                    <a:pt x="1175657" y="740265"/>
                  </a:cubicBezTo>
                  <a:lnTo>
                    <a:pt x="1175657" y="740265"/>
                  </a:ln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明朝" pitchFamily="17" charset="-128"/>
                <a:ea typeface="ＭＳ 明朝" pitchFamily="17" charset="-128"/>
              </a:endParaRPr>
            </a:p>
          </p:txBody>
        </p:sp>
        <p:cxnSp>
          <p:nvCxnSpPr>
            <p:cNvPr id="34" name="Straight Arrow Connector 6"/>
            <p:cNvCxnSpPr/>
            <p:nvPr/>
          </p:nvCxnSpPr>
          <p:spPr>
            <a:xfrm flipV="1">
              <a:off x="628054" y="3137574"/>
              <a:ext cx="1345125" cy="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6"/>
            <p:cNvCxnSpPr/>
            <p:nvPr/>
          </p:nvCxnSpPr>
          <p:spPr>
            <a:xfrm flipH="1" flipV="1">
              <a:off x="630466" y="2070331"/>
              <a:ext cx="5646" cy="107927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正方形/長方形 6"/>
            <p:cNvSpPr/>
            <p:nvPr/>
          </p:nvSpPr>
          <p:spPr>
            <a:xfrm>
              <a:off x="1715005" y="2801555"/>
              <a:ext cx="26962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0" lang="en-US" altLang="zh-CN" b="1" dirty="0">
                  <a:latin typeface="等线" panose="02010600030101010101" pitchFamily="2" charset="-122"/>
                  <a:ea typeface="等线" panose="02010600030101010101" pitchFamily="2" charset="-122"/>
                </a:rPr>
                <a:t>r</a:t>
              </a:r>
              <a:endParaRPr lang="ja-JP" altLang="en-US" dirty="0"/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636112" y="1925225"/>
              <a:ext cx="25199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0" lang="en-US" altLang="zh-CN" b="1" dirty="0">
                  <a:latin typeface="等线" panose="02010600030101010101" pitchFamily="2" charset="-122"/>
                  <a:ea typeface="等线" panose="02010600030101010101" pitchFamily="2" charset="-122"/>
                </a:rPr>
                <a:t>I</a:t>
              </a:r>
              <a:endParaRPr lang="ja-JP" altLang="en-US" dirty="0"/>
            </a:p>
          </p:txBody>
        </p:sp>
      </p:grpSp>
      <p:sp>
        <p:nvSpPr>
          <p:cNvPr id="49" name="正方形/長方形 48"/>
          <p:cNvSpPr/>
          <p:nvPr/>
        </p:nvSpPr>
        <p:spPr>
          <a:xfrm>
            <a:off x="578908" y="3179279"/>
            <a:ext cx="27574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en-US" altLang="zh-CN" b="1" dirty="0">
                <a:latin typeface="等线" panose="02010600030101010101" pitchFamily="2" charset="-122"/>
                <a:ea typeface="等线" panose="02010600030101010101" pitchFamily="2" charset="-122"/>
              </a:rPr>
              <a:t>Laser spatial distribution</a:t>
            </a:r>
            <a:endParaRPr lang="ja-JP" altLang="en-US" dirty="0"/>
          </a:p>
        </p:txBody>
      </p:sp>
      <p:sp>
        <p:nvSpPr>
          <p:cNvPr id="50" name="正方形/長方形 49"/>
          <p:cNvSpPr/>
          <p:nvPr/>
        </p:nvSpPr>
        <p:spPr>
          <a:xfrm>
            <a:off x="3743978" y="3185802"/>
            <a:ext cx="1452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en-US" altLang="zh-CN" b="1" dirty="0">
                <a:latin typeface="等线" panose="02010600030101010101" pitchFamily="2" charset="-122"/>
                <a:ea typeface="等线" panose="02010600030101010101" pitchFamily="2" charset="-122"/>
              </a:rPr>
              <a:t>Phase space</a:t>
            </a:r>
            <a:endParaRPr lang="ja-JP" altLang="en-US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3108054" y="1882026"/>
            <a:ext cx="2775771" cy="1336421"/>
            <a:chOff x="3108054" y="1882026"/>
            <a:chExt cx="2775771" cy="1336421"/>
          </a:xfrm>
        </p:grpSpPr>
        <p:cxnSp>
          <p:nvCxnSpPr>
            <p:cNvPr id="44" name="Straight Arrow Connector 6"/>
            <p:cNvCxnSpPr/>
            <p:nvPr/>
          </p:nvCxnSpPr>
          <p:spPr>
            <a:xfrm flipV="1">
              <a:off x="3754533" y="2671057"/>
              <a:ext cx="1345125" cy="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グループ化 2"/>
            <p:cNvGrpSpPr/>
            <p:nvPr/>
          </p:nvGrpSpPr>
          <p:grpSpPr>
            <a:xfrm>
              <a:off x="3108054" y="1882026"/>
              <a:ext cx="2775771" cy="1336421"/>
              <a:chOff x="3108054" y="1882026"/>
              <a:chExt cx="2775771" cy="1336421"/>
            </a:xfrm>
          </p:grpSpPr>
          <p:cxnSp>
            <p:nvCxnSpPr>
              <p:cNvPr id="45" name="Straight Arrow Connector 6"/>
              <p:cNvCxnSpPr/>
              <p:nvPr/>
            </p:nvCxnSpPr>
            <p:spPr>
              <a:xfrm flipV="1">
                <a:off x="4392558" y="2066692"/>
                <a:ext cx="0" cy="1151755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正方形/長方形 45"/>
              <p:cNvSpPr/>
              <p:nvPr/>
            </p:nvSpPr>
            <p:spPr>
              <a:xfrm>
                <a:off x="4832065" y="2328114"/>
                <a:ext cx="30008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kumimoji="0" lang="en-US" altLang="zh-CN" b="1" dirty="0">
                    <a:latin typeface="等线" panose="02010600030101010101" pitchFamily="2" charset="-122"/>
                    <a:ea typeface="等线" panose="02010600030101010101" pitchFamily="2" charset="-122"/>
                  </a:rPr>
                  <a:t>x</a:t>
                </a:r>
                <a:endParaRPr lang="ja-JP" altLang="en-US" dirty="0"/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4392558" y="1882026"/>
                <a:ext cx="36740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kumimoji="0" lang="en-US" altLang="zh-CN" b="1" dirty="0">
                    <a:latin typeface="等线" panose="02010600030101010101" pitchFamily="2" charset="-122"/>
                    <a:ea typeface="等线" panose="02010600030101010101" pitchFamily="2" charset="-122"/>
                  </a:rPr>
                  <a:t>x’</a:t>
                </a:r>
                <a:endParaRPr lang="ja-JP" altLang="en-US" dirty="0"/>
              </a:p>
            </p:txBody>
          </p:sp>
          <p:sp>
            <p:nvSpPr>
              <p:cNvPr id="11" name="円弧 10"/>
              <p:cNvSpPr/>
              <p:nvPr/>
            </p:nvSpPr>
            <p:spPr>
              <a:xfrm rot="5092967">
                <a:off x="3589080" y="2238913"/>
                <a:ext cx="619626" cy="980316"/>
              </a:xfrm>
              <a:prstGeom prst="arc">
                <a:avLst/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円弧 47"/>
              <p:cNvSpPr/>
              <p:nvPr/>
            </p:nvSpPr>
            <p:spPr>
              <a:xfrm rot="15479863">
                <a:off x="4567904" y="2106009"/>
                <a:ext cx="619626" cy="980316"/>
              </a:xfrm>
              <a:prstGeom prst="arc">
                <a:avLst/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51" name="Straight Arrow Connector 6"/>
              <p:cNvCxnSpPr/>
              <p:nvPr/>
            </p:nvCxnSpPr>
            <p:spPr>
              <a:xfrm flipV="1">
                <a:off x="3864064" y="2302949"/>
                <a:ext cx="1009796" cy="807129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正方形/長方形 14"/>
              <p:cNvSpPr/>
              <p:nvPr/>
            </p:nvSpPr>
            <p:spPr>
              <a:xfrm>
                <a:off x="3108054" y="2628891"/>
                <a:ext cx="108234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kumimoji="0" lang="en-US" altLang="zh-CN" b="1" dirty="0">
                    <a:latin typeface="等线" panose="02010600030101010101" pitchFamily="2" charset="-122"/>
                    <a:ea typeface="等线" panose="02010600030101010101" pitchFamily="2" charset="-122"/>
                  </a:rPr>
                  <a:t>Linearity</a:t>
                </a:r>
                <a:endParaRPr lang="ja-JP" altLang="en-US" dirty="0"/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4658810" y="1985170"/>
                <a:ext cx="122501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kumimoji="0" lang="en-US" altLang="zh-CN" b="1" dirty="0">
                    <a:latin typeface="等线" panose="02010600030101010101" pitchFamily="2" charset="-122"/>
                    <a:ea typeface="等线" panose="02010600030101010101" pitchFamily="2" charset="-122"/>
                  </a:rPr>
                  <a:t>Emittance</a:t>
                </a:r>
                <a:endParaRPr lang="ja-JP" altLang="en-US" dirty="0"/>
              </a:p>
            </p:txBody>
          </p:sp>
        </p:grpSp>
      </p:grpSp>
      <p:grpSp>
        <p:nvGrpSpPr>
          <p:cNvPr id="79" name="グループ化 78"/>
          <p:cNvGrpSpPr/>
          <p:nvPr/>
        </p:nvGrpSpPr>
        <p:grpSpPr>
          <a:xfrm>
            <a:off x="1395905" y="2417453"/>
            <a:ext cx="1071732" cy="637985"/>
            <a:chOff x="1003713" y="4794272"/>
            <a:chExt cx="1071732" cy="637985"/>
          </a:xfrm>
        </p:grpSpPr>
        <p:cxnSp>
          <p:nvCxnSpPr>
            <p:cNvPr id="70" name="カギ線コネクタ 69"/>
            <p:cNvCxnSpPr/>
            <p:nvPr/>
          </p:nvCxnSpPr>
          <p:spPr>
            <a:xfrm>
              <a:off x="1384933" y="4794273"/>
              <a:ext cx="690512" cy="637984"/>
            </a:xfrm>
            <a:prstGeom prst="bentConnector3">
              <a:avLst/>
            </a:prstGeom>
            <a:ln w="28575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カギ線コネクタ 71"/>
            <p:cNvCxnSpPr/>
            <p:nvPr/>
          </p:nvCxnSpPr>
          <p:spPr>
            <a:xfrm rot="10800000" flipV="1">
              <a:off x="1003713" y="4794272"/>
              <a:ext cx="671349" cy="637985"/>
            </a:xfrm>
            <a:prstGeom prst="bentConnector3">
              <a:avLst/>
            </a:prstGeom>
            <a:ln w="28575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0" name="矩形 14"/>
          <p:cNvSpPr/>
          <p:nvPr/>
        </p:nvSpPr>
        <p:spPr>
          <a:xfrm>
            <a:off x="479158" y="5377106"/>
            <a:ext cx="53841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en-US" altLang="zh-CN" sz="2000" b="1" dirty="0">
                <a:latin typeface="等线" panose="020F0502020204030204"/>
                <a:ea typeface="等线" panose="02010600030101010101" pitchFamily="2" charset="-122"/>
              </a:rPr>
              <a:t>Laser beam shaper for flat-top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en-US" altLang="zh-CN" sz="2000" b="1" dirty="0">
                <a:latin typeface="等线" panose="020F0502020204030204"/>
                <a:ea typeface="等线" panose="02010600030101010101" pitchFamily="2" charset="-122"/>
                <a:sym typeface="Wingdings" panose="05000000000000000000" pitchFamily="2" charset="2"/>
              </a:rPr>
              <a:t>For Nd and Yb laser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en-US" altLang="zh-CN" sz="2000" b="1" dirty="0">
                <a:latin typeface="等线" panose="020F0502020204030204"/>
                <a:ea typeface="等线" panose="02010600030101010101" pitchFamily="2" charset="-122"/>
              </a:rPr>
              <a:t>Under purchasing</a:t>
            </a:r>
            <a:endParaRPr kumimoji="0" lang="zh-CN" altLang="en-US" sz="2000" b="1" dirty="0">
              <a:latin typeface="等线" panose="020F0502020204030204"/>
              <a:ea typeface="等线" panose="02010600030101010101" pitchFamily="2" charset="-122"/>
            </a:endParaRPr>
          </a:p>
        </p:txBody>
      </p:sp>
      <p:pic>
        <p:nvPicPr>
          <p:cNvPr id="81" name="図 8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324" y="3600319"/>
            <a:ext cx="2019602" cy="1602561"/>
          </a:xfrm>
          <a:prstGeom prst="rect">
            <a:avLst/>
          </a:prstGeom>
        </p:spPr>
      </p:pic>
      <p:pic>
        <p:nvPicPr>
          <p:cNvPr id="82" name="図 8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4349" y="3600319"/>
            <a:ext cx="2114057" cy="1598433"/>
          </a:xfrm>
          <a:prstGeom prst="rect">
            <a:avLst/>
          </a:prstGeom>
        </p:spPr>
      </p:pic>
      <p:sp>
        <p:nvSpPr>
          <p:cNvPr id="84" name="矩形 20"/>
          <p:cNvSpPr/>
          <p:nvPr/>
        </p:nvSpPr>
        <p:spPr>
          <a:xfrm>
            <a:off x="6353907" y="5367434"/>
            <a:ext cx="519101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en-US" altLang="zh-CN" sz="2000" b="1" dirty="0">
                <a:latin typeface="等线" panose="020F0502020204030204"/>
                <a:ea typeface="等线" panose="02010600030101010101" pitchFamily="2" charset="-122"/>
              </a:rPr>
              <a:t>Pulse stacking by birefringent crystals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en-US" altLang="zh-CN" sz="2000" b="1" dirty="0">
                <a:latin typeface="等线" panose="020F0502020204030204"/>
                <a:ea typeface="等线" panose="02010600030101010101" pitchFamily="2" charset="-122"/>
                <a:sym typeface="Wingdings" panose="05000000000000000000" pitchFamily="2" charset="2"/>
              </a:rPr>
              <a:t>Demonstrated in Nd laser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en-US" altLang="zh-CN" sz="2000" b="1" dirty="0">
                <a:latin typeface="等线" panose="020F0502020204030204"/>
                <a:ea typeface="等线" panose="02010600030101010101" pitchFamily="2" charset="-122"/>
                <a:sym typeface="Wingdings" panose="05000000000000000000" pitchFamily="2" charset="2"/>
              </a:rPr>
              <a:t>Will be used in Yb:YAG laser for real flat</a:t>
            </a:r>
            <a:endParaRPr kumimoji="0" lang="zh-CN" altLang="en-US" sz="2000" b="1" dirty="0">
              <a:latin typeface="等线" panose="020F0502020204030204"/>
              <a:ea typeface="等线" panose="02010600030101010101" pitchFamily="2" charset="-122"/>
            </a:endParaRPr>
          </a:p>
        </p:txBody>
      </p:sp>
      <p:grpSp>
        <p:nvGrpSpPr>
          <p:cNvPr id="111" name="グループ化 110"/>
          <p:cNvGrpSpPr/>
          <p:nvPr/>
        </p:nvGrpSpPr>
        <p:grpSpPr>
          <a:xfrm>
            <a:off x="7152935" y="1869661"/>
            <a:ext cx="1356577" cy="1318620"/>
            <a:chOff x="6715141" y="1853291"/>
            <a:chExt cx="1356577" cy="1318620"/>
          </a:xfrm>
        </p:grpSpPr>
        <p:grpSp>
          <p:nvGrpSpPr>
            <p:cNvPr id="86" name="グループ化 85"/>
            <p:cNvGrpSpPr/>
            <p:nvPr/>
          </p:nvGrpSpPr>
          <p:grpSpPr>
            <a:xfrm>
              <a:off x="6715141" y="1926249"/>
              <a:ext cx="1356577" cy="1245662"/>
              <a:chOff x="628054" y="1925225"/>
              <a:chExt cx="1356577" cy="1245662"/>
            </a:xfrm>
          </p:grpSpPr>
          <p:sp>
            <p:nvSpPr>
              <p:cNvPr id="87" name="フリーフォーム 86"/>
              <p:cNvSpPr/>
              <p:nvPr/>
            </p:nvSpPr>
            <p:spPr bwMode="auto">
              <a:xfrm>
                <a:off x="796496" y="2178248"/>
                <a:ext cx="869619" cy="896704"/>
              </a:xfrm>
              <a:custGeom>
                <a:avLst/>
                <a:gdLst>
                  <a:gd name="connsiteX0" fmla="*/ 0 w 1175657"/>
                  <a:gd name="connsiteY0" fmla="*/ 711236 h 740345"/>
                  <a:gd name="connsiteX1" fmla="*/ 246743 w 1175657"/>
                  <a:gd name="connsiteY1" fmla="*/ 595122 h 740345"/>
                  <a:gd name="connsiteX2" fmla="*/ 595086 w 1175657"/>
                  <a:gd name="connsiteY2" fmla="*/ 36 h 740345"/>
                  <a:gd name="connsiteX3" fmla="*/ 957943 w 1175657"/>
                  <a:gd name="connsiteY3" fmla="*/ 624150 h 740345"/>
                  <a:gd name="connsiteX4" fmla="*/ 1175657 w 1175657"/>
                  <a:gd name="connsiteY4" fmla="*/ 740265 h 740345"/>
                  <a:gd name="connsiteX5" fmla="*/ 1175657 w 1175657"/>
                  <a:gd name="connsiteY5" fmla="*/ 740265 h 740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5657" h="740345">
                    <a:moveTo>
                      <a:pt x="0" y="711236"/>
                    </a:moveTo>
                    <a:cubicBezTo>
                      <a:pt x="73781" y="712445"/>
                      <a:pt x="147562" y="713655"/>
                      <a:pt x="246743" y="595122"/>
                    </a:cubicBezTo>
                    <a:cubicBezTo>
                      <a:pt x="345924" y="476589"/>
                      <a:pt x="476553" y="-4802"/>
                      <a:pt x="595086" y="36"/>
                    </a:cubicBezTo>
                    <a:cubicBezTo>
                      <a:pt x="713619" y="4874"/>
                      <a:pt x="861181" y="500778"/>
                      <a:pt x="957943" y="624150"/>
                    </a:cubicBezTo>
                    <a:cubicBezTo>
                      <a:pt x="1054705" y="747522"/>
                      <a:pt x="1175657" y="740265"/>
                      <a:pt x="1175657" y="740265"/>
                    </a:cubicBezTo>
                    <a:lnTo>
                      <a:pt x="1175657" y="740265"/>
                    </a:lnTo>
                  </a:path>
                </a:pathLst>
              </a:cu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ＭＳ 明朝" pitchFamily="17" charset="-128"/>
                  <a:ea typeface="ＭＳ 明朝" pitchFamily="17" charset="-128"/>
                </a:endParaRPr>
              </a:p>
            </p:txBody>
          </p:sp>
          <p:cxnSp>
            <p:nvCxnSpPr>
              <p:cNvPr id="88" name="Straight Arrow Connector 6"/>
              <p:cNvCxnSpPr/>
              <p:nvPr/>
            </p:nvCxnSpPr>
            <p:spPr>
              <a:xfrm flipV="1">
                <a:off x="628054" y="3137574"/>
                <a:ext cx="1345125" cy="1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Arrow Connector 6"/>
              <p:cNvCxnSpPr/>
              <p:nvPr/>
            </p:nvCxnSpPr>
            <p:spPr>
              <a:xfrm flipH="1" flipV="1">
                <a:off x="630466" y="2070331"/>
                <a:ext cx="5646" cy="1079275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正方形/長方形 89"/>
              <p:cNvSpPr/>
              <p:nvPr/>
            </p:nvSpPr>
            <p:spPr>
              <a:xfrm>
                <a:off x="1715005" y="2801555"/>
                <a:ext cx="26962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kumimoji="0" lang="en-US" altLang="zh-CN" b="1" dirty="0">
                    <a:latin typeface="等线" panose="02010600030101010101" pitchFamily="2" charset="-122"/>
                    <a:ea typeface="等线" panose="02010600030101010101" pitchFamily="2" charset="-122"/>
                  </a:rPr>
                  <a:t>t</a:t>
                </a:r>
                <a:endParaRPr lang="ja-JP" altLang="en-US" dirty="0"/>
              </a:p>
            </p:txBody>
          </p:sp>
          <p:sp>
            <p:nvSpPr>
              <p:cNvPr id="91" name="正方形/長方形 90"/>
              <p:cNvSpPr/>
              <p:nvPr/>
            </p:nvSpPr>
            <p:spPr>
              <a:xfrm>
                <a:off x="636112" y="1925225"/>
                <a:ext cx="25199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kumimoji="0" lang="en-US" altLang="zh-CN" b="1" dirty="0">
                    <a:latin typeface="等线" panose="02010600030101010101" pitchFamily="2" charset="-122"/>
                    <a:ea typeface="等线" panose="02010600030101010101" pitchFamily="2" charset="-122"/>
                  </a:rPr>
                  <a:t>I</a:t>
                </a:r>
                <a:endParaRPr lang="ja-JP" altLang="en-US" dirty="0"/>
              </a:p>
            </p:txBody>
          </p:sp>
        </p:grpSp>
        <p:cxnSp>
          <p:nvCxnSpPr>
            <p:cNvPr id="92" name="Straight Arrow Connector 6"/>
            <p:cNvCxnSpPr/>
            <p:nvPr/>
          </p:nvCxnSpPr>
          <p:spPr>
            <a:xfrm flipH="1" flipV="1">
              <a:off x="7312746" y="2041641"/>
              <a:ext cx="5646" cy="1079275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Arrow Connector 6"/>
            <p:cNvCxnSpPr/>
            <p:nvPr/>
          </p:nvCxnSpPr>
          <p:spPr>
            <a:xfrm flipH="1" flipV="1">
              <a:off x="7527328" y="2059323"/>
              <a:ext cx="5646" cy="1079275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正方形/長方形 93"/>
            <p:cNvSpPr/>
            <p:nvPr/>
          </p:nvSpPr>
          <p:spPr>
            <a:xfrm>
              <a:off x="7489237" y="1862626"/>
              <a:ext cx="3529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0" lang="en-US" altLang="zh-CN" b="1" dirty="0">
                  <a:latin typeface="等线" panose="02010600030101010101" pitchFamily="2" charset="-122"/>
                  <a:ea typeface="等线" panose="02010600030101010101" pitchFamily="2" charset="-122"/>
                </a:rPr>
                <a:t>t</a:t>
              </a:r>
              <a:r>
                <a:rPr kumimoji="0" lang="en-US" altLang="zh-CN" b="1" baseline="-25000" dirty="0">
                  <a:latin typeface="等线" panose="02010600030101010101" pitchFamily="2" charset="-122"/>
                  <a:ea typeface="等线" panose="02010600030101010101" pitchFamily="2" charset="-122"/>
                </a:rPr>
                <a:t>2</a:t>
              </a:r>
              <a:endParaRPr lang="ja-JP" altLang="en-US" baseline="-25000" dirty="0"/>
            </a:p>
          </p:txBody>
        </p:sp>
        <p:sp>
          <p:nvSpPr>
            <p:cNvPr id="95" name="正方形/長方形 94"/>
            <p:cNvSpPr/>
            <p:nvPr/>
          </p:nvSpPr>
          <p:spPr>
            <a:xfrm>
              <a:off x="7014881" y="1853291"/>
              <a:ext cx="3529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0" lang="en-US" altLang="zh-CN" b="1" dirty="0">
                  <a:latin typeface="等线" panose="02010600030101010101" pitchFamily="2" charset="-122"/>
                  <a:ea typeface="等线" panose="02010600030101010101" pitchFamily="2" charset="-122"/>
                </a:rPr>
                <a:t>t</a:t>
              </a:r>
              <a:r>
                <a:rPr kumimoji="0" lang="en-US" altLang="zh-CN" b="1" baseline="-25000" dirty="0">
                  <a:latin typeface="等线" panose="02010600030101010101" pitchFamily="2" charset="-122"/>
                  <a:ea typeface="等线" panose="02010600030101010101" pitchFamily="2" charset="-122"/>
                </a:rPr>
                <a:t>1</a:t>
              </a:r>
              <a:endParaRPr lang="ja-JP" altLang="en-US" baseline="-25000" dirty="0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9707057" y="1885953"/>
            <a:ext cx="1509788" cy="1699879"/>
            <a:chOff x="9707057" y="1885953"/>
            <a:chExt cx="1509788" cy="1699879"/>
          </a:xfrm>
        </p:grpSpPr>
        <p:sp>
          <p:nvSpPr>
            <p:cNvPr id="106" name="正方形/長方形 105"/>
            <p:cNvSpPr/>
            <p:nvPr/>
          </p:nvSpPr>
          <p:spPr>
            <a:xfrm>
              <a:off x="10593037" y="1885953"/>
              <a:ext cx="3529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0" lang="en-US" altLang="zh-CN" b="1" dirty="0">
                  <a:latin typeface="等线" panose="02010600030101010101" pitchFamily="2" charset="-122"/>
                  <a:ea typeface="等线" panose="02010600030101010101" pitchFamily="2" charset="-122"/>
                </a:rPr>
                <a:t>t</a:t>
              </a:r>
              <a:r>
                <a:rPr kumimoji="0" lang="en-US" altLang="zh-CN" b="1" baseline="-25000" dirty="0">
                  <a:latin typeface="等线" panose="02010600030101010101" pitchFamily="2" charset="-122"/>
                  <a:ea typeface="等线" panose="02010600030101010101" pitchFamily="2" charset="-122"/>
                </a:rPr>
                <a:t>1</a:t>
              </a:r>
              <a:endParaRPr lang="ja-JP" altLang="en-US" baseline="-25000" dirty="0"/>
            </a:p>
          </p:txBody>
        </p:sp>
        <p:grpSp>
          <p:nvGrpSpPr>
            <p:cNvPr id="112" name="グループ化 111"/>
            <p:cNvGrpSpPr/>
            <p:nvPr/>
          </p:nvGrpSpPr>
          <p:grpSpPr>
            <a:xfrm>
              <a:off x="9707057" y="1887059"/>
              <a:ext cx="1509788" cy="1698773"/>
              <a:chOff x="9230106" y="1869661"/>
              <a:chExt cx="1509788" cy="1698773"/>
            </a:xfrm>
          </p:grpSpPr>
          <p:cxnSp>
            <p:nvCxnSpPr>
              <p:cNvPr id="96" name="Straight Arrow Connector 6"/>
              <p:cNvCxnSpPr/>
              <p:nvPr/>
            </p:nvCxnSpPr>
            <p:spPr>
              <a:xfrm flipV="1">
                <a:off x="9230106" y="2658692"/>
                <a:ext cx="1345125" cy="1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Arrow Connector 6"/>
              <p:cNvCxnSpPr/>
              <p:nvPr/>
            </p:nvCxnSpPr>
            <p:spPr>
              <a:xfrm flipV="1">
                <a:off x="9868131" y="2054327"/>
                <a:ext cx="0" cy="1151755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8" name="正方形/長方形 97"/>
              <p:cNvSpPr/>
              <p:nvPr/>
            </p:nvSpPr>
            <p:spPr>
              <a:xfrm>
                <a:off x="10307638" y="2315749"/>
                <a:ext cx="30008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kumimoji="0" lang="en-US" altLang="zh-CN" b="1" dirty="0">
                    <a:latin typeface="等线" panose="02010600030101010101" pitchFamily="2" charset="-122"/>
                    <a:ea typeface="等线" panose="02010600030101010101" pitchFamily="2" charset="-122"/>
                  </a:rPr>
                  <a:t>x</a:t>
                </a:r>
                <a:endParaRPr lang="ja-JP" altLang="en-US" dirty="0"/>
              </a:p>
            </p:txBody>
          </p:sp>
          <p:sp>
            <p:nvSpPr>
              <p:cNvPr id="99" name="正方形/長方形 98"/>
              <p:cNvSpPr/>
              <p:nvPr/>
            </p:nvSpPr>
            <p:spPr>
              <a:xfrm>
                <a:off x="9868131" y="1869661"/>
                <a:ext cx="36740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kumimoji="0" lang="en-US" altLang="zh-CN" b="1" dirty="0">
                    <a:latin typeface="等线" panose="02010600030101010101" pitchFamily="2" charset="-122"/>
                    <a:ea typeface="等线" panose="02010600030101010101" pitchFamily="2" charset="-122"/>
                  </a:rPr>
                  <a:t>x’</a:t>
                </a:r>
                <a:endParaRPr lang="ja-JP" altLang="en-US" dirty="0"/>
              </a:p>
            </p:txBody>
          </p:sp>
          <p:cxnSp>
            <p:nvCxnSpPr>
              <p:cNvPr id="100" name="Straight Arrow Connector 6"/>
              <p:cNvCxnSpPr/>
              <p:nvPr/>
            </p:nvCxnSpPr>
            <p:spPr>
              <a:xfrm flipV="1">
                <a:off x="9518061" y="2146201"/>
                <a:ext cx="700943" cy="1067249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Arrow Connector 6"/>
              <p:cNvCxnSpPr/>
              <p:nvPr/>
            </p:nvCxnSpPr>
            <p:spPr>
              <a:xfrm flipV="1">
                <a:off x="9308518" y="2273443"/>
                <a:ext cx="1119223" cy="809901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prstDash val="sys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7" name="正方形/長方形 106"/>
              <p:cNvSpPr/>
              <p:nvPr/>
            </p:nvSpPr>
            <p:spPr>
              <a:xfrm>
                <a:off x="10386912" y="2071944"/>
                <a:ext cx="35298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kumimoji="0" lang="en-US" altLang="zh-CN" b="1" dirty="0">
                    <a:latin typeface="等线" panose="02010600030101010101" pitchFamily="2" charset="-122"/>
                    <a:ea typeface="等线" panose="02010600030101010101" pitchFamily="2" charset="-122"/>
                  </a:rPr>
                  <a:t>t</a:t>
                </a:r>
                <a:r>
                  <a:rPr kumimoji="0" lang="en-US" altLang="zh-CN" b="1" baseline="-25000" dirty="0">
                    <a:latin typeface="等线" panose="02010600030101010101" pitchFamily="2" charset="-122"/>
                    <a:ea typeface="等线" panose="02010600030101010101" pitchFamily="2" charset="-122"/>
                  </a:rPr>
                  <a:t>2</a:t>
                </a:r>
                <a:endParaRPr lang="ja-JP" altLang="en-US" baseline="-25000" dirty="0"/>
              </a:p>
            </p:txBody>
          </p:sp>
          <p:sp>
            <p:nvSpPr>
              <p:cNvPr id="108" name="正方形/長方形 107"/>
              <p:cNvSpPr/>
              <p:nvPr/>
            </p:nvSpPr>
            <p:spPr>
              <a:xfrm>
                <a:off x="9230106" y="3199102"/>
                <a:ext cx="145264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kumimoji="0" lang="en-US" altLang="zh-CN" b="1" dirty="0">
                    <a:latin typeface="等线" panose="02010600030101010101" pitchFamily="2" charset="-122"/>
                    <a:ea typeface="等线" panose="02010600030101010101" pitchFamily="2" charset="-122"/>
                  </a:rPr>
                  <a:t>Phase space</a:t>
                </a:r>
                <a:endParaRPr lang="ja-JP" altLang="en-US" dirty="0"/>
              </a:p>
            </p:txBody>
          </p:sp>
        </p:grpSp>
      </p:grpSp>
      <p:sp>
        <p:nvSpPr>
          <p:cNvPr id="110" name="正方形/長方形 109"/>
          <p:cNvSpPr/>
          <p:nvPr/>
        </p:nvSpPr>
        <p:spPr>
          <a:xfrm>
            <a:off x="6393125" y="3179279"/>
            <a:ext cx="27574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en-US" altLang="zh-CN" b="1" dirty="0">
                <a:latin typeface="等线" panose="02010600030101010101" pitchFamily="2" charset="-122"/>
                <a:ea typeface="等线" panose="02010600030101010101" pitchFamily="2" charset="-122"/>
              </a:rPr>
              <a:t>Laser spatial distribution</a:t>
            </a:r>
            <a:endParaRPr lang="ja-JP" altLang="en-US" dirty="0"/>
          </a:p>
        </p:txBody>
      </p:sp>
      <p:grpSp>
        <p:nvGrpSpPr>
          <p:cNvPr id="117" name="グループ化 116"/>
          <p:cNvGrpSpPr/>
          <p:nvPr/>
        </p:nvGrpSpPr>
        <p:grpSpPr>
          <a:xfrm>
            <a:off x="7232816" y="2427135"/>
            <a:ext cx="1071732" cy="637985"/>
            <a:chOff x="1003713" y="4794272"/>
            <a:chExt cx="1071732" cy="637985"/>
          </a:xfrm>
        </p:grpSpPr>
        <p:cxnSp>
          <p:nvCxnSpPr>
            <p:cNvPr id="118" name="カギ線コネクタ 117"/>
            <p:cNvCxnSpPr/>
            <p:nvPr/>
          </p:nvCxnSpPr>
          <p:spPr>
            <a:xfrm>
              <a:off x="1384933" y="4794273"/>
              <a:ext cx="690512" cy="637984"/>
            </a:xfrm>
            <a:prstGeom prst="bentConnector3">
              <a:avLst/>
            </a:prstGeom>
            <a:ln w="28575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カギ線コネクタ 118"/>
            <p:cNvCxnSpPr/>
            <p:nvPr/>
          </p:nvCxnSpPr>
          <p:spPr>
            <a:xfrm rot="10800000" flipV="1">
              <a:off x="1003713" y="4794272"/>
              <a:ext cx="671349" cy="637985"/>
            </a:xfrm>
            <a:prstGeom prst="bentConnector3">
              <a:avLst/>
            </a:prstGeom>
            <a:ln w="28575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0" name="右矢印 119"/>
          <p:cNvSpPr/>
          <p:nvPr/>
        </p:nvSpPr>
        <p:spPr bwMode="auto">
          <a:xfrm>
            <a:off x="2923522" y="4184727"/>
            <a:ext cx="495404" cy="484632"/>
          </a:xfrm>
          <a:prstGeom prst="rightArrow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kumimoji="1" lang="ja-JP" altLang="en-US" sz="24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9341531" y="3654650"/>
            <a:ext cx="1515158" cy="1606206"/>
            <a:chOff x="9341531" y="3654650"/>
            <a:chExt cx="1515158" cy="1606206"/>
          </a:xfrm>
        </p:grpSpPr>
        <p:grpSp>
          <p:nvGrpSpPr>
            <p:cNvPr id="135" name="グループ化 134"/>
            <p:cNvGrpSpPr/>
            <p:nvPr/>
          </p:nvGrpSpPr>
          <p:grpSpPr>
            <a:xfrm>
              <a:off x="9457609" y="3654650"/>
              <a:ext cx="1356577" cy="1245662"/>
              <a:chOff x="628054" y="1925225"/>
              <a:chExt cx="1356577" cy="1245662"/>
            </a:xfrm>
          </p:grpSpPr>
          <p:sp>
            <p:nvSpPr>
              <p:cNvPr id="136" name="フリーフォーム 135"/>
              <p:cNvSpPr/>
              <p:nvPr/>
            </p:nvSpPr>
            <p:spPr bwMode="auto">
              <a:xfrm>
                <a:off x="856568" y="2186248"/>
                <a:ext cx="266900" cy="896704"/>
              </a:xfrm>
              <a:custGeom>
                <a:avLst/>
                <a:gdLst>
                  <a:gd name="connsiteX0" fmla="*/ 0 w 1175657"/>
                  <a:gd name="connsiteY0" fmla="*/ 711236 h 740345"/>
                  <a:gd name="connsiteX1" fmla="*/ 246743 w 1175657"/>
                  <a:gd name="connsiteY1" fmla="*/ 595122 h 740345"/>
                  <a:gd name="connsiteX2" fmla="*/ 595086 w 1175657"/>
                  <a:gd name="connsiteY2" fmla="*/ 36 h 740345"/>
                  <a:gd name="connsiteX3" fmla="*/ 957943 w 1175657"/>
                  <a:gd name="connsiteY3" fmla="*/ 624150 h 740345"/>
                  <a:gd name="connsiteX4" fmla="*/ 1175657 w 1175657"/>
                  <a:gd name="connsiteY4" fmla="*/ 740265 h 740345"/>
                  <a:gd name="connsiteX5" fmla="*/ 1175657 w 1175657"/>
                  <a:gd name="connsiteY5" fmla="*/ 740265 h 740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5657" h="740345">
                    <a:moveTo>
                      <a:pt x="0" y="711236"/>
                    </a:moveTo>
                    <a:cubicBezTo>
                      <a:pt x="73781" y="712445"/>
                      <a:pt x="147562" y="713655"/>
                      <a:pt x="246743" y="595122"/>
                    </a:cubicBezTo>
                    <a:cubicBezTo>
                      <a:pt x="345924" y="476589"/>
                      <a:pt x="476553" y="-4802"/>
                      <a:pt x="595086" y="36"/>
                    </a:cubicBezTo>
                    <a:cubicBezTo>
                      <a:pt x="713619" y="4874"/>
                      <a:pt x="861181" y="500778"/>
                      <a:pt x="957943" y="624150"/>
                    </a:cubicBezTo>
                    <a:cubicBezTo>
                      <a:pt x="1054705" y="747522"/>
                      <a:pt x="1175657" y="740265"/>
                      <a:pt x="1175657" y="740265"/>
                    </a:cubicBezTo>
                    <a:lnTo>
                      <a:pt x="1175657" y="740265"/>
                    </a:lnTo>
                  </a:path>
                </a:pathLst>
              </a:cu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ＭＳ 明朝" pitchFamily="17" charset="-128"/>
                  <a:ea typeface="ＭＳ 明朝" pitchFamily="17" charset="-128"/>
                </a:endParaRPr>
              </a:p>
            </p:txBody>
          </p:sp>
          <p:cxnSp>
            <p:nvCxnSpPr>
              <p:cNvPr id="137" name="Straight Arrow Connector 6"/>
              <p:cNvCxnSpPr/>
              <p:nvPr/>
            </p:nvCxnSpPr>
            <p:spPr>
              <a:xfrm flipV="1">
                <a:off x="628054" y="3137574"/>
                <a:ext cx="1345125" cy="1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Arrow Connector 6"/>
              <p:cNvCxnSpPr/>
              <p:nvPr/>
            </p:nvCxnSpPr>
            <p:spPr>
              <a:xfrm flipH="1" flipV="1">
                <a:off x="630466" y="2070331"/>
                <a:ext cx="5646" cy="1079275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9" name="正方形/長方形 138"/>
              <p:cNvSpPr/>
              <p:nvPr/>
            </p:nvSpPr>
            <p:spPr>
              <a:xfrm>
                <a:off x="1715005" y="2801555"/>
                <a:ext cx="26962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kumimoji="0" lang="en-US" altLang="zh-CN" b="1" dirty="0">
                    <a:latin typeface="等线" panose="02010600030101010101" pitchFamily="2" charset="-122"/>
                    <a:ea typeface="等线" panose="02010600030101010101" pitchFamily="2" charset="-122"/>
                  </a:rPr>
                  <a:t>t</a:t>
                </a:r>
                <a:endParaRPr lang="ja-JP" altLang="en-US" dirty="0"/>
              </a:p>
            </p:txBody>
          </p:sp>
          <p:sp>
            <p:nvSpPr>
              <p:cNvPr id="140" name="正方形/長方形 139"/>
              <p:cNvSpPr/>
              <p:nvPr/>
            </p:nvSpPr>
            <p:spPr>
              <a:xfrm>
                <a:off x="636112" y="1925225"/>
                <a:ext cx="25199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kumimoji="0" lang="en-US" altLang="zh-CN" b="1" dirty="0">
                    <a:latin typeface="等线" panose="02010600030101010101" pitchFamily="2" charset="-122"/>
                    <a:ea typeface="等线" panose="02010600030101010101" pitchFamily="2" charset="-122"/>
                  </a:rPr>
                  <a:t>I</a:t>
                </a:r>
                <a:endParaRPr lang="ja-JP" altLang="en-US" dirty="0"/>
              </a:p>
            </p:txBody>
          </p:sp>
        </p:grpSp>
        <p:sp>
          <p:nvSpPr>
            <p:cNvPr id="142" name="フリーフォーム 141"/>
            <p:cNvSpPr/>
            <p:nvPr/>
          </p:nvSpPr>
          <p:spPr bwMode="auto">
            <a:xfrm>
              <a:off x="9794069" y="3925280"/>
              <a:ext cx="266900" cy="896704"/>
            </a:xfrm>
            <a:custGeom>
              <a:avLst/>
              <a:gdLst>
                <a:gd name="connsiteX0" fmla="*/ 0 w 1175657"/>
                <a:gd name="connsiteY0" fmla="*/ 711236 h 740345"/>
                <a:gd name="connsiteX1" fmla="*/ 246743 w 1175657"/>
                <a:gd name="connsiteY1" fmla="*/ 595122 h 740345"/>
                <a:gd name="connsiteX2" fmla="*/ 595086 w 1175657"/>
                <a:gd name="connsiteY2" fmla="*/ 36 h 740345"/>
                <a:gd name="connsiteX3" fmla="*/ 957943 w 1175657"/>
                <a:gd name="connsiteY3" fmla="*/ 624150 h 740345"/>
                <a:gd name="connsiteX4" fmla="*/ 1175657 w 1175657"/>
                <a:gd name="connsiteY4" fmla="*/ 740265 h 740345"/>
                <a:gd name="connsiteX5" fmla="*/ 1175657 w 1175657"/>
                <a:gd name="connsiteY5" fmla="*/ 740265 h 740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5657" h="740345">
                  <a:moveTo>
                    <a:pt x="0" y="711236"/>
                  </a:moveTo>
                  <a:cubicBezTo>
                    <a:pt x="73781" y="712445"/>
                    <a:pt x="147562" y="713655"/>
                    <a:pt x="246743" y="595122"/>
                  </a:cubicBezTo>
                  <a:cubicBezTo>
                    <a:pt x="345924" y="476589"/>
                    <a:pt x="476553" y="-4802"/>
                    <a:pt x="595086" y="36"/>
                  </a:cubicBezTo>
                  <a:cubicBezTo>
                    <a:pt x="713619" y="4874"/>
                    <a:pt x="861181" y="500778"/>
                    <a:pt x="957943" y="624150"/>
                  </a:cubicBezTo>
                  <a:cubicBezTo>
                    <a:pt x="1054705" y="747522"/>
                    <a:pt x="1175657" y="740265"/>
                    <a:pt x="1175657" y="740265"/>
                  </a:cubicBezTo>
                  <a:lnTo>
                    <a:pt x="1175657" y="740265"/>
                  </a:ln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明朝" pitchFamily="17" charset="-128"/>
                <a:ea typeface="ＭＳ 明朝" pitchFamily="17" charset="-128"/>
              </a:endParaRPr>
            </a:p>
          </p:txBody>
        </p:sp>
        <p:sp>
          <p:nvSpPr>
            <p:cNvPr id="143" name="フリーフォーム 142"/>
            <p:cNvSpPr/>
            <p:nvPr/>
          </p:nvSpPr>
          <p:spPr bwMode="auto">
            <a:xfrm>
              <a:off x="9895773" y="3917134"/>
              <a:ext cx="266900" cy="896704"/>
            </a:xfrm>
            <a:custGeom>
              <a:avLst/>
              <a:gdLst>
                <a:gd name="connsiteX0" fmla="*/ 0 w 1175657"/>
                <a:gd name="connsiteY0" fmla="*/ 711236 h 740345"/>
                <a:gd name="connsiteX1" fmla="*/ 246743 w 1175657"/>
                <a:gd name="connsiteY1" fmla="*/ 595122 h 740345"/>
                <a:gd name="connsiteX2" fmla="*/ 595086 w 1175657"/>
                <a:gd name="connsiteY2" fmla="*/ 36 h 740345"/>
                <a:gd name="connsiteX3" fmla="*/ 957943 w 1175657"/>
                <a:gd name="connsiteY3" fmla="*/ 624150 h 740345"/>
                <a:gd name="connsiteX4" fmla="*/ 1175657 w 1175657"/>
                <a:gd name="connsiteY4" fmla="*/ 740265 h 740345"/>
                <a:gd name="connsiteX5" fmla="*/ 1175657 w 1175657"/>
                <a:gd name="connsiteY5" fmla="*/ 740265 h 740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5657" h="740345">
                  <a:moveTo>
                    <a:pt x="0" y="711236"/>
                  </a:moveTo>
                  <a:cubicBezTo>
                    <a:pt x="73781" y="712445"/>
                    <a:pt x="147562" y="713655"/>
                    <a:pt x="246743" y="595122"/>
                  </a:cubicBezTo>
                  <a:cubicBezTo>
                    <a:pt x="345924" y="476589"/>
                    <a:pt x="476553" y="-4802"/>
                    <a:pt x="595086" y="36"/>
                  </a:cubicBezTo>
                  <a:cubicBezTo>
                    <a:pt x="713619" y="4874"/>
                    <a:pt x="861181" y="500778"/>
                    <a:pt x="957943" y="624150"/>
                  </a:cubicBezTo>
                  <a:cubicBezTo>
                    <a:pt x="1054705" y="747522"/>
                    <a:pt x="1175657" y="740265"/>
                    <a:pt x="1175657" y="740265"/>
                  </a:cubicBezTo>
                  <a:lnTo>
                    <a:pt x="1175657" y="740265"/>
                  </a:ln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明朝" pitchFamily="17" charset="-128"/>
                <a:ea typeface="ＭＳ 明朝" pitchFamily="17" charset="-128"/>
              </a:endParaRPr>
            </a:p>
          </p:txBody>
        </p:sp>
        <p:sp>
          <p:nvSpPr>
            <p:cNvPr id="144" name="フリーフォーム 143"/>
            <p:cNvSpPr/>
            <p:nvPr/>
          </p:nvSpPr>
          <p:spPr bwMode="auto">
            <a:xfrm>
              <a:off x="9991132" y="3927946"/>
              <a:ext cx="266900" cy="896704"/>
            </a:xfrm>
            <a:custGeom>
              <a:avLst/>
              <a:gdLst>
                <a:gd name="connsiteX0" fmla="*/ 0 w 1175657"/>
                <a:gd name="connsiteY0" fmla="*/ 711236 h 740345"/>
                <a:gd name="connsiteX1" fmla="*/ 246743 w 1175657"/>
                <a:gd name="connsiteY1" fmla="*/ 595122 h 740345"/>
                <a:gd name="connsiteX2" fmla="*/ 595086 w 1175657"/>
                <a:gd name="connsiteY2" fmla="*/ 36 h 740345"/>
                <a:gd name="connsiteX3" fmla="*/ 957943 w 1175657"/>
                <a:gd name="connsiteY3" fmla="*/ 624150 h 740345"/>
                <a:gd name="connsiteX4" fmla="*/ 1175657 w 1175657"/>
                <a:gd name="connsiteY4" fmla="*/ 740265 h 740345"/>
                <a:gd name="connsiteX5" fmla="*/ 1175657 w 1175657"/>
                <a:gd name="connsiteY5" fmla="*/ 740265 h 740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5657" h="740345">
                  <a:moveTo>
                    <a:pt x="0" y="711236"/>
                  </a:moveTo>
                  <a:cubicBezTo>
                    <a:pt x="73781" y="712445"/>
                    <a:pt x="147562" y="713655"/>
                    <a:pt x="246743" y="595122"/>
                  </a:cubicBezTo>
                  <a:cubicBezTo>
                    <a:pt x="345924" y="476589"/>
                    <a:pt x="476553" y="-4802"/>
                    <a:pt x="595086" y="36"/>
                  </a:cubicBezTo>
                  <a:cubicBezTo>
                    <a:pt x="713619" y="4874"/>
                    <a:pt x="861181" y="500778"/>
                    <a:pt x="957943" y="624150"/>
                  </a:cubicBezTo>
                  <a:cubicBezTo>
                    <a:pt x="1054705" y="747522"/>
                    <a:pt x="1175657" y="740265"/>
                    <a:pt x="1175657" y="740265"/>
                  </a:cubicBezTo>
                  <a:lnTo>
                    <a:pt x="1175657" y="740265"/>
                  </a:ln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明朝" pitchFamily="17" charset="-128"/>
                <a:ea typeface="ＭＳ 明朝" pitchFamily="17" charset="-128"/>
              </a:endParaRPr>
            </a:p>
          </p:txBody>
        </p:sp>
        <p:sp>
          <p:nvSpPr>
            <p:cNvPr id="145" name="フリーフォーム 144"/>
            <p:cNvSpPr/>
            <p:nvPr/>
          </p:nvSpPr>
          <p:spPr bwMode="auto">
            <a:xfrm>
              <a:off x="10089734" y="3918310"/>
              <a:ext cx="266900" cy="896704"/>
            </a:xfrm>
            <a:custGeom>
              <a:avLst/>
              <a:gdLst>
                <a:gd name="connsiteX0" fmla="*/ 0 w 1175657"/>
                <a:gd name="connsiteY0" fmla="*/ 711236 h 740345"/>
                <a:gd name="connsiteX1" fmla="*/ 246743 w 1175657"/>
                <a:gd name="connsiteY1" fmla="*/ 595122 h 740345"/>
                <a:gd name="connsiteX2" fmla="*/ 595086 w 1175657"/>
                <a:gd name="connsiteY2" fmla="*/ 36 h 740345"/>
                <a:gd name="connsiteX3" fmla="*/ 957943 w 1175657"/>
                <a:gd name="connsiteY3" fmla="*/ 624150 h 740345"/>
                <a:gd name="connsiteX4" fmla="*/ 1175657 w 1175657"/>
                <a:gd name="connsiteY4" fmla="*/ 740265 h 740345"/>
                <a:gd name="connsiteX5" fmla="*/ 1175657 w 1175657"/>
                <a:gd name="connsiteY5" fmla="*/ 740265 h 740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5657" h="740345">
                  <a:moveTo>
                    <a:pt x="0" y="711236"/>
                  </a:moveTo>
                  <a:cubicBezTo>
                    <a:pt x="73781" y="712445"/>
                    <a:pt x="147562" y="713655"/>
                    <a:pt x="246743" y="595122"/>
                  </a:cubicBezTo>
                  <a:cubicBezTo>
                    <a:pt x="345924" y="476589"/>
                    <a:pt x="476553" y="-4802"/>
                    <a:pt x="595086" y="36"/>
                  </a:cubicBezTo>
                  <a:cubicBezTo>
                    <a:pt x="713619" y="4874"/>
                    <a:pt x="861181" y="500778"/>
                    <a:pt x="957943" y="624150"/>
                  </a:cubicBezTo>
                  <a:cubicBezTo>
                    <a:pt x="1054705" y="747522"/>
                    <a:pt x="1175657" y="740265"/>
                    <a:pt x="1175657" y="740265"/>
                  </a:cubicBezTo>
                  <a:lnTo>
                    <a:pt x="1175657" y="740265"/>
                  </a:ln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明朝" pitchFamily="17" charset="-128"/>
                <a:ea typeface="ＭＳ 明朝" pitchFamily="17" charset="-128"/>
              </a:endParaRPr>
            </a:p>
          </p:txBody>
        </p:sp>
        <p:sp>
          <p:nvSpPr>
            <p:cNvPr id="146" name="フリーフォーム 145"/>
            <p:cNvSpPr/>
            <p:nvPr/>
          </p:nvSpPr>
          <p:spPr bwMode="auto">
            <a:xfrm>
              <a:off x="10168915" y="3925280"/>
              <a:ext cx="266900" cy="896704"/>
            </a:xfrm>
            <a:custGeom>
              <a:avLst/>
              <a:gdLst>
                <a:gd name="connsiteX0" fmla="*/ 0 w 1175657"/>
                <a:gd name="connsiteY0" fmla="*/ 711236 h 740345"/>
                <a:gd name="connsiteX1" fmla="*/ 246743 w 1175657"/>
                <a:gd name="connsiteY1" fmla="*/ 595122 h 740345"/>
                <a:gd name="connsiteX2" fmla="*/ 595086 w 1175657"/>
                <a:gd name="connsiteY2" fmla="*/ 36 h 740345"/>
                <a:gd name="connsiteX3" fmla="*/ 957943 w 1175657"/>
                <a:gd name="connsiteY3" fmla="*/ 624150 h 740345"/>
                <a:gd name="connsiteX4" fmla="*/ 1175657 w 1175657"/>
                <a:gd name="connsiteY4" fmla="*/ 740265 h 740345"/>
                <a:gd name="connsiteX5" fmla="*/ 1175657 w 1175657"/>
                <a:gd name="connsiteY5" fmla="*/ 740265 h 740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5657" h="740345">
                  <a:moveTo>
                    <a:pt x="0" y="711236"/>
                  </a:moveTo>
                  <a:cubicBezTo>
                    <a:pt x="73781" y="712445"/>
                    <a:pt x="147562" y="713655"/>
                    <a:pt x="246743" y="595122"/>
                  </a:cubicBezTo>
                  <a:cubicBezTo>
                    <a:pt x="345924" y="476589"/>
                    <a:pt x="476553" y="-4802"/>
                    <a:pt x="595086" y="36"/>
                  </a:cubicBezTo>
                  <a:cubicBezTo>
                    <a:pt x="713619" y="4874"/>
                    <a:pt x="861181" y="500778"/>
                    <a:pt x="957943" y="624150"/>
                  </a:cubicBezTo>
                  <a:cubicBezTo>
                    <a:pt x="1054705" y="747522"/>
                    <a:pt x="1175657" y="740265"/>
                    <a:pt x="1175657" y="740265"/>
                  </a:cubicBezTo>
                  <a:lnTo>
                    <a:pt x="1175657" y="740265"/>
                  </a:ln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明朝" pitchFamily="17" charset="-128"/>
                <a:ea typeface="ＭＳ 明朝" pitchFamily="17" charset="-128"/>
              </a:endParaRPr>
            </a:p>
          </p:txBody>
        </p:sp>
        <p:sp>
          <p:nvSpPr>
            <p:cNvPr id="149" name="正方形/長方形 148"/>
            <p:cNvSpPr/>
            <p:nvPr/>
          </p:nvSpPr>
          <p:spPr>
            <a:xfrm>
              <a:off x="9341531" y="4891524"/>
              <a:ext cx="15151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0" lang="en-US" altLang="zh-CN" b="1" dirty="0">
                  <a:latin typeface="等线" panose="02010600030101010101" pitchFamily="2" charset="-122"/>
                  <a:ea typeface="等线" panose="02010600030101010101" pitchFamily="2" charset="-122"/>
                </a:rPr>
                <a:t>Yb:YAG laser</a:t>
              </a:r>
              <a:endParaRPr lang="ja-JP" altLang="en-US" dirty="0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7000115" y="3634649"/>
            <a:ext cx="1558440" cy="1613074"/>
            <a:chOff x="7000115" y="3634649"/>
            <a:chExt cx="1558440" cy="1613074"/>
          </a:xfrm>
        </p:grpSpPr>
        <p:grpSp>
          <p:nvGrpSpPr>
            <p:cNvPr id="123" name="グループ化 122"/>
            <p:cNvGrpSpPr/>
            <p:nvPr/>
          </p:nvGrpSpPr>
          <p:grpSpPr>
            <a:xfrm>
              <a:off x="7161991" y="3634649"/>
              <a:ext cx="1356577" cy="1245662"/>
              <a:chOff x="628054" y="1925225"/>
              <a:chExt cx="1356577" cy="1245662"/>
            </a:xfrm>
          </p:grpSpPr>
          <p:sp>
            <p:nvSpPr>
              <p:cNvPr id="128" name="フリーフォーム 127"/>
              <p:cNvSpPr/>
              <p:nvPr/>
            </p:nvSpPr>
            <p:spPr bwMode="auto">
              <a:xfrm>
                <a:off x="698879" y="2180232"/>
                <a:ext cx="694215" cy="896704"/>
              </a:xfrm>
              <a:custGeom>
                <a:avLst/>
                <a:gdLst>
                  <a:gd name="connsiteX0" fmla="*/ 0 w 1175657"/>
                  <a:gd name="connsiteY0" fmla="*/ 711236 h 740345"/>
                  <a:gd name="connsiteX1" fmla="*/ 246743 w 1175657"/>
                  <a:gd name="connsiteY1" fmla="*/ 595122 h 740345"/>
                  <a:gd name="connsiteX2" fmla="*/ 595086 w 1175657"/>
                  <a:gd name="connsiteY2" fmla="*/ 36 h 740345"/>
                  <a:gd name="connsiteX3" fmla="*/ 957943 w 1175657"/>
                  <a:gd name="connsiteY3" fmla="*/ 624150 h 740345"/>
                  <a:gd name="connsiteX4" fmla="*/ 1175657 w 1175657"/>
                  <a:gd name="connsiteY4" fmla="*/ 740265 h 740345"/>
                  <a:gd name="connsiteX5" fmla="*/ 1175657 w 1175657"/>
                  <a:gd name="connsiteY5" fmla="*/ 740265 h 740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5657" h="740345">
                    <a:moveTo>
                      <a:pt x="0" y="711236"/>
                    </a:moveTo>
                    <a:cubicBezTo>
                      <a:pt x="73781" y="712445"/>
                      <a:pt x="147562" y="713655"/>
                      <a:pt x="246743" y="595122"/>
                    </a:cubicBezTo>
                    <a:cubicBezTo>
                      <a:pt x="345924" y="476589"/>
                      <a:pt x="476553" y="-4802"/>
                      <a:pt x="595086" y="36"/>
                    </a:cubicBezTo>
                    <a:cubicBezTo>
                      <a:pt x="713619" y="4874"/>
                      <a:pt x="861181" y="500778"/>
                      <a:pt x="957943" y="624150"/>
                    </a:cubicBezTo>
                    <a:cubicBezTo>
                      <a:pt x="1054705" y="747522"/>
                      <a:pt x="1175657" y="740265"/>
                      <a:pt x="1175657" y="740265"/>
                    </a:cubicBezTo>
                    <a:lnTo>
                      <a:pt x="1175657" y="740265"/>
                    </a:lnTo>
                  </a:path>
                </a:pathLst>
              </a:cu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ＭＳ 明朝" pitchFamily="17" charset="-128"/>
                  <a:ea typeface="ＭＳ 明朝" pitchFamily="17" charset="-128"/>
                </a:endParaRPr>
              </a:p>
            </p:txBody>
          </p:sp>
          <p:cxnSp>
            <p:nvCxnSpPr>
              <p:cNvPr id="129" name="Straight Arrow Connector 6"/>
              <p:cNvCxnSpPr/>
              <p:nvPr/>
            </p:nvCxnSpPr>
            <p:spPr>
              <a:xfrm flipV="1">
                <a:off x="628054" y="3137574"/>
                <a:ext cx="1345125" cy="1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Arrow Connector 6"/>
              <p:cNvCxnSpPr/>
              <p:nvPr/>
            </p:nvCxnSpPr>
            <p:spPr>
              <a:xfrm flipH="1" flipV="1">
                <a:off x="630466" y="2070331"/>
                <a:ext cx="5646" cy="1079275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1" name="正方形/長方形 130"/>
              <p:cNvSpPr/>
              <p:nvPr/>
            </p:nvSpPr>
            <p:spPr>
              <a:xfrm>
                <a:off x="1715005" y="2801555"/>
                <a:ext cx="26962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kumimoji="0" lang="en-US" altLang="zh-CN" b="1" dirty="0">
                    <a:latin typeface="等线" panose="02010600030101010101" pitchFamily="2" charset="-122"/>
                    <a:ea typeface="等线" panose="02010600030101010101" pitchFamily="2" charset="-122"/>
                  </a:rPr>
                  <a:t>t</a:t>
                </a:r>
                <a:endParaRPr lang="ja-JP" altLang="en-US" dirty="0"/>
              </a:p>
            </p:txBody>
          </p:sp>
          <p:sp>
            <p:nvSpPr>
              <p:cNvPr id="132" name="正方形/長方形 131"/>
              <p:cNvSpPr/>
              <p:nvPr/>
            </p:nvSpPr>
            <p:spPr>
              <a:xfrm>
                <a:off x="636112" y="1925225"/>
                <a:ext cx="25199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kumimoji="0" lang="en-US" altLang="zh-CN" b="1" dirty="0">
                    <a:latin typeface="等线" panose="02010600030101010101" pitchFamily="2" charset="-122"/>
                    <a:ea typeface="等线" panose="02010600030101010101" pitchFamily="2" charset="-122"/>
                  </a:rPr>
                  <a:t>I</a:t>
                </a:r>
                <a:endParaRPr lang="ja-JP" altLang="en-US" dirty="0"/>
              </a:p>
            </p:txBody>
          </p:sp>
        </p:grpSp>
        <p:sp>
          <p:nvSpPr>
            <p:cNvPr id="133" name="フリーフォーム 132"/>
            <p:cNvSpPr/>
            <p:nvPr/>
          </p:nvSpPr>
          <p:spPr bwMode="auto">
            <a:xfrm>
              <a:off x="7566996" y="3884630"/>
              <a:ext cx="652922" cy="896704"/>
            </a:xfrm>
            <a:custGeom>
              <a:avLst/>
              <a:gdLst>
                <a:gd name="connsiteX0" fmla="*/ 0 w 1175657"/>
                <a:gd name="connsiteY0" fmla="*/ 711236 h 740345"/>
                <a:gd name="connsiteX1" fmla="*/ 246743 w 1175657"/>
                <a:gd name="connsiteY1" fmla="*/ 595122 h 740345"/>
                <a:gd name="connsiteX2" fmla="*/ 595086 w 1175657"/>
                <a:gd name="connsiteY2" fmla="*/ 36 h 740345"/>
                <a:gd name="connsiteX3" fmla="*/ 957943 w 1175657"/>
                <a:gd name="connsiteY3" fmla="*/ 624150 h 740345"/>
                <a:gd name="connsiteX4" fmla="*/ 1175657 w 1175657"/>
                <a:gd name="connsiteY4" fmla="*/ 740265 h 740345"/>
                <a:gd name="connsiteX5" fmla="*/ 1175657 w 1175657"/>
                <a:gd name="connsiteY5" fmla="*/ 740265 h 740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5657" h="740345">
                  <a:moveTo>
                    <a:pt x="0" y="711236"/>
                  </a:moveTo>
                  <a:cubicBezTo>
                    <a:pt x="73781" y="712445"/>
                    <a:pt x="147562" y="713655"/>
                    <a:pt x="246743" y="595122"/>
                  </a:cubicBezTo>
                  <a:cubicBezTo>
                    <a:pt x="345924" y="476589"/>
                    <a:pt x="476553" y="-4802"/>
                    <a:pt x="595086" y="36"/>
                  </a:cubicBezTo>
                  <a:cubicBezTo>
                    <a:pt x="713619" y="4874"/>
                    <a:pt x="861181" y="500778"/>
                    <a:pt x="957943" y="624150"/>
                  </a:cubicBezTo>
                  <a:cubicBezTo>
                    <a:pt x="1054705" y="747522"/>
                    <a:pt x="1175657" y="740265"/>
                    <a:pt x="1175657" y="740265"/>
                  </a:cubicBezTo>
                  <a:lnTo>
                    <a:pt x="1175657" y="740265"/>
                  </a:ln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明朝" pitchFamily="17" charset="-128"/>
                <a:ea typeface="ＭＳ 明朝" pitchFamily="17" charset="-128"/>
              </a:endParaRPr>
            </a:p>
          </p:txBody>
        </p:sp>
        <p:sp>
          <p:nvSpPr>
            <p:cNvPr id="148" name="正方形/長方形 147"/>
            <p:cNvSpPr/>
            <p:nvPr/>
          </p:nvSpPr>
          <p:spPr>
            <a:xfrm>
              <a:off x="7000115" y="4878391"/>
              <a:ext cx="155844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0" lang="en-US" altLang="zh-CN" b="1" dirty="0">
                  <a:latin typeface="等线" panose="02010600030101010101" pitchFamily="2" charset="-122"/>
                  <a:ea typeface="等线" panose="02010600030101010101" pitchFamily="2" charset="-122"/>
                </a:rPr>
                <a:t>Nd:YAG laser</a:t>
              </a:r>
              <a:endParaRPr lang="ja-JP" altLang="en-US" dirty="0"/>
            </a:p>
          </p:txBody>
        </p:sp>
        <p:sp>
          <p:nvSpPr>
            <p:cNvPr id="151" name="フリーフォーム 150"/>
            <p:cNvSpPr/>
            <p:nvPr/>
          </p:nvSpPr>
          <p:spPr bwMode="auto">
            <a:xfrm>
              <a:off x="7381374" y="3798322"/>
              <a:ext cx="739942" cy="1014445"/>
            </a:xfrm>
            <a:custGeom>
              <a:avLst/>
              <a:gdLst>
                <a:gd name="connsiteX0" fmla="*/ 0 w 739942"/>
                <a:gd name="connsiteY0" fmla="*/ 954152 h 1014445"/>
                <a:gd name="connsiteX1" fmla="*/ 126331 w 739942"/>
                <a:gd name="connsiteY1" fmla="*/ 924073 h 1014445"/>
                <a:gd name="connsiteX2" fmla="*/ 234615 w 739942"/>
                <a:gd name="connsiteY2" fmla="*/ 93894 h 1014445"/>
                <a:gd name="connsiteX3" fmla="*/ 517358 w 739942"/>
                <a:gd name="connsiteY3" fmla="*/ 93894 h 1014445"/>
                <a:gd name="connsiteX4" fmla="*/ 601579 w 739942"/>
                <a:gd name="connsiteY4" fmla="*/ 761646 h 1014445"/>
                <a:gd name="connsiteX5" fmla="*/ 739942 w 739942"/>
                <a:gd name="connsiteY5" fmla="*/ 966183 h 1014445"/>
                <a:gd name="connsiteX6" fmla="*/ 739942 w 739942"/>
                <a:gd name="connsiteY6" fmla="*/ 966183 h 1014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9942" h="1014445">
                  <a:moveTo>
                    <a:pt x="0" y="954152"/>
                  </a:moveTo>
                  <a:cubicBezTo>
                    <a:pt x="43614" y="1010800"/>
                    <a:pt x="87229" y="1067449"/>
                    <a:pt x="126331" y="924073"/>
                  </a:cubicBezTo>
                  <a:cubicBezTo>
                    <a:pt x="165433" y="780697"/>
                    <a:pt x="169444" y="232257"/>
                    <a:pt x="234615" y="93894"/>
                  </a:cubicBezTo>
                  <a:cubicBezTo>
                    <a:pt x="299786" y="-44469"/>
                    <a:pt x="456197" y="-17398"/>
                    <a:pt x="517358" y="93894"/>
                  </a:cubicBezTo>
                  <a:cubicBezTo>
                    <a:pt x="578519" y="205186"/>
                    <a:pt x="564482" y="616265"/>
                    <a:pt x="601579" y="761646"/>
                  </a:cubicBezTo>
                  <a:cubicBezTo>
                    <a:pt x="638676" y="907027"/>
                    <a:pt x="739942" y="966183"/>
                    <a:pt x="739942" y="966183"/>
                  </a:cubicBezTo>
                  <a:lnTo>
                    <a:pt x="739942" y="966183"/>
                  </a:lnTo>
                </a:path>
              </a:pathLst>
            </a:custGeom>
            <a:noFill/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6" name="図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44973" y="3715323"/>
            <a:ext cx="5523455" cy="1487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53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3" grpId="0" animBg="1"/>
      <p:bldP spid="20" grpId="0" animBg="1"/>
      <p:bldP spid="21" grpId="0" animBg="1"/>
      <p:bldP spid="22" grpId="0"/>
      <p:bldP spid="29" grpId="0" animBg="1"/>
      <p:bldP spid="31" grpId="0" animBg="1"/>
      <p:bldP spid="32" grpId="0"/>
      <p:bldP spid="49" grpId="0"/>
      <p:bldP spid="50" grpId="0"/>
      <p:bldP spid="80" grpId="0"/>
      <p:bldP spid="84" grpId="0"/>
      <p:bldP spid="110" grpId="0"/>
      <p:bldP spid="120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3">
            <a:extLst>
              <a:ext uri="{FF2B5EF4-FFF2-40B4-BE49-F238E27FC236}">
                <a16:creationId xmlns:a16="http://schemas.microsoft.com/office/drawing/2014/main" id="{3BC9DCB5-98ED-44D4-8A6B-64069D732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651" y="287906"/>
            <a:ext cx="11561274" cy="593487"/>
          </a:xfrm>
        </p:spPr>
        <p:txBody>
          <a:bodyPr/>
          <a:lstStyle/>
          <a:p>
            <a:r>
              <a:rPr lang="en-US" altLang="zh-CN" sz="4000" dirty="0"/>
              <a:t>Updates in 2020</a:t>
            </a:r>
            <a:endParaRPr lang="en-US" sz="4000" dirty="0"/>
          </a:p>
        </p:txBody>
      </p:sp>
      <p:sp>
        <p:nvSpPr>
          <p:cNvPr id="5" name="TextBox 7">
            <a:extLst>
              <a:ext uri="{FF2B5EF4-FFF2-40B4-BE49-F238E27FC236}">
                <a16:creationId xmlns:a16="http://schemas.microsoft.com/office/drawing/2014/main" id="{EC78BF07-8DD8-46F0-99DA-7F7E267552C5}"/>
              </a:ext>
            </a:extLst>
          </p:cNvPr>
          <p:cNvSpPr txBox="1"/>
          <p:nvPr/>
        </p:nvSpPr>
        <p:spPr>
          <a:xfrm>
            <a:off x="578614" y="1083111"/>
            <a:ext cx="10669891" cy="5733197"/>
          </a:xfrm>
          <a:prstGeom prst="rect">
            <a:avLst/>
          </a:prstGeom>
          <a:noFill/>
        </p:spPr>
        <p:txBody>
          <a:bodyPr wrap="square" lIns="91379" tIns="45690" rIns="91379" bIns="45690" rtlCol="0">
            <a:noAutofit/>
          </a:bodyPr>
          <a:lstStyle/>
          <a:p>
            <a:pPr marL="171352" marR="0" lvl="0" indent="-171352" algn="l" defTabSz="932213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zh-CN" sz="2800" b="1" dirty="0">
                <a:gradFill>
                  <a:gsLst>
                    <a:gs pos="2917">
                      <a:srgbClr val="FFFFFF"/>
                    </a:gs>
                    <a:gs pos="30000">
                      <a:srgbClr val="FFFFFF"/>
                    </a:gs>
                  </a:gsLst>
                  <a:lin ang="5400000" scaled="0"/>
                </a:gradFill>
                <a:latin typeface="等线 Light" panose="02010600030101010101" pitchFamily="2" charset="-122"/>
                <a:ea typeface="等线 Light" panose="02010600030101010101" pitchFamily="2" charset="-122"/>
              </a:rPr>
              <a:t>Temporal reshape: Pulse stacking for low energy spread </a:t>
            </a:r>
          </a:p>
          <a:p>
            <a:pPr marL="171352" marR="0" lvl="0" indent="-171352" algn="l" defTabSz="932213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1" lang="en-US" sz="2800" b="1" i="0" u="none" strike="noStrike" kern="1200" cap="none" spc="0" normalizeH="0" baseline="0" noProof="0" dirty="0">
              <a:ln>
                <a:noFill/>
              </a:ln>
              <a:gradFill>
                <a:gsLst>
                  <a:gs pos="2917">
                    <a:srgbClr val="FFFFFF"/>
                  </a:gs>
                  <a:gs pos="3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等线 Light" panose="02010600030101010101" pitchFamily="2" charset="-122"/>
              <a:ea typeface="等线 Light" panose="02010600030101010101" pitchFamily="2" charset="-122"/>
              <a:cs typeface="+mn-cs"/>
            </a:endParaRPr>
          </a:p>
          <a:p>
            <a:pPr marL="171352" marR="0" lvl="0" indent="-171352" algn="l" defTabSz="932213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800" b="1" dirty="0">
              <a:gradFill>
                <a:gsLst>
                  <a:gs pos="2917">
                    <a:srgbClr val="FFFFFF"/>
                  </a:gs>
                  <a:gs pos="30000">
                    <a:srgbClr val="FFFFFF"/>
                  </a:gs>
                </a:gsLst>
                <a:lin ang="5400000" scaled="0"/>
              </a:gradFill>
              <a:latin typeface="等线 Light" panose="02010600030101010101" pitchFamily="2" charset="-122"/>
              <a:ea typeface="等线 Light" panose="02010600030101010101" pitchFamily="2" charset="-122"/>
            </a:endParaRPr>
          </a:p>
          <a:p>
            <a:pPr marL="171352" marR="0" lvl="0" indent="-171352" algn="l" defTabSz="932213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800" b="1" dirty="0">
              <a:gradFill>
                <a:gsLst>
                  <a:gs pos="2917">
                    <a:srgbClr val="FFFFFF"/>
                  </a:gs>
                  <a:gs pos="30000">
                    <a:srgbClr val="FFFFFF"/>
                  </a:gs>
                </a:gsLst>
                <a:lin ang="5400000" scaled="0"/>
              </a:gradFill>
              <a:latin typeface="等线 Light" panose="02010600030101010101" pitchFamily="2" charset="-122"/>
              <a:ea typeface="等线 Light" panose="02010600030101010101" pitchFamily="2" charset="-122"/>
            </a:endParaRPr>
          </a:p>
          <a:p>
            <a:pPr marL="171352" marR="0" lvl="0" indent="-171352" algn="l" defTabSz="932213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800" b="1" dirty="0">
              <a:gradFill>
                <a:gsLst>
                  <a:gs pos="2917">
                    <a:srgbClr val="FFFFFF"/>
                  </a:gs>
                  <a:gs pos="30000">
                    <a:srgbClr val="FFFFFF"/>
                  </a:gs>
                </a:gsLst>
                <a:lin ang="5400000" scaled="0"/>
              </a:gradFill>
              <a:latin typeface="等线 Light" panose="02010600030101010101" pitchFamily="2" charset="-122"/>
              <a:ea typeface="等线 Light" panose="02010600030101010101" pitchFamily="2" charset="-122"/>
            </a:endParaRPr>
          </a:p>
          <a:p>
            <a:pPr marL="171352" marR="0" lvl="0" indent="-171352" algn="l" defTabSz="932213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800" b="1" dirty="0">
              <a:gradFill>
                <a:gsLst>
                  <a:gs pos="2917">
                    <a:srgbClr val="FFFFFF"/>
                  </a:gs>
                  <a:gs pos="30000">
                    <a:srgbClr val="FFFFFF"/>
                  </a:gs>
                </a:gsLst>
                <a:lin ang="5400000" scaled="0"/>
              </a:gradFill>
              <a:latin typeface="等线 Light" panose="02010600030101010101" pitchFamily="2" charset="-122"/>
              <a:ea typeface="等线 Light" panose="02010600030101010101" pitchFamily="2" charset="-122"/>
            </a:endParaRPr>
          </a:p>
          <a:p>
            <a:pPr marL="171352" marR="0" lvl="0" indent="-171352" algn="l" defTabSz="932213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800" b="1" dirty="0">
              <a:gradFill>
                <a:gsLst>
                  <a:gs pos="2917">
                    <a:srgbClr val="FFFFFF"/>
                  </a:gs>
                  <a:gs pos="30000">
                    <a:srgbClr val="FFFFFF"/>
                  </a:gs>
                </a:gsLst>
                <a:lin ang="5400000" scaled="0"/>
              </a:gradFill>
              <a:latin typeface="等线 Light" panose="02010600030101010101" pitchFamily="2" charset="-122"/>
              <a:ea typeface="等线 Light" panose="02010600030101010101" pitchFamily="2" charset="-122"/>
            </a:endParaRPr>
          </a:p>
          <a:p>
            <a:pPr marL="171352" marR="0" lvl="0" indent="-171352" algn="l" defTabSz="932213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1" lang="en-US" sz="2800" b="1" i="0" u="none" strike="noStrike" kern="1200" cap="none" spc="0" normalizeH="0" baseline="0" noProof="0" dirty="0">
              <a:ln>
                <a:noFill/>
              </a:ln>
              <a:gradFill>
                <a:gsLst>
                  <a:gs pos="2917">
                    <a:srgbClr val="FFFFFF"/>
                  </a:gs>
                  <a:gs pos="3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等线 Light" panose="02010600030101010101" pitchFamily="2" charset="-122"/>
              <a:ea typeface="等线 Light" panose="02010600030101010101" pitchFamily="2" charset="-122"/>
              <a:cs typeface="+mn-cs"/>
            </a:endParaRPr>
          </a:p>
          <a:p>
            <a:pPr marL="171352" marR="0" lvl="0" indent="-171352" algn="l" defTabSz="932213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800" b="1" dirty="0">
              <a:gradFill>
                <a:gsLst>
                  <a:gs pos="2917">
                    <a:srgbClr val="FFFFFF"/>
                  </a:gs>
                  <a:gs pos="30000">
                    <a:srgbClr val="FFFFFF"/>
                  </a:gs>
                </a:gsLst>
                <a:lin ang="5400000" scaled="0"/>
              </a:gradFill>
              <a:latin typeface="等线 Light" panose="02010600030101010101" pitchFamily="2" charset="-122"/>
              <a:ea typeface="等线 Light" panose="02010600030101010101" pitchFamily="2" charset="-122"/>
            </a:endParaRPr>
          </a:p>
          <a:p>
            <a:pPr marL="171352" marR="0" lvl="0" indent="-171352" algn="l" defTabSz="932213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1" lang="en-US" sz="2800" b="1" i="0" u="none" strike="noStrike" kern="1200" cap="none" spc="0" normalizeH="0" baseline="0" noProof="0" dirty="0">
              <a:ln>
                <a:noFill/>
              </a:ln>
              <a:gradFill>
                <a:gsLst>
                  <a:gs pos="2917">
                    <a:srgbClr val="FFFFFF"/>
                  </a:gs>
                  <a:gs pos="3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等线 Light" panose="02010600030101010101" pitchFamily="2" charset="-122"/>
              <a:ea typeface="等线 Light" panose="02010600030101010101" pitchFamily="2" charset="-122"/>
              <a:cs typeface="+mn-cs"/>
            </a:endParaRPr>
          </a:p>
        </p:txBody>
      </p:sp>
      <p:cxnSp>
        <p:nvCxnSpPr>
          <p:cNvPr id="11" name="直線矢印コネクタ 8">
            <a:extLst>
              <a:ext uri="{FF2B5EF4-FFF2-40B4-BE49-F238E27FC236}">
                <a16:creationId xmlns:a16="http://schemas.microsoft.com/office/drawing/2014/main" id="{A821E658-C353-4EC7-AAFF-02EA23782F2C}"/>
              </a:ext>
            </a:extLst>
          </p:cNvPr>
          <p:cNvCxnSpPr/>
          <p:nvPr/>
        </p:nvCxnSpPr>
        <p:spPr>
          <a:xfrm flipV="1">
            <a:off x="8832498" y="2047423"/>
            <a:ext cx="332318" cy="4364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13" name="テキスト ボックス 3">
            <a:extLst>
              <a:ext uri="{FF2B5EF4-FFF2-40B4-BE49-F238E27FC236}">
                <a16:creationId xmlns:a16="http://schemas.microsoft.com/office/drawing/2014/main" id="{033D6614-23A6-4903-AF6D-A676B47F8C5F}"/>
              </a:ext>
            </a:extLst>
          </p:cNvPr>
          <p:cNvSpPr txBox="1"/>
          <p:nvPr/>
        </p:nvSpPr>
        <p:spPr>
          <a:xfrm>
            <a:off x="3247835" y="1736730"/>
            <a:ext cx="5499123" cy="646331"/>
          </a:xfrm>
          <a:prstGeom prst="rect">
            <a:avLst/>
          </a:prstGeom>
          <a:solidFill>
            <a:schemeClr val="accent6"/>
          </a:solidFill>
          <a:ln w="9525" cap="flat" cmpd="sng" algn="ctr">
            <a:noFill/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Pulse stacking setup made by a crystal array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Times New Roman" panose="02020603050405020304" pitchFamily="18" charset="0"/>
              </a:rPr>
              <a:t>(birefringent effect of crystal)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 Light" panose="02010600030101010101" pitchFamily="2" charset="-122"/>
              <a:ea typeface="等线 Light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5" name="図 13">
            <a:extLst>
              <a:ext uri="{FF2B5EF4-FFF2-40B4-BE49-F238E27FC236}">
                <a16:creationId xmlns:a16="http://schemas.microsoft.com/office/drawing/2014/main" id="{1B5EDD2B-063F-46DE-B238-B707DDB763B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9052" y="4480578"/>
            <a:ext cx="3298487" cy="1693224"/>
          </a:xfrm>
          <a:prstGeom prst="rect">
            <a:avLst/>
          </a:prstGeom>
        </p:spPr>
      </p:pic>
      <p:pic>
        <p:nvPicPr>
          <p:cNvPr id="16" name="図 14">
            <a:extLst>
              <a:ext uri="{FF2B5EF4-FFF2-40B4-BE49-F238E27FC236}">
                <a16:creationId xmlns:a16="http://schemas.microsoft.com/office/drawing/2014/main" id="{D2BCEB31-2FD8-48AB-9603-C2F4620EF3C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36" y="4310313"/>
            <a:ext cx="3453259" cy="2078146"/>
          </a:xfrm>
          <a:prstGeom prst="rect">
            <a:avLst/>
          </a:prstGeom>
        </p:spPr>
      </p:pic>
      <p:pic>
        <p:nvPicPr>
          <p:cNvPr id="17" name="図 15">
            <a:extLst>
              <a:ext uri="{FF2B5EF4-FFF2-40B4-BE49-F238E27FC236}">
                <a16:creationId xmlns:a16="http://schemas.microsoft.com/office/drawing/2014/main" id="{96B1330A-0AEE-466C-ACEB-849287BD225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3496" y="4342005"/>
            <a:ext cx="3281149" cy="1970370"/>
          </a:xfrm>
          <a:prstGeom prst="rect">
            <a:avLst/>
          </a:prstGeom>
        </p:spPr>
      </p:pic>
      <p:sp>
        <p:nvSpPr>
          <p:cNvPr id="18" name="正方形/長方形 19">
            <a:extLst>
              <a:ext uri="{FF2B5EF4-FFF2-40B4-BE49-F238E27FC236}">
                <a16:creationId xmlns:a16="http://schemas.microsoft.com/office/drawing/2014/main" id="{DD48D2D8-E5CA-4806-8DEE-62B184CBED73}"/>
              </a:ext>
            </a:extLst>
          </p:cNvPr>
          <p:cNvSpPr/>
          <p:nvPr/>
        </p:nvSpPr>
        <p:spPr>
          <a:xfrm>
            <a:off x="3724095" y="4086189"/>
            <a:ext cx="455539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kumimoji="0" lang="en-US" altLang="ja-JP" sz="1600" b="1" dirty="0">
                <a:latin typeface="等线 Light" panose="02010600030101010101" pitchFamily="2" charset="-122"/>
                <a:ea typeface="等线 Light" panose="02010600030101010101" pitchFamily="2" charset="-122"/>
              </a:rPr>
              <a:t>Two stages stacking system made by YVO</a:t>
            </a:r>
            <a:r>
              <a:rPr kumimoji="0" lang="en-US" altLang="ja-JP" sz="1100" b="1" dirty="0">
                <a:latin typeface="等线 Light" panose="02010600030101010101" pitchFamily="2" charset="-122"/>
                <a:ea typeface="等线 Light" panose="02010600030101010101" pitchFamily="2" charset="-122"/>
              </a:rPr>
              <a:t>4</a:t>
            </a:r>
            <a:r>
              <a:rPr kumimoji="0" lang="en-US" altLang="ja-JP" sz="1600" b="1" dirty="0">
                <a:latin typeface="等线 Light" panose="02010600030101010101" pitchFamily="2" charset="-122"/>
                <a:ea typeface="等线 Light" panose="02010600030101010101" pitchFamily="2" charset="-122"/>
              </a:rPr>
              <a:t> crystals</a:t>
            </a:r>
          </a:p>
        </p:txBody>
      </p:sp>
      <p:pic>
        <p:nvPicPr>
          <p:cNvPr id="19" name="Picture 5">
            <a:extLst>
              <a:ext uri="{FF2B5EF4-FFF2-40B4-BE49-F238E27FC236}">
                <a16:creationId xmlns:a16="http://schemas.microsoft.com/office/drawing/2014/main" id="{819EEC2D-4E0B-4722-B341-4A58488B74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0975" y="2403203"/>
            <a:ext cx="3421634" cy="148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" name="直線矢印コネクタ 8">
            <a:extLst>
              <a:ext uri="{FF2B5EF4-FFF2-40B4-BE49-F238E27FC236}">
                <a16:creationId xmlns:a16="http://schemas.microsoft.com/office/drawing/2014/main" id="{3607DB70-33A1-497B-B5F1-65A1FB775B69}"/>
              </a:ext>
            </a:extLst>
          </p:cNvPr>
          <p:cNvCxnSpPr/>
          <p:nvPr/>
        </p:nvCxnSpPr>
        <p:spPr>
          <a:xfrm flipV="1">
            <a:off x="2871760" y="2059675"/>
            <a:ext cx="332318" cy="4364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21" name="Rectangle 23">
            <a:extLst>
              <a:ext uri="{FF2B5EF4-FFF2-40B4-BE49-F238E27FC236}">
                <a16:creationId xmlns:a16="http://schemas.microsoft.com/office/drawing/2014/main" id="{0EBA0DD8-3CA7-4C53-8159-B280321BBA65}"/>
              </a:ext>
            </a:extLst>
          </p:cNvPr>
          <p:cNvSpPr/>
          <p:nvPr/>
        </p:nvSpPr>
        <p:spPr bwMode="auto">
          <a:xfrm>
            <a:off x="306812" y="1736730"/>
            <a:ext cx="2515997" cy="1581215"/>
          </a:xfrm>
          <a:prstGeom prst="rect">
            <a:avLst/>
          </a:prstGeom>
          <a:solidFill>
            <a:srgbClr val="0072C6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82812" tIns="146249" rIns="182812" bIns="146249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32121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z="2200" b="1" kern="0" dirty="0">
                <a:solidFill>
                  <a:srgbClr val="FFFFFF"/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Segoe UI" pitchFamily="34" charset="0"/>
              </a:rPr>
              <a:t>Input laser pulse with temporal Gaussian shape (FWHM~10 ps)</a:t>
            </a:r>
          </a:p>
        </p:txBody>
      </p:sp>
      <p:sp>
        <p:nvSpPr>
          <p:cNvPr id="22" name="Rectangle 23">
            <a:extLst>
              <a:ext uri="{FF2B5EF4-FFF2-40B4-BE49-F238E27FC236}">
                <a16:creationId xmlns:a16="http://schemas.microsoft.com/office/drawing/2014/main" id="{3E072707-EE8A-4E10-A09C-3F7BC03E6C3C}"/>
              </a:ext>
            </a:extLst>
          </p:cNvPr>
          <p:cNvSpPr/>
          <p:nvPr/>
        </p:nvSpPr>
        <p:spPr bwMode="auto">
          <a:xfrm>
            <a:off x="9242678" y="1736842"/>
            <a:ext cx="2663211" cy="1581103"/>
          </a:xfrm>
          <a:prstGeom prst="rect">
            <a:avLst/>
          </a:prstGeom>
          <a:solidFill>
            <a:srgbClr val="0072C6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182812" tIns="146249" rIns="182812" bIns="146249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32121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z="2200" b="1" kern="0" dirty="0">
                <a:solidFill>
                  <a:srgbClr val="FFFFFF"/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Segoe UI" pitchFamily="34" charset="0"/>
              </a:rPr>
              <a:t>Output laser pulse with temporal rectangular shape (FWHM~40 ps)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70440A63-C35C-4516-BA82-6F5AB6B58F46}"/>
              </a:ext>
            </a:extLst>
          </p:cNvPr>
          <p:cNvSpPr/>
          <p:nvPr/>
        </p:nvSpPr>
        <p:spPr>
          <a:xfrm>
            <a:off x="455004" y="4418089"/>
            <a:ext cx="30006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b="1" dirty="0">
                <a:solidFill>
                  <a:prstClr val="white"/>
                </a:solidFill>
                <a:latin typeface="等线 Light" panose="02010600030101010101" pitchFamily="2" charset="-122"/>
                <a:ea typeface="等线 Light" panose="02010600030101010101" pitchFamily="2" charset="-122"/>
              </a:rPr>
              <a:t>Input </a:t>
            </a:r>
            <a:r>
              <a:rPr lang="en-US" altLang="ja-JP" sz="1600" b="1" dirty="0" err="1">
                <a:solidFill>
                  <a:prstClr val="white"/>
                </a:solidFill>
                <a:latin typeface="等线 Light" panose="02010600030101010101" pitchFamily="2" charset="-122"/>
                <a:ea typeface="等线 Light" panose="02010600030101010101" pitchFamily="2" charset="-122"/>
              </a:rPr>
              <a:t>Nd:YLF</a:t>
            </a:r>
            <a:r>
              <a:rPr lang="en-US" altLang="ja-JP" sz="1600" b="1" dirty="0">
                <a:solidFill>
                  <a:prstClr val="white"/>
                </a:solidFill>
                <a:latin typeface="等线 Light" panose="02010600030101010101" pitchFamily="2" charset="-122"/>
                <a:ea typeface="等线 Light" panose="02010600030101010101" pitchFamily="2" charset="-122"/>
              </a:rPr>
              <a:t> mode lock laser pulse with 9.4 ps FWHM width</a:t>
            </a:r>
          </a:p>
        </p:txBody>
      </p:sp>
      <p:sp>
        <p:nvSpPr>
          <p:cNvPr id="23" name="正方形/長方形 18">
            <a:extLst>
              <a:ext uri="{FF2B5EF4-FFF2-40B4-BE49-F238E27FC236}">
                <a16:creationId xmlns:a16="http://schemas.microsoft.com/office/drawing/2014/main" id="{DB7629C3-8FA1-443A-8413-0C398227A33B}"/>
              </a:ext>
            </a:extLst>
          </p:cNvPr>
          <p:cNvSpPr/>
          <p:nvPr/>
        </p:nvSpPr>
        <p:spPr>
          <a:xfrm>
            <a:off x="8645545" y="4833587"/>
            <a:ext cx="30591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b="1" dirty="0">
                <a:solidFill>
                  <a:prstClr val="white"/>
                </a:solidFill>
                <a:latin typeface="等线 Light" panose="02010600030101010101" pitchFamily="2" charset="-122"/>
                <a:ea typeface="等线 Light" panose="02010600030101010101" pitchFamily="2" charset="-122"/>
              </a:rPr>
              <a:t>Achieved laser pulse by stacking</a:t>
            </a:r>
          </a:p>
        </p:txBody>
      </p:sp>
      <p:sp>
        <p:nvSpPr>
          <p:cNvPr id="24" name="正方形/長方形 19">
            <a:extLst>
              <a:ext uri="{FF2B5EF4-FFF2-40B4-BE49-F238E27FC236}">
                <a16:creationId xmlns:a16="http://schemas.microsoft.com/office/drawing/2014/main" id="{6BFB2ECA-DDDB-4973-A99D-BB470D8F9B8B}"/>
              </a:ext>
            </a:extLst>
          </p:cNvPr>
          <p:cNvSpPr/>
          <p:nvPr/>
        </p:nvSpPr>
        <p:spPr>
          <a:xfrm>
            <a:off x="545112" y="6482897"/>
            <a:ext cx="455539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kumimoji="0" lang="en-US" altLang="ja-JP" sz="1600" b="1" dirty="0">
                <a:latin typeface="等线 Light" panose="02010600030101010101" pitchFamily="2" charset="-122"/>
                <a:ea typeface="等线 Light" panose="02010600030101010101" pitchFamily="2" charset="-122"/>
              </a:rPr>
              <a:t>* Supported by Dr. Yosuke Honda</a:t>
            </a:r>
          </a:p>
        </p:txBody>
      </p:sp>
      <p:sp>
        <p:nvSpPr>
          <p:cNvPr id="25" name="Rectangle 118">
            <a:extLst>
              <a:ext uri="{FF2B5EF4-FFF2-40B4-BE49-F238E27FC236}">
                <a16:creationId xmlns:a16="http://schemas.microsoft.com/office/drawing/2014/main" id="{CCE25186-C637-4A82-A043-FC29F0689551}"/>
              </a:ext>
            </a:extLst>
          </p:cNvPr>
          <p:cNvSpPr/>
          <p:nvPr/>
        </p:nvSpPr>
        <p:spPr>
          <a:xfrm>
            <a:off x="11359530" y="6442502"/>
            <a:ext cx="787395" cy="415498"/>
          </a:xfrm>
          <a:prstGeom prst="rect">
            <a:avLst/>
          </a:prstGeom>
        </p:spPr>
        <p:txBody>
          <a:bodyPr wrap="none" tIns="91440">
            <a:spAutoFit/>
          </a:bodyPr>
          <a:lstStyle/>
          <a:p>
            <a:pPr marL="0" marR="0" lvl="0" indent="0" algn="ctr" defTabSz="93045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17-20</a:t>
            </a:r>
          </a:p>
        </p:txBody>
      </p:sp>
    </p:spTree>
    <p:extLst>
      <p:ext uri="{BB962C8B-B14F-4D97-AF65-F5344CB8AC3E}">
        <p14:creationId xmlns:p14="http://schemas.microsoft.com/office/powerpoint/2010/main" val="3371571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52596" y="71414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RF-Gun for 5 </a:t>
            </a:r>
            <a:r>
              <a:rPr lang="en-US" altLang="ja-JP" dirty="0" err="1"/>
              <a:t>nC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523968" y="857233"/>
            <a:ext cx="8229600" cy="4525963"/>
          </a:xfrm>
        </p:spPr>
        <p:txBody>
          <a:bodyPr/>
          <a:lstStyle/>
          <a:p>
            <a:r>
              <a:rPr lang="en-US" altLang="ja-JP" dirty="0"/>
              <a:t>Space charge is dominant.</a:t>
            </a:r>
          </a:p>
          <a:p>
            <a:pPr lvl="1"/>
            <a:r>
              <a:rPr lang="en-US" altLang="ja-JP" dirty="0"/>
              <a:t>Longer pulse length : 20 - 30 </a:t>
            </a:r>
            <a:r>
              <a:rPr lang="en-US" altLang="ja-JP" dirty="0" err="1"/>
              <a:t>ps</a:t>
            </a:r>
            <a:endParaRPr lang="en-US" altLang="ja-JP" dirty="0"/>
          </a:p>
          <a:p>
            <a:r>
              <a:rPr lang="en-US" altLang="ja-JP" dirty="0"/>
              <a:t>S</a:t>
            </a:r>
            <a:r>
              <a:rPr kumimoji="1" lang="en-US" altLang="ja-JP" dirty="0"/>
              <a:t>table operation is required.</a:t>
            </a:r>
          </a:p>
          <a:p>
            <a:pPr lvl="1"/>
            <a:r>
              <a:rPr lang="en-US" altLang="ja-JP" dirty="0"/>
              <a:t>Lower electric field : &lt; 100MV/m</a:t>
            </a:r>
            <a:endParaRPr kumimoji="1" lang="en-US" altLang="ja-JP" dirty="0"/>
          </a:p>
          <a:p>
            <a:r>
              <a:rPr kumimoji="1" lang="en-US" altLang="ja-JP" dirty="0"/>
              <a:t>Focusing field must be</a:t>
            </a:r>
            <a:r>
              <a:rPr lang="en-US" altLang="ja-JP" dirty="0"/>
              <a:t> required.</a:t>
            </a:r>
          </a:p>
          <a:p>
            <a:pPr lvl="1"/>
            <a:r>
              <a:rPr kumimoji="1" lang="en-US" altLang="ja-JP" dirty="0"/>
              <a:t>Solenoid focus causes the </a:t>
            </a:r>
            <a:r>
              <a:rPr kumimoji="1" lang="en-US" altLang="ja-JP" dirty="0" err="1"/>
              <a:t>emittance</a:t>
            </a:r>
            <a:r>
              <a:rPr kumimoji="1" lang="en-US" altLang="ja-JP" dirty="0"/>
              <a:t> growth.</a:t>
            </a:r>
          </a:p>
          <a:p>
            <a:pPr lvl="1"/>
            <a:r>
              <a:rPr lang="en-US" altLang="ja-JP" b="1" dirty="0">
                <a:solidFill>
                  <a:srgbClr val="FF0000"/>
                </a:solidFill>
              </a:rPr>
              <a:t>Electric field focus preserve the </a:t>
            </a:r>
            <a:r>
              <a:rPr lang="en-US" altLang="ja-JP" b="1" dirty="0" err="1">
                <a:solidFill>
                  <a:srgbClr val="FF0000"/>
                </a:solidFill>
              </a:rPr>
              <a:t>emittance</a:t>
            </a:r>
            <a:r>
              <a:rPr lang="en-US" altLang="ja-JP" dirty="0"/>
              <a:t>.</a:t>
            </a:r>
            <a:endParaRPr kumimoji="1" lang="ja-JP" alt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4274" y="500042"/>
            <a:ext cx="3433759" cy="3209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直線コネクタ 6"/>
          <p:cNvCxnSpPr/>
          <p:nvPr/>
        </p:nvCxnSpPr>
        <p:spPr>
          <a:xfrm flipV="1">
            <a:off x="8800056" y="1560236"/>
            <a:ext cx="795" cy="173076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9382149" y="2213760"/>
            <a:ext cx="635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altLang="ja-JP" dirty="0">
                <a:solidFill>
                  <a:srgbClr val="FFFF00"/>
                </a:solidFill>
                <a:latin typeface="Calibri"/>
                <a:ea typeface="ＭＳ Ｐゴシック" panose="020B0600070205080204" pitchFamily="34" charset="-128"/>
              </a:rPr>
              <a:t>Total</a:t>
            </a:r>
            <a:endParaRPr lang="ja-JP" altLang="en-US" dirty="0">
              <a:solidFill>
                <a:srgbClr val="FFFF00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953520" y="2642388"/>
            <a:ext cx="1418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0" lang="en-US" altLang="ja-JP" dirty="0">
                <a:solidFill>
                  <a:srgbClr val="FF00FF"/>
                </a:solidFill>
                <a:latin typeface="Calibri"/>
                <a:ea typeface="ＭＳ Ｐゴシック" panose="020B0600070205080204" pitchFamily="34" charset="-128"/>
              </a:rPr>
              <a:t>Space charge</a:t>
            </a:r>
            <a:endParaRPr lang="ja-JP" altLang="en-US" dirty="0">
              <a:solidFill>
                <a:srgbClr val="FF00FF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9096396" y="285670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altLang="ja-JP" dirty="0">
                <a:solidFill>
                  <a:srgbClr val="002060"/>
                </a:solidFill>
                <a:latin typeface="Calibri"/>
                <a:ea typeface="ＭＳ Ｐゴシック" panose="020B0600070205080204" pitchFamily="34" charset="-128"/>
              </a:rPr>
              <a:t>RF</a:t>
            </a:r>
            <a:endParaRPr lang="ja-JP" altLang="en-US" dirty="0">
              <a:solidFill>
                <a:srgbClr val="002060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13" name="下矢印 12"/>
          <p:cNvSpPr/>
          <p:nvPr/>
        </p:nvSpPr>
        <p:spPr>
          <a:xfrm>
            <a:off x="5167306" y="4786322"/>
            <a:ext cx="714380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ja-JP" altLang="en-US">
              <a:solidFill>
                <a:prstClr val="white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809720" y="5357827"/>
            <a:ext cx="857632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0" lang="en-US" altLang="ja-JP" sz="280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</a:rPr>
              <a:t>Epaxial coupled cavity     :   BNL </a:t>
            </a:r>
          </a:p>
          <a:p>
            <a:pPr defTabSz="457200"/>
            <a:r>
              <a:rPr kumimoji="0" lang="en-US" altLang="ja-JP" sz="2800" b="1" u="sng" dirty="0">
                <a:solidFill>
                  <a:srgbClr val="FF0000"/>
                </a:solidFill>
                <a:latin typeface="Calibri"/>
                <a:ea typeface="ＭＳ Ｐゴシック" panose="020B0600070205080204" pitchFamily="34" charset="-128"/>
              </a:rPr>
              <a:t>Annular coupled cavity  :   Disk and washer / Side couple</a:t>
            </a:r>
            <a:endParaRPr lang="ja-JP" altLang="en-US" sz="2800" b="1" u="sng" dirty="0">
              <a:solidFill>
                <a:srgbClr val="FF0000"/>
              </a:solidFill>
              <a:latin typeface="Calibri"/>
              <a:ea typeface="ＭＳ Ｐゴシック" panose="020B0600070205080204" pitchFamily="34" charset="-128"/>
            </a:endParaRPr>
          </a:p>
        </p:txBody>
      </p:sp>
      <p:cxnSp>
        <p:nvCxnSpPr>
          <p:cNvPr id="16" name="直線コネクタ 15"/>
          <p:cNvCxnSpPr/>
          <p:nvPr/>
        </p:nvCxnSpPr>
        <p:spPr>
          <a:xfrm>
            <a:off x="2595538" y="5286388"/>
            <a:ext cx="1857388" cy="6429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 flipV="1">
            <a:off x="2666976" y="5286388"/>
            <a:ext cx="1785950" cy="5715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697675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81200" y="116632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en-US" altLang="ja-JP" sz="2800" dirty="0"/>
              <a:t>Energy spread reduction using temporal manipulation</a:t>
            </a:r>
            <a:endParaRPr lang="ja-JP" altLang="en-US" sz="28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38348" y="1357462"/>
            <a:ext cx="7239000" cy="509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531118" y="2419341"/>
            <a:ext cx="149592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800" dirty="0">
                <a:solidFill>
                  <a:prstClr val="black"/>
                </a:solidFill>
              </a:rPr>
              <a:t>Gaussian</a:t>
            </a:r>
            <a:endParaRPr lang="ja-JP" altLang="en-US" sz="2800" dirty="0">
              <a:solidFill>
                <a:prstClr val="black"/>
              </a:solidFill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878134" y="4632425"/>
            <a:ext cx="119782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800" dirty="0">
                <a:solidFill>
                  <a:prstClr val="black"/>
                </a:solidFill>
              </a:rPr>
              <a:t>Square</a:t>
            </a:r>
            <a:endParaRPr lang="ja-JP" altLang="en-US" sz="2800" dirty="0">
              <a:solidFill>
                <a:prstClr val="black"/>
              </a:solidFill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8040662" y="1952774"/>
            <a:ext cx="5222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>
                <a:solidFill>
                  <a:prstClr val="black"/>
                </a:solidFill>
              </a:rPr>
              <a:t>5nC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8410548" y="1967061"/>
            <a:ext cx="6238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>
                <a:solidFill>
                  <a:prstClr val="black"/>
                </a:solidFill>
              </a:rPr>
              <a:t>10nC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9172548" y="1433661"/>
            <a:ext cx="6238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>
                <a:solidFill>
                  <a:prstClr val="black"/>
                </a:solidFill>
              </a:rPr>
              <a:t>15nC</a:t>
            </a: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9172548" y="1782911"/>
            <a:ext cx="6238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>
                <a:solidFill>
                  <a:prstClr val="black"/>
                </a:solidFill>
              </a:rPr>
              <a:t>20nC</a:t>
            </a: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9324948" y="5319861"/>
            <a:ext cx="6238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>
                <a:solidFill>
                  <a:prstClr val="black"/>
                </a:solidFill>
              </a:rPr>
              <a:t>20nC</a:t>
            </a:r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9324948" y="5091261"/>
            <a:ext cx="6238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>
                <a:solidFill>
                  <a:prstClr val="black"/>
                </a:solidFill>
              </a:rPr>
              <a:t>15nC</a:t>
            </a: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9324948" y="4862661"/>
            <a:ext cx="6238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>
                <a:solidFill>
                  <a:prstClr val="black"/>
                </a:solidFill>
              </a:rPr>
              <a:t>10nC</a:t>
            </a:r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9248748" y="4634061"/>
            <a:ext cx="522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>
                <a:solidFill>
                  <a:prstClr val="black"/>
                </a:solidFill>
              </a:rPr>
              <a:t>5nC</a:t>
            </a:r>
          </a:p>
        </p:txBody>
      </p:sp>
      <p:sp>
        <p:nvSpPr>
          <p:cNvPr id="15" name="Oval 16"/>
          <p:cNvSpPr>
            <a:spLocks noChangeArrowheads="1"/>
          </p:cNvSpPr>
          <p:nvPr/>
        </p:nvSpPr>
        <p:spPr bwMode="auto">
          <a:xfrm>
            <a:off x="5362548" y="5548461"/>
            <a:ext cx="381000" cy="3810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6" name="Oval 17"/>
          <p:cNvSpPr>
            <a:spLocks noChangeArrowheads="1"/>
          </p:cNvSpPr>
          <p:nvPr/>
        </p:nvSpPr>
        <p:spPr bwMode="auto">
          <a:xfrm>
            <a:off x="7724748" y="5396061"/>
            <a:ext cx="381000" cy="3810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7" name="Text Box 18"/>
          <p:cNvSpPr txBox="1">
            <a:spLocks noChangeArrowheads="1"/>
          </p:cNvSpPr>
          <p:nvPr/>
        </p:nvSpPr>
        <p:spPr bwMode="auto">
          <a:xfrm>
            <a:off x="5057749" y="5853261"/>
            <a:ext cx="124412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prstClr val="black"/>
                </a:solidFill>
              </a:rPr>
              <a:t>5nC</a:t>
            </a:r>
            <a:r>
              <a:rPr lang="ja-JP" altLang="en-US" sz="1600" dirty="0">
                <a:solidFill>
                  <a:prstClr val="black"/>
                </a:solidFill>
              </a:rPr>
              <a:t> </a:t>
            </a:r>
            <a:r>
              <a:rPr lang="en-US" altLang="ja-JP" sz="1600" dirty="0">
                <a:solidFill>
                  <a:prstClr val="black"/>
                </a:solidFill>
              </a:rPr>
              <a:t>electron</a:t>
            </a:r>
            <a:endParaRPr lang="ja-JP" altLang="en-US" sz="1600" dirty="0">
              <a:solidFill>
                <a:prstClr val="black"/>
              </a:solidFill>
            </a:endParaRPr>
          </a:p>
        </p:txBody>
      </p:sp>
      <p:sp>
        <p:nvSpPr>
          <p:cNvPr id="18" name="Text Box 19"/>
          <p:cNvSpPr txBox="1">
            <a:spLocks noChangeArrowheads="1"/>
          </p:cNvSpPr>
          <p:nvPr/>
        </p:nvSpPr>
        <p:spPr bwMode="auto">
          <a:xfrm>
            <a:off x="7048155" y="5853262"/>
            <a:ext cx="334867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prstClr val="black"/>
                </a:solidFill>
              </a:rPr>
              <a:t>15nC</a:t>
            </a:r>
          </a:p>
          <a:p>
            <a:r>
              <a:rPr lang="en-US" altLang="ja-JP" sz="1600" dirty="0">
                <a:solidFill>
                  <a:prstClr val="black"/>
                </a:solidFill>
              </a:rPr>
              <a:t>Primary beam for positron production</a:t>
            </a:r>
          </a:p>
        </p:txBody>
      </p:sp>
      <p:grpSp>
        <p:nvGrpSpPr>
          <p:cNvPr id="41" name="グループ化 40"/>
          <p:cNvGrpSpPr/>
          <p:nvPr/>
        </p:nvGrpSpPr>
        <p:grpSpPr>
          <a:xfrm>
            <a:off x="6301871" y="1123198"/>
            <a:ext cx="1626704" cy="1043487"/>
            <a:chOff x="4777871" y="908720"/>
            <a:chExt cx="1626704" cy="1043487"/>
          </a:xfrm>
        </p:grpSpPr>
        <p:cxnSp>
          <p:nvCxnSpPr>
            <p:cNvPr id="22" name="直線矢印コネクタ 21"/>
            <p:cNvCxnSpPr/>
            <p:nvPr/>
          </p:nvCxnSpPr>
          <p:spPr>
            <a:xfrm>
              <a:off x="4777871" y="1920859"/>
              <a:ext cx="1576263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テキスト ボックス 22"/>
            <p:cNvSpPr txBox="1"/>
            <p:nvPr/>
          </p:nvSpPr>
          <p:spPr>
            <a:xfrm>
              <a:off x="6142965" y="1582875"/>
              <a:ext cx="2616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solidFill>
                    <a:prstClr val="black"/>
                  </a:solidFill>
                </a:rPr>
                <a:t>t</a:t>
              </a:r>
              <a:endParaRPr lang="ja-JP" altLang="en-US" dirty="0">
                <a:solidFill>
                  <a:prstClr val="black"/>
                </a:solidFill>
              </a:endParaRPr>
            </a:p>
          </p:txBody>
        </p:sp>
        <p:cxnSp>
          <p:nvCxnSpPr>
            <p:cNvPr id="24" name="直線矢印コネクタ 23"/>
            <p:cNvCxnSpPr/>
            <p:nvPr/>
          </p:nvCxnSpPr>
          <p:spPr>
            <a:xfrm flipH="1" flipV="1">
              <a:off x="4788024" y="908720"/>
              <a:ext cx="1" cy="102052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フリーフォーム 27"/>
            <p:cNvSpPr/>
            <p:nvPr/>
          </p:nvSpPr>
          <p:spPr>
            <a:xfrm>
              <a:off x="4802819" y="1188452"/>
              <a:ext cx="1251752" cy="726226"/>
            </a:xfrm>
            <a:custGeom>
              <a:avLst/>
              <a:gdLst>
                <a:gd name="connsiteX0" fmla="*/ 0 w 1251752"/>
                <a:gd name="connsiteY0" fmla="*/ 720247 h 726226"/>
                <a:gd name="connsiteX1" fmla="*/ 310719 w 1251752"/>
                <a:gd name="connsiteY1" fmla="*/ 720247 h 726226"/>
                <a:gd name="connsiteX2" fmla="*/ 461639 w 1251752"/>
                <a:gd name="connsiteY2" fmla="*/ 658103 h 726226"/>
                <a:gd name="connsiteX3" fmla="*/ 550416 w 1251752"/>
                <a:gd name="connsiteY3" fmla="*/ 391773 h 726226"/>
                <a:gd name="connsiteX4" fmla="*/ 674703 w 1251752"/>
                <a:gd name="connsiteY4" fmla="*/ 1156 h 726226"/>
                <a:gd name="connsiteX5" fmla="*/ 861134 w 1251752"/>
                <a:gd name="connsiteY5" fmla="*/ 524938 h 726226"/>
                <a:gd name="connsiteX6" fmla="*/ 932156 w 1251752"/>
                <a:gd name="connsiteY6" fmla="*/ 658103 h 726226"/>
                <a:gd name="connsiteX7" fmla="*/ 1029810 w 1251752"/>
                <a:gd name="connsiteY7" fmla="*/ 720247 h 726226"/>
                <a:gd name="connsiteX8" fmla="*/ 1127464 w 1251752"/>
                <a:gd name="connsiteY8" fmla="*/ 720247 h 726226"/>
                <a:gd name="connsiteX9" fmla="*/ 1251752 w 1251752"/>
                <a:gd name="connsiteY9" fmla="*/ 720247 h 726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51752" h="726226">
                  <a:moveTo>
                    <a:pt x="0" y="720247"/>
                  </a:moveTo>
                  <a:cubicBezTo>
                    <a:pt x="116889" y="725425"/>
                    <a:pt x="233779" y="730604"/>
                    <a:pt x="310719" y="720247"/>
                  </a:cubicBezTo>
                  <a:cubicBezTo>
                    <a:pt x="387659" y="709890"/>
                    <a:pt x="421690" y="712849"/>
                    <a:pt x="461639" y="658103"/>
                  </a:cubicBezTo>
                  <a:cubicBezTo>
                    <a:pt x="501588" y="603357"/>
                    <a:pt x="514905" y="501264"/>
                    <a:pt x="550416" y="391773"/>
                  </a:cubicBezTo>
                  <a:cubicBezTo>
                    <a:pt x="585927" y="282282"/>
                    <a:pt x="622917" y="-21038"/>
                    <a:pt x="674703" y="1156"/>
                  </a:cubicBezTo>
                  <a:cubicBezTo>
                    <a:pt x="726489" y="23350"/>
                    <a:pt x="818225" y="415447"/>
                    <a:pt x="861134" y="524938"/>
                  </a:cubicBezTo>
                  <a:cubicBezTo>
                    <a:pt x="904043" y="634429"/>
                    <a:pt x="904043" y="625552"/>
                    <a:pt x="932156" y="658103"/>
                  </a:cubicBezTo>
                  <a:cubicBezTo>
                    <a:pt x="960269" y="690654"/>
                    <a:pt x="997259" y="709890"/>
                    <a:pt x="1029810" y="720247"/>
                  </a:cubicBezTo>
                  <a:cubicBezTo>
                    <a:pt x="1062361" y="730604"/>
                    <a:pt x="1127464" y="720247"/>
                    <a:pt x="1127464" y="720247"/>
                  </a:cubicBezTo>
                  <a:lnTo>
                    <a:pt x="1251752" y="720247"/>
                  </a:ln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0" name="グループ化 39"/>
          <p:cNvGrpSpPr/>
          <p:nvPr/>
        </p:nvGrpSpPr>
        <p:grpSpPr>
          <a:xfrm>
            <a:off x="8161845" y="3598141"/>
            <a:ext cx="1626704" cy="1043487"/>
            <a:chOff x="6637845" y="3383663"/>
            <a:chExt cx="1626704" cy="1043487"/>
          </a:xfrm>
        </p:grpSpPr>
        <p:cxnSp>
          <p:nvCxnSpPr>
            <p:cNvPr id="29" name="直線矢印コネクタ 28"/>
            <p:cNvCxnSpPr/>
            <p:nvPr/>
          </p:nvCxnSpPr>
          <p:spPr>
            <a:xfrm>
              <a:off x="6637845" y="4395802"/>
              <a:ext cx="1576263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テキスト ボックス 29"/>
            <p:cNvSpPr txBox="1"/>
            <p:nvPr/>
          </p:nvSpPr>
          <p:spPr>
            <a:xfrm>
              <a:off x="8002939" y="4057818"/>
              <a:ext cx="2616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solidFill>
                    <a:prstClr val="black"/>
                  </a:solidFill>
                </a:rPr>
                <a:t>t</a:t>
              </a:r>
              <a:endParaRPr lang="ja-JP" altLang="en-US" dirty="0">
                <a:solidFill>
                  <a:prstClr val="black"/>
                </a:solidFill>
              </a:endParaRPr>
            </a:p>
          </p:txBody>
        </p:sp>
        <p:cxnSp>
          <p:nvCxnSpPr>
            <p:cNvPr id="31" name="直線矢印コネクタ 30"/>
            <p:cNvCxnSpPr/>
            <p:nvPr/>
          </p:nvCxnSpPr>
          <p:spPr>
            <a:xfrm flipH="1" flipV="1">
              <a:off x="6647998" y="3383663"/>
              <a:ext cx="1" cy="102052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/>
            <p:cNvCxnSpPr/>
            <p:nvPr/>
          </p:nvCxnSpPr>
          <p:spPr>
            <a:xfrm flipV="1">
              <a:off x="7198492" y="3789040"/>
              <a:ext cx="0" cy="60676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/>
            <p:cNvCxnSpPr/>
            <p:nvPr/>
          </p:nvCxnSpPr>
          <p:spPr>
            <a:xfrm flipV="1">
              <a:off x="7639852" y="3799152"/>
              <a:ext cx="0" cy="60676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/>
            <p:cNvCxnSpPr/>
            <p:nvPr/>
          </p:nvCxnSpPr>
          <p:spPr>
            <a:xfrm>
              <a:off x="7198492" y="3799152"/>
              <a:ext cx="450056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テキスト ボックス 41"/>
          <p:cNvSpPr txBox="1"/>
          <p:nvPr/>
        </p:nvSpPr>
        <p:spPr>
          <a:xfrm>
            <a:off x="2351585" y="548680"/>
            <a:ext cx="676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</a:rPr>
              <a:t>Energy spread of 0.1% is required for </a:t>
            </a:r>
            <a:r>
              <a:rPr lang="en-US" altLang="ja-JP" dirty="0" err="1">
                <a:solidFill>
                  <a:prstClr val="black"/>
                </a:solidFill>
              </a:rPr>
              <a:t>SuperKEKB</a:t>
            </a:r>
            <a:r>
              <a:rPr lang="en-US" altLang="ja-JP" dirty="0">
                <a:solidFill>
                  <a:prstClr val="black"/>
                </a:solidFill>
              </a:rPr>
              <a:t> synchrotron injection.</a:t>
            </a:r>
            <a:endParaRPr lang="ja-JP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73075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219200"/>
            <a:ext cx="7391400" cy="516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>
          <a:xfrm>
            <a:off x="2209800" y="152400"/>
            <a:ext cx="7772400" cy="457200"/>
          </a:xfrm>
        </p:spPr>
        <p:txBody>
          <a:bodyPr>
            <a:normAutofit fontScale="90000"/>
          </a:bodyPr>
          <a:lstStyle/>
          <a:p>
            <a:r>
              <a:rPr lang="en-US" altLang="ja-JP" sz="3200" dirty="0"/>
              <a:t>Required laser pulse energy</a:t>
            </a:r>
            <a:endParaRPr lang="ja-JP" altLang="en-US" sz="3200" dirty="0"/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3276600" y="3429000"/>
            <a:ext cx="58674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9145588" y="3200401"/>
            <a:ext cx="608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000">
                <a:solidFill>
                  <a:prstClr val="black"/>
                </a:solidFill>
              </a:rPr>
              <a:t>5nC</a:t>
            </a: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5692422" y="1588855"/>
            <a:ext cx="6489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prstClr val="black"/>
                </a:solidFill>
              </a:rPr>
              <a:t>Ce</a:t>
            </a:r>
            <a:r>
              <a:rPr lang="en-US" altLang="ja-JP" sz="1600" baseline="-25000" dirty="0">
                <a:solidFill>
                  <a:prstClr val="black"/>
                </a:solidFill>
              </a:rPr>
              <a:t>2</a:t>
            </a:r>
            <a:r>
              <a:rPr lang="en-US" altLang="ja-JP" sz="1600" dirty="0">
                <a:solidFill>
                  <a:prstClr val="black"/>
                </a:solidFill>
              </a:rPr>
              <a:t>Te</a:t>
            </a:r>
            <a:endParaRPr lang="ja-JP" altLang="en-US" sz="1600" dirty="0">
              <a:solidFill>
                <a:prstClr val="black"/>
              </a:solidFill>
            </a:endParaRP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3649663" y="4083050"/>
            <a:ext cx="48122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prstClr val="black"/>
                </a:solidFill>
              </a:rPr>
              <a:t>ATF</a:t>
            </a:r>
            <a:endParaRPr lang="ja-JP" altLang="en-US" sz="1600" dirty="0">
              <a:solidFill>
                <a:prstClr val="black"/>
              </a:solidFill>
            </a:endParaRPr>
          </a:p>
        </p:txBody>
      </p:sp>
      <p:sp>
        <p:nvSpPr>
          <p:cNvPr id="5132" name="Oval 12"/>
          <p:cNvSpPr>
            <a:spLocks noChangeArrowheads="1"/>
          </p:cNvSpPr>
          <p:nvPr/>
        </p:nvSpPr>
        <p:spPr bwMode="auto">
          <a:xfrm>
            <a:off x="6553200" y="3276600"/>
            <a:ext cx="304800" cy="3048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133" name="Oval 13"/>
          <p:cNvSpPr>
            <a:spLocks noChangeArrowheads="1"/>
          </p:cNvSpPr>
          <p:nvPr/>
        </p:nvSpPr>
        <p:spPr bwMode="auto">
          <a:xfrm>
            <a:off x="6677025" y="4248150"/>
            <a:ext cx="304800" cy="3048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5257801" y="2667001"/>
            <a:ext cx="195739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srgbClr val="FF0000"/>
                </a:solidFill>
              </a:rPr>
              <a:t>Offline measurement</a:t>
            </a:r>
            <a:endParaRPr lang="ja-JP" altLang="en-US" sz="1600" dirty="0">
              <a:solidFill>
                <a:srgbClr val="FF0000"/>
              </a:solidFill>
            </a:endParaRPr>
          </a:p>
          <a:p>
            <a:r>
              <a:rPr lang="en-US" altLang="ja-JP" sz="1600" dirty="0">
                <a:solidFill>
                  <a:srgbClr val="FF0000"/>
                </a:solidFill>
              </a:rPr>
              <a:t>P-polarization</a:t>
            </a:r>
            <a:endParaRPr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6445251" y="2209801"/>
            <a:ext cx="195739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srgbClr val="ED7D31"/>
                </a:solidFill>
              </a:rPr>
              <a:t>Offline measurement</a:t>
            </a:r>
            <a:endParaRPr lang="ja-JP" altLang="en-US" sz="1600" dirty="0">
              <a:solidFill>
                <a:srgbClr val="ED7D31"/>
              </a:solidFill>
            </a:endParaRPr>
          </a:p>
          <a:p>
            <a:r>
              <a:rPr lang="en-US" altLang="ja-JP" sz="1600" dirty="0">
                <a:solidFill>
                  <a:srgbClr val="ED7D31"/>
                </a:solidFill>
              </a:rPr>
              <a:t>S-polarization</a:t>
            </a:r>
            <a:endParaRPr lang="ja-JP" altLang="en-US" sz="1600" dirty="0">
              <a:solidFill>
                <a:srgbClr val="ED7D31"/>
              </a:solidFill>
            </a:endParaRP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6934200" y="4191000"/>
            <a:ext cx="232948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srgbClr val="5B9BD5"/>
                </a:solidFill>
              </a:rPr>
              <a:t>Normal injection (old 3-2)</a:t>
            </a:r>
          </a:p>
        </p:txBody>
      </p:sp>
      <p:sp>
        <p:nvSpPr>
          <p:cNvPr id="5137" name="Oval 17"/>
          <p:cNvSpPr>
            <a:spLocks noChangeArrowheads="1"/>
          </p:cNvSpPr>
          <p:nvPr/>
        </p:nvSpPr>
        <p:spPr bwMode="auto">
          <a:xfrm>
            <a:off x="4114800" y="4267200"/>
            <a:ext cx="304800" cy="3048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138" name="Oval 18"/>
          <p:cNvSpPr>
            <a:spLocks noChangeArrowheads="1"/>
          </p:cNvSpPr>
          <p:nvPr/>
        </p:nvSpPr>
        <p:spPr bwMode="auto">
          <a:xfrm>
            <a:off x="5105400" y="3276600"/>
            <a:ext cx="304800" cy="304800"/>
          </a:xfrm>
          <a:prstGeom prst="ellips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139" name="Line 19"/>
          <p:cNvSpPr>
            <a:spLocks noChangeShapeType="1"/>
          </p:cNvSpPr>
          <p:nvPr/>
        </p:nvSpPr>
        <p:spPr bwMode="auto">
          <a:xfrm flipV="1">
            <a:off x="7259638" y="1143000"/>
            <a:ext cx="0" cy="480060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142" name="Line 22"/>
          <p:cNvSpPr>
            <a:spLocks noChangeShapeType="1"/>
          </p:cNvSpPr>
          <p:nvPr/>
        </p:nvSpPr>
        <p:spPr bwMode="auto">
          <a:xfrm flipH="1">
            <a:off x="4724400" y="1600200"/>
            <a:ext cx="4419600" cy="426720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143" name="AutoShape 23"/>
          <p:cNvSpPr>
            <a:spLocks noChangeArrowheads="1"/>
          </p:cNvSpPr>
          <p:nvPr/>
        </p:nvSpPr>
        <p:spPr bwMode="auto">
          <a:xfrm rot="5416299">
            <a:off x="7334250" y="4991100"/>
            <a:ext cx="228600" cy="304800"/>
          </a:xfrm>
          <a:prstGeom prst="up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144" name="Text Box 24"/>
          <p:cNvSpPr txBox="1">
            <a:spLocks noChangeArrowheads="1"/>
          </p:cNvSpPr>
          <p:nvPr/>
        </p:nvSpPr>
        <p:spPr bwMode="auto">
          <a:xfrm>
            <a:off x="4943873" y="4005064"/>
            <a:ext cx="161133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srgbClr val="5B9BD5"/>
                </a:solidFill>
              </a:rPr>
              <a:t>Inclined injection</a:t>
            </a:r>
            <a:endParaRPr lang="ja-JP" altLang="en-US" sz="1600" dirty="0">
              <a:solidFill>
                <a:srgbClr val="5B9BD5"/>
              </a:solidFill>
            </a:endParaRPr>
          </a:p>
        </p:txBody>
      </p:sp>
      <p:sp>
        <p:nvSpPr>
          <p:cNvPr id="5145" name="Text Box 25"/>
          <p:cNvSpPr txBox="1">
            <a:spLocks noChangeArrowheads="1"/>
          </p:cNvSpPr>
          <p:nvPr/>
        </p:nvSpPr>
        <p:spPr bwMode="auto">
          <a:xfrm>
            <a:off x="1676401" y="1600200"/>
            <a:ext cx="12103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prstClr val="black"/>
                </a:solidFill>
              </a:rPr>
              <a:t>Charge( C )</a:t>
            </a:r>
          </a:p>
        </p:txBody>
      </p:sp>
      <p:sp>
        <p:nvSpPr>
          <p:cNvPr id="5146" name="Text Box 26"/>
          <p:cNvSpPr txBox="1">
            <a:spLocks noChangeArrowheads="1"/>
          </p:cNvSpPr>
          <p:nvPr/>
        </p:nvSpPr>
        <p:spPr bwMode="auto">
          <a:xfrm>
            <a:off x="5181601" y="6248400"/>
            <a:ext cx="170617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prstClr val="black"/>
                </a:solidFill>
              </a:rPr>
              <a:t>Laser power ( J )</a:t>
            </a:r>
          </a:p>
        </p:txBody>
      </p:sp>
      <p:sp>
        <p:nvSpPr>
          <p:cNvPr id="5147" name="Text Box 27"/>
          <p:cNvSpPr txBox="1">
            <a:spLocks noChangeArrowheads="1"/>
          </p:cNvSpPr>
          <p:nvPr/>
        </p:nvSpPr>
        <p:spPr bwMode="auto">
          <a:xfrm>
            <a:off x="5715001" y="1825625"/>
            <a:ext cx="92685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srgbClr val="ED7D31"/>
                </a:solidFill>
              </a:rPr>
              <a:t>QE=10</a:t>
            </a:r>
            <a:r>
              <a:rPr lang="en-US" altLang="ja-JP" baseline="30000">
                <a:solidFill>
                  <a:srgbClr val="ED7D31"/>
                </a:solidFill>
              </a:rPr>
              <a:t>-3</a:t>
            </a:r>
          </a:p>
        </p:txBody>
      </p:sp>
      <p:sp>
        <p:nvSpPr>
          <p:cNvPr id="5148" name="Text Box 28"/>
          <p:cNvSpPr txBox="1">
            <a:spLocks noChangeArrowheads="1"/>
          </p:cNvSpPr>
          <p:nvPr/>
        </p:nvSpPr>
        <p:spPr bwMode="auto">
          <a:xfrm>
            <a:off x="7506133" y="1566518"/>
            <a:ext cx="92685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FF00FF"/>
                </a:solidFill>
              </a:rPr>
              <a:t>QE=10</a:t>
            </a:r>
            <a:r>
              <a:rPr lang="en-US" altLang="ja-JP" baseline="30000" dirty="0">
                <a:solidFill>
                  <a:srgbClr val="FF00FF"/>
                </a:solidFill>
              </a:rPr>
              <a:t>-4</a:t>
            </a:r>
          </a:p>
        </p:txBody>
      </p:sp>
      <p:sp>
        <p:nvSpPr>
          <p:cNvPr id="5149" name="Text Box 29"/>
          <p:cNvSpPr txBox="1">
            <a:spLocks noChangeArrowheads="1"/>
          </p:cNvSpPr>
          <p:nvPr/>
        </p:nvSpPr>
        <p:spPr bwMode="auto">
          <a:xfrm>
            <a:off x="8763001" y="2667000"/>
            <a:ext cx="92685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srgbClr val="FFFF00"/>
                </a:solidFill>
              </a:rPr>
              <a:t>QE=10</a:t>
            </a:r>
            <a:r>
              <a:rPr lang="en-US" altLang="ja-JP" baseline="30000">
                <a:solidFill>
                  <a:srgbClr val="FFFF00"/>
                </a:solidFill>
              </a:rPr>
              <a:t>-5</a:t>
            </a:r>
          </a:p>
        </p:txBody>
      </p:sp>
      <p:sp>
        <p:nvSpPr>
          <p:cNvPr id="5150" name="Text Box 30"/>
          <p:cNvSpPr txBox="1">
            <a:spLocks noChangeArrowheads="1"/>
          </p:cNvSpPr>
          <p:nvPr/>
        </p:nvSpPr>
        <p:spPr bwMode="auto">
          <a:xfrm>
            <a:off x="5692423" y="620689"/>
            <a:ext cx="365042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400" dirty="0">
                <a:solidFill>
                  <a:prstClr val="black"/>
                </a:solidFill>
              </a:rPr>
              <a:t>Current laser energy(500μJ)</a:t>
            </a:r>
          </a:p>
        </p:txBody>
      </p:sp>
      <p:sp>
        <p:nvSpPr>
          <p:cNvPr id="5152" name="Oval 32"/>
          <p:cNvSpPr>
            <a:spLocks noChangeArrowheads="1"/>
          </p:cNvSpPr>
          <p:nvPr/>
        </p:nvSpPr>
        <p:spPr bwMode="auto">
          <a:xfrm>
            <a:off x="7010400" y="3276600"/>
            <a:ext cx="304800" cy="3048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153" name="Line 33"/>
          <p:cNvSpPr>
            <a:spLocks noChangeShapeType="1"/>
          </p:cNvSpPr>
          <p:nvPr/>
        </p:nvSpPr>
        <p:spPr bwMode="auto">
          <a:xfrm>
            <a:off x="6096000" y="2971800"/>
            <a:ext cx="4572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154" name="Line 34"/>
          <p:cNvSpPr>
            <a:spLocks noChangeShapeType="1"/>
          </p:cNvSpPr>
          <p:nvPr/>
        </p:nvSpPr>
        <p:spPr bwMode="auto">
          <a:xfrm>
            <a:off x="6934200" y="2743200"/>
            <a:ext cx="228600" cy="533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151" name="Oval 31"/>
          <p:cNvSpPr>
            <a:spLocks noChangeArrowheads="1"/>
          </p:cNvSpPr>
          <p:nvPr/>
        </p:nvSpPr>
        <p:spPr bwMode="auto">
          <a:xfrm>
            <a:off x="7131050" y="3276600"/>
            <a:ext cx="304800" cy="304800"/>
          </a:xfrm>
          <a:prstGeom prst="ellipse">
            <a:avLst/>
          </a:prstGeom>
          <a:solidFill>
            <a:srgbClr val="FF0000"/>
          </a:solidFill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155" name="Oval 35"/>
          <p:cNvSpPr>
            <a:spLocks noChangeArrowheads="1"/>
          </p:cNvSpPr>
          <p:nvPr/>
        </p:nvSpPr>
        <p:spPr bwMode="auto">
          <a:xfrm>
            <a:off x="6372225" y="3962400"/>
            <a:ext cx="304800" cy="304800"/>
          </a:xfrm>
          <a:prstGeom prst="ellipse">
            <a:avLst/>
          </a:prstGeom>
          <a:solidFill>
            <a:srgbClr val="FF0000"/>
          </a:solidFill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141" name="AutoShape 21"/>
          <p:cNvSpPr>
            <a:spLocks noChangeArrowheads="1"/>
          </p:cNvSpPr>
          <p:nvPr/>
        </p:nvSpPr>
        <p:spPr bwMode="auto">
          <a:xfrm rot="-3682613">
            <a:off x="6556375" y="4095750"/>
            <a:ext cx="228600" cy="228600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157" name="Line 37"/>
          <p:cNvSpPr>
            <a:spLocks noChangeShapeType="1"/>
          </p:cNvSpPr>
          <p:nvPr/>
        </p:nvSpPr>
        <p:spPr bwMode="auto">
          <a:xfrm flipV="1">
            <a:off x="5334000" y="2133600"/>
            <a:ext cx="3810000" cy="3733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72572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6E378-F17A-4CB8-B0D6-FF3E43A45A6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49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837" y="2420889"/>
            <a:ext cx="2964072" cy="1705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301" y="4797153"/>
            <a:ext cx="3001747" cy="1511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032" y="2199781"/>
            <a:ext cx="3025678" cy="221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1057" y="4581129"/>
            <a:ext cx="2977267" cy="2168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直線コネクタ 14"/>
          <p:cNvCxnSpPr/>
          <p:nvPr/>
        </p:nvCxnSpPr>
        <p:spPr>
          <a:xfrm>
            <a:off x="6096000" y="105320"/>
            <a:ext cx="0" cy="6480720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4677045" y="2492896"/>
            <a:ext cx="1164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</a:rPr>
              <a:t>Field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727848" y="3941912"/>
            <a:ext cx="1164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Focusing field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140400" y="3972689"/>
            <a:ext cx="15106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0000CC"/>
                </a:solidFill>
              </a:rPr>
              <a:t>Accelerating field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8676807" y="284331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Focusing field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9090104" y="2420888"/>
            <a:ext cx="1164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</a:rPr>
              <a:t>Field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415627" y="4612486"/>
            <a:ext cx="1405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</a:rPr>
              <a:t>Given force 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9090104" y="4612486"/>
            <a:ext cx="1353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</a:rPr>
              <a:t>Given force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8698335" y="5939710"/>
            <a:ext cx="1164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Focusing field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361379" y="5931145"/>
            <a:ext cx="1164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Focusing</a:t>
            </a:r>
          </a:p>
          <a:p>
            <a:r>
              <a:rPr lang="en-US" altLang="ja-JP" dirty="0">
                <a:solidFill>
                  <a:srgbClr val="FF0000"/>
                </a:solidFill>
              </a:rPr>
              <a:t>field</a:t>
            </a:r>
            <a:endParaRPr lang="ja-JP" altLang="en-US" dirty="0">
              <a:solidFill>
                <a:srgbClr val="FF0000"/>
              </a:solidFill>
            </a:endParaRPr>
          </a:p>
        </p:txBody>
      </p:sp>
      <p:pic>
        <p:nvPicPr>
          <p:cNvPr id="32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026" y="534285"/>
            <a:ext cx="2088232" cy="1829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1680" y="534286"/>
            <a:ext cx="2402632" cy="1592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テキスト ボックス 34"/>
          <p:cNvSpPr txBox="1"/>
          <p:nvPr/>
        </p:nvSpPr>
        <p:spPr>
          <a:xfrm>
            <a:off x="8544272" y="1665587"/>
            <a:ext cx="1607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solidFill>
                  <a:prstClr val="black"/>
                </a:solidFill>
              </a:rPr>
              <a:t>=&gt; </a:t>
            </a:r>
            <a:r>
              <a:rPr lang="ja-JP" altLang="en-US" sz="2400" dirty="0">
                <a:solidFill>
                  <a:prstClr val="black"/>
                </a:solidFill>
              </a:rPr>
              <a:t>集束力</a:t>
            </a:r>
            <a:endParaRPr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2465853" y="87016"/>
            <a:ext cx="2414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solidFill>
                  <a:prstClr val="black"/>
                </a:solidFill>
              </a:rPr>
              <a:t>Pill-box cavity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6150527" y="87016"/>
            <a:ext cx="4409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solidFill>
                  <a:prstClr val="black"/>
                </a:solidFill>
              </a:rPr>
              <a:t>Annular coupled cavity with nose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8205323" y="646331"/>
            <a:ext cx="1335581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100" dirty="0">
                <a:solidFill>
                  <a:srgbClr val="0000CC"/>
                </a:solidFill>
              </a:rPr>
              <a:t>Accelerating field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2888758" y="557656"/>
            <a:ext cx="1284383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100" dirty="0">
                <a:solidFill>
                  <a:srgbClr val="0000CC"/>
                </a:solidFill>
              </a:rPr>
              <a:t>Accelerating field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6456040" y="1052525"/>
            <a:ext cx="59891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srgbClr val="00FF00"/>
                </a:solidFill>
              </a:rPr>
              <a:t>Beam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2063552" y="1193608"/>
            <a:ext cx="59891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srgbClr val="00FF00"/>
                </a:solidFill>
              </a:rPr>
              <a:t>Beam</a:t>
            </a: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2558805" y="4581129"/>
            <a:ext cx="15106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0000CC"/>
                </a:solidFill>
              </a:rPr>
              <a:t>Accelerating field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844836" y="4579589"/>
            <a:ext cx="15106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0000CC"/>
                </a:solidFill>
              </a:rPr>
              <a:t>Accelerating field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7321630" y="4057328"/>
            <a:ext cx="15106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0000CC"/>
                </a:solidFill>
              </a:rPr>
              <a:t>Accelerating field</a:t>
            </a:r>
          </a:p>
        </p:txBody>
      </p:sp>
    </p:spTree>
    <p:extLst>
      <p:ext uri="{BB962C8B-B14F-4D97-AF65-F5344CB8AC3E}">
        <p14:creationId xmlns:p14="http://schemas.microsoft.com/office/powerpoint/2010/main" val="1065795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A68AB6-B1C0-9470-7F11-762DF423EC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12">
            <a:extLst>
              <a:ext uri="{FF2B5EF4-FFF2-40B4-BE49-F238E27FC236}">
                <a16:creationId xmlns:a16="http://schemas.microsoft.com/office/drawing/2014/main" id="{8AD2F732-7926-E9D0-F26B-83AFD5FCEC03}"/>
              </a:ext>
            </a:extLst>
          </p:cNvPr>
          <p:cNvSpPr/>
          <p:nvPr/>
        </p:nvSpPr>
        <p:spPr>
          <a:xfrm>
            <a:off x="1" y="970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  <a:alpha val="40000"/>
            </a:schemeClr>
          </a:solidFill>
          <a:ln w="9525" cap="flat" cmpd="sng" algn="ctr">
            <a:solidFill>
              <a:sysClr val="window" lastClr="FFFFFF">
                <a:lumMod val="50000"/>
                <a:alpha val="1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910691FF-5D0E-6AE0-B4B0-7013224D6C92}"/>
              </a:ext>
            </a:extLst>
          </p:cNvPr>
          <p:cNvSpPr txBox="1"/>
          <p:nvPr/>
        </p:nvSpPr>
        <p:spPr>
          <a:xfrm>
            <a:off x="2285943" y="514633"/>
            <a:ext cx="76201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3600" dirty="0">
                <a:solidFill>
                  <a:srgbClr val="1468C5"/>
                </a:solidFill>
                <a:latin typeface="Arial Unicode MS" panose="020B0604020202020204"/>
                <a:ea typeface="Arial Unicode MS" panose="020B0604020202020204"/>
                <a:cs typeface="Arial" panose="020B0604020202020204" pitchFamily="34" charset="0"/>
              </a:rPr>
              <a:t>Tsukuba Campus of KEK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zh-CN" sz="3600" b="0" i="0" u="none" strike="noStrike" kern="1200" cap="none" spc="0" normalizeH="0" baseline="0" noProof="0" dirty="0">
              <a:ln>
                <a:noFill/>
              </a:ln>
              <a:solidFill>
                <a:srgbClr val="1468C5"/>
              </a:solidFill>
              <a:effectLst/>
              <a:uLnTx/>
              <a:uFillTx/>
              <a:latin typeface="Arial Unicode MS" panose="020B0604020202020204"/>
              <a:ea typeface="Arial Unicode MS" panose="020B0604020202020204"/>
              <a:cs typeface="Arial" panose="020B0604020202020204" pitchFamily="34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714285E9-EAE3-8597-1D1B-EC2AD047A294}"/>
              </a:ext>
            </a:extLst>
          </p:cNvPr>
          <p:cNvSpPr/>
          <p:nvPr/>
        </p:nvSpPr>
        <p:spPr>
          <a:xfrm flipV="1">
            <a:off x="2270953" y="1268851"/>
            <a:ext cx="7650091" cy="45719"/>
          </a:xfrm>
          <a:prstGeom prst="rect">
            <a:avLst/>
          </a:prstGeom>
          <a:solidFill>
            <a:srgbClr val="1468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092ED9C1-33CE-60D1-CD7A-3417318EE5B3}"/>
              </a:ext>
            </a:extLst>
          </p:cNvPr>
          <p:cNvSpPr/>
          <p:nvPr/>
        </p:nvSpPr>
        <p:spPr>
          <a:xfrm>
            <a:off x="11593773" y="6610295"/>
            <a:ext cx="59822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宋体"/>
                <a:cs typeface="+mn-ea"/>
              </a:rPr>
              <a:t>05-34</a:t>
            </a:r>
            <a:endParaRPr kumimoji="1" lang="zh-CN" altLang="en-US" sz="1050" b="0" i="1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宋体"/>
              <a:cs typeface="+mn-ea"/>
            </a:endParaRPr>
          </a:p>
        </p:txBody>
      </p:sp>
      <p:pic>
        <p:nvPicPr>
          <p:cNvPr id="3" name="图片 2" descr="山坡上的建筑&#10;&#10;描述已自动生成">
            <a:extLst>
              <a:ext uri="{FF2B5EF4-FFF2-40B4-BE49-F238E27FC236}">
                <a16:creationId xmlns:a16="http://schemas.microsoft.com/office/drawing/2014/main" id="{6B987D82-39DE-69BC-758B-CEF2C1509F3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86" y="1579272"/>
            <a:ext cx="7062411" cy="4712982"/>
          </a:xfrm>
          <a:prstGeom prst="rect">
            <a:avLst/>
          </a:prstGeom>
        </p:spPr>
      </p:pic>
      <p:pic>
        <p:nvPicPr>
          <p:cNvPr id="9" name="图片 8" descr="地图&#10;&#10;描述已自动生成">
            <a:extLst>
              <a:ext uri="{FF2B5EF4-FFF2-40B4-BE49-F238E27FC236}">
                <a16:creationId xmlns:a16="http://schemas.microsoft.com/office/drawing/2014/main" id="{1D2B5149-AB22-2CA4-D258-E49CE341AEB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550001" y="2363054"/>
            <a:ext cx="4712112" cy="3144549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9CA4F809-2BE4-53F1-7FF9-264861F8185C}"/>
              </a:ext>
            </a:extLst>
          </p:cNvPr>
          <p:cNvSpPr txBox="1"/>
          <p:nvPr/>
        </p:nvSpPr>
        <p:spPr>
          <a:xfrm>
            <a:off x="10640645" y="2121719"/>
            <a:ext cx="9531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 Unicode MS" panose="020B0604020202020204"/>
              </a:rPr>
              <a:t>Tsukuba Hall</a:t>
            </a:r>
            <a:endParaRPr lang="zh-CN" altLang="en-US" sz="1400" b="1" dirty="0">
              <a:solidFill>
                <a:schemeClr val="accent3">
                  <a:lumMod val="20000"/>
                  <a:lumOff val="80000"/>
                </a:schemeClr>
              </a:solidFill>
              <a:latin typeface="Arial Unicode MS" panose="020B0604020202020204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90BFE4B2-33D3-F8E7-A4BF-8A21720CAEB9}"/>
              </a:ext>
            </a:extLst>
          </p:cNvPr>
          <p:cNvSpPr txBox="1"/>
          <p:nvPr/>
        </p:nvSpPr>
        <p:spPr>
          <a:xfrm>
            <a:off x="10327919" y="3918895"/>
            <a:ext cx="107623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 Unicode MS" panose="020B0604020202020204"/>
              </a:rPr>
              <a:t>Oho Hall</a:t>
            </a:r>
            <a:endParaRPr lang="zh-CN" altLang="en-US" sz="1400" b="1" dirty="0">
              <a:solidFill>
                <a:schemeClr val="accent3">
                  <a:lumMod val="20000"/>
                  <a:lumOff val="80000"/>
                </a:schemeClr>
              </a:solidFill>
              <a:latin typeface="Arial Unicode MS" panose="020B0604020202020204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4798EF1F-B301-D0D5-B175-945956F63324}"/>
              </a:ext>
            </a:extLst>
          </p:cNvPr>
          <p:cNvSpPr txBox="1"/>
          <p:nvPr/>
        </p:nvSpPr>
        <p:spPr>
          <a:xfrm>
            <a:off x="8310321" y="3414336"/>
            <a:ext cx="107623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 Unicode MS" panose="020B0604020202020204"/>
              </a:rPr>
              <a:t>Fuji Hall</a:t>
            </a:r>
            <a:endParaRPr lang="zh-CN" altLang="en-US" sz="1400" b="1" dirty="0">
              <a:solidFill>
                <a:schemeClr val="accent3">
                  <a:lumMod val="20000"/>
                  <a:lumOff val="80000"/>
                </a:schemeClr>
              </a:solidFill>
              <a:latin typeface="Arial Unicode MS" panose="020B0604020202020204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1C1E61D2-F4CD-25CD-2091-E5CF6C015C85}"/>
              </a:ext>
            </a:extLst>
          </p:cNvPr>
          <p:cNvSpPr txBox="1"/>
          <p:nvPr/>
        </p:nvSpPr>
        <p:spPr>
          <a:xfrm>
            <a:off x="8523368" y="2075552"/>
            <a:ext cx="121057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 Unicode MS" panose="020B0604020202020204"/>
              </a:rPr>
              <a:t>Nikko Hall</a:t>
            </a:r>
            <a:endParaRPr lang="zh-CN" altLang="en-US" sz="1400" b="1" dirty="0">
              <a:solidFill>
                <a:schemeClr val="accent3">
                  <a:lumMod val="20000"/>
                  <a:lumOff val="80000"/>
                </a:schemeClr>
              </a:solidFill>
              <a:latin typeface="Arial Unicode MS" panose="020B0604020202020204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F2ED59CA-F2F9-78CD-8F4C-BC0557C4B4A9}"/>
              </a:ext>
            </a:extLst>
          </p:cNvPr>
          <p:cNvSpPr txBox="1"/>
          <p:nvPr/>
        </p:nvSpPr>
        <p:spPr>
          <a:xfrm>
            <a:off x="8616000" y="4014456"/>
            <a:ext cx="87102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 Unicode MS" panose="020B0604020202020204"/>
              </a:rPr>
              <a:t>PF</a:t>
            </a:r>
            <a:endParaRPr lang="zh-CN" altLang="en-US" sz="1400" b="1" dirty="0">
              <a:solidFill>
                <a:schemeClr val="accent3">
                  <a:lumMod val="20000"/>
                  <a:lumOff val="80000"/>
                </a:schemeClr>
              </a:solidFill>
              <a:latin typeface="Arial Unicode MS" panose="020B0604020202020204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FCFD0DE4-185C-66C3-43DB-668CCA52E54B}"/>
              </a:ext>
            </a:extLst>
          </p:cNvPr>
          <p:cNvSpPr txBox="1"/>
          <p:nvPr/>
        </p:nvSpPr>
        <p:spPr>
          <a:xfrm>
            <a:off x="9146419" y="3149634"/>
            <a:ext cx="87102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 Unicode MS" panose="020B0604020202020204"/>
              </a:rPr>
              <a:t>PF-AR</a:t>
            </a:r>
            <a:endParaRPr lang="zh-CN" altLang="en-US" sz="1400" b="1" dirty="0">
              <a:solidFill>
                <a:schemeClr val="accent3">
                  <a:lumMod val="20000"/>
                  <a:lumOff val="80000"/>
                </a:schemeClr>
              </a:solidFill>
              <a:latin typeface="Arial Unicode MS" panose="020B0604020202020204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FD35F620-54FD-5808-9AFE-11778AB4527E}"/>
              </a:ext>
            </a:extLst>
          </p:cNvPr>
          <p:cNvSpPr txBox="1"/>
          <p:nvPr/>
        </p:nvSpPr>
        <p:spPr>
          <a:xfrm>
            <a:off x="8942914" y="4512628"/>
            <a:ext cx="87102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 Unicode MS" panose="020B0604020202020204"/>
              </a:rPr>
              <a:t>DR</a:t>
            </a:r>
            <a:endParaRPr lang="zh-CN" altLang="en-US" sz="1400" b="1" dirty="0">
              <a:solidFill>
                <a:schemeClr val="accent3">
                  <a:lumMod val="20000"/>
                  <a:lumOff val="80000"/>
                </a:schemeClr>
              </a:solidFill>
              <a:latin typeface="Arial Unicode MS" panose="020B0604020202020204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A829155A-BCBE-0EE7-D737-0C4629665CED}"/>
              </a:ext>
            </a:extLst>
          </p:cNvPr>
          <p:cNvSpPr txBox="1"/>
          <p:nvPr/>
        </p:nvSpPr>
        <p:spPr>
          <a:xfrm>
            <a:off x="9406932" y="4759018"/>
            <a:ext cx="107623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 Unicode MS" panose="020B0604020202020204"/>
              </a:rPr>
              <a:t>Linac</a:t>
            </a:r>
            <a:endParaRPr lang="zh-CN" altLang="en-US" sz="1400" b="1" dirty="0">
              <a:solidFill>
                <a:schemeClr val="accent3">
                  <a:lumMod val="20000"/>
                  <a:lumOff val="80000"/>
                </a:schemeClr>
              </a:solidFill>
              <a:latin typeface="Arial Unicode MS" panose="020B0604020202020204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1F6162EA-50C7-2D35-1FD6-F00C843EEC06}"/>
              </a:ext>
            </a:extLst>
          </p:cNvPr>
          <p:cNvSpPr txBox="1"/>
          <p:nvPr/>
        </p:nvSpPr>
        <p:spPr>
          <a:xfrm>
            <a:off x="9215929" y="5344252"/>
            <a:ext cx="87102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 Unicode MS" panose="020B0604020202020204"/>
              </a:rPr>
              <a:t>J-arc</a:t>
            </a:r>
            <a:endParaRPr lang="zh-CN" altLang="en-US" sz="1400" b="1" dirty="0">
              <a:solidFill>
                <a:schemeClr val="accent3">
                  <a:lumMod val="20000"/>
                  <a:lumOff val="80000"/>
                </a:schemeClr>
              </a:solidFill>
              <a:latin typeface="Arial Unicode MS" panose="020B0604020202020204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C9F34DD5-87B4-05BD-9613-705FB9BDFB11}"/>
              </a:ext>
            </a:extLst>
          </p:cNvPr>
          <p:cNvSpPr txBox="1"/>
          <p:nvPr/>
        </p:nvSpPr>
        <p:spPr>
          <a:xfrm>
            <a:off x="4404944" y="2536211"/>
            <a:ext cx="174820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 Unicode MS" panose="020B0604020202020204"/>
              </a:rPr>
              <a:t>Mt. Tsukuba</a:t>
            </a:r>
            <a:endParaRPr lang="zh-CN" altLang="en-US" sz="1400" b="1" dirty="0">
              <a:solidFill>
                <a:schemeClr val="accent3">
                  <a:lumMod val="20000"/>
                  <a:lumOff val="80000"/>
                </a:schemeClr>
              </a:solidFill>
              <a:latin typeface="Arial Unicode MS" panose="020B0604020202020204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F0E3EEE-23F8-5730-BE70-62944C74C599}"/>
              </a:ext>
            </a:extLst>
          </p:cNvPr>
          <p:cNvSpPr txBox="1"/>
          <p:nvPr/>
        </p:nvSpPr>
        <p:spPr>
          <a:xfrm>
            <a:off x="3258630" y="4759017"/>
            <a:ext cx="249281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 Unicode MS" panose="020B0604020202020204"/>
              </a:rPr>
              <a:t>KEK Tsukuba</a:t>
            </a:r>
            <a:r>
              <a:rPr lang="ja-JP" altLang="en-US" sz="14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 Unicode MS" panose="020B0604020202020204"/>
              </a:rPr>
              <a:t> </a:t>
            </a:r>
            <a:r>
              <a:rPr lang="en-US" altLang="ja-JP" sz="14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 Unicode MS" panose="020B0604020202020204"/>
              </a:rPr>
              <a:t>Campus</a:t>
            </a:r>
            <a:endParaRPr lang="zh-CN" altLang="en-US" sz="1400" b="1" dirty="0">
              <a:solidFill>
                <a:schemeClr val="accent3">
                  <a:lumMod val="20000"/>
                  <a:lumOff val="80000"/>
                </a:schemeClr>
              </a:solidFill>
              <a:latin typeface="Arial Unicode MS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14689124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F8EBC7D1-8D97-48CD-B754-CC0EB8EEAA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950" y="3479584"/>
            <a:ext cx="4405952" cy="3371595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id="{C368D6B8-7BC8-4EEF-80CA-397F768EFFDE}"/>
              </a:ext>
            </a:extLst>
          </p:cNvPr>
          <p:cNvSpPr txBox="1"/>
          <p:nvPr/>
        </p:nvSpPr>
        <p:spPr>
          <a:xfrm>
            <a:off x="2405806" y="361907"/>
            <a:ext cx="7402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3563A8"/>
                </a:solidFill>
              </a:rPr>
              <a:t>INJECTOR GROUP STATUS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CA8B19B0-9837-4465-9100-07011E241967}"/>
              </a:ext>
            </a:extLst>
          </p:cNvPr>
          <p:cNvSpPr/>
          <p:nvPr/>
        </p:nvSpPr>
        <p:spPr>
          <a:xfrm flipV="1">
            <a:off x="2215286" y="1239518"/>
            <a:ext cx="7592640" cy="45719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CE107AB6-2B67-4511-8E0F-656429FD6150}"/>
              </a:ext>
            </a:extLst>
          </p:cNvPr>
          <p:cNvSpPr/>
          <p:nvPr/>
        </p:nvSpPr>
        <p:spPr>
          <a:xfrm>
            <a:off x="1265830" y="1386872"/>
            <a:ext cx="9660340" cy="2708878"/>
          </a:xfrm>
          <a:prstGeom prst="rect">
            <a:avLst/>
          </a:prstGeom>
        </p:spPr>
        <p:txBody>
          <a:bodyPr wrap="square" tIns="3600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ea typeface="华文细黑" panose="02010600040101010101" pitchFamily="2" charset="-122"/>
                <a:cs typeface="+mn-ea"/>
              </a:rPr>
              <a:t>Arisen issues in 2021ab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ea typeface="华文细黑" panose="02010600040101010101" pitchFamily="2" charset="-122"/>
              <a:cs typeface="+mn-ea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细黑" panose="02010600040101010101" pitchFamily="2" charset="-122"/>
                <a:cs typeface="+mn-ea"/>
              </a:rPr>
              <a:t>Serous discharge 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细黑" panose="02010600040101010101" pitchFamily="2" charset="-122"/>
                <a:cs typeface="+mn-ea"/>
                <a:sym typeface="Wingdings" panose="05000000000000000000" pitchFamily="2" charset="2"/>
              </a:rPr>
              <a:t> </a:t>
            </a:r>
            <a:r>
              <a:rPr lang="en-US" altLang="zh-CN" sz="1600" dirty="0">
                <a:solidFill>
                  <a:srgbClr val="3563A8"/>
                </a:solidFill>
                <a:ea typeface="华文细黑" panose="02010600040101010101" pitchFamily="2" charset="-122"/>
                <a:cs typeface="+mn-ea"/>
                <a:sym typeface="Wingdings" panose="05000000000000000000" pitchFamily="2" charset="2"/>
              </a:rPr>
              <a:t>Uniform laser intensity distribution and smooth RF conditioning</a:t>
            </a:r>
            <a:endParaRPr lang="en-US" altLang="zh-CN" sz="1600" dirty="0">
              <a:solidFill>
                <a:srgbClr val="3563A8"/>
              </a:solidFill>
              <a:ea typeface="华文细黑" panose="02010600040101010101" pitchFamily="2" charset="-122"/>
              <a:cs typeface="+mn-ea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细黑" panose="02010600040101010101" pitchFamily="2" charset="-122"/>
                <a:cs typeface="+mn-ea"/>
              </a:rPr>
              <a:t>Performance deterioration of RF-gun window 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细黑" panose="02010600040101010101" pitchFamily="2" charset="-122"/>
                <a:cs typeface="+mn-ea"/>
                <a:sym typeface="Wingdings" panose="05000000000000000000" pitchFamily="2" charset="2"/>
              </a:rPr>
              <a:t> </a:t>
            </a:r>
            <a:r>
              <a:rPr lang="en-US" altLang="zh-CN" sz="1600" dirty="0">
                <a:solidFill>
                  <a:srgbClr val="3563A8"/>
                </a:solidFill>
                <a:ea typeface="华文细黑" panose="02010600040101010101" pitchFamily="2" charset="-122"/>
                <a:cs typeface="+mn-ea"/>
                <a:sym typeface="Wingdings" panose="05000000000000000000" pitchFamily="2" charset="2"/>
              </a:rPr>
              <a:t>Component analysis of deposits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ea typeface="华文细黑" panose="02010600040101010101" pitchFamily="2" charset="-122"/>
              <a:cs typeface="+mn-ea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细黑" panose="02010600040101010101" pitchFamily="2" charset="-122"/>
                <a:cs typeface="+mn-ea"/>
              </a:rPr>
              <a:t>Unavailable 2-bunch injection 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细黑" panose="02010600040101010101" pitchFamily="2" charset="-122"/>
                <a:cs typeface="+mn-ea"/>
                <a:sym typeface="Wingdings" panose="05000000000000000000" pitchFamily="2" charset="2"/>
              </a:rPr>
              <a:t> </a:t>
            </a:r>
            <a:r>
              <a:rPr lang="en-US" altLang="zh-CN" sz="1600" dirty="0">
                <a:solidFill>
                  <a:srgbClr val="3563A8"/>
                </a:solidFill>
                <a:ea typeface="华文细黑" panose="02010600040101010101" pitchFamily="2" charset="-122"/>
                <a:cs typeface="+mn-ea"/>
                <a:sym typeface="Wingdings" panose="05000000000000000000" pitchFamily="2" charset="2"/>
              </a:rPr>
              <a:t>Sufficient RF conditioning and adjust the RF pulse width, improve the emittance of the 2nd bunch beam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细黑" panose="02010600040101010101" pitchFamily="2" charset="-122"/>
                <a:cs typeface="+mn-ea"/>
              </a:rPr>
              <a:t>Not achieved charge at BT end &gt; 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a typeface="华文细黑" panose="02010600040101010101" pitchFamily="2" charset="-122"/>
                <a:cs typeface="+mn-ea"/>
              </a:rPr>
              <a:t>2 </a:t>
            </a:r>
            <a:r>
              <a:rPr lang="en-US" altLang="zh-CN" sz="1600" b="1" dirty="0" err="1">
                <a:solidFill>
                  <a:schemeClr val="tx1">
                    <a:lumMod val="75000"/>
                    <a:lumOff val="25000"/>
                  </a:schemeClr>
                </a:solidFill>
                <a:ea typeface="华文细黑" panose="02010600040101010101" pitchFamily="2" charset="-122"/>
                <a:cs typeface="+mn-ea"/>
              </a:rPr>
              <a:t>nC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细黑" panose="02010600040101010101" pitchFamily="2" charset="-122"/>
                <a:cs typeface="+mn-ea"/>
              </a:rPr>
              <a:t> 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细黑" panose="02010600040101010101" pitchFamily="2" charset="-122"/>
                <a:cs typeface="+mn-ea"/>
                <a:sym typeface="Wingdings" panose="05000000000000000000" pitchFamily="2" charset="2"/>
              </a:rPr>
              <a:t> </a:t>
            </a:r>
            <a:r>
              <a:rPr lang="en-US" altLang="zh-CN" sz="1600" dirty="0">
                <a:solidFill>
                  <a:srgbClr val="3C6EAA"/>
                </a:solidFill>
                <a:ea typeface="华文细黑" panose="02010600040101010101" pitchFamily="2" charset="-122"/>
                <a:cs typeface="+mn-ea"/>
                <a:sym typeface="Wingdings" panose="05000000000000000000" pitchFamily="2" charset="2"/>
              </a:rPr>
              <a:t>Next page</a:t>
            </a:r>
            <a:endParaRPr lang="en-US" altLang="zh-CN" sz="1600" dirty="0">
              <a:solidFill>
                <a:srgbClr val="3C6EAA"/>
              </a:solidFill>
              <a:ea typeface="华文细黑" panose="02010600040101010101" pitchFamily="2" charset="-122"/>
              <a:cs typeface="+mn-ea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ea typeface="华文细黑" panose="02010600040101010101" pitchFamily="2" charset="-122"/>
              <a:cs typeface="+mn-ea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914E908B-2281-41B6-8355-A8D86C5E6D76}"/>
              </a:ext>
            </a:extLst>
          </p:cNvPr>
          <p:cNvSpPr/>
          <p:nvPr/>
        </p:nvSpPr>
        <p:spPr>
          <a:xfrm>
            <a:off x="3276599" y="841926"/>
            <a:ext cx="563880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rPr>
              <a:t>Achievements and Issues in 2021ab</a:t>
            </a:r>
          </a:p>
        </p:txBody>
      </p:sp>
      <p:pic>
        <p:nvPicPr>
          <p:cNvPr id="14" name="図 4">
            <a:extLst>
              <a:ext uri="{FF2B5EF4-FFF2-40B4-BE49-F238E27FC236}">
                <a16:creationId xmlns:a16="http://schemas.microsoft.com/office/drawing/2014/main" id="{05BF6951-7A67-4CCC-B68B-37FFCFB93AE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10" t="7725" r="16707" b="6267"/>
          <a:stretch/>
        </p:blipFill>
        <p:spPr>
          <a:xfrm>
            <a:off x="792047" y="3849974"/>
            <a:ext cx="2846477" cy="2791205"/>
          </a:xfrm>
          <a:prstGeom prst="rect">
            <a:avLst/>
          </a:prstGeom>
        </p:spPr>
      </p:pic>
      <p:pic>
        <p:nvPicPr>
          <p:cNvPr id="15" name="図 13">
            <a:extLst>
              <a:ext uri="{FF2B5EF4-FFF2-40B4-BE49-F238E27FC236}">
                <a16:creationId xmlns:a16="http://schemas.microsoft.com/office/drawing/2014/main" id="{27E5214E-C1FE-4456-B7D4-0D50E59EEEF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5" r="7200"/>
          <a:stretch/>
        </p:blipFill>
        <p:spPr>
          <a:xfrm>
            <a:off x="4329512" y="3848572"/>
            <a:ext cx="3364188" cy="2794010"/>
          </a:xfrm>
          <a:prstGeom prst="rect">
            <a:avLst/>
          </a:prstGeom>
        </p:spPr>
      </p:pic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D460F439-99EA-4685-871D-C25979D85EC3}"/>
              </a:ext>
            </a:extLst>
          </p:cNvPr>
          <p:cNvCxnSpPr>
            <a:cxnSpLocks/>
          </p:cNvCxnSpPr>
          <p:nvPr/>
        </p:nvCxnSpPr>
        <p:spPr>
          <a:xfrm flipV="1">
            <a:off x="6353033" y="5245576"/>
            <a:ext cx="814962" cy="47574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67ABB2FE-A14E-48E1-9DD9-FBEB1E953B6C}"/>
              </a:ext>
            </a:extLst>
          </p:cNvPr>
          <p:cNvCxnSpPr>
            <a:cxnSpLocks/>
          </p:cNvCxnSpPr>
          <p:nvPr/>
        </p:nvCxnSpPr>
        <p:spPr>
          <a:xfrm flipH="1">
            <a:off x="7158251" y="5245576"/>
            <a:ext cx="2518012" cy="1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id="{0835535C-A605-4926-97B3-6ED8D3B8DE95}"/>
              </a:ext>
            </a:extLst>
          </p:cNvPr>
          <p:cNvCxnSpPr>
            <a:cxnSpLocks/>
          </p:cNvCxnSpPr>
          <p:nvPr/>
        </p:nvCxnSpPr>
        <p:spPr>
          <a:xfrm flipV="1">
            <a:off x="6011606" y="4315330"/>
            <a:ext cx="1250529" cy="485495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id="{B9A58792-C129-4A94-BA7B-E54F46E9D562}"/>
              </a:ext>
            </a:extLst>
          </p:cNvPr>
          <p:cNvCxnSpPr>
            <a:cxnSpLocks/>
          </p:cNvCxnSpPr>
          <p:nvPr/>
        </p:nvCxnSpPr>
        <p:spPr>
          <a:xfrm flipH="1">
            <a:off x="7262135" y="4315330"/>
            <a:ext cx="2960038" cy="0"/>
          </a:xfrm>
          <a:prstGeom prst="line">
            <a:avLst/>
          </a:prstGeom>
          <a:ln w="28575">
            <a:solidFill>
              <a:srgbClr val="92D05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椭圆 1">
            <a:extLst>
              <a:ext uri="{FF2B5EF4-FFF2-40B4-BE49-F238E27FC236}">
                <a16:creationId xmlns:a16="http://schemas.microsoft.com/office/drawing/2014/main" id="{2C473F06-C3DA-42F5-97B6-1D0337B19C20}"/>
              </a:ext>
            </a:extLst>
          </p:cNvPr>
          <p:cNvSpPr/>
          <p:nvPr/>
        </p:nvSpPr>
        <p:spPr>
          <a:xfrm>
            <a:off x="5678292" y="4706522"/>
            <a:ext cx="343974" cy="343974"/>
          </a:xfrm>
          <a:prstGeom prst="ellipse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id="{6805EDEE-FD19-4FA9-B5BD-B0F6B52DD1ED}"/>
              </a:ext>
            </a:extLst>
          </p:cNvPr>
          <p:cNvSpPr/>
          <p:nvPr/>
        </p:nvSpPr>
        <p:spPr>
          <a:xfrm>
            <a:off x="5993575" y="5066944"/>
            <a:ext cx="359458" cy="359458"/>
          </a:xfrm>
          <a:prstGeom prst="ellipse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19654E7A-53B8-40E2-9EFE-FFD27D6BB716}"/>
              </a:ext>
            </a:extLst>
          </p:cNvPr>
          <p:cNvSpPr/>
          <p:nvPr/>
        </p:nvSpPr>
        <p:spPr>
          <a:xfrm>
            <a:off x="2094693" y="6608381"/>
            <a:ext cx="401217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M. Yoshida, Linac Technology Meeting, 2021.08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573D9733-EFC1-4A7F-A610-842A5055F311}"/>
              </a:ext>
            </a:extLst>
          </p:cNvPr>
          <p:cNvSpPr/>
          <p:nvPr/>
        </p:nvSpPr>
        <p:spPr>
          <a:xfrm>
            <a:off x="10648164" y="6597011"/>
            <a:ext cx="147874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R. Zhang, 2021.08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7362CA8F-B6FE-49DC-AE7D-B21BC246DF21}"/>
              </a:ext>
            </a:extLst>
          </p:cNvPr>
          <p:cNvSpPr txBox="1"/>
          <p:nvPr/>
        </p:nvSpPr>
        <p:spPr>
          <a:xfrm>
            <a:off x="957148" y="6342204"/>
            <a:ext cx="27332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  <a:ea typeface="华文细黑" panose="02010600040101010101" pitchFamily="2" charset="-122"/>
                <a:cs typeface="+mn-ea"/>
                <a:sym typeface="Wingdings" panose="05000000000000000000" pitchFamily="2" charset="2"/>
              </a:rPr>
              <a:t>Photocathode used in 2021ab 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1C14F9FC-EB3E-4BF7-8A42-C4B5B74DC04B}"/>
              </a:ext>
            </a:extLst>
          </p:cNvPr>
          <p:cNvSpPr txBox="1"/>
          <p:nvPr/>
        </p:nvSpPr>
        <p:spPr>
          <a:xfrm>
            <a:off x="4766494" y="6330192"/>
            <a:ext cx="27332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  <a:ea typeface="华文细黑" panose="02010600040101010101" pitchFamily="2" charset="-122"/>
                <a:cs typeface="+mn-ea"/>
                <a:sym typeface="Wingdings" panose="05000000000000000000" pitchFamily="2" charset="2"/>
              </a:rPr>
              <a:t>Gun window used in 2021ab 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6455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1002A0D1-1BCC-4526-B737-BD5F877B6D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569" y="0"/>
            <a:ext cx="965686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23648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/>
          <p:cNvSpPr txBox="1"/>
          <p:nvPr/>
        </p:nvSpPr>
        <p:spPr>
          <a:xfrm>
            <a:off x="6487886" y="5974189"/>
            <a:ext cx="413855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sz="1050" b="1" dirty="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From Prof. YQ Zheng’s Slide, the 1st KEK and SICCAS nonlinear optics forum, Tsukuba, May 28, 2018</a:t>
            </a:r>
          </a:p>
        </p:txBody>
      </p:sp>
      <p:sp>
        <p:nvSpPr>
          <p:cNvPr id="8" name="タイトル 1"/>
          <p:cNvSpPr>
            <a:spLocks noGrp="1"/>
          </p:cNvSpPr>
          <p:nvPr>
            <p:ph type="title"/>
          </p:nvPr>
        </p:nvSpPr>
        <p:spPr>
          <a:xfrm>
            <a:off x="1524001" y="0"/>
            <a:ext cx="7184573" cy="950026"/>
          </a:xfrm>
        </p:spPr>
        <p:txBody>
          <a:bodyPr>
            <a:noAutofit/>
          </a:bodyPr>
          <a:lstStyle/>
          <a:p>
            <a:r>
              <a:rPr lang="en-US" altLang="ja-JP" sz="3600" b="1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YCOB CRYSTAL at LINAC</a:t>
            </a:r>
            <a:endParaRPr lang="ja-JP" altLang="en-US" sz="3600" b="1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736" y="636776"/>
            <a:ext cx="10365549" cy="5650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7576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0000"/>
            <a:lum bright="70000" contrast="-7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12">
            <a:extLst>
              <a:ext uri="{FF2B5EF4-FFF2-40B4-BE49-F238E27FC236}">
                <a16:creationId xmlns:a16="http://schemas.microsoft.com/office/drawing/2014/main" id="{7511A92F-D824-4DA2-9432-ADDC8EE2B2D9}"/>
              </a:ext>
            </a:extLst>
          </p:cNvPr>
          <p:cNvSpPr/>
          <p:nvPr/>
        </p:nvSpPr>
        <p:spPr>
          <a:xfrm>
            <a:off x="-869" y="9625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  <a:alpha val="40000"/>
            </a:schemeClr>
          </a:solidFill>
          <a:ln w="9525" cap="flat" cmpd="sng" algn="ctr">
            <a:solidFill>
              <a:sysClr val="window" lastClr="FFFFFF">
                <a:lumMod val="50000"/>
                <a:alpha val="1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8B03C36B-91C4-4E90-99C9-CAD7EA4A4906}"/>
              </a:ext>
            </a:extLst>
          </p:cNvPr>
          <p:cNvSpPr txBox="1"/>
          <p:nvPr/>
        </p:nvSpPr>
        <p:spPr>
          <a:xfrm>
            <a:off x="2285943" y="514633"/>
            <a:ext cx="7620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Arial Unicode MS" panose="020B0604020202020204"/>
                <a:cs typeface="Arial" panose="020B0604020202020204" pitchFamily="34" charset="0"/>
              </a:rPr>
              <a:t>SuperKEKB Project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A0C4FFC4-AA50-4F8B-9662-1B305BECF827}"/>
              </a:ext>
            </a:extLst>
          </p:cNvPr>
          <p:cNvSpPr/>
          <p:nvPr/>
        </p:nvSpPr>
        <p:spPr>
          <a:xfrm flipV="1">
            <a:off x="2270953" y="1268851"/>
            <a:ext cx="7650091" cy="45719"/>
          </a:xfrm>
          <a:prstGeom prst="rect">
            <a:avLst/>
          </a:prstGeom>
          <a:solidFill>
            <a:srgbClr val="1468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0D8929DC-D96F-447A-A5C1-41A0F8FAEC25}"/>
              </a:ext>
            </a:extLst>
          </p:cNvPr>
          <p:cNvSpPr/>
          <p:nvPr/>
        </p:nvSpPr>
        <p:spPr>
          <a:xfrm>
            <a:off x="11593773" y="6610295"/>
            <a:ext cx="59822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宋体"/>
                <a:cs typeface="+mn-ea"/>
              </a:rPr>
              <a:t>06-34</a:t>
            </a:r>
            <a:endParaRPr kumimoji="1" lang="zh-CN" altLang="en-US" sz="1050" b="0" i="1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宋体"/>
              <a:cs typeface="+mn-ea"/>
            </a:endParaRPr>
          </a:p>
        </p:txBody>
      </p:sp>
      <p:pic>
        <p:nvPicPr>
          <p:cNvPr id="6" name="図 14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DA9A80C6-94E1-E422-C487-AA690A29DD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6378" y="1268851"/>
            <a:ext cx="5380499" cy="4130324"/>
          </a:xfrm>
          <a:prstGeom prst="rect">
            <a:avLst/>
          </a:prstGeom>
        </p:spPr>
      </p:pic>
      <p:pic>
        <p:nvPicPr>
          <p:cNvPr id="11" name="图片 10" descr="图片包含 乐高, 游戏机, 女人, 男人&#10;&#10;描述已自动生成">
            <a:extLst>
              <a:ext uri="{FF2B5EF4-FFF2-40B4-BE49-F238E27FC236}">
                <a16:creationId xmlns:a16="http://schemas.microsoft.com/office/drawing/2014/main" id="{802402CA-6F46-8C33-42A3-DA688990B42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0648" y="1578543"/>
            <a:ext cx="1598257" cy="1264600"/>
          </a:xfrm>
          <a:prstGeom prst="rect">
            <a:avLst/>
          </a:prstGeom>
        </p:spPr>
      </p:pic>
      <p:pic>
        <p:nvPicPr>
          <p:cNvPr id="13" name="图片 12" descr="图表, 图示, 雷达图&#10;&#10;描述已自动生成">
            <a:extLst>
              <a:ext uri="{FF2B5EF4-FFF2-40B4-BE49-F238E27FC236}">
                <a16:creationId xmlns:a16="http://schemas.microsoft.com/office/drawing/2014/main" id="{5F39DCE1-96AA-9FFA-EB68-EDA2F465BFD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555" y="3668836"/>
            <a:ext cx="1063161" cy="1029553"/>
          </a:xfrm>
          <a:prstGeom prst="rect">
            <a:avLst/>
          </a:prstGeom>
        </p:spPr>
      </p:pic>
      <p:pic>
        <p:nvPicPr>
          <p:cNvPr id="15" name="图片 14" descr="围栏里站着许多人&#10;&#10;中度可信度描述已自动生成">
            <a:extLst>
              <a:ext uri="{FF2B5EF4-FFF2-40B4-BE49-F238E27FC236}">
                <a16:creationId xmlns:a16="http://schemas.microsoft.com/office/drawing/2014/main" id="{1142BF40-AA19-47B1-8868-F83875BFDD2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9383" y="4796296"/>
            <a:ext cx="2715879" cy="1810585"/>
          </a:xfrm>
          <a:prstGeom prst="rect">
            <a:avLst/>
          </a:prstGeom>
        </p:spPr>
      </p:pic>
      <p:pic>
        <p:nvPicPr>
          <p:cNvPr id="20" name="图片 19" descr="水中的桥&#10;&#10;描述已自动生成">
            <a:extLst>
              <a:ext uri="{FF2B5EF4-FFF2-40B4-BE49-F238E27FC236}">
                <a16:creationId xmlns:a16="http://schemas.microsoft.com/office/drawing/2014/main" id="{EB7FA62B-7569-0AB8-B93C-270D4FFD939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3674" y="4954281"/>
            <a:ext cx="2624651" cy="1749589"/>
          </a:xfrm>
          <a:prstGeom prst="rect">
            <a:avLst/>
          </a:prstGeom>
        </p:spPr>
      </p:pic>
      <p:sp>
        <p:nvSpPr>
          <p:cNvPr id="21" name="テキスト ボックス 8">
            <a:extLst>
              <a:ext uri="{FF2B5EF4-FFF2-40B4-BE49-F238E27FC236}">
                <a16:creationId xmlns:a16="http://schemas.microsoft.com/office/drawing/2014/main" id="{5105F59D-DBAA-1721-862F-835D03503896}"/>
              </a:ext>
            </a:extLst>
          </p:cNvPr>
          <p:cNvSpPr txBox="1"/>
          <p:nvPr/>
        </p:nvSpPr>
        <p:spPr>
          <a:xfrm>
            <a:off x="330071" y="1675597"/>
            <a:ext cx="4325354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>
                <a:solidFill>
                  <a:srgbClr val="1468C5"/>
                </a:solidFill>
                <a:latin typeface="Arial Unicode MS" panose="020B0604020202020204"/>
              </a:rPr>
              <a:t>Upgrade of KEKB B-factory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>
                <a:solidFill>
                  <a:srgbClr val="1468C5"/>
                </a:solidFill>
                <a:latin typeface="Arial Unicode MS" panose="020B0604020202020204"/>
              </a:rPr>
              <a:t>High-luminosity electron-</a:t>
            </a:r>
            <a:r>
              <a:rPr lang="en-US" altLang="ja-JP" sz="2000" dirty="0">
                <a:solidFill>
                  <a:srgbClr val="DC3C00"/>
                </a:solidFill>
                <a:latin typeface="Arial Unicode MS" panose="020B0604020202020204"/>
              </a:rPr>
              <a:t>positron</a:t>
            </a:r>
            <a:r>
              <a:rPr lang="en-US" altLang="ja-JP" sz="2000" dirty="0">
                <a:solidFill>
                  <a:srgbClr val="1468C5"/>
                </a:solidFill>
                <a:latin typeface="Arial Unicode MS" panose="020B0604020202020204"/>
              </a:rPr>
              <a:t> collider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>
                <a:solidFill>
                  <a:srgbClr val="1468C5"/>
                </a:solidFill>
                <a:latin typeface="Arial Unicode MS" panose="020B0604020202020204"/>
              </a:rPr>
              <a:t>Asymmetric-energy electron-positron double-ring collider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dirty="0">
                <a:solidFill>
                  <a:srgbClr val="1468C5"/>
                </a:solidFill>
                <a:latin typeface="Arial Unicode MS" panose="020B0604020202020204"/>
              </a:rPr>
              <a:t>Main ring is composed of </a:t>
            </a:r>
          </a:p>
          <a:p>
            <a:pPr lvl="1"/>
            <a:r>
              <a:rPr lang="en-US" altLang="ja-JP" sz="1600" dirty="0">
                <a:solidFill>
                  <a:srgbClr val="DC3C00"/>
                </a:solidFill>
                <a:latin typeface="Arial Unicode MS" panose="020B0604020202020204"/>
              </a:rPr>
              <a:t>Low Energy Ring (LER)</a:t>
            </a:r>
          </a:p>
          <a:p>
            <a:pPr lvl="1"/>
            <a:r>
              <a:rPr lang="en-US" altLang="ja-JP" sz="1600" dirty="0">
                <a:solidFill>
                  <a:srgbClr val="DC3C00"/>
                </a:solidFill>
                <a:latin typeface="Arial Unicode MS" panose="020B0604020202020204"/>
              </a:rPr>
              <a:t>  4.0 GeV Positron 3.6 A</a:t>
            </a:r>
          </a:p>
          <a:p>
            <a:pPr lvl="1"/>
            <a:r>
              <a:rPr lang="en-US" altLang="ja-JP" sz="1600" dirty="0">
                <a:solidFill>
                  <a:srgbClr val="1468C5"/>
                </a:solidFill>
                <a:latin typeface="Arial Unicode MS" panose="020B0604020202020204"/>
              </a:rPr>
              <a:t>High Energy Ring (HER)</a:t>
            </a:r>
          </a:p>
          <a:p>
            <a:pPr lvl="1"/>
            <a:r>
              <a:rPr lang="en-US" altLang="ja-JP" sz="1600" dirty="0">
                <a:solidFill>
                  <a:srgbClr val="1468C5"/>
                </a:solidFill>
                <a:latin typeface="Arial Unicode MS" panose="020B0604020202020204"/>
              </a:rPr>
              <a:t>  7.0 GeV Electron 2.6 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dirty="0">
                <a:solidFill>
                  <a:srgbClr val="DC3C00"/>
                </a:solidFill>
                <a:latin typeface="Arial Unicode MS" panose="020B0604020202020204"/>
              </a:rPr>
              <a:t>Positron damping 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dirty="0">
                <a:solidFill>
                  <a:srgbClr val="1468C5"/>
                </a:solidFill>
                <a:latin typeface="Arial Unicode MS" panose="020B0604020202020204"/>
              </a:rPr>
              <a:t>Design Luminosity: 8.0x10</a:t>
            </a:r>
            <a:r>
              <a:rPr lang="en-US" altLang="ja-JP" baseline="30000" dirty="0">
                <a:solidFill>
                  <a:srgbClr val="1468C5"/>
                </a:solidFill>
                <a:latin typeface="Arial Unicode MS" panose="020B0604020202020204"/>
              </a:rPr>
              <a:t>35</a:t>
            </a:r>
            <a:r>
              <a:rPr lang="en-US" altLang="ja-JP" dirty="0">
                <a:solidFill>
                  <a:srgbClr val="1468C5"/>
                </a:solidFill>
                <a:latin typeface="Arial Unicode MS" panose="020B0604020202020204"/>
              </a:rPr>
              <a:t> cm</a:t>
            </a:r>
            <a:r>
              <a:rPr lang="en-US" altLang="ja-JP" baseline="30000" dirty="0">
                <a:solidFill>
                  <a:srgbClr val="1468C5"/>
                </a:solidFill>
                <a:latin typeface="Arial Unicode MS" panose="020B0604020202020204"/>
              </a:rPr>
              <a:t>-2</a:t>
            </a:r>
            <a:r>
              <a:rPr lang="en-US" altLang="ja-JP" dirty="0">
                <a:solidFill>
                  <a:srgbClr val="1468C5"/>
                </a:solidFill>
                <a:latin typeface="Arial Unicode MS" panose="020B0604020202020204"/>
              </a:rPr>
              <a:t>s</a:t>
            </a:r>
            <a:r>
              <a:rPr lang="en-US" altLang="ja-JP" baseline="30000" dirty="0">
                <a:solidFill>
                  <a:srgbClr val="1468C5"/>
                </a:solidFill>
                <a:latin typeface="Arial Unicode MS" panose="020B0604020202020204"/>
              </a:rPr>
              <a:t>-1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solidFill>
                  <a:srgbClr val="1468C5"/>
                </a:solidFill>
                <a:latin typeface="Arial Unicode MS" panose="020B0604020202020204"/>
              </a:rPr>
              <a:t>40 times maximum luminosity of KEKB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solidFill>
                  <a:srgbClr val="1468C5"/>
                </a:solidFill>
                <a:latin typeface="Arial Unicode MS" panose="020B0604020202020204"/>
              </a:rPr>
              <a:t>Twice beam current of KEKB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solidFill>
                  <a:srgbClr val="1468C5"/>
                </a:solidFill>
                <a:latin typeface="Arial Unicode MS" panose="020B0604020202020204"/>
              </a:rPr>
              <a:t>Squeezed </a:t>
            </a:r>
            <a:r>
              <a:rPr lang="el-GR" altLang="ja-JP" sz="1600" i="1" dirty="0">
                <a:solidFill>
                  <a:srgbClr val="1468C5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β</a:t>
            </a:r>
            <a:r>
              <a:rPr lang="en-US" altLang="ja-JP" sz="1600" baseline="-25000" dirty="0">
                <a:solidFill>
                  <a:srgbClr val="1468C5"/>
                </a:solidFill>
                <a:latin typeface="Arial Unicode MS" panose="020B0604020202020204"/>
              </a:rPr>
              <a:t>y</a:t>
            </a:r>
            <a:r>
              <a:rPr lang="en-US" altLang="ja-JP" sz="1600" dirty="0">
                <a:solidFill>
                  <a:srgbClr val="1468C5"/>
                </a:solidFill>
                <a:latin typeface="Arial Unicode MS" panose="020B0604020202020204"/>
              </a:rPr>
              <a:t>* with nano-beam collision 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895B3E21-2F55-B7E6-8FCD-A4A371F45CBB}"/>
              </a:ext>
            </a:extLst>
          </p:cNvPr>
          <p:cNvSpPr/>
          <p:nvPr/>
        </p:nvSpPr>
        <p:spPr>
          <a:xfrm>
            <a:off x="869" y="6524329"/>
            <a:ext cx="46545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Y. Funakoshi, IPAC2022, Bangkok, 2022.06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  <p:pic>
        <p:nvPicPr>
          <p:cNvPr id="3" name="图片 2" descr="火车开在铁轨上&#10;&#10;低可信度描述已自动生成">
            <a:extLst>
              <a:ext uri="{FF2B5EF4-FFF2-40B4-BE49-F238E27FC236}">
                <a16:creationId xmlns:a16="http://schemas.microsoft.com/office/drawing/2014/main" id="{E0FA5311-A907-BD8A-8197-4BEE0FD0F92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6345" y="1727838"/>
            <a:ext cx="2157780" cy="1438520"/>
          </a:xfrm>
          <a:prstGeom prst="rect">
            <a:avLst/>
          </a:prstGeom>
        </p:spPr>
      </p:pic>
      <p:pic>
        <p:nvPicPr>
          <p:cNvPr id="8" name="图片 7" descr="蓝色的飞机&#10;&#10;中度可信度描述已自动生成">
            <a:extLst>
              <a:ext uri="{FF2B5EF4-FFF2-40B4-BE49-F238E27FC236}">
                <a16:creationId xmlns:a16="http://schemas.microsoft.com/office/drawing/2014/main" id="{306F6792-F8B5-709B-D742-A22145A5352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0423" y="3280361"/>
            <a:ext cx="2028638" cy="141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2697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0000"/>
            <a:lum bright="70000" contrast="-7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12">
            <a:extLst>
              <a:ext uri="{FF2B5EF4-FFF2-40B4-BE49-F238E27FC236}">
                <a16:creationId xmlns:a16="http://schemas.microsoft.com/office/drawing/2014/main" id="{7511A92F-D824-4DA2-9432-ADDC8EE2B2D9}"/>
              </a:ext>
            </a:extLst>
          </p:cNvPr>
          <p:cNvSpPr/>
          <p:nvPr/>
        </p:nvSpPr>
        <p:spPr>
          <a:xfrm>
            <a:off x="1" y="970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  <a:alpha val="40000"/>
            </a:schemeClr>
          </a:solidFill>
          <a:ln w="9525" cap="flat" cmpd="sng" algn="ctr">
            <a:solidFill>
              <a:sysClr val="window" lastClr="FFFFFF">
                <a:lumMod val="50000"/>
                <a:alpha val="1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8B03C36B-91C4-4E90-99C9-CAD7EA4A4906}"/>
              </a:ext>
            </a:extLst>
          </p:cNvPr>
          <p:cNvSpPr txBox="1"/>
          <p:nvPr/>
        </p:nvSpPr>
        <p:spPr>
          <a:xfrm>
            <a:off x="2285943" y="514633"/>
            <a:ext cx="7620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Arial Unicode MS" panose="020B0604020202020204"/>
                <a:cs typeface="Arial" panose="020B0604020202020204" pitchFamily="34" charset="0"/>
              </a:rPr>
              <a:t>SuperKEKB Project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A0C4FFC4-AA50-4F8B-9662-1B305BECF827}"/>
              </a:ext>
            </a:extLst>
          </p:cNvPr>
          <p:cNvSpPr/>
          <p:nvPr/>
        </p:nvSpPr>
        <p:spPr>
          <a:xfrm flipV="1">
            <a:off x="2270953" y="1268851"/>
            <a:ext cx="7650091" cy="45719"/>
          </a:xfrm>
          <a:prstGeom prst="rect">
            <a:avLst/>
          </a:prstGeom>
          <a:solidFill>
            <a:srgbClr val="1468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0D8929DC-D96F-447A-A5C1-41A0F8FAEC25}"/>
              </a:ext>
            </a:extLst>
          </p:cNvPr>
          <p:cNvSpPr/>
          <p:nvPr/>
        </p:nvSpPr>
        <p:spPr>
          <a:xfrm>
            <a:off x="15290" y="6594384"/>
            <a:ext cx="59822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宋体"/>
                <a:cs typeface="+mn-ea"/>
              </a:rPr>
              <a:t>07-34</a:t>
            </a:r>
            <a:endParaRPr kumimoji="1" lang="zh-CN" altLang="en-US" sz="1050" b="0" i="1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宋体"/>
              <a:cs typeface="+mn-ea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C3033FE4-1ED0-40E4-3DEF-651032CBD2DB}"/>
              </a:ext>
            </a:extLst>
          </p:cNvPr>
          <p:cNvSpPr txBox="1"/>
          <p:nvPr/>
        </p:nvSpPr>
        <p:spPr>
          <a:xfrm>
            <a:off x="10640645" y="2121719"/>
            <a:ext cx="9531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20000"/>
                    <a:lumOff val="80000"/>
                  </a:srgbClr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Tsukuba Hall</a:t>
            </a:r>
            <a:endParaRPr kumimoji="1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A5A5A5">
                  <a:lumMod val="20000"/>
                  <a:lumOff val="80000"/>
                </a:srgbClr>
              </a:solidFill>
              <a:effectLst/>
              <a:uLnTx/>
              <a:uFillTx/>
              <a:latin typeface="Arial Unicode MS" panose="020B0604020202020204"/>
              <a:ea typeface="宋体"/>
              <a:cs typeface="+mn-cs"/>
            </a:endParaRPr>
          </a:p>
        </p:txBody>
      </p:sp>
      <p:pic>
        <p:nvPicPr>
          <p:cNvPr id="4" name="图片 3" descr="图表&#10;&#10;描述已自动生成">
            <a:extLst>
              <a:ext uri="{FF2B5EF4-FFF2-40B4-BE49-F238E27FC236}">
                <a16:creationId xmlns:a16="http://schemas.microsoft.com/office/drawing/2014/main" id="{8714CDED-F62F-1A8A-5452-0AF20382B8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366" y="1488765"/>
            <a:ext cx="5289229" cy="5289229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CF0EA7CC-33E1-F029-6641-FADEAA96AC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90" y="1515753"/>
            <a:ext cx="6557788" cy="5059231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45D1C5E6-22C7-17E1-7ADA-CC38C761EC91}"/>
              </a:ext>
            </a:extLst>
          </p:cNvPr>
          <p:cNvSpPr txBox="1"/>
          <p:nvPr/>
        </p:nvSpPr>
        <p:spPr>
          <a:xfrm>
            <a:off x="6554292" y="1526791"/>
            <a:ext cx="528922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New luminosity world record in 2022: 4.71 x 10</a:t>
            </a:r>
            <a:r>
              <a:rPr kumimoji="1" lang="en-US" altLang="zh-CN" sz="1600" b="0" i="0" u="none" strike="noStrike" kern="1200" cap="none" spc="0" normalizeH="0" baseline="3000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34</a:t>
            </a:r>
            <a:r>
              <a:rPr kumimoji="1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 (cm</a:t>
            </a:r>
            <a:r>
              <a:rPr kumimoji="1" lang="en-US" altLang="zh-CN" sz="1600" b="0" i="0" u="none" strike="noStrike" kern="1200" cap="none" spc="0" normalizeH="0" baseline="3000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-2</a:t>
            </a:r>
            <a:r>
              <a:rPr kumimoji="1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s</a:t>
            </a:r>
            <a:r>
              <a:rPr kumimoji="1" lang="en-US" altLang="zh-CN" sz="1600" b="0" i="0" u="none" strike="noStrike" kern="1200" cap="none" spc="0" normalizeH="0" baseline="3000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-1</a:t>
            </a:r>
            <a:r>
              <a:rPr kumimoji="1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宋体"/>
                <a:cs typeface="+mn-cs"/>
              </a:rPr>
              <a:t>)  </a:t>
            </a:r>
          </a:p>
        </p:txBody>
      </p:sp>
    </p:spTree>
    <p:extLst>
      <p:ext uri="{BB962C8B-B14F-4D97-AF65-F5344CB8AC3E}">
        <p14:creationId xmlns:p14="http://schemas.microsoft.com/office/powerpoint/2010/main" val="3688984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12">
            <a:extLst>
              <a:ext uri="{FF2B5EF4-FFF2-40B4-BE49-F238E27FC236}">
                <a16:creationId xmlns:a16="http://schemas.microsoft.com/office/drawing/2014/main" id="{7511A92F-D824-4DA2-9432-ADDC8EE2B2D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9525" cap="flat" cmpd="sng" algn="ctr">
            <a:solidFill>
              <a:sysClr val="window" lastClr="FFFFFF">
                <a:lumMod val="50000"/>
                <a:alpha val="1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8B03C36B-91C4-4E90-99C9-CAD7EA4A4906}"/>
              </a:ext>
            </a:extLst>
          </p:cNvPr>
          <p:cNvSpPr txBox="1"/>
          <p:nvPr/>
        </p:nvSpPr>
        <p:spPr>
          <a:xfrm>
            <a:off x="2285943" y="514633"/>
            <a:ext cx="7620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3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Unicode MS" panose="020B0604020202020204"/>
                <a:ea typeface="Arial Unicode MS" panose="020B0604020202020204"/>
                <a:cs typeface="Arial" panose="020B0604020202020204" pitchFamily="34" charset="0"/>
              </a:rPr>
              <a:t>SuperKEKB Project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A0C4FFC4-AA50-4F8B-9662-1B305BECF827}"/>
              </a:ext>
            </a:extLst>
          </p:cNvPr>
          <p:cNvSpPr/>
          <p:nvPr/>
        </p:nvSpPr>
        <p:spPr>
          <a:xfrm flipV="1">
            <a:off x="2270953" y="1268851"/>
            <a:ext cx="7650091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0D8929DC-D96F-447A-A5C1-41A0F8FAEC25}"/>
              </a:ext>
            </a:extLst>
          </p:cNvPr>
          <p:cNvSpPr/>
          <p:nvPr/>
        </p:nvSpPr>
        <p:spPr>
          <a:xfrm>
            <a:off x="11593773" y="6610295"/>
            <a:ext cx="59822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宋体"/>
                <a:cs typeface="+mn-ea"/>
              </a:rPr>
              <a:t>08-</a:t>
            </a:r>
            <a:r>
              <a:rPr lang="en-US" altLang="ja-JP" sz="1050" dirty="0">
                <a:solidFill>
                  <a:prstClr val="black">
                    <a:lumMod val="50000"/>
                    <a:lumOff val="50000"/>
                  </a:prstClr>
                </a:solidFill>
                <a:latin typeface="Arial"/>
                <a:ea typeface="宋体"/>
                <a:cs typeface="+mn-ea"/>
              </a:rPr>
              <a:t>34</a:t>
            </a:r>
            <a:endParaRPr kumimoji="1" lang="zh-CN" altLang="en-US" sz="1050" b="0" i="1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宋体"/>
              <a:cs typeface="+mn-ea"/>
            </a:endParaRPr>
          </a:p>
        </p:txBody>
      </p:sp>
      <p:sp>
        <p:nvSpPr>
          <p:cNvPr id="2" name="矩形 12">
            <a:extLst>
              <a:ext uri="{FF2B5EF4-FFF2-40B4-BE49-F238E27FC236}">
                <a16:creationId xmlns:a16="http://schemas.microsoft.com/office/drawing/2014/main" id="{EB2F6E05-7AC7-6810-BBED-DD1D344EFDD7}"/>
              </a:ext>
            </a:extLst>
          </p:cNvPr>
          <p:cNvSpPr/>
          <p:nvPr/>
        </p:nvSpPr>
        <p:spPr>
          <a:xfrm>
            <a:off x="934277" y="1505304"/>
            <a:ext cx="10144125" cy="4806258"/>
          </a:xfrm>
          <a:prstGeom prst="rect">
            <a:avLst/>
          </a:prstGeom>
          <a:solidFill>
            <a:sysClr val="windowText" lastClr="000000">
              <a:alpha val="60000"/>
            </a:sysClr>
          </a:solidFill>
          <a:ln w="9525" cap="flat" cmpd="sng" algn="ctr">
            <a:solidFill>
              <a:sysClr val="window" lastClr="FFFFFF">
                <a:lumMod val="50000"/>
                <a:alpha val="10000"/>
              </a:sysClr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kumimoji="0" lang="zh-CN" altLang="en-US" kern="0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  <p:graphicFrame>
        <p:nvGraphicFramePr>
          <p:cNvPr id="6" name="コンテンツ プレースホルダー 6">
            <a:extLst>
              <a:ext uri="{FF2B5EF4-FFF2-40B4-BE49-F238E27FC236}">
                <a16:creationId xmlns:a16="http://schemas.microsoft.com/office/drawing/2014/main" id="{34970AA0-41EB-8B6F-DA4F-FA50C998F17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6436065"/>
              </p:ext>
            </p:extLst>
          </p:nvPr>
        </p:nvGraphicFramePr>
        <p:xfrm>
          <a:off x="1405949" y="1760512"/>
          <a:ext cx="9351523" cy="432308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1676400">
                  <a:extLst>
                    <a:ext uri="{9D8B030D-6E8A-4147-A177-3AD203B41FA5}">
                      <a16:colId xmlns:a16="http://schemas.microsoft.com/office/drawing/2014/main" val="745091110"/>
                    </a:ext>
                  </a:extLst>
                </a:gridCol>
                <a:gridCol w="1200150">
                  <a:extLst>
                    <a:ext uri="{9D8B030D-6E8A-4147-A177-3AD203B41FA5}">
                      <a16:colId xmlns:a16="http://schemas.microsoft.com/office/drawing/2014/main" val="1710711051"/>
                    </a:ext>
                  </a:extLst>
                </a:gridCol>
                <a:gridCol w="1131245">
                  <a:extLst>
                    <a:ext uri="{9D8B030D-6E8A-4147-A177-3AD203B41FA5}">
                      <a16:colId xmlns:a16="http://schemas.microsoft.com/office/drawing/2014/main" val="2021872556"/>
                    </a:ext>
                  </a:extLst>
                </a:gridCol>
                <a:gridCol w="1335932">
                  <a:extLst>
                    <a:ext uri="{9D8B030D-6E8A-4147-A177-3AD203B41FA5}">
                      <a16:colId xmlns:a16="http://schemas.microsoft.com/office/drawing/2014/main" val="3841094207"/>
                    </a:ext>
                  </a:extLst>
                </a:gridCol>
                <a:gridCol w="1335932">
                  <a:extLst>
                    <a:ext uri="{9D8B030D-6E8A-4147-A177-3AD203B41FA5}">
                      <a16:colId xmlns:a16="http://schemas.microsoft.com/office/drawing/2014/main" val="2077338960"/>
                    </a:ext>
                  </a:extLst>
                </a:gridCol>
                <a:gridCol w="1335932">
                  <a:extLst>
                    <a:ext uri="{9D8B030D-6E8A-4147-A177-3AD203B41FA5}">
                      <a16:colId xmlns:a16="http://schemas.microsoft.com/office/drawing/2014/main" val="334037292"/>
                    </a:ext>
                  </a:extLst>
                </a:gridCol>
                <a:gridCol w="1335932">
                  <a:extLst>
                    <a:ext uri="{9D8B030D-6E8A-4147-A177-3AD203B41FA5}">
                      <a16:colId xmlns:a16="http://schemas.microsoft.com/office/drawing/2014/main" val="4278770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KEKB </a:t>
                      </a:r>
                      <a:br>
                        <a:rPr lang="en-US" dirty="0">
                          <a:solidFill>
                            <a:schemeClr val="bg1"/>
                          </a:solidFill>
                        </a:rPr>
                      </a:b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achieved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SuperKEKB</a:t>
                      </a:r>
                      <a:br>
                        <a:rPr lang="en-US" dirty="0">
                          <a:solidFill>
                            <a:schemeClr val="bg1"/>
                          </a:solidFill>
                        </a:rPr>
                      </a:b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2022 June 22nd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SuperKEKB </a:t>
                      </a:r>
                      <a:br>
                        <a:rPr lang="en-US" dirty="0">
                          <a:solidFill>
                            <a:schemeClr val="bg1"/>
                          </a:solidFill>
                        </a:rPr>
                      </a:b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design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60745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LER</a:t>
                      </a:r>
                      <a:endParaRPr lang="en-US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bg1"/>
                          </a:solidFill>
                        </a:rPr>
                        <a:t>HER</a:t>
                      </a:r>
                      <a:endParaRPr lang="en-US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LER</a:t>
                      </a:r>
                      <a:endParaRPr lang="en-US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HER</a:t>
                      </a:r>
                      <a:endParaRPr lang="en-US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LER</a:t>
                      </a:r>
                      <a:endParaRPr lang="en-US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HER</a:t>
                      </a:r>
                      <a:endParaRPr lang="en-US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03118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>
                          <a:solidFill>
                            <a:schemeClr val="bg1"/>
                          </a:solidFill>
                        </a:rPr>
                        <a:t>I</a:t>
                      </a:r>
                      <a:r>
                        <a:rPr lang="en-US" baseline="-25000" dirty="0" err="1">
                          <a:solidFill>
                            <a:schemeClr val="bg1"/>
                          </a:solidFill>
                        </a:rPr>
                        <a:t>beam</a:t>
                      </a: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 [A]</a:t>
                      </a:r>
                      <a:endParaRPr lang="en-US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chemeClr val="bg1"/>
                          </a:solidFill>
                        </a:rPr>
                        <a:t>1.637</a:t>
                      </a:r>
                      <a:endParaRPr lang="en-US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chemeClr val="bg1"/>
                          </a:solidFill>
                        </a:rPr>
                        <a:t>1.188</a:t>
                      </a:r>
                      <a:endParaRPr lang="en-US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1.363</a:t>
                      </a:r>
                      <a:endParaRPr lang="en-US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1.118</a:t>
                      </a:r>
                      <a:endParaRPr lang="en-US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3.6</a:t>
                      </a:r>
                      <a:endParaRPr lang="en-US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2.6</a:t>
                      </a:r>
                      <a:endParaRPr lang="en-US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5869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Bunches Number</a:t>
                      </a:r>
                      <a:endParaRPr lang="en-US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chemeClr val="bg1"/>
                          </a:solidFill>
                        </a:rPr>
                        <a:t>1585</a:t>
                      </a:r>
                      <a:endParaRPr lang="en-US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2249</a:t>
                      </a:r>
                      <a:endParaRPr lang="en-US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2500</a:t>
                      </a:r>
                      <a:endParaRPr lang="en-US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40151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>
                          <a:solidFill>
                            <a:schemeClr val="bg1"/>
                          </a:solidFill>
                        </a:rPr>
                        <a:t>I</a:t>
                      </a:r>
                      <a:r>
                        <a:rPr lang="en-US" baseline="-25000" dirty="0" err="1">
                          <a:solidFill>
                            <a:schemeClr val="bg1"/>
                          </a:solidFill>
                        </a:rPr>
                        <a:t>bunch</a:t>
                      </a: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 [mA]</a:t>
                      </a:r>
                      <a:endParaRPr lang="en-US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1.033</a:t>
                      </a:r>
                      <a:endParaRPr lang="en-US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bg1"/>
                          </a:solidFill>
                        </a:rPr>
                        <a:t>0.7495</a:t>
                      </a:r>
                      <a:endParaRPr lang="en-US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0.606</a:t>
                      </a:r>
                      <a:endParaRPr lang="en-US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0.497</a:t>
                      </a:r>
                      <a:endParaRPr lang="en-US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1.440</a:t>
                      </a:r>
                      <a:endParaRPr lang="en-US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1.040</a:t>
                      </a:r>
                      <a:endParaRPr lang="en-US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21926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i="1" dirty="0">
                          <a:solidFill>
                            <a:schemeClr val="bg1"/>
                          </a:solidFill>
                          <a:latin typeface="华文细黑" panose="02010600040101010101" pitchFamily="2" charset="-122"/>
                          <a:ea typeface="华文细黑" panose="02010600040101010101" pitchFamily="2" charset="-122"/>
                        </a:rPr>
                        <a:t>β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y</a:t>
                      </a: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* [mm]</a:t>
                      </a:r>
                      <a:endParaRPr lang="en-US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chemeClr val="bg1"/>
                          </a:solidFill>
                        </a:rPr>
                        <a:t>5.9</a:t>
                      </a:r>
                      <a:endParaRPr lang="en-US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>
                          <a:solidFill>
                            <a:schemeClr val="bg1"/>
                          </a:solidFill>
                        </a:rPr>
                        <a:t>5.9</a:t>
                      </a:r>
                      <a:endParaRPr lang="en-US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1.0</a:t>
                      </a:r>
                      <a:endParaRPr lang="en-US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1.0</a:t>
                      </a:r>
                      <a:endParaRPr lang="en-US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chemeClr val="bg1"/>
                          </a:solidFill>
                        </a:rPr>
                        <a:t>0.27</a:t>
                      </a:r>
                      <a:endParaRPr lang="en-US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chemeClr val="bg1"/>
                          </a:solidFill>
                        </a:rPr>
                        <a:t>0.30</a:t>
                      </a:r>
                      <a:endParaRPr lang="en-US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301614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i="1" dirty="0" err="1">
                          <a:solidFill>
                            <a:schemeClr val="bg1"/>
                          </a:solidFill>
                          <a:latin typeface="华文细黑" panose="02010600040101010101" pitchFamily="2" charset="-122"/>
                          <a:ea typeface="华文细黑" panose="02010600040101010101" pitchFamily="2" charset="-122"/>
                        </a:rPr>
                        <a:t>ξ</a:t>
                      </a:r>
                      <a:r>
                        <a:rPr lang="en-US" sz="1400" dirty="0" err="1">
                          <a:solidFill>
                            <a:schemeClr val="bg1"/>
                          </a:solidFill>
                        </a:rPr>
                        <a:t>y</a:t>
                      </a:r>
                      <a:endParaRPr lang="en-US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chemeClr val="bg1"/>
                          </a:solidFill>
                        </a:rPr>
                        <a:t>0.129</a:t>
                      </a:r>
                      <a:endParaRPr lang="en-US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chemeClr val="bg1"/>
                          </a:solidFill>
                        </a:rPr>
                        <a:t>0.090</a:t>
                      </a:r>
                      <a:endParaRPr lang="en-US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0.0398</a:t>
                      </a:r>
                      <a:endParaRPr lang="en-US" baseline="300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chemeClr val="bg1"/>
                          </a:solidFill>
                        </a:rPr>
                        <a:t>0.0278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chemeClr val="bg1"/>
                          </a:solidFill>
                        </a:rPr>
                        <a:t>0.0881</a:t>
                      </a:r>
                      <a:endParaRPr lang="en-US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chemeClr val="bg1"/>
                          </a:solidFill>
                        </a:rPr>
                        <a:t>0.0807</a:t>
                      </a:r>
                      <a:endParaRPr lang="en-US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612643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Luminosity</a:t>
                      </a:r>
                    </a:p>
                    <a:p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[10</a:t>
                      </a:r>
                      <a:r>
                        <a:rPr lang="en-US" sz="1600" baseline="30000" dirty="0">
                          <a:solidFill>
                            <a:schemeClr val="bg1"/>
                          </a:solidFill>
                        </a:rPr>
                        <a:t>34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cm</a:t>
                      </a:r>
                      <a:r>
                        <a:rPr lang="en-US" sz="1600" baseline="30000" dirty="0">
                          <a:solidFill>
                            <a:schemeClr val="bg1"/>
                          </a:solidFill>
                        </a:rPr>
                        <a:t>-2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s</a:t>
                      </a:r>
                      <a:r>
                        <a:rPr lang="en-US" sz="1600" baseline="30000" dirty="0">
                          <a:solidFill>
                            <a:schemeClr val="bg1"/>
                          </a:solidFill>
                        </a:rPr>
                        <a:t>-1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]</a:t>
                      </a:r>
                      <a:endParaRPr lang="en-US" sz="16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2.11</a:t>
                      </a:r>
                      <a:endParaRPr lang="en-US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4.71</a:t>
                      </a:r>
                      <a:endParaRPr lang="en-US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80</a:t>
                      </a:r>
                      <a:endParaRPr lang="en-US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76410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Integrated</a:t>
                      </a:r>
                      <a:br>
                        <a:rPr lang="en-US" sz="1600" dirty="0">
                          <a:solidFill>
                            <a:schemeClr val="bg1"/>
                          </a:solidFill>
                        </a:rPr>
                      </a:b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Luminosity [ab</a:t>
                      </a:r>
                      <a:r>
                        <a:rPr lang="en-US" sz="1600" baseline="30000" dirty="0">
                          <a:solidFill>
                            <a:schemeClr val="bg1"/>
                          </a:solidFill>
                        </a:rPr>
                        <a:t>-1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]</a:t>
                      </a:r>
                      <a:endParaRPr lang="en-US" sz="16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1.04</a:t>
                      </a:r>
                      <a:endParaRPr lang="en-US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chemeClr val="bg1"/>
                          </a:solidFill>
                        </a:rPr>
                        <a:t>0.40</a:t>
                      </a:r>
                      <a:endParaRPr lang="en-US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50</a:t>
                      </a:r>
                      <a:endParaRPr lang="en-US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4364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90219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0000"/>
            <a:lum bright="70000" contrast="-7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12">
            <a:extLst>
              <a:ext uri="{FF2B5EF4-FFF2-40B4-BE49-F238E27FC236}">
                <a16:creationId xmlns:a16="http://schemas.microsoft.com/office/drawing/2014/main" id="{7511A92F-D824-4DA2-9432-ADDC8EE2B2D9}"/>
              </a:ext>
            </a:extLst>
          </p:cNvPr>
          <p:cNvSpPr/>
          <p:nvPr/>
        </p:nvSpPr>
        <p:spPr>
          <a:xfrm>
            <a:off x="1" y="970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  <a:alpha val="40000"/>
            </a:schemeClr>
          </a:solidFill>
          <a:ln w="9525" cap="flat" cmpd="sng" algn="ctr">
            <a:solidFill>
              <a:sysClr val="window" lastClr="FFFFFF">
                <a:lumMod val="50000"/>
                <a:alpha val="1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8B03C36B-91C4-4E90-99C9-CAD7EA4A4906}"/>
              </a:ext>
            </a:extLst>
          </p:cNvPr>
          <p:cNvSpPr txBox="1"/>
          <p:nvPr/>
        </p:nvSpPr>
        <p:spPr>
          <a:xfrm>
            <a:off x="2285943" y="514633"/>
            <a:ext cx="7620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Arial Unicode MS" panose="020B0604020202020204"/>
                <a:cs typeface="Arial" panose="020B0604020202020204" pitchFamily="34" charset="0"/>
              </a:rPr>
              <a:t>General Layout </a:t>
            </a:r>
            <a:r>
              <a:rPr lang="en-US" altLang="zh-CN" sz="3600" dirty="0">
                <a:solidFill>
                  <a:srgbClr val="1468C5"/>
                </a:solidFill>
                <a:latin typeface="Arial Unicode MS" panose="020B0604020202020204"/>
                <a:ea typeface="Arial Unicode MS" panose="020B0604020202020204"/>
                <a:cs typeface="Arial" panose="020B0604020202020204" pitchFamily="34" charset="0"/>
              </a:rPr>
              <a:t>of</a:t>
            </a:r>
            <a:r>
              <a:rPr lang="zh-CN" altLang="en-US" sz="3600" dirty="0">
                <a:solidFill>
                  <a:srgbClr val="1468C5"/>
                </a:solidFill>
                <a:latin typeface="Arial Unicode MS" panose="020B0604020202020204"/>
                <a:ea typeface="Arial Unicode MS" panose="020B0604020202020204"/>
                <a:cs typeface="Arial" panose="020B0604020202020204" pitchFamily="34" charset="0"/>
              </a:rPr>
              <a:t> </a:t>
            </a:r>
            <a:r>
              <a:rPr kumimoji="1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rgbClr val="1468C5"/>
                </a:solidFill>
                <a:effectLst/>
                <a:uLnTx/>
                <a:uFillTx/>
                <a:latin typeface="Arial Unicode MS" panose="020B0604020202020204"/>
                <a:ea typeface="Arial Unicode MS" panose="020B0604020202020204"/>
                <a:cs typeface="Arial" panose="020B0604020202020204" pitchFamily="34" charset="0"/>
              </a:rPr>
              <a:t>SuperKEKB Linac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A0C4FFC4-AA50-4F8B-9662-1B305BECF827}"/>
              </a:ext>
            </a:extLst>
          </p:cNvPr>
          <p:cNvSpPr/>
          <p:nvPr/>
        </p:nvSpPr>
        <p:spPr>
          <a:xfrm flipV="1">
            <a:off x="2270953" y="1268851"/>
            <a:ext cx="7650091" cy="45719"/>
          </a:xfrm>
          <a:prstGeom prst="rect">
            <a:avLst/>
          </a:prstGeom>
          <a:solidFill>
            <a:srgbClr val="1468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0D8929DC-D96F-447A-A5C1-41A0F8FAEC25}"/>
              </a:ext>
            </a:extLst>
          </p:cNvPr>
          <p:cNvSpPr/>
          <p:nvPr/>
        </p:nvSpPr>
        <p:spPr>
          <a:xfrm>
            <a:off x="11593773" y="6610295"/>
            <a:ext cx="59822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09-34</a:t>
            </a:r>
            <a:endParaRPr lang="zh-CN" altLang="en-US" sz="1050" i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  <p:pic>
        <p:nvPicPr>
          <p:cNvPr id="9" name="图片 8" descr="日程表&#10;&#10;低可信度描述已自动生成">
            <a:extLst>
              <a:ext uri="{FF2B5EF4-FFF2-40B4-BE49-F238E27FC236}">
                <a16:creationId xmlns:a16="http://schemas.microsoft.com/office/drawing/2014/main" id="{70FE7928-F46B-C37E-FF70-80C0DB894E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950" y="1369916"/>
            <a:ext cx="10077450" cy="5367337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187E78FF-6AED-C53F-0A4A-AD6D9F599C51}"/>
              </a:ext>
            </a:extLst>
          </p:cNvPr>
          <p:cNvSpPr txBox="1"/>
          <p:nvPr/>
        </p:nvSpPr>
        <p:spPr>
          <a:xfrm>
            <a:off x="6578600" y="1370149"/>
            <a:ext cx="571500" cy="3873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B0C18F44-A40D-1465-4CE6-F33B942FFF04}"/>
              </a:ext>
            </a:extLst>
          </p:cNvPr>
          <p:cNvSpPr txBox="1"/>
          <p:nvPr/>
        </p:nvSpPr>
        <p:spPr>
          <a:xfrm>
            <a:off x="4616450" y="1370149"/>
            <a:ext cx="571500" cy="3873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B0AA8956-F55A-0135-F5F1-8D5A9E3466A6}"/>
              </a:ext>
            </a:extLst>
          </p:cNvPr>
          <p:cNvSpPr txBox="1"/>
          <p:nvPr/>
        </p:nvSpPr>
        <p:spPr>
          <a:xfrm>
            <a:off x="1295402" y="6550352"/>
            <a:ext cx="1301754" cy="11988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A8AA5210-D89E-483E-9539-F1D9A2253A71}"/>
              </a:ext>
            </a:extLst>
          </p:cNvPr>
          <p:cNvSpPr/>
          <p:nvPr/>
        </p:nvSpPr>
        <p:spPr>
          <a:xfrm>
            <a:off x="44450" y="6319519"/>
            <a:ext cx="27559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rPr>
              <a:t>M. Satoh, the 26th KEKB Accelerator Review Committee, 2022.12.16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8B9D8563-18D7-7C3E-C34D-98632E0E2E04}"/>
              </a:ext>
            </a:extLst>
          </p:cNvPr>
          <p:cNvSpPr txBox="1"/>
          <p:nvPr/>
        </p:nvSpPr>
        <p:spPr>
          <a:xfrm>
            <a:off x="10565074" y="6349903"/>
            <a:ext cx="571500" cy="3873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878397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T_TILE" val="YES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T_TILE" val="YES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T_TILE" val="YES"/>
</p:tagLst>
</file>

<file path=ppt/theme/theme1.xml><?xml version="1.0" encoding="utf-8"?>
<a:theme xmlns:a="http://schemas.openxmlformats.org/drawingml/2006/main" name="TechEd_2013_Template_r09">
  <a:themeElements>
    <a:clrScheme name="自定义 34">
      <a:dk1>
        <a:srgbClr val="000000"/>
      </a:dk1>
      <a:lt1>
        <a:srgbClr val="FFFFFF"/>
      </a:lt1>
      <a:dk2>
        <a:srgbClr val="002050"/>
      </a:dk2>
      <a:lt2>
        <a:srgbClr val="FFFFFF"/>
      </a:lt2>
      <a:accent1>
        <a:srgbClr val="0072C6"/>
      </a:accent1>
      <a:accent2>
        <a:srgbClr val="DC3C00"/>
      </a:accent2>
      <a:accent3>
        <a:srgbClr val="505050"/>
      </a:accent3>
      <a:accent4>
        <a:srgbClr val="D2D2D2"/>
      </a:accent4>
      <a:accent5>
        <a:srgbClr val="7FBA00"/>
      </a:accent5>
      <a:accent6>
        <a:srgbClr val="007233"/>
      </a:accent6>
      <a:hlink>
        <a:srgbClr val="FFFFFF"/>
      </a:hlink>
      <a:folHlink>
        <a:srgbClr val="FFFFFF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chEd_2013_Template_r05" id="{52CF7746-2BCC-4712-8D0A-4EFD2BD35E94}" vid="{95027F19-C175-4D31-A201-08949528A904}"/>
    </a:ext>
  </a:extLst>
</a:theme>
</file>

<file path=ppt/theme/theme2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7101</TotalTime>
  <Words>3140</Words>
  <Application>Microsoft Office PowerPoint</Application>
  <PresentationFormat>ワイド画面</PresentationFormat>
  <Paragraphs>759</Paragraphs>
  <Slides>52</Slides>
  <Notes>42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16</vt:i4>
      </vt:variant>
      <vt:variant>
        <vt:lpstr>テーマ</vt:lpstr>
      </vt:variant>
      <vt:variant>
        <vt:i4>5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52</vt:i4>
      </vt:variant>
    </vt:vector>
  </HeadingPairs>
  <TitlesOfParts>
    <vt:vector size="74" baseType="lpstr">
      <vt:lpstr>Arial Unicode MS</vt:lpstr>
      <vt:lpstr>Avenir LT Pro 45 Book</vt:lpstr>
      <vt:lpstr>等线</vt:lpstr>
      <vt:lpstr>等线 Light</vt:lpstr>
      <vt:lpstr>ＭＳ 明朝</vt:lpstr>
      <vt:lpstr>Segoe Semibold</vt:lpstr>
      <vt:lpstr>华文细黑</vt:lpstr>
      <vt:lpstr>Arial</vt:lpstr>
      <vt:lpstr>Calibri</vt:lpstr>
      <vt:lpstr>Calibri Light</vt:lpstr>
      <vt:lpstr>Cambria Math</vt:lpstr>
      <vt:lpstr>Consolas</vt:lpstr>
      <vt:lpstr>Segoe UI</vt:lpstr>
      <vt:lpstr>Segoe UI Light</vt:lpstr>
      <vt:lpstr>Times New Roman</vt:lpstr>
      <vt:lpstr>Wingdings</vt:lpstr>
      <vt:lpstr>TechEd_2013_Template_r09</vt:lpstr>
      <vt:lpstr>1_Office テーマ</vt:lpstr>
      <vt:lpstr>2_Office テーマ</vt:lpstr>
      <vt:lpstr>2_Office ​​テーマ</vt:lpstr>
      <vt:lpstr>Office Theme</vt:lpstr>
      <vt:lpstr>think-cell Slide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Streak Camera Test Data by 2 Lasers</vt:lpstr>
      <vt:lpstr>PowerPoint プレゼンテーション</vt:lpstr>
      <vt:lpstr>Updates in 2020</vt:lpstr>
      <vt:lpstr>RF-Gun for 5 nC</vt:lpstr>
      <vt:lpstr>Energy spread reduction using temporal manipulation</vt:lpstr>
      <vt:lpstr>Required laser pulse energy</vt:lpstr>
      <vt:lpstr>PowerPoint プレゼンテーション</vt:lpstr>
      <vt:lpstr>PowerPoint プレゼンテーション</vt:lpstr>
      <vt:lpstr>PowerPoint プレゼンテーション</vt:lpstr>
      <vt:lpstr>YCOB CRYSTAL at LINAC</vt:lpstr>
    </vt:vector>
  </TitlesOfParts>
  <Company>KEK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Instructor-led Labs</dc:title>
  <dc:creator>Zhang Rui</dc:creator>
  <cp:lastModifiedBy>ZHANG Rui</cp:lastModifiedBy>
  <cp:revision>693</cp:revision>
  <dcterms:created xsi:type="dcterms:W3CDTF">2018-12-11T10:06:11Z</dcterms:created>
  <dcterms:modified xsi:type="dcterms:W3CDTF">2024-12-02T05:56:58Z</dcterms:modified>
</cp:coreProperties>
</file>