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4" r:id="rId2"/>
    <p:sldId id="336" r:id="rId3"/>
    <p:sldId id="385" r:id="rId4"/>
    <p:sldId id="339" r:id="rId5"/>
    <p:sldId id="340" r:id="rId6"/>
    <p:sldId id="341" r:id="rId7"/>
    <p:sldId id="342" r:id="rId8"/>
    <p:sldId id="256" r:id="rId9"/>
    <p:sldId id="347" r:id="rId10"/>
    <p:sldId id="348" r:id="rId11"/>
    <p:sldId id="349" r:id="rId12"/>
    <p:sldId id="351" r:id="rId13"/>
    <p:sldId id="352" r:id="rId14"/>
    <p:sldId id="353" r:id="rId15"/>
    <p:sldId id="389" r:id="rId16"/>
    <p:sldId id="355" r:id="rId17"/>
    <p:sldId id="357" r:id="rId18"/>
    <p:sldId id="358" r:id="rId19"/>
    <p:sldId id="388" r:id="rId20"/>
    <p:sldId id="367" r:id="rId21"/>
    <p:sldId id="368" r:id="rId22"/>
    <p:sldId id="313" r:id="rId23"/>
    <p:sldId id="745" r:id="rId24"/>
    <p:sldId id="386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2" autoAdjust="0"/>
    <p:restoredTop sz="94686"/>
  </p:normalViewPr>
  <p:slideViewPr>
    <p:cSldViewPr snapToGrid="0" snapToObjects="1">
      <p:cViewPr varScale="1">
        <p:scale>
          <a:sx n="64" d="100"/>
          <a:sy n="64" d="100"/>
        </p:scale>
        <p:origin x="724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21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45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22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759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believe and we have the mandate to create impact outside of HEP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F4C4-AC76-49AE-9C30-170C9389D2A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408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believe and we have the mandate to create impact outside of HEP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F4C4-AC76-49AE-9C30-170C9389D2A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43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949326"/>
            <a:ext cx="10968567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406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467" y="228600"/>
            <a:ext cx="8404888" cy="579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24.07.2024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321917" y="996950"/>
            <a:ext cx="9655351" cy="5321300"/>
          </a:xfrm>
        </p:spPr>
        <p:txBody>
          <a:bodyPr/>
          <a:lstStyle>
            <a:lvl1pPr marL="355600" indent="-355600">
              <a:buSzPct val="125000"/>
              <a:defRPr/>
            </a:lvl1pPr>
            <a:lvl2pPr>
              <a:defRPr sz="16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851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34793" y="1033976"/>
            <a:ext cx="4876800" cy="491660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14793" y="1033975"/>
            <a:ext cx="4876800" cy="491661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13263" y="149088"/>
            <a:ext cx="10969139" cy="526162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17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BE-GM-ESA - Alignment challenges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885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24.07.2024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  <p:sldLayoutId id="2147483677" r:id="rId24"/>
    <p:sldLayoutId id="2147483678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jp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73.png"/><Relationship Id="rId4" Type="http://schemas.openxmlformats.org/officeDocument/2006/relationships/image" Target="../media/image67.jpeg"/><Relationship Id="rId9" Type="http://schemas.openxmlformats.org/officeDocument/2006/relationships/image" Target="../media/image72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72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emf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4.jpeg"/><Relationship Id="rId11" Type="http://schemas.openxmlformats.org/officeDocument/2006/relationships/image" Target="../media/image29.jpg"/><Relationship Id="rId5" Type="http://schemas.openxmlformats.org/officeDocument/2006/relationships/image" Target="../media/image23.png"/><Relationship Id="rId15" Type="http://schemas.openxmlformats.org/officeDocument/2006/relationships/image" Target="../media/image33.emf"/><Relationship Id="rId10" Type="http://schemas.openxmlformats.org/officeDocument/2006/relationships/image" Target="../media/image28.jpg"/><Relationship Id="rId4" Type="http://schemas.openxmlformats.org/officeDocument/2006/relationships/image" Target="../media/image22.jpeg"/><Relationship Id="rId9" Type="http://schemas.openxmlformats.org/officeDocument/2006/relationships/image" Target="../media/image27.png"/><Relationship Id="rId1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69146"/>
            <a:ext cx="8542973" cy="1756294"/>
          </a:xfrm>
        </p:spPr>
        <p:txBody>
          <a:bodyPr/>
          <a:lstStyle/>
          <a:p>
            <a:r>
              <a:rPr lang="en-GB" sz="3600" dirty="0"/>
              <a:t>The Challenges for Survey and Alignment in CERN Experiments</a:t>
            </a:r>
            <a:br>
              <a:rPr lang="en-GB" sz="2800" dirty="0"/>
            </a:br>
            <a:br>
              <a:rPr lang="en-GB" sz="2800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Jean-Christophe Gayde</a:t>
            </a:r>
            <a:endParaRPr lang="en-US" sz="1800" u="sng" dirty="0"/>
          </a:p>
          <a:p>
            <a:pPr algn="l"/>
            <a:r>
              <a:rPr lang="fr-CH" sz="1800" dirty="0"/>
              <a:t>02 </a:t>
            </a:r>
            <a:r>
              <a:rPr lang="fr-CH" sz="1800" dirty="0" err="1"/>
              <a:t>December</a:t>
            </a:r>
            <a:r>
              <a:rPr lang="fr-CH" sz="1800" dirty="0"/>
              <a:t> 2024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34373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9A2618-FC03-9179-571D-6E956E082F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58" t="4301" r="7146" b="2766"/>
          <a:stretch/>
        </p:blipFill>
        <p:spPr>
          <a:xfrm>
            <a:off x="7975775" y="712038"/>
            <a:ext cx="3631058" cy="52913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67" y="1111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Example: The ATLAS network measurement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69626" y="906617"/>
            <a:ext cx="4848230" cy="1950166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Geodetic network includes survey galleries</a:t>
            </a:r>
          </a:p>
          <a:p>
            <a:r>
              <a:rPr lang="de-DE" sz="1800" dirty="0"/>
              <a:t>System datum in survey gallery</a:t>
            </a:r>
          </a:p>
          <a:p>
            <a:r>
              <a:rPr lang="de-DE" sz="1800" dirty="0"/>
              <a:t>Measurements: AT40x laser tracker</a:t>
            </a:r>
          </a:p>
          <a:p>
            <a:r>
              <a:rPr lang="de-DE" sz="1800" dirty="0"/>
              <a:t>Network dimensions:</a:t>
            </a:r>
          </a:p>
          <a:p>
            <a:pPr lvl="1"/>
            <a:r>
              <a:rPr lang="de-DE" sz="1800" dirty="0"/>
              <a:t>126 m long, 30 m large, 22 m high</a:t>
            </a:r>
          </a:p>
          <a:p>
            <a:pPr marL="0" indent="0">
              <a:buNone/>
            </a:pPr>
            <a:endParaRPr lang="en-US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8058003" y="827033"/>
            <a:ext cx="3322876" cy="4769708"/>
            <a:chOff x="5874293" y="813585"/>
            <a:chExt cx="3049909" cy="4218517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V="1">
              <a:off x="5874293" y="813585"/>
              <a:ext cx="2278229" cy="421851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7922073" y="1903539"/>
              <a:ext cx="971333" cy="4807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/>
            <p:nvPr/>
          </p:nvCxnSpPr>
          <p:spPr bwMode="auto">
            <a:xfrm flipH="1">
              <a:off x="8107375" y="3725058"/>
              <a:ext cx="252382" cy="5245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Box 9"/>
            <p:cNvSpPr txBox="1"/>
            <p:nvPr/>
          </p:nvSpPr>
          <p:spPr>
            <a:xfrm>
              <a:off x="6492510" y="2362518"/>
              <a:ext cx="693286" cy="299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de-DE" sz="1600" dirty="0"/>
                <a:t>126 m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91871" y="1803757"/>
              <a:ext cx="588822" cy="299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de-DE" sz="1600" dirty="0"/>
                <a:t>30 m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35380" y="3866015"/>
              <a:ext cx="588822" cy="299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de-DE" sz="1600" dirty="0"/>
                <a:t>22 m</a:t>
              </a:r>
              <a:endParaRPr lang="en-US" dirty="0"/>
            </a:p>
          </p:txBody>
        </p:sp>
      </p:grpSp>
      <p:sp>
        <p:nvSpPr>
          <p:cNvPr id="13" name="Content Placeholder 3"/>
          <p:cNvSpPr txBox="1">
            <a:spLocks/>
          </p:cNvSpPr>
          <p:nvPr/>
        </p:nvSpPr>
        <p:spPr>
          <a:xfrm>
            <a:off x="3648814" y="2930387"/>
            <a:ext cx="4127738" cy="272233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Problematic factors:</a:t>
            </a:r>
          </a:p>
          <a:p>
            <a:r>
              <a:rPr lang="en-GB" sz="1600" dirty="0"/>
              <a:t>Limited line of sights due to detector</a:t>
            </a:r>
          </a:p>
          <a:p>
            <a:r>
              <a:rPr lang="en-GB" sz="1600" dirty="0"/>
              <a:t>Walls radial movements ( USA wall: </a:t>
            </a:r>
            <a:r>
              <a:rPr lang="de-DE" sz="1600" dirty="0"/>
              <a:t>1 mm/year)</a:t>
            </a:r>
          </a:p>
          <a:p>
            <a:r>
              <a:rPr lang="en-GB" sz="1600" dirty="0"/>
              <a:t>Floor heave</a:t>
            </a:r>
          </a:p>
          <a:p>
            <a:r>
              <a:rPr lang="en-GB" sz="1600" dirty="0"/>
              <a:t>Height of 20 m =&gt; temperature gradient, steep vertical sighting angles</a:t>
            </a:r>
          </a:p>
          <a:p>
            <a:r>
              <a:rPr lang="en-GB" sz="1600" dirty="0"/>
              <a:t>Refraction in narrow survey galleries</a:t>
            </a:r>
          </a:p>
          <a:p>
            <a:r>
              <a:rPr lang="en-GB" sz="1600" dirty="0"/>
              <a:t>Precision at level of mechanical adapters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510582" y="2930387"/>
            <a:ext cx="3095629" cy="31879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b="1" dirty="0"/>
              <a:t>Summary of results:</a:t>
            </a:r>
          </a:p>
          <a:p>
            <a:r>
              <a:rPr lang="de-DE" sz="1400" dirty="0"/>
              <a:t>New points 	~228</a:t>
            </a:r>
          </a:p>
          <a:p>
            <a:r>
              <a:rPr lang="de-DE" sz="1400" dirty="0"/>
              <a:t>Stations 	~ 71</a:t>
            </a:r>
          </a:p>
          <a:p>
            <a:r>
              <a:rPr lang="de-DE" sz="1400" dirty="0"/>
              <a:t>Observations 	~2317</a:t>
            </a:r>
          </a:p>
          <a:p>
            <a:r>
              <a:rPr lang="de-DE" sz="1400" dirty="0"/>
              <a:t>Unknowns 	~767</a:t>
            </a:r>
          </a:p>
          <a:p>
            <a:r>
              <a:rPr lang="de-DE" sz="1400" dirty="0"/>
              <a:t>Sigma a post 	&lt; 0.075 mm</a:t>
            </a:r>
          </a:p>
          <a:p>
            <a:r>
              <a:rPr lang="de-DE" sz="1400" dirty="0"/>
              <a:t>Results:</a:t>
            </a:r>
          </a:p>
          <a:p>
            <a:pPr lvl="1"/>
            <a:r>
              <a:rPr lang="de-DE" sz="1400" dirty="0"/>
              <a:t>HZ (1</a:t>
            </a:r>
            <a:r>
              <a:rPr lang="el-GR" sz="1400" dirty="0"/>
              <a:t>σ</a:t>
            </a:r>
            <a:r>
              <a:rPr lang="de-DE" sz="1400" dirty="0"/>
              <a:t>): 	1.7 cc</a:t>
            </a:r>
          </a:p>
          <a:p>
            <a:pPr lvl="1"/>
            <a:r>
              <a:rPr lang="de-DE" sz="1400" dirty="0"/>
              <a:t>VZ (1</a:t>
            </a:r>
            <a:r>
              <a:rPr lang="el-GR" sz="1400" dirty="0"/>
              <a:t>σ</a:t>
            </a:r>
            <a:r>
              <a:rPr lang="de-DE" sz="1400" dirty="0"/>
              <a:t>): 	2.5 cc</a:t>
            </a:r>
          </a:p>
          <a:p>
            <a:pPr lvl="1"/>
            <a:r>
              <a:rPr lang="de-DE" sz="1400" dirty="0"/>
              <a:t>distance (1</a:t>
            </a:r>
            <a:r>
              <a:rPr lang="el-GR" sz="1400" dirty="0"/>
              <a:t>σ</a:t>
            </a:r>
            <a:r>
              <a:rPr lang="de-DE" sz="1400" dirty="0"/>
              <a:t>): 	0.03 mm</a:t>
            </a:r>
          </a:p>
          <a:p>
            <a:endParaRPr lang="de-DE" sz="1600" dirty="0"/>
          </a:p>
          <a:p>
            <a:endParaRPr lang="de-D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D7CAF-3A5F-B151-FA8E-03E5391FD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59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e 2"/>
          <p:cNvGrpSpPr/>
          <p:nvPr/>
        </p:nvGrpSpPr>
        <p:grpSpPr>
          <a:xfrm>
            <a:off x="1455946" y="3246766"/>
            <a:ext cx="4184826" cy="3011088"/>
            <a:chOff x="298113" y="3246764"/>
            <a:chExt cx="4356617" cy="3011089"/>
          </a:xfrm>
        </p:grpSpPr>
        <p:pic>
          <p:nvPicPr>
            <p:cNvPr id="30" name="Picture 2"/>
            <p:cNvPicPr>
              <a:picLocks noGrp="1" noChangeAspect="1" noChangeArrowheads="1"/>
            </p:cNvPicPr>
            <p:nvPr>
              <p:ph/>
            </p:nvPr>
          </p:nvPicPr>
          <p:blipFill>
            <a:blip r:embed="rId2" cstate="email">
              <a:lum bright="58000" contrast="-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6183" y="3347740"/>
              <a:ext cx="3520710" cy="2590574"/>
            </a:xfr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298113" y="3246764"/>
              <a:ext cx="427072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000" b="1" dirty="0">
                  <a:latin typeface="Verdana" pitchFamily="34" charset="0"/>
                </a:rPr>
                <a:t>SKETCH OF FLOOR VERTICAL STABILITY CONTROL PATH</a:t>
              </a:r>
            </a:p>
          </p:txBody>
        </p: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947881" y="6011632"/>
              <a:ext cx="345827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en-US" sz="1000" dirty="0">
                  <a:solidFill>
                    <a:schemeClr val="tx2">
                      <a:lumMod val="50000"/>
                    </a:schemeClr>
                  </a:solidFill>
                  <a:latin typeface="Verdana" pitchFamily="34" charset="0"/>
                </a:rPr>
                <a:t>Deep Reference Points (anchored in bedrock)</a:t>
              </a:r>
            </a:p>
          </p:txBody>
        </p:sp>
        <p:sp>
          <p:nvSpPr>
            <p:cNvPr id="33" name="Line 5"/>
            <p:cNvSpPr>
              <a:spLocks noChangeShapeType="1"/>
            </p:cNvSpPr>
            <p:nvPr/>
          </p:nvSpPr>
          <p:spPr bwMode="auto">
            <a:xfrm flipV="1">
              <a:off x="1052154" y="5164186"/>
              <a:ext cx="0" cy="9705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6"/>
            <p:cNvSpPr>
              <a:spLocks noChangeShapeType="1"/>
            </p:cNvSpPr>
            <p:nvPr/>
          </p:nvSpPr>
          <p:spPr bwMode="auto">
            <a:xfrm flipV="1">
              <a:off x="1048808" y="4804666"/>
              <a:ext cx="499135" cy="36749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1056837" y="5839012"/>
              <a:ext cx="152082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Line 8"/>
            <p:cNvSpPr>
              <a:spLocks noChangeShapeType="1"/>
            </p:cNvSpPr>
            <p:nvPr/>
          </p:nvSpPr>
          <p:spPr bwMode="auto">
            <a:xfrm flipV="1">
              <a:off x="2577661" y="5516458"/>
              <a:ext cx="198717" cy="31820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>
              <a:off x="1048808" y="6134746"/>
              <a:ext cx="13814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>
              <a:off x="2175542" y="4847432"/>
              <a:ext cx="0" cy="1971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2691405" y="5143891"/>
              <a:ext cx="0" cy="22977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>
              <a:off x="2793774" y="5502686"/>
              <a:ext cx="264288" cy="142068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 flipH="1" flipV="1">
              <a:off x="1382680" y="4621282"/>
              <a:ext cx="159242" cy="90605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 flipV="1">
              <a:off x="3055385" y="5504861"/>
              <a:ext cx="212768" cy="131921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 flipH="1" flipV="1">
              <a:off x="1598794" y="4485737"/>
              <a:ext cx="1669360" cy="1019849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 flipV="1">
              <a:off x="1386695" y="4485737"/>
              <a:ext cx="212768" cy="131921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 flipH="1" flipV="1">
              <a:off x="2671033" y="3856977"/>
              <a:ext cx="153220" cy="725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33CC"/>
                </a:solidFill>
              </a:endParaRPr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>
              <a:off x="2673041" y="3994697"/>
              <a:ext cx="15723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 Box 19"/>
            <p:cNvSpPr txBox="1">
              <a:spLocks noChangeArrowheads="1"/>
            </p:cNvSpPr>
            <p:nvPr/>
          </p:nvSpPr>
          <p:spPr bwMode="auto">
            <a:xfrm>
              <a:off x="2824253" y="3733866"/>
              <a:ext cx="1617622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en-US" sz="1000" dirty="0">
                  <a:solidFill>
                    <a:srgbClr val="0033CC"/>
                  </a:solidFill>
                  <a:latin typeface="Verdana" pitchFamily="34" charset="0"/>
                </a:rPr>
                <a:t>Tunnel Levelling</a:t>
              </a:r>
            </a:p>
          </p:txBody>
        </p:sp>
        <p:sp>
          <p:nvSpPr>
            <p:cNvPr id="48" name="Text Box 20"/>
            <p:cNvSpPr txBox="1">
              <a:spLocks noChangeArrowheads="1"/>
            </p:cNvSpPr>
            <p:nvPr/>
          </p:nvSpPr>
          <p:spPr bwMode="auto">
            <a:xfrm>
              <a:off x="2824253" y="3885368"/>
              <a:ext cx="183047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en-US" sz="1000" dirty="0">
                  <a:solidFill>
                    <a:srgbClr val="FF0000"/>
                  </a:solidFill>
                  <a:latin typeface="Verdana" pitchFamily="34" charset="0"/>
                </a:rPr>
                <a:t>Link with cavern floor</a:t>
              </a:r>
            </a:p>
          </p:txBody>
        </p:sp>
        <p:sp>
          <p:nvSpPr>
            <p:cNvPr id="50" name="Text Box 24"/>
            <p:cNvSpPr txBox="1">
              <a:spLocks noChangeArrowheads="1"/>
            </p:cNvSpPr>
            <p:nvPr/>
          </p:nvSpPr>
          <p:spPr bwMode="auto">
            <a:xfrm>
              <a:off x="457310" y="3559871"/>
              <a:ext cx="1305527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en-US" sz="1000" i="1" dirty="0">
                  <a:latin typeface="Verdana" pitchFamily="34" charset="0"/>
                </a:rPr>
                <a:t>Optical levelling</a:t>
              </a:r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546" y="655348"/>
            <a:ext cx="4365554" cy="335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Content Placeholder 5"/>
          <p:cNvSpPr>
            <a:spLocks noGrp="1"/>
          </p:cNvSpPr>
          <p:nvPr>
            <p:ph sz="half" idx="1"/>
          </p:nvPr>
        </p:nvSpPr>
        <p:spPr>
          <a:xfrm>
            <a:off x="330750" y="719899"/>
            <a:ext cx="6179229" cy="3450879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400"/>
              </a:spcBef>
            </a:pPr>
            <a:r>
              <a:rPr lang="en-US" sz="1600" dirty="0"/>
              <a:t>Predictions</a:t>
            </a:r>
            <a:r>
              <a:rPr lang="en-US" sz="1600" b="0" dirty="0"/>
              <a:t>:</a:t>
            </a:r>
          </a:p>
          <a:p>
            <a:pPr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-5.5 mm sag, due to weight of ATLAS</a:t>
            </a:r>
          </a:p>
          <a:p>
            <a:pPr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-2.0 mm sag, concrete contraction (short term)</a:t>
            </a:r>
          </a:p>
          <a:p>
            <a:pPr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+1.0 mm per year heave, hydrostatic pressure</a:t>
            </a:r>
          </a:p>
          <a:p>
            <a:pPr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very limited adjustment possibilities for ATLAS</a:t>
            </a:r>
          </a:p>
          <a:p>
            <a:pPr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predictions have been taken into account for detector placement (assembly TILE-</a:t>
            </a:r>
            <a:r>
              <a:rPr lang="en-US" sz="1600" b="0" dirty="0" err="1"/>
              <a:t>LArg</a:t>
            </a:r>
            <a:r>
              <a:rPr lang="en-US" sz="1600" b="0" dirty="0"/>
              <a:t>-Solenoid)</a:t>
            </a:r>
            <a:endParaRPr lang="en-GB" sz="1600" b="0" dirty="0"/>
          </a:p>
        </p:txBody>
      </p:sp>
      <p:sp>
        <p:nvSpPr>
          <p:cNvPr id="111" name="Content Placeholder 5"/>
          <p:cNvSpPr txBox="1">
            <a:spLocks/>
          </p:cNvSpPr>
          <p:nvPr/>
        </p:nvSpPr>
        <p:spPr bwMode="auto">
          <a:xfrm>
            <a:off x="6376783" y="4202405"/>
            <a:ext cx="4645854" cy="17588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1" kern="0" dirty="0">
                <a:solidFill>
                  <a:srgbClr val="303030"/>
                </a:solidFill>
              </a:rPr>
              <a:t>Measurements :</a:t>
            </a:r>
          </a:p>
          <a:p>
            <a:pPr>
              <a:buClrTx/>
            </a:pPr>
            <a:r>
              <a:rPr lang="en-US" sz="1600" kern="0" dirty="0">
                <a:solidFill>
                  <a:srgbClr val="303030"/>
                </a:solidFill>
              </a:rPr>
              <a:t>~30 epochs, Aug 2003 – Jan 2024</a:t>
            </a:r>
          </a:p>
          <a:p>
            <a:pPr>
              <a:buClrTx/>
            </a:pPr>
            <a:r>
              <a:rPr lang="en-US" sz="1600" kern="0" dirty="0">
                <a:solidFill>
                  <a:srgbClr val="303030"/>
                </a:solidFill>
              </a:rPr>
              <a:t>Linked to deep references</a:t>
            </a:r>
          </a:p>
          <a:p>
            <a:pPr>
              <a:buClrTx/>
            </a:pPr>
            <a:r>
              <a:rPr lang="en-US" sz="1600" kern="0" dirty="0">
                <a:solidFill>
                  <a:srgbClr val="303030"/>
                </a:solidFill>
              </a:rPr>
              <a:t>Mean heave 0.18 mm/year in center</a:t>
            </a:r>
          </a:p>
          <a:p>
            <a:pPr>
              <a:buClrTx/>
            </a:pPr>
            <a:r>
              <a:rPr lang="en-US" sz="1600" kern="0" dirty="0">
                <a:solidFill>
                  <a:srgbClr val="303030"/>
                </a:solidFill>
              </a:rPr>
              <a:t>Max. heave &lt; 4.5 mm in 20 years</a:t>
            </a:r>
          </a:p>
          <a:p>
            <a:pPr>
              <a:buClrTx/>
            </a:pPr>
            <a:r>
              <a:rPr lang="en-US" sz="1600" kern="0" dirty="0">
                <a:solidFill>
                  <a:srgbClr val="303030"/>
                </a:solidFill>
              </a:rPr>
              <a:t>New values considered for different upgrades</a:t>
            </a:r>
            <a:endParaRPr lang="fr-CH" kern="0" dirty="0">
              <a:solidFill>
                <a:srgbClr val="303030"/>
              </a:solidFill>
            </a:endParaRPr>
          </a:p>
          <a:p>
            <a:pPr lvl="2"/>
            <a:endParaRPr lang="fr-CH" sz="1800" kern="0" dirty="0">
              <a:solidFill>
                <a:srgbClr val="303030"/>
              </a:solidFill>
            </a:endParaRPr>
          </a:p>
          <a:p>
            <a:pPr lvl="2"/>
            <a:endParaRPr lang="fr-CH" sz="1800" kern="0" dirty="0">
              <a:solidFill>
                <a:srgbClr val="303030"/>
              </a:solidFill>
            </a:endParaRPr>
          </a:p>
          <a:p>
            <a:pPr lvl="2"/>
            <a:endParaRPr lang="fr-CH" sz="1800" kern="0" dirty="0">
              <a:solidFill>
                <a:srgbClr val="303030"/>
              </a:solidFill>
            </a:endParaRPr>
          </a:p>
          <a:p>
            <a:pPr lvl="2"/>
            <a:endParaRPr lang="fr-CH" sz="1800" kern="0" dirty="0">
              <a:solidFill>
                <a:srgbClr val="303030"/>
              </a:solidFill>
            </a:endParaRPr>
          </a:p>
          <a:p>
            <a:pPr lvl="2"/>
            <a:endParaRPr lang="en-GB" kern="0" dirty="0">
              <a:solidFill>
                <a:srgbClr val="303030"/>
              </a:solidFill>
            </a:endParaRPr>
          </a:p>
        </p:txBody>
      </p:sp>
      <p:sp>
        <p:nvSpPr>
          <p:cNvPr id="5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249225" y="25596"/>
            <a:ext cx="8665675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3200" dirty="0"/>
              <a:t>ATLAS Vertical Stability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909050" y="1529642"/>
            <a:ext cx="15557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152B9-283B-6B09-9BD0-73A966579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29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825" y="133863"/>
            <a:ext cx="8433996" cy="579438"/>
          </a:xfrm>
        </p:spPr>
        <p:txBody>
          <a:bodyPr>
            <a:normAutofit fontScale="90000"/>
          </a:bodyPr>
          <a:lstStyle/>
          <a:p>
            <a:r>
              <a:rPr lang="en-GB" dirty="0"/>
              <a:t>During prototyping, tests and construction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74540" y="891065"/>
            <a:ext cx="9936260" cy="2208829"/>
          </a:xfrm>
        </p:spPr>
        <p:txBody>
          <a:bodyPr>
            <a:noAutofit/>
          </a:bodyPr>
          <a:lstStyle/>
          <a:p>
            <a:pPr marL="0" indent="0">
              <a:spcBef>
                <a:spcPts val="400"/>
              </a:spcBef>
            </a:pPr>
            <a:r>
              <a:rPr lang="en-GB" sz="1800" b="0" dirty="0"/>
              <a:t>Ex: CMS TEC +/- (Tracker End Caps)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Several photogrammetric measurements at RWTH Aachen during construction phase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TEC = 9 support disks for detector elements + 1 Back Disc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Each with 4 reference points on circumference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Assembly control in vertical position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Deformation control in horizontal position</a:t>
            </a:r>
          </a:p>
          <a:p>
            <a:pPr marL="0" indent="0">
              <a:spcBef>
                <a:spcPts val="400"/>
              </a:spcBef>
            </a:pPr>
            <a:endParaRPr lang="en-GB" sz="1600" b="0" dirty="0"/>
          </a:p>
          <a:p>
            <a:pPr>
              <a:spcBef>
                <a:spcPts val="400"/>
              </a:spcBef>
            </a:pPr>
            <a:endParaRPr lang="en-GB" sz="16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335" y="1927654"/>
            <a:ext cx="2573732" cy="827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76" y="2874654"/>
            <a:ext cx="3195500" cy="3331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904" y="2922130"/>
            <a:ext cx="3698641" cy="3284172"/>
          </a:xfrm>
          <a:prstGeom prst="rect">
            <a:avLst/>
          </a:prstGeom>
        </p:spPr>
      </p:pic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0EC76D-4CE0-A6B0-655B-3E90172A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093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73" y="106953"/>
            <a:ext cx="8595360" cy="579438"/>
          </a:xfrm>
        </p:spPr>
        <p:txBody>
          <a:bodyPr>
            <a:normAutofit/>
          </a:bodyPr>
          <a:lstStyle/>
          <a:p>
            <a:r>
              <a:rPr lang="en-GB" dirty="0"/>
              <a:t>Envelope</a:t>
            </a:r>
            <a:r>
              <a:rPr lang="fr-CH" dirty="0"/>
              <a:t> </a:t>
            </a:r>
            <a:r>
              <a:rPr lang="en-GB" dirty="0"/>
              <a:t>measurements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87187" y="863651"/>
            <a:ext cx="9368705" cy="2251859"/>
          </a:xfrm>
        </p:spPr>
        <p:txBody>
          <a:bodyPr>
            <a:noAutofit/>
          </a:bodyPr>
          <a:lstStyle/>
          <a:p>
            <a:pPr marL="0" indent="0">
              <a:spcBef>
                <a:spcPts val="400"/>
              </a:spcBef>
            </a:pPr>
            <a:r>
              <a:rPr lang="en-GB" sz="1800" b="0" dirty="0"/>
              <a:t>Ex. ATLAS TRT Barrel – photogrammetric measurement of inner cylinder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16 lines of target tape with 31 targets each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Only signalized points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450 Images, 1700 object points, 124000 observations in bundle adjustment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Precision 0.06mm in X-, Y- and Z-direction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 err="1"/>
              <a:t>Cylindricity</a:t>
            </a:r>
            <a:endParaRPr lang="en-GB" sz="1800" b="0" dirty="0"/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Comparison to measurement with </a:t>
            </a:r>
            <a:r>
              <a:rPr lang="en-GB" sz="1800" b="0" dirty="0" err="1"/>
              <a:t>Romer</a:t>
            </a:r>
            <a:r>
              <a:rPr lang="en-GB" sz="1800" b="0" dirty="0"/>
              <a:t> measuring arm by EP/DT</a:t>
            </a:r>
          </a:p>
          <a:p>
            <a:pPr>
              <a:spcBef>
                <a:spcPts val="400"/>
              </a:spcBef>
            </a:pPr>
            <a:endParaRPr lang="en-GB" sz="1800" b="0" dirty="0"/>
          </a:p>
          <a:p>
            <a:pPr>
              <a:spcBef>
                <a:spcPts val="400"/>
              </a:spcBef>
            </a:pPr>
            <a:endParaRPr lang="en-GB" sz="1800" b="0" dirty="0">
              <a:solidFill>
                <a:srgbClr val="FF0033"/>
              </a:solidFill>
            </a:endParaRPr>
          </a:p>
          <a:p>
            <a:pPr>
              <a:spcBef>
                <a:spcPts val="400"/>
              </a:spcBef>
            </a:pPr>
            <a:endParaRPr lang="en-GB" sz="1800" b="0" dirty="0">
              <a:solidFill>
                <a:srgbClr val="FF0033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62" y="3313088"/>
            <a:ext cx="3486672" cy="28329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096" y="3313088"/>
            <a:ext cx="3058388" cy="27623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03748" y="6017923"/>
            <a:ext cx="2785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rgbClr val="FF0000"/>
                </a:solidFill>
              </a:rPr>
              <a:t>Difference to best fit cylinder</a:t>
            </a: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53E9F-4516-AFB6-C636-247DED97F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713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45" y="103507"/>
            <a:ext cx="8605615" cy="579438"/>
          </a:xfrm>
        </p:spPr>
        <p:txBody>
          <a:bodyPr>
            <a:normAutofit/>
          </a:bodyPr>
          <a:lstStyle/>
          <a:p>
            <a:r>
              <a:rPr lang="en-GB" sz="3200" dirty="0"/>
              <a:t>Fiducialisation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8051" y="687823"/>
            <a:ext cx="9172873" cy="301106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400"/>
              </a:spcBef>
            </a:pPr>
            <a:r>
              <a:rPr lang="en-GB" sz="1800" b="0" dirty="0"/>
              <a:t>LHCb / Fiducialisation of the 12 IT (Inner Tracker) modules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Link between sensitive part and outer references before box closing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Measurement in clean room by </a:t>
            </a:r>
            <a:r>
              <a:rPr lang="en-GB" sz="1800" b="0" dirty="0" err="1"/>
              <a:t>microtriangulation</a:t>
            </a:r>
            <a:endParaRPr lang="en-GB" sz="1800" b="0" dirty="0"/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Angular observations of sensor </a:t>
            </a:r>
            <a:r>
              <a:rPr lang="en-GB" sz="1800" b="0" dirty="0" err="1"/>
              <a:t>fiducials</a:t>
            </a:r>
            <a:endParaRPr lang="en-GB" sz="1800" b="0" dirty="0"/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Calibrated scale bars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White cross on black background of 0.3 mm x 0.3 mm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Illumination by cold light, no optical disturbance 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Transfer to outer references visible during insertion of all elements in IT box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Precision in X-, Y- and Z-direction 0.05 mm (1 sigma)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61840" y="3497740"/>
            <a:ext cx="6429574" cy="2636571"/>
            <a:chOff x="933757" y="3377990"/>
            <a:chExt cx="7339442" cy="30096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757" y="3777192"/>
              <a:ext cx="3368020" cy="261047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8977" y="3377990"/>
              <a:ext cx="3704222" cy="300968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 bwMode="auto">
            <a:xfrm>
              <a:off x="5425334" y="4129963"/>
              <a:ext cx="296526" cy="642249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000" b="1"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671809" y="4131221"/>
              <a:ext cx="296526" cy="642249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000" b="1"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5425334" y="4561706"/>
              <a:ext cx="296526" cy="642249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000" b="1"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5686923" y="4561706"/>
              <a:ext cx="296526" cy="642249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000" b="1"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73596" y="3777192"/>
              <a:ext cx="2050860" cy="3864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Sensor </a:t>
              </a:r>
              <a:r>
                <a:rPr lang="en-GB" sz="1600" dirty="0" err="1"/>
                <a:t>fiducials</a:t>
              </a:r>
              <a:endParaRPr lang="en-GB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36378" y="5748877"/>
              <a:ext cx="1988078" cy="3864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Outer references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 flipV="1">
              <a:off x="5406179" y="5312590"/>
              <a:ext cx="491788" cy="37785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7136156" y="5312590"/>
              <a:ext cx="488300" cy="37785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5944180" y="4115746"/>
              <a:ext cx="292110" cy="26102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3027461" y="4315062"/>
              <a:ext cx="2519395" cy="56776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1438160" y="4293650"/>
              <a:ext cx="4135437" cy="5891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7D3A9F-745B-3EBD-0C9E-751592EEB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709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22183" y="895162"/>
            <a:ext cx="5837796" cy="2141953"/>
          </a:xfrm>
        </p:spPr>
        <p:txBody>
          <a:bodyPr>
            <a:normAutofit lnSpcReduction="10000"/>
          </a:bodyPr>
          <a:lstStyle/>
          <a:p>
            <a:pPr>
              <a:spcBef>
                <a:spcPts val="400"/>
              </a:spcBef>
            </a:pPr>
            <a:r>
              <a:rPr lang="de-DE" sz="1800" b="0" dirty="0"/>
              <a:t>Ex. Assembly and alignment for ATLAS New Small Wheel</a:t>
            </a:r>
            <a:endParaRPr lang="de-DE" sz="2000" b="0" dirty="0"/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Shielding structure with ist Hub and extension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Adjustment of sTGC on completed double wedge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Fiducialisation of spacer frames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Alignment of assembly tooling for wedge construction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Typical relative precision 0.1 mm (mainly laser tracker)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700" b="0" dirty="0"/>
              <a:t>Positioning in the UX15 cavern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1238" y="144216"/>
            <a:ext cx="8226854" cy="526162"/>
          </a:xfrm>
        </p:spPr>
        <p:txBody>
          <a:bodyPr>
            <a:normAutofit/>
          </a:bodyPr>
          <a:lstStyle/>
          <a:p>
            <a:pPr algn="l"/>
            <a:r>
              <a:rPr lang="de-DE" dirty="0"/>
              <a:t>From surface to the cavern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DBCA2C8B-3761-70F2-9A35-00ED93821A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" t="-259" r="10607" b="259"/>
          <a:stretch/>
        </p:blipFill>
        <p:spPr>
          <a:xfrm rot="5400000">
            <a:off x="6500294" y="3345024"/>
            <a:ext cx="3048034" cy="2678435"/>
          </a:xfrm>
          <a:prstGeom prst="rect">
            <a:avLst/>
          </a:prstGeom>
        </p:spPr>
      </p:pic>
      <p:pic>
        <p:nvPicPr>
          <p:cNvPr id="3" name="Picture Placeholder 7" descr="Y:\20211117_NSW-C\Photos\20211119_100510.jpg">
            <a:extLst>
              <a:ext uri="{FF2B5EF4-FFF2-40B4-BE49-F238E27FC236}">
                <a16:creationId xmlns:a16="http://schemas.microsoft.com/office/drawing/2014/main" id="{BBFC91BD-F2D0-5A15-4812-84797B8311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8" t="2544" r="5874"/>
          <a:stretch/>
        </p:blipFill>
        <p:spPr bwMode="auto">
          <a:xfrm rot="5400000">
            <a:off x="9248587" y="3314219"/>
            <a:ext cx="3048031" cy="2740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Content Placeholder 8" descr="I:\EM_Presentations_Visits_Conferences\20211004_euspen_ATLAS_NSW\NSW_overview.JPG">
            <a:extLst>
              <a:ext uri="{FF2B5EF4-FFF2-40B4-BE49-F238E27FC236}">
                <a16:creationId xmlns:a16="http://schemas.microsoft.com/office/drawing/2014/main" id="{E19768F8-4331-4C7E-92E9-27BD125EDD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" t="-460" b="1728"/>
          <a:stretch/>
        </p:blipFill>
        <p:spPr bwMode="auto">
          <a:xfrm>
            <a:off x="3879534" y="3361540"/>
            <a:ext cx="2678780" cy="27252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B4278A2C-A292-C0FA-4B92-C88DAAAF8F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3908" b="-2665"/>
          <a:stretch/>
        </p:blipFill>
        <p:spPr bwMode="auto">
          <a:xfrm>
            <a:off x="74717" y="3417430"/>
            <a:ext cx="3765763" cy="27908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Placeholder 7">
            <a:extLst>
              <a:ext uri="{FF2B5EF4-FFF2-40B4-BE49-F238E27FC236}">
                <a16:creationId xmlns:a16="http://schemas.microsoft.com/office/drawing/2014/main" id="{2F48814C-9077-47A3-ED7F-EA700A878370}"/>
              </a:ext>
            </a:extLst>
          </p:cNvPr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" t="-427" r="-951" b="-683"/>
          <a:stretch/>
        </p:blipFill>
        <p:spPr bwMode="auto">
          <a:xfrm>
            <a:off x="7307037" y="203189"/>
            <a:ext cx="4481764" cy="28089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ED0046-79D0-E2AC-877D-4DC60235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155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9295" y="176368"/>
            <a:ext cx="8701085" cy="579438"/>
          </a:xfrm>
          <a:effectLst>
            <a:glow rad="127000">
              <a:schemeClr val="bg1"/>
            </a:glow>
          </a:effectLst>
        </p:spPr>
        <p:txBody>
          <a:bodyPr>
            <a:normAutofit/>
          </a:bodyPr>
          <a:lstStyle/>
          <a:p>
            <a:r>
              <a:rPr lang="en-GB" dirty="0"/>
              <a:t>In the cavern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274" y="755806"/>
            <a:ext cx="52484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Detector assemblies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Detector supports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Opening, closing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Extractions (Beam pipes …)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Insertions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Installation of new parts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Adjustments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Deformation (Loading, movements, B field…)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Positioning on the NBL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Envelope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Cavern stability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Etc.</a:t>
            </a: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2" descr="G:\Support\SurveyingEng\Users\NEVES_Delfina\photo\P11802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478" y="467831"/>
            <a:ext cx="2703087" cy="2027315"/>
          </a:xfrm>
          <a:prstGeom prst="rect">
            <a:avLst/>
          </a:prstGeom>
          <a:noFill/>
          <a:effectLst>
            <a:glow rad="127000">
              <a:schemeClr val="bg1"/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G:\Support\SurveyingEng\Users\NEVES_Delfina\photo\IMG_00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120" y="2636769"/>
            <a:ext cx="2203444" cy="2203444"/>
          </a:xfrm>
          <a:prstGeom prst="rect">
            <a:avLst/>
          </a:prstGeom>
          <a:noFill/>
          <a:effectLst>
            <a:glow rad="127000">
              <a:schemeClr val="bg1"/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G:\Support\SurveyingEng\Experiments\EM_Presentations_Visits_Conferences\20141113_EN_Seminar\Pictures\Aurelie\CMS_130530_Rails_Tracker\IMG_17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04" y="467831"/>
            <a:ext cx="2703086" cy="2027315"/>
          </a:xfrm>
          <a:prstGeom prst="rect">
            <a:avLst/>
          </a:prstGeom>
          <a:noFill/>
          <a:effectLst>
            <a:glow rad="127000">
              <a:schemeClr val="bg1"/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89952" y="470030"/>
            <a:ext cx="18933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CMS Tracker Rails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114208" y="2156591"/>
            <a:ext cx="13003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Alice </a:t>
            </a:r>
            <a:r>
              <a:rPr lang="en-US" sz="1600" dirty="0" err="1"/>
              <a:t>Muons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0160696" y="2636769"/>
            <a:ext cx="125386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NA62 RICH</a:t>
            </a:r>
          </a:p>
        </p:txBody>
      </p:sp>
      <p:pic>
        <p:nvPicPr>
          <p:cNvPr id="18" name="Picture 3" descr="Z:\Reseau_Feb2014\Photos\IMG_24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04" y="2607141"/>
            <a:ext cx="2424844" cy="3233126"/>
          </a:xfrm>
          <a:prstGeom prst="rect">
            <a:avLst/>
          </a:prstGeom>
          <a:noFill/>
          <a:effectLst>
            <a:glow rad="127000">
              <a:schemeClr val="bg1"/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620804" y="2607141"/>
            <a:ext cx="168424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ATLAS Network</a:t>
            </a:r>
          </a:p>
        </p:txBody>
      </p:sp>
      <p:pic>
        <p:nvPicPr>
          <p:cNvPr id="10" name="Picture 6" descr="C:\Users\jgayde\Desktop\EN_Seminar_13Nov2014\20141113_EN_Seminar\Pictures\LHCb_Pascal\LHCb-LSS1(16)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298" y="4936476"/>
            <a:ext cx="3638698" cy="1164062"/>
          </a:xfrm>
          <a:prstGeom prst="rect">
            <a:avLst/>
          </a:prstGeom>
          <a:noFill/>
          <a:effectLst>
            <a:glow rad="127000">
              <a:schemeClr val="bg1"/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930560" y="4929068"/>
            <a:ext cx="14494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LHCb Magnet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29C33-19AC-5E99-5EBD-32E5209C1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24.07.2024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F41E6-79D3-38D8-0756-A036B853F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319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35968" y="1452060"/>
            <a:ext cx="6149357" cy="4088315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Summary for TGC3-C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Object diameter 		                   ~25 m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Distance to object 		        	    5-6 m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Number of photos 		      	     ~960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Number of observations   		~ 90000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Number of unknowns 		   	   ~9400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Number of points 		  	   ~1200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Controls by theodolite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Data volume 		        ~ 1.9 GB (jpg)</a:t>
            </a:r>
          </a:p>
          <a:p>
            <a:pPr lvl="2">
              <a:lnSpc>
                <a:spcPct val="110000"/>
              </a:lnSpc>
              <a:buClr>
                <a:schemeClr val="bg2"/>
              </a:buClr>
            </a:pPr>
            <a:r>
              <a:rPr lang="en-GB" sz="1900" dirty="0"/>
              <a:t>Measurement time in field	                  ~ 1 day</a:t>
            </a:r>
          </a:p>
          <a:p>
            <a:pPr lvl="1"/>
            <a:endParaRPr lang="en-GB" sz="2400" dirty="0"/>
          </a:p>
          <a:p>
            <a:r>
              <a:rPr lang="en-GB" sz="2400" dirty="0"/>
              <a:t>Precision 			         ~0.5 mm</a:t>
            </a:r>
          </a:p>
        </p:txBody>
      </p:sp>
      <p:sp>
        <p:nvSpPr>
          <p:cNvPr id="8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1659" y="612420"/>
            <a:ext cx="6303666" cy="57943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dirty="0"/>
              <a:t>ATLAS TGC Wheels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81659" y="32982"/>
            <a:ext cx="8701085" cy="57943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3200" dirty="0"/>
              <a:t>Example of a large detector survey in the cavern</a:t>
            </a:r>
          </a:p>
        </p:txBody>
      </p:sp>
      <p:pic>
        <p:nvPicPr>
          <p:cNvPr id="9" name="Picture 6" descr="TGC-wheel_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91857"/>
            <a:ext cx="5625990" cy="434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F0B1E-6E78-C244-C83E-A10643D89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984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21972" y="2771036"/>
            <a:ext cx="4872964" cy="191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5263" y="2842798"/>
            <a:ext cx="4880469" cy="176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5"/>
          <p:cNvSpPr>
            <a:spLocks noGrp="1"/>
          </p:cNvSpPr>
          <p:nvPr>
            <p:ph sz="half" idx="1"/>
          </p:nvPr>
        </p:nvSpPr>
        <p:spPr>
          <a:xfrm>
            <a:off x="3937011" y="1781684"/>
            <a:ext cx="3560860" cy="3815080"/>
          </a:xfrm>
        </p:spPr>
        <p:txBody>
          <a:bodyPr>
            <a:noAutofit/>
          </a:bodyPr>
          <a:lstStyle/>
          <a:p>
            <a:r>
              <a:rPr lang="en-GB" sz="1800" dirty="0"/>
              <a:t>3D view of object (left)</a:t>
            </a:r>
          </a:p>
          <a:p>
            <a:pPr lvl="1"/>
            <a:r>
              <a:rPr lang="en-GB" sz="1800" dirty="0"/>
              <a:t>Object points</a:t>
            </a:r>
          </a:p>
          <a:p>
            <a:pPr lvl="1"/>
            <a:r>
              <a:rPr lang="en-GB" sz="1800" dirty="0"/>
              <a:t>Camera stations</a:t>
            </a:r>
          </a:p>
          <a:p>
            <a:pPr lvl="1"/>
            <a:r>
              <a:rPr lang="en-GB" sz="1800" dirty="0"/>
              <a:t>Geometry for </a:t>
            </a:r>
            <a:r>
              <a:rPr lang="en-GB" sz="1800" u="sng" dirty="0"/>
              <a:t>single point</a:t>
            </a:r>
          </a:p>
          <a:p>
            <a:pPr lvl="2"/>
            <a:endParaRPr lang="fr-CH" sz="1800" dirty="0"/>
          </a:p>
          <a:p>
            <a:pPr lvl="2"/>
            <a:endParaRPr lang="fr-CH" sz="1800" dirty="0"/>
          </a:p>
          <a:p>
            <a:pPr lvl="2"/>
            <a:endParaRPr lang="fr-CH" sz="1800" dirty="0"/>
          </a:p>
          <a:p>
            <a:r>
              <a:rPr lang="en-GB" sz="1800" dirty="0"/>
              <a:t>3D view of object (right)</a:t>
            </a:r>
          </a:p>
          <a:p>
            <a:pPr lvl="1"/>
            <a:r>
              <a:rPr lang="en-GB" sz="1800" dirty="0"/>
              <a:t>Object points</a:t>
            </a:r>
          </a:p>
          <a:p>
            <a:pPr lvl="1"/>
            <a:r>
              <a:rPr lang="en-GB" sz="1800" dirty="0"/>
              <a:t>Camera stations</a:t>
            </a:r>
          </a:p>
          <a:p>
            <a:pPr lvl="1"/>
            <a:r>
              <a:rPr lang="en-GB" sz="1800" dirty="0"/>
              <a:t>Geometry for </a:t>
            </a:r>
            <a:r>
              <a:rPr lang="en-GB" sz="1800" u="sng" dirty="0"/>
              <a:t>single camera</a:t>
            </a: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7221" y="623478"/>
            <a:ext cx="6303666" cy="57943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dirty="0"/>
              <a:t>ATLAS TGC Wheels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95486" y="32982"/>
            <a:ext cx="8701085" cy="579438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Example of a large detector survey </a:t>
            </a:r>
            <a:r>
              <a:rPr lang="en-US" dirty="0" err="1"/>
              <a:t>i</a:t>
            </a:r>
            <a:r>
              <a:rPr lang="en-GB" dirty="0" err="1"/>
              <a:t>nside</a:t>
            </a:r>
            <a:r>
              <a:rPr lang="en-GB" dirty="0"/>
              <a:t> the cavern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2EC97-501E-0CE6-6F2C-40296F5F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072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Laser Scanner Z+F 5016 imager®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07987" y="1279226"/>
            <a:ext cx="5616575" cy="3852947"/>
          </a:xfrm>
        </p:spPr>
        <p:txBody>
          <a:bodyPr>
            <a:normAutofit/>
          </a:bodyPr>
          <a:lstStyle/>
          <a:p>
            <a:r>
              <a:rPr lang="en-GB" dirty="0"/>
              <a:t>Up to 1 100 000 points/sec</a:t>
            </a:r>
          </a:p>
          <a:p>
            <a:r>
              <a:rPr lang="en-GB" dirty="0"/>
              <a:t>Point accuracy at 10m = +-2 mm</a:t>
            </a:r>
          </a:p>
          <a:p>
            <a:r>
              <a:rPr lang="en-GB" dirty="0"/>
              <a:t>Spot size = 5.0mm @ 10m</a:t>
            </a:r>
          </a:p>
          <a:p>
            <a:r>
              <a:rPr lang="en-GB" dirty="0"/>
              <a:t>Field of view: 360° x 320°</a:t>
            </a:r>
          </a:p>
          <a:p>
            <a:r>
              <a:rPr lang="en-GB" dirty="0"/>
              <a:t>Colour texture by HDR photos</a:t>
            </a:r>
          </a:p>
          <a:p>
            <a:r>
              <a:rPr lang="en-GB" dirty="0"/>
              <a:t>Textured point cloud as result</a:t>
            </a: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733FDEA9-AF0E-F027-4E17-1146EAAB3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BE-GM-ESA - Alignment challenges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lvl="1" algn="r">
              <a:lnSpc>
                <a:spcPct val="90000"/>
              </a:lnSpc>
              <a:spcAft>
                <a:spcPts val="600"/>
              </a:spcAft>
              <a:defRPr/>
            </a:pPr>
            <a:endParaRPr lang="en-GB" sz="700">
              <a:solidFill>
                <a:schemeClr val="bg1"/>
              </a:solidFill>
            </a:endParaRPr>
          </a:p>
          <a:p>
            <a:pPr lvl="1" algn="r">
              <a:lnSpc>
                <a:spcPct val="90000"/>
              </a:lnSpc>
              <a:spcAft>
                <a:spcPts val="600"/>
              </a:spcAft>
              <a:defRPr/>
            </a:pPr>
            <a:fld id="{F8099393-FA7A-4A5C-9A2B-DAD438E0EE2F}" type="slidenum">
              <a:rPr lang="en-GB" sz="700" smtClean="0">
                <a:solidFill>
                  <a:schemeClr val="bg1"/>
                </a:solidFill>
              </a:rPr>
              <a:pPr lvl="1" algn="r">
                <a:lnSpc>
                  <a:spcPct val="90000"/>
                </a:lnSpc>
                <a:spcAft>
                  <a:spcPts val="600"/>
                </a:spcAft>
                <a:defRPr/>
              </a:pPr>
              <a:t>19</a:t>
            </a:fld>
            <a:endParaRPr lang="en-GB" sz="7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en-GB" sz="700"/>
          </a:p>
        </p:txBody>
      </p:sp>
      <p:pic>
        <p:nvPicPr>
          <p:cNvPr id="8" name="Picture 7" descr="A yellow ladder next to a metal structure&#10;&#10;Description automatically generated">
            <a:extLst>
              <a:ext uri="{FF2B5EF4-FFF2-40B4-BE49-F238E27FC236}">
                <a16:creationId xmlns:a16="http://schemas.microsoft.com/office/drawing/2014/main" id="{61D57909-FFDB-CB44-228B-CCD049BFA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90" t="26507" r="57500" b="45778"/>
          <a:stretch/>
        </p:blipFill>
        <p:spPr>
          <a:xfrm>
            <a:off x="3634181" y="4540165"/>
            <a:ext cx="1250161" cy="16375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1324C6-626D-40EF-8006-0D7542752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048" y="2324807"/>
            <a:ext cx="6574558" cy="3852947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7DED20D6-0651-D7A6-61A8-35D00ACA1FF6}"/>
              </a:ext>
            </a:extLst>
          </p:cNvPr>
          <p:cNvSpPr txBox="1">
            <a:spLocks/>
          </p:cNvSpPr>
          <p:nvPr/>
        </p:nvSpPr>
        <p:spPr bwMode="auto">
          <a:xfrm>
            <a:off x="6291429" y="1617931"/>
            <a:ext cx="4959036" cy="72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Clr>
                <a:schemeClr val="accent1"/>
              </a:buClr>
              <a:buNone/>
            </a:pPr>
            <a:r>
              <a:rPr lang="en-GB" sz="1600" dirty="0">
                <a:solidFill>
                  <a:srgbClr val="002060"/>
                </a:solidFill>
                <a:ea typeface="MS PGothic" panose="020B0600070205080204" pitchFamily="34" charset="-128"/>
              </a:rPr>
              <a:t>3D Scanning of the new cooling plant inside the Alice Cavern (Measurement and processing)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98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155" y="142240"/>
            <a:ext cx="8226854" cy="715840"/>
          </a:xfrm>
        </p:spPr>
        <p:txBody>
          <a:bodyPr>
            <a:normAutofit/>
          </a:bodyPr>
          <a:lstStyle/>
          <a:p>
            <a:r>
              <a:rPr lang="en-US" sz="3200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48148" y="1168079"/>
            <a:ext cx="6125482" cy="4227705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The GM-ESA section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Experiment configuration and survey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The geodetic networks for experiments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A precise geometry at all stages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Working in the Experiment environment …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Integrated Alignment and Monitoring Systems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1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B6FE8-D957-2E6D-FA52-F46B93EB4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40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ABA6-0854-4781-9E09-F3876FBFDFD6}" type="slidenum">
              <a:rPr lang="en-US" smtClean="0"/>
              <a:t>20</a:t>
            </a:fld>
            <a:endParaRPr lang="en-US"/>
          </a:p>
        </p:txBody>
      </p:sp>
      <p:pic>
        <p:nvPicPr>
          <p:cNvPr id="3074" name="Picture 2" descr="G:\Support\SurveyingEng\Experiments\EM_Administration_Planning\Bilan2013\ATLAS_DM\atlas_detecto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636" y="715840"/>
            <a:ext cx="3252545" cy="190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8153408" y="826007"/>
            <a:ext cx="2702301" cy="3580257"/>
            <a:chOff x="5371744" y="1299856"/>
            <a:chExt cx="3685541" cy="4784708"/>
          </a:xfrm>
        </p:grpSpPr>
        <p:pic>
          <p:nvPicPr>
            <p:cNvPr id="3075" name="Picture 3" descr="G:\Support\SurveyingEng\Experiments\EM_Administration_Planning\Bilan2013\ATLAS_DM\12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40" t="5187" r="15995" b="-8043"/>
            <a:stretch/>
          </p:blipFill>
          <p:spPr bwMode="auto">
            <a:xfrm>
              <a:off x="5371744" y="1299856"/>
              <a:ext cx="3156794" cy="2823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G:\Support\SurveyingEng\Experiments\EM_Administration_Planning\Bilan2013\ATLAS_DM\photo ens BCAM.bmp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30553" y="4234738"/>
              <a:ext cx="3526732" cy="18498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 flipH="1" flipV="1">
              <a:off x="7195974" y="3203605"/>
              <a:ext cx="382995" cy="97274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483002" y="1060035"/>
            <a:ext cx="2295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Collaboration between </a:t>
            </a:r>
          </a:p>
          <a:p>
            <a:pPr algn="ctr"/>
            <a:r>
              <a:rPr lang="en-US" dirty="0">
                <a:latin typeface="+mj-lt"/>
              </a:rPr>
              <a:t>ATLAS Tech. </a:t>
            </a:r>
            <a:r>
              <a:rPr lang="en-US" dirty="0" err="1">
                <a:latin typeface="+mj-lt"/>
              </a:rPr>
              <a:t>Coord</a:t>
            </a:r>
            <a:endParaRPr lang="en-US" dirty="0">
              <a:latin typeface="+mj-lt"/>
            </a:endParaRPr>
          </a:p>
          <a:p>
            <a:pPr algn="ctr"/>
            <a:r>
              <a:rPr lang="en-US" dirty="0">
                <a:latin typeface="+mj-lt"/>
              </a:rPr>
              <a:t>and BE/GM-ESA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42897" y="2577229"/>
            <a:ext cx="5516231" cy="26801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600" b="1" kern="0" dirty="0"/>
              <a:t>Demand</a:t>
            </a:r>
            <a:endParaRPr lang="en-GB" sz="1600" kern="0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Monitor and speed up closure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Gain in precision for re-positioning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GB" kern="0" dirty="0"/>
              <a:t>Relative repositioning at 0.3 mm (1 sigma)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GB" kern="0" dirty="0"/>
              <a:t>Movement follow-up at 0.1 mm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Cover 6 DOF per moving detector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Cycle &lt; 30 sec.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Resist to 1 Tesla magnetic field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kern="0" dirty="0"/>
              <a:t>Radiation dose of 2 </a:t>
            </a:r>
            <a:r>
              <a:rPr lang="en-GB" sz="1600" kern="0" dirty="0" err="1"/>
              <a:t>kGy</a:t>
            </a:r>
            <a:r>
              <a:rPr lang="en-GB" sz="1600" kern="0" dirty="0"/>
              <a:t> for lifetime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0924" y="72932"/>
            <a:ext cx="8226854" cy="715840"/>
          </a:xfrm>
        </p:spPr>
        <p:txBody>
          <a:bodyPr>
            <a:normAutofit/>
          </a:bodyPr>
          <a:lstStyle/>
          <a:p>
            <a:r>
              <a:rPr lang="en-GB" sz="3200" b="0" dirty="0"/>
              <a:t>ADEPO (Atlas </a:t>
            </a:r>
            <a:r>
              <a:rPr lang="en-GB" sz="3200" b="0" dirty="0" err="1"/>
              <a:t>DEtector</a:t>
            </a:r>
            <a:r>
              <a:rPr lang="en-GB" sz="3200" b="0" dirty="0"/>
              <a:t> </a:t>
            </a:r>
            <a:r>
              <a:rPr lang="en-GB" sz="3200" b="0" dirty="0" err="1"/>
              <a:t>POsitioning</a:t>
            </a:r>
            <a:r>
              <a:rPr lang="en-GB" sz="3200" b="0" dirty="0"/>
              <a:t>)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sz="half" idx="1"/>
          </p:nvPr>
        </p:nvSpPr>
        <p:spPr>
          <a:xfrm>
            <a:off x="517038" y="5341598"/>
            <a:ext cx="5701272" cy="886031"/>
          </a:xfrm>
        </p:spPr>
        <p:txBody>
          <a:bodyPr>
            <a:normAutofit fontScale="47500" lnSpcReduction="20000"/>
          </a:bodyPr>
          <a:lstStyle/>
          <a:p>
            <a:pPr eaLnBrk="0" fontAlgn="base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SzPct val="125000"/>
            </a:pPr>
            <a:r>
              <a:rPr lang="en-GB" sz="3400" kern="0" dirty="0">
                <a:solidFill>
                  <a:schemeClr val="tx1"/>
                </a:solidFill>
              </a:rPr>
              <a:t>System is based on</a:t>
            </a:r>
            <a:endParaRPr lang="en-GB" sz="3400" b="0" kern="0" dirty="0">
              <a:solidFill>
                <a:schemeClr val="tx1"/>
              </a:solidFill>
            </a:endParaRPr>
          </a:p>
          <a:p>
            <a:pPr marL="457200" indent="-457200" eaLnBrk="0" fontAlgn="base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3400" b="0" kern="0" dirty="0">
                <a:solidFill>
                  <a:schemeClr val="tx1"/>
                </a:solidFill>
              </a:rPr>
              <a:t>28 BCAMs on feet/rails system</a:t>
            </a:r>
          </a:p>
          <a:p>
            <a:pPr marL="457200" indent="-457200" eaLnBrk="0" fontAlgn="base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3400" b="0" kern="0" dirty="0">
                <a:solidFill>
                  <a:schemeClr val="tx1"/>
                </a:solidFill>
              </a:rPr>
              <a:t>44 passive targets (prisms)</a:t>
            </a:r>
            <a:endParaRPr lang="fr-CH" sz="3400" b="0" kern="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6318429" y="4449956"/>
            <a:ext cx="4244862" cy="17980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600" b="1" kern="0" dirty="0"/>
              <a:t>Status:</a:t>
            </a:r>
          </a:p>
          <a:p>
            <a:pPr>
              <a:buClrTx/>
            </a:pPr>
            <a:r>
              <a:rPr lang="en-GB" sz="1600" kern="0" dirty="0"/>
              <a:t>Algorithms definition done</a:t>
            </a:r>
          </a:p>
          <a:p>
            <a:pPr>
              <a:buClrTx/>
            </a:pPr>
            <a:r>
              <a:rPr lang="en-GB" sz="1600" kern="0" dirty="0"/>
              <a:t>“Near” scale one tests performed</a:t>
            </a:r>
          </a:p>
          <a:p>
            <a:pPr>
              <a:buClrTx/>
            </a:pPr>
            <a:r>
              <a:rPr lang="en-GB" sz="1600" kern="0" dirty="0"/>
              <a:t>Tracing, installation and alignment done</a:t>
            </a:r>
          </a:p>
          <a:p>
            <a:pPr>
              <a:buClrTx/>
            </a:pPr>
            <a:r>
              <a:rPr lang="en-GB" sz="1600" kern="0" dirty="0"/>
              <a:t>Commissioning on going</a:t>
            </a:r>
          </a:p>
          <a:p>
            <a:pPr>
              <a:buClrTx/>
            </a:pPr>
            <a:r>
              <a:rPr lang="en-GB" sz="1600" kern="0" dirty="0"/>
              <a:t>First use: closure at end of LS1</a:t>
            </a:r>
          </a:p>
          <a:p>
            <a:endParaRPr lang="en-GB" sz="1400" kern="0" dirty="0"/>
          </a:p>
          <a:p>
            <a:endParaRPr lang="fr-CH" sz="1400" kern="0" dirty="0"/>
          </a:p>
          <a:p>
            <a:pPr marL="0" indent="0">
              <a:buNone/>
            </a:pPr>
            <a:endParaRPr lang="en-GB" kern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202B03-2653-2C57-5CC0-7E008666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BE-GM-ESA - Alignment challenges</a:t>
            </a:r>
          </a:p>
        </p:txBody>
      </p:sp>
    </p:spTree>
    <p:extLst>
      <p:ext uri="{BB962C8B-B14F-4D97-AF65-F5344CB8AC3E}">
        <p14:creationId xmlns:p14="http://schemas.microsoft.com/office/powerpoint/2010/main" val="480498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16" y="845818"/>
            <a:ext cx="8787414" cy="579438"/>
          </a:xfrm>
        </p:spPr>
        <p:txBody>
          <a:bodyPr>
            <a:noAutofit/>
          </a:bodyPr>
          <a:lstStyle/>
          <a:p>
            <a:r>
              <a:rPr lang="en-GB" sz="2000" b="0" dirty="0"/>
              <a:t>A better idea of the size of the pieces to follow within 0.3 mm</a:t>
            </a:r>
          </a:p>
        </p:txBody>
      </p:sp>
      <p:sp>
        <p:nvSpPr>
          <p:cNvPr id="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273639" y="1219200"/>
            <a:ext cx="7351502" cy="4749119"/>
            <a:chOff x="988536" y="1678299"/>
            <a:chExt cx="6865050" cy="4434868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536" y="1678299"/>
              <a:ext cx="6865050" cy="44348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3457851" y="5282213"/>
              <a:ext cx="239697" cy="470517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3697548" y="5637320"/>
              <a:ext cx="577050" cy="18643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274598" y="5637320"/>
              <a:ext cx="2403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>
                  <a:solidFill>
                    <a:srgbClr val="FFFF00"/>
                  </a:solidFill>
                </a:rPr>
                <a:t>Somebody</a:t>
              </a:r>
              <a:r>
                <a:rPr lang="fr-CH" dirty="0">
                  <a:solidFill>
                    <a:srgbClr val="FFFF00"/>
                  </a:solidFill>
                </a:rPr>
                <a:t> </a:t>
              </a:r>
              <a:r>
                <a:rPr lang="fr-CH" dirty="0" err="1">
                  <a:solidFill>
                    <a:srgbClr val="FFFF00"/>
                  </a:solidFill>
                </a:rPr>
                <a:t>is</a:t>
              </a:r>
              <a:r>
                <a:rPr lang="fr-CH" dirty="0">
                  <a:solidFill>
                    <a:srgbClr val="FFFF00"/>
                  </a:solidFill>
                </a:rPr>
                <a:t> </a:t>
              </a:r>
              <a:r>
                <a:rPr lang="fr-CH" dirty="0" err="1">
                  <a:solidFill>
                    <a:srgbClr val="FFFF00"/>
                  </a:solidFill>
                </a:rPr>
                <a:t>there</a:t>
              </a:r>
              <a:r>
                <a:rPr lang="fr-CH" dirty="0">
                  <a:solidFill>
                    <a:srgbClr val="FFFF00"/>
                  </a:solidFill>
                </a:rPr>
                <a:t> …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Title 6"/>
          <p:cNvSpPr txBox="1">
            <a:spLocks/>
          </p:cNvSpPr>
          <p:nvPr/>
        </p:nvSpPr>
        <p:spPr>
          <a:xfrm>
            <a:off x="226826" y="26007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3200" dirty="0"/>
              <a:t>ADEPO (Atlas </a:t>
            </a:r>
            <a:r>
              <a:rPr lang="en-US" sz="3200" dirty="0" err="1"/>
              <a:t>DEtector</a:t>
            </a:r>
            <a:r>
              <a:rPr lang="en-US" sz="3200" dirty="0"/>
              <a:t> </a:t>
            </a:r>
            <a:r>
              <a:rPr lang="en-US" sz="3200" dirty="0" err="1"/>
              <a:t>POsitioning</a:t>
            </a:r>
            <a:r>
              <a:rPr lang="en-US" sz="3200" dirty="0"/>
              <a:t>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2F5E29-7FD9-DBAF-7E26-7F97F91E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435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273803" y="-107047"/>
            <a:ext cx="8680493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Research and Development - SLB</a:t>
            </a:r>
          </a:p>
        </p:txBody>
      </p:sp>
      <p:pic>
        <p:nvPicPr>
          <p:cNvPr id="6" name="Picture 7" descr="A green plastic baseball bat&#10;&#10;Description automatically generated">
            <a:extLst>
              <a:ext uri="{FF2B5EF4-FFF2-40B4-BE49-F238E27FC236}">
                <a16:creationId xmlns:a16="http://schemas.microsoft.com/office/drawing/2014/main" id="{0FF119E0-0695-C320-05EF-C72C648B87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34" b="8046"/>
          <a:stretch/>
        </p:blipFill>
        <p:spPr>
          <a:xfrm flipH="1" flipV="1">
            <a:off x="544428" y="4344650"/>
            <a:ext cx="4782314" cy="1055794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C24E78C0-A25F-3A73-01E2-64F2E0115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738" y="4371268"/>
            <a:ext cx="3260834" cy="117002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67D68CAA-E1AF-09DE-1895-3E129CA228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807" y="4062841"/>
            <a:ext cx="1625134" cy="1619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DCB96D-3023-B68E-C33B-5E80DA86F9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7847" y="2029855"/>
            <a:ext cx="1625134" cy="1619410"/>
          </a:xfrm>
          <a:prstGeom prst="rect">
            <a:avLst/>
          </a:prstGeom>
        </p:spPr>
      </p:pic>
      <p:pic>
        <p:nvPicPr>
          <p:cNvPr id="11" name="Picture 18">
            <a:extLst>
              <a:ext uri="{FF2B5EF4-FFF2-40B4-BE49-F238E27FC236}">
                <a16:creationId xmlns:a16="http://schemas.microsoft.com/office/drawing/2014/main" id="{00CA6463-6D0E-40C1-CD0C-F0471CDA8E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2788" y="2216746"/>
            <a:ext cx="3374784" cy="1245628"/>
          </a:xfrm>
          <a:prstGeom prst="rect">
            <a:avLst/>
          </a:prstGeom>
        </p:spPr>
      </p:pic>
      <p:pic>
        <p:nvPicPr>
          <p:cNvPr id="12" name="Graphic 27" descr="Magnifying glass with solid fill">
            <a:extLst>
              <a:ext uri="{FF2B5EF4-FFF2-40B4-BE49-F238E27FC236}">
                <a16:creationId xmlns:a16="http://schemas.microsoft.com/office/drawing/2014/main" id="{9E9292B1-9F03-67AA-74AF-76B38108F0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05793" y="2765626"/>
            <a:ext cx="914400" cy="914400"/>
          </a:xfrm>
          <a:prstGeom prst="rect">
            <a:avLst/>
          </a:prstGeom>
        </p:spPr>
      </p:pic>
      <p:sp>
        <p:nvSpPr>
          <p:cNvPr id="13" name="Date Placeholder 14">
            <a:extLst>
              <a:ext uri="{FF2B5EF4-FFF2-40B4-BE49-F238E27FC236}">
                <a16:creationId xmlns:a16="http://schemas.microsoft.com/office/drawing/2014/main" id="{D12595B4-0406-10C3-C6D7-2085B536B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470" y="6328863"/>
            <a:ext cx="2743200" cy="365125"/>
          </a:xfrm>
        </p:spPr>
        <p:txBody>
          <a:bodyPr/>
          <a:lstStyle/>
          <a:p>
            <a:pPr lvl="0"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Barlow" panose="00000500000000000000" pitchFamily="2" charset="0"/>
                <a:ea typeface="+mn-ea"/>
                <a:cs typeface="+mn-cs"/>
              </a:rPr>
              <a:t>Tech Happy Hours, Prague, Oct 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Barlow" panose="00000500000000000000" pitchFamily="2" charset="0"/>
              <a:ea typeface="+mn-ea"/>
              <a:cs typeface="+mn-cs"/>
            </a:endParaRPr>
          </a:p>
        </p:txBody>
      </p:sp>
      <p:pic>
        <p:nvPicPr>
          <p:cNvPr id="2" name="Graphic 27" descr="Magnifying glass with solid fill">
            <a:extLst>
              <a:ext uri="{FF2B5EF4-FFF2-40B4-BE49-F238E27FC236}">
                <a16:creationId xmlns:a16="http://schemas.microsoft.com/office/drawing/2014/main" id="{EC8B6B56-3362-09DB-B1D6-2693F7577B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33502" y="4509707"/>
            <a:ext cx="914400" cy="914400"/>
          </a:xfrm>
          <a:prstGeom prst="rect">
            <a:avLst/>
          </a:prstGeom>
        </p:spPr>
      </p:pic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D65F46F-C3DF-A597-033D-F35CBEBE6754}"/>
              </a:ext>
            </a:extLst>
          </p:cNvPr>
          <p:cNvSpPr txBox="1">
            <a:spLocks/>
          </p:cNvSpPr>
          <p:nvPr/>
        </p:nvSpPr>
        <p:spPr>
          <a:xfrm>
            <a:off x="544428" y="2238068"/>
            <a:ext cx="4889941" cy="3461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-147937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</a:pPr>
            <a:r>
              <a:rPr lang="en-GB" sz="2000" dirty="0">
                <a:solidFill>
                  <a:srgbClr val="2F2F2F"/>
                </a:solidFill>
                <a:latin typeface="Barlow" panose="00000500000000000000" pitchFamily="2" charset="0"/>
              </a:rPr>
              <a:t>Gaussian Beam (GB)</a:t>
            </a: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52C3C5E8-E34A-AADD-53B0-10E3E0941244}"/>
              </a:ext>
            </a:extLst>
          </p:cNvPr>
          <p:cNvSpPr txBox="1">
            <a:spLocks/>
          </p:cNvSpPr>
          <p:nvPr/>
        </p:nvSpPr>
        <p:spPr>
          <a:xfrm>
            <a:off x="273803" y="4028798"/>
            <a:ext cx="6176132" cy="2849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9263" lvl="2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</a:pPr>
            <a:r>
              <a:rPr lang="en-GB" sz="2000" dirty="0">
                <a:solidFill>
                  <a:srgbClr val="2F2F2F"/>
                </a:solidFill>
                <a:latin typeface="Barlow" panose="00000500000000000000" pitchFamily="2" charset="0"/>
              </a:rPr>
              <a:t>Structured Laser Beam (SLB)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864295-DEE6-27FD-69BE-4C2394C9DFB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7812" t="38938" r="18720" b="37369"/>
          <a:stretch/>
        </p:blipFill>
        <p:spPr>
          <a:xfrm>
            <a:off x="544428" y="2660264"/>
            <a:ext cx="4798242" cy="98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645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0241689" y="129218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298410" y="-189683"/>
            <a:ext cx="8680493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200" dirty="0"/>
              <a:t>Research and Development - Layer beams</a:t>
            </a:r>
          </a:p>
        </p:txBody>
      </p:sp>
      <p:pic>
        <p:nvPicPr>
          <p:cNvPr id="7" name="Picture 4" descr="A blue rectangular object with text&#10;&#10;Description automatically generated">
            <a:extLst>
              <a:ext uri="{FF2B5EF4-FFF2-40B4-BE49-F238E27FC236}">
                <a16:creationId xmlns:a16="http://schemas.microsoft.com/office/drawing/2014/main" id="{860FFED4-8F64-833E-9201-69601EEF5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46" y="1648878"/>
            <a:ext cx="7999740" cy="4499854"/>
          </a:xfrm>
          <a:prstGeom prst="rect">
            <a:avLst/>
          </a:prstGeom>
        </p:spPr>
      </p:pic>
      <p:sp>
        <p:nvSpPr>
          <p:cNvPr id="8" name="Date Placeholder 14">
            <a:extLst>
              <a:ext uri="{FF2B5EF4-FFF2-40B4-BE49-F238E27FC236}">
                <a16:creationId xmlns:a16="http://schemas.microsoft.com/office/drawing/2014/main" id="{498AF591-270D-8398-4380-D54E331A6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869716"/>
            <a:ext cx="2743200" cy="365125"/>
          </a:xfrm>
        </p:spPr>
        <p:txBody>
          <a:bodyPr/>
          <a:lstStyle/>
          <a:p>
            <a:pPr lvl="0"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Barlow" panose="00000500000000000000" pitchFamily="2" charset="0"/>
                <a:ea typeface="+mn-ea"/>
                <a:cs typeface="+mn-cs"/>
              </a:rPr>
              <a:t>Tech Happy Hours, Prague, Oct 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Barlow" panose="00000500000000000000" pitchFamily="2" charset="0"/>
              <a:ea typeface="+mn-ea"/>
              <a:cs typeface="+mn-cs"/>
            </a:endParaRPr>
          </a:p>
        </p:txBody>
      </p:sp>
      <p:pic>
        <p:nvPicPr>
          <p:cNvPr id="5" name="Picture 4" descr="A rainbow colored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59637A95-CC5D-F223-7D11-E5348AFD6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7021" y="4957838"/>
            <a:ext cx="2256779" cy="1241228"/>
          </a:xfrm>
          <a:prstGeom prst="rect">
            <a:avLst/>
          </a:prstGeom>
        </p:spPr>
      </p:pic>
      <p:pic>
        <p:nvPicPr>
          <p:cNvPr id="6" name="Picture 5" descr="A blue square with red and yellow lines&#10;&#10;Description automatically generated">
            <a:extLst>
              <a:ext uri="{FF2B5EF4-FFF2-40B4-BE49-F238E27FC236}">
                <a16:creationId xmlns:a16="http://schemas.microsoft.com/office/drawing/2014/main" id="{361CBB0E-FAED-61A5-832D-217BDE896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9177" y="3796201"/>
            <a:ext cx="2198491" cy="12091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764156-B214-CF97-BA55-D6386EA169D6}"/>
              </a:ext>
            </a:extLst>
          </p:cNvPr>
          <p:cNvSpPr txBox="1"/>
          <p:nvPr/>
        </p:nvSpPr>
        <p:spPr>
          <a:xfrm>
            <a:off x="8385414" y="3574781"/>
            <a:ext cx="36308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Simulated transversal profiles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FE89FB-7FBE-2073-E06E-AF33F5AD30E8}"/>
              </a:ext>
            </a:extLst>
          </p:cNvPr>
          <p:cNvSpPr txBox="1"/>
          <p:nvPr/>
        </p:nvSpPr>
        <p:spPr>
          <a:xfrm>
            <a:off x="7853592" y="5548518"/>
            <a:ext cx="19723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/>
              <a:t>140 m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D3EB2B-7D28-2F29-34D2-780A91524F4F}"/>
              </a:ext>
            </a:extLst>
          </p:cNvPr>
          <p:cNvSpPr txBox="1"/>
          <p:nvPr/>
        </p:nvSpPr>
        <p:spPr>
          <a:xfrm>
            <a:off x="7785091" y="4382209"/>
            <a:ext cx="19723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/>
              <a:t>2 </a:t>
            </a:r>
            <a:r>
              <a:rPr lang="cs-CZ" sz="1600" dirty="0"/>
              <a:t>m</a:t>
            </a:r>
            <a:endParaRPr lang="en-GB" sz="1600" dirty="0"/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BFBE52F8-9C11-4CFD-9755-02656FF0AC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401" y="894580"/>
            <a:ext cx="2413853" cy="2395296"/>
          </a:xfrm>
          <a:prstGeom prst="rect">
            <a:avLst/>
          </a:prstGeom>
        </p:spPr>
      </p:pic>
      <p:pic>
        <p:nvPicPr>
          <p:cNvPr id="28" name="Zástupný symbol pro obsah 7">
            <a:extLst>
              <a:ext uri="{FF2B5EF4-FFF2-40B4-BE49-F238E27FC236}">
                <a16:creationId xmlns:a16="http://schemas.microsoft.com/office/drawing/2014/main" id="{A84E5937-E083-43EC-AB5C-3AB38ECECDD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762" y="1051004"/>
            <a:ext cx="1632595" cy="1195748"/>
          </a:xfrm>
          <a:prstGeom prst="rect">
            <a:avLst/>
          </a:prstGeom>
        </p:spPr>
      </p:pic>
      <p:sp>
        <p:nvSpPr>
          <p:cNvPr id="29" name="Obdélník 28">
            <a:extLst>
              <a:ext uri="{FF2B5EF4-FFF2-40B4-BE49-F238E27FC236}">
                <a16:creationId xmlns:a16="http://schemas.microsoft.com/office/drawing/2014/main" id="{D067EDFC-C0B1-4052-B972-ED0705D6D477}"/>
              </a:ext>
            </a:extLst>
          </p:cNvPr>
          <p:cNvSpPr/>
          <p:nvPr/>
        </p:nvSpPr>
        <p:spPr>
          <a:xfrm>
            <a:off x="7857369" y="1666689"/>
            <a:ext cx="148281" cy="1551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D2AB3995-E4FA-44F2-A5B4-EA87CDD76002}"/>
              </a:ext>
            </a:extLst>
          </p:cNvPr>
          <p:cNvCxnSpPr>
            <a:cxnSpLocks/>
          </p:cNvCxnSpPr>
          <p:nvPr/>
        </p:nvCxnSpPr>
        <p:spPr>
          <a:xfrm flipV="1">
            <a:off x="7931509" y="933201"/>
            <a:ext cx="1650793" cy="745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Přímá spojnice 30">
            <a:extLst>
              <a:ext uri="{FF2B5EF4-FFF2-40B4-BE49-F238E27FC236}">
                <a16:creationId xmlns:a16="http://schemas.microsoft.com/office/drawing/2014/main" id="{35296B04-4F63-4F4B-B893-4DEF51A47C2A}"/>
              </a:ext>
            </a:extLst>
          </p:cNvPr>
          <p:cNvCxnSpPr>
            <a:cxnSpLocks/>
          </p:cNvCxnSpPr>
          <p:nvPr/>
        </p:nvCxnSpPr>
        <p:spPr>
          <a:xfrm>
            <a:off x="8005650" y="1814575"/>
            <a:ext cx="1552429" cy="14739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2" name="Graphic 27" descr="Magnifying glass with solid fill">
            <a:extLst>
              <a:ext uri="{FF2B5EF4-FFF2-40B4-BE49-F238E27FC236}">
                <a16:creationId xmlns:a16="http://schemas.microsoft.com/office/drawing/2014/main" id="{0C1C6DB6-95E4-4069-B7A6-5B88B9097E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895084">
            <a:off x="7334459" y="1405284"/>
            <a:ext cx="914400" cy="9144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7075745" y="2354268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Real </a:t>
            </a:r>
            <a:r>
              <a:rPr lang="cs-CZ" dirty="0" err="1"/>
              <a:t>photo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503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sp>
        <p:nvSpPr>
          <p:cNvPr id="9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41145" y="576026"/>
            <a:ext cx="10956291" cy="507599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/>
              <a:t>GM-ESA is present: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During construction, Technical Stops, Shutdowns, Machine Developments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During the run periods for preparatory work, tests, assemblies…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GB" sz="1800" dirty="0"/>
              <a:t>Working in experiments requires the integration of aspects such as: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/>
              <a:t>The knowledge of the experiments and their complexity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/>
              <a:t>The planning, the sequences of assembly and of opening/closing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The survey expert in charge of each Experiment must be capable of</a:t>
            </a:r>
          </a:p>
          <a:p>
            <a:pPr lvl="2">
              <a:lnSpc>
                <a:spcPct val="150000"/>
              </a:lnSpc>
              <a:buClr>
                <a:schemeClr val="bg2"/>
              </a:buClr>
            </a:pPr>
            <a:r>
              <a:rPr lang="en-US" sz="1800" dirty="0"/>
              <a:t>Flexibility, creativity, autonomy, fast analysis and decision taking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It is important to work with well trained persons and direct contacts with </a:t>
            </a:r>
            <a:r>
              <a:rPr lang="en-US" sz="1800" dirty="0" err="1"/>
              <a:t>responsibles</a:t>
            </a:r>
            <a:endParaRPr lang="en-US" sz="1800" dirty="0"/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F2F2F"/>
                </a:solidFill>
              </a:rPr>
              <a:t>Future will be busy: Technical-Stops, preparatory work for LS3 and LS3 period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342" y="117605"/>
            <a:ext cx="8226854" cy="516086"/>
          </a:xfrm>
        </p:spPr>
        <p:txBody>
          <a:bodyPr>
            <a:noAutofit/>
          </a:bodyPr>
          <a:lstStyle/>
          <a:p>
            <a:r>
              <a:rPr lang="fr-CH" sz="3200" b="0" dirty="0"/>
              <a:t>CONCLUSION</a:t>
            </a:r>
            <a:endParaRPr lang="en-GB" sz="3200" b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F9D510-21B1-9DD8-9A18-8736114F5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BE-GM-ESA - Alignment challenges</a:t>
            </a:r>
          </a:p>
        </p:txBody>
      </p:sp>
    </p:spTree>
    <p:extLst>
      <p:ext uri="{BB962C8B-B14F-4D97-AF65-F5344CB8AC3E}">
        <p14:creationId xmlns:p14="http://schemas.microsoft.com/office/powerpoint/2010/main" val="1472196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59C088DA-ECC8-5840-C918-D6184F2C8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11CA7F1-3068-E04A-ADDA-690495ACF287}"/>
              </a:ext>
            </a:extLst>
          </p:cNvPr>
          <p:cNvSpPr/>
          <p:nvPr/>
        </p:nvSpPr>
        <p:spPr>
          <a:xfrm>
            <a:off x="7539984" y="440701"/>
            <a:ext cx="2520000" cy="46679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75" tIns="3175" rIns="3175" bIns="3175" numCol="1" spcCol="1270" anchor="ctr" anchorCtr="0">
            <a:spAutoFit/>
          </a:bodyPr>
          <a:lstStyle/>
          <a:p>
            <a:pPr marL="0" lvl="0" indent="0" algn="ctr" defTabSz="222250">
              <a:spcBef>
                <a:spcPct val="0"/>
              </a:spcBef>
              <a:buNone/>
            </a:pPr>
            <a:r>
              <a:rPr lang="fr-CH" sz="900" b="1" kern="1200" dirty="0">
                <a:solidFill>
                  <a:schemeClr val="tx1"/>
                </a:solidFill>
              </a:rPr>
              <a:t>     GAO: </a:t>
            </a:r>
          </a:p>
          <a:p>
            <a:pPr defTabSz="222250">
              <a:spcBef>
                <a:spcPct val="0"/>
              </a:spcBef>
            </a:pPr>
            <a:r>
              <a:rPr lang="fr-CH" sz="900" dirty="0">
                <a:solidFill>
                  <a:schemeClr val="tx1"/>
                </a:solidFill>
              </a:rPr>
              <a:t>	</a:t>
            </a:r>
            <a:r>
              <a:rPr lang="fr-CH" sz="900" dirty="0">
                <a:solidFill>
                  <a:srgbClr val="303030"/>
                </a:solidFill>
              </a:rPr>
              <a:t>E. Keller</a:t>
            </a:r>
          </a:p>
          <a:p>
            <a:pPr defTabSz="222250">
              <a:spcBef>
                <a:spcPct val="0"/>
              </a:spcBef>
            </a:pPr>
            <a:r>
              <a:rPr lang="fr-CH" sz="900" kern="1200" dirty="0">
                <a:solidFill>
                  <a:schemeClr val="tx1"/>
                </a:solidFill>
              </a:rPr>
              <a:t>	</a:t>
            </a:r>
            <a:r>
              <a:rPr lang="fr-CH" sz="900" kern="1200" dirty="0">
                <a:solidFill>
                  <a:srgbClr val="303030"/>
                </a:solidFill>
              </a:rPr>
              <a:t>C. </a:t>
            </a:r>
            <a:r>
              <a:rPr lang="fr-CH" sz="900" kern="1200" dirty="0" err="1">
                <a:solidFill>
                  <a:srgbClr val="303030"/>
                </a:solidFill>
              </a:rPr>
              <a:t>Nederman</a:t>
            </a:r>
            <a:endParaRPr lang="fr-CH" sz="900" dirty="0">
              <a:solidFill>
                <a:srgbClr val="30303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390ABE-611D-FDE1-C27B-D6A1075A2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41" y="85772"/>
            <a:ext cx="5969516" cy="63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3C026E-AD1F-5D80-B9E1-908166782E32}"/>
              </a:ext>
            </a:extLst>
          </p:cNvPr>
          <p:cNvSpPr/>
          <p:nvPr/>
        </p:nvSpPr>
        <p:spPr>
          <a:xfrm>
            <a:off x="3111241" y="4414982"/>
            <a:ext cx="1328088" cy="65578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Pascal Weiss (TEMP)</a:t>
            </a:r>
          </a:p>
          <a:p>
            <a:pPr algn="ctr"/>
            <a:endParaRPr lang="en-US" sz="800" dirty="0"/>
          </a:p>
        </p:txBody>
      </p:sp>
      <p:pic>
        <p:nvPicPr>
          <p:cNvPr id="78" name="Picture 77" descr="A group of puzzle pieces with letters on them&#10;&#10;Description automatically generated">
            <a:extLst>
              <a:ext uri="{FF2B5EF4-FFF2-40B4-BE49-F238E27FC236}">
                <a16:creationId xmlns:a16="http://schemas.microsoft.com/office/drawing/2014/main" id="{53B24808-9B6C-C735-C93E-BBAF304FB6E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21030121">
            <a:off x="9591445" y="2086988"/>
            <a:ext cx="1339622" cy="907802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DBF393C-04FC-0BD0-8757-2780609962F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5595" y="4002405"/>
            <a:ext cx="1511951" cy="1586222"/>
          </a:xfrm>
          <a:prstGeom prst="rect">
            <a:avLst/>
          </a:prstGeom>
        </p:spPr>
      </p:pic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51A36BFC-699A-8B7D-6944-9CA001A6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39329" y="6413576"/>
            <a:ext cx="4219479" cy="365125"/>
          </a:xfrm>
        </p:spPr>
        <p:txBody>
          <a:bodyPr/>
          <a:lstStyle/>
          <a:p>
            <a:pPr algn="l"/>
            <a:r>
              <a:rPr lang="en-GB" dirty="0"/>
              <a:t>APC Overview 2024 – KEK Visit, 2 December 2024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E2FC12-B1F9-67DB-F989-2B6C4C067D15}"/>
              </a:ext>
            </a:extLst>
          </p:cNvPr>
          <p:cNvGrpSpPr/>
          <p:nvPr/>
        </p:nvGrpSpPr>
        <p:grpSpPr>
          <a:xfrm>
            <a:off x="356359" y="1319867"/>
            <a:ext cx="7253340" cy="4872374"/>
            <a:chOff x="356359" y="1319867"/>
            <a:chExt cx="7253340" cy="4872374"/>
          </a:xfrm>
        </p:grpSpPr>
        <p:sp>
          <p:nvSpPr>
            <p:cNvPr id="36" name="Title 2">
              <a:extLst>
                <a:ext uri="{FF2B5EF4-FFF2-40B4-BE49-F238E27FC236}">
                  <a16:creationId xmlns:a16="http://schemas.microsoft.com/office/drawing/2014/main" id="{D3192EB2-2EA4-D702-7256-644B642F9FDA}"/>
                </a:ext>
              </a:extLst>
            </p:cNvPr>
            <p:cNvSpPr txBox="1">
              <a:spLocks/>
            </p:cNvSpPr>
            <p:nvPr/>
          </p:nvSpPr>
          <p:spPr>
            <a:xfrm>
              <a:off x="356359" y="1554226"/>
              <a:ext cx="2447180" cy="85691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CH" sz="2800" dirty="0">
                  <a:solidFill>
                    <a:srgbClr val="00B050"/>
                  </a:solidFill>
                </a:rPr>
                <a:t>ESA </a:t>
              </a:r>
            </a:p>
            <a:p>
              <a:pPr algn="ctr"/>
              <a:r>
                <a:rPr lang="fr-CH" sz="2800" dirty="0">
                  <a:solidFill>
                    <a:srgbClr val="00B050"/>
                  </a:solidFill>
                </a:rPr>
                <a:t>Section</a:t>
              </a:r>
              <a:endParaRPr lang="en-US" sz="2800" dirty="0">
                <a:solidFill>
                  <a:srgbClr val="00B050"/>
                </a:solidFill>
              </a:endParaRP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01D63112-DDDD-6BF8-684C-B512DCFFC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9997" y="5126499"/>
              <a:ext cx="1551307" cy="1065742"/>
            </a:xfrm>
            <a:prstGeom prst="rect">
              <a:avLst/>
            </a:prstGeom>
          </p:spPr>
        </p:pic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97B723D3-6F7A-B798-C70F-59F41E738E77}"/>
                </a:ext>
              </a:extLst>
            </p:cNvPr>
            <p:cNvSpPr/>
            <p:nvPr/>
          </p:nvSpPr>
          <p:spPr>
            <a:xfrm>
              <a:off x="6058886" y="1319867"/>
              <a:ext cx="1550813" cy="4840719"/>
            </a:xfrm>
            <a:prstGeom prst="roundRect">
              <a:avLst/>
            </a:prstGeom>
            <a:noFill/>
            <a:ln w="57150">
              <a:solidFill>
                <a:srgbClr val="09976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itle 2">
              <a:extLst>
                <a:ext uri="{FF2B5EF4-FFF2-40B4-BE49-F238E27FC236}">
                  <a16:creationId xmlns:a16="http://schemas.microsoft.com/office/drawing/2014/main" id="{4696E161-AD3E-4167-C5E2-EFD628A34DFC}"/>
                </a:ext>
              </a:extLst>
            </p:cNvPr>
            <p:cNvSpPr txBox="1">
              <a:spLocks/>
            </p:cNvSpPr>
            <p:nvPr/>
          </p:nvSpPr>
          <p:spPr>
            <a:xfrm>
              <a:off x="947893" y="2411138"/>
              <a:ext cx="1264112" cy="1162328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600" b="0" dirty="0">
                  <a:solidFill>
                    <a:srgbClr val="00B050"/>
                  </a:solidFill>
                </a:rPr>
                <a:t>Surveying, Physics, Mechanics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82D481C-D7C6-AE1B-7167-EC76C896C08D}"/>
              </a:ext>
            </a:extLst>
          </p:cNvPr>
          <p:cNvSpPr txBox="1"/>
          <p:nvPr/>
        </p:nvSpPr>
        <p:spPr>
          <a:xfrm>
            <a:off x="6173055" y="4561859"/>
            <a:ext cx="1342180" cy="492443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Noemi BENI</a:t>
            </a:r>
          </a:p>
          <a:p>
            <a:pPr algn="ctr"/>
            <a:r>
              <a:rPr lang="fr-CH" sz="800" dirty="0">
                <a:solidFill>
                  <a:schemeClr val="bg1"/>
                </a:solidFill>
              </a:rPr>
              <a:t>Vitali BATUSOV</a:t>
            </a:r>
          </a:p>
          <a:p>
            <a:pPr algn="ctr"/>
            <a:r>
              <a:rPr lang="fr-CH" sz="800" dirty="0">
                <a:solidFill>
                  <a:schemeClr val="bg1"/>
                </a:solidFill>
              </a:rPr>
              <a:t>Andrei PLUZHNIKOV</a:t>
            </a:r>
          </a:p>
          <a:p>
            <a:pPr algn="ctr"/>
            <a:r>
              <a:rPr lang="fr-CH" sz="800" dirty="0">
                <a:solidFill>
                  <a:schemeClr val="bg1"/>
                </a:solidFill>
              </a:rPr>
              <a:t>Nikolay AZARYAN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5BC349-1D65-C445-D5A9-99A10648DAA9}"/>
              </a:ext>
            </a:extLst>
          </p:cNvPr>
          <p:cNvCxnSpPr>
            <a:cxnSpLocks/>
          </p:cNvCxnSpPr>
          <p:nvPr/>
        </p:nvCxnSpPr>
        <p:spPr>
          <a:xfrm>
            <a:off x="6828602" y="4343555"/>
            <a:ext cx="0" cy="213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6613DB4-DA01-1DDD-4E04-B3F197A4DCA0}"/>
              </a:ext>
            </a:extLst>
          </p:cNvPr>
          <p:cNvSpPr txBox="1"/>
          <p:nvPr/>
        </p:nvSpPr>
        <p:spPr>
          <a:xfrm>
            <a:off x="6173055" y="4219745"/>
            <a:ext cx="1342180" cy="12311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Solomon KAMUGASA</a:t>
            </a:r>
            <a:endParaRPr lang="fr-FR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29" y="148281"/>
            <a:ext cx="8226854" cy="715840"/>
          </a:xfrm>
        </p:spPr>
        <p:txBody>
          <a:bodyPr>
            <a:normAutofit/>
          </a:bodyPr>
          <a:lstStyle/>
          <a:p>
            <a:r>
              <a:rPr lang="en-US" sz="3200" dirty="0"/>
              <a:t>GM-ESA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9896" y="666826"/>
            <a:ext cx="7945676" cy="5630464"/>
          </a:xfrm>
        </p:spPr>
        <p:txBody>
          <a:bodyPr>
            <a:noAutofit/>
          </a:bodyPr>
          <a:lstStyle/>
          <a:p>
            <a:r>
              <a:rPr lang="en-GB" sz="1800" dirty="0"/>
              <a:t>Provides:</a:t>
            </a:r>
            <a:endParaRPr lang="en-GB" sz="18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/>
              <a:t>The geometrical infrastructure for the detector installation</a:t>
            </a:r>
          </a:p>
          <a:p>
            <a:pPr lvl="1"/>
            <a:r>
              <a:rPr lang="en-US" dirty="0"/>
              <a:t>The detector metrology</a:t>
            </a:r>
          </a:p>
          <a:p>
            <a:pPr lvl="1"/>
            <a:r>
              <a:rPr lang="en-US" dirty="0"/>
              <a:t>The assembly geometrical follow-up</a:t>
            </a:r>
          </a:p>
          <a:p>
            <a:pPr lvl="1"/>
            <a:r>
              <a:rPr lang="en-US" dirty="0"/>
              <a:t>The alignment on the beam lines</a:t>
            </a:r>
          </a:p>
          <a:p>
            <a:pPr lvl="1"/>
            <a:r>
              <a:rPr lang="en-US" dirty="0"/>
              <a:t>The as-built measurements</a:t>
            </a:r>
          </a:p>
          <a:p>
            <a:pPr lvl="1"/>
            <a:r>
              <a:rPr lang="en-GB" dirty="0"/>
              <a:t>R&amp;D as for monitoring systems</a:t>
            </a:r>
          </a:p>
          <a:p>
            <a:pPr lvl="1"/>
            <a:endParaRPr lang="en-US" dirty="0"/>
          </a:p>
          <a:p>
            <a:pPr marL="231775" lvl="1" indent="0">
              <a:buNone/>
            </a:pPr>
            <a:endParaRPr lang="en-US" dirty="0"/>
          </a:p>
          <a:p>
            <a:r>
              <a:rPr lang="en-US" sz="1800" dirty="0"/>
              <a:t>Knowing that:</a:t>
            </a:r>
          </a:p>
          <a:p>
            <a:pPr lvl="1"/>
            <a:r>
              <a:rPr lang="en-US" dirty="0"/>
              <a:t>Detector size varies from some cm to tens of meters</a:t>
            </a:r>
          </a:p>
          <a:p>
            <a:pPr lvl="1"/>
            <a:r>
              <a:rPr lang="en-US" dirty="0"/>
              <a:t>From very light structures (composite) to quite heavy ones (1000 of tons)</a:t>
            </a:r>
          </a:p>
          <a:p>
            <a:pPr lvl="1"/>
            <a:r>
              <a:rPr lang="en-US" dirty="0"/>
              <a:t>Often unique and complex objects made of many pieces</a:t>
            </a:r>
          </a:p>
          <a:p>
            <a:pPr lvl="1"/>
            <a:r>
              <a:rPr lang="en-US" dirty="0"/>
              <a:t>Experiment Collaboration -&gt; Detectors usually not fully designed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 descr="G:\Support\SurveyingEng\Experiments\EM_Administration_Planning\Bilan2013\CMS\HwAlignment\MABcalibration_2013july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963" y="2598551"/>
            <a:ext cx="1939217" cy="145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Support\SurveyingEng\Administration_SU\Projecteur_SU\JCG\02Dec2013\ALICE_TRD_2013-11-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2186" y="3080245"/>
            <a:ext cx="1935431" cy="145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Support\SurveyingEng\Experiments\EM_Experimental_Zones (en cours)\ATLAS\ATLAS_LS1_2013-14\ATLAS_LS1_Photos\IMG_2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30" y="408216"/>
            <a:ext cx="2298788" cy="172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Support\SurveyingEng\Experiments\EM_Administration_Planning\Bilan2013\CMS\IMG_02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427" y="408216"/>
            <a:ext cx="1711932" cy="256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Support\SurveyingEng\Experiments\EM_Experimental_Zones (en cours)\ATLAS\ATLAS_LS1_2013-14\ATLAS_LS1_Photos\IMG_22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095" y="4586525"/>
            <a:ext cx="2054264" cy="154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276DBB-2E65-54AB-9739-E0301127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70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154" y="83707"/>
            <a:ext cx="8226854" cy="550990"/>
          </a:xfrm>
        </p:spPr>
        <p:txBody>
          <a:bodyPr>
            <a:normAutofit/>
          </a:bodyPr>
          <a:lstStyle/>
          <a:p>
            <a:r>
              <a:rPr lang="en-US" dirty="0"/>
              <a:t>Where is GM-ESA involved?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70" y="1442238"/>
            <a:ext cx="2235490" cy="1571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189" y="1341300"/>
            <a:ext cx="2164071" cy="1425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587" y="3013824"/>
            <a:ext cx="1933272" cy="138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full-detector-col-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72" y="3271609"/>
            <a:ext cx="1862094" cy="138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5093287" y="1404395"/>
            <a:ext cx="2137530" cy="448469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/>
              <a:t>LHC Experiments</a:t>
            </a:r>
          </a:p>
          <a:p>
            <a:r>
              <a:rPr lang="en-US" sz="2000" dirty="0"/>
              <a:t>ALICE</a:t>
            </a:r>
          </a:p>
          <a:p>
            <a:r>
              <a:rPr lang="en-US" sz="2000" dirty="0"/>
              <a:t>ATLAS</a:t>
            </a:r>
          </a:p>
          <a:p>
            <a:r>
              <a:rPr lang="en-US" sz="2000" dirty="0"/>
              <a:t>CMS</a:t>
            </a:r>
          </a:p>
          <a:p>
            <a:r>
              <a:rPr lang="en-US" sz="2000" dirty="0" err="1"/>
              <a:t>LHCb</a:t>
            </a: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and Non-LHC</a:t>
            </a:r>
          </a:p>
          <a:p>
            <a:r>
              <a:rPr lang="en-US" sz="2000" dirty="0"/>
              <a:t>AMBER</a:t>
            </a:r>
          </a:p>
          <a:p>
            <a:r>
              <a:rPr lang="en-US" sz="2000" dirty="0"/>
              <a:t>ET pilot</a:t>
            </a:r>
          </a:p>
          <a:p>
            <a:r>
              <a:rPr lang="en-US" sz="2000" dirty="0"/>
              <a:t>SHINE</a:t>
            </a:r>
          </a:p>
          <a:p>
            <a:r>
              <a:rPr lang="pt-BR" sz="2000" dirty="0"/>
              <a:t>NA62</a:t>
            </a:r>
          </a:p>
          <a:p>
            <a:r>
              <a:rPr lang="pt-BR" sz="2000" dirty="0"/>
              <a:t>Isolde</a:t>
            </a:r>
          </a:p>
          <a:p>
            <a:r>
              <a:rPr lang="pt-BR" sz="2000" dirty="0"/>
              <a:t>HIE-Isolde</a:t>
            </a:r>
          </a:p>
          <a:p>
            <a:r>
              <a:rPr lang="pt-BR" sz="2000" dirty="0"/>
              <a:t>SHiP</a:t>
            </a:r>
          </a:p>
          <a:p>
            <a:r>
              <a:rPr lang="pt-BR" sz="2000" dirty="0"/>
              <a:t>All experiments of North and East Areas</a:t>
            </a:r>
          </a:p>
          <a:p>
            <a:r>
              <a:rPr lang="pt-BR" sz="2000" dirty="0"/>
              <a:t>etc.</a:t>
            </a:r>
            <a:endParaRPr lang="en-US" sz="20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2246541" y="800542"/>
            <a:ext cx="7128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Survey for all the Experiments at CERN + ISOLDE and HIE-ISOLDE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995471" y="1448784"/>
            <a:ext cx="74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ATLAS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325568" y="3263199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LHCb</a:t>
            </a:r>
            <a:endParaRPr lang="fr-FR" sz="1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533909" y="511263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8031391" y="4229894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ALICE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911194" y="25048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CMS</a:t>
            </a:r>
            <a:endParaRPr lang="fr-FR" sz="1400" dirty="0"/>
          </a:p>
        </p:txBody>
      </p:sp>
      <p:pic>
        <p:nvPicPr>
          <p:cNvPr id="23" name="Picture 2" descr="G:\Support\SurveyingEng\Experiments\EM_Experimental_Zones (en cours)\ISOLDE\HIE-ISOLDE\Doc_et_Transp\HIE_ISOLDE_3D_Views\Machine_Phase3_Stephane_Oct2014\ST3_MACHIN1.bmp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3" t="1493" r="-8629" b="-5970"/>
          <a:stretch/>
        </p:blipFill>
        <p:spPr bwMode="auto">
          <a:xfrm>
            <a:off x="7627723" y="4601220"/>
            <a:ext cx="2639866" cy="175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8509931" y="4773768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HIE-ISOLDE</a:t>
            </a:r>
            <a:endParaRPr lang="fr-FR" sz="1400" dirty="0"/>
          </a:p>
        </p:txBody>
      </p:sp>
      <p:sp>
        <p:nvSpPr>
          <p:cNvPr id="25" name="ZoneTexte 23"/>
          <p:cNvSpPr txBox="1"/>
          <p:nvPr/>
        </p:nvSpPr>
        <p:spPr>
          <a:xfrm>
            <a:off x="8031391" y="5889086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And …</a:t>
            </a:r>
            <a:endParaRPr lang="fr-FR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9C8F66-AE85-CE2F-94B8-F8F28103F8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2673" y="4913123"/>
            <a:ext cx="2209136" cy="128374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1995471" y="4812660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AMBER</a:t>
            </a:r>
            <a:endParaRPr lang="fr-FR" sz="14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2793E53-C3B5-DBC6-9702-E74F443B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5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052" y="96984"/>
            <a:ext cx="8226854" cy="452927"/>
          </a:xfrm>
        </p:spPr>
        <p:txBody>
          <a:bodyPr>
            <a:normAutofit fontScale="90000"/>
          </a:bodyPr>
          <a:lstStyle/>
          <a:p>
            <a:r>
              <a:rPr lang="en-US" dirty="0"/>
              <a:t>When is GM-ESA involved?</a:t>
            </a:r>
            <a:endParaRPr lang="en-GB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3"/>
          </p:nvPr>
        </p:nvSpPr>
        <p:spPr>
          <a:xfrm>
            <a:off x="247052" y="778394"/>
            <a:ext cx="8616862" cy="5492619"/>
          </a:xfrm>
        </p:spPr>
        <p:txBody>
          <a:bodyPr>
            <a:noAutofit/>
          </a:bodyPr>
          <a:lstStyle/>
          <a:p>
            <a:pPr marL="282575" indent="-285750"/>
            <a:r>
              <a:rPr lang="en-GB" sz="2000" dirty="0"/>
              <a:t>At all phases of the projects:</a:t>
            </a:r>
          </a:p>
          <a:p>
            <a:pPr lvl="1"/>
            <a:r>
              <a:rPr lang="en-GB" dirty="0"/>
              <a:t>At very early stage at the design phase</a:t>
            </a:r>
          </a:p>
          <a:p>
            <a:pPr lvl="1"/>
            <a:r>
              <a:rPr lang="en-GB" dirty="0"/>
              <a:t>Prototyping and tests</a:t>
            </a:r>
          </a:p>
          <a:p>
            <a:pPr lvl="1"/>
            <a:r>
              <a:rPr lang="en-GB" dirty="0"/>
              <a:t>Manufacturing</a:t>
            </a:r>
          </a:p>
          <a:p>
            <a:pPr lvl="1"/>
            <a:r>
              <a:rPr lang="en-GB" dirty="0"/>
              <a:t>Pre-assembly</a:t>
            </a:r>
          </a:p>
          <a:p>
            <a:pPr lvl="1"/>
            <a:r>
              <a:rPr lang="en-GB" dirty="0"/>
              <a:t>Assembly phases of detectors </a:t>
            </a:r>
          </a:p>
          <a:p>
            <a:pPr lvl="1"/>
            <a:r>
              <a:rPr lang="en-GB" dirty="0"/>
              <a:t>Experiment construction</a:t>
            </a:r>
          </a:p>
          <a:p>
            <a:pPr lvl="1"/>
            <a:r>
              <a:rPr lang="en-GB" dirty="0"/>
              <a:t>Alignment and positioning phases in the caverns or experimental areas during construction, Technical Stops, Shutdowns, Machine Developments</a:t>
            </a:r>
          </a:p>
          <a:p>
            <a:r>
              <a:rPr lang="en-GB" sz="2000" dirty="0"/>
              <a:t>Usual measurement precision (at 1 sigma level)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Detector control at manufacturing before assembly 0.01-0.2 mm </a:t>
            </a:r>
          </a:p>
          <a:p>
            <a:pPr lvl="1"/>
            <a:r>
              <a:rPr lang="en-GB" dirty="0"/>
              <a:t>Deformation of detectors under special conditions 0.02-0.10 mm</a:t>
            </a:r>
          </a:p>
          <a:p>
            <a:pPr lvl="1"/>
            <a:r>
              <a:rPr lang="en-GB" dirty="0"/>
              <a:t>Relative position of detectors </a:t>
            </a:r>
            <a:r>
              <a:rPr lang="en-GB" dirty="0" err="1"/>
              <a:t>wrt</a:t>
            </a:r>
            <a:r>
              <a:rPr lang="en-GB" dirty="0"/>
              <a:t> other detectors &lt; 0.30 mm</a:t>
            </a:r>
          </a:p>
          <a:p>
            <a:pPr lvl="1"/>
            <a:r>
              <a:rPr lang="en-GB" dirty="0"/>
              <a:t>Absolute position of detectors </a:t>
            </a:r>
            <a:r>
              <a:rPr lang="en-GB" dirty="0" err="1"/>
              <a:t>wrt</a:t>
            </a:r>
            <a:r>
              <a:rPr lang="en-GB" dirty="0"/>
              <a:t> accelerator geometry &lt; 0.75 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2" descr="Z:\ATLAS_Photos_actuel\AT401_Vital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200" y="156519"/>
            <a:ext cx="4216080" cy="2916951"/>
          </a:xfrm>
          <a:prstGeom prst="rect">
            <a:avLst/>
          </a:prstGeom>
          <a:noFill/>
          <a:effectLst>
            <a:glow rad="127000">
              <a:schemeClr val="bg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675CE-DBE9-0242-3636-270EAF9AE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39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864" y="140044"/>
            <a:ext cx="8226854" cy="452927"/>
          </a:xfrm>
        </p:spPr>
        <p:txBody>
          <a:bodyPr>
            <a:noAutofit/>
          </a:bodyPr>
          <a:lstStyle/>
          <a:p>
            <a:r>
              <a:rPr lang="en-US" sz="3200" dirty="0"/>
              <a:t>Why an involvement at very early stage?</a:t>
            </a:r>
            <a:endParaRPr lang="en-GB" sz="3200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3"/>
          </p:nvPr>
        </p:nvSpPr>
        <p:spPr>
          <a:xfrm>
            <a:off x="505935" y="822953"/>
            <a:ext cx="8696502" cy="5462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800" dirty="0"/>
              <a:t>Survey work must start at early stage of the project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Discussion with coordinators / project leaders / physicists / engineers / designers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Define precisely the needs and find reasonable solutions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Define all stages when survey will be needed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Include alignment to the design (references, integration work)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Define local coordinate systems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Estimation of the resources needs</a:t>
            </a:r>
            <a:endParaRPr lang="en-GB" sz="3600" dirty="0"/>
          </a:p>
          <a:p>
            <a:pPr marL="0" lvl="1" indent="0">
              <a:lnSpc>
                <a:spcPct val="150000"/>
              </a:lnSpc>
              <a:buNone/>
            </a:pPr>
            <a:r>
              <a:rPr lang="en-GB" dirty="0"/>
              <a:t>=&gt; </a:t>
            </a:r>
            <a:r>
              <a:rPr lang="en-GB" sz="1800" dirty="0"/>
              <a:t>BUT it is not always the case - last minute (test beams …)</a:t>
            </a: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en-GB" dirty="0"/>
              <a:t>=&gt; GM-ESA has also to be flexible, react very fast and propose solutions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736757" y="3912973"/>
            <a:ext cx="6297826" cy="1557798"/>
            <a:chOff x="2388974" y="3531863"/>
            <a:chExt cx="6297826" cy="1557798"/>
          </a:xfrm>
        </p:grpSpPr>
        <p:sp>
          <p:nvSpPr>
            <p:cNvPr id="3" name="TextBox 2"/>
            <p:cNvSpPr txBox="1"/>
            <p:nvPr/>
          </p:nvSpPr>
          <p:spPr>
            <a:xfrm>
              <a:off x="5078994" y="3612333"/>
              <a:ext cx="3607806" cy="14773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</a:rPr>
                <a:t>This is very important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</a:rPr>
                <a:t>Without this survey could be impossible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</a:rPr>
                <a:t>Standards exist / suitable solutions can be discussed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2388974" y="3531863"/>
              <a:ext cx="2690020" cy="7142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840FC10-FECB-C444-E900-852C3DC9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BE-GM-ESA - Alignment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69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Survey </a:t>
            </a:r>
            <a:r>
              <a:rPr lang="fr-CH" dirty="0" err="1"/>
              <a:t>Toolbox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8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396144" y="5895614"/>
            <a:ext cx="9148405" cy="496999"/>
          </a:xfrm>
        </p:spPr>
        <p:txBody>
          <a:bodyPr/>
          <a:lstStyle/>
          <a:p>
            <a:pPr marL="0" indent="0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>
                <a:solidFill>
                  <a:srgbClr val="FF0000"/>
                </a:solidFill>
              </a:rPr>
              <a:t>Line of sight between instrument and object required!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4547155" y="2706345"/>
            <a:ext cx="3415452" cy="95214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000" b="1" dirty="0">
                <a:latin typeface="Arial" charset="0"/>
              </a:rPr>
              <a:t>TOOLBOX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/>
              <a:t>Experiment metrology</a:t>
            </a:r>
            <a:endParaRPr lang="en-US" sz="2000" b="1" dirty="0">
              <a:latin typeface="Arial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6254882" y="2013240"/>
            <a:ext cx="1" cy="671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6254881" y="3680129"/>
            <a:ext cx="0" cy="596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 flipV="1">
            <a:off x="8291499" y="3182418"/>
            <a:ext cx="4601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3775695" y="3182418"/>
            <a:ext cx="446866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555145" y="809726"/>
            <a:ext cx="334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Total stations TS60/TC2002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181944" y="2864774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Optical levels</a:t>
            </a:r>
          </a:p>
          <a:p>
            <a:r>
              <a:rPr lang="de-DE" dirty="0"/>
              <a:t>NA2/N3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88015" y="5198581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Laser Trackers </a:t>
            </a:r>
          </a:p>
          <a:p>
            <a:r>
              <a:rPr lang="de-DE" dirty="0"/>
              <a:t>AT401/402/403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39558" y="268535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Photogrammetry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554258" y="4276393"/>
            <a:ext cx="2097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Laser scanner</a:t>
            </a:r>
          </a:p>
          <a:p>
            <a:r>
              <a:rPr lang="en-GB" sz="1600" dirty="0"/>
              <a:t>Z+F IMAGER® 5016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37957" y="137179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 software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94115" y="408563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Commercial software</a:t>
            </a:r>
          </a:p>
          <a:p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7348272" y="2343847"/>
            <a:ext cx="335773" cy="340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4793126" y="2343848"/>
            <a:ext cx="386870" cy="3408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191992" y="3680128"/>
            <a:ext cx="498881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4793127" y="3680128"/>
            <a:ext cx="540913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93" y="4044764"/>
            <a:ext cx="781352" cy="11249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</p:pic>
      <p:pic>
        <p:nvPicPr>
          <p:cNvPr id="10242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949" y="2735324"/>
            <a:ext cx="1177123" cy="8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755" y="1037707"/>
            <a:ext cx="704390" cy="9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C:\Program Files\susoft\Shapes\3.00.01\Graphic\Shap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962" y="1771903"/>
            <a:ext cx="436208" cy="43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4322468" y="1771903"/>
            <a:ext cx="473832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676" y="4485748"/>
            <a:ext cx="446929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903" y="4485747"/>
            <a:ext cx="43992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5" t="38309" r="26423" b="28806"/>
          <a:stretch/>
        </p:blipFill>
        <p:spPr>
          <a:xfrm>
            <a:off x="2932980" y="2517638"/>
            <a:ext cx="829160" cy="1340604"/>
          </a:xfrm>
          <a:prstGeom prst="rect">
            <a:avLst/>
          </a:prstGeom>
        </p:spPr>
      </p:pic>
      <p:pic>
        <p:nvPicPr>
          <p:cNvPr id="6" name="Picture 5" descr="A close-up of a blue and white device&#10;&#10;Description automatically generated">
            <a:extLst>
              <a:ext uri="{FF2B5EF4-FFF2-40B4-BE49-F238E27FC236}">
                <a16:creationId xmlns:a16="http://schemas.microsoft.com/office/drawing/2014/main" id="{940A5EED-51C8-14B0-7C4F-04986B51AA3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70" y="3971346"/>
            <a:ext cx="1235360" cy="1235360"/>
          </a:xfrm>
          <a:prstGeom prst="rect">
            <a:avLst/>
          </a:prstGeom>
        </p:spPr>
      </p:pic>
      <p:pic>
        <p:nvPicPr>
          <p:cNvPr id="19" name="Picture 18" descr="A close-up of a device&#10;&#10;Description automatically generated">
            <a:extLst>
              <a:ext uri="{FF2B5EF4-FFF2-40B4-BE49-F238E27FC236}">
                <a16:creationId xmlns:a16="http://schemas.microsoft.com/office/drawing/2014/main" id="{74B3A3CE-8E00-FE7F-2609-5BDE576A089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916" y="1231613"/>
            <a:ext cx="1088456" cy="10884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919C1E-44A9-5CB7-28EA-CF5F202D56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65071" y="1768416"/>
            <a:ext cx="439372" cy="4307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0C57E10-83AF-68E6-D51D-E1CD8B9CD9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33332" y="1768416"/>
            <a:ext cx="366611" cy="45121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970E62-A67E-D635-59CC-87B8CDE5B77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1" r="5168" b="6752"/>
          <a:stretch/>
        </p:blipFill>
        <p:spPr>
          <a:xfrm>
            <a:off x="2510359" y="1767815"/>
            <a:ext cx="438076" cy="430757"/>
          </a:xfrm>
          <a:prstGeom prst="rect">
            <a:avLst/>
          </a:prstGeom>
        </p:spPr>
      </p:pic>
      <p:pic>
        <p:nvPicPr>
          <p:cNvPr id="5" name="Picture 10" descr="IMG_0011.jpg">
            <a:extLst>
              <a:ext uri="{FF2B5EF4-FFF2-40B4-BE49-F238E27FC236}">
                <a16:creationId xmlns:a16="http://schemas.microsoft.com/office/drawing/2014/main" id="{9E752CC9-A96D-D6E9-619A-2F54B5652BAF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4167" r="4167"/>
          <a:stretch>
            <a:fillRect/>
          </a:stretch>
        </p:blipFill>
        <p:spPr bwMode="auto">
          <a:xfrm>
            <a:off x="2100816" y="3157921"/>
            <a:ext cx="638326" cy="52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A156501B-1E40-49AA-F1D0-793FCB74D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6289"/>
            <a:ext cx="6572221" cy="365125"/>
          </a:xfrm>
        </p:spPr>
        <p:txBody>
          <a:bodyPr/>
          <a:lstStyle/>
          <a:p>
            <a:pPr lvl="1">
              <a:defRPr/>
            </a:pPr>
            <a:r>
              <a:rPr lang="en-GB" dirty="0"/>
              <a:t>BE-GM-ESA - Alignment challenges</a:t>
            </a:r>
          </a:p>
        </p:txBody>
      </p:sp>
    </p:spTree>
    <p:extLst>
      <p:ext uri="{BB962C8B-B14F-4D97-AF65-F5344CB8AC3E}">
        <p14:creationId xmlns:p14="http://schemas.microsoft.com/office/powerpoint/2010/main" val="303607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28" y="131805"/>
            <a:ext cx="6303666" cy="579438"/>
          </a:xfrm>
        </p:spPr>
        <p:txBody>
          <a:bodyPr>
            <a:normAutofit/>
          </a:bodyPr>
          <a:lstStyle/>
          <a:p>
            <a:r>
              <a:rPr lang="en-GB" dirty="0"/>
              <a:t>The geodetic networks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9003" y="966409"/>
            <a:ext cx="5105635" cy="510487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</a:rPr>
              <a:t>A Geodetic Network for each Experiment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Geometrical Link Machine / Experiment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Link to the CCS (CERN Coordinate System)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Materialize the Nominal Beam Line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Coordinated work of all Sections of the GM Group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</a:rPr>
              <a:t>Allows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The positioning of the detectors on the Nominal Beam Line (NBL)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The geometrical connection between measurements from the different parts of the cavern</a:t>
            </a:r>
          </a:p>
          <a:p>
            <a:pPr marL="0" indent="0">
              <a:lnSpc>
                <a:spcPct val="150000"/>
              </a:lnSpc>
            </a:pPr>
            <a:endParaRPr lang="en-US" sz="1600" b="0" dirty="0">
              <a:solidFill>
                <a:schemeClr val="tx1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818" y="2724088"/>
            <a:ext cx="5761863" cy="344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G:\Support\SurveyingEng\Illustrations\Experiments\ATLAS\ATLASSYSTEM.bmp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20"/>
          <a:stretch/>
        </p:blipFill>
        <p:spPr bwMode="auto">
          <a:xfrm>
            <a:off x="7259177" y="421524"/>
            <a:ext cx="3275376" cy="211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80924" y="6356351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3D7CF1-E6ED-56A8-3556-A68B2DA7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BE-GM-ESA - Alignment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469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1838</TotalTime>
  <Words>1732</Words>
  <Application>Microsoft Office PowerPoint</Application>
  <PresentationFormat>Widescreen</PresentationFormat>
  <Paragraphs>352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MS PGothic</vt:lpstr>
      <vt:lpstr>Aptos</vt:lpstr>
      <vt:lpstr>Arial</vt:lpstr>
      <vt:lpstr>Barlow</vt:lpstr>
      <vt:lpstr>Calibri</vt:lpstr>
      <vt:lpstr>Verdana</vt:lpstr>
      <vt:lpstr>Wingdings</vt:lpstr>
      <vt:lpstr>Office Theme</vt:lpstr>
      <vt:lpstr>The Challenges for Survey and Alignment in CERN Experiments  </vt:lpstr>
      <vt:lpstr>Contents</vt:lpstr>
      <vt:lpstr>PowerPoint Presentation</vt:lpstr>
      <vt:lpstr>GM-ESA</vt:lpstr>
      <vt:lpstr>Where is GM-ESA involved?</vt:lpstr>
      <vt:lpstr>When is GM-ESA involved?</vt:lpstr>
      <vt:lpstr>Why an involvement at very early stage?</vt:lpstr>
      <vt:lpstr>Survey Toolbox</vt:lpstr>
      <vt:lpstr>The geodetic networks</vt:lpstr>
      <vt:lpstr>Example: The ATLAS network measurement</vt:lpstr>
      <vt:lpstr>PowerPoint Presentation</vt:lpstr>
      <vt:lpstr>During prototyping, tests and construction</vt:lpstr>
      <vt:lpstr>Envelope measurements</vt:lpstr>
      <vt:lpstr>Fiducialisation</vt:lpstr>
      <vt:lpstr>From surface to the cavern</vt:lpstr>
      <vt:lpstr>In the cavern</vt:lpstr>
      <vt:lpstr>PowerPoint Presentation</vt:lpstr>
      <vt:lpstr>PowerPoint Presentation</vt:lpstr>
      <vt:lpstr>Laser Scanner Z+F 5016 imager®</vt:lpstr>
      <vt:lpstr>ADEPO (Atlas DEtector POsitioning)</vt:lpstr>
      <vt:lpstr>A better idea of the size of the pieces to follow within 0.3 mm</vt:lpstr>
      <vt:lpstr>PowerPoint Presentation</vt:lpstr>
      <vt:lpstr>PowerPoint Presentation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Jean-Christophe Gayde</cp:lastModifiedBy>
  <cp:revision>221</cp:revision>
  <dcterms:created xsi:type="dcterms:W3CDTF">2021-01-15T14:19:07Z</dcterms:created>
  <dcterms:modified xsi:type="dcterms:W3CDTF">2024-12-02T09:21:53Z</dcterms:modified>
</cp:coreProperties>
</file>